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27"/>
  </p:notesMasterIdLst>
  <p:handoutMasterIdLst>
    <p:handoutMasterId r:id="rId128"/>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4" r:id="rId14"/>
    <p:sldId id="371" r:id="rId15"/>
    <p:sldId id="372" r:id="rId16"/>
    <p:sldId id="373" r:id="rId17"/>
    <p:sldId id="340" r:id="rId18"/>
    <p:sldId id="341" r:id="rId19"/>
    <p:sldId id="378" r:id="rId20"/>
    <p:sldId id="342"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8" r:id="rId58"/>
    <p:sldId id="280" r:id="rId59"/>
    <p:sldId id="281" r:id="rId60"/>
    <p:sldId id="282" r:id="rId61"/>
    <p:sldId id="283" r:id="rId62"/>
    <p:sldId id="284" r:id="rId63"/>
    <p:sldId id="285" r:id="rId64"/>
    <p:sldId id="286" r:id="rId65"/>
    <p:sldId id="379" r:id="rId66"/>
    <p:sldId id="380" r:id="rId67"/>
    <p:sldId id="381" r:id="rId68"/>
    <p:sldId id="382" r:id="rId69"/>
    <p:sldId id="383" r:id="rId70"/>
    <p:sldId id="289" r:id="rId71"/>
    <p:sldId id="290" r:id="rId72"/>
    <p:sldId id="291" r:id="rId73"/>
    <p:sldId id="292" r:id="rId74"/>
    <p:sldId id="293" r:id="rId75"/>
    <p:sldId id="294" r:id="rId76"/>
    <p:sldId id="295" r:id="rId77"/>
    <p:sldId id="338" r:id="rId78"/>
    <p:sldId id="297" r:id="rId79"/>
    <p:sldId id="299" r:id="rId80"/>
    <p:sldId id="300" r:id="rId81"/>
    <p:sldId id="384" r:id="rId82"/>
    <p:sldId id="301" r:id="rId83"/>
    <p:sldId id="308" r:id="rId84"/>
    <p:sldId id="309" r:id="rId85"/>
    <p:sldId id="310" r:id="rId86"/>
    <p:sldId id="311" r:id="rId87"/>
    <p:sldId id="312" r:id="rId88"/>
    <p:sldId id="313" r:id="rId89"/>
    <p:sldId id="314" r:id="rId90"/>
    <p:sldId id="315" r:id="rId91"/>
    <p:sldId id="316" r:id="rId92"/>
    <p:sldId id="385" r:id="rId93"/>
    <p:sldId id="317" r:id="rId94"/>
    <p:sldId id="318" r:id="rId95"/>
    <p:sldId id="319" r:id="rId96"/>
    <p:sldId id="320" r:id="rId97"/>
    <p:sldId id="321" r:id="rId98"/>
    <p:sldId id="322" r:id="rId99"/>
    <p:sldId id="323" r:id="rId100"/>
    <p:sldId id="324" r:id="rId101"/>
    <p:sldId id="325" r:id="rId102"/>
    <p:sldId id="326" r:id="rId103"/>
    <p:sldId id="386" r:id="rId104"/>
    <p:sldId id="327" r:id="rId105"/>
    <p:sldId id="328" r:id="rId106"/>
    <p:sldId id="387" r:id="rId107"/>
    <p:sldId id="388" r:id="rId108"/>
    <p:sldId id="331" r:id="rId109"/>
    <p:sldId id="332" r:id="rId110"/>
    <p:sldId id="333" r:id="rId111"/>
    <p:sldId id="334" r:id="rId112"/>
    <p:sldId id="389" r:id="rId113"/>
    <p:sldId id="302" r:id="rId114"/>
    <p:sldId id="303" r:id="rId115"/>
    <p:sldId id="304" r:id="rId116"/>
    <p:sldId id="305" r:id="rId117"/>
    <p:sldId id="306" r:id="rId118"/>
    <p:sldId id="307" r:id="rId119"/>
    <p:sldId id="375" r:id="rId120"/>
    <p:sldId id="376" r:id="rId121"/>
    <p:sldId id="390" r:id="rId122"/>
    <p:sldId id="391" r:id="rId123"/>
    <p:sldId id="392" r:id="rId124"/>
    <p:sldId id="393" r:id="rId125"/>
    <p:sldId id="377" r:id="rId1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5888" autoAdjust="0"/>
  </p:normalViewPr>
  <p:slideViewPr>
    <p:cSldViewPr>
      <p:cViewPr varScale="1">
        <p:scale>
          <a:sx n="106" d="100"/>
          <a:sy n="106" d="100"/>
        </p:scale>
        <p:origin x="1272" y="108"/>
      </p:cViewPr>
      <p:guideLst>
        <p:guide orient="horz" pos="2160"/>
        <p:guide pos="2880"/>
      </p:guideLst>
    </p:cSldViewPr>
  </p:slideViewPr>
  <p:outlineViewPr>
    <p:cViewPr>
      <p:scale>
        <a:sx n="33" d="100"/>
        <a:sy n="33" d="100"/>
      </p:scale>
      <p:origin x="0" y="-58840"/>
    </p:cViewPr>
  </p:outlineViewPr>
  <p:notesTextViewPr>
    <p:cViewPr>
      <p:scale>
        <a:sx n="100" d="100"/>
        <a:sy n="100" d="100"/>
      </p:scale>
      <p:origin x="0" y="0"/>
    </p:cViewPr>
  </p:notesTextViewPr>
  <p:sorterViewPr>
    <p:cViewPr>
      <p:scale>
        <a:sx n="66" d="100"/>
        <a:sy n="66" d="100"/>
      </p:scale>
      <p:origin x="0" y="7068"/>
    </p:cViewPr>
  </p:sorterViewPr>
  <p:notesViewPr>
    <p:cSldViewPr>
      <p:cViewPr varScale="1">
        <p:scale>
          <a:sx n="83" d="100"/>
          <a:sy n="83" d="100"/>
        </p:scale>
        <p:origin x="-38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81392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F69DDF-B1EE-4B06-B6A0-4D6C60ED0DBA}" type="datetimeFigureOut">
              <a:rPr lang="zh-CN" altLang="en-US" smtClean="0"/>
              <a:pPr/>
              <a:t>2021/5/11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5E623-A32F-4DE5-B1C7-796972B1CDFD}" type="slidenum">
              <a:rPr lang="zh-CN" altLang="en-US" smtClean="0"/>
              <a:pPr/>
              <a:t>‹#›</a:t>
            </a:fld>
            <a:endParaRPr lang="zh-CN" altLang="en-US"/>
          </a:p>
        </p:txBody>
      </p:sp>
    </p:spTree>
    <p:extLst>
      <p:ext uri="{BB962C8B-B14F-4D97-AF65-F5344CB8AC3E}">
        <p14:creationId xmlns:p14="http://schemas.microsoft.com/office/powerpoint/2010/main" val="227868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98D38-058C-4E04-AE1E-3F4586B83F3F}" type="slidenum">
              <a:rPr lang="zh-CN" altLang="en-US"/>
              <a:pPr/>
              <a:t>43</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52</a:t>
            </a:fld>
            <a:endParaRPr lang="zh-CN" altLang="en-US"/>
          </a:p>
        </p:txBody>
      </p:sp>
    </p:spTree>
    <p:extLst>
      <p:ext uri="{BB962C8B-B14F-4D97-AF65-F5344CB8AC3E}">
        <p14:creationId xmlns:p14="http://schemas.microsoft.com/office/powerpoint/2010/main" val="2534473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54</a:t>
            </a:fld>
            <a:endParaRPr lang="zh-CN" altLang="en-US"/>
          </a:p>
        </p:txBody>
      </p:sp>
    </p:spTree>
    <p:extLst>
      <p:ext uri="{BB962C8B-B14F-4D97-AF65-F5344CB8AC3E}">
        <p14:creationId xmlns:p14="http://schemas.microsoft.com/office/powerpoint/2010/main" val="264553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D65E623-A32F-4DE5-B1C7-796972B1CDFD}" type="slidenum">
              <a:rPr lang="zh-CN" altLang="en-US" smtClean="0"/>
              <a:pPr/>
              <a:t>74</a:t>
            </a:fld>
            <a:endParaRPr lang="zh-CN" altLang="en-US"/>
          </a:p>
        </p:txBody>
      </p:sp>
    </p:spTree>
    <p:extLst>
      <p:ext uri="{BB962C8B-B14F-4D97-AF65-F5344CB8AC3E}">
        <p14:creationId xmlns:p14="http://schemas.microsoft.com/office/powerpoint/2010/main" val="377619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1930" name="Rectangle 10"/>
          <p:cNvSpPr>
            <a:spLocks noChangeArrowheads="1"/>
          </p:cNvSpPr>
          <p:nvPr/>
        </p:nvSpPr>
        <p:spPr bwMode="auto">
          <a:xfrm>
            <a:off x="635000" y="24384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315913" y="3260725"/>
            <a:ext cx="8693150"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2" name="Rectangle 12"/>
          <p:cNvSpPr>
            <a:spLocks noGrp="1" noChangeArrowheads="1"/>
          </p:cNvSpPr>
          <p:nvPr>
            <p:ph type="ctrTitle"/>
          </p:nvPr>
        </p:nvSpPr>
        <p:spPr>
          <a:xfrm>
            <a:off x="990600" y="1676400"/>
            <a:ext cx="77724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819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5559C402-7782-4CC8-8EBF-7FFAFA3DFDC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1FE7E95C-706C-4D5A-A689-7D0ED1157327}"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423C1A62-73DE-4F4F-BC26-E413AB1FA06B}"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762000" y="990600"/>
            <a:ext cx="31750"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442913" y="1781175"/>
            <a:ext cx="8226425" cy="31750"/>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809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mn-ea"/>
              </a:defRPr>
            </a:lvl1pPr>
          </a:lstStyle>
          <a:p>
            <a:endParaRPr lang="en-US" altLang="zh-CN"/>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hdr="0" ftr="0" dt="0"/>
  <p:txStyles>
    <p:titleStyle>
      <a:lvl1pPr algn="l" rtl="0" eaLnBrk="1" fontAlgn="base" hangingPunct="1">
        <a:spcBef>
          <a:spcPct val="0"/>
        </a:spcBef>
        <a:spcAft>
          <a:spcPct val="0"/>
        </a:spcAft>
        <a:defRPr sz="4400">
          <a:solidFill>
            <a:schemeClr val="tx2"/>
          </a:solidFill>
          <a:latin typeface="华文新魏" pitchFamily="2" charset="-122"/>
          <a:ea typeface="华文新魏" pitchFamily="2" charset="-122"/>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华文新魏" pitchFamily="2" charset="-122"/>
          <a:ea typeface="华文新魏" pitchFamily="2" charset="-122"/>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华文新魏" pitchFamily="2" charset="-122"/>
          <a:ea typeface="华文新魏" pitchFamily="2" charset="-122"/>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华文新魏" pitchFamily="2" charset="-122"/>
          <a:ea typeface="华文新魏" pitchFamily="2" charset="-122"/>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华文新魏" pitchFamily="2" charset="-122"/>
          <a:ea typeface="华文新魏" pitchFamily="2" charset="-122"/>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35F3103D-FC1A-4080-8E9C-5C4BC3C957DB}" type="slidenum">
              <a:rPr lang="en-US" altLang="zh-CN">
                <a:latin typeface="+mn-lt"/>
                <a:ea typeface="宋体" pitchFamily="2" charset="-122"/>
              </a:rPr>
              <a:pPr>
                <a:defRPr/>
              </a:pPr>
              <a:t>1</a:t>
            </a:fld>
            <a:endParaRPr lang="en-US" altLang="zh-CN">
              <a:latin typeface="+mn-lt"/>
              <a:ea typeface="宋体" pitchFamily="2" charset="-122"/>
            </a:endParaRPr>
          </a:p>
        </p:txBody>
      </p:sp>
      <p:sp>
        <p:nvSpPr>
          <p:cNvPr id="318468" name="Rectangle 2"/>
          <p:cNvSpPr>
            <a:spLocks noGrp="1" noChangeArrowheads="1"/>
          </p:cNvSpPr>
          <p:nvPr>
            <p:ph type="title" idx="4294967295"/>
          </p:nvPr>
        </p:nvSpPr>
        <p:spPr>
          <a:xfrm>
            <a:off x="899592" y="980728"/>
            <a:ext cx="7793037" cy="766763"/>
          </a:xfrm>
        </p:spPr>
        <p:txBody>
          <a:bodyPr anchor="ctr"/>
          <a:lstStyle/>
          <a:p>
            <a:r>
              <a:rPr lang="zh-CN" altLang="en-US" b="1" dirty="0">
                <a:latin typeface="Times New Roman" pitchFamily="18" charset="0"/>
              </a:rPr>
              <a:t>第</a:t>
            </a:r>
            <a:r>
              <a:rPr lang="en-US" altLang="zh-CN" b="1" dirty="0">
                <a:latin typeface="Times New Roman" pitchFamily="18" charset="0"/>
              </a:rPr>
              <a:t>5</a:t>
            </a:r>
            <a:r>
              <a:rPr lang="zh-CN" altLang="en-US" b="1" dirty="0">
                <a:latin typeface="Times New Roman" pitchFamily="18" charset="0"/>
              </a:rPr>
              <a:t>章</a:t>
            </a:r>
            <a:r>
              <a:rPr lang="zh-CN" altLang="en-US" b="1" dirty="0">
                <a:latin typeface="Arial" charset="0"/>
                <a:ea typeface="宋体" charset="-122"/>
                <a:cs typeface="Times New Roman" pitchFamily="18" charset="0"/>
              </a:rPr>
              <a:t> </a:t>
            </a:r>
            <a:r>
              <a:rPr lang="zh-CN" altLang="en-US" b="1" dirty="0"/>
              <a:t>自底向上的语法分析 </a:t>
            </a:r>
          </a:p>
        </p:txBody>
      </p:sp>
      <p:sp>
        <p:nvSpPr>
          <p:cNvPr id="2180099" name="Rectangle 3"/>
          <p:cNvSpPr>
            <a:spLocks noGrp="1" noChangeArrowheads="1"/>
          </p:cNvSpPr>
          <p:nvPr>
            <p:ph type="body" idx="4294967295"/>
          </p:nvPr>
        </p:nvSpPr>
        <p:spPr>
          <a:xfrm>
            <a:off x="971600" y="1988839"/>
            <a:ext cx="6984950" cy="4319885"/>
          </a:xfrm>
        </p:spPr>
        <p:txBody>
          <a:bodyPr/>
          <a:lstStyle/>
          <a:p>
            <a:pPr marL="533400" indent="-533400">
              <a:spcBef>
                <a:spcPct val="60000"/>
              </a:spcBef>
              <a:buFont typeface="Wingdings" pitchFamily="2" charset="2"/>
              <a:buNone/>
            </a:pPr>
            <a:r>
              <a:rPr lang="en-US" altLang="zh-CN" smtClean="0">
                <a:latin typeface="Times New Roman" pitchFamily="18" charset="0"/>
              </a:rPr>
              <a:t>5.1 </a:t>
            </a:r>
            <a:r>
              <a:rPr lang="zh-CN" altLang="en-US" dirty="0">
                <a:latin typeface="Times New Roman" pitchFamily="18" charset="0"/>
              </a:rPr>
              <a:t>自底向上的语法分析概述</a:t>
            </a:r>
          </a:p>
          <a:p>
            <a:pPr marL="533400" indent="-533400">
              <a:spcBef>
                <a:spcPct val="60000"/>
              </a:spcBef>
              <a:buFont typeface="Wingdings" pitchFamily="2" charset="2"/>
              <a:buNone/>
            </a:pPr>
            <a:r>
              <a:rPr lang="en-US" altLang="zh-CN" smtClean="0">
                <a:latin typeface="Times New Roman" pitchFamily="18" charset="0"/>
              </a:rPr>
              <a:t>5.2 </a:t>
            </a:r>
            <a:r>
              <a:rPr lang="zh-CN" altLang="en-US" dirty="0">
                <a:latin typeface="Times New Roman" pitchFamily="18" charset="0"/>
              </a:rPr>
              <a:t>算符优先分析法</a:t>
            </a:r>
          </a:p>
          <a:p>
            <a:pPr marL="533400" indent="-533400">
              <a:spcBef>
                <a:spcPct val="60000"/>
              </a:spcBef>
              <a:buFont typeface="Wingdings" pitchFamily="2" charset="2"/>
              <a:buNone/>
            </a:pPr>
            <a:r>
              <a:rPr lang="en-US" altLang="zh-CN" smtClean="0">
                <a:latin typeface="Times New Roman" pitchFamily="18" charset="0"/>
              </a:rPr>
              <a:t>5.3 </a:t>
            </a:r>
            <a:r>
              <a:rPr lang="en-US" altLang="zh-CN" dirty="0">
                <a:latin typeface="Times New Roman" pitchFamily="18" charset="0"/>
              </a:rPr>
              <a:t>LR</a:t>
            </a:r>
            <a:r>
              <a:rPr lang="zh-CN" altLang="en-US" dirty="0">
                <a:latin typeface="Times New Roman" pitchFamily="18" charset="0"/>
              </a:rPr>
              <a:t>分析法</a:t>
            </a:r>
          </a:p>
          <a:p>
            <a:pPr marL="533400" indent="-533400">
              <a:spcBef>
                <a:spcPct val="60000"/>
              </a:spcBef>
              <a:buFont typeface="Wingdings" pitchFamily="2" charset="2"/>
              <a:buNone/>
            </a:pPr>
            <a:r>
              <a:rPr lang="en-US" altLang="zh-CN" smtClean="0">
                <a:latin typeface="Times New Roman" pitchFamily="18" charset="0"/>
              </a:rPr>
              <a:t>5.4 </a:t>
            </a:r>
            <a:r>
              <a:rPr lang="zh-CN" altLang="en-US" dirty="0">
                <a:latin typeface="Times New Roman" pitchFamily="18" charset="0"/>
              </a:rPr>
              <a:t>语法分析程序的自动生成工具</a:t>
            </a:r>
            <a:r>
              <a:rPr lang="en-US" altLang="zh-CN" dirty="0" err="1">
                <a:latin typeface="Times New Roman" pitchFamily="18" charset="0"/>
              </a:rPr>
              <a:t>Yacc</a:t>
            </a:r>
            <a:endParaRPr lang="en-US" altLang="zh-CN" dirty="0">
              <a:latin typeface="Times New Roman" pitchFamily="18" charset="0"/>
            </a:endParaRPr>
          </a:p>
          <a:p>
            <a:pPr marL="533400" indent="-533400">
              <a:spcBef>
                <a:spcPct val="60000"/>
              </a:spcBef>
              <a:buFont typeface="Wingdings" pitchFamily="2" charset="2"/>
              <a:buNone/>
            </a:pPr>
            <a:r>
              <a:rPr lang="en-US" altLang="zh-CN" smtClean="0">
                <a:latin typeface="Times New Roman" pitchFamily="18" charset="0"/>
              </a:rPr>
              <a:t>5.5 </a:t>
            </a:r>
            <a:r>
              <a:rPr lang="zh-CN" altLang="en-US" dirty="0">
                <a:latin typeface="Times New Roman" pitchFamily="18" charset="0"/>
              </a:rPr>
              <a:t>本章小结</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E4C4538-EF38-465E-B7A3-D0FACF043713}" type="slidenum">
              <a:rPr lang="en-US" altLang="zh-CN"/>
              <a:pPr>
                <a:defRPr/>
              </a:pPr>
              <a:t>10</a:t>
            </a:fld>
            <a:endParaRPr lang="en-US" altLang="zh-CN"/>
          </a:p>
        </p:txBody>
      </p:sp>
      <p:sp>
        <p:nvSpPr>
          <p:cNvPr id="1203202" name="Rectangle 2"/>
          <p:cNvSpPr>
            <a:spLocks noChangeArrowheads="1"/>
          </p:cNvSpPr>
          <p:nvPr/>
        </p:nvSpPr>
        <p:spPr bwMode="auto">
          <a:xfrm>
            <a:off x="827584" y="188640"/>
            <a:ext cx="5544616" cy="566951"/>
          </a:xfrm>
          <a:prstGeom prst="rect">
            <a:avLst/>
          </a:prstGeom>
          <a:noFill/>
          <a:ln w="9525">
            <a:noFill/>
            <a:miter lim="800000"/>
            <a:headEnd/>
            <a:tailEnd/>
          </a:ln>
          <a:effectLst/>
        </p:spPr>
        <p:txBody>
          <a:bodyPr wrap="squar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zh-CN" altLang="en-US" sz="2800" b="1" dirty="0">
                <a:solidFill>
                  <a:srgbClr val="3333FF"/>
                </a:solidFill>
                <a:effectLst>
                  <a:outerShdw blurRad="38100" dist="38100" dir="2700000" algn="tl">
                    <a:srgbClr val="000000"/>
                  </a:outerShdw>
                </a:effectLst>
                <a:latin typeface="华文新魏" pitchFamily="2" charset="-122"/>
              </a:rPr>
              <a:t>动作               栈          输入缓冲区</a:t>
            </a:r>
          </a:p>
        </p:txBody>
      </p:sp>
      <p:sp>
        <p:nvSpPr>
          <p:cNvPr id="1203203" name="Rectangle 3"/>
          <p:cNvSpPr>
            <a:spLocks noChangeArrowheads="1"/>
          </p:cNvSpPr>
          <p:nvPr/>
        </p:nvSpPr>
        <p:spPr bwMode="auto">
          <a:xfrm>
            <a:off x="77788" y="692150"/>
            <a:ext cx="5932487"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              #    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4" name="Rectangle 4"/>
          <p:cNvSpPr>
            <a:spLocks noChangeArrowheads="1"/>
          </p:cNvSpPr>
          <p:nvPr/>
        </p:nvSpPr>
        <p:spPr bwMode="auto">
          <a:xfrm>
            <a:off x="6326188" y="5645150"/>
            <a:ext cx="2716212"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id + id  *  id</a:t>
            </a:r>
          </a:p>
        </p:txBody>
      </p:sp>
      <p:sp>
        <p:nvSpPr>
          <p:cNvPr id="1203205" name="Rectangle 5"/>
          <p:cNvSpPr>
            <a:spLocks noChangeArrowheads="1"/>
          </p:cNvSpPr>
          <p:nvPr/>
        </p:nvSpPr>
        <p:spPr bwMode="auto">
          <a:xfrm>
            <a:off x="77788" y="1087438"/>
            <a:ext cx="5929312" cy="51911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2)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6" name="Rectangle 6"/>
          <p:cNvSpPr>
            <a:spLocks noChangeArrowheads="1"/>
          </p:cNvSpPr>
          <p:nvPr/>
        </p:nvSpPr>
        <p:spPr bwMode="auto">
          <a:xfrm>
            <a:off x="6156176" y="116632"/>
            <a:ext cx="2808288"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zh-CN" altLang="en-US" sz="2800" b="1">
                <a:solidFill>
                  <a:srgbClr val="FF0000"/>
                </a:solidFill>
                <a:latin typeface="Times New Roman" pitchFamily="18" charset="0"/>
              </a:rPr>
              <a:t>例</a:t>
            </a:r>
            <a:r>
              <a:rPr kumimoji="1" lang="en-US" altLang="zh-CN" sz="2800" b="1" smtClean="0">
                <a:solidFill>
                  <a:srgbClr val="FF0000"/>
                </a:solidFill>
                <a:latin typeface="Times New Roman" pitchFamily="18" charset="0"/>
              </a:rPr>
              <a:t>5.2 </a:t>
            </a:r>
            <a:r>
              <a:rPr kumimoji="1" lang="zh-CN" altLang="en-US" sz="2800" b="1" dirty="0">
                <a:solidFill>
                  <a:srgbClr val="FF0000"/>
                </a:solidFill>
                <a:latin typeface="Times New Roman" pitchFamily="18" charset="0"/>
              </a:rPr>
              <a:t>分析过程</a:t>
            </a:r>
          </a:p>
        </p:txBody>
      </p:sp>
      <p:sp>
        <p:nvSpPr>
          <p:cNvPr id="1203207" name="Rectangle 7"/>
          <p:cNvSpPr>
            <a:spLocks noChangeArrowheads="1"/>
          </p:cNvSpPr>
          <p:nvPr/>
        </p:nvSpPr>
        <p:spPr bwMode="auto">
          <a:xfrm>
            <a:off x="77788" y="1530350"/>
            <a:ext cx="6121869" cy="52386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3)  </a:t>
            </a:r>
            <a:r>
              <a:rPr kumimoji="1" lang="zh-CN" altLang="en-US" sz="2800" b="1" dirty="0">
                <a:effectLst>
                  <a:outerShdw blurRad="38100" dist="38100" dir="2700000" algn="tl">
                    <a:srgbClr val="FFFFFF"/>
                  </a:outerShdw>
                </a:effectLst>
                <a:latin typeface="华文新魏" pitchFamily="2" charset="-122"/>
              </a:rPr>
              <a:t>归约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2" name="Group 8"/>
          <p:cNvGrpSpPr>
            <a:grpSpLocks/>
          </p:cNvGrpSpPr>
          <p:nvPr/>
        </p:nvGrpSpPr>
        <p:grpSpPr bwMode="auto">
          <a:xfrm>
            <a:off x="6402388" y="4349750"/>
            <a:ext cx="363537" cy="1524000"/>
            <a:chOff x="4176" y="2688"/>
            <a:chExt cx="229" cy="960"/>
          </a:xfrm>
        </p:grpSpPr>
        <p:sp>
          <p:nvSpPr>
            <p:cNvPr id="326703" name="Line 9"/>
            <p:cNvSpPr>
              <a:spLocks noChangeShapeType="1"/>
            </p:cNvSpPr>
            <p:nvPr/>
          </p:nvSpPr>
          <p:spPr bwMode="auto">
            <a:xfrm flipV="1">
              <a:off x="4320" y="2928"/>
              <a:ext cx="0" cy="720"/>
            </a:xfrm>
            <a:prstGeom prst="line">
              <a:avLst/>
            </a:prstGeom>
            <a:noFill/>
            <a:ln w="9525">
              <a:solidFill>
                <a:schemeClr val="tx1"/>
              </a:solidFill>
              <a:round/>
              <a:headEnd/>
              <a:tailEnd/>
            </a:ln>
          </p:spPr>
          <p:txBody>
            <a:bodyPr lIns="92075" tIns="46038" rIns="92075" bIns="46038"/>
            <a:lstStyle/>
            <a:p>
              <a:endParaRPr lang="zh-CN" altLang="en-US"/>
            </a:p>
          </p:txBody>
        </p:sp>
        <p:sp>
          <p:nvSpPr>
            <p:cNvPr id="326704" name="Rectangle 10"/>
            <p:cNvSpPr>
              <a:spLocks noChangeArrowheads="1"/>
            </p:cNvSpPr>
            <p:nvPr/>
          </p:nvSpPr>
          <p:spPr bwMode="auto">
            <a:xfrm>
              <a:off x="4176"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11" name="Rectangle 11"/>
          <p:cNvSpPr>
            <a:spLocks noChangeArrowheads="1"/>
          </p:cNvSpPr>
          <p:nvPr/>
        </p:nvSpPr>
        <p:spPr bwMode="auto">
          <a:xfrm>
            <a:off x="34925" y="1987550"/>
            <a:ext cx="5986463"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4)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2" name="Rectangle 12"/>
          <p:cNvSpPr>
            <a:spLocks noChangeArrowheads="1"/>
          </p:cNvSpPr>
          <p:nvPr/>
        </p:nvSpPr>
        <p:spPr bwMode="auto">
          <a:xfrm>
            <a:off x="34925" y="2368550"/>
            <a:ext cx="6084999" cy="56695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5)  </a:t>
            </a:r>
            <a:r>
              <a:rPr kumimoji="1" lang="zh-CN" altLang="en-US" sz="2800" b="1" dirty="0">
                <a:effectLst>
                  <a:outerShdw blurRad="38100" dist="38100" dir="2700000" algn="tl">
                    <a:srgbClr val="FFFFFF"/>
                  </a:outerShdw>
                </a:effectLst>
                <a:latin typeface="华文新魏" pitchFamily="2" charset="-122"/>
              </a:rPr>
              <a:t>移进                 </a:t>
            </a:r>
            <a:r>
              <a:rPr kumimoji="1" lang="en-US" altLang="zh-CN" sz="2800" b="1" dirty="0">
                <a:effectLst>
                  <a:outerShdw blurRad="38100" dist="38100" dir="2700000" algn="tl">
                    <a:srgbClr val="FFFFFF"/>
                  </a:outerShdw>
                </a:effectLst>
                <a:latin typeface="宋体" pitchFamily="2" charset="-122"/>
                <a:ea typeface="宋体" pitchFamily="2" charset="-122"/>
              </a:rPr>
              <a:t>#E+id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3" name="Rectangle 13"/>
          <p:cNvSpPr>
            <a:spLocks noChangeArrowheads="1"/>
          </p:cNvSpPr>
          <p:nvPr/>
        </p:nvSpPr>
        <p:spPr bwMode="auto">
          <a:xfrm>
            <a:off x="77788" y="2825750"/>
            <a:ext cx="6094617"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6)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3" name="Group 14"/>
          <p:cNvGrpSpPr>
            <a:grpSpLocks/>
          </p:cNvGrpSpPr>
          <p:nvPr/>
        </p:nvGrpSpPr>
        <p:grpSpPr bwMode="auto">
          <a:xfrm>
            <a:off x="7240588" y="4349750"/>
            <a:ext cx="363537" cy="1447800"/>
            <a:chOff x="4512" y="2688"/>
            <a:chExt cx="229" cy="912"/>
          </a:xfrm>
        </p:grpSpPr>
        <p:sp>
          <p:nvSpPr>
            <p:cNvPr id="326709" name="Line 15"/>
            <p:cNvSpPr>
              <a:spLocks noChangeShapeType="1"/>
            </p:cNvSpPr>
            <p:nvPr/>
          </p:nvSpPr>
          <p:spPr bwMode="auto">
            <a:xfrm flipV="1">
              <a:off x="4656" y="2976"/>
              <a:ext cx="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10" name="Rectangle 16"/>
            <p:cNvSpPr>
              <a:spLocks noChangeArrowheads="1"/>
            </p:cNvSpPr>
            <p:nvPr/>
          </p:nvSpPr>
          <p:spPr bwMode="auto">
            <a:xfrm>
              <a:off x="4512"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grpSp>
        <p:nvGrpSpPr>
          <p:cNvPr id="4" name="Group 17"/>
          <p:cNvGrpSpPr>
            <a:grpSpLocks/>
          </p:cNvGrpSpPr>
          <p:nvPr/>
        </p:nvGrpSpPr>
        <p:grpSpPr bwMode="auto">
          <a:xfrm>
            <a:off x="8612188" y="4349750"/>
            <a:ext cx="388937" cy="1371600"/>
            <a:chOff x="5376" y="2496"/>
            <a:chExt cx="245" cy="864"/>
          </a:xfrm>
        </p:grpSpPr>
        <p:sp>
          <p:nvSpPr>
            <p:cNvPr id="326712" name="Line 18"/>
            <p:cNvSpPr>
              <a:spLocks noChangeShapeType="1"/>
            </p:cNvSpPr>
            <p:nvPr/>
          </p:nvSpPr>
          <p:spPr bwMode="auto">
            <a:xfrm flipV="1">
              <a:off x="5472" y="2784"/>
              <a:ext cx="0" cy="576"/>
            </a:xfrm>
            <a:prstGeom prst="line">
              <a:avLst/>
            </a:prstGeom>
            <a:noFill/>
            <a:ln w="9525">
              <a:solidFill>
                <a:schemeClr val="tx1"/>
              </a:solidFill>
              <a:round/>
              <a:headEnd/>
              <a:tailEnd/>
            </a:ln>
          </p:spPr>
          <p:txBody>
            <a:bodyPr lIns="92075" tIns="46038" rIns="92075" bIns="46038"/>
            <a:lstStyle/>
            <a:p>
              <a:endParaRPr lang="zh-CN" altLang="en-US"/>
            </a:p>
          </p:txBody>
        </p:sp>
        <p:sp>
          <p:nvSpPr>
            <p:cNvPr id="1203219" name="Rectangle 19"/>
            <p:cNvSpPr>
              <a:spLocks noChangeArrowheads="1"/>
            </p:cNvSpPr>
            <p:nvPr/>
          </p:nvSpPr>
          <p:spPr bwMode="auto">
            <a:xfrm>
              <a:off x="5376" y="2496"/>
              <a:ext cx="245" cy="396"/>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3200" b="1">
                  <a:effectLst>
                    <a:outerShdw blurRad="38100" dist="38100" dir="2700000" algn="tl">
                      <a:srgbClr val="FFFFFF"/>
                    </a:outerShdw>
                  </a:effectLst>
                  <a:latin typeface="宋体" pitchFamily="2" charset="-122"/>
                  <a:ea typeface="宋体" pitchFamily="2" charset="-122"/>
                </a:rPr>
                <a:t>E</a:t>
              </a:r>
            </a:p>
          </p:txBody>
        </p:sp>
      </p:grpSp>
      <p:sp>
        <p:nvSpPr>
          <p:cNvPr id="1203220" name="Rectangle 20"/>
          <p:cNvSpPr>
            <a:spLocks noChangeArrowheads="1"/>
          </p:cNvSpPr>
          <p:nvPr/>
        </p:nvSpPr>
        <p:spPr bwMode="auto">
          <a:xfrm>
            <a:off x="77788" y="3359150"/>
            <a:ext cx="6043612"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7)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21" name="Rectangle 21"/>
          <p:cNvSpPr>
            <a:spLocks noChangeArrowheads="1"/>
          </p:cNvSpPr>
          <p:nvPr/>
        </p:nvSpPr>
        <p:spPr bwMode="auto">
          <a:xfrm>
            <a:off x="77788" y="3921125"/>
            <a:ext cx="6043612"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8)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        #</a:t>
            </a:r>
          </a:p>
        </p:txBody>
      </p:sp>
      <p:sp>
        <p:nvSpPr>
          <p:cNvPr id="1203222" name="Rectangle 22"/>
          <p:cNvSpPr>
            <a:spLocks noChangeArrowheads="1"/>
          </p:cNvSpPr>
          <p:nvPr/>
        </p:nvSpPr>
        <p:spPr bwMode="auto">
          <a:xfrm>
            <a:off x="77788" y="43497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9)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#E+E*E          #</a:t>
            </a:r>
          </a:p>
        </p:txBody>
      </p:sp>
      <p:sp>
        <p:nvSpPr>
          <p:cNvPr id="1203223" name="Rectangle 23"/>
          <p:cNvSpPr>
            <a:spLocks noChangeArrowheads="1"/>
          </p:cNvSpPr>
          <p:nvPr/>
        </p:nvSpPr>
        <p:spPr bwMode="auto">
          <a:xfrm>
            <a:off x="74613" y="4883150"/>
            <a:ext cx="60991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10)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#E+E            #</a:t>
            </a:r>
          </a:p>
        </p:txBody>
      </p:sp>
      <p:grpSp>
        <p:nvGrpSpPr>
          <p:cNvPr id="5" name="Group 24"/>
          <p:cNvGrpSpPr>
            <a:grpSpLocks/>
          </p:cNvGrpSpPr>
          <p:nvPr/>
        </p:nvGrpSpPr>
        <p:grpSpPr bwMode="auto">
          <a:xfrm>
            <a:off x="7392988" y="2978150"/>
            <a:ext cx="1371600" cy="2819400"/>
            <a:chOff x="4608" y="1824"/>
            <a:chExt cx="864" cy="1776"/>
          </a:xfrm>
        </p:grpSpPr>
        <p:sp>
          <p:nvSpPr>
            <p:cNvPr id="326719" name="Line 25"/>
            <p:cNvSpPr>
              <a:spLocks noChangeShapeType="1"/>
            </p:cNvSpPr>
            <p:nvPr/>
          </p:nvSpPr>
          <p:spPr bwMode="auto">
            <a:xfrm flipH="1" flipV="1">
              <a:off x="5232" y="2160"/>
              <a:ext cx="24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20" name="Line 26"/>
            <p:cNvSpPr>
              <a:spLocks noChangeShapeType="1"/>
            </p:cNvSpPr>
            <p:nvPr/>
          </p:nvSpPr>
          <p:spPr bwMode="auto">
            <a:xfrm flipV="1">
              <a:off x="5088" y="2160"/>
              <a:ext cx="0" cy="1440"/>
            </a:xfrm>
            <a:prstGeom prst="line">
              <a:avLst/>
            </a:prstGeom>
            <a:noFill/>
            <a:ln w="9525">
              <a:solidFill>
                <a:schemeClr val="tx1"/>
              </a:solidFill>
              <a:round/>
              <a:headEnd/>
              <a:tailEnd/>
            </a:ln>
          </p:spPr>
          <p:txBody>
            <a:bodyPr lIns="92075" tIns="46038" rIns="92075" bIns="46038"/>
            <a:lstStyle/>
            <a:p>
              <a:endParaRPr lang="zh-CN" altLang="en-US"/>
            </a:p>
          </p:txBody>
        </p:sp>
        <p:sp>
          <p:nvSpPr>
            <p:cNvPr id="326721" name="Line 27"/>
            <p:cNvSpPr>
              <a:spLocks noChangeShapeType="1"/>
            </p:cNvSpPr>
            <p:nvPr/>
          </p:nvSpPr>
          <p:spPr bwMode="auto">
            <a:xfrm flipV="1">
              <a:off x="4608" y="2112"/>
              <a:ext cx="432" cy="67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2" name="Rectangle 28"/>
            <p:cNvSpPr>
              <a:spLocks noChangeArrowheads="1"/>
            </p:cNvSpPr>
            <p:nvPr/>
          </p:nvSpPr>
          <p:spPr bwMode="auto">
            <a:xfrm>
              <a:off x="4992" y="1824"/>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29" name="Rectangle 29"/>
          <p:cNvSpPr>
            <a:spLocks noChangeArrowheads="1"/>
          </p:cNvSpPr>
          <p:nvPr/>
        </p:nvSpPr>
        <p:spPr bwMode="auto">
          <a:xfrm>
            <a:off x="77788" y="53403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11)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              #</a:t>
            </a:r>
          </a:p>
        </p:txBody>
      </p:sp>
      <p:sp>
        <p:nvSpPr>
          <p:cNvPr id="1203230" name="Rectangle 30"/>
          <p:cNvSpPr>
            <a:spLocks noChangeArrowheads="1"/>
          </p:cNvSpPr>
          <p:nvPr/>
        </p:nvSpPr>
        <p:spPr bwMode="auto">
          <a:xfrm>
            <a:off x="77788" y="5797550"/>
            <a:ext cx="2484437" cy="54008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12) </a:t>
            </a:r>
            <a:r>
              <a:rPr kumimoji="1" lang="zh-CN" altLang="en-US" sz="2800" b="1" dirty="0">
                <a:effectLst>
                  <a:outerShdw blurRad="38100" dist="38100" dir="2700000" algn="tl">
                    <a:srgbClr val="FFFFFF"/>
                  </a:outerShdw>
                </a:effectLst>
                <a:latin typeface="华文新魏" pitchFamily="2" charset="-122"/>
              </a:rPr>
              <a:t>接受</a:t>
            </a:r>
          </a:p>
        </p:txBody>
      </p:sp>
      <p:grpSp>
        <p:nvGrpSpPr>
          <p:cNvPr id="6" name="Group 31"/>
          <p:cNvGrpSpPr>
            <a:grpSpLocks/>
          </p:cNvGrpSpPr>
          <p:nvPr/>
        </p:nvGrpSpPr>
        <p:grpSpPr bwMode="auto">
          <a:xfrm>
            <a:off x="6630988" y="1758950"/>
            <a:ext cx="1524000" cy="4114800"/>
            <a:chOff x="4128" y="1056"/>
            <a:chExt cx="960" cy="2592"/>
          </a:xfrm>
        </p:grpSpPr>
        <p:sp>
          <p:nvSpPr>
            <p:cNvPr id="326726" name="Line 32"/>
            <p:cNvSpPr>
              <a:spLocks noChangeShapeType="1"/>
            </p:cNvSpPr>
            <p:nvPr/>
          </p:nvSpPr>
          <p:spPr bwMode="auto">
            <a:xfrm flipV="1">
              <a:off x="4128" y="1392"/>
              <a:ext cx="288" cy="139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7" name="Line 33"/>
            <p:cNvSpPr>
              <a:spLocks noChangeShapeType="1"/>
            </p:cNvSpPr>
            <p:nvPr/>
          </p:nvSpPr>
          <p:spPr bwMode="auto">
            <a:xfrm flipV="1">
              <a:off x="4416" y="1440"/>
              <a:ext cx="0" cy="220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8" name="Line 34"/>
            <p:cNvSpPr>
              <a:spLocks noChangeShapeType="1"/>
            </p:cNvSpPr>
            <p:nvPr/>
          </p:nvSpPr>
          <p:spPr bwMode="auto">
            <a:xfrm flipH="1" flipV="1">
              <a:off x="4560" y="1344"/>
              <a:ext cx="528" cy="52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9" name="Rectangle 35"/>
            <p:cNvSpPr>
              <a:spLocks noChangeArrowheads="1"/>
            </p:cNvSpPr>
            <p:nvPr/>
          </p:nvSpPr>
          <p:spPr bwMode="auto">
            <a:xfrm>
              <a:off x="4368" y="1056"/>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914400" y="9906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I1:S’</a:t>
            </a:r>
            <a:r>
              <a:rPr kumimoji="1" lang="en-US" altLang="zh-CN" sz="1800" dirty="0">
                <a:ea typeface="宋体" pitchFamily="2" charset="-122"/>
                <a:sym typeface="Symbol" pitchFamily="18" charset="2"/>
              </a:rPr>
              <a:t>S </a:t>
            </a:r>
            <a:r>
              <a:rPr kumimoji="1" lang="en-US" altLang="zh-CN" sz="1800" dirty="0">
                <a:ea typeface="宋体" pitchFamily="2" charset="-122"/>
              </a:rPr>
              <a:t>•</a:t>
            </a:r>
            <a:r>
              <a:rPr kumimoji="1" lang="en-US" altLang="zh-CN" sz="1800" dirty="0">
                <a:ea typeface="宋体" pitchFamily="2" charset="-122"/>
                <a:sym typeface="Symbol" pitchFamily="18" charset="2"/>
              </a:rPr>
              <a:t>,#</a:t>
            </a:r>
          </a:p>
        </p:txBody>
      </p:sp>
      <p:sp>
        <p:nvSpPr>
          <p:cNvPr id="19459" name="Rectangle 3"/>
          <p:cNvSpPr>
            <a:spLocks noChangeArrowheads="1"/>
          </p:cNvSpPr>
          <p:nvPr/>
        </p:nvSpPr>
        <p:spPr bwMode="auto">
          <a:xfrm>
            <a:off x="990600" y="43434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I5:L</a:t>
            </a:r>
            <a:r>
              <a:rPr kumimoji="1" lang="en-US" altLang="zh-CN" sz="1800">
                <a:ea typeface="宋体" pitchFamily="2" charset="-122"/>
                <a:sym typeface="Symbol" pitchFamily="18" charset="2"/>
              </a:rPr>
              <a:t>i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0" name="Rectangle 4"/>
          <p:cNvSpPr>
            <a:spLocks noChangeArrowheads="1"/>
          </p:cNvSpPr>
          <p:nvPr/>
        </p:nvSpPr>
        <p:spPr bwMode="auto">
          <a:xfrm>
            <a:off x="990600" y="48768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I7:L</a:t>
            </a:r>
            <a:r>
              <a:rPr kumimoji="1" lang="en-US" altLang="zh-CN" sz="1800">
                <a:ea typeface="宋体" pitchFamily="2" charset="-122"/>
                <a:sym typeface="Symbol" pitchFamily="18" charset="2"/>
              </a:rPr>
              <a:t>*R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1" name="Rectangle 5"/>
          <p:cNvSpPr>
            <a:spLocks noChangeArrowheads="1"/>
          </p:cNvSpPr>
          <p:nvPr/>
        </p:nvSpPr>
        <p:spPr bwMode="auto">
          <a:xfrm>
            <a:off x="9906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I8:R</a:t>
            </a:r>
            <a:r>
              <a:rPr kumimoji="1" lang="en-US" altLang="zh-CN" sz="1800">
                <a:ea typeface="宋体" pitchFamily="2" charset="-122"/>
                <a:sym typeface="Symbol" pitchFamily="18" charset="2"/>
              </a:rPr>
              <a:t>L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2" name="Rectangle 6"/>
          <p:cNvSpPr>
            <a:spLocks noChangeArrowheads="1"/>
          </p:cNvSpPr>
          <p:nvPr/>
        </p:nvSpPr>
        <p:spPr bwMode="auto">
          <a:xfrm>
            <a:off x="3124200" y="9906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I9:S</a:t>
            </a:r>
            <a:r>
              <a:rPr kumimoji="1" lang="en-US" altLang="zh-CN" sz="1800">
                <a:ea typeface="宋体" pitchFamily="2" charset="-122"/>
                <a:sym typeface="Symbol" pitchFamily="18" charset="2"/>
              </a:rPr>
              <a:t>L=R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3" name="Rectangle 7"/>
          <p:cNvSpPr>
            <a:spLocks noChangeArrowheads="1"/>
          </p:cNvSpPr>
          <p:nvPr/>
        </p:nvSpPr>
        <p:spPr bwMode="auto">
          <a:xfrm>
            <a:off x="3200400" y="27432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I3:S</a:t>
            </a:r>
            <a:r>
              <a:rPr kumimoji="1" lang="en-US" altLang="zh-CN" sz="1800">
                <a:ea typeface="宋体" pitchFamily="2" charset="-122"/>
                <a:sym typeface="Symbol" pitchFamily="18" charset="2"/>
              </a:rPr>
              <a:t>R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4" name="Rectangle 8"/>
          <p:cNvSpPr>
            <a:spLocks noChangeArrowheads="1"/>
          </p:cNvSpPr>
          <p:nvPr/>
        </p:nvSpPr>
        <p:spPr bwMode="auto">
          <a:xfrm>
            <a:off x="32004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I12:L</a:t>
            </a:r>
            <a:r>
              <a:rPr kumimoji="1" lang="en-US" altLang="zh-CN" sz="1800">
                <a:ea typeface="宋体" pitchFamily="2" charset="-122"/>
                <a:sym typeface="Symbol" pitchFamily="18" charset="2"/>
              </a:rPr>
              <a:t>i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5" name="Rectangle 9"/>
          <p:cNvSpPr>
            <a:spLocks noChangeArrowheads="1"/>
          </p:cNvSpPr>
          <p:nvPr/>
        </p:nvSpPr>
        <p:spPr bwMode="auto">
          <a:xfrm>
            <a:off x="6019800" y="57150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I10:R</a:t>
            </a:r>
            <a:r>
              <a:rPr kumimoji="1" lang="en-US" altLang="zh-CN" sz="1800">
                <a:ea typeface="宋体" pitchFamily="2" charset="-122"/>
                <a:sym typeface="Symbol" pitchFamily="18" charset="2"/>
              </a:rPr>
              <a:t>L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6" name="Rectangle 10"/>
          <p:cNvSpPr>
            <a:spLocks noChangeArrowheads="1"/>
          </p:cNvSpPr>
          <p:nvPr/>
        </p:nvSpPr>
        <p:spPr bwMode="auto">
          <a:xfrm>
            <a:off x="6019800" y="5105400"/>
            <a:ext cx="15240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a:ea typeface="宋体" pitchFamily="2" charset="-122"/>
              </a:rPr>
              <a:t>I13:L</a:t>
            </a:r>
            <a:r>
              <a:rPr kumimoji="1" lang="en-US" altLang="zh-CN" sz="1800">
                <a:ea typeface="宋体" pitchFamily="2" charset="-122"/>
                <a:sym typeface="Symbol" pitchFamily="18" charset="2"/>
              </a:rPr>
              <a:t>*R </a:t>
            </a:r>
            <a:r>
              <a:rPr kumimoji="1" lang="en-US" altLang="zh-CN" sz="1800">
                <a:ea typeface="宋体" pitchFamily="2" charset="-122"/>
              </a:rPr>
              <a:t>•</a:t>
            </a:r>
            <a:r>
              <a:rPr kumimoji="1" lang="en-US" altLang="zh-CN" sz="1800">
                <a:ea typeface="宋体" pitchFamily="2" charset="-122"/>
                <a:sym typeface="Symbol" pitchFamily="18" charset="2"/>
              </a:rPr>
              <a:t>,#</a:t>
            </a:r>
          </a:p>
        </p:txBody>
      </p:sp>
      <p:sp>
        <p:nvSpPr>
          <p:cNvPr id="19467" name="Rectangle 11"/>
          <p:cNvSpPr>
            <a:spLocks noChangeArrowheads="1"/>
          </p:cNvSpPr>
          <p:nvPr/>
        </p:nvSpPr>
        <p:spPr bwMode="auto">
          <a:xfrm>
            <a:off x="914400" y="1828800"/>
            <a:ext cx="1676400" cy="2133600"/>
          </a:xfrm>
          <a:prstGeom prst="rect">
            <a:avLst/>
          </a:prstGeom>
          <a:solidFill>
            <a:schemeClr val="bg1"/>
          </a:solidFill>
          <a:ln w="9525">
            <a:solidFill>
              <a:schemeClr val="tx1"/>
            </a:solidFill>
            <a:miter lim="800000"/>
            <a:headEnd/>
            <a:tailEnd/>
          </a:ln>
          <a:effectLst/>
        </p:spPr>
        <p:txBody>
          <a:bodyPr wrap="none" anchor="ctr"/>
          <a:lstStyle/>
          <a:p>
            <a:pPr algn="ctr" eaLnBrk="1" hangingPunct="1"/>
            <a:endParaRPr kumimoji="1" lang="en-US" altLang="zh-CN" sz="1600" dirty="0" smtClean="0">
              <a:ea typeface="宋体" pitchFamily="2" charset="-122"/>
            </a:endParaRPr>
          </a:p>
          <a:p>
            <a:pPr algn="ctr" eaLnBrk="1" hangingPunct="1"/>
            <a:r>
              <a:rPr kumimoji="1" lang="en-US" altLang="zh-CN" sz="1600" dirty="0" smtClean="0">
                <a:ea typeface="宋体" pitchFamily="2" charset="-122"/>
              </a:rPr>
              <a:t>I0:S</a:t>
            </a:r>
            <a:r>
              <a:rPr kumimoji="1" lang="en-US" altLang="zh-CN" sz="1600" dirty="0">
                <a:ea typeface="宋体" pitchFamily="2" charset="-122"/>
              </a:rPr>
              <a:t>’ </a:t>
            </a:r>
            <a:r>
              <a:rPr kumimoji="1" lang="en-US" altLang="zh-CN" sz="1600" dirty="0">
                <a:ea typeface="宋体" pitchFamily="2" charset="-122"/>
                <a:sym typeface="Symbol" pitchFamily="18" charset="2"/>
              </a:rPr>
              <a:t>  </a:t>
            </a:r>
            <a:r>
              <a:rPr kumimoji="1" lang="en-US" altLang="zh-CN" sz="1600" dirty="0">
                <a:ea typeface="宋体" pitchFamily="2" charset="-122"/>
              </a:rPr>
              <a:t>•S,#     </a:t>
            </a:r>
          </a:p>
          <a:p>
            <a:pPr algn="ctr" eaLnBrk="1" hangingPunct="1"/>
            <a:r>
              <a:rPr kumimoji="1" lang="en-US" altLang="zh-CN" sz="1600" dirty="0">
                <a:ea typeface="宋体" pitchFamily="2" charset="-122"/>
              </a:rPr>
              <a:t>   S </a:t>
            </a:r>
            <a:r>
              <a:rPr kumimoji="1" lang="en-US" altLang="zh-CN" sz="1600" dirty="0">
                <a:ea typeface="宋体" pitchFamily="2" charset="-122"/>
                <a:sym typeface="Symbol" pitchFamily="18" charset="2"/>
              </a:rPr>
              <a:t>  </a:t>
            </a:r>
            <a:r>
              <a:rPr kumimoji="1" lang="en-US" altLang="zh-CN" sz="1600" dirty="0">
                <a:ea typeface="宋体" pitchFamily="2" charset="-122"/>
              </a:rPr>
              <a:t>•L=R,# </a:t>
            </a:r>
          </a:p>
          <a:p>
            <a:pPr algn="ctr" eaLnBrk="1" hangingPunct="1"/>
            <a:r>
              <a:rPr kumimoji="1" lang="en-US" altLang="zh-CN" sz="1600" dirty="0">
                <a:ea typeface="宋体" pitchFamily="2" charset="-122"/>
              </a:rPr>
              <a:t>S </a:t>
            </a:r>
            <a:r>
              <a:rPr kumimoji="1" lang="en-US" altLang="zh-CN" sz="1600" dirty="0">
                <a:ea typeface="宋体" pitchFamily="2" charset="-122"/>
                <a:sym typeface="Symbol" pitchFamily="18" charset="2"/>
              </a:rPr>
              <a:t>  </a:t>
            </a:r>
            <a:r>
              <a:rPr kumimoji="1" lang="en-US" altLang="zh-CN" sz="1600" dirty="0">
                <a:ea typeface="宋体" pitchFamily="2" charset="-122"/>
              </a:rPr>
              <a:t>•R,#   </a:t>
            </a:r>
          </a:p>
          <a:p>
            <a:pPr algn="ctr" eaLnBrk="1" hangingPunct="1"/>
            <a:r>
              <a:rPr kumimoji="1" lang="en-US" altLang="zh-CN" sz="1600" dirty="0" smtClean="0">
                <a:solidFill>
                  <a:srgbClr val="FF0000"/>
                </a:solidFill>
                <a:ea typeface="宋体" pitchFamily="2" charset="-122"/>
              </a:rPr>
              <a:t>L </a:t>
            </a:r>
            <a:r>
              <a:rPr kumimoji="1" lang="en-US" altLang="zh-CN" sz="1600" dirty="0">
                <a:solidFill>
                  <a:srgbClr val="FF0000"/>
                </a:solidFill>
                <a:ea typeface="宋体" pitchFamily="2" charset="-122"/>
                <a:sym typeface="Symbol" pitchFamily="18" charset="2"/>
              </a:rPr>
              <a:t>  </a:t>
            </a:r>
            <a:r>
              <a:rPr kumimoji="1" lang="en-US" altLang="zh-CN" sz="1600" dirty="0">
                <a:solidFill>
                  <a:srgbClr val="FF0000"/>
                </a:solidFill>
                <a:ea typeface="宋体" pitchFamily="2" charset="-122"/>
              </a:rPr>
              <a:t>•*</a:t>
            </a:r>
            <a:r>
              <a:rPr kumimoji="1" lang="en-US" altLang="zh-CN" sz="1600" dirty="0" smtClean="0">
                <a:solidFill>
                  <a:srgbClr val="FF0000"/>
                </a:solidFill>
                <a:ea typeface="宋体" pitchFamily="2" charset="-122"/>
              </a:rPr>
              <a:t>R,=</a:t>
            </a:r>
          </a:p>
          <a:p>
            <a:pPr algn="ctr" eaLnBrk="1" hangingPunct="1"/>
            <a:r>
              <a:rPr kumimoji="1" lang="en-US" altLang="zh-CN" sz="1600" dirty="0" smtClean="0">
                <a:solidFill>
                  <a:srgbClr val="FF0000"/>
                </a:solidFill>
                <a:ea typeface="宋体" pitchFamily="2" charset="-122"/>
              </a:rPr>
              <a:t>L </a:t>
            </a:r>
            <a:r>
              <a:rPr kumimoji="1" lang="en-US" altLang="zh-CN" sz="1600" dirty="0" smtClean="0">
                <a:solidFill>
                  <a:srgbClr val="FF0000"/>
                </a:solidFill>
                <a:ea typeface="宋体" pitchFamily="2" charset="-122"/>
                <a:sym typeface="Symbol" pitchFamily="18" charset="2"/>
              </a:rPr>
              <a:t>  </a:t>
            </a:r>
            <a:r>
              <a:rPr kumimoji="1" lang="en-US" altLang="zh-CN" sz="1600" dirty="0" smtClean="0">
                <a:solidFill>
                  <a:srgbClr val="FF0000"/>
                </a:solidFill>
                <a:ea typeface="宋体" pitchFamily="2" charset="-122"/>
              </a:rPr>
              <a:t>•</a:t>
            </a:r>
            <a:r>
              <a:rPr kumimoji="1" lang="en-US" altLang="zh-CN" sz="1600" dirty="0" err="1" smtClean="0">
                <a:solidFill>
                  <a:srgbClr val="FF0000"/>
                </a:solidFill>
                <a:ea typeface="宋体" pitchFamily="2" charset="-122"/>
              </a:rPr>
              <a:t>i</a:t>
            </a:r>
            <a:r>
              <a:rPr kumimoji="1" lang="en-US" altLang="zh-CN" sz="1600" dirty="0" smtClean="0">
                <a:solidFill>
                  <a:srgbClr val="FF0000"/>
                </a:solidFill>
                <a:ea typeface="宋体" pitchFamily="2" charset="-122"/>
              </a:rPr>
              <a:t>,= </a:t>
            </a:r>
          </a:p>
          <a:p>
            <a:pPr algn="ctr" eaLnBrk="1" hangingPunct="1"/>
            <a:r>
              <a:rPr kumimoji="1" lang="en-US" altLang="zh-CN" sz="1600" dirty="0" smtClean="0">
                <a:ea typeface="宋体" pitchFamily="2" charset="-122"/>
              </a:rPr>
              <a:t>R </a:t>
            </a:r>
            <a:r>
              <a:rPr kumimoji="1" lang="en-US" altLang="zh-CN" sz="1600" dirty="0">
                <a:ea typeface="宋体" pitchFamily="2" charset="-122"/>
                <a:sym typeface="Symbol" pitchFamily="18" charset="2"/>
              </a:rPr>
              <a:t>  </a:t>
            </a:r>
            <a:r>
              <a:rPr kumimoji="1" lang="en-US" altLang="zh-CN" sz="1600" dirty="0">
                <a:ea typeface="宋体" pitchFamily="2" charset="-122"/>
              </a:rPr>
              <a:t>•L</a:t>
            </a:r>
            <a:r>
              <a:rPr kumimoji="1" lang="en-US" altLang="zh-CN" sz="1600" dirty="0" smtClean="0">
                <a:ea typeface="宋体" pitchFamily="2" charset="-122"/>
              </a:rPr>
              <a:t>,#</a:t>
            </a:r>
          </a:p>
          <a:p>
            <a:pPr algn="ctr" eaLnBrk="1" hangingPunct="1"/>
            <a:r>
              <a:rPr kumimoji="1" lang="en-US" altLang="zh-CN" sz="1600" dirty="0" smtClean="0">
                <a:solidFill>
                  <a:srgbClr val="FF0000"/>
                </a:solidFill>
                <a:ea typeface="宋体" pitchFamily="2" charset="-122"/>
              </a:rPr>
              <a:t> L </a:t>
            </a:r>
            <a:r>
              <a:rPr kumimoji="1" lang="en-US" altLang="zh-CN" sz="1600" dirty="0" smtClean="0">
                <a:solidFill>
                  <a:srgbClr val="FF0000"/>
                </a:solidFill>
                <a:ea typeface="宋体" pitchFamily="2" charset="-122"/>
                <a:sym typeface="Symbol" pitchFamily="18" charset="2"/>
              </a:rPr>
              <a:t>  </a:t>
            </a:r>
            <a:r>
              <a:rPr kumimoji="1" lang="en-US" altLang="zh-CN" sz="1600" dirty="0" smtClean="0">
                <a:solidFill>
                  <a:srgbClr val="FF0000"/>
                </a:solidFill>
                <a:ea typeface="宋体" pitchFamily="2" charset="-122"/>
              </a:rPr>
              <a:t>•*R,#</a:t>
            </a:r>
          </a:p>
          <a:p>
            <a:pPr algn="ctr" eaLnBrk="1" hangingPunct="1"/>
            <a:r>
              <a:rPr kumimoji="1" lang="en-US" altLang="zh-CN" sz="1600" dirty="0" smtClean="0">
                <a:solidFill>
                  <a:srgbClr val="FF0000"/>
                </a:solidFill>
                <a:ea typeface="宋体" pitchFamily="2" charset="-122"/>
              </a:rPr>
              <a:t>L </a:t>
            </a:r>
            <a:r>
              <a:rPr kumimoji="1" lang="en-US" altLang="zh-CN" sz="1600" dirty="0" smtClean="0">
                <a:solidFill>
                  <a:srgbClr val="FF0000"/>
                </a:solidFill>
                <a:ea typeface="宋体" pitchFamily="2" charset="-122"/>
                <a:sym typeface="Symbol" pitchFamily="18" charset="2"/>
              </a:rPr>
              <a:t>  </a:t>
            </a:r>
            <a:r>
              <a:rPr kumimoji="1" lang="en-US" altLang="zh-CN" sz="1600" dirty="0" smtClean="0">
                <a:solidFill>
                  <a:srgbClr val="FF0000"/>
                </a:solidFill>
                <a:ea typeface="宋体" pitchFamily="2" charset="-122"/>
              </a:rPr>
              <a:t>•</a:t>
            </a:r>
            <a:r>
              <a:rPr kumimoji="1" lang="en-US" altLang="zh-CN" sz="1600" dirty="0" err="1" smtClean="0">
                <a:solidFill>
                  <a:srgbClr val="FF0000"/>
                </a:solidFill>
                <a:ea typeface="宋体" pitchFamily="2" charset="-122"/>
              </a:rPr>
              <a:t>i</a:t>
            </a:r>
            <a:r>
              <a:rPr kumimoji="1" lang="en-US" altLang="zh-CN" sz="1600" dirty="0" smtClean="0">
                <a:solidFill>
                  <a:srgbClr val="FF0000"/>
                </a:solidFill>
                <a:ea typeface="宋体" pitchFamily="2" charset="-122"/>
              </a:rPr>
              <a:t>,# </a:t>
            </a:r>
          </a:p>
          <a:p>
            <a:pPr algn="ctr" eaLnBrk="1" hangingPunct="1"/>
            <a:r>
              <a:rPr kumimoji="1" lang="en-US" altLang="zh-CN" sz="1800" dirty="0" smtClean="0">
                <a:ea typeface="宋体" pitchFamily="2" charset="-122"/>
              </a:rPr>
              <a:t>   </a:t>
            </a:r>
            <a:endParaRPr kumimoji="1" lang="en-US" altLang="zh-CN" sz="1800" dirty="0">
              <a:ea typeface="宋体" pitchFamily="2" charset="-122"/>
            </a:endParaRPr>
          </a:p>
        </p:txBody>
      </p:sp>
      <p:sp>
        <p:nvSpPr>
          <p:cNvPr id="19468" name="Rectangle 12"/>
          <p:cNvSpPr>
            <a:spLocks noChangeArrowheads="1"/>
          </p:cNvSpPr>
          <p:nvPr/>
        </p:nvSpPr>
        <p:spPr bwMode="auto">
          <a:xfrm>
            <a:off x="3200400" y="3581400"/>
            <a:ext cx="1947664" cy="12192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I4: 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a:t>
            </a:r>
            <a:r>
              <a:rPr kumimoji="1" lang="en-US" altLang="zh-CN" sz="1800" dirty="0">
                <a:ea typeface="宋体" pitchFamily="2" charset="-122"/>
              </a:rPr>
              <a:t>•L,=/#</a:t>
            </a:r>
          </a:p>
          <a:p>
            <a:pPr algn="ctr" eaLnBrk="1" hangingPunct="1"/>
            <a:r>
              <a:rPr kumimoji="1" lang="en-US" altLang="zh-CN" sz="1800" dirty="0">
                <a:ea typeface="宋体" pitchFamily="2" charset="-122"/>
              </a:rPr>
              <a:t>L </a:t>
            </a:r>
            <a:r>
              <a:rPr kumimoji="1" lang="en-US" altLang="zh-CN" sz="1800" dirty="0">
                <a:ea typeface="宋体" pitchFamily="2" charset="-122"/>
                <a:sym typeface="Symbol" pitchFamily="18" charset="2"/>
              </a:rPr>
              <a:t>  </a:t>
            </a:r>
            <a:r>
              <a:rPr kumimoji="1" lang="en-US" altLang="zh-CN" sz="1800" dirty="0">
                <a:ea typeface="宋体" pitchFamily="2" charset="-122"/>
              </a:rPr>
              <a:t>•</a:t>
            </a:r>
            <a:r>
              <a:rPr kumimoji="1" lang="en-US" altLang="zh-CN" sz="1800" dirty="0" err="1">
                <a:ea typeface="宋体" pitchFamily="2" charset="-122"/>
              </a:rPr>
              <a:t>i</a:t>
            </a:r>
            <a:r>
              <a:rPr kumimoji="1" lang="en-US" altLang="zh-CN" sz="1800" dirty="0">
                <a:ea typeface="宋体" pitchFamily="2" charset="-122"/>
              </a:rPr>
              <a:t>,=/#</a:t>
            </a:r>
          </a:p>
          <a:p>
            <a:pPr algn="ctr" eaLnBrk="1" hangingPunct="1"/>
            <a:r>
              <a:rPr kumimoji="1" lang="en-US" altLang="zh-CN" sz="1800" dirty="0">
                <a:ea typeface="宋体" pitchFamily="2" charset="-122"/>
              </a:rPr>
              <a:t>    L </a:t>
            </a:r>
            <a:r>
              <a:rPr kumimoji="1" lang="en-US" altLang="zh-CN" sz="1800" dirty="0">
                <a:ea typeface="宋体" pitchFamily="2" charset="-122"/>
                <a:sym typeface="Symbol" pitchFamily="18" charset="2"/>
              </a:rPr>
              <a:t>  </a:t>
            </a:r>
            <a:r>
              <a:rPr kumimoji="1" lang="en-US" altLang="zh-CN" sz="1800" dirty="0">
                <a:ea typeface="宋体" pitchFamily="2" charset="-122"/>
              </a:rPr>
              <a:t>•*R,=/#</a:t>
            </a:r>
          </a:p>
        </p:txBody>
      </p:sp>
      <p:sp>
        <p:nvSpPr>
          <p:cNvPr id="19469" name="Rectangle 13"/>
          <p:cNvSpPr>
            <a:spLocks noChangeArrowheads="1"/>
          </p:cNvSpPr>
          <p:nvPr/>
        </p:nvSpPr>
        <p:spPr bwMode="auto">
          <a:xfrm>
            <a:off x="5943600" y="1066800"/>
            <a:ext cx="1796752" cy="1143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I6:S </a:t>
            </a:r>
            <a:r>
              <a:rPr kumimoji="1" lang="en-US" altLang="zh-CN" sz="1800" dirty="0">
                <a:ea typeface="宋体" pitchFamily="2" charset="-122"/>
                <a:sym typeface="Symbol" pitchFamily="18" charset="2"/>
              </a:rPr>
              <a:t>L=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a:t>
            </a:r>
            <a:r>
              <a:rPr kumimoji="1" lang="en-US" altLang="zh-CN" sz="1800" dirty="0">
                <a:ea typeface="宋体" pitchFamily="2" charset="-122"/>
              </a:rPr>
              <a:t>•L,#     </a:t>
            </a:r>
          </a:p>
          <a:p>
            <a:pPr algn="ctr" eaLnBrk="1" hangingPunct="1"/>
            <a:r>
              <a:rPr kumimoji="1" lang="en-US" altLang="zh-CN" sz="1800" dirty="0">
                <a:ea typeface="宋体" pitchFamily="2" charset="-122"/>
              </a:rPr>
              <a:t>   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L </a:t>
            </a:r>
            <a:r>
              <a:rPr kumimoji="1" lang="en-US" altLang="zh-CN" sz="1800" dirty="0">
                <a:ea typeface="宋体" pitchFamily="2" charset="-122"/>
                <a:sym typeface="Symbol" pitchFamily="18" charset="2"/>
              </a:rPr>
              <a:t>  </a:t>
            </a:r>
            <a:r>
              <a:rPr kumimoji="1" lang="en-US" altLang="zh-CN" sz="1800" dirty="0">
                <a:ea typeface="宋体" pitchFamily="2" charset="-122"/>
              </a:rPr>
              <a:t>•</a:t>
            </a:r>
            <a:r>
              <a:rPr kumimoji="1" lang="en-US" altLang="zh-CN" sz="1800" dirty="0" err="1">
                <a:ea typeface="宋体" pitchFamily="2" charset="-122"/>
              </a:rPr>
              <a:t>i</a:t>
            </a:r>
            <a:r>
              <a:rPr kumimoji="1" lang="en-US" altLang="zh-CN" sz="1800" dirty="0">
                <a:ea typeface="宋体" pitchFamily="2" charset="-122"/>
              </a:rPr>
              <a:t>,#   </a:t>
            </a:r>
          </a:p>
        </p:txBody>
      </p:sp>
      <p:sp>
        <p:nvSpPr>
          <p:cNvPr id="19470" name="Rectangle 14"/>
          <p:cNvSpPr>
            <a:spLocks noChangeArrowheads="1"/>
          </p:cNvSpPr>
          <p:nvPr/>
        </p:nvSpPr>
        <p:spPr bwMode="auto">
          <a:xfrm>
            <a:off x="5868144" y="3200400"/>
            <a:ext cx="1751856" cy="1143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I11:L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a:t>
            </a:r>
            <a:r>
              <a:rPr kumimoji="1" lang="en-US" altLang="zh-CN" sz="1800" dirty="0">
                <a:ea typeface="宋体" pitchFamily="2" charset="-122"/>
              </a:rPr>
              <a:t>•L,#     </a:t>
            </a:r>
          </a:p>
          <a:p>
            <a:pPr algn="ctr" eaLnBrk="1" hangingPunct="1"/>
            <a:r>
              <a:rPr kumimoji="1" lang="en-US" altLang="zh-CN" sz="1800" dirty="0">
                <a:ea typeface="宋体" pitchFamily="2" charset="-122"/>
              </a:rPr>
              <a:t>   L </a:t>
            </a:r>
            <a:r>
              <a:rPr kumimoji="1" lang="en-US" altLang="zh-CN" sz="1800" dirty="0">
                <a:ea typeface="宋体" pitchFamily="2" charset="-122"/>
                <a:sym typeface="Symbol" pitchFamily="18" charset="2"/>
              </a:rPr>
              <a:t>  </a:t>
            </a:r>
            <a:r>
              <a:rPr kumimoji="1" lang="en-US" altLang="zh-CN" sz="1800" dirty="0">
                <a:ea typeface="宋体" pitchFamily="2" charset="-122"/>
              </a:rPr>
              <a:t>•*R,#   </a:t>
            </a:r>
          </a:p>
          <a:p>
            <a:pPr algn="ctr" eaLnBrk="1" hangingPunct="1"/>
            <a:r>
              <a:rPr kumimoji="1" lang="en-US" altLang="zh-CN" sz="1800" dirty="0">
                <a:ea typeface="宋体" pitchFamily="2" charset="-122"/>
              </a:rPr>
              <a:t>L </a:t>
            </a:r>
            <a:r>
              <a:rPr kumimoji="1" lang="en-US" altLang="zh-CN" sz="1800" dirty="0">
                <a:ea typeface="宋体" pitchFamily="2" charset="-122"/>
                <a:sym typeface="Symbol" pitchFamily="18" charset="2"/>
              </a:rPr>
              <a:t>  </a:t>
            </a:r>
            <a:r>
              <a:rPr kumimoji="1" lang="en-US" altLang="zh-CN" sz="1800" dirty="0">
                <a:ea typeface="宋体" pitchFamily="2" charset="-122"/>
              </a:rPr>
              <a:t>•</a:t>
            </a:r>
            <a:r>
              <a:rPr kumimoji="1" lang="en-US" altLang="zh-CN" sz="1800" dirty="0" err="1">
                <a:ea typeface="宋体" pitchFamily="2" charset="-122"/>
              </a:rPr>
              <a:t>i</a:t>
            </a:r>
            <a:r>
              <a:rPr kumimoji="1" lang="en-US" altLang="zh-CN" sz="1800" dirty="0">
                <a:ea typeface="宋体" pitchFamily="2" charset="-122"/>
              </a:rPr>
              <a:t>,#   </a:t>
            </a:r>
          </a:p>
        </p:txBody>
      </p:sp>
      <p:sp>
        <p:nvSpPr>
          <p:cNvPr id="19471" name="Rectangle 15"/>
          <p:cNvSpPr>
            <a:spLocks noChangeArrowheads="1"/>
          </p:cNvSpPr>
          <p:nvPr/>
        </p:nvSpPr>
        <p:spPr bwMode="auto">
          <a:xfrm>
            <a:off x="3200400" y="1752600"/>
            <a:ext cx="1803648" cy="6096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zh-CN" sz="1800" dirty="0">
                <a:ea typeface="宋体" pitchFamily="2" charset="-122"/>
              </a:rPr>
              <a:t>I2:S </a:t>
            </a:r>
            <a:r>
              <a:rPr kumimoji="1" lang="en-US" altLang="zh-CN" sz="1800" dirty="0">
                <a:ea typeface="宋体" pitchFamily="2" charset="-122"/>
                <a:sym typeface="Symbol" pitchFamily="18" charset="2"/>
              </a:rPr>
              <a:t>L </a:t>
            </a:r>
            <a:r>
              <a:rPr kumimoji="1" lang="en-US" altLang="zh-CN" sz="1800" dirty="0">
                <a:ea typeface="宋体" pitchFamily="2" charset="-122"/>
              </a:rPr>
              <a:t>•=R,#   </a:t>
            </a:r>
          </a:p>
          <a:p>
            <a:pPr algn="ctr" eaLnBrk="1" hangingPunct="1"/>
            <a:r>
              <a:rPr kumimoji="1" lang="en-US" altLang="zh-CN" sz="1800" dirty="0">
                <a:ea typeface="宋体" pitchFamily="2" charset="-122"/>
              </a:rPr>
              <a:t>   R </a:t>
            </a:r>
            <a:r>
              <a:rPr kumimoji="1" lang="en-US" altLang="zh-CN" sz="1800" dirty="0">
                <a:ea typeface="宋体" pitchFamily="2" charset="-122"/>
                <a:sym typeface="Symbol" pitchFamily="18" charset="2"/>
              </a:rPr>
              <a:t>  L</a:t>
            </a:r>
            <a:r>
              <a:rPr kumimoji="1" lang="en-US" altLang="zh-CN" sz="1800" dirty="0">
                <a:ea typeface="宋体" pitchFamily="2" charset="-122"/>
              </a:rPr>
              <a:t>•,#     </a:t>
            </a:r>
          </a:p>
        </p:txBody>
      </p:sp>
      <p:sp>
        <p:nvSpPr>
          <p:cNvPr id="19472" name="Line 16"/>
          <p:cNvSpPr>
            <a:spLocks noChangeShapeType="1"/>
          </p:cNvSpPr>
          <p:nvPr/>
        </p:nvSpPr>
        <p:spPr bwMode="auto">
          <a:xfrm flipV="1">
            <a:off x="1676400" y="1371600"/>
            <a:ext cx="0" cy="457200"/>
          </a:xfrm>
          <a:prstGeom prst="line">
            <a:avLst/>
          </a:prstGeom>
          <a:noFill/>
          <a:ln w="9525">
            <a:solidFill>
              <a:schemeClr val="tx1"/>
            </a:solidFill>
            <a:round/>
            <a:headEnd/>
            <a:tailEnd/>
          </a:ln>
          <a:effectLst/>
        </p:spPr>
        <p:txBody>
          <a:bodyPr wrap="none" anchor="ctr"/>
          <a:lstStyle/>
          <a:p>
            <a:endParaRPr lang="zh-CN" altLang="en-US"/>
          </a:p>
        </p:txBody>
      </p:sp>
      <p:sp>
        <p:nvSpPr>
          <p:cNvPr id="19473" name="Text Box 17"/>
          <p:cNvSpPr txBox="1">
            <a:spLocks noChangeArrowheads="1"/>
          </p:cNvSpPr>
          <p:nvPr/>
        </p:nvSpPr>
        <p:spPr bwMode="auto">
          <a:xfrm>
            <a:off x="1660525" y="1336675"/>
            <a:ext cx="312906" cy="369332"/>
          </a:xfrm>
          <a:prstGeom prst="rect">
            <a:avLst/>
          </a:prstGeom>
          <a:noFill/>
          <a:ln w="9525">
            <a:noFill/>
            <a:miter lim="800000"/>
            <a:headEnd/>
            <a:tailEnd/>
          </a:ln>
          <a:effectLst/>
        </p:spPr>
        <p:txBody>
          <a:bodyPr wrap="none">
            <a:spAutoFit/>
          </a:bodyPr>
          <a:lstStyle/>
          <a:p>
            <a:pPr eaLnBrk="1" hangingPunct="1"/>
            <a:r>
              <a:rPr kumimoji="1" lang="en-US" altLang="zh-CN" dirty="0">
                <a:ea typeface="宋体" pitchFamily="2" charset="-122"/>
              </a:rPr>
              <a:t>S</a:t>
            </a:r>
          </a:p>
        </p:txBody>
      </p:sp>
      <p:sp>
        <p:nvSpPr>
          <p:cNvPr id="19474" name="Line 18"/>
          <p:cNvSpPr>
            <a:spLocks noChangeShapeType="1"/>
          </p:cNvSpPr>
          <p:nvPr/>
        </p:nvSpPr>
        <p:spPr bwMode="auto">
          <a:xfrm flipH="1">
            <a:off x="4648200" y="1143000"/>
            <a:ext cx="12954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5" name="Text Box 19"/>
          <p:cNvSpPr txBox="1">
            <a:spLocks noChangeArrowheads="1"/>
          </p:cNvSpPr>
          <p:nvPr/>
        </p:nvSpPr>
        <p:spPr bwMode="auto">
          <a:xfrm>
            <a:off x="5241925" y="8001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476" name="Line 20"/>
          <p:cNvSpPr>
            <a:spLocks noChangeShapeType="1"/>
          </p:cNvSpPr>
          <p:nvPr/>
        </p:nvSpPr>
        <p:spPr bwMode="auto">
          <a:xfrm flipV="1">
            <a:off x="5004048" y="1844824"/>
            <a:ext cx="93610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7" name="Text Box 21"/>
          <p:cNvSpPr txBox="1">
            <a:spLocks noChangeArrowheads="1"/>
          </p:cNvSpPr>
          <p:nvPr/>
        </p:nvSpPr>
        <p:spPr bwMode="auto">
          <a:xfrm>
            <a:off x="5241925" y="1538288"/>
            <a:ext cx="312738" cy="366712"/>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a:t>
            </a:r>
          </a:p>
        </p:txBody>
      </p:sp>
      <p:sp>
        <p:nvSpPr>
          <p:cNvPr id="19478" name="Line 22"/>
          <p:cNvSpPr>
            <a:spLocks noChangeShapeType="1"/>
          </p:cNvSpPr>
          <p:nvPr/>
        </p:nvSpPr>
        <p:spPr bwMode="auto">
          <a:xfrm>
            <a:off x="2590800" y="21336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79" name="Text Box 23"/>
          <p:cNvSpPr txBox="1">
            <a:spLocks noChangeArrowheads="1"/>
          </p:cNvSpPr>
          <p:nvPr/>
        </p:nvSpPr>
        <p:spPr bwMode="auto">
          <a:xfrm>
            <a:off x="2727325" y="1790700"/>
            <a:ext cx="3238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480" name="Line 24"/>
          <p:cNvSpPr>
            <a:spLocks noChangeShapeType="1"/>
          </p:cNvSpPr>
          <p:nvPr/>
        </p:nvSpPr>
        <p:spPr bwMode="auto">
          <a:xfrm>
            <a:off x="2590800" y="2971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1" name="Text Box 25"/>
          <p:cNvSpPr txBox="1">
            <a:spLocks noChangeArrowheads="1"/>
          </p:cNvSpPr>
          <p:nvPr/>
        </p:nvSpPr>
        <p:spPr bwMode="auto">
          <a:xfrm>
            <a:off x="2667000" y="26670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482" name="Line 26"/>
          <p:cNvSpPr>
            <a:spLocks noChangeShapeType="1"/>
          </p:cNvSpPr>
          <p:nvPr/>
        </p:nvSpPr>
        <p:spPr bwMode="auto">
          <a:xfrm>
            <a:off x="1676400" y="39624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3" name="Text Box 27"/>
          <p:cNvSpPr txBox="1">
            <a:spLocks noChangeArrowheads="1"/>
          </p:cNvSpPr>
          <p:nvPr/>
        </p:nvSpPr>
        <p:spPr bwMode="auto">
          <a:xfrm>
            <a:off x="1736725" y="3927475"/>
            <a:ext cx="2682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84" name="Line 28"/>
          <p:cNvSpPr>
            <a:spLocks noChangeShapeType="1"/>
          </p:cNvSpPr>
          <p:nvPr/>
        </p:nvSpPr>
        <p:spPr bwMode="auto">
          <a:xfrm flipH="1">
            <a:off x="2514600" y="44958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5" name="Text Box 29"/>
          <p:cNvSpPr txBox="1">
            <a:spLocks noChangeArrowheads="1"/>
          </p:cNvSpPr>
          <p:nvPr/>
        </p:nvSpPr>
        <p:spPr bwMode="auto">
          <a:xfrm>
            <a:off x="2743200" y="4114800"/>
            <a:ext cx="2682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86" name="Line 30"/>
          <p:cNvSpPr>
            <a:spLocks noChangeShapeType="1"/>
          </p:cNvSpPr>
          <p:nvPr/>
        </p:nvSpPr>
        <p:spPr bwMode="auto">
          <a:xfrm>
            <a:off x="6705600" y="2209800"/>
            <a:ext cx="0" cy="990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87" name="Text Box 31"/>
          <p:cNvSpPr txBox="1">
            <a:spLocks noChangeArrowheads="1"/>
          </p:cNvSpPr>
          <p:nvPr/>
        </p:nvSpPr>
        <p:spPr bwMode="auto">
          <a:xfrm>
            <a:off x="6689725" y="24034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488" name="Line 32"/>
          <p:cNvSpPr>
            <a:spLocks noChangeShapeType="1"/>
          </p:cNvSpPr>
          <p:nvPr/>
        </p:nvSpPr>
        <p:spPr bwMode="auto">
          <a:xfrm flipH="1">
            <a:off x="5562600" y="2133600"/>
            <a:ext cx="381000" cy="0"/>
          </a:xfrm>
          <a:prstGeom prst="line">
            <a:avLst/>
          </a:prstGeom>
          <a:noFill/>
          <a:ln w="9525">
            <a:solidFill>
              <a:schemeClr val="tx1"/>
            </a:solidFill>
            <a:round/>
            <a:headEnd/>
            <a:tailEnd/>
          </a:ln>
          <a:effectLst/>
        </p:spPr>
        <p:txBody>
          <a:bodyPr wrap="none" anchor="ctr"/>
          <a:lstStyle/>
          <a:p>
            <a:endParaRPr lang="zh-CN" altLang="en-US"/>
          </a:p>
        </p:txBody>
      </p:sp>
      <p:sp>
        <p:nvSpPr>
          <p:cNvPr id="19489" name="Line 33"/>
          <p:cNvSpPr>
            <a:spLocks noChangeShapeType="1"/>
          </p:cNvSpPr>
          <p:nvPr/>
        </p:nvSpPr>
        <p:spPr bwMode="auto">
          <a:xfrm>
            <a:off x="5562600" y="2133600"/>
            <a:ext cx="0" cy="3048000"/>
          </a:xfrm>
          <a:prstGeom prst="line">
            <a:avLst/>
          </a:prstGeom>
          <a:noFill/>
          <a:ln w="9525">
            <a:solidFill>
              <a:schemeClr val="tx1"/>
            </a:solidFill>
            <a:round/>
            <a:headEnd/>
            <a:tailEnd/>
          </a:ln>
          <a:effectLst/>
        </p:spPr>
        <p:txBody>
          <a:bodyPr wrap="none" anchor="ctr"/>
          <a:lstStyle/>
          <a:p>
            <a:endParaRPr lang="zh-CN" altLang="en-US"/>
          </a:p>
        </p:txBody>
      </p:sp>
      <p:sp>
        <p:nvSpPr>
          <p:cNvPr id="19490" name="Line 34"/>
          <p:cNvSpPr>
            <a:spLocks noChangeShapeType="1"/>
          </p:cNvSpPr>
          <p:nvPr/>
        </p:nvSpPr>
        <p:spPr bwMode="auto">
          <a:xfrm flipH="1">
            <a:off x="4343400" y="5181600"/>
            <a:ext cx="1219200" cy="0"/>
          </a:xfrm>
          <a:prstGeom prst="line">
            <a:avLst/>
          </a:prstGeom>
          <a:noFill/>
          <a:ln w="9525">
            <a:solidFill>
              <a:schemeClr val="tx1"/>
            </a:solidFill>
            <a:round/>
            <a:headEnd/>
            <a:tailEnd/>
          </a:ln>
          <a:effectLst/>
        </p:spPr>
        <p:txBody>
          <a:bodyPr wrap="none" anchor="ctr"/>
          <a:lstStyle/>
          <a:p>
            <a:endParaRPr lang="zh-CN" altLang="en-US"/>
          </a:p>
        </p:txBody>
      </p:sp>
      <p:sp>
        <p:nvSpPr>
          <p:cNvPr id="19491" name="Line 35"/>
          <p:cNvSpPr>
            <a:spLocks noChangeShapeType="1"/>
          </p:cNvSpPr>
          <p:nvPr/>
        </p:nvSpPr>
        <p:spPr bwMode="auto">
          <a:xfrm>
            <a:off x="4343400" y="5181600"/>
            <a:ext cx="0"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2" name="Text Box 36"/>
          <p:cNvSpPr txBox="1">
            <a:spLocks noChangeArrowheads="1"/>
          </p:cNvSpPr>
          <p:nvPr/>
        </p:nvSpPr>
        <p:spPr bwMode="auto">
          <a:xfrm>
            <a:off x="5622925" y="1793875"/>
            <a:ext cx="2682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i</a:t>
            </a:r>
          </a:p>
        </p:txBody>
      </p:sp>
      <p:sp>
        <p:nvSpPr>
          <p:cNvPr id="19493" name="Line 37"/>
          <p:cNvSpPr>
            <a:spLocks noChangeShapeType="1"/>
          </p:cNvSpPr>
          <p:nvPr/>
        </p:nvSpPr>
        <p:spPr bwMode="auto">
          <a:xfrm flipH="1" flipV="1">
            <a:off x="5580112" y="3861048"/>
            <a:ext cx="28803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4" name="Text Box 38"/>
          <p:cNvSpPr txBox="1">
            <a:spLocks noChangeArrowheads="1"/>
          </p:cNvSpPr>
          <p:nvPr/>
        </p:nvSpPr>
        <p:spPr bwMode="auto">
          <a:xfrm>
            <a:off x="5622925" y="3501008"/>
            <a:ext cx="268288" cy="369332"/>
          </a:xfrm>
          <a:prstGeom prst="rect">
            <a:avLst/>
          </a:prstGeom>
          <a:noFill/>
          <a:ln w="9525">
            <a:noFill/>
            <a:miter lim="800000"/>
            <a:headEnd/>
            <a:tailEnd/>
          </a:ln>
          <a:effectLst/>
        </p:spPr>
        <p:txBody>
          <a:bodyPr wrap="square">
            <a:spAutoFit/>
          </a:bodyPr>
          <a:lstStyle/>
          <a:p>
            <a:pPr eaLnBrk="1" hangingPunct="1"/>
            <a:r>
              <a:rPr kumimoji="1" lang="en-US" altLang="zh-CN" dirty="0" err="1">
                <a:ea typeface="宋体" pitchFamily="2" charset="-122"/>
              </a:rPr>
              <a:t>i</a:t>
            </a:r>
            <a:endParaRPr kumimoji="1" lang="en-US" altLang="zh-CN" dirty="0">
              <a:ea typeface="宋体" pitchFamily="2" charset="-122"/>
            </a:endParaRPr>
          </a:p>
        </p:txBody>
      </p:sp>
      <p:sp>
        <p:nvSpPr>
          <p:cNvPr id="19495" name="Line 39"/>
          <p:cNvSpPr>
            <a:spLocks noChangeShapeType="1"/>
          </p:cNvSpPr>
          <p:nvPr/>
        </p:nvSpPr>
        <p:spPr bwMode="auto">
          <a:xfrm>
            <a:off x="6732240" y="4365104"/>
            <a:ext cx="0" cy="7200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496" name="Text Box 40"/>
          <p:cNvSpPr txBox="1">
            <a:spLocks noChangeArrowheads="1"/>
          </p:cNvSpPr>
          <p:nvPr/>
        </p:nvSpPr>
        <p:spPr bwMode="auto">
          <a:xfrm>
            <a:off x="6705600" y="45720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497" name="Line 41"/>
          <p:cNvSpPr>
            <a:spLocks noChangeShapeType="1"/>
          </p:cNvSpPr>
          <p:nvPr/>
        </p:nvSpPr>
        <p:spPr bwMode="auto">
          <a:xfrm flipV="1">
            <a:off x="7812360" y="1628800"/>
            <a:ext cx="720080" cy="0"/>
          </a:xfrm>
          <a:prstGeom prst="line">
            <a:avLst/>
          </a:prstGeom>
          <a:noFill/>
          <a:ln w="9525">
            <a:solidFill>
              <a:schemeClr val="tx1"/>
            </a:solidFill>
            <a:round/>
            <a:headEnd/>
            <a:tailEnd/>
          </a:ln>
          <a:effectLst/>
        </p:spPr>
        <p:txBody>
          <a:bodyPr wrap="none" anchor="ctr"/>
          <a:lstStyle/>
          <a:p>
            <a:endParaRPr lang="zh-CN" altLang="en-US"/>
          </a:p>
        </p:txBody>
      </p:sp>
      <p:sp>
        <p:nvSpPr>
          <p:cNvPr id="19498" name="Line 42"/>
          <p:cNvSpPr>
            <a:spLocks noChangeShapeType="1"/>
          </p:cNvSpPr>
          <p:nvPr/>
        </p:nvSpPr>
        <p:spPr bwMode="auto">
          <a:xfrm>
            <a:off x="8534400" y="1600200"/>
            <a:ext cx="0" cy="4343400"/>
          </a:xfrm>
          <a:prstGeom prst="line">
            <a:avLst/>
          </a:prstGeom>
          <a:noFill/>
          <a:ln w="9525">
            <a:solidFill>
              <a:schemeClr val="tx1"/>
            </a:solidFill>
            <a:round/>
            <a:headEnd/>
            <a:tailEnd/>
          </a:ln>
          <a:effectLst/>
        </p:spPr>
        <p:txBody>
          <a:bodyPr wrap="none" anchor="ctr"/>
          <a:lstStyle/>
          <a:p>
            <a:endParaRPr lang="zh-CN" altLang="en-US"/>
          </a:p>
        </p:txBody>
      </p:sp>
      <p:sp>
        <p:nvSpPr>
          <p:cNvPr id="19499" name="Line 43"/>
          <p:cNvSpPr>
            <a:spLocks noChangeShapeType="1"/>
          </p:cNvSpPr>
          <p:nvPr/>
        </p:nvSpPr>
        <p:spPr bwMode="auto">
          <a:xfrm flipH="1">
            <a:off x="7543800" y="5943600"/>
            <a:ext cx="990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00" name="Line 44"/>
          <p:cNvSpPr>
            <a:spLocks noChangeShapeType="1"/>
          </p:cNvSpPr>
          <p:nvPr/>
        </p:nvSpPr>
        <p:spPr bwMode="auto">
          <a:xfrm>
            <a:off x="7620000" y="3733800"/>
            <a:ext cx="533400" cy="0"/>
          </a:xfrm>
          <a:prstGeom prst="line">
            <a:avLst/>
          </a:prstGeom>
          <a:noFill/>
          <a:ln w="9525">
            <a:solidFill>
              <a:schemeClr val="tx1"/>
            </a:solidFill>
            <a:round/>
            <a:headEnd/>
            <a:tailEnd/>
          </a:ln>
          <a:effectLst/>
        </p:spPr>
        <p:txBody>
          <a:bodyPr wrap="none" anchor="ctr"/>
          <a:lstStyle/>
          <a:p>
            <a:endParaRPr lang="zh-CN" altLang="en-US"/>
          </a:p>
        </p:txBody>
      </p:sp>
      <p:sp>
        <p:nvSpPr>
          <p:cNvPr id="19501" name="Line 45"/>
          <p:cNvSpPr>
            <a:spLocks noChangeShapeType="1"/>
          </p:cNvSpPr>
          <p:nvPr/>
        </p:nvSpPr>
        <p:spPr bwMode="auto">
          <a:xfrm>
            <a:off x="8153400" y="3733800"/>
            <a:ext cx="0" cy="2209800"/>
          </a:xfrm>
          <a:prstGeom prst="line">
            <a:avLst/>
          </a:prstGeom>
          <a:noFill/>
          <a:ln w="9525">
            <a:solidFill>
              <a:schemeClr val="tx1"/>
            </a:solidFill>
            <a:round/>
            <a:headEnd/>
            <a:tailEnd/>
          </a:ln>
          <a:effectLst/>
        </p:spPr>
        <p:txBody>
          <a:bodyPr wrap="none" anchor="ctr"/>
          <a:lstStyle/>
          <a:p>
            <a:endParaRPr lang="zh-CN" altLang="en-US"/>
          </a:p>
        </p:txBody>
      </p:sp>
      <p:sp>
        <p:nvSpPr>
          <p:cNvPr id="19502" name="Text Box 46"/>
          <p:cNvSpPr txBox="1">
            <a:spLocks noChangeArrowheads="1"/>
          </p:cNvSpPr>
          <p:nvPr/>
        </p:nvSpPr>
        <p:spPr bwMode="auto">
          <a:xfrm>
            <a:off x="7829550" y="3443288"/>
            <a:ext cx="323850" cy="366712"/>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503" name="Text Box 47"/>
          <p:cNvSpPr txBox="1">
            <a:spLocks noChangeArrowheads="1"/>
          </p:cNvSpPr>
          <p:nvPr/>
        </p:nvSpPr>
        <p:spPr bwMode="auto">
          <a:xfrm>
            <a:off x="7832725" y="1295400"/>
            <a:ext cx="3238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504" name="Line 48"/>
          <p:cNvSpPr>
            <a:spLocks noChangeShapeType="1"/>
          </p:cNvSpPr>
          <p:nvPr/>
        </p:nvSpPr>
        <p:spPr bwMode="auto">
          <a:xfrm>
            <a:off x="3581400" y="4800600"/>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19505" name="Line 49"/>
          <p:cNvSpPr>
            <a:spLocks noChangeShapeType="1"/>
          </p:cNvSpPr>
          <p:nvPr/>
        </p:nvSpPr>
        <p:spPr bwMode="auto">
          <a:xfrm flipH="1">
            <a:off x="2514600" y="5181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06" name="Text Box 50"/>
          <p:cNvSpPr txBox="1">
            <a:spLocks noChangeArrowheads="1"/>
          </p:cNvSpPr>
          <p:nvPr/>
        </p:nvSpPr>
        <p:spPr bwMode="auto">
          <a:xfrm>
            <a:off x="2819400" y="4891088"/>
            <a:ext cx="336550" cy="366712"/>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R</a:t>
            </a:r>
          </a:p>
        </p:txBody>
      </p:sp>
      <p:sp>
        <p:nvSpPr>
          <p:cNvPr id="19507" name="Line 51"/>
          <p:cNvSpPr>
            <a:spLocks noChangeShapeType="1"/>
          </p:cNvSpPr>
          <p:nvPr/>
        </p:nvSpPr>
        <p:spPr bwMode="auto">
          <a:xfrm>
            <a:off x="3962400" y="48006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19508" name="Line 52"/>
          <p:cNvSpPr>
            <a:spLocks noChangeShapeType="1"/>
          </p:cNvSpPr>
          <p:nvPr/>
        </p:nvSpPr>
        <p:spPr bwMode="auto">
          <a:xfrm flipH="1">
            <a:off x="1676400" y="5486400"/>
            <a:ext cx="2286000" cy="0"/>
          </a:xfrm>
          <a:prstGeom prst="line">
            <a:avLst/>
          </a:prstGeom>
          <a:noFill/>
          <a:ln w="9525">
            <a:solidFill>
              <a:schemeClr val="tx1"/>
            </a:solidFill>
            <a:round/>
            <a:headEnd/>
            <a:tailEnd/>
          </a:ln>
          <a:effectLst/>
        </p:spPr>
        <p:txBody>
          <a:bodyPr wrap="none" anchor="ctr"/>
          <a:lstStyle/>
          <a:p>
            <a:endParaRPr lang="zh-CN" altLang="en-US"/>
          </a:p>
        </p:txBody>
      </p:sp>
      <p:sp>
        <p:nvSpPr>
          <p:cNvPr id="19509" name="Line 53"/>
          <p:cNvSpPr>
            <a:spLocks noChangeShapeType="1"/>
          </p:cNvSpPr>
          <p:nvPr/>
        </p:nvSpPr>
        <p:spPr bwMode="auto">
          <a:xfrm>
            <a:off x="1676400" y="5486400"/>
            <a:ext cx="0" cy="228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10" name="Text Box 54"/>
          <p:cNvSpPr txBox="1">
            <a:spLocks noChangeArrowheads="1"/>
          </p:cNvSpPr>
          <p:nvPr/>
        </p:nvSpPr>
        <p:spPr bwMode="auto">
          <a:xfrm>
            <a:off x="3943350" y="5029200"/>
            <a:ext cx="3238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L</a:t>
            </a:r>
          </a:p>
        </p:txBody>
      </p:sp>
      <p:sp>
        <p:nvSpPr>
          <p:cNvPr id="19511" name="Line 55"/>
          <p:cNvSpPr>
            <a:spLocks noChangeShapeType="1"/>
          </p:cNvSpPr>
          <p:nvPr/>
        </p:nvSpPr>
        <p:spPr bwMode="auto">
          <a:xfrm>
            <a:off x="2590800" y="3733800"/>
            <a:ext cx="609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9512" name="Text Box 56"/>
          <p:cNvSpPr txBox="1">
            <a:spLocks noChangeArrowheads="1"/>
          </p:cNvSpPr>
          <p:nvPr/>
        </p:nvSpPr>
        <p:spPr bwMode="auto">
          <a:xfrm>
            <a:off x="2803525" y="3429000"/>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3" name="Freeform 57"/>
          <p:cNvSpPr>
            <a:spLocks/>
          </p:cNvSpPr>
          <p:nvPr/>
        </p:nvSpPr>
        <p:spPr bwMode="auto">
          <a:xfrm>
            <a:off x="4788024" y="3289300"/>
            <a:ext cx="648072" cy="715764"/>
          </a:xfrm>
          <a:custGeom>
            <a:avLst/>
            <a:gdLst/>
            <a:ahLst/>
            <a:cxnLst>
              <a:cxn ang="0">
                <a:pos x="208" y="424"/>
              </a:cxn>
              <a:cxn ang="0">
                <a:pos x="400" y="328"/>
              </a:cxn>
              <a:cxn ang="0">
                <a:pos x="400" y="40"/>
              </a:cxn>
              <a:cxn ang="0">
                <a:pos x="64" y="88"/>
              </a:cxn>
              <a:cxn ang="0">
                <a:pos x="16" y="184"/>
              </a:cxn>
            </a:cxnLst>
            <a:rect l="0" t="0" r="r" b="b"/>
            <a:pathLst>
              <a:path w="456" h="424">
                <a:moveTo>
                  <a:pt x="208" y="424"/>
                </a:moveTo>
                <a:cubicBezTo>
                  <a:pt x="288" y="408"/>
                  <a:pt x="368" y="392"/>
                  <a:pt x="400" y="328"/>
                </a:cubicBezTo>
                <a:cubicBezTo>
                  <a:pt x="432" y="264"/>
                  <a:pt x="456" y="80"/>
                  <a:pt x="400" y="40"/>
                </a:cubicBezTo>
                <a:cubicBezTo>
                  <a:pt x="344" y="0"/>
                  <a:pt x="128" y="64"/>
                  <a:pt x="64" y="88"/>
                </a:cubicBezTo>
                <a:cubicBezTo>
                  <a:pt x="0" y="112"/>
                  <a:pt x="8" y="148"/>
                  <a:pt x="16" y="184"/>
                </a:cubicBezTo>
              </a:path>
            </a:pathLst>
          </a:custGeom>
          <a:noFill/>
          <a:ln w="9525">
            <a:solidFill>
              <a:schemeClr val="tx1"/>
            </a:solidFill>
            <a:round/>
            <a:headEnd/>
            <a:tailEnd/>
          </a:ln>
          <a:effectLst/>
        </p:spPr>
        <p:txBody>
          <a:bodyPr wrap="none" anchor="ctr"/>
          <a:lstStyle/>
          <a:p>
            <a:endParaRPr lang="zh-CN" altLang="en-US"/>
          </a:p>
        </p:txBody>
      </p:sp>
      <p:sp>
        <p:nvSpPr>
          <p:cNvPr id="19514" name="Text Box 58"/>
          <p:cNvSpPr txBox="1">
            <a:spLocks noChangeArrowheads="1"/>
          </p:cNvSpPr>
          <p:nvPr/>
        </p:nvSpPr>
        <p:spPr bwMode="auto">
          <a:xfrm>
            <a:off x="5089525" y="30130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5" name="Freeform 59"/>
          <p:cNvSpPr>
            <a:spLocks/>
          </p:cNvSpPr>
          <p:nvPr/>
        </p:nvSpPr>
        <p:spPr bwMode="auto">
          <a:xfrm>
            <a:off x="7305675" y="2867025"/>
            <a:ext cx="723900" cy="673100"/>
          </a:xfrm>
          <a:custGeom>
            <a:avLst/>
            <a:gdLst/>
            <a:ahLst/>
            <a:cxnLst>
              <a:cxn ang="0">
                <a:pos x="208" y="424"/>
              </a:cxn>
              <a:cxn ang="0">
                <a:pos x="400" y="328"/>
              </a:cxn>
              <a:cxn ang="0">
                <a:pos x="400" y="40"/>
              </a:cxn>
              <a:cxn ang="0">
                <a:pos x="64" y="88"/>
              </a:cxn>
              <a:cxn ang="0">
                <a:pos x="16" y="184"/>
              </a:cxn>
            </a:cxnLst>
            <a:rect l="0" t="0" r="r" b="b"/>
            <a:pathLst>
              <a:path w="456" h="424">
                <a:moveTo>
                  <a:pt x="208" y="424"/>
                </a:moveTo>
                <a:cubicBezTo>
                  <a:pt x="288" y="408"/>
                  <a:pt x="368" y="392"/>
                  <a:pt x="400" y="328"/>
                </a:cubicBezTo>
                <a:cubicBezTo>
                  <a:pt x="432" y="264"/>
                  <a:pt x="456" y="80"/>
                  <a:pt x="400" y="40"/>
                </a:cubicBezTo>
                <a:cubicBezTo>
                  <a:pt x="344" y="0"/>
                  <a:pt x="128" y="64"/>
                  <a:pt x="64" y="88"/>
                </a:cubicBezTo>
                <a:cubicBezTo>
                  <a:pt x="0" y="112"/>
                  <a:pt x="8" y="148"/>
                  <a:pt x="16" y="184"/>
                </a:cubicBezTo>
              </a:path>
            </a:pathLst>
          </a:custGeom>
          <a:noFill/>
          <a:ln w="9525">
            <a:solidFill>
              <a:schemeClr val="tx1"/>
            </a:solidFill>
            <a:round/>
            <a:headEnd/>
            <a:tailEnd/>
          </a:ln>
          <a:effectLst/>
        </p:spPr>
        <p:txBody>
          <a:bodyPr wrap="none" anchor="ctr"/>
          <a:lstStyle/>
          <a:p>
            <a:endParaRPr lang="zh-CN" altLang="en-US"/>
          </a:p>
        </p:txBody>
      </p:sp>
      <p:sp>
        <p:nvSpPr>
          <p:cNvPr id="19516" name="Text Box 60"/>
          <p:cNvSpPr txBox="1">
            <a:spLocks noChangeArrowheads="1"/>
          </p:cNvSpPr>
          <p:nvPr/>
        </p:nvSpPr>
        <p:spPr bwMode="auto">
          <a:xfrm>
            <a:off x="7772400" y="2590800"/>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t>
            </a:r>
          </a:p>
        </p:txBody>
      </p:sp>
      <p:sp>
        <p:nvSpPr>
          <p:cNvPr id="19517" name="Text Box 61"/>
          <p:cNvSpPr txBox="1">
            <a:spLocks noChangeArrowheads="1"/>
          </p:cNvSpPr>
          <p:nvPr/>
        </p:nvSpPr>
        <p:spPr bwMode="auto">
          <a:xfrm>
            <a:off x="2362200" y="6365875"/>
            <a:ext cx="3534942" cy="369332"/>
          </a:xfrm>
          <a:prstGeom prst="rect">
            <a:avLst/>
          </a:prstGeom>
          <a:noFill/>
          <a:ln w="9525">
            <a:noFill/>
            <a:miter lim="800000"/>
            <a:headEnd/>
            <a:tailEnd/>
          </a:ln>
          <a:effectLst/>
        </p:spPr>
        <p:txBody>
          <a:bodyPr wrap="none">
            <a:spAutoFit/>
          </a:bodyPr>
          <a:lstStyle/>
          <a:p>
            <a:pPr eaLnBrk="1" hangingPunct="1"/>
            <a:r>
              <a:rPr kumimoji="1" lang="zh-CN" altLang="en-US" b="1" dirty="0" smtClean="0">
                <a:latin typeface="华文新魏" pitchFamily="2" charset="-122"/>
              </a:rPr>
              <a:t>例</a:t>
            </a:r>
            <a:r>
              <a:rPr kumimoji="1" lang="en-US" altLang="zh-CN" b="1" dirty="0" smtClean="0">
                <a:latin typeface="华文新魏" pitchFamily="2" charset="-122"/>
              </a:rPr>
              <a:t>5.14</a:t>
            </a:r>
            <a:r>
              <a:rPr kumimoji="1" lang="zh-CN" altLang="en-US" b="1" dirty="0" smtClean="0">
                <a:latin typeface="华文新魏" pitchFamily="2" charset="-122"/>
              </a:rPr>
              <a:t>的  </a:t>
            </a:r>
            <a:r>
              <a:rPr kumimoji="1" lang="en-US" altLang="zh-CN" b="1" dirty="0">
                <a:latin typeface="华文新魏" pitchFamily="2" charset="-122"/>
              </a:rPr>
              <a:t>LR(1)</a:t>
            </a:r>
            <a:r>
              <a:rPr kumimoji="1" lang="zh-CN" altLang="en-US" b="1" dirty="0">
                <a:latin typeface="华文新魏" pitchFamily="2" charset="-122"/>
              </a:rPr>
              <a:t>项目集及转换函数</a:t>
            </a:r>
          </a:p>
        </p:txBody>
      </p:sp>
      <p:sp>
        <p:nvSpPr>
          <p:cNvPr id="62" name="灯片编号占位符 61"/>
          <p:cNvSpPr>
            <a:spLocks noGrp="1"/>
          </p:cNvSpPr>
          <p:nvPr>
            <p:ph type="sldNum" sz="quarter" idx="12"/>
          </p:nvPr>
        </p:nvSpPr>
        <p:spPr/>
        <p:txBody>
          <a:bodyPr/>
          <a:lstStyle/>
          <a:p>
            <a:fld id="{54EF2357-3B8B-4DF5-817B-3F484B1DC081}" type="slidenum">
              <a:rPr lang="zh-CN" altLang="en-US" smtClean="0"/>
              <a:pPr/>
              <a:t>100</a:t>
            </a:fld>
            <a:endParaRPr lang="en-US" altLang="zh-CN"/>
          </a:p>
        </p:txBody>
      </p:sp>
      <p:cxnSp>
        <p:nvCxnSpPr>
          <p:cNvPr id="64" name="直接箭头连接符 63"/>
          <p:cNvCxnSpPr/>
          <p:nvPr/>
        </p:nvCxnSpPr>
        <p:spPr>
          <a:xfrm flipH="1">
            <a:off x="4788024" y="3429000"/>
            <a:ext cx="72008" cy="144016"/>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7308304" y="3068960"/>
            <a:ext cx="72008" cy="144016"/>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584" y="1556792"/>
            <a:ext cx="7793037" cy="814015"/>
          </a:xfrm>
        </p:spPr>
        <p:txBody>
          <a:bodyPr/>
          <a:lstStyle/>
          <a:p>
            <a:r>
              <a:rPr lang="zh-CN" altLang="en-US" sz="2400" dirty="0">
                <a:solidFill>
                  <a:schemeClr val="tx1"/>
                </a:solidFill>
              </a:rPr>
              <a:t>每个</a:t>
            </a:r>
            <a:r>
              <a:rPr lang="en-US" altLang="zh-CN" sz="2400" dirty="0">
                <a:solidFill>
                  <a:schemeClr val="tx1"/>
                </a:solidFill>
              </a:rPr>
              <a:t>SLR</a:t>
            </a:r>
            <a:r>
              <a:rPr lang="zh-CN" altLang="en-US" sz="2400" dirty="0">
                <a:solidFill>
                  <a:schemeClr val="tx1"/>
                </a:solidFill>
              </a:rPr>
              <a:t>文法都是</a:t>
            </a:r>
            <a:r>
              <a:rPr lang="en-US" altLang="zh-CN" sz="2400" dirty="0">
                <a:solidFill>
                  <a:schemeClr val="tx1"/>
                </a:solidFill>
              </a:rPr>
              <a:t>LR</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）的，一个</a:t>
            </a:r>
            <a:r>
              <a:rPr lang="en-US" altLang="zh-CN" sz="2400" dirty="0">
                <a:solidFill>
                  <a:schemeClr val="tx1"/>
                </a:solidFill>
              </a:rPr>
              <a:t>SLR</a:t>
            </a:r>
            <a:r>
              <a:rPr lang="zh-CN" altLang="en-US" sz="2400" dirty="0">
                <a:solidFill>
                  <a:schemeClr val="tx1"/>
                </a:solidFill>
              </a:rPr>
              <a:t>文法的规范</a:t>
            </a:r>
            <a:r>
              <a:rPr lang="en-US" altLang="zh-CN" sz="2400" dirty="0">
                <a:solidFill>
                  <a:schemeClr val="tx1"/>
                </a:solidFill>
              </a:rPr>
              <a:t>LR</a:t>
            </a:r>
            <a:r>
              <a:rPr lang="zh-CN" altLang="en-US" sz="2400" dirty="0">
                <a:solidFill>
                  <a:schemeClr val="tx1"/>
                </a:solidFill>
              </a:rPr>
              <a:t>分析器比其</a:t>
            </a:r>
            <a:r>
              <a:rPr lang="en-US" altLang="zh-CN" sz="2400" dirty="0">
                <a:solidFill>
                  <a:schemeClr val="tx1"/>
                </a:solidFill>
              </a:rPr>
              <a:t>SLR</a:t>
            </a:r>
            <a:r>
              <a:rPr lang="zh-CN" altLang="en-US" sz="2400" dirty="0">
                <a:solidFill>
                  <a:schemeClr val="tx1"/>
                </a:solidFill>
              </a:rPr>
              <a:t>分析器的状态要多</a:t>
            </a:r>
            <a:endParaRPr kumimoji="1" lang="zh-CN" altLang="en-US" sz="2400" dirty="0">
              <a:solidFill>
                <a:schemeClr val="tx1"/>
              </a:solidFill>
              <a:sym typeface="Symbol" pitchFamily="18" charset="2"/>
            </a:endParaRPr>
          </a:p>
        </p:txBody>
      </p:sp>
      <p:sp>
        <p:nvSpPr>
          <p:cNvPr id="20483" name="Rectangle 3"/>
          <p:cNvSpPr>
            <a:spLocks noGrp="1" noChangeArrowheads="1"/>
          </p:cNvSpPr>
          <p:nvPr>
            <p:ph idx="1"/>
          </p:nvPr>
        </p:nvSpPr>
        <p:spPr>
          <a:xfrm>
            <a:off x="755576" y="2420888"/>
            <a:ext cx="7772400" cy="3960440"/>
          </a:xfrm>
        </p:spPr>
        <p:txBody>
          <a:bodyPr/>
          <a:lstStyle/>
          <a:p>
            <a:pPr>
              <a:buFont typeface="Monotype Sorts" pitchFamily="2" charset="2"/>
              <a:buNone/>
            </a:pPr>
            <a:r>
              <a:rPr lang="zh-CN" altLang="en-US" sz="2400" dirty="0" smtClean="0"/>
              <a:t>例</a:t>
            </a:r>
            <a:r>
              <a:rPr lang="en-US" altLang="zh-CN" sz="2400" dirty="0" smtClean="0"/>
              <a:t>5.16</a:t>
            </a:r>
            <a:r>
              <a:rPr lang="zh-CN" altLang="en-US" sz="2400" dirty="0" smtClean="0"/>
              <a:t>：  </a:t>
            </a:r>
            <a:r>
              <a:rPr lang="en-US" altLang="zh-CN" sz="2400" dirty="0"/>
              <a:t>G(S):S </a:t>
            </a:r>
            <a:r>
              <a:rPr kumimoji="1" lang="en-US" altLang="zh-CN" sz="2400" dirty="0">
                <a:sym typeface="Symbol" pitchFamily="18" charset="2"/>
              </a:rPr>
              <a:t> BB     </a:t>
            </a:r>
            <a:r>
              <a:rPr kumimoji="1" lang="en-US" altLang="zh-CN" sz="2400" dirty="0" err="1">
                <a:sym typeface="Symbol" pitchFamily="18" charset="2"/>
              </a:rPr>
              <a:t>BaB</a:t>
            </a:r>
            <a:r>
              <a:rPr kumimoji="1" lang="en-US" altLang="zh-CN" sz="2400" dirty="0">
                <a:sym typeface="Symbol" pitchFamily="18" charset="2"/>
              </a:rPr>
              <a:t>      B </a:t>
            </a:r>
            <a:r>
              <a:rPr kumimoji="1" lang="en-US" altLang="zh-CN" sz="2400" dirty="0" smtClean="0">
                <a:sym typeface="Symbol" pitchFamily="18" charset="2"/>
              </a:rPr>
              <a:t>b</a:t>
            </a:r>
          </a:p>
          <a:p>
            <a:pPr>
              <a:buFont typeface="Monotype Sorts" pitchFamily="2" charset="2"/>
              <a:buNone/>
            </a:pPr>
            <a:r>
              <a:rPr kumimoji="1" lang="en-US" altLang="zh-CN" sz="2400" dirty="0" smtClean="0">
                <a:sym typeface="Symbol" pitchFamily="18" charset="2"/>
              </a:rPr>
              <a:t> I</a:t>
            </a:r>
            <a:r>
              <a:rPr kumimoji="1" lang="en-US" altLang="zh-CN" sz="2400" baseline="-25000" dirty="0" smtClean="0">
                <a:sym typeface="Symbol" pitchFamily="18" charset="2"/>
              </a:rPr>
              <a:t>0</a:t>
            </a:r>
            <a:r>
              <a:rPr kumimoji="1" lang="en-US" altLang="zh-CN" sz="2400" dirty="0" smtClean="0">
                <a:sym typeface="Symbol" pitchFamily="18" charset="2"/>
              </a:rPr>
              <a:t>:S</a:t>
            </a:r>
            <a:r>
              <a:rPr kumimoji="1" lang="en-US" altLang="zh-CN" sz="2400" dirty="0">
                <a:sym typeface="Symbol" pitchFamily="18" charset="2"/>
              </a:rPr>
              <a:t>’</a:t>
            </a:r>
            <a:r>
              <a:rPr kumimoji="1" lang="en-US" altLang="zh-CN" sz="2400" dirty="0" smtClean="0">
                <a:sym typeface="Symbol" pitchFamily="18" charset="2"/>
              </a:rPr>
              <a:t>.S   </a:t>
            </a:r>
            <a:r>
              <a:rPr kumimoji="1" lang="en-US" altLang="zh-CN" sz="2400" dirty="0">
                <a:sym typeface="Symbol" pitchFamily="18" charset="2"/>
              </a:rPr>
              <a:t>S </a:t>
            </a:r>
            <a:r>
              <a:rPr kumimoji="1" lang="en-US" altLang="zh-CN" sz="2400" dirty="0" smtClean="0">
                <a:sym typeface="Symbol" pitchFamily="18" charset="2"/>
              </a:rPr>
              <a:t>.BB    </a:t>
            </a:r>
            <a:r>
              <a:rPr kumimoji="1" lang="en-US" altLang="zh-CN" sz="2400" dirty="0">
                <a:sym typeface="Symbol" pitchFamily="18" charset="2"/>
              </a:rPr>
              <a:t>B </a:t>
            </a:r>
            <a:r>
              <a:rPr kumimoji="1" lang="en-US" altLang="zh-CN" sz="2400" dirty="0" smtClean="0">
                <a:sym typeface="Symbol" pitchFamily="18" charset="2"/>
              </a:rPr>
              <a:t>.</a:t>
            </a:r>
            <a:r>
              <a:rPr kumimoji="1" lang="en-US" altLang="zh-CN" sz="2400" dirty="0" err="1" smtClean="0">
                <a:sym typeface="Symbol" pitchFamily="18" charset="2"/>
              </a:rPr>
              <a:t>aB</a:t>
            </a:r>
            <a:r>
              <a:rPr kumimoji="1" lang="en-US" altLang="zh-CN" sz="2400" dirty="0" smtClean="0">
                <a:sym typeface="Symbol" pitchFamily="18" charset="2"/>
              </a:rPr>
              <a:t>      </a:t>
            </a:r>
            <a:r>
              <a:rPr kumimoji="1" lang="en-US" altLang="zh-CN" sz="2400" dirty="0">
                <a:sym typeface="Symbol" pitchFamily="18" charset="2"/>
              </a:rPr>
              <a:t>B </a:t>
            </a:r>
            <a:r>
              <a:rPr kumimoji="1" lang="en-US" altLang="zh-CN" sz="2400" dirty="0" smtClean="0">
                <a:sym typeface="Symbol" pitchFamily="18" charset="2"/>
              </a:rPr>
              <a:t>.b</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1</a:t>
            </a:r>
            <a:r>
              <a:rPr kumimoji="1" lang="en-US" altLang="zh-CN" sz="2400" dirty="0">
                <a:sym typeface="Symbol" pitchFamily="18" charset="2"/>
              </a:rPr>
              <a:t>:S’ </a:t>
            </a:r>
            <a:r>
              <a:rPr kumimoji="1" lang="en-US" altLang="zh-CN" sz="2400" dirty="0" smtClean="0">
                <a:sym typeface="Symbol" pitchFamily="18" charset="2"/>
              </a:rPr>
              <a:t>S.</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2</a:t>
            </a:r>
            <a:r>
              <a:rPr kumimoji="1" lang="en-US" altLang="zh-CN" sz="2400" dirty="0">
                <a:sym typeface="Symbol" pitchFamily="18" charset="2"/>
              </a:rPr>
              <a:t>:S </a:t>
            </a:r>
            <a:r>
              <a:rPr kumimoji="1" lang="en-US" altLang="zh-CN" sz="2400" dirty="0" smtClean="0">
                <a:sym typeface="Symbol" pitchFamily="18" charset="2"/>
              </a:rPr>
              <a:t>B.B    </a:t>
            </a:r>
            <a:r>
              <a:rPr kumimoji="1" lang="en-US" altLang="zh-CN" sz="2400" dirty="0" err="1">
                <a:sym typeface="Symbol" pitchFamily="18" charset="2"/>
              </a:rPr>
              <a:t>B</a:t>
            </a:r>
            <a:r>
              <a:rPr kumimoji="1" lang="en-US" altLang="zh-CN" sz="2400" dirty="0" err="1" smtClean="0">
                <a:sym typeface="Symbol" pitchFamily="18" charset="2"/>
              </a:rPr>
              <a:t>.aB</a:t>
            </a:r>
            <a:r>
              <a:rPr kumimoji="1" lang="en-US" altLang="zh-CN" sz="2400" dirty="0" smtClean="0">
                <a:sym typeface="Symbol" pitchFamily="18" charset="2"/>
              </a:rPr>
              <a:t>    </a:t>
            </a:r>
            <a:r>
              <a:rPr kumimoji="1" lang="en-US" altLang="zh-CN" sz="2400" dirty="0" err="1">
                <a:sym typeface="Symbol" pitchFamily="18" charset="2"/>
              </a:rPr>
              <a:t>B</a:t>
            </a:r>
            <a:r>
              <a:rPr kumimoji="1" lang="en-US" altLang="zh-CN" sz="2400" dirty="0" err="1" smtClean="0">
                <a:sym typeface="Symbol" pitchFamily="18" charset="2"/>
              </a:rPr>
              <a:t>.b</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3</a:t>
            </a:r>
            <a:r>
              <a:rPr kumimoji="1" lang="en-US" altLang="zh-CN" sz="2400" dirty="0">
                <a:sym typeface="Symbol" pitchFamily="18" charset="2"/>
              </a:rPr>
              <a:t>:B</a:t>
            </a:r>
            <a:r>
              <a:rPr kumimoji="1" lang="en-US" altLang="zh-CN" sz="2400" dirty="0" smtClean="0">
                <a:sym typeface="Symbol" pitchFamily="18" charset="2"/>
              </a:rPr>
              <a:t>a.B     </a:t>
            </a:r>
            <a:r>
              <a:rPr kumimoji="1" lang="en-US" altLang="zh-CN" sz="2400" dirty="0" err="1">
                <a:sym typeface="Symbol" pitchFamily="18" charset="2"/>
              </a:rPr>
              <a:t>B</a:t>
            </a:r>
            <a:r>
              <a:rPr kumimoji="1" lang="en-US" altLang="zh-CN" sz="2400" dirty="0" err="1" smtClean="0">
                <a:sym typeface="Symbol" pitchFamily="18" charset="2"/>
              </a:rPr>
              <a:t>.aB</a:t>
            </a:r>
            <a:r>
              <a:rPr kumimoji="1" lang="en-US" altLang="zh-CN" sz="2400" dirty="0" smtClean="0">
                <a:sym typeface="Symbol" pitchFamily="18" charset="2"/>
              </a:rPr>
              <a:t>     </a:t>
            </a:r>
            <a:r>
              <a:rPr kumimoji="1" lang="en-US" altLang="zh-CN" sz="2400" dirty="0" err="1">
                <a:sym typeface="Symbol" pitchFamily="18" charset="2"/>
              </a:rPr>
              <a:t>B</a:t>
            </a:r>
            <a:r>
              <a:rPr kumimoji="1" lang="en-US" altLang="zh-CN" sz="2400" dirty="0" err="1" smtClean="0">
                <a:sym typeface="Symbol" pitchFamily="18" charset="2"/>
              </a:rPr>
              <a:t>.b</a:t>
            </a:r>
            <a:r>
              <a:rPr kumimoji="1" lang="en-US" altLang="zh-CN" sz="2400" dirty="0" smtClean="0">
                <a:sym typeface="Symbol" pitchFamily="18" charset="2"/>
              </a:rPr>
              <a:t> </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4</a:t>
            </a:r>
            <a:r>
              <a:rPr kumimoji="1" lang="en-US" altLang="zh-CN" sz="2400" dirty="0">
                <a:sym typeface="Symbol" pitchFamily="18" charset="2"/>
              </a:rPr>
              <a:t>:B</a:t>
            </a:r>
            <a:r>
              <a:rPr kumimoji="1" lang="en-US" altLang="zh-CN" sz="2400" dirty="0" smtClean="0">
                <a:sym typeface="Symbol" pitchFamily="18" charset="2"/>
              </a:rPr>
              <a:t>aB.  </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5</a:t>
            </a:r>
            <a:r>
              <a:rPr kumimoji="1" lang="en-US" altLang="zh-CN" sz="2400" dirty="0">
                <a:sym typeface="Symbol" pitchFamily="18" charset="2"/>
              </a:rPr>
              <a:t>: </a:t>
            </a:r>
            <a:r>
              <a:rPr kumimoji="1" lang="en-US" altLang="zh-CN" sz="2400" dirty="0" err="1">
                <a:sym typeface="Symbol" pitchFamily="18" charset="2"/>
              </a:rPr>
              <a:t>B</a:t>
            </a:r>
            <a:r>
              <a:rPr kumimoji="1" lang="en-US" altLang="zh-CN" sz="2400" dirty="0" err="1" smtClean="0">
                <a:sym typeface="Symbol" pitchFamily="18" charset="2"/>
              </a:rPr>
              <a:t>b</a:t>
            </a:r>
            <a:r>
              <a:rPr kumimoji="1" lang="en-US" altLang="zh-CN" sz="2400" dirty="0" smtClean="0">
                <a:sym typeface="Symbol" pitchFamily="18" charset="2"/>
              </a:rPr>
              <a:t>.</a:t>
            </a:r>
            <a:endParaRPr kumimoji="1" lang="en-US" altLang="zh-CN" sz="2400" dirty="0">
              <a:sym typeface="Symbol" pitchFamily="18" charset="2"/>
            </a:endParaRPr>
          </a:p>
          <a:p>
            <a:pPr>
              <a:buFont typeface="Monotype Sorts" pitchFamily="2" charset="2"/>
              <a:buNone/>
            </a:pPr>
            <a:r>
              <a:rPr kumimoji="1" lang="en-US" altLang="zh-CN" sz="2400" dirty="0">
                <a:sym typeface="Symbol" pitchFamily="18" charset="2"/>
              </a:rPr>
              <a:t>I</a:t>
            </a:r>
            <a:r>
              <a:rPr kumimoji="1" lang="en-US" altLang="zh-CN" sz="2400" baseline="-25000" dirty="0">
                <a:sym typeface="Symbol" pitchFamily="18" charset="2"/>
              </a:rPr>
              <a:t>6</a:t>
            </a:r>
            <a:r>
              <a:rPr kumimoji="1" lang="en-US" altLang="zh-CN" sz="2400" dirty="0">
                <a:sym typeface="Symbol" pitchFamily="18" charset="2"/>
              </a:rPr>
              <a:t>: S</a:t>
            </a:r>
            <a:r>
              <a:rPr kumimoji="1" lang="en-US" altLang="zh-CN" sz="2400" dirty="0" smtClean="0">
                <a:sym typeface="Symbol" pitchFamily="18" charset="2"/>
              </a:rPr>
              <a:t>BB.</a:t>
            </a:r>
            <a:endParaRPr kumimoji="1" lang="en-US" altLang="zh-CN" sz="2400" dirty="0">
              <a:sym typeface="Symbol" pitchFamily="18" charset="2"/>
            </a:endParaRPr>
          </a:p>
          <a:p>
            <a:endParaRPr kumimoji="1" lang="en-US" altLang="zh-CN" sz="24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101</a:t>
            </a:fld>
            <a:endParaRPr lang="en-US" altLang="zh-CN"/>
          </a:p>
        </p:txBody>
      </p:sp>
      <p:sp>
        <p:nvSpPr>
          <p:cNvPr id="5" name="Rectangle 2"/>
          <p:cNvSpPr txBox="1">
            <a:spLocks noChangeArrowheads="1"/>
          </p:cNvSpPr>
          <p:nvPr/>
        </p:nvSpPr>
        <p:spPr bwMode="auto">
          <a:xfrm>
            <a:off x="899592" y="836712"/>
            <a:ext cx="7793037" cy="59799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0" cap="none" spc="0" normalizeH="0" baseline="0" noProof="0" dirty="0" smtClean="0">
                <a:ln>
                  <a:noFill/>
                </a:ln>
                <a:solidFill>
                  <a:srgbClr val="3333FF"/>
                </a:solidFill>
                <a:effectLst/>
                <a:uLnTx/>
                <a:uFillTx/>
                <a:latin typeface="华文新魏" pitchFamily="2" charset="-122"/>
                <a:ea typeface="华文新魏" pitchFamily="2" charset="-122"/>
                <a:cs typeface="+mj-cs"/>
              </a:rPr>
              <a:t>LALR(1)</a:t>
            </a:r>
            <a:r>
              <a:rPr kumimoji="0" lang="zh-CN" altLang="en-US" sz="3600" b="0" i="0" u="none" strike="noStrike" kern="0" cap="none" spc="0" normalizeH="0" baseline="0" noProof="0" dirty="0" smtClean="0">
                <a:ln>
                  <a:noFill/>
                </a:ln>
                <a:solidFill>
                  <a:srgbClr val="3333FF"/>
                </a:solidFill>
                <a:effectLst/>
                <a:uLnTx/>
                <a:uFillTx/>
                <a:latin typeface="华文新魏" pitchFamily="2" charset="-122"/>
                <a:ea typeface="华文新魏" pitchFamily="2" charset="-122"/>
                <a:cs typeface="+mj-cs"/>
              </a:rPr>
              <a:t>分析</a:t>
            </a:r>
            <a:endParaRPr kumimoji="0" lang="zh-CN" altLang="en-US" sz="3600" b="0" i="0" u="none" strike="noStrike" kern="0" cap="none" spc="0" normalizeH="0" baseline="0" noProof="0" dirty="0">
              <a:ln>
                <a:noFill/>
              </a:ln>
              <a:solidFill>
                <a:srgbClr val="3333FF"/>
              </a:solidFill>
              <a:effectLst/>
              <a:uLnTx/>
              <a:uFillTx/>
              <a:latin typeface="华文新魏" pitchFamily="2" charset="-122"/>
              <a:ea typeface="华文新魏" pitchFamily="2" charset="-122"/>
              <a:cs typeface="+mj-cs"/>
            </a:endParaRPr>
          </a:p>
        </p:txBody>
      </p:sp>
      <p:cxnSp>
        <p:nvCxnSpPr>
          <p:cNvPr id="7" name="直接连接符 6"/>
          <p:cNvCxnSpPr/>
          <p:nvPr/>
        </p:nvCxnSpPr>
        <p:spPr>
          <a:xfrm>
            <a:off x="683568" y="980728"/>
            <a:ext cx="0" cy="792088"/>
          </a:xfrm>
          <a:prstGeom prst="line">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7544" y="1412776"/>
            <a:ext cx="7056784"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219200" y="1143000"/>
            <a:ext cx="1676400" cy="12192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dirty="0" smtClean="0">
                <a:ea typeface="宋体" pitchFamily="2" charset="-122"/>
              </a:rPr>
              <a:t>    I</a:t>
            </a:r>
            <a:r>
              <a:rPr kumimoji="1" lang="en-US" altLang="en-US" sz="1800" baseline="-25000" dirty="0" smtClean="0">
                <a:ea typeface="宋体" pitchFamily="2" charset="-122"/>
              </a:rPr>
              <a:t>0</a:t>
            </a:r>
            <a:r>
              <a:rPr kumimoji="1" lang="en-US" altLang="en-US" sz="1800" dirty="0" smtClean="0">
                <a:ea typeface="宋体" pitchFamily="2" charset="-122"/>
              </a:rPr>
              <a:t>: </a:t>
            </a:r>
            <a:r>
              <a:rPr kumimoji="1" lang="en-US" altLang="en-US" sz="1800" dirty="0" smtClean="0">
                <a:solidFill>
                  <a:schemeClr val="hlink"/>
                </a:solidFill>
                <a:ea typeface="宋体" pitchFamily="2" charset="-122"/>
              </a:rPr>
              <a:t>S</a:t>
            </a:r>
            <a:r>
              <a:rPr kumimoji="1" lang="en-US" altLang="en-US" sz="1800" dirty="0">
                <a:solidFill>
                  <a:schemeClr val="hlink"/>
                </a:solidFill>
                <a:ea typeface="宋体" pitchFamily="2" charset="-122"/>
              </a:rPr>
              <a:t>’ </a:t>
            </a:r>
            <a:r>
              <a:rPr kumimoji="1" lang="en-US" altLang="zh-CN" sz="1800" dirty="0">
                <a:solidFill>
                  <a:schemeClr val="hlink"/>
                </a:solidFill>
                <a:ea typeface="宋体" pitchFamily="2" charset="-122"/>
                <a:sym typeface="Symbol" pitchFamily="18" charset="2"/>
              </a:rPr>
              <a:t>S,#       </a:t>
            </a:r>
            <a:endParaRPr kumimoji="1" lang="en-US" altLang="zh-CN" sz="1800" dirty="0" smtClean="0">
              <a:solidFill>
                <a:schemeClr val="hlink"/>
              </a:solidFill>
              <a:ea typeface="宋体" pitchFamily="2" charset="-122"/>
              <a:sym typeface="Symbol" pitchFamily="18" charset="2"/>
            </a:endParaRPr>
          </a:p>
          <a:p>
            <a:pPr algn="ctr" eaLnBrk="1" hangingPunct="1"/>
            <a:r>
              <a:rPr kumimoji="1" lang="en-US" altLang="zh-CN" sz="1800" dirty="0" smtClean="0">
                <a:solidFill>
                  <a:schemeClr val="hlink"/>
                </a:solidFill>
                <a:ea typeface="宋体" pitchFamily="2" charset="-122"/>
                <a:sym typeface="Symbol" pitchFamily="18" charset="2"/>
              </a:rPr>
              <a:t>S BB,#</a:t>
            </a:r>
          </a:p>
          <a:p>
            <a:pPr algn="ctr" eaLnBrk="1" hangingPunct="1"/>
            <a:r>
              <a:rPr kumimoji="1" lang="en-US" altLang="zh-CN" sz="1800" dirty="0" smtClean="0">
                <a:ea typeface="宋体" pitchFamily="2" charset="-122"/>
                <a:sym typeface="Symbol" pitchFamily="18" charset="2"/>
              </a:rPr>
              <a:t>B </a:t>
            </a:r>
            <a:r>
              <a:rPr kumimoji="1" lang="en-US" altLang="zh-CN" sz="1800" dirty="0">
                <a:ea typeface="宋体" pitchFamily="2" charset="-122"/>
                <a:sym typeface="Symbol" pitchFamily="18" charset="2"/>
              </a:rPr>
              <a:t></a:t>
            </a:r>
            <a:r>
              <a:rPr kumimoji="1" lang="en-US" altLang="zh-CN" sz="1800" dirty="0" err="1">
                <a:ea typeface="宋体" pitchFamily="2" charset="-122"/>
                <a:sym typeface="Symbol" pitchFamily="18" charset="2"/>
              </a:rPr>
              <a:t>aB,a</a:t>
            </a:r>
            <a:r>
              <a:rPr kumimoji="1" lang="en-US" altLang="zh-CN" sz="1800" dirty="0">
                <a:ea typeface="宋体" pitchFamily="2" charset="-122"/>
                <a:sym typeface="Symbol" pitchFamily="18" charset="2"/>
              </a:rPr>
              <a:t>/b</a:t>
            </a:r>
          </a:p>
          <a:p>
            <a:pPr algn="ctr" eaLnBrk="1" hangingPunct="1"/>
            <a:r>
              <a:rPr kumimoji="1" lang="en-US" altLang="zh-CN" sz="1800" dirty="0">
                <a:ea typeface="宋体" pitchFamily="2" charset="-122"/>
                <a:sym typeface="Symbol" pitchFamily="18" charset="2"/>
              </a:rPr>
              <a:t>B </a:t>
            </a:r>
            <a:r>
              <a:rPr kumimoji="1" lang="en-US" altLang="zh-CN" sz="1800" dirty="0" err="1">
                <a:ea typeface="宋体" pitchFamily="2" charset="-122"/>
                <a:sym typeface="Symbol" pitchFamily="18" charset="2"/>
              </a:rPr>
              <a:t>b,a</a:t>
            </a:r>
            <a:r>
              <a:rPr kumimoji="1" lang="en-US" altLang="zh-CN" sz="1800" dirty="0">
                <a:ea typeface="宋体" pitchFamily="2" charset="-122"/>
                <a:sym typeface="Symbol" pitchFamily="18" charset="2"/>
              </a:rPr>
              <a:t>/b  </a:t>
            </a:r>
          </a:p>
        </p:txBody>
      </p:sp>
      <p:sp>
        <p:nvSpPr>
          <p:cNvPr id="21507" name="Rectangle 3"/>
          <p:cNvSpPr>
            <a:spLocks noChangeArrowheads="1"/>
          </p:cNvSpPr>
          <p:nvPr/>
        </p:nvSpPr>
        <p:spPr bwMode="auto">
          <a:xfrm>
            <a:off x="4038600" y="15240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1</a:t>
            </a:r>
            <a:r>
              <a:rPr kumimoji="1" lang="en-US" altLang="en-US" sz="1800">
                <a:ea typeface="宋体" pitchFamily="2" charset="-122"/>
              </a:rPr>
              <a:t>:S’ </a:t>
            </a:r>
            <a:r>
              <a:rPr kumimoji="1" lang="en-US" altLang="zh-CN" sz="1800">
                <a:ea typeface="宋体" pitchFamily="2" charset="-122"/>
                <a:sym typeface="Symbol" pitchFamily="18" charset="2"/>
              </a:rPr>
              <a:t>S,#</a:t>
            </a:r>
          </a:p>
        </p:txBody>
      </p:sp>
      <p:sp>
        <p:nvSpPr>
          <p:cNvPr id="21508" name="Rectangle 4"/>
          <p:cNvSpPr>
            <a:spLocks noChangeArrowheads="1"/>
          </p:cNvSpPr>
          <p:nvPr/>
        </p:nvSpPr>
        <p:spPr bwMode="auto">
          <a:xfrm>
            <a:off x="4038600" y="24384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2</a:t>
            </a:r>
            <a:r>
              <a:rPr kumimoji="1" lang="en-US" altLang="en-US" sz="1800">
                <a:ea typeface="宋体" pitchFamily="2" charset="-122"/>
              </a:rPr>
              <a:t>:</a:t>
            </a:r>
            <a:r>
              <a:rPr kumimoji="1" lang="en-US" altLang="zh-CN" sz="1800">
                <a:solidFill>
                  <a:schemeClr val="hlink"/>
                </a:solidFill>
                <a:ea typeface="宋体" pitchFamily="2" charset="-122"/>
                <a:sym typeface="Symbol" pitchFamily="18" charset="2"/>
              </a:rPr>
              <a:t>S BB,#</a:t>
            </a:r>
            <a:r>
              <a:rPr kumimoji="1" lang="en-US" altLang="zh-CN" sz="1800">
                <a:ea typeface="宋体" pitchFamily="2" charset="-122"/>
                <a:sym typeface="Symbol" pitchFamily="18" charset="2"/>
              </a:rPr>
              <a:t>   </a:t>
            </a:r>
          </a:p>
          <a:p>
            <a:pPr algn="ctr" eaLnBrk="1" hangingPunct="1"/>
            <a:r>
              <a:rPr kumimoji="1" lang="en-US" altLang="zh-CN" sz="1800">
                <a:ea typeface="宋体" pitchFamily="2" charset="-122"/>
                <a:sym typeface="Symbol" pitchFamily="18" charset="2"/>
              </a:rPr>
              <a:t>B aB,#</a:t>
            </a:r>
          </a:p>
          <a:p>
            <a:pPr algn="ctr" eaLnBrk="1" hangingPunct="1"/>
            <a:r>
              <a:rPr kumimoji="1" lang="en-US" altLang="zh-CN" sz="1800">
                <a:ea typeface="宋体" pitchFamily="2" charset="-122"/>
                <a:sym typeface="Symbol" pitchFamily="18" charset="2"/>
              </a:rPr>
              <a:t>B b,#  </a:t>
            </a:r>
          </a:p>
        </p:txBody>
      </p:sp>
      <p:sp>
        <p:nvSpPr>
          <p:cNvPr id="21509" name="Rectangle 5"/>
          <p:cNvSpPr>
            <a:spLocks noChangeArrowheads="1"/>
          </p:cNvSpPr>
          <p:nvPr/>
        </p:nvSpPr>
        <p:spPr bwMode="auto">
          <a:xfrm>
            <a:off x="6172200" y="24384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5</a:t>
            </a:r>
            <a:r>
              <a:rPr kumimoji="1" lang="en-US" altLang="en-US" sz="1800">
                <a:ea typeface="宋体" pitchFamily="2" charset="-122"/>
              </a:rPr>
              <a:t>:S </a:t>
            </a:r>
            <a:r>
              <a:rPr kumimoji="1" lang="en-US" altLang="zh-CN" sz="1800">
                <a:ea typeface="宋体" pitchFamily="2" charset="-122"/>
                <a:sym typeface="Symbol" pitchFamily="18" charset="2"/>
              </a:rPr>
              <a:t>BB,#</a:t>
            </a:r>
          </a:p>
        </p:txBody>
      </p:sp>
      <p:sp>
        <p:nvSpPr>
          <p:cNvPr id="21510" name="Rectangle 6"/>
          <p:cNvSpPr>
            <a:spLocks noChangeArrowheads="1"/>
          </p:cNvSpPr>
          <p:nvPr/>
        </p:nvSpPr>
        <p:spPr bwMode="auto">
          <a:xfrm>
            <a:off x="6172200" y="31242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6</a:t>
            </a:r>
            <a:r>
              <a:rPr kumimoji="1" lang="en-US" altLang="en-US" sz="1800">
                <a:ea typeface="宋体" pitchFamily="2" charset="-122"/>
              </a:rPr>
              <a:t>:</a:t>
            </a:r>
            <a:r>
              <a:rPr kumimoji="1" lang="en-US" altLang="zh-CN" sz="1800">
                <a:solidFill>
                  <a:schemeClr val="hlink"/>
                </a:solidFill>
                <a:ea typeface="宋体" pitchFamily="2" charset="-122"/>
                <a:sym typeface="Symbol" pitchFamily="18" charset="2"/>
              </a:rPr>
              <a:t>BaB,#    </a:t>
            </a:r>
          </a:p>
          <a:p>
            <a:pPr algn="ctr" eaLnBrk="1" hangingPunct="1"/>
            <a:r>
              <a:rPr kumimoji="1" lang="en-US" altLang="zh-CN" sz="1800">
                <a:ea typeface="宋体" pitchFamily="2" charset="-122"/>
                <a:sym typeface="Symbol" pitchFamily="18" charset="2"/>
              </a:rPr>
              <a:t>B aB,#</a:t>
            </a:r>
          </a:p>
          <a:p>
            <a:pPr algn="ctr" eaLnBrk="1" hangingPunct="1"/>
            <a:r>
              <a:rPr kumimoji="1" lang="en-US" altLang="zh-CN" sz="1800">
                <a:ea typeface="宋体" pitchFamily="2" charset="-122"/>
                <a:sym typeface="Symbol" pitchFamily="18" charset="2"/>
              </a:rPr>
              <a:t>B b,#  </a:t>
            </a:r>
          </a:p>
        </p:txBody>
      </p:sp>
      <p:sp>
        <p:nvSpPr>
          <p:cNvPr id="21511" name="Rectangle 7"/>
          <p:cNvSpPr>
            <a:spLocks noChangeArrowheads="1"/>
          </p:cNvSpPr>
          <p:nvPr/>
        </p:nvSpPr>
        <p:spPr bwMode="auto">
          <a:xfrm>
            <a:off x="1295400" y="3810000"/>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3</a:t>
            </a:r>
            <a:r>
              <a:rPr kumimoji="1" lang="en-US" altLang="en-US" sz="1800">
                <a:ea typeface="宋体" pitchFamily="2" charset="-122"/>
              </a:rPr>
              <a:t>:</a:t>
            </a:r>
            <a:r>
              <a:rPr kumimoji="1" lang="en-US" altLang="en-US" sz="1800">
                <a:solidFill>
                  <a:schemeClr val="hlink"/>
                </a:solidFill>
                <a:ea typeface="宋体" pitchFamily="2" charset="-122"/>
              </a:rPr>
              <a:t>B</a:t>
            </a:r>
            <a:r>
              <a:rPr kumimoji="1" lang="en-US" altLang="zh-CN" sz="1800">
                <a:solidFill>
                  <a:schemeClr val="hlink"/>
                </a:solidFill>
                <a:ea typeface="宋体" pitchFamily="2" charset="-122"/>
                <a:sym typeface="Symbol" pitchFamily="18" charset="2"/>
              </a:rPr>
              <a:t> aB,a/b </a:t>
            </a:r>
          </a:p>
          <a:p>
            <a:pPr algn="ctr" eaLnBrk="1" hangingPunct="1"/>
            <a:r>
              <a:rPr kumimoji="1" lang="en-US" altLang="zh-CN" sz="1800">
                <a:ea typeface="宋体" pitchFamily="2" charset="-122"/>
                <a:sym typeface="Symbol" pitchFamily="18" charset="2"/>
              </a:rPr>
              <a:t>  B aB,a/b</a:t>
            </a:r>
          </a:p>
          <a:p>
            <a:pPr algn="ctr" eaLnBrk="1" hangingPunct="1"/>
            <a:r>
              <a:rPr kumimoji="1" lang="en-US" altLang="zh-CN" sz="1800">
                <a:ea typeface="宋体" pitchFamily="2" charset="-122"/>
                <a:sym typeface="Symbol" pitchFamily="18" charset="2"/>
              </a:rPr>
              <a:t>  B b,a/b  </a:t>
            </a:r>
          </a:p>
        </p:txBody>
      </p:sp>
      <p:sp>
        <p:nvSpPr>
          <p:cNvPr id="21512" name="Rectangle 8"/>
          <p:cNvSpPr>
            <a:spLocks noChangeArrowheads="1"/>
          </p:cNvSpPr>
          <p:nvPr/>
        </p:nvSpPr>
        <p:spPr bwMode="auto">
          <a:xfrm>
            <a:off x="1295400" y="29718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4</a:t>
            </a:r>
            <a:r>
              <a:rPr kumimoji="1" lang="en-US" altLang="en-US" sz="1800">
                <a:ea typeface="宋体" pitchFamily="2" charset="-122"/>
              </a:rPr>
              <a:t>:B </a:t>
            </a:r>
            <a:r>
              <a:rPr kumimoji="1" lang="en-US" altLang="zh-CN" sz="1800">
                <a:ea typeface="宋体" pitchFamily="2" charset="-122"/>
                <a:sym typeface="Symbol" pitchFamily="18" charset="2"/>
              </a:rPr>
              <a:t>b,a/b</a:t>
            </a:r>
          </a:p>
        </p:txBody>
      </p:sp>
      <p:sp>
        <p:nvSpPr>
          <p:cNvPr id="21513" name="Rectangle 9"/>
          <p:cNvSpPr>
            <a:spLocks noChangeArrowheads="1"/>
          </p:cNvSpPr>
          <p:nvPr/>
        </p:nvSpPr>
        <p:spPr bwMode="auto">
          <a:xfrm>
            <a:off x="4038600" y="42672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7</a:t>
            </a:r>
            <a:r>
              <a:rPr kumimoji="1" lang="en-US" altLang="en-US" sz="1800">
                <a:ea typeface="宋体" pitchFamily="2" charset="-122"/>
              </a:rPr>
              <a:t>:B </a:t>
            </a:r>
            <a:r>
              <a:rPr kumimoji="1" lang="en-US" altLang="zh-CN" sz="1800">
                <a:ea typeface="宋体" pitchFamily="2" charset="-122"/>
                <a:sym typeface="Symbol" pitchFamily="18" charset="2"/>
              </a:rPr>
              <a:t>b,#</a:t>
            </a:r>
          </a:p>
        </p:txBody>
      </p:sp>
      <p:sp>
        <p:nvSpPr>
          <p:cNvPr id="21514" name="Rectangle 10"/>
          <p:cNvSpPr>
            <a:spLocks noChangeArrowheads="1"/>
          </p:cNvSpPr>
          <p:nvPr/>
        </p:nvSpPr>
        <p:spPr bwMode="auto">
          <a:xfrm>
            <a:off x="6172200" y="46482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9</a:t>
            </a:r>
            <a:r>
              <a:rPr kumimoji="1" lang="en-US" altLang="en-US" sz="1800">
                <a:ea typeface="宋体" pitchFamily="2" charset="-122"/>
              </a:rPr>
              <a:t>:B </a:t>
            </a:r>
            <a:r>
              <a:rPr kumimoji="1" lang="en-US" altLang="zh-CN" sz="1800">
                <a:ea typeface="宋体" pitchFamily="2" charset="-122"/>
                <a:sym typeface="Symbol" pitchFamily="18" charset="2"/>
              </a:rPr>
              <a:t>aB,#</a:t>
            </a:r>
          </a:p>
        </p:txBody>
      </p:sp>
      <p:sp>
        <p:nvSpPr>
          <p:cNvPr id="21515" name="Rectangle 11"/>
          <p:cNvSpPr>
            <a:spLocks noChangeArrowheads="1"/>
          </p:cNvSpPr>
          <p:nvPr/>
        </p:nvSpPr>
        <p:spPr bwMode="auto">
          <a:xfrm>
            <a:off x="1295400" y="5105400"/>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8</a:t>
            </a:r>
            <a:r>
              <a:rPr kumimoji="1" lang="en-US" altLang="en-US" sz="1800">
                <a:ea typeface="宋体" pitchFamily="2" charset="-122"/>
              </a:rPr>
              <a:t>:B </a:t>
            </a:r>
            <a:r>
              <a:rPr kumimoji="1" lang="en-US" altLang="zh-CN" sz="1800">
                <a:ea typeface="宋体" pitchFamily="2" charset="-122"/>
                <a:sym typeface="Symbol" pitchFamily="18" charset="2"/>
              </a:rPr>
              <a:t>aB,a/b</a:t>
            </a:r>
          </a:p>
        </p:txBody>
      </p:sp>
      <p:sp>
        <p:nvSpPr>
          <p:cNvPr id="21516" name="Line 12"/>
          <p:cNvSpPr>
            <a:spLocks noChangeShapeType="1"/>
          </p:cNvSpPr>
          <p:nvPr/>
        </p:nvSpPr>
        <p:spPr bwMode="auto">
          <a:xfrm>
            <a:off x="2895600" y="1752600"/>
            <a:ext cx="11430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7" name="Text Box 13"/>
          <p:cNvSpPr txBox="1">
            <a:spLocks noChangeArrowheads="1"/>
          </p:cNvSpPr>
          <p:nvPr/>
        </p:nvSpPr>
        <p:spPr bwMode="auto">
          <a:xfrm>
            <a:off x="3336925" y="1371600"/>
            <a:ext cx="312906" cy="369332"/>
          </a:xfrm>
          <a:prstGeom prst="rect">
            <a:avLst/>
          </a:prstGeom>
          <a:noFill/>
          <a:ln w="9525">
            <a:noFill/>
            <a:miter lim="800000"/>
            <a:headEnd/>
            <a:tailEnd/>
          </a:ln>
          <a:effectLst/>
        </p:spPr>
        <p:txBody>
          <a:bodyPr wrap="none">
            <a:spAutoFit/>
          </a:bodyPr>
          <a:lstStyle/>
          <a:p>
            <a:pPr eaLnBrk="1" hangingPunct="1"/>
            <a:r>
              <a:rPr kumimoji="1" lang="en-US" altLang="zh-CN" dirty="0">
                <a:ea typeface="宋体" pitchFamily="2" charset="-122"/>
              </a:rPr>
              <a:t>S</a:t>
            </a:r>
          </a:p>
        </p:txBody>
      </p:sp>
      <p:sp>
        <p:nvSpPr>
          <p:cNvPr id="21518" name="Line 14"/>
          <p:cNvSpPr>
            <a:spLocks noChangeShapeType="1"/>
          </p:cNvSpPr>
          <p:nvPr/>
        </p:nvSpPr>
        <p:spPr bwMode="auto">
          <a:xfrm>
            <a:off x="2895600" y="2362200"/>
            <a:ext cx="1143000" cy="762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19" name="Text Box 15"/>
          <p:cNvSpPr txBox="1">
            <a:spLocks noChangeArrowheads="1"/>
          </p:cNvSpPr>
          <p:nvPr/>
        </p:nvSpPr>
        <p:spPr bwMode="auto">
          <a:xfrm>
            <a:off x="3276600" y="23622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20" name="Text Box 16"/>
          <p:cNvSpPr txBox="1">
            <a:spLocks noChangeArrowheads="1"/>
          </p:cNvSpPr>
          <p:nvPr/>
        </p:nvSpPr>
        <p:spPr bwMode="auto">
          <a:xfrm>
            <a:off x="5638800" y="23622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21" name="Line 17"/>
          <p:cNvSpPr>
            <a:spLocks noChangeShapeType="1"/>
          </p:cNvSpPr>
          <p:nvPr/>
        </p:nvSpPr>
        <p:spPr bwMode="auto">
          <a:xfrm>
            <a:off x="5486400" y="26670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2" name="Line 18"/>
          <p:cNvSpPr>
            <a:spLocks noChangeShapeType="1"/>
          </p:cNvSpPr>
          <p:nvPr/>
        </p:nvSpPr>
        <p:spPr bwMode="auto">
          <a:xfrm>
            <a:off x="5486400" y="32766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3" name="Text Box 19"/>
          <p:cNvSpPr txBox="1">
            <a:spLocks noChangeArrowheads="1"/>
          </p:cNvSpPr>
          <p:nvPr/>
        </p:nvSpPr>
        <p:spPr bwMode="auto">
          <a:xfrm>
            <a:off x="5699125" y="2860675"/>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24" name="Line 20"/>
          <p:cNvSpPr>
            <a:spLocks noChangeShapeType="1"/>
          </p:cNvSpPr>
          <p:nvPr/>
        </p:nvSpPr>
        <p:spPr bwMode="auto">
          <a:xfrm>
            <a:off x="4648200" y="3352800"/>
            <a:ext cx="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5" name="Text Box 21"/>
          <p:cNvSpPr txBox="1">
            <a:spLocks noChangeArrowheads="1"/>
          </p:cNvSpPr>
          <p:nvPr/>
        </p:nvSpPr>
        <p:spPr bwMode="auto">
          <a:xfrm>
            <a:off x="4572000" y="34702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6" name="Line 22"/>
          <p:cNvSpPr>
            <a:spLocks noChangeShapeType="1"/>
          </p:cNvSpPr>
          <p:nvPr/>
        </p:nvSpPr>
        <p:spPr bwMode="auto">
          <a:xfrm>
            <a:off x="1905000" y="23622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7" name="Text Box 23"/>
          <p:cNvSpPr txBox="1">
            <a:spLocks noChangeArrowheads="1"/>
          </p:cNvSpPr>
          <p:nvPr/>
        </p:nvSpPr>
        <p:spPr bwMode="auto">
          <a:xfrm>
            <a:off x="1889125" y="23272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28" name="Line 24"/>
          <p:cNvSpPr>
            <a:spLocks noChangeShapeType="1"/>
          </p:cNvSpPr>
          <p:nvPr/>
        </p:nvSpPr>
        <p:spPr bwMode="auto">
          <a:xfrm flipV="1">
            <a:off x="1905000" y="33528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29" name="Text Box 25"/>
          <p:cNvSpPr txBox="1">
            <a:spLocks noChangeArrowheads="1"/>
          </p:cNvSpPr>
          <p:nvPr/>
        </p:nvSpPr>
        <p:spPr bwMode="auto">
          <a:xfrm>
            <a:off x="1889125" y="3317875"/>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21530" name="Line 26"/>
          <p:cNvSpPr>
            <a:spLocks noChangeShapeType="1"/>
          </p:cNvSpPr>
          <p:nvPr/>
        </p:nvSpPr>
        <p:spPr bwMode="auto">
          <a:xfrm>
            <a:off x="1905000" y="4724400"/>
            <a:ext cx="0" cy="381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1" name="Text Box 27"/>
          <p:cNvSpPr txBox="1">
            <a:spLocks noChangeArrowheads="1"/>
          </p:cNvSpPr>
          <p:nvPr/>
        </p:nvSpPr>
        <p:spPr bwMode="auto">
          <a:xfrm>
            <a:off x="1889125" y="46863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32" name="Line 28"/>
          <p:cNvSpPr>
            <a:spLocks noChangeShapeType="1"/>
          </p:cNvSpPr>
          <p:nvPr/>
        </p:nvSpPr>
        <p:spPr bwMode="auto">
          <a:xfrm>
            <a:off x="6858000" y="4038600"/>
            <a:ext cx="0" cy="609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3" name="Text Box 29"/>
          <p:cNvSpPr txBox="1">
            <a:spLocks noChangeArrowheads="1"/>
          </p:cNvSpPr>
          <p:nvPr/>
        </p:nvSpPr>
        <p:spPr bwMode="auto">
          <a:xfrm>
            <a:off x="6858000" y="4114800"/>
            <a:ext cx="336550" cy="366713"/>
          </a:xfrm>
          <a:prstGeom prst="rect">
            <a:avLst/>
          </a:prstGeom>
          <a:noFill/>
          <a:ln w="9525">
            <a:noFill/>
            <a:miter lim="800000"/>
            <a:headEnd/>
            <a:tailEnd/>
          </a:ln>
          <a:effectLst/>
        </p:spPr>
        <p:txBody>
          <a:bodyPr wrap="none">
            <a:spAutoFit/>
          </a:bodyPr>
          <a:lstStyle/>
          <a:p>
            <a:pPr eaLnBrk="1" hangingPunct="1"/>
            <a:r>
              <a:rPr kumimoji="1" lang="en-US" altLang="zh-CN" sz="1800">
                <a:ea typeface="宋体" pitchFamily="2" charset="-122"/>
              </a:rPr>
              <a:t>B</a:t>
            </a:r>
          </a:p>
        </p:txBody>
      </p:sp>
      <p:sp>
        <p:nvSpPr>
          <p:cNvPr id="21534" name="Line 30"/>
          <p:cNvSpPr>
            <a:spLocks noChangeShapeType="1"/>
          </p:cNvSpPr>
          <p:nvPr/>
        </p:nvSpPr>
        <p:spPr bwMode="auto">
          <a:xfrm flipH="1">
            <a:off x="5105400" y="3810000"/>
            <a:ext cx="1066800" cy="0"/>
          </a:xfrm>
          <a:prstGeom prst="line">
            <a:avLst/>
          </a:prstGeom>
          <a:noFill/>
          <a:ln w="9525">
            <a:solidFill>
              <a:schemeClr val="tx1"/>
            </a:solidFill>
            <a:round/>
            <a:headEnd/>
            <a:tailEnd/>
          </a:ln>
          <a:effectLst/>
        </p:spPr>
        <p:txBody>
          <a:bodyPr wrap="none" anchor="ctr"/>
          <a:lstStyle/>
          <a:p>
            <a:endParaRPr lang="zh-CN" altLang="en-US"/>
          </a:p>
        </p:txBody>
      </p:sp>
      <p:sp>
        <p:nvSpPr>
          <p:cNvPr id="21535" name="Line 31"/>
          <p:cNvSpPr>
            <a:spLocks noChangeShapeType="1"/>
          </p:cNvSpPr>
          <p:nvPr/>
        </p:nvSpPr>
        <p:spPr bwMode="auto">
          <a:xfrm>
            <a:off x="5105400" y="38100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6" name="Line 32"/>
          <p:cNvSpPr>
            <a:spLocks noChangeShapeType="1"/>
          </p:cNvSpPr>
          <p:nvPr/>
        </p:nvSpPr>
        <p:spPr bwMode="auto">
          <a:xfrm flipH="1">
            <a:off x="914400" y="1981200"/>
            <a:ext cx="304800" cy="0"/>
          </a:xfrm>
          <a:prstGeom prst="line">
            <a:avLst/>
          </a:prstGeom>
          <a:noFill/>
          <a:ln w="9525">
            <a:solidFill>
              <a:schemeClr val="tx1"/>
            </a:solidFill>
            <a:round/>
            <a:headEnd/>
            <a:tailEnd/>
          </a:ln>
          <a:effectLst/>
        </p:spPr>
        <p:txBody>
          <a:bodyPr wrap="none" anchor="ctr"/>
          <a:lstStyle/>
          <a:p>
            <a:endParaRPr lang="zh-CN" altLang="en-US"/>
          </a:p>
        </p:txBody>
      </p:sp>
      <p:sp>
        <p:nvSpPr>
          <p:cNvPr id="21537" name="Line 33"/>
          <p:cNvSpPr>
            <a:spLocks noChangeShapeType="1"/>
          </p:cNvSpPr>
          <p:nvPr/>
        </p:nvSpPr>
        <p:spPr bwMode="auto">
          <a:xfrm>
            <a:off x="914400" y="1981200"/>
            <a:ext cx="0" cy="2286000"/>
          </a:xfrm>
          <a:prstGeom prst="line">
            <a:avLst/>
          </a:prstGeom>
          <a:noFill/>
          <a:ln w="9525">
            <a:solidFill>
              <a:schemeClr val="tx1"/>
            </a:solidFill>
            <a:round/>
            <a:headEnd/>
            <a:tailEnd/>
          </a:ln>
          <a:effectLst/>
        </p:spPr>
        <p:txBody>
          <a:bodyPr wrap="none" anchor="ctr"/>
          <a:lstStyle/>
          <a:p>
            <a:endParaRPr lang="zh-CN" altLang="en-US"/>
          </a:p>
        </p:txBody>
      </p:sp>
      <p:sp>
        <p:nvSpPr>
          <p:cNvPr id="21538" name="Line 34"/>
          <p:cNvSpPr>
            <a:spLocks noChangeShapeType="1"/>
          </p:cNvSpPr>
          <p:nvPr/>
        </p:nvSpPr>
        <p:spPr bwMode="auto">
          <a:xfrm>
            <a:off x="914400" y="4267200"/>
            <a:ext cx="3810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39" name="Text Box 35"/>
          <p:cNvSpPr txBox="1">
            <a:spLocks noChangeArrowheads="1"/>
          </p:cNvSpPr>
          <p:nvPr/>
        </p:nvSpPr>
        <p:spPr bwMode="auto">
          <a:xfrm>
            <a:off x="669925" y="3013075"/>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0" name="Freeform 36"/>
          <p:cNvSpPr>
            <a:spLocks/>
          </p:cNvSpPr>
          <p:nvPr/>
        </p:nvSpPr>
        <p:spPr bwMode="auto">
          <a:xfrm>
            <a:off x="7505700" y="2857500"/>
            <a:ext cx="431800" cy="444500"/>
          </a:xfrm>
          <a:custGeom>
            <a:avLst/>
            <a:gdLst/>
            <a:ahLst/>
            <a:cxnLst>
              <a:cxn ang="0">
                <a:pos x="72" y="264"/>
              </a:cxn>
              <a:cxn ang="0">
                <a:pos x="216" y="264"/>
              </a:cxn>
              <a:cxn ang="0">
                <a:pos x="264" y="168"/>
              </a:cxn>
              <a:cxn ang="0">
                <a:pos x="168" y="24"/>
              </a:cxn>
              <a:cxn ang="0">
                <a:pos x="24" y="24"/>
              </a:cxn>
              <a:cxn ang="0">
                <a:pos x="24" y="168"/>
              </a:cxn>
            </a:cxnLst>
            <a:rect l="0" t="0" r="r" b="b"/>
            <a:pathLst>
              <a:path w="272" h="280">
                <a:moveTo>
                  <a:pt x="72" y="264"/>
                </a:moveTo>
                <a:cubicBezTo>
                  <a:pt x="128" y="272"/>
                  <a:pt x="184" y="280"/>
                  <a:pt x="216" y="264"/>
                </a:cubicBezTo>
                <a:cubicBezTo>
                  <a:pt x="248" y="248"/>
                  <a:pt x="272" y="208"/>
                  <a:pt x="264" y="168"/>
                </a:cubicBezTo>
                <a:cubicBezTo>
                  <a:pt x="256" y="128"/>
                  <a:pt x="208" y="48"/>
                  <a:pt x="168" y="24"/>
                </a:cubicBezTo>
                <a:cubicBezTo>
                  <a:pt x="128" y="0"/>
                  <a:pt x="48" y="0"/>
                  <a:pt x="24" y="24"/>
                </a:cubicBezTo>
                <a:cubicBezTo>
                  <a:pt x="0" y="48"/>
                  <a:pt x="24" y="144"/>
                  <a:pt x="24" y="168"/>
                </a:cubicBezTo>
              </a:path>
            </a:pathLst>
          </a:custGeom>
          <a:noFill/>
          <a:ln w="9525">
            <a:solidFill>
              <a:schemeClr val="tx1"/>
            </a:solidFill>
            <a:round/>
            <a:headEnd/>
            <a:tailEnd/>
          </a:ln>
          <a:effectLst/>
        </p:spPr>
        <p:txBody>
          <a:bodyPr wrap="none" anchor="ctr"/>
          <a:lstStyle/>
          <a:p>
            <a:endParaRPr lang="zh-CN" altLang="en-US"/>
          </a:p>
        </p:txBody>
      </p:sp>
      <p:sp>
        <p:nvSpPr>
          <p:cNvPr id="21541" name="Line 37"/>
          <p:cNvSpPr>
            <a:spLocks noChangeShapeType="1"/>
          </p:cNvSpPr>
          <p:nvPr/>
        </p:nvSpPr>
        <p:spPr bwMode="auto">
          <a:xfrm>
            <a:off x="7543800" y="2971800"/>
            <a:ext cx="0" cy="152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42" name="Text Box 38"/>
          <p:cNvSpPr txBox="1">
            <a:spLocks noChangeArrowheads="1"/>
          </p:cNvSpPr>
          <p:nvPr/>
        </p:nvSpPr>
        <p:spPr bwMode="auto">
          <a:xfrm>
            <a:off x="7772400" y="2667000"/>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3" name="Freeform 39"/>
          <p:cNvSpPr>
            <a:spLocks/>
          </p:cNvSpPr>
          <p:nvPr/>
        </p:nvSpPr>
        <p:spPr bwMode="auto">
          <a:xfrm>
            <a:off x="2628900" y="3505200"/>
            <a:ext cx="431800" cy="444500"/>
          </a:xfrm>
          <a:custGeom>
            <a:avLst/>
            <a:gdLst/>
            <a:ahLst/>
            <a:cxnLst>
              <a:cxn ang="0">
                <a:pos x="72" y="264"/>
              </a:cxn>
              <a:cxn ang="0">
                <a:pos x="216" y="264"/>
              </a:cxn>
              <a:cxn ang="0">
                <a:pos x="264" y="168"/>
              </a:cxn>
              <a:cxn ang="0">
                <a:pos x="168" y="24"/>
              </a:cxn>
              <a:cxn ang="0">
                <a:pos x="24" y="24"/>
              </a:cxn>
              <a:cxn ang="0">
                <a:pos x="24" y="168"/>
              </a:cxn>
            </a:cxnLst>
            <a:rect l="0" t="0" r="r" b="b"/>
            <a:pathLst>
              <a:path w="272" h="280">
                <a:moveTo>
                  <a:pt x="72" y="264"/>
                </a:moveTo>
                <a:cubicBezTo>
                  <a:pt x="128" y="272"/>
                  <a:pt x="184" y="280"/>
                  <a:pt x="216" y="264"/>
                </a:cubicBezTo>
                <a:cubicBezTo>
                  <a:pt x="248" y="248"/>
                  <a:pt x="272" y="208"/>
                  <a:pt x="264" y="168"/>
                </a:cubicBezTo>
                <a:cubicBezTo>
                  <a:pt x="256" y="128"/>
                  <a:pt x="208" y="48"/>
                  <a:pt x="168" y="24"/>
                </a:cubicBezTo>
                <a:cubicBezTo>
                  <a:pt x="128" y="0"/>
                  <a:pt x="48" y="0"/>
                  <a:pt x="24" y="24"/>
                </a:cubicBezTo>
                <a:cubicBezTo>
                  <a:pt x="0" y="48"/>
                  <a:pt x="24" y="144"/>
                  <a:pt x="24" y="168"/>
                </a:cubicBezTo>
              </a:path>
            </a:pathLst>
          </a:custGeom>
          <a:noFill/>
          <a:ln w="9525">
            <a:solidFill>
              <a:schemeClr val="tx1"/>
            </a:solidFill>
            <a:round/>
            <a:headEnd/>
            <a:tailEnd/>
          </a:ln>
          <a:effectLst/>
        </p:spPr>
        <p:txBody>
          <a:bodyPr wrap="none" anchor="ctr"/>
          <a:lstStyle/>
          <a:p>
            <a:endParaRPr lang="zh-CN" altLang="en-US"/>
          </a:p>
        </p:txBody>
      </p:sp>
      <p:sp>
        <p:nvSpPr>
          <p:cNvPr id="21544" name="Line 40"/>
          <p:cNvSpPr>
            <a:spLocks noChangeShapeType="1"/>
          </p:cNvSpPr>
          <p:nvPr/>
        </p:nvSpPr>
        <p:spPr bwMode="auto">
          <a:xfrm>
            <a:off x="2667000" y="3733800"/>
            <a:ext cx="0" cy="152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1545" name="Text Box 41"/>
          <p:cNvSpPr txBox="1">
            <a:spLocks noChangeArrowheads="1"/>
          </p:cNvSpPr>
          <p:nvPr/>
        </p:nvSpPr>
        <p:spPr bwMode="auto">
          <a:xfrm>
            <a:off x="2895600" y="3276600"/>
            <a:ext cx="319088"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a</a:t>
            </a:r>
          </a:p>
        </p:txBody>
      </p:sp>
      <p:sp>
        <p:nvSpPr>
          <p:cNvPr id="21546" name="Text Box 42"/>
          <p:cNvSpPr txBox="1">
            <a:spLocks noChangeArrowheads="1"/>
          </p:cNvSpPr>
          <p:nvPr/>
        </p:nvSpPr>
        <p:spPr bwMode="auto">
          <a:xfrm>
            <a:off x="2574925" y="5756275"/>
            <a:ext cx="3233578" cy="369332"/>
          </a:xfrm>
          <a:prstGeom prst="rect">
            <a:avLst/>
          </a:prstGeom>
          <a:noFill/>
          <a:ln w="9525">
            <a:noFill/>
            <a:miter lim="800000"/>
            <a:headEnd/>
            <a:tailEnd/>
          </a:ln>
          <a:effectLst/>
        </p:spPr>
        <p:txBody>
          <a:bodyPr wrap="none">
            <a:spAutoFit/>
          </a:bodyPr>
          <a:lstStyle/>
          <a:p>
            <a:pPr eaLnBrk="1" hangingPunct="1"/>
            <a:r>
              <a:rPr kumimoji="1" lang="en-US" altLang="zh-CN" b="1" dirty="0">
                <a:latin typeface="华文新魏" pitchFamily="2" charset="-122"/>
              </a:rPr>
              <a:t>LR(1)</a:t>
            </a:r>
            <a:r>
              <a:rPr kumimoji="1" lang="zh-CN" altLang="en-US" b="1" dirty="0">
                <a:latin typeface="华文新魏" pitchFamily="2" charset="-122"/>
              </a:rPr>
              <a:t>项目集规范族和转换函数</a:t>
            </a:r>
          </a:p>
        </p:txBody>
      </p:sp>
      <p:sp>
        <p:nvSpPr>
          <p:cNvPr id="21547" name="Text Box 43"/>
          <p:cNvSpPr txBox="1">
            <a:spLocks noChangeArrowheads="1"/>
          </p:cNvSpPr>
          <p:nvPr/>
        </p:nvSpPr>
        <p:spPr bwMode="auto">
          <a:xfrm>
            <a:off x="5562600" y="3429000"/>
            <a:ext cx="336550"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b</a:t>
            </a:r>
          </a:p>
        </p:txBody>
      </p:sp>
      <p:sp>
        <p:nvSpPr>
          <p:cNvPr id="44" name="灯片编号占位符 43"/>
          <p:cNvSpPr>
            <a:spLocks noGrp="1"/>
          </p:cNvSpPr>
          <p:nvPr>
            <p:ph type="sldNum" sz="quarter" idx="12"/>
          </p:nvPr>
        </p:nvSpPr>
        <p:spPr/>
        <p:txBody>
          <a:bodyPr/>
          <a:lstStyle/>
          <a:p>
            <a:fld id="{54EF2357-3B8B-4DF5-817B-3F484B1DC081}" type="slidenum">
              <a:rPr lang="zh-CN" altLang="en-US" smtClean="0"/>
              <a:pPr/>
              <a:t>102</a:t>
            </a:fld>
            <a:endParaRPr lang="en-US" altLang="zh-CN" dirty="0"/>
          </a:p>
        </p:txBody>
      </p:sp>
      <p:sp>
        <p:nvSpPr>
          <p:cNvPr id="45" name="矩形 44"/>
          <p:cNvSpPr/>
          <p:nvPr/>
        </p:nvSpPr>
        <p:spPr>
          <a:xfrm>
            <a:off x="827584" y="404664"/>
            <a:ext cx="4490332" cy="369332"/>
          </a:xfrm>
          <a:prstGeom prst="rect">
            <a:avLst/>
          </a:prstGeom>
        </p:spPr>
        <p:txBody>
          <a:bodyPr wrap="none">
            <a:spAutoFit/>
          </a:bodyPr>
          <a:lstStyle/>
          <a:p>
            <a:r>
              <a:rPr lang="en-US" altLang="zh-CN" dirty="0" smtClean="0"/>
              <a:t>G’(S):</a:t>
            </a:r>
            <a:r>
              <a:rPr kumimoji="1" lang="en-US" altLang="zh-CN" dirty="0" smtClean="0">
                <a:sym typeface="Symbol" pitchFamily="18" charset="2"/>
              </a:rPr>
              <a:t> S’S     </a:t>
            </a:r>
            <a:r>
              <a:rPr lang="en-US" altLang="zh-CN" dirty="0" smtClean="0"/>
              <a:t>S </a:t>
            </a:r>
            <a:r>
              <a:rPr kumimoji="1" lang="en-US" altLang="zh-CN" dirty="0" smtClean="0">
                <a:sym typeface="Symbol" pitchFamily="18" charset="2"/>
              </a:rPr>
              <a:t> BB     </a:t>
            </a:r>
            <a:r>
              <a:rPr kumimoji="1" lang="en-US" altLang="zh-CN" dirty="0" err="1" smtClean="0">
                <a:sym typeface="Symbol" pitchFamily="18" charset="2"/>
              </a:rPr>
              <a:t>BaB</a:t>
            </a:r>
            <a:r>
              <a:rPr kumimoji="1" lang="en-US" altLang="zh-CN" dirty="0" smtClean="0">
                <a:sym typeface="Symbol" pitchFamily="18" charset="2"/>
              </a:rPr>
              <a:t>      B b</a:t>
            </a: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103</a:t>
            </a:fld>
            <a:endParaRPr lang="en-US" altLang="zh-CN"/>
          </a:p>
        </p:txBody>
      </p:sp>
      <p:graphicFrame>
        <p:nvGraphicFramePr>
          <p:cNvPr id="3" name="表格 2"/>
          <p:cNvGraphicFramePr>
            <a:graphicFrameLocks noGrp="1"/>
          </p:cNvGraphicFramePr>
          <p:nvPr/>
        </p:nvGraphicFramePr>
        <p:xfrm>
          <a:off x="971600" y="1412776"/>
          <a:ext cx="7128792" cy="4464492"/>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041">
                <a:tc>
                  <a:txBody>
                    <a:bodyPr/>
                    <a:lstStyle/>
                    <a:p>
                      <a:pPr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2041">
                <a:tc>
                  <a:txBody>
                    <a:bodyPr/>
                    <a:lstStyle/>
                    <a:p>
                      <a:pPr algn="ctr">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2041">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矩形 3"/>
          <p:cNvSpPr/>
          <p:nvPr/>
        </p:nvSpPr>
        <p:spPr>
          <a:xfrm>
            <a:off x="2987824" y="836712"/>
            <a:ext cx="2808312" cy="461665"/>
          </a:xfrm>
          <a:prstGeom prst="rect">
            <a:avLst/>
          </a:prstGeom>
        </p:spPr>
        <p:txBody>
          <a:bodyPr wrap="square">
            <a:spAutoFit/>
          </a:bodyPr>
          <a:lstStyle/>
          <a:p>
            <a:pPr algn="ctr"/>
            <a:r>
              <a:rPr kumimoji="1" lang="en-US" altLang="zh-CN" sz="2400" b="1" dirty="0" smtClean="0">
                <a:latin typeface="华文新魏" pitchFamily="2" charset="-122"/>
              </a:rPr>
              <a:t>LR(1)</a:t>
            </a:r>
            <a:r>
              <a:rPr kumimoji="1" lang="zh-CN" altLang="en-US" sz="2400" b="1" dirty="0" smtClean="0">
                <a:latin typeface="华文新魏" pitchFamily="2" charset="-122"/>
              </a:rPr>
              <a:t>分析表</a:t>
            </a:r>
            <a:endParaRPr lang="zh-CN" altLang="en-US" sz="2400" dirty="0"/>
          </a:p>
        </p:txBody>
      </p:sp>
      <p:sp>
        <p:nvSpPr>
          <p:cNvPr id="5" name="矩形 4"/>
          <p:cNvSpPr/>
          <p:nvPr/>
        </p:nvSpPr>
        <p:spPr>
          <a:xfrm>
            <a:off x="755576" y="332656"/>
            <a:ext cx="7579319" cy="461665"/>
          </a:xfrm>
          <a:prstGeom prst="rect">
            <a:avLst/>
          </a:prstGeom>
        </p:spPr>
        <p:txBody>
          <a:bodyPr wrap="none">
            <a:spAutoFit/>
          </a:bodyPr>
          <a:lstStyle/>
          <a:p>
            <a:pPr>
              <a:buFont typeface="Monotype Sorts" pitchFamily="2" charset="2"/>
              <a:buNone/>
            </a:pPr>
            <a:r>
              <a:rPr lang="zh-CN" altLang="en-US" sz="2400" dirty="0" smtClean="0"/>
              <a:t>例</a:t>
            </a:r>
            <a:r>
              <a:rPr lang="en-US" altLang="zh-CN" sz="2400" dirty="0" smtClean="0"/>
              <a:t>5.16</a:t>
            </a:r>
            <a:r>
              <a:rPr lang="zh-CN" altLang="en-US" sz="2400" dirty="0" smtClean="0"/>
              <a:t>：  </a:t>
            </a:r>
            <a:r>
              <a:rPr lang="en-US" altLang="zh-CN" sz="2400" dirty="0" smtClean="0"/>
              <a:t>G(S): </a:t>
            </a:r>
            <a:r>
              <a:rPr lang="zh-CN" altLang="en-US" sz="2400" dirty="0" smtClean="0"/>
              <a:t> </a:t>
            </a:r>
            <a:r>
              <a:rPr lang="en-US" altLang="zh-CN" sz="2400" dirty="0" smtClean="0"/>
              <a:t>(1) S </a:t>
            </a:r>
            <a:r>
              <a:rPr kumimoji="1" lang="en-US" altLang="zh-CN" sz="2400" dirty="0" smtClean="0">
                <a:sym typeface="Symbol" pitchFamily="18" charset="2"/>
              </a:rPr>
              <a:t> BB     (2) </a:t>
            </a:r>
            <a:r>
              <a:rPr kumimoji="1" lang="en-US" altLang="zh-CN" sz="2400" dirty="0" err="1" smtClean="0">
                <a:sym typeface="Symbol" pitchFamily="18" charset="2"/>
              </a:rPr>
              <a:t>BaB</a:t>
            </a:r>
            <a:r>
              <a:rPr kumimoji="1" lang="en-US" altLang="zh-CN" sz="2400" dirty="0" smtClean="0">
                <a:sym typeface="Symbol" pitchFamily="18" charset="2"/>
              </a:rPr>
              <a:t>     (3) B b</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99592" y="980728"/>
            <a:ext cx="7793037" cy="597991"/>
          </a:xfrm>
        </p:spPr>
        <p:txBody>
          <a:bodyPr/>
          <a:lstStyle/>
          <a:p>
            <a:r>
              <a:rPr lang="en-US" altLang="zh-CN" sz="3600" dirty="0" smtClean="0">
                <a:solidFill>
                  <a:srgbClr val="3333FF"/>
                </a:solidFill>
              </a:rPr>
              <a:t>LALR(1)</a:t>
            </a:r>
            <a:r>
              <a:rPr lang="zh-CN" altLang="en-US" sz="3600" dirty="0" smtClean="0">
                <a:solidFill>
                  <a:srgbClr val="3333FF"/>
                </a:solidFill>
              </a:rPr>
              <a:t>分析</a:t>
            </a:r>
            <a:endParaRPr lang="zh-CN" altLang="en-US" sz="3600" dirty="0">
              <a:solidFill>
                <a:srgbClr val="3333FF"/>
              </a:solidFill>
            </a:endParaRPr>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104</a:t>
            </a:fld>
            <a:endParaRPr lang="en-US" altLang="zh-CN"/>
          </a:p>
        </p:txBody>
      </p:sp>
      <p:sp>
        <p:nvSpPr>
          <p:cNvPr id="22532" name="Rectangle 4"/>
          <p:cNvSpPr>
            <a:spLocks noChangeArrowheads="1"/>
          </p:cNvSpPr>
          <p:nvPr/>
        </p:nvSpPr>
        <p:spPr bwMode="auto">
          <a:xfrm>
            <a:off x="1043608" y="3212976"/>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dirty="0">
                <a:ea typeface="宋体" pitchFamily="2" charset="-122"/>
              </a:rPr>
              <a:t>I</a:t>
            </a:r>
            <a:r>
              <a:rPr kumimoji="1" lang="en-US" altLang="en-US" sz="1800" baseline="-25000" dirty="0">
                <a:ea typeface="宋体" pitchFamily="2" charset="-122"/>
              </a:rPr>
              <a:t>3</a:t>
            </a:r>
            <a:r>
              <a:rPr kumimoji="1" lang="en-US" altLang="en-US" sz="1800" dirty="0">
                <a:ea typeface="宋体" pitchFamily="2" charset="-122"/>
              </a:rPr>
              <a:t>:</a:t>
            </a:r>
            <a:r>
              <a:rPr kumimoji="1" lang="en-US" altLang="en-US" sz="1800" dirty="0">
                <a:solidFill>
                  <a:schemeClr val="hlink"/>
                </a:solidFill>
                <a:ea typeface="宋体" pitchFamily="2" charset="-122"/>
              </a:rPr>
              <a:t>B</a:t>
            </a:r>
            <a:r>
              <a:rPr kumimoji="1" lang="en-US" altLang="zh-CN" sz="1800" dirty="0">
                <a:solidFill>
                  <a:schemeClr val="hlink"/>
                </a:solidFill>
                <a:ea typeface="宋体" pitchFamily="2" charset="-122"/>
                <a:sym typeface="Symbol" pitchFamily="18" charset="2"/>
              </a:rPr>
              <a:t> </a:t>
            </a:r>
            <a:r>
              <a:rPr kumimoji="1" lang="en-US" altLang="zh-CN" sz="1800" dirty="0" err="1">
                <a:solidFill>
                  <a:schemeClr val="hlink"/>
                </a:solidFill>
                <a:ea typeface="宋体" pitchFamily="2" charset="-122"/>
                <a:sym typeface="Symbol" pitchFamily="18" charset="2"/>
              </a:rPr>
              <a:t>aB,a</a:t>
            </a:r>
            <a:r>
              <a:rPr kumimoji="1" lang="en-US" altLang="zh-CN" sz="1800" dirty="0">
                <a:solidFill>
                  <a:schemeClr val="hlink"/>
                </a:solidFill>
                <a:ea typeface="宋体" pitchFamily="2" charset="-122"/>
                <a:sym typeface="Symbol" pitchFamily="18" charset="2"/>
              </a:rPr>
              <a:t>/b </a:t>
            </a:r>
          </a:p>
          <a:p>
            <a:pPr algn="ctr" eaLnBrk="1" hangingPunct="1"/>
            <a:r>
              <a:rPr kumimoji="1" lang="en-US" altLang="zh-CN" sz="1800" dirty="0">
                <a:ea typeface="宋体" pitchFamily="2" charset="-122"/>
                <a:sym typeface="Symbol" pitchFamily="18" charset="2"/>
              </a:rPr>
              <a:t>  B </a:t>
            </a:r>
            <a:r>
              <a:rPr kumimoji="1" lang="en-US" altLang="zh-CN" sz="1800" dirty="0" err="1">
                <a:ea typeface="宋体" pitchFamily="2" charset="-122"/>
                <a:sym typeface="Symbol" pitchFamily="18" charset="2"/>
              </a:rPr>
              <a:t>aB,a</a:t>
            </a:r>
            <a:r>
              <a:rPr kumimoji="1" lang="en-US" altLang="zh-CN" sz="1800" dirty="0">
                <a:ea typeface="宋体" pitchFamily="2" charset="-122"/>
                <a:sym typeface="Symbol" pitchFamily="18" charset="2"/>
              </a:rPr>
              <a:t>/b</a:t>
            </a:r>
          </a:p>
          <a:p>
            <a:pPr algn="ctr" eaLnBrk="1" hangingPunct="1"/>
            <a:r>
              <a:rPr kumimoji="1" lang="en-US" altLang="zh-CN" sz="1800" dirty="0">
                <a:ea typeface="宋体" pitchFamily="2" charset="-122"/>
                <a:sym typeface="Symbol" pitchFamily="18" charset="2"/>
              </a:rPr>
              <a:t>  B </a:t>
            </a:r>
            <a:r>
              <a:rPr kumimoji="1" lang="en-US" altLang="zh-CN" sz="1800" dirty="0" err="1">
                <a:ea typeface="宋体" pitchFamily="2" charset="-122"/>
                <a:sym typeface="Symbol" pitchFamily="18" charset="2"/>
              </a:rPr>
              <a:t>b,a</a:t>
            </a:r>
            <a:r>
              <a:rPr kumimoji="1" lang="en-US" altLang="zh-CN" sz="1800" dirty="0">
                <a:ea typeface="宋体" pitchFamily="2" charset="-122"/>
                <a:sym typeface="Symbol" pitchFamily="18" charset="2"/>
              </a:rPr>
              <a:t>/b  </a:t>
            </a:r>
          </a:p>
        </p:txBody>
      </p:sp>
      <p:sp>
        <p:nvSpPr>
          <p:cNvPr id="22533" name="Rectangle 5"/>
          <p:cNvSpPr>
            <a:spLocks noChangeArrowheads="1"/>
          </p:cNvSpPr>
          <p:nvPr/>
        </p:nvSpPr>
        <p:spPr bwMode="auto">
          <a:xfrm>
            <a:off x="1043608" y="4432176"/>
            <a:ext cx="1447800" cy="9144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6</a:t>
            </a:r>
            <a:r>
              <a:rPr kumimoji="1" lang="en-US" altLang="en-US" sz="1800">
                <a:ea typeface="宋体" pitchFamily="2" charset="-122"/>
              </a:rPr>
              <a:t>:</a:t>
            </a:r>
            <a:r>
              <a:rPr kumimoji="1" lang="en-US" altLang="zh-CN" sz="1800">
                <a:solidFill>
                  <a:schemeClr val="hlink"/>
                </a:solidFill>
                <a:ea typeface="宋体" pitchFamily="2" charset="-122"/>
                <a:sym typeface="Symbol" pitchFamily="18" charset="2"/>
              </a:rPr>
              <a:t>B aB,#    </a:t>
            </a:r>
          </a:p>
          <a:p>
            <a:pPr algn="ctr" eaLnBrk="1" hangingPunct="1"/>
            <a:r>
              <a:rPr kumimoji="1" lang="en-US" altLang="zh-CN" sz="1800">
                <a:ea typeface="宋体" pitchFamily="2" charset="-122"/>
                <a:sym typeface="Symbol" pitchFamily="18" charset="2"/>
              </a:rPr>
              <a:t>B aB,#</a:t>
            </a:r>
          </a:p>
          <a:p>
            <a:pPr algn="ctr" eaLnBrk="1" hangingPunct="1"/>
            <a:r>
              <a:rPr kumimoji="1" lang="en-US" altLang="zh-CN" sz="1800">
                <a:ea typeface="宋体" pitchFamily="2" charset="-122"/>
                <a:sym typeface="Symbol" pitchFamily="18" charset="2"/>
              </a:rPr>
              <a:t>B b,#  </a:t>
            </a:r>
          </a:p>
        </p:txBody>
      </p:sp>
      <p:sp>
        <p:nvSpPr>
          <p:cNvPr id="22534" name="Rectangle 6"/>
          <p:cNvSpPr>
            <a:spLocks noChangeArrowheads="1"/>
          </p:cNvSpPr>
          <p:nvPr/>
        </p:nvSpPr>
        <p:spPr bwMode="auto">
          <a:xfrm>
            <a:off x="3482008" y="32129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4</a:t>
            </a:r>
            <a:r>
              <a:rPr kumimoji="1" lang="en-US" altLang="en-US" sz="1800">
                <a:ea typeface="宋体" pitchFamily="2" charset="-122"/>
              </a:rPr>
              <a:t>:B </a:t>
            </a:r>
            <a:r>
              <a:rPr kumimoji="1" lang="en-US" altLang="zh-CN" sz="1800">
                <a:ea typeface="宋体" pitchFamily="2" charset="-122"/>
                <a:sym typeface="Symbol" pitchFamily="18" charset="2"/>
              </a:rPr>
              <a:t>b,a/b</a:t>
            </a:r>
          </a:p>
        </p:txBody>
      </p:sp>
      <p:sp>
        <p:nvSpPr>
          <p:cNvPr id="22535" name="Rectangle 7"/>
          <p:cNvSpPr>
            <a:spLocks noChangeArrowheads="1"/>
          </p:cNvSpPr>
          <p:nvPr/>
        </p:nvSpPr>
        <p:spPr bwMode="auto">
          <a:xfrm>
            <a:off x="3482008" y="37463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7</a:t>
            </a:r>
            <a:r>
              <a:rPr kumimoji="1" lang="en-US" altLang="en-US" sz="1800">
                <a:ea typeface="宋体" pitchFamily="2" charset="-122"/>
              </a:rPr>
              <a:t>:B </a:t>
            </a:r>
            <a:r>
              <a:rPr kumimoji="1" lang="en-US" altLang="zh-CN" sz="1800">
                <a:ea typeface="宋体" pitchFamily="2" charset="-122"/>
                <a:sym typeface="Symbol" pitchFamily="18" charset="2"/>
              </a:rPr>
              <a:t>b,#</a:t>
            </a:r>
          </a:p>
        </p:txBody>
      </p:sp>
      <p:sp>
        <p:nvSpPr>
          <p:cNvPr id="22536" name="Rectangle 8"/>
          <p:cNvSpPr>
            <a:spLocks noChangeArrowheads="1"/>
          </p:cNvSpPr>
          <p:nvPr/>
        </p:nvSpPr>
        <p:spPr bwMode="auto">
          <a:xfrm>
            <a:off x="5844208" y="32891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8</a:t>
            </a:r>
            <a:r>
              <a:rPr kumimoji="1" lang="en-US" altLang="en-US" sz="1800">
                <a:ea typeface="宋体" pitchFamily="2" charset="-122"/>
              </a:rPr>
              <a:t>:B </a:t>
            </a:r>
            <a:r>
              <a:rPr kumimoji="1" lang="en-US" altLang="zh-CN" sz="1800">
                <a:ea typeface="宋体" pitchFamily="2" charset="-122"/>
                <a:sym typeface="Symbol" pitchFamily="18" charset="2"/>
              </a:rPr>
              <a:t>aB,a/b</a:t>
            </a:r>
          </a:p>
        </p:txBody>
      </p:sp>
      <p:sp>
        <p:nvSpPr>
          <p:cNvPr id="22537" name="Rectangle 9"/>
          <p:cNvSpPr>
            <a:spLocks noChangeArrowheads="1"/>
          </p:cNvSpPr>
          <p:nvPr/>
        </p:nvSpPr>
        <p:spPr bwMode="auto">
          <a:xfrm>
            <a:off x="5844208" y="3822576"/>
            <a:ext cx="1447800" cy="381000"/>
          </a:xfrm>
          <a:prstGeom prst="rect">
            <a:avLst/>
          </a:prstGeom>
          <a:solidFill>
            <a:schemeClr val="bg1"/>
          </a:solidFill>
          <a:ln w="9525">
            <a:solidFill>
              <a:schemeClr val="tx1"/>
            </a:solidFill>
            <a:miter lim="800000"/>
            <a:headEnd/>
            <a:tailEnd/>
          </a:ln>
          <a:effectLst/>
        </p:spPr>
        <p:txBody>
          <a:bodyPr wrap="none" anchor="ctr"/>
          <a:lstStyle/>
          <a:p>
            <a:pPr algn="ctr" eaLnBrk="1" hangingPunct="1"/>
            <a:r>
              <a:rPr kumimoji="1" lang="en-US" altLang="en-US" sz="1800">
                <a:ea typeface="宋体" pitchFamily="2" charset="-122"/>
              </a:rPr>
              <a:t>I</a:t>
            </a:r>
            <a:r>
              <a:rPr kumimoji="1" lang="en-US" altLang="en-US" sz="1800" baseline="-25000">
                <a:ea typeface="宋体" pitchFamily="2" charset="-122"/>
              </a:rPr>
              <a:t>9</a:t>
            </a:r>
            <a:r>
              <a:rPr kumimoji="1" lang="en-US" altLang="en-US" sz="1800">
                <a:ea typeface="宋体" pitchFamily="2" charset="-122"/>
              </a:rPr>
              <a:t>:B </a:t>
            </a:r>
            <a:r>
              <a:rPr kumimoji="1" lang="en-US" altLang="zh-CN" sz="1800">
                <a:ea typeface="宋体" pitchFamily="2" charset="-122"/>
                <a:sym typeface="Symbol" pitchFamily="18" charset="2"/>
              </a:rPr>
              <a:t>aB,#</a:t>
            </a:r>
          </a:p>
        </p:txBody>
      </p:sp>
      <p:sp>
        <p:nvSpPr>
          <p:cNvPr id="11" name="矩形 10"/>
          <p:cNvSpPr/>
          <p:nvPr/>
        </p:nvSpPr>
        <p:spPr>
          <a:xfrm>
            <a:off x="827584" y="1916832"/>
            <a:ext cx="8064896" cy="954107"/>
          </a:xfrm>
          <a:prstGeom prst="rect">
            <a:avLst/>
          </a:prstGeom>
        </p:spPr>
        <p:txBody>
          <a:bodyPr wrap="square">
            <a:spAutoFit/>
          </a:bodyPr>
          <a:lstStyle/>
          <a:p>
            <a:r>
              <a:rPr lang="en-US" altLang="zh-CN" sz="2800" dirty="0" smtClean="0">
                <a:latin typeface="华文新魏" pitchFamily="2" charset="-122"/>
              </a:rPr>
              <a:t>LALR (</a:t>
            </a:r>
            <a:r>
              <a:rPr lang="en-US" altLang="zh-CN" sz="2800" i="1" dirty="0" err="1" smtClean="0">
                <a:latin typeface="华文新魏" pitchFamily="2" charset="-122"/>
              </a:rPr>
              <a:t>lookahead</a:t>
            </a:r>
            <a:r>
              <a:rPr lang="en-US" altLang="zh-CN" sz="2800" i="1" dirty="0" smtClean="0">
                <a:latin typeface="华文新魏" pitchFamily="2" charset="-122"/>
              </a:rPr>
              <a:t> LR</a:t>
            </a:r>
            <a:r>
              <a:rPr lang="en-US" altLang="zh-CN" sz="2800" dirty="0" smtClean="0">
                <a:latin typeface="华文新魏" pitchFamily="2" charset="-122"/>
              </a:rPr>
              <a:t>)</a:t>
            </a:r>
            <a:r>
              <a:rPr lang="zh-CN" altLang="en-US" sz="2800" dirty="0" smtClean="0">
                <a:latin typeface="华文新魏" pitchFamily="2" charset="-122"/>
              </a:rPr>
              <a:t>：</a:t>
            </a:r>
            <a:r>
              <a:rPr lang="zh-CN" altLang="en-US" sz="2800" kern="0" dirty="0" smtClean="0">
                <a:latin typeface="华文新魏" pitchFamily="2" charset="-122"/>
                <a:cs typeface="+mj-cs"/>
              </a:rPr>
              <a:t>在</a:t>
            </a:r>
            <a:r>
              <a:rPr lang="en-US" altLang="zh-CN" sz="2800" kern="0" dirty="0" smtClean="0">
                <a:latin typeface="华文新魏" pitchFamily="2" charset="-122"/>
                <a:cs typeface="+mj-cs"/>
              </a:rPr>
              <a:t>SLR</a:t>
            </a:r>
            <a:r>
              <a:rPr lang="zh-CN" altLang="en-US" sz="2800" kern="0" dirty="0" smtClean="0">
                <a:latin typeface="华文新魏" pitchFamily="2" charset="-122"/>
                <a:cs typeface="+mj-cs"/>
              </a:rPr>
              <a:t>（</a:t>
            </a:r>
            <a:r>
              <a:rPr lang="en-US" altLang="zh-CN" sz="2800" kern="0" dirty="0" smtClean="0">
                <a:latin typeface="华文新魏" pitchFamily="2" charset="-122"/>
                <a:cs typeface="+mj-cs"/>
              </a:rPr>
              <a:t>1</a:t>
            </a:r>
            <a:r>
              <a:rPr lang="zh-CN" altLang="en-US" sz="2800" kern="0" dirty="0" smtClean="0">
                <a:latin typeface="华文新魏" pitchFamily="2" charset="-122"/>
                <a:cs typeface="+mj-cs"/>
              </a:rPr>
              <a:t>）和</a:t>
            </a:r>
            <a:r>
              <a:rPr lang="en-US" altLang="zh-CN" sz="2800" kern="0" dirty="0" smtClean="0">
                <a:latin typeface="华文新魏" pitchFamily="2" charset="-122"/>
                <a:cs typeface="+mj-cs"/>
              </a:rPr>
              <a:t>LR</a:t>
            </a:r>
            <a:r>
              <a:rPr lang="zh-CN" altLang="en-US" sz="2800" kern="0" dirty="0" smtClean="0">
                <a:latin typeface="华文新魏" pitchFamily="2" charset="-122"/>
                <a:cs typeface="+mj-cs"/>
              </a:rPr>
              <a:t>（</a:t>
            </a:r>
            <a:r>
              <a:rPr lang="en-US" altLang="zh-CN" sz="2800" kern="0" dirty="0" smtClean="0">
                <a:latin typeface="华文新魏" pitchFamily="2" charset="-122"/>
                <a:cs typeface="+mj-cs"/>
              </a:rPr>
              <a:t>1</a:t>
            </a:r>
            <a:r>
              <a:rPr lang="zh-CN" altLang="en-US" sz="2800" kern="0" dirty="0" smtClean="0">
                <a:latin typeface="华文新魏" pitchFamily="2" charset="-122"/>
                <a:cs typeface="+mj-cs"/>
              </a:rPr>
              <a:t>）间寻找折衷办法（状态数目，分析能力）</a:t>
            </a:r>
            <a:endParaRPr lang="zh-CN" altLang="en-US" sz="2800" dirty="0"/>
          </a:p>
        </p:txBody>
      </p:sp>
      <p:sp>
        <p:nvSpPr>
          <p:cNvPr id="12" name="矩形 11"/>
          <p:cNvSpPr/>
          <p:nvPr/>
        </p:nvSpPr>
        <p:spPr>
          <a:xfrm>
            <a:off x="467544" y="5517232"/>
            <a:ext cx="8136904" cy="954107"/>
          </a:xfrm>
          <a:prstGeom prst="rect">
            <a:avLst/>
          </a:prstGeom>
        </p:spPr>
        <p:txBody>
          <a:bodyPr wrap="square">
            <a:spAutoFit/>
          </a:bodyPr>
          <a:lstStyle/>
          <a:p>
            <a:r>
              <a:rPr lang="zh-CN" altLang="en-US" sz="2800" dirty="0" smtClean="0"/>
              <a:t>合并</a:t>
            </a:r>
            <a:r>
              <a:rPr lang="en-US" altLang="zh-CN" sz="2800" dirty="0" smtClean="0"/>
              <a:t>LR</a:t>
            </a:r>
            <a:r>
              <a:rPr lang="zh-CN" altLang="en-US" sz="2800" dirty="0" smtClean="0"/>
              <a:t>（</a:t>
            </a:r>
            <a:r>
              <a:rPr lang="en-US" altLang="zh-CN" sz="2800" dirty="0" smtClean="0"/>
              <a:t>1</a:t>
            </a:r>
            <a:r>
              <a:rPr lang="zh-CN" altLang="en-US" sz="2800" dirty="0" smtClean="0"/>
              <a:t>）</a:t>
            </a:r>
            <a:r>
              <a:rPr kumimoji="1" lang="zh-CN" altLang="en-US" sz="2800" dirty="0" smtClean="0"/>
              <a:t>项目集规范族的</a:t>
            </a:r>
            <a:r>
              <a:rPr lang="zh-CN" altLang="en-US" sz="2800" dirty="0" smtClean="0"/>
              <a:t>同心集</a:t>
            </a:r>
            <a:r>
              <a:rPr lang="en-US" altLang="zh-CN" sz="2800" dirty="0" smtClean="0"/>
              <a:t>I</a:t>
            </a:r>
            <a:r>
              <a:rPr lang="en-US" altLang="zh-CN" sz="2800" baseline="-25000" dirty="0" smtClean="0"/>
              <a:t>36</a:t>
            </a:r>
            <a:r>
              <a:rPr lang="zh-CN" altLang="en-US" sz="2800" baseline="-25000" dirty="0" smtClean="0"/>
              <a:t>，</a:t>
            </a:r>
            <a:r>
              <a:rPr lang="en-US" altLang="zh-CN" sz="2800" dirty="0" smtClean="0"/>
              <a:t>   I</a:t>
            </a:r>
            <a:r>
              <a:rPr lang="en-US" altLang="zh-CN" sz="2800" baseline="-25000" dirty="0" smtClean="0"/>
              <a:t>47</a:t>
            </a:r>
            <a:r>
              <a:rPr lang="zh-CN" altLang="en-US" sz="2800" baseline="-25000" dirty="0" smtClean="0"/>
              <a:t>，</a:t>
            </a:r>
            <a:r>
              <a:rPr lang="en-US" altLang="zh-CN" sz="2800" baseline="-25000" dirty="0" smtClean="0"/>
              <a:t>   </a:t>
            </a:r>
            <a:r>
              <a:rPr lang="en-US" altLang="zh-CN" sz="2800" dirty="0" smtClean="0"/>
              <a:t>I</a:t>
            </a:r>
            <a:r>
              <a:rPr lang="en-US" altLang="zh-CN" sz="2800" baseline="-25000" dirty="0" smtClean="0"/>
              <a:t>89</a:t>
            </a:r>
            <a:r>
              <a:rPr lang="zh-CN" altLang="en-US" sz="2800" dirty="0" smtClean="0"/>
              <a:t>（除搜索符外两个集合是相同的）</a:t>
            </a:r>
            <a:endParaRPr lang="zh-CN" altLang="en-US" sz="280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99592" y="908720"/>
            <a:ext cx="7793037" cy="767680"/>
          </a:xfrm>
        </p:spPr>
        <p:txBody>
          <a:bodyPr/>
          <a:lstStyle/>
          <a:p>
            <a:r>
              <a:rPr lang="zh-CN" altLang="en-US" sz="3600" dirty="0" smtClean="0"/>
              <a:t> </a:t>
            </a:r>
            <a:r>
              <a:rPr lang="en-US" altLang="zh-CN" sz="3600" b="1" dirty="0">
                <a:solidFill>
                  <a:srgbClr val="3333FF"/>
                </a:solidFill>
              </a:rPr>
              <a:t>LALR(1)</a:t>
            </a:r>
            <a:r>
              <a:rPr lang="zh-CN" altLang="en-US" sz="3600" b="1" dirty="0">
                <a:solidFill>
                  <a:srgbClr val="3333FF"/>
                </a:solidFill>
              </a:rPr>
              <a:t>分析</a:t>
            </a:r>
            <a:r>
              <a:rPr lang="zh-CN" altLang="en-US" sz="3600" b="1" dirty="0" smtClean="0">
                <a:solidFill>
                  <a:srgbClr val="3333FF"/>
                </a:solidFill>
              </a:rPr>
              <a:t>表构造</a:t>
            </a:r>
            <a:endParaRPr lang="en-US" altLang="zh-CN" sz="3600" b="1" dirty="0">
              <a:solidFill>
                <a:srgbClr val="3333FF"/>
              </a:solidFill>
            </a:endParaRPr>
          </a:p>
        </p:txBody>
      </p:sp>
      <p:sp>
        <p:nvSpPr>
          <p:cNvPr id="23555" name="Rectangle 3"/>
          <p:cNvSpPr>
            <a:spLocks noGrp="1" noChangeArrowheads="1"/>
          </p:cNvSpPr>
          <p:nvPr>
            <p:ph idx="1"/>
          </p:nvPr>
        </p:nvSpPr>
        <p:spPr>
          <a:xfrm>
            <a:off x="827584" y="1988840"/>
            <a:ext cx="7772400" cy="4556125"/>
          </a:xfrm>
        </p:spPr>
        <p:txBody>
          <a:bodyPr/>
          <a:lstStyle/>
          <a:p>
            <a:pPr>
              <a:lnSpc>
                <a:spcPct val="90000"/>
              </a:lnSpc>
              <a:buFont typeface="Monotype Sorts" pitchFamily="2" charset="2"/>
              <a:buNone/>
            </a:pPr>
            <a:r>
              <a:rPr lang="en-US" altLang="zh-CN" sz="2800" dirty="0" smtClean="0"/>
              <a:t>1.</a:t>
            </a:r>
            <a:r>
              <a:rPr lang="zh-CN" altLang="en-US" sz="2800" dirty="0" smtClean="0"/>
              <a:t>构造</a:t>
            </a:r>
            <a:r>
              <a:rPr lang="zh-CN" altLang="en-US" sz="2800" dirty="0"/>
              <a:t>文法</a:t>
            </a:r>
            <a:r>
              <a:rPr lang="en-US" altLang="zh-CN" sz="2800" dirty="0"/>
              <a:t>G</a:t>
            </a:r>
            <a:r>
              <a:rPr lang="zh-CN" altLang="en-US" sz="2800" dirty="0"/>
              <a:t>的规范 </a:t>
            </a:r>
            <a:r>
              <a:rPr lang="en-US" altLang="zh-CN" sz="2800" dirty="0"/>
              <a:t>LR(1) </a:t>
            </a:r>
            <a:r>
              <a:rPr lang="zh-CN" altLang="en-US" sz="2800" dirty="0" smtClean="0"/>
              <a:t>状态</a:t>
            </a:r>
            <a:r>
              <a:rPr lang="en-US" altLang="zh-CN" sz="2800" dirty="0" smtClean="0"/>
              <a:t>.</a:t>
            </a:r>
            <a:endParaRPr lang="en-US" altLang="zh-CN" sz="2800" dirty="0"/>
          </a:p>
          <a:p>
            <a:pPr>
              <a:lnSpc>
                <a:spcPct val="90000"/>
              </a:lnSpc>
              <a:buFont typeface="Monotype Sorts" pitchFamily="2" charset="2"/>
              <a:buNone/>
            </a:pPr>
            <a:r>
              <a:rPr lang="en-US" altLang="zh-CN" sz="2800" dirty="0" smtClean="0"/>
              <a:t>2.</a:t>
            </a:r>
            <a:r>
              <a:rPr lang="zh-CN" altLang="en-US" sz="2800" dirty="0" smtClean="0"/>
              <a:t>合并</a:t>
            </a:r>
            <a:r>
              <a:rPr lang="zh-CN" altLang="en-US" sz="2800" dirty="0"/>
              <a:t>同心集的</a:t>
            </a:r>
            <a:r>
              <a:rPr lang="zh-CN" altLang="en-US" sz="2800" dirty="0" smtClean="0"/>
              <a:t>状态</a:t>
            </a:r>
            <a:r>
              <a:rPr lang="en-US" altLang="zh-CN" sz="2800" dirty="0" smtClean="0"/>
              <a:t>.</a:t>
            </a:r>
            <a:endParaRPr lang="en-US" altLang="zh-CN" sz="2800" dirty="0"/>
          </a:p>
          <a:p>
            <a:pPr>
              <a:lnSpc>
                <a:spcPct val="90000"/>
              </a:lnSpc>
              <a:buFont typeface="Monotype Sorts" pitchFamily="2" charset="2"/>
              <a:buNone/>
            </a:pPr>
            <a:r>
              <a:rPr lang="en-US" altLang="zh-CN" sz="2800" dirty="0" smtClean="0"/>
              <a:t>3.</a:t>
            </a:r>
            <a:r>
              <a:rPr lang="zh-CN" altLang="en-US" sz="2800" dirty="0" smtClean="0"/>
              <a:t>新 </a:t>
            </a:r>
            <a:r>
              <a:rPr lang="en-US" altLang="zh-CN" sz="2800" dirty="0"/>
              <a:t>LALR(1) </a:t>
            </a:r>
            <a:r>
              <a:rPr lang="zh-CN" altLang="en-US" sz="2800" dirty="0"/>
              <a:t>状态的</a:t>
            </a:r>
            <a:r>
              <a:rPr lang="en-US" altLang="zh-CN" sz="2800" dirty="0"/>
              <a:t>GO</a:t>
            </a:r>
            <a:r>
              <a:rPr lang="zh-CN" altLang="en-US" sz="2800" dirty="0"/>
              <a:t>函数是合并的同心集状态的</a:t>
            </a:r>
            <a:r>
              <a:rPr lang="en-US" altLang="zh-CN" sz="2800" dirty="0"/>
              <a:t>GO</a:t>
            </a:r>
            <a:r>
              <a:rPr lang="zh-CN" altLang="en-US" sz="2800" dirty="0"/>
              <a:t>函数的</a:t>
            </a:r>
            <a:r>
              <a:rPr lang="zh-CN" altLang="en-US" sz="2800" dirty="0" smtClean="0"/>
              <a:t>并</a:t>
            </a:r>
            <a:r>
              <a:rPr lang="en-US" altLang="zh-CN" sz="2800" dirty="0" smtClean="0"/>
              <a:t>.</a:t>
            </a:r>
            <a:endParaRPr lang="en-US" altLang="zh-CN" sz="2800" dirty="0"/>
          </a:p>
          <a:p>
            <a:pPr>
              <a:lnSpc>
                <a:spcPct val="90000"/>
              </a:lnSpc>
              <a:buFont typeface="Monotype Sorts" pitchFamily="2" charset="2"/>
              <a:buNone/>
            </a:pPr>
            <a:r>
              <a:rPr lang="en-US" altLang="zh-CN" sz="2800" dirty="0" smtClean="0"/>
              <a:t>4. </a:t>
            </a:r>
            <a:r>
              <a:rPr lang="en-US" altLang="zh-CN" sz="2800" dirty="0"/>
              <a:t>LALR(1)</a:t>
            </a:r>
            <a:r>
              <a:rPr lang="zh-CN" altLang="en-US" sz="2800" dirty="0"/>
              <a:t>分析表的</a:t>
            </a:r>
            <a:r>
              <a:rPr lang="en-US" altLang="zh-CN" sz="2800" dirty="0"/>
              <a:t>ACTION </a:t>
            </a:r>
            <a:r>
              <a:rPr lang="zh-CN" altLang="en-US" sz="2800" dirty="0"/>
              <a:t>和 </a:t>
            </a:r>
            <a:r>
              <a:rPr lang="en-US" altLang="zh-CN" sz="2800" dirty="0"/>
              <a:t>GOTO </a:t>
            </a:r>
            <a:r>
              <a:rPr lang="zh-CN" altLang="en-US" sz="2800" dirty="0"/>
              <a:t>登录方法与</a:t>
            </a:r>
            <a:r>
              <a:rPr lang="en-US" altLang="zh-CN" sz="2800" dirty="0"/>
              <a:t>LR(1)</a:t>
            </a:r>
            <a:r>
              <a:rPr lang="zh-CN" altLang="en-US" sz="2800" dirty="0"/>
              <a:t>分析表</a:t>
            </a:r>
            <a:r>
              <a:rPr lang="zh-CN" altLang="en-US" sz="2800" dirty="0" smtClean="0"/>
              <a:t>一样</a:t>
            </a:r>
            <a:r>
              <a:rPr lang="en-US" altLang="zh-CN" sz="2800" dirty="0" smtClean="0"/>
              <a:t>.</a:t>
            </a:r>
            <a:endParaRPr lang="en-US" altLang="zh-CN" sz="2800" dirty="0"/>
          </a:p>
          <a:p>
            <a:pPr marL="0" indent="0">
              <a:lnSpc>
                <a:spcPct val="90000"/>
              </a:lnSpc>
              <a:buFont typeface="Monotype Sorts" pitchFamily="2" charset="2"/>
              <a:buNone/>
            </a:pPr>
            <a:r>
              <a:rPr lang="zh-CN" altLang="en-US" sz="2800" dirty="0" smtClean="0"/>
              <a:t>      经</a:t>
            </a:r>
            <a:r>
              <a:rPr lang="zh-CN" altLang="en-US" sz="2800" dirty="0"/>
              <a:t>上述步骤构造的表若不存在冲突，则称</a:t>
            </a:r>
            <a:r>
              <a:rPr lang="zh-CN" altLang="en-US" sz="2800" dirty="0">
                <a:latin typeface="Arial" charset="0"/>
              </a:rPr>
              <a:t>它为</a:t>
            </a:r>
            <a:r>
              <a:rPr lang="en-US" altLang="zh-CN" sz="2800" dirty="0">
                <a:latin typeface="Arial" charset="0"/>
              </a:rPr>
              <a:t>G</a:t>
            </a:r>
            <a:r>
              <a:rPr lang="zh-CN" altLang="en-US" sz="2800" dirty="0">
                <a:latin typeface="Arial" charset="0"/>
              </a:rPr>
              <a:t>的</a:t>
            </a:r>
            <a:r>
              <a:rPr lang="en-US" altLang="zh-CN" sz="2800" dirty="0"/>
              <a:t>LALR(1)</a:t>
            </a:r>
            <a:r>
              <a:rPr lang="zh-CN" altLang="en-US" sz="2800" dirty="0"/>
              <a:t>分析表。</a:t>
            </a:r>
          </a:p>
          <a:p>
            <a:pPr>
              <a:lnSpc>
                <a:spcPct val="90000"/>
              </a:lnSpc>
              <a:buFont typeface="Monotype Sorts" pitchFamily="2" charset="2"/>
              <a:buNone/>
            </a:pPr>
            <a:r>
              <a:rPr lang="zh-CN" altLang="en-US" sz="2800" dirty="0" smtClean="0"/>
              <a:t>     存在</a:t>
            </a:r>
            <a:r>
              <a:rPr lang="zh-CN" altLang="en-US" sz="2800" dirty="0"/>
              <a:t>这种分析表的文法称为</a:t>
            </a:r>
            <a:r>
              <a:rPr lang="en-US" altLang="zh-CN" sz="2800" dirty="0"/>
              <a:t>LALR</a:t>
            </a:r>
            <a:r>
              <a:rPr lang="zh-CN" altLang="en-US" sz="2800" dirty="0"/>
              <a:t>（</a:t>
            </a:r>
            <a:r>
              <a:rPr lang="en-US" altLang="zh-CN" sz="2800" dirty="0"/>
              <a:t>1</a:t>
            </a:r>
            <a:r>
              <a:rPr lang="zh-CN" altLang="en-US" sz="2800" dirty="0"/>
              <a:t>）文法。</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105</a:t>
            </a:fld>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106</a:t>
            </a:fld>
            <a:endParaRPr lang="en-US" altLang="zh-CN"/>
          </a:p>
        </p:txBody>
      </p:sp>
      <p:graphicFrame>
        <p:nvGraphicFramePr>
          <p:cNvPr id="3" name="表格 2"/>
          <p:cNvGraphicFramePr>
            <a:graphicFrameLocks noGrp="1"/>
          </p:cNvGraphicFramePr>
          <p:nvPr/>
        </p:nvGraphicFramePr>
        <p:xfrm>
          <a:off x="827584" y="1844824"/>
          <a:ext cx="7128792" cy="4464492"/>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8</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a:latin typeface="Calibri"/>
                          <a:ea typeface="宋体"/>
                          <a:cs typeface="Times New Roman"/>
                        </a:rPr>
                        <a:t>4</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a:latin typeface="Calibri"/>
                          <a:ea typeface="宋体"/>
                          <a:cs typeface="Times New Roman"/>
                        </a:rPr>
                        <a:t>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S6</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S7</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041">
                <a:tc>
                  <a:txBody>
                    <a:bodyPr/>
                    <a:lstStyle/>
                    <a:p>
                      <a:pPr algn="ctr">
                        <a:spcAft>
                          <a:spcPts val="0"/>
                        </a:spcAft>
                      </a:pPr>
                      <a:r>
                        <a:rPr lang="en-US" sz="2400" kern="100" dirty="0">
                          <a:latin typeface="Calibri"/>
                          <a:ea typeface="宋体"/>
                          <a:cs typeface="Times New Roman"/>
                        </a:rPr>
                        <a:t>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2041">
                <a:tc>
                  <a:txBody>
                    <a:bodyPr/>
                    <a:lstStyle/>
                    <a:p>
                      <a:pPr algn="ctr">
                        <a:spcAft>
                          <a:spcPts val="0"/>
                        </a:spcAft>
                      </a:pPr>
                      <a:r>
                        <a:rPr lang="en-US" sz="2400" kern="100" dirty="0">
                          <a:latin typeface="Calibri"/>
                          <a:ea typeface="宋体"/>
                          <a:cs typeface="Times New Roman"/>
                        </a:rPr>
                        <a:t>8</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72041">
                <a:tc>
                  <a:txBody>
                    <a:bodyPr/>
                    <a:lstStyle/>
                    <a:p>
                      <a:pPr algn="ctr">
                        <a:spcAft>
                          <a:spcPts val="0"/>
                        </a:spcAft>
                      </a:pPr>
                      <a:r>
                        <a:rPr lang="en-US" sz="2400" kern="100">
                          <a:latin typeface="Calibri"/>
                          <a:ea typeface="宋体"/>
                          <a:cs typeface="Times New Roman"/>
                        </a:rPr>
                        <a:t>9</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4" name="矩形 3"/>
          <p:cNvSpPr/>
          <p:nvPr/>
        </p:nvSpPr>
        <p:spPr>
          <a:xfrm>
            <a:off x="3059832" y="1268760"/>
            <a:ext cx="2808312" cy="461665"/>
          </a:xfrm>
          <a:prstGeom prst="rect">
            <a:avLst/>
          </a:prstGeom>
        </p:spPr>
        <p:txBody>
          <a:bodyPr wrap="square">
            <a:spAutoFit/>
          </a:bodyPr>
          <a:lstStyle/>
          <a:p>
            <a:pPr algn="ctr"/>
            <a:r>
              <a:rPr kumimoji="1" lang="en-US" altLang="zh-CN" sz="2400" b="1" dirty="0" smtClean="0">
                <a:latin typeface="华文新魏" pitchFamily="2" charset="-122"/>
              </a:rPr>
              <a:t>LR(1)</a:t>
            </a:r>
            <a:r>
              <a:rPr kumimoji="1" lang="zh-CN" altLang="en-US" sz="2400" b="1" dirty="0" smtClean="0">
                <a:latin typeface="华文新魏" pitchFamily="2" charset="-122"/>
              </a:rPr>
              <a:t>分析表</a:t>
            </a:r>
            <a:endParaRPr lang="zh-CN" altLang="en-US" sz="2400" dirty="0"/>
          </a:p>
        </p:txBody>
      </p:sp>
      <p:sp>
        <p:nvSpPr>
          <p:cNvPr id="5" name="矩形 4"/>
          <p:cNvSpPr/>
          <p:nvPr/>
        </p:nvSpPr>
        <p:spPr>
          <a:xfrm>
            <a:off x="755576" y="548680"/>
            <a:ext cx="7483139" cy="461665"/>
          </a:xfrm>
          <a:prstGeom prst="rect">
            <a:avLst/>
          </a:prstGeom>
        </p:spPr>
        <p:txBody>
          <a:bodyPr wrap="none">
            <a:spAutoFit/>
          </a:bodyPr>
          <a:lstStyle/>
          <a:p>
            <a:pPr>
              <a:buFont typeface="Monotype Sorts" pitchFamily="2" charset="2"/>
              <a:buNone/>
            </a:pPr>
            <a:r>
              <a:rPr lang="zh-CN" altLang="en-US" sz="2400" dirty="0" smtClean="0"/>
              <a:t>例</a:t>
            </a:r>
            <a:r>
              <a:rPr lang="en-US" altLang="zh-CN" sz="2400" dirty="0" smtClean="0"/>
              <a:t>5.16</a:t>
            </a:r>
            <a:r>
              <a:rPr lang="zh-CN" altLang="en-US" sz="2400" dirty="0" smtClean="0"/>
              <a:t>：  </a:t>
            </a:r>
            <a:r>
              <a:rPr lang="en-US" altLang="zh-CN" sz="2400" dirty="0" smtClean="0"/>
              <a:t>G(S): (1) S </a:t>
            </a:r>
            <a:r>
              <a:rPr kumimoji="1" lang="en-US" altLang="zh-CN" sz="2400" dirty="0" smtClean="0">
                <a:sym typeface="Symbol" pitchFamily="18" charset="2"/>
              </a:rPr>
              <a:t> BB     (2) </a:t>
            </a:r>
            <a:r>
              <a:rPr kumimoji="1" lang="en-US" altLang="zh-CN" sz="2400" dirty="0" err="1" smtClean="0">
                <a:sym typeface="Symbol" pitchFamily="18" charset="2"/>
              </a:rPr>
              <a:t>BaB</a:t>
            </a:r>
            <a:r>
              <a:rPr kumimoji="1" lang="en-US" altLang="zh-CN" sz="2400" dirty="0" smtClean="0">
                <a:sym typeface="Symbol" pitchFamily="18" charset="2"/>
              </a:rPr>
              <a:t>     (3) B b</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107</a:t>
            </a:fld>
            <a:endParaRPr lang="en-US" altLang="zh-CN"/>
          </a:p>
        </p:txBody>
      </p:sp>
      <p:graphicFrame>
        <p:nvGraphicFramePr>
          <p:cNvPr id="3" name="表格 2"/>
          <p:cNvGraphicFramePr>
            <a:graphicFrameLocks noGrp="1"/>
          </p:cNvGraphicFramePr>
          <p:nvPr/>
        </p:nvGraphicFramePr>
        <p:xfrm>
          <a:off x="827584" y="2204864"/>
          <a:ext cx="7128792" cy="3348369"/>
        </p:xfrm>
        <a:graphic>
          <a:graphicData uri="http://schemas.openxmlformats.org/drawingml/2006/table">
            <a:tbl>
              <a:tblPr/>
              <a:tblGrid>
                <a:gridCol w="1187714">
                  <a:extLst>
                    <a:ext uri="{9D8B030D-6E8A-4147-A177-3AD203B41FA5}">
                      <a16:colId xmlns:a16="http://schemas.microsoft.com/office/drawing/2014/main" val="20000"/>
                    </a:ext>
                  </a:extLst>
                </a:gridCol>
                <a:gridCol w="1187714">
                  <a:extLst>
                    <a:ext uri="{9D8B030D-6E8A-4147-A177-3AD203B41FA5}">
                      <a16:colId xmlns:a16="http://schemas.microsoft.com/office/drawing/2014/main" val="20001"/>
                    </a:ext>
                  </a:extLst>
                </a:gridCol>
                <a:gridCol w="1187714">
                  <a:extLst>
                    <a:ext uri="{9D8B030D-6E8A-4147-A177-3AD203B41FA5}">
                      <a16:colId xmlns:a16="http://schemas.microsoft.com/office/drawing/2014/main" val="20002"/>
                    </a:ext>
                  </a:extLst>
                </a:gridCol>
                <a:gridCol w="1188550">
                  <a:extLst>
                    <a:ext uri="{9D8B030D-6E8A-4147-A177-3AD203B41FA5}">
                      <a16:colId xmlns:a16="http://schemas.microsoft.com/office/drawing/2014/main" val="20003"/>
                    </a:ext>
                  </a:extLst>
                </a:gridCol>
                <a:gridCol w="1188550">
                  <a:extLst>
                    <a:ext uri="{9D8B030D-6E8A-4147-A177-3AD203B41FA5}">
                      <a16:colId xmlns:a16="http://schemas.microsoft.com/office/drawing/2014/main" val="20004"/>
                    </a:ext>
                  </a:extLst>
                </a:gridCol>
                <a:gridCol w="1188550">
                  <a:extLst>
                    <a:ext uri="{9D8B030D-6E8A-4147-A177-3AD203B41FA5}">
                      <a16:colId xmlns:a16="http://schemas.microsoft.com/office/drawing/2014/main" val="20005"/>
                    </a:ext>
                  </a:extLst>
                </a:gridCol>
              </a:tblGrid>
              <a:tr h="372041">
                <a:tc rowSpan="2">
                  <a:txBody>
                    <a:bodyPr/>
                    <a:lstStyle/>
                    <a:p>
                      <a:pPr algn="ctr">
                        <a:spcAft>
                          <a:spcPts val="0"/>
                        </a:spcAft>
                      </a:pPr>
                      <a:r>
                        <a:rPr lang="zh-CN" sz="2400" kern="100" dirty="0">
                          <a:latin typeface="Calibri"/>
                          <a:ea typeface="华文新魏"/>
                          <a:cs typeface="Times New Roman"/>
                        </a:rPr>
                        <a:t>状态</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2400" kern="100">
                          <a:latin typeface="Calibri"/>
                          <a:ea typeface="宋体"/>
                          <a:cs typeface="Times New Roman"/>
                        </a:rPr>
                        <a:t>ACTION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400" kern="100">
                          <a:latin typeface="Calibri"/>
                          <a:ea typeface="宋体"/>
                          <a:cs typeface="Times New Roman"/>
                        </a:rPr>
                        <a:t>GOTO</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72041">
                <a:tc vMerge="1">
                  <a:txBody>
                    <a:bodyPr/>
                    <a:lstStyle/>
                    <a:p>
                      <a:endParaRPr lang="zh-CN" altLang="en-US"/>
                    </a:p>
                  </a:txBody>
                  <a:tcPr/>
                </a:tc>
                <a:tc>
                  <a:txBody>
                    <a:bodyPr/>
                    <a:lstStyle/>
                    <a:p>
                      <a:pPr algn="ctr">
                        <a:spcAft>
                          <a:spcPts val="0"/>
                        </a:spcAft>
                      </a:pPr>
                      <a:r>
                        <a:rPr lang="en-US" sz="2400" kern="100">
                          <a:latin typeface="Calibri"/>
                          <a:ea typeface="宋体"/>
                          <a:cs typeface="Times New Roman"/>
                        </a:rPr>
                        <a:t>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S</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041">
                <a:tc>
                  <a:txBody>
                    <a:bodyPr/>
                    <a:lstStyle/>
                    <a:p>
                      <a:pPr algn="ctr">
                        <a:spcAft>
                          <a:spcPts val="0"/>
                        </a:spcAft>
                      </a:pPr>
                      <a:r>
                        <a:rPr lang="en-US" sz="2400" kern="100" dirty="0">
                          <a:latin typeface="Calibri"/>
                          <a:ea typeface="宋体"/>
                          <a:cs typeface="Times New Roman"/>
                        </a:rPr>
                        <a:t>0</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041">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acc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2041">
                <a:tc>
                  <a:txBody>
                    <a:bodyPr/>
                    <a:lstStyle/>
                    <a:p>
                      <a:pPr algn="ctr">
                        <a:spcAft>
                          <a:spcPts val="0"/>
                        </a:spcAft>
                      </a:pPr>
                      <a:r>
                        <a:rPr lang="en-US" sz="2400" kern="100" dirty="0">
                          <a:latin typeface="Calibri"/>
                          <a:ea typeface="宋体"/>
                          <a:cs typeface="Times New Roman"/>
                        </a:rPr>
                        <a:t>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2041">
                <a:tc>
                  <a:txBody>
                    <a:bodyPr/>
                    <a:lstStyle/>
                    <a:p>
                      <a:pPr algn="ctr">
                        <a:spcAft>
                          <a:spcPts val="0"/>
                        </a:spcAft>
                      </a:pPr>
                      <a:r>
                        <a:rPr lang="en-US" sz="2400" kern="100" dirty="0" smtClean="0">
                          <a:latin typeface="Calibri"/>
                          <a:ea typeface="宋体"/>
                          <a:cs typeface="Times New Roman"/>
                        </a:rPr>
                        <a:t>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S3,6</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S4,7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8,9</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2041">
                <a:tc>
                  <a:txBody>
                    <a:bodyPr/>
                    <a:lstStyle/>
                    <a:p>
                      <a:pPr algn="ctr">
                        <a:spcAft>
                          <a:spcPts val="0"/>
                        </a:spcAft>
                      </a:pPr>
                      <a:r>
                        <a:rPr lang="en-US" sz="2400" kern="100" dirty="0" smtClean="0">
                          <a:latin typeface="Calibri"/>
                          <a:ea typeface="宋体"/>
                          <a:cs typeface="Times New Roman"/>
                        </a:rPr>
                        <a:t>4,7</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r3</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r3</a:t>
                      </a: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2041">
                <a:tc>
                  <a:txBody>
                    <a:bodyPr/>
                    <a:lstStyle/>
                    <a:p>
                      <a:pPr algn="ctr">
                        <a:spcAft>
                          <a:spcPts val="0"/>
                        </a:spcAft>
                      </a:pPr>
                      <a:r>
                        <a:rPr lang="en-US" sz="2400" kern="100" dirty="0">
                          <a:latin typeface="Calibri"/>
                          <a:ea typeface="宋体"/>
                          <a:cs typeface="Times New Roman"/>
                        </a:rPr>
                        <a:t>5</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Calibri"/>
                          <a:ea typeface="宋体"/>
                          <a:cs typeface="Times New Roman"/>
                        </a:rPr>
                        <a:t>r1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041">
                <a:tc>
                  <a:txBody>
                    <a:bodyPr/>
                    <a:lstStyle/>
                    <a:p>
                      <a:pPr algn="ctr">
                        <a:spcAft>
                          <a:spcPts val="0"/>
                        </a:spcAft>
                      </a:pPr>
                      <a:r>
                        <a:rPr lang="en-US" sz="2400" kern="100" dirty="0" smtClean="0">
                          <a:latin typeface="Calibri"/>
                          <a:ea typeface="宋体"/>
                          <a:cs typeface="Times New Roman"/>
                        </a:rPr>
                        <a:t>8,9</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r2</a:t>
                      </a: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latin typeface="Calibri"/>
                          <a:ea typeface="宋体"/>
                          <a:cs typeface="Times New Roman"/>
                        </a:rPr>
                        <a:t>r2</a:t>
                      </a: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矩形 3"/>
          <p:cNvSpPr/>
          <p:nvPr/>
        </p:nvSpPr>
        <p:spPr>
          <a:xfrm>
            <a:off x="2987824" y="1628800"/>
            <a:ext cx="2808312" cy="461665"/>
          </a:xfrm>
          <a:prstGeom prst="rect">
            <a:avLst/>
          </a:prstGeom>
        </p:spPr>
        <p:txBody>
          <a:bodyPr wrap="square">
            <a:spAutoFit/>
          </a:bodyPr>
          <a:lstStyle/>
          <a:p>
            <a:pPr algn="ctr"/>
            <a:r>
              <a:rPr kumimoji="1" lang="en-US" altLang="zh-CN" sz="2400" b="1" dirty="0" smtClean="0">
                <a:latin typeface="华文新魏" pitchFamily="2" charset="-122"/>
              </a:rPr>
              <a:t>LALR(1)</a:t>
            </a:r>
            <a:r>
              <a:rPr kumimoji="1" lang="zh-CN" altLang="en-US" sz="2400" b="1" dirty="0" smtClean="0">
                <a:latin typeface="华文新魏" pitchFamily="2" charset="-122"/>
              </a:rPr>
              <a:t>分析表</a:t>
            </a:r>
            <a:endParaRPr lang="zh-CN" altLang="en-US" sz="24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0" y="952500"/>
            <a:ext cx="6858000" cy="1104900"/>
          </a:xfrm>
        </p:spPr>
        <p:txBody>
          <a:bodyPr/>
          <a:lstStyle/>
          <a:p>
            <a:r>
              <a:rPr lang="en-US" altLang="zh-CN" sz="2800" dirty="0"/>
              <a:t>  </a:t>
            </a:r>
            <a:r>
              <a:rPr lang="zh-CN" altLang="en-US" sz="2800" b="1" dirty="0">
                <a:solidFill>
                  <a:srgbClr val="3333FF"/>
                </a:solidFill>
              </a:rPr>
              <a:t>对 输入串</a:t>
            </a:r>
            <a:r>
              <a:rPr lang="en-US" altLang="zh-CN" sz="2800" b="1" dirty="0" err="1">
                <a:solidFill>
                  <a:srgbClr val="3333FF"/>
                </a:solidFill>
              </a:rPr>
              <a:t>ab</a:t>
            </a:r>
            <a:r>
              <a:rPr lang="en-US" altLang="zh-CN" sz="2800" b="1" dirty="0">
                <a:solidFill>
                  <a:srgbClr val="3333FF"/>
                </a:solidFill>
              </a:rPr>
              <a:t>#</a:t>
            </a:r>
            <a:r>
              <a:rPr lang="zh-CN" altLang="en-US" sz="2800" b="1" dirty="0">
                <a:solidFill>
                  <a:srgbClr val="3333FF"/>
                </a:solidFill>
              </a:rPr>
              <a:t>用</a:t>
            </a:r>
            <a:r>
              <a:rPr lang="en-US" altLang="zh-CN" sz="2800" b="1" dirty="0">
                <a:solidFill>
                  <a:srgbClr val="3333FF"/>
                </a:solidFill>
              </a:rPr>
              <a:t>LR(1)</a:t>
            </a:r>
            <a:r>
              <a:rPr lang="zh-CN" altLang="en-US" sz="2800" b="1" dirty="0">
                <a:solidFill>
                  <a:srgbClr val="3333FF"/>
                </a:solidFill>
              </a:rPr>
              <a:t>分析的过程</a:t>
            </a:r>
          </a:p>
        </p:txBody>
      </p:sp>
      <p:sp>
        <p:nvSpPr>
          <p:cNvPr id="28675" name="Rectangle 3"/>
          <p:cNvSpPr>
            <a:spLocks noGrp="1" noChangeArrowheads="1"/>
          </p:cNvSpPr>
          <p:nvPr>
            <p:ph idx="1"/>
          </p:nvPr>
        </p:nvSpPr>
        <p:spPr>
          <a:xfrm>
            <a:off x="1066800" y="3505200"/>
            <a:ext cx="6858000" cy="1752600"/>
          </a:xfrm>
        </p:spPr>
        <p:txBody>
          <a:bodyPr/>
          <a:lstStyle/>
          <a:p>
            <a:pPr lvl="1">
              <a:buNone/>
            </a:pPr>
            <a:r>
              <a:rPr lang="en-US" altLang="zh-CN" dirty="0"/>
              <a:t>1        0         #         </a:t>
            </a:r>
            <a:r>
              <a:rPr lang="en-US" altLang="zh-CN" dirty="0" err="1"/>
              <a:t>ab</a:t>
            </a:r>
            <a:r>
              <a:rPr lang="en-US" altLang="zh-CN" dirty="0"/>
              <a:t>#         S</a:t>
            </a:r>
            <a:r>
              <a:rPr lang="en-US" altLang="zh-CN" baseline="-25000" dirty="0"/>
              <a:t>3  </a:t>
            </a:r>
            <a:endParaRPr lang="en-US" altLang="zh-CN" dirty="0"/>
          </a:p>
          <a:p>
            <a:pPr lvl="1">
              <a:buNone/>
            </a:pPr>
            <a:r>
              <a:rPr lang="en-US" altLang="zh-CN" dirty="0"/>
              <a:t>2        03       #a         b#         S</a:t>
            </a:r>
            <a:r>
              <a:rPr lang="en-US" altLang="zh-CN" baseline="-25000" dirty="0"/>
              <a:t>4</a:t>
            </a:r>
            <a:endParaRPr lang="en-US" altLang="zh-CN" dirty="0"/>
          </a:p>
          <a:p>
            <a:pPr lvl="1">
              <a:buNone/>
            </a:pPr>
            <a:r>
              <a:rPr lang="en-US" altLang="zh-CN" dirty="0"/>
              <a:t>3        034     #</a:t>
            </a:r>
            <a:r>
              <a:rPr lang="en-US" altLang="zh-CN" dirty="0" err="1"/>
              <a:t>ab</a:t>
            </a:r>
            <a:r>
              <a:rPr lang="en-US" altLang="zh-CN" dirty="0"/>
              <a:t>         #       </a:t>
            </a:r>
            <a:r>
              <a:rPr lang="zh-CN" altLang="en-US" dirty="0"/>
              <a:t>出错        </a:t>
            </a:r>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108</a:t>
            </a:fld>
            <a:endParaRPr lang="en-US" altLang="zh-CN"/>
          </a:p>
        </p:txBody>
      </p:sp>
      <p:sp>
        <p:nvSpPr>
          <p:cNvPr id="28676" name="Line 4"/>
          <p:cNvSpPr>
            <a:spLocks noChangeShapeType="1"/>
          </p:cNvSpPr>
          <p:nvPr/>
        </p:nvSpPr>
        <p:spPr bwMode="auto">
          <a:xfrm>
            <a:off x="990600" y="3429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8677" name="Line 5"/>
          <p:cNvSpPr>
            <a:spLocks noChangeShapeType="1"/>
          </p:cNvSpPr>
          <p:nvPr/>
        </p:nvSpPr>
        <p:spPr bwMode="auto">
          <a:xfrm>
            <a:off x="19812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78" name="Line 6"/>
          <p:cNvSpPr>
            <a:spLocks noChangeShapeType="1"/>
          </p:cNvSpPr>
          <p:nvPr/>
        </p:nvSpPr>
        <p:spPr bwMode="auto">
          <a:xfrm>
            <a:off x="32004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79" name="Line 7"/>
          <p:cNvSpPr>
            <a:spLocks noChangeShapeType="1"/>
          </p:cNvSpPr>
          <p:nvPr/>
        </p:nvSpPr>
        <p:spPr bwMode="auto">
          <a:xfrm>
            <a:off x="44196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0" name="Line 8"/>
          <p:cNvSpPr>
            <a:spLocks noChangeShapeType="1"/>
          </p:cNvSpPr>
          <p:nvPr/>
        </p:nvSpPr>
        <p:spPr bwMode="auto">
          <a:xfrm>
            <a:off x="57912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1" name="Line 9"/>
          <p:cNvSpPr>
            <a:spLocks noChangeShapeType="1"/>
          </p:cNvSpPr>
          <p:nvPr/>
        </p:nvSpPr>
        <p:spPr bwMode="auto">
          <a:xfrm>
            <a:off x="990600" y="2819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8682" name="Line 10"/>
          <p:cNvSpPr>
            <a:spLocks noChangeShapeType="1"/>
          </p:cNvSpPr>
          <p:nvPr/>
        </p:nvSpPr>
        <p:spPr bwMode="auto">
          <a:xfrm>
            <a:off x="990600" y="5334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8683" name="Text Box 11"/>
          <p:cNvSpPr txBox="1">
            <a:spLocks noChangeArrowheads="1"/>
          </p:cNvSpPr>
          <p:nvPr/>
        </p:nvSpPr>
        <p:spPr bwMode="auto">
          <a:xfrm>
            <a:off x="1043608" y="2924944"/>
            <a:ext cx="646331"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步骤</a:t>
            </a:r>
          </a:p>
        </p:txBody>
      </p:sp>
      <p:sp>
        <p:nvSpPr>
          <p:cNvPr id="28684" name="Text Box 12"/>
          <p:cNvSpPr txBox="1">
            <a:spLocks noChangeArrowheads="1"/>
          </p:cNvSpPr>
          <p:nvPr/>
        </p:nvSpPr>
        <p:spPr bwMode="auto">
          <a:xfrm>
            <a:off x="1981200"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状态栈</a:t>
            </a:r>
          </a:p>
        </p:txBody>
      </p:sp>
      <p:sp>
        <p:nvSpPr>
          <p:cNvPr id="28685" name="Text Box 13"/>
          <p:cNvSpPr txBox="1">
            <a:spLocks noChangeArrowheads="1"/>
          </p:cNvSpPr>
          <p:nvPr/>
        </p:nvSpPr>
        <p:spPr bwMode="auto">
          <a:xfrm>
            <a:off x="3200400"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符号栈</a:t>
            </a:r>
          </a:p>
        </p:txBody>
      </p:sp>
      <p:sp>
        <p:nvSpPr>
          <p:cNvPr id="28686" name="Text Box 14"/>
          <p:cNvSpPr txBox="1">
            <a:spLocks noChangeArrowheads="1"/>
          </p:cNvSpPr>
          <p:nvPr/>
        </p:nvSpPr>
        <p:spPr bwMode="auto">
          <a:xfrm>
            <a:off x="4559300" y="2895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输入串</a:t>
            </a:r>
          </a:p>
        </p:txBody>
      </p:sp>
      <p:sp>
        <p:nvSpPr>
          <p:cNvPr id="28687" name="Text Box 15"/>
          <p:cNvSpPr txBox="1">
            <a:spLocks noChangeArrowheads="1"/>
          </p:cNvSpPr>
          <p:nvPr/>
        </p:nvSpPr>
        <p:spPr bwMode="auto">
          <a:xfrm>
            <a:off x="5868144" y="2924944"/>
            <a:ext cx="1336675" cy="457200"/>
          </a:xfrm>
          <a:prstGeom prst="rect">
            <a:avLst/>
          </a:prstGeom>
          <a:noFill/>
          <a:ln w="9525">
            <a:noFill/>
            <a:miter lim="800000"/>
            <a:headEnd/>
            <a:tailEnd/>
          </a:ln>
          <a:effectLst/>
        </p:spPr>
        <p:txBody>
          <a:bodyPr wrap="none">
            <a:spAutoFit/>
          </a:bodyPr>
          <a:lstStyle/>
          <a:p>
            <a:pPr eaLnBrk="1" hangingPunct="1"/>
            <a:r>
              <a:rPr kumimoji="1" lang="en-US" altLang="en-US" dirty="0">
                <a:ea typeface="宋体" pitchFamily="2" charset="-122"/>
              </a:rPr>
              <a:t>ACTION</a:t>
            </a:r>
            <a:endParaRPr kumimoji="1" lang="en-US" altLang="zh-CN" dirty="0">
              <a:ea typeface="宋体" pitchFamily="2" charset="-122"/>
            </a:endParaRPr>
          </a:p>
        </p:txBody>
      </p:sp>
      <p:sp>
        <p:nvSpPr>
          <p:cNvPr id="28688" name="Line 16"/>
          <p:cNvSpPr>
            <a:spLocks noChangeShapeType="1"/>
          </p:cNvSpPr>
          <p:nvPr/>
        </p:nvSpPr>
        <p:spPr bwMode="auto">
          <a:xfrm>
            <a:off x="7162800" y="2819400"/>
            <a:ext cx="1588" cy="2514600"/>
          </a:xfrm>
          <a:prstGeom prst="line">
            <a:avLst/>
          </a:prstGeom>
          <a:noFill/>
          <a:ln w="9525">
            <a:solidFill>
              <a:schemeClr val="tx1"/>
            </a:solidFill>
            <a:round/>
            <a:headEnd/>
            <a:tailEnd/>
          </a:ln>
          <a:effectLst/>
        </p:spPr>
        <p:txBody>
          <a:bodyPr wrap="none" anchor="ctr"/>
          <a:lstStyle/>
          <a:p>
            <a:endParaRPr lang="zh-CN" altLang="en-US"/>
          </a:p>
        </p:txBody>
      </p:sp>
      <p:sp>
        <p:nvSpPr>
          <p:cNvPr id="28689" name="Text Box 17"/>
          <p:cNvSpPr txBox="1">
            <a:spLocks noChangeArrowheads="1"/>
          </p:cNvSpPr>
          <p:nvPr/>
        </p:nvSpPr>
        <p:spPr bwMode="auto">
          <a:xfrm>
            <a:off x="7239000" y="2895600"/>
            <a:ext cx="1031875"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GOTO</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952500"/>
            <a:ext cx="6858000" cy="1104900"/>
          </a:xfrm>
        </p:spPr>
        <p:txBody>
          <a:bodyPr/>
          <a:lstStyle/>
          <a:p>
            <a:r>
              <a:rPr lang="en-US" altLang="zh-CN" sz="2800" b="1" dirty="0"/>
              <a:t> </a:t>
            </a:r>
            <a:r>
              <a:rPr lang="zh-CN" altLang="en-US" sz="2800" b="1" dirty="0">
                <a:solidFill>
                  <a:srgbClr val="3333FF"/>
                </a:solidFill>
              </a:rPr>
              <a:t>对输入串</a:t>
            </a:r>
            <a:r>
              <a:rPr lang="en-US" altLang="zh-CN" sz="2800" b="1" dirty="0" err="1">
                <a:solidFill>
                  <a:srgbClr val="3333FF"/>
                </a:solidFill>
              </a:rPr>
              <a:t>ab</a:t>
            </a:r>
            <a:r>
              <a:rPr lang="en-US" altLang="zh-CN" sz="2800" b="1" dirty="0">
                <a:solidFill>
                  <a:srgbClr val="3333FF"/>
                </a:solidFill>
              </a:rPr>
              <a:t>#</a:t>
            </a:r>
            <a:r>
              <a:rPr lang="zh-CN" altLang="en-US" sz="2800" b="1" dirty="0">
                <a:solidFill>
                  <a:srgbClr val="3333FF"/>
                </a:solidFill>
              </a:rPr>
              <a:t>用</a:t>
            </a:r>
            <a:r>
              <a:rPr lang="en-US" altLang="en-US" sz="2800" b="1" dirty="0">
                <a:solidFill>
                  <a:srgbClr val="3333FF"/>
                </a:solidFill>
              </a:rPr>
              <a:t>LA</a:t>
            </a:r>
            <a:r>
              <a:rPr lang="en-US" altLang="zh-CN" sz="2800" b="1" dirty="0">
                <a:solidFill>
                  <a:srgbClr val="3333FF"/>
                </a:solidFill>
              </a:rPr>
              <a:t>LR(1)</a:t>
            </a:r>
            <a:r>
              <a:rPr lang="zh-CN" altLang="en-US" sz="2800" b="1" dirty="0">
                <a:solidFill>
                  <a:srgbClr val="3333FF"/>
                </a:solidFill>
              </a:rPr>
              <a:t>分析的过程</a:t>
            </a:r>
          </a:p>
        </p:txBody>
      </p:sp>
      <p:sp>
        <p:nvSpPr>
          <p:cNvPr id="29699" name="Rectangle 3"/>
          <p:cNvSpPr>
            <a:spLocks noGrp="1" noChangeArrowheads="1"/>
          </p:cNvSpPr>
          <p:nvPr>
            <p:ph idx="1"/>
          </p:nvPr>
        </p:nvSpPr>
        <p:spPr>
          <a:xfrm>
            <a:off x="990600" y="3124200"/>
            <a:ext cx="7620000" cy="2895600"/>
          </a:xfrm>
        </p:spPr>
        <p:txBody>
          <a:bodyPr/>
          <a:lstStyle/>
          <a:p>
            <a:pPr>
              <a:lnSpc>
                <a:spcPct val="90000"/>
              </a:lnSpc>
              <a:buNone/>
            </a:pPr>
            <a:r>
              <a:rPr lang="en-US" altLang="zh-CN" dirty="0"/>
              <a:t>    1     0             #         </a:t>
            </a:r>
            <a:r>
              <a:rPr lang="en-US" altLang="zh-CN" dirty="0" err="1"/>
              <a:t>ab</a:t>
            </a:r>
            <a:r>
              <a:rPr lang="en-US" altLang="zh-CN" dirty="0"/>
              <a:t>#         S</a:t>
            </a:r>
            <a:r>
              <a:rPr lang="en-US" altLang="zh-CN" baseline="-25000" dirty="0"/>
              <a:t>3,6</a:t>
            </a:r>
            <a:r>
              <a:rPr lang="en-US" altLang="zh-CN" dirty="0"/>
              <a:t>  </a:t>
            </a:r>
          </a:p>
          <a:p>
            <a:pPr>
              <a:lnSpc>
                <a:spcPct val="90000"/>
              </a:lnSpc>
              <a:buNone/>
            </a:pPr>
            <a:r>
              <a:rPr lang="en-US" altLang="zh-CN" dirty="0"/>
              <a:t>    2    0(3,6)    #a         b#         S</a:t>
            </a:r>
            <a:r>
              <a:rPr lang="en-US" altLang="zh-CN" baseline="-25000" dirty="0"/>
              <a:t>4,7</a:t>
            </a:r>
            <a:endParaRPr lang="en-US" altLang="zh-CN" dirty="0"/>
          </a:p>
          <a:p>
            <a:pPr>
              <a:lnSpc>
                <a:spcPct val="90000"/>
              </a:lnSpc>
              <a:buNone/>
            </a:pPr>
            <a:r>
              <a:rPr lang="en-US" altLang="zh-CN" dirty="0"/>
              <a:t>    3    </a:t>
            </a:r>
            <a:r>
              <a:rPr lang="en-US" altLang="zh-CN" sz="1800" dirty="0"/>
              <a:t>0(3,6)(4,7)</a:t>
            </a:r>
            <a:r>
              <a:rPr lang="en-US" altLang="zh-CN" dirty="0"/>
              <a:t>    #</a:t>
            </a:r>
            <a:r>
              <a:rPr lang="en-US" altLang="zh-CN" dirty="0" err="1"/>
              <a:t>ab</a:t>
            </a:r>
            <a:r>
              <a:rPr lang="en-US" altLang="zh-CN" dirty="0"/>
              <a:t>         #          r</a:t>
            </a:r>
            <a:r>
              <a:rPr lang="en-US" altLang="zh-CN" baseline="-25000" dirty="0"/>
              <a:t>3</a:t>
            </a:r>
            <a:r>
              <a:rPr lang="en-US" altLang="zh-CN" dirty="0"/>
              <a:t>        (8,9)</a:t>
            </a:r>
          </a:p>
          <a:p>
            <a:pPr>
              <a:lnSpc>
                <a:spcPct val="90000"/>
              </a:lnSpc>
              <a:buNone/>
            </a:pPr>
            <a:r>
              <a:rPr lang="en-US" altLang="zh-CN" dirty="0"/>
              <a:t>    4    </a:t>
            </a:r>
            <a:r>
              <a:rPr lang="en-US" altLang="zh-CN" sz="1800" dirty="0"/>
              <a:t>0(3,6)(8,9)       </a:t>
            </a:r>
            <a:r>
              <a:rPr lang="en-US" altLang="zh-CN" dirty="0"/>
              <a:t>#</a:t>
            </a:r>
            <a:r>
              <a:rPr lang="en-US" altLang="zh-CN" dirty="0" err="1"/>
              <a:t>aB</a:t>
            </a:r>
            <a:r>
              <a:rPr lang="en-US" altLang="zh-CN" dirty="0"/>
              <a:t>        #           r</a:t>
            </a:r>
            <a:r>
              <a:rPr lang="en-US" altLang="zh-CN" baseline="-25000" dirty="0"/>
              <a:t>2</a:t>
            </a:r>
            <a:r>
              <a:rPr lang="en-US" altLang="zh-CN" dirty="0"/>
              <a:t>         2</a:t>
            </a:r>
          </a:p>
          <a:p>
            <a:pPr>
              <a:lnSpc>
                <a:spcPct val="90000"/>
              </a:lnSpc>
              <a:buNone/>
            </a:pPr>
            <a:r>
              <a:rPr lang="en-US" altLang="zh-CN" dirty="0"/>
              <a:t>    5     02          #B          #         </a:t>
            </a:r>
            <a:r>
              <a:rPr lang="zh-CN" altLang="en-US" dirty="0"/>
              <a:t>出错</a:t>
            </a:r>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109</a:t>
            </a:fld>
            <a:endParaRPr lang="en-US" altLang="zh-CN"/>
          </a:p>
        </p:txBody>
      </p:sp>
      <p:sp>
        <p:nvSpPr>
          <p:cNvPr id="29700" name="Line 4"/>
          <p:cNvSpPr>
            <a:spLocks noChangeShapeType="1"/>
          </p:cNvSpPr>
          <p:nvPr/>
        </p:nvSpPr>
        <p:spPr bwMode="auto">
          <a:xfrm>
            <a:off x="990600" y="30480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9701" name="Line 5"/>
          <p:cNvSpPr>
            <a:spLocks noChangeShapeType="1"/>
          </p:cNvSpPr>
          <p:nvPr/>
        </p:nvSpPr>
        <p:spPr bwMode="auto">
          <a:xfrm>
            <a:off x="990600" y="2438400"/>
            <a:ext cx="7467600" cy="0"/>
          </a:xfrm>
          <a:prstGeom prst="line">
            <a:avLst/>
          </a:prstGeom>
          <a:noFill/>
          <a:ln w="9525">
            <a:solidFill>
              <a:schemeClr val="tx1"/>
            </a:solidFill>
            <a:round/>
            <a:headEnd/>
            <a:tailEnd/>
          </a:ln>
          <a:effectLst/>
        </p:spPr>
        <p:txBody>
          <a:bodyPr wrap="none" anchor="ctr"/>
          <a:lstStyle/>
          <a:p>
            <a:endParaRPr lang="zh-CN" altLang="en-US"/>
          </a:p>
        </p:txBody>
      </p:sp>
      <p:sp>
        <p:nvSpPr>
          <p:cNvPr id="29702" name="Line 6"/>
          <p:cNvSpPr>
            <a:spLocks noChangeShapeType="1"/>
          </p:cNvSpPr>
          <p:nvPr/>
        </p:nvSpPr>
        <p:spPr bwMode="auto">
          <a:xfrm>
            <a:off x="990600" y="6019800"/>
            <a:ext cx="7543800" cy="0"/>
          </a:xfrm>
          <a:prstGeom prst="line">
            <a:avLst/>
          </a:prstGeom>
          <a:noFill/>
          <a:ln w="9525">
            <a:solidFill>
              <a:schemeClr val="tx1"/>
            </a:solidFill>
            <a:round/>
            <a:headEnd/>
            <a:tailEnd/>
          </a:ln>
          <a:effectLst/>
        </p:spPr>
        <p:txBody>
          <a:bodyPr wrap="none" anchor="ctr"/>
          <a:lstStyle/>
          <a:p>
            <a:endParaRPr lang="zh-CN" altLang="en-US"/>
          </a:p>
        </p:txBody>
      </p:sp>
      <p:sp>
        <p:nvSpPr>
          <p:cNvPr id="29703" name="Text Box 7"/>
          <p:cNvSpPr txBox="1">
            <a:spLocks noChangeArrowheads="1"/>
          </p:cNvSpPr>
          <p:nvPr/>
        </p:nvSpPr>
        <p:spPr bwMode="auto">
          <a:xfrm>
            <a:off x="1115616" y="2492896"/>
            <a:ext cx="646331"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步骤</a:t>
            </a:r>
          </a:p>
        </p:txBody>
      </p:sp>
      <p:sp>
        <p:nvSpPr>
          <p:cNvPr id="29704" name="Text Box 8"/>
          <p:cNvSpPr txBox="1">
            <a:spLocks noChangeArrowheads="1"/>
          </p:cNvSpPr>
          <p:nvPr/>
        </p:nvSpPr>
        <p:spPr bwMode="auto">
          <a:xfrm>
            <a:off x="1981200"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状态栈</a:t>
            </a:r>
          </a:p>
        </p:txBody>
      </p:sp>
      <p:sp>
        <p:nvSpPr>
          <p:cNvPr id="29705" name="Text Box 9"/>
          <p:cNvSpPr txBox="1">
            <a:spLocks noChangeArrowheads="1"/>
          </p:cNvSpPr>
          <p:nvPr/>
        </p:nvSpPr>
        <p:spPr bwMode="auto">
          <a:xfrm>
            <a:off x="3200400"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符号栈</a:t>
            </a:r>
          </a:p>
        </p:txBody>
      </p:sp>
      <p:sp>
        <p:nvSpPr>
          <p:cNvPr id="29706" name="Text Box 10"/>
          <p:cNvSpPr txBox="1">
            <a:spLocks noChangeArrowheads="1"/>
          </p:cNvSpPr>
          <p:nvPr/>
        </p:nvSpPr>
        <p:spPr bwMode="auto">
          <a:xfrm>
            <a:off x="4559300" y="2514600"/>
            <a:ext cx="877163" cy="369332"/>
          </a:xfrm>
          <a:prstGeom prst="rect">
            <a:avLst/>
          </a:prstGeom>
          <a:noFill/>
          <a:ln w="9525">
            <a:noFill/>
            <a:miter lim="800000"/>
            <a:headEnd/>
            <a:tailEnd/>
          </a:ln>
          <a:effectLst/>
        </p:spPr>
        <p:txBody>
          <a:bodyPr wrap="none">
            <a:spAutoFit/>
          </a:bodyPr>
          <a:lstStyle/>
          <a:p>
            <a:pPr eaLnBrk="1" hangingPunct="1"/>
            <a:r>
              <a:rPr kumimoji="1" lang="zh-CN" altLang="en-US" dirty="0">
                <a:latin typeface="华文新魏" pitchFamily="2" charset="-122"/>
              </a:rPr>
              <a:t>输入串</a:t>
            </a:r>
          </a:p>
        </p:txBody>
      </p:sp>
      <p:sp>
        <p:nvSpPr>
          <p:cNvPr id="29707" name="Text Box 11"/>
          <p:cNvSpPr txBox="1">
            <a:spLocks noChangeArrowheads="1"/>
          </p:cNvSpPr>
          <p:nvPr/>
        </p:nvSpPr>
        <p:spPr bwMode="auto">
          <a:xfrm>
            <a:off x="5791200" y="2479675"/>
            <a:ext cx="1336675" cy="457200"/>
          </a:xfrm>
          <a:prstGeom prst="rect">
            <a:avLst/>
          </a:prstGeom>
          <a:noFill/>
          <a:ln w="9525">
            <a:noFill/>
            <a:miter lim="800000"/>
            <a:headEnd/>
            <a:tailEnd/>
          </a:ln>
          <a:effectLst/>
        </p:spPr>
        <p:txBody>
          <a:bodyPr wrap="none">
            <a:spAutoFit/>
          </a:bodyPr>
          <a:lstStyle/>
          <a:p>
            <a:pPr eaLnBrk="1" hangingPunct="1"/>
            <a:r>
              <a:rPr kumimoji="1" lang="en-US" altLang="en-US">
                <a:ea typeface="宋体" pitchFamily="2" charset="-122"/>
              </a:rPr>
              <a:t>ACTION</a:t>
            </a:r>
            <a:endParaRPr kumimoji="1" lang="en-US" altLang="zh-CN">
              <a:ea typeface="宋体" pitchFamily="2" charset="-122"/>
            </a:endParaRPr>
          </a:p>
        </p:txBody>
      </p:sp>
      <p:sp>
        <p:nvSpPr>
          <p:cNvPr id="29708" name="Line 12"/>
          <p:cNvSpPr>
            <a:spLocks noChangeShapeType="1"/>
          </p:cNvSpPr>
          <p:nvPr/>
        </p:nvSpPr>
        <p:spPr bwMode="auto">
          <a:xfrm>
            <a:off x="71628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09" name="Text Box 13"/>
          <p:cNvSpPr txBox="1">
            <a:spLocks noChangeArrowheads="1"/>
          </p:cNvSpPr>
          <p:nvPr/>
        </p:nvSpPr>
        <p:spPr bwMode="auto">
          <a:xfrm>
            <a:off x="7239000" y="2514600"/>
            <a:ext cx="1031875" cy="457200"/>
          </a:xfrm>
          <a:prstGeom prst="rect">
            <a:avLst/>
          </a:prstGeom>
          <a:noFill/>
          <a:ln w="9525">
            <a:noFill/>
            <a:miter lim="800000"/>
            <a:headEnd/>
            <a:tailEnd/>
          </a:ln>
          <a:effectLst/>
        </p:spPr>
        <p:txBody>
          <a:bodyPr wrap="none">
            <a:spAutoFit/>
          </a:bodyPr>
          <a:lstStyle/>
          <a:p>
            <a:pPr eaLnBrk="1" hangingPunct="1"/>
            <a:r>
              <a:rPr kumimoji="1" lang="en-US" altLang="zh-CN">
                <a:ea typeface="宋体" pitchFamily="2" charset="-122"/>
              </a:rPr>
              <a:t>GOTO</a:t>
            </a:r>
          </a:p>
        </p:txBody>
      </p:sp>
      <p:sp>
        <p:nvSpPr>
          <p:cNvPr id="29710" name="Line 14"/>
          <p:cNvSpPr>
            <a:spLocks noChangeShapeType="1"/>
          </p:cNvSpPr>
          <p:nvPr/>
        </p:nvSpPr>
        <p:spPr bwMode="auto">
          <a:xfrm>
            <a:off x="19812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1" name="Line 15"/>
          <p:cNvSpPr>
            <a:spLocks noChangeShapeType="1"/>
          </p:cNvSpPr>
          <p:nvPr/>
        </p:nvSpPr>
        <p:spPr bwMode="auto">
          <a:xfrm>
            <a:off x="32004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2" name="Line 16"/>
          <p:cNvSpPr>
            <a:spLocks noChangeShapeType="1"/>
          </p:cNvSpPr>
          <p:nvPr/>
        </p:nvSpPr>
        <p:spPr bwMode="auto">
          <a:xfrm>
            <a:off x="4419600" y="2438400"/>
            <a:ext cx="0" cy="3581400"/>
          </a:xfrm>
          <a:prstGeom prst="line">
            <a:avLst/>
          </a:prstGeom>
          <a:noFill/>
          <a:ln w="9525">
            <a:solidFill>
              <a:schemeClr val="tx1"/>
            </a:solidFill>
            <a:round/>
            <a:headEnd/>
            <a:tailEnd/>
          </a:ln>
          <a:effectLst/>
        </p:spPr>
        <p:txBody>
          <a:bodyPr wrap="none" anchor="ctr"/>
          <a:lstStyle/>
          <a:p>
            <a:endParaRPr lang="zh-CN" altLang="en-US"/>
          </a:p>
        </p:txBody>
      </p:sp>
      <p:sp>
        <p:nvSpPr>
          <p:cNvPr id="29713" name="Line 17"/>
          <p:cNvSpPr>
            <a:spLocks noChangeShapeType="1"/>
          </p:cNvSpPr>
          <p:nvPr/>
        </p:nvSpPr>
        <p:spPr bwMode="auto">
          <a:xfrm>
            <a:off x="5715000" y="2438400"/>
            <a:ext cx="0" cy="35814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F212DBB6-6C91-4082-849F-78644863700E}" type="slidenum">
              <a:rPr lang="en-US" altLang="zh-CN">
                <a:latin typeface="+mn-lt"/>
                <a:ea typeface="宋体" pitchFamily="2" charset="-122"/>
              </a:rPr>
              <a:pPr>
                <a:defRPr/>
              </a:pPr>
              <a:t>11</a:t>
            </a:fld>
            <a:endParaRPr lang="en-US" altLang="zh-CN">
              <a:latin typeface="+mn-lt"/>
              <a:ea typeface="宋体" pitchFamily="2" charset="-122"/>
            </a:endParaRPr>
          </a:p>
        </p:txBody>
      </p:sp>
      <p:sp>
        <p:nvSpPr>
          <p:cNvPr id="327684" name="Rectangle 2"/>
          <p:cNvSpPr>
            <a:spLocks noGrp="1" noChangeArrowheads="1"/>
          </p:cNvSpPr>
          <p:nvPr>
            <p:ph type="title" idx="4294967295"/>
          </p:nvPr>
        </p:nvSpPr>
        <p:spPr>
          <a:xfrm>
            <a:off x="1043608" y="836712"/>
            <a:ext cx="5267325" cy="833438"/>
          </a:xfrm>
          <a:noFill/>
        </p:spPr>
        <p:txBody>
          <a:bodyPr lIns="92075" tIns="46038" rIns="92075" bIns="46038" anchor="ctr"/>
          <a:lstStyle/>
          <a:p>
            <a:r>
              <a:rPr lang="zh-CN" altLang="en-US" sz="3600" b="1" dirty="0">
                <a:latin typeface="Times New Roman" pitchFamily="18" charset="0"/>
              </a:rPr>
              <a:t>分析器的四种动作</a:t>
            </a:r>
          </a:p>
        </p:txBody>
      </p:sp>
      <p:sp>
        <p:nvSpPr>
          <p:cNvPr id="1204227" name="Rectangle 3"/>
          <p:cNvSpPr>
            <a:spLocks noGrp="1" noChangeArrowheads="1"/>
          </p:cNvSpPr>
          <p:nvPr>
            <p:ph type="body" idx="4294967295"/>
          </p:nvPr>
        </p:nvSpPr>
        <p:spPr>
          <a:xfrm>
            <a:off x="468313" y="1916831"/>
            <a:ext cx="8424862" cy="4391893"/>
          </a:xfrm>
          <a:noFill/>
        </p:spPr>
        <p:txBody>
          <a:bodyPr lIns="92075" tIns="46038" rIns="92075" bIns="46038"/>
          <a:lstStyle/>
          <a:p>
            <a:pPr>
              <a:lnSpc>
                <a:spcPct val="120000"/>
              </a:lnSpc>
              <a:buFont typeface="Wingdings" pitchFamily="2" charset="2"/>
              <a:buNone/>
            </a:pPr>
            <a:r>
              <a:rPr lang="en-US" altLang="zh-CN" dirty="0">
                <a:latin typeface="楷体_GB2312" pitchFamily="49" charset="-122"/>
              </a:rPr>
              <a:t>1) </a:t>
            </a:r>
            <a:r>
              <a:rPr lang="zh-CN" altLang="en-US" dirty="0">
                <a:latin typeface="楷体_GB2312" pitchFamily="49" charset="-122"/>
              </a:rPr>
              <a:t>移进：将下一输入符号移入栈</a:t>
            </a:r>
          </a:p>
          <a:p>
            <a:pPr>
              <a:lnSpc>
                <a:spcPct val="120000"/>
              </a:lnSpc>
              <a:buFont typeface="Wingdings" pitchFamily="2" charset="2"/>
              <a:buNone/>
            </a:pPr>
            <a:r>
              <a:rPr lang="en-US" altLang="zh-CN" dirty="0">
                <a:latin typeface="楷体_GB2312" pitchFamily="49" charset="-122"/>
              </a:rPr>
              <a:t>2) </a:t>
            </a:r>
            <a:r>
              <a:rPr lang="zh-CN" altLang="en-US" dirty="0">
                <a:latin typeface="楷体_GB2312" pitchFamily="49" charset="-122"/>
              </a:rPr>
              <a:t>归约：用产生式左侧的非终结符替换栈顶的句柄（某产生式右部）</a:t>
            </a:r>
          </a:p>
          <a:p>
            <a:pPr>
              <a:lnSpc>
                <a:spcPct val="120000"/>
              </a:lnSpc>
              <a:buFont typeface="Wingdings" pitchFamily="2" charset="2"/>
              <a:buNone/>
            </a:pPr>
            <a:r>
              <a:rPr lang="en-US" altLang="zh-CN" dirty="0">
                <a:latin typeface="楷体_GB2312" pitchFamily="49" charset="-122"/>
              </a:rPr>
              <a:t>3) </a:t>
            </a:r>
            <a:r>
              <a:rPr lang="zh-CN" altLang="en-US" dirty="0">
                <a:latin typeface="楷体_GB2312" pitchFamily="49" charset="-122"/>
              </a:rPr>
              <a:t>接受：分析成功</a:t>
            </a:r>
          </a:p>
          <a:p>
            <a:pPr>
              <a:lnSpc>
                <a:spcPct val="120000"/>
              </a:lnSpc>
              <a:buFont typeface="Wingdings" pitchFamily="2" charset="2"/>
              <a:buNone/>
            </a:pPr>
            <a:r>
              <a:rPr lang="en-US" altLang="zh-CN" dirty="0">
                <a:latin typeface="楷体_GB2312" pitchFamily="49" charset="-122"/>
              </a:rPr>
              <a:t>4) </a:t>
            </a:r>
            <a:r>
              <a:rPr lang="zh-CN" altLang="en-US" dirty="0">
                <a:latin typeface="楷体_GB2312" pitchFamily="49" charset="-122"/>
              </a:rPr>
              <a:t>出错：出错处理</a:t>
            </a:r>
          </a:p>
          <a:p>
            <a:pPr>
              <a:lnSpc>
                <a:spcPct val="120000"/>
              </a:lnSpc>
              <a:buFont typeface="Wingdings" pitchFamily="2" charset="2"/>
              <a:buNone/>
            </a:pPr>
            <a:r>
              <a:rPr lang="zh-CN" altLang="en-US" dirty="0">
                <a:latin typeface="楷体_GB2312" pitchFamily="49" charset="-122"/>
              </a:rPr>
              <a:t>？？决定移进和归约的依据是什么</a:t>
            </a:r>
            <a:r>
              <a:rPr lang="en-US" altLang="zh-CN" dirty="0">
                <a:latin typeface="Arial"/>
              </a:rPr>
              <a:t>—</a:t>
            </a:r>
            <a:r>
              <a:rPr lang="zh-CN" altLang="en-US" dirty="0">
                <a:latin typeface="楷体_GB2312" pitchFamily="49" charset="-122"/>
              </a:rPr>
              <a:t>回头看是否可以找到答案</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899592" y="1988840"/>
            <a:ext cx="7772400" cy="4114800"/>
          </a:xfrm>
        </p:spPr>
        <p:txBody>
          <a:bodyPr/>
          <a:lstStyle/>
          <a:p>
            <a:pPr>
              <a:buFont typeface="Monotype Sorts" pitchFamily="2" charset="2"/>
              <a:buNone/>
            </a:pPr>
            <a:r>
              <a:rPr lang="zh-CN" altLang="en-US" sz="2800" dirty="0" smtClean="0"/>
              <a:t>例</a:t>
            </a:r>
            <a:r>
              <a:rPr lang="en-US" altLang="zh-CN" sz="2800" dirty="0" smtClean="0"/>
              <a:t>5.17:</a:t>
            </a:r>
            <a:endParaRPr lang="zh-CN" altLang="en-US" sz="2800" dirty="0"/>
          </a:p>
          <a:p>
            <a:pPr>
              <a:buFont typeface="Monotype Sorts" pitchFamily="2" charset="2"/>
              <a:buNone/>
            </a:pPr>
            <a:r>
              <a:rPr lang="en-US" altLang="zh-CN" dirty="0"/>
              <a:t>S' –&gt; S</a:t>
            </a:r>
          </a:p>
          <a:p>
            <a:pPr>
              <a:buFont typeface="Monotype Sorts" pitchFamily="2" charset="2"/>
              <a:buNone/>
            </a:pPr>
            <a:r>
              <a:rPr lang="en-US" altLang="zh-CN" dirty="0"/>
              <a:t>S –&gt; </a:t>
            </a:r>
            <a:r>
              <a:rPr lang="en-US" altLang="zh-CN" dirty="0" err="1"/>
              <a:t>aBc</a:t>
            </a:r>
            <a:r>
              <a:rPr lang="en-US" altLang="zh-CN" dirty="0"/>
              <a:t> | </a:t>
            </a:r>
            <a:r>
              <a:rPr lang="en-US" altLang="zh-CN" dirty="0" err="1"/>
              <a:t>bCc</a:t>
            </a:r>
            <a:r>
              <a:rPr lang="en-US" altLang="zh-CN" dirty="0"/>
              <a:t> | </a:t>
            </a:r>
            <a:r>
              <a:rPr lang="en-US" altLang="zh-CN" dirty="0" err="1"/>
              <a:t>aCd</a:t>
            </a:r>
            <a:r>
              <a:rPr lang="en-US" altLang="zh-CN" dirty="0"/>
              <a:t> | </a:t>
            </a:r>
            <a:r>
              <a:rPr lang="en-US" altLang="zh-CN" dirty="0" err="1"/>
              <a:t>bBd</a:t>
            </a:r>
            <a:endParaRPr lang="en-US" altLang="zh-CN" dirty="0"/>
          </a:p>
          <a:p>
            <a:pPr>
              <a:buFont typeface="Monotype Sorts" pitchFamily="2" charset="2"/>
              <a:buNone/>
            </a:pPr>
            <a:r>
              <a:rPr lang="en-US" altLang="zh-CN" dirty="0"/>
              <a:t>B –&gt; e</a:t>
            </a:r>
          </a:p>
          <a:p>
            <a:pPr>
              <a:buFont typeface="Monotype Sorts" pitchFamily="2" charset="2"/>
              <a:buNone/>
            </a:pPr>
            <a:r>
              <a:rPr lang="en-US" altLang="zh-CN" dirty="0"/>
              <a:t>C –&gt; e</a:t>
            </a:r>
          </a:p>
          <a:p>
            <a:pPr>
              <a:buFont typeface="Monotype Sorts" pitchFamily="2" charset="2"/>
              <a:buNone/>
            </a:pPr>
            <a:endParaRPr lang="en-US" altLang="zh-CN"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110</a:t>
            </a:fld>
            <a:endParaRPr lang="en-US" altLang="zh-CN"/>
          </a:p>
        </p:txBody>
      </p:sp>
      <p:sp>
        <p:nvSpPr>
          <p:cNvPr id="4" name="TextBox 3"/>
          <p:cNvSpPr txBox="1"/>
          <p:nvPr/>
        </p:nvSpPr>
        <p:spPr>
          <a:xfrm>
            <a:off x="971600" y="1124744"/>
            <a:ext cx="7416824" cy="584775"/>
          </a:xfrm>
          <a:prstGeom prst="rect">
            <a:avLst/>
          </a:prstGeom>
          <a:noFill/>
        </p:spPr>
        <p:txBody>
          <a:bodyPr wrap="square" rtlCol="0">
            <a:spAutoFit/>
          </a:bodyPr>
          <a:lstStyle/>
          <a:p>
            <a:r>
              <a:rPr lang="zh-CN" altLang="en-US" sz="3200" dirty="0" smtClean="0">
                <a:solidFill>
                  <a:srgbClr val="3333FF"/>
                </a:solidFill>
              </a:rPr>
              <a:t>并不是所有的</a:t>
            </a:r>
            <a:r>
              <a:rPr lang="en-US" altLang="zh-CN" sz="3200" dirty="0" smtClean="0">
                <a:solidFill>
                  <a:srgbClr val="3333FF"/>
                </a:solidFill>
              </a:rPr>
              <a:t>LR(1)</a:t>
            </a:r>
            <a:r>
              <a:rPr lang="zh-CN" altLang="en-US" sz="3200" dirty="0" smtClean="0">
                <a:solidFill>
                  <a:srgbClr val="3333FF"/>
                </a:solidFill>
              </a:rPr>
              <a:t>都可以改造成</a:t>
            </a:r>
            <a:r>
              <a:rPr lang="en-US" altLang="zh-CN" sz="3200" dirty="0" smtClean="0">
                <a:solidFill>
                  <a:srgbClr val="3333FF"/>
                </a:solidFill>
              </a:rPr>
              <a:t>LALR(1)</a:t>
            </a:r>
            <a:endParaRPr lang="zh-CN" altLang="en-US" sz="3200" dirty="0">
              <a:solidFill>
                <a:srgbClr val="3333FF"/>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1520" y="116632"/>
            <a:ext cx="8359775" cy="503634"/>
          </a:xfrm>
        </p:spPr>
        <p:txBody>
          <a:bodyPr/>
          <a:lstStyle/>
          <a:p>
            <a:r>
              <a:rPr lang="en-US" altLang="zh-CN" sz="4000" dirty="0"/>
              <a:t> </a:t>
            </a:r>
            <a:r>
              <a:rPr lang="en-US" altLang="zh-CN" sz="2800" dirty="0"/>
              <a:t>LR(1) </a:t>
            </a:r>
            <a:r>
              <a:rPr lang="zh-CN" altLang="en-US" sz="2800" dirty="0"/>
              <a:t>项目集规范族</a:t>
            </a:r>
            <a:r>
              <a:rPr lang="en-US" altLang="zh-CN" sz="2800" dirty="0"/>
              <a:t>:</a:t>
            </a:r>
          </a:p>
        </p:txBody>
      </p:sp>
      <p:sp>
        <p:nvSpPr>
          <p:cNvPr id="50179" name="Rectangle 3"/>
          <p:cNvSpPr>
            <a:spLocks noGrp="1" noChangeArrowheads="1"/>
          </p:cNvSpPr>
          <p:nvPr>
            <p:ph sz="half" idx="1"/>
          </p:nvPr>
        </p:nvSpPr>
        <p:spPr>
          <a:xfrm>
            <a:off x="250825" y="692150"/>
            <a:ext cx="4397375" cy="5905500"/>
          </a:xfrm>
        </p:spPr>
        <p:txBody>
          <a:bodyPr/>
          <a:lstStyle/>
          <a:p>
            <a:pPr>
              <a:lnSpc>
                <a:spcPct val="80000"/>
              </a:lnSpc>
              <a:buFont typeface="Monotype Sorts" pitchFamily="2" charset="2"/>
              <a:buNone/>
            </a:pPr>
            <a:r>
              <a:rPr lang="en-US" altLang="zh-CN" sz="2400" dirty="0"/>
              <a:t>I0: S' –&gt; •S, #</a:t>
            </a:r>
          </a:p>
          <a:p>
            <a:pPr>
              <a:lnSpc>
                <a:spcPct val="80000"/>
              </a:lnSpc>
              <a:buFont typeface="Monotype Sorts" pitchFamily="2" charset="2"/>
              <a:buNone/>
            </a:pPr>
            <a:r>
              <a:rPr lang="en-US" altLang="zh-CN" sz="2400" dirty="0"/>
              <a:t>     S –&gt; •</a:t>
            </a:r>
            <a:r>
              <a:rPr lang="en-US" altLang="zh-CN" sz="2400" dirty="0" err="1"/>
              <a:t>aBc</a:t>
            </a:r>
            <a:r>
              <a:rPr lang="en-US" altLang="zh-CN" sz="2400" dirty="0"/>
              <a:t>, #</a:t>
            </a:r>
          </a:p>
          <a:p>
            <a:pPr>
              <a:lnSpc>
                <a:spcPct val="80000"/>
              </a:lnSpc>
              <a:buFont typeface="Monotype Sorts" pitchFamily="2" charset="2"/>
              <a:buNone/>
            </a:pPr>
            <a:r>
              <a:rPr lang="en-US" altLang="zh-CN" sz="2400" dirty="0"/>
              <a:t>     S –&gt; •</a:t>
            </a:r>
            <a:r>
              <a:rPr lang="en-US" altLang="zh-CN" sz="2400" dirty="0" err="1"/>
              <a:t>bCc</a:t>
            </a:r>
            <a:r>
              <a:rPr lang="en-US" altLang="zh-CN" sz="2400" dirty="0"/>
              <a:t>, #</a:t>
            </a:r>
          </a:p>
          <a:p>
            <a:pPr>
              <a:lnSpc>
                <a:spcPct val="80000"/>
              </a:lnSpc>
              <a:buFont typeface="Monotype Sorts" pitchFamily="2" charset="2"/>
              <a:buNone/>
            </a:pPr>
            <a:r>
              <a:rPr lang="en-US" altLang="zh-CN" sz="2400" dirty="0"/>
              <a:t>     S –&gt; •</a:t>
            </a:r>
            <a:r>
              <a:rPr lang="en-US" altLang="zh-CN" sz="2400" dirty="0" err="1"/>
              <a:t>aCd</a:t>
            </a:r>
            <a:r>
              <a:rPr lang="en-US" altLang="zh-CN" sz="2400" dirty="0"/>
              <a:t>, #</a:t>
            </a:r>
          </a:p>
          <a:p>
            <a:pPr>
              <a:lnSpc>
                <a:spcPct val="80000"/>
              </a:lnSpc>
              <a:buFont typeface="Monotype Sorts" pitchFamily="2" charset="2"/>
              <a:buNone/>
            </a:pPr>
            <a:r>
              <a:rPr lang="en-US" altLang="zh-CN" sz="2400" dirty="0"/>
              <a:t>     S –&gt; •</a:t>
            </a:r>
            <a:r>
              <a:rPr lang="en-US" altLang="zh-CN" sz="2400" dirty="0" err="1"/>
              <a:t>bBd</a:t>
            </a:r>
            <a:r>
              <a:rPr lang="en-US" altLang="zh-CN" sz="2400" dirty="0"/>
              <a:t>, #</a:t>
            </a:r>
          </a:p>
          <a:p>
            <a:pPr>
              <a:lnSpc>
                <a:spcPct val="80000"/>
              </a:lnSpc>
              <a:buFont typeface="Monotype Sorts" pitchFamily="2" charset="2"/>
              <a:buNone/>
            </a:pPr>
            <a:r>
              <a:rPr lang="en-US" altLang="zh-CN" sz="2400" dirty="0"/>
              <a:t>I1: S' –&gt; S•, #</a:t>
            </a:r>
          </a:p>
          <a:p>
            <a:pPr>
              <a:lnSpc>
                <a:spcPct val="80000"/>
              </a:lnSpc>
              <a:buFont typeface="Monotype Sorts" pitchFamily="2" charset="2"/>
              <a:buNone/>
            </a:pPr>
            <a:r>
              <a:rPr lang="en-US" altLang="zh-CN" sz="2400" dirty="0"/>
              <a:t>I2: S –&gt; </a:t>
            </a:r>
            <a:r>
              <a:rPr lang="en-US" altLang="zh-CN" sz="2400" dirty="0" err="1"/>
              <a:t>a•Bc</a:t>
            </a:r>
            <a:r>
              <a:rPr lang="en-US" altLang="zh-CN" sz="2400" dirty="0"/>
              <a:t>, #</a:t>
            </a:r>
          </a:p>
          <a:p>
            <a:pPr>
              <a:lnSpc>
                <a:spcPct val="80000"/>
              </a:lnSpc>
              <a:buFont typeface="Monotype Sorts" pitchFamily="2" charset="2"/>
              <a:buNone/>
            </a:pPr>
            <a:r>
              <a:rPr lang="en-US" altLang="zh-CN" sz="2400" dirty="0"/>
              <a:t>     S –&gt; </a:t>
            </a:r>
            <a:r>
              <a:rPr lang="en-US" altLang="zh-CN" sz="2400" dirty="0" err="1"/>
              <a:t>a•Cd</a:t>
            </a:r>
            <a:r>
              <a:rPr lang="en-US" altLang="zh-CN" sz="2400" dirty="0"/>
              <a:t>, #</a:t>
            </a:r>
          </a:p>
          <a:p>
            <a:pPr>
              <a:lnSpc>
                <a:spcPct val="80000"/>
              </a:lnSpc>
              <a:buFont typeface="Monotype Sorts" pitchFamily="2" charset="2"/>
              <a:buNone/>
            </a:pPr>
            <a:r>
              <a:rPr lang="en-US" altLang="zh-CN" sz="2400" dirty="0"/>
              <a:t>     B –&gt; •e, c</a:t>
            </a:r>
          </a:p>
          <a:p>
            <a:pPr>
              <a:lnSpc>
                <a:spcPct val="80000"/>
              </a:lnSpc>
              <a:buFont typeface="Monotype Sorts" pitchFamily="2" charset="2"/>
              <a:buNone/>
            </a:pPr>
            <a:r>
              <a:rPr lang="en-US" altLang="zh-CN" sz="2400" dirty="0"/>
              <a:t>     C –&gt; •e, d</a:t>
            </a:r>
          </a:p>
          <a:p>
            <a:pPr>
              <a:lnSpc>
                <a:spcPct val="80000"/>
              </a:lnSpc>
              <a:buFont typeface="Monotype Sorts" pitchFamily="2" charset="2"/>
              <a:buNone/>
            </a:pPr>
            <a:r>
              <a:rPr lang="en-US" altLang="zh-CN" sz="2400" dirty="0"/>
              <a:t>I3: S –&gt; </a:t>
            </a:r>
            <a:r>
              <a:rPr lang="en-US" altLang="zh-CN" sz="2400" dirty="0" err="1"/>
              <a:t>b•Cc</a:t>
            </a:r>
            <a:r>
              <a:rPr lang="en-US" altLang="zh-CN" sz="2400" dirty="0"/>
              <a:t>, #</a:t>
            </a:r>
          </a:p>
          <a:p>
            <a:pPr>
              <a:lnSpc>
                <a:spcPct val="80000"/>
              </a:lnSpc>
              <a:buFont typeface="Monotype Sorts" pitchFamily="2" charset="2"/>
              <a:buNone/>
            </a:pPr>
            <a:r>
              <a:rPr lang="en-US" altLang="zh-CN" sz="2400" dirty="0"/>
              <a:t>     S –&gt; </a:t>
            </a:r>
            <a:r>
              <a:rPr lang="en-US" altLang="zh-CN" sz="2400" dirty="0" err="1"/>
              <a:t>b•Bd</a:t>
            </a:r>
            <a:r>
              <a:rPr lang="en-US" altLang="zh-CN" sz="2400" dirty="0"/>
              <a:t>, #</a:t>
            </a:r>
          </a:p>
          <a:p>
            <a:pPr>
              <a:lnSpc>
                <a:spcPct val="80000"/>
              </a:lnSpc>
              <a:buFont typeface="Monotype Sorts" pitchFamily="2" charset="2"/>
              <a:buNone/>
            </a:pPr>
            <a:r>
              <a:rPr lang="en-US" altLang="zh-CN" sz="2400" dirty="0"/>
              <a:t>     C –&gt; •e, c</a:t>
            </a:r>
          </a:p>
          <a:p>
            <a:pPr>
              <a:lnSpc>
                <a:spcPct val="80000"/>
              </a:lnSpc>
              <a:buFont typeface="Monotype Sorts" pitchFamily="2" charset="2"/>
              <a:buNone/>
            </a:pPr>
            <a:r>
              <a:rPr lang="en-US" altLang="zh-CN" sz="2400" dirty="0"/>
              <a:t>     B –&gt; •e, d</a:t>
            </a:r>
          </a:p>
          <a:p>
            <a:pPr>
              <a:lnSpc>
                <a:spcPct val="80000"/>
              </a:lnSpc>
              <a:buFont typeface="Monotype Sorts" pitchFamily="2" charset="2"/>
              <a:buNone/>
            </a:pPr>
            <a:r>
              <a:rPr lang="en-US" altLang="zh-CN" sz="2400" dirty="0"/>
              <a:t>I4: S –&gt; </a:t>
            </a:r>
            <a:r>
              <a:rPr lang="en-US" altLang="zh-CN" sz="2400" dirty="0" err="1"/>
              <a:t>aB•c</a:t>
            </a:r>
            <a:r>
              <a:rPr lang="en-US" altLang="zh-CN" sz="2400" dirty="0"/>
              <a:t>, #</a:t>
            </a:r>
          </a:p>
          <a:p>
            <a:pPr>
              <a:lnSpc>
                <a:spcPct val="80000"/>
              </a:lnSpc>
            </a:pPr>
            <a:endParaRPr lang="en-US" altLang="zh-CN" sz="2400" dirty="0"/>
          </a:p>
        </p:txBody>
      </p:sp>
      <p:sp>
        <p:nvSpPr>
          <p:cNvPr id="50180" name="Rectangle 4"/>
          <p:cNvSpPr>
            <a:spLocks noGrp="1" noChangeArrowheads="1"/>
          </p:cNvSpPr>
          <p:nvPr>
            <p:ph sz="half" idx="2"/>
          </p:nvPr>
        </p:nvSpPr>
        <p:spPr>
          <a:xfrm>
            <a:off x="4787900" y="764704"/>
            <a:ext cx="4356100" cy="5616624"/>
          </a:xfrm>
        </p:spPr>
        <p:txBody>
          <a:bodyPr/>
          <a:lstStyle/>
          <a:p>
            <a:pPr>
              <a:lnSpc>
                <a:spcPct val="80000"/>
              </a:lnSpc>
              <a:buFont typeface="Monotype Sorts" pitchFamily="2" charset="2"/>
              <a:buNone/>
            </a:pPr>
            <a:r>
              <a:rPr lang="en-US" altLang="zh-CN" sz="2400" dirty="0"/>
              <a:t>I5: S –&gt; </a:t>
            </a:r>
            <a:r>
              <a:rPr lang="en-US" altLang="zh-CN" sz="2400" dirty="0" err="1"/>
              <a:t>aC•d</a:t>
            </a:r>
            <a:r>
              <a:rPr lang="en-US" altLang="zh-CN" sz="2400" dirty="0"/>
              <a:t>, #</a:t>
            </a:r>
          </a:p>
          <a:p>
            <a:pPr>
              <a:lnSpc>
                <a:spcPct val="80000"/>
              </a:lnSpc>
              <a:buFont typeface="Monotype Sorts" pitchFamily="2" charset="2"/>
              <a:buNone/>
            </a:pPr>
            <a:r>
              <a:rPr lang="en-US" altLang="zh-CN" sz="2400" dirty="0">
                <a:solidFill>
                  <a:srgbClr val="FF0000"/>
                </a:solidFill>
              </a:rPr>
              <a:t>I6: B –&gt; e•, c</a:t>
            </a:r>
          </a:p>
          <a:p>
            <a:pPr>
              <a:lnSpc>
                <a:spcPct val="80000"/>
              </a:lnSpc>
              <a:buFont typeface="Monotype Sorts" pitchFamily="2" charset="2"/>
              <a:buNone/>
            </a:pPr>
            <a:r>
              <a:rPr lang="en-US" altLang="zh-CN" sz="2400" dirty="0">
                <a:solidFill>
                  <a:srgbClr val="FF0000"/>
                </a:solidFill>
              </a:rPr>
              <a:t>     C –&gt; e•, d</a:t>
            </a:r>
          </a:p>
          <a:p>
            <a:pPr>
              <a:lnSpc>
                <a:spcPct val="80000"/>
              </a:lnSpc>
              <a:buFont typeface="Monotype Sorts" pitchFamily="2" charset="2"/>
              <a:buNone/>
            </a:pPr>
            <a:r>
              <a:rPr lang="en-US" altLang="zh-CN" sz="2400" dirty="0"/>
              <a:t>I7: S –&gt; </a:t>
            </a:r>
            <a:r>
              <a:rPr lang="en-US" altLang="zh-CN" sz="2400" dirty="0" err="1"/>
              <a:t>bC•c</a:t>
            </a:r>
            <a:r>
              <a:rPr lang="en-US" altLang="zh-CN" sz="2400" dirty="0"/>
              <a:t>, #</a:t>
            </a:r>
          </a:p>
          <a:p>
            <a:pPr>
              <a:lnSpc>
                <a:spcPct val="80000"/>
              </a:lnSpc>
              <a:buFont typeface="Monotype Sorts" pitchFamily="2" charset="2"/>
              <a:buNone/>
            </a:pPr>
            <a:r>
              <a:rPr lang="en-US" altLang="zh-CN" sz="2400" dirty="0"/>
              <a:t>I8: S –&gt; </a:t>
            </a:r>
            <a:r>
              <a:rPr lang="en-US" altLang="zh-CN" sz="2400" dirty="0" err="1"/>
              <a:t>bB•d</a:t>
            </a:r>
            <a:r>
              <a:rPr lang="en-US" altLang="zh-CN" sz="2400" dirty="0"/>
              <a:t>, #</a:t>
            </a:r>
          </a:p>
          <a:p>
            <a:pPr>
              <a:lnSpc>
                <a:spcPct val="80000"/>
              </a:lnSpc>
              <a:buFont typeface="Monotype Sorts" pitchFamily="2" charset="2"/>
              <a:buNone/>
            </a:pPr>
            <a:r>
              <a:rPr lang="en-US" altLang="zh-CN" sz="2400" dirty="0">
                <a:solidFill>
                  <a:srgbClr val="FF0000"/>
                </a:solidFill>
              </a:rPr>
              <a:t>I9: B –&gt; e•, d</a:t>
            </a:r>
          </a:p>
          <a:p>
            <a:pPr>
              <a:lnSpc>
                <a:spcPct val="80000"/>
              </a:lnSpc>
              <a:buFont typeface="Monotype Sorts" pitchFamily="2" charset="2"/>
              <a:buNone/>
            </a:pPr>
            <a:r>
              <a:rPr lang="en-US" altLang="zh-CN" sz="2400" dirty="0">
                <a:solidFill>
                  <a:srgbClr val="FF0000"/>
                </a:solidFill>
              </a:rPr>
              <a:t>     C –&gt; e•, c</a:t>
            </a:r>
          </a:p>
          <a:p>
            <a:pPr>
              <a:lnSpc>
                <a:spcPct val="80000"/>
              </a:lnSpc>
              <a:buFont typeface="Monotype Sorts" pitchFamily="2" charset="2"/>
              <a:buNone/>
            </a:pPr>
            <a:r>
              <a:rPr lang="en-US" altLang="zh-CN" sz="2400" dirty="0"/>
              <a:t>I10: S –&gt; </a:t>
            </a:r>
            <a:r>
              <a:rPr lang="en-US" altLang="zh-CN" sz="2400" dirty="0" err="1"/>
              <a:t>aBc</a:t>
            </a:r>
            <a:r>
              <a:rPr lang="en-US" altLang="zh-CN" sz="2400" dirty="0"/>
              <a:t>•, #</a:t>
            </a:r>
          </a:p>
          <a:p>
            <a:pPr>
              <a:lnSpc>
                <a:spcPct val="80000"/>
              </a:lnSpc>
              <a:buFont typeface="Monotype Sorts" pitchFamily="2" charset="2"/>
              <a:buNone/>
            </a:pPr>
            <a:r>
              <a:rPr lang="en-US" altLang="zh-CN" sz="2400" dirty="0"/>
              <a:t>I11: S –&gt; </a:t>
            </a:r>
            <a:r>
              <a:rPr lang="en-US" altLang="zh-CN" sz="2400" dirty="0" err="1"/>
              <a:t>aCd</a:t>
            </a:r>
            <a:r>
              <a:rPr lang="en-US" altLang="zh-CN" sz="2400" dirty="0"/>
              <a:t>•, #</a:t>
            </a:r>
          </a:p>
          <a:p>
            <a:pPr>
              <a:lnSpc>
                <a:spcPct val="80000"/>
              </a:lnSpc>
              <a:buFont typeface="Monotype Sorts" pitchFamily="2" charset="2"/>
              <a:buNone/>
            </a:pPr>
            <a:r>
              <a:rPr lang="en-US" altLang="zh-CN" sz="2400" dirty="0"/>
              <a:t>I12: S –&gt; </a:t>
            </a:r>
            <a:r>
              <a:rPr lang="en-US" altLang="zh-CN" sz="2400" dirty="0" err="1"/>
              <a:t>bCc</a:t>
            </a:r>
            <a:r>
              <a:rPr lang="en-US" altLang="zh-CN" sz="2400" dirty="0"/>
              <a:t>•, #</a:t>
            </a:r>
          </a:p>
          <a:p>
            <a:pPr>
              <a:lnSpc>
                <a:spcPct val="80000"/>
              </a:lnSpc>
              <a:buFont typeface="Monotype Sorts" pitchFamily="2" charset="2"/>
              <a:buNone/>
            </a:pPr>
            <a:r>
              <a:rPr lang="en-US" altLang="zh-CN" sz="2400" dirty="0"/>
              <a:t>I13: S –&gt; </a:t>
            </a:r>
            <a:r>
              <a:rPr lang="en-US" altLang="zh-CN" sz="2400" dirty="0" err="1"/>
              <a:t>bBd</a:t>
            </a:r>
            <a:r>
              <a:rPr lang="en-US" altLang="zh-CN" sz="2400" dirty="0"/>
              <a:t>•, #</a:t>
            </a:r>
          </a:p>
          <a:p>
            <a:pPr>
              <a:lnSpc>
                <a:spcPct val="80000"/>
              </a:lnSpc>
              <a:buFont typeface="Monotype Sorts" pitchFamily="2" charset="2"/>
              <a:buNone/>
            </a:pPr>
            <a:endParaRPr lang="en-US" altLang="zh-CN" sz="2400" dirty="0"/>
          </a:p>
          <a:p>
            <a:pPr>
              <a:lnSpc>
                <a:spcPct val="80000"/>
              </a:lnSpc>
              <a:buFont typeface="Monotype Sorts" pitchFamily="2" charset="2"/>
              <a:buNone/>
            </a:pPr>
            <a:endParaRPr lang="en-US" altLang="zh-CN" sz="2400" dirty="0"/>
          </a:p>
          <a:p>
            <a:pPr>
              <a:lnSpc>
                <a:spcPct val="80000"/>
              </a:lnSpc>
            </a:pPr>
            <a:r>
              <a:rPr lang="en-US" altLang="zh-CN" sz="2400" dirty="0">
                <a:solidFill>
                  <a:srgbClr val="FF0000"/>
                </a:solidFill>
              </a:rPr>
              <a:t>I69: C –&gt; e •, c/d</a:t>
            </a:r>
          </a:p>
          <a:p>
            <a:pPr>
              <a:lnSpc>
                <a:spcPct val="80000"/>
              </a:lnSpc>
              <a:buFont typeface="Monotype Sorts" pitchFamily="2" charset="2"/>
              <a:buNone/>
            </a:pPr>
            <a:r>
              <a:rPr lang="en-US" altLang="zh-CN" sz="2400" dirty="0">
                <a:solidFill>
                  <a:srgbClr val="FF0000"/>
                </a:solidFill>
              </a:rPr>
              <a:t>             B –&gt; e •, d/c</a:t>
            </a:r>
          </a:p>
          <a:p>
            <a:pPr>
              <a:lnSpc>
                <a:spcPct val="80000"/>
              </a:lnSpc>
              <a:buFont typeface="Monotype Sorts" pitchFamily="2" charset="2"/>
              <a:buNone/>
            </a:pPr>
            <a:endParaRPr lang="en-US" altLang="zh-CN" sz="2400"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111</a:t>
            </a:fld>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DABC9CAF-4ADE-4734-B182-A9CE9CDFE065}" type="slidenum">
              <a:rPr lang="zh-CN" altLang="en-US" smtClean="0"/>
              <a:pPr/>
              <a:t>112</a:t>
            </a:fld>
            <a:endParaRPr lang="en-US" altLang="zh-CN"/>
          </a:p>
        </p:txBody>
      </p:sp>
      <p:sp>
        <p:nvSpPr>
          <p:cNvPr id="6" name="矩形 5"/>
          <p:cNvSpPr/>
          <p:nvPr/>
        </p:nvSpPr>
        <p:spPr>
          <a:xfrm>
            <a:off x="1187624" y="2276872"/>
            <a:ext cx="4572000" cy="978729"/>
          </a:xfrm>
          <a:prstGeom prst="rect">
            <a:avLst/>
          </a:prstGeom>
        </p:spPr>
        <p:txBody>
          <a:bodyPr>
            <a:spAutoFit/>
          </a:bodyPr>
          <a:lstStyle/>
          <a:p>
            <a:pPr>
              <a:lnSpc>
                <a:spcPct val="80000"/>
              </a:lnSpc>
              <a:buFont typeface="Monotype Sorts" pitchFamily="2" charset="2"/>
              <a:buNone/>
            </a:pPr>
            <a:r>
              <a:rPr lang="en-US" altLang="zh-CN" sz="2400" dirty="0" smtClean="0"/>
              <a:t>I6: B –&gt; e•, c</a:t>
            </a:r>
          </a:p>
          <a:p>
            <a:pPr>
              <a:lnSpc>
                <a:spcPct val="80000"/>
              </a:lnSpc>
              <a:buFont typeface="Monotype Sorts" pitchFamily="2" charset="2"/>
              <a:buNone/>
            </a:pPr>
            <a:r>
              <a:rPr lang="en-US" altLang="zh-CN" sz="2400" dirty="0" smtClean="0"/>
              <a:t>     C –&gt; e•, d</a:t>
            </a:r>
          </a:p>
          <a:p>
            <a:pPr>
              <a:lnSpc>
                <a:spcPct val="80000"/>
              </a:lnSpc>
              <a:buFont typeface="Monotype Sorts" pitchFamily="2" charset="2"/>
              <a:buNone/>
            </a:pPr>
            <a:r>
              <a:rPr lang="zh-CN" altLang="en-US" sz="2400" dirty="0" smtClean="0"/>
              <a:t>不存在规约</a:t>
            </a:r>
            <a:r>
              <a:rPr lang="en-US" altLang="zh-CN" sz="2400" dirty="0" smtClean="0"/>
              <a:t>-</a:t>
            </a:r>
            <a:r>
              <a:rPr lang="zh-CN" altLang="en-US" sz="2400" dirty="0" smtClean="0"/>
              <a:t>规约冲突</a:t>
            </a:r>
            <a:endParaRPr lang="en-US" altLang="zh-CN" sz="2400" dirty="0"/>
          </a:p>
        </p:txBody>
      </p:sp>
      <p:sp>
        <p:nvSpPr>
          <p:cNvPr id="7" name="矩形 6"/>
          <p:cNvSpPr/>
          <p:nvPr/>
        </p:nvSpPr>
        <p:spPr>
          <a:xfrm>
            <a:off x="1259632" y="3429000"/>
            <a:ext cx="4572000" cy="978729"/>
          </a:xfrm>
          <a:prstGeom prst="rect">
            <a:avLst/>
          </a:prstGeom>
        </p:spPr>
        <p:txBody>
          <a:bodyPr>
            <a:spAutoFit/>
          </a:bodyPr>
          <a:lstStyle/>
          <a:p>
            <a:pPr>
              <a:lnSpc>
                <a:spcPct val="80000"/>
              </a:lnSpc>
              <a:buFont typeface="Monotype Sorts" pitchFamily="2" charset="2"/>
              <a:buNone/>
            </a:pPr>
            <a:r>
              <a:rPr lang="en-US" altLang="zh-CN" sz="2400" dirty="0" smtClean="0"/>
              <a:t>I9: B –&gt; e•, d</a:t>
            </a:r>
          </a:p>
          <a:p>
            <a:pPr>
              <a:lnSpc>
                <a:spcPct val="80000"/>
              </a:lnSpc>
              <a:buFont typeface="Monotype Sorts" pitchFamily="2" charset="2"/>
              <a:buNone/>
            </a:pPr>
            <a:r>
              <a:rPr lang="en-US" altLang="zh-CN" sz="2400" dirty="0" smtClean="0"/>
              <a:t>     C –&gt; e•, c</a:t>
            </a:r>
          </a:p>
          <a:p>
            <a:pPr>
              <a:lnSpc>
                <a:spcPct val="80000"/>
              </a:lnSpc>
            </a:pPr>
            <a:r>
              <a:rPr lang="zh-CN" altLang="en-US" sz="2400" dirty="0" smtClean="0"/>
              <a:t>不存在规约</a:t>
            </a:r>
            <a:r>
              <a:rPr lang="en-US" altLang="zh-CN" sz="2400" dirty="0" smtClean="0"/>
              <a:t>-</a:t>
            </a:r>
            <a:r>
              <a:rPr lang="zh-CN" altLang="en-US" sz="2400" dirty="0" smtClean="0"/>
              <a:t>规约冲突</a:t>
            </a:r>
            <a:endParaRPr lang="en-US" altLang="zh-CN" sz="2400" dirty="0" smtClean="0"/>
          </a:p>
        </p:txBody>
      </p:sp>
      <p:sp>
        <p:nvSpPr>
          <p:cNvPr id="8" name="矩形 7"/>
          <p:cNvSpPr/>
          <p:nvPr/>
        </p:nvSpPr>
        <p:spPr>
          <a:xfrm>
            <a:off x="1403648" y="4581128"/>
            <a:ext cx="4572000" cy="978729"/>
          </a:xfrm>
          <a:prstGeom prst="rect">
            <a:avLst/>
          </a:prstGeom>
        </p:spPr>
        <p:txBody>
          <a:bodyPr>
            <a:spAutoFit/>
          </a:bodyPr>
          <a:lstStyle/>
          <a:p>
            <a:pPr>
              <a:lnSpc>
                <a:spcPct val="80000"/>
              </a:lnSpc>
            </a:pPr>
            <a:r>
              <a:rPr lang="en-US" altLang="zh-CN" sz="2400" dirty="0" smtClean="0"/>
              <a:t>I69: C –&gt; e •, c/d</a:t>
            </a:r>
          </a:p>
          <a:p>
            <a:pPr>
              <a:lnSpc>
                <a:spcPct val="80000"/>
              </a:lnSpc>
              <a:buFont typeface="Monotype Sorts" pitchFamily="2" charset="2"/>
              <a:buNone/>
            </a:pPr>
            <a:r>
              <a:rPr lang="en-US" altLang="zh-CN" sz="2400" dirty="0" smtClean="0"/>
              <a:t>       B –&gt; e •, d/c</a:t>
            </a:r>
          </a:p>
          <a:p>
            <a:pPr>
              <a:lnSpc>
                <a:spcPct val="80000"/>
              </a:lnSpc>
            </a:pPr>
            <a:r>
              <a:rPr lang="zh-CN" altLang="en-US" sz="2400" dirty="0" smtClean="0"/>
              <a:t>存在规约</a:t>
            </a:r>
            <a:r>
              <a:rPr lang="en-US" altLang="zh-CN" sz="2400" dirty="0" smtClean="0"/>
              <a:t>-</a:t>
            </a:r>
            <a:r>
              <a:rPr lang="zh-CN" altLang="en-US" sz="2400" dirty="0" smtClean="0"/>
              <a:t>规约冲突</a:t>
            </a:r>
            <a:endParaRPr lang="en-US" altLang="zh-CN" sz="2400" dirty="0" smtClean="0"/>
          </a:p>
        </p:txBody>
      </p:sp>
      <p:sp>
        <p:nvSpPr>
          <p:cNvPr id="9" name="TextBox 8"/>
          <p:cNvSpPr txBox="1"/>
          <p:nvPr/>
        </p:nvSpPr>
        <p:spPr>
          <a:xfrm>
            <a:off x="899592" y="1052736"/>
            <a:ext cx="7416824" cy="584775"/>
          </a:xfrm>
          <a:prstGeom prst="rect">
            <a:avLst/>
          </a:prstGeom>
          <a:noFill/>
        </p:spPr>
        <p:txBody>
          <a:bodyPr wrap="square" rtlCol="0">
            <a:spAutoFit/>
          </a:bodyPr>
          <a:lstStyle/>
          <a:p>
            <a:r>
              <a:rPr lang="zh-CN" altLang="en-US" sz="3200" dirty="0" smtClean="0">
                <a:solidFill>
                  <a:srgbClr val="3333FF"/>
                </a:solidFill>
              </a:rPr>
              <a:t>并不是所有的</a:t>
            </a:r>
            <a:r>
              <a:rPr lang="en-US" altLang="zh-CN" sz="3200" dirty="0" smtClean="0">
                <a:solidFill>
                  <a:srgbClr val="3333FF"/>
                </a:solidFill>
              </a:rPr>
              <a:t>LR(1)</a:t>
            </a:r>
            <a:r>
              <a:rPr lang="zh-CN" altLang="en-US" sz="3200" dirty="0" smtClean="0">
                <a:solidFill>
                  <a:srgbClr val="3333FF"/>
                </a:solidFill>
              </a:rPr>
              <a:t>都可以改造成</a:t>
            </a:r>
            <a:r>
              <a:rPr lang="en-US" altLang="zh-CN" sz="3200" dirty="0" smtClean="0">
                <a:solidFill>
                  <a:srgbClr val="3333FF"/>
                </a:solidFill>
              </a:rPr>
              <a:t>LALR(1)</a:t>
            </a:r>
            <a:endParaRPr lang="zh-CN" altLang="en-US" sz="3200" dirty="0">
              <a:solidFill>
                <a:srgbClr val="3333FF"/>
              </a:solidFill>
            </a:endParaRPr>
          </a:p>
        </p:txBody>
      </p:sp>
      <p:sp>
        <p:nvSpPr>
          <p:cNvPr id="10" name="矩形 9"/>
          <p:cNvSpPr/>
          <p:nvPr/>
        </p:nvSpPr>
        <p:spPr>
          <a:xfrm>
            <a:off x="1187624" y="5879271"/>
            <a:ext cx="6840760" cy="394723"/>
          </a:xfrm>
          <a:prstGeom prst="rect">
            <a:avLst/>
          </a:prstGeom>
        </p:spPr>
        <p:txBody>
          <a:bodyPr wrap="square">
            <a:spAutoFit/>
          </a:bodyPr>
          <a:lstStyle/>
          <a:p>
            <a:pPr>
              <a:lnSpc>
                <a:spcPct val="80000"/>
              </a:lnSpc>
            </a:pPr>
            <a:r>
              <a:rPr lang="zh-CN" altLang="en-US" sz="2400" dirty="0" smtClean="0"/>
              <a:t>因此， 例</a:t>
            </a:r>
            <a:r>
              <a:rPr lang="en-US" altLang="zh-CN" sz="2400" dirty="0" smtClean="0"/>
              <a:t>5.17</a:t>
            </a:r>
            <a:r>
              <a:rPr lang="zh-CN" altLang="en-US" sz="2400" dirty="0" smtClean="0"/>
              <a:t>是</a:t>
            </a:r>
            <a:r>
              <a:rPr lang="en-US" altLang="zh-CN" sz="2400" dirty="0" smtClean="0"/>
              <a:t>LR(1)</a:t>
            </a:r>
            <a:r>
              <a:rPr lang="zh-CN" altLang="en-US" sz="2400" dirty="0" smtClean="0"/>
              <a:t>文法，不是</a:t>
            </a:r>
            <a:r>
              <a:rPr lang="en-US" altLang="zh-CN" sz="2400" dirty="0" smtClean="0"/>
              <a:t>LALR(1)</a:t>
            </a:r>
            <a:r>
              <a:rPr lang="zh-CN" altLang="en-US" sz="2400" dirty="0" smtClean="0"/>
              <a:t>文法</a:t>
            </a:r>
            <a:endParaRPr lang="en-US" altLang="zh-CN" sz="24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27584" y="764704"/>
            <a:ext cx="8153400" cy="990600"/>
          </a:xfrm>
        </p:spPr>
        <p:txBody>
          <a:bodyPr/>
          <a:lstStyle/>
          <a:p>
            <a:r>
              <a:rPr lang="en-US" altLang="zh-CN" sz="3600" b="1" dirty="0" smtClean="0">
                <a:solidFill>
                  <a:srgbClr val="3333FF"/>
                </a:solidFill>
                <a:latin typeface="宋体" pitchFamily="2" charset="-122"/>
              </a:rPr>
              <a:t>5.3.5 LR</a:t>
            </a:r>
            <a:r>
              <a:rPr lang="zh-CN" altLang="en-US" sz="3600" b="1" dirty="0" smtClean="0">
                <a:solidFill>
                  <a:srgbClr val="3333FF"/>
                </a:solidFill>
                <a:latin typeface="宋体" pitchFamily="2" charset="-122"/>
              </a:rPr>
              <a:t>分析在二义性文法中</a:t>
            </a:r>
            <a:r>
              <a:rPr lang="zh-CN" altLang="en-US" sz="3600" b="1" dirty="0">
                <a:solidFill>
                  <a:srgbClr val="3333FF"/>
                </a:solidFill>
                <a:latin typeface="宋体" pitchFamily="2" charset="-122"/>
              </a:rPr>
              <a:t>的应用</a:t>
            </a:r>
          </a:p>
        </p:txBody>
      </p:sp>
      <p:sp>
        <p:nvSpPr>
          <p:cNvPr id="4099" name="Rectangle 3"/>
          <p:cNvSpPr>
            <a:spLocks noGrp="1" noChangeArrowheads="1"/>
          </p:cNvSpPr>
          <p:nvPr>
            <p:ph idx="1"/>
          </p:nvPr>
        </p:nvSpPr>
        <p:spPr>
          <a:xfrm>
            <a:off x="539552" y="1988840"/>
            <a:ext cx="3744416" cy="4114800"/>
          </a:xfrm>
          <a:noFill/>
        </p:spPr>
        <p:txBody>
          <a:bodyPr/>
          <a:lstStyle/>
          <a:p>
            <a:pPr>
              <a:buNone/>
            </a:pPr>
            <a:r>
              <a:rPr lang="zh-CN" altLang="en-US" sz="2800" b="1" dirty="0" smtClean="0"/>
              <a:t>例</a:t>
            </a:r>
            <a:r>
              <a:rPr lang="en-US" altLang="zh-CN" sz="2800" b="1" dirty="0" smtClean="0"/>
              <a:t>5.18</a:t>
            </a:r>
            <a:r>
              <a:rPr lang="zh-CN" altLang="en-US" sz="2800" b="1" dirty="0" smtClean="0"/>
              <a:t>表达式</a:t>
            </a:r>
            <a:r>
              <a:rPr lang="zh-CN" altLang="en-US" sz="2800" b="1" dirty="0"/>
              <a:t>文法：</a:t>
            </a:r>
          </a:p>
          <a:p>
            <a:pPr>
              <a:buFontTx/>
              <a:buNone/>
            </a:pPr>
            <a:r>
              <a:rPr lang="zh-CN" altLang="zh-CN" sz="2800" b="1" dirty="0"/>
              <a:t>   </a:t>
            </a:r>
            <a:r>
              <a:rPr lang="en-US" altLang="zh-CN" sz="2800" b="1" dirty="0"/>
              <a:t>E</a:t>
            </a:r>
            <a:r>
              <a:rPr lang="zh-CN" altLang="en-US" sz="2800" b="1" dirty="0">
                <a:latin typeface="Tahoma" pitchFamily="34" charset="0"/>
              </a:rPr>
              <a:t>’</a:t>
            </a:r>
            <a:r>
              <a:rPr lang="en-US" altLang="zh-CN" sz="2800" b="1" dirty="0"/>
              <a:t> </a:t>
            </a:r>
            <a:r>
              <a:rPr kumimoji="1" lang="en-US" altLang="zh-CN" sz="2800" b="1" dirty="0">
                <a:sym typeface="Symbol" pitchFamily="18" charset="2"/>
              </a:rPr>
              <a:t>E</a:t>
            </a:r>
            <a:endParaRPr lang="en-US" altLang="zh-CN" sz="2800" b="1" dirty="0"/>
          </a:p>
          <a:p>
            <a:pPr>
              <a:buFontTx/>
              <a:buNone/>
            </a:pPr>
            <a:r>
              <a:rPr lang="en-US" altLang="zh-CN" sz="2800" b="1" dirty="0"/>
              <a:t>   E </a:t>
            </a:r>
            <a:r>
              <a:rPr kumimoji="1" lang="en-US" altLang="zh-CN" sz="2800" b="1" dirty="0">
                <a:sym typeface="Symbol" pitchFamily="18" charset="2"/>
              </a:rPr>
              <a:t>E</a:t>
            </a:r>
            <a:r>
              <a:rPr kumimoji="1" lang="en-US" altLang="zh-CN" sz="2800" b="1" dirty="0">
                <a:solidFill>
                  <a:srgbClr val="CC0066"/>
                </a:solidFill>
                <a:sym typeface="Symbol" pitchFamily="18" charset="2"/>
              </a:rPr>
              <a:t>+</a:t>
            </a:r>
            <a:r>
              <a:rPr kumimoji="1" lang="en-US" altLang="zh-CN" sz="2800" b="1" dirty="0">
                <a:sym typeface="Symbol" pitchFamily="18" charset="2"/>
              </a:rPr>
              <a:t>E</a:t>
            </a:r>
          </a:p>
          <a:p>
            <a:pPr>
              <a:buFontTx/>
              <a:buNone/>
            </a:pPr>
            <a:r>
              <a:rPr kumimoji="1" lang="en-US" altLang="zh-CN" sz="2800" b="1" dirty="0">
                <a:sym typeface="Symbol" pitchFamily="18" charset="2"/>
              </a:rPr>
              <a:t>   E E</a:t>
            </a:r>
            <a:r>
              <a:rPr kumimoji="1" lang="en-US" altLang="zh-CN" sz="2800" b="1" dirty="0">
                <a:solidFill>
                  <a:srgbClr val="CC0066"/>
                </a:solidFill>
                <a:sym typeface="Symbol" pitchFamily="18" charset="2"/>
              </a:rPr>
              <a:t>*</a:t>
            </a:r>
            <a:r>
              <a:rPr kumimoji="1" lang="en-US" altLang="zh-CN" sz="2800" b="1" dirty="0">
                <a:sym typeface="Symbol" pitchFamily="18" charset="2"/>
              </a:rPr>
              <a:t>E</a:t>
            </a:r>
            <a:br>
              <a:rPr kumimoji="1" lang="en-US" altLang="zh-CN" sz="2800" b="1" dirty="0">
                <a:sym typeface="Symbol" pitchFamily="18" charset="2"/>
              </a:rPr>
            </a:br>
            <a:r>
              <a:rPr kumimoji="1" lang="en-US" altLang="zh-CN" sz="2800" b="1" dirty="0">
                <a:sym typeface="Symbol" pitchFamily="18" charset="2"/>
              </a:rPr>
              <a:t>E </a:t>
            </a:r>
            <a:r>
              <a:rPr kumimoji="1" lang="en-US" altLang="zh-CN" sz="2800" b="1" dirty="0">
                <a:solidFill>
                  <a:srgbClr val="CC0066"/>
                </a:solidFill>
                <a:sym typeface="Symbol" pitchFamily="18" charset="2"/>
              </a:rPr>
              <a:t>(</a:t>
            </a:r>
            <a:r>
              <a:rPr kumimoji="1" lang="en-US" altLang="zh-CN" sz="2800" b="1" dirty="0">
                <a:sym typeface="Symbol" pitchFamily="18" charset="2"/>
              </a:rPr>
              <a:t>E</a:t>
            </a:r>
            <a:r>
              <a:rPr kumimoji="1" lang="en-US" altLang="zh-CN" sz="2800" b="1" dirty="0">
                <a:solidFill>
                  <a:srgbClr val="CC0066"/>
                </a:solidFill>
                <a:sym typeface="Symbol" pitchFamily="18" charset="2"/>
              </a:rPr>
              <a:t>)</a:t>
            </a:r>
            <a:br>
              <a:rPr kumimoji="1" lang="en-US" altLang="zh-CN" sz="2800" b="1" dirty="0">
                <a:solidFill>
                  <a:srgbClr val="CC0066"/>
                </a:solidFill>
                <a:sym typeface="Symbol" pitchFamily="18" charset="2"/>
              </a:rPr>
            </a:br>
            <a:r>
              <a:rPr kumimoji="1" lang="en-US" altLang="zh-CN" sz="2800" b="1" dirty="0">
                <a:sym typeface="Symbol" pitchFamily="18" charset="2"/>
              </a:rPr>
              <a:t>E </a:t>
            </a:r>
            <a:r>
              <a:rPr kumimoji="1" lang="en-US" altLang="zh-CN" sz="2800" b="1" dirty="0" err="1">
                <a:solidFill>
                  <a:srgbClr val="CC0066"/>
                </a:solidFill>
                <a:sym typeface="Symbol" pitchFamily="18" charset="2"/>
              </a:rPr>
              <a:t>i</a:t>
            </a:r>
            <a:endParaRPr kumimoji="1" lang="en-US" altLang="zh-CN" sz="2800" b="1" dirty="0">
              <a:solidFill>
                <a:srgbClr val="CC0066"/>
              </a:solidFill>
              <a:sym typeface="Symbol" pitchFamily="18" charset="2"/>
            </a:endParaRPr>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113</a:t>
            </a:fld>
            <a:endParaRPr lang="en-US" altLang="zh-CN"/>
          </a:p>
        </p:txBody>
      </p:sp>
      <p:sp>
        <p:nvSpPr>
          <p:cNvPr id="4100" name="Text Box 4"/>
          <p:cNvSpPr txBox="1">
            <a:spLocks noChangeArrowheads="1"/>
          </p:cNvSpPr>
          <p:nvPr/>
        </p:nvSpPr>
        <p:spPr bwMode="auto">
          <a:xfrm>
            <a:off x="4788024" y="2132856"/>
            <a:ext cx="3581400" cy="4081759"/>
          </a:xfrm>
          <a:prstGeom prst="rect">
            <a:avLst/>
          </a:prstGeom>
          <a:noFill/>
          <a:ln w="9525">
            <a:noFill/>
            <a:miter lim="800000"/>
            <a:headEnd/>
            <a:tailEnd/>
          </a:ln>
          <a:effectLst/>
        </p:spPr>
        <p:txBody>
          <a:bodyPr lIns="92075" tIns="46038" rIns="92075" bIns="46038">
            <a:spAutoFit/>
          </a:bodyPr>
          <a:lstStyle/>
          <a:p>
            <a:pPr eaLnBrk="0" hangingPunct="0">
              <a:spcBef>
                <a:spcPct val="20000"/>
              </a:spcBef>
              <a:buClr>
                <a:schemeClr val="tx1"/>
              </a:buClr>
              <a:buSzPct val="75000"/>
              <a:buFont typeface="Monotype Sorts" pitchFamily="2" charset="2"/>
              <a:buNone/>
            </a:pPr>
            <a:r>
              <a:rPr lang="zh-CN" altLang="en-US" sz="2000" dirty="0"/>
              <a:t>      </a:t>
            </a:r>
            <a:r>
              <a:rPr lang="zh-CN" altLang="en-US" sz="2400" b="1" dirty="0"/>
              <a:t>二义性文法不是</a:t>
            </a:r>
            <a:r>
              <a:rPr lang="en-US" altLang="zh-CN" sz="2400" b="1" dirty="0"/>
              <a:t>LR</a:t>
            </a:r>
            <a:r>
              <a:rPr lang="zh-CN" altLang="en-US" sz="2400" b="1" dirty="0"/>
              <a:t>文法，但是对某些二义性文法， 人为地给出优先性和结合性可能构造出更有效的</a:t>
            </a:r>
            <a:r>
              <a:rPr lang="en-US" altLang="zh-CN" sz="2400" b="1" dirty="0"/>
              <a:t>LR</a:t>
            </a:r>
            <a:r>
              <a:rPr lang="zh-CN" altLang="en-US" sz="2400" b="1" dirty="0"/>
              <a:t>分析器</a:t>
            </a:r>
          </a:p>
          <a:p>
            <a:pPr eaLnBrk="0" hangingPunct="0">
              <a:spcBef>
                <a:spcPct val="20000"/>
              </a:spcBef>
              <a:buClr>
                <a:schemeClr val="tx1"/>
              </a:buClr>
              <a:buSzPct val="75000"/>
              <a:buFont typeface="Monotype Sorts" pitchFamily="2" charset="2"/>
              <a:buNone/>
            </a:pPr>
            <a:r>
              <a:rPr lang="zh-CN" altLang="en-US" sz="2400" b="1" dirty="0"/>
              <a:t>如：</a:t>
            </a:r>
            <a:r>
              <a:rPr lang="zh-CN" altLang="en-US" sz="2400" b="1" dirty="0">
                <a:latin typeface="华文新魏" panose="02010800040101010101" pitchFamily="2" charset="-122"/>
              </a:rPr>
              <a:t>规定在表达式文法中</a:t>
            </a:r>
          </a:p>
          <a:p>
            <a:pPr eaLnBrk="0" hangingPunct="0">
              <a:spcBef>
                <a:spcPct val="20000"/>
              </a:spcBef>
              <a:buClr>
                <a:schemeClr val="tx1"/>
              </a:buClr>
              <a:buSzPct val="75000"/>
              <a:buFont typeface="Monotype Sorts" pitchFamily="2" charset="2"/>
              <a:buNone/>
            </a:pPr>
            <a:r>
              <a:rPr lang="en-US" altLang="zh-CN" sz="2400" b="1" dirty="0" err="1">
                <a:latin typeface="华文新魏" panose="02010800040101010101" pitchFamily="2" charset="-122"/>
              </a:rPr>
              <a:t>i</a:t>
            </a:r>
            <a:r>
              <a:rPr lang="zh-CN" altLang="en-US" sz="2400" b="1" dirty="0">
                <a:latin typeface="华文新魏" panose="02010800040101010101" pitchFamily="2" charset="-122"/>
              </a:rPr>
              <a:t>的优先性最高   </a:t>
            </a:r>
          </a:p>
          <a:p>
            <a:pPr eaLnBrk="0" hangingPunct="0">
              <a:spcBef>
                <a:spcPct val="20000"/>
              </a:spcBef>
              <a:buClr>
                <a:schemeClr val="tx1"/>
              </a:buClr>
              <a:buSzPct val="75000"/>
              <a:buFont typeface="Monotype Sorts" pitchFamily="2" charset="2"/>
              <a:buNone/>
            </a:pPr>
            <a:r>
              <a:rPr lang="zh-CN" altLang="en-US" sz="2400" b="1" dirty="0">
                <a:latin typeface="华文新魏" panose="02010800040101010101" pitchFamily="2" charset="-122"/>
              </a:rPr>
              <a:t>‘*’ </a:t>
            </a:r>
            <a:r>
              <a:rPr lang="zh-CN" altLang="en-US" sz="2400" b="1" dirty="0" smtClean="0">
                <a:latin typeface="华文新魏" panose="02010800040101010101" pitchFamily="2" charset="-122"/>
              </a:rPr>
              <a:t>＞ </a:t>
            </a:r>
            <a:r>
              <a:rPr lang="zh-CN" altLang="en-US" sz="2400" b="1" dirty="0">
                <a:latin typeface="华文新魏" panose="02010800040101010101" pitchFamily="2" charset="-122"/>
              </a:rPr>
              <a:t>‘＋’ </a:t>
            </a:r>
          </a:p>
          <a:p>
            <a:pPr eaLnBrk="0" hangingPunct="0">
              <a:spcBef>
                <a:spcPct val="20000"/>
              </a:spcBef>
              <a:buClr>
                <a:schemeClr val="tx1"/>
              </a:buClr>
              <a:buSzPct val="75000"/>
              <a:buFont typeface="Monotype Sorts" pitchFamily="2" charset="2"/>
              <a:buNone/>
            </a:pPr>
            <a:r>
              <a:rPr lang="zh-CN" altLang="en-US" sz="2400" b="1" dirty="0">
                <a:latin typeface="华文新魏" panose="02010800040101010101" pitchFamily="2" charset="-122"/>
              </a:rPr>
              <a:t>‘*’和 ‘＋’ 都服从左结合</a:t>
            </a:r>
            <a:r>
              <a:rPr lang="zh-CN" altLang="en-US" sz="2400" dirty="0">
                <a:latin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Grp="1" noChangeAspect="1"/>
          </p:cNvGraphicFramePr>
          <p:nvPr>
            <p:ph/>
          </p:nvPr>
        </p:nvGraphicFramePr>
        <p:xfrm>
          <a:off x="395536" y="2276872"/>
          <a:ext cx="8364537" cy="3289300"/>
        </p:xfrm>
        <a:graphic>
          <a:graphicData uri="http://schemas.openxmlformats.org/presentationml/2006/ole">
            <mc:AlternateContent xmlns:mc="http://schemas.openxmlformats.org/markup-compatibility/2006">
              <mc:Choice xmlns:v="urn:schemas-microsoft-com:vml" Requires="v">
                <p:oleObj spid="_x0000_s3100" name="文档" r:id="rId3" imgW="8549640" imgH="3362960" progId="">
                  <p:embed/>
                </p:oleObj>
              </mc:Choice>
              <mc:Fallback>
                <p:oleObj name="文档" r:id="rId3" imgW="8549640" imgH="3362960" progId="">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276872"/>
                        <a:ext cx="8364537"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423C1A62-73DE-4F4F-BC26-E413AB1FA06B}" type="slidenum">
              <a:rPr lang="zh-CN" altLang="en-US" smtClean="0"/>
              <a:pPr/>
              <a:t>114</a:t>
            </a:fld>
            <a:endParaRPr lang="en-US" altLang="zh-CN"/>
          </a:p>
        </p:txBody>
      </p:sp>
      <p:sp>
        <p:nvSpPr>
          <p:cNvPr id="5123" name="Text Box 3"/>
          <p:cNvSpPr txBox="1">
            <a:spLocks noChangeArrowheads="1"/>
          </p:cNvSpPr>
          <p:nvPr/>
        </p:nvSpPr>
        <p:spPr bwMode="auto">
          <a:xfrm>
            <a:off x="1259632" y="620688"/>
            <a:ext cx="5476179" cy="1077218"/>
          </a:xfrm>
          <a:prstGeom prst="rect">
            <a:avLst/>
          </a:prstGeom>
          <a:noFill/>
          <a:ln w="9525">
            <a:noFill/>
            <a:miter lim="800000"/>
            <a:headEnd/>
            <a:tailEnd/>
          </a:ln>
          <a:effectLst/>
        </p:spPr>
        <p:txBody>
          <a:bodyPr wrap="none">
            <a:spAutoFit/>
          </a:bodyPr>
          <a:lstStyle/>
          <a:p>
            <a:r>
              <a:rPr kumimoji="1" lang="zh-CN" altLang="en-US" sz="3200" b="1" dirty="0">
                <a:ea typeface="仿宋_GB2312" pitchFamily="49" charset="-122"/>
              </a:rPr>
              <a:t>  </a:t>
            </a:r>
            <a:r>
              <a:rPr kumimoji="1" lang="zh-CN" altLang="en-US" sz="3200" b="1" dirty="0">
                <a:solidFill>
                  <a:srgbClr val="3333FF"/>
                </a:solidFill>
                <a:latin typeface="华文新魏" pitchFamily="2" charset="-122"/>
              </a:rPr>
              <a:t>算术表达式二义性文法的</a:t>
            </a:r>
          </a:p>
          <a:p>
            <a:r>
              <a:rPr kumimoji="1" lang="zh-CN" altLang="en-US" sz="3200" b="1" dirty="0">
                <a:solidFill>
                  <a:srgbClr val="3333FF"/>
                </a:solidFill>
                <a:latin typeface="华文新魏" pitchFamily="2" charset="-122"/>
              </a:rPr>
              <a:t>  </a:t>
            </a:r>
            <a:r>
              <a:rPr kumimoji="1" lang="en-US" altLang="en-US" sz="3200" b="1" dirty="0">
                <a:solidFill>
                  <a:srgbClr val="3333FF"/>
                </a:solidFill>
                <a:latin typeface="华文新魏" pitchFamily="2" charset="-122"/>
              </a:rPr>
              <a:t>LR(0)</a:t>
            </a:r>
            <a:r>
              <a:rPr kumimoji="1" lang="zh-CN" altLang="en-US" sz="3200" b="1" dirty="0">
                <a:solidFill>
                  <a:srgbClr val="3333FF"/>
                </a:solidFill>
                <a:latin typeface="华文新魏" pitchFamily="2" charset="-122"/>
              </a:rPr>
              <a:t>项目集及状态转换矩阵</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2"/>
          <p:cNvGraphicFramePr>
            <a:graphicFrameLocks noGrp="1" noChangeAspect="1"/>
          </p:cNvGraphicFramePr>
          <p:nvPr>
            <p:ph/>
            <p:extLst>
              <p:ext uri="{D42A27DB-BD31-4B8C-83A1-F6EECF244321}">
                <p14:modId xmlns:p14="http://schemas.microsoft.com/office/powerpoint/2010/main" val="2399171783"/>
              </p:ext>
            </p:extLst>
          </p:nvPr>
        </p:nvGraphicFramePr>
        <p:xfrm>
          <a:off x="711200" y="620688"/>
          <a:ext cx="7569200" cy="5221288"/>
        </p:xfrm>
        <a:graphic>
          <a:graphicData uri="http://schemas.openxmlformats.org/presentationml/2006/ole">
            <mc:AlternateContent xmlns:mc="http://schemas.openxmlformats.org/markup-compatibility/2006">
              <mc:Choice xmlns:v="urn:schemas-microsoft-com:vml" Requires="v">
                <p:oleObj spid="_x0000_s4124" name="文档" r:id="rId3" imgW="7774940" imgH="5364480" progId="">
                  <p:embed/>
                </p:oleObj>
              </mc:Choice>
              <mc:Fallback>
                <p:oleObj name="文档" r:id="rId3" imgW="7774940" imgH="5364480" progId="">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620688"/>
                        <a:ext cx="7569200" cy="52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423C1A62-73DE-4F4F-BC26-E413AB1FA06B}" type="slidenum">
              <a:rPr lang="zh-CN" altLang="en-US" smtClean="0"/>
              <a:pPr/>
              <a:t>115</a:t>
            </a:fld>
            <a:endParaRPr lang="en-US" altLang="zh-CN"/>
          </a:p>
        </p:txBody>
      </p:sp>
      <p:sp>
        <p:nvSpPr>
          <p:cNvPr id="6147" name="Text Box 3"/>
          <p:cNvSpPr txBox="1">
            <a:spLocks noChangeArrowheads="1"/>
          </p:cNvSpPr>
          <p:nvPr/>
        </p:nvSpPr>
        <p:spPr bwMode="auto">
          <a:xfrm>
            <a:off x="1475656" y="5877272"/>
            <a:ext cx="5904656" cy="585418"/>
          </a:xfrm>
          <a:prstGeom prst="rect">
            <a:avLst/>
          </a:prstGeom>
          <a:noFill/>
          <a:ln w="9525">
            <a:noFill/>
            <a:miter lim="800000"/>
            <a:headEnd/>
            <a:tailEnd/>
          </a:ln>
          <a:effectLst/>
        </p:spPr>
        <p:txBody>
          <a:bodyPr wrap="square" lIns="92075" tIns="46038" rIns="92075" bIns="46038">
            <a:spAutoFit/>
          </a:bodyPr>
          <a:lstStyle/>
          <a:p>
            <a:pPr>
              <a:spcBef>
                <a:spcPct val="20000"/>
              </a:spcBef>
              <a:buClr>
                <a:schemeClr val="tx1"/>
              </a:buClr>
              <a:buSzPct val="75000"/>
              <a:buFont typeface="Monotype Sorts" pitchFamily="2" charset="2"/>
              <a:buNone/>
            </a:pPr>
            <a:r>
              <a:rPr kumimoji="1" lang="zh-CN" altLang="en-US" sz="3200" b="1" dirty="0">
                <a:latin typeface="华文新魏" pitchFamily="2" charset="-122"/>
              </a:rPr>
              <a:t>在</a:t>
            </a:r>
            <a:r>
              <a:rPr kumimoji="1" lang="en-US" altLang="en-US" sz="2800" b="1" dirty="0">
                <a:latin typeface="华文新魏" pitchFamily="2" charset="-122"/>
              </a:rPr>
              <a:t>I</a:t>
            </a:r>
            <a:r>
              <a:rPr kumimoji="1" lang="en-US" altLang="en-US" sz="2800" b="1" baseline="-25000" dirty="0">
                <a:latin typeface="华文新魏" pitchFamily="2" charset="-122"/>
              </a:rPr>
              <a:t>1</a:t>
            </a:r>
            <a:r>
              <a:rPr kumimoji="1" lang="en-US" altLang="zh-CN" sz="2800" b="1" baseline="-25000" dirty="0">
                <a:latin typeface="华文新魏" pitchFamily="2" charset="-122"/>
              </a:rPr>
              <a:t>，</a:t>
            </a:r>
            <a:r>
              <a:rPr kumimoji="1" lang="en-US" altLang="en-US" sz="2800" b="1" dirty="0">
                <a:latin typeface="华文新魏" pitchFamily="2" charset="-122"/>
              </a:rPr>
              <a:t>I</a:t>
            </a:r>
            <a:r>
              <a:rPr kumimoji="1" lang="en-US" altLang="en-US" sz="2800" b="1" baseline="-25000" dirty="0">
                <a:latin typeface="华文新魏" pitchFamily="2" charset="-122"/>
              </a:rPr>
              <a:t>7</a:t>
            </a:r>
            <a:r>
              <a:rPr kumimoji="1" lang="en-US" altLang="zh-CN" sz="2800" b="1" baseline="-25000" dirty="0">
                <a:latin typeface="华文新魏" pitchFamily="2" charset="-122"/>
              </a:rPr>
              <a:t>，</a:t>
            </a:r>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3200" b="1" dirty="0">
                <a:latin typeface="华文新魏" pitchFamily="2" charset="-122"/>
              </a:rPr>
              <a:t>中</a:t>
            </a:r>
            <a:r>
              <a:rPr kumimoji="1" lang="zh-CN" altLang="en-US" sz="2000" b="1" dirty="0">
                <a:latin typeface="华文新魏" pitchFamily="2" charset="-122"/>
              </a:rPr>
              <a:t> </a:t>
            </a:r>
            <a:r>
              <a:rPr kumimoji="1" lang="zh-CN" altLang="en-US" sz="2800" b="1" dirty="0">
                <a:latin typeface="华文新魏" pitchFamily="2" charset="-122"/>
              </a:rPr>
              <a:t>存在</a:t>
            </a:r>
            <a:r>
              <a:rPr kumimoji="1" lang="zh-CN" altLang="en-US" sz="2800" b="1" dirty="0">
                <a:solidFill>
                  <a:srgbClr val="CC0066"/>
                </a:solidFill>
                <a:latin typeface="华文新魏" pitchFamily="2" charset="-122"/>
              </a:rPr>
              <a:t>移进</a:t>
            </a:r>
            <a:r>
              <a:rPr kumimoji="1" lang="zh-CN" altLang="en-US" sz="2800" b="1" dirty="0">
                <a:latin typeface="华文新魏" pitchFamily="2" charset="-122"/>
              </a:rPr>
              <a:t> -</a:t>
            </a:r>
            <a:r>
              <a:rPr lang="zh-CN" altLang="zh-CN" sz="3200" b="1" dirty="0">
                <a:solidFill>
                  <a:srgbClr val="CC0066"/>
                </a:solidFill>
                <a:latin typeface="华文新魏" pitchFamily="2" charset="-122"/>
              </a:rPr>
              <a:t>归约</a:t>
            </a:r>
            <a:r>
              <a:rPr kumimoji="1" lang="zh-CN" altLang="en-US" sz="2800" b="1" dirty="0">
                <a:latin typeface="华文新魏" pitchFamily="2" charset="-122"/>
              </a:rPr>
              <a:t>冲突</a:t>
            </a:r>
            <a:r>
              <a:rPr lang="zh-CN" altLang="en-US" sz="2000" b="1" dirty="0">
                <a:latin typeface="华文新魏" pitchFamily="2" charset="-122"/>
              </a:rPr>
              <a:t>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zh-CN" altLang="en-US" sz="2800" b="1" dirty="0">
                <a:solidFill>
                  <a:srgbClr val="3333FF"/>
                </a:solidFill>
              </a:rPr>
              <a:t>在</a:t>
            </a:r>
            <a:r>
              <a:rPr kumimoji="1" lang="en-US" altLang="en-US" sz="2800" b="1" dirty="0">
                <a:solidFill>
                  <a:srgbClr val="3333FF"/>
                </a:solidFill>
              </a:rPr>
              <a:t>I</a:t>
            </a:r>
            <a:r>
              <a:rPr kumimoji="1" lang="en-US" altLang="en-US" sz="2800" b="1" baseline="-25000" dirty="0">
                <a:solidFill>
                  <a:srgbClr val="3333FF"/>
                </a:solidFill>
              </a:rPr>
              <a:t>1</a:t>
            </a:r>
            <a:r>
              <a:rPr kumimoji="1" lang="en-US" altLang="zh-CN" sz="2800" b="1" baseline="-25000" dirty="0">
                <a:solidFill>
                  <a:srgbClr val="3333FF"/>
                </a:solidFill>
              </a:rPr>
              <a:t>，</a:t>
            </a:r>
            <a:r>
              <a:rPr kumimoji="1" lang="en-US" altLang="en-US" sz="2800" b="1" dirty="0">
                <a:solidFill>
                  <a:srgbClr val="3333FF"/>
                </a:solidFill>
              </a:rPr>
              <a:t>I</a:t>
            </a:r>
            <a:r>
              <a:rPr kumimoji="1" lang="en-US" altLang="en-US" sz="2800" b="1" baseline="-25000" dirty="0">
                <a:solidFill>
                  <a:srgbClr val="3333FF"/>
                </a:solidFill>
              </a:rPr>
              <a:t>7</a:t>
            </a:r>
            <a:r>
              <a:rPr kumimoji="1" lang="en-US" altLang="zh-CN" sz="2800" b="1" baseline="-25000" dirty="0">
                <a:solidFill>
                  <a:srgbClr val="3333FF"/>
                </a:solidFill>
              </a:rPr>
              <a:t>，</a:t>
            </a:r>
            <a:r>
              <a:rPr kumimoji="1" lang="en-US" altLang="en-US" sz="2800" b="1" dirty="0">
                <a:solidFill>
                  <a:srgbClr val="3333FF"/>
                </a:solidFill>
              </a:rPr>
              <a:t>I</a:t>
            </a:r>
            <a:r>
              <a:rPr kumimoji="1" lang="en-US" altLang="en-US" sz="2800" b="1" baseline="-25000" dirty="0">
                <a:solidFill>
                  <a:srgbClr val="3333FF"/>
                </a:solidFill>
              </a:rPr>
              <a:t>8</a:t>
            </a:r>
            <a:r>
              <a:rPr kumimoji="1" lang="zh-CN" altLang="en-US" sz="2800" b="1" dirty="0">
                <a:solidFill>
                  <a:srgbClr val="3333FF"/>
                </a:solidFill>
              </a:rPr>
              <a:t>中 存在移进 -</a:t>
            </a:r>
            <a:r>
              <a:rPr lang="zh-CN" altLang="zh-CN" sz="2800" b="1" dirty="0">
                <a:solidFill>
                  <a:srgbClr val="3333FF"/>
                </a:solidFill>
              </a:rPr>
              <a:t>归</a:t>
            </a:r>
            <a:r>
              <a:rPr kumimoji="1" lang="zh-CN" altLang="en-US" sz="2800" b="1" dirty="0">
                <a:solidFill>
                  <a:srgbClr val="3333FF"/>
                </a:solidFill>
              </a:rPr>
              <a:t>约冲突</a:t>
            </a:r>
          </a:p>
        </p:txBody>
      </p:sp>
      <p:sp>
        <p:nvSpPr>
          <p:cNvPr id="5" name="灯片编号占位符 4"/>
          <p:cNvSpPr>
            <a:spLocks noGrp="1"/>
          </p:cNvSpPr>
          <p:nvPr>
            <p:ph type="sldNum" sz="quarter" idx="12"/>
          </p:nvPr>
        </p:nvSpPr>
        <p:spPr/>
        <p:txBody>
          <a:bodyPr/>
          <a:lstStyle/>
          <a:p>
            <a:fld id="{3E2D627F-63F0-4E74-AB85-034DFFA9FE70}" type="slidenum">
              <a:rPr lang="zh-CN" altLang="en-US" smtClean="0"/>
              <a:pPr/>
              <a:t>116</a:t>
            </a:fld>
            <a:endParaRPr lang="en-US" altLang="zh-CN"/>
          </a:p>
        </p:txBody>
      </p:sp>
      <p:sp>
        <p:nvSpPr>
          <p:cNvPr id="7171" name="Text Box 3"/>
          <p:cNvSpPr txBox="1">
            <a:spLocks noChangeArrowheads="1"/>
          </p:cNvSpPr>
          <p:nvPr/>
        </p:nvSpPr>
        <p:spPr bwMode="auto">
          <a:xfrm>
            <a:off x="609600" y="1752600"/>
            <a:ext cx="2593975" cy="4670425"/>
          </a:xfrm>
          <a:prstGeom prst="rect">
            <a:avLst/>
          </a:prstGeom>
          <a:noFill/>
          <a:ln w="9525">
            <a:noFill/>
            <a:miter lim="800000"/>
            <a:headEnd/>
            <a:tailEnd/>
          </a:ln>
          <a:effectLst/>
        </p:spPr>
        <p:txBody>
          <a:bodyPr lIns="92075" tIns="46038" rIns="92075" bIns="46038">
            <a:spAutoFit/>
          </a:bodyPr>
          <a:lstStyle/>
          <a:p>
            <a:pPr>
              <a:spcBef>
                <a:spcPct val="20000"/>
              </a:spcBef>
              <a:buClr>
                <a:schemeClr val="tx1"/>
              </a:buClr>
              <a:buSzPct val="75000"/>
              <a:buFont typeface="Monotype Sorts" pitchFamily="2" charset="2"/>
              <a:buNone/>
            </a:pPr>
            <a:r>
              <a:rPr kumimoji="1" lang="en-US" altLang="en-US" sz="2800" b="1">
                <a:ea typeface="仿宋_GB2312" pitchFamily="49" charset="-122"/>
              </a:rPr>
              <a:t>I</a:t>
            </a:r>
            <a:r>
              <a:rPr kumimoji="1" lang="en-US" altLang="en-US" sz="2800" b="1" baseline="-25000">
                <a:ea typeface="仿宋_GB2312" pitchFamily="49" charset="-122"/>
              </a:rPr>
              <a:t>1</a:t>
            </a:r>
            <a:r>
              <a:rPr kumimoji="1" lang="zh-CN" altLang="en-US" sz="3200" b="1"/>
              <a:t>：</a:t>
            </a:r>
            <a:r>
              <a:rPr lang="en-US" altLang="zh-CN">
                <a:ea typeface="仿宋_GB2312" pitchFamily="49" charset="-122"/>
              </a:rPr>
              <a:t>E</a:t>
            </a:r>
            <a:r>
              <a:rPr lang="zh-CN" altLang="en-US">
                <a:latin typeface="Tahoma" pitchFamily="34" charset="0"/>
              </a:rPr>
              <a:t>’</a:t>
            </a:r>
            <a:r>
              <a:rPr lang="en-US" altLang="zh-CN">
                <a:ea typeface="仿宋_GB2312" pitchFamily="49" charset="-122"/>
              </a:rPr>
              <a:t>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lang="en-US" altLang="zh-CN">
                <a:ea typeface="仿宋_GB2312" pitchFamily="49" charset="-122"/>
              </a:rPr>
              <a:t>        </a:t>
            </a:r>
          </a:p>
          <a:p>
            <a:pPr>
              <a:spcBef>
                <a:spcPct val="20000"/>
              </a:spcBef>
              <a:buClr>
                <a:schemeClr val="tx1"/>
              </a:buClr>
              <a:buSzPct val="75000"/>
              <a:buFont typeface="Monotype Sorts" pitchFamily="2" charset="2"/>
              <a:buNone/>
            </a:pPr>
            <a:r>
              <a:rPr lang="en-US" altLang="zh-CN">
                <a:ea typeface="仿宋_GB2312" pitchFamily="49" charset="-122"/>
              </a:rPr>
              <a:t>         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br>
              <a:rPr kumimoji="1" lang="en-US" altLang="zh-CN">
                <a:ea typeface="仿宋_GB2312" pitchFamily="49" charset="-122"/>
                <a:sym typeface="Symbol" pitchFamily="18" charset="2"/>
              </a:rPr>
            </a:br>
            <a:r>
              <a:rPr kumimoji="1" lang="en-US" altLang="zh-CN">
                <a:ea typeface="仿宋_GB2312" pitchFamily="49" charset="-122"/>
                <a:sym typeface="Symbol" pitchFamily="18" charset="2"/>
              </a:rPr>
              <a:t>         </a:t>
            </a:r>
          </a:p>
          <a:p>
            <a:pPr eaLnBrk="0" hangingPunct="0"/>
            <a:r>
              <a:rPr kumimoji="1" lang="en-US" altLang="zh-CN">
                <a:ea typeface="仿宋_GB2312" pitchFamily="49" charset="-122"/>
                <a:sym typeface="Symbol" pitchFamily="18" charset="2"/>
              </a:rPr>
              <a:t> </a:t>
            </a:r>
            <a:r>
              <a:rPr kumimoji="1" lang="en-US" altLang="en-US" sz="2800" b="1">
                <a:ea typeface="仿宋_GB2312" pitchFamily="49" charset="-122"/>
              </a:rPr>
              <a:t>I</a:t>
            </a:r>
            <a:r>
              <a:rPr kumimoji="1" lang="en-US" altLang="en-US" sz="2800" b="1" baseline="-25000">
                <a:ea typeface="仿宋_GB2312" pitchFamily="49" charset="-122"/>
              </a:rPr>
              <a:t>7 </a:t>
            </a:r>
            <a:r>
              <a:rPr kumimoji="1" lang="zh-CN" altLang="en-US" sz="3200" b="1"/>
              <a:t>： </a:t>
            </a:r>
            <a:r>
              <a:rPr lang="en-US" altLang="zh-CN">
                <a:ea typeface="仿宋_GB2312" pitchFamily="49" charset="-122"/>
              </a:rPr>
              <a:t>E </a:t>
            </a:r>
            <a:r>
              <a:rPr kumimoji="1" lang="en-US" altLang="zh-CN">
                <a:ea typeface="仿宋_GB2312" pitchFamily="49" charset="-122"/>
                <a:sym typeface="Symbol" pitchFamily="18" charset="2"/>
              </a:rPr>
              <a:t>E+E</a:t>
            </a:r>
            <a:r>
              <a:rPr lang="en-US" altLang="zh-CN" b="1">
                <a:solidFill>
                  <a:srgbClr val="FF0000"/>
                </a:solidFill>
                <a:ea typeface="楷体_GB2312" pitchFamily="49" charset="-122"/>
              </a:rPr>
              <a:t>•</a:t>
            </a:r>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r>
              <a:rPr kumimoji="1" lang="zh-CN" altLang="en-US" sz="3200" b="1"/>
              <a:t> </a:t>
            </a:r>
          </a:p>
          <a:p>
            <a:pPr eaLnBrk="0" hangingPunct="0"/>
            <a:r>
              <a:rPr lang="en-US" altLang="zh-CN" b="1">
                <a:solidFill>
                  <a:srgbClr val="FF0000"/>
                </a:solidFill>
                <a:ea typeface="楷体_GB2312" pitchFamily="49" charset="-122"/>
              </a:rPr>
              <a:t>           </a:t>
            </a:r>
            <a:r>
              <a:rPr lang="en-US" altLang="zh-CN">
                <a:ea typeface="仿宋_GB2312" pitchFamily="49" charset="-122"/>
              </a:rPr>
              <a:t>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a:p>
            <a:pPr eaLnBrk="0" hangingPunct="0"/>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a:t>
            </a:r>
            <a:r>
              <a:rPr kumimoji="1" lang="en-US" altLang="en-US" sz="2800" b="1">
                <a:ea typeface="仿宋_GB2312" pitchFamily="49" charset="-122"/>
              </a:rPr>
              <a:t>I</a:t>
            </a:r>
            <a:r>
              <a:rPr kumimoji="1" lang="en-US" altLang="en-US" sz="2800" b="1" baseline="-25000">
                <a:ea typeface="仿宋_GB2312" pitchFamily="49" charset="-122"/>
              </a:rPr>
              <a:t>8</a:t>
            </a:r>
            <a:r>
              <a:rPr kumimoji="1" lang="zh-CN" altLang="en-US" sz="3200" b="1"/>
              <a:t> ： </a:t>
            </a:r>
            <a:r>
              <a:rPr lang="en-US" altLang="zh-CN">
                <a:ea typeface="仿宋_GB2312" pitchFamily="49" charset="-122"/>
              </a:rPr>
              <a:t>E </a:t>
            </a:r>
            <a:r>
              <a:rPr kumimoji="1" lang="en-US" altLang="zh-CN">
                <a:ea typeface="仿宋_GB2312" pitchFamily="49" charset="-122"/>
                <a:sym typeface="Symbol" pitchFamily="18" charset="2"/>
              </a:rPr>
              <a:t>E*E</a:t>
            </a:r>
            <a:r>
              <a:rPr lang="en-US" altLang="zh-CN" b="1">
                <a:solidFill>
                  <a:srgbClr val="FF0000"/>
                </a:solidFill>
                <a:ea typeface="楷体_GB2312" pitchFamily="49" charset="-122"/>
              </a:rPr>
              <a:t>•</a:t>
            </a:r>
            <a:endParaRPr kumimoji="1" lang="en-US" altLang="zh-CN">
              <a:ea typeface="仿宋_GB2312" pitchFamily="49" charset="-122"/>
              <a:sym typeface="Symbol" pitchFamily="18" charset="2"/>
            </a:endParaRPr>
          </a:p>
          <a:p>
            <a:pPr eaLnBrk="0" hangingPunct="0"/>
            <a:r>
              <a:rPr kumimoji="1" lang="en-US" altLang="zh-CN">
                <a:ea typeface="仿宋_GB2312" pitchFamily="49" charset="-122"/>
                <a:sym typeface="Symbol" pitchFamily="18" charset="2"/>
              </a:rPr>
              <a:t>             E E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br>
              <a:rPr kumimoji="1" lang="en-US" altLang="zh-CN">
                <a:ea typeface="仿宋_GB2312" pitchFamily="49" charset="-122"/>
                <a:sym typeface="Symbol" pitchFamily="18" charset="2"/>
              </a:rPr>
            </a:br>
            <a:r>
              <a:rPr kumimoji="1" lang="en-US" altLang="zh-CN">
                <a:ea typeface="仿宋_GB2312" pitchFamily="49" charset="-122"/>
                <a:sym typeface="Symbol" pitchFamily="18" charset="2"/>
              </a:rPr>
              <a:t>             </a:t>
            </a:r>
            <a:r>
              <a:rPr lang="en-US" altLang="zh-CN">
                <a:ea typeface="仿宋_GB2312" pitchFamily="49" charset="-122"/>
              </a:rPr>
              <a:t>E </a:t>
            </a:r>
            <a:r>
              <a:rPr kumimoji="1" lang="en-US" altLang="zh-CN">
                <a:ea typeface="仿宋_GB2312" pitchFamily="49" charset="-122"/>
                <a:sym typeface="Symbol" pitchFamily="18" charset="2"/>
              </a:rPr>
              <a:t>E</a:t>
            </a:r>
            <a:r>
              <a:rPr lang="en-US" altLang="zh-CN" b="1">
                <a:solidFill>
                  <a:srgbClr val="FF0000"/>
                </a:solidFill>
                <a:ea typeface="楷体_GB2312" pitchFamily="49" charset="-122"/>
              </a:rPr>
              <a:t>•</a:t>
            </a:r>
            <a:r>
              <a:rPr kumimoji="1" lang="en-US" altLang="zh-CN">
                <a:ea typeface="仿宋_GB2312" pitchFamily="49" charset="-122"/>
                <a:sym typeface="Symbol" pitchFamily="18" charset="2"/>
              </a:rPr>
              <a:t>*E</a:t>
            </a:r>
          </a:p>
        </p:txBody>
      </p:sp>
      <p:sp>
        <p:nvSpPr>
          <p:cNvPr id="7172" name="Text Box 4"/>
          <p:cNvSpPr txBox="1">
            <a:spLocks noChangeArrowheads="1"/>
          </p:cNvSpPr>
          <p:nvPr/>
        </p:nvSpPr>
        <p:spPr bwMode="auto">
          <a:xfrm>
            <a:off x="3505200" y="1828800"/>
            <a:ext cx="5334000" cy="3540073"/>
          </a:xfrm>
          <a:prstGeom prst="rect">
            <a:avLst/>
          </a:prstGeom>
          <a:noFill/>
          <a:ln w="9525">
            <a:solidFill>
              <a:schemeClr val="accent1"/>
            </a:solidFill>
            <a:miter lim="800000"/>
            <a:headEnd/>
            <a:tailEnd/>
          </a:ln>
          <a:effectLst/>
        </p:spPr>
        <p:txBody>
          <a:bodyPr lIns="92075" tIns="46038" rIns="92075" bIns="46038">
            <a:spAutoFit/>
          </a:bodyPr>
          <a:lstStyle/>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1 </a:t>
            </a:r>
            <a:r>
              <a:rPr kumimoji="1" lang="zh-CN" altLang="en-US" sz="2800" b="1" dirty="0">
                <a:latin typeface="华文新魏" pitchFamily="2" charset="-122"/>
              </a:rPr>
              <a:t>：</a:t>
            </a:r>
            <a:r>
              <a:rPr kumimoji="1" lang="zh-CN" altLang="en-US" sz="2800" b="1" dirty="0">
                <a:solidFill>
                  <a:srgbClr val="FF0000"/>
                </a:solidFill>
                <a:latin typeface="华文新魏" pitchFamily="2" charset="-122"/>
              </a:rPr>
              <a:t>移进和接受无冲突</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7</a:t>
            </a:r>
            <a:r>
              <a:rPr kumimoji="1" lang="en-US" altLang="zh-CN" sz="2800" b="1" baseline="-25000" dirty="0">
                <a:latin typeface="华文新魏" pitchFamily="2" charset="-122"/>
              </a:rPr>
              <a:t>，</a:t>
            </a:r>
            <a:r>
              <a:rPr kumimoji="1" lang="en-US" altLang="en-US" sz="2800" b="1" baseline="-25000" dirty="0">
                <a:latin typeface="华文新魏" pitchFamily="2" charset="-122"/>
              </a:rPr>
              <a:t> </a:t>
            </a:r>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2800" b="1" dirty="0">
                <a:latin typeface="华文新魏" pitchFamily="2" charset="-122"/>
                <a:sym typeface="Symbol" pitchFamily="18" charset="2"/>
              </a:rPr>
              <a:t>用</a:t>
            </a:r>
            <a:r>
              <a:rPr kumimoji="1" lang="zh-CN" altLang="en-US" sz="2800" b="1" dirty="0">
                <a:solidFill>
                  <a:srgbClr val="FF0000"/>
                </a:solidFill>
                <a:latin typeface="华文新魏" pitchFamily="2" charset="-122"/>
                <a:sym typeface="Symbol" pitchFamily="18" charset="2"/>
              </a:rPr>
              <a:t>优先关系和结合性</a:t>
            </a:r>
            <a:r>
              <a:rPr kumimoji="1" lang="zh-CN" altLang="en-US" sz="2800" b="1" dirty="0">
                <a:latin typeface="华文新魏" pitchFamily="2" charset="-122"/>
              </a:rPr>
              <a:t>解决冲突。</a:t>
            </a:r>
          </a:p>
          <a:p>
            <a:pPr eaLnBrk="0" hangingPunct="0"/>
            <a:r>
              <a:rPr kumimoji="1" lang="zh-CN" altLang="en-US" sz="2800" b="1" dirty="0">
                <a:latin typeface="华文新魏" pitchFamily="2" charset="-122"/>
              </a:rPr>
              <a:t>规定：‘*’</a:t>
            </a:r>
            <a:r>
              <a:rPr kumimoji="1" lang="zh-CN" altLang="en-US" sz="2800" b="1" dirty="0">
                <a:latin typeface="华文新魏" pitchFamily="2" charset="-122"/>
                <a:sym typeface="Symbol" pitchFamily="18" charset="2"/>
              </a:rPr>
              <a:t>优先于‘+’，都服从</a:t>
            </a:r>
            <a:r>
              <a:rPr lang="zh-CN" altLang="en-US" sz="2800" b="1" dirty="0">
                <a:solidFill>
                  <a:srgbClr val="FF0000"/>
                </a:solidFill>
                <a:latin typeface="华文新魏" pitchFamily="2" charset="-122"/>
                <a:sym typeface="Symbol" pitchFamily="18" charset="2"/>
              </a:rPr>
              <a:t>左</a:t>
            </a:r>
            <a:r>
              <a:rPr kumimoji="1" lang="zh-CN" altLang="en-US" sz="2800" b="1" dirty="0">
                <a:solidFill>
                  <a:srgbClr val="FF0000"/>
                </a:solidFill>
                <a:latin typeface="华文新魏" pitchFamily="2" charset="-122"/>
                <a:sym typeface="Symbol" pitchFamily="18" charset="2"/>
              </a:rPr>
              <a:t>结合</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7 </a:t>
            </a:r>
            <a:r>
              <a:rPr kumimoji="1" lang="zh-CN" altLang="en-US" sz="2800" b="1" dirty="0">
                <a:latin typeface="华文新魏" pitchFamily="2" charset="-122"/>
              </a:rPr>
              <a:t>：遇‘*’移进</a:t>
            </a:r>
            <a:endParaRPr kumimoji="1" lang="zh-CN" altLang="en-US" sz="2800" b="1" dirty="0">
              <a:latin typeface="华文新魏" pitchFamily="2" charset="-122"/>
              <a:sym typeface="Symbol" pitchFamily="18" charset="2"/>
            </a:endParaRPr>
          </a:p>
          <a:p>
            <a:pPr eaLnBrk="0" hangingPunct="0"/>
            <a:r>
              <a:rPr kumimoji="1" lang="zh-CN" altLang="en-US" sz="2800" b="1" dirty="0">
                <a:latin typeface="华文新魏" pitchFamily="2" charset="-122"/>
              </a:rPr>
              <a:t>        遇‘+’</a:t>
            </a:r>
            <a:r>
              <a:rPr lang="zh-CN" altLang="zh-CN" sz="2800" b="1" dirty="0">
                <a:latin typeface="华文新魏" pitchFamily="2" charset="-122"/>
              </a:rPr>
              <a:t>归</a:t>
            </a:r>
            <a:r>
              <a:rPr kumimoji="1" lang="zh-CN" altLang="en-US" sz="2800" b="1" dirty="0">
                <a:latin typeface="华文新魏" pitchFamily="2" charset="-122"/>
              </a:rPr>
              <a:t>约</a:t>
            </a:r>
          </a:p>
          <a:p>
            <a:pPr eaLnBrk="0" hangingPunct="0"/>
            <a:r>
              <a:rPr kumimoji="1" lang="en-US" altLang="en-US" sz="2800" b="1" dirty="0">
                <a:latin typeface="华文新魏" pitchFamily="2" charset="-122"/>
              </a:rPr>
              <a:t>I</a:t>
            </a:r>
            <a:r>
              <a:rPr kumimoji="1" lang="en-US" altLang="en-US" sz="2800" b="1" baseline="-25000" dirty="0">
                <a:latin typeface="华文新魏" pitchFamily="2" charset="-122"/>
              </a:rPr>
              <a:t>8</a:t>
            </a:r>
            <a:r>
              <a:rPr kumimoji="1" lang="zh-CN" altLang="en-US" sz="2800" b="1" dirty="0">
                <a:latin typeface="华文新魏" pitchFamily="2" charset="-122"/>
              </a:rPr>
              <a:t> ：遇‘+’，‘*’ </a:t>
            </a:r>
            <a:r>
              <a:rPr kumimoji="1" lang="zh-CN" altLang="en-US" sz="2800" b="1" dirty="0">
                <a:latin typeface="华文新魏" pitchFamily="2" charset="-122"/>
                <a:sym typeface="Symbol" pitchFamily="18" charset="2"/>
              </a:rPr>
              <a:t>都</a:t>
            </a:r>
            <a:r>
              <a:rPr lang="zh-CN" altLang="zh-CN" sz="2800" b="1" dirty="0">
                <a:latin typeface="华文新魏" pitchFamily="2" charset="-122"/>
              </a:rPr>
              <a:t>归</a:t>
            </a:r>
            <a:r>
              <a:rPr kumimoji="1" lang="zh-CN" altLang="en-US" sz="2800" b="1" dirty="0">
                <a:latin typeface="华文新魏" pitchFamily="2" charset="-122"/>
              </a:rPr>
              <a:t>约</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914400" y="1905000"/>
            <a:ext cx="8458200" cy="4114800"/>
          </a:xfrm>
        </p:spPr>
        <p:txBody>
          <a:bodyPr/>
          <a:lstStyle/>
          <a:p>
            <a:pPr>
              <a:buFontTx/>
              <a:buNone/>
            </a:pPr>
            <a:r>
              <a:rPr lang="zh-CN" altLang="en-US" sz="2000"/>
              <a:t>     </a:t>
            </a:r>
            <a:r>
              <a:rPr lang="zh-CN" altLang="en-US" sz="2000" b="1"/>
              <a:t>0                                            </a:t>
            </a:r>
            <a:r>
              <a:rPr lang="en-US" altLang="zh-CN" sz="2000" b="1"/>
              <a:t>S2                          S3                            1</a:t>
            </a:r>
          </a:p>
          <a:p>
            <a:pPr>
              <a:buFontTx/>
              <a:buNone/>
            </a:pPr>
            <a:r>
              <a:rPr lang="en-US" altLang="zh-CN" sz="2000" b="1"/>
              <a:t>     </a:t>
            </a:r>
            <a:r>
              <a:rPr lang="en-US" altLang="zh-CN" sz="2000" b="1">
                <a:solidFill>
                  <a:schemeClr val="accent1"/>
                </a:solidFill>
              </a:rPr>
              <a:t>1          </a:t>
            </a:r>
            <a:r>
              <a:rPr lang="en-US" altLang="zh-CN" sz="2000" b="1">
                <a:solidFill>
                  <a:srgbClr val="CC0066"/>
                </a:solidFill>
              </a:rPr>
              <a:t>S4  </a:t>
            </a:r>
            <a:r>
              <a:rPr lang="en-US" altLang="zh-CN" sz="2000" b="1">
                <a:solidFill>
                  <a:schemeClr val="accent1"/>
                </a:solidFill>
              </a:rPr>
              <a:t>           </a:t>
            </a:r>
            <a:r>
              <a:rPr lang="en-US" altLang="zh-CN" sz="2000" b="1">
                <a:solidFill>
                  <a:srgbClr val="CC0066"/>
                </a:solidFill>
              </a:rPr>
              <a:t>S5</a:t>
            </a:r>
            <a:r>
              <a:rPr lang="en-US" altLang="zh-CN" sz="2000" b="1"/>
              <a:t>                                                         </a:t>
            </a:r>
            <a:r>
              <a:rPr lang="en-US" altLang="zh-CN" sz="2000" b="1">
                <a:solidFill>
                  <a:schemeClr val="accent1"/>
                </a:solidFill>
              </a:rPr>
              <a:t>acc</a:t>
            </a:r>
          </a:p>
          <a:p>
            <a:pPr>
              <a:buFontTx/>
              <a:buNone/>
            </a:pPr>
            <a:r>
              <a:rPr lang="en-US" altLang="zh-CN" sz="2000" b="1"/>
              <a:t>     2                                            S2                          S2                            6</a:t>
            </a:r>
          </a:p>
          <a:p>
            <a:pPr>
              <a:buFontTx/>
              <a:buNone/>
            </a:pPr>
            <a:r>
              <a:rPr lang="en-US" altLang="zh-CN" sz="2000" b="1"/>
              <a:t>     3          r4             r4                               r4                          r4</a:t>
            </a:r>
          </a:p>
          <a:p>
            <a:pPr>
              <a:buFontTx/>
              <a:buNone/>
            </a:pPr>
            <a:r>
              <a:rPr lang="en-US" altLang="zh-CN" sz="2000" b="1"/>
              <a:t>     4                                            S2                          S3                            7</a:t>
            </a:r>
          </a:p>
          <a:p>
            <a:pPr>
              <a:buFontTx/>
              <a:buNone/>
            </a:pPr>
            <a:r>
              <a:rPr lang="en-US" altLang="zh-CN" sz="2000" b="1"/>
              <a:t>     5                                            S2                          S3                            8</a:t>
            </a:r>
          </a:p>
          <a:p>
            <a:pPr>
              <a:buFontTx/>
              <a:buNone/>
            </a:pPr>
            <a:r>
              <a:rPr lang="en-US" altLang="zh-CN" sz="2000" b="1"/>
              <a:t>     6          S4            S5                              S9                </a:t>
            </a:r>
          </a:p>
          <a:p>
            <a:pPr>
              <a:buFontTx/>
              <a:buNone/>
            </a:pPr>
            <a:r>
              <a:rPr lang="en-US" altLang="zh-CN" sz="2000" b="1"/>
              <a:t>     </a:t>
            </a:r>
            <a:r>
              <a:rPr lang="en-US" altLang="zh-CN" sz="2000" b="1">
                <a:solidFill>
                  <a:schemeClr val="accent1"/>
                </a:solidFill>
              </a:rPr>
              <a:t>7          r1           </a:t>
            </a:r>
            <a:r>
              <a:rPr lang="en-US" altLang="zh-CN" sz="2000" b="1">
                <a:solidFill>
                  <a:srgbClr val="CC0066"/>
                </a:solidFill>
              </a:rPr>
              <a:t> S5</a:t>
            </a:r>
            <a:r>
              <a:rPr lang="en-US" altLang="zh-CN" sz="2000" b="1">
                <a:solidFill>
                  <a:schemeClr val="accent1"/>
                </a:solidFill>
              </a:rPr>
              <a:t>                               r1                          r1</a:t>
            </a:r>
          </a:p>
          <a:p>
            <a:pPr>
              <a:buFontTx/>
              <a:buNone/>
            </a:pPr>
            <a:r>
              <a:rPr lang="en-US" altLang="zh-CN" sz="2000" b="1">
                <a:solidFill>
                  <a:schemeClr val="accent1"/>
                </a:solidFill>
              </a:rPr>
              <a:t>     8          r2            r2                                r2                          r2</a:t>
            </a:r>
          </a:p>
          <a:p>
            <a:pPr>
              <a:buFontTx/>
              <a:buNone/>
            </a:pPr>
            <a:r>
              <a:rPr lang="en-US" altLang="zh-CN" sz="2000" b="1"/>
              <a:t>     9          r3            r3                                r3                          r3</a:t>
            </a:r>
          </a:p>
        </p:txBody>
      </p:sp>
      <p:sp>
        <p:nvSpPr>
          <p:cNvPr id="26" name="灯片编号占位符 25"/>
          <p:cNvSpPr>
            <a:spLocks noGrp="1"/>
          </p:cNvSpPr>
          <p:nvPr>
            <p:ph type="sldNum" sz="quarter" idx="12"/>
          </p:nvPr>
        </p:nvSpPr>
        <p:spPr/>
        <p:txBody>
          <a:bodyPr/>
          <a:lstStyle/>
          <a:p>
            <a:fld id="{09A025D1-BAA5-4CF6-A581-2B23F0086B83}" type="slidenum">
              <a:rPr lang="zh-CN" altLang="en-US" smtClean="0"/>
              <a:pPr/>
              <a:t>117</a:t>
            </a:fld>
            <a:endParaRPr lang="en-US" altLang="zh-CN"/>
          </a:p>
        </p:txBody>
      </p:sp>
      <p:grpSp>
        <p:nvGrpSpPr>
          <p:cNvPr id="2" name="Group 3"/>
          <p:cNvGrpSpPr>
            <a:grpSpLocks/>
          </p:cNvGrpSpPr>
          <p:nvPr/>
        </p:nvGrpSpPr>
        <p:grpSpPr bwMode="auto">
          <a:xfrm>
            <a:off x="914400" y="914400"/>
            <a:ext cx="7772400" cy="5257800"/>
            <a:chOff x="576" y="576"/>
            <a:chExt cx="4896" cy="3312"/>
          </a:xfrm>
        </p:grpSpPr>
        <p:sp>
          <p:nvSpPr>
            <p:cNvPr id="8196" name="Line 4"/>
            <p:cNvSpPr>
              <a:spLocks noChangeShapeType="1"/>
            </p:cNvSpPr>
            <p:nvPr/>
          </p:nvSpPr>
          <p:spPr bwMode="auto">
            <a:xfrm>
              <a:off x="1200" y="576"/>
              <a:ext cx="0" cy="3312"/>
            </a:xfrm>
            <a:prstGeom prst="line">
              <a:avLst/>
            </a:prstGeom>
            <a:noFill/>
            <a:ln w="9525">
              <a:solidFill>
                <a:schemeClr val="tx1"/>
              </a:solidFill>
              <a:round/>
              <a:headEnd/>
              <a:tailEnd/>
            </a:ln>
            <a:effectLst/>
          </p:spPr>
          <p:txBody>
            <a:bodyPr wrap="none" anchor="ctr"/>
            <a:lstStyle/>
            <a:p>
              <a:endParaRPr lang="zh-CN" altLang="en-US"/>
            </a:p>
          </p:txBody>
        </p:sp>
        <p:sp>
          <p:nvSpPr>
            <p:cNvPr id="8197" name="Line 5"/>
            <p:cNvSpPr>
              <a:spLocks noChangeShapeType="1"/>
            </p:cNvSpPr>
            <p:nvPr/>
          </p:nvSpPr>
          <p:spPr bwMode="auto">
            <a:xfrm>
              <a:off x="4800" y="576"/>
              <a:ext cx="0" cy="3312"/>
            </a:xfrm>
            <a:prstGeom prst="line">
              <a:avLst/>
            </a:prstGeom>
            <a:noFill/>
            <a:ln w="9525">
              <a:solidFill>
                <a:schemeClr val="tx1"/>
              </a:solidFill>
              <a:round/>
              <a:headEnd/>
              <a:tailEnd/>
            </a:ln>
            <a:effectLst/>
          </p:spPr>
          <p:txBody>
            <a:bodyPr wrap="none" anchor="ctr"/>
            <a:lstStyle/>
            <a:p>
              <a:endParaRPr lang="zh-CN" altLang="en-US"/>
            </a:p>
          </p:txBody>
        </p:sp>
        <p:sp>
          <p:nvSpPr>
            <p:cNvPr id="8198" name="Line 6"/>
            <p:cNvSpPr>
              <a:spLocks noChangeShapeType="1"/>
            </p:cNvSpPr>
            <p:nvPr/>
          </p:nvSpPr>
          <p:spPr bwMode="auto">
            <a:xfrm>
              <a:off x="2976"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199" name="Line 7"/>
            <p:cNvSpPr>
              <a:spLocks noChangeShapeType="1"/>
            </p:cNvSpPr>
            <p:nvPr/>
          </p:nvSpPr>
          <p:spPr bwMode="auto">
            <a:xfrm>
              <a:off x="2400"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0" name="Line 8"/>
            <p:cNvSpPr>
              <a:spLocks noChangeShapeType="1"/>
            </p:cNvSpPr>
            <p:nvPr/>
          </p:nvSpPr>
          <p:spPr bwMode="auto">
            <a:xfrm>
              <a:off x="1776"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1" name="Line 9"/>
            <p:cNvSpPr>
              <a:spLocks noChangeShapeType="1"/>
            </p:cNvSpPr>
            <p:nvPr/>
          </p:nvSpPr>
          <p:spPr bwMode="auto">
            <a:xfrm>
              <a:off x="3600"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2" name="Line 10"/>
            <p:cNvSpPr>
              <a:spLocks noChangeShapeType="1"/>
            </p:cNvSpPr>
            <p:nvPr/>
          </p:nvSpPr>
          <p:spPr bwMode="auto">
            <a:xfrm>
              <a:off x="4224" y="816"/>
              <a:ext cx="0" cy="3072"/>
            </a:xfrm>
            <a:prstGeom prst="line">
              <a:avLst/>
            </a:prstGeom>
            <a:noFill/>
            <a:ln w="9525">
              <a:solidFill>
                <a:schemeClr val="tx1"/>
              </a:solidFill>
              <a:round/>
              <a:headEnd/>
              <a:tailEnd/>
            </a:ln>
            <a:effectLst/>
          </p:spPr>
          <p:txBody>
            <a:bodyPr wrap="none" anchor="ctr"/>
            <a:lstStyle/>
            <a:p>
              <a:endParaRPr lang="zh-CN" altLang="en-US"/>
            </a:p>
          </p:txBody>
        </p:sp>
        <p:sp>
          <p:nvSpPr>
            <p:cNvPr id="8203" name="Line 11"/>
            <p:cNvSpPr>
              <a:spLocks noChangeShapeType="1"/>
            </p:cNvSpPr>
            <p:nvPr/>
          </p:nvSpPr>
          <p:spPr bwMode="auto">
            <a:xfrm>
              <a:off x="576" y="1104"/>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4" name="Line 12"/>
            <p:cNvSpPr>
              <a:spLocks noChangeShapeType="1"/>
            </p:cNvSpPr>
            <p:nvPr/>
          </p:nvSpPr>
          <p:spPr bwMode="auto">
            <a:xfrm>
              <a:off x="576" y="576"/>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5" name="Line 13"/>
            <p:cNvSpPr>
              <a:spLocks noChangeShapeType="1"/>
            </p:cNvSpPr>
            <p:nvPr/>
          </p:nvSpPr>
          <p:spPr bwMode="auto">
            <a:xfrm>
              <a:off x="672" y="3888"/>
              <a:ext cx="4800" cy="0"/>
            </a:xfrm>
            <a:prstGeom prst="line">
              <a:avLst/>
            </a:prstGeom>
            <a:noFill/>
            <a:ln w="9525">
              <a:solidFill>
                <a:schemeClr val="tx1"/>
              </a:solidFill>
              <a:round/>
              <a:headEnd/>
              <a:tailEnd/>
            </a:ln>
            <a:effectLst/>
          </p:spPr>
          <p:txBody>
            <a:bodyPr wrap="none" anchor="ctr"/>
            <a:lstStyle/>
            <a:p>
              <a:endParaRPr lang="zh-CN" altLang="en-US"/>
            </a:p>
          </p:txBody>
        </p:sp>
        <p:sp>
          <p:nvSpPr>
            <p:cNvPr id="8206" name="Line 14"/>
            <p:cNvSpPr>
              <a:spLocks noChangeShapeType="1"/>
            </p:cNvSpPr>
            <p:nvPr/>
          </p:nvSpPr>
          <p:spPr bwMode="auto">
            <a:xfrm>
              <a:off x="1200" y="816"/>
              <a:ext cx="4176" cy="0"/>
            </a:xfrm>
            <a:prstGeom prst="line">
              <a:avLst/>
            </a:prstGeom>
            <a:noFill/>
            <a:ln w="9525">
              <a:solidFill>
                <a:schemeClr val="tx1"/>
              </a:solidFill>
              <a:round/>
              <a:headEnd/>
              <a:tailEnd/>
            </a:ln>
            <a:effectLst/>
          </p:spPr>
          <p:txBody>
            <a:bodyPr wrap="none" anchor="ctr"/>
            <a:lstStyle/>
            <a:p>
              <a:endParaRPr lang="zh-CN" altLang="en-US"/>
            </a:p>
          </p:txBody>
        </p:sp>
        <p:sp>
          <p:nvSpPr>
            <p:cNvPr id="8207" name="Text Box 15"/>
            <p:cNvSpPr txBox="1">
              <a:spLocks noChangeArrowheads="1"/>
            </p:cNvSpPr>
            <p:nvPr/>
          </p:nvSpPr>
          <p:spPr bwMode="auto">
            <a:xfrm>
              <a:off x="2456" y="576"/>
              <a:ext cx="660" cy="231"/>
            </a:xfrm>
            <a:prstGeom prst="rect">
              <a:avLst/>
            </a:prstGeom>
            <a:noFill/>
            <a:ln w="9525">
              <a:noFill/>
              <a:miter lim="800000"/>
              <a:headEnd/>
              <a:tailEnd/>
            </a:ln>
            <a:effectLst/>
          </p:spPr>
          <p:txBody>
            <a:bodyPr wrap="none" anchor="ctr">
              <a:spAutoFit/>
            </a:bodyPr>
            <a:lstStyle/>
            <a:p>
              <a:pPr algn="ctr" eaLnBrk="0" hangingPunct="0"/>
              <a:r>
                <a:rPr lang="en-US" altLang="zh-CN" sz="1800">
                  <a:ea typeface="仿宋_GB2312" pitchFamily="49" charset="-122"/>
                </a:rPr>
                <a:t>ACTION</a:t>
              </a:r>
            </a:p>
          </p:txBody>
        </p:sp>
        <p:sp>
          <p:nvSpPr>
            <p:cNvPr id="8208" name="Text Box 16"/>
            <p:cNvSpPr txBox="1">
              <a:spLocks noChangeArrowheads="1"/>
            </p:cNvSpPr>
            <p:nvPr/>
          </p:nvSpPr>
          <p:spPr bwMode="auto">
            <a:xfrm>
              <a:off x="4832" y="576"/>
              <a:ext cx="516" cy="231"/>
            </a:xfrm>
            <a:prstGeom prst="rect">
              <a:avLst/>
            </a:prstGeom>
            <a:noFill/>
            <a:ln w="9525">
              <a:noFill/>
              <a:miter lim="800000"/>
              <a:headEnd/>
              <a:tailEnd/>
            </a:ln>
            <a:effectLst/>
          </p:spPr>
          <p:txBody>
            <a:bodyPr wrap="none" anchor="ctr">
              <a:spAutoFit/>
            </a:bodyPr>
            <a:lstStyle/>
            <a:p>
              <a:pPr algn="ctr" eaLnBrk="0" hangingPunct="0"/>
              <a:r>
                <a:rPr lang="en-US" altLang="zh-CN" sz="1800">
                  <a:ea typeface="仿宋_GB2312" pitchFamily="49" charset="-122"/>
                </a:rPr>
                <a:t>GOTO</a:t>
              </a:r>
            </a:p>
          </p:txBody>
        </p:sp>
        <p:sp>
          <p:nvSpPr>
            <p:cNvPr id="8209" name="Text Box 17"/>
            <p:cNvSpPr txBox="1">
              <a:spLocks noChangeArrowheads="1"/>
            </p:cNvSpPr>
            <p:nvPr/>
          </p:nvSpPr>
          <p:spPr bwMode="auto">
            <a:xfrm>
              <a:off x="1328" y="864"/>
              <a:ext cx="224"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0" name="Text Box 18"/>
            <p:cNvSpPr txBox="1">
              <a:spLocks noChangeArrowheads="1"/>
            </p:cNvSpPr>
            <p:nvPr/>
          </p:nvSpPr>
          <p:spPr bwMode="auto">
            <a:xfrm>
              <a:off x="1958" y="864"/>
              <a:ext cx="212"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1" name="Text Box 19"/>
            <p:cNvSpPr txBox="1">
              <a:spLocks noChangeArrowheads="1"/>
            </p:cNvSpPr>
            <p:nvPr/>
          </p:nvSpPr>
          <p:spPr bwMode="auto">
            <a:xfrm>
              <a:off x="2598" y="816"/>
              <a:ext cx="180"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2" name="Text Box 20"/>
            <p:cNvSpPr txBox="1">
              <a:spLocks noChangeArrowheads="1"/>
            </p:cNvSpPr>
            <p:nvPr/>
          </p:nvSpPr>
          <p:spPr bwMode="auto">
            <a:xfrm>
              <a:off x="3174" y="816"/>
              <a:ext cx="180"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3" name="Text Box 21"/>
            <p:cNvSpPr txBox="1">
              <a:spLocks noChangeArrowheads="1"/>
            </p:cNvSpPr>
            <p:nvPr/>
          </p:nvSpPr>
          <p:spPr bwMode="auto">
            <a:xfrm>
              <a:off x="3804" y="816"/>
              <a:ext cx="169" cy="288"/>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i</a:t>
              </a:r>
            </a:p>
          </p:txBody>
        </p:sp>
        <p:sp>
          <p:nvSpPr>
            <p:cNvPr id="8214" name="Text Box 22"/>
            <p:cNvSpPr txBox="1">
              <a:spLocks noChangeArrowheads="1"/>
            </p:cNvSpPr>
            <p:nvPr/>
          </p:nvSpPr>
          <p:spPr bwMode="auto">
            <a:xfrm>
              <a:off x="4406" y="816"/>
              <a:ext cx="212" cy="288"/>
            </a:xfrm>
            <a:prstGeom prst="rect">
              <a:avLst/>
            </a:prstGeom>
            <a:noFill/>
            <a:ln w="9525">
              <a:noFill/>
              <a:miter lim="800000"/>
              <a:headEnd/>
              <a:tailEnd/>
            </a:ln>
            <a:effectLst/>
          </p:spPr>
          <p:txBody>
            <a:bodyPr wrap="none" anchor="ctr">
              <a:spAutoFit/>
            </a:bodyPr>
            <a:lstStyle/>
            <a:p>
              <a:pPr algn="ctr" eaLnBrk="0" hangingPunct="0"/>
              <a:r>
                <a:rPr lang="zh-CN" altLang="en-US">
                  <a:ea typeface="仿宋_GB2312" pitchFamily="49" charset="-122"/>
                </a:rPr>
                <a:t>#</a:t>
              </a:r>
            </a:p>
          </p:txBody>
        </p:sp>
        <p:sp>
          <p:nvSpPr>
            <p:cNvPr id="8215" name="Text Box 23"/>
            <p:cNvSpPr txBox="1">
              <a:spLocks noChangeArrowheads="1"/>
            </p:cNvSpPr>
            <p:nvPr/>
          </p:nvSpPr>
          <p:spPr bwMode="auto">
            <a:xfrm>
              <a:off x="4992" y="768"/>
              <a:ext cx="233" cy="288"/>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E</a:t>
              </a:r>
            </a:p>
          </p:txBody>
        </p:sp>
        <p:sp>
          <p:nvSpPr>
            <p:cNvPr id="8216" name="Text Box 24"/>
            <p:cNvSpPr txBox="1">
              <a:spLocks noChangeArrowheads="1"/>
            </p:cNvSpPr>
            <p:nvPr/>
          </p:nvSpPr>
          <p:spPr bwMode="auto">
            <a:xfrm>
              <a:off x="791" y="641"/>
              <a:ext cx="262" cy="407"/>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状</a:t>
              </a:r>
            </a:p>
            <a:p>
              <a:pPr algn="ctr" eaLnBrk="0" hangingPunct="0"/>
              <a:r>
                <a:rPr lang="zh-CN" altLang="en-US" dirty="0">
                  <a:latin typeface="华文新魏" pitchFamily="2" charset="-122"/>
                </a:rPr>
                <a:t>态</a:t>
              </a:r>
            </a:p>
          </p:txBody>
        </p:sp>
      </p:grpSp>
      <p:sp>
        <p:nvSpPr>
          <p:cNvPr id="8217" name="Text Box 25"/>
          <p:cNvSpPr txBox="1">
            <a:spLocks noChangeArrowheads="1"/>
          </p:cNvSpPr>
          <p:nvPr/>
        </p:nvSpPr>
        <p:spPr bwMode="auto">
          <a:xfrm>
            <a:off x="1954215" y="195590"/>
            <a:ext cx="4891084" cy="523220"/>
          </a:xfrm>
          <a:prstGeom prst="rect">
            <a:avLst/>
          </a:prstGeom>
          <a:noFill/>
          <a:ln w="9525">
            <a:noFill/>
            <a:miter lim="800000"/>
            <a:headEnd/>
            <a:tailEnd/>
          </a:ln>
          <a:effectLst/>
        </p:spPr>
        <p:txBody>
          <a:bodyPr wrap="none" anchor="ctr">
            <a:spAutoFit/>
          </a:bodyPr>
          <a:lstStyle/>
          <a:p>
            <a:pPr algn="ctr" eaLnBrk="0" hangingPunct="0"/>
            <a:r>
              <a:rPr lang="zh-CN" altLang="en-US" sz="2800" b="1" dirty="0">
                <a:latin typeface="华文新魏" pitchFamily="2" charset="-122"/>
              </a:rPr>
              <a:t>二义性表达式文法的</a:t>
            </a:r>
            <a:r>
              <a:rPr lang="en-US" altLang="zh-CN" sz="2800" b="1" dirty="0">
                <a:latin typeface="华文新魏" pitchFamily="2" charset="-122"/>
              </a:rPr>
              <a:t>LR</a:t>
            </a:r>
            <a:r>
              <a:rPr lang="zh-CN" altLang="en-US" sz="2800" b="1" dirty="0">
                <a:latin typeface="华文新魏" pitchFamily="2" charset="-122"/>
              </a:rPr>
              <a:t>分析表</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idx="1"/>
          </p:nvPr>
        </p:nvSpPr>
        <p:spPr>
          <a:xfrm>
            <a:off x="609600" y="2438400"/>
            <a:ext cx="8153400" cy="3810000"/>
          </a:xfrm>
        </p:spPr>
        <p:txBody>
          <a:bodyPr/>
          <a:lstStyle/>
          <a:p>
            <a:pPr>
              <a:buFontTx/>
              <a:buNone/>
            </a:pPr>
            <a:r>
              <a:rPr lang="zh-CN" altLang="en-US" sz="1900" dirty="0"/>
              <a:t>      </a:t>
            </a:r>
            <a:r>
              <a:rPr lang="zh-CN" altLang="en-US" sz="1900" b="1" dirty="0"/>
              <a:t>1         0                     #                       </a:t>
            </a:r>
            <a:r>
              <a:rPr lang="en-US" altLang="zh-CN" sz="1900" b="1" dirty="0" err="1"/>
              <a:t>i+i</a:t>
            </a:r>
            <a:r>
              <a:rPr lang="en-US" altLang="zh-CN" sz="1900" b="1" dirty="0"/>
              <a:t>*</a:t>
            </a:r>
            <a:r>
              <a:rPr lang="en-US" altLang="zh-CN" sz="1900" b="1" dirty="0" err="1"/>
              <a:t>i</a:t>
            </a:r>
            <a:r>
              <a:rPr lang="en-US" altLang="zh-CN" sz="1900" b="1" dirty="0"/>
              <a:t>#                   S3</a:t>
            </a:r>
          </a:p>
          <a:p>
            <a:pPr>
              <a:buFontTx/>
              <a:buNone/>
            </a:pPr>
            <a:r>
              <a:rPr lang="en-US" altLang="zh-CN" sz="1900" b="1" dirty="0"/>
              <a:t>      2         03                   #</a:t>
            </a:r>
            <a:r>
              <a:rPr lang="en-US" altLang="zh-CN" sz="1900" b="1" dirty="0" err="1"/>
              <a:t>i</a:t>
            </a:r>
            <a:r>
              <a:rPr lang="en-US" altLang="zh-CN" sz="1900" b="1" dirty="0"/>
              <a:t>                       +</a:t>
            </a:r>
            <a:r>
              <a:rPr lang="en-US" altLang="zh-CN" sz="1900" b="1" dirty="0" err="1"/>
              <a:t>i</a:t>
            </a:r>
            <a:r>
              <a:rPr lang="en-US" altLang="zh-CN" sz="1900" b="1" dirty="0"/>
              <a:t>* </a:t>
            </a:r>
            <a:r>
              <a:rPr lang="en-US" altLang="zh-CN" sz="1900" b="1" dirty="0" err="1"/>
              <a:t>i</a:t>
            </a:r>
            <a:r>
              <a:rPr lang="en-US" altLang="zh-CN" sz="1900" b="1" dirty="0"/>
              <a:t>#                 r4                         1</a:t>
            </a:r>
          </a:p>
          <a:p>
            <a:pPr>
              <a:buFontTx/>
              <a:buNone/>
            </a:pPr>
            <a:r>
              <a:rPr lang="en-US" altLang="zh-CN" sz="1900" b="1" dirty="0"/>
              <a:t>      </a:t>
            </a:r>
            <a:r>
              <a:rPr lang="en-US" altLang="zh-CN" sz="1900" b="1" dirty="0">
                <a:solidFill>
                  <a:schemeClr val="accent1"/>
                </a:solidFill>
              </a:rPr>
              <a:t>3         0</a:t>
            </a:r>
            <a:r>
              <a:rPr lang="en-US" altLang="zh-CN" sz="1900" b="1" dirty="0">
                <a:solidFill>
                  <a:srgbClr val="CC0066"/>
                </a:solidFill>
              </a:rPr>
              <a:t>1</a:t>
            </a:r>
            <a:r>
              <a:rPr lang="en-US" altLang="zh-CN" sz="1900" b="1" dirty="0">
                <a:solidFill>
                  <a:schemeClr val="accent1"/>
                </a:solidFill>
              </a:rPr>
              <a:t>                   #E                      </a:t>
            </a:r>
            <a:r>
              <a:rPr lang="en-US" altLang="zh-CN" sz="1900" b="1" dirty="0">
                <a:solidFill>
                  <a:srgbClr val="CC0066"/>
                </a:solidFill>
              </a:rPr>
              <a:t>+</a:t>
            </a:r>
            <a:r>
              <a:rPr lang="en-US" altLang="zh-CN" sz="1900" b="1" dirty="0" err="1">
                <a:solidFill>
                  <a:schemeClr val="accent1"/>
                </a:solidFill>
              </a:rPr>
              <a:t>i</a:t>
            </a:r>
            <a:r>
              <a:rPr lang="en-US" altLang="zh-CN" sz="1900" b="1" dirty="0">
                <a:solidFill>
                  <a:schemeClr val="accent1"/>
                </a:solidFill>
              </a:rPr>
              <a:t>*</a:t>
            </a:r>
            <a:r>
              <a:rPr lang="en-US" altLang="zh-CN" sz="1900" b="1" dirty="0" err="1">
                <a:solidFill>
                  <a:schemeClr val="accent1"/>
                </a:solidFill>
              </a:rPr>
              <a:t>i</a:t>
            </a:r>
            <a:r>
              <a:rPr lang="en-US" altLang="zh-CN" sz="1900" b="1" dirty="0">
                <a:solidFill>
                  <a:schemeClr val="accent1"/>
                </a:solidFill>
              </a:rPr>
              <a:t>#                  S4</a:t>
            </a:r>
            <a:r>
              <a:rPr lang="en-US" altLang="zh-CN" sz="1900" b="1" dirty="0"/>
              <a:t>         </a:t>
            </a:r>
          </a:p>
          <a:p>
            <a:pPr>
              <a:buFontTx/>
              <a:buNone/>
            </a:pPr>
            <a:r>
              <a:rPr lang="en-US" altLang="zh-CN" sz="1900" b="1" dirty="0"/>
              <a:t>      4         014                 #E+                      </a:t>
            </a:r>
            <a:r>
              <a:rPr lang="en-US" altLang="zh-CN" sz="1900" b="1" dirty="0" err="1"/>
              <a:t>i</a:t>
            </a:r>
            <a:r>
              <a:rPr lang="en-US" altLang="zh-CN" sz="1900" b="1" dirty="0"/>
              <a:t>*</a:t>
            </a:r>
            <a:r>
              <a:rPr lang="en-US" altLang="zh-CN" sz="1900" b="1" dirty="0" err="1"/>
              <a:t>i</a:t>
            </a:r>
            <a:r>
              <a:rPr lang="en-US" altLang="zh-CN" sz="1900" b="1" dirty="0"/>
              <a:t>#                  S3</a:t>
            </a:r>
          </a:p>
          <a:p>
            <a:pPr>
              <a:buFontTx/>
              <a:buNone/>
            </a:pPr>
            <a:r>
              <a:rPr lang="en-US" altLang="zh-CN" sz="1900" b="1" dirty="0"/>
              <a:t>      5         0143               #</a:t>
            </a:r>
            <a:r>
              <a:rPr lang="en-US" altLang="zh-CN" sz="1900" b="1" dirty="0" err="1"/>
              <a:t>E+i</a:t>
            </a:r>
            <a:r>
              <a:rPr lang="en-US" altLang="zh-CN" sz="1900" b="1" dirty="0"/>
              <a:t>                      *</a:t>
            </a:r>
            <a:r>
              <a:rPr lang="en-US" altLang="zh-CN" sz="1900" b="1" dirty="0" err="1"/>
              <a:t>i</a:t>
            </a:r>
            <a:r>
              <a:rPr lang="en-US" altLang="zh-CN" sz="1900" b="1" dirty="0"/>
              <a:t>#                  r4                          7</a:t>
            </a:r>
          </a:p>
          <a:p>
            <a:pPr>
              <a:buFontTx/>
              <a:buNone/>
            </a:pPr>
            <a:r>
              <a:rPr lang="en-US" altLang="zh-CN" sz="1900" b="1" dirty="0"/>
              <a:t>      </a:t>
            </a:r>
            <a:r>
              <a:rPr lang="en-US" altLang="zh-CN" sz="1900" b="1" dirty="0">
                <a:solidFill>
                  <a:schemeClr val="accent1"/>
                </a:solidFill>
              </a:rPr>
              <a:t>6         014</a:t>
            </a:r>
            <a:r>
              <a:rPr lang="en-US" altLang="zh-CN" sz="1900" b="1" dirty="0">
                <a:solidFill>
                  <a:srgbClr val="CC0066"/>
                </a:solidFill>
              </a:rPr>
              <a:t>7</a:t>
            </a:r>
            <a:r>
              <a:rPr lang="en-US" altLang="zh-CN" sz="1900" b="1" dirty="0">
                <a:solidFill>
                  <a:schemeClr val="accent1"/>
                </a:solidFill>
              </a:rPr>
              <a:t>               #E+E                     </a:t>
            </a:r>
            <a:r>
              <a:rPr lang="en-US" altLang="zh-CN" sz="1900" b="1" dirty="0">
                <a:solidFill>
                  <a:srgbClr val="CC0066"/>
                </a:solidFill>
              </a:rPr>
              <a:t>*</a:t>
            </a:r>
            <a:r>
              <a:rPr lang="en-US" altLang="zh-CN" sz="1900" b="1" dirty="0" err="1">
                <a:solidFill>
                  <a:schemeClr val="accent1"/>
                </a:solidFill>
              </a:rPr>
              <a:t>i</a:t>
            </a:r>
            <a:r>
              <a:rPr lang="en-US" altLang="zh-CN" sz="1900" b="1" dirty="0">
                <a:solidFill>
                  <a:schemeClr val="accent1"/>
                </a:solidFill>
              </a:rPr>
              <a:t>#                  S5</a:t>
            </a:r>
          </a:p>
          <a:p>
            <a:pPr>
              <a:buFontTx/>
              <a:buNone/>
            </a:pPr>
            <a:r>
              <a:rPr lang="en-US" altLang="zh-CN" sz="1900" b="1" dirty="0"/>
              <a:t>      7         01475             #E+E*                     </a:t>
            </a:r>
            <a:r>
              <a:rPr lang="en-US" altLang="zh-CN" sz="1900" b="1" dirty="0" err="1"/>
              <a:t>i</a:t>
            </a:r>
            <a:r>
              <a:rPr lang="en-US" altLang="zh-CN" sz="1900" b="1" dirty="0"/>
              <a:t>#                  S3</a:t>
            </a:r>
          </a:p>
          <a:p>
            <a:pPr>
              <a:buFontTx/>
              <a:buNone/>
            </a:pPr>
            <a:r>
              <a:rPr lang="en-US" altLang="zh-CN" sz="1900" b="1" dirty="0"/>
              <a:t>      8         014753           #E+E*</a:t>
            </a:r>
            <a:r>
              <a:rPr lang="en-US" altLang="zh-CN" sz="1900" b="1" dirty="0" err="1"/>
              <a:t>i</a:t>
            </a:r>
            <a:r>
              <a:rPr lang="en-US" altLang="zh-CN" sz="1900" b="1" dirty="0"/>
              <a:t>                     #                  r4                         8</a:t>
            </a:r>
          </a:p>
          <a:p>
            <a:pPr>
              <a:buFontTx/>
              <a:buNone/>
            </a:pPr>
            <a:r>
              <a:rPr lang="en-US" altLang="zh-CN" sz="1900" b="1" dirty="0"/>
              <a:t>      </a:t>
            </a:r>
            <a:r>
              <a:rPr lang="en-US" altLang="zh-CN" sz="1900" b="1" dirty="0">
                <a:solidFill>
                  <a:schemeClr val="accent1"/>
                </a:solidFill>
              </a:rPr>
              <a:t>9         01475</a:t>
            </a:r>
            <a:r>
              <a:rPr lang="en-US" altLang="zh-CN" sz="1900" b="1" dirty="0">
                <a:solidFill>
                  <a:srgbClr val="CC0066"/>
                </a:solidFill>
              </a:rPr>
              <a:t>8</a:t>
            </a:r>
            <a:r>
              <a:rPr lang="en-US" altLang="zh-CN" sz="1900" b="1" dirty="0">
                <a:solidFill>
                  <a:schemeClr val="accent1"/>
                </a:solidFill>
              </a:rPr>
              <a:t>           #E+E*E                    #                  r2</a:t>
            </a:r>
            <a:r>
              <a:rPr lang="en-US" altLang="zh-CN" sz="1900" b="1" dirty="0"/>
              <a:t>                         7        10       0147               #E+E                         #                   r1                         1</a:t>
            </a:r>
          </a:p>
          <a:p>
            <a:pPr>
              <a:buFontTx/>
              <a:buNone/>
            </a:pPr>
            <a:r>
              <a:rPr lang="en-US" altLang="zh-CN" sz="1900" b="1" dirty="0"/>
              <a:t>      11       01                   #E                              #                 </a:t>
            </a:r>
            <a:r>
              <a:rPr lang="en-US" altLang="zh-CN" sz="1900" b="1" dirty="0" err="1"/>
              <a:t>acc</a:t>
            </a:r>
            <a:endParaRPr lang="en-US" altLang="zh-CN" sz="1900" b="1" dirty="0"/>
          </a:p>
        </p:txBody>
      </p:sp>
      <p:sp>
        <p:nvSpPr>
          <p:cNvPr id="18" name="灯片编号占位符 17"/>
          <p:cNvSpPr>
            <a:spLocks noGrp="1"/>
          </p:cNvSpPr>
          <p:nvPr>
            <p:ph type="sldNum" sz="quarter" idx="12"/>
          </p:nvPr>
        </p:nvSpPr>
        <p:spPr/>
        <p:txBody>
          <a:bodyPr/>
          <a:lstStyle/>
          <a:p>
            <a:fld id="{09A025D1-BAA5-4CF6-A581-2B23F0086B83}" type="slidenum">
              <a:rPr lang="zh-CN" altLang="en-US" smtClean="0"/>
              <a:pPr/>
              <a:t>118</a:t>
            </a:fld>
            <a:endParaRPr lang="en-US" altLang="zh-CN"/>
          </a:p>
        </p:txBody>
      </p:sp>
      <p:sp>
        <p:nvSpPr>
          <p:cNvPr id="9219" name="Line 3"/>
          <p:cNvSpPr>
            <a:spLocks noChangeShapeType="1"/>
          </p:cNvSpPr>
          <p:nvPr/>
        </p:nvSpPr>
        <p:spPr bwMode="auto">
          <a:xfrm>
            <a:off x="533400" y="15240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0" name="Line 4"/>
          <p:cNvSpPr>
            <a:spLocks noChangeShapeType="1"/>
          </p:cNvSpPr>
          <p:nvPr/>
        </p:nvSpPr>
        <p:spPr bwMode="auto">
          <a:xfrm>
            <a:off x="533400" y="21336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1" name="Line 5"/>
          <p:cNvSpPr>
            <a:spLocks noChangeShapeType="1"/>
          </p:cNvSpPr>
          <p:nvPr/>
        </p:nvSpPr>
        <p:spPr bwMode="auto">
          <a:xfrm>
            <a:off x="533400" y="6553200"/>
            <a:ext cx="8153400" cy="0"/>
          </a:xfrm>
          <a:prstGeom prst="line">
            <a:avLst/>
          </a:prstGeom>
          <a:noFill/>
          <a:ln w="9525">
            <a:solidFill>
              <a:schemeClr val="tx1"/>
            </a:solidFill>
            <a:round/>
            <a:headEnd/>
            <a:tailEnd/>
          </a:ln>
          <a:effectLst/>
        </p:spPr>
        <p:txBody>
          <a:bodyPr wrap="none" anchor="ctr"/>
          <a:lstStyle/>
          <a:p>
            <a:endParaRPr lang="zh-CN" altLang="en-US"/>
          </a:p>
        </p:txBody>
      </p:sp>
      <p:sp>
        <p:nvSpPr>
          <p:cNvPr id="9222" name="Line 6"/>
          <p:cNvSpPr>
            <a:spLocks noChangeShapeType="1"/>
          </p:cNvSpPr>
          <p:nvPr/>
        </p:nvSpPr>
        <p:spPr bwMode="auto">
          <a:xfrm>
            <a:off x="1524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3" name="Line 7"/>
          <p:cNvSpPr>
            <a:spLocks noChangeShapeType="1"/>
          </p:cNvSpPr>
          <p:nvPr/>
        </p:nvSpPr>
        <p:spPr bwMode="auto">
          <a:xfrm>
            <a:off x="27432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4" name="Line 8"/>
          <p:cNvSpPr>
            <a:spLocks noChangeShapeType="1"/>
          </p:cNvSpPr>
          <p:nvPr/>
        </p:nvSpPr>
        <p:spPr bwMode="auto">
          <a:xfrm>
            <a:off x="4191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5" name="Line 9"/>
          <p:cNvSpPr>
            <a:spLocks noChangeShapeType="1"/>
          </p:cNvSpPr>
          <p:nvPr/>
        </p:nvSpPr>
        <p:spPr bwMode="auto">
          <a:xfrm flipH="1">
            <a:off x="5715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6" name="Line 10"/>
          <p:cNvSpPr>
            <a:spLocks noChangeShapeType="1"/>
          </p:cNvSpPr>
          <p:nvPr/>
        </p:nvSpPr>
        <p:spPr bwMode="auto">
          <a:xfrm>
            <a:off x="7239000" y="1524000"/>
            <a:ext cx="0" cy="5029200"/>
          </a:xfrm>
          <a:prstGeom prst="line">
            <a:avLst/>
          </a:prstGeom>
          <a:noFill/>
          <a:ln w="9525">
            <a:solidFill>
              <a:schemeClr val="tx1"/>
            </a:solidFill>
            <a:round/>
            <a:headEnd/>
            <a:tailEnd/>
          </a:ln>
          <a:effectLst/>
        </p:spPr>
        <p:txBody>
          <a:bodyPr wrap="none" anchor="ctr"/>
          <a:lstStyle/>
          <a:p>
            <a:endParaRPr lang="zh-CN" altLang="en-US"/>
          </a:p>
        </p:txBody>
      </p:sp>
      <p:sp>
        <p:nvSpPr>
          <p:cNvPr id="9227" name="Text Box 11"/>
          <p:cNvSpPr txBox="1">
            <a:spLocks noChangeArrowheads="1"/>
          </p:cNvSpPr>
          <p:nvPr/>
        </p:nvSpPr>
        <p:spPr bwMode="auto">
          <a:xfrm>
            <a:off x="651559" y="1644134"/>
            <a:ext cx="646331" cy="369332"/>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步骤</a:t>
            </a:r>
          </a:p>
        </p:txBody>
      </p:sp>
      <p:sp>
        <p:nvSpPr>
          <p:cNvPr id="9228" name="Text Box 12"/>
          <p:cNvSpPr txBox="1">
            <a:spLocks noChangeArrowheads="1"/>
          </p:cNvSpPr>
          <p:nvPr/>
        </p:nvSpPr>
        <p:spPr bwMode="auto">
          <a:xfrm>
            <a:off x="1679143"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dirty="0">
                <a:latin typeface="华文新魏" pitchFamily="2" charset="-122"/>
              </a:rPr>
              <a:t>状态栈</a:t>
            </a:r>
          </a:p>
        </p:txBody>
      </p:sp>
      <p:sp>
        <p:nvSpPr>
          <p:cNvPr id="9229" name="Text Box 13"/>
          <p:cNvSpPr txBox="1">
            <a:spLocks noChangeArrowheads="1"/>
          </p:cNvSpPr>
          <p:nvPr/>
        </p:nvSpPr>
        <p:spPr bwMode="auto">
          <a:xfrm>
            <a:off x="2974543"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a:latin typeface="华文新魏" pitchFamily="2" charset="-122"/>
              </a:rPr>
              <a:t>符号栈</a:t>
            </a:r>
          </a:p>
        </p:txBody>
      </p:sp>
      <p:sp>
        <p:nvSpPr>
          <p:cNvPr id="9230" name="Text Box 14"/>
          <p:cNvSpPr txBox="1">
            <a:spLocks noChangeArrowheads="1"/>
          </p:cNvSpPr>
          <p:nvPr/>
        </p:nvSpPr>
        <p:spPr bwMode="auto">
          <a:xfrm>
            <a:off x="4498543" y="1644134"/>
            <a:ext cx="877163" cy="369332"/>
          </a:xfrm>
          <a:prstGeom prst="rect">
            <a:avLst/>
          </a:prstGeom>
          <a:noFill/>
          <a:ln w="9525">
            <a:noFill/>
            <a:miter lim="800000"/>
            <a:headEnd/>
            <a:tailEnd/>
          </a:ln>
          <a:effectLst/>
        </p:spPr>
        <p:txBody>
          <a:bodyPr wrap="none" anchor="ctr">
            <a:spAutoFit/>
          </a:bodyPr>
          <a:lstStyle/>
          <a:p>
            <a:pPr algn="ctr" eaLnBrk="0" hangingPunct="0"/>
            <a:r>
              <a:rPr lang="zh-CN" altLang="en-US">
                <a:latin typeface="华文新魏" pitchFamily="2" charset="-122"/>
              </a:rPr>
              <a:t>输入串</a:t>
            </a:r>
          </a:p>
        </p:txBody>
      </p:sp>
      <p:sp>
        <p:nvSpPr>
          <p:cNvPr id="9231" name="Text Box 15"/>
          <p:cNvSpPr txBox="1">
            <a:spLocks noChangeArrowheads="1"/>
          </p:cNvSpPr>
          <p:nvPr/>
        </p:nvSpPr>
        <p:spPr bwMode="auto">
          <a:xfrm>
            <a:off x="5826125" y="1600200"/>
            <a:ext cx="1336675" cy="457200"/>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ACTION</a:t>
            </a:r>
          </a:p>
        </p:txBody>
      </p:sp>
      <p:sp>
        <p:nvSpPr>
          <p:cNvPr id="9232" name="Text Box 16"/>
          <p:cNvSpPr txBox="1">
            <a:spLocks noChangeArrowheads="1"/>
          </p:cNvSpPr>
          <p:nvPr/>
        </p:nvSpPr>
        <p:spPr bwMode="auto">
          <a:xfrm>
            <a:off x="7426325" y="1600200"/>
            <a:ext cx="1031875" cy="457200"/>
          </a:xfrm>
          <a:prstGeom prst="rect">
            <a:avLst/>
          </a:prstGeom>
          <a:noFill/>
          <a:ln w="9525">
            <a:noFill/>
            <a:miter lim="800000"/>
            <a:headEnd/>
            <a:tailEnd/>
          </a:ln>
          <a:effectLst/>
        </p:spPr>
        <p:txBody>
          <a:bodyPr wrap="none" anchor="ctr">
            <a:spAutoFit/>
          </a:bodyPr>
          <a:lstStyle/>
          <a:p>
            <a:pPr algn="ctr" eaLnBrk="0" hangingPunct="0"/>
            <a:r>
              <a:rPr lang="en-US" altLang="zh-CN">
                <a:ea typeface="仿宋_GB2312" pitchFamily="49" charset="-122"/>
              </a:rPr>
              <a:t>GOTO</a:t>
            </a:r>
          </a:p>
        </p:txBody>
      </p:sp>
      <p:sp>
        <p:nvSpPr>
          <p:cNvPr id="9233" name="Text Box 17"/>
          <p:cNvSpPr txBox="1">
            <a:spLocks noChangeArrowheads="1"/>
          </p:cNvSpPr>
          <p:nvPr/>
        </p:nvSpPr>
        <p:spPr bwMode="auto">
          <a:xfrm>
            <a:off x="2554089" y="652790"/>
            <a:ext cx="4112023" cy="523220"/>
          </a:xfrm>
          <a:prstGeom prst="rect">
            <a:avLst/>
          </a:prstGeom>
          <a:noFill/>
          <a:ln w="9525">
            <a:noFill/>
            <a:miter lim="800000"/>
            <a:headEnd/>
            <a:tailEnd/>
          </a:ln>
          <a:effectLst/>
        </p:spPr>
        <p:txBody>
          <a:bodyPr wrap="none" anchor="ctr">
            <a:spAutoFit/>
          </a:bodyPr>
          <a:lstStyle/>
          <a:p>
            <a:pPr algn="ctr" eaLnBrk="0" hangingPunct="0"/>
            <a:r>
              <a:rPr lang="zh-CN" altLang="en-US" sz="2800" b="1" dirty="0">
                <a:latin typeface="华文新魏" pitchFamily="2" charset="-122"/>
              </a:rPr>
              <a:t>对输入串</a:t>
            </a:r>
            <a:r>
              <a:rPr lang="en-US" altLang="zh-CN" sz="2800" b="1" dirty="0" err="1">
                <a:latin typeface="华文新魏" pitchFamily="2" charset="-122"/>
              </a:rPr>
              <a:t>i+i</a:t>
            </a:r>
            <a:r>
              <a:rPr lang="en-US" altLang="zh-CN" sz="2800" b="1" dirty="0">
                <a:latin typeface="华文新魏" pitchFamily="2" charset="-122"/>
              </a:rPr>
              <a:t>*</a:t>
            </a:r>
            <a:r>
              <a:rPr lang="en-US" altLang="zh-CN" sz="2800" b="1" dirty="0" err="1">
                <a:latin typeface="华文新魏" pitchFamily="2" charset="-122"/>
              </a:rPr>
              <a:t>i</a:t>
            </a:r>
            <a:r>
              <a:rPr lang="zh-CN" altLang="en-US" sz="2800" b="1" dirty="0">
                <a:latin typeface="华文新魏" pitchFamily="2" charset="-122"/>
              </a:rPr>
              <a:t>的分析过程</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119</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smtClean="0">
                <a:solidFill>
                  <a:srgbClr val="3333FF"/>
                </a:solidFill>
                <a:latin typeface="Times New Roman" pitchFamily="18" charset="0"/>
              </a:rPr>
              <a:t>5.4 </a:t>
            </a:r>
            <a:r>
              <a:rPr lang="zh-CN" altLang="en-US" sz="3600" b="1" dirty="0">
                <a:solidFill>
                  <a:srgbClr val="3333FF"/>
                </a:solidFill>
                <a:latin typeface="Times New Roman" pitchFamily="18" charset="0"/>
              </a:rPr>
              <a:t>语法分析程序的自动生成工具</a:t>
            </a:r>
            <a:r>
              <a:rPr lang="en-US" altLang="zh-CN" sz="3600" b="1" dirty="0" err="1">
                <a:solidFill>
                  <a:srgbClr val="3333FF"/>
                </a:solidFill>
                <a:latin typeface="Times New Roman" pitchFamily="18" charset="0"/>
              </a:rPr>
              <a:t>Yacc</a:t>
            </a:r>
            <a:r>
              <a:rPr lang="en-US" altLang="zh-CN" sz="3600" b="1" dirty="0">
                <a:solidFill>
                  <a:srgbClr val="3333FF"/>
                </a:solidFill>
                <a:latin typeface="Times New Roman" pitchFamily="18" charset="0"/>
              </a:rPr>
              <a:t> </a:t>
            </a:r>
          </a:p>
        </p:txBody>
      </p:sp>
      <p:sp>
        <p:nvSpPr>
          <p:cNvPr id="414725" name="Rectangle 3"/>
          <p:cNvSpPr>
            <a:spLocks noGrp="1" noChangeArrowheads="1"/>
          </p:cNvSpPr>
          <p:nvPr>
            <p:ph type="body" idx="4294967295"/>
          </p:nvPr>
        </p:nvSpPr>
        <p:spPr>
          <a:xfrm>
            <a:off x="395537" y="1916831"/>
            <a:ext cx="8424614" cy="4391893"/>
          </a:xfrm>
        </p:spPr>
        <p:txBody>
          <a:bodyPr/>
          <a:lstStyle/>
          <a:p>
            <a:r>
              <a:rPr lang="en-US" altLang="zh-CN" sz="2000" dirty="0" err="1" smtClean="0">
                <a:latin typeface="Times New Roman" pitchFamily="18" charset="0"/>
              </a:rPr>
              <a:t>Yaac</a:t>
            </a:r>
            <a:r>
              <a:rPr lang="en-US" altLang="zh-CN" sz="2000" dirty="0" smtClean="0">
                <a:latin typeface="Times New Roman" pitchFamily="18" charset="0"/>
              </a:rPr>
              <a:t> (Yet another compiler-compiler), LALR(1)</a:t>
            </a:r>
            <a:r>
              <a:rPr lang="zh-CN" altLang="en-US" sz="2000" dirty="0" smtClean="0">
                <a:latin typeface="Times New Roman" pitchFamily="18" charset="0"/>
              </a:rPr>
              <a:t>语法分析器的自动生成工具，由美国贝尔实验室</a:t>
            </a:r>
            <a:r>
              <a:rPr lang="en-US" altLang="zh-CN" sz="2000" dirty="0" smtClean="0">
                <a:latin typeface="Times New Roman" pitchFamily="18" charset="0"/>
              </a:rPr>
              <a:t>C. Johnson</a:t>
            </a:r>
            <a:r>
              <a:rPr lang="zh-CN" altLang="en-US" sz="2000" dirty="0" smtClean="0">
                <a:latin typeface="Times New Roman" pitchFamily="18" charset="0"/>
              </a:rPr>
              <a:t>于</a:t>
            </a:r>
            <a:r>
              <a:rPr lang="en-US" altLang="zh-CN" sz="2000" dirty="0" smtClean="0">
                <a:latin typeface="Times New Roman" pitchFamily="18" charset="0"/>
              </a:rPr>
              <a:t>1974</a:t>
            </a:r>
            <a:r>
              <a:rPr lang="zh-CN" altLang="en-US" sz="2000" dirty="0" smtClean="0">
                <a:latin typeface="Times New Roman" pitchFamily="18" charset="0"/>
              </a:rPr>
              <a:t>年设计的。目前得到广泛应用。</a:t>
            </a:r>
            <a:endParaRPr lang="en-US" altLang="zh-CN" sz="2000" dirty="0" smtClean="0">
              <a:latin typeface="Times New Roman" pitchFamily="18" charset="0"/>
            </a:endParaRPr>
          </a:p>
          <a:p>
            <a:r>
              <a:rPr lang="en-US" altLang="zh-CN" sz="2000" dirty="0" err="1" smtClean="0">
                <a:latin typeface="Times New Roman" pitchFamily="18" charset="0"/>
              </a:rPr>
              <a:t>Yaac</a:t>
            </a:r>
            <a:r>
              <a:rPr lang="zh-CN" altLang="en-US" sz="2000" dirty="0" smtClean="0">
                <a:latin typeface="Times New Roman" pitchFamily="18" charset="0"/>
              </a:rPr>
              <a:t>的工作过程：</a:t>
            </a:r>
            <a:endParaRPr lang="en-US" altLang="zh-CN" sz="2000" dirty="0" smtClean="0">
              <a:latin typeface="Times New Roman" pitchFamily="18" charset="0"/>
            </a:endParaRPr>
          </a:p>
          <a:p>
            <a:r>
              <a:rPr lang="en-US" altLang="zh-CN" sz="2000" dirty="0" smtClean="0">
                <a:latin typeface="Times New Roman" pitchFamily="18" charset="0"/>
              </a:rPr>
              <a:t>1</a:t>
            </a:r>
            <a:r>
              <a:rPr lang="zh-CN" altLang="en-US" sz="2000" dirty="0" smtClean="0">
                <a:latin typeface="Times New Roman" pitchFamily="18" charset="0"/>
              </a:rPr>
              <a:t>、用户用</a:t>
            </a:r>
            <a:r>
              <a:rPr lang="en-US" altLang="zh-CN" sz="2000" dirty="0" err="1" smtClean="0">
                <a:latin typeface="Times New Roman" pitchFamily="18" charset="0"/>
              </a:rPr>
              <a:t>Yaac</a:t>
            </a:r>
            <a:r>
              <a:rPr lang="zh-CN" altLang="en-US" sz="2000" dirty="0" smtClean="0">
                <a:latin typeface="Times New Roman" pitchFamily="18" charset="0"/>
              </a:rPr>
              <a:t>规格说明编写一个源程序，文件扩展名为</a:t>
            </a:r>
            <a:r>
              <a:rPr lang="en-US" altLang="zh-CN" sz="2000" dirty="0" smtClean="0">
                <a:latin typeface="Times New Roman" pitchFamily="18" charset="0"/>
              </a:rPr>
              <a:t>.y</a:t>
            </a:r>
          </a:p>
          <a:p>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err="1" smtClean="0">
                <a:latin typeface="Times New Roman" pitchFamily="18" charset="0"/>
              </a:rPr>
              <a:t>Yaac</a:t>
            </a:r>
            <a:r>
              <a:rPr lang="zh-CN" altLang="en-US" sz="2000" dirty="0" smtClean="0">
                <a:latin typeface="Times New Roman" pitchFamily="18" charset="0"/>
              </a:rPr>
              <a:t>对源程序进行处理，生成一个用</a:t>
            </a:r>
            <a:r>
              <a:rPr lang="en-US" altLang="zh-CN" sz="2000" dirty="0" smtClean="0">
                <a:latin typeface="Times New Roman" pitchFamily="18" charset="0"/>
              </a:rPr>
              <a:t>C</a:t>
            </a:r>
            <a:r>
              <a:rPr lang="zh-CN" altLang="en-US" sz="2000" dirty="0" smtClean="0">
                <a:latin typeface="Times New Roman" pitchFamily="18" charset="0"/>
              </a:rPr>
              <a:t>语言描述的语法分析器，该分析器包括一个标准总控程序和一个</a:t>
            </a:r>
            <a:r>
              <a:rPr lang="en-US" altLang="zh-CN" sz="2000" dirty="0" smtClean="0">
                <a:latin typeface="Times New Roman" pitchFamily="18" charset="0"/>
              </a:rPr>
              <a:t>LALR(1)	</a:t>
            </a:r>
            <a:r>
              <a:rPr lang="zh-CN" altLang="en-US" sz="2000" dirty="0" smtClean="0">
                <a:latin typeface="Times New Roman" pitchFamily="18" charset="0"/>
              </a:rPr>
              <a:t>分析表，该分析器的文件名为</a:t>
            </a:r>
            <a:r>
              <a:rPr lang="en-US" altLang="zh-CN" sz="2000" dirty="0" err="1" smtClean="0">
                <a:latin typeface="Times New Roman" pitchFamily="18" charset="0"/>
              </a:rPr>
              <a:t>y.tab.c</a:t>
            </a:r>
            <a:r>
              <a:rPr lang="zh-CN" altLang="en-US" sz="2000" dirty="0" smtClean="0">
                <a:latin typeface="Times New Roman" pitchFamily="18" charset="0"/>
              </a:rPr>
              <a:t>，它的核心程序为</a:t>
            </a:r>
            <a:r>
              <a:rPr lang="en-US" altLang="zh-CN" sz="2000" dirty="0" err="1" smtClean="0">
                <a:latin typeface="Times New Roman" pitchFamily="18" charset="0"/>
              </a:rPr>
              <a:t>yyparse</a:t>
            </a:r>
            <a:r>
              <a:rPr lang="en-US" altLang="zh-CN" sz="2000" dirty="0" smtClean="0">
                <a:latin typeface="Times New Roman" pitchFamily="18" charset="0"/>
              </a:rPr>
              <a:t>().</a:t>
            </a:r>
          </a:p>
          <a:p>
            <a:r>
              <a:rPr lang="en-US" altLang="zh-CN" sz="2000" dirty="0" smtClean="0">
                <a:latin typeface="Times New Roman" pitchFamily="18" charset="0"/>
              </a:rPr>
              <a:t>3</a:t>
            </a:r>
            <a:r>
              <a:rPr lang="zh-CN" altLang="en-US" sz="2000" dirty="0" smtClean="0">
                <a:latin typeface="Times New Roman" pitchFamily="18" charset="0"/>
              </a:rPr>
              <a:t>、</a:t>
            </a:r>
            <a:r>
              <a:rPr lang="en-US" altLang="zh-CN" sz="2000" dirty="0" smtClean="0">
                <a:latin typeface="Times New Roman" pitchFamily="18" charset="0"/>
              </a:rPr>
              <a:t>C </a:t>
            </a:r>
            <a:r>
              <a:rPr lang="zh-CN" altLang="en-US" sz="2000" dirty="0" smtClean="0">
                <a:latin typeface="Times New Roman" pitchFamily="18" charset="0"/>
              </a:rPr>
              <a:t>编译程序对</a:t>
            </a:r>
            <a:r>
              <a:rPr lang="en-US" altLang="zh-CN" sz="2000" dirty="0" err="1" smtClean="0">
                <a:latin typeface="Times New Roman" pitchFamily="18" charset="0"/>
              </a:rPr>
              <a:t>y.tab.c</a:t>
            </a:r>
            <a:r>
              <a:rPr lang="zh-CN" altLang="en-US" sz="2000" dirty="0" smtClean="0">
                <a:latin typeface="Times New Roman" pitchFamily="18" charset="0"/>
              </a:rPr>
              <a:t>进行编译，得到</a:t>
            </a:r>
            <a:r>
              <a:rPr lang="en-US" altLang="zh-CN" sz="2000" dirty="0" err="1" smtClean="0">
                <a:latin typeface="Times New Roman" pitchFamily="18" charset="0"/>
              </a:rPr>
              <a:t>a.out</a:t>
            </a:r>
            <a:r>
              <a:rPr lang="zh-CN" altLang="en-US" sz="2000" dirty="0" smtClean="0">
                <a:latin typeface="Times New Roman" pitchFamily="18" charset="0"/>
              </a:rPr>
              <a:t>的目标程序，它就是完成源程序所描述的语法分析器。</a:t>
            </a:r>
            <a:endParaRPr lang="en-US" altLang="zh-CN" sz="2000" dirty="0" smtClean="0">
              <a:latin typeface="Times New Roman" pitchFamily="18" charset="0"/>
            </a:endParaRPr>
          </a:p>
          <a:p>
            <a:r>
              <a:rPr lang="en-US" altLang="zh-CN" sz="2000" dirty="0" err="1" smtClean="0">
                <a:latin typeface="Times New Roman" pitchFamily="18" charset="0"/>
              </a:rPr>
              <a:t>Yaac</a:t>
            </a:r>
            <a:r>
              <a:rPr lang="zh-CN" altLang="en-US" sz="2000" dirty="0" smtClean="0">
                <a:latin typeface="Times New Roman" pitchFamily="18" charset="0"/>
              </a:rPr>
              <a:t>与词法分析程序</a:t>
            </a:r>
            <a:r>
              <a:rPr lang="en-US" altLang="zh-CN" sz="2000" dirty="0" err="1" smtClean="0">
                <a:latin typeface="Times New Roman" pitchFamily="18" charset="0"/>
              </a:rPr>
              <a:t>Lex</a:t>
            </a:r>
            <a:r>
              <a:rPr lang="zh-CN" altLang="en-US" sz="2000" dirty="0" smtClean="0">
                <a:latin typeface="Times New Roman" pitchFamily="18" charset="0"/>
              </a:rPr>
              <a:t>相结合，自动构造一个语言的编译程序。</a:t>
            </a:r>
            <a:endParaRPr lang="zh-CN" alt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0BD53CB2-D83B-4081-9365-EE200A54BFA6}" type="slidenum">
              <a:rPr lang="en-US" altLang="zh-CN">
                <a:latin typeface="+mn-lt"/>
                <a:ea typeface="宋体" pitchFamily="2" charset="-122"/>
              </a:rPr>
              <a:pPr>
                <a:defRPr/>
              </a:pPr>
              <a:t>12</a:t>
            </a:fld>
            <a:endParaRPr lang="en-US" altLang="zh-CN">
              <a:latin typeface="+mn-lt"/>
              <a:ea typeface="宋体" pitchFamily="2" charset="-122"/>
            </a:endParaRPr>
          </a:p>
        </p:txBody>
      </p:sp>
      <p:sp>
        <p:nvSpPr>
          <p:cNvPr id="328708" name="Rectangle 2"/>
          <p:cNvSpPr>
            <a:spLocks noGrp="1" noChangeArrowheads="1"/>
          </p:cNvSpPr>
          <p:nvPr>
            <p:ph type="title" idx="4294967295"/>
          </p:nvPr>
        </p:nvSpPr>
        <p:spPr>
          <a:xfrm>
            <a:off x="899592" y="764704"/>
            <a:ext cx="6862763" cy="865187"/>
          </a:xfrm>
          <a:noFill/>
        </p:spPr>
        <p:txBody>
          <a:bodyPr lIns="92075" tIns="46038" rIns="92075" bIns="46038" anchor="ctr"/>
          <a:lstStyle/>
          <a:p>
            <a:r>
              <a:rPr lang="zh-CN" altLang="en-US" sz="3600" b="1" dirty="0"/>
              <a:t>移进</a:t>
            </a:r>
            <a:r>
              <a:rPr lang="en-US" altLang="zh-CN" sz="3600" b="1" dirty="0"/>
              <a:t>-</a:t>
            </a:r>
            <a:r>
              <a:rPr lang="zh-CN" altLang="en-US" sz="3600" b="1" dirty="0"/>
              <a:t>归约分析中的问题</a:t>
            </a:r>
          </a:p>
        </p:txBody>
      </p:sp>
      <p:sp>
        <p:nvSpPr>
          <p:cNvPr id="1205251" name="Rectangle 3"/>
          <p:cNvSpPr>
            <a:spLocks noGrp="1" noChangeArrowheads="1"/>
          </p:cNvSpPr>
          <p:nvPr>
            <p:ph type="body" idx="4294967295"/>
          </p:nvPr>
        </p:nvSpPr>
        <p:spPr>
          <a:xfrm>
            <a:off x="539750" y="1844675"/>
            <a:ext cx="8375650" cy="2520950"/>
          </a:xfrm>
          <a:noFill/>
        </p:spPr>
        <p:txBody>
          <a:bodyPr lIns="92075" tIns="46038" rIns="92075" bIns="46038"/>
          <a:lstStyle/>
          <a:p>
            <a:r>
              <a:rPr lang="en-US" altLang="zh-CN" dirty="0">
                <a:latin typeface="楷体_GB2312" pitchFamily="49" charset="-122"/>
              </a:rPr>
              <a:t>1) </a:t>
            </a:r>
            <a:r>
              <a:rPr lang="zh-CN" altLang="en-US" dirty="0">
                <a:latin typeface="楷体_GB2312" pitchFamily="49" charset="-122"/>
              </a:rPr>
              <a:t>移进归约冲突     </a:t>
            </a:r>
          </a:p>
          <a:p>
            <a:pPr lvl="1"/>
            <a:r>
              <a:rPr lang="zh-CN" altLang="en-US" sz="3200">
                <a:latin typeface="楷体_GB2312" pitchFamily="49" charset="-122"/>
              </a:rPr>
              <a:t>例</a:t>
            </a:r>
            <a:r>
              <a:rPr lang="en-US" altLang="zh-CN" sz="3200" smtClean="0">
                <a:latin typeface="楷体_GB2312" pitchFamily="49" charset="-122"/>
              </a:rPr>
              <a:t>5.2</a:t>
            </a:r>
            <a:r>
              <a:rPr lang="zh-CN" altLang="en-US" sz="3200" dirty="0">
                <a:latin typeface="楷体_GB2312" pitchFamily="49" charset="-122"/>
              </a:rPr>
              <a:t>中的 </a:t>
            </a:r>
            <a:r>
              <a:rPr lang="en-US" altLang="zh-CN" sz="3200" dirty="0">
                <a:latin typeface="楷体_GB2312" pitchFamily="49" charset="-122"/>
              </a:rPr>
              <a:t>6)</a:t>
            </a:r>
            <a:r>
              <a:rPr lang="zh-CN" altLang="en-US" sz="3200" dirty="0">
                <a:latin typeface="楷体_GB2312" pitchFamily="49" charset="-122"/>
              </a:rPr>
              <a:t>可以移进 * 或按产生式</a:t>
            </a:r>
            <a:r>
              <a:rPr lang="en-US" altLang="zh-CN" sz="3200" dirty="0">
                <a:latin typeface="楷体_GB2312" pitchFamily="49" charset="-122"/>
              </a:rPr>
              <a:t>E→E+E</a:t>
            </a:r>
            <a:r>
              <a:rPr lang="zh-CN" altLang="en-US" sz="3200" dirty="0">
                <a:latin typeface="楷体_GB2312" pitchFamily="49" charset="-122"/>
              </a:rPr>
              <a:t>归约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6553200" y="6245225"/>
            <a:ext cx="2133600" cy="476250"/>
          </a:xfrm>
          <a:noFill/>
        </p:spPr>
        <p:txBody>
          <a:bodyPr anchor="t"/>
          <a:lstStyle/>
          <a:p>
            <a:pPr>
              <a:defRPr/>
            </a:pPr>
            <a:fld id="{DE69B5BB-E452-4C98-A113-A06E5778E211}" type="slidenum">
              <a:rPr lang="en-US" altLang="zh-CN">
                <a:latin typeface="+mn-lt"/>
                <a:ea typeface="宋体" pitchFamily="2" charset="-122"/>
              </a:rPr>
              <a:pPr>
                <a:defRPr/>
              </a:pPr>
              <a:t>120</a:t>
            </a:fld>
            <a:endParaRPr lang="en-US" altLang="zh-CN">
              <a:latin typeface="+mn-lt"/>
              <a:ea typeface="宋体" pitchFamily="2" charset="-122"/>
            </a:endParaRPr>
          </a:p>
        </p:txBody>
      </p:sp>
      <p:sp>
        <p:nvSpPr>
          <p:cNvPr id="32773" name="Rectangle 2"/>
          <p:cNvSpPr>
            <a:spLocks noGrp="1" noChangeArrowheads="1"/>
          </p:cNvSpPr>
          <p:nvPr>
            <p:ph type="title" idx="4294967295"/>
          </p:nvPr>
        </p:nvSpPr>
        <p:spPr>
          <a:xfrm>
            <a:off x="1003300" y="115888"/>
            <a:ext cx="7169150" cy="792162"/>
          </a:xfrm>
        </p:spPr>
        <p:txBody>
          <a:bodyPr anchor="ctr"/>
          <a:lstStyle/>
          <a:p>
            <a:r>
              <a:rPr lang="zh-CN" altLang="en-US" sz="3600" b="1" dirty="0">
                <a:solidFill>
                  <a:srgbClr val="3333FF"/>
                </a:solidFill>
                <a:latin typeface="Times New Roman" pitchFamily="18" charset="0"/>
              </a:rPr>
              <a:t>用</a:t>
            </a:r>
            <a:r>
              <a:rPr lang="en-US" altLang="zh-CN" sz="3600" b="1" dirty="0" err="1">
                <a:solidFill>
                  <a:srgbClr val="3333FF"/>
                </a:solidFill>
                <a:latin typeface="Times New Roman" pitchFamily="18" charset="0"/>
              </a:rPr>
              <a:t>Yacc</a:t>
            </a:r>
            <a:r>
              <a:rPr lang="zh-CN" altLang="en-US" sz="3600" b="1" dirty="0">
                <a:solidFill>
                  <a:srgbClr val="3333FF"/>
                </a:solidFill>
                <a:latin typeface="Times New Roman" pitchFamily="18" charset="0"/>
              </a:rPr>
              <a:t>和</a:t>
            </a:r>
            <a:r>
              <a:rPr lang="en-US" altLang="zh-CN" sz="3600" b="1" dirty="0" err="1">
                <a:solidFill>
                  <a:srgbClr val="3333FF"/>
                </a:solidFill>
                <a:latin typeface="Times New Roman" pitchFamily="18" charset="0"/>
              </a:rPr>
              <a:t>Lex</a:t>
            </a:r>
            <a:r>
              <a:rPr lang="zh-CN" altLang="en-US" sz="3600" b="1" dirty="0">
                <a:solidFill>
                  <a:srgbClr val="3333FF"/>
                </a:solidFill>
                <a:latin typeface="Times New Roman" pitchFamily="18" charset="0"/>
              </a:rPr>
              <a:t>合建编译程序</a:t>
            </a:r>
          </a:p>
        </p:txBody>
      </p:sp>
      <p:sp>
        <p:nvSpPr>
          <p:cNvPr id="32774" name="Rectangle 3"/>
          <p:cNvSpPr>
            <a:spLocks noChangeArrowheads="1"/>
          </p:cNvSpPr>
          <p:nvPr/>
        </p:nvSpPr>
        <p:spPr bwMode="auto">
          <a:xfrm>
            <a:off x="0" y="2252663"/>
            <a:ext cx="9144000" cy="0"/>
          </a:xfrm>
          <a:prstGeom prst="rect">
            <a:avLst/>
          </a:prstGeom>
          <a:noFill/>
          <a:ln w="9525">
            <a:noFill/>
            <a:miter lim="800000"/>
            <a:headEnd/>
            <a:tailEnd/>
          </a:ln>
        </p:spPr>
        <p:txBody>
          <a:bodyPr wrap="none" anchor="ctr">
            <a:spAutoFit/>
          </a:bodyPr>
          <a:lstStyle/>
          <a:p>
            <a:endParaRPr lang="zh-CN" altLang="en-US" sz="2400">
              <a:latin typeface="Times New Roman" pitchFamily="18" charset="0"/>
            </a:endParaRPr>
          </a:p>
        </p:txBody>
      </p:sp>
      <p:graphicFrame>
        <p:nvGraphicFramePr>
          <p:cNvPr id="32770" name="Object 4"/>
          <p:cNvGraphicFramePr>
            <a:graphicFrameLocks noChangeAspect="1"/>
          </p:cNvGraphicFramePr>
          <p:nvPr/>
        </p:nvGraphicFramePr>
        <p:xfrm>
          <a:off x="539750" y="981075"/>
          <a:ext cx="8243888" cy="5502275"/>
        </p:xfrm>
        <a:graphic>
          <a:graphicData uri="http://schemas.openxmlformats.org/presentationml/2006/ole">
            <mc:AlternateContent xmlns:mc="http://schemas.openxmlformats.org/markup-compatibility/2006">
              <mc:Choice xmlns:v="urn:schemas-microsoft-com:vml" Requires="v">
                <p:oleObj spid="_x0000_s231439" name="Visio" r:id="rId3" imgW="3526830" imgH="2356720" progId="">
                  <p:embed/>
                </p:oleObj>
              </mc:Choice>
              <mc:Fallback>
                <p:oleObj name="Visio" r:id="rId3" imgW="3526830" imgH="235672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81075"/>
                        <a:ext cx="8243888" cy="550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flipH="1">
            <a:off x="1331640" y="3068960"/>
            <a:ext cx="288032" cy="461665"/>
          </a:xfrm>
          <a:prstGeom prst="rect">
            <a:avLst/>
          </a:prstGeom>
          <a:noFill/>
        </p:spPr>
        <p:txBody>
          <a:bodyPr wrap="square" rtlCol="0">
            <a:spAutoFit/>
          </a:bodyPr>
          <a:lstStyle/>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121</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smtClean="0">
                <a:solidFill>
                  <a:srgbClr val="3333FF"/>
                </a:solidFill>
                <a:latin typeface="Times New Roman" pitchFamily="18" charset="0"/>
              </a:rPr>
              <a:t>Yacc</a:t>
            </a:r>
            <a:r>
              <a:rPr lang="en-US" altLang="zh-CN" sz="3600" b="1" dirty="0" smtClean="0">
                <a:solidFill>
                  <a:srgbClr val="3333FF"/>
                </a:solidFill>
                <a:latin typeface="Times New Roman" pitchFamily="18" charset="0"/>
              </a:rPr>
              <a:t> </a:t>
            </a:r>
            <a:r>
              <a:rPr lang="zh-CN" altLang="en-US" sz="3600" b="1" dirty="0" smtClean="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smtClean="0">
                <a:latin typeface="Times New Roman" pitchFamily="18" charset="0"/>
              </a:rPr>
              <a:t>Yaac</a:t>
            </a:r>
            <a:r>
              <a:rPr lang="zh-CN" altLang="en-US" sz="2000" dirty="0" smtClean="0">
                <a:latin typeface="Times New Roman" pitchFamily="18" charset="0"/>
              </a:rPr>
              <a:t>源程序由</a:t>
            </a:r>
            <a:r>
              <a:rPr lang="en-US" altLang="zh-CN" sz="2000" dirty="0" smtClean="0">
                <a:latin typeface="Times New Roman" pitchFamily="18" charset="0"/>
              </a:rPr>
              <a:t>3</a:t>
            </a:r>
            <a:r>
              <a:rPr lang="zh-CN" altLang="en-US" sz="2000" dirty="0" smtClean="0">
                <a:latin typeface="Times New Roman" pitchFamily="18" charset="0"/>
              </a:rPr>
              <a:t>部分组成，各部分用</a:t>
            </a:r>
            <a:r>
              <a:rPr lang="en-US" altLang="zh-CN" sz="2000" dirty="0" smtClean="0">
                <a:latin typeface="Times New Roman" pitchFamily="18" charset="0"/>
              </a:rPr>
              <a:t>%%</a:t>
            </a:r>
            <a:r>
              <a:rPr lang="zh-CN" altLang="en-US" sz="2000" dirty="0" smtClean="0">
                <a:latin typeface="Times New Roman" pitchFamily="18" charset="0"/>
              </a:rPr>
              <a:t>隔开：</a:t>
            </a:r>
            <a:endParaRPr lang="en-US" altLang="zh-CN" sz="2000" dirty="0" smtClean="0">
              <a:latin typeface="Times New Roman" pitchFamily="18" charset="0"/>
            </a:endParaRPr>
          </a:p>
          <a:p>
            <a:r>
              <a:rPr lang="en-US" altLang="zh-CN" sz="2000" dirty="0" smtClean="0">
                <a:latin typeface="Times New Roman" pitchFamily="18" charset="0"/>
              </a:rPr>
              <a:t>[</a:t>
            </a:r>
            <a:r>
              <a:rPr lang="zh-CN" altLang="en-US" sz="2000" dirty="0" smtClean="0">
                <a:solidFill>
                  <a:srgbClr val="FF0000"/>
                </a:solidFill>
                <a:latin typeface="Times New Roman" pitchFamily="18" charset="0"/>
              </a:rPr>
              <a:t>声明部分</a:t>
            </a:r>
            <a:r>
              <a:rPr lang="en-US" altLang="zh-CN" sz="2000" dirty="0" smtClean="0">
                <a:latin typeface="Times New Roman" pitchFamily="18" charset="0"/>
              </a:rPr>
              <a:t>]</a:t>
            </a:r>
          </a:p>
          <a:p>
            <a:r>
              <a:rPr lang="en-US" altLang="zh-CN" sz="2000" dirty="0" smtClean="0">
                <a:latin typeface="Times New Roman" pitchFamily="18" charset="0"/>
              </a:rPr>
              <a:t>%%</a:t>
            </a:r>
          </a:p>
          <a:p>
            <a:r>
              <a:rPr lang="zh-CN" altLang="en-US" sz="2000" dirty="0" smtClean="0">
                <a:solidFill>
                  <a:srgbClr val="FF0000"/>
                </a:solidFill>
                <a:latin typeface="Times New Roman" pitchFamily="18" charset="0"/>
              </a:rPr>
              <a:t>规则部分</a:t>
            </a:r>
            <a:endParaRPr lang="en-US" altLang="zh-CN" sz="2000" dirty="0" smtClean="0">
              <a:solidFill>
                <a:srgbClr val="FF0000"/>
              </a:solidFill>
              <a:latin typeface="Times New Roman" pitchFamily="18" charset="0"/>
            </a:endParaRPr>
          </a:p>
          <a:p>
            <a:r>
              <a:rPr lang="en-US" altLang="zh-CN" sz="2000" dirty="0" smtClean="0">
                <a:latin typeface="Times New Roman" pitchFamily="18" charset="0"/>
              </a:rPr>
              <a:t>[%%</a:t>
            </a:r>
          </a:p>
          <a:p>
            <a:r>
              <a:rPr lang="zh-CN" altLang="en-US" sz="2000" dirty="0" smtClean="0">
                <a:solidFill>
                  <a:srgbClr val="FF0000"/>
                </a:solidFill>
                <a:latin typeface="Times New Roman" pitchFamily="18" charset="0"/>
              </a:rPr>
              <a:t>程序部分</a:t>
            </a:r>
            <a:r>
              <a:rPr lang="en-US" altLang="zh-CN" sz="2000" dirty="0" smtClean="0">
                <a:latin typeface="Times New Roman" pitchFamily="18" charset="0"/>
              </a:rPr>
              <a:t>]</a:t>
            </a:r>
          </a:p>
          <a:p>
            <a:r>
              <a:rPr lang="zh-CN" altLang="en-US" sz="2000" dirty="0" smtClean="0">
                <a:latin typeface="Times New Roman" pitchFamily="18" charset="0"/>
              </a:rPr>
              <a:t>其中，中括号的部分可以省略。</a:t>
            </a:r>
            <a:endParaRPr lang="en-US" altLang="zh-CN" sz="2000" dirty="0">
              <a:latin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122</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smtClean="0">
                <a:solidFill>
                  <a:srgbClr val="3333FF"/>
                </a:solidFill>
                <a:latin typeface="Times New Roman" pitchFamily="18" charset="0"/>
              </a:rPr>
              <a:t>Yacc</a:t>
            </a:r>
            <a:r>
              <a:rPr lang="en-US" altLang="zh-CN" sz="3600" b="1" dirty="0" smtClean="0">
                <a:solidFill>
                  <a:srgbClr val="3333FF"/>
                </a:solidFill>
                <a:latin typeface="Times New Roman" pitchFamily="18" charset="0"/>
              </a:rPr>
              <a:t> </a:t>
            </a:r>
            <a:r>
              <a:rPr lang="zh-CN" altLang="en-US" sz="3600" b="1" dirty="0" smtClean="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smtClean="0">
                <a:solidFill>
                  <a:srgbClr val="FF0000"/>
                </a:solidFill>
                <a:latin typeface="Times New Roman" pitchFamily="18" charset="0"/>
              </a:rPr>
              <a:t>Yaac</a:t>
            </a:r>
            <a:r>
              <a:rPr lang="zh-CN" altLang="en-US" sz="2000" dirty="0" smtClean="0">
                <a:solidFill>
                  <a:srgbClr val="FF0000"/>
                </a:solidFill>
                <a:latin typeface="Times New Roman" pitchFamily="18" charset="0"/>
              </a:rPr>
              <a:t>源程序的声明部分主要用于定义规则部分所用到的变量和语法符号，用</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和</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将他们括起来：</a:t>
            </a:r>
            <a:endParaRPr lang="en-US" altLang="zh-CN" sz="2000" dirty="0">
              <a:solidFill>
                <a:srgbClr val="FF0000"/>
              </a:solidFill>
              <a:latin typeface="Times New Roman" pitchFamily="18" charset="0"/>
            </a:endParaRPr>
          </a:p>
          <a:p>
            <a:pPr>
              <a:buNone/>
            </a:pPr>
            <a:r>
              <a:rPr lang="zh-CN" altLang="en-US" sz="2000" dirty="0" smtClean="0">
                <a:latin typeface="Times New Roman" pitchFamily="18" charset="0"/>
              </a:rPr>
              <a:t>              </a:t>
            </a:r>
            <a:r>
              <a:rPr lang="en-US" altLang="zh-CN" sz="2000" dirty="0" smtClean="0">
                <a:latin typeface="Times New Roman" pitchFamily="18" charset="0"/>
              </a:rPr>
              <a:t>1</a:t>
            </a:r>
            <a:r>
              <a:rPr lang="zh-CN" altLang="en-US" sz="2000" dirty="0" smtClean="0">
                <a:latin typeface="Times New Roman" pitchFamily="18" charset="0"/>
              </a:rPr>
              <a:t>、变量</a:t>
            </a:r>
            <a:r>
              <a:rPr lang="zh-CN" altLang="en-US" sz="2000" dirty="0">
                <a:latin typeface="Times New Roman" pitchFamily="18" charset="0"/>
              </a:rPr>
              <a:t>定义</a:t>
            </a:r>
            <a:r>
              <a:rPr lang="zh-CN" altLang="en-US" sz="2000" dirty="0" smtClean="0">
                <a:latin typeface="Times New Roman" pitchFamily="18" charset="0"/>
              </a:rPr>
              <a:t>：</a:t>
            </a:r>
            <a:r>
              <a:rPr lang="en-US" altLang="zh-CN" sz="2000" dirty="0" smtClean="0">
                <a:solidFill>
                  <a:srgbClr val="FF0000"/>
                </a:solidFill>
                <a:latin typeface="Times New Roman" pitchFamily="18" charset="0"/>
              </a:rPr>
              <a:t>%{</a:t>
            </a:r>
            <a:r>
              <a:rPr lang="zh-CN" altLang="en-US" sz="2000" dirty="0" smtClean="0">
                <a:latin typeface="Times New Roman" pitchFamily="18" charset="0"/>
              </a:rPr>
              <a:t>头文件</a:t>
            </a:r>
            <a:r>
              <a:rPr lang="zh-CN" altLang="en-US" sz="2000" dirty="0">
                <a:latin typeface="Times New Roman" pitchFamily="18" charset="0"/>
              </a:rPr>
              <a:t>和</a:t>
            </a:r>
            <a:r>
              <a:rPr lang="zh-CN" altLang="en-US" sz="2000" dirty="0" smtClean="0">
                <a:latin typeface="Times New Roman" pitchFamily="18" charset="0"/>
              </a:rPr>
              <a:t>全局变量</a:t>
            </a:r>
            <a:r>
              <a:rPr lang="en-US" altLang="zh-CN" sz="2000" dirty="0" smtClean="0">
                <a:solidFill>
                  <a:srgbClr val="FF0000"/>
                </a:solidFill>
                <a:latin typeface="Times New Roman" pitchFamily="18" charset="0"/>
              </a:rPr>
              <a:t>%}</a:t>
            </a:r>
            <a:endParaRPr lang="zh-CN" altLang="en-US" sz="2000" dirty="0">
              <a:latin typeface="Times New Roman" pitchFamily="18" charset="0"/>
            </a:endParaRPr>
          </a:p>
          <a:p>
            <a:pPr>
              <a:buFont typeface="Wingdings" pitchFamily="2" charset="2"/>
              <a:buNone/>
            </a:pPr>
            <a:r>
              <a:rPr lang="zh-CN" altLang="en-US" sz="2000" dirty="0">
                <a:latin typeface="Times New Roman" pitchFamily="18" charset="0"/>
              </a:rPr>
              <a:t>		</a:t>
            </a:r>
            <a:r>
              <a:rPr lang="en-US" altLang="zh-CN" sz="2000" dirty="0" smtClean="0">
                <a:latin typeface="Times New Roman" pitchFamily="18" charset="0"/>
              </a:rPr>
              <a:t>2</a:t>
            </a:r>
            <a:r>
              <a:rPr lang="zh-CN" altLang="en-US" sz="2000" dirty="0" smtClean="0">
                <a:latin typeface="Times New Roman" pitchFamily="18" charset="0"/>
              </a:rPr>
              <a:t>、文法开始符合：</a:t>
            </a:r>
            <a:r>
              <a:rPr lang="en-US" altLang="zh-CN" sz="2000" dirty="0" smtClean="0">
                <a:latin typeface="Times New Roman" pitchFamily="18" charset="0"/>
              </a:rPr>
              <a:t>%</a:t>
            </a:r>
            <a:r>
              <a:rPr lang="zh-CN" altLang="en-US" sz="2000" dirty="0">
                <a:latin typeface="Times New Roman" pitchFamily="18" charset="0"/>
              </a:rPr>
              <a:t>开始符号</a:t>
            </a:r>
          </a:p>
          <a:p>
            <a:pPr>
              <a:buFont typeface="Wingdings" pitchFamily="2" charset="2"/>
              <a:buNone/>
            </a:pPr>
            <a:r>
              <a:rPr lang="zh-CN" altLang="en-US" sz="2000" dirty="0">
                <a:latin typeface="Times New Roman" pitchFamily="18" charset="0"/>
              </a:rPr>
              <a:t>		</a:t>
            </a:r>
            <a:r>
              <a:rPr lang="en-US" altLang="zh-CN" sz="2000" dirty="0" smtClean="0">
                <a:latin typeface="Times New Roman" pitchFamily="18" charset="0"/>
              </a:rPr>
              <a:t>3</a:t>
            </a:r>
            <a:r>
              <a:rPr lang="zh-CN" altLang="en-US" sz="2000" dirty="0" smtClean="0">
                <a:latin typeface="Times New Roman" pitchFamily="18" charset="0"/>
              </a:rPr>
              <a:t>、词汇表：</a:t>
            </a:r>
            <a:endParaRPr lang="en-US" altLang="zh-CN" sz="2000" dirty="0" smtClean="0">
              <a:latin typeface="Times New Roman" pitchFamily="18" charset="0"/>
            </a:endParaRPr>
          </a:p>
          <a:p>
            <a:pPr>
              <a:buFont typeface="Wingdings" pitchFamily="2" charset="2"/>
              <a:buNone/>
            </a:pPr>
            <a:r>
              <a:rPr lang="en-US" altLang="zh-CN" sz="2000" dirty="0" smtClean="0">
                <a:latin typeface="Times New Roman" pitchFamily="18" charset="0"/>
              </a:rPr>
              <a:t>                   %</a:t>
            </a:r>
            <a:r>
              <a:rPr lang="en-US" altLang="zh-CN" sz="2000" dirty="0">
                <a:latin typeface="Times New Roman" pitchFamily="18" charset="0"/>
              </a:rPr>
              <a:t>Token  n</a:t>
            </a:r>
            <a:r>
              <a:rPr lang="en-US" altLang="zh-CN" sz="2000" baseline="-25000" dirty="0">
                <a:latin typeface="Times New Roman" pitchFamily="18" charset="0"/>
              </a:rPr>
              <a:t>1</a:t>
            </a:r>
            <a:r>
              <a:rPr lang="en-US" altLang="zh-CN" sz="2000" dirty="0">
                <a:latin typeface="Times New Roman" pitchFamily="18" charset="0"/>
              </a:rPr>
              <a:t>,n</a:t>
            </a:r>
            <a:r>
              <a:rPr lang="en-US" altLang="zh-CN" sz="2000" baseline="-25000" dirty="0">
                <a:latin typeface="Times New Roman" pitchFamily="18" charset="0"/>
              </a:rPr>
              <a:t>2</a:t>
            </a:r>
            <a:r>
              <a:rPr lang="en-US" altLang="zh-CN" sz="2000" dirty="0">
                <a:latin typeface="Times New Roman" pitchFamily="18" charset="0"/>
              </a:rPr>
              <a:t>,…(</a:t>
            </a:r>
            <a:r>
              <a:rPr lang="zh-CN" altLang="en-US" sz="2000" dirty="0">
                <a:latin typeface="Times New Roman" pitchFamily="18" charset="0"/>
              </a:rPr>
              <a:t>自动定义种别码</a:t>
            </a:r>
            <a:r>
              <a:rPr lang="en-US" altLang="zh-CN" sz="2000" dirty="0">
                <a:latin typeface="Times New Roman" pitchFamily="18" charset="0"/>
              </a:rPr>
              <a:t>)</a:t>
            </a:r>
          </a:p>
          <a:p>
            <a:pP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%Token  n</a:t>
            </a:r>
            <a:r>
              <a:rPr lang="en-US" altLang="zh-CN" sz="2000" baseline="-25000" dirty="0">
                <a:latin typeface="Times New Roman" pitchFamily="18" charset="0"/>
              </a:rPr>
              <a:t>1</a:t>
            </a:r>
            <a:r>
              <a:rPr lang="en-US" altLang="zh-CN" sz="2000" dirty="0">
                <a:latin typeface="Times New Roman" pitchFamily="18" charset="0"/>
              </a:rPr>
              <a:t>,i</a:t>
            </a:r>
            <a:r>
              <a:rPr lang="en-US" altLang="zh-CN" sz="2000" baseline="-25000" dirty="0">
                <a:latin typeface="Times New Roman" pitchFamily="18" charset="0"/>
              </a:rPr>
              <a:t>1</a:t>
            </a:r>
            <a:r>
              <a:rPr lang="zh-CN" altLang="en-US" sz="2000" dirty="0">
                <a:latin typeface="Times New Roman" pitchFamily="18" charset="0"/>
              </a:rPr>
              <a:t>（用户指定种别码）</a:t>
            </a:r>
          </a:p>
          <a:p>
            <a:pPr>
              <a:buFont typeface="Wingdings" pitchFamily="2" charset="2"/>
              <a:buNone/>
            </a:pPr>
            <a:r>
              <a:rPr lang="zh-CN" altLang="en-US" sz="2000" dirty="0">
                <a:latin typeface="Times New Roman" pitchFamily="18" charset="0"/>
              </a:rPr>
              <a:t>                                 </a:t>
            </a:r>
            <a:r>
              <a:rPr lang="en-US" altLang="zh-CN" sz="2000" dirty="0">
                <a:latin typeface="Times New Roman" pitchFamily="18" charset="0"/>
              </a:rPr>
              <a:t>……</a:t>
            </a:r>
          </a:p>
          <a:p>
            <a:pPr>
              <a:buFont typeface="Wingdings" pitchFamily="2" charset="2"/>
              <a:buNone/>
            </a:pPr>
            <a:r>
              <a:rPr lang="en-US" altLang="zh-CN" sz="2000" dirty="0">
                <a:latin typeface="Times New Roman" pitchFamily="18" charset="0"/>
              </a:rPr>
              <a:t>             </a:t>
            </a:r>
            <a:r>
              <a:rPr lang="en-US" altLang="zh-CN" sz="2000" dirty="0" smtClean="0">
                <a:latin typeface="Times New Roman" pitchFamily="18" charset="0"/>
              </a:rPr>
              <a:t>      </a:t>
            </a:r>
            <a:r>
              <a:rPr lang="en-US" altLang="zh-CN" sz="2000" dirty="0">
                <a:latin typeface="Times New Roman" pitchFamily="18" charset="0"/>
              </a:rPr>
              <a:t>%Token  </a:t>
            </a:r>
            <a:r>
              <a:rPr lang="en-US" altLang="zh-CN" sz="2000" dirty="0" err="1">
                <a:latin typeface="Times New Roman" pitchFamily="18" charset="0"/>
              </a:rPr>
              <a:t>n</a:t>
            </a:r>
            <a:r>
              <a:rPr lang="en-US" altLang="zh-CN" sz="2000" baseline="-25000" dirty="0" err="1">
                <a:latin typeface="Times New Roman" pitchFamily="18" charset="0"/>
              </a:rPr>
              <a:t>h</a:t>
            </a:r>
            <a:r>
              <a:rPr lang="en-US" altLang="zh-CN" sz="2000" dirty="0" err="1">
                <a:latin typeface="Times New Roman" pitchFamily="18" charset="0"/>
              </a:rPr>
              <a:t>,i</a:t>
            </a:r>
            <a:r>
              <a:rPr lang="en-US" altLang="zh-CN" sz="2000" baseline="-25000" dirty="0" err="1">
                <a:latin typeface="Times New Roman" pitchFamily="18" charset="0"/>
              </a:rPr>
              <a:t>h</a:t>
            </a:r>
            <a:r>
              <a:rPr lang="zh-CN" altLang="en-US" sz="2000" dirty="0">
                <a:latin typeface="Times New Roman" pitchFamily="18" charset="0"/>
              </a:rPr>
              <a:t>（用户指定种别码）</a:t>
            </a:r>
          </a:p>
          <a:p>
            <a:pPr>
              <a:buFont typeface="Wingdings" pitchFamily="2" charset="2"/>
              <a:buNone/>
            </a:pPr>
            <a:r>
              <a:rPr lang="zh-CN" altLang="en-US" sz="2000" dirty="0">
                <a:latin typeface="Times New Roman" pitchFamily="18" charset="0"/>
              </a:rPr>
              <a:t>		</a:t>
            </a:r>
            <a:r>
              <a:rPr lang="en-US" altLang="zh-CN" sz="2000" dirty="0" smtClean="0">
                <a:latin typeface="Times New Roman" pitchFamily="18" charset="0"/>
              </a:rPr>
              <a:t>4</a:t>
            </a:r>
            <a:r>
              <a:rPr lang="zh-CN" altLang="en-US" sz="2000" dirty="0" smtClean="0">
                <a:latin typeface="Times New Roman" pitchFamily="18" charset="0"/>
              </a:rPr>
              <a:t>、类型</a:t>
            </a:r>
            <a:r>
              <a:rPr lang="zh-CN" altLang="en-US" sz="2000" dirty="0">
                <a:latin typeface="Times New Roman" pitchFamily="18" charset="0"/>
              </a:rPr>
              <a:t>说明      </a:t>
            </a:r>
            <a:r>
              <a:rPr lang="en-US" altLang="zh-CN" sz="2000" dirty="0">
                <a:latin typeface="Times New Roman" pitchFamily="18" charset="0"/>
              </a:rPr>
              <a:t>%type</a:t>
            </a:r>
          </a:p>
          <a:p>
            <a:pPr>
              <a:buFont typeface="Wingdings" pitchFamily="2" charset="2"/>
              <a:buNone/>
            </a:pPr>
            <a:r>
              <a:rPr lang="zh-CN" altLang="en-US" sz="2000" dirty="0" smtClean="0">
                <a:latin typeface="Times New Roman" pitchFamily="18" charset="0"/>
              </a:rPr>
              <a:t>               </a:t>
            </a:r>
            <a:r>
              <a:rPr lang="en-US" altLang="zh-CN" sz="2000" dirty="0" smtClean="0">
                <a:latin typeface="Times New Roman" pitchFamily="18" charset="0"/>
              </a:rPr>
              <a:t>5</a:t>
            </a:r>
            <a:r>
              <a:rPr lang="zh-CN" altLang="en-US" sz="2000" dirty="0" smtClean="0">
                <a:latin typeface="Times New Roman" pitchFamily="18" charset="0"/>
              </a:rPr>
              <a:t>、其它说明：优先级和结合性定义</a:t>
            </a:r>
            <a:endParaRPr lang="en-US" altLang="zh-CN" sz="2000" dirty="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123</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smtClean="0">
                <a:solidFill>
                  <a:srgbClr val="3333FF"/>
                </a:solidFill>
                <a:latin typeface="Times New Roman" pitchFamily="18" charset="0"/>
              </a:rPr>
              <a:t>Yacc</a:t>
            </a:r>
            <a:r>
              <a:rPr lang="en-US" altLang="zh-CN" sz="3600" b="1" dirty="0" smtClean="0">
                <a:solidFill>
                  <a:srgbClr val="3333FF"/>
                </a:solidFill>
                <a:latin typeface="Times New Roman" pitchFamily="18" charset="0"/>
              </a:rPr>
              <a:t> </a:t>
            </a:r>
            <a:r>
              <a:rPr lang="zh-CN" altLang="en-US" sz="3600" b="1" dirty="0" smtClean="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smtClean="0">
                <a:solidFill>
                  <a:srgbClr val="FF0000"/>
                </a:solidFill>
                <a:latin typeface="Times New Roman" pitchFamily="18" charset="0"/>
              </a:rPr>
              <a:t>Yaac</a:t>
            </a:r>
            <a:r>
              <a:rPr lang="zh-CN" altLang="en-US" sz="2000" dirty="0" smtClean="0">
                <a:solidFill>
                  <a:srgbClr val="FF0000"/>
                </a:solidFill>
                <a:latin typeface="Times New Roman" pitchFamily="18" charset="0"/>
              </a:rPr>
              <a:t>源程序的规则部分位于第一个</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之后，用于放置翻译规则：</a:t>
            </a:r>
            <a:endParaRPr lang="en-US" altLang="zh-CN" sz="2000" dirty="0">
              <a:solidFill>
                <a:srgbClr val="FF0000"/>
              </a:solidFill>
              <a:latin typeface="Times New Roman" pitchFamily="18" charset="0"/>
            </a:endParaRPr>
          </a:p>
          <a:p>
            <a:pPr>
              <a:buFont typeface="Wingdings" pitchFamily="2" charset="2"/>
              <a:buNone/>
            </a:pPr>
            <a:r>
              <a:rPr lang="en-US" altLang="zh-CN" sz="2000" dirty="0" smtClean="0">
                <a:latin typeface="Times New Roman" pitchFamily="18" charset="0"/>
              </a:rPr>
              <a:t>     %%</a:t>
            </a:r>
            <a:r>
              <a:rPr lang="zh-CN" altLang="en-US" sz="2000" dirty="0">
                <a:latin typeface="Times New Roman" pitchFamily="18" charset="0"/>
              </a:rPr>
              <a:t>规则部分     给出文法规则的</a:t>
            </a:r>
            <a:r>
              <a:rPr lang="zh-CN" altLang="en-US" sz="2000" dirty="0" smtClean="0">
                <a:latin typeface="Times New Roman" pitchFamily="18" charset="0"/>
              </a:rPr>
              <a:t>描述</a:t>
            </a:r>
            <a:endParaRPr lang="en-US" altLang="zh-CN" sz="2000" dirty="0" smtClean="0">
              <a:latin typeface="Times New Roman" pitchFamily="18" charset="0"/>
            </a:endParaRPr>
          </a:p>
          <a:p>
            <a:pPr>
              <a:buFont typeface="Wingdings" pitchFamily="2" charset="2"/>
              <a:buNone/>
            </a:pPr>
            <a:endParaRPr lang="en-US" altLang="zh-CN" sz="2000" dirty="0" smtClean="0">
              <a:latin typeface="Times New Roman" pitchFamily="18" charset="0"/>
            </a:endParaRPr>
          </a:p>
          <a:p>
            <a:pPr>
              <a:buFont typeface="Wingdings" pitchFamily="2" charset="2"/>
              <a:buNone/>
            </a:pPr>
            <a:r>
              <a:rPr lang="zh-CN" altLang="en-US" sz="2000" dirty="0" smtClean="0">
                <a:latin typeface="Times New Roman" pitchFamily="18" charset="0"/>
              </a:rPr>
              <a:t>每条规则由一个文法产生式和与之相关联的语义动作组成。</a:t>
            </a:r>
            <a:endParaRPr lang="en-US" altLang="zh-CN" sz="2000" dirty="0" smtClean="0">
              <a:latin typeface="Times New Roman" pitchFamily="18" charset="0"/>
            </a:endParaRPr>
          </a:p>
          <a:p>
            <a:pPr>
              <a:buFont typeface="Wingdings" pitchFamily="2" charset="2"/>
              <a:buNone/>
            </a:pPr>
            <a:r>
              <a:rPr lang="zh-CN" altLang="en-US" sz="2000" dirty="0" smtClean="0">
                <a:latin typeface="Times New Roman" pitchFamily="18" charset="0"/>
              </a:rPr>
              <a:t>如：</a:t>
            </a:r>
            <a:endParaRPr lang="en-US" altLang="zh-CN" sz="2000" dirty="0" smtClean="0">
              <a:latin typeface="Times New Roman" pitchFamily="18" charset="0"/>
            </a:endParaRPr>
          </a:p>
          <a:p>
            <a:pPr>
              <a:buNone/>
            </a:pPr>
            <a:r>
              <a:rPr lang="zh-CN" altLang="en-US" sz="2000" dirty="0" smtClean="0">
                <a:latin typeface="Times New Roman" pitchFamily="18" charset="0"/>
              </a:rPr>
              <a:t>产生式集合</a:t>
            </a:r>
            <a:r>
              <a:rPr lang="en-US" altLang="zh-CN" sz="2000" dirty="0" smtClean="0">
                <a:latin typeface="Times New Roman" pitchFamily="18" charset="0"/>
              </a:rPr>
              <a:t>A →</a:t>
            </a:r>
            <a:r>
              <a:rPr lang="el-GR" altLang="zh-CN" sz="2000" dirty="0" smtClean="0">
                <a:latin typeface="Times New Roman" pitchFamily="18" charset="0"/>
              </a:rPr>
              <a:t> α</a:t>
            </a:r>
            <a:r>
              <a:rPr lang="en-US" altLang="zh-CN" sz="2000" dirty="0" smtClean="0">
                <a:latin typeface="Times New Roman" pitchFamily="18" charset="0"/>
              </a:rPr>
              <a:t>1 ∣</a:t>
            </a:r>
            <a:r>
              <a:rPr lang="el-GR" altLang="zh-CN" sz="2000" dirty="0" smtClean="0">
                <a:latin typeface="Times New Roman" pitchFamily="18" charset="0"/>
              </a:rPr>
              <a:t> α</a:t>
            </a:r>
            <a:r>
              <a:rPr lang="en-US" altLang="zh-CN" sz="2000" dirty="0" smtClean="0">
                <a:latin typeface="Times New Roman" pitchFamily="18" charset="0"/>
              </a:rPr>
              <a:t>2 ∣… ∣</a:t>
            </a:r>
            <a:r>
              <a:rPr lang="el-GR" altLang="zh-CN" sz="2000" dirty="0" smtClean="0">
                <a:latin typeface="Times New Roman" pitchFamily="18" charset="0"/>
              </a:rPr>
              <a:t> α</a:t>
            </a:r>
            <a:r>
              <a:rPr lang="en-US" altLang="zh-CN" sz="2000" dirty="0" smtClean="0">
                <a:latin typeface="Times New Roman" pitchFamily="18" charset="0"/>
              </a:rPr>
              <a:t>n</a:t>
            </a:r>
            <a:r>
              <a:rPr lang="zh-CN" altLang="en-US" sz="2000" dirty="0" smtClean="0">
                <a:latin typeface="Times New Roman" pitchFamily="18" charset="0"/>
              </a:rPr>
              <a:t>在</a:t>
            </a:r>
            <a:r>
              <a:rPr lang="en-US" altLang="zh-CN" sz="2000" dirty="0" err="1" smtClean="0">
                <a:latin typeface="Times New Roman" pitchFamily="18" charset="0"/>
              </a:rPr>
              <a:t>Yaac</a:t>
            </a:r>
            <a:r>
              <a:rPr lang="zh-CN" altLang="en-US" sz="2000" dirty="0" smtClean="0">
                <a:latin typeface="Times New Roman" pitchFamily="18" charset="0"/>
              </a:rPr>
              <a:t>中写成如下形式：</a:t>
            </a:r>
            <a:endParaRPr lang="en-US" altLang="zh-CN" sz="2000" dirty="0" smtClean="0">
              <a:latin typeface="Times New Roman" pitchFamily="18" charset="0"/>
            </a:endParaRPr>
          </a:p>
          <a:p>
            <a:pPr>
              <a:buNone/>
            </a:pPr>
            <a:r>
              <a:rPr lang="en-US" altLang="zh-CN" sz="2000" dirty="0" smtClean="0">
                <a:latin typeface="Times New Roman" pitchFamily="18" charset="0"/>
              </a:rPr>
              <a:t>A   </a:t>
            </a:r>
            <a:r>
              <a:rPr lang="zh-CN" altLang="en-US" sz="2000" dirty="0" smtClean="0">
                <a:latin typeface="Times New Roman" pitchFamily="18" charset="0"/>
              </a:rPr>
              <a:t>：</a:t>
            </a:r>
            <a:r>
              <a:rPr lang="el-GR" altLang="zh-CN" sz="2000" dirty="0" smtClean="0">
                <a:latin typeface="Times New Roman" pitchFamily="18" charset="0"/>
              </a:rPr>
              <a:t> α</a:t>
            </a:r>
            <a:r>
              <a:rPr lang="en-US" altLang="zh-CN" sz="2000" dirty="0" smtClean="0">
                <a:latin typeface="Times New Roman" pitchFamily="18" charset="0"/>
              </a:rPr>
              <a:t>1 {</a:t>
            </a:r>
            <a:r>
              <a:rPr lang="zh-CN" altLang="en-US" sz="2000" dirty="0" smtClean="0">
                <a:latin typeface="Times New Roman" pitchFamily="18" charset="0"/>
              </a:rPr>
              <a:t>语义动作</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a:t>
            </a:r>
          </a:p>
          <a:p>
            <a:pPr>
              <a:buNone/>
            </a:pPr>
            <a:r>
              <a:rPr lang="en-US" altLang="zh-CN" sz="2000" dirty="0" smtClean="0">
                <a:latin typeface="Times New Roman" pitchFamily="18" charset="0"/>
              </a:rPr>
              <a:t>     ∣ </a:t>
            </a:r>
            <a:r>
              <a:rPr lang="el-GR" altLang="zh-CN" sz="2000" dirty="0" smtClean="0">
                <a:latin typeface="Times New Roman" pitchFamily="18" charset="0"/>
              </a:rPr>
              <a:t>α</a:t>
            </a:r>
            <a:r>
              <a:rPr lang="en-US" altLang="zh-CN" sz="2000" dirty="0" smtClean="0">
                <a:latin typeface="Times New Roman" pitchFamily="18" charset="0"/>
              </a:rPr>
              <a:t>2 {</a:t>
            </a:r>
            <a:r>
              <a:rPr lang="zh-CN" altLang="en-US" sz="2000" dirty="0" smtClean="0">
                <a:latin typeface="Times New Roman" pitchFamily="18" charset="0"/>
              </a:rPr>
              <a:t>语义动作</a:t>
            </a:r>
            <a:r>
              <a:rPr lang="en-US" altLang="zh-CN" sz="2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p>
          <a:p>
            <a:pPr>
              <a:buNone/>
            </a:pPr>
            <a:r>
              <a:rPr lang="en-US" altLang="zh-CN" sz="2000" dirty="0" smtClean="0">
                <a:latin typeface="Times New Roman" pitchFamily="18" charset="0"/>
              </a:rPr>
              <a:t>       …</a:t>
            </a:r>
          </a:p>
          <a:p>
            <a:pPr>
              <a:buNone/>
            </a:pPr>
            <a:r>
              <a:rPr lang="en-US" altLang="zh-CN" sz="2000" dirty="0" smtClean="0">
                <a:latin typeface="Times New Roman" pitchFamily="18" charset="0"/>
              </a:rPr>
              <a:t>     ∣ </a:t>
            </a:r>
            <a:r>
              <a:rPr lang="el-GR" altLang="zh-CN" sz="2000" dirty="0" smtClean="0">
                <a:latin typeface="Times New Roman" pitchFamily="18" charset="0"/>
              </a:rPr>
              <a:t>α</a:t>
            </a:r>
            <a:r>
              <a:rPr lang="en-US" altLang="zh-CN" sz="2000" dirty="0" smtClean="0">
                <a:latin typeface="Times New Roman" pitchFamily="18" charset="0"/>
              </a:rPr>
              <a:t>n {</a:t>
            </a:r>
            <a:r>
              <a:rPr lang="zh-CN" altLang="en-US" sz="2000" dirty="0" smtClean="0">
                <a:latin typeface="Times New Roman" pitchFamily="18" charset="0"/>
              </a:rPr>
              <a:t>语义动作</a:t>
            </a:r>
            <a:r>
              <a:rPr lang="en-US" altLang="zh-CN" sz="2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a:t>
            </a:r>
          </a:p>
          <a:p>
            <a:pPr>
              <a:buNone/>
            </a:pPr>
            <a:r>
              <a:rPr lang="en-US" altLang="zh-CN" sz="2000" dirty="0" smtClean="0">
                <a:latin typeface="Times New Roman" pitchFamily="18" charset="0"/>
              </a:rPr>
              <a:t>       ;</a:t>
            </a:r>
            <a:endParaRPr lang="zh-CN" alt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169F44C-5446-421B-A004-CB5A5E7F772B}" type="slidenum">
              <a:rPr lang="en-US" altLang="zh-CN">
                <a:latin typeface="+mn-lt"/>
                <a:ea typeface="宋体" pitchFamily="2" charset="-122"/>
              </a:rPr>
              <a:pPr>
                <a:defRPr/>
              </a:pPr>
              <a:t>124</a:t>
            </a:fld>
            <a:endParaRPr lang="en-US" altLang="zh-CN">
              <a:latin typeface="+mn-lt"/>
              <a:ea typeface="宋体" pitchFamily="2" charset="-122"/>
            </a:endParaRPr>
          </a:p>
        </p:txBody>
      </p:sp>
      <p:sp>
        <p:nvSpPr>
          <p:cNvPr id="414724" name="Rectangle 2"/>
          <p:cNvSpPr>
            <a:spLocks noGrp="1" noChangeArrowheads="1"/>
          </p:cNvSpPr>
          <p:nvPr>
            <p:ph type="title" idx="4294967295"/>
          </p:nvPr>
        </p:nvSpPr>
        <p:spPr>
          <a:xfrm>
            <a:off x="827584" y="980728"/>
            <a:ext cx="8713787" cy="720725"/>
          </a:xfrm>
        </p:spPr>
        <p:txBody>
          <a:bodyPr anchor="ctr"/>
          <a:lstStyle/>
          <a:p>
            <a:r>
              <a:rPr lang="en-US" altLang="zh-CN" sz="3600" b="1" dirty="0" err="1" smtClean="0">
                <a:solidFill>
                  <a:srgbClr val="3333FF"/>
                </a:solidFill>
                <a:latin typeface="Times New Roman" pitchFamily="18" charset="0"/>
              </a:rPr>
              <a:t>Yacc</a:t>
            </a:r>
            <a:r>
              <a:rPr lang="en-US" altLang="zh-CN" sz="3600" b="1" dirty="0" smtClean="0">
                <a:solidFill>
                  <a:srgbClr val="3333FF"/>
                </a:solidFill>
                <a:latin typeface="Times New Roman" pitchFamily="18" charset="0"/>
              </a:rPr>
              <a:t> </a:t>
            </a:r>
            <a:r>
              <a:rPr lang="zh-CN" altLang="en-US" sz="3600" b="1" dirty="0" smtClean="0">
                <a:solidFill>
                  <a:srgbClr val="3333FF"/>
                </a:solidFill>
                <a:latin typeface="Times New Roman" pitchFamily="18" charset="0"/>
              </a:rPr>
              <a:t>源程序的结构</a:t>
            </a:r>
            <a:endParaRPr lang="en-US" altLang="zh-CN" sz="3600" b="1" dirty="0">
              <a:solidFill>
                <a:srgbClr val="3333FF"/>
              </a:solidFill>
              <a:latin typeface="Times New Roman" pitchFamily="18" charset="0"/>
            </a:endParaRPr>
          </a:p>
        </p:txBody>
      </p:sp>
      <p:sp>
        <p:nvSpPr>
          <p:cNvPr id="414725" name="Rectangle 3"/>
          <p:cNvSpPr>
            <a:spLocks noGrp="1" noChangeArrowheads="1"/>
          </p:cNvSpPr>
          <p:nvPr>
            <p:ph type="body" idx="4294967295"/>
          </p:nvPr>
        </p:nvSpPr>
        <p:spPr>
          <a:xfrm>
            <a:off x="538163" y="1916831"/>
            <a:ext cx="8281987" cy="4391893"/>
          </a:xfrm>
        </p:spPr>
        <p:txBody>
          <a:bodyPr/>
          <a:lstStyle/>
          <a:p>
            <a:r>
              <a:rPr lang="en-US" altLang="zh-CN" sz="2000" dirty="0" err="1" smtClean="0">
                <a:solidFill>
                  <a:srgbClr val="FF0000"/>
                </a:solidFill>
                <a:latin typeface="Times New Roman" pitchFamily="18" charset="0"/>
              </a:rPr>
              <a:t>Yaac</a:t>
            </a:r>
            <a:r>
              <a:rPr lang="zh-CN" altLang="en-US" sz="2000" dirty="0" smtClean="0">
                <a:solidFill>
                  <a:srgbClr val="FF0000"/>
                </a:solidFill>
                <a:latin typeface="Times New Roman" pitchFamily="18" charset="0"/>
              </a:rPr>
              <a:t>源程序的程序部分是可选的，位于第二个</a:t>
            </a:r>
            <a:r>
              <a:rPr lang="en-US" altLang="zh-CN" sz="2000" dirty="0" smtClean="0">
                <a:solidFill>
                  <a:srgbClr val="FF0000"/>
                </a:solidFill>
                <a:latin typeface="Times New Roman" pitchFamily="18" charset="0"/>
              </a:rPr>
              <a:t>%%</a:t>
            </a:r>
            <a:r>
              <a:rPr lang="zh-CN" altLang="en-US" sz="2000" dirty="0" smtClean="0">
                <a:solidFill>
                  <a:srgbClr val="FF0000"/>
                </a:solidFill>
                <a:latin typeface="Times New Roman" pitchFamily="18" charset="0"/>
              </a:rPr>
              <a:t>之后，</a:t>
            </a:r>
            <a:endParaRPr lang="en-US" altLang="zh-CN" sz="2000" dirty="0" smtClean="0">
              <a:solidFill>
                <a:srgbClr val="FF0000"/>
              </a:solidFill>
              <a:latin typeface="Times New Roman" pitchFamily="18" charset="0"/>
            </a:endParaRPr>
          </a:p>
          <a:p>
            <a:r>
              <a:rPr lang="zh-CN" altLang="en-US" sz="2000" dirty="0" smtClean="0">
                <a:solidFill>
                  <a:srgbClr val="FF0000"/>
                </a:solidFill>
                <a:latin typeface="Times New Roman" pitchFamily="18" charset="0"/>
              </a:rPr>
              <a:t>主要包括主程序</a:t>
            </a:r>
            <a:r>
              <a:rPr lang="en-US" altLang="zh-CN" sz="2000" dirty="0" smtClean="0">
                <a:solidFill>
                  <a:srgbClr val="FF0000"/>
                </a:solidFill>
                <a:latin typeface="Times New Roman" pitchFamily="18" charset="0"/>
              </a:rPr>
              <a:t>main(), </a:t>
            </a:r>
            <a:r>
              <a:rPr lang="zh-CN" altLang="en-US" sz="2000" dirty="0" smtClean="0">
                <a:solidFill>
                  <a:srgbClr val="FF0000"/>
                </a:solidFill>
                <a:latin typeface="Times New Roman" pitchFamily="18" charset="0"/>
              </a:rPr>
              <a:t>词法分析程序</a:t>
            </a:r>
            <a:r>
              <a:rPr lang="en-US" altLang="zh-CN" sz="2000" dirty="0" err="1" smtClean="0">
                <a:solidFill>
                  <a:srgbClr val="FF0000"/>
                </a:solidFill>
                <a:latin typeface="Times New Roman" pitchFamily="18" charset="0"/>
              </a:rPr>
              <a:t>yylex</a:t>
            </a:r>
            <a:r>
              <a:rPr lang="en-US" altLang="zh-CN" sz="2000" dirty="0" smtClean="0">
                <a:solidFill>
                  <a:srgbClr val="FF0000"/>
                </a:solidFill>
                <a:latin typeface="Times New Roman" pitchFamily="18" charset="0"/>
              </a:rPr>
              <a:t>(), </a:t>
            </a:r>
            <a:r>
              <a:rPr lang="zh-CN" altLang="en-US" sz="2000" dirty="0" smtClean="0">
                <a:solidFill>
                  <a:srgbClr val="FF0000"/>
                </a:solidFill>
                <a:latin typeface="Times New Roman" pitchFamily="18" charset="0"/>
              </a:rPr>
              <a:t>出错处理子程序</a:t>
            </a:r>
            <a:r>
              <a:rPr lang="en-US" altLang="zh-CN" sz="2000" dirty="0" err="1" smtClean="0">
                <a:solidFill>
                  <a:srgbClr val="FF0000"/>
                </a:solidFill>
                <a:latin typeface="Times New Roman" pitchFamily="18" charset="0"/>
              </a:rPr>
              <a:t>yyerror</a:t>
            </a:r>
            <a:r>
              <a:rPr lang="en-US" altLang="zh-CN" sz="2000" dirty="0" smtClean="0">
                <a:solidFill>
                  <a:srgbClr val="FF0000"/>
                </a:solidFill>
                <a:latin typeface="Times New Roman" pitchFamily="18" charset="0"/>
              </a:rPr>
              <a:t>() </a:t>
            </a:r>
            <a:r>
              <a:rPr lang="zh-CN" altLang="en-US" sz="2000" dirty="0" smtClean="0">
                <a:solidFill>
                  <a:srgbClr val="FF0000"/>
                </a:solidFill>
                <a:latin typeface="Times New Roman" pitchFamily="18" charset="0"/>
              </a:rPr>
              <a:t>以及语法规则部分的语义动作所调用的用户自定义函数及其他辅助函数等：</a:t>
            </a:r>
            <a:endParaRPr lang="en-US" altLang="zh-CN" sz="2000" dirty="0">
              <a:solidFill>
                <a:srgbClr val="FF0000"/>
              </a:solidFill>
              <a:latin typeface="Times New Roman" pitchFamily="18" charset="0"/>
            </a:endParaRPr>
          </a:p>
          <a:p>
            <a:pPr>
              <a:buNone/>
            </a:pPr>
            <a:r>
              <a:rPr lang="en-US" altLang="zh-CN" sz="2000" dirty="0" smtClean="0">
                <a:latin typeface="Times New Roman" pitchFamily="18" charset="0"/>
              </a:rPr>
              <a:t>     %%</a:t>
            </a:r>
            <a:r>
              <a:rPr lang="zh-CN" altLang="en-US" sz="2000" dirty="0" smtClean="0">
                <a:latin typeface="Times New Roman" pitchFamily="18" charset="0"/>
              </a:rPr>
              <a:t>程序部分     扫描器和语义动作程序  </a:t>
            </a:r>
            <a:endParaRPr lang="zh-CN" alt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01ABA225-EB0A-479E-8D08-5EAB1DD55D38}" type="slidenum">
              <a:rPr lang="en-US" altLang="zh-CN">
                <a:latin typeface="+mn-lt"/>
                <a:ea typeface="宋体" pitchFamily="2" charset="-122"/>
              </a:rPr>
              <a:pPr>
                <a:defRPr/>
              </a:pPr>
              <a:t>125</a:t>
            </a:fld>
            <a:endParaRPr lang="en-US" altLang="zh-CN">
              <a:latin typeface="+mn-lt"/>
              <a:ea typeface="宋体" pitchFamily="2" charset="-122"/>
            </a:endParaRPr>
          </a:p>
        </p:txBody>
      </p:sp>
      <p:sp>
        <p:nvSpPr>
          <p:cNvPr id="415748" name="Rectangle 2"/>
          <p:cNvSpPr>
            <a:spLocks noGrp="1" noChangeArrowheads="1"/>
          </p:cNvSpPr>
          <p:nvPr>
            <p:ph type="title" idx="4294967295"/>
          </p:nvPr>
        </p:nvSpPr>
        <p:spPr>
          <a:xfrm>
            <a:off x="1115616" y="1052736"/>
            <a:ext cx="3816424" cy="647700"/>
          </a:xfrm>
          <a:noFill/>
        </p:spPr>
        <p:txBody>
          <a:bodyPr lIns="92075" tIns="46038" rIns="92075" bIns="46038" anchor="ctr"/>
          <a:lstStyle/>
          <a:p>
            <a:r>
              <a:rPr lang="en-US" altLang="zh-CN" sz="3600" b="1" smtClean="0">
                <a:solidFill>
                  <a:srgbClr val="3333FF"/>
                </a:solidFill>
                <a:latin typeface="Times New Roman" pitchFamily="18" charset="0"/>
              </a:rPr>
              <a:t>5.5 </a:t>
            </a:r>
            <a:r>
              <a:rPr lang="zh-CN" altLang="en-US" sz="3600" b="1" dirty="0">
                <a:solidFill>
                  <a:srgbClr val="3333FF"/>
                </a:solidFill>
                <a:latin typeface="Times New Roman" pitchFamily="18" charset="0"/>
              </a:rPr>
              <a:t>本章小结</a:t>
            </a:r>
          </a:p>
        </p:txBody>
      </p:sp>
      <p:sp>
        <p:nvSpPr>
          <p:cNvPr id="1303555" name="Rectangle 3"/>
          <p:cNvSpPr>
            <a:spLocks noGrp="1" noChangeArrowheads="1"/>
          </p:cNvSpPr>
          <p:nvPr>
            <p:ph type="body" idx="4294967295"/>
          </p:nvPr>
        </p:nvSpPr>
        <p:spPr>
          <a:xfrm>
            <a:off x="250825" y="1844824"/>
            <a:ext cx="8569325" cy="4680520"/>
          </a:xfrm>
          <a:noFill/>
        </p:spPr>
        <p:txBody>
          <a:bodyPr lIns="92075" tIns="46038" rIns="92075" bIns="46038"/>
          <a:lstStyle/>
          <a:p>
            <a:pPr marL="609600" indent="-609600">
              <a:lnSpc>
                <a:spcPct val="80000"/>
              </a:lnSpc>
            </a:pPr>
            <a:r>
              <a:rPr lang="zh-CN" altLang="en-US" sz="2600" dirty="0">
                <a:latin typeface="Times New Roman" pitchFamily="18" charset="0"/>
              </a:rPr>
              <a:t>自底向上的语法分析从给定的输入符号串</a:t>
            </a:r>
            <a:r>
              <a:rPr lang="en-US" altLang="zh-CN" sz="2600" i="1" dirty="0">
                <a:latin typeface="Times New Roman" pitchFamily="18" charset="0"/>
              </a:rPr>
              <a:t>w</a:t>
            </a:r>
            <a:r>
              <a:rPr lang="zh-CN" altLang="en-US" sz="2600" dirty="0">
                <a:latin typeface="Times New Roman" pitchFamily="18" charset="0"/>
              </a:rPr>
              <a:t>出发，自底向上地为其建立一棵语法分析树。</a:t>
            </a:r>
          </a:p>
          <a:p>
            <a:pPr marL="609600" indent="-609600">
              <a:lnSpc>
                <a:spcPct val="80000"/>
              </a:lnSpc>
            </a:pPr>
            <a:r>
              <a:rPr lang="zh-CN" altLang="en-US" sz="2600" dirty="0">
                <a:latin typeface="Times New Roman" pitchFamily="18" charset="0"/>
              </a:rPr>
              <a:t>移进</a:t>
            </a:r>
            <a:r>
              <a:rPr lang="en-US" altLang="zh-CN" sz="2600" dirty="0">
                <a:latin typeface="Times New Roman" pitchFamily="18" charset="0"/>
              </a:rPr>
              <a:t>-</a:t>
            </a:r>
            <a:r>
              <a:rPr lang="zh-CN" altLang="en-US" sz="2600" dirty="0">
                <a:latin typeface="Times New Roman" pitchFamily="18" charset="0"/>
              </a:rPr>
              <a:t>归约分析是最基本的分析方式，分为优先法和状态法。</a:t>
            </a:r>
          </a:p>
          <a:p>
            <a:pPr marL="609600" indent="-609600">
              <a:lnSpc>
                <a:spcPct val="80000"/>
              </a:lnSpc>
            </a:pPr>
            <a:r>
              <a:rPr lang="zh-CN" altLang="en-US" sz="2600" dirty="0">
                <a:latin typeface="Times New Roman" pitchFamily="18" charset="0"/>
              </a:rPr>
              <a:t>算符优先分析法是一种有效的方法，通过定义终结符号之间的优先关系来确定移进和归约。</a:t>
            </a:r>
            <a:endParaRPr lang="zh-CN" altLang="en-US" sz="2600" i="1" dirty="0">
              <a:latin typeface="Times New Roman" pitchFamily="18" charset="0"/>
            </a:endParaRPr>
          </a:p>
          <a:p>
            <a:pPr marL="609600" indent="-609600">
              <a:lnSpc>
                <a:spcPct val="80000"/>
              </a:lnSpc>
            </a:pPr>
            <a:r>
              <a:rPr lang="en-US" altLang="zh-CN" sz="2600" i="1" dirty="0">
                <a:latin typeface="Times New Roman" pitchFamily="18" charset="0"/>
              </a:rPr>
              <a:t>LR</a:t>
            </a:r>
            <a:r>
              <a:rPr lang="zh-CN" altLang="en-US" sz="2600" dirty="0">
                <a:latin typeface="Times New Roman" pitchFamily="18" charset="0"/>
              </a:rPr>
              <a:t>分析法有着更宽的适应性。该方法通过构建识别规范句型活前缀的</a:t>
            </a:r>
            <a:r>
              <a:rPr lang="en-US" altLang="zh-CN" sz="2600" dirty="0">
                <a:latin typeface="Times New Roman" pitchFamily="18" charset="0"/>
              </a:rPr>
              <a:t>DFA</a:t>
            </a:r>
            <a:r>
              <a:rPr lang="zh-CN" altLang="en-US" sz="2600" dirty="0">
                <a:latin typeface="Times New Roman" pitchFamily="18" charset="0"/>
              </a:rPr>
              <a:t>来设计分析过程中的状态。可以将</a:t>
            </a:r>
            <a:r>
              <a:rPr lang="en-US" altLang="zh-CN" sz="2600" i="1" dirty="0">
                <a:latin typeface="Times New Roman" pitchFamily="18" charset="0"/>
              </a:rPr>
              <a:t>LR</a:t>
            </a:r>
            <a:r>
              <a:rPr lang="zh-CN" altLang="en-US" sz="2600" dirty="0">
                <a:latin typeface="Times New Roman" pitchFamily="18" charset="0"/>
              </a:rPr>
              <a:t>分析法分成</a:t>
            </a:r>
            <a:r>
              <a:rPr lang="en-US" altLang="zh-CN" sz="2600" i="1" dirty="0">
                <a:latin typeface="Times New Roman" pitchFamily="18" charset="0"/>
              </a:rPr>
              <a:t>LR</a:t>
            </a:r>
            <a:r>
              <a:rPr lang="en-US" altLang="zh-CN" sz="2600" dirty="0">
                <a:latin typeface="Times New Roman" pitchFamily="18" charset="0"/>
              </a:rPr>
              <a:t>(0)</a:t>
            </a:r>
            <a:r>
              <a:rPr lang="zh-CN" altLang="en-US" sz="2600" dirty="0">
                <a:latin typeface="Times New Roman" pitchFamily="18" charset="0"/>
              </a:rPr>
              <a:t>、</a:t>
            </a:r>
            <a:r>
              <a:rPr lang="en-US" altLang="zh-CN" sz="2600" i="1" dirty="0">
                <a:latin typeface="Times New Roman" pitchFamily="18" charset="0"/>
              </a:rPr>
              <a:t>SLR</a:t>
            </a:r>
            <a:r>
              <a:rPr lang="en-US" altLang="zh-CN" sz="2600" dirty="0">
                <a:latin typeface="Times New Roman" pitchFamily="18" charset="0"/>
              </a:rPr>
              <a:t>(1)</a:t>
            </a:r>
            <a:r>
              <a:rPr lang="zh-CN" altLang="en-US" sz="2600" dirty="0">
                <a:latin typeface="Times New Roman" pitchFamily="18" charset="0"/>
              </a:rPr>
              <a:t>、</a:t>
            </a:r>
            <a:r>
              <a:rPr lang="en-US" altLang="zh-CN" sz="2600" i="1" dirty="0">
                <a:latin typeface="Times New Roman" pitchFamily="18" charset="0"/>
              </a:rPr>
              <a:t>LR</a:t>
            </a:r>
            <a:r>
              <a:rPr lang="en-US" altLang="zh-CN" sz="2600" dirty="0">
                <a:latin typeface="Times New Roman" pitchFamily="18" charset="0"/>
              </a:rPr>
              <a:t>(1)</a:t>
            </a:r>
            <a:r>
              <a:rPr lang="zh-CN" altLang="en-US" sz="2600" dirty="0">
                <a:latin typeface="Times New Roman" pitchFamily="18" charset="0"/>
              </a:rPr>
              <a:t>、</a:t>
            </a:r>
            <a:r>
              <a:rPr lang="en-US" altLang="zh-CN" sz="2600" i="1" dirty="0">
                <a:latin typeface="Times New Roman" pitchFamily="18" charset="0"/>
              </a:rPr>
              <a:t>LALR</a:t>
            </a:r>
            <a:r>
              <a:rPr lang="en-US" altLang="zh-CN" sz="2600" dirty="0">
                <a:latin typeface="Times New Roman" pitchFamily="18" charset="0"/>
              </a:rPr>
              <a:t>(1)</a:t>
            </a:r>
            <a:r>
              <a:rPr lang="zh-CN" altLang="en-US" sz="2600" dirty="0">
                <a:latin typeface="Times New Roman" pitchFamily="18" charset="0"/>
              </a:rPr>
              <a:t>。</a:t>
            </a:r>
          </a:p>
          <a:p>
            <a:pPr marL="609600" indent="-609600">
              <a:lnSpc>
                <a:spcPct val="80000"/>
              </a:lnSpc>
            </a:pPr>
            <a:r>
              <a:rPr lang="en-US" altLang="zh-CN" sz="2600" dirty="0" smtClean="0">
                <a:latin typeface="Times New Roman" pitchFamily="18" charset="0"/>
              </a:rPr>
              <a:t>LR</a:t>
            </a:r>
            <a:r>
              <a:rPr lang="zh-CN" altLang="en-US" sz="2600" dirty="0" smtClean="0">
                <a:latin typeface="Times New Roman" pitchFamily="18" charset="0"/>
              </a:rPr>
              <a:t>可以通过</a:t>
            </a:r>
            <a:r>
              <a:rPr lang="zh-CN" altLang="en-US" sz="2600" dirty="0">
                <a:latin typeface="Times New Roman" pitchFamily="18" charset="0"/>
              </a:rPr>
              <a:t>增加附加的信息可以解决一些二义性问题。</a:t>
            </a:r>
          </a:p>
          <a:p>
            <a:pPr marL="609600" indent="-609600">
              <a:lnSpc>
                <a:spcPct val="80000"/>
              </a:lnSpc>
            </a:pPr>
            <a:r>
              <a:rPr lang="en-US" altLang="zh-CN" sz="2600" dirty="0" err="1">
                <a:latin typeface="Times New Roman" pitchFamily="18" charset="0"/>
              </a:rPr>
              <a:t>Yacc</a:t>
            </a:r>
            <a:r>
              <a:rPr lang="zh-CN" altLang="en-US" sz="2600" dirty="0">
                <a:latin typeface="Times New Roman" pitchFamily="18" charset="0"/>
              </a:rPr>
              <a:t>是</a:t>
            </a:r>
            <a:r>
              <a:rPr lang="en-US" altLang="zh-CN" sz="2600" i="1" dirty="0">
                <a:latin typeface="Times New Roman" pitchFamily="18" charset="0"/>
              </a:rPr>
              <a:t>LALR</a:t>
            </a:r>
            <a:r>
              <a:rPr lang="en-US" altLang="zh-CN" sz="2600" dirty="0">
                <a:latin typeface="Times New Roman" pitchFamily="18" charset="0"/>
              </a:rPr>
              <a:t>(1)</a:t>
            </a:r>
            <a:r>
              <a:rPr lang="zh-CN" altLang="en-US" sz="2600" dirty="0">
                <a:latin typeface="Times New Roman" pitchFamily="18" charset="0"/>
              </a:rPr>
              <a:t>语法分析器的自动生成工具。</a:t>
            </a:r>
            <a:endParaRPr lang="zh-CN" altLang="zh-CN" sz="2600" dirty="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2E4C4538-EF38-465E-B7A3-D0FACF043713}" type="slidenum">
              <a:rPr lang="en-US" altLang="zh-CN"/>
              <a:pPr>
                <a:defRPr/>
              </a:pPr>
              <a:t>13</a:t>
            </a:fld>
            <a:endParaRPr lang="en-US" altLang="zh-CN"/>
          </a:p>
        </p:txBody>
      </p:sp>
      <p:sp>
        <p:nvSpPr>
          <p:cNvPr id="1203202" name="Rectangle 2"/>
          <p:cNvSpPr>
            <a:spLocks noChangeArrowheads="1"/>
          </p:cNvSpPr>
          <p:nvPr/>
        </p:nvSpPr>
        <p:spPr bwMode="auto">
          <a:xfrm>
            <a:off x="827584" y="188640"/>
            <a:ext cx="5544616" cy="566951"/>
          </a:xfrm>
          <a:prstGeom prst="rect">
            <a:avLst/>
          </a:prstGeom>
          <a:noFill/>
          <a:ln w="9525">
            <a:noFill/>
            <a:miter lim="800000"/>
            <a:headEnd/>
            <a:tailEnd/>
          </a:ln>
          <a:effectLst/>
        </p:spPr>
        <p:txBody>
          <a:bodyPr wrap="squar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zh-CN" altLang="en-US" sz="2800" b="1" dirty="0">
                <a:solidFill>
                  <a:srgbClr val="3333FF"/>
                </a:solidFill>
                <a:effectLst>
                  <a:outerShdw blurRad="38100" dist="38100" dir="2700000" algn="tl">
                    <a:srgbClr val="000000"/>
                  </a:outerShdw>
                </a:effectLst>
                <a:latin typeface="华文新魏" pitchFamily="2" charset="-122"/>
              </a:rPr>
              <a:t>动作               栈          输入缓冲区</a:t>
            </a:r>
          </a:p>
        </p:txBody>
      </p:sp>
      <p:sp>
        <p:nvSpPr>
          <p:cNvPr id="1203203" name="Rectangle 3"/>
          <p:cNvSpPr>
            <a:spLocks noChangeArrowheads="1"/>
          </p:cNvSpPr>
          <p:nvPr/>
        </p:nvSpPr>
        <p:spPr bwMode="auto">
          <a:xfrm>
            <a:off x="77788" y="692150"/>
            <a:ext cx="5932487"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              #    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4" name="Rectangle 4"/>
          <p:cNvSpPr>
            <a:spLocks noChangeArrowheads="1"/>
          </p:cNvSpPr>
          <p:nvPr/>
        </p:nvSpPr>
        <p:spPr bwMode="auto">
          <a:xfrm>
            <a:off x="6326188" y="5645150"/>
            <a:ext cx="2716212"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id + id  *  id</a:t>
            </a:r>
          </a:p>
        </p:txBody>
      </p:sp>
      <p:sp>
        <p:nvSpPr>
          <p:cNvPr id="1203205" name="Rectangle 5"/>
          <p:cNvSpPr>
            <a:spLocks noChangeArrowheads="1"/>
          </p:cNvSpPr>
          <p:nvPr/>
        </p:nvSpPr>
        <p:spPr bwMode="auto">
          <a:xfrm>
            <a:off x="77788" y="1087438"/>
            <a:ext cx="5929312" cy="519112"/>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2)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1</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06" name="Rectangle 6"/>
          <p:cNvSpPr>
            <a:spLocks noChangeArrowheads="1"/>
          </p:cNvSpPr>
          <p:nvPr/>
        </p:nvSpPr>
        <p:spPr bwMode="auto">
          <a:xfrm>
            <a:off x="6156176" y="116632"/>
            <a:ext cx="2808288" cy="561975"/>
          </a:xfrm>
          <a:prstGeom prst="rect">
            <a:avLst/>
          </a:prstGeom>
          <a:noFill/>
          <a:ln w="9525">
            <a:noFill/>
            <a:miter lim="800000"/>
            <a:headEnd/>
            <a:tailEnd/>
          </a:ln>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zh-CN" altLang="en-US" sz="2800" b="1">
                <a:solidFill>
                  <a:srgbClr val="FF0000"/>
                </a:solidFill>
                <a:latin typeface="Times New Roman" pitchFamily="18" charset="0"/>
              </a:rPr>
              <a:t>例</a:t>
            </a:r>
            <a:r>
              <a:rPr kumimoji="1" lang="en-US" altLang="zh-CN" sz="2800" b="1" smtClean="0">
                <a:solidFill>
                  <a:srgbClr val="FF0000"/>
                </a:solidFill>
                <a:latin typeface="Times New Roman" pitchFamily="18" charset="0"/>
              </a:rPr>
              <a:t>5.2 </a:t>
            </a:r>
            <a:r>
              <a:rPr kumimoji="1" lang="zh-CN" altLang="en-US" sz="2800" b="1" dirty="0">
                <a:solidFill>
                  <a:srgbClr val="FF0000"/>
                </a:solidFill>
                <a:latin typeface="Times New Roman" pitchFamily="18" charset="0"/>
              </a:rPr>
              <a:t>分析过程</a:t>
            </a:r>
          </a:p>
        </p:txBody>
      </p:sp>
      <p:sp>
        <p:nvSpPr>
          <p:cNvPr id="1203207" name="Rectangle 7"/>
          <p:cNvSpPr>
            <a:spLocks noChangeArrowheads="1"/>
          </p:cNvSpPr>
          <p:nvPr/>
        </p:nvSpPr>
        <p:spPr bwMode="auto">
          <a:xfrm>
            <a:off x="77788" y="1530350"/>
            <a:ext cx="59848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3)  </a:t>
            </a:r>
            <a:r>
              <a:rPr kumimoji="1" lang="zh-CN" altLang="en-US" sz="2800" b="1" dirty="0">
                <a:effectLst>
                  <a:outerShdw blurRad="38100" dist="38100" dir="2700000" algn="tl">
                    <a:srgbClr val="FFFFFF"/>
                  </a:outerShdw>
                </a:effectLst>
                <a:latin typeface="华文新魏" pitchFamily="2" charset="-122"/>
              </a:rPr>
              <a:t>归约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grpSp>
        <p:nvGrpSpPr>
          <p:cNvPr id="2" name="Group 8"/>
          <p:cNvGrpSpPr>
            <a:grpSpLocks/>
          </p:cNvGrpSpPr>
          <p:nvPr/>
        </p:nvGrpSpPr>
        <p:grpSpPr bwMode="auto">
          <a:xfrm>
            <a:off x="6402388" y="4349750"/>
            <a:ext cx="363537" cy="1524000"/>
            <a:chOff x="4176" y="2688"/>
            <a:chExt cx="229" cy="960"/>
          </a:xfrm>
        </p:grpSpPr>
        <p:sp>
          <p:nvSpPr>
            <p:cNvPr id="326703" name="Line 9"/>
            <p:cNvSpPr>
              <a:spLocks noChangeShapeType="1"/>
            </p:cNvSpPr>
            <p:nvPr/>
          </p:nvSpPr>
          <p:spPr bwMode="auto">
            <a:xfrm flipV="1">
              <a:off x="4320" y="2928"/>
              <a:ext cx="0" cy="720"/>
            </a:xfrm>
            <a:prstGeom prst="line">
              <a:avLst/>
            </a:prstGeom>
            <a:noFill/>
            <a:ln w="9525">
              <a:solidFill>
                <a:schemeClr val="tx1"/>
              </a:solidFill>
              <a:round/>
              <a:headEnd/>
              <a:tailEnd/>
            </a:ln>
          </p:spPr>
          <p:txBody>
            <a:bodyPr lIns="92075" tIns="46038" rIns="92075" bIns="46038"/>
            <a:lstStyle/>
            <a:p>
              <a:endParaRPr lang="zh-CN" altLang="en-US"/>
            </a:p>
          </p:txBody>
        </p:sp>
        <p:sp>
          <p:nvSpPr>
            <p:cNvPr id="326704" name="Rectangle 10"/>
            <p:cNvSpPr>
              <a:spLocks noChangeArrowheads="1"/>
            </p:cNvSpPr>
            <p:nvPr/>
          </p:nvSpPr>
          <p:spPr bwMode="auto">
            <a:xfrm>
              <a:off x="4176"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11" name="Rectangle 11"/>
          <p:cNvSpPr>
            <a:spLocks noChangeArrowheads="1"/>
          </p:cNvSpPr>
          <p:nvPr/>
        </p:nvSpPr>
        <p:spPr bwMode="auto">
          <a:xfrm>
            <a:off x="34925" y="1987550"/>
            <a:ext cx="5986463"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4)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2" name="Rectangle 12"/>
          <p:cNvSpPr>
            <a:spLocks noChangeArrowheads="1"/>
          </p:cNvSpPr>
          <p:nvPr/>
        </p:nvSpPr>
        <p:spPr bwMode="auto">
          <a:xfrm>
            <a:off x="34925" y="2368550"/>
            <a:ext cx="6084999" cy="566951"/>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5)  </a:t>
            </a:r>
            <a:r>
              <a:rPr kumimoji="1" lang="zh-CN" altLang="en-US" sz="2800" b="1" dirty="0">
                <a:effectLst>
                  <a:outerShdw blurRad="38100" dist="38100" dir="2700000" algn="tl">
                    <a:srgbClr val="FFFFFF"/>
                  </a:outerShdw>
                </a:effectLst>
                <a:latin typeface="华文新魏" pitchFamily="2" charset="-122"/>
              </a:rPr>
              <a:t>移进                 </a:t>
            </a:r>
            <a:r>
              <a:rPr kumimoji="1" lang="en-US" altLang="zh-CN" sz="2800" b="1" dirty="0">
                <a:effectLst>
                  <a:outerShdw blurRad="38100" dist="38100" dir="2700000" algn="tl">
                    <a:srgbClr val="FFFFFF"/>
                  </a:outerShdw>
                </a:effectLst>
                <a:latin typeface="宋体" pitchFamily="2" charset="-122"/>
                <a:ea typeface="宋体" pitchFamily="2" charset="-122"/>
              </a:rPr>
              <a:t>#E+id</a:t>
            </a:r>
            <a:r>
              <a:rPr kumimoji="1" lang="en-US" altLang="zh-CN" sz="2800" b="1" baseline="-25000" dirty="0">
                <a:effectLst>
                  <a:outerShdw blurRad="38100" dist="38100" dir="2700000" algn="tl">
                    <a:srgbClr val="FFFFFF"/>
                  </a:outerShdw>
                </a:effectLst>
                <a:latin typeface="宋体" pitchFamily="2" charset="-122"/>
                <a:ea typeface="宋体" pitchFamily="2" charset="-122"/>
              </a:rPr>
              <a:t>2</a:t>
            </a:r>
            <a:r>
              <a:rPr kumimoji="1" lang="en-US" altLang="zh-CN" sz="2800" b="1" dirty="0">
                <a:effectLst>
                  <a:outerShdw blurRad="38100" dist="38100" dir="2700000" algn="tl">
                    <a:srgbClr val="FFFFFF"/>
                  </a:outerShdw>
                </a:effectLst>
                <a:latin typeface="宋体" pitchFamily="2" charset="-122"/>
                <a:ea typeface="宋体" pitchFamily="2" charset="-122"/>
              </a:rPr>
              <a:t>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13" name="Rectangle 13"/>
          <p:cNvSpPr>
            <a:spLocks noChangeArrowheads="1"/>
          </p:cNvSpPr>
          <p:nvPr/>
        </p:nvSpPr>
        <p:spPr bwMode="auto">
          <a:xfrm>
            <a:off x="77788" y="2825750"/>
            <a:ext cx="6094617"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6)  </a:t>
            </a:r>
            <a:r>
              <a:rPr kumimoji="1" lang="zh-CN" altLang="en-US" sz="2800" b="1" dirty="0">
                <a:solidFill>
                  <a:srgbClr val="FF0000"/>
                </a:solidFill>
                <a:effectLst>
                  <a:outerShdw blurRad="38100" dist="38100" dir="2700000" algn="tl">
                    <a:srgbClr val="FFFFFF"/>
                  </a:outerShdw>
                </a:effectLst>
                <a:latin typeface="华文新魏" pitchFamily="2" charset="-122"/>
              </a:rPr>
              <a:t>归约</a:t>
            </a:r>
            <a:r>
              <a:rPr kumimoji="1" lang="zh-CN" altLang="en-US" sz="2800" b="1" dirty="0">
                <a:solidFill>
                  <a:srgbClr val="FF0000"/>
                </a:solidFill>
                <a:effectLst>
                  <a:outerShdw blurRad="38100" dist="38100" dir="2700000" algn="tl">
                    <a:srgbClr val="FFFFFF"/>
                  </a:outerShdw>
                </a:effectLst>
                <a:latin typeface="宋体" pitchFamily="2" charset="-122"/>
                <a:ea typeface="宋体" pitchFamily="2" charset="-122"/>
              </a:rPr>
              <a:t> </a:t>
            </a:r>
            <a:r>
              <a:rPr kumimoji="1" lang="en-US" altLang="zh-CN" sz="2800" b="1" dirty="0" err="1">
                <a:solidFill>
                  <a:srgbClr val="FF0000"/>
                </a:solidFill>
                <a:effectLst>
                  <a:outerShdw blurRad="38100" dist="38100" dir="2700000" algn="tl">
                    <a:srgbClr val="FFFFFF"/>
                  </a:outerShdw>
                </a:effectLst>
                <a:latin typeface="宋体" pitchFamily="2" charset="-122"/>
                <a:ea typeface="宋体" pitchFamily="2" charset="-122"/>
              </a:rPr>
              <a:t>E→id</a:t>
            </a: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  #E+E        *id</a:t>
            </a:r>
            <a:r>
              <a:rPr kumimoji="1" lang="en-US" altLang="zh-CN" sz="2800" b="1" baseline="-25000" dirty="0">
                <a:solidFill>
                  <a:srgbClr val="FF0000"/>
                </a:solidFill>
                <a:effectLst>
                  <a:outerShdw blurRad="38100" dist="38100" dir="2700000" algn="tl">
                    <a:srgbClr val="FFFFFF"/>
                  </a:outerShdw>
                </a:effectLst>
                <a:latin typeface="宋体" pitchFamily="2" charset="-122"/>
                <a:ea typeface="宋体" pitchFamily="2" charset="-122"/>
              </a:rPr>
              <a:t>3</a:t>
            </a:r>
            <a:r>
              <a:rPr kumimoji="1" lang="en-US" altLang="zh-CN" sz="2800" b="1" dirty="0">
                <a:solidFill>
                  <a:srgbClr val="FF0000"/>
                </a:solidFill>
                <a:effectLst>
                  <a:outerShdw blurRad="38100" dist="38100" dir="2700000" algn="tl">
                    <a:srgbClr val="FFFFFF"/>
                  </a:outerShdw>
                </a:effectLst>
                <a:latin typeface="宋体" pitchFamily="2" charset="-122"/>
                <a:ea typeface="宋体" pitchFamily="2" charset="-122"/>
              </a:rPr>
              <a:t>#</a:t>
            </a:r>
          </a:p>
        </p:txBody>
      </p:sp>
      <p:grpSp>
        <p:nvGrpSpPr>
          <p:cNvPr id="3" name="Group 14"/>
          <p:cNvGrpSpPr>
            <a:grpSpLocks/>
          </p:cNvGrpSpPr>
          <p:nvPr/>
        </p:nvGrpSpPr>
        <p:grpSpPr bwMode="auto">
          <a:xfrm>
            <a:off x="7240588" y="4349750"/>
            <a:ext cx="363537" cy="1447800"/>
            <a:chOff x="4512" y="2688"/>
            <a:chExt cx="229" cy="912"/>
          </a:xfrm>
        </p:grpSpPr>
        <p:sp>
          <p:nvSpPr>
            <p:cNvPr id="326709" name="Line 15"/>
            <p:cNvSpPr>
              <a:spLocks noChangeShapeType="1"/>
            </p:cNvSpPr>
            <p:nvPr/>
          </p:nvSpPr>
          <p:spPr bwMode="auto">
            <a:xfrm flipV="1">
              <a:off x="4656" y="2976"/>
              <a:ext cx="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10" name="Rectangle 16"/>
            <p:cNvSpPr>
              <a:spLocks noChangeArrowheads="1"/>
            </p:cNvSpPr>
            <p:nvPr/>
          </p:nvSpPr>
          <p:spPr bwMode="auto">
            <a:xfrm>
              <a:off x="4512" y="2688"/>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grpSp>
        <p:nvGrpSpPr>
          <p:cNvPr id="4" name="Group 17"/>
          <p:cNvGrpSpPr>
            <a:grpSpLocks/>
          </p:cNvGrpSpPr>
          <p:nvPr/>
        </p:nvGrpSpPr>
        <p:grpSpPr bwMode="auto">
          <a:xfrm>
            <a:off x="8612188" y="4349750"/>
            <a:ext cx="388937" cy="1371600"/>
            <a:chOff x="5376" y="2496"/>
            <a:chExt cx="245" cy="864"/>
          </a:xfrm>
        </p:grpSpPr>
        <p:sp>
          <p:nvSpPr>
            <p:cNvPr id="326712" name="Line 18"/>
            <p:cNvSpPr>
              <a:spLocks noChangeShapeType="1"/>
            </p:cNvSpPr>
            <p:nvPr/>
          </p:nvSpPr>
          <p:spPr bwMode="auto">
            <a:xfrm flipV="1">
              <a:off x="5472" y="2784"/>
              <a:ext cx="0" cy="576"/>
            </a:xfrm>
            <a:prstGeom prst="line">
              <a:avLst/>
            </a:prstGeom>
            <a:noFill/>
            <a:ln w="9525">
              <a:solidFill>
                <a:schemeClr val="tx1"/>
              </a:solidFill>
              <a:round/>
              <a:headEnd/>
              <a:tailEnd/>
            </a:ln>
          </p:spPr>
          <p:txBody>
            <a:bodyPr lIns="92075" tIns="46038" rIns="92075" bIns="46038"/>
            <a:lstStyle/>
            <a:p>
              <a:endParaRPr lang="zh-CN" altLang="en-US"/>
            </a:p>
          </p:txBody>
        </p:sp>
        <p:sp>
          <p:nvSpPr>
            <p:cNvPr id="1203219" name="Rectangle 19"/>
            <p:cNvSpPr>
              <a:spLocks noChangeArrowheads="1"/>
            </p:cNvSpPr>
            <p:nvPr/>
          </p:nvSpPr>
          <p:spPr bwMode="auto">
            <a:xfrm>
              <a:off x="5376" y="2496"/>
              <a:ext cx="245" cy="396"/>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3200" b="1">
                  <a:effectLst>
                    <a:outerShdw blurRad="38100" dist="38100" dir="2700000" algn="tl">
                      <a:srgbClr val="FFFFFF"/>
                    </a:outerShdw>
                  </a:effectLst>
                  <a:latin typeface="宋体" pitchFamily="2" charset="-122"/>
                  <a:ea typeface="宋体" pitchFamily="2" charset="-122"/>
                </a:rPr>
                <a:t>E</a:t>
              </a:r>
            </a:p>
          </p:txBody>
        </p:sp>
      </p:grpSp>
      <p:sp>
        <p:nvSpPr>
          <p:cNvPr id="1203220" name="Rectangle 20"/>
          <p:cNvSpPr>
            <a:spLocks noChangeArrowheads="1"/>
          </p:cNvSpPr>
          <p:nvPr/>
        </p:nvSpPr>
        <p:spPr bwMode="auto">
          <a:xfrm>
            <a:off x="77788" y="3359150"/>
            <a:ext cx="6043612"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7)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        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a:t>
            </a:r>
          </a:p>
        </p:txBody>
      </p:sp>
      <p:sp>
        <p:nvSpPr>
          <p:cNvPr id="1203221" name="Rectangle 21"/>
          <p:cNvSpPr>
            <a:spLocks noChangeArrowheads="1"/>
          </p:cNvSpPr>
          <p:nvPr/>
        </p:nvSpPr>
        <p:spPr bwMode="auto">
          <a:xfrm>
            <a:off x="77788" y="3921125"/>
            <a:ext cx="6043612" cy="476250"/>
          </a:xfrm>
          <a:prstGeom prst="rect">
            <a:avLst/>
          </a:prstGeom>
          <a:noFill/>
          <a:ln w="9525">
            <a:noFill/>
            <a:miter lim="800000"/>
            <a:headEnd/>
            <a:tailEnd/>
          </a:ln>
          <a:effectLst/>
        </p:spPr>
        <p:txBody>
          <a:bodyPr wrap="none"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8)  </a:t>
            </a:r>
            <a:r>
              <a:rPr kumimoji="1" lang="zh-CN" altLang="en-US" sz="2800" b="1" dirty="0">
                <a:effectLst>
                  <a:outerShdw blurRad="38100" dist="38100" dir="2700000" algn="tl">
                    <a:srgbClr val="FFFFFF"/>
                  </a:outerShdw>
                </a:effectLst>
                <a:latin typeface="华文新魏" pitchFamily="2" charset="-122"/>
              </a:rPr>
              <a:t>移进</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#E+E*id</a:t>
            </a:r>
            <a:r>
              <a:rPr kumimoji="1" lang="en-US" altLang="zh-CN" sz="2800" b="1" baseline="-25000" dirty="0">
                <a:effectLst>
                  <a:outerShdw blurRad="38100" dist="38100" dir="2700000" algn="tl">
                    <a:srgbClr val="FFFFFF"/>
                  </a:outerShdw>
                </a:effectLst>
                <a:latin typeface="宋体" pitchFamily="2" charset="-122"/>
                <a:ea typeface="宋体" pitchFamily="2" charset="-122"/>
              </a:rPr>
              <a:t>3</a:t>
            </a:r>
            <a:r>
              <a:rPr kumimoji="1" lang="en-US" altLang="zh-CN" sz="2800" b="1" dirty="0">
                <a:effectLst>
                  <a:outerShdw blurRad="38100" dist="38100" dir="2700000" algn="tl">
                    <a:srgbClr val="FFFFFF"/>
                  </a:outerShdw>
                </a:effectLst>
                <a:latin typeface="宋体" pitchFamily="2" charset="-122"/>
                <a:ea typeface="宋体" pitchFamily="2" charset="-122"/>
              </a:rPr>
              <a:t>        #</a:t>
            </a:r>
          </a:p>
        </p:txBody>
      </p:sp>
      <p:sp>
        <p:nvSpPr>
          <p:cNvPr id="1203222" name="Rectangle 22"/>
          <p:cNvSpPr>
            <a:spLocks noChangeArrowheads="1"/>
          </p:cNvSpPr>
          <p:nvPr/>
        </p:nvSpPr>
        <p:spPr bwMode="auto">
          <a:xfrm>
            <a:off x="77788" y="43497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9)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err="1">
                <a:effectLst>
                  <a:outerShdw blurRad="38100" dist="38100" dir="2700000" algn="tl">
                    <a:srgbClr val="FFFFFF"/>
                  </a:outerShdw>
                </a:effectLst>
                <a:latin typeface="宋体" pitchFamily="2" charset="-122"/>
                <a:ea typeface="宋体" pitchFamily="2" charset="-122"/>
              </a:rPr>
              <a:t>E→id</a:t>
            </a:r>
            <a:r>
              <a:rPr kumimoji="1" lang="en-US" altLang="zh-CN" sz="2800" b="1" dirty="0">
                <a:effectLst>
                  <a:outerShdw blurRad="38100" dist="38100" dir="2700000" algn="tl">
                    <a:srgbClr val="FFFFFF"/>
                  </a:outerShdw>
                </a:effectLst>
                <a:latin typeface="宋体" pitchFamily="2" charset="-122"/>
                <a:ea typeface="宋体" pitchFamily="2" charset="-122"/>
              </a:rPr>
              <a:t>  #E+E*E          #</a:t>
            </a:r>
          </a:p>
        </p:txBody>
      </p:sp>
      <p:sp>
        <p:nvSpPr>
          <p:cNvPr id="1203223" name="Rectangle 23"/>
          <p:cNvSpPr>
            <a:spLocks noChangeArrowheads="1"/>
          </p:cNvSpPr>
          <p:nvPr/>
        </p:nvSpPr>
        <p:spPr bwMode="auto">
          <a:xfrm>
            <a:off x="74613" y="4883150"/>
            <a:ext cx="6099175" cy="519113"/>
          </a:xfrm>
          <a:prstGeom prst="rect">
            <a:avLst/>
          </a:prstGeom>
          <a:noFill/>
          <a:ln w="9525">
            <a:noFill/>
            <a:miter lim="800000"/>
            <a:headEnd/>
            <a:tailEnd/>
          </a:ln>
          <a:effectLst/>
        </p:spPr>
        <p:txBody>
          <a:bodyPr wrap="none" lIns="92075" tIns="46038" rIns="92075" bIns="46038">
            <a:spAutoFit/>
          </a:bodyPr>
          <a:lstStyle/>
          <a:p>
            <a:pPr eaLnBrk="0" hangingPunct="0">
              <a:spcBef>
                <a:spcPct val="20000"/>
              </a:spcBef>
              <a:buClr>
                <a:schemeClr val="tx2"/>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10)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#E+E            #</a:t>
            </a:r>
          </a:p>
        </p:txBody>
      </p:sp>
      <p:grpSp>
        <p:nvGrpSpPr>
          <p:cNvPr id="5" name="Group 24"/>
          <p:cNvGrpSpPr>
            <a:grpSpLocks/>
          </p:cNvGrpSpPr>
          <p:nvPr/>
        </p:nvGrpSpPr>
        <p:grpSpPr bwMode="auto">
          <a:xfrm>
            <a:off x="7392988" y="2978150"/>
            <a:ext cx="1371600" cy="2819400"/>
            <a:chOff x="4608" y="1824"/>
            <a:chExt cx="864" cy="1776"/>
          </a:xfrm>
        </p:grpSpPr>
        <p:sp>
          <p:nvSpPr>
            <p:cNvPr id="326719" name="Line 25"/>
            <p:cNvSpPr>
              <a:spLocks noChangeShapeType="1"/>
            </p:cNvSpPr>
            <p:nvPr/>
          </p:nvSpPr>
          <p:spPr bwMode="auto">
            <a:xfrm flipH="1" flipV="1">
              <a:off x="5232" y="2160"/>
              <a:ext cx="240" cy="624"/>
            </a:xfrm>
            <a:prstGeom prst="line">
              <a:avLst/>
            </a:prstGeom>
            <a:noFill/>
            <a:ln w="9525">
              <a:solidFill>
                <a:schemeClr val="tx1"/>
              </a:solidFill>
              <a:round/>
              <a:headEnd/>
              <a:tailEnd/>
            </a:ln>
          </p:spPr>
          <p:txBody>
            <a:bodyPr lIns="92075" tIns="46038" rIns="92075" bIns="46038"/>
            <a:lstStyle/>
            <a:p>
              <a:endParaRPr lang="zh-CN" altLang="en-US"/>
            </a:p>
          </p:txBody>
        </p:sp>
        <p:sp>
          <p:nvSpPr>
            <p:cNvPr id="326720" name="Line 26"/>
            <p:cNvSpPr>
              <a:spLocks noChangeShapeType="1"/>
            </p:cNvSpPr>
            <p:nvPr/>
          </p:nvSpPr>
          <p:spPr bwMode="auto">
            <a:xfrm flipV="1">
              <a:off x="5088" y="2160"/>
              <a:ext cx="0" cy="1440"/>
            </a:xfrm>
            <a:prstGeom prst="line">
              <a:avLst/>
            </a:prstGeom>
            <a:noFill/>
            <a:ln w="9525">
              <a:solidFill>
                <a:schemeClr val="tx1"/>
              </a:solidFill>
              <a:round/>
              <a:headEnd/>
              <a:tailEnd/>
            </a:ln>
          </p:spPr>
          <p:txBody>
            <a:bodyPr lIns="92075" tIns="46038" rIns="92075" bIns="46038"/>
            <a:lstStyle/>
            <a:p>
              <a:endParaRPr lang="zh-CN" altLang="en-US"/>
            </a:p>
          </p:txBody>
        </p:sp>
        <p:sp>
          <p:nvSpPr>
            <p:cNvPr id="326721" name="Line 27"/>
            <p:cNvSpPr>
              <a:spLocks noChangeShapeType="1"/>
            </p:cNvSpPr>
            <p:nvPr/>
          </p:nvSpPr>
          <p:spPr bwMode="auto">
            <a:xfrm flipV="1">
              <a:off x="4608" y="2112"/>
              <a:ext cx="432" cy="67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2" name="Rectangle 28"/>
            <p:cNvSpPr>
              <a:spLocks noChangeArrowheads="1"/>
            </p:cNvSpPr>
            <p:nvPr/>
          </p:nvSpPr>
          <p:spPr bwMode="auto">
            <a:xfrm>
              <a:off x="4992" y="1824"/>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
        <p:nvSpPr>
          <p:cNvPr id="1203229" name="Rectangle 29"/>
          <p:cNvSpPr>
            <a:spLocks noChangeArrowheads="1"/>
          </p:cNvSpPr>
          <p:nvPr/>
        </p:nvSpPr>
        <p:spPr bwMode="auto">
          <a:xfrm>
            <a:off x="77788" y="5340350"/>
            <a:ext cx="6155531" cy="540085"/>
          </a:xfrm>
          <a:prstGeom prst="rect">
            <a:avLst/>
          </a:prstGeom>
          <a:noFill/>
          <a:ln w="9525">
            <a:noFill/>
            <a:miter lim="800000"/>
            <a:headEnd/>
            <a:tailEnd/>
          </a:ln>
          <a:effec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11) </a:t>
            </a:r>
            <a:r>
              <a:rPr kumimoji="1" lang="zh-CN" altLang="en-US" sz="2800" b="1" dirty="0">
                <a:effectLst>
                  <a:outerShdw blurRad="38100" dist="38100" dir="2700000" algn="tl">
                    <a:srgbClr val="FFFFFF"/>
                  </a:outerShdw>
                </a:effectLst>
                <a:latin typeface="华文新魏" pitchFamily="2" charset="-122"/>
              </a:rPr>
              <a:t>归约</a:t>
            </a:r>
            <a:r>
              <a:rPr kumimoji="1" lang="zh-CN" altLang="en-US" sz="2800" b="1" dirty="0">
                <a:effectLst>
                  <a:outerShdw blurRad="38100" dist="38100" dir="2700000" algn="tl">
                    <a:srgbClr val="FFFFFF"/>
                  </a:outerShdw>
                </a:effectLst>
                <a:latin typeface="宋体" pitchFamily="2" charset="-122"/>
                <a:ea typeface="宋体" pitchFamily="2" charset="-122"/>
              </a:rPr>
              <a:t> </a:t>
            </a:r>
            <a:r>
              <a:rPr kumimoji="1" lang="en-US" altLang="zh-CN" sz="2800" b="1" dirty="0">
                <a:effectLst>
                  <a:outerShdw blurRad="38100" dist="38100" dir="2700000" algn="tl">
                    <a:srgbClr val="FFFFFF"/>
                  </a:outerShdw>
                </a:effectLst>
                <a:latin typeface="宋体" pitchFamily="2" charset="-122"/>
                <a:ea typeface="宋体" pitchFamily="2" charset="-122"/>
              </a:rPr>
              <a:t>E→E+E #E              #</a:t>
            </a:r>
          </a:p>
        </p:txBody>
      </p:sp>
      <p:sp>
        <p:nvSpPr>
          <p:cNvPr id="1203230" name="Rectangle 30"/>
          <p:cNvSpPr>
            <a:spLocks noChangeArrowheads="1"/>
          </p:cNvSpPr>
          <p:nvPr/>
        </p:nvSpPr>
        <p:spPr bwMode="auto">
          <a:xfrm>
            <a:off x="77788" y="5797550"/>
            <a:ext cx="2484437" cy="54008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defRPr/>
            </a:pPr>
            <a:r>
              <a:rPr kumimoji="1" lang="en-US" altLang="zh-CN" sz="2800" b="1" dirty="0">
                <a:effectLst>
                  <a:outerShdw blurRad="38100" dist="38100" dir="2700000" algn="tl">
                    <a:srgbClr val="FFFFFF"/>
                  </a:outerShdw>
                </a:effectLst>
                <a:latin typeface="宋体" pitchFamily="2" charset="-122"/>
                <a:ea typeface="宋体" pitchFamily="2" charset="-122"/>
              </a:rPr>
              <a:t>12) </a:t>
            </a:r>
            <a:r>
              <a:rPr kumimoji="1" lang="zh-CN" altLang="en-US" sz="2800" b="1" dirty="0">
                <a:effectLst>
                  <a:outerShdw blurRad="38100" dist="38100" dir="2700000" algn="tl">
                    <a:srgbClr val="FFFFFF"/>
                  </a:outerShdw>
                </a:effectLst>
                <a:latin typeface="华文新魏" pitchFamily="2" charset="-122"/>
              </a:rPr>
              <a:t>接受</a:t>
            </a:r>
          </a:p>
        </p:txBody>
      </p:sp>
      <p:grpSp>
        <p:nvGrpSpPr>
          <p:cNvPr id="6" name="Group 31"/>
          <p:cNvGrpSpPr>
            <a:grpSpLocks/>
          </p:cNvGrpSpPr>
          <p:nvPr/>
        </p:nvGrpSpPr>
        <p:grpSpPr bwMode="auto">
          <a:xfrm>
            <a:off x="6630988" y="1758950"/>
            <a:ext cx="1524000" cy="4114800"/>
            <a:chOff x="4128" y="1056"/>
            <a:chExt cx="960" cy="2592"/>
          </a:xfrm>
        </p:grpSpPr>
        <p:sp>
          <p:nvSpPr>
            <p:cNvPr id="326726" name="Line 32"/>
            <p:cNvSpPr>
              <a:spLocks noChangeShapeType="1"/>
            </p:cNvSpPr>
            <p:nvPr/>
          </p:nvSpPr>
          <p:spPr bwMode="auto">
            <a:xfrm flipV="1">
              <a:off x="4128" y="1392"/>
              <a:ext cx="288" cy="1392"/>
            </a:xfrm>
            <a:prstGeom prst="line">
              <a:avLst/>
            </a:prstGeom>
            <a:noFill/>
            <a:ln w="9525">
              <a:solidFill>
                <a:schemeClr val="tx1"/>
              </a:solidFill>
              <a:round/>
              <a:headEnd/>
              <a:tailEnd/>
            </a:ln>
          </p:spPr>
          <p:txBody>
            <a:bodyPr lIns="92075" tIns="46038" rIns="92075" bIns="46038"/>
            <a:lstStyle/>
            <a:p>
              <a:endParaRPr lang="zh-CN" altLang="en-US"/>
            </a:p>
          </p:txBody>
        </p:sp>
        <p:sp>
          <p:nvSpPr>
            <p:cNvPr id="326727" name="Line 33"/>
            <p:cNvSpPr>
              <a:spLocks noChangeShapeType="1"/>
            </p:cNvSpPr>
            <p:nvPr/>
          </p:nvSpPr>
          <p:spPr bwMode="auto">
            <a:xfrm flipV="1">
              <a:off x="4416" y="1440"/>
              <a:ext cx="0" cy="220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8" name="Line 34"/>
            <p:cNvSpPr>
              <a:spLocks noChangeShapeType="1"/>
            </p:cNvSpPr>
            <p:nvPr/>
          </p:nvSpPr>
          <p:spPr bwMode="auto">
            <a:xfrm flipH="1" flipV="1">
              <a:off x="4560" y="1344"/>
              <a:ext cx="528" cy="528"/>
            </a:xfrm>
            <a:prstGeom prst="line">
              <a:avLst/>
            </a:prstGeom>
            <a:noFill/>
            <a:ln w="9525">
              <a:solidFill>
                <a:schemeClr val="tx1"/>
              </a:solidFill>
              <a:round/>
              <a:headEnd/>
              <a:tailEnd/>
            </a:ln>
          </p:spPr>
          <p:txBody>
            <a:bodyPr lIns="92075" tIns="46038" rIns="92075" bIns="46038"/>
            <a:lstStyle/>
            <a:p>
              <a:endParaRPr lang="zh-CN" altLang="en-US"/>
            </a:p>
          </p:txBody>
        </p:sp>
        <p:sp>
          <p:nvSpPr>
            <p:cNvPr id="326729" name="Rectangle 35"/>
            <p:cNvSpPr>
              <a:spLocks noChangeArrowheads="1"/>
            </p:cNvSpPr>
            <p:nvPr/>
          </p:nvSpPr>
          <p:spPr bwMode="auto">
            <a:xfrm>
              <a:off x="4368" y="1056"/>
              <a:ext cx="229" cy="354"/>
            </a:xfrm>
            <a:prstGeom prst="rect">
              <a:avLst/>
            </a:prstGeom>
            <a:noFill/>
            <a:ln w="9525">
              <a:noFill/>
              <a:miter lim="800000"/>
              <a:headEnd/>
              <a:tailEnd/>
            </a:ln>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pitchFamily="2" charset="2"/>
                <a:buNone/>
              </a:pPr>
              <a:r>
                <a:rPr kumimoji="1" lang="en-US" altLang="zh-CN" sz="2800" b="1">
                  <a:latin typeface="宋体" charset="-122"/>
                </a:rPr>
                <a:t>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9EB74FA3-C7D4-4662-A4BD-73114F212851}" type="slidenum">
              <a:rPr lang="en-US" altLang="zh-CN">
                <a:latin typeface="+mn-lt"/>
                <a:ea typeface="宋体" pitchFamily="2" charset="-122"/>
              </a:rPr>
              <a:pPr>
                <a:defRPr/>
              </a:pPr>
              <a:t>14</a:t>
            </a:fld>
            <a:endParaRPr lang="en-US" altLang="zh-CN">
              <a:latin typeface="+mn-lt"/>
              <a:ea typeface="宋体" pitchFamily="2" charset="-122"/>
            </a:endParaRPr>
          </a:p>
        </p:txBody>
      </p:sp>
      <p:sp>
        <p:nvSpPr>
          <p:cNvPr id="330756" name="Rectangle 2"/>
          <p:cNvSpPr>
            <a:spLocks noGrp="1" noChangeArrowheads="1"/>
          </p:cNvSpPr>
          <p:nvPr>
            <p:ph type="title" idx="4294967295"/>
          </p:nvPr>
        </p:nvSpPr>
        <p:spPr>
          <a:xfrm>
            <a:off x="899592" y="1124744"/>
            <a:ext cx="6805612" cy="479425"/>
          </a:xfrm>
          <a:noFill/>
        </p:spPr>
        <p:txBody>
          <a:bodyPr lIns="92075" tIns="46038" rIns="92075" bIns="46038" anchor="ctr"/>
          <a:lstStyle/>
          <a:p>
            <a:r>
              <a:rPr lang="zh-CN" altLang="en-US" sz="3600" b="1" dirty="0"/>
              <a:t>移进</a:t>
            </a:r>
            <a:r>
              <a:rPr lang="en-US" altLang="zh-CN" sz="3600" b="1" dirty="0"/>
              <a:t>-</a:t>
            </a:r>
            <a:r>
              <a:rPr lang="zh-CN" altLang="en-US" sz="3600" b="1" dirty="0"/>
              <a:t>归约分析中的问题</a:t>
            </a:r>
          </a:p>
        </p:txBody>
      </p:sp>
      <p:sp>
        <p:nvSpPr>
          <p:cNvPr id="1207299" name="Rectangle 3"/>
          <p:cNvSpPr>
            <a:spLocks noGrp="1" noChangeArrowheads="1"/>
          </p:cNvSpPr>
          <p:nvPr>
            <p:ph type="body" idx="4294967295"/>
          </p:nvPr>
        </p:nvSpPr>
        <p:spPr>
          <a:xfrm>
            <a:off x="468313" y="1916832"/>
            <a:ext cx="8447087" cy="4752528"/>
          </a:xfrm>
          <a:noFill/>
        </p:spPr>
        <p:txBody>
          <a:bodyPr lIns="92075" tIns="46038" rIns="92075" bIns="46038"/>
          <a:lstStyle/>
          <a:p>
            <a:pPr>
              <a:lnSpc>
                <a:spcPct val="90000"/>
              </a:lnSpc>
              <a:buFont typeface="Wingdings" pitchFamily="2" charset="2"/>
              <a:buNone/>
            </a:pPr>
            <a:r>
              <a:rPr lang="en-US" altLang="zh-CN" dirty="0">
                <a:latin typeface="楷体_GB2312" pitchFamily="49" charset="-122"/>
              </a:rPr>
              <a:t>1) </a:t>
            </a:r>
            <a:r>
              <a:rPr lang="zh-CN" altLang="en-US" dirty="0">
                <a:latin typeface="楷体_GB2312" pitchFamily="49" charset="-122"/>
              </a:rPr>
              <a:t>移进归约冲突     </a:t>
            </a:r>
          </a:p>
          <a:p>
            <a:pPr lvl="1">
              <a:lnSpc>
                <a:spcPct val="90000"/>
              </a:lnSpc>
            </a:pPr>
            <a:r>
              <a:rPr lang="zh-CN" altLang="en-US" sz="3200">
                <a:latin typeface="楷体_GB2312" pitchFamily="49" charset="-122"/>
              </a:rPr>
              <a:t>例</a:t>
            </a:r>
            <a:r>
              <a:rPr lang="en-US" altLang="zh-CN" sz="3200" smtClean="0">
                <a:latin typeface="楷体_GB2312" pitchFamily="49" charset="-122"/>
              </a:rPr>
              <a:t>5.2</a:t>
            </a:r>
            <a:r>
              <a:rPr lang="zh-CN" altLang="en-US" sz="3200" dirty="0">
                <a:latin typeface="楷体_GB2312" pitchFamily="49" charset="-122"/>
              </a:rPr>
              <a:t>中的 </a:t>
            </a:r>
            <a:r>
              <a:rPr lang="en-US" altLang="zh-CN" sz="3200" dirty="0">
                <a:latin typeface="楷体_GB2312" pitchFamily="49" charset="-122"/>
              </a:rPr>
              <a:t>6)</a:t>
            </a:r>
            <a:r>
              <a:rPr lang="zh-CN" altLang="en-US" sz="3200" dirty="0">
                <a:latin typeface="楷体_GB2312" pitchFamily="49" charset="-122"/>
              </a:rPr>
              <a:t>可以移进 * 或按产生式</a:t>
            </a:r>
            <a:r>
              <a:rPr lang="en-US" altLang="zh-CN" sz="3200" dirty="0">
                <a:latin typeface="楷体_GB2312" pitchFamily="49" charset="-122"/>
              </a:rPr>
              <a:t>E→E+E</a:t>
            </a:r>
            <a:r>
              <a:rPr lang="zh-CN" altLang="en-US" sz="3200" dirty="0">
                <a:latin typeface="楷体_GB2312" pitchFamily="49" charset="-122"/>
              </a:rPr>
              <a:t>归约 </a:t>
            </a:r>
          </a:p>
          <a:p>
            <a:pPr>
              <a:lnSpc>
                <a:spcPct val="90000"/>
              </a:lnSpc>
              <a:buFont typeface="Wingdings" pitchFamily="2" charset="2"/>
              <a:buNone/>
            </a:pPr>
            <a:r>
              <a:rPr lang="en-US" altLang="zh-CN" dirty="0">
                <a:latin typeface="楷体_GB2312" pitchFamily="49" charset="-122"/>
              </a:rPr>
              <a:t>2) </a:t>
            </a:r>
            <a:r>
              <a:rPr lang="zh-CN" altLang="en-US" dirty="0">
                <a:latin typeface="楷体_GB2312" pitchFamily="49" charset="-122"/>
              </a:rPr>
              <a:t>归约归约冲突     </a:t>
            </a:r>
          </a:p>
          <a:p>
            <a:pPr lvl="1">
              <a:lnSpc>
                <a:spcPct val="90000"/>
              </a:lnSpc>
            </a:pPr>
            <a:r>
              <a:rPr lang="zh-CN" altLang="en-US" sz="3200" dirty="0">
                <a:latin typeface="楷体_GB2312" pitchFamily="49" charset="-122"/>
              </a:rPr>
              <a:t>存在两个可用的产生式</a:t>
            </a:r>
          </a:p>
          <a:p>
            <a:pPr>
              <a:lnSpc>
                <a:spcPct val="90000"/>
              </a:lnSpc>
            </a:pPr>
            <a:r>
              <a:rPr lang="zh-CN" altLang="en-US" dirty="0">
                <a:latin typeface="楷体_GB2312" pitchFamily="49" charset="-122"/>
              </a:rPr>
              <a:t>各种分析方法处理冲突的方法不同</a:t>
            </a:r>
          </a:p>
          <a:p>
            <a:pPr>
              <a:lnSpc>
                <a:spcPct val="90000"/>
              </a:lnSpc>
            </a:pPr>
            <a:r>
              <a:rPr lang="zh-CN" altLang="en-US" dirty="0">
                <a:latin typeface="楷体_GB2312" pitchFamily="49" charset="-122"/>
              </a:rPr>
              <a:t>如何识别句柄？</a:t>
            </a:r>
          </a:p>
          <a:p>
            <a:pPr lvl="1">
              <a:lnSpc>
                <a:spcPct val="90000"/>
              </a:lnSpc>
            </a:pPr>
            <a:r>
              <a:rPr lang="zh-CN" altLang="en-US" dirty="0">
                <a:latin typeface="楷体_GB2312" pitchFamily="49" charset="-122"/>
              </a:rPr>
              <a:t>如何保证找到的直接短语是最左的</a:t>
            </a:r>
            <a:r>
              <a:rPr lang="en-US" altLang="zh-CN" dirty="0">
                <a:latin typeface="楷体_GB2312" pitchFamily="49" charset="-122"/>
              </a:rPr>
              <a:t>?</a:t>
            </a:r>
            <a:r>
              <a:rPr lang="zh-CN" altLang="en-US" dirty="0">
                <a:solidFill>
                  <a:srgbClr val="0000FF"/>
                </a:solidFill>
                <a:latin typeface="楷体_GB2312" pitchFamily="49" charset="-122"/>
              </a:rPr>
              <a:t>利用栈</a:t>
            </a:r>
          </a:p>
          <a:p>
            <a:pPr lvl="1">
              <a:lnSpc>
                <a:spcPct val="90000"/>
              </a:lnSpc>
            </a:pPr>
            <a:r>
              <a:rPr lang="zh-CN" altLang="en-US" dirty="0">
                <a:latin typeface="楷体_GB2312" pitchFamily="49" charset="-122"/>
              </a:rPr>
              <a:t>如何确定句柄的开始处与结束处？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8790069D-1159-44DA-8EF4-4621942F22E7}" type="slidenum">
              <a:rPr lang="en-US" altLang="zh-CN">
                <a:latin typeface="+mn-lt"/>
                <a:ea typeface="宋体" pitchFamily="2" charset="-122"/>
              </a:rPr>
              <a:pPr>
                <a:defRPr/>
              </a:pPr>
              <a:t>15</a:t>
            </a:fld>
            <a:endParaRPr lang="en-US" altLang="zh-CN">
              <a:latin typeface="+mn-lt"/>
              <a:ea typeface="宋体" pitchFamily="2" charset="-122"/>
            </a:endParaRPr>
          </a:p>
        </p:txBody>
      </p:sp>
      <p:sp>
        <p:nvSpPr>
          <p:cNvPr id="331780" name="Rectangle 2"/>
          <p:cNvSpPr>
            <a:spLocks noGrp="1" noChangeArrowheads="1"/>
          </p:cNvSpPr>
          <p:nvPr>
            <p:ph type="title" idx="4294967295"/>
          </p:nvPr>
        </p:nvSpPr>
        <p:spPr>
          <a:xfrm>
            <a:off x="899592" y="908720"/>
            <a:ext cx="4248150" cy="725363"/>
          </a:xfrm>
        </p:spPr>
        <p:txBody>
          <a:bodyPr anchor="ctr"/>
          <a:lstStyle/>
          <a:p>
            <a:r>
              <a:rPr lang="en-US" altLang="zh-CN" sz="3600" b="1" smtClean="0">
                <a:latin typeface="Times New Roman" pitchFamily="18" charset="0"/>
              </a:rPr>
              <a:t>5.1.2 </a:t>
            </a:r>
            <a:r>
              <a:rPr lang="zh-CN" altLang="en-US" sz="3600" b="1" dirty="0">
                <a:latin typeface="Times New Roman" pitchFamily="18" charset="0"/>
              </a:rPr>
              <a:t>优先法</a:t>
            </a:r>
          </a:p>
        </p:txBody>
      </p:sp>
      <p:sp>
        <p:nvSpPr>
          <p:cNvPr id="331781" name="Rectangle 3"/>
          <p:cNvSpPr>
            <a:spLocks noGrp="1" noChangeArrowheads="1"/>
          </p:cNvSpPr>
          <p:nvPr>
            <p:ph type="body" idx="4294967295"/>
          </p:nvPr>
        </p:nvSpPr>
        <p:spPr>
          <a:xfrm>
            <a:off x="250825" y="1916832"/>
            <a:ext cx="8704263" cy="4464918"/>
          </a:xfrm>
        </p:spPr>
        <p:txBody>
          <a:bodyPr/>
          <a:lstStyle/>
          <a:p>
            <a:r>
              <a:rPr lang="zh-CN" altLang="en-US" dirty="0"/>
              <a:t>根据归约的先后次序为句型中相邻的文法符号规定优先关系</a:t>
            </a:r>
          </a:p>
          <a:p>
            <a:pPr lvl="1"/>
            <a:r>
              <a:rPr lang="zh-CN" altLang="en-US" dirty="0"/>
              <a:t>句柄内相邻符号同时归约，是同优先的</a:t>
            </a:r>
          </a:p>
          <a:p>
            <a:pPr lvl="1"/>
            <a:r>
              <a:rPr lang="zh-CN" altLang="en-US" dirty="0"/>
              <a:t>句柄两端符号的优先级要高于句柄外与之相邻的符号</a:t>
            </a:r>
          </a:p>
          <a:p>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…a</a:t>
            </a:r>
            <a:r>
              <a:rPr lang="en-US" altLang="zh-CN" baseline="-25000" dirty="0">
                <a:latin typeface="Times New Roman" pitchFamily="18" charset="0"/>
              </a:rPr>
              <a:t>i-1</a:t>
            </a:r>
            <a:r>
              <a:rPr lang="en-US" altLang="zh-CN" dirty="0">
                <a:latin typeface="Times New Roman" pitchFamily="18" charset="0"/>
              </a:rPr>
              <a:t>≮</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i+1</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j-1</a:t>
            </a:r>
            <a:r>
              <a:rPr lang="en-US" altLang="zh-CN" dirty="0">
                <a:solidFill>
                  <a:srgbClr val="FF0000"/>
                </a:solidFill>
                <a:latin typeface="Times New Roman" pitchFamily="18" charset="0"/>
              </a:rPr>
              <a:t>≡a</a:t>
            </a:r>
            <a:r>
              <a:rPr lang="en-US" altLang="zh-CN" baseline="-25000" dirty="0">
                <a:solidFill>
                  <a:srgbClr val="FF0000"/>
                </a:solidFill>
                <a:latin typeface="Times New Roman" pitchFamily="18" charset="0"/>
              </a:rPr>
              <a:t>j</a:t>
            </a:r>
            <a:r>
              <a:rPr lang="en-US" altLang="zh-CN" dirty="0">
                <a:latin typeface="Times New Roman" pitchFamily="18" charset="0"/>
              </a:rPr>
              <a:t>≯a</a:t>
            </a:r>
            <a:r>
              <a:rPr lang="en-US" altLang="zh-CN" baseline="-25000" dirty="0">
                <a:latin typeface="Times New Roman" pitchFamily="18" charset="0"/>
              </a:rPr>
              <a:t>j+1</a:t>
            </a:r>
            <a:r>
              <a:rPr lang="en-US" altLang="zh-CN" dirty="0">
                <a:latin typeface="Times New Roman" pitchFamily="18" charset="0"/>
              </a:rPr>
              <a:t>…a</a:t>
            </a:r>
            <a:r>
              <a:rPr lang="en-US" altLang="zh-CN" baseline="-25000" dirty="0">
                <a:latin typeface="Times New Roman" pitchFamily="18" charset="0"/>
              </a:rPr>
              <a:t>n</a:t>
            </a:r>
          </a:p>
          <a:p>
            <a:r>
              <a:rPr lang="zh-CN" altLang="en-US" dirty="0">
                <a:latin typeface="Times New Roman" pitchFamily="18" charset="0"/>
              </a:rPr>
              <a:t>定义了这种优先关系之后，语法分析程序就可以通过</a:t>
            </a:r>
            <a:r>
              <a:rPr lang="en-US" altLang="zh-CN" dirty="0">
                <a:latin typeface="Times New Roman" pitchFamily="18" charset="0"/>
              </a:rPr>
              <a:t>a</a:t>
            </a:r>
            <a:r>
              <a:rPr lang="en-US" altLang="zh-CN" baseline="-25000" dirty="0">
                <a:latin typeface="Times New Roman" pitchFamily="18" charset="0"/>
              </a:rPr>
              <a:t>i-1</a:t>
            </a:r>
            <a:r>
              <a:rPr lang="en-US" altLang="zh-CN" dirty="0">
                <a:latin typeface="Times New Roman" pitchFamily="18" charset="0"/>
              </a:rPr>
              <a:t>≮a</a:t>
            </a:r>
            <a:r>
              <a:rPr lang="en-US" altLang="zh-CN" baseline="-25000" dirty="0">
                <a:latin typeface="Times New Roman" pitchFamily="18" charset="0"/>
              </a:rPr>
              <a:t>i</a:t>
            </a:r>
            <a:r>
              <a:rPr lang="zh-CN" altLang="en-US" dirty="0">
                <a:latin typeface="Times New Roman" pitchFamily="18" charset="0"/>
              </a:rPr>
              <a:t>和</a:t>
            </a:r>
            <a:r>
              <a:rPr lang="en-US" altLang="zh-CN" dirty="0">
                <a:latin typeface="Times New Roman" pitchFamily="18" charset="0"/>
              </a:rPr>
              <a:t>a</a:t>
            </a:r>
            <a:r>
              <a:rPr lang="en-US" altLang="zh-CN" baseline="-25000" dirty="0">
                <a:latin typeface="Times New Roman" pitchFamily="18" charset="0"/>
              </a:rPr>
              <a:t>j</a:t>
            </a:r>
            <a:r>
              <a:rPr lang="en-US" altLang="zh-CN" dirty="0">
                <a:latin typeface="Times New Roman" pitchFamily="18" charset="0"/>
              </a:rPr>
              <a:t>≯a</a:t>
            </a:r>
            <a:r>
              <a:rPr lang="en-US" altLang="zh-CN" baseline="-25000" dirty="0">
                <a:latin typeface="Times New Roman" pitchFamily="18" charset="0"/>
              </a:rPr>
              <a:t>j+1</a:t>
            </a:r>
            <a:r>
              <a:rPr lang="zh-CN" altLang="en-US" dirty="0">
                <a:latin typeface="Times New Roman" pitchFamily="18" charset="0"/>
              </a:rPr>
              <a:t>这两个关系来确定句柄的头和尾了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88125" y="6308725"/>
            <a:ext cx="2133600" cy="304800"/>
          </a:xfrm>
        </p:spPr>
        <p:txBody>
          <a:bodyPr/>
          <a:lstStyle/>
          <a:p>
            <a:pPr>
              <a:defRPr/>
            </a:pPr>
            <a:fld id="{0EFBDF49-C978-4008-BF3D-A733170933D4}" type="slidenum">
              <a:rPr lang="en-US" altLang="zh-CN"/>
              <a:pPr>
                <a:defRPr/>
              </a:pPr>
              <a:t>16</a:t>
            </a:fld>
            <a:endParaRPr lang="en-US" altLang="zh-CN"/>
          </a:p>
        </p:txBody>
      </p:sp>
      <p:sp>
        <p:nvSpPr>
          <p:cNvPr id="332805" name="Rectangle 3"/>
          <p:cNvSpPr>
            <a:spLocks noGrp="1" noChangeArrowheads="1"/>
          </p:cNvSpPr>
          <p:nvPr>
            <p:ph type="body" idx="4294967295"/>
          </p:nvPr>
        </p:nvSpPr>
        <p:spPr>
          <a:xfrm>
            <a:off x="323528" y="1844824"/>
            <a:ext cx="8640762" cy="4896544"/>
          </a:xfrm>
        </p:spPr>
        <p:txBody>
          <a:bodyPr/>
          <a:lstStyle/>
          <a:p>
            <a:pPr>
              <a:lnSpc>
                <a:spcPct val="90000"/>
              </a:lnSpc>
            </a:pPr>
            <a:r>
              <a:rPr lang="zh-CN" altLang="en-US" sz="3000" b="1" dirty="0"/>
              <a:t>根据句柄的识别状态（</a:t>
            </a:r>
            <a:r>
              <a:rPr lang="zh-CN" altLang="en-US" sz="3000" b="1" dirty="0">
                <a:solidFill>
                  <a:srgbClr val="FF0000"/>
                </a:solidFill>
              </a:rPr>
              <a:t>句柄是逐步形成的</a:t>
            </a:r>
            <a:r>
              <a:rPr lang="zh-CN" altLang="en-US" sz="3000" b="1" dirty="0"/>
              <a:t>）</a:t>
            </a:r>
          </a:p>
          <a:p>
            <a:pPr lvl="1">
              <a:lnSpc>
                <a:spcPct val="90000"/>
              </a:lnSpc>
            </a:pPr>
            <a:r>
              <a:rPr lang="zh-CN" altLang="en-US" b="1" dirty="0"/>
              <a:t>用状态来描述不同时刻下形成的那部分句柄</a:t>
            </a:r>
          </a:p>
          <a:p>
            <a:pPr lvl="1">
              <a:lnSpc>
                <a:spcPct val="90000"/>
              </a:lnSpc>
            </a:pPr>
            <a:r>
              <a:rPr lang="zh-CN" altLang="en-US" b="1" dirty="0"/>
              <a:t>因为句柄是产生式的右部，可用产生式来表示句柄的不同识别状态</a:t>
            </a:r>
          </a:p>
          <a:p>
            <a:pPr>
              <a:lnSpc>
                <a:spcPct val="90000"/>
              </a:lnSpc>
            </a:pPr>
            <a:r>
              <a:rPr lang="zh-CN" altLang="en-US" sz="2800" b="1" dirty="0"/>
              <a:t>例如： </a:t>
            </a:r>
            <a:r>
              <a:rPr lang="en-US" altLang="zh-CN" sz="3000" b="1" dirty="0" err="1"/>
              <a:t>S→bBB</a:t>
            </a:r>
            <a:r>
              <a:rPr lang="zh-CN" altLang="en-US" sz="3000" b="1" dirty="0"/>
              <a:t>可分解为如下识别状态</a:t>
            </a:r>
          </a:p>
          <a:p>
            <a:pPr lvl="1">
              <a:lnSpc>
                <a:spcPct val="90000"/>
              </a:lnSpc>
            </a:pPr>
            <a:r>
              <a:rPr lang="en-US" altLang="zh-CN" sz="2400" b="1" err="1"/>
              <a:t>S</a:t>
            </a:r>
            <a:r>
              <a:rPr lang="en-US" altLang="zh-CN" sz="2400" b="1" smtClean="0"/>
              <a:t>→.bBB   </a:t>
            </a:r>
            <a:r>
              <a:rPr lang="zh-CN" altLang="en-US" sz="2400" b="1" dirty="0"/>
              <a:t>移进</a:t>
            </a:r>
            <a:r>
              <a:rPr lang="en-US" altLang="zh-CN" sz="2400" b="1" dirty="0"/>
              <a:t>b</a:t>
            </a:r>
          </a:p>
          <a:p>
            <a:pPr lvl="1">
              <a:lnSpc>
                <a:spcPct val="90000"/>
              </a:lnSpc>
            </a:pPr>
            <a:r>
              <a:rPr lang="en-US" altLang="zh-CN" sz="2400" b="1" dirty="0" err="1"/>
              <a:t>S</a:t>
            </a:r>
            <a:r>
              <a:rPr lang="en-US" altLang="zh-CN" sz="2400" b="1" err="1"/>
              <a:t>→</a:t>
            </a:r>
            <a:r>
              <a:rPr lang="en-US" altLang="zh-CN" sz="2400" b="1" smtClean="0"/>
              <a:t>b.BB   </a:t>
            </a:r>
            <a:r>
              <a:rPr lang="zh-CN" altLang="en-US" sz="2400" b="1" dirty="0"/>
              <a:t>等待归约出</a:t>
            </a:r>
            <a:r>
              <a:rPr lang="en-US" altLang="zh-CN" sz="2400" b="1" dirty="0"/>
              <a:t>B</a:t>
            </a:r>
          </a:p>
          <a:p>
            <a:pPr lvl="1">
              <a:lnSpc>
                <a:spcPct val="90000"/>
              </a:lnSpc>
            </a:pPr>
            <a:r>
              <a:rPr lang="en-US" altLang="zh-CN" sz="2400" b="1" dirty="0" err="1"/>
              <a:t>S</a:t>
            </a:r>
            <a:r>
              <a:rPr lang="en-US" altLang="zh-CN" sz="2400" b="1" err="1"/>
              <a:t>→</a:t>
            </a:r>
            <a:r>
              <a:rPr lang="en-US" altLang="zh-CN" sz="2400" b="1" smtClean="0"/>
              <a:t>bB.B   </a:t>
            </a:r>
            <a:r>
              <a:rPr lang="zh-CN" altLang="en-US" sz="2400" b="1" dirty="0"/>
              <a:t>等待归约出</a:t>
            </a:r>
            <a:r>
              <a:rPr lang="en-US" altLang="zh-CN" sz="2400" b="1" dirty="0"/>
              <a:t>B</a:t>
            </a:r>
          </a:p>
          <a:p>
            <a:pPr lvl="1">
              <a:lnSpc>
                <a:spcPct val="90000"/>
              </a:lnSpc>
            </a:pPr>
            <a:r>
              <a:rPr lang="en-US" altLang="zh-CN" sz="2400" b="1" dirty="0" err="1"/>
              <a:t>S</a:t>
            </a:r>
            <a:r>
              <a:rPr lang="en-US" altLang="zh-CN" sz="2400" b="1" err="1"/>
              <a:t>→</a:t>
            </a:r>
            <a:r>
              <a:rPr lang="en-US" altLang="zh-CN" sz="2400" b="1" smtClean="0"/>
              <a:t>bBB.   </a:t>
            </a:r>
            <a:r>
              <a:rPr lang="zh-CN" altLang="en-US" sz="2400" b="1" dirty="0"/>
              <a:t>归约</a:t>
            </a:r>
          </a:p>
          <a:p>
            <a:pPr>
              <a:lnSpc>
                <a:spcPct val="90000"/>
              </a:lnSpc>
            </a:pPr>
            <a:r>
              <a:rPr lang="zh-CN" altLang="en-US" sz="3000" b="1" dirty="0"/>
              <a:t>采用这种方法，语法分析程序根据当前的分析状态就可以确定句柄的头和尾，并进行正确的归约。</a:t>
            </a:r>
            <a:r>
              <a:rPr lang="zh-CN" altLang="en-US" b="1" dirty="0"/>
              <a:t> </a:t>
            </a:r>
          </a:p>
        </p:txBody>
      </p:sp>
      <p:sp>
        <p:nvSpPr>
          <p:cNvPr id="332841" name="Rectangle 2"/>
          <p:cNvSpPr>
            <a:spLocks noChangeArrowheads="1"/>
          </p:cNvSpPr>
          <p:nvPr/>
        </p:nvSpPr>
        <p:spPr bwMode="auto">
          <a:xfrm>
            <a:off x="971600" y="908720"/>
            <a:ext cx="3609975" cy="725487"/>
          </a:xfrm>
          <a:prstGeom prst="rect">
            <a:avLst/>
          </a:prstGeom>
          <a:noFill/>
          <a:ln w="9525">
            <a:noFill/>
            <a:miter lim="800000"/>
            <a:headEnd/>
            <a:tailEnd/>
          </a:ln>
        </p:spPr>
        <p:txBody>
          <a:bodyPr anchor="ctr"/>
          <a:lstStyle/>
          <a:p>
            <a:pPr algn="ctr" eaLnBrk="0" hangingPunct="0"/>
            <a:r>
              <a:rPr lang="en-US" altLang="zh-CN" sz="3600" b="1" smtClean="0">
                <a:solidFill>
                  <a:schemeClr val="tx2"/>
                </a:solidFill>
                <a:latin typeface="华文新魏" pitchFamily="2" charset="-122"/>
              </a:rPr>
              <a:t>5.1.3 </a:t>
            </a:r>
            <a:r>
              <a:rPr lang="zh-CN" altLang="en-US" sz="3600" b="1" dirty="0">
                <a:solidFill>
                  <a:schemeClr val="tx2"/>
                </a:solidFill>
                <a:latin typeface="华文新魏" pitchFamily="2" charset="-122"/>
              </a:rPr>
              <a:t>状态法</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latin typeface="方正舒体" pitchFamily="2" charset="-122"/>
              </a:rPr>
              <a:t>5.2</a:t>
            </a:r>
            <a:r>
              <a:rPr lang="zh-CN" altLang="en-US" sz="4000" b="1" dirty="0"/>
              <a:t>  算符</a:t>
            </a:r>
            <a:r>
              <a:rPr lang="zh-CN" altLang="en-US" sz="4000" b="1" dirty="0">
                <a:latin typeface="方正舒体" pitchFamily="2" charset="-122"/>
              </a:rPr>
              <a:t>优先分析</a:t>
            </a:r>
            <a:endParaRPr lang="zh-CN" altLang="en-US" sz="4000" b="1" dirty="0"/>
          </a:p>
        </p:txBody>
      </p:sp>
      <p:sp>
        <p:nvSpPr>
          <p:cNvPr id="3" name="内容占位符 2"/>
          <p:cNvSpPr>
            <a:spLocks noGrp="1"/>
          </p:cNvSpPr>
          <p:nvPr>
            <p:ph idx="1"/>
          </p:nvPr>
        </p:nvSpPr>
        <p:spPr>
          <a:xfrm>
            <a:off x="899592" y="1988840"/>
            <a:ext cx="7772400" cy="4114800"/>
          </a:xfrm>
        </p:spPr>
        <p:txBody>
          <a:bodyPr/>
          <a:lstStyle/>
          <a:p>
            <a:pPr>
              <a:buNone/>
            </a:pPr>
            <a:r>
              <a:rPr lang="en-US" altLang="zh-CN" b="1" dirty="0" smtClean="0"/>
              <a:t>5.2.1   </a:t>
            </a:r>
            <a:r>
              <a:rPr lang="zh-CN" altLang="en-US" b="1" dirty="0" smtClean="0"/>
              <a:t>算符优先</a:t>
            </a:r>
            <a:r>
              <a:rPr lang="zh-CN" altLang="en-US" b="1" dirty="0"/>
              <a:t>分析</a:t>
            </a:r>
            <a:endParaRPr lang="en-US" altLang="zh-CN" b="1" dirty="0"/>
          </a:p>
          <a:p>
            <a:pPr>
              <a:buNone/>
            </a:pPr>
            <a:r>
              <a:rPr lang="en-US" altLang="zh-CN" b="1" dirty="0" smtClean="0"/>
              <a:t>5.2.2  </a:t>
            </a:r>
            <a:r>
              <a:rPr lang="zh-CN" altLang="en-US" b="1" dirty="0"/>
              <a:t>算符优先文法的定义</a:t>
            </a:r>
          </a:p>
          <a:p>
            <a:pPr>
              <a:buNone/>
            </a:pPr>
            <a:r>
              <a:rPr lang="en-US" altLang="zh-CN" b="1" dirty="0" smtClean="0"/>
              <a:t>5.2.3  </a:t>
            </a:r>
            <a:r>
              <a:rPr lang="zh-CN" altLang="en-US" b="1" dirty="0"/>
              <a:t>算符优先关系表的构造 </a:t>
            </a:r>
          </a:p>
          <a:p>
            <a:pPr>
              <a:buNone/>
            </a:pPr>
            <a:r>
              <a:rPr lang="en-US" altLang="zh-CN" b="1" dirty="0" smtClean="0"/>
              <a:t>5.2.4  </a:t>
            </a:r>
            <a:r>
              <a:rPr lang="zh-CN" altLang="en-US" b="1" dirty="0"/>
              <a:t>算符优先分析算法</a:t>
            </a:r>
            <a:r>
              <a:rPr lang="zh-CN" altLang="en-US" b="1" dirty="0">
                <a:ea typeface="方正舒体" pitchFamily="2" charset="-122"/>
              </a:rPr>
              <a:t> </a:t>
            </a:r>
          </a:p>
          <a:p>
            <a:pPr>
              <a:buNone/>
            </a:pPr>
            <a:r>
              <a:rPr lang="en-US" altLang="zh-CN" b="1" dirty="0" smtClean="0"/>
              <a:t>5.2.5  </a:t>
            </a:r>
            <a:r>
              <a:rPr lang="zh-CN" altLang="en-US" b="1" dirty="0"/>
              <a:t>算符优先分析法</a:t>
            </a:r>
            <a:r>
              <a:rPr lang="zh-CN" altLang="en-US" b="1" dirty="0" smtClean="0"/>
              <a:t>的特点</a:t>
            </a:r>
            <a:endParaRPr lang="zh-CN" altLang="en-US" b="1" dirty="0"/>
          </a:p>
          <a:p>
            <a:pPr>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z="4000" b="1" smtClean="0"/>
              <a:t>5.2.1 </a:t>
            </a:r>
            <a:r>
              <a:rPr lang="zh-CN" altLang="en-US" sz="4000" b="1" dirty="0"/>
              <a:t>算符优先分析</a:t>
            </a:r>
          </a:p>
        </p:txBody>
      </p:sp>
      <p:sp>
        <p:nvSpPr>
          <p:cNvPr id="101379" name="Rectangle 3"/>
          <p:cNvSpPr>
            <a:spLocks noGrp="1" noChangeArrowheads="1"/>
          </p:cNvSpPr>
          <p:nvPr>
            <p:ph idx="1"/>
          </p:nvPr>
        </p:nvSpPr>
        <p:spPr>
          <a:xfrm>
            <a:off x="685800" y="1916832"/>
            <a:ext cx="7772400" cy="4464496"/>
          </a:xfrm>
        </p:spPr>
        <p:txBody>
          <a:bodyPr/>
          <a:lstStyle/>
          <a:p>
            <a:pPr>
              <a:lnSpc>
                <a:spcPct val="90000"/>
              </a:lnSpc>
            </a:pPr>
            <a:r>
              <a:rPr lang="zh-CN" altLang="en-US" sz="2800" b="1" dirty="0">
                <a:solidFill>
                  <a:srgbClr val="FF0000"/>
                </a:solidFill>
              </a:rPr>
              <a:t>简单优先分析法：</a:t>
            </a:r>
            <a:r>
              <a:rPr lang="zh-CN" altLang="en-US" sz="2800" b="1" dirty="0"/>
              <a:t>对一个文法按一定原则求出该文法所有符号（终结符和非终结符）之间的优先关系，按照这种关系确定规约过程中的句柄。它是一种规范规约。</a:t>
            </a:r>
            <a:endParaRPr lang="en-US" altLang="zh-CN" sz="2800" b="1" dirty="0"/>
          </a:p>
          <a:p>
            <a:pPr>
              <a:lnSpc>
                <a:spcPct val="90000"/>
              </a:lnSpc>
            </a:pPr>
            <a:r>
              <a:rPr lang="zh-CN" altLang="en-US" sz="2800" b="1" dirty="0">
                <a:solidFill>
                  <a:srgbClr val="FF0000"/>
                </a:solidFill>
              </a:rPr>
              <a:t>算符优先分析法：</a:t>
            </a:r>
            <a:r>
              <a:rPr lang="zh-CN" altLang="en-US" sz="2800" b="1" dirty="0"/>
              <a:t>只规定算符之间的优先关系，也就是只考虑终结符之间的优先关系，按照算符之间的优先关系确定规约过程中的句柄。</a:t>
            </a:r>
            <a:endParaRPr lang="en-US" altLang="zh-CN" sz="2800" b="1" dirty="0"/>
          </a:p>
          <a:p>
            <a:pPr>
              <a:lnSpc>
                <a:spcPct val="90000"/>
              </a:lnSpc>
            </a:pPr>
            <a:r>
              <a:rPr lang="zh-CN" altLang="en-US" sz="2800" b="1" dirty="0"/>
              <a:t>由于算符优先分析不考虑非终结符之间的优先关系，在规约过程中只要找到可规约串就规约，并不考虑规约到哪个非终结符名，因此，算符优先分析不是规范归约。</a:t>
            </a:r>
            <a:endParaRPr lang="en-US" altLang="zh-CN" sz="2800" b="1" dirty="0"/>
          </a:p>
          <a:p>
            <a:pPr>
              <a:lnSpc>
                <a:spcPct val="90000"/>
              </a:lnSpc>
            </a:pPr>
            <a:endParaRPr lang="zh-CN" altLang="en-US" sz="2800" b="1" dirty="0"/>
          </a:p>
          <a:p>
            <a:pPr>
              <a:lnSpc>
                <a:spcPct val="90000"/>
              </a:lnSpc>
              <a:buFontTx/>
              <a:buNone/>
            </a:pPr>
            <a:r>
              <a:rPr lang="zh-CN" altLang="en-US" sz="2800" b="1" dirty="0"/>
              <a:t>   </a:t>
            </a:r>
            <a:endParaRPr lang="en-US" altLang="zh-CN" sz="2400" b="1" dirty="0">
              <a:latin typeface="方正舒体" pitchFamily="2" charset="-122"/>
            </a:endParaRPr>
          </a:p>
        </p:txBody>
      </p:sp>
      <p:sp>
        <p:nvSpPr>
          <p:cNvPr id="7" name="灯片编号占位符 5"/>
          <p:cNvSpPr>
            <a:spLocks noGrp="1"/>
          </p:cNvSpPr>
          <p:nvPr>
            <p:ph type="sldNum" sz="quarter" idx="12"/>
          </p:nvPr>
        </p:nvSpPr>
        <p:spPr/>
        <p:txBody>
          <a:bodyPr/>
          <a:lstStyle/>
          <a:p>
            <a:fld id="{EECAF5A3-67B6-4B9D-92E3-F7E227B5DB6B}" type="slidenum">
              <a:rPr lang="en-US" altLang="zh-CN"/>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z="4000" b="1" smtClean="0"/>
              <a:t>5.2.1 </a:t>
            </a:r>
            <a:r>
              <a:rPr lang="zh-CN" altLang="en-US" sz="4000" b="1" dirty="0"/>
              <a:t>算符优先分析</a:t>
            </a:r>
          </a:p>
        </p:txBody>
      </p:sp>
      <p:sp>
        <p:nvSpPr>
          <p:cNvPr id="101379" name="Rectangle 3"/>
          <p:cNvSpPr>
            <a:spLocks noGrp="1" noChangeArrowheads="1"/>
          </p:cNvSpPr>
          <p:nvPr>
            <p:ph idx="1"/>
          </p:nvPr>
        </p:nvSpPr>
        <p:spPr>
          <a:xfrm>
            <a:off x="685800" y="1916832"/>
            <a:ext cx="7772400" cy="4464496"/>
          </a:xfrm>
        </p:spPr>
        <p:txBody>
          <a:bodyPr/>
          <a:lstStyle/>
          <a:p>
            <a:pPr>
              <a:lnSpc>
                <a:spcPct val="90000"/>
              </a:lnSpc>
              <a:buNone/>
            </a:pPr>
            <a:r>
              <a:rPr lang="zh-CN" altLang="en-US" sz="2800" b="1" dirty="0"/>
              <a:t>算符优先分析的可归约串是句型的最左素短语</a:t>
            </a:r>
          </a:p>
          <a:p>
            <a:pPr>
              <a:lnSpc>
                <a:spcPct val="90000"/>
              </a:lnSpc>
              <a:buFontTx/>
              <a:buNone/>
            </a:pPr>
            <a:r>
              <a:rPr lang="zh-CN" altLang="en-US" sz="2800" b="1" dirty="0"/>
              <a:t>定义：</a:t>
            </a:r>
            <a:endParaRPr lang="en-US" altLang="zh-CN" sz="2800" b="1" dirty="0"/>
          </a:p>
          <a:p>
            <a:pPr>
              <a:lnSpc>
                <a:spcPct val="90000"/>
              </a:lnSpc>
              <a:buFontTx/>
              <a:buNone/>
            </a:pPr>
            <a:r>
              <a:rPr lang="zh-CN" altLang="en-US" sz="2800" b="1" dirty="0">
                <a:solidFill>
                  <a:srgbClr val="FF0000"/>
                </a:solidFill>
              </a:rPr>
              <a:t>短语：</a:t>
            </a:r>
            <a:r>
              <a:rPr lang="zh-CN" altLang="en-US" sz="2800" b="1" dirty="0"/>
              <a:t>文法</a:t>
            </a:r>
            <a:r>
              <a:rPr lang="en-US" altLang="zh-CN" sz="2800" b="1" dirty="0"/>
              <a:t>G[S]</a:t>
            </a:r>
            <a:r>
              <a:rPr lang="zh-CN" altLang="en-US" sz="2800" b="1" dirty="0"/>
              <a:t>有：</a:t>
            </a:r>
            <a:endParaRPr lang="en-US" altLang="zh-CN" sz="2800" b="1" dirty="0"/>
          </a:p>
          <a:p>
            <a:pPr>
              <a:lnSpc>
                <a:spcPct val="90000"/>
              </a:lnSpc>
              <a:buFontTx/>
              <a:buNone/>
            </a:pPr>
            <a:r>
              <a:rPr lang="en-US" altLang="zh-CN" sz="2800" b="1" dirty="0"/>
              <a:t>  S     </a:t>
            </a:r>
            <a:r>
              <a:rPr lang="en-US" altLang="zh-CN" sz="2800" b="1" dirty="0" err="1"/>
              <a:t>αAδ</a:t>
            </a:r>
            <a:r>
              <a:rPr lang="zh-CN" altLang="en-US" sz="2800" b="1" dirty="0"/>
              <a:t>且</a:t>
            </a:r>
            <a:r>
              <a:rPr lang="en-US" altLang="zh-CN" sz="2800" b="1" dirty="0"/>
              <a:t>A    </a:t>
            </a:r>
            <a:r>
              <a:rPr lang="en-US" altLang="zh-CN" sz="2800" dirty="0">
                <a:sym typeface="Symbol" pitchFamily="18" charset="2"/>
              </a:rPr>
              <a:t></a:t>
            </a:r>
            <a:r>
              <a:rPr lang="zh-CN" altLang="en-US" sz="2800" b="1" dirty="0"/>
              <a:t>则称</a:t>
            </a:r>
            <a:r>
              <a:rPr lang="zh-CN" altLang="en-US" sz="2800" dirty="0">
                <a:sym typeface="Symbol" pitchFamily="18" charset="2"/>
              </a:rPr>
              <a:t></a:t>
            </a:r>
            <a:r>
              <a:rPr lang="zh-CN" altLang="en-US" sz="2800" b="1" dirty="0"/>
              <a:t>是句型</a:t>
            </a:r>
            <a:r>
              <a:rPr lang="en-US" altLang="zh-CN" sz="2800" b="1" dirty="0"/>
              <a:t>α </a:t>
            </a:r>
            <a:r>
              <a:rPr lang="en-US" altLang="zh-CN" sz="2800" dirty="0">
                <a:sym typeface="Symbol" pitchFamily="18" charset="2"/>
              </a:rPr>
              <a:t></a:t>
            </a:r>
            <a:r>
              <a:rPr lang="en-US" altLang="zh-CN" sz="2800" b="1" dirty="0"/>
              <a:t> δ</a:t>
            </a:r>
            <a:r>
              <a:rPr lang="zh-CN" altLang="en-US" sz="2800" b="1" dirty="0"/>
              <a:t>相对于非终结符</a:t>
            </a:r>
            <a:r>
              <a:rPr lang="en-US" altLang="zh-CN" sz="2800" b="1" dirty="0"/>
              <a:t>A</a:t>
            </a:r>
            <a:r>
              <a:rPr lang="zh-CN" altLang="en-US" sz="2800" b="1" dirty="0"/>
              <a:t>的短语</a:t>
            </a:r>
            <a:endParaRPr lang="zh-CN" altLang="en-US" sz="2800" dirty="0"/>
          </a:p>
          <a:p>
            <a:pPr>
              <a:lnSpc>
                <a:spcPct val="90000"/>
              </a:lnSpc>
              <a:buNone/>
            </a:pPr>
            <a:r>
              <a:rPr lang="zh-CN" altLang="en-US" sz="2800" b="1" dirty="0">
                <a:solidFill>
                  <a:srgbClr val="FF0000"/>
                </a:solidFill>
              </a:rPr>
              <a:t>素短语：</a:t>
            </a:r>
            <a:r>
              <a:rPr lang="zh-CN" altLang="en-US" sz="2800" b="1" dirty="0"/>
              <a:t>文法</a:t>
            </a:r>
            <a:r>
              <a:rPr lang="en-US" altLang="zh-CN" sz="2800" b="1" dirty="0"/>
              <a:t>G[S]</a:t>
            </a:r>
            <a:r>
              <a:rPr lang="zh-CN" altLang="en-US" sz="2800" b="1" dirty="0"/>
              <a:t>的句型的素短语是一个短语，它至少包含一个终结符，且除自身外不再包含其他素短语。</a:t>
            </a:r>
            <a:endParaRPr lang="en-US" altLang="zh-CN" sz="2800" b="1" dirty="0"/>
          </a:p>
          <a:p>
            <a:pPr>
              <a:lnSpc>
                <a:spcPct val="90000"/>
              </a:lnSpc>
              <a:buNone/>
            </a:pPr>
            <a:r>
              <a:rPr lang="zh-CN" altLang="en-US" sz="2800" b="1" dirty="0">
                <a:solidFill>
                  <a:srgbClr val="FF0000"/>
                </a:solidFill>
              </a:rPr>
              <a:t>最左素短语：</a:t>
            </a:r>
            <a:r>
              <a:rPr lang="zh-CN" altLang="en-US" sz="2800" b="1" dirty="0"/>
              <a:t>处于句型最左边的素短语为最左素短语。</a:t>
            </a:r>
          </a:p>
          <a:p>
            <a:pPr>
              <a:lnSpc>
                <a:spcPct val="90000"/>
              </a:lnSpc>
            </a:pPr>
            <a:endParaRPr lang="en-US" altLang="zh-CN" sz="2400" b="1" dirty="0">
              <a:latin typeface="方正舒体" pitchFamily="2" charset="-122"/>
            </a:endParaRPr>
          </a:p>
        </p:txBody>
      </p:sp>
      <p:sp>
        <p:nvSpPr>
          <p:cNvPr id="7" name="灯片编号占位符 5"/>
          <p:cNvSpPr>
            <a:spLocks noGrp="1"/>
          </p:cNvSpPr>
          <p:nvPr>
            <p:ph type="sldNum" sz="quarter" idx="12"/>
          </p:nvPr>
        </p:nvSpPr>
        <p:spPr/>
        <p:txBody>
          <a:bodyPr/>
          <a:lstStyle/>
          <a:p>
            <a:fld id="{EECAF5A3-67B6-4B9D-92E3-F7E227B5DB6B}" type="slidenum">
              <a:rPr lang="en-US" altLang="zh-CN"/>
              <a:pPr/>
              <a:t>19</a:t>
            </a:fld>
            <a:endParaRPr lang="en-US" altLang="zh-CN"/>
          </a:p>
        </p:txBody>
      </p:sp>
      <p:graphicFrame>
        <p:nvGraphicFramePr>
          <p:cNvPr id="101380" name="Object 4"/>
          <p:cNvGraphicFramePr>
            <a:graphicFrameLocks noChangeAspect="1"/>
          </p:cNvGraphicFramePr>
          <p:nvPr/>
        </p:nvGraphicFramePr>
        <p:xfrm>
          <a:off x="1259632" y="3284984"/>
          <a:ext cx="324297" cy="405041"/>
        </p:xfrm>
        <a:graphic>
          <a:graphicData uri="http://schemas.openxmlformats.org/presentationml/2006/ole">
            <mc:AlternateContent xmlns:mc="http://schemas.openxmlformats.org/markup-compatibility/2006">
              <mc:Choice xmlns:v="urn:schemas-microsoft-com:vml" Requires="v">
                <p:oleObj spid="_x0000_s265244" name="公式" r:id="rId3" imgW="190500" imgH="279400" progId="">
                  <p:embed/>
                </p:oleObj>
              </mc:Choice>
              <mc:Fallback>
                <p:oleObj name="公式" r:id="rId3" imgW="190500" imgH="2794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284984"/>
                        <a:ext cx="324297" cy="405041"/>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101381" name="Object 5"/>
          <p:cNvGraphicFramePr>
            <a:graphicFrameLocks noChangeAspect="1"/>
          </p:cNvGraphicFramePr>
          <p:nvPr/>
        </p:nvGraphicFramePr>
        <p:xfrm>
          <a:off x="3131840" y="3284984"/>
          <a:ext cx="288032" cy="470347"/>
        </p:xfrm>
        <a:graphic>
          <a:graphicData uri="http://schemas.openxmlformats.org/presentationml/2006/ole">
            <mc:AlternateContent xmlns:mc="http://schemas.openxmlformats.org/markup-compatibility/2006">
              <mc:Choice xmlns:v="urn:schemas-microsoft-com:vml" Requires="v">
                <p:oleObj spid="_x0000_s265245" name="公式" r:id="rId5" imgW="291973" imgH="507780" progId="">
                  <p:embed/>
                </p:oleObj>
              </mc:Choice>
              <mc:Fallback>
                <p:oleObj name="公式" r:id="rId5" imgW="291973" imgH="50778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284984"/>
                        <a:ext cx="288032" cy="470347"/>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CB753444-486A-43D4-B40F-487A549C1097}" type="slidenum">
              <a:rPr lang="en-US" altLang="zh-CN">
                <a:latin typeface="+mn-lt"/>
                <a:ea typeface="宋体" pitchFamily="2" charset="-122"/>
              </a:rPr>
              <a:pPr>
                <a:defRPr/>
              </a:pPr>
              <a:t>2</a:t>
            </a:fld>
            <a:endParaRPr lang="en-US" altLang="zh-CN">
              <a:latin typeface="+mn-lt"/>
              <a:ea typeface="宋体" pitchFamily="2" charset="-122"/>
            </a:endParaRPr>
          </a:p>
        </p:txBody>
      </p:sp>
      <p:sp>
        <p:nvSpPr>
          <p:cNvPr id="319492" name="Rectangle 2"/>
          <p:cNvSpPr>
            <a:spLocks noGrp="1" noChangeArrowheads="1"/>
          </p:cNvSpPr>
          <p:nvPr>
            <p:ph type="title" idx="4294967295"/>
          </p:nvPr>
        </p:nvSpPr>
        <p:spPr>
          <a:xfrm>
            <a:off x="971600" y="908720"/>
            <a:ext cx="7105650" cy="792163"/>
          </a:xfrm>
        </p:spPr>
        <p:txBody>
          <a:bodyPr anchor="ctr"/>
          <a:lstStyle/>
          <a:p>
            <a:r>
              <a:rPr lang="en-US" altLang="zh-CN" sz="3600" b="1" smtClean="0">
                <a:latin typeface="Times New Roman" pitchFamily="18" charset="0"/>
              </a:rPr>
              <a:t>5.1 </a:t>
            </a:r>
            <a:r>
              <a:rPr lang="zh-CN" altLang="en-US" sz="3600" b="1" dirty="0">
                <a:latin typeface="Times New Roman" pitchFamily="18" charset="0"/>
              </a:rPr>
              <a:t>自底向上的语法分析概述</a:t>
            </a:r>
          </a:p>
        </p:txBody>
      </p:sp>
      <p:sp>
        <p:nvSpPr>
          <p:cNvPr id="1184771" name="Rectangle 3"/>
          <p:cNvSpPr>
            <a:spLocks noGrp="1" noChangeArrowheads="1"/>
          </p:cNvSpPr>
          <p:nvPr>
            <p:ph type="body" idx="4294967295"/>
          </p:nvPr>
        </p:nvSpPr>
        <p:spPr>
          <a:xfrm>
            <a:off x="539552" y="1772816"/>
            <a:ext cx="8424862" cy="4248472"/>
          </a:xfrm>
        </p:spPr>
        <p:txBody>
          <a:bodyPr/>
          <a:lstStyle/>
          <a:p>
            <a:pPr marL="0" indent="0">
              <a:lnSpc>
                <a:spcPct val="120000"/>
              </a:lnSpc>
            </a:pPr>
            <a:r>
              <a:rPr lang="zh-CN" altLang="en-US" dirty="0">
                <a:latin typeface="楷体_GB2312" pitchFamily="49" charset="-122"/>
              </a:rPr>
              <a:t>思想</a:t>
            </a:r>
          </a:p>
          <a:p>
            <a:pPr marL="277813" lvl="1" indent="0">
              <a:lnSpc>
                <a:spcPct val="120000"/>
              </a:lnSpc>
            </a:pPr>
            <a:r>
              <a:rPr lang="zh-CN" altLang="en-US" dirty="0">
                <a:latin typeface="楷体_GB2312" pitchFamily="49" charset="-122"/>
              </a:rPr>
              <a:t>从输入串出发，反复利用产生式进行归约，如果最后能得到文法的开始符号，则输入串是句子，否则输入串有语法错误。</a:t>
            </a:r>
          </a:p>
          <a:p>
            <a:pPr marL="0" indent="0">
              <a:lnSpc>
                <a:spcPct val="120000"/>
              </a:lnSpc>
            </a:pPr>
            <a:r>
              <a:rPr lang="zh-CN" altLang="en-US" dirty="0">
                <a:latin typeface="楷体_GB2312" pitchFamily="49" charset="-122"/>
              </a:rPr>
              <a:t>核心</a:t>
            </a:r>
          </a:p>
          <a:p>
            <a:pPr marL="277813" lvl="1" indent="0">
              <a:lnSpc>
                <a:spcPct val="120000"/>
              </a:lnSpc>
            </a:pPr>
            <a:r>
              <a:rPr lang="zh-CN" altLang="en-US" dirty="0">
                <a:latin typeface="楷体_GB2312" pitchFamily="49" charset="-122"/>
              </a:rPr>
              <a:t>寻找句型中的当前归约对象</a:t>
            </a:r>
            <a:r>
              <a:rPr lang="en-US" altLang="zh-CN" dirty="0">
                <a:latin typeface="Arial"/>
              </a:rPr>
              <a:t>——“</a:t>
            </a:r>
            <a:r>
              <a:rPr lang="zh-CN" altLang="en-US" dirty="0">
                <a:latin typeface="楷体_GB2312" pitchFamily="49" charset="-122"/>
              </a:rPr>
              <a:t>句柄</a:t>
            </a:r>
            <a:r>
              <a:rPr lang="zh-CN" altLang="en-US" dirty="0">
                <a:latin typeface="Arial"/>
              </a:rPr>
              <a:t>”</a:t>
            </a:r>
            <a:r>
              <a:rPr lang="zh-CN" altLang="en-US" dirty="0">
                <a:latin typeface="楷体_GB2312" pitchFamily="49" charset="-122"/>
              </a:rPr>
              <a:t>进行归约</a:t>
            </a:r>
            <a:r>
              <a:rPr lang="en-US" altLang="zh-CN" dirty="0">
                <a:latin typeface="楷体_GB2312" pitchFamily="49" charset="-122"/>
              </a:rPr>
              <a:t>,</a:t>
            </a:r>
            <a:r>
              <a:rPr lang="zh-CN" altLang="en-US" dirty="0">
                <a:latin typeface="楷体_GB2312" pitchFamily="49" charset="-122"/>
              </a:rPr>
              <a:t>用不同的方法寻找句柄</a:t>
            </a:r>
            <a:r>
              <a:rPr lang="zh-CN" altLang="en-US" dirty="0" smtClean="0">
                <a:latin typeface="楷体_GB2312" pitchFamily="49" charset="-122"/>
              </a:rPr>
              <a:t>，可导出不同</a:t>
            </a:r>
            <a:r>
              <a:rPr lang="zh-CN" altLang="en-US" dirty="0">
                <a:latin typeface="楷体_GB2312" pitchFamily="49" charset="-122"/>
              </a:rPr>
              <a:t>的分析方法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C30EE111-D743-41AF-B925-78294DF010F2}" type="slidenum">
              <a:rPr lang="en-US" altLang="zh-CN"/>
              <a:pPr/>
              <a:t>20</a:t>
            </a:fld>
            <a:endParaRPr lang="en-US" altLang="zh-CN"/>
          </a:p>
        </p:txBody>
      </p:sp>
      <p:sp>
        <p:nvSpPr>
          <p:cNvPr id="109570" name="Text Box 2"/>
          <p:cNvSpPr txBox="1">
            <a:spLocks noChangeArrowheads="1"/>
          </p:cNvSpPr>
          <p:nvPr/>
        </p:nvSpPr>
        <p:spPr bwMode="auto">
          <a:xfrm>
            <a:off x="683568" y="404664"/>
            <a:ext cx="1676400" cy="2289175"/>
          </a:xfrm>
          <a:prstGeom prst="rect">
            <a:avLst/>
          </a:prstGeom>
          <a:noFill/>
          <a:ln w="9525">
            <a:noFill/>
            <a:miter lim="800000"/>
            <a:headEnd/>
            <a:tailEnd/>
          </a:ln>
          <a:effectLst/>
        </p:spPr>
        <p:txBody>
          <a:bodyPr>
            <a:spAutoFit/>
          </a:bodyPr>
          <a:lstStyle/>
          <a:p>
            <a:pPr>
              <a:spcBef>
                <a:spcPct val="50000"/>
              </a:spcBef>
            </a:pPr>
            <a:r>
              <a:rPr lang="zh-CN" altLang="en-US" sz="1800" b="1" dirty="0">
                <a:latin typeface="华文新魏" pitchFamily="2" charset="-122"/>
              </a:rPr>
              <a:t>文法</a:t>
            </a:r>
            <a:r>
              <a:rPr lang="en-US" altLang="zh-CN" sz="1800" b="1" dirty="0">
                <a:latin typeface="华文新魏" pitchFamily="2" charset="-122"/>
              </a:rPr>
              <a:t>G[E]</a:t>
            </a:r>
            <a:r>
              <a:rPr lang="zh-CN" altLang="en-US" sz="1800" b="1" dirty="0">
                <a:latin typeface="华文新魏" pitchFamily="2" charset="-122"/>
              </a:rPr>
              <a:t>：</a:t>
            </a:r>
            <a:br>
              <a:rPr lang="zh-CN" altLang="en-US" sz="1800" b="1" dirty="0">
                <a:latin typeface="华文新魏" pitchFamily="2" charset="-122"/>
              </a:rPr>
            </a:br>
            <a:r>
              <a:rPr lang="en-US" altLang="zh-CN" sz="1800" b="1" dirty="0">
                <a:latin typeface="华文新魏" pitchFamily="2" charset="-122"/>
              </a:rPr>
              <a:t>(1) E→E+T</a:t>
            </a:r>
            <a:br>
              <a:rPr lang="en-US" altLang="zh-CN" sz="1800" b="1" dirty="0">
                <a:latin typeface="华文新魏" pitchFamily="2" charset="-122"/>
              </a:rPr>
            </a:br>
            <a:r>
              <a:rPr lang="en-US" altLang="zh-CN" sz="1800" b="1" dirty="0">
                <a:latin typeface="华文新魏" pitchFamily="2" charset="-122"/>
              </a:rPr>
              <a:t>(2) E→T</a:t>
            </a:r>
            <a:br>
              <a:rPr lang="en-US" altLang="zh-CN" sz="1800" b="1" dirty="0">
                <a:latin typeface="华文新魏" pitchFamily="2" charset="-122"/>
              </a:rPr>
            </a:br>
            <a:r>
              <a:rPr lang="en-US" altLang="zh-CN" sz="1800" b="1" dirty="0">
                <a:latin typeface="华文新魏" pitchFamily="2" charset="-122"/>
              </a:rPr>
              <a:t>(3) T→T*F</a:t>
            </a:r>
            <a:br>
              <a:rPr lang="en-US" altLang="zh-CN" sz="1800" b="1" dirty="0">
                <a:latin typeface="华文新魏" pitchFamily="2" charset="-122"/>
              </a:rPr>
            </a:br>
            <a:r>
              <a:rPr lang="en-US" altLang="zh-CN" sz="1800" b="1" dirty="0">
                <a:latin typeface="华文新魏" pitchFamily="2" charset="-122"/>
              </a:rPr>
              <a:t>(4) T→F</a:t>
            </a:r>
            <a:br>
              <a:rPr lang="en-US" altLang="zh-CN" sz="1800" b="1" dirty="0">
                <a:latin typeface="华文新魏" pitchFamily="2" charset="-122"/>
              </a:rPr>
            </a:br>
            <a:r>
              <a:rPr lang="en-US" altLang="zh-CN" sz="1800" b="1" dirty="0">
                <a:latin typeface="华文新魏" pitchFamily="2" charset="-122"/>
              </a:rPr>
              <a:t>(5) F→P</a:t>
            </a:r>
            <a:r>
              <a:rPr lang="en-US" altLang="zh-CN" sz="1800" b="1" dirty="0">
                <a:latin typeface="华文新魏" pitchFamily="2" charset="-122"/>
                <a:sym typeface="Symbol" pitchFamily="18" charset="2"/>
              </a:rPr>
              <a:t>F|P</a:t>
            </a:r>
            <a:br>
              <a:rPr lang="en-US" altLang="zh-CN" sz="1800" b="1" dirty="0">
                <a:latin typeface="华文新魏" pitchFamily="2" charset="-122"/>
                <a:sym typeface="Symbol" pitchFamily="18" charset="2"/>
              </a:rPr>
            </a:br>
            <a:r>
              <a:rPr lang="en-US" altLang="zh-CN" sz="1800" b="1" dirty="0">
                <a:latin typeface="华文新魏" pitchFamily="2" charset="-122"/>
                <a:sym typeface="Symbol" pitchFamily="18" charset="2"/>
              </a:rPr>
              <a:t>(6) P</a:t>
            </a:r>
            <a:r>
              <a:rPr lang="en-US" altLang="zh-CN" sz="1800" b="1" dirty="0">
                <a:latin typeface="华文新魏" pitchFamily="2" charset="-122"/>
              </a:rPr>
              <a:t>→(E)</a:t>
            </a:r>
            <a:br>
              <a:rPr lang="en-US" altLang="zh-CN" sz="1800" b="1" dirty="0">
                <a:latin typeface="华文新魏" pitchFamily="2" charset="-122"/>
              </a:rPr>
            </a:br>
            <a:r>
              <a:rPr lang="en-US" altLang="zh-CN" sz="1800" b="1" dirty="0">
                <a:latin typeface="华文新魏" pitchFamily="2" charset="-122"/>
              </a:rPr>
              <a:t>(7) </a:t>
            </a:r>
            <a:r>
              <a:rPr lang="en-US" altLang="zh-CN" sz="1800" b="1" dirty="0" err="1">
                <a:latin typeface="华文新魏" pitchFamily="2" charset="-122"/>
              </a:rPr>
              <a:t>P→i</a:t>
            </a:r>
            <a:endParaRPr lang="en-US" altLang="zh-CN" sz="1800" b="1" dirty="0">
              <a:latin typeface="华文新魏" pitchFamily="2" charset="-122"/>
            </a:endParaRPr>
          </a:p>
        </p:txBody>
      </p:sp>
      <p:sp>
        <p:nvSpPr>
          <p:cNvPr id="109571" name="Text Box 3"/>
          <p:cNvSpPr txBox="1">
            <a:spLocks noChangeArrowheads="1"/>
          </p:cNvSpPr>
          <p:nvPr/>
        </p:nvSpPr>
        <p:spPr bwMode="auto">
          <a:xfrm>
            <a:off x="2843808" y="476672"/>
            <a:ext cx="2667000" cy="2031325"/>
          </a:xfrm>
          <a:prstGeom prst="rect">
            <a:avLst/>
          </a:prstGeom>
          <a:noFill/>
          <a:ln w="9525">
            <a:noFill/>
            <a:miter lim="800000"/>
            <a:headEnd/>
            <a:tailEnd/>
          </a:ln>
          <a:effectLst/>
        </p:spPr>
        <p:txBody>
          <a:bodyPr>
            <a:spAutoFit/>
          </a:bodyPr>
          <a:lstStyle/>
          <a:p>
            <a:pPr>
              <a:spcBef>
                <a:spcPct val="50000"/>
              </a:spcBef>
            </a:pPr>
            <a:r>
              <a:rPr lang="zh-CN" altLang="en-US" b="1" dirty="0">
                <a:latin typeface="华文新魏" pitchFamily="2" charset="-122"/>
              </a:rPr>
              <a:t>句型</a:t>
            </a:r>
            <a:r>
              <a:rPr lang="en-US" altLang="zh-CN" b="1" dirty="0">
                <a:latin typeface="华文新魏" pitchFamily="2" charset="-122"/>
              </a:rPr>
              <a:t>T+T*</a:t>
            </a:r>
            <a:r>
              <a:rPr lang="en-US" altLang="zh-CN" b="1" dirty="0" err="1">
                <a:latin typeface="华文新魏" pitchFamily="2" charset="-122"/>
              </a:rPr>
              <a:t>F+i</a:t>
            </a:r>
            <a:r>
              <a:rPr lang="en-US" altLang="zh-CN" b="1" dirty="0">
                <a:latin typeface="华文新魏" pitchFamily="2" charset="-122"/>
              </a:rPr>
              <a:t/>
            </a:r>
            <a:br>
              <a:rPr lang="en-US" altLang="zh-CN" b="1" dirty="0">
                <a:latin typeface="华文新魏" pitchFamily="2" charset="-122"/>
              </a:rPr>
            </a:br>
            <a:r>
              <a:rPr lang="zh-CN" altLang="en-US" b="1" dirty="0">
                <a:latin typeface="华文新魏" pitchFamily="2" charset="-122"/>
              </a:rPr>
              <a:t>其短语有：</a:t>
            </a:r>
            <a:br>
              <a:rPr lang="zh-CN" altLang="en-US" b="1" dirty="0">
                <a:latin typeface="华文新魏" pitchFamily="2" charset="-122"/>
              </a:rPr>
            </a:br>
            <a:r>
              <a:rPr lang="en-US" altLang="zh-CN" b="1" dirty="0">
                <a:latin typeface="华文新魏" pitchFamily="2" charset="-122"/>
              </a:rPr>
              <a:t>T+T*</a:t>
            </a:r>
            <a:r>
              <a:rPr lang="en-US" altLang="zh-CN" b="1" dirty="0" err="1">
                <a:latin typeface="华文新魏" pitchFamily="2" charset="-122"/>
              </a:rPr>
              <a:t>F+i</a:t>
            </a:r>
            <a:r>
              <a:rPr lang="en-US" altLang="zh-CN" b="1" dirty="0">
                <a:latin typeface="华文新魏" pitchFamily="2" charset="-122"/>
              </a:rPr>
              <a:t/>
            </a:r>
            <a:br>
              <a:rPr lang="en-US" altLang="zh-CN" b="1" dirty="0">
                <a:latin typeface="华文新魏" pitchFamily="2" charset="-122"/>
              </a:rPr>
            </a:br>
            <a:r>
              <a:rPr lang="en-US" altLang="zh-CN" b="1" dirty="0">
                <a:latin typeface="华文新魏" pitchFamily="2" charset="-122"/>
              </a:rPr>
              <a:t>T+T*F</a:t>
            </a:r>
            <a:br>
              <a:rPr lang="en-US" altLang="zh-CN" b="1" dirty="0">
                <a:latin typeface="华文新魏" pitchFamily="2" charset="-122"/>
              </a:rPr>
            </a:br>
            <a:r>
              <a:rPr lang="en-US" altLang="zh-CN" b="1" dirty="0">
                <a:latin typeface="华文新魏" pitchFamily="2" charset="-122"/>
              </a:rPr>
              <a:t>T</a:t>
            </a:r>
            <a:br>
              <a:rPr lang="en-US" altLang="zh-CN" b="1" dirty="0">
                <a:latin typeface="华文新魏" pitchFamily="2" charset="-122"/>
              </a:rPr>
            </a:br>
            <a:r>
              <a:rPr lang="en-US" altLang="zh-CN" b="1" dirty="0">
                <a:latin typeface="华文新魏" pitchFamily="2" charset="-122"/>
              </a:rPr>
              <a:t>T*F</a:t>
            </a:r>
            <a:br>
              <a:rPr lang="en-US" altLang="zh-CN" b="1" dirty="0">
                <a:latin typeface="华文新魏" pitchFamily="2" charset="-122"/>
              </a:rPr>
            </a:br>
            <a:r>
              <a:rPr lang="en-US" altLang="zh-CN" b="1" dirty="0" err="1">
                <a:latin typeface="华文新魏" pitchFamily="2" charset="-122"/>
              </a:rPr>
              <a:t>i</a:t>
            </a:r>
            <a:endParaRPr lang="en-US" altLang="zh-CN" b="1" dirty="0">
              <a:latin typeface="华文新魏" pitchFamily="2" charset="-122"/>
            </a:endParaRPr>
          </a:p>
        </p:txBody>
      </p:sp>
      <p:sp>
        <p:nvSpPr>
          <p:cNvPr id="109572" name="Text Box 4"/>
          <p:cNvSpPr txBox="1">
            <a:spLocks noChangeArrowheads="1"/>
          </p:cNvSpPr>
          <p:nvPr/>
        </p:nvSpPr>
        <p:spPr bwMode="auto">
          <a:xfrm>
            <a:off x="7020272" y="5913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3" name="Text Box 5"/>
          <p:cNvSpPr txBox="1">
            <a:spLocks noChangeArrowheads="1"/>
          </p:cNvSpPr>
          <p:nvPr/>
        </p:nvSpPr>
        <p:spPr bwMode="auto">
          <a:xfrm>
            <a:off x="6486872" y="1124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4" name="Text Box 6"/>
          <p:cNvSpPr txBox="1">
            <a:spLocks noChangeArrowheads="1"/>
          </p:cNvSpPr>
          <p:nvPr/>
        </p:nvSpPr>
        <p:spPr bwMode="auto">
          <a:xfrm>
            <a:off x="7629872" y="1124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75" name="Text Box 7"/>
          <p:cNvSpPr txBox="1">
            <a:spLocks noChangeArrowheads="1"/>
          </p:cNvSpPr>
          <p:nvPr/>
        </p:nvSpPr>
        <p:spPr bwMode="auto">
          <a:xfrm>
            <a:off x="7020272" y="1124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76" name="Text Box 8"/>
          <p:cNvSpPr txBox="1">
            <a:spLocks noChangeArrowheads="1"/>
          </p:cNvSpPr>
          <p:nvPr/>
        </p:nvSpPr>
        <p:spPr bwMode="auto">
          <a:xfrm>
            <a:off x="6486872" y="16581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77" name="Text Box 9"/>
          <p:cNvSpPr txBox="1">
            <a:spLocks noChangeArrowheads="1"/>
          </p:cNvSpPr>
          <p:nvPr/>
        </p:nvSpPr>
        <p:spPr bwMode="auto">
          <a:xfrm>
            <a:off x="6029672" y="16581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578" name="Text Box 10"/>
          <p:cNvSpPr txBox="1">
            <a:spLocks noChangeArrowheads="1"/>
          </p:cNvSpPr>
          <p:nvPr/>
        </p:nvSpPr>
        <p:spPr bwMode="auto">
          <a:xfrm>
            <a:off x="6867872" y="16581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79" name="Text Box 11"/>
          <p:cNvSpPr txBox="1">
            <a:spLocks noChangeArrowheads="1"/>
          </p:cNvSpPr>
          <p:nvPr/>
        </p:nvSpPr>
        <p:spPr bwMode="auto">
          <a:xfrm>
            <a:off x="7837512" y="51187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580" name="Text Box 12"/>
          <p:cNvSpPr txBox="1">
            <a:spLocks noChangeArrowheads="1"/>
          </p:cNvSpPr>
          <p:nvPr/>
        </p:nvSpPr>
        <p:spPr bwMode="auto">
          <a:xfrm>
            <a:off x="68678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581" name="Text Box 13"/>
          <p:cNvSpPr txBox="1">
            <a:spLocks noChangeArrowheads="1"/>
          </p:cNvSpPr>
          <p:nvPr/>
        </p:nvSpPr>
        <p:spPr bwMode="auto">
          <a:xfrm>
            <a:off x="72488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582" name="Text Box 14"/>
          <p:cNvSpPr txBox="1">
            <a:spLocks noChangeArrowheads="1"/>
          </p:cNvSpPr>
          <p:nvPr/>
        </p:nvSpPr>
        <p:spPr bwMode="auto">
          <a:xfrm>
            <a:off x="64868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83" name="Text Box 15"/>
          <p:cNvSpPr txBox="1">
            <a:spLocks noChangeArrowheads="1"/>
          </p:cNvSpPr>
          <p:nvPr/>
        </p:nvSpPr>
        <p:spPr bwMode="auto">
          <a:xfrm>
            <a:off x="60296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584" name="Text Box 16"/>
          <p:cNvSpPr txBox="1">
            <a:spLocks noChangeArrowheads="1"/>
          </p:cNvSpPr>
          <p:nvPr/>
        </p:nvSpPr>
        <p:spPr bwMode="auto">
          <a:xfrm>
            <a:off x="7706072" y="22677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i</a:t>
            </a:r>
          </a:p>
        </p:txBody>
      </p:sp>
      <p:sp>
        <p:nvSpPr>
          <p:cNvPr id="109585" name="Line 17"/>
          <p:cNvSpPr>
            <a:spLocks noChangeShapeType="1"/>
          </p:cNvSpPr>
          <p:nvPr/>
        </p:nvSpPr>
        <p:spPr bwMode="auto">
          <a:xfrm>
            <a:off x="7172672" y="9723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86" name="Line 18"/>
          <p:cNvSpPr>
            <a:spLocks noChangeShapeType="1"/>
          </p:cNvSpPr>
          <p:nvPr/>
        </p:nvSpPr>
        <p:spPr bwMode="auto">
          <a:xfrm flipH="1">
            <a:off x="6715472" y="972344"/>
            <a:ext cx="457200" cy="152400"/>
          </a:xfrm>
          <a:prstGeom prst="line">
            <a:avLst/>
          </a:prstGeom>
          <a:noFill/>
          <a:ln w="9525">
            <a:solidFill>
              <a:schemeClr val="tx1"/>
            </a:solidFill>
            <a:round/>
            <a:headEnd/>
            <a:tailEnd/>
          </a:ln>
          <a:effectLst/>
        </p:spPr>
        <p:txBody>
          <a:bodyPr wrap="none" anchor="ctr"/>
          <a:lstStyle/>
          <a:p>
            <a:endParaRPr lang="zh-CN" altLang="en-US"/>
          </a:p>
        </p:txBody>
      </p:sp>
      <p:sp>
        <p:nvSpPr>
          <p:cNvPr id="109587" name="Line 19"/>
          <p:cNvSpPr>
            <a:spLocks noChangeShapeType="1"/>
          </p:cNvSpPr>
          <p:nvPr/>
        </p:nvSpPr>
        <p:spPr bwMode="auto">
          <a:xfrm>
            <a:off x="7172672" y="972344"/>
            <a:ext cx="609600" cy="152400"/>
          </a:xfrm>
          <a:prstGeom prst="line">
            <a:avLst/>
          </a:prstGeom>
          <a:noFill/>
          <a:ln w="9525">
            <a:solidFill>
              <a:schemeClr val="tx1"/>
            </a:solidFill>
            <a:round/>
            <a:headEnd/>
            <a:tailEnd/>
          </a:ln>
          <a:effectLst/>
        </p:spPr>
        <p:txBody>
          <a:bodyPr wrap="none" anchor="ctr"/>
          <a:lstStyle/>
          <a:p>
            <a:endParaRPr lang="zh-CN" altLang="en-US"/>
          </a:p>
        </p:txBody>
      </p:sp>
      <p:sp>
        <p:nvSpPr>
          <p:cNvPr id="109588" name="Line 20"/>
          <p:cNvSpPr>
            <a:spLocks noChangeShapeType="1"/>
          </p:cNvSpPr>
          <p:nvPr/>
        </p:nvSpPr>
        <p:spPr bwMode="auto">
          <a:xfrm>
            <a:off x="6639272" y="15057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89" name="Line 21"/>
          <p:cNvSpPr>
            <a:spLocks noChangeShapeType="1"/>
          </p:cNvSpPr>
          <p:nvPr/>
        </p:nvSpPr>
        <p:spPr bwMode="auto">
          <a:xfrm>
            <a:off x="6639272" y="1505744"/>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590" name="Line 22"/>
          <p:cNvSpPr>
            <a:spLocks noChangeShapeType="1"/>
          </p:cNvSpPr>
          <p:nvPr/>
        </p:nvSpPr>
        <p:spPr bwMode="auto">
          <a:xfrm flipH="1">
            <a:off x="6258272" y="1505744"/>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591" name="Line 23"/>
          <p:cNvSpPr>
            <a:spLocks noChangeShapeType="1"/>
          </p:cNvSpPr>
          <p:nvPr/>
        </p:nvSpPr>
        <p:spPr bwMode="auto">
          <a:xfrm>
            <a:off x="61820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2" name="Line 24"/>
          <p:cNvSpPr>
            <a:spLocks noChangeShapeType="1"/>
          </p:cNvSpPr>
          <p:nvPr/>
        </p:nvSpPr>
        <p:spPr bwMode="auto">
          <a:xfrm>
            <a:off x="70202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3" name="Line 25"/>
          <p:cNvSpPr>
            <a:spLocks noChangeShapeType="1"/>
          </p:cNvSpPr>
          <p:nvPr/>
        </p:nvSpPr>
        <p:spPr bwMode="auto">
          <a:xfrm flipH="1">
            <a:off x="6639272" y="2039144"/>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109594" name="Line 26"/>
          <p:cNvSpPr>
            <a:spLocks noChangeShapeType="1"/>
          </p:cNvSpPr>
          <p:nvPr/>
        </p:nvSpPr>
        <p:spPr bwMode="auto">
          <a:xfrm>
            <a:off x="7020272" y="2039144"/>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109595" name="Line 27"/>
          <p:cNvSpPr>
            <a:spLocks noChangeShapeType="1"/>
          </p:cNvSpPr>
          <p:nvPr/>
        </p:nvSpPr>
        <p:spPr bwMode="auto">
          <a:xfrm>
            <a:off x="7782272" y="1505744"/>
            <a:ext cx="0" cy="152400"/>
          </a:xfrm>
          <a:prstGeom prst="line">
            <a:avLst/>
          </a:prstGeom>
          <a:noFill/>
          <a:ln w="9525">
            <a:solidFill>
              <a:schemeClr val="tx1"/>
            </a:solidFill>
            <a:round/>
            <a:headEnd/>
            <a:tailEnd/>
          </a:ln>
          <a:effectLst/>
        </p:spPr>
        <p:txBody>
          <a:bodyPr wrap="none" anchor="ctr"/>
          <a:lstStyle/>
          <a:p>
            <a:endParaRPr lang="zh-CN" altLang="en-US"/>
          </a:p>
        </p:txBody>
      </p:sp>
      <p:sp>
        <p:nvSpPr>
          <p:cNvPr id="109596" name="Line 28"/>
          <p:cNvSpPr>
            <a:spLocks noChangeShapeType="1"/>
          </p:cNvSpPr>
          <p:nvPr/>
        </p:nvSpPr>
        <p:spPr bwMode="auto">
          <a:xfrm>
            <a:off x="7858472" y="2039144"/>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597" name="Text Box 29"/>
          <p:cNvSpPr txBox="1">
            <a:spLocks noChangeArrowheads="1"/>
          </p:cNvSpPr>
          <p:nvPr/>
        </p:nvSpPr>
        <p:spPr bwMode="auto">
          <a:xfrm>
            <a:off x="1115616" y="3212976"/>
            <a:ext cx="3581400" cy="519113"/>
          </a:xfrm>
          <a:prstGeom prst="rect">
            <a:avLst/>
          </a:prstGeom>
          <a:noFill/>
          <a:ln w="9525">
            <a:noFill/>
            <a:miter lim="800000"/>
            <a:headEnd/>
            <a:tailEnd/>
          </a:ln>
          <a:effectLst/>
        </p:spPr>
        <p:txBody>
          <a:bodyPr>
            <a:spAutoFit/>
          </a:bodyPr>
          <a:lstStyle/>
          <a:p>
            <a:pPr>
              <a:spcBef>
                <a:spcPct val="50000"/>
              </a:spcBef>
            </a:pPr>
            <a:r>
              <a:rPr lang="zh-CN" altLang="en-US" sz="2800" b="1" dirty="0">
                <a:latin typeface="华文新魏" pitchFamily="2" charset="-122"/>
              </a:rPr>
              <a:t>最左素短语为</a:t>
            </a:r>
            <a:r>
              <a:rPr lang="zh-CN" altLang="en-US" b="1" dirty="0">
                <a:latin typeface="华文新魏" pitchFamily="2" charset="-122"/>
              </a:rPr>
              <a:t>：</a:t>
            </a:r>
            <a:r>
              <a:rPr lang="en-US" altLang="zh-CN" b="1" dirty="0">
                <a:latin typeface="华文新魏" pitchFamily="2" charset="-122"/>
              </a:rPr>
              <a:t>T*F</a:t>
            </a:r>
          </a:p>
        </p:txBody>
      </p:sp>
      <p:sp>
        <p:nvSpPr>
          <p:cNvPr id="109598" name="Rectangle 30"/>
          <p:cNvSpPr>
            <a:spLocks noChangeArrowheads="1"/>
          </p:cNvSpPr>
          <p:nvPr/>
        </p:nvSpPr>
        <p:spPr bwMode="auto">
          <a:xfrm>
            <a:off x="381000" y="5410200"/>
            <a:ext cx="4463081" cy="523220"/>
          </a:xfrm>
          <a:prstGeom prst="rect">
            <a:avLst/>
          </a:prstGeom>
          <a:noFill/>
          <a:ln w="9525">
            <a:noFill/>
            <a:miter lim="800000"/>
            <a:headEnd/>
            <a:tailEnd/>
          </a:ln>
          <a:effectLst/>
        </p:spPr>
        <p:txBody>
          <a:bodyPr wrap="none">
            <a:spAutoFit/>
          </a:bodyPr>
          <a:lstStyle/>
          <a:p>
            <a:r>
              <a:rPr lang="zh-CN" altLang="en-US" sz="2800" b="1" dirty="0">
                <a:latin typeface="华文新魏" pitchFamily="2" charset="-122"/>
              </a:rPr>
              <a:t>句型</a:t>
            </a:r>
            <a:r>
              <a:rPr lang="en-US" altLang="zh-CN" sz="2800" b="1" dirty="0">
                <a:latin typeface="华文新魏" pitchFamily="2" charset="-122"/>
              </a:rPr>
              <a:t>T+T+F</a:t>
            </a:r>
            <a:r>
              <a:rPr lang="zh-CN" altLang="en-US" sz="2800" b="1" dirty="0">
                <a:latin typeface="华文新魏" pitchFamily="2" charset="-122"/>
              </a:rPr>
              <a:t>的素短语为</a:t>
            </a:r>
            <a:r>
              <a:rPr lang="zh-CN" altLang="en-US" b="1" dirty="0">
                <a:latin typeface="华文新魏" pitchFamily="2" charset="-122"/>
              </a:rPr>
              <a:t>：</a:t>
            </a:r>
            <a:r>
              <a:rPr lang="en-US" altLang="zh-CN" b="1" dirty="0">
                <a:latin typeface="华文新魏" pitchFamily="2" charset="-122"/>
              </a:rPr>
              <a:t>T+T</a:t>
            </a:r>
          </a:p>
        </p:txBody>
      </p:sp>
      <p:sp>
        <p:nvSpPr>
          <p:cNvPr id="109599" name="Text Box 31"/>
          <p:cNvSpPr txBox="1">
            <a:spLocks noChangeArrowheads="1"/>
          </p:cNvSpPr>
          <p:nvPr/>
        </p:nvSpPr>
        <p:spPr bwMode="auto">
          <a:xfrm>
            <a:off x="6694512" y="46615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01" name="Text Box 33"/>
          <p:cNvSpPr txBox="1">
            <a:spLocks noChangeArrowheads="1"/>
          </p:cNvSpPr>
          <p:nvPr/>
        </p:nvSpPr>
        <p:spPr bwMode="auto">
          <a:xfrm>
            <a:off x="7227912" y="46615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602" name="Text Box 34"/>
          <p:cNvSpPr txBox="1">
            <a:spLocks noChangeArrowheads="1"/>
          </p:cNvSpPr>
          <p:nvPr/>
        </p:nvSpPr>
        <p:spPr bwMode="auto">
          <a:xfrm>
            <a:off x="6694512" y="51949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a:t>
            </a:r>
          </a:p>
        </p:txBody>
      </p:sp>
      <p:sp>
        <p:nvSpPr>
          <p:cNvPr id="109604" name="Text Box 36"/>
          <p:cNvSpPr txBox="1">
            <a:spLocks noChangeArrowheads="1"/>
          </p:cNvSpPr>
          <p:nvPr/>
        </p:nvSpPr>
        <p:spPr bwMode="auto">
          <a:xfrm>
            <a:off x="7075512" y="51949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05" name="Text Box 37"/>
          <p:cNvSpPr txBox="1">
            <a:spLocks noChangeArrowheads="1"/>
          </p:cNvSpPr>
          <p:nvPr/>
        </p:nvSpPr>
        <p:spPr bwMode="auto">
          <a:xfrm>
            <a:off x="7629872" y="1581944"/>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F</a:t>
            </a:r>
          </a:p>
        </p:txBody>
      </p:sp>
      <p:sp>
        <p:nvSpPr>
          <p:cNvPr id="109606" name="Text Box 38"/>
          <p:cNvSpPr txBox="1">
            <a:spLocks noChangeArrowheads="1"/>
          </p:cNvSpPr>
          <p:nvPr/>
        </p:nvSpPr>
        <p:spPr bwMode="auto">
          <a:xfrm>
            <a:off x="7075512" y="5804520"/>
            <a:ext cx="381000" cy="457200"/>
          </a:xfrm>
          <a:prstGeom prst="rect">
            <a:avLst/>
          </a:prstGeom>
          <a:noFill/>
          <a:ln w="9525">
            <a:noFill/>
            <a:miter lim="800000"/>
            <a:headEnd/>
            <a:tailEnd/>
          </a:ln>
          <a:effectLst/>
        </p:spPr>
        <p:txBody>
          <a:bodyPr>
            <a:spAutoFit/>
          </a:bodyPr>
          <a:lstStyle/>
          <a:p>
            <a:pPr>
              <a:spcBef>
                <a:spcPct val="50000"/>
              </a:spcBef>
            </a:pPr>
            <a:endParaRPr lang="zh-CN" altLang="zh-CN" b="1">
              <a:latin typeface="Comic Sans MS" pitchFamily="66" charset="0"/>
            </a:endParaRPr>
          </a:p>
        </p:txBody>
      </p:sp>
      <p:sp>
        <p:nvSpPr>
          <p:cNvPr id="109609" name="Line 41"/>
          <p:cNvSpPr>
            <a:spLocks noChangeShapeType="1"/>
          </p:cNvSpPr>
          <p:nvPr/>
        </p:nvSpPr>
        <p:spPr bwMode="auto">
          <a:xfrm>
            <a:off x="7380312" y="45091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0" name="Line 42"/>
          <p:cNvSpPr>
            <a:spLocks noChangeShapeType="1"/>
          </p:cNvSpPr>
          <p:nvPr/>
        </p:nvSpPr>
        <p:spPr bwMode="auto">
          <a:xfrm flipH="1">
            <a:off x="6923112" y="4509120"/>
            <a:ext cx="4572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1" name="Line 43"/>
          <p:cNvSpPr>
            <a:spLocks noChangeShapeType="1"/>
          </p:cNvSpPr>
          <p:nvPr/>
        </p:nvSpPr>
        <p:spPr bwMode="auto">
          <a:xfrm>
            <a:off x="7380312" y="4509120"/>
            <a:ext cx="6096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2" name="Line 44"/>
          <p:cNvSpPr>
            <a:spLocks noChangeShapeType="1"/>
          </p:cNvSpPr>
          <p:nvPr/>
        </p:nvSpPr>
        <p:spPr bwMode="auto">
          <a:xfrm>
            <a:off x="6846912" y="50425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3" name="Line 45"/>
          <p:cNvSpPr>
            <a:spLocks noChangeShapeType="1"/>
          </p:cNvSpPr>
          <p:nvPr/>
        </p:nvSpPr>
        <p:spPr bwMode="auto">
          <a:xfrm>
            <a:off x="6846912" y="5042520"/>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4" name="Line 46"/>
          <p:cNvSpPr>
            <a:spLocks noChangeShapeType="1"/>
          </p:cNvSpPr>
          <p:nvPr/>
        </p:nvSpPr>
        <p:spPr bwMode="auto">
          <a:xfrm flipH="1">
            <a:off x="6465912" y="5042520"/>
            <a:ext cx="381000" cy="152400"/>
          </a:xfrm>
          <a:prstGeom prst="line">
            <a:avLst/>
          </a:prstGeom>
          <a:noFill/>
          <a:ln w="9525">
            <a:solidFill>
              <a:schemeClr val="tx1"/>
            </a:solidFill>
            <a:round/>
            <a:headEnd/>
            <a:tailEnd/>
          </a:ln>
          <a:effectLst/>
        </p:spPr>
        <p:txBody>
          <a:bodyPr wrap="none" anchor="ctr"/>
          <a:lstStyle/>
          <a:p>
            <a:endParaRPr lang="zh-CN" altLang="en-US"/>
          </a:p>
        </p:txBody>
      </p:sp>
      <p:sp>
        <p:nvSpPr>
          <p:cNvPr id="109615" name="Line 47"/>
          <p:cNvSpPr>
            <a:spLocks noChangeShapeType="1"/>
          </p:cNvSpPr>
          <p:nvPr/>
        </p:nvSpPr>
        <p:spPr bwMode="auto">
          <a:xfrm>
            <a:off x="6542112" y="55759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8" name="Line 50"/>
          <p:cNvSpPr>
            <a:spLocks noChangeShapeType="1"/>
          </p:cNvSpPr>
          <p:nvPr/>
        </p:nvSpPr>
        <p:spPr bwMode="auto">
          <a:xfrm>
            <a:off x="7989912" y="496632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109619" name="Text Box 51"/>
          <p:cNvSpPr txBox="1">
            <a:spLocks noChangeArrowheads="1"/>
          </p:cNvSpPr>
          <p:nvPr/>
        </p:nvSpPr>
        <p:spPr bwMode="auto">
          <a:xfrm>
            <a:off x="7227912" y="3975720"/>
            <a:ext cx="4572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20" name="Text Box 52"/>
          <p:cNvSpPr txBox="1">
            <a:spLocks noChangeArrowheads="1"/>
          </p:cNvSpPr>
          <p:nvPr/>
        </p:nvSpPr>
        <p:spPr bwMode="auto">
          <a:xfrm>
            <a:off x="685800" y="4572000"/>
            <a:ext cx="5038725" cy="519113"/>
          </a:xfrm>
          <a:prstGeom prst="rect">
            <a:avLst/>
          </a:prstGeom>
          <a:noFill/>
          <a:ln w="9525">
            <a:noFill/>
            <a:miter lim="800000"/>
            <a:headEnd/>
            <a:tailEnd/>
          </a:ln>
          <a:effectLst/>
        </p:spPr>
        <p:txBody>
          <a:bodyPr>
            <a:spAutoFit/>
          </a:bodyPr>
          <a:lstStyle/>
          <a:p>
            <a:r>
              <a:rPr lang="zh-CN" altLang="en-US" sz="2800" b="1" dirty="0">
                <a:latin typeface="华文新魏" pitchFamily="2" charset="-122"/>
              </a:rPr>
              <a:t>句型</a:t>
            </a:r>
            <a:r>
              <a:rPr lang="en-US" altLang="zh-CN" sz="2800" b="1" dirty="0" err="1">
                <a:latin typeface="华文新魏" pitchFamily="2" charset="-122"/>
              </a:rPr>
              <a:t>T+T+i</a:t>
            </a:r>
            <a:r>
              <a:rPr lang="zh-CN" altLang="en-US" sz="2800" b="1" dirty="0">
                <a:latin typeface="华文新魏" pitchFamily="2" charset="-122"/>
              </a:rPr>
              <a:t>的素短语为</a:t>
            </a:r>
            <a:r>
              <a:rPr lang="zh-CN" altLang="en-US" b="1" dirty="0">
                <a:latin typeface="华文新魏" pitchFamily="2" charset="-122"/>
              </a:rPr>
              <a:t>：</a:t>
            </a:r>
            <a:r>
              <a:rPr lang="en-US" altLang="zh-CN" b="1" dirty="0">
                <a:latin typeface="华文新魏" pitchFamily="2" charset="-122"/>
              </a:rPr>
              <a:t>T+T, </a:t>
            </a:r>
            <a:r>
              <a:rPr lang="en-US" altLang="zh-CN" b="1" dirty="0" err="1">
                <a:latin typeface="华文新魏" pitchFamily="2" charset="-122"/>
              </a:rPr>
              <a:t>i</a:t>
            </a:r>
            <a:endParaRPr lang="en-US" altLang="zh-CN" b="1" dirty="0">
              <a:latin typeface="华文新魏" pitchFamily="2" charset="-122"/>
            </a:endParaRPr>
          </a:p>
        </p:txBody>
      </p:sp>
      <p:sp>
        <p:nvSpPr>
          <p:cNvPr id="109621" name="Text Box 53"/>
          <p:cNvSpPr txBox="1">
            <a:spLocks noChangeArrowheads="1"/>
          </p:cNvSpPr>
          <p:nvPr/>
        </p:nvSpPr>
        <p:spPr bwMode="auto">
          <a:xfrm>
            <a:off x="1115616" y="2708920"/>
            <a:ext cx="2571538" cy="523220"/>
          </a:xfrm>
          <a:prstGeom prst="rect">
            <a:avLst/>
          </a:prstGeom>
          <a:noFill/>
          <a:ln w="9525">
            <a:noFill/>
            <a:miter lim="800000"/>
            <a:headEnd/>
            <a:tailEnd/>
          </a:ln>
          <a:effectLst/>
        </p:spPr>
        <p:txBody>
          <a:bodyPr wrap="none">
            <a:spAutoFit/>
          </a:bodyPr>
          <a:lstStyle/>
          <a:p>
            <a:r>
              <a:rPr lang="zh-CN" altLang="en-US" sz="2800" b="1" dirty="0">
                <a:latin typeface="华文新魏" pitchFamily="2" charset="-122"/>
              </a:rPr>
              <a:t>素短语为</a:t>
            </a:r>
            <a:r>
              <a:rPr lang="zh-CN" altLang="en-US" b="1" dirty="0">
                <a:latin typeface="华文新魏" pitchFamily="2" charset="-122"/>
              </a:rPr>
              <a:t>：</a:t>
            </a:r>
            <a:r>
              <a:rPr lang="en-US" altLang="zh-CN" b="1" dirty="0">
                <a:latin typeface="华文新魏" pitchFamily="2" charset="-122"/>
              </a:rPr>
              <a:t>T*F</a:t>
            </a:r>
            <a:r>
              <a:rPr lang="zh-CN" altLang="en-US" b="1" dirty="0">
                <a:latin typeface="华文新魏" pitchFamily="2" charset="-122"/>
              </a:rPr>
              <a:t>， </a:t>
            </a:r>
            <a:r>
              <a:rPr lang="en-US" altLang="zh-CN" b="1" dirty="0" err="1">
                <a:latin typeface="华文新魏" pitchFamily="2" charset="-122"/>
              </a:rPr>
              <a:t>i</a:t>
            </a:r>
            <a:endParaRPr lang="en-US" altLang="zh-CN" b="1" dirty="0">
              <a:latin typeface="华文新魏" pitchFamily="2" charset="-122"/>
            </a:endParaRPr>
          </a:p>
        </p:txBody>
      </p:sp>
      <p:sp>
        <p:nvSpPr>
          <p:cNvPr id="109622" name="Text Box 54"/>
          <p:cNvSpPr txBox="1">
            <a:spLocks noChangeArrowheads="1"/>
          </p:cNvSpPr>
          <p:nvPr/>
        </p:nvSpPr>
        <p:spPr bwMode="auto">
          <a:xfrm>
            <a:off x="6313512" y="51949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E</a:t>
            </a:r>
          </a:p>
        </p:txBody>
      </p:sp>
      <p:sp>
        <p:nvSpPr>
          <p:cNvPr id="109623" name="Text Box 55"/>
          <p:cNvSpPr txBox="1">
            <a:spLocks noChangeArrowheads="1"/>
          </p:cNvSpPr>
          <p:nvPr/>
        </p:nvSpPr>
        <p:spPr bwMode="auto">
          <a:xfrm>
            <a:off x="6389712" y="57283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25" name="Text Box 57"/>
          <p:cNvSpPr txBox="1">
            <a:spLocks noChangeArrowheads="1"/>
          </p:cNvSpPr>
          <p:nvPr/>
        </p:nvSpPr>
        <p:spPr bwMode="auto">
          <a:xfrm>
            <a:off x="7761312" y="45853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T</a:t>
            </a:r>
          </a:p>
        </p:txBody>
      </p:sp>
      <p:sp>
        <p:nvSpPr>
          <p:cNvPr id="109626" name="Text Box 58"/>
          <p:cNvSpPr txBox="1">
            <a:spLocks noChangeArrowheads="1"/>
          </p:cNvSpPr>
          <p:nvPr/>
        </p:nvSpPr>
        <p:spPr bwMode="auto">
          <a:xfrm>
            <a:off x="7837512" y="5652120"/>
            <a:ext cx="381000" cy="457200"/>
          </a:xfrm>
          <a:prstGeom prst="rect">
            <a:avLst/>
          </a:prstGeom>
          <a:noFill/>
          <a:ln w="9525">
            <a:noFill/>
            <a:miter lim="800000"/>
            <a:headEnd/>
            <a:tailEnd/>
          </a:ln>
          <a:effectLst/>
        </p:spPr>
        <p:txBody>
          <a:bodyPr>
            <a:spAutoFit/>
          </a:bodyPr>
          <a:lstStyle/>
          <a:p>
            <a:pPr>
              <a:spcBef>
                <a:spcPct val="50000"/>
              </a:spcBef>
            </a:pPr>
            <a:r>
              <a:rPr lang="en-US" altLang="zh-CN" b="1">
                <a:latin typeface="Comic Sans MS" pitchFamily="66" charset="0"/>
              </a:rPr>
              <a:t>i</a:t>
            </a:r>
          </a:p>
        </p:txBody>
      </p:sp>
      <p:sp>
        <p:nvSpPr>
          <p:cNvPr id="109627" name="Line 59"/>
          <p:cNvSpPr>
            <a:spLocks noChangeShapeType="1"/>
          </p:cNvSpPr>
          <p:nvPr/>
        </p:nvSpPr>
        <p:spPr bwMode="auto">
          <a:xfrm>
            <a:off x="7989912" y="5499720"/>
            <a:ext cx="0" cy="228600"/>
          </a:xfrm>
          <a:prstGeom prst="line">
            <a:avLst/>
          </a:prstGeom>
          <a:noFill/>
          <a:ln w="9525">
            <a:solidFill>
              <a:schemeClr val="tx1"/>
            </a:solidFill>
            <a:round/>
            <a:headEnd/>
            <a:tailEnd/>
          </a:ln>
          <a:effectLst/>
        </p:spPr>
        <p:txBody>
          <a:bodyPr wrap="none" anchor="ctr"/>
          <a:lstStyle/>
          <a:p>
            <a:endParaRPr lang="zh-CN" altLang="en-US"/>
          </a:p>
        </p:txBody>
      </p:sp>
      <p:cxnSp>
        <p:nvCxnSpPr>
          <p:cNvPr id="56" name="直接连接符 55"/>
          <p:cNvCxnSpPr/>
          <p:nvPr/>
        </p:nvCxnSpPr>
        <p:spPr>
          <a:xfrm flipV="1">
            <a:off x="539552" y="3789040"/>
            <a:ext cx="7704856" cy="7200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150938" y="1052736"/>
            <a:ext cx="7793037" cy="623664"/>
          </a:xfrm>
        </p:spPr>
        <p:txBody>
          <a:bodyPr/>
          <a:lstStyle/>
          <a:p>
            <a:r>
              <a:rPr lang="zh-CN" altLang="en-US" sz="3600" b="1" dirty="0">
                <a:solidFill>
                  <a:srgbClr val="3333FF"/>
                </a:solidFill>
                <a:latin typeface="宋体" pitchFamily="2" charset="-122"/>
              </a:rPr>
              <a:t>分析程序模型</a:t>
            </a:r>
          </a:p>
        </p:txBody>
      </p:sp>
      <p:sp>
        <p:nvSpPr>
          <p:cNvPr id="123907" name="Rectangle 3"/>
          <p:cNvSpPr>
            <a:spLocks noGrp="1" noChangeArrowheads="1"/>
          </p:cNvSpPr>
          <p:nvPr>
            <p:ph idx="1"/>
          </p:nvPr>
        </p:nvSpPr>
        <p:spPr/>
        <p:txBody>
          <a:bodyPr/>
          <a:lstStyle/>
          <a:p>
            <a:pPr>
              <a:buFontTx/>
              <a:buNone/>
            </a:pPr>
            <a:r>
              <a:rPr lang="en-US" altLang="zh-CN"/>
              <a:t>  </a:t>
            </a:r>
          </a:p>
        </p:txBody>
      </p:sp>
      <p:sp>
        <p:nvSpPr>
          <p:cNvPr id="38" name="灯片编号占位符 5"/>
          <p:cNvSpPr>
            <a:spLocks noGrp="1"/>
          </p:cNvSpPr>
          <p:nvPr>
            <p:ph type="sldNum" sz="quarter" idx="12"/>
          </p:nvPr>
        </p:nvSpPr>
        <p:spPr/>
        <p:txBody>
          <a:bodyPr/>
          <a:lstStyle/>
          <a:p>
            <a:fld id="{6DF446DF-AA20-4E6C-BE02-C201CE6567FF}" type="slidenum">
              <a:rPr lang="en-US" altLang="zh-CN"/>
              <a:pPr/>
              <a:t>21</a:t>
            </a:fld>
            <a:endParaRPr lang="en-US" altLang="zh-CN"/>
          </a:p>
        </p:txBody>
      </p:sp>
      <p:sp>
        <p:nvSpPr>
          <p:cNvPr id="123908" name="Line 4"/>
          <p:cNvSpPr>
            <a:spLocks noChangeShapeType="1"/>
          </p:cNvSpPr>
          <p:nvPr/>
        </p:nvSpPr>
        <p:spPr bwMode="auto">
          <a:xfrm>
            <a:off x="2590800" y="2209800"/>
            <a:ext cx="33528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09" name="Line 5"/>
          <p:cNvSpPr>
            <a:spLocks noChangeShapeType="1"/>
          </p:cNvSpPr>
          <p:nvPr/>
        </p:nvSpPr>
        <p:spPr bwMode="auto">
          <a:xfrm>
            <a:off x="2590800" y="2209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0" name="Line 6"/>
          <p:cNvSpPr>
            <a:spLocks noChangeShapeType="1"/>
          </p:cNvSpPr>
          <p:nvPr/>
        </p:nvSpPr>
        <p:spPr bwMode="auto">
          <a:xfrm>
            <a:off x="2590800" y="2743200"/>
            <a:ext cx="33528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1" name="Line 7"/>
          <p:cNvSpPr>
            <a:spLocks noChangeShapeType="1"/>
          </p:cNvSpPr>
          <p:nvPr/>
        </p:nvSpPr>
        <p:spPr bwMode="auto">
          <a:xfrm>
            <a:off x="5105400" y="2286000"/>
            <a:ext cx="0" cy="457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2" name="Line 8"/>
          <p:cNvSpPr>
            <a:spLocks noChangeShapeType="1"/>
          </p:cNvSpPr>
          <p:nvPr/>
        </p:nvSpPr>
        <p:spPr bwMode="auto">
          <a:xfrm>
            <a:off x="5105400" y="2209800"/>
            <a:ext cx="0" cy="152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3" name="Line 9"/>
          <p:cNvSpPr>
            <a:spLocks noChangeShapeType="1"/>
          </p:cNvSpPr>
          <p:nvPr/>
        </p:nvSpPr>
        <p:spPr bwMode="auto">
          <a:xfrm>
            <a:off x="1219200" y="2971800"/>
            <a:ext cx="0" cy="1600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4" name="Line 10"/>
          <p:cNvSpPr>
            <a:spLocks noChangeShapeType="1"/>
          </p:cNvSpPr>
          <p:nvPr/>
        </p:nvSpPr>
        <p:spPr bwMode="auto">
          <a:xfrm>
            <a:off x="1219200" y="4572000"/>
            <a:ext cx="609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5" name="Line 11"/>
          <p:cNvSpPr>
            <a:spLocks noChangeShapeType="1"/>
          </p:cNvSpPr>
          <p:nvPr/>
        </p:nvSpPr>
        <p:spPr bwMode="auto">
          <a:xfrm flipV="1">
            <a:off x="1828800" y="2971800"/>
            <a:ext cx="0" cy="16002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6" name="Line 12"/>
          <p:cNvSpPr>
            <a:spLocks noChangeShapeType="1"/>
          </p:cNvSpPr>
          <p:nvPr/>
        </p:nvSpPr>
        <p:spPr bwMode="auto">
          <a:xfrm>
            <a:off x="3276600" y="3352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7" name="Line 13"/>
          <p:cNvSpPr>
            <a:spLocks noChangeShapeType="1"/>
          </p:cNvSpPr>
          <p:nvPr/>
        </p:nvSpPr>
        <p:spPr bwMode="auto">
          <a:xfrm>
            <a:off x="3276600" y="3352800"/>
            <a:ext cx="16764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8" name="Line 14"/>
          <p:cNvSpPr>
            <a:spLocks noChangeShapeType="1"/>
          </p:cNvSpPr>
          <p:nvPr/>
        </p:nvSpPr>
        <p:spPr bwMode="auto">
          <a:xfrm>
            <a:off x="3276600" y="3886200"/>
            <a:ext cx="1752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19" name="Line 15"/>
          <p:cNvSpPr>
            <a:spLocks noChangeShapeType="1"/>
          </p:cNvSpPr>
          <p:nvPr/>
        </p:nvSpPr>
        <p:spPr bwMode="auto">
          <a:xfrm flipV="1">
            <a:off x="5029200" y="3352800"/>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0" name="Line 16"/>
          <p:cNvSpPr>
            <a:spLocks noChangeShapeType="1"/>
          </p:cNvSpPr>
          <p:nvPr/>
        </p:nvSpPr>
        <p:spPr bwMode="auto">
          <a:xfrm flipH="1">
            <a:off x="4953000" y="3352800"/>
            <a:ext cx="762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1" name="Line 17"/>
          <p:cNvSpPr>
            <a:spLocks noChangeShapeType="1"/>
          </p:cNvSpPr>
          <p:nvPr/>
        </p:nvSpPr>
        <p:spPr bwMode="auto">
          <a:xfrm>
            <a:off x="32430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2" name="Line 18"/>
          <p:cNvSpPr>
            <a:spLocks noChangeShapeType="1"/>
          </p:cNvSpPr>
          <p:nvPr/>
        </p:nvSpPr>
        <p:spPr bwMode="auto">
          <a:xfrm>
            <a:off x="3014464" y="4797152"/>
            <a:ext cx="2133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3" name="Line 19"/>
          <p:cNvSpPr>
            <a:spLocks noChangeShapeType="1"/>
          </p:cNvSpPr>
          <p:nvPr/>
        </p:nvSpPr>
        <p:spPr bwMode="auto">
          <a:xfrm>
            <a:off x="51480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4" name="Line 20"/>
          <p:cNvSpPr>
            <a:spLocks noChangeShapeType="1"/>
          </p:cNvSpPr>
          <p:nvPr/>
        </p:nvSpPr>
        <p:spPr bwMode="auto">
          <a:xfrm flipH="1">
            <a:off x="3014464" y="5330552"/>
            <a:ext cx="2133600" cy="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
        <p:nvSpPr>
          <p:cNvPr id="123929" name="Line 25"/>
          <p:cNvSpPr>
            <a:spLocks noChangeShapeType="1"/>
          </p:cNvSpPr>
          <p:nvPr/>
        </p:nvSpPr>
        <p:spPr bwMode="auto">
          <a:xfrm flipV="1">
            <a:off x="4114800" y="2743200"/>
            <a:ext cx="0" cy="60960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0" name="Line 26"/>
          <p:cNvSpPr>
            <a:spLocks noChangeShapeType="1"/>
          </p:cNvSpPr>
          <p:nvPr/>
        </p:nvSpPr>
        <p:spPr bwMode="auto">
          <a:xfrm flipH="1">
            <a:off x="1828800" y="3657600"/>
            <a:ext cx="1447800" cy="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1" name="Line 27"/>
          <p:cNvSpPr>
            <a:spLocks noChangeShapeType="1"/>
          </p:cNvSpPr>
          <p:nvPr/>
        </p:nvSpPr>
        <p:spPr bwMode="auto">
          <a:xfrm>
            <a:off x="4139952" y="3933056"/>
            <a:ext cx="0" cy="864096"/>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3" name="Line 29"/>
          <p:cNvSpPr>
            <a:spLocks noChangeShapeType="1"/>
          </p:cNvSpPr>
          <p:nvPr/>
        </p:nvSpPr>
        <p:spPr bwMode="auto">
          <a:xfrm>
            <a:off x="5004048" y="3645024"/>
            <a:ext cx="533400" cy="0"/>
          </a:xfrm>
          <a:prstGeom prst="line">
            <a:avLst/>
          </a:prstGeom>
          <a:noFill/>
          <a:ln w="9525">
            <a:solidFill>
              <a:schemeClr val="tx1"/>
            </a:solidFill>
            <a:round/>
            <a:headEnd/>
            <a:tailEnd type="triangle" w="med" len="med"/>
          </a:ln>
          <a:effectLst/>
        </p:spPr>
        <p:txBody>
          <a:bodyPr wrap="none" anchor="ctr"/>
          <a:lstStyle/>
          <a:p>
            <a:endParaRPr lang="zh-CN" altLang="en-US" sz="2000">
              <a:latin typeface="华文新魏" pitchFamily="2" charset="-122"/>
            </a:endParaRPr>
          </a:p>
        </p:txBody>
      </p:sp>
      <p:sp>
        <p:nvSpPr>
          <p:cNvPr id="123934" name="Rectangle 30"/>
          <p:cNvSpPr>
            <a:spLocks noChangeArrowheads="1"/>
          </p:cNvSpPr>
          <p:nvPr/>
        </p:nvSpPr>
        <p:spPr bwMode="auto">
          <a:xfrm>
            <a:off x="3563888" y="3429000"/>
            <a:ext cx="1210588" cy="400110"/>
          </a:xfrm>
          <a:prstGeom prst="rect">
            <a:avLst/>
          </a:prstGeom>
          <a:noFill/>
          <a:ln w="9525">
            <a:noFill/>
            <a:miter lim="800000"/>
            <a:headEnd/>
            <a:tailEnd/>
          </a:ln>
          <a:effectLst/>
        </p:spPr>
        <p:txBody>
          <a:bodyPr wrap="none">
            <a:spAutoFit/>
          </a:bodyPr>
          <a:lstStyle/>
          <a:p>
            <a:r>
              <a:rPr lang="zh-CN" altLang="en-US" sz="2000" dirty="0">
                <a:latin typeface="华文新魏" pitchFamily="2" charset="-122"/>
              </a:rPr>
              <a:t>总控程序</a:t>
            </a:r>
          </a:p>
        </p:txBody>
      </p:sp>
      <p:sp>
        <p:nvSpPr>
          <p:cNvPr id="123935" name="Rectangle 31"/>
          <p:cNvSpPr>
            <a:spLocks noChangeArrowheads="1"/>
          </p:cNvSpPr>
          <p:nvPr/>
        </p:nvSpPr>
        <p:spPr bwMode="auto">
          <a:xfrm>
            <a:off x="3275856" y="4797152"/>
            <a:ext cx="2232248" cy="400110"/>
          </a:xfrm>
          <a:prstGeom prst="rect">
            <a:avLst/>
          </a:prstGeom>
          <a:noFill/>
          <a:ln w="9525">
            <a:noFill/>
            <a:miter lim="800000"/>
            <a:headEnd/>
            <a:tailEnd/>
          </a:ln>
          <a:effectLst/>
        </p:spPr>
        <p:txBody>
          <a:bodyPr wrap="square">
            <a:spAutoFit/>
          </a:bodyPr>
          <a:lstStyle/>
          <a:p>
            <a:r>
              <a:rPr lang="zh-CN" altLang="en-US" sz="2000" dirty="0">
                <a:latin typeface="华文新魏" pitchFamily="2" charset="-122"/>
              </a:rPr>
              <a:t>算符优先关系表</a:t>
            </a:r>
          </a:p>
        </p:txBody>
      </p:sp>
      <p:sp>
        <p:nvSpPr>
          <p:cNvPr id="123937" name="Rectangle 33"/>
          <p:cNvSpPr>
            <a:spLocks noChangeArrowheads="1"/>
          </p:cNvSpPr>
          <p:nvPr/>
        </p:nvSpPr>
        <p:spPr bwMode="auto">
          <a:xfrm>
            <a:off x="2971800" y="2286000"/>
            <a:ext cx="1096775" cy="400110"/>
          </a:xfrm>
          <a:prstGeom prst="rect">
            <a:avLst/>
          </a:prstGeom>
          <a:noFill/>
          <a:ln w="9525">
            <a:noFill/>
            <a:miter lim="800000"/>
            <a:headEnd/>
            <a:tailEnd/>
          </a:ln>
          <a:effectLst/>
        </p:spPr>
        <p:txBody>
          <a:bodyPr wrap="none">
            <a:spAutoFit/>
          </a:bodyPr>
          <a:lstStyle/>
          <a:p>
            <a:r>
              <a:rPr lang="zh-CN" altLang="en-US" sz="2000">
                <a:latin typeface="华文新魏" pitchFamily="2" charset="-122"/>
              </a:rPr>
              <a:t>输入串</a:t>
            </a:r>
            <a:r>
              <a:rPr lang="en-US" altLang="zh-CN" sz="2000">
                <a:latin typeface="华文新魏" pitchFamily="2" charset="-122"/>
              </a:rPr>
              <a:t>#</a:t>
            </a:r>
          </a:p>
        </p:txBody>
      </p:sp>
      <p:sp>
        <p:nvSpPr>
          <p:cNvPr id="123938" name="Rectangle 34"/>
          <p:cNvSpPr>
            <a:spLocks noChangeArrowheads="1"/>
          </p:cNvSpPr>
          <p:nvPr/>
        </p:nvSpPr>
        <p:spPr bwMode="auto">
          <a:xfrm>
            <a:off x="1371600" y="4114800"/>
            <a:ext cx="327334" cy="400110"/>
          </a:xfrm>
          <a:prstGeom prst="rect">
            <a:avLst/>
          </a:prstGeom>
          <a:noFill/>
          <a:ln w="9525">
            <a:noFill/>
            <a:miter lim="800000"/>
            <a:headEnd/>
            <a:tailEnd/>
          </a:ln>
          <a:effectLst/>
        </p:spPr>
        <p:txBody>
          <a:bodyPr wrap="none">
            <a:spAutoFit/>
          </a:bodyPr>
          <a:lstStyle/>
          <a:p>
            <a:r>
              <a:rPr lang="en-US" altLang="zh-CN" sz="2000">
                <a:latin typeface="华文新魏" pitchFamily="2" charset="-122"/>
              </a:rPr>
              <a:t>#</a:t>
            </a:r>
          </a:p>
        </p:txBody>
      </p:sp>
      <p:sp>
        <p:nvSpPr>
          <p:cNvPr id="123939" name="Rectangle 35"/>
          <p:cNvSpPr>
            <a:spLocks noChangeArrowheads="1"/>
          </p:cNvSpPr>
          <p:nvPr/>
        </p:nvSpPr>
        <p:spPr bwMode="auto">
          <a:xfrm>
            <a:off x="5652120" y="3501008"/>
            <a:ext cx="1961728" cy="400110"/>
          </a:xfrm>
          <a:prstGeom prst="rect">
            <a:avLst/>
          </a:prstGeom>
          <a:noFill/>
          <a:ln w="9525">
            <a:noFill/>
            <a:miter lim="800000"/>
            <a:headEnd/>
            <a:tailEnd/>
          </a:ln>
          <a:effectLst/>
        </p:spPr>
        <p:txBody>
          <a:bodyPr wrap="square">
            <a:spAutoFit/>
          </a:bodyPr>
          <a:lstStyle/>
          <a:p>
            <a:r>
              <a:rPr lang="zh-CN" altLang="en-US" sz="2000" dirty="0">
                <a:latin typeface="华文新魏" pitchFamily="2" charset="-122"/>
              </a:rPr>
              <a:t>输出产生式系列</a:t>
            </a:r>
          </a:p>
        </p:txBody>
      </p:sp>
      <p:sp>
        <p:nvSpPr>
          <p:cNvPr id="123940" name="Line 36"/>
          <p:cNvSpPr>
            <a:spLocks noChangeShapeType="1"/>
          </p:cNvSpPr>
          <p:nvPr/>
        </p:nvSpPr>
        <p:spPr bwMode="auto">
          <a:xfrm>
            <a:off x="3014464" y="4797152"/>
            <a:ext cx="0" cy="533400"/>
          </a:xfrm>
          <a:prstGeom prst="line">
            <a:avLst/>
          </a:prstGeom>
          <a:noFill/>
          <a:ln w="9525">
            <a:solidFill>
              <a:schemeClr val="tx1"/>
            </a:solidFill>
            <a:round/>
            <a:headEnd/>
            <a:tailEnd/>
          </a:ln>
          <a:effectLst/>
        </p:spPr>
        <p:txBody>
          <a:bodyPr wrap="none" anchor="ctr"/>
          <a:lstStyle/>
          <a:p>
            <a:endParaRPr lang="zh-CN" altLang="en-US" sz="2000">
              <a:latin typeface="华文新魏"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3" name="灯片编号占位符 6"/>
          <p:cNvSpPr>
            <a:spLocks noGrp="1"/>
          </p:cNvSpPr>
          <p:nvPr>
            <p:ph type="sldNum" sz="quarter" idx="12"/>
          </p:nvPr>
        </p:nvSpPr>
        <p:spPr/>
        <p:txBody>
          <a:bodyPr/>
          <a:lstStyle/>
          <a:p>
            <a:fld id="{1782F858-6683-47B7-B5CF-271F62FCD2FB}" type="slidenum">
              <a:rPr lang="en-US" altLang="zh-CN"/>
              <a:pPr/>
              <a:t>22</a:t>
            </a:fld>
            <a:endParaRPr lang="en-US" altLang="zh-CN"/>
          </a:p>
        </p:txBody>
      </p:sp>
      <p:sp>
        <p:nvSpPr>
          <p:cNvPr id="129026" name="Rectangle 2"/>
          <p:cNvSpPr>
            <a:spLocks noGrp="1" noChangeArrowheads="1"/>
          </p:cNvSpPr>
          <p:nvPr>
            <p:ph type="title" idx="4294967295"/>
          </p:nvPr>
        </p:nvSpPr>
        <p:spPr>
          <a:xfrm>
            <a:off x="323528" y="476673"/>
            <a:ext cx="8820472" cy="1080120"/>
          </a:xfrm>
        </p:spPr>
        <p:txBody>
          <a:bodyPr/>
          <a:lstStyle/>
          <a:p>
            <a:r>
              <a:rPr lang="zh-CN" altLang="en-US" sz="2800" dirty="0" smtClean="0">
                <a:latin typeface="Comic Sans MS" pitchFamily="66" charset="0"/>
              </a:rPr>
              <a:t>例</a:t>
            </a:r>
            <a:r>
              <a:rPr lang="en-US" altLang="zh-CN" sz="2800" dirty="0" smtClean="0">
                <a:latin typeface="Comic Sans MS" pitchFamily="66" charset="0"/>
              </a:rPr>
              <a:t>5.3 </a:t>
            </a:r>
            <a:r>
              <a:rPr lang="zh-CN" altLang="en-US" sz="2800" dirty="0" smtClean="0">
                <a:latin typeface="Comic Sans MS" pitchFamily="66" charset="0"/>
              </a:rPr>
              <a:t> </a:t>
            </a:r>
            <a:r>
              <a:rPr lang="en-US" altLang="zh-CN" sz="2800" dirty="0">
                <a:latin typeface="Comic Sans MS" pitchFamily="66" charset="0"/>
              </a:rPr>
              <a:t>G’[E]:   </a:t>
            </a:r>
            <a:r>
              <a:rPr lang="en-US" altLang="zh-CN" sz="2800" dirty="0"/>
              <a:t>E→E</a:t>
            </a:r>
            <a:r>
              <a:rPr lang="zh-CN" altLang="en-US" sz="2800" dirty="0"/>
              <a:t>＋</a:t>
            </a:r>
            <a:r>
              <a:rPr lang="en-US" altLang="zh-CN" sz="2800" dirty="0"/>
              <a:t>T|T</a:t>
            </a:r>
            <a:r>
              <a:rPr lang="zh-CN" altLang="en-US" sz="2800" dirty="0"/>
              <a:t>，</a:t>
            </a:r>
            <a:r>
              <a:rPr lang="en-US" altLang="zh-CN" sz="2800" dirty="0"/>
              <a:t>T→T*F|F</a:t>
            </a:r>
            <a:br>
              <a:rPr lang="en-US" altLang="zh-CN" sz="2800" dirty="0"/>
            </a:br>
            <a:r>
              <a:rPr lang="en-US" altLang="zh-CN" sz="2800" dirty="0"/>
              <a:t>                   F→P↑F</a:t>
            </a:r>
            <a:r>
              <a:rPr lang="zh-CN" altLang="en-US" sz="2800" dirty="0"/>
              <a:t>｜</a:t>
            </a:r>
            <a:r>
              <a:rPr lang="en-US" altLang="zh-CN" sz="2800" dirty="0"/>
              <a:t>P</a:t>
            </a:r>
            <a:r>
              <a:rPr lang="zh-CN" altLang="en-US" sz="2800" dirty="0"/>
              <a:t>，</a:t>
            </a:r>
            <a:r>
              <a:rPr lang="en-US" altLang="zh-CN" sz="2800" dirty="0"/>
              <a:t> P→(E)|</a:t>
            </a:r>
            <a:r>
              <a:rPr lang="en-US" altLang="zh-CN" sz="2800" dirty="0" err="1"/>
              <a:t>i</a:t>
            </a:r>
            <a:endParaRPr lang="en-US" altLang="zh-CN" sz="2800" dirty="0">
              <a:latin typeface="Comic Sans MS" pitchFamily="66" charset="0"/>
            </a:endParaRPr>
          </a:p>
        </p:txBody>
      </p:sp>
      <p:sp>
        <p:nvSpPr>
          <p:cNvPr id="129027" name="Rectangle 3"/>
          <p:cNvSpPr>
            <a:spLocks noGrp="1" noChangeArrowheads="1"/>
          </p:cNvSpPr>
          <p:nvPr>
            <p:ph type="body" sz="half" idx="4294967295"/>
          </p:nvPr>
        </p:nvSpPr>
        <p:spPr>
          <a:xfrm>
            <a:off x="2771800" y="1988840"/>
            <a:ext cx="3810000" cy="423863"/>
          </a:xfrm>
        </p:spPr>
        <p:txBody>
          <a:bodyPr/>
          <a:lstStyle/>
          <a:p>
            <a:pPr>
              <a:buFontTx/>
              <a:buNone/>
            </a:pPr>
            <a:r>
              <a:rPr lang="zh-CN" altLang="en-US" sz="2400" b="1" dirty="0"/>
              <a:t>         算符优先关系表</a:t>
            </a:r>
          </a:p>
        </p:txBody>
      </p:sp>
      <p:sp>
        <p:nvSpPr>
          <p:cNvPr id="130048" name="AutoShape 1024"/>
          <p:cNvSpPr>
            <a:spLocks noChangeAspect="1" noChangeArrowheads="1" noTextEdit="1"/>
          </p:cNvSpPr>
          <p:nvPr/>
        </p:nvSpPr>
        <p:spPr bwMode="auto">
          <a:xfrm>
            <a:off x="1116013" y="2492375"/>
            <a:ext cx="6840537" cy="3600450"/>
          </a:xfrm>
          <a:prstGeom prst="rect">
            <a:avLst/>
          </a:prstGeom>
          <a:noFill/>
          <a:ln w="9525">
            <a:noFill/>
            <a:miter lim="800000"/>
            <a:headEnd/>
            <a:tailEnd/>
          </a:ln>
        </p:spPr>
        <p:txBody>
          <a:bodyPr/>
          <a:lstStyle/>
          <a:p>
            <a:endParaRPr lang="zh-CN" altLang="en-US"/>
          </a:p>
        </p:txBody>
      </p:sp>
      <p:sp>
        <p:nvSpPr>
          <p:cNvPr id="130050" name="Rectangle 1026"/>
          <p:cNvSpPr>
            <a:spLocks noChangeArrowheads="1"/>
          </p:cNvSpPr>
          <p:nvPr/>
        </p:nvSpPr>
        <p:spPr bwMode="auto">
          <a:xfrm>
            <a:off x="154622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1" name="Rectangle 1027"/>
          <p:cNvSpPr>
            <a:spLocks noChangeArrowheads="1"/>
          </p:cNvSpPr>
          <p:nvPr/>
        </p:nvSpPr>
        <p:spPr bwMode="auto">
          <a:xfrm>
            <a:off x="2224088" y="2495550"/>
            <a:ext cx="171450"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52" name="Rectangle 1028"/>
          <p:cNvSpPr>
            <a:spLocks noChangeArrowheads="1"/>
          </p:cNvSpPr>
          <p:nvPr/>
        </p:nvSpPr>
        <p:spPr bwMode="auto">
          <a:xfrm>
            <a:off x="2554288" y="2495550"/>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3" name="Rectangle 1029"/>
          <p:cNvSpPr>
            <a:spLocks noChangeArrowheads="1"/>
          </p:cNvSpPr>
          <p:nvPr/>
        </p:nvSpPr>
        <p:spPr bwMode="auto">
          <a:xfrm>
            <a:off x="3054350" y="2564904"/>
            <a:ext cx="221506" cy="430887"/>
          </a:xfrm>
          <a:prstGeom prst="rect">
            <a:avLst/>
          </a:prstGeom>
          <a:noFill/>
          <a:ln w="9525">
            <a:noFill/>
            <a:miter lim="800000"/>
            <a:headEnd/>
            <a:tailEnd/>
          </a:ln>
        </p:spPr>
        <p:txBody>
          <a:bodyPr wrap="square" lIns="0" tIns="0" rIns="0" bIns="0">
            <a:spAutoFit/>
          </a:bodyPr>
          <a:lstStyle/>
          <a:p>
            <a:r>
              <a:rPr lang="en-US" altLang="zh-CN" sz="2800" dirty="0">
                <a:solidFill>
                  <a:srgbClr val="0000FF"/>
                </a:solidFill>
                <a:latin typeface="Comic Sans MS" pitchFamily="66" charset="0"/>
              </a:rPr>
              <a:t>*</a:t>
            </a:r>
            <a:endParaRPr lang="en-US" altLang="zh-CN" dirty="0"/>
          </a:p>
        </p:txBody>
      </p:sp>
      <p:sp>
        <p:nvSpPr>
          <p:cNvPr id="130054" name="Rectangle 1030"/>
          <p:cNvSpPr>
            <a:spLocks noChangeArrowheads="1"/>
          </p:cNvSpPr>
          <p:nvPr/>
        </p:nvSpPr>
        <p:spPr bwMode="auto">
          <a:xfrm>
            <a:off x="341947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5" name="Rectangle 1031"/>
          <p:cNvSpPr>
            <a:spLocks noChangeArrowheads="1"/>
          </p:cNvSpPr>
          <p:nvPr/>
        </p:nvSpPr>
        <p:spPr bwMode="auto">
          <a:xfrm>
            <a:off x="3995936" y="2564904"/>
            <a:ext cx="184150" cy="365125"/>
          </a:xfrm>
          <a:prstGeom prst="rect">
            <a:avLst/>
          </a:prstGeom>
          <a:noFill/>
          <a:ln w="9525">
            <a:noFill/>
            <a:miter lim="800000"/>
            <a:headEnd/>
            <a:tailEnd/>
          </a:ln>
        </p:spPr>
        <p:txBody>
          <a:bodyPr wrap="none" lIns="0" tIns="0" rIns="0" bIns="0">
            <a:spAutoFit/>
          </a:bodyPr>
          <a:lstStyle/>
          <a:p>
            <a:r>
              <a:rPr lang="en-US" altLang="zh-CN" b="1" dirty="0">
                <a:solidFill>
                  <a:srgbClr val="0000FF"/>
                </a:solidFill>
                <a:latin typeface="Symbol" pitchFamily="18" charset="2"/>
              </a:rPr>
              <a:t>­</a:t>
            </a:r>
            <a:endParaRPr lang="en-US" altLang="zh-CN" dirty="0"/>
          </a:p>
        </p:txBody>
      </p:sp>
      <p:sp>
        <p:nvSpPr>
          <p:cNvPr id="130056" name="Rectangle 1032"/>
          <p:cNvSpPr>
            <a:spLocks noChangeArrowheads="1"/>
          </p:cNvSpPr>
          <p:nvPr/>
        </p:nvSpPr>
        <p:spPr bwMode="auto">
          <a:xfrm>
            <a:off x="4262438" y="2411413"/>
            <a:ext cx="106362"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7" name="Rectangle 1033"/>
          <p:cNvSpPr>
            <a:spLocks noChangeArrowheads="1"/>
          </p:cNvSpPr>
          <p:nvPr/>
        </p:nvSpPr>
        <p:spPr bwMode="auto">
          <a:xfrm>
            <a:off x="4799013" y="2495550"/>
            <a:ext cx="130175"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58" name="Rectangle 1034"/>
          <p:cNvSpPr>
            <a:spLocks noChangeArrowheads="1"/>
          </p:cNvSpPr>
          <p:nvPr/>
        </p:nvSpPr>
        <p:spPr bwMode="auto">
          <a:xfrm>
            <a:off x="505142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59" name="Rectangle 1035"/>
          <p:cNvSpPr>
            <a:spLocks noChangeArrowheads="1"/>
          </p:cNvSpPr>
          <p:nvPr/>
        </p:nvSpPr>
        <p:spPr bwMode="auto">
          <a:xfrm>
            <a:off x="5646738" y="2495550"/>
            <a:ext cx="130175"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60" name="Rectangle 1036"/>
          <p:cNvSpPr>
            <a:spLocks noChangeArrowheads="1"/>
          </p:cNvSpPr>
          <p:nvPr/>
        </p:nvSpPr>
        <p:spPr bwMode="auto">
          <a:xfrm>
            <a:off x="5900738" y="2495550"/>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1" name="Rectangle 1037"/>
          <p:cNvSpPr>
            <a:spLocks noChangeArrowheads="1"/>
          </p:cNvSpPr>
          <p:nvPr/>
        </p:nvSpPr>
        <p:spPr bwMode="auto">
          <a:xfrm>
            <a:off x="6519863" y="2495550"/>
            <a:ext cx="10001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i</a:t>
            </a:r>
            <a:endParaRPr lang="en-US" altLang="zh-CN"/>
          </a:p>
        </p:txBody>
      </p:sp>
      <p:sp>
        <p:nvSpPr>
          <p:cNvPr id="130062" name="Rectangle 1038"/>
          <p:cNvSpPr>
            <a:spLocks noChangeArrowheads="1"/>
          </p:cNvSpPr>
          <p:nvPr/>
        </p:nvSpPr>
        <p:spPr bwMode="auto">
          <a:xfrm>
            <a:off x="6713538" y="2495550"/>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3" name="Rectangle 1039"/>
          <p:cNvSpPr>
            <a:spLocks noChangeArrowheads="1"/>
          </p:cNvSpPr>
          <p:nvPr/>
        </p:nvSpPr>
        <p:spPr bwMode="auto">
          <a:xfrm>
            <a:off x="7173913" y="2495550"/>
            <a:ext cx="300037"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064" name="Rectangle 1040"/>
          <p:cNvSpPr>
            <a:spLocks noChangeArrowheads="1"/>
          </p:cNvSpPr>
          <p:nvPr/>
        </p:nvSpPr>
        <p:spPr bwMode="auto">
          <a:xfrm>
            <a:off x="7756525" y="2495550"/>
            <a:ext cx="106363"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065" name="Rectangle 1041"/>
          <p:cNvSpPr>
            <a:spLocks noChangeArrowheads="1"/>
          </p:cNvSpPr>
          <p:nvPr/>
        </p:nvSpPr>
        <p:spPr bwMode="auto">
          <a:xfrm>
            <a:off x="1116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66" name="Line 1042"/>
          <p:cNvSpPr>
            <a:spLocks noChangeShapeType="1"/>
          </p:cNvSpPr>
          <p:nvPr/>
        </p:nvSpPr>
        <p:spPr bwMode="auto">
          <a:xfrm>
            <a:off x="1116013" y="2492375"/>
            <a:ext cx="11112" cy="1588"/>
          </a:xfrm>
          <a:prstGeom prst="line">
            <a:avLst/>
          </a:prstGeom>
          <a:noFill/>
          <a:ln w="0">
            <a:solidFill>
              <a:srgbClr val="000000"/>
            </a:solidFill>
            <a:round/>
            <a:headEnd/>
            <a:tailEnd/>
          </a:ln>
        </p:spPr>
        <p:txBody>
          <a:bodyPr/>
          <a:lstStyle/>
          <a:p>
            <a:endParaRPr lang="zh-CN" altLang="en-US"/>
          </a:p>
        </p:txBody>
      </p:sp>
      <p:sp>
        <p:nvSpPr>
          <p:cNvPr id="130067" name="Line 1043"/>
          <p:cNvSpPr>
            <a:spLocks noChangeShapeType="1"/>
          </p:cNvSpPr>
          <p:nvPr/>
        </p:nvSpPr>
        <p:spPr bwMode="auto">
          <a:xfrm>
            <a:off x="1116013" y="2492375"/>
            <a:ext cx="1587" cy="6350"/>
          </a:xfrm>
          <a:prstGeom prst="line">
            <a:avLst/>
          </a:prstGeom>
          <a:noFill/>
          <a:ln w="0">
            <a:solidFill>
              <a:srgbClr val="000000"/>
            </a:solidFill>
            <a:round/>
            <a:headEnd/>
            <a:tailEnd/>
          </a:ln>
        </p:spPr>
        <p:txBody>
          <a:bodyPr/>
          <a:lstStyle/>
          <a:p>
            <a:endParaRPr lang="zh-CN" altLang="en-US"/>
          </a:p>
        </p:txBody>
      </p:sp>
      <p:sp>
        <p:nvSpPr>
          <p:cNvPr id="130068" name="Rectangle 1044"/>
          <p:cNvSpPr>
            <a:spLocks noChangeArrowheads="1"/>
          </p:cNvSpPr>
          <p:nvPr/>
        </p:nvSpPr>
        <p:spPr bwMode="auto">
          <a:xfrm>
            <a:off x="1116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69" name="Line 1045"/>
          <p:cNvSpPr>
            <a:spLocks noChangeShapeType="1"/>
          </p:cNvSpPr>
          <p:nvPr/>
        </p:nvSpPr>
        <p:spPr bwMode="auto">
          <a:xfrm>
            <a:off x="1116013" y="2492375"/>
            <a:ext cx="11112" cy="1588"/>
          </a:xfrm>
          <a:prstGeom prst="line">
            <a:avLst/>
          </a:prstGeom>
          <a:noFill/>
          <a:ln w="0">
            <a:solidFill>
              <a:srgbClr val="000000"/>
            </a:solidFill>
            <a:round/>
            <a:headEnd/>
            <a:tailEnd/>
          </a:ln>
        </p:spPr>
        <p:txBody>
          <a:bodyPr/>
          <a:lstStyle/>
          <a:p>
            <a:endParaRPr lang="zh-CN" altLang="en-US"/>
          </a:p>
        </p:txBody>
      </p:sp>
      <p:sp>
        <p:nvSpPr>
          <p:cNvPr id="130070" name="Line 1046"/>
          <p:cNvSpPr>
            <a:spLocks noChangeShapeType="1"/>
          </p:cNvSpPr>
          <p:nvPr/>
        </p:nvSpPr>
        <p:spPr bwMode="auto">
          <a:xfrm>
            <a:off x="1116013" y="2492375"/>
            <a:ext cx="1587" cy="6350"/>
          </a:xfrm>
          <a:prstGeom prst="line">
            <a:avLst/>
          </a:prstGeom>
          <a:noFill/>
          <a:ln w="0">
            <a:solidFill>
              <a:srgbClr val="000000"/>
            </a:solidFill>
            <a:round/>
            <a:headEnd/>
            <a:tailEnd/>
          </a:ln>
        </p:spPr>
        <p:txBody>
          <a:bodyPr/>
          <a:lstStyle/>
          <a:p>
            <a:endParaRPr lang="zh-CN" altLang="en-US"/>
          </a:p>
        </p:txBody>
      </p:sp>
      <p:sp>
        <p:nvSpPr>
          <p:cNvPr id="130071" name="Rectangle 1047"/>
          <p:cNvSpPr>
            <a:spLocks noChangeArrowheads="1"/>
          </p:cNvSpPr>
          <p:nvPr/>
        </p:nvSpPr>
        <p:spPr bwMode="auto">
          <a:xfrm>
            <a:off x="1127125" y="2492375"/>
            <a:ext cx="836613" cy="6350"/>
          </a:xfrm>
          <a:prstGeom prst="rect">
            <a:avLst/>
          </a:prstGeom>
          <a:solidFill>
            <a:srgbClr val="000000"/>
          </a:solidFill>
          <a:ln w="9525">
            <a:noFill/>
            <a:miter lim="800000"/>
            <a:headEnd/>
            <a:tailEnd/>
          </a:ln>
        </p:spPr>
        <p:txBody>
          <a:bodyPr/>
          <a:lstStyle/>
          <a:p>
            <a:endParaRPr lang="zh-CN" altLang="en-US"/>
          </a:p>
        </p:txBody>
      </p:sp>
      <p:sp>
        <p:nvSpPr>
          <p:cNvPr id="130072" name="Line 1048"/>
          <p:cNvSpPr>
            <a:spLocks noChangeShapeType="1"/>
          </p:cNvSpPr>
          <p:nvPr/>
        </p:nvSpPr>
        <p:spPr bwMode="auto">
          <a:xfrm>
            <a:off x="1127125" y="2492375"/>
            <a:ext cx="836613" cy="1588"/>
          </a:xfrm>
          <a:prstGeom prst="line">
            <a:avLst/>
          </a:prstGeom>
          <a:noFill/>
          <a:ln w="0">
            <a:solidFill>
              <a:srgbClr val="000000"/>
            </a:solidFill>
            <a:round/>
            <a:headEnd/>
            <a:tailEnd/>
          </a:ln>
        </p:spPr>
        <p:txBody>
          <a:bodyPr/>
          <a:lstStyle/>
          <a:p>
            <a:endParaRPr lang="zh-CN" altLang="en-US"/>
          </a:p>
        </p:txBody>
      </p:sp>
      <p:sp>
        <p:nvSpPr>
          <p:cNvPr id="130073" name="Rectangle 1049"/>
          <p:cNvSpPr>
            <a:spLocks noChangeArrowheads="1"/>
          </p:cNvSpPr>
          <p:nvPr/>
        </p:nvSpPr>
        <p:spPr bwMode="auto">
          <a:xfrm>
            <a:off x="1963738" y="2492375"/>
            <a:ext cx="12700" cy="6350"/>
          </a:xfrm>
          <a:prstGeom prst="rect">
            <a:avLst/>
          </a:prstGeom>
          <a:solidFill>
            <a:srgbClr val="000000"/>
          </a:solidFill>
          <a:ln w="9525">
            <a:noFill/>
            <a:miter lim="800000"/>
            <a:headEnd/>
            <a:tailEnd/>
          </a:ln>
        </p:spPr>
        <p:txBody>
          <a:bodyPr/>
          <a:lstStyle/>
          <a:p>
            <a:endParaRPr lang="zh-CN" altLang="en-US"/>
          </a:p>
        </p:txBody>
      </p:sp>
      <p:sp>
        <p:nvSpPr>
          <p:cNvPr id="130074" name="Line 1050"/>
          <p:cNvSpPr>
            <a:spLocks noChangeShapeType="1"/>
          </p:cNvSpPr>
          <p:nvPr/>
        </p:nvSpPr>
        <p:spPr bwMode="auto">
          <a:xfrm>
            <a:off x="1963738" y="2492375"/>
            <a:ext cx="12700" cy="1588"/>
          </a:xfrm>
          <a:prstGeom prst="line">
            <a:avLst/>
          </a:prstGeom>
          <a:noFill/>
          <a:ln w="0">
            <a:solidFill>
              <a:srgbClr val="000000"/>
            </a:solidFill>
            <a:round/>
            <a:headEnd/>
            <a:tailEnd/>
          </a:ln>
        </p:spPr>
        <p:txBody>
          <a:bodyPr/>
          <a:lstStyle/>
          <a:p>
            <a:endParaRPr lang="zh-CN" altLang="en-US"/>
          </a:p>
        </p:txBody>
      </p:sp>
      <p:sp>
        <p:nvSpPr>
          <p:cNvPr id="130075" name="Line 1051"/>
          <p:cNvSpPr>
            <a:spLocks noChangeShapeType="1"/>
          </p:cNvSpPr>
          <p:nvPr/>
        </p:nvSpPr>
        <p:spPr bwMode="auto">
          <a:xfrm>
            <a:off x="1963738" y="2492375"/>
            <a:ext cx="1587" cy="6350"/>
          </a:xfrm>
          <a:prstGeom prst="line">
            <a:avLst/>
          </a:prstGeom>
          <a:noFill/>
          <a:ln w="0">
            <a:solidFill>
              <a:srgbClr val="000000"/>
            </a:solidFill>
            <a:round/>
            <a:headEnd/>
            <a:tailEnd/>
          </a:ln>
        </p:spPr>
        <p:txBody>
          <a:bodyPr/>
          <a:lstStyle/>
          <a:p>
            <a:endParaRPr lang="zh-CN" altLang="en-US"/>
          </a:p>
        </p:txBody>
      </p:sp>
      <p:sp>
        <p:nvSpPr>
          <p:cNvPr id="130076" name="Rectangle 1052"/>
          <p:cNvSpPr>
            <a:spLocks noChangeArrowheads="1"/>
          </p:cNvSpPr>
          <p:nvPr/>
        </p:nvSpPr>
        <p:spPr bwMode="auto">
          <a:xfrm>
            <a:off x="1976438" y="2492375"/>
            <a:ext cx="830262" cy="6350"/>
          </a:xfrm>
          <a:prstGeom prst="rect">
            <a:avLst/>
          </a:prstGeom>
          <a:solidFill>
            <a:srgbClr val="000000"/>
          </a:solidFill>
          <a:ln w="9525">
            <a:noFill/>
            <a:miter lim="800000"/>
            <a:headEnd/>
            <a:tailEnd/>
          </a:ln>
        </p:spPr>
        <p:txBody>
          <a:bodyPr/>
          <a:lstStyle/>
          <a:p>
            <a:endParaRPr lang="zh-CN" altLang="en-US"/>
          </a:p>
        </p:txBody>
      </p:sp>
      <p:sp>
        <p:nvSpPr>
          <p:cNvPr id="130077" name="Line 1053"/>
          <p:cNvSpPr>
            <a:spLocks noChangeShapeType="1"/>
          </p:cNvSpPr>
          <p:nvPr/>
        </p:nvSpPr>
        <p:spPr bwMode="auto">
          <a:xfrm>
            <a:off x="1976438" y="2492375"/>
            <a:ext cx="830262" cy="1588"/>
          </a:xfrm>
          <a:prstGeom prst="line">
            <a:avLst/>
          </a:prstGeom>
          <a:noFill/>
          <a:ln w="0">
            <a:solidFill>
              <a:srgbClr val="000000"/>
            </a:solidFill>
            <a:round/>
            <a:headEnd/>
            <a:tailEnd/>
          </a:ln>
        </p:spPr>
        <p:txBody>
          <a:bodyPr/>
          <a:lstStyle/>
          <a:p>
            <a:endParaRPr lang="zh-CN" altLang="en-US"/>
          </a:p>
        </p:txBody>
      </p:sp>
      <p:sp>
        <p:nvSpPr>
          <p:cNvPr id="130078" name="Rectangle 1054"/>
          <p:cNvSpPr>
            <a:spLocks noChangeArrowheads="1"/>
          </p:cNvSpPr>
          <p:nvPr/>
        </p:nvSpPr>
        <p:spPr bwMode="auto">
          <a:xfrm>
            <a:off x="2806700" y="2492375"/>
            <a:ext cx="12700" cy="6350"/>
          </a:xfrm>
          <a:prstGeom prst="rect">
            <a:avLst/>
          </a:prstGeom>
          <a:solidFill>
            <a:srgbClr val="000000"/>
          </a:solidFill>
          <a:ln w="9525">
            <a:noFill/>
            <a:miter lim="800000"/>
            <a:headEnd/>
            <a:tailEnd/>
          </a:ln>
        </p:spPr>
        <p:txBody>
          <a:bodyPr/>
          <a:lstStyle/>
          <a:p>
            <a:endParaRPr lang="zh-CN" altLang="en-US"/>
          </a:p>
        </p:txBody>
      </p:sp>
      <p:sp>
        <p:nvSpPr>
          <p:cNvPr id="130079" name="Line 1055"/>
          <p:cNvSpPr>
            <a:spLocks noChangeShapeType="1"/>
          </p:cNvSpPr>
          <p:nvPr/>
        </p:nvSpPr>
        <p:spPr bwMode="auto">
          <a:xfrm>
            <a:off x="2806700" y="2492375"/>
            <a:ext cx="12700" cy="1588"/>
          </a:xfrm>
          <a:prstGeom prst="line">
            <a:avLst/>
          </a:prstGeom>
          <a:noFill/>
          <a:ln w="0">
            <a:solidFill>
              <a:srgbClr val="000000"/>
            </a:solidFill>
            <a:round/>
            <a:headEnd/>
            <a:tailEnd/>
          </a:ln>
        </p:spPr>
        <p:txBody>
          <a:bodyPr/>
          <a:lstStyle/>
          <a:p>
            <a:endParaRPr lang="zh-CN" altLang="en-US"/>
          </a:p>
        </p:txBody>
      </p:sp>
      <p:sp>
        <p:nvSpPr>
          <p:cNvPr id="130080" name="Line 1056"/>
          <p:cNvSpPr>
            <a:spLocks noChangeShapeType="1"/>
          </p:cNvSpPr>
          <p:nvPr/>
        </p:nvSpPr>
        <p:spPr bwMode="auto">
          <a:xfrm>
            <a:off x="2806700" y="2492375"/>
            <a:ext cx="1588" cy="6350"/>
          </a:xfrm>
          <a:prstGeom prst="line">
            <a:avLst/>
          </a:prstGeom>
          <a:noFill/>
          <a:ln w="0">
            <a:solidFill>
              <a:srgbClr val="000000"/>
            </a:solidFill>
            <a:round/>
            <a:headEnd/>
            <a:tailEnd/>
          </a:ln>
        </p:spPr>
        <p:txBody>
          <a:bodyPr/>
          <a:lstStyle/>
          <a:p>
            <a:endParaRPr lang="zh-CN" altLang="en-US"/>
          </a:p>
        </p:txBody>
      </p:sp>
      <p:sp>
        <p:nvSpPr>
          <p:cNvPr id="130081" name="Rectangle 1057"/>
          <p:cNvSpPr>
            <a:spLocks noChangeArrowheads="1"/>
          </p:cNvSpPr>
          <p:nvPr/>
        </p:nvSpPr>
        <p:spPr bwMode="auto">
          <a:xfrm>
            <a:off x="2819400" y="2492375"/>
            <a:ext cx="836613" cy="6350"/>
          </a:xfrm>
          <a:prstGeom prst="rect">
            <a:avLst/>
          </a:prstGeom>
          <a:solidFill>
            <a:srgbClr val="000000"/>
          </a:solidFill>
          <a:ln w="9525">
            <a:noFill/>
            <a:miter lim="800000"/>
            <a:headEnd/>
            <a:tailEnd/>
          </a:ln>
        </p:spPr>
        <p:txBody>
          <a:bodyPr/>
          <a:lstStyle/>
          <a:p>
            <a:endParaRPr lang="zh-CN" altLang="en-US"/>
          </a:p>
        </p:txBody>
      </p:sp>
      <p:sp>
        <p:nvSpPr>
          <p:cNvPr id="130082" name="Line 1058"/>
          <p:cNvSpPr>
            <a:spLocks noChangeShapeType="1"/>
          </p:cNvSpPr>
          <p:nvPr/>
        </p:nvSpPr>
        <p:spPr bwMode="auto">
          <a:xfrm>
            <a:off x="2819400" y="2492375"/>
            <a:ext cx="836613" cy="1588"/>
          </a:xfrm>
          <a:prstGeom prst="line">
            <a:avLst/>
          </a:prstGeom>
          <a:noFill/>
          <a:ln w="0">
            <a:solidFill>
              <a:srgbClr val="000000"/>
            </a:solidFill>
            <a:round/>
            <a:headEnd/>
            <a:tailEnd/>
          </a:ln>
        </p:spPr>
        <p:txBody>
          <a:bodyPr/>
          <a:lstStyle/>
          <a:p>
            <a:endParaRPr lang="zh-CN" altLang="en-US"/>
          </a:p>
        </p:txBody>
      </p:sp>
      <p:sp>
        <p:nvSpPr>
          <p:cNvPr id="130083" name="Rectangle 1059"/>
          <p:cNvSpPr>
            <a:spLocks noChangeArrowheads="1"/>
          </p:cNvSpPr>
          <p:nvPr/>
        </p:nvSpPr>
        <p:spPr bwMode="auto">
          <a:xfrm>
            <a:off x="3656013" y="2492375"/>
            <a:ext cx="11112" cy="6350"/>
          </a:xfrm>
          <a:prstGeom prst="rect">
            <a:avLst/>
          </a:prstGeom>
          <a:solidFill>
            <a:srgbClr val="000000"/>
          </a:solidFill>
          <a:ln w="9525">
            <a:noFill/>
            <a:miter lim="800000"/>
            <a:headEnd/>
            <a:tailEnd/>
          </a:ln>
        </p:spPr>
        <p:txBody>
          <a:bodyPr/>
          <a:lstStyle/>
          <a:p>
            <a:endParaRPr lang="zh-CN" altLang="en-US"/>
          </a:p>
        </p:txBody>
      </p:sp>
      <p:sp>
        <p:nvSpPr>
          <p:cNvPr id="130084" name="Line 1060"/>
          <p:cNvSpPr>
            <a:spLocks noChangeShapeType="1"/>
          </p:cNvSpPr>
          <p:nvPr/>
        </p:nvSpPr>
        <p:spPr bwMode="auto">
          <a:xfrm>
            <a:off x="3656013" y="2492375"/>
            <a:ext cx="11112" cy="1588"/>
          </a:xfrm>
          <a:prstGeom prst="line">
            <a:avLst/>
          </a:prstGeom>
          <a:noFill/>
          <a:ln w="0">
            <a:solidFill>
              <a:srgbClr val="000000"/>
            </a:solidFill>
            <a:round/>
            <a:headEnd/>
            <a:tailEnd/>
          </a:ln>
        </p:spPr>
        <p:txBody>
          <a:bodyPr/>
          <a:lstStyle/>
          <a:p>
            <a:endParaRPr lang="zh-CN" altLang="en-US"/>
          </a:p>
        </p:txBody>
      </p:sp>
      <p:sp>
        <p:nvSpPr>
          <p:cNvPr id="130085" name="Line 1061"/>
          <p:cNvSpPr>
            <a:spLocks noChangeShapeType="1"/>
          </p:cNvSpPr>
          <p:nvPr/>
        </p:nvSpPr>
        <p:spPr bwMode="auto">
          <a:xfrm>
            <a:off x="3656013" y="2492375"/>
            <a:ext cx="1587" cy="6350"/>
          </a:xfrm>
          <a:prstGeom prst="line">
            <a:avLst/>
          </a:prstGeom>
          <a:noFill/>
          <a:ln w="0">
            <a:solidFill>
              <a:srgbClr val="000000"/>
            </a:solidFill>
            <a:round/>
            <a:headEnd/>
            <a:tailEnd/>
          </a:ln>
        </p:spPr>
        <p:txBody>
          <a:bodyPr/>
          <a:lstStyle/>
          <a:p>
            <a:endParaRPr lang="zh-CN" altLang="en-US"/>
          </a:p>
        </p:txBody>
      </p:sp>
      <p:sp>
        <p:nvSpPr>
          <p:cNvPr id="130086" name="Rectangle 1062"/>
          <p:cNvSpPr>
            <a:spLocks noChangeArrowheads="1"/>
          </p:cNvSpPr>
          <p:nvPr/>
        </p:nvSpPr>
        <p:spPr bwMode="auto">
          <a:xfrm>
            <a:off x="3667125" y="2492375"/>
            <a:ext cx="831850" cy="6350"/>
          </a:xfrm>
          <a:prstGeom prst="rect">
            <a:avLst/>
          </a:prstGeom>
          <a:solidFill>
            <a:srgbClr val="000000"/>
          </a:solidFill>
          <a:ln w="9525">
            <a:noFill/>
            <a:miter lim="800000"/>
            <a:headEnd/>
            <a:tailEnd/>
          </a:ln>
        </p:spPr>
        <p:txBody>
          <a:bodyPr/>
          <a:lstStyle/>
          <a:p>
            <a:endParaRPr lang="zh-CN" altLang="en-US"/>
          </a:p>
        </p:txBody>
      </p:sp>
      <p:sp>
        <p:nvSpPr>
          <p:cNvPr id="130087" name="Line 1063"/>
          <p:cNvSpPr>
            <a:spLocks noChangeShapeType="1"/>
          </p:cNvSpPr>
          <p:nvPr/>
        </p:nvSpPr>
        <p:spPr bwMode="auto">
          <a:xfrm>
            <a:off x="3667125" y="2492375"/>
            <a:ext cx="831850" cy="1588"/>
          </a:xfrm>
          <a:prstGeom prst="line">
            <a:avLst/>
          </a:prstGeom>
          <a:noFill/>
          <a:ln w="0">
            <a:solidFill>
              <a:srgbClr val="000000"/>
            </a:solidFill>
            <a:round/>
            <a:headEnd/>
            <a:tailEnd/>
          </a:ln>
        </p:spPr>
        <p:txBody>
          <a:bodyPr/>
          <a:lstStyle/>
          <a:p>
            <a:endParaRPr lang="zh-CN" altLang="en-US"/>
          </a:p>
        </p:txBody>
      </p:sp>
      <p:sp>
        <p:nvSpPr>
          <p:cNvPr id="130088" name="Rectangle 1064"/>
          <p:cNvSpPr>
            <a:spLocks noChangeArrowheads="1"/>
          </p:cNvSpPr>
          <p:nvPr/>
        </p:nvSpPr>
        <p:spPr bwMode="auto">
          <a:xfrm>
            <a:off x="4498975" y="2492375"/>
            <a:ext cx="11113" cy="6350"/>
          </a:xfrm>
          <a:prstGeom prst="rect">
            <a:avLst/>
          </a:prstGeom>
          <a:solidFill>
            <a:srgbClr val="000000"/>
          </a:solidFill>
          <a:ln w="9525">
            <a:noFill/>
            <a:miter lim="800000"/>
            <a:headEnd/>
            <a:tailEnd/>
          </a:ln>
        </p:spPr>
        <p:txBody>
          <a:bodyPr/>
          <a:lstStyle/>
          <a:p>
            <a:endParaRPr lang="zh-CN" altLang="en-US"/>
          </a:p>
        </p:txBody>
      </p:sp>
      <p:sp>
        <p:nvSpPr>
          <p:cNvPr id="130089" name="Line 1065"/>
          <p:cNvSpPr>
            <a:spLocks noChangeShapeType="1"/>
          </p:cNvSpPr>
          <p:nvPr/>
        </p:nvSpPr>
        <p:spPr bwMode="auto">
          <a:xfrm>
            <a:off x="4498975" y="2492375"/>
            <a:ext cx="11113" cy="1588"/>
          </a:xfrm>
          <a:prstGeom prst="line">
            <a:avLst/>
          </a:prstGeom>
          <a:noFill/>
          <a:ln w="0">
            <a:solidFill>
              <a:srgbClr val="000000"/>
            </a:solidFill>
            <a:round/>
            <a:headEnd/>
            <a:tailEnd/>
          </a:ln>
        </p:spPr>
        <p:txBody>
          <a:bodyPr/>
          <a:lstStyle/>
          <a:p>
            <a:endParaRPr lang="zh-CN" altLang="en-US"/>
          </a:p>
        </p:txBody>
      </p:sp>
      <p:sp>
        <p:nvSpPr>
          <p:cNvPr id="130090" name="Line 1066"/>
          <p:cNvSpPr>
            <a:spLocks noChangeShapeType="1"/>
          </p:cNvSpPr>
          <p:nvPr/>
        </p:nvSpPr>
        <p:spPr bwMode="auto">
          <a:xfrm>
            <a:off x="4498975" y="2492375"/>
            <a:ext cx="1588" cy="6350"/>
          </a:xfrm>
          <a:prstGeom prst="line">
            <a:avLst/>
          </a:prstGeom>
          <a:noFill/>
          <a:ln w="0">
            <a:solidFill>
              <a:srgbClr val="000000"/>
            </a:solidFill>
            <a:round/>
            <a:headEnd/>
            <a:tailEnd/>
          </a:ln>
        </p:spPr>
        <p:txBody>
          <a:bodyPr/>
          <a:lstStyle/>
          <a:p>
            <a:endParaRPr lang="zh-CN" altLang="en-US"/>
          </a:p>
        </p:txBody>
      </p:sp>
      <p:sp>
        <p:nvSpPr>
          <p:cNvPr id="130091" name="Rectangle 1067"/>
          <p:cNvSpPr>
            <a:spLocks noChangeArrowheads="1"/>
          </p:cNvSpPr>
          <p:nvPr/>
        </p:nvSpPr>
        <p:spPr bwMode="auto">
          <a:xfrm>
            <a:off x="4510088" y="2492375"/>
            <a:ext cx="836612" cy="6350"/>
          </a:xfrm>
          <a:prstGeom prst="rect">
            <a:avLst/>
          </a:prstGeom>
          <a:solidFill>
            <a:srgbClr val="000000"/>
          </a:solidFill>
          <a:ln w="9525">
            <a:noFill/>
            <a:miter lim="800000"/>
            <a:headEnd/>
            <a:tailEnd/>
          </a:ln>
        </p:spPr>
        <p:txBody>
          <a:bodyPr/>
          <a:lstStyle/>
          <a:p>
            <a:endParaRPr lang="zh-CN" altLang="en-US"/>
          </a:p>
        </p:txBody>
      </p:sp>
      <p:sp>
        <p:nvSpPr>
          <p:cNvPr id="130092" name="Line 1068"/>
          <p:cNvSpPr>
            <a:spLocks noChangeShapeType="1"/>
          </p:cNvSpPr>
          <p:nvPr/>
        </p:nvSpPr>
        <p:spPr bwMode="auto">
          <a:xfrm>
            <a:off x="4510088" y="2492375"/>
            <a:ext cx="836612" cy="1588"/>
          </a:xfrm>
          <a:prstGeom prst="line">
            <a:avLst/>
          </a:prstGeom>
          <a:noFill/>
          <a:ln w="0">
            <a:solidFill>
              <a:srgbClr val="000000"/>
            </a:solidFill>
            <a:round/>
            <a:headEnd/>
            <a:tailEnd/>
          </a:ln>
        </p:spPr>
        <p:txBody>
          <a:bodyPr/>
          <a:lstStyle/>
          <a:p>
            <a:endParaRPr lang="zh-CN" altLang="en-US"/>
          </a:p>
        </p:txBody>
      </p:sp>
      <p:sp>
        <p:nvSpPr>
          <p:cNvPr id="130093" name="Rectangle 1069"/>
          <p:cNvSpPr>
            <a:spLocks noChangeArrowheads="1"/>
          </p:cNvSpPr>
          <p:nvPr/>
        </p:nvSpPr>
        <p:spPr bwMode="auto">
          <a:xfrm>
            <a:off x="5346700" y="2492375"/>
            <a:ext cx="11113" cy="6350"/>
          </a:xfrm>
          <a:prstGeom prst="rect">
            <a:avLst/>
          </a:prstGeom>
          <a:solidFill>
            <a:srgbClr val="000000"/>
          </a:solidFill>
          <a:ln w="9525">
            <a:noFill/>
            <a:miter lim="800000"/>
            <a:headEnd/>
            <a:tailEnd/>
          </a:ln>
        </p:spPr>
        <p:txBody>
          <a:bodyPr/>
          <a:lstStyle/>
          <a:p>
            <a:endParaRPr lang="zh-CN" altLang="en-US"/>
          </a:p>
        </p:txBody>
      </p:sp>
      <p:sp>
        <p:nvSpPr>
          <p:cNvPr id="130094" name="Line 1070"/>
          <p:cNvSpPr>
            <a:spLocks noChangeShapeType="1"/>
          </p:cNvSpPr>
          <p:nvPr/>
        </p:nvSpPr>
        <p:spPr bwMode="auto">
          <a:xfrm>
            <a:off x="5346700" y="2492375"/>
            <a:ext cx="11113" cy="1588"/>
          </a:xfrm>
          <a:prstGeom prst="line">
            <a:avLst/>
          </a:prstGeom>
          <a:noFill/>
          <a:ln w="0">
            <a:solidFill>
              <a:srgbClr val="000000"/>
            </a:solidFill>
            <a:round/>
            <a:headEnd/>
            <a:tailEnd/>
          </a:ln>
        </p:spPr>
        <p:txBody>
          <a:bodyPr/>
          <a:lstStyle/>
          <a:p>
            <a:endParaRPr lang="zh-CN" altLang="en-US"/>
          </a:p>
        </p:txBody>
      </p:sp>
      <p:sp>
        <p:nvSpPr>
          <p:cNvPr id="130095" name="Line 1071"/>
          <p:cNvSpPr>
            <a:spLocks noChangeShapeType="1"/>
          </p:cNvSpPr>
          <p:nvPr/>
        </p:nvSpPr>
        <p:spPr bwMode="auto">
          <a:xfrm>
            <a:off x="5346700" y="2492375"/>
            <a:ext cx="1588" cy="6350"/>
          </a:xfrm>
          <a:prstGeom prst="line">
            <a:avLst/>
          </a:prstGeom>
          <a:noFill/>
          <a:ln w="0">
            <a:solidFill>
              <a:srgbClr val="000000"/>
            </a:solidFill>
            <a:round/>
            <a:headEnd/>
            <a:tailEnd/>
          </a:ln>
        </p:spPr>
        <p:txBody>
          <a:bodyPr/>
          <a:lstStyle/>
          <a:p>
            <a:endParaRPr lang="zh-CN" altLang="en-US"/>
          </a:p>
        </p:txBody>
      </p:sp>
      <p:sp>
        <p:nvSpPr>
          <p:cNvPr id="130096" name="Rectangle 1072"/>
          <p:cNvSpPr>
            <a:spLocks noChangeArrowheads="1"/>
          </p:cNvSpPr>
          <p:nvPr/>
        </p:nvSpPr>
        <p:spPr bwMode="auto">
          <a:xfrm>
            <a:off x="5357813" y="2492375"/>
            <a:ext cx="831850" cy="6350"/>
          </a:xfrm>
          <a:prstGeom prst="rect">
            <a:avLst/>
          </a:prstGeom>
          <a:solidFill>
            <a:srgbClr val="000000"/>
          </a:solidFill>
          <a:ln w="9525">
            <a:noFill/>
            <a:miter lim="800000"/>
            <a:headEnd/>
            <a:tailEnd/>
          </a:ln>
        </p:spPr>
        <p:txBody>
          <a:bodyPr/>
          <a:lstStyle/>
          <a:p>
            <a:endParaRPr lang="zh-CN" altLang="en-US"/>
          </a:p>
        </p:txBody>
      </p:sp>
      <p:sp>
        <p:nvSpPr>
          <p:cNvPr id="130097" name="Line 1073"/>
          <p:cNvSpPr>
            <a:spLocks noChangeShapeType="1"/>
          </p:cNvSpPr>
          <p:nvPr/>
        </p:nvSpPr>
        <p:spPr bwMode="auto">
          <a:xfrm>
            <a:off x="5357813" y="2492375"/>
            <a:ext cx="831850" cy="1588"/>
          </a:xfrm>
          <a:prstGeom prst="line">
            <a:avLst/>
          </a:prstGeom>
          <a:noFill/>
          <a:ln w="0">
            <a:solidFill>
              <a:srgbClr val="000000"/>
            </a:solidFill>
            <a:round/>
            <a:headEnd/>
            <a:tailEnd/>
          </a:ln>
        </p:spPr>
        <p:txBody>
          <a:bodyPr/>
          <a:lstStyle/>
          <a:p>
            <a:endParaRPr lang="zh-CN" altLang="en-US"/>
          </a:p>
        </p:txBody>
      </p:sp>
      <p:sp>
        <p:nvSpPr>
          <p:cNvPr id="130098" name="Rectangle 1074"/>
          <p:cNvSpPr>
            <a:spLocks noChangeArrowheads="1"/>
          </p:cNvSpPr>
          <p:nvPr/>
        </p:nvSpPr>
        <p:spPr bwMode="auto">
          <a:xfrm>
            <a:off x="6189663" y="2492375"/>
            <a:ext cx="11112" cy="6350"/>
          </a:xfrm>
          <a:prstGeom prst="rect">
            <a:avLst/>
          </a:prstGeom>
          <a:solidFill>
            <a:srgbClr val="000000"/>
          </a:solidFill>
          <a:ln w="9525">
            <a:noFill/>
            <a:miter lim="800000"/>
            <a:headEnd/>
            <a:tailEnd/>
          </a:ln>
        </p:spPr>
        <p:txBody>
          <a:bodyPr/>
          <a:lstStyle/>
          <a:p>
            <a:endParaRPr lang="zh-CN" altLang="en-US"/>
          </a:p>
        </p:txBody>
      </p:sp>
      <p:sp>
        <p:nvSpPr>
          <p:cNvPr id="130099" name="Line 1075"/>
          <p:cNvSpPr>
            <a:spLocks noChangeShapeType="1"/>
          </p:cNvSpPr>
          <p:nvPr/>
        </p:nvSpPr>
        <p:spPr bwMode="auto">
          <a:xfrm>
            <a:off x="6189663" y="2492375"/>
            <a:ext cx="11112" cy="1588"/>
          </a:xfrm>
          <a:prstGeom prst="line">
            <a:avLst/>
          </a:prstGeom>
          <a:noFill/>
          <a:ln w="0">
            <a:solidFill>
              <a:srgbClr val="000000"/>
            </a:solidFill>
            <a:round/>
            <a:headEnd/>
            <a:tailEnd/>
          </a:ln>
        </p:spPr>
        <p:txBody>
          <a:bodyPr/>
          <a:lstStyle/>
          <a:p>
            <a:endParaRPr lang="zh-CN" altLang="en-US"/>
          </a:p>
        </p:txBody>
      </p:sp>
      <p:sp>
        <p:nvSpPr>
          <p:cNvPr id="130100" name="Line 1076"/>
          <p:cNvSpPr>
            <a:spLocks noChangeShapeType="1"/>
          </p:cNvSpPr>
          <p:nvPr/>
        </p:nvSpPr>
        <p:spPr bwMode="auto">
          <a:xfrm>
            <a:off x="6189663" y="2492375"/>
            <a:ext cx="1587" cy="6350"/>
          </a:xfrm>
          <a:prstGeom prst="line">
            <a:avLst/>
          </a:prstGeom>
          <a:noFill/>
          <a:ln w="0">
            <a:solidFill>
              <a:srgbClr val="000000"/>
            </a:solidFill>
            <a:round/>
            <a:headEnd/>
            <a:tailEnd/>
          </a:ln>
        </p:spPr>
        <p:txBody>
          <a:bodyPr/>
          <a:lstStyle/>
          <a:p>
            <a:endParaRPr lang="zh-CN" altLang="en-US"/>
          </a:p>
        </p:txBody>
      </p:sp>
      <p:sp>
        <p:nvSpPr>
          <p:cNvPr id="130101" name="Rectangle 1077"/>
          <p:cNvSpPr>
            <a:spLocks noChangeArrowheads="1"/>
          </p:cNvSpPr>
          <p:nvPr/>
        </p:nvSpPr>
        <p:spPr bwMode="auto">
          <a:xfrm>
            <a:off x="6200775" y="2492375"/>
            <a:ext cx="831850" cy="6350"/>
          </a:xfrm>
          <a:prstGeom prst="rect">
            <a:avLst/>
          </a:prstGeom>
          <a:solidFill>
            <a:srgbClr val="000000"/>
          </a:solidFill>
          <a:ln w="9525">
            <a:noFill/>
            <a:miter lim="800000"/>
            <a:headEnd/>
            <a:tailEnd/>
          </a:ln>
        </p:spPr>
        <p:txBody>
          <a:bodyPr/>
          <a:lstStyle/>
          <a:p>
            <a:endParaRPr lang="zh-CN" altLang="en-US"/>
          </a:p>
        </p:txBody>
      </p:sp>
      <p:sp>
        <p:nvSpPr>
          <p:cNvPr id="130102" name="Line 1078"/>
          <p:cNvSpPr>
            <a:spLocks noChangeShapeType="1"/>
          </p:cNvSpPr>
          <p:nvPr/>
        </p:nvSpPr>
        <p:spPr bwMode="auto">
          <a:xfrm>
            <a:off x="6200775" y="2492375"/>
            <a:ext cx="831850" cy="1588"/>
          </a:xfrm>
          <a:prstGeom prst="line">
            <a:avLst/>
          </a:prstGeom>
          <a:noFill/>
          <a:ln w="0">
            <a:solidFill>
              <a:srgbClr val="000000"/>
            </a:solidFill>
            <a:round/>
            <a:headEnd/>
            <a:tailEnd/>
          </a:ln>
        </p:spPr>
        <p:txBody>
          <a:bodyPr/>
          <a:lstStyle/>
          <a:p>
            <a:endParaRPr lang="zh-CN" altLang="en-US"/>
          </a:p>
        </p:txBody>
      </p:sp>
      <p:sp>
        <p:nvSpPr>
          <p:cNvPr id="130103" name="Rectangle 1079"/>
          <p:cNvSpPr>
            <a:spLocks noChangeArrowheads="1"/>
          </p:cNvSpPr>
          <p:nvPr/>
        </p:nvSpPr>
        <p:spPr bwMode="auto">
          <a:xfrm>
            <a:off x="7032625" y="2492375"/>
            <a:ext cx="11113" cy="6350"/>
          </a:xfrm>
          <a:prstGeom prst="rect">
            <a:avLst/>
          </a:prstGeom>
          <a:solidFill>
            <a:srgbClr val="000000"/>
          </a:solidFill>
          <a:ln w="9525">
            <a:noFill/>
            <a:miter lim="800000"/>
            <a:headEnd/>
            <a:tailEnd/>
          </a:ln>
        </p:spPr>
        <p:txBody>
          <a:bodyPr/>
          <a:lstStyle/>
          <a:p>
            <a:endParaRPr lang="zh-CN" altLang="en-US"/>
          </a:p>
        </p:txBody>
      </p:sp>
      <p:sp>
        <p:nvSpPr>
          <p:cNvPr id="130104" name="Line 1080"/>
          <p:cNvSpPr>
            <a:spLocks noChangeShapeType="1"/>
          </p:cNvSpPr>
          <p:nvPr/>
        </p:nvSpPr>
        <p:spPr bwMode="auto">
          <a:xfrm>
            <a:off x="7032625" y="2492375"/>
            <a:ext cx="11113" cy="1588"/>
          </a:xfrm>
          <a:prstGeom prst="line">
            <a:avLst/>
          </a:prstGeom>
          <a:noFill/>
          <a:ln w="0">
            <a:solidFill>
              <a:srgbClr val="000000"/>
            </a:solidFill>
            <a:round/>
            <a:headEnd/>
            <a:tailEnd/>
          </a:ln>
        </p:spPr>
        <p:txBody>
          <a:bodyPr/>
          <a:lstStyle/>
          <a:p>
            <a:endParaRPr lang="zh-CN" altLang="en-US"/>
          </a:p>
        </p:txBody>
      </p:sp>
      <p:sp>
        <p:nvSpPr>
          <p:cNvPr id="130105" name="Line 1081"/>
          <p:cNvSpPr>
            <a:spLocks noChangeShapeType="1"/>
          </p:cNvSpPr>
          <p:nvPr/>
        </p:nvSpPr>
        <p:spPr bwMode="auto">
          <a:xfrm>
            <a:off x="7032625" y="2492375"/>
            <a:ext cx="1588" cy="6350"/>
          </a:xfrm>
          <a:prstGeom prst="line">
            <a:avLst/>
          </a:prstGeom>
          <a:noFill/>
          <a:ln w="0">
            <a:solidFill>
              <a:srgbClr val="000000"/>
            </a:solidFill>
            <a:round/>
            <a:headEnd/>
            <a:tailEnd/>
          </a:ln>
        </p:spPr>
        <p:txBody>
          <a:bodyPr/>
          <a:lstStyle/>
          <a:p>
            <a:endParaRPr lang="zh-CN" altLang="en-US"/>
          </a:p>
        </p:txBody>
      </p:sp>
      <p:sp>
        <p:nvSpPr>
          <p:cNvPr id="130106" name="Rectangle 1082"/>
          <p:cNvSpPr>
            <a:spLocks noChangeArrowheads="1"/>
          </p:cNvSpPr>
          <p:nvPr/>
        </p:nvSpPr>
        <p:spPr bwMode="auto">
          <a:xfrm>
            <a:off x="7043738" y="2492375"/>
            <a:ext cx="836612" cy="6350"/>
          </a:xfrm>
          <a:prstGeom prst="rect">
            <a:avLst/>
          </a:prstGeom>
          <a:solidFill>
            <a:srgbClr val="000000"/>
          </a:solidFill>
          <a:ln w="9525">
            <a:noFill/>
            <a:miter lim="800000"/>
            <a:headEnd/>
            <a:tailEnd/>
          </a:ln>
        </p:spPr>
        <p:txBody>
          <a:bodyPr/>
          <a:lstStyle/>
          <a:p>
            <a:endParaRPr lang="zh-CN" altLang="en-US"/>
          </a:p>
        </p:txBody>
      </p:sp>
      <p:sp>
        <p:nvSpPr>
          <p:cNvPr id="130107" name="Line 1083"/>
          <p:cNvSpPr>
            <a:spLocks noChangeShapeType="1"/>
          </p:cNvSpPr>
          <p:nvPr/>
        </p:nvSpPr>
        <p:spPr bwMode="auto">
          <a:xfrm>
            <a:off x="7043738" y="2492375"/>
            <a:ext cx="836612" cy="1588"/>
          </a:xfrm>
          <a:prstGeom prst="line">
            <a:avLst/>
          </a:prstGeom>
          <a:noFill/>
          <a:ln w="0">
            <a:solidFill>
              <a:srgbClr val="000000"/>
            </a:solidFill>
            <a:round/>
            <a:headEnd/>
            <a:tailEnd/>
          </a:ln>
        </p:spPr>
        <p:txBody>
          <a:bodyPr/>
          <a:lstStyle/>
          <a:p>
            <a:endParaRPr lang="zh-CN" altLang="en-US"/>
          </a:p>
        </p:txBody>
      </p:sp>
      <p:sp>
        <p:nvSpPr>
          <p:cNvPr id="130108" name="Rectangle 1084"/>
          <p:cNvSpPr>
            <a:spLocks noChangeArrowheads="1"/>
          </p:cNvSpPr>
          <p:nvPr/>
        </p:nvSpPr>
        <p:spPr bwMode="auto">
          <a:xfrm>
            <a:off x="7880350" y="2492375"/>
            <a:ext cx="12700" cy="6350"/>
          </a:xfrm>
          <a:prstGeom prst="rect">
            <a:avLst/>
          </a:prstGeom>
          <a:solidFill>
            <a:srgbClr val="000000"/>
          </a:solidFill>
          <a:ln w="9525">
            <a:noFill/>
            <a:miter lim="800000"/>
            <a:headEnd/>
            <a:tailEnd/>
          </a:ln>
        </p:spPr>
        <p:txBody>
          <a:bodyPr/>
          <a:lstStyle/>
          <a:p>
            <a:endParaRPr lang="zh-CN" altLang="en-US"/>
          </a:p>
        </p:txBody>
      </p:sp>
      <p:sp>
        <p:nvSpPr>
          <p:cNvPr id="130109" name="Line 1085"/>
          <p:cNvSpPr>
            <a:spLocks noChangeShapeType="1"/>
          </p:cNvSpPr>
          <p:nvPr/>
        </p:nvSpPr>
        <p:spPr bwMode="auto">
          <a:xfrm>
            <a:off x="7880350" y="2492375"/>
            <a:ext cx="12700" cy="1588"/>
          </a:xfrm>
          <a:prstGeom prst="line">
            <a:avLst/>
          </a:prstGeom>
          <a:noFill/>
          <a:ln w="0">
            <a:solidFill>
              <a:srgbClr val="000000"/>
            </a:solidFill>
            <a:round/>
            <a:headEnd/>
            <a:tailEnd/>
          </a:ln>
        </p:spPr>
        <p:txBody>
          <a:bodyPr/>
          <a:lstStyle/>
          <a:p>
            <a:endParaRPr lang="zh-CN" altLang="en-US"/>
          </a:p>
        </p:txBody>
      </p:sp>
      <p:sp>
        <p:nvSpPr>
          <p:cNvPr id="130110" name="Line 1086"/>
          <p:cNvSpPr>
            <a:spLocks noChangeShapeType="1"/>
          </p:cNvSpPr>
          <p:nvPr/>
        </p:nvSpPr>
        <p:spPr bwMode="auto">
          <a:xfrm>
            <a:off x="7880350" y="2492375"/>
            <a:ext cx="1588" cy="6350"/>
          </a:xfrm>
          <a:prstGeom prst="line">
            <a:avLst/>
          </a:prstGeom>
          <a:noFill/>
          <a:ln w="0">
            <a:solidFill>
              <a:srgbClr val="000000"/>
            </a:solidFill>
            <a:round/>
            <a:headEnd/>
            <a:tailEnd/>
          </a:ln>
        </p:spPr>
        <p:txBody>
          <a:bodyPr/>
          <a:lstStyle/>
          <a:p>
            <a:endParaRPr lang="zh-CN" altLang="en-US"/>
          </a:p>
        </p:txBody>
      </p:sp>
      <p:sp>
        <p:nvSpPr>
          <p:cNvPr id="130111" name="Rectangle 1087"/>
          <p:cNvSpPr>
            <a:spLocks noChangeArrowheads="1"/>
          </p:cNvSpPr>
          <p:nvPr/>
        </p:nvSpPr>
        <p:spPr bwMode="auto">
          <a:xfrm>
            <a:off x="7880350" y="2492375"/>
            <a:ext cx="12700" cy="6350"/>
          </a:xfrm>
          <a:prstGeom prst="rect">
            <a:avLst/>
          </a:prstGeom>
          <a:solidFill>
            <a:srgbClr val="000000"/>
          </a:solidFill>
          <a:ln w="9525">
            <a:noFill/>
            <a:miter lim="800000"/>
            <a:headEnd/>
            <a:tailEnd/>
          </a:ln>
        </p:spPr>
        <p:txBody>
          <a:bodyPr/>
          <a:lstStyle/>
          <a:p>
            <a:endParaRPr lang="zh-CN" altLang="en-US"/>
          </a:p>
        </p:txBody>
      </p:sp>
      <p:sp>
        <p:nvSpPr>
          <p:cNvPr id="130112" name="Line 1088"/>
          <p:cNvSpPr>
            <a:spLocks noChangeShapeType="1"/>
          </p:cNvSpPr>
          <p:nvPr/>
        </p:nvSpPr>
        <p:spPr bwMode="auto">
          <a:xfrm>
            <a:off x="7880350" y="2492375"/>
            <a:ext cx="12700" cy="1588"/>
          </a:xfrm>
          <a:prstGeom prst="line">
            <a:avLst/>
          </a:prstGeom>
          <a:noFill/>
          <a:ln w="0">
            <a:solidFill>
              <a:srgbClr val="000000"/>
            </a:solidFill>
            <a:round/>
            <a:headEnd/>
            <a:tailEnd/>
          </a:ln>
        </p:spPr>
        <p:txBody>
          <a:bodyPr/>
          <a:lstStyle/>
          <a:p>
            <a:endParaRPr lang="zh-CN" altLang="en-US"/>
          </a:p>
        </p:txBody>
      </p:sp>
      <p:sp>
        <p:nvSpPr>
          <p:cNvPr id="130113" name="Line 1089"/>
          <p:cNvSpPr>
            <a:spLocks noChangeShapeType="1"/>
          </p:cNvSpPr>
          <p:nvPr/>
        </p:nvSpPr>
        <p:spPr bwMode="auto">
          <a:xfrm>
            <a:off x="7880350" y="2492375"/>
            <a:ext cx="1588" cy="6350"/>
          </a:xfrm>
          <a:prstGeom prst="line">
            <a:avLst/>
          </a:prstGeom>
          <a:noFill/>
          <a:ln w="0">
            <a:solidFill>
              <a:srgbClr val="000000"/>
            </a:solidFill>
            <a:round/>
            <a:headEnd/>
            <a:tailEnd/>
          </a:ln>
        </p:spPr>
        <p:txBody>
          <a:bodyPr/>
          <a:lstStyle/>
          <a:p>
            <a:endParaRPr lang="zh-CN" altLang="en-US"/>
          </a:p>
        </p:txBody>
      </p:sp>
      <p:sp>
        <p:nvSpPr>
          <p:cNvPr id="130114" name="Rectangle 1090"/>
          <p:cNvSpPr>
            <a:spLocks noChangeArrowheads="1"/>
          </p:cNvSpPr>
          <p:nvPr/>
        </p:nvSpPr>
        <p:spPr bwMode="auto">
          <a:xfrm>
            <a:off x="1116013" y="2498725"/>
            <a:ext cx="11112" cy="436563"/>
          </a:xfrm>
          <a:prstGeom prst="rect">
            <a:avLst/>
          </a:prstGeom>
          <a:solidFill>
            <a:srgbClr val="000000"/>
          </a:solidFill>
          <a:ln w="9525">
            <a:noFill/>
            <a:miter lim="800000"/>
            <a:headEnd/>
            <a:tailEnd/>
          </a:ln>
        </p:spPr>
        <p:txBody>
          <a:bodyPr/>
          <a:lstStyle/>
          <a:p>
            <a:endParaRPr lang="zh-CN" altLang="en-US"/>
          </a:p>
        </p:txBody>
      </p:sp>
      <p:sp>
        <p:nvSpPr>
          <p:cNvPr id="130115" name="Line 1091"/>
          <p:cNvSpPr>
            <a:spLocks noChangeShapeType="1"/>
          </p:cNvSpPr>
          <p:nvPr/>
        </p:nvSpPr>
        <p:spPr bwMode="auto">
          <a:xfrm>
            <a:off x="1116013" y="2498725"/>
            <a:ext cx="1587" cy="436563"/>
          </a:xfrm>
          <a:prstGeom prst="line">
            <a:avLst/>
          </a:prstGeom>
          <a:noFill/>
          <a:ln w="0">
            <a:solidFill>
              <a:srgbClr val="000000"/>
            </a:solidFill>
            <a:round/>
            <a:headEnd/>
            <a:tailEnd/>
          </a:ln>
        </p:spPr>
        <p:txBody>
          <a:bodyPr/>
          <a:lstStyle/>
          <a:p>
            <a:endParaRPr lang="zh-CN" altLang="en-US"/>
          </a:p>
        </p:txBody>
      </p:sp>
      <p:sp>
        <p:nvSpPr>
          <p:cNvPr id="130116" name="Rectangle 1092"/>
          <p:cNvSpPr>
            <a:spLocks noChangeArrowheads="1"/>
          </p:cNvSpPr>
          <p:nvPr/>
        </p:nvSpPr>
        <p:spPr bwMode="auto">
          <a:xfrm>
            <a:off x="1963738" y="2498725"/>
            <a:ext cx="12700" cy="436563"/>
          </a:xfrm>
          <a:prstGeom prst="rect">
            <a:avLst/>
          </a:prstGeom>
          <a:solidFill>
            <a:srgbClr val="000000"/>
          </a:solidFill>
          <a:ln w="9525">
            <a:noFill/>
            <a:miter lim="800000"/>
            <a:headEnd/>
            <a:tailEnd/>
          </a:ln>
        </p:spPr>
        <p:txBody>
          <a:bodyPr/>
          <a:lstStyle/>
          <a:p>
            <a:endParaRPr lang="zh-CN" altLang="en-US"/>
          </a:p>
        </p:txBody>
      </p:sp>
      <p:sp>
        <p:nvSpPr>
          <p:cNvPr id="130117" name="Line 1093"/>
          <p:cNvSpPr>
            <a:spLocks noChangeShapeType="1"/>
          </p:cNvSpPr>
          <p:nvPr/>
        </p:nvSpPr>
        <p:spPr bwMode="auto">
          <a:xfrm>
            <a:off x="1963738" y="2498725"/>
            <a:ext cx="1587" cy="436563"/>
          </a:xfrm>
          <a:prstGeom prst="line">
            <a:avLst/>
          </a:prstGeom>
          <a:noFill/>
          <a:ln w="0">
            <a:solidFill>
              <a:srgbClr val="000000"/>
            </a:solidFill>
            <a:round/>
            <a:headEnd/>
            <a:tailEnd/>
          </a:ln>
        </p:spPr>
        <p:txBody>
          <a:bodyPr/>
          <a:lstStyle/>
          <a:p>
            <a:endParaRPr lang="zh-CN" altLang="en-US"/>
          </a:p>
        </p:txBody>
      </p:sp>
      <p:sp>
        <p:nvSpPr>
          <p:cNvPr id="130118" name="Rectangle 1094"/>
          <p:cNvSpPr>
            <a:spLocks noChangeArrowheads="1"/>
          </p:cNvSpPr>
          <p:nvPr/>
        </p:nvSpPr>
        <p:spPr bwMode="auto">
          <a:xfrm>
            <a:off x="2806700" y="2498725"/>
            <a:ext cx="12700" cy="436563"/>
          </a:xfrm>
          <a:prstGeom prst="rect">
            <a:avLst/>
          </a:prstGeom>
          <a:solidFill>
            <a:srgbClr val="000000"/>
          </a:solidFill>
          <a:ln w="9525">
            <a:noFill/>
            <a:miter lim="800000"/>
            <a:headEnd/>
            <a:tailEnd/>
          </a:ln>
        </p:spPr>
        <p:txBody>
          <a:bodyPr/>
          <a:lstStyle/>
          <a:p>
            <a:endParaRPr lang="zh-CN" altLang="en-US"/>
          </a:p>
        </p:txBody>
      </p:sp>
      <p:sp>
        <p:nvSpPr>
          <p:cNvPr id="130119" name="Line 1095"/>
          <p:cNvSpPr>
            <a:spLocks noChangeShapeType="1"/>
          </p:cNvSpPr>
          <p:nvPr/>
        </p:nvSpPr>
        <p:spPr bwMode="auto">
          <a:xfrm>
            <a:off x="2806700" y="2498725"/>
            <a:ext cx="1588" cy="436563"/>
          </a:xfrm>
          <a:prstGeom prst="line">
            <a:avLst/>
          </a:prstGeom>
          <a:noFill/>
          <a:ln w="0">
            <a:solidFill>
              <a:srgbClr val="000000"/>
            </a:solidFill>
            <a:round/>
            <a:headEnd/>
            <a:tailEnd/>
          </a:ln>
        </p:spPr>
        <p:txBody>
          <a:bodyPr/>
          <a:lstStyle/>
          <a:p>
            <a:endParaRPr lang="zh-CN" altLang="en-US"/>
          </a:p>
        </p:txBody>
      </p:sp>
      <p:sp>
        <p:nvSpPr>
          <p:cNvPr id="130120" name="Rectangle 1096"/>
          <p:cNvSpPr>
            <a:spLocks noChangeArrowheads="1"/>
          </p:cNvSpPr>
          <p:nvPr/>
        </p:nvSpPr>
        <p:spPr bwMode="auto">
          <a:xfrm>
            <a:off x="3656013" y="2498725"/>
            <a:ext cx="11112" cy="436563"/>
          </a:xfrm>
          <a:prstGeom prst="rect">
            <a:avLst/>
          </a:prstGeom>
          <a:solidFill>
            <a:srgbClr val="000000"/>
          </a:solidFill>
          <a:ln w="9525">
            <a:noFill/>
            <a:miter lim="800000"/>
            <a:headEnd/>
            <a:tailEnd/>
          </a:ln>
        </p:spPr>
        <p:txBody>
          <a:bodyPr/>
          <a:lstStyle/>
          <a:p>
            <a:endParaRPr lang="zh-CN" altLang="en-US"/>
          </a:p>
        </p:txBody>
      </p:sp>
      <p:sp>
        <p:nvSpPr>
          <p:cNvPr id="130121" name="Line 1097"/>
          <p:cNvSpPr>
            <a:spLocks noChangeShapeType="1"/>
          </p:cNvSpPr>
          <p:nvPr/>
        </p:nvSpPr>
        <p:spPr bwMode="auto">
          <a:xfrm>
            <a:off x="3656013" y="2498725"/>
            <a:ext cx="1587" cy="436563"/>
          </a:xfrm>
          <a:prstGeom prst="line">
            <a:avLst/>
          </a:prstGeom>
          <a:noFill/>
          <a:ln w="0">
            <a:solidFill>
              <a:srgbClr val="000000"/>
            </a:solidFill>
            <a:round/>
            <a:headEnd/>
            <a:tailEnd/>
          </a:ln>
        </p:spPr>
        <p:txBody>
          <a:bodyPr/>
          <a:lstStyle/>
          <a:p>
            <a:endParaRPr lang="zh-CN" altLang="en-US"/>
          </a:p>
        </p:txBody>
      </p:sp>
      <p:sp>
        <p:nvSpPr>
          <p:cNvPr id="130122" name="Rectangle 1098"/>
          <p:cNvSpPr>
            <a:spLocks noChangeArrowheads="1"/>
          </p:cNvSpPr>
          <p:nvPr/>
        </p:nvSpPr>
        <p:spPr bwMode="auto">
          <a:xfrm>
            <a:off x="4498975" y="2498725"/>
            <a:ext cx="11113" cy="436563"/>
          </a:xfrm>
          <a:prstGeom prst="rect">
            <a:avLst/>
          </a:prstGeom>
          <a:solidFill>
            <a:srgbClr val="000000"/>
          </a:solidFill>
          <a:ln w="9525">
            <a:noFill/>
            <a:miter lim="800000"/>
            <a:headEnd/>
            <a:tailEnd/>
          </a:ln>
        </p:spPr>
        <p:txBody>
          <a:bodyPr/>
          <a:lstStyle/>
          <a:p>
            <a:endParaRPr lang="zh-CN" altLang="en-US"/>
          </a:p>
        </p:txBody>
      </p:sp>
      <p:sp>
        <p:nvSpPr>
          <p:cNvPr id="130123" name="Line 1099"/>
          <p:cNvSpPr>
            <a:spLocks noChangeShapeType="1"/>
          </p:cNvSpPr>
          <p:nvPr/>
        </p:nvSpPr>
        <p:spPr bwMode="auto">
          <a:xfrm>
            <a:off x="4498975" y="2498725"/>
            <a:ext cx="1588" cy="436563"/>
          </a:xfrm>
          <a:prstGeom prst="line">
            <a:avLst/>
          </a:prstGeom>
          <a:noFill/>
          <a:ln w="0">
            <a:solidFill>
              <a:srgbClr val="000000"/>
            </a:solidFill>
            <a:round/>
            <a:headEnd/>
            <a:tailEnd/>
          </a:ln>
        </p:spPr>
        <p:txBody>
          <a:bodyPr/>
          <a:lstStyle/>
          <a:p>
            <a:endParaRPr lang="zh-CN" altLang="en-US"/>
          </a:p>
        </p:txBody>
      </p:sp>
      <p:sp>
        <p:nvSpPr>
          <p:cNvPr id="130124" name="Rectangle 1100"/>
          <p:cNvSpPr>
            <a:spLocks noChangeArrowheads="1"/>
          </p:cNvSpPr>
          <p:nvPr/>
        </p:nvSpPr>
        <p:spPr bwMode="auto">
          <a:xfrm>
            <a:off x="5346700" y="2498725"/>
            <a:ext cx="11113" cy="436563"/>
          </a:xfrm>
          <a:prstGeom prst="rect">
            <a:avLst/>
          </a:prstGeom>
          <a:solidFill>
            <a:srgbClr val="000000"/>
          </a:solidFill>
          <a:ln w="9525">
            <a:noFill/>
            <a:miter lim="800000"/>
            <a:headEnd/>
            <a:tailEnd/>
          </a:ln>
        </p:spPr>
        <p:txBody>
          <a:bodyPr/>
          <a:lstStyle/>
          <a:p>
            <a:endParaRPr lang="zh-CN" altLang="en-US"/>
          </a:p>
        </p:txBody>
      </p:sp>
      <p:sp>
        <p:nvSpPr>
          <p:cNvPr id="130125" name="Line 1101"/>
          <p:cNvSpPr>
            <a:spLocks noChangeShapeType="1"/>
          </p:cNvSpPr>
          <p:nvPr/>
        </p:nvSpPr>
        <p:spPr bwMode="auto">
          <a:xfrm>
            <a:off x="5346700" y="2498725"/>
            <a:ext cx="1588" cy="436563"/>
          </a:xfrm>
          <a:prstGeom prst="line">
            <a:avLst/>
          </a:prstGeom>
          <a:noFill/>
          <a:ln w="0">
            <a:solidFill>
              <a:srgbClr val="000000"/>
            </a:solidFill>
            <a:round/>
            <a:headEnd/>
            <a:tailEnd/>
          </a:ln>
        </p:spPr>
        <p:txBody>
          <a:bodyPr/>
          <a:lstStyle/>
          <a:p>
            <a:endParaRPr lang="zh-CN" altLang="en-US"/>
          </a:p>
        </p:txBody>
      </p:sp>
      <p:sp>
        <p:nvSpPr>
          <p:cNvPr id="130126" name="Rectangle 1102"/>
          <p:cNvSpPr>
            <a:spLocks noChangeArrowheads="1"/>
          </p:cNvSpPr>
          <p:nvPr/>
        </p:nvSpPr>
        <p:spPr bwMode="auto">
          <a:xfrm>
            <a:off x="6189663" y="2498725"/>
            <a:ext cx="11112" cy="436563"/>
          </a:xfrm>
          <a:prstGeom prst="rect">
            <a:avLst/>
          </a:prstGeom>
          <a:solidFill>
            <a:srgbClr val="000000"/>
          </a:solidFill>
          <a:ln w="9525">
            <a:noFill/>
            <a:miter lim="800000"/>
            <a:headEnd/>
            <a:tailEnd/>
          </a:ln>
        </p:spPr>
        <p:txBody>
          <a:bodyPr/>
          <a:lstStyle/>
          <a:p>
            <a:endParaRPr lang="zh-CN" altLang="en-US"/>
          </a:p>
        </p:txBody>
      </p:sp>
      <p:sp>
        <p:nvSpPr>
          <p:cNvPr id="130127" name="Line 1103"/>
          <p:cNvSpPr>
            <a:spLocks noChangeShapeType="1"/>
          </p:cNvSpPr>
          <p:nvPr/>
        </p:nvSpPr>
        <p:spPr bwMode="auto">
          <a:xfrm>
            <a:off x="6189663" y="2498725"/>
            <a:ext cx="1587" cy="436563"/>
          </a:xfrm>
          <a:prstGeom prst="line">
            <a:avLst/>
          </a:prstGeom>
          <a:noFill/>
          <a:ln w="0">
            <a:solidFill>
              <a:srgbClr val="000000"/>
            </a:solidFill>
            <a:round/>
            <a:headEnd/>
            <a:tailEnd/>
          </a:ln>
        </p:spPr>
        <p:txBody>
          <a:bodyPr/>
          <a:lstStyle/>
          <a:p>
            <a:endParaRPr lang="zh-CN" altLang="en-US"/>
          </a:p>
        </p:txBody>
      </p:sp>
      <p:sp>
        <p:nvSpPr>
          <p:cNvPr id="130128" name="Rectangle 1104"/>
          <p:cNvSpPr>
            <a:spLocks noChangeArrowheads="1"/>
          </p:cNvSpPr>
          <p:nvPr/>
        </p:nvSpPr>
        <p:spPr bwMode="auto">
          <a:xfrm>
            <a:off x="7032625" y="2498725"/>
            <a:ext cx="11113" cy="436563"/>
          </a:xfrm>
          <a:prstGeom prst="rect">
            <a:avLst/>
          </a:prstGeom>
          <a:solidFill>
            <a:srgbClr val="000000"/>
          </a:solidFill>
          <a:ln w="9525">
            <a:noFill/>
            <a:miter lim="800000"/>
            <a:headEnd/>
            <a:tailEnd/>
          </a:ln>
        </p:spPr>
        <p:txBody>
          <a:bodyPr/>
          <a:lstStyle/>
          <a:p>
            <a:endParaRPr lang="zh-CN" altLang="en-US"/>
          </a:p>
        </p:txBody>
      </p:sp>
      <p:sp>
        <p:nvSpPr>
          <p:cNvPr id="130129" name="Line 1105"/>
          <p:cNvSpPr>
            <a:spLocks noChangeShapeType="1"/>
          </p:cNvSpPr>
          <p:nvPr/>
        </p:nvSpPr>
        <p:spPr bwMode="auto">
          <a:xfrm>
            <a:off x="7032625" y="2498725"/>
            <a:ext cx="1588" cy="436563"/>
          </a:xfrm>
          <a:prstGeom prst="line">
            <a:avLst/>
          </a:prstGeom>
          <a:noFill/>
          <a:ln w="0">
            <a:solidFill>
              <a:srgbClr val="000000"/>
            </a:solidFill>
            <a:round/>
            <a:headEnd/>
            <a:tailEnd/>
          </a:ln>
        </p:spPr>
        <p:txBody>
          <a:bodyPr/>
          <a:lstStyle/>
          <a:p>
            <a:endParaRPr lang="zh-CN" altLang="en-US"/>
          </a:p>
        </p:txBody>
      </p:sp>
      <p:sp>
        <p:nvSpPr>
          <p:cNvPr id="130130" name="Rectangle 1106"/>
          <p:cNvSpPr>
            <a:spLocks noChangeArrowheads="1"/>
          </p:cNvSpPr>
          <p:nvPr/>
        </p:nvSpPr>
        <p:spPr bwMode="auto">
          <a:xfrm>
            <a:off x="7880350" y="2498725"/>
            <a:ext cx="12700" cy="436563"/>
          </a:xfrm>
          <a:prstGeom prst="rect">
            <a:avLst/>
          </a:prstGeom>
          <a:solidFill>
            <a:srgbClr val="000000"/>
          </a:solidFill>
          <a:ln w="9525">
            <a:noFill/>
            <a:miter lim="800000"/>
            <a:headEnd/>
            <a:tailEnd/>
          </a:ln>
        </p:spPr>
        <p:txBody>
          <a:bodyPr/>
          <a:lstStyle/>
          <a:p>
            <a:endParaRPr lang="zh-CN" altLang="en-US"/>
          </a:p>
        </p:txBody>
      </p:sp>
      <p:sp>
        <p:nvSpPr>
          <p:cNvPr id="130131" name="Line 1107"/>
          <p:cNvSpPr>
            <a:spLocks noChangeShapeType="1"/>
          </p:cNvSpPr>
          <p:nvPr/>
        </p:nvSpPr>
        <p:spPr bwMode="auto">
          <a:xfrm>
            <a:off x="7880350" y="2498725"/>
            <a:ext cx="1588" cy="436563"/>
          </a:xfrm>
          <a:prstGeom prst="line">
            <a:avLst/>
          </a:prstGeom>
          <a:noFill/>
          <a:ln w="0">
            <a:solidFill>
              <a:srgbClr val="000000"/>
            </a:solidFill>
            <a:round/>
            <a:headEnd/>
            <a:tailEnd/>
          </a:ln>
        </p:spPr>
        <p:txBody>
          <a:bodyPr/>
          <a:lstStyle/>
          <a:p>
            <a:endParaRPr lang="zh-CN" altLang="en-US"/>
          </a:p>
        </p:txBody>
      </p:sp>
      <p:sp>
        <p:nvSpPr>
          <p:cNvPr id="130132" name="Rectangle 1108"/>
          <p:cNvSpPr>
            <a:spLocks noChangeArrowheads="1"/>
          </p:cNvSpPr>
          <p:nvPr/>
        </p:nvSpPr>
        <p:spPr bwMode="auto">
          <a:xfrm>
            <a:off x="1381125" y="2938463"/>
            <a:ext cx="171450"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133" name="Rectangle 1109"/>
          <p:cNvSpPr>
            <a:spLocks noChangeArrowheads="1"/>
          </p:cNvSpPr>
          <p:nvPr/>
        </p:nvSpPr>
        <p:spPr bwMode="auto">
          <a:xfrm>
            <a:off x="171132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134" name="Rectangle 1110"/>
          <p:cNvSpPr>
            <a:spLocks noChangeArrowheads="1"/>
          </p:cNvSpPr>
          <p:nvPr/>
        </p:nvSpPr>
        <p:spPr bwMode="auto">
          <a:xfrm>
            <a:off x="2259013" y="2938463"/>
            <a:ext cx="134937"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35" name="Rectangle 1111"/>
          <p:cNvSpPr>
            <a:spLocks noChangeArrowheads="1"/>
          </p:cNvSpPr>
          <p:nvPr/>
        </p:nvSpPr>
        <p:spPr bwMode="auto">
          <a:xfrm>
            <a:off x="252412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36" name="Rectangle 1112"/>
          <p:cNvSpPr>
            <a:spLocks noChangeArrowheads="1"/>
          </p:cNvSpPr>
          <p:nvPr/>
        </p:nvSpPr>
        <p:spPr bwMode="auto">
          <a:xfrm>
            <a:off x="3101975"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37" name="Rectangle 1113"/>
          <p:cNvSpPr>
            <a:spLocks noChangeArrowheads="1"/>
          </p:cNvSpPr>
          <p:nvPr/>
        </p:nvSpPr>
        <p:spPr bwMode="auto">
          <a:xfrm>
            <a:off x="3367088"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38" name="Rectangle 1114"/>
          <p:cNvSpPr>
            <a:spLocks noChangeArrowheads="1"/>
          </p:cNvSpPr>
          <p:nvPr/>
        </p:nvSpPr>
        <p:spPr bwMode="auto">
          <a:xfrm>
            <a:off x="3949700"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39" name="Rectangle 1115"/>
          <p:cNvSpPr>
            <a:spLocks noChangeArrowheads="1"/>
          </p:cNvSpPr>
          <p:nvPr/>
        </p:nvSpPr>
        <p:spPr bwMode="auto">
          <a:xfrm>
            <a:off x="4214813"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0" name="Rectangle 1116"/>
          <p:cNvSpPr>
            <a:spLocks noChangeArrowheads="1"/>
          </p:cNvSpPr>
          <p:nvPr/>
        </p:nvSpPr>
        <p:spPr bwMode="auto">
          <a:xfrm>
            <a:off x="4792663" y="2938463"/>
            <a:ext cx="134937"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41" name="Rectangle 1117"/>
          <p:cNvSpPr>
            <a:spLocks noChangeArrowheads="1"/>
          </p:cNvSpPr>
          <p:nvPr/>
        </p:nvSpPr>
        <p:spPr bwMode="auto">
          <a:xfrm>
            <a:off x="505777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2" name="Rectangle 1118"/>
          <p:cNvSpPr>
            <a:spLocks noChangeArrowheads="1"/>
          </p:cNvSpPr>
          <p:nvPr/>
        </p:nvSpPr>
        <p:spPr bwMode="auto">
          <a:xfrm>
            <a:off x="5641975"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43" name="Rectangle 1119"/>
          <p:cNvSpPr>
            <a:spLocks noChangeArrowheads="1"/>
          </p:cNvSpPr>
          <p:nvPr/>
        </p:nvSpPr>
        <p:spPr bwMode="auto">
          <a:xfrm>
            <a:off x="5907088"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4" name="Rectangle 1120"/>
          <p:cNvSpPr>
            <a:spLocks noChangeArrowheads="1"/>
          </p:cNvSpPr>
          <p:nvPr/>
        </p:nvSpPr>
        <p:spPr bwMode="auto">
          <a:xfrm>
            <a:off x="6483350" y="2938463"/>
            <a:ext cx="134938"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145" name="Rectangle 1121"/>
          <p:cNvSpPr>
            <a:spLocks noChangeArrowheads="1"/>
          </p:cNvSpPr>
          <p:nvPr/>
        </p:nvSpPr>
        <p:spPr bwMode="auto">
          <a:xfrm>
            <a:off x="6748463" y="2938463"/>
            <a:ext cx="106362"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6" name="Rectangle 1122"/>
          <p:cNvSpPr>
            <a:spLocks noChangeArrowheads="1"/>
          </p:cNvSpPr>
          <p:nvPr/>
        </p:nvSpPr>
        <p:spPr bwMode="auto">
          <a:xfrm>
            <a:off x="7332663" y="2938463"/>
            <a:ext cx="134937"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147" name="Rectangle 1123"/>
          <p:cNvSpPr>
            <a:spLocks noChangeArrowheads="1"/>
          </p:cNvSpPr>
          <p:nvPr/>
        </p:nvSpPr>
        <p:spPr bwMode="auto">
          <a:xfrm>
            <a:off x="7597775" y="2938463"/>
            <a:ext cx="106363" cy="427037"/>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148" name="Rectangle 1124"/>
          <p:cNvSpPr>
            <a:spLocks noChangeArrowheads="1"/>
          </p:cNvSpPr>
          <p:nvPr/>
        </p:nvSpPr>
        <p:spPr bwMode="auto">
          <a:xfrm>
            <a:off x="1116013" y="2935288"/>
            <a:ext cx="11112" cy="6350"/>
          </a:xfrm>
          <a:prstGeom prst="rect">
            <a:avLst/>
          </a:prstGeom>
          <a:solidFill>
            <a:srgbClr val="000000"/>
          </a:solidFill>
          <a:ln w="9525">
            <a:noFill/>
            <a:miter lim="800000"/>
            <a:headEnd/>
            <a:tailEnd/>
          </a:ln>
        </p:spPr>
        <p:txBody>
          <a:bodyPr/>
          <a:lstStyle/>
          <a:p>
            <a:endParaRPr lang="zh-CN" altLang="en-US"/>
          </a:p>
        </p:txBody>
      </p:sp>
      <p:sp>
        <p:nvSpPr>
          <p:cNvPr id="130149" name="Line 1125"/>
          <p:cNvSpPr>
            <a:spLocks noChangeShapeType="1"/>
          </p:cNvSpPr>
          <p:nvPr/>
        </p:nvSpPr>
        <p:spPr bwMode="auto">
          <a:xfrm>
            <a:off x="1116013" y="2935288"/>
            <a:ext cx="11112" cy="1587"/>
          </a:xfrm>
          <a:prstGeom prst="line">
            <a:avLst/>
          </a:prstGeom>
          <a:noFill/>
          <a:ln w="0">
            <a:solidFill>
              <a:srgbClr val="000000"/>
            </a:solidFill>
            <a:round/>
            <a:headEnd/>
            <a:tailEnd/>
          </a:ln>
        </p:spPr>
        <p:txBody>
          <a:bodyPr/>
          <a:lstStyle/>
          <a:p>
            <a:endParaRPr lang="zh-CN" altLang="en-US"/>
          </a:p>
        </p:txBody>
      </p:sp>
      <p:sp>
        <p:nvSpPr>
          <p:cNvPr id="130150" name="Line 1126"/>
          <p:cNvSpPr>
            <a:spLocks noChangeShapeType="1"/>
          </p:cNvSpPr>
          <p:nvPr/>
        </p:nvSpPr>
        <p:spPr bwMode="auto">
          <a:xfrm>
            <a:off x="1116013" y="2935288"/>
            <a:ext cx="1587" cy="6350"/>
          </a:xfrm>
          <a:prstGeom prst="line">
            <a:avLst/>
          </a:prstGeom>
          <a:noFill/>
          <a:ln w="0">
            <a:solidFill>
              <a:srgbClr val="000000"/>
            </a:solidFill>
            <a:round/>
            <a:headEnd/>
            <a:tailEnd/>
          </a:ln>
        </p:spPr>
        <p:txBody>
          <a:bodyPr/>
          <a:lstStyle/>
          <a:p>
            <a:endParaRPr lang="zh-CN" altLang="en-US"/>
          </a:p>
        </p:txBody>
      </p:sp>
      <p:sp>
        <p:nvSpPr>
          <p:cNvPr id="130151" name="Rectangle 1127"/>
          <p:cNvSpPr>
            <a:spLocks noChangeArrowheads="1"/>
          </p:cNvSpPr>
          <p:nvPr/>
        </p:nvSpPr>
        <p:spPr bwMode="auto">
          <a:xfrm>
            <a:off x="1127125" y="2935288"/>
            <a:ext cx="836613" cy="6350"/>
          </a:xfrm>
          <a:prstGeom prst="rect">
            <a:avLst/>
          </a:prstGeom>
          <a:solidFill>
            <a:srgbClr val="000000"/>
          </a:solidFill>
          <a:ln w="9525">
            <a:noFill/>
            <a:miter lim="800000"/>
            <a:headEnd/>
            <a:tailEnd/>
          </a:ln>
        </p:spPr>
        <p:txBody>
          <a:bodyPr/>
          <a:lstStyle/>
          <a:p>
            <a:endParaRPr lang="zh-CN" altLang="en-US"/>
          </a:p>
        </p:txBody>
      </p:sp>
      <p:sp>
        <p:nvSpPr>
          <p:cNvPr id="130152" name="Line 1128"/>
          <p:cNvSpPr>
            <a:spLocks noChangeShapeType="1"/>
          </p:cNvSpPr>
          <p:nvPr/>
        </p:nvSpPr>
        <p:spPr bwMode="auto">
          <a:xfrm>
            <a:off x="1127125" y="2935288"/>
            <a:ext cx="836613" cy="1587"/>
          </a:xfrm>
          <a:prstGeom prst="line">
            <a:avLst/>
          </a:prstGeom>
          <a:noFill/>
          <a:ln w="0">
            <a:solidFill>
              <a:srgbClr val="000000"/>
            </a:solidFill>
            <a:round/>
            <a:headEnd/>
            <a:tailEnd/>
          </a:ln>
        </p:spPr>
        <p:txBody>
          <a:bodyPr/>
          <a:lstStyle/>
          <a:p>
            <a:endParaRPr lang="zh-CN" altLang="en-US"/>
          </a:p>
        </p:txBody>
      </p:sp>
      <p:sp>
        <p:nvSpPr>
          <p:cNvPr id="130153" name="Rectangle 1129"/>
          <p:cNvSpPr>
            <a:spLocks noChangeArrowheads="1"/>
          </p:cNvSpPr>
          <p:nvPr/>
        </p:nvSpPr>
        <p:spPr bwMode="auto">
          <a:xfrm>
            <a:off x="1963738" y="2935288"/>
            <a:ext cx="12700" cy="6350"/>
          </a:xfrm>
          <a:prstGeom prst="rect">
            <a:avLst/>
          </a:prstGeom>
          <a:solidFill>
            <a:srgbClr val="000000"/>
          </a:solidFill>
          <a:ln w="9525">
            <a:noFill/>
            <a:miter lim="800000"/>
            <a:headEnd/>
            <a:tailEnd/>
          </a:ln>
        </p:spPr>
        <p:txBody>
          <a:bodyPr/>
          <a:lstStyle/>
          <a:p>
            <a:endParaRPr lang="zh-CN" altLang="en-US"/>
          </a:p>
        </p:txBody>
      </p:sp>
      <p:sp>
        <p:nvSpPr>
          <p:cNvPr id="130154" name="Line 1130"/>
          <p:cNvSpPr>
            <a:spLocks noChangeShapeType="1"/>
          </p:cNvSpPr>
          <p:nvPr/>
        </p:nvSpPr>
        <p:spPr bwMode="auto">
          <a:xfrm>
            <a:off x="1963738" y="2935288"/>
            <a:ext cx="12700" cy="1587"/>
          </a:xfrm>
          <a:prstGeom prst="line">
            <a:avLst/>
          </a:prstGeom>
          <a:noFill/>
          <a:ln w="0">
            <a:solidFill>
              <a:srgbClr val="000000"/>
            </a:solidFill>
            <a:round/>
            <a:headEnd/>
            <a:tailEnd/>
          </a:ln>
        </p:spPr>
        <p:txBody>
          <a:bodyPr/>
          <a:lstStyle/>
          <a:p>
            <a:endParaRPr lang="zh-CN" altLang="en-US"/>
          </a:p>
        </p:txBody>
      </p:sp>
      <p:sp>
        <p:nvSpPr>
          <p:cNvPr id="130155" name="Line 1131"/>
          <p:cNvSpPr>
            <a:spLocks noChangeShapeType="1"/>
          </p:cNvSpPr>
          <p:nvPr/>
        </p:nvSpPr>
        <p:spPr bwMode="auto">
          <a:xfrm>
            <a:off x="1963738" y="2935288"/>
            <a:ext cx="1587" cy="6350"/>
          </a:xfrm>
          <a:prstGeom prst="line">
            <a:avLst/>
          </a:prstGeom>
          <a:noFill/>
          <a:ln w="0">
            <a:solidFill>
              <a:srgbClr val="000000"/>
            </a:solidFill>
            <a:round/>
            <a:headEnd/>
            <a:tailEnd/>
          </a:ln>
        </p:spPr>
        <p:txBody>
          <a:bodyPr/>
          <a:lstStyle/>
          <a:p>
            <a:endParaRPr lang="zh-CN" altLang="en-US"/>
          </a:p>
        </p:txBody>
      </p:sp>
      <p:sp>
        <p:nvSpPr>
          <p:cNvPr id="130156" name="Rectangle 1132"/>
          <p:cNvSpPr>
            <a:spLocks noChangeArrowheads="1"/>
          </p:cNvSpPr>
          <p:nvPr/>
        </p:nvSpPr>
        <p:spPr bwMode="auto">
          <a:xfrm>
            <a:off x="1976438" y="2935288"/>
            <a:ext cx="830262" cy="6350"/>
          </a:xfrm>
          <a:prstGeom prst="rect">
            <a:avLst/>
          </a:prstGeom>
          <a:solidFill>
            <a:srgbClr val="000000"/>
          </a:solidFill>
          <a:ln w="9525">
            <a:noFill/>
            <a:miter lim="800000"/>
            <a:headEnd/>
            <a:tailEnd/>
          </a:ln>
        </p:spPr>
        <p:txBody>
          <a:bodyPr/>
          <a:lstStyle/>
          <a:p>
            <a:endParaRPr lang="zh-CN" altLang="en-US"/>
          </a:p>
        </p:txBody>
      </p:sp>
      <p:sp>
        <p:nvSpPr>
          <p:cNvPr id="130157" name="Line 1133"/>
          <p:cNvSpPr>
            <a:spLocks noChangeShapeType="1"/>
          </p:cNvSpPr>
          <p:nvPr/>
        </p:nvSpPr>
        <p:spPr bwMode="auto">
          <a:xfrm>
            <a:off x="1976438" y="2935288"/>
            <a:ext cx="830262" cy="1587"/>
          </a:xfrm>
          <a:prstGeom prst="line">
            <a:avLst/>
          </a:prstGeom>
          <a:noFill/>
          <a:ln w="0">
            <a:solidFill>
              <a:srgbClr val="000000"/>
            </a:solidFill>
            <a:round/>
            <a:headEnd/>
            <a:tailEnd/>
          </a:ln>
        </p:spPr>
        <p:txBody>
          <a:bodyPr/>
          <a:lstStyle/>
          <a:p>
            <a:endParaRPr lang="zh-CN" altLang="en-US"/>
          </a:p>
        </p:txBody>
      </p:sp>
      <p:sp>
        <p:nvSpPr>
          <p:cNvPr id="130158" name="Rectangle 1134"/>
          <p:cNvSpPr>
            <a:spLocks noChangeArrowheads="1"/>
          </p:cNvSpPr>
          <p:nvPr/>
        </p:nvSpPr>
        <p:spPr bwMode="auto">
          <a:xfrm>
            <a:off x="2806700" y="2935288"/>
            <a:ext cx="12700" cy="6350"/>
          </a:xfrm>
          <a:prstGeom prst="rect">
            <a:avLst/>
          </a:prstGeom>
          <a:solidFill>
            <a:srgbClr val="000000"/>
          </a:solidFill>
          <a:ln w="9525">
            <a:noFill/>
            <a:miter lim="800000"/>
            <a:headEnd/>
            <a:tailEnd/>
          </a:ln>
        </p:spPr>
        <p:txBody>
          <a:bodyPr/>
          <a:lstStyle/>
          <a:p>
            <a:endParaRPr lang="zh-CN" altLang="en-US"/>
          </a:p>
        </p:txBody>
      </p:sp>
      <p:sp>
        <p:nvSpPr>
          <p:cNvPr id="130159" name="Line 1135"/>
          <p:cNvSpPr>
            <a:spLocks noChangeShapeType="1"/>
          </p:cNvSpPr>
          <p:nvPr/>
        </p:nvSpPr>
        <p:spPr bwMode="auto">
          <a:xfrm>
            <a:off x="2806700" y="2935288"/>
            <a:ext cx="12700" cy="1587"/>
          </a:xfrm>
          <a:prstGeom prst="line">
            <a:avLst/>
          </a:prstGeom>
          <a:noFill/>
          <a:ln w="0">
            <a:solidFill>
              <a:srgbClr val="000000"/>
            </a:solidFill>
            <a:round/>
            <a:headEnd/>
            <a:tailEnd/>
          </a:ln>
        </p:spPr>
        <p:txBody>
          <a:bodyPr/>
          <a:lstStyle/>
          <a:p>
            <a:endParaRPr lang="zh-CN" altLang="en-US"/>
          </a:p>
        </p:txBody>
      </p:sp>
      <p:sp>
        <p:nvSpPr>
          <p:cNvPr id="130160" name="Line 1136"/>
          <p:cNvSpPr>
            <a:spLocks noChangeShapeType="1"/>
          </p:cNvSpPr>
          <p:nvPr/>
        </p:nvSpPr>
        <p:spPr bwMode="auto">
          <a:xfrm>
            <a:off x="2806700" y="2935288"/>
            <a:ext cx="1588" cy="6350"/>
          </a:xfrm>
          <a:prstGeom prst="line">
            <a:avLst/>
          </a:prstGeom>
          <a:noFill/>
          <a:ln w="0">
            <a:solidFill>
              <a:srgbClr val="000000"/>
            </a:solidFill>
            <a:round/>
            <a:headEnd/>
            <a:tailEnd/>
          </a:ln>
        </p:spPr>
        <p:txBody>
          <a:bodyPr/>
          <a:lstStyle/>
          <a:p>
            <a:endParaRPr lang="zh-CN" altLang="en-US"/>
          </a:p>
        </p:txBody>
      </p:sp>
      <p:sp>
        <p:nvSpPr>
          <p:cNvPr id="130161" name="Rectangle 1137"/>
          <p:cNvSpPr>
            <a:spLocks noChangeArrowheads="1"/>
          </p:cNvSpPr>
          <p:nvPr/>
        </p:nvSpPr>
        <p:spPr bwMode="auto">
          <a:xfrm>
            <a:off x="2819400" y="2935288"/>
            <a:ext cx="836613" cy="6350"/>
          </a:xfrm>
          <a:prstGeom prst="rect">
            <a:avLst/>
          </a:prstGeom>
          <a:solidFill>
            <a:srgbClr val="000000"/>
          </a:solidFill>
          <a:ln w="9525">
            <a:noFill/>
            <a:miter lim="800000"/>
            <a:headEnd/>
            <a:tailEnd/>
          </a:ln>
        </p:spPr>
        <p:txBody>
          <a:bodyPr/>
          <a:lstStyle/>
          <a:p>
            <a:endParaRPr lang="zh-CN" altLang="en-US"/>
          </a:p>
        </p:txBody>
      </p:sp>
      <p:sp>
        <p:nvSpPr>
          <p:cNvPr id="130162" name="Line 1138"/>
          <p:cNvSpPr>
            <a:spLocks noChangeShapeType="1"/>
          </p:cNvSpPr>
          <p:nvPr/>
        </p:nvSpPr>
        <p:spPr bwMode="auto">
          <a:xfrm>
            <a:off x="2819400" y="2935288"/>
            <a:ext cx="836613" cy="1587"/>
          </a:xfrm>
          <a:prstGeom prst="line">
            <a:avLst/>
          </a:prstGeom>
          <a:noFill/>
          <a:ln w="0">
            <a:solidFill>
              <a:srgbClr val="000000"/>
            </a:solidFill>
            <a:round/>
            <a:headEnd/>
            <a:tailEnd/>
          </a:ln>
        </p:spPr>
        <p:txBody>
          <a:bodyPr/>
          <a:lstStyle/>
          <a:p>
            <a:endParaRPr lang="zh-CN" altLang="en-US"/>
          </a:p>
        </p:txBody>
      </p:sp>
      <p:sp>
        <p:nvSpPr>
          <p:cNvPr id="130163" name="Rectangle 1139"/>
          <p:cNvSpPr>
            <a:spLocks noChangeArrowheads="1"/>
          </p:cNvSpPr>
          <p:nvPr/>
        </p:nvSpPr>
        <p:spPr bwMode="auto">
          <a:xfrm>
            <a:off x="3656013" y="2935288"/>
            <a:ext cx="11112" cy="6350"/>
          </a:xfrm>
          <a:prstGeom prst="rect">
            <a:avLst/>
          </a:prstGeom>
          <a:solidFill>
            <a:srgbClr val="000000"/>
          </a:solidFill>
          <a:ln w="9525">
            <a:noFill/>
            <a:miter lim="800000"/>
            <a:headEnd/>
            <a:tailEnd/>
          </a:ln>
        </p:spPr>
        <p:txBody>
          <a:bodyPr/>
          <a:lstStyle/>
          <a:p>
            <a:endParaRPr lang="zh-CN" altLang="en-US"/>
          </a:p>
        </p:txBody>
      </p:sp>
      <p:sp>
        <p:nvSpPr>
          <p:cNvPr id="130164" name="Line 1140"/>
          <p:cNvSpPr>
            <a:spLocks noChangeShapeType="1"/>
          </p:cNvSpPr>
          <p:nvPr/>
        </p:nvSpPr>
        <p:spPr bwMode="auto">
          <a:xfrm>
            <a:off x="3656013" y="2935288"/>
            <a:ext cx="11112" cy="1587"/>
          </a:xfrm>
          <a:prstGeom prst="line">
            <a:avLst/>
          </a:prstGeom>
          <a:noFill/>
          <a:ln w="0">
            <a:solidFill>
              <a:srgbClr val="000000"/>
            </a:solidFill>
            <a:round/>
            <a:headEnd/>
            <a:tailEnd/>
          </a:ln>
        </p:spPr>
        <p:txBody>
          <a:bodyPr/>
          <a:lstStyle/>
          <a:p>
            <a:endParaRPr lang="zh-CN" altLang="en-US"/>
          </a:p>
        </p:txBody>
      </p:sp>
      <p:sp>
        <p:nvSpPr>
          <p:cNvPr id="130165" name="Line 1141"/>
          <p:cNvSpPr>
            <a:spLocks noChangeShapeType="1"/>
          </p:cNvSpPr>
          <p:nvPr/>
        </p:nvSpPr>
        <p:spPr bwMode="auto">
          <a:xfrm>
            <a:off x="3656013" y="2935288"/>
            <a:ext cx="1587" cy="6350"/>
          </a:xfrm>
          <a:prstGeom prst="line">
            <a:avLst/>
          </a:prstGeom>
          <a:noFill/>
          <a:ln w="0">
            <a:solidFill>
              <a:srgbClr val="000000"/>
            </a:solidFill>
            <a:round/>
            <a:headEnd/>
            <a:tailEnd/>
          </a:ln>
        </p:spPr>
        <p:txBody>
          <a:bodyPr/>
          <a:lstStyle/>
          <a:p>
            <a:endParaRPr lang="zh-CN" altLang="en-US"/>
          </a:p>
        </p:txBody>
      </p:sp>
      <p:sp>
        <p:nvSpPr>
          <p:cNvPr id="130166" name="Rectangle 1142"/>
          <p:cNvSpPr>
            <a:spLocks noChangeArrowheads="1"/>
          </p:cNvSpPr>
          <p:nvPr/>
        </p:nvSpPr>
        <p:spPr bwMode="auto">
          <a:xfrm>
            <a:off x="3667125" y="2935288"/>
            <a:ext cx="831850" cy="6350"/>
          </a:xfrm>
          <a:prstGeom prst="rect">
            <a:avLst/>
          </a:prstGeom>
          <a:solidFill>
            <a:srgbClr val="000000"/>
          </a:solidFill>
          <a:ln w="9525">
            <a:noFill/>
            <a:miter lim="800000"/>
            <a:headEnd/>
            <a:tailEnd/>
          </a:ln>
        </p:spPr>
        <p:txBody>
          <a:bodyPr/>
          <a:lstStyle/>
          <a:p>
            <a:endParaRPr lang="zh-CN" altLang="en-US"/>
          </a:p>
        </p:txBody>
      </p:sp>
      <p:sp>
        <p:nvSpPr>
          <p:cNvPr id="130167" name="Line 1143"/>
          <p:cNvSpPr>
            <a:spLocks noChangeShapeType="1"/>
          </p:cNvSpPr>
          <p:nvPr/>
        </p:nvSpPr>
        <p:spPr bwMode="auto">
          <a:xfrm>
            <a:off x="3667125" y="2935288"/>
            <a:ext cx="831850" cy="1587"/>
          </a:xfrm>
          <a:prstGeom prst="line">
            <a:avLst/>
          </a:prstGeom>
          <a:noFill/>
          <a:ln w="0">
            <a:solidFill>
              <a:srgbClr val="000000"/>
            </a:solidFill>
            <a:round/>
            <a:headEnd/>
            <a:tailEnd/>
          </a:ln>
        </p:spPr>
        <p:txBody>
          <a:bodyPr/>
          <a:lstStyle/>
          <a:p>
            <a:endParaRPr lang="zh-CN" altLang="en-US"/>
          </a:p>
        </p:txBody>
      </p:sp>
      <p:sp>
        <p:nvSpPr>
          <p:cNvPr id="130168" name="Rectangle 1144"/>
          <p:cNvSpPr>
            <a:spLocks noChangeArrowheads="1"/>
          </p:cNvSpPr>
          <p:nvPr/>
        </p:nvSpPr>
        <p:spPr bwMode="auto">
          <a:xfrm>
            <a:off x="4498975" y="2935288"/>
            <a:ext cx="11113" cy="6350"/>
          </a:xfrm>
          <a:prstGeom prst="rect">
            <a:avLst/>
          </a:prstGeom>
          <a:solidFill>
            <a:srgbClr val="000000"/>
          </a:solidFill>
          <a:ln w="9525">
            <a:noFill/>
            <a:miter lim="800000"/>
            <a:headEnd/>
            <a:tailEnd/>
          </a:ln>
        </p:spPr>
        <p:txBody>
          <a:bodyPr/>
          <a:lstStyle/>
          <a:p>
            <a:endParaRPr lang="zh-CN" altLang="en-US"/>
          </a:p>
        </p:txBody>
      </p:sp>
      <p:sp>
        <p:nvSpPr>
          <p:cNvPr id="130169" name="Line 1145"/>
          <p:cNvSpPr>
            <a:spLocks noChangeShapeType="1"/>
          </p:cNvSpPr>
          <p:nvPr/>
        </p:nvSpPr>
        <p:spPr bwMode="auto">
          <a:xfrm>
            <a:off x="4498975" y="2935288"/>
            <a:ext cx="11113" cy="1587"/>
          </a:xfrm>
          <a:prstGeom prst="line">
            <a:avLst/>
          </a:prstGeom>
          <a:noFill/>
          <a:ln w="0">
            <a:solidFill>
              <a:srgbClr val="000000"/>
            </a:solidFill>
            <a:round/>
            <a:headEnd/>
            <a:tailEnd/>
          </a:ln>
        </p:spPr>
        <p:txBody>
          <a:bodyPr/>
          <a:lstStyle/>
          <a:p>
            <a:endParaRPr lang="zh-CN" altLang="en-US"/>
          </a:p>
        </p:txBody>
      </p:sp>
      <p:sp>
        <p:nvSpPr>
          <p:cNvPr id="130170" name="Line 1146"/>
          <p:cNvSpPr>
            <a:spLocks noChangeShapeType="1"/>
          </p:cNvSpPr>
          <p:nvPr/>
        </p:nvSpPr>
        <p:spPr bwMode="auto">
          <a:xfrm>
            <a:off x="4498975" y="2935288"/>
            <a:ext cx="1588" cy="6350"/>
          </a:xfrm>
          <a:prstGeom prst="line">
            <a:avLst/>
          </a:prstGeom>
          <a:noFill/>
          <a:ln w="0">
            <a:solidFill>
              <a:srgbClr val="000000"/>
            </a:solidFill>
            <a:round/>
            <a:headEnd/>
            <a:tailEnd/>
          </a:ln>
        </p:spPr>
        <p:txBody>
          <a:bodyPr/>
          <a:lstStyle/>
          <a:p>
            <a:endParaRPr lang="zh-CN" altLang="en-US"/>
          </a:p>
        </p:txBody>
      </p:sp>
      <p:sp>
        <p:nvSpPr>
          <p:cNvPr id="130171" name="Rectangle 1147"/>
          <p:cNvSpPr>
            <a:spLocks noChangeArrowheads="1"/>
          </p:cNvSpPr>
          <p:nvPr/>
        </p:nvSpPr>
        <p:spPr bwMode="auto">
          <a:xfrm>
            <a:off x="4510088" y="2935288"/>
            <a:ext cx="836612" cy="6350"/>
          </a:xfrm>
          <a:prstGeom prst="rect">
            <a:avLst/>
          </a:prstGeom>
          <a:solidFill>
            <a:srgbClr val="000000"/>
          </a:solidFill>
          <a:ln w="9525">
            <a:noFill/>
            <a:miter lim="800000"/>
            <a:headEnd/>
            <a:tailEnd/>
          </a:ln>
        </p:spPr>
        <p:txBody>
          <a:bodyPr/>
          <a:lstStyle/>
          <a:p>
            <a:endParaRPr lang="zh-CN" altLang="en-US"/>
          </a:p>
        </p:txBody>
      </p:sp>
      <p:sp>
        <p:nvSpPr>
          <p:cNvPr id="130172" name="Line 1148"/>
          <p:cNvSpPr>
            <a:spLocks noChangeShapeType="1"/>
          </p:cNvSpPr>
          <p:nvPr/>
        </p:nvSpPr>
        <p:spPr bwMode="auto">
          <a:xfrm>
            <a:off x="4510088" y="2935288"/>
            <a:ext cx="836612" cy="1587"/>
          </a:xfrm>
          <a:prstGeom prst="line">
            <a:avLst/>
          </a:prstGeom>
          <a:noFill/>
          <a:ln w="0">
            <a:solidFill>
              <a:srgbClr val="000000"/>
            </a:solidFill>
            <a:round/>
            <a:headEnd/>
            <a:tailEnd/>
          </a:ln>
        </p:spPr>
        <p:txBody>
          <a:bodyPr/>
          <a:lstStyle/>
          <a:p>
            <a:endParaRPr lang="zh-CN" altLang="en-US"/>
          </a:p>
        </p:txBody>
      </p:sp>
      <p:sp>
        <p:nvSpPr>
          <p:cNvPr id="130173" name="Rectangle 1149"/>
          <p:cNvSpPr>
            <a:spLocks noChangeArrowheads="1"/>
          </p:cNvSpPr>
          <p:nvPr/>
        </p:nvSpPr>
        <p:spPr bwMode="auto">
          <a:xfrm>
            <a:off x="5346700" y="2935288"/>
            <a:ext cx="11113" cy="6350"/>
          </a:xfrm>
          <a:prstGeom prst="rect">
            <a:avLst/>
          </a:prstGeom>
          <a:solidFill>
            <a:srgbClr val="000000"/>
          </a:solidFill>
          <a:ln w="9525">
            <a:noFill/>
            <a:miter lim="800000"/>
            <a:headEnd/>
            <a:tailEnd/>
          </a:ln>
        </p:spPr>
        <p:txBody>
          <a:bodyPr/>
          <a:lstStyle/>
          <a:p>
            <a:endParaRPr lang="zh-CN" altLang="en-US"/>
          </a:p>
        </p:txBody>
      </p:sp>
      <p:sp>
        <p:nvSpPr>
          <p:cNvPr id="130174" name="Line 1150"/>
          <p:cNvSpPr>
            <a:spLocks noChangeShapeType="1"/>
          </p:cNvSpPr>
          <p:nvPr/>
        </p:nvSpPr>
        <p:spPr bwMode="auto">
          <a:xfrm>
            <a:off x="5346700" y="2935288"/>
            <a:ext cx="11113" cy="1587"/>
          </a:xfrm>
          <a:prstGeom prst="line">
            <a:avLst/>
          </a:prstGeom>
          <a:noFill/>
          <a:ln w="0">
            <a:solidFill>
              <a:srgbClr val="000000"/>
            </a:solidFill>
            <a:round/>
            <a:headEnd/>
            <a:tailEnd/>
          </a:ln>
        </p:spPr>
        <p:txBody>
          <a:bodyPr/>
          <a:lstStyle/>
          <a:p>
            <a:endParaRPr lang="zh-CN" altLang="en-US"/>
          </a:p>
        </p:txBody>
      </p:sp>
      <p:sp>
        <p:nvSpPr>
          <p:cNvPr id="130175" name="Line 1151"/>
          <p:cNvSpPr>
            <a:spLocks noChangeShapeType="1"/>
          </p:cNvSpPr>
          <p:nvPr/>
        </p:nvSpPr>
        <p:spPr bwMode="auto">
          <a:xfrm>
            <a:off x="5346700" y="2935288"/>
            <a:ext cx="1588" cy="6350"/>
          </a:xfrm>
          <a:prstGeom prst="line">
            <a:avLst/>
          </a:prstGeom>
          <a:noFill/>
          <a:ln w="0">
            <a:solidFill>
              <a:srgbClr val="000000"/>
            </a:solidFill>
            <a:round/>
            <a:headEnd/>
            <a:tailEnd/>
          </a:ln>
        </p:spPr>
        <p:txBody>
          <a:bodyPr/>
          <a:lstStyle/>
          <a:p>
            <a:endParaRPr lang="zh-CN" altLang="en-US"/>
          </a:p>
        </p:txBody>
      </p:sp>
      <p:sp>
        <p:nvSpPr>
          <p:cNvPr id="130176" name="Rectangle 1152"/>
          <p:cNvSpPr>
            <a:spLocks noChangeArrowheads="1"/>
          </p:cNvSpPr>
          <p:nvPr/>
        </p:nvSpPr>
        <p:spPr bwMode="auto">
          <a:xfrm>
            <a:off x="5357813" y="2935288"/>
            <a:ext cx="831850" cy="6350"/>
          </a:xfrm>
          <a:prstGeom prst="rect">
            <a:avLst/>
          </a:prstGeom>
          <a:solidFill>
            <a:srgbClr val="000000"/>
          </a:solidFill>
          <a:ln w="9525">
            <a:noFill/>
            <a:miter lim="800000"/>
            <a:headEnd/>
            <a:tailEnd/>
          </a:ln>
        </p:spPr>
        <p:txBody>
          <a:bodyPr/>
          <a:lstStyle/>
          <a:p>
            <a:endParaRPr lang="zh-CN" altLang="en-US"/>
          </a:p>
        </p:txBody>
      </p:sp>
      <p:sp>
        <p:nvSpPr>
          <p:cNvPr id="130177" name="Line 1153"/>
          <p:cNvSpPr>
            <a:spLocks noChangeShapeType="1"/>
          </p:cNvSpPr>
          <p:nvPr/>
        </p:nvSpPr>
        <p:spPr bwMode="auto">
          <a:xfrm>
            <a:off x="5357813" y="2935288"/>
            <a:ext cx="831850" cy="1587"/>
          </a:xfrm>
          <a:prstGeom prst="line">
            <a:avLst/>
          </a:prstGeom>
          <a:noFill/>
          <a:ln w="0">
            <a:solidFill>
              <a:srgbClr val="000000"/>
            </a:solidFill>
            <a:round/>
            <a:headEnd/>
            <a:tailEnd/>
          </a:ln>
        </p:spPr>
        <p:txBody>
          <a:bodyPr/>
          <a:lstStyle/>
          <a:p>
            <a:endParaRPr lang="zh-CN" altLang="en-US"/>
          </a:p>
        </p:txBody>
      </p:sp>
      <p:sp>
        <p:nvSpPr>
          <p:cNvPr id="130178" name="Rectangle 1154"/>
          <p:cNvSpPr>
            <a:spLocks noChangeArrowheads="1"/>
          </p:cNvSpPr>
          <p:nvPr/>
        </p:nvSpPr>
        <p:spPr bwMode="auto">
          <a:xfrm>
            <a:off x="6189663" y="2935288"/>
            <a:ext cx="11112" cy="6350"/>
          </a:xfrm>
          <a:prstGeom prst="rect">
            <a:avLst/>
          </a:prstGeom>
          <a:solidFill>
            <a:srgbClr val="000000"/>
          </a:solidFill>
          <a:ln w="9525">
            <a:noFill/>
            <a:miter lim="800000"/>
            <a:headEnd/>
            <a:tailEnd/>
          </a:ln>
        </p:spPr>
        <p:txBody>
          <a:bodyPr/>
          <a:lstStyle/>
          <a:p>
            <a:endParaRPr lang="zh-CN" altLang="en-US"/>
          </a:p>
        </p:txBody>
      </p:sp>
      <p:sp>
        <p:nvSpPr>
          <p:cNvPr id="130179" name="Line 1155"/>
          <p:cNvSpPr>
            <a:spLocks noChangeShapeType="1"/>
          </p:cNvSpPr>
          <p:nvPr/>
        </p:nvSpPr>
        <p:spPr bwMode="auto">
          <a:xfrm>
            <a:off x="6189663" y="2935288"/>
            <a:ext cx="11112" cy="1587"/>
          </a:xfrm>
          <a:prstGeom prst="line">
            <a:avLst/>
          </a:prstGeom>
          <a:noFill/>
          <a:ln w="0">
            <a:solidFill>
              <a:srgbClr val="000000"/>
            </a:solidFill>
            <a:round/>
            <a:headEnd/>
            <a:tailEnd/>
          </a:ln>
        </p:spPr>
        <p:txBody>
          <a:bodyPr/>
          <a:lstStyle/>
          <a:p>
            <a:endParaRPr lang="zh-CN" altLang="en-US"/>
          </a:p>
        </p:txBody>
      </p:sp>
      <p:sp>
        <p:nvSpPr>
          <p:cNvPr id="130180" name="Line 1156"/>
          <p:cNvSpPr>
            <a:spLocks noChangeShapeType="1"/>
          </p:cNvSpPr>
          <p:nvPr/>
        </p:nvSpPr>
        <p:spPr bwMode="auto">
          <a:xfrm>
            <a:off x="6189663" y="2935288"/>
            <a:ext cx="1587" cy="6350"/>
          </a:xfrm>
          <a:prstGeom prst="line">
            <a:avLst/>
          </a:prstGeom>
          <a:noFill/>
          <a:ln w="0">
            <a:solidFill>
              <a:srgbClr val="000000"/>
            </a:solidFill>
            <a:round/>
            <a:headEnd/>
            <a:tailEnd/>
          </a:ln>
        </p:spPr>
        <p:txBody>
          <a:bodyPr/>
          <a:lstStyle/>
          <a:p>
            <a:endParaRPr lang="zh-CN" altLang="en-US"/>
          </a:p>
        </p:txBody>
      </p:sp>
      <p:sp>
        <p:nvSpPr>
          <p:cNvPr id="130181" name="Rectangle 1157"/>
          <p:cNvSpPr>
            <a:spLocks noChangeArrowheads="1"/>
          </p:cNvSpPr>
          <p:nvPr/>
        </p:nvSpPr>
        <p:spPr bwMode="auto">
          <a:xfrm>
            <a:off x="6200775" y="2935288"/>
            <a:ext cx="831850" cy="6350"/>
          </a:xfrm>
          <a:prstGeom prst="rect">
            <a:avLst/>
          </a:prstGeom>
          <a:solidFill>
            <a:srgbClr val="000000"/>
          </a:solidFill>
          <a:ln w="9525">
            <a:noFill/>
            <a:miter lim="800000"/>
            <a:headEnd/>
            <a:tailEnd/>
          </a:ln>
        </p:spPr>
        <p:txBody>
          <a:bodyPr/>
          <a:lstStyle/>
          <a:p>
            <a:endParaRPr lang="zh-CN" altLang="en-US"/>
          </a:p>
        </p:txBody>
      </p:sp>
      <p:sp>
        <p:nvSpPr>
          <p:cNvPr id="130182" name="Line 1158"/>
          <p:cNvSpPr>
            <a:spLocks noChangeShapeType="1"/>
          </p:cNvSpPr>
          <p:nvPr/>
        </p:nvSpPr>
        <p:spPr bwMode="auto">
          <a:xfrm>
            <a:off x="6200775" y="2935288"/>
            <a:ext cx="831850" cy="1587"/>
          </a:xfrm>
          <a:prstGeom prst="line">
            <a:avLst/>
          </a:prstGeom>
          <a:noFill/>
          <a:ln w="0">
            <a:solidFill>
              <a:srgbClr val="000000"/>
            </a:solidFill>
            <a:round/>
            <a:headEnd/>
            <a:tailEnd/>
          </a:ln>
        </p:spPr>
        <p:txBody>
          <a:bodyPr/>
          <a:lstStyle/>
          <a:p>
            <a:endParaRPr lang="zh-CN" altLang="en-US"/>
          </a:p>
        </p:txBody>
      </p:sp>
      <p:sp>
        <p:nvSpPr>
          <p:cNvPr id="130183" name="Rectangle 1159"/>
          <p:cNvSpPr>
            <a:spLocks noChangeArrowheads="1"/>
          </p:cNvSpPr>
          <p:nvPr/>
        </p:nvSpPr>
        <p:spPr bwMode="auto">
          <a:xfrm>
            <a:off x="7032625" y="2935288"/>
            <a:ext cx="11113" cy="6350"/>
          </a:xfrm>
          <a:prstGeom prst="rect">
            <a:avLst/>
          </a:prstGeom>
          <a:solidFill>
            <a:srgbClr val="000000"/>
          </a:solidFill>
          <a:ln w="9525">
            <a:noFill/>
            <a:miter lim="800000"/>
            <a:headEnd/>
            <a:tailEnd/>
          </a:ln>
        </p:spPr>
        <p:txBody>
          <a:bodyPr/>
          <a:lstStyle/>
          <a:p>
            <a:endParaRPr lang="zh-CN" altLang="en-US"/>
          </a:p>
        </p:txBody>
      </p:sp>
      <p:sp>
        <p:nvSpPr>
          <p:cNvPr id="130184" name="Line 1160"/>
          <p:cNvSpPr>
            <a:spLocks noChangeShapeType="1"/>
          </p:cNvSpPr>
          <p:nvPr/>
        </p:nvSpPr>
        <p:spPr bwMode="auto">
          <a:xfrm>
            <a:off x="7032625" y="2935288"/>
            <a:ext cx="11113" cy="1587"/>
          </a:xfrm>
          <a:prstGeom prst="line">
            <a:avLst/>
          </a:prstGeom>
          <a:noFill/>
          <a:ln w="0">
            <a:solidFill>
              <a:srgbClr val="000000"/>
            </a:solidFill>
            <a:round/>
            <a:headEnd/>
            <a:tailEnd/>
          </a:ln>
        </p:spPr>
        <p:txBody>
          <a:bodyPr/>
          <a:lstStyle/>
          <a:p>
            <a:endParaRPr lang="zh-CN" altLang="en-US"/>
          </a:p>
        </p:txBody>
      </p:sp>
      <p:sp>
        <p:nvSpPr>
          <p:cNvPr id="130185" name="Line 1161"/>
          <p:cNvSpPr>
            <a:spLocks noChangeShapeType="1"/>
          </p:cNvSpPr>
          <p:nvPr/>
        </p:nvSpPr>
        <p:spPr bwMode="auto">
          <a:xfrm>
            <a:off x="7032625" y="2935288"/>
            <a:ext cx="1588" cy="6350"/>
          </a:xfrm>
          <a:prstGeom prst="line">
            <a:avLst/>
          </a:prstGeom>
          <a:noFill/>
          <a:ln w="0">
            <a:solidFill>
              <a:srgbClr val="000000"/>
            </a:solidFill>
            <a:round/>
            <a:headEnd/>
            <a:tailEnd/>
          </a:ln>
        </p:spPr>
        <p:txBody>
          <a:bodyPr/>
          <a:lstStyle/>
          <a:p>
            <a:endParaRPr lang="zh-CN" altLang="en-US"/>
          </a:p>
        </p:txBody>
      </p:sp>
      <p:sp>
        <p:nvSpPr>
          <p:cNvPr id="130186" name="Rectangle 1162"/>
          <p:cNvSpPr>
            <a:spLocks noChangeArrowheads="1"/>
          </p:cNvSpPr>
          <p:nvPr/>
        </p:nvSpPr>
        <p:spPr bwMode="auto">
          <a:xfrm>
            <a:off x="7043738" y="2935288"/>
            <a:ext cx="836612" cy="6350"/>
          </a:xfrm>
          <a:prstGeom prst="rect">
            <a:avLst/>
          </a:prstGeom>
          <a:solidFill>
            <a:srgbClr val="000000"/>
          </a:solidFill>
          <a:ln w="9525">
            <a:noFill/>
            <a:miter lim="800000"/>
            <a:headEnd/>
            <a:tailEnd/>
          </a:ln>
        </p:spPr>
        <p:txBody>
          <a:bodyPr/>
          <a:lstStyle/>
          <a:p>
            <a:endParaRPr lang="zh-CN" altLang="en-US"/>
          </a:p>
        </p:txBody>
      </p:sp>
      <p:sp>
        <p:nvSpPr>
          <p:cNvPr id="130187" name="Line 1163"/>
          <p:cNvSpPr>
            <a:spLocks noChangeShapeType="1"/>
          </p:cNvSpPr>
          <p:nvPr/>
        </p:nvSpPr>
        <p:spPr bwMode="auto">
          <a:xfrm>
            <a:off x="7043738" y="2935288"/>
            <a:ext cx="836612" cy="1587"/>
          </a:xfrm>
          <a:prstGeom prst="line">
            <a:avLst/>
          </a:prstGeom>
          <a:noFill/>
          <a:ln w="0">
            <a:solidFill>
              <a:srgbClr val="000000"/>
            </a:solidFill>
            <a:round/>
            <a:headEnd/>
            <a:tailEnd/>
          </a:ln>
        </p:spPr>
        <p:txBody>
          <a:bodyPr/>
          <a:lstStyle/>
          <a:p>
            <a:endParaRPr lang="zh-CN" altLang="en-US"/>
          </a:p>
        </p:txBody>
      </p:sp>
      <p:sp>
        <p:nvSpPr>
          <p:cNvPr id="130188" name="Rectangle 1164"/>
          <p:cNvSpPr>
            <a:spLocks noChangeArrowheads="1"/>
          </p:cNvSpPr>
          <p:nvPr/>
        </p:nvSpPr>
        <p:spPr bwMode="auto">
          <a:xfrm>
            <a:off x="7880350" y="2935288"/>
            <a:ext cx="12700" cy="6350"/>
          </a:xfrm>
          <a:prstGeom prst="rect">
            <a:avLst/>
          </a:prstGeom>
          <a:solidFill>
            <a:srgbClr val="000000"/>
          </a:solidFill>
          <a:ln w="9525">
            <a:noFill/>
            <a:miter lim="800000"/>
            <a:headEnd/>
            <a:tailEnd/>
          </a:ln>
        </p:spPr>
        <p:txBody>
          <a:bodyPr/>
          <a:lstStyle/>
          <a:p>
            <a:endParaRPr lang="zh-CN" altLang="en-US"/>
          </a:p>
        </p:txBody>
      </p:sp>
      <p:sp>
        <p:nvSpPr>
          <p:cNvPr id="130189" name="Line 1165"/>
          <p:cNvSpPr>
            <a:spLocks noChangeShapeType="1"/>
          </p:cNvSpPr>
          <p:nvPr/>
        </p:nvSpPr>
        <p:spPr bwMode="auto">
          <a:xfrm>
            <a:off x="7880350" y="2935288"/>
            <a:ext cx="12700" cy="1587"/>
          </a:xfrm>
          <a:prstGeom prst="line">
            <a:avLst/>
          </a:prstGeom>
          <a:noFill/>
          <a:ln w="0">
            <a:solidFill>
              <a:srgbClr val="000000"/>
            </a:solidFill>
            <a:round/>
            <a:headEnd/>
            <a:tailEnd/>
          </a:ln>
        </p:spPr>
        <p:txBody>
          <a:bodyPr/>
          <a:lstStyle/>
          <a:p>
            <a:endParaRPr lang="zh-CN" altLang="en-US"/>
          </a:p>
        </p:txBody>
      </p:sp>
      <p:sp>
        <p:nvSpPr>
          <p:cNvPr id="130190" name="Line 1166"/>
          <p:cNvSpPr>
            <a:spLocks noChangeShapeType="1"/>
          </p:cNvSpPr>
          <p:nvPr/>
        </p:nvSpPr>
        <p:spPr bwMode="auto">
          <a:xfrm>
            <a:off x="7880350" y="2935288"/>
            <a:ext cx="1588" cy="6350"/>
          </a:xfrm>
          <a:prstGeom prst="line">
            <a:avLst/>
          </a:prstGeom>
          <a:noFill/>
          <a:ln w="0">
            <a:solidFill>
              <a:srgbClr val="000000"/>
            </a:solidFill>
            <a:round/>
            <a:headEnd/>
            <a:tailEnd/>
          </a:ln>
        </p:spPr>
        <p:txBody>
          <a:bodyPr/>
          <a:lstStyle/>
          <a:p>
            <a:endParaRPr lang="zh-CN" altLang="en-US"/>
          </a:p>
        </p:txBody>
      </p:sp>
      <p:sp>
        <p:nvSpPr>
          <p:cNvPr id="130191" name="Rectangle 1167"/>
          <p:cNvSpPr>
            <a:spLocks noChangeArrowheads="1"/>
          </p:cNvSpPr>
          <p:nvPr/>
        </p:nvSpPr>
        <p:spPr bwMode="auto">
          <a:xfrm>
            <a:off x="111601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192" name="Line 1168"/>
          <p:cNvSpPr>
            <a:spLocks noChangeShapeType="1"/>
          </p:cNvSpPr>
          <p:nvPr/>
        </p:nvSpPr>
        <p:spPr bwMode="auto">
          <a:xfrm>
            <a:off x="1116013" y="2941638"/>
            <a:ext cx="1587" cy="436562"/>
          </a:xfrm>
          <a:prstGeom prst="line">
            <a:avLst/>
          </a:prstGeom>
          <a:noFill/>
          <a:ln w="0">
            <a:solidFill>
              <a:srgbClr val="000000"/>
            </a:solidFill>
            <a:round/>
            <a:headEnd/>
            <a:tailEnd/>
          </a:ln>
        </p:spPr>
        <p:txBody>
          <a:bodyPr/>
          <a:lstStyle/>
          <a:p>
            <a:endParaRPr lang="zh-CN" altLang="en-US"/>
          </a:p>
        </p:txBody>
      </p:sp>
      <p:sp>
        <p:nvSpPr>
          <p:cNvPr id="130193" name="Rectangle 1169"/>
          <p:cNvSpPr>
            <a:spLocks noChangeArrowheads="1"/>
          </p:cNvSpPr>
          <p:nvPr/>
        </p:nvSpPr>
        <p:spPr bwMode="auto">
          <a:xfrm>
            <a:off x="1963738" y="2941638"/>
            <a:ext cx="12700" cy="436562"/>
          </a:xfrm>
          <a:prstGeom prst="rect">
            <a:avLst/>
          </a:prstGeom>
          <a:solidFill>
            <a:srgbClr val="000000"/>
          </a:solidFill>
          <a:ln w="9525">
            <a:noFill/>
            <a:miter lim="800000"/>
            <a:headEnd/>
            <a:tailEnd/>
          </a:ln>
        </p:spPr>
        <p:txBody>
          <a:bodyPr/>
          <a:lstStyle/>
          <a:p>
            <a:endParaRPr lang="zh-CN" altLang="en-US"/>
          </a:p>
        </p:txBody>
      </p:sp>
      <p:sp>
        <p:nvSpPr>
          <p:cNvPr id="130194" name="Line 1170"/>
          <p:cNvSpPr>
            <a:spLocks noChangeShapeType="1"/>
          </p:cNvSpPr>
          <p:nvPr/>
        </p:nvSpPr>
        <p:spPr bwMode="auto">
          <a:xfrm>
            <a:off x="1963738" y="2941638"/>
            <a:ext cx="1587" cy="436562"/>
          </a:xfrm>
          <a:prstGeom prst="line">
            <a:avLst/>
          </a:prstGeom>
          <a:noFill/>
          <a:ln w="0">
            <a:solidFill>
              <a:srgbClr val="000000"/>
            </a:solidFill>
            <a:round/>
            <a:headEnd/>
            <a:tailEnd/>
          </a:ln>
        </p:spPr>
        <p:txBody>
          <a:bodyPr/>
          <a:lstStyle/>
          <a:p>
            <a:endParaRPr lang="zh-CN" altLang="en-US"/>
          </a:p>
        </p:txBody>
      </p:sp>
      <p:sp>
        <p:nvSpPr>
          <p:cNvPr id="130195" name="Rectangle 1171"/>
          <p:cNvSpPr>
            <a:spLocks noChangeArrowheads="1"/>
          </p:cNvSpPr>
          <p:nvPr/>
        </p:nvSpPr>
        <p:spPr bwMode="auto">
          <a:xfrm>
            <a:off x="2806700" y="2941638"/>
            <a:ext cx="12700" cy="436562"/>
          </a:xfrm>
          <a:prstGeom prst="rect">
            <a:avLst/>
          </a:prstGeom>
          <a:solidFill>
            <a:srgbClr val="000000"/>
          </a:solidFill>
          <a:ln w="9525">
            <a:noFill/>
            <a:miter lim="800000"/>
            <a:headEnd/>
            <a:tailEnd/>
          </a:ln>
        </p:spPr>
        <p:txBody>
          <a:bodyPr/>
          <a:lstStyle/>
          <a:p>
            <a:endParaRPr lang="zh-CN" altLang="en-US"/>
          </a:p>
        </p:txBody>
      </p:sp>
      <p:sp>
        <p:nvSpPr>
          <p:cNvPr id="130196" name="Line 1172"/>
          <p:cNvSpPr>
            <a:spLocks noChangeShapeType="1"/>
          </p:cNvSpPr>
          <p:nvPr/>
        </p:nvSpPr>
        <p:spPr bwMode="auto">
          <a:xfrm>
            <a:off x="2806700" y="2941638"/>
            <a:ext cx="1588" cy="436562"/>
          </a:xfrm>
          <a:prstGeom prst="line">
            <a:avLst/>
          </a:prstGeom>
          <a:noFill/>
          <a:ln w="0">
            <a:solidFill>
              <a:srgbClr val="000000"/>
            </a:solidFill>
            <a:round/>
            <a:headEnd/>
            <a:tailEnd/>
          </a:ln>
        </p:spPr>
        <p:txBody>
          <a:bodyPr/>
          <a:lstStyle/>
          <a:p>
            <a:endParaRPr lang="zh-CN" altLang="en-US"/>
          </a:p>
        </p:txBody>
      </p:sp>
      <p:sp>
        <p:nvSpPr>
          <p:cNvPr id="130197" name="Rectangle 1173"/>
          <p:cNvSpPr>
            <a:spLocks noChangeArrowheads="1"/>
          </p:cNvSpPr>
          <p:nvPr/>
        </p:nvSpPr>
        <p:spPr bwMode="auto">
          <a:xfrm>
            <a:off x="365601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198" name="Line 1174"/>
          <p:cNvSpPr>
            <a:spLocks noChangeShapeType="1"/>
          </p:cNvSpPr>
          <p:nvPr/>
        </p:nvSpPr>
        <p:spPr bwMode="auto">
          <a:xfrm>
            <a:off x="3656013" y="2941638"/>
            <a:ext cx="1587" cy="436562"/>
          </a:xfrm>
          <a:prstGeom prst="line">
            <a:avLst/>
          </a:prstGeom>
          <a:noFill/>
          <a:ln w="0">
            <a:solidFill>
              <a:srgbClr val="000000"/>
            </a:solidFill>
            <a:round/>
            <a:headEnd/>
            <a:tailEnd/>
          </a:ln>
        </p:spPr>
        <p:txBody>
          <a:bodyPr/>
          <a:lstStyle/>
          <a:p>
            <a:endParaRPr lang="zh-CN" altLang="en-US"/>
          </a:p>
        </p:txBody>
      </p:sp>
      <p:sp>
        <p:nvSpPr>
          <p:cNvPr id="130199" name="Rectangle 1175"/>
          <p:cNvSpPr>
            <a:spLocks noChangeArrowheads="1"/>
          </p:cNvSpPr>
          <p:nvPr/>
        </p:nvSpPr>
        <p:spPr bwMode="auto">
          <a:xfrm>
            <a:off x="4498975"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0" name="Line 1176"/>
          <p:cNvSpPr>
            <a:spLocks noChangeShapeType="1"/>
          </p:cNvSpPr>
          <p:nvPr/>
        </p:nvSpPr>
        <p:spPr bwMode="auto">
          <a:xfrm>
            <a:off x="4498975" y="2941638"/>
            <a:ext cx="1588" cy="436562"/>
          </a:xfrm>
          <a:prstGeom prst="line">
            <a:avLst/>
          </a:prstGeom>
          <a:noFill/>
          <a:ln w="0">
            <a:solidFill>
              <a:srgbClr val="000000"/>
            </a:solidFill>
            <a:round/>
            <a:headEnd/>
            <a:tailEnd/>
          </a:ln>
        </p:spPr>
        <p:txBody>
          <a:bodyPr/>
          <a:lstStyle/>
          <a:p>
            <a:endParaRPr lang="zh-CN" altLang="en-US"/>
          </a:p>
        </p:txBody>
      </p:sp>
      <p:sp>
        <p:nvSpPr>
          <p:cNvPr id="130201" name="Rectangle 1177"/>
          <p:cNvSpPr>
            <a:spLocks noChangeArrowheads="1"/>
          </p:cNvSpPr>
          <p:nvPr/>
        </p:nvSpPr>
        <p:spPr bwMode="auto">
          <a:xfrm>
            <a:off x="5346700"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2" name="Line 1178"/>
          <p:cNvSpPr>
            <a:spLocks noChangeShapeType="1"/>
          </p:cNvSpPr>
          <p:nvPr/>
        </p:nvSpPr>
        <p:spPr bwMode="auto">
          <a:xfrm>
            <a:off x="5346700" y="2941638"/>
            <a:ext cx="1588" cy="436562"/>
          </a:xfrm>
          <a:prstGeom prst="line">
            <a:avLst/>
          </a:prstGeom>
          <a:noFill/>
          <a:ln w="0">
            <a:solidFill>
              <a:srgbClr val="000000"/>
            </a:solidFill>
            <a:round/>
            <a:headEnd/>
            <a:tailEnd/>
          </a:ln>
        </p:spPr>
        <p:txBody>
          <a:bodyPr/>
          <a:lstStyle/>
          <a:p>
            <a:endParaRPr lang="zh-CN" altLang="en-US"/>
          </a:p>
        </p:txBody>
      </p:sp>
      <p:sp>
        <p:nvSpPr>
          <p:cNvPr id="130203" name="Rectangle 1179"/>
          <p:cNvSpPr>
            <a:spLocks noChangeArrowheads="1"/>
          </p:cNvSpPr>
          <p:nvPr/>
        </p:nvSpPr>
        <p:spPr bwMode="auto">
          <a:xfrm>
            <a:off x="6189663" y="2941638"/>
            <a:ext cx="11112" cy="436562"/>
          </a:xfrm>
          <a:prstGeom prst="rect">
            <a:avLst/>
          </a:prstGeom>
          <a:solidFill>
            <a:srgbClr val="000000"/>
          </a:solidFill>
          <a:ln w="9525">
            <a:noFill/>
            <a:miter lim="800000"/>
            <a:headEnd/>
            <a:tailEnd/>
          </a:ln>
        </p:spPr>
        <p:txBody>
          <a:bodyPr/>
          <a:lstStyle/>
          <a:p>
            <a:endParaRPr lang="zh-CN" altLang="en-US"/>
          </a:p>
        </p:txBody>
      </p:sp>
      <p:sp>
        <p:nvSpPr>
          <p:cNvPr id="130204" name="Line 1180"/>
          <p:cNvSpPr>
            <a:spLocks noChangeShapeType="1"/>
          </p:cNvSpPr>
          <p:nvPr/>
        </p:nvSpPr>
        <p:spPr bwMode="auto">
          <a:xfrm>
            <a:off x="6189663" y="2941638"/>
            <a:ext cx="1587" cy="436562"/>
          </a:xfrm>
          <a:prstGeom prst="line">
            <a:avLst/>
          </a:prstGeom>
          <a:noFill/>
          <a:ln w="0">
            <a:solidFill>
              <a:srgbClr val="000000"/>
            </a:solidFill>
            <a:round/>
            <a:headEnd/>
            <a:tailEnd/>
          </a:ln>
        </p:spPr>
        <p:txBody>
          <a:bodyPr/>
          <a:lstStyle/>
          <a:p>
            <a:endParaRPr lang="zh-CN" altLang="en-US"/>
          </a:p>
        </p:txBody>
      </p:sp>
      <p:sp>
        <p:nvSpPr>
          <p:cNvPr id="130205" name="Rectangle 1181"/>
          <p:cNvSpPr>
            <a:spLocks noChangeArrowheads="1"/>
          </p:cNvSpPr>
          <p:nvPr/>
        </p:nvSpPr>
        <p:spPr bwMode="auto">
          <a:xfrm>
            <a:off x="7032625" y="2941638"/>
            <a:ext cx="11113" cy="436562"/>
          </a:xfrm>
          <a:prstGeom prst="rect">
            <a:avLst/>
          </a:prstGeom>
          <a:solidFill>
            <a:srgbClr val="000000"/>
          </a:solidFill>
          <a:ln w="9525">
            <a:noFill/>
            <a:miter lim="800000"/>
            <a:headEnd/>
            <a:tailEnd/>
          </a:ln>
        </p:spPr>
        <p:txBody>
          <a:bodyPr/>
          <a:lstStyle/>
          <a:p>
            <a:endParaRPr lang="zh-CN" altLang="en-US"/>
          </a:p>
        </p:txBody>
      </p:sp>
      <p:sp>
        <p:nvSpPr>
          <p:cNvPr id="130206" name="Line 1182"/>
          <p:cNvSpPr>
            <a:spLocks noChangeShapeType="1"/>
          </p:cNvSpPr>
          <p:nvPr/>
        </p:nvSpPr>
        <p:spPr bwMode="auto">
          <a:xfrm>
            <a:off x="7032625" y="2941638"/>
            <a:ext cx="1588" cy="436562"/>
          </a:xfrm>
          <a:prstGeom prst="line">
            <a:avLst/>
          </a:prstGeom>
          <a:noFill/>
          <a:ln w="0">
            <a:solidFill>
              <a:srgbClr val="000000"/>
            </a:solidFill>
            <a:round/>
            <a:headEnd/>
            <a:tailEnd/>
          </a:ln>
        </p:spPr>
        <p:txBody>
          <a:bodyPr/>
          <a:lstStyle/>
          <a:p>
            <a:endParaRPr lang="zh-CN" altLang="en-US"/>
          </a:p>
        </p:txBody>
      </p:sp>
      <p:sp>
        <p:nvSpPr>
          <p:cNvPr id="130207" name="Rectangle 1183"/>
          <p:cNvSpPr>
            <a:spLocks noChangeArrowheads="1"/>
          </p:cNvSpPr>
          <p:nvPr/>
        </p:nvSpPr>
        <p:spPr bwMode="auto">
          <a:xfrm>
            <a:off x="7880350" y="2941638"/>
            <a:ext cx="12700" cy="436562"/>
          </a:xfrm>
          <a:prstGeom prst="rect">
            <a:avLst/>
          </a:prstGeom>
          <a:solidFill>
            <a:srgbClr val="000000"/>
          </a:solidFill>
          <a:ln w="9525">
            <a:noFill/>
            <a:miter lim="800000"/>
            <a:headEnd/>
            <a:tailEnd/>
          </a:ln>
        </p:spPr>
        <p:txBody>
          <a:bodyPr/>
          <a:lstStyle/>
          <a:p>
            <a:endParaRPr lang="zh-CN" altLang="en-US"/>
          </a:p>
        </p:txBody>
      </p:sp>
      <p:sp>
        <p:nvSpPr>
          <p:cNvPr id="130208" name="Line 1184"/>
          <p:cNvSpPr>
            <a:spLocks noChangeShapeType="1"/>
          </p:cNvSpPr>
          <p:nvPr/>
        </p:nvSpPr>
        <p:spPr bwMode="auto">
          <a:xfrm>
            <a:off x="7880350" y="2941638"/>
            <a:ext cx="1588" cy="436562"/>
          </a:xfrm>
          <a:prstGeom prst="line">
            <a:avLst/>
          </a:prstGeom>
          <a:noFill/>
          <a:ln w="0">
            <a:solidFill>
              <a:srgbClr val="000000"/>
            </a:solidFill>
            <a:round/>
            <a:headEnd/>
            <a:tailEnd/>
          </a:ln>
        </p:spPr>
        <p:txBody>
          <a:bodyPr/>
          <a:lstStyle/>
          <a:p>
            <a:endParaRPr lang="zh-CN" altLang="en-US"/>
          </a:p>
        </p:txBody>
      </p:sp>
      <p:sp>
        <p:nvSpPr>
          <p:cNvPr id="130209" name="Rectangle 1185"/>
          <p:cNvSpPr>
            <a:spLocks noChangeArrowheads="1"/>
          </p:cNvSpPr>
          <p:nvPr/>
        </p:nvSpPr>
        <p:spPr bwMode="auto">
          <a:xfrm>
            <a:off x="1363663" y="3381375"/>
            <a:ext cx="18891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210" name="Rectangle 1186"/>
          <p:cNvSpPr>
            <a:spLocks noChangeArrowheads="1"/>
          </p:cNvSpPr>
          <p:nvPr/>
        </p:nvSpPr>
        <p:spPr bwMode="auto">
          <a:xfrm>
            <a:off x="1728788"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211" name="Rectangle 1187"/>
          <p:cNvSpPr>
            <a:spLocks noChangeArrowheads="1"/>
          </p:cNvSpPr>
          <p:nvPr/>
        </p:nvSpPr>
        <p:spPr bwMode="auto">
          <a:xfrm>
            <a:off x="2259013" y="3381375"/>
            <a:ext cx="134937"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12" name="Rectangle 1188"/>
          <p:cNvSpPr>
            <a:spLocks noChangeArrowheads="1"/>
          </p:cNvSpPr>
          <p:nvPr/>
        </p:nvSpPr>
        <p:spPr bwMode="auto">
          <a:xfrm>
            <a:off x="2524125"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3" name="Rectangle 1189"/>
          <p:cNvSpPr>
            <a:spLocks noChangeArrowheads="1"/>
          </p:cNvSpPr>
          <p:nvPr/>
        </p:nvSpPr>
        <p:spPr bwMode="auto">
          <a:xfrm>
            <a:off x="3101975"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14" name="Rectangle 1190"/>
          <p:cNvSpPr>
            <a:spLocks noChangeArrowheads="1"/>
          </p:cNvSpPr>
          <p:nvPr/>
        </p:nvSpPr>
        <p:spPr bwMode="auto">
          <a:xfrm>
            <a:off x="3367088"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5" name="Rectangle 1191"/>
          <p:cNvSpPr>
            <a:spLocks noChangeArrowheads="1"/>
          </p:cNvSpPr>
          <p:nvPr/>
        </p:nvSpPr>
        <p:spPr bwMode="auto">
          <a:xfrm>
            <a:off x="3949700"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16" name="Rectangle 1192"/>
          <p:cNvSpPr>
            <a:spLocks noChangeArrowheads="1"/>
          </p:cNvSpPr>
          <p:nvPr/>
        </p:nvSpPr>
        <p:spPr bwMode="auto">
          <a:xfrm>
            <a:off x="4214813"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7" name="Rectangle 1193"/>
          <p:cNvSpPr>
            <a:spLocks noChangeArrowheads="1"/>
          </p:cNvSpPr>
          <p:nvPr/>
        </p:nvSpPr>
        <p:spPr bwMode="auto">
          <a:xfrm>
            <a:off x="4792663" y="3381375"/>
            <a:ext cx="134937"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18" name="Rectangle 1194"/>
          <p:cNvSpPr>
            <a:spLocks noChangeArrowheads="1"/>
          </p:cNvSpPr>
          <p:nvPr/>
        </p:nvSpPr>
        <p:spPr bwMode="auto">
          <a:xfrm>
            <a:off x="5057775"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19" name="Rectangle 1195"/>
          <p:cNvSpPr>
            <a:spLocks noChangeArrowheads="1"/>
          </p:cNvSpPr>
          <p:nvPr/>
        </p:nvSpPr>
        <p:spPr bwMode="auto">
          <a:xfrm>
            <a:off x="5641975"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20" name="Rectangle 1196"/>
          <p:cNvSpPr>
            <a:spLocks noChangeArrowheads="1"/>
          </p:cNvSpPr>
          <p:nvPr/>
        </p:nvSpPr>
        <p:spPr bwMode="auto">
          <a:xfrm>
            <a:off x="5907088"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1" name="Rectangle 1197"/>
          <p:cNvSpPr>
            <a:spLocks noChangeArrowheads="1"/>
          </p:cNvSpPr>
          <p:nvPr/>
        </p:nvSpPr>
        <p:spPr bwMode="auto">
          <a:xfrm>
            <a:off x="6483350" y="3381375"/>
            <a:ext cx="134938"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22" name="Rectangle 1198"/>
          <p:cNvSpPr>
            <a:spLocks noChangeArrowheads="1"/>
          </p:cNvSpPr>
          <p:nvPr/>
        </p:nvSpPr>
        <p:spPr bwMode="auto">
          <a:xfrm>
            <a:off x="6748463" y="3381375"/>
            <a:ext cx="106362"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3" name="Rectangle 1199"/>
          <p:cNvSpPr>
            <a:spLocks noChangeArrowheads="1"/>
          </p:cNvSpPr>
          <p:nvPr/>
        </p:nvSpPr>
        <p:spPr bwMode="auto">
          <a:xfrm>
            <a:off x="7332663" y="3381375"/>
            <a:ext cx="134937"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24" name="Rectangle 1200"/>
          <p:cNvSpPr>
            <a:spLocks noChangeArrowheads="1"/>
          </p:cNvSpPr>
          <p:nvPr/>
        </p:nvSpPr>
        <p:spPr bwMode="auto">
          <a:xfrm>
            <a:off x="7597775" y="3381375"/>
            <a:ext cx="106363" cy="427038"/>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25" name="Rectangle 1201"/>
          <p:cNvSpPr>
            <a:spLocks noChangeArrowheads="1"/>
          </p:cNvSpPr>
          <p:nvPr/>
        </p:nvSpPr>
        <p:spPr bwMode="auto">
          <a:xfrm>
            <a:off x="1116013" y="3378200"/>
            <a:ext cx="11112" cy="6350"/>
          </a:xfrm>
          <a:prstGeom prst="rect">
            <a:avLst/>
          </a:prstGeom>
          <a:solidFill>
            <a:srgbClr val="000000"/>
          </a:solidFill>
          <a:ln w="9525">
            <a:noFill/>
            <a:miter lim="800000"/>
            <a:headEnd/>
            <a:tailEnd/>
          </a:ln>
        </p:spPr>
        <p:txBody>
          <a:bodyPr/>
          <a:lstStyle/>
          <a:p>
            <a:endParaRPr lang="zh-CN" altLang="en-US"/>
          </a:p>
        </p:txBody>
      </p:sp>
      <p:sp>
        <p:nvSpPr>
          <p:cNvPr id="130226" name="Line 1202"/>
          <p:cNvSpPr>
            <a:spLocks noChangeShapeType="1"/>
          </p:cNvSpPr>
          <p:nvPr/>
        </p:nvSpPr>
        <p:spPr bwMode="auto">
          <a:xfrm>
            <a:off x="1116013" y="3378200"/>
            <a:ext cx="11112" cy="1588"/>
          </a:xfrm>
          <a:prstGeom prst="line">
            <a:avLst/>
          </a:prstGeom>
          <a:noFill/>
          <a:ln w="0">
            <a:solidFill>
              <a:srgbClr val="000000"/>
            </a:solidFill>
            <a:round/>
            <a:headEnd/>
            <a:tailEnd/>
          </a:ln>
        </p:spPr>
        <p:txBody>
          <a:bodyPr/>
          <a:lstStyle/>
          <a:p>
            <a:endParaRPr lang="zh-CN" altLang="en-US"/>
          </a:p>
        </p:txBody>
      </p:sp>
      <p:sp>
        <p:nvSpPr>
          <p:cNvPr id="130227" name="Line 1203"/>
          <p:cNvSpPr>
            <a:spLocks noChangeShapeType="1"/>
          </p:cNvSpPr>
          <p:nvPr/>
        </p:nvSpPr>
        <p:spPr bwMode="auto">
          <a:xfrm>
            <a:off x="1116013" y="3378200"/>
            <a:ext cx="1587" cy="6350"/>
          </a:xfrm>
          <a:prstGeom prst="line">
            <a:avLst/>
          </a:prstGeom>
          <a:noFill/>
          <a:ln w="0">
            <a:solidFill>
              <a:srgbClr val="000000"/>
            </a:solidFill>
            <a:round/>
            <a:headEnd/>
            <a:tailEnd/>
          </a:ln>
        </p:spPr>
        <p:txBody>
          <a:bodyPr/>
          <a:lstStyle/>
          <a:p>
            <a:endParaRPr lang="zh-CN" altLang="en-US"/>
          </a:p>
        </p:txBody>
      </p:sp>
      <p:sp>
        <p:nvSpPr>
          <p:cNvPr id="130228" name="Rectangle 1204"/>
          <p:cNvSpPr>
            <a:spLocks noChangeArrowheads="1"/>
          </p:cNvSpPr>
          <p:nvPr/>
        </p:nvSpPr>
        <p:spPr bwMode="auto">
          <a:xfrm>
            <a:off x="1127125" y="3378200"/>
            <a:ext cx="836613" cy="6350"/>
          </a:xfrm>
          <a:prstGeom prst="rect">
            <a:avLst/>
          </a:prstGeom>
          <a:solidFill>
            <a:srgbClr val="000000"/>
          </a:solidFill>
          <a:ln w="9525">
            <a:noFill/>
            <a:miter lim="800000"/>
            <a:headEnd/>
            <a:tailEnd/>
          </a:ln>
        </p:spPr>
        <p:txBody>
          <a:bodyPr/>
          <a:lstStyle/>
          <a:p>
            <a:endParaRPr lang="zh-CN" altLang="en-US"/>
          </a:p>
        </p:txBody>
      </p:sp>
      <p:sp>
        <p:nvSpPr>
          <p:cNvPr id="130229" name="Line 1205"/>
          <p:cNvSpPr>
            <a:spLocks noChangeShapeType="1"/>
          </p:cNvSpPr>
          <p:nvPr/>
        </p:nvSpPr>
        <p:spPr bwMode="auto">
          <a:xfrm>
            <a:off x="1127125" y="3378200"/>
            <a:ext cx="836613" cy="1588"/>
          </a:xfrm>
          <a:prstGeom prst="line">
            <a:avLst/>
          </a:prstGeom>
          <a:noFill/>
          <a:ln w="0">
            <a:solidFill>
              <a:srgbClr val="000000"/>
            </a:solidFill>
            <a:round/>
            <a:headEnd/>
            <a:tailEnd/>
          </a:ln>
        </p:spPr>
        <p:txBody>
          <a:bodyPr/>
          <a:lstStyle/>
          <a:p>
            <a:endParaRPr lang="zh-CN" altLang="en-US"/>
          </a:p>
        </p:txBody>
      </p:sp>
      <p:sp>
        <p:nvSpPr>
          <p:cNvPr id="130230" name="Rectangle 1206"/>
          <p:cNvSpPr>
            <a:spLocks noChangeArrowheads="1"/>
          </p:cNvSpPr>
          <p:nvPr/>
        </p:nvSpPr>
        <p:spPr bwMode="auto">
          <a:xfrm>
            <a:off x="1963738" y="3378200"/>
            <a:ext cx="12700" cy="6350"/>
          </a:xfrm>
          <a:prstGeom prst="rect">
            <a:avLst/>
          </a:prstGeom>
          <a:solidFill>
            <a:srgbClr val="000000"/>
          </a:solidFill>
          <a:ln w="9525">
            <a:noFill/>
            <a:miter lim="800000"/>
            <a:headEnd/>
            <a:tailEnd/>
          </a:ln>
        </p:spPr>
        <p:txBody>
          <a:bodyPr/>
          <a:lstStyle/>
          <a:p>
            <a:endParaRPr lang="zh-CN" altLang="en-US"/>
          </a:p>
        </p:txBody>
      </p:sp>
      <p:sp>
        <p:nvSpPr>
          <p:cNvPr id="130231" name="Line 1207"/>
          <p:cNvSpPr>
            <a:spLocks noChangeShapeType="1"/>
          </p:cNvSpPr>
          <p:nvPr/>
        </p:nvSpPr>
        <p:spPr bwMode="auto">
          <a:xfrm>
            <a:off x="1963738" y="3378200"/>
            <a:ext cx="12700" cy="1588"/>
          </a:xfrm>
          <a:prstGeom prst="line">
            <a:avLst/>
          </a:prstGeom>
          <a:noFill/>
          <a:ln w="0">
            <a:solidFill>
              <a:srgbClr val="000000"/>
            </a:solidFill>
            <a:round/>
            <a:headEnd/>
            <a:tailEnd/>
          </a:ln>
        </p:spPr>
        <p:txBody>
          <a:bodyPr/>
          <a:lstStyle/>
          <a:p>
            <a:endParaRPr lang="zh-CN" altLang="en-US"/>
          </a:p>
        </p:txBody>
      </p:sp>
      <p:sp>
        <p:nvSpPr>
          <p:cNvPr id="130232" name="Line 1208"/>
          <p:cNvSpPr>
            <a:spLocks noChangeShapeType="1"/>
          </p:cNvSpPr>
          <p:nvPr/>
        </p:nvSpPr>
        <p:spPr bwMode="auto">
          <a:xfrm>
            <a:off x="1963738" y="3378200"/>
            <a:ext cx="1587" cy="6350"/>
          </a:xfrm>
          <a:prstGeom prst="line">
            <a:avLst/>
          </a:prstGeom>
          <a:noFill/>
          <a:ln w="0">
            <a:solidFill>
              <a:srgbClr val="000000"/>
            </a:solidFill>
            <a:round/>
            <a:headEnd/>
            <a:tailEnd/>
          </a:ln>
        </p:spPr>
        <p:txBody>
          <a:bodyPr/>
          <a:lstStyle/>
          <a:p>
            <a:endParaRPr lang="zh-CN" altLang="en-US"/>
          </a:p>
        </p:txBody>
      </p:sp>
      <p:sp>
        <p:nvSpPr>
          <p:cNvPr id="130233" name="Rectangle 1209"/>
          <p:cNvSpPr>
            <a:spLocks noChangeArrowheads="1"/>
          </p:cNvSpPr>
          <p:nvPr/>
        </p:nvSpPr>
        <p:spPr bwMode="auto">
          <a:xfrm>
            <a:off x="1976438" y="3378200"/>
            <a:ext cx="830262" cy="6350"/>
          </a:xfrm>
          <a:prstGeom prst="rect">
            <a:avLst/>
          </a:prstGeom>
          <a:solidFill>
            <a:srgbClr val="000000"/>
          </a:solidFill>
          <a:ln w="9525">
            <a:noFill/>
            <a:miter lim="800000"/>
            <a:headEnd/>
            <a:tailEnd/>
          </a:ln>
        </p:spPr>
        <p:txBody>
          <a:bodyPr/>
          <a:lstStyle/>
          <a:p>
            <a:endParaRPr lang="zh-CN" altLang="en-US"/>
          </a:p>
        </p:txBody>
      </p:sp>
      <p:sp>
        <p:nvSpPr>
          <p:cNvPr id="130234" name="Line 1210"/>
          <p:cNvSpPr>
            <a:spLocks noChangeShapeType="1"/>
          </p:cNvSpPr>
          <p:nvPr/>
        </p:nvSpPr>
        <p:spPr bwMode="auto">
          <a:xfrm>
            <a:off x="1976438" y="3378200"/>
            <a:ext cx="830262" cy="1588"/>
          </a:xfrm>
          <a:prstGeom prst="line">
            <a:avLst/>
          </a:prstGeom>
          <a:noFill/>
          <a:ln w="0">
            <a:solidFill>
              <a:srgbClr val="000000"/>
            </a:solidFill>
            <a:round/>
            <a:headEnd/>
            <a:tailEnd/>
          </a:ln>
        </p:spPr>
        <p:txBody>
          <a:bodyPr/>
          <a:lstStyle/>
          <a:p>
            <a:endParaRPr lang="zh-CN" altLang="en-US"/>
          </a:p>
        </p:txBody>
      </p:sp>
      <p:sp>
        <p:nvSpPr>
          <p:cNvPr id="130235" name="Rectangle 1211"/>
          <p:cNvSpPr>
            <a:spLocks noChangeArrowheads="1"/>
          </p:cNvSpPr>
          <p:nvPr/>
        </p:nvSpPr>
        <p:spPr bwMode="auto">
          <a:xfrm>
            <a:off x="2806700" y="3378200"/>
            <a:ext cx="12700" cy="6350"/>
          </a:xfrm>
          <a:prstGeom prst="rect">
            <a:avLst/>
          </a:prstGeom>
          <a:solidFill>
            <a:srgbClr val="000000"/>
          </a:solidFill>
          <a:ln w="9525">
            <a:noFill/>
            <a:miter lim="800000"/>
            <a:headEnd/>
            <a:tailEnd/>
          </a:ln>
        </p:spPr>
        <p:txBody>
          <a:bodyPr/>
          <a:lstStyle/>
          <a:p>
            <a:endParaRPr lang="zh-CN" altLang="en-US"/>
          </a:p>
        </p:txBody>
      </p:sp>
      <p:sp>
        <p:nvSpPr>
          <p:cNvPr id="130236" name="Line 1212"/>
          <p:cNvSpPr>
            <a:spLocks noChangeShapeType="1"/>
          </p:cNvSpPr>
          <p:nvPr/>
        </p:nvSpPr>
        <p:spPr bwMode="auto">
          <a:xfrm>
            <a:off x="2806700" y="3378200"/>
            <a:ext cx="12700" cy="1588"/>
          </a:xfrm>
          <a:prstGeom prst="line">
            <a:avLst/>
          </a:prstGeom>
          <a:noFill/>
          <a:ln w="0">
            <a:solidFill>
              <a:srgbClr val="000000"/>
            </a:solidFill>
            <a:round/>
            <a:headEnd/>
            <a:tailEnd/>
          </a:ln>
        </p:spPr>
        <p:txBody>
          <a:bodyPr/>
          <a:lstStyle/>
          <a:p>
            <a:endParaRPr lang="zh-CN" altLang="en-US"/>
          </a:p>
        </p:txBody>
      </p:sp>
      <p:sp>
        <p:nvSpPr>
          <p:cNvPr id="130237" name="Line 1213"/>
          <p:cNvSpPr>
            <a:spLocks noChangeShapeType="1"/>
          </p:cNvSpPr>
          <p:nvPr/>
        </p:nvSpPr>
        <p:spPr bwMode="auto">
          <a:xfrm>
            <a:off x="2806700" y="3378200"/>
            <a:ext cx="1588" cy="6350"/>
          </a:xfrm>
          <a:prstGeom prst="line">
            <a:avLst/>
          </a:prstGeom>
          <a:noFill/>
          <a:ln w="0">
            <a:solidFill>
              <a:srgbClr val="000000"/>
            </a:solidFill>
            <a:round/>
            <a:headEnd/>
            <a:tailEnd/>
          </a:ln>
        </p:spPr>
        <p:txBody>
          <a:bodyPr/>
          <a:lstStyle/>
          <a:p>
            <a:endParaRPr lang="zh-CN" altLang="en-US"/>
          </a:p>
        </p:txBody>
      </p:sp>
      <p:sp>
        <p:nvSpPr>
          <p:cNvPr id="130238" name="Rectangle 1214"/>
          <p:cNvSpPr>
            <a:spLocks noChangeArrowheads="1"/>
          </p:cNvSpPr>
          <p:nvPr/>
        </p:nvSpPr>
        <p:spPr bwMode="auto">
          <a:xfrm>
            <a:off x="2819400" y="3378200"/>
            <a:ext cx="836613" cy="6350"/>
          </a:xfrm>
          <a:prstGeom prst="rect">
            <a:avLst/>
          </a:prstGeom>
          <a:solidFill>
            <a:srgbClr val="000000"/>
          </a:solidFill>
          <a:ln w="9525">
            <a:noFill/>
            <a:miter lim="800000"/>
            <a:headEnd/>
            <a:tailEnd/>
          </a:ln>
        </p:spPr>
        <p:txBody>
          <a:bodyPr/>
          <a:lstStyle/>
          <a:p>
            <a:endParaRPr lang="zh-CN" altLang="en-US"/>
          </a:p>
        </p:txBody>
      </p:sp>
      <p:sp>
        <p:nvSpPr>
          <p:cNvPr id="130239" name="Line 1215"/>
          <p:cNvSpPr>
            <a:spLocks noChangeShapeType="1"/>
          </p:cNvSpPr>
          <p:nvPr/>
        </p:nvSpPr>
        <p:spPr bwMode="auto">
          <a:xfrm>
            <a:off x="2819400" y="3378200"/>
            <a:ext cx="836613" cy="1588"/>
          </a:xfrm>
          <a:prstGeom prst="line">
            <a:avLst/>
          </a:prstGeom>
          <a:noFill/>
          <a:ln w="0">
            <a:solidFill>
              <a:srgbClr val="000000"/>
            </a:solidFill>
            <a:round/>
            <a:headEnd/>
            <a:tailEnd/>
          </a:ln>
        </p:spPr>
        <p:txBody>
          <a:bodyPr/>
          <a:lstStyle/>
          <a:p>
            <a:endParaRPr lang="zh-CN" altLang="en-US"/>
          </a:p>
        </p:txBody>
      </p:sp>
      <p:sp>
        <p:nvSpPr>
          <p:cNvPr id="130240" name="Rectangle 1216"/>
          <p:cNvSpPr>
            <a:spLocks noChangeArrowheads="1"/>
          </p:cNvSpPr>
          <p:nvPr/>
        </p:nvSpPr>
        <p:spPr bwMode="auto">
          <a:xfrm>
            <a:off x="3656013" y="3378200"/>
            <a:ext cx="11112" cy="6350"/>
          </a:xfrm>
          <a:prstGeom prst="rect">
            <a:avLst/>
          </a:prstGeom>
          <a:solidFill>
            <a:srgbClr val="000000"/>
          </a:solidFill>
          <a:ln w="9525">
            <a:noFill/>
            <a:miter lim="800000"/>
            <a:headEnd/>
            <a:tailEnd/>
          </a:ln>
        </p:spPr>
        <p:txBody>
          <a:bodyPr/>
          <a:lstStyle/>
          <a:p>
            <a:endParaRPr lang="zh-CN" altLang="en-US"/>
          </a:p>
        </p:txBody>
      </p:sp>
      <p:sp>
        <p:nvSpPr>
          <p:cNvPr id="130241" name="Line 1217"/>
          <p:cNvSpPr>
            <a:spLocks noChangeShapeType="1"/>
          </p:cNvSpPr>
          <p:nvPr/>
        </p:nvSpPr>
        <p:spPr bwMode="auto">
          <a:xfrm>
            <a:off x="3656013" y="3378200"/>
            <a:ext cx="11112" cy="1588"/>
          </a:xfrm>
          <a:prstGeom prst="line">
            <a:avLst/>
          </a:prstGeom>
          <a:noFill/>
          <a:ln w="0">
            <a:solidFill>
              <a:srgbClr val="000000"/>
            </a:solidFill>
            <a:round/>
            <a:headEnd/>
            <a:tailEnd/>
          </a:ln>
        </p:spPr>
        <p:txBody>
          <a:bodyPr/>
          <a:lstStyle/>
          <a:p>
            <a:endParaRPr lang="zh-CN" altLang="en-US"/>
          </a:p>
        </p:txBody>
      </p:sp>
      <p:sp>
        <p:nvSpPr>
          <p:cNvPr id="130242" name="Line 1218"/>
          <p:cNvSpPr>
            <a:spLocks noChangeShapeType="1"/>
          </p:cNvSpPr>
          <p:nvPr/>
        </p:nvSpPr>
        <p:spPr bwMode="auto">
          <a:xfrm>
            <a:off x="3656013" y="3378200"/>
            <a:ext cx="1587" cy="6350"/>
          </a:xfrm>
          <a:prstGeom prst="line">
            <a:avLst/>
          </a:prstGeom>
          <a:noFill/>
          <a:ln w="0">
            <a:solidFill>
              <a:srgbClr val="000000"/>
            </a:solidFill>
            <a:round/>
            <a:headEnd/>
            <a:tailEnd/>
          </a:ln>
        </p:spPr>
        <p:txBody>
          <a:bodyPr/>
          <a:lstStyle/>
          <a:p>
            <a:endParaRPr lang="zh-CN" altLang="en-US"/>
          </a:p>
        </p:txBody>
      </p:sp>
      <p:sp>
        <p:nvSpPr>
          <p:cNvPr id="130243" name="Rectangle 1219"/>
          <p:cNvSpPr>
            <a:spLocks noChangeArrowheads="1"/>
          </p:cNvSpPr>
          <p:nvPr/>
        </p:nvSpPr>
        <p:spPr bwMode="auto">
          <a:xfrm>
            <a:off x="3667125" y="3378200"/>
            <a:ext cx="831850" cy="6350"/>
          </a:xfrm>
          <a:prstGeom prst="rect">
            <a:avLst/>
          </a:prstGeom>
          <a:solidFill>
            <a:srgbClr val="000000"/>
          </a:solidFill>
          <a:ln w="9525">
            <a:noFill/>
            <a:miter lim="800000"/>
            <a:headEnd/>
            <a:tailEnd/>
          </a:ln>
        </p:spPr>
        <p:txBody>
          <a:bodyPr/>
          <a:lstStyle/>
          <a:p>
            <a:endParaRPr lang="zh-CN" altLang="en-US"/>
          </a:p>
        </p:txBody>
      </p:sp>
      <p:sp>
        <p:nvSpPr>
          <p:cNvPr id="130244" name="Line 1220"/>
          <p:cNvSpPr>
            <a:spLocks noChangeShapeType="1"/>
          </p:cNvSpPr>
          <p:nvPr/>
        </p:nvSpPr>
        <p:spPr bwMode="auto">
          <a:xfrm>
            <a:off x="3667125" y="3378200"/>
            <a:ext cx="831850" cy="1588"/>
          </a:xfrm>
          <a:prstGeom prst="line">
            <a:avLst/>
          </a:prstGeom>
          <a:noFill/>
          <a:ln w="0">
            <a:solidFill>
              <a:srgbClr val="000000"/>
            </a:solidFill>
            <a:round/>
            <a:headEnd/>
            <a:tailEnd/>
          </a:ln>
        </p:spPr>
        <p:txBody>
          <a:bodyPr/>
          <a:lstStyle/>
          <a:p>
            <a:endParaRPr lang="zh-CN" altLang="en-US"/>
          </a:p>
        </p:txBody>
      </p:sp>
      <p:sp>
        <p:nvSpPr>
          <p:cNvPr id="130245" name="Rectangle 1221"/>
          <p:cNvSpPr>
            <a:spLocks noChangeArrowheads="1"/>
          </p:cNvSpPr>
          <p:nvPr/>
        </p:nvSpPr>
        <p:spPr bwMode="auto">
          <a:xfrm>
            <a:off x="4498975" y="3378200"/>
            <a:ext cx="11113" cy="6350"/>
          </a:xfrm>
          <a:prstGeom prst="rect">
            <a:avLst/>
          </a:prstGeom>
          <a:solidFill>
            <a:srgbClr val="000000"/>
          </a:solidFill>
          <a:ln w="9525">
            <a:noFill/>
            <a:miter lim="800000"/>
            <a:headEnd/>
            <a:tailEnd/>
          </a:ln>
        </p:spPr>
        <p:txBody>
          <a:bodyPr/>
          <a:lstStyle/>
          <a:p>
            <a:endParaRPr lang="zh-CN" altLang="en-US"/>
          </a:p>
        </p:txBody>
      </p:sp>
      <p:sp>
        <p:nvSpPr>
          <p:cNvPr id="130246" name="Line 1222"/>
          <p:cNvSpPr>
            <a:spLocks noChangeShapeType="1"/>
          </p:cNvSpPr>
          <p:nvPr/>
        </p:nvSpPr>
        <p:spPr bwMode="auto">
          <a:xfrm>
            <a:off x="4498975" y="3378200"/>
            <a:ext cx="11113" cy="1588"/>
          </a:xfrm>
          <a:prstGeom prst="line">
            <a:avLst/>
          </a:prstGeom>
          <a:noFill/>
          <a:ln w="0">
            <a:solidFill>
              <a:srgbClr val="000000"/>
            </a:solidFill>
            <a:round/>
            <a:headEnd/>
            <a:tailEnd/>
          </a:ln>
        </p:spPr>
        <p:txBody>
          <a:bodyPr/>
          <a:lstStyle/>
          <a:p>
            <a:endParaRPr lang="zh-CN" altLang="en-US"/>
          </a:p>
        </p:txBody>
      </p:sp>
      <p:sp>
        <p:nvSpPr>
          <p:cNvPr id="130247" name="Line 1223"/>
          <p:cNvSpPr>
            <a:spLocks noChangeShapeType="1"/>
          </p:cNvSpPr>
          <p:nvPr/>
        </p:nvSpPr>
        <p:spPr bwMode="auto">
          <a:xfrm>
            <a:off x="4498975" y="3378200"/>
            <a:ext cx="1588" cy="6350"/>
          </a:xfrm>
          <a:prstGeom prst="line">
            <a:avLst/>
          </a:prstGeom>
          <a:noFill/>
          <a:ln w="0">
            <a:solidFill>
              <a:srgbClr val="000000"/>
            </a:solidFill>
            <a:round/>
            <a:headEnd/>
            <a:tailEnd/>
          </a:ln>
        </p:spPr>
        <p:txBody>
          <a:bodyPr/>
          <a:lstStyle/>
          <a:p>
            <a:endParaRPr lang="zh-CN" altLang="en-US"/>
          </a:p>
        </p:txBody>
      </p:sp>
      <p:sp>
        <p:nvSpPr>
          <p:cNvPr id="130248" name="Rectangle 1224"/>
          <p:cNvSpPr>
            <a:spLocks noChangeArrowheads="1"/>
          </p:cNvSpPr>
          <p:nvPr/>
        </p:nvSpPr>
        <p:spPr bwMode="auto">
          <a:xfrm>
            <a:off x="4510088" y="3378200"/>
            <a:ext cx="836612" cy="6350"/>
          </a:xfrm>
          <a:prstGeom prst="rect">
            <a:avLst/>
          </a:prstGeom>
          <a:solidFill>
            <a:srgbClr val="000000"/>
          </a:solidFill>
          <a:ln w="9525">
            <a:noFill/>
            <a:miter lim="800000"/>
            <a:headEnd/>
            <a:tailEnd/>
          </a:ln>
        </p:spPr>
        <p:txBody>
          <a:bodyPr/>
          <a:lstStyle/>
          <a:p>
            <a:endParaRPr lang="zh-CN" altLang="en-US"/>
          </a:p>
        </p:txBody>
      </p:sp>
      <p:sp>
        <p:nvSpPr>
          <p:cNvPr id="130249" name="Line 1225"/>
          <p:cNvSpPr>
            <a:spLocks noChangeShapeType="1"/>
          </p:cNvSpPr>
          <p:nvPr/>
        </p:nvSpPr>
        <p:spPr bwMode="auto">
          <a:xfrm>
            <a:off x="4510088" y="3378200"/>
            <a:ext cx="836612" cy="1588"/>
          </a:xfrm>
          <a:prstGeom prst="line">
            <a:avLst/>
          </a:prstGeom>
          <a:noFill/>
          <a:ln w="0">
            <a:solidFill>
              <a:srgbClr val="000000"/>
            </a:solidFill>
            <a:round/>
            <a:headEnd/>
            <a:tailEnd/>
          </a:ln>
        </p:spPr>
        <p:txBody>
          <a:bodyPr/>
          <a:lstStyle/>
          <a:p>
            <a:endParaRPr lang="zh-CN" altLang="en-US"/>
          </a:p>
        </p:txBody>
      </p:sp>
      <p:grpSp>
        <p:nvGrpSpPr>
          <p:cNvPr id="2" name="Group 1427"/>
          <p:cNvGrpSpPr>
            <a:grpSpLocks/>
          </p:cNvGrpSpPr>
          <p:nvPr/>
        </p:nvGrpSpPr>
        <p:grpSpPr bwMode="auto">
          <a:xfrm>
            <a:off x="1116013" y="3378200"/>
            <a:ext cx="6777037" cy="1755775"/>
            <a:chOff x="703" y="2128"/>
            <a:chExt cx="4269" cy="1106"/>
          </a:xfrm>
        </p:grpSpPr>
        <p:sp>
          <p:nvSpPr>
            <p:cNvPr id="130251" name="Rectangle 1227"/>
            <p:cNvSpPr>
              <a:spLocks noChangeArrowheads="1"/>
            </p:cNvSpPr>
            <p:nvPr/>
          </p:nvSpPr>
          <p:spPr bwMode="auto">
            <a:xfrm>
              <a:off x="3368" y="2128"/>
              <a:ext cx="7" cy="4"/>
            </a:xfrm>
            <a:prstGeom prst="rect">
              <a:avLst/>
            </a:prstGeom>
            <a:solidFill>
              <a:srgbClr val="000000"/>
            </a:solidFill>
            <a:ln w="9525">
              <a:noFill/>
              <a:miter lim="800000"/>
              <a:headEnd/>
              <a:tailEnd/>
            </a:ln>
          </p:spPr>
          <p:txBody>
            <a:bodyPr/>
            <a:lstStyle/>
            <a:p>
              <a:endParaRPr lang="zh-CN" altLang="en-US"/>
            </a:p>
          </p:txBody>
        </p:sp>
        <p:sp>
          <p:nvSpPr>
            <p:cNvPr id="130252" name="Line 1228"/>
            <p:cNvSpPr>
              <a:spLocks noChangeShapeType="1"/>
            </p:cNvSpPr>
            <p:nvPr/>
          </p:nvSpPr>
          <p:spPr bwMode="auto">
            <a:xfrm>
              <a:off x="3368" y="2128"/>
              <a:ext cx="7" cy="1"/>
            </a:xfrm>
            <a:prstGeom prst="line">
              <a:avLst/>
            </a:prstGeom>
            <a:noFill/>
            <a:ln w="0">
              <a:solidFill>
                <a:srgbClr val="000000"/>
              </a:solidFill>
              <a:round/>
              <a:headEnd/>
              <a:tailEnd/>
            </a:ln>
          </p:spPr>
          <p:txBody>
            <a:bodyPr/>
            <a:lstStyle/>
            <a:p>
              <a:endParaRPr lang="zh-CN" altLang="en-US"/>
            </a:p>
          </p:txBody>
        </p:sp>
        <p:sp>
          <p:nvSpPr>
            <p:cNvPr id="130253" name="Line 1229"/>
            <p:cNvSpPr>
              <a:spLocks noChangeShapeType="1"/>
            </p:cNvSpPr>
            <p:nvPr/>
          </p:nvSpPr>
          <p:spPr bwMode="auto">
            <a:xfrm>
              <a:off x="3368" y="2128"/>
              <a:ext cx="1" cy="4"/>
            </a:xfrm>
            <a:prstGeom prst="line">
              <a:avLst/>
            </a:prstGeom>
            <a:noFill/>
            <a:ln w="0">
              <a:solidFill>
                <a:srgbClr val="000000"/>
              </a:solidFill>
              <a:round/>
              <a:headEnd/>
              <a:tailEnd/>
            </a:ln>
          </p:spPr>
          <p:txBody>
            <a:bodyPr/>
            <a:lstStyle/>
            <a:p>
              <a:endParaRPr lang="zh-CN" altLang="en-US"/>
            </a:p>
          </p:txBody>
        </p:sp>
        <p:sp>
          <p:nvSpPr>
            <p:cNvPr id="130254" name="Rectangle 1230"/>
            <p:cNvSpPr>
              <a:spLocks noChangeArrowheads="1"/>
            </p:cNvSpPr>
            <p:nvPr/>
          </p:nvSpPr>
          <p:spPr bwMode="auto">
            <a:xfrm>
              <a:off x="3375" y="2128"/>
              <a:ext cx="524" cy="4"/>
            </a:xfrm>
            <a:prstGeom prst="rect">
              <a:avLst/>
            </a:prstGeom>
            <a:solidFill>
              <a:srgbClr val="000000"/>
            </a:solidFill>
            <a:ln w="9525">
              <a:noFill/>
              <a:miter lim="800000"/>
              <a:headEnd/>
              <a:tailEnd/>
            </a:ln>
          </p:spPr>
          <p:txBody>
            <a:bodyPr/>
            <a:lstStyle/>
            <a:p>
              <a:endParaRPr lang="zh-CN" altLang="en-US"/>
            </a:p>
          </p:txBody>
        </p:sp>
        <p:sp>
          <p:nvSpPr>
            <p:cNvPr id="130255" name="Line 1231"/>
            <p:cNvSpPr>
              <a:spLocks noChangeShapeType="1"/>
            </p:cNvSpPr>
            <p:nvPr/>
          </p:nvSpPr>
          <p:spPr bwMode="auto">
            <a:xfrm>
              <a:off x="3375" y="2128"/>
              <a:ext cx="524" cy="1"/>
            </a:xfrm>
            <a:prstGeom prst="line">
              <a:avLst/>
            </a:prstGeom>
            <a:noFill/>
            <a:ln w="0">
              <a:solidFill>
                <a:srgbClr val="000000"/>
              </a:solidFill>
              <a:round/>
              <a:headEnd/>
              <a:tailEnd/>
            </a:ln>
          </p:spPr>
          <p:txBody>
            <a:bodyPr/>
            <a:lstStyle/>
            <a:p>
              <a:endParaRPr lang="zh-CN" altLang="en-US"/>
            </a:p>
          </p:txBody>
        </p:sp>
        <p:sp>
          <p:nvSpPr>
            <p:cNvPr id="130256" name="Rectangle 1232"/>
            <p:cNvSpPr>
              <a:spLocks noChangeArrowheads="1"/>
            </p:cNvSpPr>
            <p:nvPr/>
          </p:nvSpPr>
          <p:spPr bwMode="auto">
            <a:xfrm>
              <a:off x="3899" y="2128"/>
              <a:ext cx="7" cy="4"/>
            </a:xfrm>
            <a:prstGeom prst="rect">
              <a:avLst/>
            </a:prstGeom>
            <a:solidFill>
              <a:srgbClr val="000000"/>
            </a:solidFill>
            <a:ln w="9525">
              <a:noFill/>
              <a:miter lim="800000"/>
              <a:headEnd/>
              <a:tailEnd/>
            </a:ln>
          </p:spPr>
          <p:txBody>
            <a:bodyPr/>
            <a:lstStyle/>
            <a:p>
              <a:endParaRPr lang="zh-CN" altLang="en-US"/>
            </a:p>
          </p:txBody>
        </p:sp>
        <p:sp>
          <p:nvSpPr>
            <p:cNvPr id="130257" name="Line 1233"/>
            <p:cNvSpPr>
              <a:spLocks noChangeShapeType="1"/>
            </p:cNvSpPr>
            <p:nvPr/>
          </p:nvSpPr>
          <p:spPr bwMode="auto">
            <a:xfrm>
              <a:off x="3899" y="2128"/>
              <a:ext cx="7" cy="1"/>
            </a:xfrm>
            <a:prstGeom prst="line">
              <a:avLst/>
            </a:prstGeom>
            <a:noFill/>
            <a:ln w="0">
              <a:solidFill>
                <a:srgbClr val="000000"/>
              </a:solidFill>
              <a:round/>
              <a:headEnd/>
              <a:tailEnd/>
            </a:ln>
          </p:spPr>
          <p:txBody>
            <a:bodyPr/>
            <a:lstStyle/>
            <a:p>
              <a:endParaRPr lang="zh-CN" altLang="en-US"/>
            </a:p>
          </p:txBody>
        </p:sp>
        <p:sp>
          <p:nvSpPr>
            <p:cNvPr id="130258" name="Line 1234"/>
            <p:cNvSpPr>
              <a:spLocks noChangeShapeType="1"/>
            </p:cNvSpPr>
            <p:nvPr/>
          </p:nvSpPr>
          <p:spPr bwMode="auto">
            <a:xfrm>
              <a:off x="3899" y="2128"/>
              <a:ext cx="1" cy="4"/>
            </a:xfrm>
            <a:prstGeom prst="line">
              <a:avLst/>
            </a:prstGeom>
            <a:noFill/>
            <a:ln w="0">
              <a:solidFill>
                <a:srgbClr val="000000"/>
              </a:solidFill>
              <a:round/>
              <a:headEnd/>
              <a:tailEnd/>
            </a:ln>
          </p:spPr>
          <p:txBody>
            <a:bodyPr/>
            <a:lstStyle/>
            <a:p>
              <a:endParaRPr lang="zh-CN" altLang="en-US"/>
            </a:p>
          </p:txBody>
        </p:sp>
        <p:sp>
          <p:nvSpPr>
            <p:cNvPr id="130259" name="Rectangle 1235"/>
            <p:cNvSpPr>
              <a:spLocks noChangeArrowheads="1"/>
            </p:cNvSpPr>
            <p:nvPr/>
          </p:nvSpPr>
          <p:spPr bwMode="auto">
            <a:xfrm>
              <a:off x="3906" y="2128"/>
              <a:ext cx="524" cy="4"/>
            </a:xfrm>
            <a:prstGeom prst="rect">
              <a:avLst/>
            </a:prstGeom>
            <a:solidFill>
              <a:srgbClr val="000000"/>
            </a:solidFill>
            <a:ln w="9525">
              <a:noFill/>
              <a:miter lim="800000"/>
              <a:headEnd/>
              <a:tailEnd/>
            </a:ln>
          </p:spPr>
          <p:txBody>
            <a:bodyPr/>
            <a:lstStyle/>
            <a:p>
              <a:endParaRPr lang="zh-CN" altLang="en-US"/>
            </a:p>
          </p:txBody>
        </p:sp>
        <p:sp>
          <p:nvSpPr>
            <p:cNvPr id="130260" name="Line 1236"/>
            <p:cNvSpPr>
              <a:spLocks noChangeShapeType="1"/>
            </p:cNvSpPr>
            <p:nvPr/>
          </p:nvSpPr>
          <p:spPr bwMode="auto">
            <a:xfrm>
              <a:off x="3906" y="2128"/>
              <a:ext cx="524" cy="1"/>
            </a:xfrm>
            <a:prstGeom prst="line">
              <a:avLst/>
            </a:prstGeom>
            <a:noFill/>
            <a:ln w="0">
              <a:solidFill>
                <a:srgbClr val="000000"/>
              </a:solidFill>
              <a:round/>
              <a:headEnd/>
              <a:tailEnd/>
            </a:ln>
          </p:spPr>
          <p:txBody>
            <a:bodyPr/>
            <a:lstStyle/>
            <a:p>
              <a:endParaRPr lang="zh-CN" altLang="en-US"/>
            </a:p>
          </p:txBody>
        </p:sp>
        <p:sp>
          <p:nvSpPr>
            <p:cNvPr id="130261" name="Rectangle 1237"/>
            <p:cNvSpPr>
              <a:spLocks noChangeArrowheads="1"/>
            </p:cNvSpPr>
            <p:nvPr/>
          </p:nvSpPr>
          <p:spPr bwMode="auto">
            <a:xfrm>
              <a:off x="4430" y="2128"/>
              <a:ext cx="7" cy="4"/>
            </a:xfrm>
            <a:prstGeom prst="rect">
              <a:avLst/>
            </a:prstGeom>
            <a:solidFill>
              <a:srgbClr val="000000"/>
            </a:solidFill>
            <a:ln w="9525">
              <a:noFill/>
              <a:miter lim="800000"/>
              <a:headEnd/>
              <a:tailEnd/>
            </a:ln>
          </p:spPr>
          <p:txBody>
            <a:bodyPr/>
            <a:lstStyle/>
            <a:p>
              <a:endParaRPr lang="zh-CN" altLang="en-US"/>
            </a:p>
          </p:txBody>
        </p:sp>
        <p:sp>
          <p:nvSpPr>
            <p:cNvPr id="130262" name="Line 1238"/>
            <p:cNvSpPr>
              <a:spLocks noChangeShapeType="1"/>
            </p:cNvSpPr>
            <p:nvPr/>
          </p:nvSpPr>
          <p:spPr bwMode="auto">
            <a:xfrm>
              <a:off x="4430" y="2128"/>
              <a:ext cx="7" cy="1"/>
            </a:xfrm>
            <a:prstGeom prst="line">
              <a:avLst/>
            </a:prstGeom>
            <a:noFill/>
            <a:ln w="0">
              <a:solidFill>
                <a:srgbClr val="000000"/>
              </a:solidFill>
              <a:round/>
              <a:headEnd/>
              <a:tailEnd/>
            </a:ln>
          </p:spPr>
          <p:txBody>
            <a:bodyPr/>
            <a:lstStyle/>
            <a:p>
              <a:endParaRPr lang="zh-CN" altLang="en-US"/>
            </a:p>
          </p:txBody>
        </p:sp>
        <p:sp>
          <p:nvSpPr>
            <p:cNvPr id="130263" name="Line 1239"/>
            <p:cNvSpPr>
              <a:spLocks noChangeShapeType="1"/>
            </p:cNvSpPr>
            <p:nvPr/>
          </p:nvSpPr>
          <p:spPr bwMode="auto">
            <a:xfrm>
              <a:off x="4430" y="2128"/>
              <a:ext cx="1" cy="4"/>
            </a:xfrm>
            <a:prstGeom prst="line">
              <a:avLst/>
            </a:prstGeom>
            <a:noFill/>
            <a:ln w="0">
              <a:solidFill>
                <a:srgbClr val="000000"/>
              </a:solidFill>
              <a:round/>
              <a:headEnd/>
              <a:tailEnd/>
            </a:ln>
          </p:spPr>
          <p:txBody>
            <a:bodyPr/>
            <a:lstStyle/>
            <a:p>
              <a:endParaRPr lang="zh-CN" altLang="en-US"/>
            </a:p>
          </p:txBody>
        </p:sp>
        <p:sp>
          <p:nvSpPr>
            <p:cNvPr id="130264" name="Rectangle 1240"/>
            <p:cNvSpPr>
              <a:spLocks noChangeArrowheads="1"/>
            </p:cNvSpPr>
            <p:nvPr/>
          </p:nvSpPr>
          <p:spPr bwMode="auto">
            <a:xfrm>
              <a:off x="4437" y="2128"/>
              <a:ext cx="527" cy="4"/>
            </a:xfrm>
            <a:prstGeom prst="rect">
              <a:avLst/>
            </a:prstGeom>
            <a:solidFill>
              <a:srgbClr val="000000"/>
            </a:solidFill>
            <a:ln w="9525">
              <a:noFill/>
              <a:miter lim="800000"/>
              <a:headEnd/>
              <a:tailEnd/>
            </a:ln>
          </p:spPr>
          <p:txBody>
            <a:bodyPr/>
            <a:lstStyle/>
            <a:p>
              <a:endParaRPr lang="zh-CN" altLang="en-US"/>
            </a:p>
          </p:txBody>
        </p:sp>
        <p:sp>
          <p:nvSpPr>
            <p:cNvPr id="130265" name="Line 1241"/>
            <p:cNvSpPr>
              <a:spLocks noChangeShapeType="1"/>
            </p:cNvSpPr>
            <p:nvPr/>
          </p:nvSpPr>
          <p:spPr bwMode="auto">
            <a:xfrm>
              <a:off x="4437" y="2128"/>
              <a:ext cx="527" cy="1"/>
            </a:xfrm>
            <a:prstGeom prst="line">
              <a:avLst/>
            </a:prstGeom>
            <a:noFill/>
            <a:ln w="0">
              <a:solidFill>
                <a:srgbClr val="000000"/>
              </a:solidFill>
              <a:round/>
              <a:headEnd/>
              <a:tailEnd/>
            </a:ln>
          </p:spPr>
          <p:txBody>
            <a:bodyPr/>
            <a:lstStyle/>
            <a:p>
              <a:endParaRPr lang="zh-CN" altLang="en-US"/>
            </a:p>
          </p:txBody>
        </p:sp>
        <p:sp>
          <p:nvSpPr>
            <p:cNvPr id="130266" name="Rectangle 1242"/>
            <p:cNvSpPr>
              <a:spLocks noChangeArrowheads="1"/>
            </p:cNvSpPr>
            <p:nvPr/>
          </p:nvSpPr>
          <p:spPr bwMode="auto">
            <a:xfrm>
              <a:off x="4964" y="2128"/>
              <a:ext cx="8" cy="4"/>
            </a:xfrm>
            <a:prstGeom prst="rect">
              <a:avLst/>
            </a:prstGeom>
            <a:solidFill>
              <a:srgbClr val="000000"/>
            </a:solidFill>
            <a:ln w="9525">
              <a:noFill/>
              <a:miter lim="800000"/>
              <a:headEnd/>
              <a:tailEnd/>
            </a:ln>
          </p:spPr>
          <p:txBody>
            <a:bodyPr/>
            <a:lstStyle/>
            <a:p>
              <a:endParaRPr lang="zh-CN" altLang="en-US"/>
            </a:p>
          </p:txBody>
        </p:sp>
        <p:sp>
          <p:nvSpPr>
            <p:cNvPr id="130267" name="Line 1243"/>
            <p:cNvSpPr>
              <a:spLocks noChangeShapeType="1"/>
            </p:cNvSpPr>
            <p:nvPr/>
          </p:nvSpPr>
          <p:spPr bwMode="auto">
            <a:xfrm>
              <a:off x="4964" y="2128"/>
              <a:ext cx="8" cy="1"/>
            </a:xfrm>
            <a:prstGeom prst="line">
              <a:avLst/>
            </a:prstGeom>
            <a:noFill/>
            <a:ln w="0">
              <a:solidFill>
                <a:srgbClr val="000000"/>
              </a:solidFill>
              <a:round/>
              <a:headEnd/>
              <a:tailEnd/>
            </a:ln>
          </p:spPr>
          <p:txBody>
            <a:bodyPr/>
            <a:lstStyle/>
            <a:p>
              <a:endParaRPr lang="zh-CN" altLang="en-US"/>
            </a:p>
          </p:txBody>
        </p:sp>
        <p:sp>
          <p:nvSpPr>
            <p:cNvPr id="130268" name="Line 1244"/>
            <p:cNvSpPr>
              <a:spLocks noChangeShapeType="1"/>
            </p:cNvSpPr>
            <p:nvPr/>
          </p:nvSpPr>
          <p:spPr bwMode="auto">
            <a:xfrm>
              <a:off x="4964" y="2128"/>
              <a:ext cx="1" cy="4"/>
            </a:xfrm>
            <a:prstGeom prst="line">
              <a:avLst/>
            </a:prstGeom>
            <a:noFill/>
            <a:ln w="0">
              <a:solidFill>
                <a:srgbClr val="000000"/>
              </a:solidFill>
              <a:round/>
              <a:headEnd/>
              <a:tailEnd/>
            </a:ln>
          </p:spPr>
          <p:txBody>
            <a:bodyPr/>
            <a:lstStyle/>
            <a:p>
              <a:endParaRPr lang="zh-CN" altLang="en-US"/>
            </a:p>
          </p:txBody>
        </p:sp>
        <p:sp>
          <p:nvSpPr>
            <p:cNvPr id="130269" name="Rectangle 1245"/>
            <p:cNvSpPr>
              <a:spLocks noChangeArrowheads="1"/>
            </p:cNvSpPr>
            <p:nvPr/>
          </p:nvSpPr>
          <p:spPr bwMode="auto">
            <a:xfrm>
              <a:off x="703" y="2132"/>
              <a:ext cx="7" cy="275"/>
            </a:xfrm>
            <a:prstGeom prst="rect">
              <a:avLst/>
            </a:prstGeom>
            <a:solidFill>
              <a:srgbClr val="000000"/>
            </a:solidFill>
            <a:ln w="9525">
              <a:noFill/>
              <a:miter lim="800000"/>
              <a:headEnd/>
              <a:tailEnd/>
            </a:ln>
          </p:spPr>
          <p:txBody>
            <a:bodyPr/>
            <a:lstStyle/>
            <a:p>
              <a:endParaRPr lang="zh-CN" altLang="en-US"/>
            </a:p>
          </p:txBody>
        </p:sp>
        <p:sp>
          <p:nvSpPr>
            <p:cNvPr id="130270" name="Line 1246"/>
            <p:cNvSpPr>
              <a:spLocks noChangeShapeType="1"/>
            </p:cNvSpPr>
            <p:nvPr/>
          </p:nvSpPr>
          <p:spPr bwMode="auto">
            <a:xfrm>
              <a:off x="703" y="2132"/>
              <a:ext cx="1" cy="275"/>
            </a:xfrm>
            <a:prstGeom prst="line">
              <a:avLst/>
            </a:prstGeom>
            <a:noFill/>
            <a:ln w="0">
              <a:solidFill>
                <a:srgbClr val="000000"/>
              </a:solidFill>
              <a:round/>
              <a:headEnd/>
              <a:tailEnd/>
            </a:ln>
          </p:spPr>
          <p:txBody>
            <a:bodyPr/>
            <a:lstStyle/>
            <a:p>
              <a:endParaRPr lang="zh-CN" altLang="en-US"/>
            </a:p>
          </p:txBody>
        </p:sp>
        <p:sp>
          <p:nvSpPr>
            <p:cNvPr id="130271" name="Rectangle 1247"/>
            <p:cNvSpPr>
              <a:spLocks noChangeArrowheads="1"/>
            </p:cNvSpPr>
            <p:nvPr/>
          </p:nvSpPr>
          <p:spPr bwMode="auto">
            <a:xfrm>
              <a:off x="1237" y="2132"/>
              <a:ext cx="8" cy="275"/>
            </a:xfrm>
            <a:prstGeom prst="rect">
              <a:avLst/>
            </a:prstGeom>
            <a:solidFill>
              <a:srgbClr val="000000"/>
            </a:solidFill>
            <a:ln w="9525">
              <a:noFill/>
              <a:miter lim="800000"/>
              <a:headEnd/>
              <a:tailEnd/>
            </a:ln>
          </p:spPr>
          <p:txBody>
            <a:bodyPr/>
            <a:lstStyle/>
            <a:p>
              <a:endParaRPr lang="zh-CN" altLang="en-US"/>
            </a:p>
          </p:txBody>
        </p:sp>
        <p:sp>
          <p:nvSpPr>
            <p:cNvPr id="130272" name="Line 1248"/>
            <p:cNvSpPr>
              <a:spLocks noChangeShapeType="1"/>
            </p:cNvSpPr>
            <p:nvPr/>
          </p:nvSpPr>
          <p:spPr bwMode="auto">
            <a:xfrm>
              <a:off x="1237" y="2132"/>
              <a:ext cx="1" cy="275"/>
            </a:xfrm>
            <a:prstGeom prst="line">
              <a:avLst/>
            </a:prstGeom>
            <a:noFill/>
            <a:ln w="0">
              <a:solidFill>
                <a:srgbClr val="000000"/>
              </a:solidFill>
              <a:round/>
              <a:headEnd/>
              <a:tailEnd/>
            </a:ln>
          </p:spPr>
          <p:txBody>
            <a:bodyPr/>
            <a:lstStyle/>
            <a:p>
              <a:endParaRPr lang="zh-CN" altLang="en-US"/>
            </a:p>
          </p:txBody>
        </p:sp>
        <p:sp>
          <p:nvSpPr>
            <p:cNvPr id="130273" name="Rectangle 1249"/>
            <p:cNvSpPr>
              <a:spLocks noChangeArrowheads="1"/>
            </p:cNvSpPr>
            <p:nvPr/>
          </p:nvSpPr>
          <p:spPr bwMode="auto">
            <a:xfrm>
              <a:off x="1768" y="2132"/>
              <a:ext cx="8" cy="275"/>
            </a:xfrm>
            <a:prstGeom prst="rect">
              <a:avLst/>
            </a:prstGeom>
            <a:solidFill>
              <a:srgbClr val="000000"/>
            </a:solidFill>
            <a:ln w="9525">
              <a:noFill/>
              <a:miter lim="800000"/>
              <a:headEnd/>
              <a:tailEnd/>
            </a:ln>
          </p:spPr>
          <p:txBody>
            <a:bodyPr/>
            <a:lstStyle/>
            <a:p>
              <a:endParaRPr lang="zh-CN" altLang="en-US"/>
            </a:p>
          </p:txBody>
        </p:sp>
        <p:sp>
          <p:nvSpPr>
            <p:cNvPr id="130274" name="Line 1250"/>
            <p:cNvSpPr>
              <a:spLocks noChangeShapeType="1"/>
            </p:cNvSpPr>
            <p:nvPr/>
          </p:nvSpPr>
          <p:spPr bwMode="auto">
            <a:xfrm>
              <a:off x="1768" y="2132"/>
              <a:ext cx="1" cy="275"/>
            </a:xfrm>
            <a:prstGeom prst="line">
              <a:avLst/>
            </a:prstGeom>
            <a:noFill/>
            <a:ln w="0">
              <a:solidFill>
                <a:srgbClr val="000000"/>
              </a:solidFill>
              <a:round/>
              <a:headEnd/>
              <a:tailEnd/>
            </a:ln>
          </p:spPr>
          <p:txBody>
            <a:bodyPr/>
            <a:lstStyle/>
            <a:p>
              <a:endParaRPr lang="zh-CN" altLang="en-US"/>
            </a:p>
          </p:txBody>
        </p:sp>
        <p:sp>
          <p:nvSpPr>
            <p:cNvPr id="130275" name="Rectangle 1251"/>
            <p:cNvSpPr>
              <a:spLocks noChangeArrowheads="1"/>
            </p:cNvSpPr>
            <p:nvPr/>
          </p:nvSpPr>
          <p:spPr bwMode="auto">
            <a:xfrm>
              <a:off x="2303" y="2132"/>
              <a:ext cx="7" cy="275"/>
            </a:xfrm>
            <a:prstGeom prst="rect">
              <a:avLst/>
            </a:prstGeom>
            <a:solidFill>
              <a:srgbClr val="000000"/>
            </a:solidFill>
            <a:ln w="9525">
              <a:noFill/>
              <a:miter lim="800000"/>
              <a:headEnd/>
              <a:tailEnd/>
            </a:ln>
          </p:spPr>
          <p:txBody>
            <a:bodyPr/>
            <a:lstStyle/>
            <a:p>
              <a:endParaRPr lang="zh-CN" altLang="en-US"/>
            </a:p>
          </p:txBody>
        </p:sp>
        <p:sp>
          <p:nvSpPr>
            <p:cNvPr id="130276" name="Line 1252"/>
            <p:cNvSpPr>
              <a:spLocks noChangeShapeType="1"/>
            </p:cNvSpPr>
            <p:nvPr/>
          </p:nvSpPr>
          <p:spPr bwMode="auto">
            <a:xfrm>
              <a:off x="2303" y="2132"/>
              <a:ext cx="1" cy="275"/>
            </a:xfrm>
            <a:prstGeom prst="line">
              <a:avLst/>
            </a:prstGeom>
            <a:noFill/>
            <a:ln w="0">
              <a:solidFill>
                <a:srgbClr val="000000"/>
              </a:solidFill>
              <a:round/>
              <a:headEnd/>
              <a:tailEnd/>
            </a:ln>
          </p:spPr>
          <p:txBody>
            <a:bodyPr/>
            <a:lstStyle/>
            <a:p>
              <a:endParaRPr lang="zh-CN" altLang="en-US"/>
            </a:p>
          </p:txBody>
        </p:sp>
        <p:sp>
          <p:nvSpPr>
            <p:cNvPr id="130277" name="Rectangle 1253"/>
            <p:cNvSpPr>
              <a:spLocks noChangeArrowheads="1"/>
            </p:cNvSpPr>
            <p:nvPr/>
          </p:nvSpPr>
          <p:spPr bwMode="auto">
            <a:xfrm>
              <a:off x="2834" y="2132"/>
              <a:ext cx="7" cy="275"/>
            </a:xfrm>
            <a:prstGeom prst="rect">
              <a:avLst/>
            </a:prstGeom>
            <a:solidFill>
              <a:srgbClr val="000000"/>
            </a:solidFill>
            <a:ln w="9525">
              <a:noFill/>
              <a:miter lim="800000"/>
              <a:headEnd/>
              <a:tailEnd/>
            </a:ln>
          </p:spPr>
          <p:txBody>
            <a:bodyPr/>
            <a:lstStyle/>
            <a:p>
              <a:endParaRPr lang="zh-CN" altLang="en-US"/>
            </a:p>
          </p:txBody>
        </p:sp>
        <p:sp>
          <p:nvSpPr>
            <p:cNvPr id="130278" name="Line 1254"/>
            <p:cNvSpPr>
              <a:spLocks noChangeShapeType="1"/>
            </p:cNvSpPr>
            <p:nvPr/>
          </p:nvSpPr>
          <p:spPr bwMode="auto">
            <a:xfrm>
              <a:off x="2834" y="2132"/>
              <a:ext cx="1" cy="275"/>
            </a:xfrm>
            <a:prstGeom prst="line">
              <a:avLst/>
            </a:prstGeom>
            <a:noFill/>
            <a:ln w="0">
              <a:solidFill>
                <a:srgbClr val="000000"/>
              </a:solidFill>
              <a:round/>
              <a:headEnd/>
              <a:tailEnd/>
            </a:ln>
          </p:spPr>
          <p:txBody>
            <a:bodyPr/>
            <a:lstStyle/>
            <a:p>
              <a:endParaRPr lang="zh-CN" altLang="en-US"/>
            </a:p>
          </p:txBody>
        </p:sp>
        <p:sp>
          <p:nvSpPr>
            <p:cNvPr id="130279" name="Rectangle 1255"/>
            <p:cNvSpPr>
              <a:spLocks noChangeArrowheads="1"/>
            </p:cNvSpPr>
            <p:nvPr/>
          </p:nvSpPr>
          <p:spPr bwMode="auto">
            <a:xfrm>
              <a:off x="3368" y="2132"/>
              <a:ext cx="7" cy="275"/>
            </a:xfrm>
            <a:prstGeom prst="rect">
              <a:avLst/>
            </a:prstGeom>
            <a:solidFill>
              <a:srgbClr val="000000"/>
            </a:solidFill>
            <a:ln w="9525">
              <a:noFill/>
              <a:miter lim="800000"/>
              <a:headEnd/>
              <a:tailEnd/>
            </a:ln>
          </p:spPr>
          <p:txBody>
            <a:bodyPr/>
            <a:lstStyle/>
            <a:p>
              <a:endParaRPr lang="zh-CN" altLang="en-US"/>
            </a:p>
          </p:txBody>
        </p:sp>
        <p:sp>
          <p:nvSpPr>
            <p:cNvPr id="130280" name="Line 1256"/>
            <p:cNvSpPr>
              <a:spLocks noChangeShapeType="1"/>
            </p:cNvSpPr>
            <p:nvPr/>
          </p:nvSpPr>
          <p:spPr bwMode="auto">
            <a:xfrm>
              <a:off x="3368" y="2132"/>
              <a:ext cx="1" cy="275"/>
            </a:xfrm>
            <a:prstGeom prst="line">
              <a:avLst/>
            </a:prstGeom>
            <a:noFill/>
            <a:ln w="0">
              <a:solidFill>
                <a:srgbClr val="000000"/>
              </a:solidFill>
              <a:round/>
              <a:headEnd/>
              <a:tailEnd/>
            </a:ln>
          </p:spPr>
          <p:txBody>
            <a:bodyPr/>
            <a:lstStyle/>
            <a:p>
              <a:endParaRPr lang="zh-CN" altLang="en-US"/>
            </a:p>
          </p:txBody>
        </p:sp>
        <p:sp>
          <p:nvSpPr>
            <p:cNvPr id="130281" name="Rectangle 1257"/>
            <p:cNvSpPr>
              <a:spLocks noChangeArrowheads="1"/>
            </p:cNvSpPr>
            <p:nvPr/>
          </p:nvSpPr>
          <p:spPr bwMode="auto">
            <a:xfrm>
              <a:off x="3899" y="2132"/>
              <a:ext cx="7" cy="275"/>
            </a:xfrm>
            <a:prstGeom prst="rect">
              <a:avLst/>
            </a:prstGeom>
            <a:solidFill>
              <a:srgbClr val="000000"/>
            </a:solidFill>
            <a:ln w="9525">
              <a:noFill/>
              <a:miter lim="800000"/>
              <a:headEnd/>
              <a:tailEnd/>
            </a:ln>
          </p:spPr>
          <p:txBody>
            <a:bodyPr/>
            <a:lstStyle/>
            <a:p>
              <a:endParaRPr lang="zh-CN" altLang="en-US"/>
            </a:p>
          </p:txBody>
        </p:sp>
        <p:sp>
          <p:nvSpPr>
            <p:cNvPr id="130282" name="Line 1258"/>
            <p:cNvSpPr>
              <a:spLocks noChangeShapeType="1"/>
            </p:cNvSpPr>
            <p:nvPr/>
          </p:nvSpPr>
          <p:spPr bwMode="auto">
            <a:xfrm>
              <a:off x="3899" y="2132"/>
              <a:ext cx="1" cy="275"/>
            </a:xfrm>
            <a:prstGeom prst="line">
              <a:avLst/>
            </a:prstGeom>
            <a:noFill/>
            <a:ln w="0">
              <a:solidFill>
                <a:srgbClr val="000000"/>
              </a:solidFill>
              <a:round/>
              <a:headEnd/>
              <a:tailEnd/>
            </a:ln>
          </p:spPr>
          <p:txBody>
            <a:bodyPr/>
            <a:lstStyle/>
            <a:p>
              <a:endParaRPr lang="zh-CN" altLang="en-US"/>
            </a:p>
          </p:txBody>
        </p:sp>
        <p:sp>
          <p:nvSpPr>
            <p:cNvPr id="130283" name="Rectangle 1259"/>
            <p:cNvSpPr>
              <a:spLocks noChangeArrowheads="1"/>
            </p:cNvSpPr>
            <p:nvPr/>
          </p:nvSpPr>
          <p:spPr bwMode="auto">
            <a:xfrm>
              <a:off x="4430" y="2132"/>
              <a:ext cx="7" cy="275"/>
            </a:xfrm>
            <a:prstGeom prst="rect">
              <a:avLst/>
            </a:prstGeom>
            <a:solidFill>
              <a:srgbClr val="000000"/>
            </a:solidFill>
            <a:ln w="9525">
              <a:noFill/>
              <a:miter lim="800000"/>
              <a:headEnd/>
              <a:tailEnd/>
            </a:ln>
          </p:spPr>
          <p:txBody>
            <a:bodyPr/>
            <a:lstStyle/>
            <a:p>
              <a:endParaRPr lang="zh-CN" altLang="en-US"/>
            </a:p>
          </p:txBody>
        </p:sp>
        <p:sp>
          <p:nvSpPr>
            <p:cNvPr id="130284" name="Line 1260"/>
            <p:cNvSpPr>
              <a:spLocks noChangeShapeType="1"/>
            </p:cNvSpPr>
            <p:nvPr/>
          </p:nvSpPr>
          <p:spPr bwMode="auto">
            <a:xfrm>
              <a:off x="4430" y="2132"/>
              <a:ext cx="1" cy="275"/>
            </a:xfrm>
            <a:prstGeom prst="line">
              <a:avLst/>
            </a:prstGeom>
            <a:noFill/>
            <a:ln w="0">
              <a:solidFill>
                <a:srgbClr val="000000"/>
              </a:solidFill>
              <a:round/>
              <a:headEnd/>
              <a:tailEnd/>
            </a:ln>
          </p:spPr>
          <p:txBody>
            <a:bodyPr/>
            <a:lstStyle/>
            <a:p>
              <a:endParaRPr lang="zh-CN" altLang="en-US"/>
            </a:p>
          </p:txBody>
        </p:sp>
        <p:sp>
          <p:nvSpPr>
            <p:cNvPr id="130285" name="Rectangle 1261"/>
            <p:cNvSpPr>
              <a:spLocks noChangeArrowheads="1"/>
            </p:cNvSpPr>
            <p:nvPr/>
          </p:nvSpPr>
          <p:spPr bwMode="auto">
            <a:xfrm>
              <a:off x="4964" y="2132"/>
              <a:ext cx="8" cy="275"/>
            </a:xfrm>
            <a:prstGeom prst="rect">
              <a:avLst/>
            </a:prstGeom>
            <a:solidFill>
              <a:srgbClr val="000000"/>
            </a:solidFill>
            <a:ln w="9525">
              <a:noFill/>
              <a:miter lim="800000"/>
              <a:headEnd/>
              <a:tailEnd/>
            </a:ln>
          </p:spPr>
          <p:txBody>
            <a:bodyPr/>
            <a:lstStyle/>
            <a:p>
              <a:endParaRPr lang="zh-CN" altLang="en-US"/>
            </a:p>
          </p:txBody>
        </p:sp>
        <p:sp>
          <p:nvSpPr>
            <p:cNvPr id="130286" name="Line 1262"/>
            <p:cNvSpPr>
              <a:spLocks noChangeShapeType="1"/>
            </p:cNvSpPr>
            <p:nvPr/>
          </p:nvSpPr>
          <p:spPr bwMode="auto">
            <a:xfrm>
              <a:off x="4964" y="2132"/>
              <a:ext cx="1" cy="275"/>
            </a:xfrm>
            <a:prstGeom prst="line">
              <a:avLst/>
            </a:prstGeom>
            <a:noFill/>
            <a:ln w="0">
              <a:solidFill>
                <a:srgbClr val="000000"/>
              </a:solidFill>
              <a:round/>
              <a:headEnd/>
              <a:tailEnd/>
            </a:ln>
          </p:spPr>
          <p:txBody>
            <a:bodyPr/>
            <a:lstStyle/>
            <a:p>
              <a:endParaRPr lang="zh-CN" altLang="en-US"/>
            </a:p>
          </p:txBody>
        </p:sp>
        <p:sp>
          <p:nvSpPr>
            <p:cNvPr id="130287" name="Rectangle 1263"/>
            <p:cNvSpPr>
              <a:spLocks noChangeArrowheads="1"/>
            </p:cNvSpPr>
            <p:nvPr/>
          </p:nvSpPr>
          <p:spPr bwMode="auto">
            <a:xfrm>
              <a:off x="859" y="2407"/>
              <a:ext cx="116" cy="230"/>
            </a:xfrm>
            <a:prstGeom prst="rect">
              <a:avLst/>
            </a:prstGeom>
            <a:noFill/>
            <a:ln w="9525">
              <a:noFill/>
              <a:miter lim="800000"/>
              <a:headEnd/>
              <a:tailEnd/>
            </a:ln>
          </p:spPr>
          <p:txBody>
            <a:bodyPr wrap="none" lIns="0" tIns="0" rIns="0" bIns="0">
              <a:spAutoFit/>
            </a:bodyPr>
            <a:lstStyle/>
            <a:p>
              <a:r>
                <a:rPr lang="en-US" altLang="zh-CN" b="1">
                  <a:solidFill>
                    <a:srgbClr val="0000FF"/>
                  </a:solidFill>
                  <a:latin typeface="Symbol" pitchFamily="18" charset="2"/>
                </a:rPr>
                <a:t>­</a:t>
              </a:r>
              <a:endParaRPr lang="en-US" altLang="zh-CN"/>
            </a:p>
          </p:txBody>
        </p:sp>
        <p:sp>
          <p:nvSpPr>
            <p:cNvPr id="130288" name="Rectangle 1264"/>
            <p:cNvSpPr>
              <a:spLocks noChangeArrowheads="1"/>
            </p:cNvSpPr>
            <p:nvPr/>
          </p:nvSpPr>
          <p:spPr bwMode="auto">
            <a:xfrm>
              <a:off x="1085" y="2354"/>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289" name="Rectangle 1265"/>
            <p:cNvSpPr>
              <a:spLocks noChangeArrowheads="1"/>
            </p:cNvSpPr>
            <p:nvPr/>
          </p:nvSpPr>
          <p:spPr bwMode="auto">
            <a:xfrm>
              <a:off x="1423"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0" name="Rectangle 1266"/>
            <p:cNvSpPr>
              <a:spLocks noChangeArrowheads="1"/>
            </p:cNvSpPr>
            <p:nvPr/>
          </p:nvSpPr>
          <p:spPr bwMode="auto">
            <a:xfrm>
              <a:off x="1590"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1" name="Rectangle 1267"/>
            <p:cNvSpPr>
              <a:spLocks noChangeArrowheads="1"/>
            </p:cNvSpPr>
            <p:nvPr/>
          </p:nvSpPr>
          <p:spPr bwMode="auto">
            <a:xfrm>
              <a:off x="1954"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2" name="Rectangle 1268"/>
            <p:cNvSpPr>
              <a:spLocks noChangeArrowheads="1"/>
            </p:cNvSpPr>
            <p:nvPr/>
          </p:nvSpPr>
          <p:spPr bwMode="auto">
            <a:xfrm>
              <a:off x="2121"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3" name="Rectangle 1269"/>
            <p:cNvSpPr>
              <a:spLocks noChangeArrowheads="1"/>
            </p:cNvSpPr>
            <p:nvPr/>
          </p:nvSpPr>
          <p:spPr bwMode="auto">
            <a:xfrm>
              <a:off x="2488"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94" name="Rectangle 1270"/>
            <p:cNvSpPr>
              <a:spLocks noChangeArrowheads="1"/>
            </p:cNvSpPr>
            <p:nvPr/>
          </p:nvSpPr>
          <p:spPr bwMode="auto">
            <a:xfrm>
              <a:off x="2655"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5" name="Rectangle 1271"/>
            <p:cNvSpPr>
              <a:spLocks noChangeArrowheads="1"/>
            </p:cNvSpPr>
            <p:nvPr/>
          </p:nvSpPr>
          <p:spPr bwMode="auto">
            <a:xfrm>
              <a:off x="3019"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296" name="Rectangle 1272"/>
            <p:cNvSpPr>
              <a:spLocks noChangeArrowheads="1"/>
            </p:cNvSpPr>
            <p:nvPr/>
          </p:nvSpPr>
          <p:spPr bwMode="auto">
            <a:xfrm>
              <a:off x="3186"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7" name="Rectangle 1273"/>
            <p:cNvSpPr>
              <a:spLocks noChangeArrowheads="1"/>
            </p:cNvSpPr>
            <p:nvPr/>
          </p:nvSpPr>
          <p:spPr bwMode="auto">
            <a:xfrm>
              <a:off x="3554"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298" name="Rectangle 1274"/>
            <p:cNvSpPr>
              <a:spLocks noChangeArrowheads="1"/>
            </p:cNvSpPr>
            <p:nvPr/>
          </p:nvSpPr>
          <p:spPr bwMode="auto">
            <a:xfrm>
              <a:off x="3721"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299" name="Rectangle 1275"/>
            <p:cNvSpPr>
              <a:spLocks noChangeArrowheads="1"/>
            </p:cNvSpPr>
            <p:nvPr/>
          </p:nvSpPr>
          <p:spPr bwMode="auto">
            <a:xfrm>
              <a:off x="4084"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00" name="Rectangle 1276"/>
            <p:cNvSpPr>
              <a:spLocks noChangeArrowheads="1"/>
            </p:cNvSpPr>
            <p:nvPr/>
          </p:nvSpPr>
          <p:spPr bwMode="auto">
            <a:xfrm>
              <a:off x="4251"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01" name="Rectangle 1277"/>
            <p:cNvSpPr>
              <a:spLocks noChangeArrowheads="1"/>
            </p:cNvSpPr>
            <p:nvPr/>
          </p:nvSpPr>
          <p:spPr bwMode="auto">
            <a:xfrm>
              <a:off x="4619" y="2407"/>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302" name="Rectangle 1278"/>
            <p:cNvSpPr>
              <a:spLocks noChangeArrowheads="1"/>
            </p:cNvSpPr>
            <p:nvPr/>
          </p:nvSpPr>
          <p:spPr bwMode="auto">
            <a:xfrm>
              <a:off x="4786" y="2407"/>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03" name="Rectangle 1279"/>
            <p:cNvSpPr>
              <a:spLocks noChangeArrowheads="1"/>
            </p:cNvSpPr>
            <p:nvPr/>
          </p:nvSpPr>
          <p:spPr bwMode="auto">
            <a:xfrm>
              <a:off x="703" y="2407"/>
              <a:ext cx="7" cy="3"/>
            </a:xfrm>
            <a:prstGeom prst="rect">
              <a:avLst/>
            </a:prstGeom>
            <a:solidFill>
              <a:srgbClr val="000000"/>
            </a:solidFill>
            <a:ln w="9525">
              <a:noFill/>
              <a:miter lim="800000"/>
              <a:headEnd/>
              <a:tailEnd/>
            </a:ln>
          </p:spPr>
          <p:txBody>
            <a:bodyPr/>
            <a:lstStyle/>
            <a:p>
              <a:endParaRPr lang="zh-CN" altLang="en-US"/>
            </a:p>
          </p:txBody>
        </p:sp>
        <p:sp>
          <p:nvSpPr>
            <p:cNvPr id="130304" name="Line 1280"/>
            <p:cNvSpPr>
              <a:spLocks noChangeShapeType="1"/>
            </p:cNvSpPr>
            <p:nvPr/>
          </p:nvSpPr>
          <p:spPr bwMode="auto">
            <a:xfrm>
              <a:off x="703" y="2407"/>
              <a:ext cx="7" cy="1"/>
            </a:xfrm>
            <a:prstGeom prst="line">
              <a:avLst/>
            </a:prstGeom>
            <a:noFill/>
            <a:ln w="0">
              <a:solidFill>
                <a:srgbClr val="000000"/>
              </a:solidFill>
              <a:round/>
              <a:headEnd/>
              <a:tailEnd/>
            </a:ln>
          </p:spPr>
          <p:txBody>
            <a:bodyPr/>
            <a:lstStyle/>
            <a:p>
              <a:endParaRPr lang="zh-CN" altLang="en-US"/>
            </a:p>
          </p:txBody>
        </p:sp>
        <p:sp>
          <p:nvSpPr>
            <p:cNvPr id="130305" name="Line 1281"/>
            <p:cNvSpPr>
              <a:spLocks noChangeShapeType="1"/>
            </p:cNvSpPr>
            <p:nvPr/>
          </p:nvSpPr>
          <p:spPr bwMode="auto">
            <a:xfrm>
              <a:off x="703" y="2407"/>
              <a:ext cx="1" cy="3"/>
            </a:xfrm>
            <a:prstGeom prst="line">
              <a:avLst/>
            </a:prstGeom>
            <a:noFill/>
            <a:ln w="0">
              <a:solidFill>
                <a:srgbClr val="000000"/>
              </a:solidFill>
              <a:round/>
              <a:headEnd/>
              <a:tailEnd/>
            </a:ln>
          </p:spPr>
          <p:txBody>
            <a:bodyPr/>
            <a:lstStyle/>
            <a:p>
              <a:endParaRPr lang="zh-CN" altLang="en-US"/>
            </a:p>
          </p:txBody>
        </p:sp>
        <p:sp>
          <p:nvSpPr>
            <p:cNvPr id="130306" name="Rectangle 1282"/>
            <p:cNvSpPr>
              <a:spLocks noChangeArrowheads="1"/>
            </p:cNvSpPr>
            <p:nvPr/>
          </p:nvSpPr>
          <p:spPr bwMode="auto">
            <a:xfrm>
              <a:off x="710" y="2407"/>
              <a:ext cx="527" cy="3"/>
            </a:xfrm>
            <a:prstGeom prst="rect">
              <a:avLst/>
            </a:prstGeom>
            <a:solidFill>
              <a:srgbClr val="000000"/>
            </a:solidFill>
            <a:ln w="9525">
              <a:noFill/>
              <a:miter lim="800000"/>
              <a:headEnd/>
              <a:tailEnd/>
            </a:ln>
          </p:spPr>
          <p:txBody>
            <a:bodyPr/>
            <a:lstStyle/>
            <a:p>
              <a:endParaRPr lang="zh-CN" altLang="en-US"/>
            </a:p>
          </p:txBody>
        </p:sp>
        <p:sp>
          <p:nvSpPr>
            <p:cNvPr id="130307" name="Line 1283"/>
            <p:cNvSpPr>
              <a:spLocks noChangeShapeType="1"/>
            </p:cNvSpPr>
            <p:nvPr/>
          </p:nvSpPr>
          <p:spPr bwMode="auto">
            <a:xfrm>
              <a:off x="710" y="2407"/>
              <a:ext cx="527" cy="1"/>
            </a:xfrm>
            <a:prstGeom prst="line">
              <a:avLst/>
            </a:prstGeom>
            <a:noFill/>
            <a:ln w="0">
              <a:solidFill>
                <a:srgbClr val="000000"/>
              </a:solidFill>
              <a:round/>
              <a:headEnd/>
              <a:tailEnd/>
            </a:ln>
          </p:spPr>
          <p:txBody>
            <a:bodyPr/>
            <a:lstStyle/>
            <a:p>
              <a:endParaRPr lang="zh-CN" altLang="en-US"/>
            </a:p>
          </p:txBody>
        </p:sp>
        <p:sp>
          <p:nvSpPr>
            <p:cNvPr id="130308" name="Rectangle 1284"/>
            <p:cNvSpPr>
              <a:spLocks noChangeArrowheads="1"/>
            </p:cNvSpPr>
            <p:nvPr/>
          </p:nvSpPr>
          <p:spPr bwMode="auto">
            <a:xfrm>
              <a:off x="1237" y="2407"/>
              <a:ext cx="8" cy="3"/>
            </a:xfrm>
            <a:prstGeom prst="rect">
              <a:avLst/>
            </a:prstGeom>
            <a:solidFill>
              <a:srgbClr val="000000"/>
            </a:solidFill>
            <a:ln w="9525">
              <a:noFill/>
              <a:miter lim="800000"/>
              <a:headEnd/>
              <a:tailEnd/>
            </a:ln>
          </p:spPr>
          <p:txBody>
            <a:bodyPr/>
            <a:lstStyle/>
            <a:p>
              <a:endParaRPr lang="zh-CN" altLang="en-US"/>
            </a:p>
          </p:txBody>
        </p:sp>
        <p:sp>
          <p:nvSpPr>
            <p:cNvPr id="130309" name="Line 1285"/>
            <p:cNvSpPr>
              <a:spLocks noChangeShapeType="1"/>
            </p:cNvSpPr>
            <p:nvPr/>
          </p:nvSpPr>
          <p:spPr bwMode="auto">
            <a:xfrm>
              <a:off x="1237" y="2407"/>
              <a:ext cx="8" cy="1"/>
            </a:xfrm>
            <a:prstGeom prst="line">
              <a:avLst/>
            </a:prstGeom>
            <a:noFill/>
            <a:ln w="0">
              <a:solidFill>
                <a:srgbClr val="000000"/>
              </a:solidFill>
              <a:round/>
              <a:headEnd/>
              <a:tailEnd/>
            </a:ln>
          </p:spPr>
          <p:txBody>
            <a:bodyPr/>
            <a:lstStyle/>
            <a:p>
              <a:endParaRPr lang="zh-CN" altLang="en-US"/>
            </a:p>
          </p:txBody>
        </p:sp>
        <p:sp>
          <p:nvSpPr>
            <p:cNvPr id="130310" name="Line 1286"/>
            <p:cNvSpPr>
              <a:spLocks noChangeShapeType="1"/>
            </p:cNvSpPr>
            <p:nvPr/>
          </p:nvSpPr>
          <p:spPr bwMode="auto">
            <a:xfrm>
              <a:off x="1237" y="2407"/>
              <a:ext cx="1" cy="3"/>
            </a:xfrm>
            <a:prstGeom prst="line">
              <a:avLst/>
            </a:prstGeom>
            <a:noFill/>
            <a:ln w="0">
              <a:solidFill>
                <a:srgbClr val="000000"/>
              </a:solidFill>
              <a:round/>
              <a:headEnd/>
              <a:tailEnd/>
            </a:ln>
          </p:spPr>
          <p:txBody>
            <a:bodyPr/>
            <a:lstStyle/>
            <a:p>
              <a:endParaRPr lang="zh-CN" altLang="en-US"/>
            </a:p>
          </p:txBody>
        </p:sp>
        <p:sp>
          <p:nvSpPr>
            <p:cNvPr id="130311" name="Rectangle 1287"/>
            <p:cNvSpPr>
              <a:spLocks noChangeArrowheads="1"/>
            </p:cNvSpPr>
            <p:nvPr/>
          </p:nvSpPr>
          <p:spPr bwMode="auto">
            <a:xfrm>
              <a:off x="1245" y="2407"/>
              <a:ext cx="523" cy="3"/>
            </a:xfrm>
            <a:prstGeom prst="rect">
              <a:avLst/>
            </a:prstGeom>
            <a:solidFill>
              <a:srgbClr val="000000"/>
            </a:solidFill>
            <a:ln w="9525">
              <a:noFill/>
              <a:miter lim="800000"/>
              <a:headEnd/>
              <a:tailEnd/>
            </a:ln>
          </p:spPr>
          <p:txBody>
            <a:bodyPr/>
            <a:lstStyle/>
            <a:p>
              <a:endParaRPr lang="zh-CN" altLang="en-US"/>
            </a:p>
          </p:txBody>
        </p:sp>
        <p:sp>
          <p:nvSpPr>
            <p:cNvPr id="130312" name="Line 1288"/>
            <p:cNvSpPr>
              <a:spLocks noChangeShapeType="1"/>
            </p:cNvSpPr>
            <p:nvPr/>
          </p:nvSpPr>
          <p:spPr bwMode="auto">
            <a:xfrm>
              <a:off x="1245" y="2407"/>
              <a:ext cx="523" cy="1"/>
            </a:xfrm>
            <a:prstGeom prst="line">
              <a:avLst/>
            </a:prstGeom>
            <a:noFill/>
            <a:ln w="0">
              <a:solidFill>
                <a:srgbClr val="000000"/>
              </a:solidFill>
              <a:round/>
              <a:headEnd/>
              <a:tailEnd/>
            </a:ln>
          </p:spPr>
          <p:txBody>
            <a:bodyPr/>
            <a:lstStyle/>
            <a:p>
              <a:endParaRPr lang="zh-CN" altLang="en-US"/>
            </a:p>
          </p:txBody>
        </p:sp>
        <p:sp>
          <p:nvSpPr>
            <p:cNvPr id="130313" name="Rectangle 1289"/>
            <p:cNvSpPr>
              <a:spLocks noChangeArrowheads="1"/>
            </p:cNvSpPr>
            <p:nvPr/>
          </p:nvSpPr>
          <p:spPr bwMode="auto">
            <a:xfrm>
              <a:off x="1768" y="2407"/>
              <a:ext cx="8" cy="3"/>
            </a:xfrm>
            <a:prstGeom prst="rect">
              <a:avLst/>
            </a:prstGeom>
            <a:solidFill>
              <a:srgbClr val="000000"/>
            </a:solidFill>
            <a:ln w="9525">
              <a:noFill/>
              <a:miter lim="800000"/>
              <a:headEnd/>
              <a:tailEnd/>
            </a:ln>
          </p:spPr>
          <p:txBody>
            <a:bodyPr/>
            <a:lstStyle/>
            <a:p>
              <a:endParaRPr lang="zh-CN" altLang="en-US"/>
            </a:p>
          </p:txBody>
        </p:sp>
        <p:sp>
          <p:nvSpPr>
            <p:cNvPr id="130314" name="Line 1290"/>
            <p:cNvSpPr>
              <a:spLocks noChangeShapeType="1"/>
            </p:cNvSpPr>
            <p:nvPr/>
          </p:nvSpPr>
          <p:spPr bwMode="auto">
            <a:xfrm>
              <a:off x="1768" y="2407"/>
              <a:ext cx="8" cy="1"/>
            </a:xfrm>
            <a:prstGeom prst="line">
              <a:avLst/>
            </a:prstGeom>
            <a:noFill/>
            <a:ln w="0">
              <a:solidFill>
                <a:srgbClr val="000000"/>
              </a:solidFill>
              <a:round/>
              <a:headEnd/>
              <a:tailEnd/>
            </a:ln>
          </p:spPr>
          <p:txBody>
            <a:bodyPr/>
            <a:lstStyle/>
            <a:p>
              <a:endParaRPr lang="zh-CN" altLang="en-US"/>
            </a:p>
          </p:txBody>
        </p:sp>
        <p:sp>
          <p:nvSpPr>
            <p:cNvPr id="130315" name="Line 1291"/>
            <p:cNvSpPr>
              <a:spLocks noChangeShapeType="1"/>
            </p:cNvSpPr>
            <p:nvPr/>
          </p:nvSpPr>
          <p:spPr bwMode="auto">
            <a:xfrm>
              <a:off x="1768" y="2407"/>
              <a:ext cx="1" cy="3"/>
            </a:xfrm>
            <a:prstGeom prst="line">
              <a:avLst/>
            </a:prstGeom>
            <a:noFill/>
            <a:ln w="0">
              <a:solidFill>
                <a:srgbClr val="000000"/>
              </a:solidFill>
              <a:round/>
              <a:headEnd/>
              <a:tailEnd/>
            </a:ln>
          </p:spPr>
          <p:txBody>
            <a:bodyPr/>
            <a:lstStyle/>
            <a:p>
              <a:endParaRPr lang="zh-CN" altLang="en-US"/>
            </a:p>
          </p:txBody>
        </p:sp>
        <p:sp>
          <p:nvSpPr>
            <p:cNvPr id="130316" name="Rectangle 1292"/>
            <p:cNvSpPr>
              <a:spLocks noChangeArrowheads="1"/>
            </p:cNvSpPr>
            <p:nvPr/>
          </p:nvSpPr>
          <p:spPr bwMode="auto">
            <a:xfrm>
              <a:off x="1776" y="2407"/>
              <a:ext cx="527" cy="3"/>
            </a:xfrm>
            <a:prstGeom prst="rect">
              <a:avLst/>
            </a:prstGeom>
            <a:solidFill>
              <a:srgbClr val="000000"/>
            </a:solidFill>
            <a:ln w="9525">
              <a:noFill/>
              <a:miter lim="800000"/>
              <a:headEnd/>
              <a:tailEnd/>
            </a:ln>
          </p:spPr>
          <p:txBody>
            <a:bodyPr/>
            <a:lstStyle/>
            <a:p>
              <a:endParaRPr lang="zh-CN" altLang="en-US"/>
            </a:p>
          </p:txBody>
        </p:sp>
        <p:sp>
          <p:nvSpPr>
            <p:cNvPr id="130317" name="Line 1293"/>
            <p:cNvSpPr>
              <a:spLocks noChangeShapeType="1"/>
            </p:cNvSpPr>
            <p:nvPr/>
          </p:nvSpPr>
          <p:spPr bwMode="auto">
            <a:xfrm>
              <a:off x="1776" y="2407"/>
              <a:ext cx="527" cy="1"/>
            </a:xfrm>
            <a:prstGeom prst="line">
              <a:avLst/>
            </a:prstGeom>
            <a:noFill/>
            <a:ln w="0">
              <a:solidFill>
                <a:srgbClr val="000000"/>
              </a:solidFill>
              <a:round/>
              <a:headEnd/>
              <a:tailEnd/>
            </a:ln>
          </p:spPr>
          <p:txBody>
            <a:bodyPr/>
            <a:lstStyle/>
            <a:p>
              <a:endParaRPr lang="zh-CN" altLang="en-US"/>
            </a:p>
          </p:txBody>
        </p:sp>
        <p:sp>
          <p:nvSpPr>
            <p:cNvPr id="130318" name="Rectangle 1294"/>
            <p:cNvSpPr>
              <a:spLocks noChangeArrowheads="1"/>
            </p:cNvSpPr>
            <p:nvPr/>
          </p:nvSpPr>
          <p:spPr bwMode="auto">
            <a:xfrm>
              <a:off x="2303" y="2407"/>
              <a:ext cx="7" cy="3"/>
            </a:xfrm>
            <a:prstGeom prst="rect">
              <a:avLst/>
            </a:prstGeom>
            <a:solidFill>
              <a:srgbClr val="000000"/>
            </a:solidFill>
            <a:ln w="9525">
              <a:noFill/>
              <a:miter lim="800000"/>
              <a:headEnd/>
              <a:tailEnd/>
            </a:ln>
          </p:spPr>
          <p:txBody>
            <a:bodyPr/>
            <a:lstStyle/>
            <a:p>
              <a:endParaRPr lang="zh-CN" altLang="en-US"/>
            </a:p>
          </p:txBody>
        </p:sp>
        <p:sp>
          <p:nvSpPr>
            <p:cNvPr id="130319" name="Line 1295"/>
            <p:cNvSpPr>
              <a:spLocks noChangeShapeType="1"/>
            </p:cNvSpPr>
            <p:nvPr/>
          </p:nvSpPr>
          <p:spPr bwMode="auto">
            <a:xfrm>
              <a:off x="2303" y="2407"/>
              <a:ext cx="7" cy="1"/>
            </a:xfrm>
            <a:prstGeom prst="line">
              <a:avLst/>
            </a:prstGeom>
            <a:noFill/>
            <a:ln w="0">
              <a:solidFill>
                <a:srgbClr val="000000"/>
              </a:solidFill>
              <a:round/>
              <a:headEnd/>
              <a:tailEnd/>
            </a:ln>
          </p:spPr>
          <p:txBody>
            <a:bodyPr/>
            <a:lstStyle/>
            <a:p>
              <a:endParaRPr lang="zh-CN" altLang="en-US"/>
            </a:p>
          </p:txBody>
        </p:sp>
        <p:sp>
          <p:nvSpPr>
            <p:cNvPr id="130320" name="Line 1296"/>
            <p:cNvSpPr>
              <a:spLocks noChangeShapeType="1"/>
            </p:cNvSpPr>
            <p:nvPr/>
          </p:nvSpPr>
          <p:spPr bwMode="auto">
            <a:xfrm>
              <a:off x="2303" y="2407"/>
              <a:ext cx="1" cy="3"/>
            </a:xfrm>
            <a:prstGeom prst="line">
              <a:avLst/>
            </a:prstGeom>
            <a:noFill/>
            <a:ln w="0">
              <a:solidFill>
                <a:srgbClr val="000000"/>
              </a:solidFill>
              <a:round/>
              <a:headEnd/>
              <a:tailEnd/>
            </a:ln>
          </p:spPr>
          <p:txBody>
            <a:bodyPr/>
            <a:lstStyle/>
            <a:p>
              <a:endParaRPr lang="zh-CN" altLang="en-US"/>
            </a:p>
          </p:txBody>
        </p:sp>
        <p:sp>
          <p:nvSpPr>
            <p:cNvPr id="130321" name="Rectangle 1297"/>
            <p:cNvSpPr>
              <a:spLocks noChangeArrowheads="1"/>
            </p:cNvSpPr>
            <p:nvPr/>
          </p:nvSpPr>
          <p:spPr bwMode="auto">
            <a:xfrm>
              <a:off x="2310" y="2407"/>
              <a:ext cx="524" cy="3"/>
            </a:xfrm>
            <a:prstGeom prst="rect">
              <a:avLst/>
            </a:prstGeom>
            <a:solidFill>
              <a:srgbClr val="000000"/>
            </a:solidFill>
            <a:ln w="9525">
              <a:noFill/>
              <a:miter lim="800000"/>
              <a:headEnd/>
              <a:tailEnd/>
            </a:ln>
          </p:spPr>
          <p:txBody>
            <a:bodyPr/>
            <a:lstStyle/>
            <a:p>
              <a:endParaRPr lang="zh-CN" altLang="en-US"/>
            </a:p>
          </p:txBody>
        </p:sp>
        <p:sp>
          <p:nvSpPr>
            <p:cNvPr id="130322" name="Line 1298"/>
            <p:cNvSpPr>
              <a:spLocks noChangeShapeType="1"/>
            </p:cNvSpPr>
            <p:nvPr/>
          </p:nvSpPr>
          <p:spPr bwMode="auto">
            <a:xfrm>
              <a:off x="2310" y="2407"/>
              <a:ext cx="524" cy="1"/>
            </a:xfrm>
            <a:prstGeom prst="line">
              <a:avLst/>
            </a:prstGeom>
            <a:noFill/>
            <a:ln w="0">
              <a:solidFill>
                <a:srgbClr val="000000"/>
              </a:solidFill>
              <a:round/>
              <a:headEnd/>
              <a:tailEnd/>
            </a:ln>
          </p:spPr>
          <p:txBody>
            <a:bodyPr/>
            <a:lstStyle/>
            <a:p>
              <a:endParaRPr lang="zh-CN" altLang="en-US"/>
            </a:p>
          </p:txBody>
        </p:sp>
        <p:sp>
          <p:nvSpPr>
            <p:cNvPr id="130323" name="Rectangle 1299"/>
            <p:cNvSpPr>
              <a:spLocks noChangeArrowheads="1"/>
            </p:cNvSpPr>
            <p:nvPr/>
          </p:nvSpPr>
          <p:spPr bwMode="auto">
            <a:xfrm>
              <a:off x="2834" y="2407"/>
              <a:ext cx="7" cy="3"/>
            </a:xfrm>
            <a:prstGeom prst="rect">
              <a:avLst/>
            </a:prstGeom>
            <a:solidFill>
              <a:srgbClr val="000000"/>
            </a:solidFill>
            <a:ln w="9525">
              <a:noFill/>
              <a:miter lim="800000"/>
              <a:headEnd/>
              <a:tailEnd/>
            </a:ln>
          </p:spPr>
          <p:txBody>
            <a:bodyPr/>
            <a:lstStyle/>
            <a:p>
              <a:endParaRPr lang="zh-CN" altLang="en-US"/>
            </a:p>
          </p:txBody>
        </p:sp>
        <p:sp>
          <p:nvSpPr>
            <p:cNvPr id="130324" name="Line 1300"/>
            <p:cNvSpPr>
              <a:spLocks noChangeShapeType="1"/>
            </p:cNvSpPr>
            <p:nvPr/>
          </p:nvSpPr>
          <p:spPr bwMode="auto">
            <a:xfrm>
              <a:off x="2834" y="2407"/>
              <a:ext cx="7" cy="1"/>
            </a:xfrm>
            <a:prstGeom prst="line">
              <a:avLst/>
            </a:prstGeom>
            <a:noFill/>
            <a:ln w="0">
              <a:solidFill>
                <a:srgbClr val="000000"/>
              </a:solidFill>
              <a:round/>
              <a:headEnd/>
              <a:tailEnd/>
            </a:ln>
          </p:spPr>
          <p:txBody>
            <a:bodyPr/>
            <a:lstStyle/>
            <a:p>
              <a:endParaRPr lang="zh-CN" altLang="en-US"/>
            </a:p>
          </p:txBody>
        </p:sp>
        <p:sp>
          <p:nvSpPr>
            <p:cNvPr id="130325" name="Line 1301"/>
            <p:cNvSpPr>
              <a:spLocks noChangeShapeType="1"/>
            </p:cNvSpPr>
            <p:nvPr/>
          </p:nvSpPr>
          <p:spPr bwMode="auto">
            <a:xfrm>
              <a:off x="2834" y="2407"/>
              <a:ext cx="1" cy="3"/>
            </a:xfrm>
            <a:prstGeom prst="line">
              <a:avLst/>
            </a:prstGeom>
            <a:noFill/>
            <a:ln w="0">
              <a:solidFill>
                <a:srgbClr val="000000"/>
              </a:solidFill>
              <a:round/>
              <a:headEnd/>
              <a:tailEnd/>
            </a:ln>
          </p:spPr>
          <p:txBody>
            <a:bodyPr/>
            <a:lstStyle/>
            <a:p>
              <a:endParaRPr lang="zh-CN" altLang="en-US"/>
            </a:p>
          </p:txBody>
        </p:sp>
        <p:sp>
          <p:nvSpPr>
            <p:cNvPr id="130326" name="Rectangle 1302"/>
            <p:cNvSpPr>
              <a:spLocks noChangeArrowheads="1"/>
            </p:cNvSpPr>
            <p:nvPr/>
          </p:nvSpPr>
          <p:spPr bwMode="auto">
            <a:xfrm>
              <a:off x="2841" y="2407"/>
              <a:ext cx="527" cy="3"/>
            </a:xfrm>
            <a:prstGeom prst="rect">
              <a:avLst/>
            </a:prstGeom>
            <a:solidFill>
              <a:srgbClr val="000000"/>
            </a:solidFill>
            <a:ln w="9525">
              <a:noFill/>
              <a:miter lim="800000"/>
              <a:headEnd/>
              <a:tailEnd/>
            </a:ln>
          </p:spPr>
          <p:txBody>
            <a:bodyPr/>
            <a:lstStyle/>
            <a:p>
              <a:endParaRPr lang="zh-CN" altLang="en-US"/>
            </a:p>
          </p:txBody>
        </p:sp>
        <p:sp>
          <p:nvSpPr>
            <p:cNvPr id="130327" name="Line 1303"/>
            <p:cNvSpPr>
              <a:spLocks noChangeShapeType="1"/>
            </p:cNvSpPr>
            <p:nvPr/>
          </p:nvSpPr>
          <p:spPr bwMode="auto">
            <a:xfrm>
              <a:off x="2841" y="2407"/>
              <a:ext cx="527" cy="1"/>
            </a:xfrm>
            <a:prstGeom prst="line">
              <a:avLst/>
            </a:prstGeom>
            <a:noFill/>
            <a:ln w="0">
              <a:solidFill>
                <a:srgbClr val="000000"/>
              </a:solidFill>
              <a:round/>
              <a:headEnd/>
              <a:tailEnd/>
            </a:ln>
          </p:spPr>
          <p:txBody>
            <a:bodyPr/>
            <a:lstStyle/>
            <a:p>
              <a:endParaRPr lang="zh-CN" altLang="en-US"/>
            </a:p>
          </p:txBody>
        </p:sp>
        <p:sp>
          <p:nvSpPr>
            <p:cNvPr id="130328" name="Rectangle 1304"/>
            <p:cNvSpPr>
              <a:spLocks noChangeArrowheads="1"/>
            </p:cNvSpPr>
            <p:nvPr/>
          </p:nvSpPr>
          <p:spPr bwMode="auto">
            <a:xfrm>
              <a:off x="3368" y="2407"/>
              <a:ext cx="7" cy="3"/>
            </a:xfrm>
            <a:prstGeom prst="rect">
              <a:avLst/>
            </a:prstGeom>
            <a:solidFill>
              <a:srgbClr val="000000"/>
            </a:solidFill>
            <a:ln w="9525">
              <a:noFill/>
              <a:miter lim="800000"/>
              <a:headEnd/>
              <a:tailEnd/>
            </a:ln>
          </p:spPr>
          <p:txBody>
            <a:bodyPr/>
            <a:lstStyle/>
            <a:p>
              <a:endParaRPr lang="zh-CN" altLang="en-US"/>
            </a:p>
          </p:txBody>
        </p:sp>
        <p:sp>
          <p:nvSpPr>
            <p:cNvPr id="130329" name="Line 1305"/>
            <p:cNvSpPr>
              <a:spLocks noChangeShapeType="1"/>
            </p:cNvSpPr>
            <p:nvPr/>
          </p:nvSpPr>
          <p:spPr bwMode="auto">
            <a:xfrm>
              <a:off x="3368" y="2407"/>
              <a:ext cx="7" cy="1"/>
            </a:xfrm>
            <a:prstGeom prst="line">
              <a:avLst/>
            </a:prstGeom>
            <a:noFill/>
            <a:ln w="0">
              <a:solidFill>
                <a:srgbClr val="000000"/>
              </a:solidFill>
              <a:round/>
              <a:headEnd/>
              <a:tailEnd/>
            </a:ln>
          </p:spPr>
          <p:txBody>
            <a:bodyPr/>
            <a:lstStyle/>
            <a:p>
              <a:endParaRPr lang="zh-CN" altLang="en-US"/>
            </a:p>
          </p:txBody>
        </p:sp>
        <p:sp>
          <p:nvSpPr>
            <p:cNvPr id="130330" name="Line 1306"/>
            <p:cNvSpPr>
              <a:spLocks noChangeShapeType="1"/>
            </p:cNvSpPr>
            <p:nvPr/>
          </p:nvSpPr>
          <p:spPr bwMode="auto">
            <a:xfrm>
              <a:off x="3368" y="2407"/>
              <a:ext cx="1" cy="3"/>
            </a:xfrm>
            <a:prstGeom prst="line">
              <a:avLst/>
            </a:prstGeom>
            <a:noFill/>
            <a:ln w="0">
              <a:solidFill>
                <a:srgbClr val="000000"/>
              </a:solidFill>
              <a:round/>
              <a:headEnd/>
              <a:tailEnd/>
            </a:ln>
          </p:spPr>
          <p:txBody>
            <a:bodyPr/>
            <a:lstStyle/>
            <a:p>
              <a:endParaRPr lang="zh-CN" altLang="en-US"/>
            </a:p>
          </p:txBody>
        </p:sp>
        <p:sp>
          <p:nvSpPr>
            <p:cNvPr id="130331" name="Rectangle 1307"/>
            <p:cNvSpPr>
              <a:spLocks noChangeArrowheads="1"/>
            </p:cNvSpPr>
            <p:nvPr/>
          </p:nvSpPr>
          <p:spPr bwMode="auto">
            <a:xfrm>
              <a:off x="3375" y="2407"/>
              <a:ext cx="524" cy="3"/>
            </a:xfrm>
            <a:prstGeom prst="rect">
              <a:avLst/>
            </a:prstGeom>
            <a:solidFill>
              <a:srgbClr val="000000"/>
            </a:solidFill>
            <a:ln w="9525">
              <a:noFill/>
              <a:miter lim="800000"/>
              <a:headEnd/>
              <a:tailEnd/>
            </a:ln>
          </p:spPr>
          <p:txBody>
            <a:bodyPr/>
            <a:lstStyle/>
            <a:p>
              <a:endParaRPr lang="zh-CN" altLang="en-US"/>
            </a:p>
          </p:txBody>
        </p:sp>
        <p:sp>
          <p:nvSpPr>
            <p:cNvPr id="130332" name="Line 1308"/>
            <p:cNvSpPr>
              <a:spLocks noChangeShapeType="1"/>
            </p:cNvSpPr>
            <p:nvPr/>
          </p:nvSpPr>
          <p:spPr bwMode="auto">
            <a:xfrm>
              <a:off x="3375" y="2407"/>
              <a:ext cx="524" cy="1"/>
            </a:xfrm>
            <a:prstGeom prst="line">
              <a:avLst/>
            </a:prstGeom>
            <a:noFill/>
            <a:ln w="0">
              <a:solidFill>
                <a:srgbClr val="000000"/>
              </a:solidFill>
              <a:round/>
              <a:headEnd/>
              <a:tailEnd/>
            </a:ln>
          </p:spPr>
          <p:txBody>
            <a:bodyPr/>
            <a:lstStyle/>
            <a:p>
              <a:endParaRPr lang="zh-CN" altLang="en-US"/>
            </a:p>
          </p:txBody>
        </p:sp>
        <p:sp>
          <p:nvSpPr>
            <p:cNvPr id="130333" name="Rectangle 1309"/>
            <p:cNvSpPr>
              <a:spLocks noChangeArrowheads="1"/>
            </p:cNvSpPr>
            <p:nvPr/>
          </p:nvSpPr>
          <p:spPr bwMode="auto">
            <a:xfrm>
              <a:off x="3899" y="2407"/>
              <a:ext cx="7" cy="3"/>
            </a:xfrm>
            <a:prstGeom prst="rect">
              <a:avLst/>
            </a:prstGeom>
            <a:solidFill>
              <a:srgbClr val="000000"/>
            </a:solidFill>
            <a:ln w="9525">
              <a:noFill/>
              <a:miter lim="800000"/>
              <a:headEnd/>
              <a:tailEnd/>
            </a:ln>
          </p:spPr>
          <p:txBody>
            <a:bodyPr/>
            <a:lstStyle/>
            <a:p>
              <a:endParaRPr lang="zh-CN" altLang="en-US"/>
            </a:p>
          </p:txBody>
        </p:sp>
        <p:sp>
          <p:nvSpPr>
            <p:cNvPr id="130334" name="Line 1310"/>
            <p:cNvSpPr>
              <a:spLocks noChangeShapeType="1"/>
            </p:cNvSpPr>
            <p:nvPr/>
          </p:nvSpPr>
          <p:spPr bwMode="auto">
            <a:xfrm>
              <a:off x="3899" y="2407"/>
              <a:ext cx="7" cy="1"/>
            </a:xfrm>
            <a:prstGeom prst="line">
              <a:avLst/>
            </a:prstGeom>
            <a:noFill/>
            <a:ln w="0">
              <a:solidFill>
                <a:srgbClr val="000000"/>
              </a:solidFill>
              <a:round/>
              <a:headEnd/>
              <a:tailEnd/>
            </a:ln>
          </p:spPr>
          <p:txBody>
            <a:bodyPr/>
            <a:lstStyle/>
            <a:p>
              <a:endParaRPr lang="zh-CN" altLang="en-US"/>
            </a:p>
          </p:txBody>
        </p:sp>
        <p:sp>
          <p:nvSpPr>
            <p:cNvPr id="130335" name="Line 1311"/>
            <p:cNvSpPr>
              <a:spLocks noChangeShapeType="1"/>
            </p:cNvSpPr>
            <p:nvPr/>
          </p:nvSpPr>
          <p:spPr bwMode="auto">
            <a:xfrm>
              <a:off x="3899" y="2407"/>
              <a:ext cx="1" cy="3"/>
            </a:xfrm>
            <a:prstGeom prst="line">
              <a:avLst/>
            </a:prstGeom>
            <a:noFill/>
            <a:ln w="0">
              <a:solidFill>
                <a:srgbClr val="000000"/>
              </a:solidFill>
              <a:round/>
              <a:headEnd/>
              <a:tailEnd/>
            </a:ln>
          </p:spPr>
          <p:txBody>
            <a:bodyPr/>
            <a:lstStyle/>
            <a:p>
              <a:endParaRPr lang="zh-CN" altLang="en-US"/>
            </a:p>
          </p:txBody>
        </p:sp>
        <p:sp>
          <p:nvSpPr>
            <p:cNvPr id="130336" name="Rectangle 1312"/>
            <p:cNvSpPr>
              <a:spLocks noChangeArrowheads="1"/>
            </p:cNvSpPr>
            <p:nvPr/>
          </p:nvSpPr>
          <p:spPr bwMode="auto">
            <a:xfrm>
              <a:off x="3906" y="2407"/>
              <a:ext cx="524" cy="3"/>
            </a:xfrm>
            <a:prstGeom prst="rect">
              <a:avLst/>
            </a:prstGeom>
            <a:solidFill>
              <a:srgbClr val="000000"/>
            </a:solidFill>
            <a:ln w="9525">
              <a:noFill/>
              <a:miter lim="800000"/>
              <a:headEnd/>
              <a:tailEnd/>
            </a:ln>
          </p:spPr>
          <p:txBody>
            <a:bodyPr/>
            <a:lstStyle/>
            <a:p>
              <a:endParaRPr lang="zh-CN" altLang="en-US"/>
            </a:p>
          </p:txBody>
        </p:sp>
        <p:sp>
          <p:nvSpPr>
            <p:cNvPr id="130337" name="Line 1313"/>
            <p:cNvSpPr>
              <a:spLocks noChangeShapeType="1"/>
            </p:cNvSpPr>
            <p:nvPr/>
          </p:nvSpPr>
          <p:spPr bwMode="auto">
            <a:xfrm>
              <a:off x="3906" y="2407"/>
              <a:ext cx="524" cy="1"/>
            </a:xfrm>
            <a:prstGeom prst="line">
              <a:avLst/>
            </a:prstGeom>
            <a:noFill/>
            <a:ln w="0">
              <a:solidFill>
                <a:srgbClr val="000000"/>
              </a:solidFill>
              <a:round/>
              <a:headEnd/>
              <a:tailEnd/>
            </a:ln>
          </p:spPr>
          <p:txBody>
            <a:bodyPr/>
            <a:lstStyle/>
            <a:p>
              <a:endParaRPr lang="zh-CN" altLang="en-US"/>
            </a:p>
          </p:txBody>
        </p:sp>
        <p:sp>
          <p:nvSpPr>
            <p:cNvPr id="130338" name="Rectangle 1314"/>
            <p:cNvSpPr>
              <a:spLocks noChangeArrowheads="1"/>
            </p:cNvSpPr>
            <p:nvPr/>
          </p:nvSpPr>
          <p:spPr bwMode="auto">
            <a:xfrm>
              <a:off x="4430" y="2407"/>
              <a:ext cx="7" cy="3"/>
            </a:xfrm>
            <a:prstGeom prst="rect">
              <a:avLst/>
            </a:prstGeom>
            <a:solidFill>
              <a:srgbClr val="000000"/>
            </a:solidFill>
            <a:ln w="9525">
              <a:noFill/>
              <a:miter lim="800000"/>
              <a:headEnd/>
              <a:tailEnd/>
            </a:ln>
          </p:spPr>
          <p:txBody>
            <a:bodyPr/>
            <a:lstStyle/>
            <a:p>
              <a:endParaRPr lang="zh-CN" altLang="en-US"/>
            </a:p>
          </p:txBody>
        </p:sp>
        <p:sp>
          <p:nvSpPr>
            <p:cNvPr id="130339" name="Line 1315"/>
            <p:cNvSpPr>
              <a:spLocks noChangeShapeType="1"/>
            </p:cNvSpPr>
            <p:nvPr/>
          </p:nvSpPr>
          <p:spPr bwMode="auto">
            <a:xfrm>
              <a:off x="4430" y="2407"/>
              <a:ext cx="7" cy="1"/>
            </a:xfrm>
            <a:prstGeom prst="line">
              <a:avLst/>
            </a:prstGeom>
            <a:noFill/>
            <a:ln w="0">
              <a:solidFill>
                <a:srgbClr val="000000"/>
              </a:solidFill>
              <a:round/>
              <a:headEnd/>
              <a:tailEnd/>
            </a:ln>
          </p:spPr>
          <p:txBody>
            <a:bodyPr/>
            <a:lstStyle/>
            <a:p>
              <a:endParaRPr lang="zh-CN" altLang="en-US"/>
            </a:p>
          </p:txBody>
        </p:sp>
        <p:sp>
          <p:nvSpPr>
            <p:cNvPr id="130340" name="Line 1316"/>
            <p:cNvSpPr>
              <a:spLocks noChangeShapeType="1"/>
            </p:cNvSpPr>
            <p:nvPr/>
          </p:nvSpPr>
          <p:spPr bwMode="auto">
            <a:xfrm>
              <a:off x="4430" y="2407"/>
              <a:ext cx="1" cy="3"/>
            </a:xfrm>
            <a:prstGeom prst="line">
              <a:avLst/>
            </a:prstGeom>
            <a:noFill/>
            <a:ln w="0">
              <a:solidFill>
                <a:srgbClr val="000000"/>
              </a:solidFill>
              <a:round/>
              <a:headEnd/>
              <a:tailEnd/>
            </a:ln>
          </p:spPr>
          <p:txBody>
            <a:bodyPr/>
            <a:lstStyle/>
            <a:p>
              <a:endParaRPr lang="zh-CN" altLang="en-US"/>
            </a:p>
          </p:txBody>
        </p:sp>
        <p:sp>
          <p:nvSpPr>
            <p:cNvPr id="130341" name="Rectangle 1317"/>
            <p:cNvSpPr>
              <a:spLocks noChangeArrowheads="1"/>
            </p:cNvSpPr>
            <p:nvPr/>
          </p:nvSpPr>
          <p:spPr bwMode="auto">
            <a:xfrm>
              <a:off x="4437" y="2407"/>
              <a:ext cx="527" cy="3"/>
            </a:xfrm>
            <a:prstGeom prst="rect">
              <a:avLst/>
            </a:prstGeom>
            <a:solidFill>
              <a:srgbClr val="000000"/>
            </a:solidFill>
            <a:ln w="9525">
              <a:noFill/>
              <a:miter lim="800000"/>
              <a:headEnd/>
              <a:tailEnd/>
            </a:ln>
          </p:spPr>
          <p:txBody>
            <a:bodyPr/>
            <a:lstStyle/>
            <a:p>
              <a:endParaRPr lang="zh-CN" altLang="en-US"/>
            </a:p>
          </p:txBody>
        </p:sp>
        <p:sp>
          <p:nvSpPr>
            <p:cNvPr id="130342" name="Line 1318"/>
            <p:cNvSpPr>
              <a:spLocks noChangeShapeType="1"/>
            </p:cNvSpPr>
            <p:nvPr/>
          </p:nvSpPr>
          <p:spPr bwMode="auto">
            <a:xfrm>
              <a:off x="4437" y="2407"/>
              <a:ext cx="527" cy="1"/>
            </a:xfrm>
            <a:prstGeom prst="line">
              <a:avLst/>
            </a:prstGeom>
            <a:noFill/>
            <a:ln w="0">
              <a:solidFill>
                <a:srgbClr val="000000"/>
              </a:solidFill>
              <a:round/>
              <a:headEnd/>
              <a:tailEnd/>
            </a:ln>
          </p:spPr>
          <p:txBody>
            <a:bodyPr/>
            <a:lstStyle/>
            <a:p>
              <a:endParaRPr lang="zh-CN" altLang="en-US"/>
            </a:p>
          </p:txBody>
        </p:sp>
        <p:sp>
          <p:nvSpPr>
            <p:cNvPr id="130343" name="Rectangle 1319"/>
            <p:cNvSpPr>
              <a:spLocks noChangeArrowheads="1"/>
            </p:cNvSpPr>
            <p:nvPr/>
          </p:nvSpPr>
          <p:spPr bwMode="auto">
            <a:xfrm>
              <a:off x="4964" y="2407"/>
              <a:ext cx="8" cy="3"/>
            </a:xfrm>
            <a:prstGeom prst="rect">
              <a:avLst/>
            </a:prstGeom>
            <a:solidFill>
              <a:srgbClr val="000000"/>
            </a:solidFill>
            <a:ln w="9525">
              <a:noFill/>
              <a:miter lim="800000"/>
              <a:headEnd/>
              <a:tailEnd/>
            </a:ln>
          </p:spPr>
          <p:txBody>
            <a:bodyPr/>
            <a:lstStyle/>
            <a:p>
              <a:endParaRPr lang="zh-CN" altLang="en-US"/>
            </a:p>
          </p:txBody>
        </p:sp>
        <p:sp>
          <p:nvSpPr>
            <p:cNvPr id="130344" name="Line 1320"/>
            <p:cNvSpPr>
              <a:spLocks noChangeShapeType="1"/>
            </p:cNvSpPr>
            <p:nvPr/>
          </p:nvSpPr>
          <p:spPr bwMode="auto">
            <a:xfrm>
              <a:off x="4964" y="2407"/>
              <a:ext cx="8" cy="1"/>
            </a:xfrm>
            <a:prstGeom prst="line">
              <a:avLst/>
            </a:prstGeom>
            <a:noFill/>
            <a:ln w="0">
              <a:solidFill>
                <a:srgbClr val="000000"/>
              </a:solidFill>
              <a:round/>
              <a:headEnd/>
              <a:tailEnd/>
            </a:ln>
          </p:spPr>
          <p:txBody>
            <a:bodyPr/>
            <a:lstStyle/>
            <a:p>
              <a:endParaRPr lang="zh-CN" altLang="en-US"/>
            </a:p>
          </p:txBody>
        </p:sp>
        <p:sp>
          <p:nvSpPr>
            <p:cNvPr id="130345" name="Line 1321"/>
            <p:cNvSpPr>
              <a:spLocks noChangeShapeType="1"/>
            </p:cNvSpPr>
            <p:nvPr/>
          </p:nvSpPr>
          <p:spPr bwMode="auto">
            <a:xfrm>
              <a:off x="4964" y="2407"/>
              <a:ext cx="1" cy="3"/>
            </a:xfrm>
            <a:prstGeom prst="line">
              <a:avLst/>
            </a:prstGeom>
            <a:noFill/>
            <a:ln w="0">
              <a:solidFill>
                <a:srgbClr val="000000"/>
              </a:solidFill>
              <a:round/>
              <a:headEnd/>
              <a:tailEnd/>
            </a:ln>
          </p:spPr>
          <p:txBody>
            <a:bodyPr/>
            <a:lstStyle/>
            <a:p>
              <a:endParaRPr lang="zh-CN" altLang="en-US"/>
            </a:p>
          </p:txBody>
        </p:sp>
        <p:sp>
          <p:nvSpPr>
            <p:cNvPr id="130346" name="Rectangle 1322"/>
            <p:cNvSpPr>
              <a:spLocks noChangeArrowheads="1"/>
            </p:cNvSpPr>
            <p:nvPr/>
          </p:nvSpPr>
          <p:spPr bwMode="auto">
            <a:xfrm>
              <a:off x="703" y="2410"/>
              <a:ext cx="7" cy="274"/>
            </a:xfrm>
            <a:prstGeom prst="rect">
              <a:avLst/>
            </a:prstGeom>
            <a:solidFill>
              <a:srgbClr val="000000"/>
            </a:solidFill>
            <a:ln w="9525">
              <a:noFill/>
              <a:miter lim="800000"/>
              <a:headEnd/>
              <a:tailEnd/>
            </a:ln>
          </p:spPr>
          <p:txBody>
            <a:bodyPr/>
            <a:lstStyle/>
            <a:p>
              <a:endParaRPr lang="zh-CN" altLang="en-US"/>
            </a:p>
          </p:txBody>
        </p:sp>
        <p:sp>
          <p:nvSpPr>
            <p:cNvPr id="130347" name="Line 1323"/>
            <p:cNvSpPr>
              <a:spLocks noChangeShapeType="1"/>
            </p:cNvSpPr>
            <p:nvPr/>
          </p:nvSpPr>
          <p:spPr bwMode="auto">
            <a:xfrm>
              <a:off x="703" y="2410"/>
              <a:ext cx="1" cy="274"/>
            </a:xfrm>
            <a:prstGeom prst="line">
              <a:avLst/>
            </a:prstGeom>
            <a:noFill/>
            <a:ln w="0">
              <a:solidFill>
                <a:srgbClr val="000000"/>
              </a:solidFill>
              <a:round/>
              <a:headEnd/>
              <a:tailEnd/>
            </a:ln>
          </p:spPr>
          <p:txBody>
            <a:bodyPr/>
            <a:lstStyle/>
            <a:p>
              <a:endParaRPr lang="zh-CN" altLang="en-US"/>
            </a:p>
          </p:txBody>
        </p:sp>
        <p:sp>
          <p:nvSpPr>
            <p:cNvPr id="130348" name="Rectangle 1324"/>
            <p:cNvSpPr>
              <a:spLocks noChangeArrowheads="1"/>
            </p:cNvSpPr>
            <p:nvPr/>
          </p:nvSpPr>
          <p:spPr bwMode="auto">
            <a:xfrm>
              <a:off x="1237" y="2410"/>
              <a:ext cx="8" cy="274"/>
            </a:xfrm>
            <a:prstGeom prst="rect">
              <a:avLst/>
            </a:prstGeom>
            <a:solidFill>
              <a:srgbClr val="000000"/>
            </a:solidFill>
            <a:ln w="9525">
              <a:noFill/>
              <a:miter lim="800000"/>
              <a:headEnd/>
              <a:tailEnd/>
            </a:ln>
          </p:spPr>
          <p:txBody>
            <a:bodyPr/>
            <a:lstStyle/>
            <a:p>
              <a:endParaRPr lang="zh-CN" altLang="en-US"/>
            </a:p>
          </p:txBody>
        </p:sp>
        <p:sp>
          <p:nvSpPr>
            <p:cNvPr id="130349" name="Line 1325"/>
            <p:cNvSpPr>
              <a:spLocks noChangeShapeType="1"/>
            </p:cNvSpPr>
            <p:nvPr/>
          </p:nvSpPr>
          <p:spPr bwMode="auto">
            <a:xfrm>
              <a:off x="1237" y="2410"/>
              <a:ext cx="1" cy="274"/>
            </a:xfrm>
            <a:prstGeom prst="line">
              <a:avLst/>
            </a:prstGeom>
            <a:noFill/>
            <a:ln w="0">
              <a:solidFill>
                <a:srgbClr val="000000"/>
              </a:solidFill>
              <a:round/>
              <a:headEnd/>
              <a:tailEnd/>
            </a:ln>
          </p:spPr>
          <p:txBody>
            <a:bodyPr/>
            <a:lstStyle/>
            <a:p>
              <a:endParaRPr lang="zh-CN" altLang="en-US"/>
            </a:p>
          </p:txBody>
        </p:sp>
        <p:sp>
          <p:nvSpPr>
            <p:cNvPr id="130350" name="Rectangle 1326"/>
            <p:cNvSpPr>
              <a:spLocks noChangeArrowheads="1"/>
            </p:cNvSpPr>
            <p:nvPr/>
          </p:nvSpPr>
          <p:spPr bwMode="auto">
            <a:xfrm>
              <a:off x="1768" y="2410"/>
              <a:ext cx="8" cy="274"/>
            </a:xfrm>
            <a:prstGeom prst="rect">
              <a:avLst/>
            </a:prstGeom>
            <a:solidFill>
              <a:srgbClr val="000000"/>
            </a:solidFill>
            <a:ln w="9525">
              <a:noFill/>
              <a:miter lim="800000"/>
              <a:headEnd/>
              <a:tailEnd/>
            </a:ln>
          </p:spPr>
          <p:txBody>
            <a:bodyPr/>
            <a:lstStyle/>
            <a:p>
              <a:endParaRPr lang="zh-CN" altLang="en-US"/>
            </a:p>
          </p:txBody>
        </p:sp>
        <p:sp>
          <p:nvSpPr>
            <p:cNvPr id="130351" name="Line 1327"/>
            <p:cNvSpPr>
              <a:spLocks noChangeShapeType="1"/>
            </p:cNvSpPr>
            <p:nvPr/>
          </p:nvSpPr>
          <p:spPr bwMode="auto">
            <a:xfrm>
              <a:off x="1768" y="2410"/>
              <a:ext cx="1" cy="274"/>
            </a:xfrm>
            <a:prstGeom prst="line">
              <a:avLst/>
            </a:prstGeom>
            <a:noFill/>
            <a:ln w="0">
              <a:solidFill>
                <a:srgbClr val="000000"/>
              </a:solidFill>
              <a:round/>
              <a:headEnd/>
              <a:tailEnd/>
            </a:ln>
          </p:spPr>
          <p:txBody>
            <a:bodyPr/>
            <a:lstStyle/>
            <a:p>
              <a:endParaRPr lang="zh-CN" altLang="en-US"/>
            </a:p>
          </p:txBody>
        </p:sp>
        <p:sp>
          <p:nvSpPr>
            <p:cNvPr id="130352" name="Rectangle 1328"/>
            <p:cNvSpPr>
              <a:spLocks noChangeArrowheads="1"/>
            </p:cNvSpPr>
            <p:nvPr/>
          </p:nvSpPr>
          <p:spPr bwMode="auto">
            <a:xfrm>
              <a:off x="2303" y="2410"/>
              <a:ext cx="7" cy="274"/>
            </a:xfrm>
            <a:prstGeom prst="rect">
              <a:avLst/>
            </a:prstGeom>
            <a:solidFill>
              <a:srgbClr val="000000"/>
            </a:solidFill>
            <a:ln w="9525">
              <a:noFill/>
              <a:miter lim="800000"/>
              <a:headEnd/>
              <a:tailEnd/>
            </a:ln>
          </p:spPr>
          <p:txBody>
            <a:bodyPr/>
            <a:lstStyle/>
            <a:p>
              <a:endParaRPr lang="zh-CN" altLang="en-US"/>
            </a:p>
          </p:txBody>
        </p:sp>
        <p:sp>
          <p:nvSpPr>
            <p:cNvPr id="130353" name="Line 1329"/>
            <p:cNvSpPr>
              <a:spLocks noChangeShapeType="1"/>
            </p:cNvSpPr>
            <p:nvPr/>
          </p:nvSpPr>
          <p:spPr bwMode="auto">
            <a:xfrm>
              <a:off x="2303" y="2410"/>
              <a:ext cx="1" cy="274"/>
            </a:xfrm>
            <a:prstGeom prst="line">
              <a:avLst/>
            </a:prstGeom>
            <a:noFill/>
            <a:ln w="0">
              <a:solidFill>
                <a:srgbClr val="000000"/>
              </a:solidFill>
              <a:round/>
              <a:headEnd/>
              <a:tailEnd/>
            </a:ln>
          </p:spPr>
          <p:txBody>
            <a:bodyPr/>
            <a:lstStyle/>
            <a:p>
              <a:endParaRPr lang="zh-CN" altLang="en-US"/>
            </a:p>
          </p:txBody>
        </p:sp>
        <p:sp>
          <p:nvSpPr>
            <p:cNvPr id="130354" name="Rectangle 1330"/>
            <p:cNvSpPr>
              <a:spLocks noChangeArrowheads="1"/>
            </p:cNvSpPr>
            <p:nvPr/>
          </p:nvSpPr>
          <p:spPr bwMode="auto">
            <a:xfrm>
              <a:off x="2834" y="2410"/>
              <a:ext cx="7" cy="274"/>
            </a:xfrm>
            <a:prstGeom prst="rect">
              <a:avLst/>
            </a:prstGeom>
            <a:solidFill>
              <a:srgbClr val="000000"/>
            </a:solidFill>
            <a:ln w="9525">
              <a:noFill/>
              <a:miter lim="800000"/>
              <a:headEnd/>
              <a:tailEnd/>
            </a:ln>
          </p:spPr>
          <p:txBody>
            <a:bodyPr/>
            <a:lstStyle/>
            <a:p>
              <a:endParaRPr lang="zh-CN" altLang="en-US"/>
            </a:p>
          </p:txBody>
        </p:sp>
        <p:sp>
          <p:nvSpPr>
            <p:cNvPr id="130355" name="Line 1331"/>
            <p:cNvSpPr>
              <a:spLocks noChangeShapeType="1"/>
            </p:cNvSpPr>
            <p:nvPr/>
          </p:nvSpPr>
          <p:spPr bwMode="auto">
            <a:xfrm>
              <a:off x="2834" y="2410"/>
              <a:ext cx="1" cy="274"/>
            </a:xfrm>
            <a:prstGeom prst="line">
              <a:avLst/>
            </a:prstGeom>
            <a:noFill/>
            <a:ln w="0">
              <a:solidFill>
                <a:srgbClr val="000000"/>
              </a:solidFill>
              <a:round/>
              <a:headEnd/>
              <a:tailEnd/>
            </a:ln>
          </p:spPr>
          <p:txBody>
            <a:bodyPr/>
            <a:lstStyle/>
            <a:p>
              <a:endParaRPr lang="zh-CN" altLang="en-US"/>
            </a:p>
          </p:txBody>
        </p:sp>
        <p:sp>
          <p:nvSpPr>
            <p:cNvPr id="130356" name="Rectangle 1332"/>
            <p:cNvSpPr>
              <a:spLocks noChangeArrowheads="1"/>
            </p:cNvSpPr>
            <p:nvPr/>
          </p:nvSpPr>
          <p:spPr bwMode="auto">
            <a:xfrm>
              <a:off x="3368" y="2410"/>
              <a:ext cx="7" cy="274"/>
            </a:xfrm>
            <a:prstGeom prst="rect">
              <a:avLst/>
            </a:prstGeom>
            <a:solidFill>
              <a:srgbClr val="000000"/>
            </a:solidFill>
            <a:ln w="9525">
              <a:noFill/>
              <a:miter lim="800000"/>
              <a:headEnd/>
              <a:tailEnd/>
            </a:ln>
          </p:spPr>
          <p:txBody>
            <a:bodyPr/>
            <a:lstStyle/>
            <a:p>
              <a:endParaRPr lang="zh-CN" altLang="en-US"/>
            </a:p>
          </p:txBody>
        </p:sp>
        <p:sp>
          <p:nvSpPr>
            <p:cNvPr id="130357" name="Line 1333"/>
            <p:cNvSpPr>
              <a:spLocks noChangeShapeType="1"/>
            </p:cNvSpPr>
            <p:nvPr/>
          </p:nvSpPr>
          <p:spPr bwMode="auto">
            <a:xfrm>
              <a:off x="3368" y="2410"/>
              <a:ext cx="1" cy="274"/>
            </a:xfrm>
            <a:prstGeom prst="line">
              <a:avLst/>
            </a:prstGeom>
            <a:noFill/>
            <a:ln w="0">
              <a:solidFill>
                <a:srgbClr val="000000"/>
              </a:solidFill>
              <a:round/>
              <a:headEnd/>
              <a:tailEnd/>
            </a:ln>
          </p:spPr>
          <p:txBody>
            <a:bodyPr/>
            <a:lstStyle/>
            <a:p>
              <a:endParaRPr lang="zh-CN" altLang="en-US"/>
            </a:p>
          </p:txBody>
        </p:sp>
        <p:sp>
          <p:nvSpPr>
            <p:cNvPr id="130358" name="Rectangle 1334"/>
            <p:cNvSpPr>
              <a:spLocks noChangeArrowheads="1"/>
            </p:cNvSpPr>
            <p:nvPr/>
          </p:nvSpPr>
          <p:spPr bwMode="auto">
            <a:xfrm>
              <a:off x="3899" y="2410"/>
              <a:ext cx="7" cy="274"/>
            </a:xfrm>
            <a:prstGeom prst="rect">
              <a:avLst/>
            </a:prstGeom>
            <a:solidFill>
              <a:srgbClr val="000000"/>
            </a:solidFill>
            <a:ln w="9525">
              <a:noFill/>
              <a:miter lim="800000"/>
              <a:headEnd/>
              <a:tailEnd/>
            </a:ln>
          </p:spPr>
          <p:txBody>
            <a:bodyPr/>
            <a:lstStyle/>
            <a:p>
              <a:endParaRPr lang="zh-CN" altLang="en-US"/>
            </a:p>
          </p:txBody>
        </p:sp>
        <p:sp>
          <p:nvSpPr>
            <p:cNvPr id="130359" name="Line 1335"/>
            <p:cNvSpPr>
              <a:spLocks noChangeShapeType="1"/>
            </p:cNvSpPr>
            <p:nvPr/>
          </p:nvSpPr>
          <p:spPr bwMode="auto">
            <a:xfrm>
              <a:off x="3899" y="2410"/>
              <a:ext cx="1" cy="274"/>
            </a:xfrm>
            <a:prstGeom prst="line">
              <a:avLst/>
            </a:prstGeom>
            <a:noFill/>
            <a:ln w="0">
              <a:solidFill>
                <a:srgbClr val="000000"/>
              </a:solidFill>
              <a:round/>
              <a:headEnd/>
              <a:tailEnd/>
            </a:ln>
          </p:spPr>
          <p:txBody>
            <a:bodyPr/>
            <a:lstStyle/>
            <a:p>
              <a:endParaRPr lang="zh-CN" altLang="en-US"/>
            </a:p>
          </p:txBody>
        </p:sp>
        <p:sp>
          <p:nvSpPr>
            <p:cNvPr id="130360" name="Rectangle 1336"/>
            <p:cNvSpPr>
              <a:spLocks noChangeArrowheads="1"/>
            </p:cNvSpPr>
            <p:nvPr/>
          </p:nvSpPr>
          <p:spPr bwMode="auto">
            <a:xfrm>
              <a:off x="4430" y="2410"/>
              <a:ext cx="7" cy="274"/>
            </a:xfrm>
            <a:prstGeom prst="rect">
              <a:avLst/>
            </a:prstGeom>
            <a:solidFill>
              <a:srgbClr val="000000"/>
            </a:solidFill>
            <a:ln w="9525">
              <a:noFill/>
              <a:miter lim="800000"/>
              <a:headEnd/>
              <a:tailEnd/>
            </a:ln>
          </p:spPr>
          <p:txBody>
            <a:bodyPr/>
            <a:lstStyle/>
            <a:p>
              <a:endParaRPr lang="zh-CN" altLang="en-US"/>
            </a:p>
          </p:txBody>
        </p:sp>
        <p:sp>
          <p:nvSpPr>
            <p:cNvPr id="130361" name="Line 1337"/>
            <p:cNvSpPr>
              <a:spLocks noChangeShapeType="1"/>
            </p:cNvSpPr>
            <p:nvPr/>
          </p:nvSpPr>
          <p:spPr bwMode="auto">
            <a:xfrm>
              <a:off x="4430" y="2410"/>
              <a:ext cx="1" cy="274"/>
            </a:xfrm>
            <a:prstGeom prst="line">
              <a:avLst/>
            </a:prstGeom>
            <a:noFill/>
            <a:ln w="0">
              <a:solidFill>
                <a:srgbClr val="000000"/>
              </a:solidFill>
              <a:round/>
              <a:headEnd/>
              <a:tailEnd/>
            </a:ln>
          </p:spPr>
          <p:txBody>
            <a:bodyPr/>
            <a:lstStyle/>
            <a:p>
              <a:endParaRPr lang="zh-CN" altLang="en-US"/>
            </a:p>
          </p:txBody>
        </p:sp>
        <p:sp>
          <p:nvSpPr>
            <p:cNvPr id="130362" name="Rectangle 1338"/>
            <p:cNvSpPr>
              <a:spLocks noChangeArrowheads="1"/>
            </p:cNvSpPr>
            <p:nvPr/>
          </p:nvSpPr>
          <p:spPr bwMode="auto">
            <a:xfrm>
              <a:off x="4964" y="2410"/>
              <a:ext cx="8" cy="274"/>
            </a:xfrm>
            <a:prstGeom prst="rect">
              <a:avLst/>
            </a:prstGeom>
            <a:solidFill>
              <a:srgbClr val="000000"/>
            </a:solidFill>
            <a:ln w="9525">
              <a:noFill/>
              <a:miter lim="800000"/>
              <a:headEnd/>
              <a:tailEnd/>
            </a:ln>
          </p:spPr>
          <p:txBody>
            <a:bodyPr/>
            <a:lstStyle/>
            <a:p>
              <a:endParaRPr lang="zh-CN" altLang="en-US"/>
            </a:p>
          </p:txBody>
        </p:sp>
        <p:sp>
          <p:nvSpPr>
            <p:cNvPr id="130363" name="Line 1339"/>
            <p:cNvSpPr>
              <a:spLocks noChangeShapeType="1"/>
            </p:cNvSpPr>
            <p:nvPr/>
          </p:nvSpPr>
          <p:spPr bwMode="auto">
            <a:xfrm>
              <a:off x="4964" y="2410"/>
              <a:ext cx="1" cy="274"/>
            </a:xfrm>
            <a:prstGeom prst="line">
              <a:avLst/>
            </a:prstGeom>
            <a:noFill/>
            <a:ln w="0">
              <a:solidFill>
                <a:srgbClr val="000000"/>
              </a:solidFill>
              <a:round/>
              <a:headEnd/>
              <a:tailEnd/>
            </a:ln>
          </p:spPr>
          <p:txBody>
            <a:bodyPr/>
            <a:lstStyle/>
            <a:p>
              <a:endParaRPr lang="zh-CN" altLang="en-US"/>
            </a:p>
          </p:txBody>
        </p:sp>
        <p:sp>
          <p:nvSpPr>
            <p:cNvPr id="130364" name="Rectangle 1340"/>
            <p:cNvSpPr>
              <a:spLocks noChangeArrowheads="1"/>
            </p:cNvSpPr>
            <p:nvPr/>
          </p:nvSpPr>
          <p:spPr bwMode="auto">
            <a:xfrm>
              <a:off x="892" y="2686"/>
              <a:ext cx="82"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365" name="Rectangle 1341"/>
            <p:cNvSpPr>
              <a:spLocks noChangeArrowheads="1"/>
            </p:cNvSpPr>
            <p:nvPr/>
          </p:nvSpPr>
          <p:spPr bwMode="auto">
            <a:xfrm>
              <a:off x="1052" y="2686"/>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366" name="Rectangle 1342"/>
            <p:cNvSpPr>
              <a:spLocks noChangeArrowheads="1"/>
            </p:cNvSpPr>
            <p:nvPr/>
          </p:nvSpPr>
          <p:spPr bwMode="auto">
            <a:xfrm>
              <a:off x="1423"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67" name="Rectangle 1343"/>
            <p:cNvSpPr>
              <a:spLocks noChangeArrowheads="1"/>
            </p:cNvSpPr>
            <p:nvPr/>
          </p:nvSpPr>
          <p:spPr bwMode="auto">
            <a:xfrm>
              <a:off x="1590"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68" name="Rectangle 1344"/>
            <p:cNvSpPr>
              <a:spLocks noChangeArrowheads="1"/>
            </p:cNvSpPr>
            <p:nvPr/>
          </p:nvSpPr>
          <p:spPr bwMode="auto">
            <a:xfrm>
              <a:off x="1954"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69" name="Rectangle 1345"/>
            <p:cNvSpPr>
              <a:spLocks noChangeArrowheads="1"/>
            </p:cNvSpPr>
            <p:nvPr/>
          </p:nvSpPr>
          <p:spPr bwMode="auto">
            <a:xfrm>
              <a:off x="2121"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0" name="Rectangle 1346"/>
            <p:cNvSpPr>
              <a:spLocks noChangeArrowheads="1"/>
            </p:cNvSpPr>
            <p:nvPr/>
          </p:nvSpPr>
          <p:spPr bwMode="auto">
            <a:xfrm>
              <a:off x="2488"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1" name="Rectangle 1347"/>
            <p:cNvSpPr>
              <a:spLocks noChangeArrowheads="1"/>
            </p:cNvSpPr>
            <p:nvPr/>
          </p:nvSpPr>
          <p:spPr bwMode="auto">
            <a:xfrm>
              <a:off x="2655"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2" name="Rectangle 1348"/>
            <p:cNvSpPr>
              <a:spLocks noChangeArrowheads="1"/>
            </p:cNvSpPr>
            <p:nvPr/>
          </p:nvSpPr>
          <p:spPr bwMode="auto">
            <a:xfrm>
              <a:off x="3019"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3" name="Rectangle 1349"/>
            <p:cNvSpPr>
              <a:spLocks noChangeArrowheads="1"/>
            </p:cNvSpPr>
            <p:nvPr/>
          </p:nvSpPr>
          <p:spPr bwMode="auto">
            <a:xfrm>
              <a:off x="3186"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4" name="Rectangle 1350"/>
            <p:cNvSpPr>
              <a:spLocks noChangeArrowheads="1"/>
            </p:cNvSpPr>
            <p:nvPr/>
          </p:nvSpPr>
          <p:spPr bwMode="auto">
            <a:xfrm>
              <a:off x="3524" y="2686"/>
              <a:ext cx="114"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a:t>
              </a:r>
              <a:endParaRPr lang="en-US" altLang="zh-CN"/>
            </a:p>
          </p:txBody>
        </p:sp>
        <p:sp>
          <p:nvSpPr>
            <p:cNvPr id="130375" name="Rectangle 1351"/>
            <p:cNvSpPr>
              <a:spLocks noChangeArrowheads="1"/>
            </p:cNvSpPr>
            <p:nvPr/>
          </p:nvSpPr>
          <p:spPr bwMode="auto">
            <a:xfrm>
              <a:off x="3747"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6" name="Rectangle 1352"/>
            <p:cNvSpPr>
              <a:spLocks noChangeArrowheads="1"/>
            </p:cNvSpPr>
            <p:nvPr/>
          </p:nvSpPr>
          <p:spPr bwMode="auto">
            <a:xfrm>
              <a:off x="4084" y="2686"/>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377" name="Rectangle 1353"/>
            <p:cNvSpPr>
              <a:spLocks noChangeArrowheads="1"/>
            </p:cNvSpPr>
            <p:nvPr/>
          </p:nvSpPr>
          <p:spPr bwMode="auto">
            <a:xfrm>
              <a:off x="4251"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8" name="Rectangle 1354"/>
            <p:cNvSpPr>
              <a:spLocks noChangeArrowheads="1"/>
            </p:cNvSpPr>
            <p:nvPr/>
          </p:nvSpPr>
          <p:spPr bwMode="auto">
            <a:xfrm>
              <a:off x="4701" y="2686"/>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379" name="Rectangle 1355"/>
            <p:cNvSpPr>
              <a:spLocks noChangeArrowheads="1"/>
            </p:cNvSpPr>
            <p:nvPr/>
          </p:nvSpPr>
          <p:spPr bwMode="auto">
            <a:xfrm>
              <a:off x="703" y="2684"/>
              <a:ext cx="7" cy="3"/>
            </a:xfrm>
            <a:prstGeom prst="rect">
              <a:avLst/>
            </a:prstGeom>
            <a:solidFill>
              <a:srgbClr val="000000"/>
            </a:solidFill>
            <a:ln w="9525">
              <a:noFill/>
              <a:miter lim="800000"/>
              <a:headEnd/>
              <a:tailEnd/>
            </a:ln>
          </p:spPr>
          <p:txBody>
            <a:bodyPr/>
            <a:lstStyle/>
            <a:p>
              <a:endParaRPr lang="zh-CN" altLang="en-US"/>
            </a:p>
          </p:txBody>
        </p:sp>
        <p:sp>
          <p:nvSpPr>
            <p:cNvPr id="130380" name="Line 1356"/>
            <p:cNvSpPr>
              <a:spLocks noChangeShapeType="1"/>
            </p:cNvSpPr>
            <p:nvPr/>
          </p:nvSpPr>
          <p:spPr bwMode="auto">
            <a:xfrm>
              <a:off x="703" y="2684"/>
              <a:ext cx="7" cy="1"/>
            </a:xfrm>
            <a:prstGeom prst="line">
              <a:avLst/>
            </a:prstGeom>
            <a:noFill/>
            <a:ln w="0">
              <a:solidFill>
                <a:srgbClr val="000000"/>
              </a:solidFill>
              <a:round/>
              <a:headEnd/>
              <a:tailEnd/>
            </a:ln>
          </p:spPr>
          <p:txBody>
            <a:bodyPr/>
            <a:lstStyle/>
            <a:p>
              <a:endParaRPr lang="zh-CN" altLang="en-US"/>
            </a:p>
          </p:txBody>
        </p:sp>
        <p:sp>
          <p:nvSpPr>
            <p:cNvPr id="130381" name="Line 1357"/>
            <p:cNvSpPr>
              <a:spLocks noChangeShapeType="1"/>
            </p:cNvSpPr>
            <p:nvPr/>
          </p:nvSpPr>
          <p:spPr bwMode="auto">
            <a:xfrm>
              <a:off x="703" y="2684"/>
              <a:ext cx="1" cy="3"/>
            </a:xfrm>
            <a:prstGeom prst="line">
              <a:avLst/>
            </a:prstGeom>
            <a:noFill/>
            <a:ln w="0">
              <a:solidFill>
                <a:srgbClr val="000000"/>
              </a:solidFill>
              <a:round/>
              <a:headEnd/>
              <a:tailEnd/>
            </a:ln>
          </p:spPr>
          <p:txBody>
            <a:bodyPr/>
            <a:lstStyle/>
            <a:p>
              <a:endParaRPr lang="zh-CN" altLang="en-US"/>
            </a:p>
          </p:txBody>
        </p:sp>
        <p:sp>
          <p:nvSpPr>
            <p:cNvPr id="130382" name="Rectangle 1358"/>
            <p:cNvSpPr>
              <a:spLocks noChangeArrowheads="1"/>
            </p:cNvSpPr>
            <p:nvPr/>
          </p:nvSpPr>
          <p:spPr bwMode="auto">
            <a:xfrm>
              <a:off x="710" y="2684"/>
              <a:ext cx="527" cy="3"/>
            </a:xfrm>
            <a:prstGeom prst="rect">
              <a:avLst/>
            </a:prstGeom>
            <a:solidFill>
              <a:srgbClr val="000000"/>
            </a:solidFill>
            <a:ln w="9525">
              <a:noFill/>
              <a:miter lim="800000"/>
              <a:headEnd/>
              <a:tailEnd/>
            </a:ln>
          </p:spPr>
          <p:txBody>
            <a:bodyPr/>
            <a:lstStyle/>
            <a:p>
              <a:endParaRPr lang="zh-CN" altLang="en-US"/>
            </a:p>
          </p:txBody>
        </p:sp>
        <p:sp>
          <p:nvSpPr>
            <p:cNvPr id="130383" name="Line 1359"/>
            <p:cNvSpPr>
              <a:spLocks noChangeShapeType="1"/>
            </p:cNvSpPr>
            <p:nvPr/>
          </p:nvSpPr>
          <p:spPr bwMode="auto">
            <a:xfrm>
              <a:off x="710" y="2684"/>
              <a:ext cx="527" cy="1"/>
            </a:xfrm>
            <a:prstGeom prst="line">
              <a:avLst/>
            </a:prstGeom>
            <a:noFill/>
            <a:ln w="0">
              <a:solidFill>
                <a:srgbClr val="000000"/>
              </a:solidFill>
              <a:round/>
              <a:headEnd/>
              <a:tailEnd/>
            </a:ln>
          </p:spPr>
          <p:txBody>
            <a:bodyPr/>
            <a:lstStyle/>
            <a:p>
              <a:endParaRPr lang="zh-CN" altLang="en-US"/>
            </a:p>
          </p:txBody>
        </p:sp>
        <p:sp>
          <p:nvSpPr>
            <p:cNvPr id="130384" name="Rectangle 1360"/>
            <p:cNvSpPr>
              <a:spLocks noChangeArrowheads="1"/>
            </p:cNvSpPr>
            <p:nvPr/>
          </p:nvSpPr>
          <p:spPr bwMode="auto">
            <a:xfrm>
              <a:off x="1237" y="2684"/>
              <a:ext cx="8" cy="3"/>
            </a:xfrm>
            <a:prstGeom prst="rect">
              <a:avLst/>
            </a:prstGeom>
            <a:solidFill>
              <a:srgbClr val="000000"/>
            </a:solidFill>
            <a:ln w="9525">
              <a:noFill/>
              <a:miter lim="800000"/>
              <a:headEnd/>
              <a:tailEnd/>
            </a:ln>
          </p:spPr>
          <p:txBody>
            <a:bodyPr/>
            <a:lstStyle/>
            <a:p>
              <a:endParaRPr lang="zh-CN" altLang="en-US"/>
            </a:p>
          </p:txBody>
        </p:sp>
        <p:sp>
          <p:nvSpPr>
            <p:cNvPr id="130385" name="Line 1361"/>
            <p:cNvSpPr>
              <a:spLocks noChangeShapeType="1"/>
            </p:cNvSpPr>
            <p:nvPr/>
          </p:nvSpPr>
          <p:spPr bwMode="auto">
            <a:xfrm>
              <a:off x="1237" y="2684"/>
              <a:ext cx="8" cy="1"/>
            </a:xfrm>
            <a:prstGeom prst="line">
              <a:avLst/>
            </a:prstGeom>
            <a:noFill/>
            <a:ln w="0">
              <a:solidFill>
                <a:srgbClr val="000000"/>
              </a:solidFill>
              <a:round/>
              <a:headEnd/>
              <a:tailEnd/>
            </a:ln>
          </p:spPr>
          <p:txBody>
            <a:bodyPr/>
            <a:lstStyle/>
            <a:p>
              <a:endParaRPr lang="zh-CN" altLang="en-US"/>
            </a:p>
          </p:txBody>
        </p:sp>
        <p:sp>
          <p:nvSpPr>
            <p:cNvPr id="130386" name="Line 1362"/>
            <p:cNvSpPr>
              <a:spLocks noChangeShapeType="1"/>
            </p:cNvSpPr>
            <p:nvPr/>
          </p:nvSpPr>
          <p:spPr bwMode="auto">
            <a:xfrm>
              <a:off x="1237" y="2684"/>
              <a:ext cx="1" cy="3"/>
            </a:xfrm>
            <a:prstGeom prst="line">
              <a:avLst/>
            </a:prstGeom>
            <a:noFill/>
            <a:ln w="0">
              <a:solidFill>
                <a:srgbClr val="000000"/>
              </a:solidFill>
              <a:round/>
              <a:headEnd/>
              <a:tailEnd/>
            </a:ln>
          </p:spPr>
          <p:txBody>
            <a:bodyPr/>
            <a:lstStyle/>
            <a:p>
              <a:endParaRPr lang="zh-CN" altLang="en-US"/>
            </a:p>
          </p:txBody>
        </p:sp>
        <p:sp>
          <p:nvSpPr>
            <p:cNvPr id="130387" name="Rectangle 1363"/>
            <p:cNvSpPr>
              <a:spLocks noChangeArrowheads="1"/>
            </p:cNvSpPr>
            <p:nvPr/>
          </p:nvSpPr>
          <p:spPr bwMode="auto">
            <a:xfrm>
              <a:off x="1245" y="2684"/>
              <a:ext cx="523" cy="3"/>
            </a:xfrm>
            <a:prstGeom prst="rect">
              <a:avLst/>
            </a:prstGeom>
            <a:solidFill>
              <a:srgbClr val="000000"/>
            </a:solidFill>
            <a:ln w="9525">
              <a:noFill/>
              <a:miter lim="800000"/>
              <a:headEnd/>
              <a:tailEnd/>
            </a:ln>
          </p:spPr>
          <p:txBody>
            <a:bodyPr/>
            <a:lstStyle/>
            <a:p>
              <a:endParaRPr lang="zh-CN" altLang="en-US"/>
            </a:p>
          </p:txBody>
        </p:sp>
        <p:sp>
          <p:nvSpPr>
            <p:cNvPr id="130388" name="Line 1364"/>
            <p:cNvSpPr>
              <a:spLocks noChangeShapeType="1"/>
            </p:cNvSpPr>
            <p:nvPr/>
          </p:nvSpPr>
          <p:spPr bwMode="auto">
            <a:xfrm>
              <a:off x="1245" y="2684"/>
              <a:ext cx="523" cy="1"/>
            </a:xfrm>
            <a:prstGeom prst="line">
              <a:avLst/>
            </a:prstGeom>
            <a:noFill/>
            <a:ln w="0">
              <a:solidFill>
                <a:srgbClr val="000000"/>
              </a:solidFill>
              <a:round/>
              <a:headEnd/>
              <a:tailEnd/>
            </a:ln>
          </p:spPr>
          <p:txBody>
            <a:bodyPr/>
            <a:lstStyle/>
            <a:p>
              <a:endParaRPr lang="zh-CN" altLang="en-US"/>
            </a:p>
          </p:txBody>
        </p:sp>
        <p:sp>
          <p:nvSpPr>
            <p:cNvPr id="130389" name="Rectangle 1365"/>
            <p:cNvSpPr>
              <a:spLocks noChangeArrowheads="1"/>
            </p:cNvSpPr>
            <p:nvPr/>
          </p:nvSpPr>
          <p:spPr bwMode="auto">
            <a:xfrm>
              <a:off x="1768" y="2684"/>
              <a:ext cx="8" cy="3"/>
            </a:xfrm>
            <a:prstGeom prst="rect">
              <a:avLst/>
            </a:prstGeom>
            <a:solidFill>
              <a:srgbClr val="000000"/>
            </a:solidFill>
            <a:ln w="9525">
              <a:noFill/>
              <a:miter lim="800000"/>
              <a:headEnd/>
              <a:tailEnd/>
            </a:ln>
          </p:spPr>
          <p:txBody>
            <a:bodyPr/>
            <a:lstStyle/>
            <a:p>
              <a:endParaRPr lang="zh-CN" altLang="en-US"/>
            </a:p>
          </p:txBody>
        </p:sp>
        <p:sp>
          <p:nvSpPr>
            <p:cNvPr id="130390" name="Line 1366"/>
            <p:cNvSpPr>
              <a:spLocks noChangeShapeType="1"/>
            </p:cNvSpPr>
            <p:nvPr/>
          </p:nvSpPr>
          <p:spPr bwMode="auto">
            <a:xfrm>
              <a:off x="1768" y="2684"/>
              <a:ext cx="8" cy="1"/>
            </a:xfrm>
            <a:prstGeom prst="line">
              <a:avLst/>
            </a:prstGeom>
            <a:noFill/>
            <a:ln w="0">
              <a:solidFill>
                <a:srgbClr val="000000"/>
              </a:solidFill>
              <a:round/>
              <a:headEnd/>
              <a:tailEnd/>
            </a:ln>
          </p:spPr>
          <p:txBody>
            <a:bodyPr/>
            <a:lstStyle/>
            <a:p>
              <a:endParaRPr lang="zh-CN" altLang="en-US"/>
            </a:p>
          </p:txBody>
        </p:sp>
        <p:sp>
          <p:nvSpPr>
            <p:cNvPr id="130391" name="Line 1367"/>
            <p:cNvSpPr>
              <a:spLocks noChangeShapeType="1"/>
            </p:cNvSpPr>
            <p:nvPr/>
          </p:nvSpPr>
          <p:spPr bwMode="auto">
            <a:xfrm>
              <a:off x="1768" y="2684"/>
              <a:ext cx="1" cy="3"/>
            </a:xfrm>
            <a:prstGeom prst="line">
              <a:avLst/>
            </a:prstGeom>
            <a:noFill/>
            <a:ln w="0">
              <a:solidFill>
                <a:srgbClr val="000000"/>
              </a:solidFill>
              <a:round/>
              <a:headEnd/>
              <a:tailEnd/>
            </a:ln>
          </p:spPr>
          <p:txBody>
            <a:bodyPr/>
            <a:lstStyle/>
            <a:p>
              <a:endParaRPr lang="zh-CN" altLang="en-US"/>
            </a:p>
          </p:txBody>
        </p:sp>
        <p:sp>
          <p:nvSpPr>
            <p:cNvPr id="130392" name="Rectangle 1368"/>
            <p:cNvSpPr>
              <a:spLocks noChangeArrowheads="1"/>
            </p:cNvSpPr>
            <p:nvPr/>
          </p:nvSpPr>
          <p:spPr bwMode="auto">
            <a:xfrm>
              <a:off x="1776" y="2684"/>
              <a:ext cx="527" cy="3"/>
            </a:xfrm>
            <a:prstGeom prst="rect">
              <a:avLst/>
            </a:prstGeom>
            <a:solidFill>
              <a:srgbClr val="000000"/>
            </a:solidFill>
            <a:ln w="9525">
              <a:noFill/>
              <a:miter lim="800000"/>
              <a:headEnd/>
              <a:tailEnd/>
            </a:ln>
          </p:spPr>
          <p:txBody>
            <a:bodyPr/>
            <a:lstStyle/>
            <a:p>
              <a:endParaRPr lang="zh-CN" altLang="en-US"/>
            </a:p>
          </p:txBody>
        </p:sp>
        <p:sp>
          <p:nvSpPr>
            <p:cNvPr id="130393" name="Line 1369"/>
            <p:cNvSpPr>
              <a:spLocks noChangeShapeType="1"/>
            </p:cNvSpPr>
            <p:nvPr/>
          </p:nvSpPr>
          <p:spPr bwMode="auto">
            <a:xfrm>
              <a:off x="1776" y="2684"/>
              <a:ext cx="527" cy="1"/>
            </a:xfrm>
            <a:prstGeom prst="line">
              <a:avLst/>
            </a:prstGeom>
            <a:noFill/>
            <a:ln w="0">
              <a:solidFill>
                <a:srgbClr val="000000"/>
              </a:solidFill>
              <a:round/>
              <a:headEnd/>
              <a:tailEnd/>
            </a:ln>
          </p:spPr>
          <p:txBody>
            <a:bodyPr/>
            <a:lstStyle/>
            <a:p>
              <a:endParaRPr lang="zh-CN" altLang="en-US"/>
            </a:p>
          </p:txBody>
        </p:sp>
        <p:sp>
          <p:nvSpPr>
            <p:cNvPr id="130394" name="Rectangle 1370"/>
            <p:cNvSpPr>
              <a:spLocks noChangeArrowheads="1"/>
            </p:cNvSpPr>
            <p:nvPr/>
          </p:nvSpPr>
          <p:spPr bwMode="auto">
            <a:xfrm>
              <a:off x="2303" y="2684"/>
              <a:ext cx="7" cy="3"/>
            </a:xfrm>
            <a:prstGeom prst="rect">
              <a:avLst/>
            </a:prstGeom>
            <a:solidFill>
              <a:srgbClr val="000000"/>
            </a:solidFill>
            <a:ln w="9525">
              <a:noFill/>
              <a:miter lim="800000"/>
              <a:headEnd/>
              <a:tailEnd/>
            </a:ln>
          </p:spPr>
          <p:txBody>
            <a:bodyPr/>
            <a:lstStyle/>
            <a:p>
              <a:endParaRPr lang="zh-CN" altLang="en-US"/>
            </a:p>
          </p:txBody>
        </p:sp>
        <p:sp>
          <p:nvSpPr>
            <p:cNvPr id="130395" name="Line 1371"/>
            <p:cNvSpPr>
              <a:spLocks noChangeShapeType="1"/>
            </p:cNvSpPr>
            <p:nvPr/>
          </p:nvSpPr>
          <p:spPr bwMode="auto">
            <a:xfrm>
              <a:off x="2303" y="2684"/>
              <a:ext cx="7" cy="1"/>
            </a:xfrm>
            <a:prstGeom prst="line">
              <a:avLst/>
            </a:prstGeom>
            <a:noFill/>
            <a:ln w="0">
              <a:solidFill>
                <a:srgbClr val="000000"/>
              </a:solidFill>
              <a:round/>
              <a:headEnd/>
              <a:tailEnd/>
            </a:ln>
          </p:spPr>
          <p:txBody>
            <a:bodyPr/>
            <a:lstStyle/>
            <a:p>
              <a:endParaRPr lang="zh-CN" altLang="en-US"/>
            </a:p>
          </p:txBody>
        </p:sp>
        <p:sp>
          <p:nvSpPr>
            <p:cNvPr id="130396" name="Line 1372"/>
            <p:cNvSpPr>
              <a:spLocks noChangeShapeType="1"/>
            </p:cNvSpPr>
            <p:nvPr/>
          </p:nvSpPr>
          <p:spPr bwMode="auto">
            <a:xfrm>
              <a:off x="2303" y="2684"/>
              <a:ext cx="1" cy="3"/>
            </a:xfrm>
            <a:prstGeom prst="line">
              <a:avLst/>
            </a:prstGeom>
            <a:noFill/>
            <a:ln w="0">
              <a:solidFill>
                <a:srgbClr val="000000"/>
              </a:solidFill>
              <a:round/>
              <a:headEnd/>
              <a:tailEnd/>
            </a:ln>
          </p:spPr>
          <p:txBody>
            <a:bodyPr/>
            <a:lstStyle/>
            <a:p>
              <a:endParaRPr lang="zh-CN" altLang="en-US"/>
            </a:p>
          </p:txBody>
        </p:sp>
        <p:sp>
          <p:nvSpPr>
            <p:cNvPr id="130397" name="Rectangle 1373"/>
            <p:cNvSpPr>
              <a:spLocks noChangeArrowheads="1"/>
            </p:cNvSpPr>
            <p:nvPr/>
          </p:nvSpPr>
          <p:spPr bwMode="auto">
            <a:xfrm>
              <a:off x="2310" y="2684"/>
              <a:ext cx="524" cy="3"/>
            </a:xfrm>
            <a:prstGeom prst="rect">
              <a:avLst/>
            </a:prstGeom>
            <a:solidFill>
              <a:srgbClr val="000000"/>
            </a:solidFill>
            <a:ln w="9525">
              <a:noFill/>
              <a:miter lim="800000"/>
              <a:headEnd/>
              <a:tailEnd/>
            </a:ln>
          </p:spPr>
          <p:txBody>
            <a:bodyPr/>
            <a:lstStyle/>
            <a:p>
              <a:endParaRPr lang="zh-CN" altLang="en-US"/>
            </a:p>
          </p:txBody>
        </p:sp>
        <p:sp>
          <p:nvSpPr>
            <p:cNvPr id="130398" name="Line 1374"/>
            <p:cNvSpPr>
              <a:spLocks noChangeShapeType="1"/>
            </p:cNvSpPr>
            <p:nvPr/>
          </p:nvSpPr>
          <p:spPr bwMode="auto">
            <a:xfrm>
              <a:off x="2310" y="2684"/>
              <a:ext cx="524" cy="1"/>
            </a:xfrm>
            <a:prstGeom prst="line">
              <a:avLst/>
            </a:prstGeom>
            <a:noFill/>
            <a:ln w="0">
              <a:solidFill>
                <a:srgbClr val="000000"/>
              </a:solidFill>
              <a:round/>
              <a:headEnd/>
              <a:tailEnd/>
            </a:ln>
          </p:spPr>
          <p:txBody>
            <a:bodyPr/>
            <a:lstStyle/>
            <a:p>
              <a:endParaRPr lang="zh-CN" altLang="en-US"/>
            </a:p>
          </p:txBody>
        </p:sp>
        <p:sp>
          <p:nvSpPr>
            <p:cNvPr id="130399" name="Rectangle 1375"/>
            <p:cNvSpPr>
              <a:spLocks noChangeArrowheads="1"/>
            </p:cNvSpPr>
            <p:nvPr/>
          </p:nvSpPr>
          <p:spPr bwMode="auto">
            <a:xfrm>
              <a:off x="2834" y="2684"/>
              <a:ext cx="7" cy="3"/>
            </a:xfrm>
            <a:prstGeom prst="rect">
              <a:avLst/>
            </a:prstGeom>
            <a:solidFill>
              <a:srgbClr val="000000"/>
            </a:solidFill>
            <a:ln w="9525">
              <a:noFill/>
              <a:miter lim="800000"/>
              <a:headEnd/>
              <a:tailEnd/>
            </a:ln>
          </p:spPr>
          <p:txBody>
            <a:bodyPr/>
            <a:lstStyle/>
            <a:p>
              <a:endParaRPr lang="zh-CN" altLang="en-US"/>
            </a:p>
          </p:txBody>
        </p:sp>
        <p:sp>
          <p:nvSpPr>
            <p:cNvPr id="130400" name="Line 1376"/>
            <p:cNvSpPr>
              <a:spLocks noChangeShapeType="1"/>
            </p:cNvSpPr>
            <p:nvPr/>
          </p:nvSpPr>
          <p:spPr bwMode="auto">
            <a:xfrm>
              <a:off x="2834" y="2684"/>
              <a:ext cx="7" cy="1"/>
            </a:xfrm>
            <a:prstGeom prst="line">
              <a:avLst/>
            </a:prstGeom>
            <a:noFill/>
            <a:ln w="0">
              <a:solidFill>
                <a:srgbClr val="000000"/>
              </a:solidFill>
              <a:round/>
              <a:headEnd/>
              <a:tailEnd/>
            </a:ln>
          </p:spPr>
          <p:txBody>
            <a:bodyPr/>
            <a:lstStyle/>
            <a:p>
              <a:endParaRPr lang="zh-CN" altLang="en-US"/>
            </a:p>
          </p:txBody>
        </p:sp>
        <p:sp>
          <p:nvSpPr>
            <p:cNvPr id="130401" name="Line 1377"/>
            <p:cNvSpPr>
              <a:spLocks noChangeShapeType="1"/>
            </p:cNvSpPr>
            <p:nvPr/>
          </p:nvSpPr>
          <p:spPr bwMode="auto">
            <a:xfrm>
              <a:off x="2834" y="2684"/>
              <a:ext cx="1" cy="3"/>
            </a:xfrm>
            <a:prstGeom prst="line">
              <a:avLst/>
            </a:prstGeom>
            <a:noFill/>
            <a:ln w="0">
              <a:solidFill>
                <a:srgbClr val="000000"/>
              </a:solidFill>
              <a:round/>
              <a:headEnd/>
              <a:tailEnd/>
            </a:ln>
          </p:spPr>
          <p:txBody>
            <a:bodyPr/>
            <a:lstStyle/>
            <a:p>
              <a:endParaRPr lang="zh-CN" altLang="en-US"/>
            </a:p>
          </p:txBody>
        </p:sp>
        <p:sp>
          <p:nvSpPr>
            <p:cNvPr id="130402" name="Rectangle 1378"/>
            <p:cNvSpPr>
              <a:spLocks noChangeArrowheads="1"/>
            </p:cNvSpPr>
            <p:nvPr/>
          </p:nvSpPr>
          <p:spPr bwMode="auto">
            <a:xfrm>
              <a:off x="2841" y="2684"/>
              <a:ext cx="527" cy="3"/>
            </a:xfrm>
            <a:prstGeom prst="rect">
              <a:avLst/>
            </a:prstGeom>
            <a:solidFill>
              <a:srgbClr val="000000"/>
            </a:solidFill>
            <a:ln w="9525">
              <a:noFill/>
              <a:miter lim="800000"/>
              <a:headEnd/>
              <a:tailEnd/>
            </a:ln>
          </p:spPr>
          <p:txBody>
            <a:bodyPr/>
            <a:lstStyle/>
            <a:p>
              <a:endParaRPr lang="zh-CN" altLang="en-US"/>
            </a:p>
          </p:txBody>
        </p:sp>
        <p:sp>
          <p:nvSpPr>
            <p:cNvPr id="130403" name="Line 1379"/>
            <p:cNvSpPr>
              <a:spLocks noChangeShapeType="1"/>
            </p:cNvSpPr>
            <p:nvPr/>
          </p:nvSpPr>
          <p:spPr bwMode="auto">
            <a:xfrm>
              <a:off x="2841" y="2684"/>
              <a:ext cx="527" cy="1"/>
            </a:xfrm>
            <a:prstGeom prst="line">
              <a:avLst/>
            </a:prstGeom>
            <a:noFill/>
            <a:ln w="0">
              <a:solidFill>
                <a:srgbClr val="000000"/>
              </a:solidFill>
              <a:round/>
              <a:headEnd/>
              <a:tailEnd/>
            </a:ln>
          </p:spPr>
          <p:txBody>
            <a:bodyPr/>
            <a:lstStyle/>
            <a:p>
              <a:endParaRPr lang="zh-CN" altLang="en-US"/>
            </a:p>
          </p:txBody>
        </p:sp>
        <p:sp>
          <p:nvSpPr>
            <p:cNvPr id="130404" name="Rectangle 1380"/>
            <p:cNvSpPr>
              <a:spLocks noChangeArrowheads="1"/>
            </p:cNvSpPr>
            <p:nvPr/>
          </p:nvSpPr>
          <p:spPr bwMode="auto">
            <a:xfrm>
              <a:off x="3368" y="2684"/>
              <a:ext cx="7" cy="3"/>
            </a:xfrm>
            <a:prstGeom prst="rect">
              <a:avLst/>
            </a:prstGeom>
            <a:solidFill>
              <a:srgbClr val="000000"/>
            </a:solidFill>
            <a:ln w="9525">
              <a:noFill/>
              <a:miter lim="800000"/>
              <a:headEnd/>
              <a:tailEnd/>
            </a:ln>
          </p:spPr>
          <p:txBody>
            <a:bodyPr/>
            <a:lstStyle/>
            <a:p>
              <a:endParaRPr lang="zh-CN" altLang="en-US"/>
            </a:p>
          </p:txBody>
        </p:sp>
        <p:sp>
          <p:nvSpPr>
            <p:cNvPr id="130405" name="Line 1381"/>
            <p:cNvSpPr>
              <a:spLocks noChangeShapeType="1"/>
            </p:cNvSpPr>
            <p:nvPr/>
          </p:nvSpPr>
          <p:spPr bwMode="auto">
            <a:xfrm>
              <a:off x="3368" y="2684"/>
              <a:ext cx="7" cy="1"/>
            </a:xfrm>
            <a:prstGeom prst="line">
              <a:avLst/>
            </a:prstGeom>
            <a:noFill/>
            <a:ln w="0">
              <a:solidFill>
                <a:srgbClr val="000000"/>
              </a:solidFill>
              <a:round/>
              <a:headEnd/>
              <a:tailEnd/>
            </a:ln>
          </p:spPr>
          <p:txBody>
            <a:bodyPr/>
            <a:lstStyle/>
            <a:p>
              <a:endParaRPr lang="zh-CN" altLang="en-US"/>
            </a:p>
          </p:txBody>
        </p:sp>
        <p:sp>
          <p:nvSpPr>
            <p:cNvPr id="130406" name="Line 1382"/>
            <p:cNvSpPr>
              <a:spLocks noChangeShapeType="1"/>
            </p:cNvSpPr>
            <p:nvPr/>
          </p:nvSpPr>
          <p:spPr bwMode="auto">
            <a:xfrm>
              <a:off x="3368" y="2684"/>
              <a:ext cx="1" cy="3"/>
            </a:xfrm>
            <a:prstGeom prst="line">
              <a:avLst/>
            </a:prstGeom>
            <a:noFill/>
            <a:ln w="0">
              <a:solidFill>
                <a:srgbClr val="000000"/>
              </a:solidFill>
              <a:round/>
              <a:headEnd/>
              <a:tailEnd/>
            </a:ln>
          </p:spPr>
          <p:txBody>
            <a:bodyPr/>
            <a:lstStyle/>
            <a:p>
              <a:endParaRPr lang="zh-CN" altLang="en-US"/>
            </a:p>
          </p:txBody>
        </p:sp>
        <p:sp>
          <p:nvSpPr>
            <p:cNvPr id="130407" name="Rectangle 1383"/>
            <p:cNvSpPr>
              <a:spLocks noChangeArrowheads="1"/>
            </p:cNvSpPr>
            <p:nvPr/>
          </p:nvSpPr>
          <p:spPr bwMode="auto">
            <a:xfrm>
              <a:off x="3375" y="2684"/>
              <a:ext cx="524" cy="3"/>
            </a:xfrm>
            <a:prstGeom prst="rect">
              <a:avLst/>
            </a:prstGeom>
            <a:solidFill>
              <a:srgbClr val="000000"/>
            </a:solidFill>
            <a:ln w="9525">
              <a:noFill/>
              <a:miter lim="800000"/>
              <a:headEnd/>
              <a:tailEnd/>
            </a:ln>
          </p:spPr>
          <p:txBody>
            <a:bodyPr/>
            <a:lstStyle/>
            <a:p>
              <a:endParaRPr lang="zh-CN" altLang="en-US"/>
            </a:p>
          </p:txBody>
        </p:sp>
        <p:sp>
          <p:nvSpPr>
            <p:cNvPr id="130408" name="Line 1384"/>
            <p:cNvSpPr>
              <a:spLocks noChangeShapeType="1"/>
            </p:cNvSpPr>
            <p:nvPr/>
          </p:nvSpPr>
          <p:spPr bwMode="auto">
            <a:xfrm>
              <a:off x="3375" y="2684"/>
              <a:ext cx="524" cy="1"/>
            </a:xfrm>
            <a:prstGeom prst="line">
              <a:avLst/>
            </a:prstGeom>
            <a:noFill/>
            <a:ln w="0">
              <a:solidFill>
                <a:srgbClr val="000000"/>
              </a:solidFill>
              <a:round/>
              <a:headEnd/>
              <a:tailEnd/>
            </a:ln>
          </p:spPr>
          <p:txBody>
            <a:bodyPr/>
            <a:lstStyle/>
            <a:p>
              <a:endParaRPr lang="zh-CN" altLang="en-US"/>
            </a:p>
          </p:txBody>
        </p:sp>
        <p:sp>
          <p:nvSpPr>
            <p:cNvPr id="130409" name="Rectangle 1385"/>
            <p:cNvSpPr>
              <a:spLocks noChangeArrowheads="1"/>
            </p:cNvSpPr>
            <p:nvPr/>
          </p:nvSpPr>
          <p:spPr bwMode="auto">
            <a:xfrm>
              <a:off x="3899" y="2684"/>
              <a:ext cx="7" cy="3"/>
            </a:xfrm>
            <a:prstGeom prst="rect">
              <a:avLst/>
            </a:prstGeom>
            <a:solidFill>
              <a:srgbClr val="000000"/>
            </a:solidFill>
            <a:ln w="9525">
              <a:noFill/>
              <a:miter lim="800000"/>
              <a:headEnd/>
              <a:tailEnd/>
            </a:ln>
          </p:spPr>
          <p:txBody>
            <a:bodyPr/>
            <a:lstStyle/>
            <a:p>
              <a:endParaRPr lang="zh-CN" altLang="en-US"/>
            </a:p>
          </p:txBody>
        </p:sp>
        <p:sp>
          <p:nvSpPr>
            <p:cNvPr id="130410" name="Line 1386"/>
            <p:cNvSpPr>
              <a:spLocks noChangeShapeType="1"/>
            </p:cNvSpPr>
            <p:nvPr/>
          </p:nvSpPr>
          <p:spPr bwMode="auto">
            <a:xfrm>
              <a:off x="3899" y="2684"/>
              <a:ext cx="7" cy="1"/>
            </a:xfrm>
            <a:prstGeom prst="line">
              <a:avLst/>
            </a:prstGeom>
            <a:noFill/>
            <a:ln w="0">
              <a:solidFill>
                <a:srgbClr val="000000"/>
              </a:solidFill>
              <a:round/>
              <a:headEnd/>
              <a:tailEnd/>
            </a:ln>
          </p:spPr>
          <p:txBody>
            <a:bodyPr/>
            <a:lstStyle/>
            <a:p>
              <a:endParaRPr lang="zh-CN" altLang="en-US"/>
            </a:p>
          </p:txBody>
        </p:sp>
        <p:sp>
          <p:nvSpPr>
            <p:cNvPr id="130411" name="Line 1387"/>
            <p:cNvSpPr>
              <a:spLocks noChangeShapeType="1"/>
            </p:cNvSpPr>
            <p:nvPr/>
          </p:nvSpPr>
          <p:spPr bwMode="auto">
            <a:xfrm>
              <a:off x="3899" y="2684"/>
              <a:ext cx="1" cy="3"/>
            </a:xfrm>
            <a:prstGeom prst="line">
              <a:avLst/>
            </a:prstGeom>
            <a:noFill/>
            <a:ln w="0">
              <a:solidFill>
                <a:srgbClr val="000000"/>
              </a:solidFill>
              <a:round/>
              <a:headEnd/>
              <a:tailEnd/>
            </a:ln>
          </p:spPr>
          <p:txBody>
            <a:bodyPr/>
            <a:lstStyle/>
            <a:p>
              <a:endParaRPr lang="zh-CN" altLang="en-US"/>
            </a:p>
          </p:txBody>
        </p:sp>
        <p:sp>
          <p:nvSpPr>
            <p:cNvPr id="130412" name="Rectangle 1388"/>
            <p:cNvSpPr>
              <a:spLocks noChangeArrowheads="1"/>
            </p:cNvSpPr>
            <p:nvPr/>
          </p:nvSpPr>
          <p:spPr bwMode="auto">
            <a:xfrm>
              <a:off x="3906" y="2684"/>
              <a:ext cx="524" cy="3"/>
            </a:xfrm>
            <a:prstGeom prst="rect">
              <a:avLst/>
            </a:prstGeom>
            <a:solidFill>
              <a:srgbClr val="000000"/>
            </a:solidFill>
            <a:ln w="9525">
              <a:noFill/>
              <a:miter lim="800000"/>
              <a:headEnd/>
              <a:tailEnd/>
            </a:ln>
          </p:spPr>
          <p:txBody>
            <a:bodyPr/>
            <a:lstStyle/>
            <a:p>
              <a:endParaRPr lang="zh-CN" altLang="en-US"/>
            </a:p>
          </p:txBody>
        </p:sp>
        <p:sp>
          <p:nvSpPr>
            <p:cNvPr id="130413" name="Line 1389"/>
            <p:cNvSpPr>
              <a:spLocks noChangeShapeType="1"/>
            </p:cNvSpPr>
            <p:nvPr/>
          </p:nvSpPr>
          <p:spPr bwMode="auto">
            <a:xfrm>
              <a:off x="3906" y="2684"/>
              <a:ext cx="524" cy="1"/>
            </a:xfrm>
            <a:prstGeom prst="line">
              <a:avLst/>
            </a:prstGeom>
            <a:noFill/>
            <a:ln w="0">
              <a:solidFill>
                <a:srgbClr val="000000"/>
              </a:solidFill>
              <a:round/>
              <a:headEnd/>
              <a:tailEnd/>
            </a:ln>
          </p:spPr>
          <p:txBody>
            <a:bodyPr/>
            <a:lstStyle/>
            <a:p>
              <a:endParaRPr lang="zh-CN" altLang="en-US"/>
            </a:p>
          </p:txBody>
        </p:sp>
        <p:sp>
          <p:nvSpPr>
            <p:cNvPr id="130414" name="Rectangle 1390"/>
            <p:cNvSpPr>
              <a:spLocks noChangeArrowheads="1"/>
            </p:cNvSpPr>
            <p:nvPr/>
          </p:nvSpPr>
          <p:spPr bwMode="auto">
            <a:xfrm>
              <a:off x="4430" y="2684"/>
              <a:ext cx="7" cy="3"/>
            </a:xfrm>
            <a:prstGeom prst="rect">
              <a:avLst/>
            </a:prstGeom>
            <a:solidFill>
              <a:srgbClr val="000000"/>
            </a:solidFill>
            <a:ln w="9525">
              <a:noFill/>
              <a:miter lim="800000"/>
              <a:headEnd/>
              <a:tailEnd/>
            </a:ln>
          </p:spPr>
          <p:txBody>
            <a:bodyPr/>
            <a:lstStyle/>
            <a:p>
              <a:endParaRPr lang="zh-CN" altLang="en-US"/>
            </a:p>
          </p:txBody>
        </p:sp>
        <p:sp>
          <p:nvSpPr>
            <p:cNvPr id="130415" name="Line 1391"/>
            <p:cNvSpPr>
              <a:spLocks noChangeShapeType="1"/>
            </p:cNvSpPr>
            <p:nvPr/>
          </p:nvSpPr>
          <p:spPr bwMode="auto">
            <a:xfrm>
              <a:off x="4430" y="2684"/>
              <a:ext cx="7" cy="1"/>
            </a:xfrm>
            <a:prstGeom prst="line">
              <a:avLst/>
            </a:prstGeom>
            <a:noFill/>
            <a:ln w="0">
              <a:solidFill>
                <a:srgbClr val="000000"/>
              </a:solidFill>
              <a:round/>
              <a:headEnd/>
              <a:tailEnd/>
            </a:ln>
          </p:spPr>
          <p:txBody>
            <a:bodyPr/>
            <a:lstStyle/>
            <a:p>
              <a:endParaRPr lang="zh-CN" altLang="en-US"/>
            </a:p>
          </p:txBody>
        </p:sp>
        <p:sp>
          <p:nvSpPr>
            <p:cNvPr id="130416" name="Line 1392"/>
            <p:cNvSpPr>
              <a:spLocks noChangeShapeType="1"/>
            </p:cNvSpPr>
            <p:nvPr/>
          </p:nvSpPr>
          <p:spPr bwMode="auto">
            <a:xfrm>
              <a:off x="4430" y="2684"/>
              <a:ext cx="1" cy="3"/>
            </a:xfrm>
            <a:prstGeom prst="line">
              <a:avLst/>
            </a:prstGeom>
            <a:noFill/>
            <a:ln w="0">
              <a:solidFill>
                <a:srgbClr val="000000"/>
              </a:solidFill>
              <a:round/>
              <a:headEnd/>
              <a:tailEnd/>
            </a:ln>
          </p:spPr>
          <p:txBody>
            <a:bodyPr/>
            <a:lstStyle/>
            <a:p>
              <a:endParaRPr lang="zh-CN" altLang="en-US"/>
            </a:p>
          </p:txBody>
        </p:sp>
        <p:sp>
          <p:nvSpPr>
            <p:cNvPr id="130417" name="Rectangle 1393"/>
            <p:cNvSpPr>
              <a:spLocks noChangeArrowheads="1"/>
            </p:cNvSpPr>
            <p:nvPr/>
          </p:nvSpPr>
          <p:spPr bwMode="auto">
            <a:xfrm>
              <a:off x="4437" y="2684"/>
              <a:ext cx="527" cy="3"/>
            </a:xfrm>
            <a:prstGeom prst="rect">
              <a:avLst/>
            </a:prstGeom>
            <a:solidFill>
              <a:srgbClr val="000000"/>
            </a:solidFill>
            <a:ln w="9525">
              <a:noFill/>
              <a:miter lim="800000"/>
              <a:headEnd/>
              <a:tailEnd/>
            </a:ln>
          </p:spPr>
          <p:txBody>
            <a:bodyPr/>
            <a:lstStyle/>
            <a:p>
              <a:endParaRPr lang="zh-CN" altLang="en-US"/>
            </a:p>
          </p:txBody>
        </p:sp>
        <p:sp>
          <p:nvSpPr>
            <p:cNvPr id="130418" name="Line 1394"/>
            <p:cNvSpPr>
              <a:spLocks noChangeShapeType="1"/>
            </p:cNvSpPr>
            <p:nvPr/>
          </p:nvSpPr>
          <p:spPr bwMode="auto">
            <a:xfrm>
              <a:off x="4437" y="2684"/>
              <a:ext cx="527" cy="1"/>
            </a:xfrm>
            <a:prstGeom prst="line">
              <a:avLst/>
            </a:prstGeom>
            <a:noFill/>
            <a:ln w="0">
              <a:solidFill>
                <a:srgbClr val="000000"/>
              </a:solidFill>
              <a:round/>
              <a:headEnd/>
              <a:tailEnd/>
            </a:ln>
          </p:spPr>
          <p:txBody>
            <a:bodyPr/>
            <a:lstStyle/>
            <a:p>
              <a:endParaRPr lang="zh-CN" altLang="en-US"/>
            </a:p>
          </p:txBody>
        </p:sp>
        <p:sp>
          <p:nvSpPr>
            <p:cNvPr id="130419" name="Rectangle 1395"/>
            <p:cNvSpPr>
              <a:spLocks noChangeArrowheads="1"/>
            </p:cNvSpPr>
            <p:nvPr/>
          </p:nvSpPr>
          <p:spPr bwMode="auto">
            <a:xfrm>
              <a:off x="4964" y="2684"/>
              <a:ext cx="8" cy="3"/>
            </a:xfrm>
            <a:prstGeom prst="rect">
              <a:avLst/>
            </a:prstGeom>
            <a:solidFill>
              <a:srgbClr val="000000"/>
            </a:solidFill>
            <a:ln w="9525">
              <a:noFill/>
              <a:miter lim="800000"/>
              <a:headEnd/>
              <a:tailEnd/>
            </a:ln>
          </p:spPr>
          <p:txBody>
            <a:bodyPr/>
            <a:lstStyle/>
            <a:p>
              <a:endParaRPr lang="zh-CN" altLang="en-US"/>
            </a:p>
          </p:txBody>
        </p:sp>
        <p:sp>
          <p:nvSpPr>
            <p:cNvPr id="130420" name="Line 1396"/>
            <p:cNvSpPr>
              <a:spLocks noChangeShapeType="1"/>
            </p:cNvSpPr>
            <p:nvPr/>
          </p:nvSpPr>
          <p:spPr bwMode="auto">
            <a:xfrm>
              <a:off x="4964" y="2684"/>
              <a:ext cx="8" cy="1"/>
            </a:xfrm>
            <a:prstGeom prst="line">
              <a:avLst/>
            </a:prstGeom>
            <a:noFill/>
            <a:ln w="0">
              <a:solidFill>
                <a:srgbClr val="000000"/>
              </a:solidFill>
              <a:round/>
              <a:headEnd/>
              <a:tailEnd/>
            </a:ln>
          </p:spPr>
          <p:txBody>
            <a:bodyPr/>
            <a:lstStyle/>
            <a:p>
              <a:endParaRPr lang="zh-CN" altLang="en-US"/>
            </a:p>
          </p:txBody>
        </p:sp>
        <p:sp>
          <p:nvSpPr>
            <p:cNvPr id="130421" name="Line 1397"/>
            <p:cNvSpPr>
              <a:spLocks noChangeShapeType="1"/>
            </p:cNvSpPr>
            <p:nvPr/>
          </p:nvSpPr>
          <p:spPr bwMode="auto">
            <a:xfrm>
              <a:off x="4964" y="2684"/>
              <a:ext cx="1" cy="3"/>
            </a:xfrm>
            <a:prstGeom prst="line">
              <a:avLst/>
            </a:prstGeom>
            <a:noFill/>
            <a:ln w="0">
              <a:solidFill>
                <a:srgbClr val="000000"/>
              </a:solidFill>
              <a:round/>
              <a:headEnd/>
              <a:tailEnd/>
            </a:ln>
          </p:spPr>
          <p:txBody>
            <a:bodyPr/>
            <a:lstStyle/>
            <a:p>
              <a:endParaRPr lang="zh-CN" altLang="en-US"/>
            </a:p>
          </p:txBody>
        </p:sp>
        <p:sp>
          <p:nvSpPr>
            <p:cNvPr id="130422" name="Rectangle 1398"/>
            <p:cNvSpPr>
              <a:spLocks noChangeArrowheads="1"/>
            </p:cNvSpPr>
            <p:nvPr/>
          </p:nvSpPr>
          <p:spPr bwMode="auto">
            <a:xfrm>
              <a:off x="703" y="2687"/>
              <a:ext cx="7" cy="276"/>
            </a:xfrm>
            <a:prstGeom prst="rect">
              <a:avLst/>
            </a:prstGeom>
            <a:solidFill>
              <a:srgbClr val="000000"/>
            </a:solidFill>
            <a:ln w="9525">
              <a:noFill/>
              <a:miter lim="800000"/>
              <a:headEnd/>
              <a:tailEnd/>
            </a:ln>
          </p:spPr>
          <p:txBody>
            <a:bodyPr/>
            <a:lstStyle/>
            <a:p>
              <a:endParaRPr lang="zh-CN" altLang="en-US"/>
            </a:p>
          </p:txBody>
        </p:sp>
        <p:sp>
          <p:nvSpPr>
            <p:cNvPr id="130423" name="Line 1399"/>
            <p:cNvSpPr>
              <a:spLocks noChangeShapeType="1"/>
            </p:cNvSpPr>
            <p:nvPr/>
          </p:nvSpPr>
          <p:spPr bwMode="auto">
            <a:xfrm>
              <a:off x="703" y="2687"/>
              <a:ext cx="1" cy="276"/>
            </a:xfrm>
            <a:prstGeom prst="line">
              <a:avLst/>
            </a:prstGeom>
            <a:noFill/>
            <a:ln w="0">
              <a:solidFill>
                <a:srgbClr val="000000"/>
              </a:solidFill>
              <a:round/>
              <a:headEnd/>
              <a:tailEnd/>
            </a:ln>
          </p:spPr>
          <p:txBody>
            <a:bodyPr/>
            <a:lstStyle/>
            <a:p>
              <a:endParaRPr lang="zh-CN" altLang="en-US"/>
            </a:p>
          </p:txBody>
        </p:sp>
        <p:sp>
          <p:nvSpPr>
            <p:cNvPr id="130424" name="Rectangle 1400"/>
            <p:cNvSpPr>
              <a:spLocks noChangeArrowheads="1"/>
            </p:cNvSpPr>
            <p:nvPr/>
          </p:nvSpPr>
          <p:spPr bwMode="auto">
            <a:xfrm>
              <a:off x="1237" y="2687"/>
              <a:ext cx="8" cy="276"/>
            </a:xfrm>
            <a:prstGeom prst="rect">
              <a:avLst/>
            </a:prstGeom>
            <a:solidFill>
              <a:srgbClr val="000000"/>
            </a:solidFill>
            <a:ln w="9525">
              <a:noFill/>
              <a:miter lim="800000"/>
              <a:headEnd/>
              <a:tailEnd/>
            </a:ln>
          </p:spPr>
          <p:txBody>
            <a:bodyPr/>
            <a:lstStyle/>
            <a:p>
              <a:endParaRPr lang="zh-CN" altLang="en-US"/>
            </a:p>
          </p:txBody>
        </p:sp>
        <p:sp>
          <p:nvSpPr>
            <p:cNvPr id="130425" name="Line 1401"/>
            <p:cNvSpPr>
              <a:spLocks noChangeShapeType="1"/>
            </p:cNvSpPr>
            <p:nvPr/>
          </p:nvSpPr>
          <p:spPr bwMode="auto">
            <a:xfrm>
              <a:off x="1237" y="2687"/>
              <a:ext cx="1" cy="276"/>
            </a:xfrm>
            <a:prstGeom prst="line">
              <a:avLst/>
            </a:prstGeom>
            <a:noFill/>
            <a:ln w="0">
              <a:solidFill>
                <a:srgbClr val="000000"/>
              </a:solidFill>
              <a:round/>
              <a:headEnd/>
              <a:tailEnd/>
            </a:ln>
          </p:spPr>
          <p:txBody>
            <a:bodyPr/>
            <a:lstStyle/>
            <a:p>
              <a:endParaRPr lang="zh-CN" altLang="en-US"/>
            </a:p>
          </p:txBody>
        </p:sp>
        <p:sp>
          <p:nvSpPr>
            <p:cNvPr id="130426" name="Rectangle 1402"/>
            <p:cNvSpPr>
              <a:spLocks noChangeArrowheads="1"/>
            </p:cNvSpPr>
            <p:nvPr/>
          </p:nvSpPr>
          <p:spPr bwMode="auto">
            <a:xfrm>
              <a:off x="1768" y="2687"/>
              <a:ext cx="8" cy="276"/>
            </a:xfrm>
            <a:prstGeom prst="rect">
              <a:avLst/>
            </a:prstGeom>
            <a:solidFill>
              <a:srgbClr val="000000"/>
            </a:solidFill>
            <a:ln w="9525">
              <a:noFill/>
              <a:miter lim="800000"/>
              <a:headEnd/>
              <a:tailEnd/>
            </a:ln>
          </p:spPr>
          <p:txBody>
            <a:bodyPr/>
            <a:lstStyle/>
            <a:p>
              <a:endParaRPr lang="zh-CN" altLang="en-US"/>
            </a:p>
          </p:txBody>
        </p:sp>
        <p:sp>
          <p:nvSpPr>
            <p:cNvPr id="130427" name="Line 1403"/>
            <p:cNvSpPr>
              <a:spLocks noChangeShapeType="1"/>
            </p:cNvSpPr>
            <p:nvPr/>
          </p:nvSpPr>
          <p:spPr bwMode="auto">
            <a:xfrm>
              <a:off x="1768" y="2687"/>
              <a:ext cx="1" cy="276"/>
            </a:xfrm>
            <a:prstGeom prst="line">
              <a:avLst/>
            </a:prstGeom>
            <a:noFill/>
            <a:ln w="0">
              <a:solidFill>
                <a:srgbClr val="000000"/>
              </a:solidFill>
              <a:round/>
              <a:headEnd/>
              <a:tailEnd/>
            </a:ln>
          </p:spPr>
          <p:txBody>
            <a:bodyPr/>
            <a:lstStyle/>
            <a:p>
              <a:endParaRPr lang="zh-CN" altLang="en-US"/>
            </a:p>
          </p:txBody>
        </p:sp>
        <p:sp>
          <p:nvSpPr>
            <p:cNvPr id="130428" name="Rectangle 1404"/>
            <p:cNvSpPr>
              <a:spLocks noChangeArrowheads="1"/>
            </p:cNvSpPr>
            <p:nvPr/>
          </p:nvSpPr>
          <p:spPr bwMode="auto">
            <a:xfrm>
              <a:off x="2303" y="2687"/>
              <a:ext cx="7" cy="276"/>
            </a:xfrm>
            <a:prstGeom prst="rect">
              <a:avLst/>
            </a:prstGeom>
            <a:solidFill>
              <a:srgbClr val="000000"/>
            </a:solidFill>
            <a:ln w="9525">
              <a:noFill/>
              <a:miter lim="800000"/>
              <a:headEnd/>
              <a:tailEnd/>
            </a:ln>
          </p:spPr>
          <p:txBody>
            <a:bodyPr/>
            <a:lstStyle/>
            <a:p>
              <a:endParaRPr lang="zh-CN" altLang="en-US"/>
            </a:p>
          </p:txBody>
        </p:sp>
        <p:sp>
          <p:nvSpPr>
            <p:cNvPr id="130429" name="Line 1405"/>
            <p:cNvSpPr>
              <a:spLocks noChangeShapeType="1"/>
            </p:cNvSpPr>
            <p:nvPr/>
          </p:nvSpPr>
          <p:spPr bwMode="auto">
            <a:xfrm>
              <a:off x="2303" y="2687"/>
              <a:ext cx="1" cy="276"/>
            </a:xfrm>
            <a:prstGeom prst="line">
              <a:avLst/>
            </a:prstGeom>
            <a:noFill/>
            <a:ln w="0">
              <a:solidFill>
                <a:srgbClr val="000000"/>
              </a:solidFill>
              <a:round/>
              <a:headEnd/>
              <a:tailEnd/>
            </a:ln>
          </p:spPr>
          <p:txBody>
            <a:bodyPr/>
            <a:lstStyle/>
            <a:p>
              <a:endParaRPr lang="zh-CN" altLang="en-US"/>
            </a:p>
          </p:txBody>
        </p:sp>
        <p:sp>
          <p:nvSpPr>
            <p:cNvPr id="130430" name="Rectangle 1406"/>
            <p:cNvSpPr>
              <a:spLocks noChangeArrowheads="1"/>
            </p:cNvSpPr>
            <p:nvPr/>
          </p:nvSpPr>
          <p:spPr bwMode="auto">
            <a:xfrm>
              <a:off x="2834" y="2687"/>
              <a:ext cx="7" cy="276"/>
            </a:xfrm>
            <a:prstGeom prst="rect">
              <a:avLst/>
            </a:prstGeom>
            <a:solidFill>
              <a:srgbClr val="000000"/>
            </a:solidFill>
            <a:ln w="9525">
              <a:noFill/>
              <a:miter lim="800000"/>
              <a:headEnd/>
              <a:tailEnd/>
            </a:ln>
          </p:spPr>
          <p:txBody>
            <a:bodyPr/>
            <a:lstStyle/>
            <a:p>
              <a:endParaRPr lang="zh-CN" altLang="en-US"/>
            </a:p>
          </p:txBody>
        </p:sp>
        <p:sp>
          <p:nvSpPr>
            <p:cNvPr id="130431" name="Line 1407"/>
            <p:cNvSpPr>
              <a:spLocks noChangeShapeType="1"/>
            </p:cNvSpPr>
            <p:nvPr/>
          </p:nvSpPr>
          <p:spPr bwMode="auto">
            <a:xfrm>
              <a:off x="2834" y="2687"/>
              <a:ext cx="1" cy="276"/>
            </a:xfrm>
            <a:prstGeom prst="line">
              <a:avLst/>
            </a:prstGeom>
            <a:noFill/>
            <a:ln w="0">
              <a:solidFill>
                <a:srgbClr val="000000"/>
              </a:solidFill>
              <a:round/>
              <a:headEnd/>
              <a:tailEnd/>
            </a:ln>
          </p:spPr>
          <p:txBody>
            <a:bodyPr/>
            <a:lstStyle/>
            <a:p>
              <a:endParaRPr lang="zh-CN" altLang="en-US"/>
            </a:p>
          </p:txBody>
        </p:sp>
        <p:sp>
          <p:nvSpPr>
            <p:cNvPr id="130432" name="Rectangle 1408"/>
            <p:cNvSpPr>
              <a:spLocks noChangeArrowheads="1"/>
            </p:cNvSpPr>
            <p:nvPr/>
          </p:nvSpPr>
          <p:spPr bwMode="auto">
            <a:xfrm>
              <a:off x="3368" y="2687"/>
              <a:ext cx="7" cy="276"/>
            </a:xfrm>
            <a:prstGeom prst="rect">
              <a:avLst/>
            </a:prstGeom>
            <a:solidFill>
              <a:srgbClr val="000000"/>
            </a:solidFill>
            <a:ln w="9525">
              <a:noFill/>
              <a:miter lim="800000"/>
              <a:headEnd/>
              <a:tailEnd/>
            </a:ln>
          </p:spPr>
          <p:txBody>
            <a:bodyPr/>
            <a:lstStyle/>
            <a:p>
              <a:endParaRPr lang="zh-CN" altLang="en-US"/>
            </a:p>
          </p:txBody>
        </p:sp>
        <p:sp>
          <p:nvSpPr>
            <p:cNvPr id="130433" name="Line 1409"/>
            <p:cNvSpPr>
              <a:spLocks noChangeShapeType="1"/>
            </p:cNvSpPr>
            <p:nvPr/>
          </p:nvSpPr>
          <p:spPr bwMode="auto">
            <a:xfrm>
              <a:off x="3368" y="2687"/>
              <a:ext cx="1" cy="276"/>
            </a:xfrm>
            <a:prstGeom prst="line">
              <a:avLst/>
            </a:prstGeom>
            <a:noFill/>
            <a:ln w="0">
              <a:solidFill>
                <a:srgbClr val="000000"/>
              </a:solidFill>
              <a:round/>
              <a:headEnd/>
              <a:tailEnd/>
            </a:ln>
          </p:spPr>
          <p:txBody>
            <a:bodyPr/>
            <a:lstStyle/>
            <a:p>
              <a:endParaRPr lang="zh-CN" altLang="en-US"/>
            </a:p>
          </p:txBody>
        </p:sp>
        <p:sp>
          <p:nvSpPr>
            <p:cNvPr id="130434" name="Rectangle 1410"/>
            <p:cNvSpPr>
              <a:spLocks noChangeArrowheads="1"/>
            </p:cNvSpPr>
            <p:nvPr/>
          </p:nvSpPr>
          <p:spPr bwMode="auto">
            <a:xfrm>
              <a:off x="3899" y="2687"/>
              <a:ext cx="7" cy="276"/>
            </a:xfrm>
            <a:prstGeom prst="rect">
              <a:avLst/>
            </a:prstGeom>
            <a:solidFill>
              <a:srgbClr val="000000"/>
            </a:solidFill>
            <a:ln w="9525">
              <a:noFill/>
              <a:miter lim="800000"/>
              <a:headEnd/>
              <a:tailEnd/>
            </a:ln>
          </p:spPr>
          <p:txBody>
            <a:bodyPr/>
            <a:lstStyle/>
            <a:p>
              <a:endParaRPr lang="zh-CN" altLang="en-US"/>
            </a:p>
          </p:txBody>
        </p:sp>
        <p:sp>
          <p:nvSpPr>
            <p:cNvPr id="130435" name="Line 1411"/>
            <p:cNvSpPr>
              <a:spLocks noChangeShapeType="1"/>
            </p:cNvSpPr>
            <p:nvPr/>
          </p:nvSpPr>
          <p:spPr bwMode="auto">
            <a:xfrm>
              <a:off x="3899" y="2687"/>
              <a:ext cx="1" cy="276"/>
            </a:xfrm>
            <a:prstGeom prst="line">
              <a:avLst/>
            </a:prstGeom>
            <a:noFill/>
            <a:ln w="0">
              <a:solidFill>
                <a:srgbClr val="000000"/>
              </a:solidFill>
              <a:round/>
              <a:headEnd/>
              <a:tailEnd/>
            </a:ln>
          </p:spPr>
          <p:txBody>
            <a:bodyPr/>
            <a:lstStyle/>
            <a:p>
              <a:endParaRPr lang="zh-CN" altLang="en-US"/>
            </a:p>
          </p:txBody>
        </p:sp>
        <p:sp>
          <p:nvSpPr>
            <p:cNvPr id="130436" name="Rectangle 1412"/>
            <p:cNvSpPr>
              <a:spLocks noChangeArrowheads="1"/>
            </p:cNvSpPr>
            <p:nvPr/>
          </p:nvSpPr>
          <p:spPr bwMode="auto">
            <a:xfrm>
              <a:off x="4430" y="2687"/>
              <a:ext cx="7" cy="276"/>
            </a:xfrm>
            <a:prstGeom prst="rect">
              <a:avLst/>
            </a:prstGeom>
            <a:solidFill>
              <a:srgbClr val="000000"/>
            </a:solidFill>
            <a:ln w="9525">
              <a:noFill/>
              <a:miter lim="800000"/>
              <a:headEnd/>
              <a:tailEnd/>
            </a:ln>
          </p:spPr>
          <p:txBody>
            <a:bodyPr/>
            <a:lstStyle/>
            <a:p>
              <a:endParaRPr lang="zh-CN" altLang="en-US"/>
            </a:p>
          </p:txBody>
        </p:sp>
        <p:sp>
          <p:nvSpPr>
            <p:cNvPr id="130437" name="Line 1413"/>
            <p:cNvSpPr>
              <a:spLocks noChangeShapeType="1"/>
            </p:cNvSpPr>
            <p:nvPr/>
          </p:nvSpPr>
          <p:spPr bwMode="auto">
            <a:xfrm>
              <a:off x="4430" y="2687"/>
              <a:ext cx="1" cy="276"/>
            </a:xfrm>
            <a:prstGeom prst="line">
              <a:avLst/>
            </a:prstGeom>
            <a:noFill/>
            <a:ln w="0">
              <a:solidFill>
                <a:srgbClr val="000000"/>
              </a:solidFill>
              <a:round/>
              <a:headEnd/>
              <a:tailEnd/>
            </a:ln>
          </p:spPr>
          <p:txBody>
            <a:bodyPr/>
            <a:lstStyle/>
            <a:p>
              <a:endParaRPr lang="zh-CN" altLang="en-US"/>
            </a:p>
          </p:txBody>
        </p:sp>
        <p:sp>
          <p:nvSpPr>
            <p:cNvPr id="130438" name="Rectangle 1414"/>
            <p:cNvSpPr>
              <a:spLocks noChangeArrowheads="1"/>
            </p:cNvSpPr>
            <p:nvPr/>
          </p:nvSpPr>
          <p:spPr bwMode="auto">
            <a:xfrm>
              <a:off x="4964" y="2687"/>
              <a:ext cx="8" cy="276"/>
            </a:xfrm>
            <a:prstGeom prst="rect">
              <a:avLst/>
            </a:prstGeom>
            <a:solidFill>
              <a:srgbClr val="000000"/>
            </a:solidFill>
            <a:ln w="9525">
              <a:noFill/>
              <a:miter lim="800000"/>
              <a:headEnd/>
              <a:tailEnd/>
            </a:ln>
          </p:spPr>
          <p:txBody>
            <a:bodyPr/>
            <a:lstStyle/>
            <a:p>
              <a:endParaRPr lang="zh-CN" altLang="en-US"/>
            </a:p>
          </p:txBody>
        </p:sp>
        <p:sp>
          <p:nvSpPr>
            <p:cNvPr id="130439" name="Line 1415"/>
            <p:cNvSpPr>
              <a:spLocks noChangeShapeType="1"/>
            </p:cNvSpPr>
            <p:nvPr/>
          </p:nvSpPr>
          <p:spPr bwMode="auto">
            <a:xfrm>
              <a:off x="4964" y="2687"/>
              <a:ext cx="1" cy="276"/>
            </a:xfrm>
            <a:prstGeom prst="line">
              <a:avLst/>
            </a:prstGeom>
            <a:noFill/>
            <a:ln w="0">
              <a:solidFill>
                <a:srgbClr val="000000"/>
              </a:solidFill>
              <a:round/>
              <a:headEnd/>
              <a:tailEnd/>
            </a:ln>
          </p:spPr>
          <p:txBody>
            <a:bodyPr/>
            <a:lstStyle/>
            <a:p>
              <a:endParaRPr lang="zh-CN" altLang="en-US"/>
            </a:p>
          </p:txBody>
        </p:sp>
        <p:sp>
          <p:nvSpPr>
            <p:cNvPr id="130440" name="Rectangle 1416"/>
            <p:cNvSpPr>
              <a:spLocks noChangeArrowheads="1"/>
            </p:cNvSpPr>
            <p:nvPr/>
          </p:nvSpPr>
          <p:spPr bwMode="auto">
            <a:xfrm>
              <a:off x="892" y="2965"/>
              <a:ext cx="82"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441" name="Rectangle 1417"/>
            <p:cNvSpPr>
              <a:spLocks noChangeArrowheads="1"/>
            </p:cNvSpPr>
            <p:nvPr/>
          </p:nvSpPr>
          <p:spPr bwMode="auto">
            <a:xfrm>
              <a:off x="1052" y="2965"/>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442" name="Rectangle 1418"/>
            <p:cNvSpPr>
              <a:spLocks noChangeArrowheads="1"/>
            </p:cNvSpPr>
            <p:nvPr/>
          </p:nvSpPr>
          <p:spPr bwMode="auto">
            <a:xfrm>
              <a:off x="1423"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3" name="Rectangle 1419"/>
            <p:cNvSpPr>
              <a:spLocks noChangeArrowheads="1"/>
            </p:cNvSpPr>
            <p:nvPr/>
          </p:nvSpPr>
          <p:spPr bwMode="auto">
            <a:xfrm>
              <a:off x="1590"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4" name="Rectangle 1420"/>
            <p:cNvSpPr>
              <a:spLocks noChangeArrowheads="1"/>
            </p:cNvSpPr>
            <p:nvPr/>
          </p:nvSpPr>
          <p:spPr bwMode="auto">
            <a:xfrm>
              <a:off x="1954"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5" name="Rectangle 1421"/>
            <p:cNvSpPr>
              <a:spLocks noChangeArrowheads="1"/>
            </p:cNvSpPr>
            <p:nvPr/>
          </p:nvSpPr>
          <p:spPr bwMode="auto">
            <a:xfrm>
              <a:off x="2121"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6" name="Rectangle 1422"/>
            <p:cNvSpPr>
              <a:spLocks noChangeArrowheads="1"/>
            </p:cNvSpPr>
            <p:nvPr/>
          </p:nvSpPr>
          <p:spPr bwMode="auto">
            <a:xfrm>
              <a:off x="2488"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47" name="Rectangle 1423"/>
            <p:cNvSpPr>
              <a:spLocks noChangeArrowheads="1"/>
            </p:cNvSpPr>
            <p:nvPr/>
          </p:nvSpPr>
          <p:spPr bwMode="auto">
            <a:xfrm>
              <a:off x="2655"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8" name="Rectangle 1424"/>
            <p:cNvSpPr>
              <a:spLocks noChangeArrowheads="1"/>
            </p:cNvSpPr>
            <p:nvPr/>
          </p:nvSpPr>
          <p:spPr bwMode="auto">
            <a:xfrm>
              <a:off x="3105"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49" name="Rectangle 1425"/>
            <p:cNvSpPr>
              <a:spLocks noChangeArrowheads="1"/>
            </p:cNvSpPr>
            <p:nvPr/>
          </p:nvSpPr>
          <p:spPr bwMode="auto">
            <a:xfrm>
              <a:off x="3554"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50" name="Rectangle 1426"/>
            <p:cNvSpPr>
              <a:spLocks noChangeArrowheads="1"/>
            </p:cNvSpPr>
            <p:nvPr/>
          </p:nvSpPr>
          <p:spPr bwMode="auto">
            <a:xfrm>
              <a:off x="3721"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grpSp>
      <p:grpSp>
        <p:nvGrpSpPr>
          <p:cNvPr id="3" name="Group 1628"/>
          <p:cNvGrpSpPr>
            <a:grpSpLocks/>
          </p:cNvGrpSpPr>
          <p:nvPr/>
        </p:nvGrpSpPr>
        <p:grpSpPr bwMode="auto">
          <a:xfrm>
            <a:off x="1116013" y="4703763"/>
            <a:ext cx="6777037" cy="1333500"/>
            <a:chOff x="703" y="2963"/>
            <a:chExt cx="4269" cy="840"/>
          </a:xfrm>
        </p:grpSpPr>
        <p:sp>
          <p:nvSpPr>
            <p:cNvPr id="130452" name="Rectangle 1428"/>
            <p:cNvSpPr>
              <a:spLocks noChangeArrowheads="1"/>
            </p:cNvSpPr>
            <p:nvPr/>
          </p:nvSpPr>
          <p:spPr bwMode="auto">
            <a:xfrm>
              <a:off x="4170"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53" name="Rectangle 1429"/>
            <p:cNvSpPr>
              <a:spLocks noChangeArrowheads="1"/>
            </p:cNvSpPr>
            <p:nvPr/>
          </p:nvSpPr>
          <p:spPr bwMode="auto">
            <a:xfrm>
              <a:off x="4619" y="2965"/>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454" name="Rectangle 1430"/>
            <p:cNvSpPr>
              <a:spLocks noChangeArrowheads="1"/>
            </p:cNvSpPr>
            <p:nvPr/>
          </p:nvSpPr>
          <p:spPr bwMode="auto">
            <a:xfrm>
              <a:off x="4786" y="2965"/>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455" name="Rectangle 1431"/>
            <p:cNvSpPr>
              <a:spLocks noChangeArrowheads="1"/>
            </p:cNvSpPr>
            <p:nvPr/>
          </p:nvSpPr>
          <p:spPr bwMode="auto">
            <a:xfrm>
              <a:off x="703" y="2963"/>
              <a:ext cx="7" cy="3"/>
            </a:xfrm>
            <a:prstGeom prst="rect">
              <a:avLst/>
            </a:prstGeom>
            <a:solidFill>
              <a:srgbClr val="000000"/>
            </a:solidFill>
            <a:ln w="9525">
              <a:noFill/>
              <a:miter lim="800000"/>
              <a:headEnd/>
              <a:tailEnd/>
            </a:ln>
          </p:spPr>
          <p:txBody>
            <a:bodyPr/>
            <a:lstStyle/>
            <a:p>
              <a:endParaRPr lang="zh-CN" altLang="en-US"/>
            </a:p>
          </p:txBody>
        </p:sp>
        <p:sp>
          <p:nvSpPr>
            <p:cNvPr id="130456" name="Line 1432"/>
            <p:cNvSpPr>
              <a:spLocks noChangeShapeType="1"/>
            </p:cNvSpPr>
            <p:nvPr/>
          </p:nvSpPr>
          <p:spPr bwMode="auto">
            <a:xfrm>
              <a:off x="703" y="2963"/>
              <a:ext cx="7" cy="1"/>
            </a:xfrm>
            <a:prstGeom prst="line">
              <a:avLst/>
            </a:prstGeom>
            <a:noFill/>
            <a:ln w="0">
              <a:solidFill>
                <a:srgbClr val="000000"/>
              </a:solidFill>
              <a:round/>
              <a:headEnd/>
              <a:tailEnd/>
            </a:ln>
          </p:spPr>
          <p:txBody>
            <a:bodyPr/>
            <a:lstStyle/>
            <a:p>
              <a:endParaRPr lang="zh-CN" altLang="en-US"/>
            </a:p>
          </p:txBody>
        </p:sp>
        <p:sp>
          <p:nvSpPr>
            <p:cNvPr id="130457" name="Line 1433"/>
            <p:cNvSpPr>
              <a:spLocks noChangeShapeType="1"/>
            </p:cNvSpPr>
            <p:nvPr/>
          </p:nvSpPr>
          <p:spPr bwMode="auto">
            <a:xfrm>
              <a:off x="703" y="2963"/>
              <a:ext cx="1" cy="3"/>
            </a:xfrm>
            <a:prstGeom prst="line">
              <a:avLst/>
            </a:prstGeom>
            <a:noFill/>
            <a:ln w="0">
              <a:solidFill>
                <a:srgbClr val="000000"/>
              </a:solidFill>
              <a:round/>
              <a:headEnd/>
              <a:tailEnd/>
            </a:ln>
          </p:spPr>
          <p:txBody>
            <a:bodyPr/>
            <a:lstStyle/>
            <a:p>
              <a:endParaRPr lang="zh-CN" altLang="en-US"/>
            </a:p>
          </p:txBody>
        </p:sp>
        <p:sp>
          <p:nvSpPr>
            <p:cNvPr id="130458" name="Rectangle 1434"/>
            <p:cNvSpPr>
              <a:spLocks noChangeArrowheads="1"/>
            </p:cNvSpPr>
            <p:nvPr/>
          </p:nvSpPr>
          <p:spPr bwMode="auto">
            <a:xfrm>
              <a:off x="710" y="2963"/>
              <a:ext cx="527" cy="3"/>
            </a:xfrm>
            <a:prstGeom prst="rect">
              <a:avLst/>
            </a:prstGeom>
            <a:solidFill>
              <a:srgbClr val="000000"/>
            </a:solidFill>
            <a:ln w="9525">
              <a:noFill/>
              <a:miter lim="800000"/>
              <a:headEnd/>
              <a:tailEnd/>
            </a:ln>
          </p:spPr>
          <p:txBody>
            <a:bodyPr/>
            <a:lstStyle/>
            <a:p>
              <a:endParaRPr lang="zh-CN" altLang="en-US"/>
            </a:p>
          </p:txBody>
        </p:sp>
        <p:sp>
          <p:nvSpPr>
            <p:cNvPr id="130459" name="Line 1435"/>
            <p:cNvSpPr>
              <a:spLocks noChangeShapeType="1"/>
            </p:cNvSpPr>
            <p:nvPr/>
          </p:nvSpPr>
          <p:spPr bwMode="auto">
            <a:xfrm>
              <a:off x="710" y="2963"/>
              <a:ext cx="527" cy="1"/>
            </a:xfrm>
            <a:prstGeom prst="line">
              <a:avLst/>
            </a:prstGeom>
            <a:noFill/>
            <a:ln w="0">
              <a:solidFill>
                <a:srgbClr val="000000"/>
              </a:solidFill>
              <a:round/>
              <a:headEnd/>
              <a:tailEnd/>
            </a:ln>
          </p:spPr>
          <p:txBody>
            <a:bodyPr/>
            <a:lstStyle/>
            <a:p>
              <a:endParaRPr lang="zh-CN" altLang="en-US"/>
            </a:p>
          </p:txBody>
        </p:sp>
        <p:sp>
          <p:nvSpPr>
            <p:cNvPr id="130460" name="Rectangle 1436"/>
            <p:cNvSpPr>
              <a:spLocks noChangeArrowheads="1"/>
            </p:cNvSpPr>
            <p:nvPr/>
          </p:nvSpPr>
          <p:spPr bwMode="auto">
            <a:xfrm>
              <a:off x="1237" y="2963"/>
              <a:ext cx="8" cy="3"/>
            </a:xfrm>
            <a:prstGeom prst="rect">
              <a:avLst/>
            </a:prstGeom>
            <a:solidFill>
              <a:srgbClr val="000000"/>
            </a:solidFill>
            <a:ln w="9525">
              <a:noFill/>
              <a:miter lim="800000"/>
              <a:headEnd/>
              <a:tailEnd/>
            </a:ln>
          </p:spPr>
          <p:txBody>
            <a:bodyPr/>
            <a:lstStyle/>
            <a:p>
              <a:endParaRPr lang="zh-CN" altLang="en-US"/>
            </a:p>
          </p:txBody>
        </p:sp>
        <p:sp>
          <p:nvSpPr>
            <p:cNvPr id="130461" name="Line 1437"/>
            <p:cNvSpPr>
              <a:spLocks noChangeShapeType="1"/>
            </p:cNvSpPr>
            <p:nvPr/>
          </p:nvSpPr>
          <p:spPr bwMode="auto">
            <a:xfrm>
              <a:off x="1237" y="2963"/>
              <a:ext cx="8" cy="1"/>
            </a:xfrm>
            <a:prstGeom prst="line">
              <a:avLst/>
            </a:prstGeom>
            <a:noFill/>
            <a:ln w="0">
              <a:solidFill>
                <a:srgbClr val="000000"/>
              </a:solidFill>
              <a:round/>
              <a:headEnd/>
              <a:tailEnd/>
            </a:ln>
          </p:spPr>
          <p:txBody>
            <a:bodyPr/>
            <a:lstStyle/>
            <a:p>
              <a:endParaRPr lang="zh-CN" altLang="en-US"/>
            </a:p>
          </p:txBody>
        </p:sp>
        <p:sp>
          <p:nvSpPr>
            <p:cNvPr id="130462" name="Line 1438"/>
            <p:cNvSpPr>
              <a:spLocks noChangeShapeType="1"/>
            </p:cNvSpPr>
            <p:nvPr/>
          </p:nvSpPr>
          <p:spPr bwMode="auto">
            <a:xfrm>
              <a:off x="1237" y="2963"/>
              <a:ext cx="1" cy="3"/>
            </a:xfrm>
            <a:prstGeom prst="line">
              <a:avLst/>
            </a:prstGeom>
            <a:noFill/>
            <a:ln w="0">
              <a:solidFill>
                <a:srgbClr val="000000"/>
              </a:solidFill>
              <a:round/>
              <a:headEnd/>
              <a:tailEnd/>
            </a:ln>
          </p:spPr>
          <p:txBody>
            <a:bodyPr/>
            <a:lstStyle/>
            <a:p>
              <a:endParaRPr lang="zh-CN" altLang="en-US"/>
            </a:p>
          </p:txBody>
        </p:sp>
        <p:sp>
          <p:nvSpPr>
            <p:cNvPr id="130463" name="Rectangle 1439"/>
            <p:cNvSpPr>
              <a:spLocks noChangeArrowheads="1"/>
            </p:cNvSpPr>
            <p:nvPr/>
          </p:nvSpPr>
          <p:spPr bwMode="auto">
            <a:xfrm>
              <a:off x="1245" y="2963"/>
              <a:ext cx="523" cy="3"/>
            </a:xfrm>
            <a:prstGeom prst="rect">
              <a:avLst/>
            </a:prstGeom>
            <a:solidFill>
              <a:srgbClr val="000000"/>
            </a:solidFill>
            <a:ln w="9525">
              <a:noFill/>
              <a:miter lim="800000"/>
              <a:headEnd/>
              <a:tailEnd/>
            </a:ln>
          </p:spPr>
          <p:txBody>
            <a:bodyPr/>
            <a:lstStyle/>
            <a:p>
              <a:endParaRPr lang="zh-CN" altLang="en-US"/>
            </a:p>
          </p:txBody>
        </p:sp>
        <p:sp>
          <p:nvSpPr>
            <p:cNvPr id="130464" name="Line 1440"/>
            <p:cNvSpPr>
              <a:spLocks noChangeShapeType="1"/>
            </p:cNvSpPr>
            <p:nvPr/>
          </p:nvSpPr>
          <p:spPr bwMode="auto">
            <a:xfrm>
              <a:off x="1245" y="2963"/>
              <a:ext cx="523" cy="1"/>
            </a:xfrm>
            <a:prstGeom prst="line">
              <a:avLst/>
            </a:prstGeom>
            <a:noFill/>
            <a:ln w="0">
              <a:solidFill>
                <a:srgbClr val="000000"/>
              </a:solidFill>
              <a:round/>
              <a:headEnd/>
              <a:tailEnd/>
            </a:ln>
          </p:spPr>
          <p:txBody>
            <a:bodyPr/>
            <a:lstStyle/>
            <a:p>
              <a:endParaRPr lang="zh-CN" altLang="en-US"/>
            </a:p>
          </p:txBody>
        </p:sp>
        <p:sp>
          <p:nvSpPr>
            <p:cNvPr id="130465" name="Rectangle 1441"/>
            <p:cNvSpPr>
              <a:spLocks noChangeArrowheads="1"/>
            </p:cNvSpPr>
            <p:nvPr/>
          </p:nvSpPr>
          <p:spPr bwMode="auto">
            <a:xfrm>
              <a:off x="1768" y="2963"/>
              <a:ext cx="8" cy="3"/>
            </a:xfrm>
            <a:prstGeom prst="rect">
              <a:avLst/>
            </a:prstGeom>
            <a:solidFill>
              <a:srgbClr val="000000"/>
            </a:solidFill>
            <a:ln w="9525">
              <a:noFill/>
              <a:miter lim="800000"/>
              <a:headEnd/>
              <a:tailEnd/>
            </a:ln>
          </p:spPr>
          <p:txBody>
            <a:bodyPr/>
            <a:lstStyle/>
            <a:p>
              <a:endParaRPr lang="zh-CN" altLang="en-US"/>
            </a:p>
          </p:txBody>
        </p:sp>
        <p:sp>
          <p:nvSpPr>
            <p:cNvPr id="130466" name="Line 1442"/>
            <p:cNvSpPr>
              <a:spLocks noChangeShapeType="1"/>
            </p:cNvSpPr>
            <p:nvPr/>
          </p:nvSpPr>
          <p:spPr bwMode="auto">
            <a:xfrm>
              <a:off x="1768" y="2963"/>
              <a:ext cx="8" cy="1"/>
            </a:xfrm>
            <a:prstGeom prst="line">
              <a:avLst/>
            </a:prstGeom>
            <a:noFill/>
            <a:ln w="0">
              <a:solidFill>
                <a:srgbClr val="000000"/>
              </a:solidFill>
              <a:round/>
              <a:headEnd/>
              <a:tailEnd/>
            </a:ln>
          </p:spPr>
          <p:txBody>
            <a:bodyPr/>
            <a:lstStyle/>
            <a:p>
              <a:endParaRPr lang="zh-CN" altLang="en-US"/>
            </a:p>
          </p:txBody>
        </p:sp>
        <p:sp>
          <p:nvSpPr>
            <p:cNvPr id="130467" name="Line 1443"/>
            <p:cNvSpPr>
              <a:spLocks noChangeShapeType="1"/>
            </p:cNvSpPr>
            <p:nvPr/>
          </p:nvSpPr>
          <p:spPr bwMode="auto">
            <a:xfrm>
              <a:off x="1768" y="2963"/>
              <a:ext cx="1" cy="3"/>
            </a:xfrm>
            <a:prstGeom prst="line">
              <a:avLst/>
            </a:prstGeom>
            <a:noFill/>
            <a:ln w="0">
              <a:solidFill>
                <a:srgbClr val="000000"/>
              </a:solidFill>
              <a:round/>
              <a:headEnd/>
              <a:tailEnd/>
            </a:ln>
          </p:spPr>
          <p:txBody>
            <a:bodyPr/>
            <a:lstStyle/>
            <a:p>
              <a:endParaRPr lang="zh-CN" altLang="en-US"/>
            </a:p>
          </p:txBody>
        </p:sp>
        <p:sp>
          <p:nvSpPr>
            <p:cNvPr id="130468" name="Rectangle 1444"/>
            <p:cNvSpPr>
              <a:spLocks noChangeArrowheads="1"/>
            </p:cNvSpPr>
            <p:nvPr/>
          </p:nvSpPr>
          <p:spPr bwMode="auto">
            <a:xfrm>
              <a:off x="1776" y="2963"/>
              <a:ext cx="527" cy="3"/>
            </a:xfrm>
            <a:prstGeom prst="rect">
              <a:avLst/>
            </a:prstGeom>
            <a:solidFill>
              <a:srgbClr val="000000"/>
            </a:solidFill>
            <a:ln w="9525">
              <a:noFill/>
              <a:miter lim="800000"/>
              <a:headEnd/>
              <a:tailEnd/>
            </a:ln>
          </p:spPr>
          <p:txBody>
            <a:bodyPr/>
            <a:lstStyle/>
            <a:p>
              <a:endParaRPr lang="zh-CN" altLang="en-US"/>
            </a:p>
          </p:txBody>
        </p:sp>
        <p:sp>
          <p:nvSpPr>
            <p:cNvPr id="130469" name="Line 1445"/>
            <p:cNvSpPr>
              <a:spLocks noChangeShapeType="1"/>
            </p:cNvSpPr>
            <p:nvPr/>
          </p:nvSpPr>
          <p:spPr bwMode="auto">
            <a:xfrm>
              <a:off x="1776" y="2963"/>
              <a:ext cx="527" cy="1"/>
            </a:xfrm>
            <a:prstGeom prst="line">
              <a:avLst/>
            </a:prstGeom>
            <a:noFill/>
            <a:ln w="0">
              <a:solidFill>
                <a:srgbClr val="000000"/>
              </a:solidFill>
              <a:round/>
              <a:headEnd/>
              <a:tailEnd/>
            </a:ln>
          </p:spPr>
          <p:txBody>
            <a:bodyPr/>
            <a:lstStyle/>
            <a:p>
              <a:endParaRPr lang="zh-CN" altLang="en-US"/>
            </a:p>
          </p:txBody>
        </p:sp>
        <p:sp>
          <p:nvSpPr>
            <p:cNvPr id="130470" name="Rectangle 1446"/>
            <p:cNvSpPr>
              <a:spLocks noChangeArrowheads="1"/>
            </p:cNvSpPr>
            <p:nvPr/>
          </p:nvSpPr>
          <p:spPr bwMode="auto">
            <a:xfrm>
              <a:off x="2303" y="2963"/>
              <a:ext cx="7" cy="3"/>
            </a:xfrm>
            <a:prstGeom prst="rect">
              <a:avLst/>
            </a:prstGeom>
            <a:solidFill>
              <a:srgbClr val="000000"/>
            </a:solidFill>
            <a:ln w="9525">
              <a:noFill/>
              <a:miter lim="800000"/>
              <a:headEnd/>
              <a:tailEnd/>
            </a:ln>
          </p:spPr>
          <p:txBody>
            <a:bodyPr/>
            <a:lstStyle/>
            <a:p>
              <a:endParaRPr lang="zh-CN" altLang="en-US"/>
            </a:p>
          </p:txBody>
        </p:sp>
        <p:sp>
          <p:nvSpPr>
            <p:cNvPr id="130471" name="Line 1447"/>
            <p:cNvSpPr>
              <a:spLocks noChangeShapeType="1"/>
            </p:cNvSpPr>
            <p:nvPr/>
          </p:nvSpPr>
          <p:spPr bwMode="auto">
            <a:xfrm>
              <a:off x="2303" y="2963"/>
              <a:ext cx="7" cy="1"/>
            </a:xfrm>
            <a:prstGeom prst="line">
              <a:avLst/>
            </a:prstGeom>
            <a:noFill/>
            <a:ln w="0">
              <a:solidFill>
                <a:srgbClr val="000000"/>
              </a:solidFill>
              <a:round/>
              <a:headEnd/>
              <a:tailEnd/>
            </a:ln>
          </p:spPr>
          <p:txBody>
            <a:bodyPr/>
            <a:lstStyle/>
            <a:p>
              <a:endParaRPr lang="zh-CN" altLang="en-US"/>
            </a:p>
          </p:txBody>
        </p:sp>
        <p:sp>
          <p:nvSpPr>
            <p:cNvPr id="130472" name="Line 1448"/>
            <p:cNvSpPr>
              <a:spLocks noChangeShapeType="1"/>
            </p:cNvSpPr>
            <p:nvPr/>
          </p:nvSpPr>
          <p:spPr bwMode="auto">
            <a:xfrm>
              <a:off x="2303" y="2963"/>
              <a:ext cx="1" cy="3"/>
            </a:xfrm>
            <a:prstGeom prst="line">
              <a:avLst/>
            </a:prstGeom>
            <a:noFill/>
            <a:ln w="0">
              <a:solidFill>
                <a:srgbClr val="000000"/>
              </a:solidFill>
              <a:round/>
              <a:headEnd/>
              <a:tailEnd/>
            </a:ln>
          </p:spPr>
          <p:txBody>
            <a:bodyPr/>
            <a:lstStyle/>
            <a:p>
              <a:endParaRPr lang="zh-CN" altLang="en-US"/>
            </a:p>
          </p:txBody>
        </p:sp>
        <p:sp>
          <p:nvSpPr>
            <p:cNvPr id="130473" name="Rectangle 1449"/>
            <p:cNvSpPr>
              <a:spLocks noChangeArrowheads="1"/>
            </p:cNvSpPr>
            <p:nvPr/>
          </p:nvSpPr>
          <p:spPr bwMode="auto">
            <a:xfrm>
              <a:off x="2310" y="2963"/>
              <a:ext cx="524" cy="3"/>
            </a:xfrm>
            <a:prstGeom prst="rect">
              <a:avLst/>
            </a:prstGeom>
            <a:solidFill>
              <a:srgbClr val="000000"/>
            </a:solidFill>
            <a:ln w="9525">
              <a:noFill/>
              <a:miter lim="800000"/>
              <a:headEnd/>
              <a:tailEnd/>
            </a:ln>
          </p:spPr>
          <p:txBody>
            <a:bodyPr/>
            <a:lstStyle/>
            <a:p>
              <a:endParaRPr lang="zh-CN" altLang="en-US"/>
            </a:p>
          </p:txBody>
        </p:sp>
        <p:sp>
          <p:nvSpPr>
            <p:cNvPr id="130474" name="Line 1450"/>
            <p:cNvSpPr>
              <a:spLocks noChangeShapeType="1"/>
            </p:cNvSpPr>
            <p:nvPr/>
          </p:nvSpPr>
          <p:spPr bwMode="auto">
            <a:xfrm>
              <a:off x="2310" y="2963"/>
              <a:ext cx="524" cy="1"/>
            </a:xfrm>
            <a:prstGeom prst="line">
              <a:avLst/>
            </a:prstGeom>
            <a:noFill/>
            <a:ln w="0">
              <a:solidFill>
                <a:srgbClr val="000000"/>
              </a:solidFill>
              <a:round/>
              <a:headEnd/>
              <a:tailEnd/>
            </a:ln>
          </p:spPr>
          <p:txBody>
            <a:bodyPr/>
            <a:lstStyle/>
            <a:p>
              <a:endParaRPr lang="zh-CN" altLang="en-US"/>
            </a:p>
          </p:txBody>
        </p:sp>
        <p:sp>
          <p:nvSpPr>
            <p:cNvPr id="130475" name="Rectangle 1451"/>
            <p:cNvSpPr>
              <a:spLocks noChangeArrowheads="1"/>
            </p:cNvSpPr>
            <p:nvPr/>
          </p:nvSpPr>
          <p:spPr bwMode="auto">
            <a:xfrm>
              <a:off x="2834" y="2963"/>
              <a:ext cx="7" cy="3"/>
            </a:xfrm>
            <a:prstGeom prst="rect">
              <a:avLst/>
            </a:prstGeom>
            <a:solidFill>
              <a:srgbClr val="000000"/>
            </a:solidFill>
            <a:ln w="9525">
              <a:noFill/>
              <a:miter lim="800000"/>
              <a:headEnd/>
              <a:tailEnd/>
            </a:ln>
          </p:spPr>
          <p:txBody>
            <a:bodyPr/>
            <a:lstStyle/>
            <a:p>
              <a:endParaRPr lang="zh-CN" altLang="en-US"/>
            </a:p>
          </p:txBody>
        </p:sp>
        <p:sp>
          <p:nvSpPr>
            <p:cNvPr id="130476" name="Line 1452"/>
            <p:cNvSpPr>
              <a:spLocks noChangeShapeType="1"/>
            </p:cNvSpPr>
            <p:nvPr/>
          </p:nvSpPr>
          <p:spPr bwMode="auto">
            <a:xfrm>
              <a:off x="2834" y="2963"/>
              <a:ext cx="7" cy="1"/>
            </a:xfrm>
            <a:prstGeom prst="line">
              <a:avLst/>
            </a:prstGeom>
            <a:noFill/>
            <a:ln w="0">
              <a:solidFill>
                <a:srgbClr val="000000"/>
              </a:solidFill>
              <a:round/>
              <a:headEnd/>
              <a:tailEnd/>
            </a:ln>
          </p:spPr>
          <p:txBody>
            <a:bodyPr/>
            <a:lstStyle/>
            <a:p>
              <a:endParaRPr lang="zh-CN" altLang="en-US"/>
            </a:p>
          </p:txBody>
        </p:sp>
        <p:sp>
          <p:nvSpPr>
            <p:cNvPr id="130477" name="Line 1453"/>
            <p:cNvSpPr>
              <a:spLocks noChangeShapeType="1"/>
            </p:cNvSpPr>
            <p:nvPr/>
          </p:nvSpPr>
          <p:spPr bwMode="auto">
            <a:xfrm>
              <a:off x="2834" y="2963"/>
              <a:ext cx="1" cy="3"/>
            </a:xfrm>
            <a:prstGeom prst="line">
              <a:avLst/>
            </a:prstGeom>
            <a:noFill/>
            <a:ln w="0">
              <a:solidFill>
                <a:srgbClr val="000000"/>
              </a:solidFill>
              <a:round/>
              <a:headEnd/>
              <a:tailEnd/>
            </a:ln>
          </p:spPr>
          <p:txBody>
            <a:bodyPr/>
            <a:lstStyle/>
            <a:p>
              <a:endParaRPr lang="zh-CN" altLang="en-US"/>
            </a:p>
          </p:txBody>
        </p:sp>
        <p:sp>
          <p:nvSpPr>
            <p:cNvPr id="130478" name="Rectangle 1454"/>
            <p:cNvSpPr>
              <a:spLocks noChangeArrowheads="1"/>
            </p:cNvSpPr>
            <p:nvPr/>
          </p:nvSpPr>
          <p:spPr bwMode="auto">
            <a:xfrm>
              <a:off x="2841" y="2963"/>
              <a:ext cx="527" cy="3"/>
            </a:xfrm>
            <a:prstGeom prst="rect">
              <a:avLst/>
            </a:prstGeom>
            <a:solidFill>
              <a:srgbClr val="000000"/>
            </a:solidFill>
            <a:ln w="9525">
              <a:noFill/>
              <a:miter lim="800000"/>
              <a:headEnd/>
              <a:tailEnd/>
            </a:ln>
          </p:spPr>
          <p:txBody>
            <a:bodyPr/>
            <a:lstStyle/>
            <a:p>
              <a:endParaRPr lang="zh-CN" altLang="en-US"/>
            </a:p>
          </p:txBody>
        </p:sp>
        <p:sp>
          <p:nvSpPr>
            <p:cNvPr id="130479" name="Line 1455"/>
            <p:cNvSpPr>
              <a:spLocks noChangeShapeType="1"/>
            </p:cNvSpPr>
            <p:nvPr/>
          </p:nvSpPr>
          <p:spPr bwMode="auto">
            <a:xfrm>
              <a:off x="2841" y="2963"/>
              <a:ext cx="527" cy="1"/>
            </a:xfrm>
            <a:prstGeom prst="line">
              <a:avLst/>
            </a:prstGeom>
            <a:noFill/>
            <a:ln w="0">
              <a:solidFill>
                <a:srgbClr val="000000"/>
              </a:solidFill>
              <a:round/>
              <a:headEnd/>
              <a:tailEnd/>
            </a:ln>
          </p:spPr>
          <p:txBody>
            <a:bodyPr/>
            <a:lstStyle/>
            <a:p>
              <a:endParaRPr lang="zh-CN" altLang="en-US"/>
            </a:p>
          </p:txBody>
        </p:sp>
        <p:sp>
          <p:nvSpPr>
            <p:cNvPr id="130480" name="Rectangle 1456"/>
            <p:cNvSpPr>
              <a:spLocks noChangeArrowheads="1"/>
            </p:cNvSpPr>
            <p:nvPr/>
          </p:nvSpPr>
          <p:spPr bwMode="auto">
            <a:xfrm>
              <a:off x="3368" y="2963"/>
              <a:ext cx="7" cy="3"/>
            </a:xfrm>
            <a:prstGeom prst="rect">
              <a:avLst/>
            </a:prstGeom>
            <a:solidFill>
              <a:srgbClr val="000000"/>
            </a:solidFill>
            <a:ln w="9525">
              <a:noFill/>
              <a:miter lim="800000"/>
              <a:headEnd/>
              <a:tailEnd/>
            </a:ln>
          </p:spPr>
          <p:txBody>
            <a:bodyPr/>
            <a:lstStyle/>
            <a:p>
              <a:endParaRPr lang="zh-CN" altLang="en-US"/>
            </a:p>
          </p:txBody>
        </p:sp>
        <p:sp>
          <p:nvSpPr>
            <p:cNvPr id="130481" name="Line 1457"/>
            <p:cNvSpPr>
              <a:spLocks noChangeShapeType="1"/>
            </p:cNvSpPr>
            <p:nvPr/>
          </p:nvSpPr>
          <p:spPr bwMode="auto">
            <a:xfrm>
              <a:off x="3368" y="2963"/>
              <a:ext cx="7" cy="1"/>
            </a:xfrm>
            <a:prstGeom prst="line">
              <a:avLst/>
            </a:prstGeom>
            <a:noFill/>
            <a:ln w="0">
              <a:solidFill>
                <a:srgbClr val="000000"/>
              </a:solidFill>
              <a:round/>
              <a:headEnd/>
              <a:tailEnd/>
            </a:ln>
          </p:spPr>
          <p:txBody>
            <a:bodyPr/>
            <a:lstStyle/>
            <a:p>
              <a:endParaRPr lang="zh-CN" altLang="en-US"/>
            </a:p>
          </p:txBody>
        </p:sp>
        <p:sp>
          <p:nvSpPr>
            <p:cNvPr id="130482" name="Line 1458"/>
            <p:cNvSpPr>
              <a:spLocks noChangeShapeType="1"/>
            </p:cNvSpPr>
            <p:nvPr/>
          </p:nvSpPr>
          <p:spPr bwMode="auto">
            <a:xfrm>
              <a:off x="3368" y="2963"/>
              <a:ext cx="1" cy="3"/>
            </a:xfrm>
            <a:prstGeom prst="line">
              <a:avLst/>
            </a:prstGeom>
            <a:noFill/>
            <a:ln w="0">
              <a:solidFill>
                <a:srgbClr val="000000"/>
              </a:solidFill>
              <a:round/>
              <a:headEnd/>
              <a:tailEnd/>
            </a:ln>
          </p:spPr>
          <p:txBody>
            <a:bodyPr/>
            <a:lstStyle/>
            <a:p>
              <a:endParaRPr lang="zh-CN" altLang="en-US"/>
            </a:p>
          </p:txBody>
        </p:sp>
        <p:sp>
          <p:nvSpPr>
            <p:cNvPr id="130483" name="Rectangle 1459"/>
            <p:cNvSpPr>
              <a:spLocks noChangeArrowheads="1"/>
            </p:cNvSpPr>
            <p:nvPr/>
          </p:nvSpPr>
          <p:spPr bwMode="auto">
            <a:xfrm>
              <a:off x="3375" y="2963"/>
              <a:ext cx="524" cy="3"/>
            </a:xfrm>
            <a:prstGeom prst="rect">
              <a:avLst/>
            </a:prstGeom>
            <a:solidFill>
              <a:srgbClr val="000000"/>
            </a:solidFill>
            <a:ln w="9525">
              <a:noFill/>
              <a:miter lim="800000"/>
              <a:headEnd/>
              <a:tailEnd/>
            </a:ln>
          </p:spPr>
          <p:txBody>
            <a:bodyPr/>
            <a:lstStyle/>
            <a:p>
              <a:endParaRPr lang="zh-CN" altLang="en-US"/>
            </a:p>
          </p:txBody>
        </p:sp>
        <p:sp>
          <p:nvSpPr>
            <p:cNvPr id="130484" name="Line 1460"/>
            <p:cNvSpPr>
              <a:spLocks noChangeShapeType="1"/>
            </p:cNvSpPr>
            <p:nvPr/>
          </p:nvSpPr>
          <p:spPr bwMode="auto">
            <a:xfrm>
              <a:off x="3375" y="2963"/>
              <a:ext cx="524" cy="1"/>
            </a:xfrm>
            <a:prstGeom prst="line">
              <a:avLst/>
            </a:prstGeom>
            <a:noFill/>
            <a:ln w="0">
              <a:solidFill>
                <a:srgbClr val="000000"/>
              </a:solidFill>
              <a:round/>
              <a:headEnd/>
              <a:tailEnd/>
            </a:ln>
          </p:spPr>
          <p:txBody>
            <a:bodyPr/>
            <a:lstStyle/>
            <a:p>
              <a:endParaRPr lang="zh-CN" altLang="en-US"/>
            </a:p>
          </p:txBody>
        </p:sp>
        <p:sp>
          <p:nvSpPr>
            <p:cNvPr id="130485" name="Rectangle 1461"/>
            <p:cNvSpPr>
              <a:spLocks noChangeArrowheads="1"/>
            </p:cNvSpPr>
            <p:nvPr/>
          </p:nvSpPr>
          <p:spPr bwMode="auto">
            <a:xfrm>
              <a:off x="3899" y="2963"/>
              <a:ext cx="7" cy="3"/>
            </a:xfrm>
            <a:prstGeom prst="rect">
              <a:avLst/>
            </a:prstGeom>
            <a:solidFill>
              <a:srgbClr val="000000"/>
            </a:solidFill>
            <a:ln w="9525">
              <a:noFill/>
              <a:miter lim="800000"/>
              <a:headEnd/>
              <a:tailEnd/>
            </a:ln>
          </p:spPr>
          <p:txBody>
            <a:bodyPr/>
            <a:lstStyle/>
            <a:p>
              <a:endParaRPr lang="zh-CN" altLang="en-US"/>
            </a:p>
          </p:txBody>
        </p:sp>
        <p:sp>
          <p:nvSpPr>
            <p:cNvPr id="130486" name="Line 1462"/>
            <p:cNvSpPr>
              <a:spLocks noChangeShapeType="1"/>
            </p:cNvSpPr>
            <p:nvPr/>
          </p:nvSpPr>
          <p:spPr bwMode="auto">
            <a:xfrm>
              <a:off x="3899" y="2963"/>
              <a:ext cx="7" cy="1"/>
            </a:xfrm>
            <a:prstGeom prst="line">
              <a:avLst/>
            </a:prstGeom>
            <a:noFill/>
            <a:ln w="0">
              <a:solidFill>
                <a:srgbClr val="000000"/>
              </a:solidFill>
              <a:round/>
              <a:headEnd/>
              <a:tailEnd/>
            </a:ln>
          </p:spPr>
          <p:txBody>
            <a:bodyPr/>
            <a:lstStyle/>
            <a:p>
              <a:endParaRPr lang="zh-CN" altLang="en-US"/>
            </a:p>
          </p:txBody>
        </p:sp>
        <p:sp>
          <p:nvSpPr>
            <p:cNvPr id="130487" name="Line 1463"/>
            <p:cNvSpPr>
              <a:spLocks noChangeShapeType="1"/>
            </p:cNvSpPr>
            <p:nvPr/>
          </p:nvSpPr>
          <p:spPr bwMode="auto">
            <a:xfrm>
              <a:off x="3899" y="2963"/>
              <a:ext cx="1" cy="3"/>
            </a:xfrm>
            <a:prstGeom prst="line">
              <a:avLst/>
            </a:prstGeom>
            <a:noFill/>
            <a:ln w="0">
              <a:solidFill>
                <a:srgbClr val="000000"/>
              </a:solidFill>
              <a:round/>
              <a:headEnd/>
              <a:tailEnd/>
            </a:ln>
          </p:spPr>
          <p:txBody>
            <a:bodyPr/>
            <a:lstStyle/>
            <a:p>
              <a:endParaRPr lang="zh-CN" altLang="en-US"/>
            </a:p>
          </p:txBody>
        </p:sp>
        <p:sp>
          <p:nvSpPr>
            <p:cNvPr id="130488" name="Rectangle 1464"/>
            <p:cNvSpPr>
              <a:spLocks noChangeArrowheads="1"/>
            </p:cNvSpPr>
            <p:nvPr/>
          </p:nvSpPr>
          <p:spPr bwMode="auto">
            <a:xfrm>
              <a:off x="3906" y="2963"/>
              <a:ext cx="524" cy="3"/>
            </a:xfrm>
            <a:prstGeom prst="rect">
              <a:avLst/>
            </a:prstGeom>
            <a:solidFill>
              <a:srgbClr val="000000"/>
            </a:solidFill>
            <a:ln w="9525">
              <a:noFill/>
              <a:miter lim="800000"/>
              <a:headEnd/>
              <a:tailEnd/>
            </a:ln>
          </p:spPr>
          <p:txBody>
            <a:bodyPr/>
            <a:lstStyle/>
            <a:p>
              <a:endParaRPr lang="zh-CN" altLang="en-US"/>
            </a:p>
          </p:txBody>
        </p:sp>
        <p:sp>
          <p:nvSpPr>
            <p:cNvPr id="130489" name="Line 1465"/>
            <p:cNvSpPr>
              <a:spLocks noChangeShapeType="1"/>
            </p:cNvSpPr>
            <p:nvPr/>
          </p:nvSpPr>
          <p:spPr bwMode="auto">
            <a:xfrm>
              <a:off x="3906" y="2963"/>
              <a:ext cx="524" cy="1"/>
            </a:xfrm>
            <a:prstGeom prst="line">
              <a:avLst/>
            </a:prstGeom>
            <a:noFill/>
            <a:ln w="0">
              <a:solidFill>
                <a:srgbClr val="000000"/>
              </a:solidFill>
              <a:round/>
              <a:headEnd/>
              <a:tailEnd/>
            </a:ln>
          </p:spPr>
          <p:txBody>
            <a:bodyPr/>
            <a:lstStyle/>
            <a:p>
              <a:endParaRPr lang="zh-CN" altLang="en-US"/>
            </a:p>
          </p:txBody>
        </p:sp>
        <p:sp>
          <p:nvSpPr>
            <p:cNvPr id="130490" name="Rectangle 1466"/>
            <p:cNvSpPr>
              <a:spLocks noChangeArrowheads="1"/>
            </p:cNvSpPr>
            <p:nvPr/>
          </p:nvSpPr>
          <p:spPr bwMode="auto">
            <a:xfrm>
              <a:off x="4430" y="2963"/>
              <a:ext cx="7" cy="3"/>
            </a:xfrm>
            <a:prstGeom prst="rect">
              <a:avLst/>
            </a:prstGeom>
            <a:solidFill>
              <a:srgbClr val="000000"/>
            </a:solidFill>
            <a:ln w="9525">
              <a:noFill/>
              <a:miter lim="800000"/>
              <a:headEnd/>
              <a:tailEnd/>
            </a:ln>
          </p:spPr>
          <p:txBody>
            <a:bodyPr/>
            <a:lstStyle/>
            <a:p>
              <a:endParaRPr lang="zh-CN" altLang="en-US"/>
            </a:p>
          </p:txBody>
        </p:sp>
        <p:sp>
          <p:nvSpPr>
            <p:cNvPr id="130491" name="Line 1467"/>
            <p:cNvSpPr>
              <a:spLocks noChangeShapeType="1"/>
            </p:cNvSpPr>
            <p:nvPr/>
          </p:nvSpPr>
          <p:spPr bwMode="auto">
            <a:xfrm>
              <a:off x="4430" y="2963"/>
              <a:ext cx="7" cy="1"/>
            </a:xfrm>
            <a:prstGeom prst="line">
              <a:avLst/>
            </a:prstGeom>
            <a:noFill/>
            <a:ln w="0">
              <a:solidFill>
                <a:srgbClr val="000000"/>
              </a:solidFill>
              <a:round/>
              <a:headEnd/>
              <a:tailEnd/>
            </a:ln>
          </p:spPr>
          <p:txBody>
            <a:bodyPr/>
            <a:lstStyle/>
            <a:p>
              <a:endParaRPr lang="zh-CN" altLang="en-US"/>
            </a:p>
          </p:txBody>
        </p:sp>
        <p:sp>
          <p:nvSpPr>
            <p:cNvPr id="130492" name="Line 1468"/>
            <p:cNvSpPr>
              <a:spLocks noChangeShapeType="1"/>
            </p:cNvSpPr>
            <p:nvPr/>
          </p:nvSpPr>
          <p:spPr bwMode="auto">
            <a:xfrm>
              <a:off x="4430" y="2963"/>
              <a:ext cx="1" cy="3"/>
            </a:xfrm>
            <a:prstGeom prst="line">
              <a:avLst/>
            </a:prstGeom>
            <a:noFill/>
            <a:ln w="0">
              <a:solidFill>
                <a:srgbClr val="000000"/>
              </a:solidFill>
              <a:round/>
              <a:headEnd/>
              <a:tailEnd/>
            </a:ln>
          </p:spPr>
          <p:txBody>
            <a:bodyPr/>
            <a:lstStyle/>
            <a:p>
              <a:endParaRPr lang="zh-CN" altLang="en-US"/>
            </a:p>
          </p:txBody>
        </p:sp>
        <p:sp>
          <p:nvSpPr>
            <p:cNvPr id="130493" name="Rectangle 1469"/>
            <p:cNvSpPr>
              <a:spLocks noChangeArrowheads="1"/>
            </p:cNvSpPr>
            <p:nvPr/>
          </p:nvSpPr>
          <p:spPr bwMode="auto">
            <a:xfrm>
              <a:off x="4437" y="2963"/>
              <a:ext cx="527" cy="3"/>
            </a:xfrm>
            <a:prstGeom prst="rect">
              <a:avLst/>
            </a:prstGeom>
            <a:solidFill>
              <a:srgbClr val="000000"/>
            </a:solidFill>
            <a:ln w="9525">
              <a:noFill/>
              <a:miter lim="800000"/>
              <a:headEnd/>
              <a:tailEnd/>
            </a:ln>
          </p:spPr>
          <p:txBody>
            <a:bodyPr/>
            <a:lstStyle/>
            <a:p>
              <a:endParaRPr lang="zh-CN" altLang="en-US"/>
            </a:p>
          </p:txBody>
        </p:sp>
        <p:sp>
          <p:nvSpPr>
            <p:cNvPr id="130494" name="Line 1470"/>
            <p:cNvSpPr>
              <a:spLocks noChangeShapeType="1"/>
            </p:cNvSpPr>
            <p:nvPr/>
          </p:nvSpPr>
          <p:spPr bwMode="auto">
            <a:xfrm>
              <a:off x="4437" y="2963"/>
              <a:ext cx="527" cy="1"/>
            </a:xfrm>
            <a:prstGeom prst="line">
              <a:avLst/>
            </a:prstGeom>
            <a:noFill/>
            <a:ln w="0">
              <a:solidFill>
                <a:srgbClr val="000000"/>
              </a:solidFill>
              <a:round/>
              <a:headEnd/>
              <a:tailEnd/>
            </a:ln>
          </p:spPr>
          <p:txBody>
            <a:bodyPr/>
            <a:lstStyle/>
            <a:p>
              <a:endParaRPr lang="zh-CN" altLang="en-US"/>
            </a:p>
          </p:txBody>
        </p:sp>
        <p:sp>
          <p:nvSpPr>
            <p:cNvPr id="130495" name="Rectangle 1471"/>
            <p:cNvSpPr>
              <a:spLocks noChangeArrowheads="1"/>
            </p:cNvSpPr>
            <p:nvPr/>
          </p:nvSpPr>
          <p:spPr bwMode="auto">
            <a:xfrm>
              <a:off x="4964" y="2963"/>
              <a:ext cx="8" cy="3"/>
            </a:xfrm>
            <a:prstGeom prst="rect">
              <a:avLst/>
            </a:prstGeom>
            <a:solidFill>
              <a:srgbClr val="000000"/>
            </a:solidFill>
            <a:ln w="9525">
              <a:noFill/>
              <a:miter lim="800000"/>
              <a:headEnd/>
              <a:tailEnd/>
            </a:ln>
          </p:spPr>
          <p:txBody>
            <a:bodyPr/>
            <a:lstStyle/>
            <a:p>
              <a:endParaRPr lang="zh-CN" altLang="en-US"/>
            </a:p>
          </p:txBody>
        </p:sp>
        <p:sp>
          <p:nvSpPr>
            <p:cNvPr id="130496" name="Line 1472"/>
            <p:cNvSpPr>
              <a:spLocks noChangeShapeType="1"/>
            </p:cNvSpPr>
            <p:nvPr/>
          </p:nvSpPr>
          <p:spPr bwMode="auto">
            <a:xfrm>
              <a:off x="4964" y="2963"/>
              <a:ext cx="8" cy="1"/>
            </a:xfrm>
            <a:prstGeom prst="line">
              <a:avLst/>
            </a:prstGeom>
            <a:noFill/>
            <a:ln w="0">
              <a:solidFill>
                <a:srgbClr val="000000"/>
              </a:solidFill>
              <a:round/>
              <a:headEnd/>
              <a:tailEnd/>
            </a:ln>
          </p:spPr>
          <p:txBody>
            <a:bodyPr/>
            <a:lstStyle/>
            <a:p>
              <a:endParaRPr lang="zh-CN" altLang="en-US"/>
            </a:p>
          </p:txBody>
        </p:sp>
        <p:sp>
          <p:nvSpPr>
            <p:cNvPr id="130497" name="Line 1473"/>
            <p:cNvSpPr>
              <a:spLocks noChangeShapeType="1"/>
            </p:cNvSpPr>
            <p:nvPr/>
          </p:nvSpPr>
          <p:spPr bwMode="auto">
            <a:xfrm>
              <a:off x="4964" y="2963"/>
              <a:ext cx="1" cy="3"/>
            </a:xfrm>
            <a:prstGeom prst="line">
              <a:avLst/>
            </a:prstGeom>
            <a:noFill/>
            <a:ln w="0">
              <a:solidFill>
                <a:srgbClr val="000000"/>
              </a:solidFill>
              <a:round/>
              <a:headEnd/>
              <a:tailEnd/>
            </a:ln>
          </p:spPr>
          <p:txBody>
            <a:bodyPr/>
            <a:lstStyle/>
            <a:p>
              <a:endParaRPr lang="zh-CN" altLang="en-US"/>
            </a:p>
          </p:txBody>
        </p:sp>
        <p:sp>
          <p:nvSpPr>
            <p:cNvPr id="130498" name="Rectangle 1474"/>
            <p:cNvSpPr>
              <a:spLocks noChangeArrowheads="1"/>
            </p:cNvSpPr>
            <p:nvPr/>
          </p:nvSpPr>
          <p:spPr bwMode="auto">
            <a:xfrm>
              <a:off x="703" y="2966"/>
              <a:ext cx="7" cy="275"/>
            </a:xfrm>
            <a:prstGeom prst="rect">
              <a:avLst/>
            </a:prstGeom>
            <a:solidFill>
              <a:srgbClr val="000000"/>
            </a:solidFill>
            <a:ln w="9525">
              <a:noFill/>
              <a:miter lim="800000"/>
              <a:headEnd/>
              <a:tailEnd/>
            </a:ln>
          </p:spPr>
          <p:txBody>
            <a:bodyPr/>
            <a:lstStyle/>
            <a:p>
              <a:endParaRPr lang="zh-CN" altLang="en-US"/>
            </a:p>
          </p:txBody>
        </p:sp>
        <p:sp>
          <p:nvSpPr>
            <p:cNvPr id="130499" name="Line 1475"/>
            <p:cNvSpPr>
              <a:spLocks noChangeShapeType="1"/>
            </p:cNvSpPr>
            <p:nvPr/>
          </p:nvSpPr>
          <p:spPr bwMode="auto">
            <a:xfrm>
              <a:off x="703" y="2966"/>
              <a:ext cx="1" cy="275"/>
            </a:xfrm>
            <a:prstGeom prst="line">
              <a:avLst/>
            </a:prstGeom>
            <a:noFill/>
            <a:ln w="0">
              <a:solidFill>
                <a:srgbClr val="000000"/>
              </a:solidFill>
              <a:round/>
              <a:headEnd/>
              <a:tailEnd/>
            </a:ln>
          </p:spPr>
          <p:txBody>
            <a:bodyPr/>
            <a:lstStyle/>
            <a:p>
              <a:endParaRPr lang="zh-CN" altLang="en-US"/>
            </a:p>
          </p:txBody>
        </p:sp>
        <p:sp>
          <p:nvSpPr>
            <p:cNvPr id="130500" name="Rectangle 1476"/>
            <p:cNvSpPr>
              <a:spLocks noChangeArrowheads="1"/>
            </p:cNvSpPr>
            <p:nvPr/>
          </p:nvSpPr>
          <p:spPr bwMode="auto">
            <a:xfrm>
              <a:off x="1237" y="2966"/>
              <a:ext cx="8" cy="275"/>
            </a:xfrm>
            <a:prstGeom prst="rect">
              <a:avLst/>
            </a:prstGeom>
            <a:solidFill>
              <a:srgbClr val="000000"/>
            </a:solidFill>
            <a:ln w="9525">
              <a:noFill/>
              <a:miter lim="800000"/>
              <a:headEnd/>
              <a:tailEnd/>
            </a:ln>
          </p:spPr>
          <p:txBody>
            <a:bodyPr/>
            <a:lstStyle/>
            <a:p>
              <a:endParaRPr lang="zh-CN" altLang="en-US"/>
            </a:p>
          </p:txBody>
        </p:sp>
        <p:sp>
          <p:nvSpPr>
            <p:cNvPr id="130501" name="Line 1477"/>
            <p:cNvSpPr>
              <a:spLocks noChangeShapeType="1"/>
            </p:cNvSpPr>
            <p:nvPr/>
          </p:nvSpPr>
          <p:spPr bwMode="auto">
            <a:xfrm>
              <a:off x="1237" y="2966"/>
              <a:ext cx="1" cy="275"/>
            </a:xfrm>
            <a:prstGeom prst="line">
              <a:avLst/>
            </a:prstGeom>
            <a:noFill/>
            <a:ln w="0">
              <a:solidFill>
                <a:srgbClr val="000000"/>
              </a:solidFill>
              <a:round/>
              <a:headEnd/>
              <a:tailEnd/>
            </a:ln>
          </p:spPr>
          <p:txBody>
            <a:bodyPr/>
            <a:lstStyle/>
            <a:p>
              <a:endParaRPr lang="zh-CN" altLang="en-US"/>
            </a:p>
          </p:txBody>
        </p:sp>
        <p:sp>
          <p:nvSpPr>
            <p:cNvPr id="130502" name="Rectangle 1478"/>
            <p:cNvSpPr>
              <a:spLocks noChangeArrowheads="1"/>
            </p:cNvSpPr>
            <p:nvPr/>
          </p:nvSpPr>
          <p:spPr bwMode="auto">
            <a:xfrm>
              <a:off x="1768" y="2966"/>
              <a:ext cx="8" cy="275"/>
            </a:xfrm>
            <a:prstGeom prst="rect">
              <a:avLst/>
            </a:prstGeom>
            <a:solidFill>
              <a:srgbClr val="000000"/>
            </a:solidFill>
            <a:ln w="9525">
              <a:noFill/>
              <a:miter lim="800000"/>
              <a:headEnd/>
              <a:tailEnd/>
            </a:ln>
          </p:spPr>
          <p:txBody>
            <a:bodyPr/>
            <a:lstStyle/>
            <a:p>
              <a:endParaRPr lang="zh-CN" altLang="en-US"/>
            </a:p>
          </p:txBody>
        </p:sp>
        <p:sp>
          <p:nvSpPr>
            <p:cNvPr id="130503" name="Line 1479"/>
            <p:cNvSpPr>
              <a:spLocks noChangeShapeType="1"/>
            </p:cNvSpPr>
            <p:nvPr/>
          </p:nvSpPr>
          <p:spPr bwMode="auto">
            <a:xfrm>
              <a:off x="1768" y="2966"/>
              <a:ext cx="1" cy="275"/>
            </a:xfrm>
            <a:prstGeom prst="line">
              <a:avLst/>
            </a:prstGeom>
            <a:noFill/>
            <a:ln w="0">
              <a:solidFill>
                <a:srgbClr val="000000"/>
              </a:solidFill>
              <a:round/>
              <a:headEnd/>
              <a:tailEnd/>
            </a:ln>
          </p:spPr>
          <p:txBody>
            <a:bodyPr/>
            <a:lstStyle/>
            <a:p>
              <a:endParaRPr lang="zh-CN" altLang="en-US"/>
            </a:p>
          </p:txBody>
        </p:sp>
        <p:sp>
          <p:nvSpPr>
            <p:cNvPr id="130504" name="Rectangle 1480"/>
            <p:cNvSpPr>
              <a:spLocks noChangeArrowheads="1"/>
            </p:cNvSpPr>
            <p:nvPr/>
          </p:nvSpPr>
          <p:spPr bwMode="auto">
            <a:xfrm>
              <a:off x="2303" y="2966"/>
              <a:ext cx="7" cy="275"/>
            </a:xfrm>
            <a:prstGeom prst="rect">
              <a:avLst/>
            </a:prstGeom>
            <a:solidFill>
              <a:srgbClr val="000000"/>
            </a:solidFill>
            <a:ln w="9525">
              <a:noFill/>
              <a:miter lim="800000"/>
              <a:headEnd/>
              <a:tailEnd/>
            </a:ln>
          </p:spPr>
          <p:txBody>
            <a:bodyPr/>
            <a:lstStyle/>
            <a:p>
              <a:endParaRPr lang="zh-CN" altLang="en-US"/>
            </a:p>
          </p:txBody>
        </p:sp>
        <p:sp>
          <p:nvSpPr>
            <p:cNvPr id="130505" name="Line 1481"/>
            <p:cNvSpPr>
              <a:spLocks noChangeShapeType="1"/>
            </p:cNvSpPr>
            <p:nvPr/>
          </p:nvSpPr>
          <p:spPr bwMode="auto">
            <a:xfrm>
              <a:off x="2303" y="2966"/>
              <a:ext cx="1" cy="275"/>
            </a:xfrm>
            <a:prstGeom prst="line">
              <a:avLst/>
            </a:prstGeom>
            <a:noFill/>
            <a:ln w="0">
              <a:solidFill>
                <a:srgbClr val="000000"/>
              </a:solidFill>
              <a:round/>
              <a:headEnd/>
              <a:tailEnd/>
            </a:ln>
          </p:spPr>
          <p:txBody>
            <a:bodyPr/>
            <a:lstStyle/>
            <a:p>
              <a:endParaRPr lang="zh-CN" altLang="en-US"/>
            </a:p>
          </p:txBody>
        </p:sp>
        <p:sp>
          <p:nvSpPr>
            <p:cNvPr id="130506" name="Rectangle 1482"/>
            <p:cNvSpPr>
              <a:spLocks noChangeArrowheads="1"/>
            </p:cNvSpPr>
            <p:nvPr/>
          </p:nvSpPr>
          <p:spPr bwMode="auto">
            <a:xfrm>
              <a:off x="2834" y="2966"/>
              <a:ext cx="7" cy="275"/>
            </a:xfrm>
            <a:prstGeom prst="rect">
              <a:avLst/>
            </a:prstGeom>
            <a:solidFill>
              <a:srgbClr val="000000"/>
            </a:solidFill>
            <a:ln w="9525">
              <a:noFill/>
              <a:miter lim="800000"/>
              <a:headEnd/>
              <a:tailEnd/>
            </a:ln>
          </p:spPr>
          <p:txBody>
            <a:bodyPr/>
            <a:lstStyle/>
            <a:p>
              <a:endParaRPr lang="zh-CN" altLang="en-US"/>
            </a:p>
          </p:txBody>
        </p:sp>
        <p:sp>
          <p:nvSpPr>
            <p:cNvPr id="130507" name="Line 1483"/>
            <p:cNvSpPr>
              <a:spLocks noChangeShapeType="1"/>
            </p:cNvSpPr>
            <p:nvPr/>
          </p:nvSpPr>
          <p:spPr bwMode="auto">
            <a:xfrm>
              <a:off x="2834" y="2966"/>
              <a:ext cx="1" cy="275"/>
            </a:xfrm>
            <a:prstGeom prst="line">
              <a:avLst/>
            </a:prstGeom>
            <a:noFill/>
            <a:ln w="0">
              <a:solidFill>
                <a:srgbClr val="000000"/>
              </a:solidFill>
              <a:round/>
              <a:headEnd/>
              <a:tailEnd/>
            </a:ln>
          </p:spPr>
          <p:txBody>
            <a:bodyPr/>
            <a:lstStyle/>
            <a:p>
              <a:endParaRPr lang="zh-CN" altLang="en-US"/>
            </a:p>
          </p:txBody>
        </p:sp>
        <p:sp>
          <p:nvSpPr>
            <p:cNvPr id="130508" name="Rectangle 1484"/>
            <p:cNvSpPr>
              <a:spLocks noChangeArrowheads="1"/>
            </p:cNvSpPr>
            <p:nvPr/>
          </p:nvSpPr>
          <p:spPr bwMode="auto">
            <a:xfrm>
              <a:off x="3368" y="2966"/>
              <a:ext cx="7" cy="275"/>
            </a:xfrm>
            <a:prstGeom prst="rect">
              <a:avLst/>
            </a:prstGeom>
            <a:solidFill>
              <a:srgbClr val="000000"/>
            </a:solidFill>
            <a:ln w="9525">
              <a:noFill/>
              <a:miter lim="800000"/>
              <a:headEnd/>
              <a:tailEnd/>
            </a:ln>
          </p:spPr>
          <p:txBody>
            <a:bodyPr/>
            <a:lstStyle/>
            <a:p>
              <a:endParaRPr lang="zh-CN" altLang="en-US"/>
            </a:p>
          </p:txBody>
        </p:sp>
        <p:sp>
          <p:nvSpPr>
            <p:cNvPr id="130509" name="Line 1485"/>
            <p:cNvSpPr>
              <a:spLocks noChangeShapeType="1"/>
            </p:cNvSpPr>
            <p:nvPr/>
          </p:nvSpPr>
          <p:spPr bwMode="auto">
            <a:xfrm>
              <a:off x="3368" y="2966"/>
              <a:ext cx="1" cy="275"/>
            </a:xfrm>
            <a:prstGeom prst="line">
              <a:avLst/>
            </a:prstGeom>
            <a:noFill/>
            <a:ln w="0">
              <a:solidFill>
                <a:srgbClr val="000000"/>
              </a:solidFill>
              <a:round/>
              <a:headEnd/>
              <a:tailEnd/>
            </a:ln>
          </p:spPr>
          <p:txBody>
            <a:bodyPr/>
            <a:lstStyle/>
            <a:p>
              <a:endParaRPr lang="zh-CN" altLang="en-US"/>
            </a:p>
          </p:txBody>
        </p:sp>
        <p:sp>
          <p:nvSpPr>
            <p:cNvPr id="130510" name="Rectangle 1486"/>
            <p:cNvSpPr>
              <a:spLocks noChangeArrowheads="1"/>
            </p:cNvSpPr>
            <p:nvPr/>
          </p:nvSpPr>
          <p:spPr bwMode="auto">
            <a:xfrm>
              <a:off x="3899" y="2966"/>
              <a:ext cx="7" cy="275"/>
            </a:xfrm>
            <a:prstGeom prst="rect">
              <a:avLst/>
            </a:prstGeom>
            <a:solidFill>
              <a:srgbClr val="000000"/>
            </a:solidFill>
            <a:ln w="9525">
              <a:noFill/>
              <a:miter lim="800000"/>
              <a:headEnd/>
              <a:tailEnd/>
            </a:ln>
          </p:spPr>
          <p:txBody>
            <a:bodyPr/>
            <a:lstStyle/>
            <a:p>
              <a:endParaRPr lang="zh-CN" altLang="en-US"/>
            </a:p>
          </p:txBody>
        </p:sp>
        <p:sp>
          <p:nvSpPr>
            <p:cNvPr id="130511" name="Line 1487"/>
            <p:cNvSpPr>
              <a:spLocks noChangeShapeType="1"/>
            </p:cNvSpPr>
            <p:nvPr/>
          </p:nvSpPr>
          <p:spPr bwMode="auto">
            <a:xfrm>
              <a:off x="3899" y="2966"/>
              <a:ext cx="1" cy="275"/>
            </a:xfrm>
            <a:prstGeom prst="line">
              <a:avLst/>
            </a:prstGeom>
            <a:noFill/>
            <a:ln w="0">
              <a:solidFill>
                <a:srgbClr val="000000"/>
              </a:solidFill>
              <a:round/>
              <a:headEnd/>
              <a:tailEnd/>
            </a:ln>
          </p:spPr>
          <p:txBody>
            <a:bodyPr/>
            <a:lstStyle/>
            <a:p>
              <a:endParaRPr lang="zh-CN" altLang="en-US"/>
            </a:p>
          </p:txBody>
        </p:sp>
        <p:sp>
          <p:nvSpPr>
            <p:cNvPr id="130512" name="Rectangle 1488"/>
            <p:cNvSpPr>
              <a:spLocks noChangeArrowheads="1"/>
            </p:cNvSpPr>
            <p:nvPr/>
          </p:nvSpPr>
          <p:spPr bwMode="auto">
            <a:xfrm>
              <a:off x="4430" y="2966"/>
              <a:ext cx="7" cy="275"/>
            </a:xfrm>
            <a:prstGeom prst="rect">
              <a:avLst/>
            </a:prstGeom>
            <a:solidFill>
              <a:srgbClr val="000000"/>
            </a:solidFill>
            <a:ln w="9525">
              <a:noFill/>
              <a:miter lim="800000"/>
              <a:headEnd/>
              <a:tailEnd/>
            </a:ln>
          </p:spPr>
          <p:txBody>
            <a:bodyPr/>
            <a:lstStyle/>
            <a:p>
              <a:endParaRPr lang="zh-CN" altLang="en-US"/>
            </a:p>
          </p:txBody>
        </p:sp>
        <p:sp>
          <p:nvSpPr>
            <p:cNvPr id="130513" name="Line 1489"/>
            <p:cNvSpPr>
              <a:spLocks noChangeShapeType="1"/>
            </p:cNvSpPr>
            <p:nvPr/>
          </p:nvSpPr>
          <p:spPr bwMode="auto">
            <a:xfrm>
              <a:off x="4430" y="2966"/>
              <a:ext cx="1" cy="275"/>
            </a:xfrm>
            <a:prstGeom prst="line">
              <a:avLst/>
            </a:prstGeom>
            <a:noFill/>
            <a:ln w="0">
              <a:solidFill>
                <a:srgbClr val="000000"/>
              </a:solidFill>
              <a:round/>
              <a:headEnd/>
              <a:tailEnd/>
            </a:ln>
          </p:spPr>
          <p:txBody>
            <a:bodyPr/>
            <a:lstStyle/>
            <a:p>
              <a:endParaRPr lang="zh-CN" altLang="en-US"/>
            </a:p>
          </p:txBody>
        </p:sp>
        <p:sp>
          <p:nvSpPr>
            <p:cNvPr id="130514" name="Rectangle 1490"/>
            <p:cNvSpPr>
              <a:spLocks noChangeArrowheads="1"/>
            </p:cNvSpPr>
            <p:nvPr/>
          </p:nvSpPr>
          <p:spPr bwMode="auto">
            <a:xfrm>
              <a:off x="4964" y="2966"/>
              <a:ext cx="8" cy="275"/>
            </a:xfrm>
            <a:prstGeom prst="rect">
              <a:avLst/>
            </a:prstGeom>
            <a:solidFill>
              <a:srgbClr val="000000"/>
            </a:solidFill>
            <a:ln w="9525">
              <a:noFill/>
              <a:miter lim="800000"/>
              <a:headEnd/>
              <a:tailEnd/>
            </a:ln>
          </p:spPr>
          <p:txBody>
            <a:bodyPr/>
            <a:lstStyle/>
            <a:p>
              <a:endParaRPr lang="zh-CN" altLang="en-US"/>
            </a:p>
          </p:txBody>
        </p:sp>
        <p:sp>
          <p:nvSpPr>
            <p:cNvPr id="130515" name="Line 1491"/>
            <p:cNvSpPr>
              <a:spLocks noChangeShapeType="1"/>
            </p:cNvSpPr>
            <p:nvPr/>
          </p:nvSpPr>
          <p:spPr bwMode="auto">
            <a:xfrm>
              <a:off x="4964" y="2966"/>
              <a:ext cx="1" cy="275"/>
            </a:xfrm>
            <a:prstGeom prst="line">
              <a:avLst/>
            </a:prstGeom>
            <a:noFill/>
            <a:ln w="0">
              <a:solidFill>
                <a:srgbClr val="000000"/>
              </a:solidFill>
              <a:round/>
              <a:headEnd/>
              <a:tailEnd/>
            </a:ln>
          </p:spPr>
          <p:txBody>
            <a:bodyPr/>
            <a:lstStyle/>
            <a:p>
              <a:endParaRPr lang="zh-CN" altLang="en-US"/>
            </a:p>
          </p:txBody>
        </p:sp>
        <p:sp>
          <p:nvSpPr>
            <p:cNvPr id="130516" name="Rectangle 1492"/>
            <p:cNvSpPr>
              <a:spLocks noChangeArrowheads="1"/>
            </p:cNvSpPr>
            <p:nvPr/>
          </p:nvSpPr>
          <p:spPr bwMode="auto">
            <a:xfrm>
              <a:off x="911" y="3244"/>
              <a:ext cx="63"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i</a:t>
              </a:r>
              <a:endParaRPr lang="en-US" altLang="zh-CN"/>
            </a:p>
          </p:txBody>
        </p:sp>
        <p:sp>
          <p:nvSpPr>
            <p:cNvPr id="130517" name="Rectangle 1493"/>
            <p:cNvSpPr>
              <a:spLocks noChangeArrowheads="1"/>
            </p:cNvSpPr>
            <p:nvPr/>
          </p:nvSpPr>
          <p:spPr bwMode="auto">
            <a:xfrm>
              <a:off x="1033" y="3244"/>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518" name="Rectangle 1494"/>
            <p:cNvSpPr>
              <a:spLocks noChangeArrowheads="1"/>
            </p:cNvSpPr>
            <p:nvPr/>
          </p:nvSpPr>
          <p:spPr bwMode="auto">
            <a:xfrm>
              <a:off x="1423"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19" name="Rectangle 1495"/>
            <p:cNvSpPr>
              <a:spLocks noChangeArrowheads="1"/>
            </p:cNvSpPr>
            <p:nvPr/>
          </p:nvSpPr>
          <p:spPr bwMode="auto">
            <a:xfrm>
              <a:off x="1590"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0" name="Rectangle 1496"/>
            <p:cNvSpPr>
              <a:spLocks noChangeArrowheads="1"/>
            </p:cNvSpPr>
            <p:nvPr/>
          </p:nvSpPr>
          <p:spPr bwMode="auto">
            <a:xfrm>
              <a:off x="1954"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1" name="Rectangle 1497"/>
            <p:cNvSpPr>
              <a:spLocks noChangeArrowheads="1"/>
            </p:cNvSpPr>
            <p:nvPr/>
          </p:nvSpPr>
          <p:spPr bwMode="auto">
            <a:xfrm>
              <a:off x="2121"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2" name="Rectangle 1498"/>
            <p:cNvSpPr>
              <a:spLocks noChangeArrowheads="1"/>
            </p:cNvSpPr>
            <p:nvPr/>
          </p:nvSpPr>
          <p:spPr bwMode="auto">
            <a:xfrm>
              <a:off x="2488"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3" name="Rectangle 1499"/>
            <p:cNvSpPr>
              <a:spLocks noChangeArrowheads="1"/>
            </p:cNvSpPr>
            <p:nvPr/>
          </p:nvSpPr>
          <p:spPr bwMode="auto">
            <a:xfrm>
              <a:off x="2655"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4" name="Rectangle 1500"/>
            <p:cNvSpPr>
              <a:spLocks noChangeArrowheads="1"/>
            </p:cNvSpPr>
            <p:nvPr/>
          </p:nvSpPr>
          <p:spPr bwMode="auto">
            <a:xfrm>
              <a:off x="3105"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5" name="Rectangle 1501"/>
            <p:cNvSpPr>
              <a:spLocks noChangeArrowheads="1"/>
            </p:cNvSpPr>
            <p:nvPr/>
          </p:nvSpPr>
          <p:spPr bwMode="auto">
            <a:xfrm>
              <a:off x="3554"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6" name="Rectangle 1502"/>
            <p:cNvSpPr>
              <a:spLocks noChangeArrowheads="1"/>
            </p:cNvSpPr>
            <p:nvPr/>
          </p:nvSpPr>
          <p:spPr bwMode="auto">
            <a:xfrm>
              <a:off x="3721"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7" name="Rectangle 1503"/>
            <p:cNvSpPr>
              <a:spLocks noChangeArrowheads="1"/>
            </p:cNvSpPr>
            <p:nvPr/>
          </p:nvSpPr>
          <p:spPr bwMode="auto">
            <a:xfrm>
              <a:off x="4170"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28" name="Rectangle 1504"/>
            <p:cNvSpPr>
              <a:spLocks noChangeArrowheads="1"/>
            </p:cNvSpPr>
            <p:nvPr/>
          </p:nvSpPr>
          <p:spPr bwMode="auto">
            <a:xfrm>
              <a:off x="4619" y="3244"/>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&gt;</a:t>
              </a:r>
              <a:endParaRPr lang="en-US" altLang="zh-CN"/>
            </a:p>
          </p:txBody>
        </p:sp>
        <p:sp>
          <p:nvSpPr>
            <p:cNvPr id="130529" name="Rectangle 1505"/>
            <p:cNvSpPr>
              <a:spLocks noChangeArrowheads="1"/>
            </p:cNvSpPr>
            <p:nvPr/>
          </p:nvSpPr>
          <p:spPr bwMode="auto">
            <a:xfrm>
              <a:off x="4786" y="3244"/>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30" name="Rectangle 1506"/>
            <p:cNvSpPr>
              <a:spLocks noChangeArrowheads="1"/>
            </p:cNvSpPr>
            <p:nvPr/>
          </p:nvSpPr>
          <p:spPr bwMode="auto">
            <a:xfrm>
              <a:off x="703" y="3241"/>
              <a:ext cx="7" cy="4"/>
            </a:xfrm>
            <a:prstGeom prst="rect">
              <a:avLst/>
            </a:prstGeom>
            <a:solidFill>
              <a:srgbClr val="000000"/>
            </a:solidFill>
            <a:ln w="9525">
              <a:noFill/>
              <a:miter lim="800000"/>
              <a:headEnd/>
              <a:tailEnd/>
            </a:ln>
          </p:spPr>
          <p:txBody>
            <a:bodyPr/>
            <a:lstStyle/>
            <a:p>
              <a:endParaRPr lang="zh-CN" altLang="en-US"/>
            </a:p>
          </p:txBody>
        </p:sp>
        <p:sp>
          <p:nvSpPr>
            <p:cNvPr id="130531" name="Line 1507"/>
            <p:cNvSpPr>
              <a:spLocks noChangeShapeType="1"/>
            </p:cNvSpPr>
            <p:nvPr/>
          </p:nvSpPr>
          <p:spPr bwMode="auto">
            <a:xfrm>
              <a:off x="703" y="3241"/>
              <a:ext cx="7" cy="1"/>
            </a:xfrm>
            <a:prstGeom prst="line">
              <a:avLst/>
            </a:prstGeom>
            <a:noFill/>
            <a:ln w="0">
              <a:solidFill>
                <a:srgbClr val="000000"/>
              </a:solidFill>
              <a:round/>
              <a:headEnd/>
              <a:tailEnd/>
            </a:ln>
          </p:spPr>
          <p:txBody>
            <a:bodyPr/>
            <a:lstStyle/>
            <a:p>
              <a:endParaRPr lang="zh-CN" altLang="en-US"/>
            </a:p>
          </p:txBody>
        </p:sp>
        <p:sp>
          <p:nvSpPr>
            <p:cNvPr id="130532" name="Line 1508"/>
            <p:cNvSpPr>
              <a:spLocks noChangeShapeType="1"/>
            </p:cNvSpPr>
            <p:nvPr/>
          </p:nvSpPr>
          <p:spPr bwMode="auto">
            <a:xfrm>
              <a:off x="703" y="3241"/>
              <a:ext cx="1" cy="4"/>
            </a:xfrm>
            <a:prstGeom prst="line">
              <a:avLst/>
            </a:prstGeom>
            <a:noFill/>
            <a:ln w="0">
              <a:solidFill>
                <a:srgbClr val="000000"/>
              </a:solidFill>
              <a:round/>
              <a:headEnd/>
              <a:tailEnd/>
            </a:ln>
          </p:spPr>
          <p:txBody>
            <a:bodyPr/>
            <a:lstStyle/>
            <a:p>
              <a:endParaRPr lang="zh-CN" altLang="en-US"/>
            </a:p>
          </p:txBody>
        </p:sp>
        <p:sp>
          <p:nvSpPr>
            <p:cNvPr id="130533" name="Rectangle 1509"/>
            <p:cNvSpPr>
              <a:spLocks noChangeArrowheads="1"/>
            </p:cNvSpPr>
            <p:nvPr/>
          </p:nvSpPr>
          <p:spPr bwMode="auto">
            <a:xfrm>
              <a:off x="710" y="3241"/>
              <a:ext cx="527" cy="4"/>
            </a:xfrm>
            <a:prstGeom prst="rect">
              <a:avLst/>
            </a:prstGeom>
            <a:solidFill>
              <a:srgbClr val="000000"/>
            </a:solidFill>
            <a:ln w="9525">
              <a:noFill/>
              <a:miter lim="800000"/>
              <a:headEnd/>
              <a:tailEnd/>
            </a:ln>
          </p:spPr>
          <p:txBody>
            <a:bodyPr/>
            <a:lstStyle/>
            <a:p>
              <a:endParaRPr lang="zh-CN" altLang="en-US"/>
            </a:p>
          </p:txBody>
        </p:sp>
        <p:sp>
          <p:nvSpPr>
            <p:cNvPr id="130534" name="Line 1510"/>
            <p:cNvSpPr>
              <a:spLocks noChangeShapeType="1"/>
            </p:cNvSpPr>
            <p:nvPr/>
          </p:nvSpPr>
          <p:spPr bwMode="auto">
            <a:xfrm>
              <a:off x="710" y="3241"/>
              <a:ext cx="527" cy="1"/>
            </a:xfrm>
            <a:prstGeom prst="line">
              <a:avLst/>
            </a:prstGeom>
            <a:noFill/>
            <a:ln w="0">
              <a:solidFill>
                <a:srgbClr val="000000"/>
              </a:solidFill>
              <a:round/>
              <a:headEnd/>
              <a:tailEnd/>
            </a:ln>
          </p:spPr>
          <p:txBody>
            <a:bodyPr/>
            <a:lstStyle/>
            <a:p>
              <a:endParaRPr lang="zh-CN" altLang="en-US"/>
            </a:p>
          </p:txBody>
        </p:sp>
        <p:sp>
          <p:nvSpPr>
            <p:cNvPr id="130535" name="Rectangle 1511"/>
            <p:cNvSpPr>
              <a:spLocks noChangeArrowheads="1"/>
            </p:cNvSpPr>
            <p:nvPr/>
          </p:nvSpPr>
          <p:spPr bwMode="auto">
            <a:xfrm>
              <a:off x="1237" y="3241"/>
              <a:ext cx="8" cy="4"/>
            </a:xfrm>
            <a:prstGeom prst="rect">
              <a:avLst/>
            </a:prstGeom>
            <a:solidFill>
              <a:srgbClr val="000000"/>
            </a:solidFill>
            <a:ln w="9525">
              <a:noFill/>
              <a:miter lim="800000"/>
              <a:headEnd/>
              <a:tailEnd/>
            </a:ln>
          </p:spPr>
          <p:txBody>
            <a:bodyPr/>
            <a:lstStyle/>
            <a:p>
              <a:endParaRPr lang="zh-CN" altLang="en-US"/>
            </a:p>
          </p:txBody>
        </p:sp>
        <p:sp>
          <p:nvSpPr>
            <p:cNvPr id="130536" name="Line 1512"/>
            <p:cNvSpPr>
              <a:spLocks noChangeShapeType="1"/>
            </p:cNvSpPr>
            <p:nvPr/>
          </p:nvSpPr>
          <p:spPr bwMode="auto">
            <a:xfrm>
              <a:off x="1237" y="3241"/>
              <a:ext cx="8" cy="1"/>
            </a:xfrm>
            <a:prstGeom prst="line">
              <a:avLst/>
            </a:prstGeom>
            <a:noFill/>
            <a:ln w="0">
              <a:solidFill>
                <a:srgbClr val="000000"/>
              </a:solidFill>
              <a:round/>
              <a:headEnd/>
              <a:tailEnd/>
            </a:ln>
          </p:spPr>
          <p:txBody>
            <a:bodyPr/>
            <a:lstStyle/>
            <a:p>
              <a:endParaRPr lang="zh-CN" altLang="en-US"/>
            </a:p>
          </p:txBody>
        </p:sp>
        <p:sp>
          <p:nvSpPr>
            <p:cNvPr id="130537" name="Line 1513"/>
            <p:cNvSpPr>
              <a:spLocks noChangeShapeType="1"/>
            </p:cNvSpPr>
            <p:nvPr/>
          </p:nvSpPr>
          <p:spPr bwMode="auto">
            <a:xfrm>
              <a:off x="1237" y="3241"/>
              <a:ext cx="1" cy="4"/>
            </a:xfrm>
            <a:prstGeom prst="line">
              <a:avLst/>
            </a:prstGeom>
            <a:noFill/>
            <a:ln w="0">
              <a:solidFill>
                <a:srgbClr val="000000"/>
              </a:solidFill>
              <a:round/>
              <a:headEnd/>
              <a:tailEnd/>
            </a:ln>
          </p:spPr>
          <p:txBody>
            <a:bodyPr/>
            <a:lstStyle/>
            <a:p>
              <a:endParaRPr lang="zh-CN" altLang="en-US"/>
            </a:p>
          </p:txBody>
        </p:sp>
        <p:sp>
          <p:nvSpPr>
            <p:cNvPr id="130538" name="Rectangle 1514"/>
            <p:cNvSpPr>
              <a:spLocks noChangeArrowheads="1"/>
            </p:cNvSpPr>
            <p:nvPr/>
          </p:nvSpPr>
          <p:spPr bwMode="auto">
            <a:xfrm>
              <a:off x="1245" y="3241"/>
              <a:ext cx="523" cy="4"/>
            </a:xfrm>
            <a:prstGeom prst="rect">
              <a:avLst/>
            </a:prstGeom>
            <a:solidFill>
              <a:srgbClr val="000000"/>
            </a:solidFill>
            <a:ln w="9525">
              <a:noFill/>
              <a:miter lim="800000"/>
              <a:headEnd/>
              <a:tailEnd/>
            </a:ln>
          </p:spPr>
          <p:txBody>
            <a:bodyPr/>
            <a:lstStyle/>
            <a:p>
              <a:endParaRPr lang="zh-CN" altLang="en-US"/>
            </a:p>
          </p:txBody>
        </p:sp>
        <p:sp>
          <p:nvSpPr>
            <p:cNvPr id="130539" name="Line 1515"/>
            <p:cNvSpPr>
              <a:spLocks noChangeShapeType="1"/>
            </p:cNvSpPr>
            <p:nvPr/>
          </p:nvSpPr>
          <p:spPr bwMode="auto">
            <a:xfrm>
              <a:off x="1245" y="3241"/>
              <a:ext cx="523" cy="1"/>
            </a:xfrm>
            <a:prstGeom prst="line">
              <a:avLst/>
            </a:prstGeom>
            <a:noFill/>
            <a:ln w="0">
              <a:solidFill>
                <a:srgbClr val="000000"/>
              </a:solidFill>
              <a:round/>
              <a:headEnd/>
              <a:tailEnd/>
            </a:ln>
          </p:spPr>
          <p:txBody>
            <a:bodyPr/>
            <a:lstStyle/>
            <a:p>
              <a:endParaRPr lang="zh-CN" altLang="en-US"/>
            </a:p>
          </p:txBody>
        </p:sp>
        <p:sp>
          <p:nvSpPr>
            <p:cNvPr id="130540" name="Rectangle 1516"/>
            <p:cNvSpPr>
              <a:spLocks noChangeArrowheads="1"/>
            </p:cNvSpPr>
            <p:nvPr/>
          </p:nvSpPr>
          <p:spPr bwMode="auto">
            <a:xfrm>
              <a:off x="1768" y="3241"/>
              <a:ext cx="8" cy="4"/>
            </a:xfrm>
            <a:prstGeom prst="rect">
              <a:avLst/>
            </a:prstGeom>
            <a:solidFill>
              <a:srgbClr val="000000"/>
            </a:solidFill>
            <a:ln w="9525">
              <a:noFill/>
              <a:miter lim="800000"/>
              <a:headEnd/>
              <a:tailEnd/>
            </a:ln>
          </p:spPr>
          <p:txBody>
            <a:bodyPr/>
            <a:lstStyle/>
            <a:p>
              <a:endParaRPr lang="zh-CN" altLang="en-US"/>
            </a:p>
          </p:txBody>
        </p:sp>
        <p:sp>
          <p:nvSpPr>
            <p:cNvPr id="130541" name="Line 1517"/>
            <p:cNvSpPr>
              <a:spLocks noChangeShapeType="1"/>
            </p:cNvSpPr>
            <p:nvPr/>
          </p:nvSpPr>
          <p:spPr bwMode="auto">
            <a:xfrm>
              <a:off x="1768" y="3241"/>
              <a:ext cx="8" cy="1"/>
            </a:xfrm>
            <a:prstGeom prst="line">
              <a:avLst/>
            </a:prstGeom>
            <a:noFill/>
            <a:ln w="0">
              <a:solidFill>
                <a:srgbClr val="000000"/>
              </a:solidFill>
              <a:round/>
              <a:headEnd/>
              <a:tailEnd/>
            </a:ln>
          </p:spPr>
          <p:txBody>
            <a:bodyPr/>
            <a:lstStyle/>
            <a:p>
              <a:endParaRPr lang="zh-CN" altLang="en-US"/>
            </a:p>
          </p:txBody>
        </p:sp>
        <p:sp>
          <p:nvSpPr>
            <p:cNvPr id="130542" name="Line 1518"/>
            <p:cNvSpPr>
              <a:spLocks noChangeShapeType="1"/>
            </p:cNvSpPr>
            <p:nvPr/>
          </p:nvSpPr>
          <p:spPr bwMode="auto">
            <a:xfrm>
              <a:off x="1768" y="3241"/>
              <a:ext cx="1" cy="4"/>
            </a:xfrm>
            <a:prstGeom prst="line">
              <a:avLst/>
            </a:prstGeom>
            <a:noFill/>
            <a:ln w="0">
              <a:solidFill>
                <a:srgbClr val="000000"/>
              </a:solidFill>
              <a:round/>
              <a:headEnd/>
              <a:tailEnd/>
            </a:ln>
          </p:spPr>
          <p:txBody>
            <a:bodyPr/>
            <a:lstStyle/>
            <a:p>
              <a:endParaRPr lang="zh-CN" altLang="en-US"/>
            </a:p>
          </p:txBody>
        </p:sp>
        <p:sp>
          <p:nvSpPr>
            <p:cNvPr id="130543" name="Rectangle 1519"/>
            <p:cNvSpPr>
              <a:spLocks noChangeArrowheads="1"/>
            </p:cNvSpPr>
            <p:nvPr/>
          </p:nvSpPr>
          <p:spPr bwMode="auto">
            <a:xfrm>
              <a:off x="1776" y="3241"/>
              <a:ext cx="527" cy="4"/>
            </a:xfrm>
            <a:prstGeom prst="rect">
              <a:avLst/>
            </a:prstGeom>
            <a:solidFill>
              <a:srgbClr val="000000"/>
            </a:solidFill>
            <a:ln w="9525">
              <a:noFill/>
              <a:miter lim="800000"/>
              <a:headEnd/>
              <a:tailEnd/>
            </a:ln>
          </p:spPr>
          <p:txBody>
            <a:bodyPr/>
            <a:lstStyle/>
            <a:p>
              <a:endParaRPr lang="zh-CN" altLang="en-US"/>
            </a:p>
          </p:txBody>
        </p:sp>
        <p:sp>
          <p:nvSpPr>
            <p:cNvPr id="130544" name="Line 1520"/>
            <p:cNvSpPr>
              <a:spLocks noChangeShapeType="1"/>
            </p:cNvSpPr>
            <p:nvPr/>
          </p:nvSpPr>
          <p:spPr bwMode="auto">
            <a:xfrm>
              <a:off x="1776" y="3241"/>
              <a:ext cx="527" cy="1"/>
            </a:xfrm>
            <a:prstGeom prst="line">
              <a:avLst/>
            </a:prstGeom>
            <a:noFill/>
            <a:ln w="0">
              <a:solidFill>
                <a:srgbClr val="000000"/>
              </a:solidFill>
              <a:round/>
              <a:headEnd/>
              <a:tailEnd/>
            </a:ln>
          </p:spPr>
          <p:txBody>
            <a:bodyPr/>
            <a:lstStyle/>
            <a:p>
              <a:endParaRPr lang="zh-CN" altLang="en-US"/>
            </a:p>
          </p:txBody>
        </p:sp>
        <p:sp>
          <p:nvSpPr>
            <p:cNvPr id="130545" name="Rectangle 1521"/>
            <p:cNvSpPr>
              <a:spLocks noChangeArrowheads="1"/>
            </p:cNvSpPr>
            <p:nvPr/>
          </p:nvSpPr>
          <p:spPr bwMode="auto">
            <a:xfrm>
              <a:off x="2303" y="3241"/>
              <a:ext cx="7" cy="4"/>
            </a:xfrm>
            <a:prstGeom prst="rect">
              <a:avLst/>
            </a:prstGeom>
            <a:solidFill>
              <a:srgbClr val="000000"/>
            </a:solidFill>
            <a:ln w="9525">
              <a:noFill/>
              <a:miter lim="800000"/>
              <a:headEnd/>
              <a:tailEnd/>
            </a:ln>
          </p:spPr>
          <p:txBody>
            <a:bodyPr/>
            <a:lstStyle/>
            <a:p>
              <a:endParaRPr lang="zh-CN" altLang="en-US"/>
            </a:p>
          </p:txBody>
        </p:sp>
        <p:sp>
          <p:nvSpPr>
            <p:cNvPr id="130546" name="Line 1522"/>
            <p:cNvSpPr>
              <a:spLocks noChangeShapeType="1"/>
            </p:cNvSpPr>
            <p:nvPr/>
          </p:nvSpPr>
          <p:spPr bwMode="auto">
            <a:xfrm>
              <a:off x="2303" y="3241"/>
              <a:ext cx="7" cy="1"/>
            </a:xfrm>
            <a:prstGeom prst="line">
              <a:avLst/>
            </a:prstGeom>
            <a:noFill/>
            <a:ln w="0">
              <a:solidFill>
                <a:srgbClr val="000000"/>
              </a:solidFill>
              <a:round/>
              <a:headEnd/>
              <a:tailEnd/>
            </a:ln>
          </p:spPr>
          <p:txBody>
            <a:bodyPr/>
            <a:lstStyle/>
            <a:p>
              <a:endParaRPr lang="zh-CN" altLang="en-US"/>
            </a:p>
          </p:txBody>
        </p:sp>
        <p:sp>
          <p:nvSpPr>
            <p:cNvPr id="130547" name="Line 1523"/>
            <p:cNvSpPr>
              <a:spLocks noChangeShapeType="1"/>
            </p:cNvSpPr>
            <p:nvPr/>
          </p:nvSpPr>
          <p:spPr bwMode="auto">
            <a:xfrm>
              <a:off x="2303" y="3241"/>
              <a:ext cx="1" cy="4"/>
            </a:xfrm>
            <a:prstGeom prst="line">
              <a:avLst/>
            </a:prstGeom>
            <a:noFill/>
            <a:ln w="0">
              <a:solidFill>
                <a:srgbClr val="000000"/>
              </a:solidFill>
              <a:round/>
              <a:headEnd/>
              <a:tailEnd/>
            </a:ln>
          </p:spPr>
          <p:txBody>
            <a:bodyPr/>
            <a:lstStyle/>
            <a:p>
              <a:endParaRPr lang="zh-CN" altLang="en-US"/>
            </a:p>
          </p:txBody>
        </p:sp>
        <p:sp>
          <p:nvSpPr>
            <p:cNvPr id="130548" name="Rectangle 1524"/>
            <p:cNvSpPr>
              <a:spLocks noChangeArrowheads="1"/>
            </p:cNvSpPr>
            <p:nvPr/>
          </p:nvSpPr>
          <p:spPr bwMode="auto">
            <a:xfrm>
              <a:off x="2310" y="3241"/>
              <a:ext cx="524" cy="4"/>
            </a:xfrm>
            <a:prstGeom prst="rect">
              <a:avLst/>
            </a:prstGeom>
            <a:solidFill>
              <a:srgbClr val="000000"/>
            </a:solidFill>
            <a:ln w="9525">
              <a:noFill/>
              <a:miter lim="800000"/>
              <a:headEnd/>
              <a:tailEnd/>
            </a:ln>
          </p:spPr>
          <p:txBody>
            <a:bodyPr/>
            <a:lstStyle/>
            <a:p>
              <a:endParaRPr lang="zh-CN" altLang="en-US"/>
            </a:p>
          </p:txBody>
        </p:sp>
        <p:sp>
          <p:nvSpPr>
            <p:cNvPr id="130549" name="Line 1525"/>
            <p:cNvSpPr>
              <a:spLocks noChangeShapeType="1"/>
            </p:cNvSpPr>
            <p:nvPr/>
          </p:nvSpPr>
          <p:spPr bwMode="auto">
            <a:xfrm>
              <a:off x="2310" y="3241"/>
              <a:ext cx="524" cy="1"/>
            </a:xfrm>
            <a:prstGeom prst="line">
              <a:avLst/>
            </a:prstGeom>
            <a:noFill/>
            <a:ln w="0">
              <a:solidFill>
                <a:srgbClr val="000000"/>
              </a:solidFill>
              <a:round/>
              <a:headEnd/>
              <a:tailEnd/>
            </a:ln>
          </p:spPr>
          <p:txBody>
            <a:bodyPr/>
            <a:lstStyle/>
            <a:p>
              <a:endParaRPr lang="zh-CN" altLang="en-US"/>
            </a:p>
          </p:txBody>
        </p:sp>
        <p:sp>
          <p:nvSpPr>
            <p:cNvPr id="130550" name="Rectangle 1526"/>
            <p:cNvSpPr>
              <a:spLocks noChangeArrowheads="1"/>
            </p:cNvSpPr>
            <p:nvPr/>
          </p:nvSpPr>
          <p:spPr bwMode="auto">
            <a:xfrm>
              <a:off x="2834" y="3241"/>
              <a:ext cx="7" cy="4"/>
            </a:xfrm>
            <a:prstGeom prst="rect">
              <a:avLst/>
            </a:prstGeom>
            <a:solidFill>
              <a:srgbClr val="000000"/>
            </a:solidFill>
            <a:ln w="9525">
              <a:noFill/>
              <a:miter lim="800000"/>
              <a:headEnd/>
              <a:tailEnd/>
            </a:ln>
          </p:spPr>
          <p:txBody>
            <a:bodyPr/>
            <a:lstStyle/>
            <a:p>
              <a:endParaRPr lang="zh-CN" altLang="en-US"/>
            </a:p>
          </p:txBody>
        </p:sp>
        <p:sp>
          <p:nvSpPr>
            <p:cNvPr id="130551" name="Line 1527"/>
            <p:cNvSpPr>
              <a:spLocks noChangeShapeType="1"/>
            </p:cNvSpPr>
            <p:nvPr/>
          </p:nvSpPr>
          <p:spPr bwMode="auto">
            <a:xfrm>
              <a:off x="2834" y="3241"/>
              <a:ext cx="7" cy="1"/>
            </a:xfrm>
            <a:prstGeom prst="line">
              <a:avLst/>
            </a:prstGeom>
            <a:noFill/>
            <a:ln w="0">
              <a:solidFill>
                <a:srgbClr val="000000"/>
              </a:solidFill>
              <a:round/>
              <a:headEnd/>
              <a:tailEnd/>
            </a:ln>
          </p:spPr>
          <p:txBody>
            <a:bodyPr/>
            <a:lstStyle/>
            <a:p>
              <a:endParaRPr lang="zh-CN" altLang="en-US"/>
            </a:p>
          </p:txBody>
        </p:sp>
        <p:sp>
          <p:nvSpPr>
            <p:cNvPr id="130552" name="Line 1528"/>
            <p:cNvSpPr>
              <a:spLocks noChangeShapeType="1"/>
            </p:cNvSpPr>
            <p:nvPr/>
          </p:nvSpPr>
          <p:spPr bwMode="auto">
            <a:xfrm>
              <a:off x="2834" y="3241"/>
              <a:ext cx="1" cy="4"/>
            </a:xfrm>
            <a:prstGeom prst="line">
              <a:avLst/>
            </a:prstGeom>
            <a:noFill/>
            <a:ln w="0">
              <a:solidFill>
                <a:srgbClr val="000000"/>
              </a:solidFill>
              <a:round/>
              <a:headEnd/>
              <a:tailEnd/>
            </a:ln>
          </p:spPr>
          <p:txBody>
            <a:bodyPr/>
            <a:lstStyle/>
            <a:p>
              <a:endParaRPr lang="zh-CN" altLang="en-US"/>
            </a:p>
          </p:txBody>
        </p:sp>
        <p:sp>
          <p:nvSpPr>
            <p:cNvPr id="130553" name="Rectangle 1529"/>
            <p:cNvSpPr>
              <a:spLocks noChangeArrowheads="1"/>
            </p:cNvSpPr>
            <p:nvPr/>
          </p:nvSpPr>
          <p:spPr bwMode="auto">
            <a:xfrm>
              <a:off x="2841" y="3241"/>
              <a:ext cx="527" cy="4"/>
            </a:xfrm>
            <a:prstGeom prst="rect">
              <a:avLst/>
            </a:prstGeom>
            <a:solidFill>
              <a:srgbClr val="000000"/>
            </a:solidFill>
            <a:ln w="9525">
              <a:noFill/>
              <a:miter lim="800000"/>
              <a:headEnd/>
              <a:tailEnd/>
            </a:ln>
          </p:spPr>
          <p:txBody>
            <a:bodyPr/>
            <a:lstStyle/>
            <a:p>
              <a:endParaRPr lang="zh-CN" altLang="en-US"/>
            </a:p>
          </p:txBody>
        </p:sp>
        <p:sp>
          <p:nvSpPr>
            <p:cNvPr id="130554" name="Line 1530"/>
            <p:cNvSpPr>
              <a:spLocks noChangeShapeType="1"/>
            </p:cNvSpPr>
            <p:nvPr/>
          </p:nvSpPr>
          <p:spPr bwMode="auto">
            <a:xfrm>
              <a:off x="2841" y="3241"/>
              <a:ext cx="527" cy="1"/>
            </a:xfrm>
            <a:prstGeom prst="line">
              <a:avLst/>
            </a:prstGeom>
            <a:noFill/>
            <a:ln w="0">
              <a:solidFill>
                <a:srgbClr val="000000"/>
              </a:solidFill>
              <a:round/>
              <a:headEnd/>
              <a:tailEnd/>
            </a:ln>
          </p:spPr>
          <p:txBody>
            <a:bodyPr/>
            <a:lstStyle/>
            <a:p>
              <a:endParaRPr lang="zh-CN" altLang="en-US"/>
            </a:p>
          </p:txBody>
        </p:sp>
        <p:sp>
          <p:nvSpPr>
            <p:cNvPr id="130555" name="Rectangle 1531"/>
            <p:cNvSpPr>
              <a:spLocks noChangeArrowheads="1"/>
            </p:cNvSpPr>
            <p:nvPr/>
          </p:nvSpPr>
          <p:spPr bwMode="auto">
            <a:xfrm>
              <a:off x="3368" y="3241"/>
              <a:ext cx="7" cy="4"/>
            </a:xfrm>
            <a:prstGeom prst="rect">
              <a:avLst/>
            </a:prstGeom>
            <a:solidFill>
              <a:srgbClr val="000000"/>
            </a:solidFill>
            <a:ln w="9525">
              <a:noFill/>
              <a:miter lim="800000"/>
              <a:headEnd/>
              <a:tailEnd/>
            </a:ln>
          </p:spPr>
          <p:txBody>
            <a:bodyPr/>
            <a:lstStyle/>
            <a:p>
              <a:endParaRPr lang="zh-CN" altLang="en-US"/>
            </a:p>
          </p:txBody>
        </p:sp>
        <p:sp>
          <p:nvSpPr>
            <p:cNvPr id="130556" name="Line 1532"/>
            <p:cNvSpPr>
              <a:spLocks noChangeShapeType="1"/>
            </p:cNvSpPr>
            <p:nvPr/>
          </p:nvSpPr>
          <p:spPr bwMode="auto">
            <a:xfrm>
              <a:off x="3368" y="3241"/>
              <a:ext cx="7" cy="1"/>
            </a:xfrm>
            <a:prstGeom prst="line">
              <a:avLst/>
            </a:prstGeom>
            <a:noFill/>
            <a:ln w="0">
              <a:solidFill>
                <a:srgbClr val="000000"/>
              </a:solidFill>
              <a:round/>
              <a:headEnd/>
              <a:tailEnd/>
            </a:ln>
          </p:spPr>
          <p:txBody>
            <a:bodyPr/>
            <a:lstStyle/>
            <a:p>
              <a:endParaRPr lang="zh-CN" altLang="en-US"/>
            </a:p>
          </p:txBody>
        </p:sp>
        <p:sp>
          <p:nvSpPr>
            <p:cNvPr id="130557" name="Line 1533"/>
            <p:cNvSpPr>
              <a:spLocks noChangeShapeType="1"/>
            </p:cNvSpPr>
            <p:nvPr/>
          </p:nvSpPr>
          <p:spPr bwMode="auto">
            <a:xfrm>
              <a:off x="3368" y="3241"/>
              <a:ext cx="1" cy="4"/>
            </a:xfrm>
            <a:prstGeom prst="line">
              <a:avLst/>
            </a:prstGeom>
            <a:noFill/>
            <a:ln w="0">
              <a:solidFill>
                <a:srgbClr val="000000"/>
              </a:solidFill>
              <a:round/>
              <a:headEnd/>
              <a:tailEnd/>
            </a:ln>
          </p:spPr>
          <p:txBody>
            <a:bodyPr/>
            <a:lstStyle/>
            <a:p>
              <a:endParaRPr lang="zh-CN" altLang="en-US"/>
            </a:p>
          </p:txBody>
        </p:sp>
        <p:sp>
          <p:nvSpPr>
            <p:cNvPr id="130558" name="Rectangle 1534"/>
            <p:cNvSpPr>
              <a:spLocks noChangeArrowheads="1"/>
            </p:cNvSpPr>
            <p:nvPr/>
          </p:nvSpPr>
          <p:spPr bwMode="auto">
            <a:xfrm>
              <a:off x="3375" y="3241"/>
              <a:ext cx="524" cy="4"/>
            </a:xfrm>
            <a:prstGeom prst="rect">
              <a:avLst/>
            </a:prstGeom>
            <a:solidFill>
              <a:srgbClr val="000000"/>
            </a:solidFill>
            <a:ln w="9525">
              <a:noFill/>
              <a:miter lim="800000"/>
              <a:headEnd/>
              <a:tailEnd/>
            </a:ln>
          </p:spPr>
          <p:txBody>
            <a:bodyPr/>
            <a:lstStyle/>
            <a:p>
              <a:endParaRPr lang="zh-CN" altLang="en-US"/>
            </a:p>
          </p:txBody>
        </p:sp>
        <p:sp>
          <p:nvSpPr>
            <p:cNvPr id="130559" name="Line 1535"/>
            <p:cNvSpPr>
              <a:spLocks noChangeShapeType="1"/>
            </p:cNvSpPr>
            <p:nvPr/>
          </p:nvSpPr>
          <p:spPr bwMode="auto">
            <a:xfrm>
              <a:off x="3375" y="3241"/>
              <a:ext cx="524" cy="1"/>
            </a:xfrm>
            <a:prstGeom prst="line">
              <a:avLst/>
            </a:prstGeom>
            <a:noFill/>
            <a:ln w="0">
              <a:solidFill>
                <a:srgbClr val="000000"/>
              </a:solidFill>
              <a:round/>
              <a:headEnd/>
              <a:tailEnd/>
            </a:ln>
          </p:spPr>
          <p:txBody>
            <a:bodyPr/>
            <a:lstStyle/>
            <a:p>
              <a:endParaRPr lang="zh-CN" altLang="en-US"/>
            </a:p>
          </p:txBody>
        </p:sp>
        <p:sp>
          <p:nvSpPr>
            <p:cNvPr id="130560" name="Rectangle 1536"/>
            <p:cNvSpPr>
              <a:spLocks noChangeArrowheads="1"/>
            </p:cNvSpPr>
            <p:nvPr/>
          </p:nvSpPr>
          <p:spPr bwMode="auto">
            <a:xfrm>
              <a:off x="3899" y="3241"/>
              <a:ext cx="7" cy="4"/>
            </a:xfrm>
            <a:prstGeom prst="rect">
              <a:avLst/>
            </a:prstGeom>
            <a:solidFill>
              <a:srgbClr val="000000"/>
            </a:solidFill>
            <a:ln w="9525">
              <a:noFill/>
              <a:miter lim="800000"/>
              <a:headEnd/>
              <a:tailEnd/>
            </a:ln>
          </p:spPr>
          <p:txBody>
            <a:bodyPr/>
            <a:lstStyle/>
            <a:p>
              <a:endParaRPr lang="zh-CN" altLang="en-US"/>
            </a:p>
          </p:txBody>
        </p:sp>
        <p:sp>
          <p:nvSpPr>
            <p:cNvPr id="130561" name="Line 1537"/>
            <p:cNvSpPr>
              <a:spLocks noChangeShapeType="1"/>
            </p:cNvSpPr>
            <p:nvPr/>
          </p:nvSpPr>
          <p:spPr bwMode="auto">
            <a:xfrm>
              <a:off x="3899" y="3241"/>
              <a:ext cx="7" cy="1"/>
            </a:xfrm>
            <a:prstGeom prst="line">
              <a:avLst/>
            </a:prstGeom>
            <a:noFill/>
            <a:ln w="0">
              <a:solidFill>
                <a:srgbClr val="000000"/>
              </a:solidFill>
              <a:round/>
              <a:headEnd/>
              <a:tailEnd/>
            </a:ln>
          </p:spPr>
          <p:txBody>
            <a:bodyPr/>
            <a:lstStyle/>
            <a:p>
              <a:endParaRPr lang="zh-CN" altLang="en-US"/>
            </a:p>
          </p:txBody>
        </p:sp>
        <p:sp>
          <p:nvSpPr>
            <p:cNvPr id="130562" name="Line 1538"/>
            <p:cNvSpPr>
              <a:spLocks noChangeShapeType="1"/>
            </p:cNvSpPr>
            <p:nvPr/>
          </p:nvSpPr>
          <p:spPr bwMode="auto">
            <a:xfrm>
              <a:off x="3899" y="3241"/>
              <a:ext cx="1" cy="4"/>
            </a:xfrm>
            <a:prstGeom prst="line">
              <a:avLst/>
            </a:prstGeom>
            <a:noFill/>
            <a:ln w="0">
              <a:solidFill>
                <a:srgbClr val="000000"/>
              </a:solidFill>
              <a:round/>
              <a:headEnd/>
              <a:tailEnd/>
            </a:ln>
          </p:spPr>
          <p:txBody>
            <a:bodyPr/>
            <a:lstStyle/>
            <a:p>
              <a:endParaRPr lang="zh-CN" altLang="en-US"/>
            </a:p>
          </p:txBody>
        </p:sp>
        <p:sp>
          <p:nvSpPr>
            <p:cNvPr id="130563" name="Rectangle 1539"/>
            <p:cNvSpPr>
              <a:spLocks noChangeArrowheads="1"/>
            </p:cNvSpPr>
            <p:nvPr/>
          </p:nvSpPr>
          <p:spPr bwMode="auto">
            <a:xfrm>
              <a:off x="3906" y="3241"/>
              <a:ext cx="524" cy="4"/>
            </a:xfrm>
            <a:prstGeom prst="rect">
              <a:avLst/>
            </a:prstGeom>
            <a:solidFill>
              <a:srgbClr val="000000"/>
            </a:solidFill>
            <a:ln w="9525">
              <a:noFill/>
              <a:miter lim="800000"/>
              <a:headEnd/>
              <a:tailEnd/>
            </a:ln>
          </p:spPr>
          <p:txBody>
            <a:bodyPr/>
            <a:lstStyle/>
            <a:p>
              <a:endParaRPr lang="zh-CN" altLang="en-US"/>
            </a:p>
          </p:txBody>
        </p:sp>
        <p:sp>
          <p:nvSpPr>
            <p:cNvPr id="130564" name="Line 1540"/>
            <p:cNvSpPr>
              <a:spLocks noChangeShapeType="1"/>
            </p:cNvSpPr>
            <p:nvPr/>
          </p:nvSpPr>
          <p:spPr bwMode="auto">
            <a:xfrm>
              <a:off x="3906" y="3241"/>
              <a:ext cx="524" cy="1"/>
            </a:xfrm>
            <a:prstGeom prst="line">
              <a:avLst/>
            </a:prstGeom>
            <a:noFill/>
            <a:ln w="0">
              <a:solidFill>
                <a:srgbClr val="000000"/>
              </a:solidFill>
              <a:round/>
              <a:headEnd/>
              <a:tailEnd/>
            </a:ln>
          </p:spPr>
          <p:txBody>
            <a:bodyPr/>
            <a:lstStyle/>
            <a:p>
              <a:endParaRPr lang="zh-CN" altLang="en-US"/>
            </a:p>
          </p:txBody>
        </p:sp>
        <p:sp>
          <p:nvSpPr>
            <p:cNvPr id="130565" name="Rectangle 1541"/>
            <p:cNvSpPr>
              <a:spLocks noChangeArrowheads="1"/>
            </p:cNvSpPr>
            <p:nvPr/>
          </p:nvSpPr>
          <p:spPr bwMode="auto">
            <a:xfrm>
              <a:off x="4430" y="3241"/>
              <a:ext cx="7" cy="4"/>
            </a:xfrm>
            <a:prstGeom prst="rect">
              <a:avLst/>
            </a:prstGeom>
            <a:solidFill>
              <a:srgbClr val="000000"/>
            </a:solidFill>
            <a:ln w="9525">
              <a:noFill/>
              <a:miter lim="800000"/>
              <a:headEnd/>
              <a:tailEnd/>
            </a:ln>
          </p:spPr>
          <p:txBody>
            <a:bodyPr/>
            <a:lstStyle/>
            <a:p>
              <a:endParaRPr lang="zh-CN" altLang="en-US"/>
            </a:p>
          </p:txBody>
        </p:sp>
        <p:sp>
          <p:nvSpPr>
            <p:cNvPr id="130566" name="Line 1542"/>
            <p:cNvSpPr>
              <a:spLocks noChangeShapeType="1"/>
            </p:cNvSpPr>
            <p:nvPr/>
          </p:nvSpPr>
          <p:spPr bwMode="auto">
            <a:xfrm>
              <a:off x="4430" y="3241"/>
              <a:ext cx="7" cy="1"/>
            </a:xfrm>
            <a:prstGeom prst="line">
              <a:avLst/>
            </a:prstGeom>
            <a:noFill/>
            <a:ln w="0">
              <a:solidFill>
                <a:srgbClr val="000000"/>
              </a:solidFill>
              <a:round/>
              <a:headEnd/>
              <a:tailEnd/>
            </a:ln>
          </p:spPr>
          <p:txBody>
            <a:bodyPr/>
            <a:lstStyle/>
            <a:p>
              <a:endParaRPr lang="zh-CN" altLang="en-US"/>
            </a:p>
          </p:txBody>
        </p:sp>
        <p:sp>
          <p:nvSpPr>
            <p:cNvPr id="130567" name="Line 1543"/>
            <p:cNvSpPr>
              <a:spLocks noChangeShapeType="1"/>
            </p:cNvSpPr>
            <p:nvPr/>
          </p:nvSpPr>
          <p:spPr bwMode="auto">
            <a:xfrm>
              <a:off x="4430" y="3241"/>
              <a:ext cx="1" cy="4"/>
            </a:xfrm>
            <a:prstGeom prst="line">
              <a:avLst/>
            </a:prstGeom>
            <a:noFill/>
            <a:ln w="0">
              <a:solidFill>
                <a:srgbClr val="000000"/>
              </a:solidFill>
              <a:round/>
              <a:headEnd/>
              <a:tailEnd/>
            </a:ln>
          </p:spPr>
          <p:txBody>
            <a:bodyPr/>
            <a:lstStyle/>
            <a:p>
              <a:endParaRPr lang="zh-CN" altLang="en-US"/>
            </a:p>
          </p:txBody>
        </p:sp>
        <p:sp>
          <p:nvSpPr>
            <p:cNvPr id="130568" name="Rectangle 1544"/>
            <p:cNvSpPr>
              <a:spLocks noChangeArrowheads="1"/>
            </p:cNvSpPr>
            <p:nvPr/>
          </p:nvSpPr>
          <p:spPr bwMode="auto">
            <a:xfrm>
              <a:off x="4437" y="3241"/>
              <a:ext cx="527" cy="4"/>
            </a:xfrm>
            <a:prstGeom prst="rect">
              <a:avLst/>
            </a:prstGeom>
            <a:solidFill>
              <a:srgbClr val="000000"/>
            </a:solidFill>
            <a:ln w="9525">
              <a:noFill/>
              <a:miter lim="800000"/>
              <a:headEnd/>
              <a:tailEnd/>
            </a:ln>
          </p:spPr>
          <p:txBody>
            <a:bodyPr/>
            <a:lstStyle/>
            <a:p>
              <a:endParaRPr lang="zh-CN" altLang="en-US"/>
            </a:p>
          </p:txBody>
        </p:sp>
        <p:sp>
          <p:nvSpPr>
            <p:cNvPr id="130569" name="Line 1545"/>
            <p:cNvSpPr>
              <a:spLocks noChangeShapeType="1"/>
            </p:cNvSpPr>
            <p:nvPr/>
          </p:nvSpPr>
          <p:spPr bwMode="auto">
            <a:xfrm>
              <a:off x="4437" y="3241"/>
              <a:ext cx="527" cy="1"/>
            </a:xfrm>
            <a:prstGeom prst="line">
              <a:avLst/>
            </a:prstGeom>
            <a:noFill/>
            <a:ln w="0">
              <a:solidFill>
                <a:srgbClr val="000000"/>
              </a:solidFill>
              <a:round/>
              <a:headEnd/>
              <a:tailEnd/>
            </a:ln>
          </p:spPr>
          <p:txBody>
            <a:bodyPr/>
            <a:lstStyle/>
            <a:p>
              <a:endParaRPr lang="zh-CN" altLang="en-US"/>
            </a:p>
          </p:txBody>
        </p:sp>
        <p:sp>
          <p:nvSpPr>
            <p:cNvPr id="130570" name="Rectangle 1546"/>
            <p:cNvSpPr>
              <a:spLocks noChangeArrowheads="1"/>
            </p:cNvSpPr>
            <p:nvPr/>
          </p:nvSpPr>
          <p:spPr bwMode="auto">
            <a:xfrm>
              <a:off x="4964" y="3241"/>
              <a:ext cx="8" cy="4"/>
            </a:xfrm>
            <a:prstGeom prst="rect">
              <a:avLst/>
            </a:prstGeom>
            <a:solidFill>
              <a:srgbClr val="000000"/>
            </a:solidFill>
            <a:ln w="9525">
              <a:noFill/>
              <a:miter lim="800000"/>
              <a:headEnd/>
              <a:tailEnd/>
            </a:ln>
          </p:spPr>
          <p:txBody>
            <a:bodyPr/>
            <a:lstStyle/>
            <a:p>
              <a:endParaRPr lang="zh-CN" altLang="en-US"/>
            </a:p>
          </p:txBody>
        </p:sp>
        <p:sp>
          <p:nvSpPr>
            <p:cNvPr id="130571" name="Line 1547"/>
            <p:cNvSpPr>
              <a:spLocks noChangeShapeType="1"/>
            </p:cNvSpPr>
            <p:nvPr/>
          </p:nvSpPr>
          <p:spPr bwMode="auto">
            <a:xfrm>
              <a:off x="4964" y="3241"/>
              <a:ext cx="8" cy="1"/>
            </a:xfrm>
            <a:prstGeom prst="line">
              <a:avLst/>
            </a:prstGeom>
            <a:noFill/>
            <a:ln w="0">
              <a:solidFill>
                <a:srgbClr val="000000"/>
              </a:solidFill>
              <a:round/>
              <a:headEnd/>
              <a:tailEnd/>
            </a:ln>
          </p:spPr>
          <p:txBody>
            <a:bodyPr/>
            <a:lstStyle/>
            <a:p>
              <a:endParaRPr lang="zh-CN" altLang="en-US"/>
            </a:p>
          </p:txBody>
        </p:sp>
        <p:sp>
          <p:nvSpPr>
            <p:cNvPr id="130572" name="Line 1548"/>
            <p:cNvSpPr>
              <a:spLocks noChangeShapeType="1"/>
            </p:cNvSpPr>
            <p:nvPr/>
          </p:nvSpPr>
          <p:spPr bwMode="auto">
            <a:xfrm>
              <a:off x="4964" y="3241"/>
              <a:ext cx="1" cy="4"/>
            </a:xfrm>
            <a:prstGeom prst="line">
              <a:avLst/>
            </a:prstGeom>
            <a:noFill/>
            <a:ln w="0">
              <a:solidFill>
                <a:srgbClr val="000000"/>
              </a:solidFill>
              <a:round/>
              <a:headEnd/>
              <a:tailEnd/>
            </a:ln>
          </p:spPr>
          <p:txBody>
            <a:bodyPr/>
            <a:lstStyle/>
            <a:p>
              <a:endParaRPr lang="zh-CN" altLang="en-US"/>
            </a:p>
          </p:txBody>
        </p:sp>
        <p:sp>
          <p:nvSpPr>
            <p:cNvPr id="130573" name="Rectangle 1549"/>
            <p:cNvSpPr>
              <a:spLocks noChangeArrowheads="1"/>
            </p:cNvSpPr>
            <p:nvPr/>
          </p:nvSpPr>
          <p:spPr bwMode="auto">
            <a:xfrm>
              <a:off x="703" y="3245"/>
              <a:ext cx="7" cy="275"/>
            </a:xfrm>
            <a:prstGeom prst="rect">
              <a:avLst/>
            </a:prstGeom>
            <a:solidFill>
              <a:srgbClr val="000000"/>
            </a:solidFill>
            <a:ln w="9525">
              <a:noFill/>
              <a:miter lim="800000"/>
              <a:headEnd/>
              <a:tailEnd/>
            </a:ln>
          </p:spPr>
          <p:txBody>
            <a:bodyPr/>
            <a:lstStyle/>
            <a:p>
              <a:endParaRPr lang="zh-CN" altLang="en-US"/>
            </a:p>
          </p:txBody>
        </p:sp>
        <p:sp>
          <p:nvSpPr>
            <p:cNvPr id="130574" name="Line 1550"/>
            <p:cNvSpPr>
              <a:spLocks noChangeShapeType="1"/>
            </p:cNvSpPr>
            <p:nvPr/>
          </p:nvSpPr>
          <p:spPr bwMode="auto">
            <a:xfrm>
              <a:off x="703" y="3245"/>
              <a:ext cx="1" cy="275"/>
            </a:xfrm>
            <a:prstGeom prst="line">
              <a:avLst/>
            </a:prstGeom>
            <a:noFill/>
            <a:ln w="0">
              <a:solidFill>
                <a:srgbClr val="000000"/>
              </a:solidFill>
              <a:round/>
              <a:headEnd/>
              <a:tailEnd/>
            </a:ln>
          </p:spPr>
          <p:txBody>
            <a:bodyPr/>
            <a:lstStyle/>
            <a:p>
              <a:endParaRPr lang="zh-CN" altLang="en-US"/>
            </a:p>
          </p:txBody>
        </p:sp>
        <p:sp>
          <p:nvSpPr>
            <p:cNvPr id="130575" name="Rectangle 1551"/>
            <p:cNvSpPr>
              <a:spLocks noChangeArrowheads="1"/>
            </p:cNvSpPr>
            <p:nvPr/>
          </p:nvSpPr>
          <p:spPr bwMode="auto">
            <a:xfrm>
              <a:off x="1237" y="3245"/>
              <a:ext cx="8" cy="275"/>
            </a:xfrm>
            <a:prstGeom prst="rect">
              <a:avLst/>
            </a:prstGeom>
            <a:solidFill>
              <a:srgbClr val="000000"/>
            </a:solidFill>
            <a:ln w="9525">
              <a:noFill/>
              <a:miter lim="800000"/>
              <a:headEnd/>
              <a:tailEnd/>
            </a:ln>
          </p:spPr>
          <p:txBody>
            <a:bodyPr/>
            <a:lstStyle/>
            <a:p>
              <a:endParaRPr lang="zh-CN" altLang="en-US"/>
            </a:p>
          </p:txBody>
        </p:sp>
        <p:sp>
          <p:nvSpPr>
            <p:cNvPr id="130576" name="Line 1552"/>
            <p:cNvSpPr>
              <a:spLocks noChangeShapeType="1"/>
            </p:cNvSpPr>
            <p:nvPr/>
          </p:nvSpPr>
          <p:spPr bwMode="auto">
            <a:xfrm>
              <a:off x="1237" y="3245"/>
              <a:ext cx="1" cy="275"/>
            </a:xfrm>
            <a:prstGeom prst="line">
              <a:avLst/>
            </a:prstGeom>
            <a:noFill/>
            <a:ln w="0">
              <a:solidFill>
                <a:srgbClr val="000000"/>
              </a:solidFill>
              <a:round/>
              <a:headEnd/>
              <a:tailEnd/>
            </a:ln>
          </p:spPr>
          <p:txBody>
            <a:bodyPr/>
            <a:lstStyle/>
            <a:p>
              <a:endParaRPr lang="zh-CN" altLang="en-US"/>
            </a:p>
          </p:txBody>
        </p:sp>
        <p:sp>
          <p:nvSpPr>
            <p:cNvPr id="130577" name="Rectangle 1553"/>
            <p:cNvSpPr>
              <a:spLocks noChangeArrowheads="1"/>
            </p:cNvSpPr>
            <p:nvPr/>
          </p:nvSpPr>
          <p:spPr bwMode="auto">
            <a:xfrm>
              <a:off x="1768" y="3245"/>
              <a:ext cx="8" cy="275"/>
            </a:xfrm>
            <a:prstGeom prst="rect">
              <a:avLst/>
            </a:prstGeom>
            <a:solidFill>
              <a:srgbClr val="000000"/>
            </a:solidFill>
            <a:ln w="9525">
              <a:noFill/>
              <a:miter lim="800000"/>
              <a:headEnd/>
              <a:tailEnd/>
            </a:ln>
          </p:spPr>
          <p:txBody>
            <a:bodyPr/>
            <a:lstStyle/>
            <a:p>
              <a:endParaRPr lang="zh-CN" altLang="en-US"/>
            </a:p>
          </p:txBody>
        </p:sp>
        <p:sp>
          <p:nvSpPr>
            <p:cNvPr id="130578" name="Line 1554"/>
            <p:cNvSpPr>
              <a:spLocks noChangeShapeType="1"/>
            </p:cNvSpPr>
            <p:nvPr/>
          </p:nvSpPr>
          <p:spPr bwMode="auto">
            <a:xfrm>
              <a:off x="1768" y="3245"/>
              <a:ext cx="1" cy="275"/>
            </a:xfrm>
            <a:prstGeom prst="line">
              <a:avLst/>
            </a:prstGeom>
            <a:noFill/>
            <a:ln w="0">
              <a:solidFill>
                <a:srgbClr val="000000"/>
              </a:solidFill>
              <a:round/>
              <a:headEnd/>
              <a:tailEnd/>
            </a:ln>
          </p:spPr>
          <p:txBody>
            <a:bodyPr/>
            <a:lstStyle/>
            <a:p>
              <a:endParaRPr lang="zh-CN" altLang="en-US"/>
            </a:p>
          </p:txBody>
        </p:sp>
        <p:sp>
          <p:nvSpPr>
            <p:cNvPr id="130579" name="Rectangle 1555"/>
            <p:cNvSpPr>
              <a:spLocks noChangeArrowheads="1"/>
            </p:cNvSpPr>
            <p:nvPr/>
          </p:nvSpPr>
          <p:spPr bwMode="auto">
            <a:xfrm>
              <a:off x="2303" y="3245"/>
              <a:ext cx="7" cy="275"/>
            </a:xfrm>
            <a:prstGeom prst="rect">
              <a:avLst/>
            </a:prstGeom>
            <a:solidFill>
              <a:srgbClr val="000000"/>
            </a:solidFill>
            <a:ln w="9525">
              <a:noFill/>
              <a:miter lim="800000"/>
              <a:headEnd/>
              <a:tailEnd/>
            </a:ln>
          </p:spPr>
          <p:txBody>
            <a:bodyPr/>
            <a:lstStyle/>
            <a:p>
              <a:endParaRPr lang="zh-CN" altLang="en-US"/>
            </a:p>
          </p:txBody>
        </p:sp>
        <p:sp>
          <p:nvSpPr>
            <p:cNvPr id="130580" name="Line 1556"/>
            <p:cNvSpPr>
              <a:spLocks noChangeShapeType="1"/>
            </p:cNvSpPr>
            <p:nvPr/>
          </p:nvSpPr>
          <p:spPr bwMode="auto">
            <a:xfrm>
              <a:off x="2303" y="3245"/>
              <a:ext cx="1" cy="275"/>
            </a:xfrm>
            <a:prstGeom prst="line">
              <a:avLst/>
            </a:prstGeom>
            <a:noFill/>
            <a:ln w="0">
              <a:solidFill>
                <a:srgbClr val="000000"/>
              </a:solidFill>
              <a:round/>
              <a:headEnd/>
              <a:tailEnd/>
            </a:ln>
          </p:spPr>
          <p:txBody>
            <a:bodyPr/>
            <a:lstStyle/>
            <a:p>
              <a:endParaRPr lang="zh-CN" altLang="en-US"/>
            </a:p>
          </p:txBody>
        </p:sp>
        <p:sp>
          <p:nvSpPr>
            <p:cNvPr id="130581" name="Rectangle 1557"/>
            <p:cNvSpPr>
              <a:spLocks noChangeArrowheads="1"/>
            </p:cNvSpPr>
            <p:nvPr/>
          </p:nvSpPr>
          <p:spPr bwMode="auto">
            <a:xfrm>
              <a:off x="2834" y="3245"/>
              <a:ext cx="7" cy="275"/>
            </a:xfrm>
            <a:prstGeom prst="rect">
              <a:avLst/>
            </a:prstGeom>
            <a:solidFill>
              <a:srgbClr val="000000"/>
            </a:solidFill>
            <a:ln w="9525">
              <a:noFill/>
              <a:miter lim="800000"/>
              <a:headEnd/>
              <a:tailEnd/>
            </a:ln>
          </p:spPr>
          <p:txBody>
            <a:bodyPr/>
            <a:lstStyle/>
            <a:p>
              <a:endParaRPr lang="zh-CN" altLang="en-US"/>
            </a:p>
          </p:txBody>
        </p:sp>
        <p:sp>
          <p:nvSpPr>
            <p:cNvPr id="130582" name="Line 1558"/>
            <p:cNvSpPr>
              <a:spLocks noChangeShapeType="1"/>
            </p:cNvSpPr>
            <p:nvPr/>
          </p:nvSpPr>
          <p:spPr bwMode="auto">
            <a:xfrm>
              <a:off x="2834" y="3245"/>
              <a:ext cx="1" cy="275"/>
            </a:xfrm>
            <a:prstGeom prst="line">
              <a:avLst/>
            </a:prstGeom>
            <a:noFill/>
            <a:ln w="0">
              <a:solidFill>
                <a:srgbClr val="000000"/>
              </a:solidFill>
              <a:round/>
              <a:headEnd/>
              <a:tailEnd/>
            </a:ln>
          </p:spPr>
          <p:txBody>
            <a:bodyPr/>
            <a:lstStyle/>
            <a:p>
              <a:endParaRPr lang="zh-CN" altLang="en-US"/>
            </a:p>
          </p:txBody>
        </p:sp>
        <p:sp>
          <p:nvSpPr>
            <p:cNvPr id="130583" name="Rectangle 1559"/>
            <p:cNvSpPr>
              <a:spLocks noChangeArrowheads="1"/>
            </p:cNvSpPr>
            <p:nvPr/>
          </p:nvSpPr>
          <p:spPr bwMode="auto">
            <a:xfrm>
              <a:off x="3368" y="3245"/>
              <a:ext cx="7" cy="275"/>
            </a:xfrm>
            <a:prstGeom prst="rect">
              <a:avLst/>
            </a:prstGeom>
            <a:solidFill>
              <a:srgbClr val="000000"/>
            </a:solidFill>
            <a:ln w="9525">
              <a:noFill/>
              <a:miter lim="800000"/>
              <a:headEnd/>
              <a:tailEnd/>
            </a:ln>
          </p:spPr>
          <p:txBody>
            <a:bodyPr/>
            <a:lstStyle/>
            <a:p>
              <a:endParaRPr lang="zh-CN" altLang="en-US"/>
            </a:p>
          </p:txBody>
        </p:sp>
        <p:sp>
          <p:nvSpPr>
            <p:cNvPr id="130584" name="Line 1560"/>
            <p:cNvSpPr>
              <a:spLocks noChangeShapeType="1"/>
            </p:cNvSpPr>
            <p:nvPr/>
          </p:nvSpPr>
          <p:spPr bwMode="auto">
            <a:xfrm>
              <a:off x="3368" y="3245"/>
              <a:ext cx="1" cy="275"/>
            </a:xfrm>
            <a:prstGeom prst="line">
              <a:avLst/>
            </a:prstGeom>
            <a:noFill/>
            <a:ln w="0">
              <a:solidFill>
                <a:srgbClr val="000000"/>
              </a:solidFill>
              <a:round/>
              <a:headEnd/>
              <a:tailEnd/>
            </a:ln>
          </p:spPr>
          <p:txBody>
            <a:bodyPr/>
            <a:lstStyle/>
            <a:p>
              <a:endParaRPr lang="zh-CN" altLang="en-US"/>
            </a:p>
          </p:txBody>
        </p:sp>
        <p:sp>
          <p:nvSpPr>
            <p:cNvPr id="130585" name="Rectangle 1561"/>
            <p:cNvSpPr>
              <a:spLocks noChangeArrowheads="1"/>
            </p:cNvSpPr>
            <p:nvPr/>
          </p:nvSpPr>
          <p:spPr bwMode="auto">
            <a:xfrm>
              <a:off x="3899" y="3245"/>
              <a:ext cx="7" cy="275"/>
            </a:xfrm>
            <a:prstGeom prst="rect">
              <a:avLst/>
            </a:prstGeom>
            <a:solidFill>
              <a:srgbClr val="000000"/>
            </a:solidFill>
            <a:ln w="9525">
              <a:noFill/>
              <a:miter lim="800000"/>
              <a:headEnd/>
              <a:tailEnd/>
            </a:ln>
          </p:spPr>
          <p:txBody>
            <a:bodyPr/>
            <a:lstStyle/>
            <a:p>
              <a:endParaRPr lang="zh-CN" altLang="en-US"/>
            </a:p>
          </p:txBody>
        </p:sp>
        <p:sp>
          <p:nvSpPr>
            <p:cNvPr id="130586" name="Line 1562"/>
            <p:cNvSpPr>
              <a:spLocks noChangeShapeType="1"/>
            </p:cNvSpPr>
            <p:nvPr/>
          </p:nvSpPr>
          <p:spPr bwMode="auto">
            <a:xfrm>
              <a:off x="3899" y="3245"/>
              <a:ext cx="1" cy="275"/>
            </a:xfrm>
            <a:prstGeom prst="line">
              <a:avLst/>
            </a:prstGeom>
            <a:noFill/>
            <a:ln w="0">
              <a:solidFill>
                <a:srgbClr val="000000"/>
              </a:solidFill>
              <a:round/>
              <a:headEnd/>
              <a:tailEnd/>
            </a:ln>
          </p:spPr>
          <p:txBody>
            <a:bodyPr/>
            <a:lstStyle/>
            <a:p>
              <a:endParaRPr lang="zh-CN" altLang="en-US"/>
            </a:p>
          </p:txBody>
        </p:sp>
        <p:sp>
          <p:nvSpPr>
            <p:cNvPr id="130587" name="Rectangle 1563"/>
            <p:cNvSpPr>
              <a:spLocks noChangeArrowheads="1"/>
            </p:cNvSpPr>
            <p:nvPr/>
          </p:nvSpPr>
          <p:spPr bwMode="auto">
            <a:xfrm>
              <a:off x="4430" y="3245"/>
              <a:ext cx="7" cy="275"/>
            </a:xfrm>
            <a:prstGeom prst="rect">
              <a:avLst/>
            </a:prstGeom>
            <a:solidFill>
              <a:srgbClr val="000000"/>
            </a:solidFill>
            <a:ln w="9525">
              <a:noFill/>
              <a:miter lim="800000"/>
              <a:headEnd/>
              <a:tailEnd/>
            </a:ln>
          </p:spPr>
          <p:txBody>
            <a:bodyPr/>
            <a:lstStyle/>
            <a:p>
              <a:endParaRPr lang="zh-CN" altLang="en-US"/>
            </a:p>
          </p:txBody>
        </p:sp>
        <p:sp>
          <p:nvSpPr>
            <p:cNvPr id="130588" name="Line 1564"/>
            <p:cNvSpPr>
              <a:spLocks noChangeShapeType="1"/>
            </p:cNvSpPr>
            <p:nvPr/>
          </p:nvSpPr>
          <p:spPr bwMode="auto">
            <a:xfrm>
              <a:off x="4430" y="3245"/>
              <a:ext cx="1" cy="275"/>
            </a:xfrm>
            <a:prstGeom prst="line">
              <a:avLst/>
            </a:prstGeom>
            <a:noFill/>
            <a:ln w="0">
              <a:solidFill>
                <a:srgbClr val="000000"/>
              </a:solidFill>
              <a:round/>
              <a:headEnd/>
              <a:tailEnd/>
            </a:ln>
          </p:spPr>
          <p:txBody>
            <a:bodyPr/>
            <a:lstStyle/>
            <a:p>
              <a:endParaRPr lang="zh-CN" altLang="en-US"/>
            </a:p>
          </p:txBody>
        </p:sp>
        <p:sp>
          <p:nvSpPr>
            <p:cNvPr id="130589" name="Rectangle 1565"/>
            <p:cNvSpPr>
              <a:spLocks noChangeArrowheads="1"/>
            </p:cNvSpPr>
            <p:nvPr/>
          </p:nvSpPr>
          <p:spPr bwMode="auto">
            <a:xfrm>
              <a:off x="4964" y="3245"/>
              <a:ext cx="8" cy="275"/>
            </a:xfrm>
            <a:prstGeom prst="rect">
              <a:avLst/>
            </a:prstGeom>
            <a:solidFill>
              <a:srgbClr val="000000"/>
            </a:solidFill>
            <a:ln w="9525">
              <a:noFill/>
              <a:miter lim="800000"/>
              <a:headEnd/>
              <a:tailEnd/>
            </a:ln>
          </p:spPr>
          <p:txBody>
            <a:bodyPr/>
            <a:lstStyle/>
            <a:p>
              <a:endParaRPr lang="zh-CN" altLang="en-US"/>
            </a:p>
          </p:txBody>
        </p:sp>
        <p:sp>
          <p:nvSpPr>
            <p:cNvPr id="130590" name="Line 1566"/>
            <p:cNvSpPr>
              <a:spLocks noChangeShapeType="1"/>
            </p:cNvSpPr>
            <p:nvPr/>
          </p:nvSpPr>
          <p:spPr bwMode="auto">
            <a:xfrm>
              <a:off x="4964" y="3245"/>
              <a:ext cx="1" cy="275"/>
            </a:xfrm>
            <a:prstGeom prst="line">
              <a:avLst/>
            </a:prstGeom>
            <a:noFill/>
            <a:ln w="0">
              <a:solidFill>
                <a:srgbClr val="000000"/>
              </a:solidFill>
              <a:round/>
              <a:headEnd/>
              <a:tailEnd/>
            </a:ln>
          </p:spPr>
          <p:txBody>
            <a:bodyPr/>
            <a:lstStyle/>
            <a:p>
              <a:endParaRPr lang="zh-CN" altLang="en-US"/>
            </a:p>
          </p:txBody>
        </p:sp>
        <p:sp>
          <p:nvSpPr>
            <p:cNvPr id="130591" name="Rectangle 1567"/>
            <p:cNvSpPr>
              <a:spLocks noChangeArrowheads="1"/>
            </p:cNvSpPr>
            <p:nvPr/>
          </p:nvSpPr>
          <p:spPr bwMode="auto">
            <a:xfrm>
              <a:off x="792" y="3523"/>
              <a:ext cx="189"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a:t>
              </a:r>
              <a:endParaRPr lang="en-US" altLang="zh-CN"/>
            </a:p>
          </p:txBody>
        </p:sp>
        <p:sp>
          <p:nvSpPr>
            <p:cNvPr id="130592" name="Rectangle 1568"/>
            <p:cNvSpPr>
              <a:spLocks noChangeArrowheads="1"/>
            </p:cNvSpPr>
            <p:nvPr/>
          </p:nvSpPr>
          <p:spPr bwMode="auto">
            <a:xfrm>
              <a:off x="1160" y="3523"/>
              <a:ext cx="67" cy="269"/>
            </a:xfrm>
            <a:prstGeom prst="rect">
              <a:avLst/>
            </a:prstGeom>
            <a:noFill/>
            <a:ln w="9525">
              <a:noFill/>
              <a:miter lim="800000"/>
              <a:headEnd/>
              <a:tailEnd/>
            </a:ln>
          </p:spPr>
          <p:txBody>
            <a:bodyPr wrap="none" lIns="0" tIns="0" rIns="0" bIns="0">
              <a:spAutoFit/>
            </a:bodyPr>
            <a:lstStyle/>
            <a:p>
              <a:r>
                <a:rPr lang="en-US" altLang="zh-CN" sz="2800">
                  <a:solidFill>
                    <a:srgbClr val="0000FF"/>
                  </a:solidFill>
                  <a:latin typeface="Comic Sans MS" pitchFamily="66" charset="0"/>
                </a:rPr>
                <a:t> </a:t>
              </a:r>
              <a:endParaRPr lang="en-US" altLang="zh-CN"/>
            </a:p>
          </p:txBody>
        </p:sp>
        <p:sp>
          <p:nvSpPr>
            <p:cNvPr id="130593" name="Rectangle 1569"/>
            <p:cNvSpPr>
              <a:spLocks noChangeArrowheads="1"/>
            </p:cNvSpPr>
            <p:nvPr/>
          </p:nvSpPr>
          <p:spPr bwMode="auto">
            <a:xfrm>
              <a:off x="1423"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4" name="Rectangle 1570"/>
            <p:cNvSpPr>
              <a:spLocks noChangeArrowheads="1"/>
            </p:cNvSpPr>
            <p:nvPr/>
          </p:nvSpPr>
          <p:spPr bwMode="auto">
            <a:xfrm>
              <a:off x="1590"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5" name="Rectangle 1571"/>
            <p:cNvSpPr>
              <a:spLocks noChangeArrowheads="1"/>
            </p:cNvSpPr>
            <p:nvPr/>
          </p:nvSpPr>
          <p:spPr bwMode="auto">
            <a:xfrm>
              <a:off x="1954"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6" name="Rectangle 1572"/>
            <p:cNvSpPr>
              <a:spLocks noChangeArrowheads="1"/>
            </p:cNvSpPr>
            <p:nvPr/>
          </p:nvSpPr>
          <p:spPr bwMode="auto">
            <a:xfrm>
              <a:off x="2121"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7" name="Rectangle 1573"/>
            <p:cNvSpPr>
              <a:spLocks noChangeArrowheads="1"/>
            </p:cNvSpPr>
            <p:nvPr/>
          </p:nvSpPr>
          <p:spPr bwMode="auto">
            <a:xfrm>
              <a:off x="2488"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598" name="Rectangle 1574"/>
            <p:cNvSpPr>
              <a:spLocks noChangeArrowheads="1"/>
            </p:cNvSpPr>
            <p:nvPr/>
          </p:nvSpPr>
          <p:spPr bwMode="auto">
            <a:xfrm>
              <a:off x="2655"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599" name="Rectangle 1575"/>
            <p:cNvSpPr>
              <a:spLocks noChangeArrowheads="1"/>
            </p:cNvSpPr>
            <p:nvPr/>
          </p:nvSpPr>
          <p:spPr bwMode="auto">
            <a:xfrm>
              <a:off x="3019"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600" name="Rectangle 1576"/>
            <p:cNvSpPr>
              <a:spLocks noChangeArrowheads="1"/>
            </p:cNvSpPr>
            <p:nvPr/>
          </p:nvSpPr>
          <p:spPr bwMode="auto">
            <a:xfrm>
              <a:off x="3186"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1" name="Rectangle 1577"/>
            <p:cNvSpPr>
              <a:spLocks noChangeArrowheads="1"/>
            </p:cNvSpPr>
            <p:nvPr/>
          </p:nvSpPr>
          <p:spPr bwMode="auto">
            <a:xfrm>
              <a:off x="3635"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2" name="Rectangle 1578"/>
            <p:cNvSpPr>
              <a:spLocks noChangeArrowheads="1"/>
            </p:cNvSpPr>
            <p:nvPr/>
          </p:nvSpPr>
          <p:spPr bwMode="auto">
            <a:xfrm>
              <a:off x="4084" y="3523"/>
              <a:ext cx="85"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&lt;</a:t>
              </a:r>
              <a:endParaRPr lang="en-US" altLang="zh-CN"/>
            </a:p>
          </p:txBody>
        </p:sp>
        <p:sp>
          <p:nvSpPr>
            <p:cNvPr id="130603" name="Rectangle 1579"/>
            <p:cNvSpPr>
              <a:spLocks noChangeArrowheads="1"/>
            </p:cNvSpPr>
            <p:nvPr/>
          </p:nvSpPr>
          <p:spPr bwMode="auto">
            <a:xfrm>
              <a:off x="4251"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4" name="Rectangle 1580"/>
            <p:cNvSpPr>
              <a:spLocks noChangeArrowheads="1"/>
            </p:cNvSpPr>
            <p:nvPr/>
          </p:nvSpPr>
          <p:spPr bwMode="auto">
            <a:xfrm>
              <a:off x="4589" y="3523"/>
              <a:ext cx="114"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a:t>
              </a:r>
              <a:endParaRPr lang="en-US" altLang="zh-CN"/>
            </a:p>
          </p:txBody>
        </p:sp>
        <p:sp>
          <p:nvSpPr>
            <p:cNvPr id="130605" name="Rectangle 1581"/>
            <p:cNvSpPr>
              <a:spLocks noChangeArrowheads="1"/>
            </p:cNvSpPr>
            <p:nvPr/>
          </p:nvSpPr>
          <p:spPr bwMode="auto">
            <a:xfrm>
              <a:off x="4812" y="3523"/>
              <a:ext cx="67" cy="269"/>
            </a:xfrm>
            <a:prstGeom prst="rect">
              <a:avLst/>
            </a:prstGeom>
            <a:noFill/>
            <a:ln w="9525">
              <a:noFill/>
              <a:miter lim="800000"/>
              <a:headEnd/>
              <a:tailEnd/>
            </a:ln>
          </p:spPr>
          <p:txBody>
            <a:bodyPr wrap="none" lIns="0" tIns="0" rIns="0" bIns="0">
              <a:spAutoFit/>
            </a:bodyPr>
            <a:lstStyle/>
            <a:p>
              <a:r>
                <a:rPr lang="en-US" altLang="zh-CN" sz="2800">
                  <a:solidFill>
                    <a:srgbClr val="FF0000"/>
                  </a:solidFill>
                  <a:latin typeface="Comic Sans MS" pitchFamily="66" charset="0"/>
                </a:rPr>
                <a:t> </a:t>
              </a:r>
              <a:endParaRPr lang="en-US" altLang="zh-CN"/>
            </a:p>
          </p:txBody>
        </p:sp>
        <p:sp>
          <p:nvSpPr>
            <p:cNvPr id="130606" name="Rectangle 1582"/>
            <p:cNvSpPr>
              <a:spLocks noChangeArrowheads="1"/>
            </p:cNvSpPr>
            <p:nvPr/>
          </p:nvSpPr>
          <p:spPr bwMode="auto">
            <a:xfrm>
              <a:off x="703" y="3520"/>
              <a:ext cx="7" cy="4"/>
            </a:xfrm>
            <a:prstGeom prst="rect">
              <a:avLst/>
            </a:prstGeom>
            <a:solidFill>
              <a:srgbClr val="000000"/>
            </a:solidFill>
            <a:ln w="9525">
              <a:noFill/>
              <a:miter lim="800000"/>
              <a:headEnd/>
              <a:tailEnd/>
            </a:ln>
          </p:spPr>
          <p:txBody>
            <a:bodyPr/>
            <a:lstStyle/>
            <a:p>
              <a:endParaRPr lang="zh-CN" altLang="en-US"/>
            </a:p>
          </p:txBody>
        </p:sp>
        <p:sp>
          <p:nvSpPr>
            <p:cNvPr id="130607" name="Line 1583"/>
            <p:cNvSpPr>
              <a:spLocks noChangeShapeType="1"/>
            </p:cNvSpPr>
            <p:nvPr/>
          </p:nvSpPr>
          <p:spPr bwMode="auto">
            <a:xfrm>
              <a:off x="703" y="3520"/>
              <a:ext cx="7" cy="1"/>
            </a:xfrm>
            <a:prstGeom prst="line">
              <a:avLst/>
            </a:prstGeom>
            <a:noFill/>
            <a:ln w="0">
              <a:solidFill>
                <a:srgbClr val="000000"/>
              </a:solidFill>
              <a:round/>
              <a:headEnd/>
              <a:tailEnd/>
            </a:ln>
          </p:spPr>
          <p:txBody>
            <a:bodyPr/>
            <a:lstStyle/>
            <a:p>
              <a:endParaRPr lang="zh-CN" altLang="en-US"/>
            </a:p>
          </p:txBody>
        </p:sp>
        <p:sp>
          <p:nvSpPr>
            <p:cNvPr id="130608" name="Line 1584"/>
            <p:cNvSpPr>
              <a:spLocks noChangeShapeType="1"/>
            </p:cNvSpPr>
            <p:nvPr/>
          </p:nvSpPr>
          <p:spPr bwMode="auto">
            <a:xfrm>
              <a:off x="703" y="3520"/>
              <a:ext cx="1" cy="4"/>
            </a:xfrm>
            <a:prstGeom prst="line">
              <a:avLst/>
            </a:prstGeom>
            <a:noFill/>
            <a:ln w="0">
              <a:solidFill>
                <a:srgbClr val="000000"/>
              </a:solidFill>
              <a:round/>
              <a:headEnd/>
              <a:tailEnd/>
            </a:ln>
          </p:spPr>
          <p:txBody>
            <a:bodyPr/>
            <a:lstStyle/>
            <a:p>
              <a:endParaRPr lang="zh-CN" altLang="en-US"/>
            </a:p>
          </p:txBody>
        </p:sp>
        <p:sp>
          <p:nvSpPr>
            <p:cNvPr id="130609" name="Rectangle 1585"/>
            <p:cNvSpPr>
              <a:spLocks noChangeArrowheads="1"/>
            </p:cNvSpPr>
            <p:nvPr/>
          </p:nvSpPr>
          <p:spPr bwMode="auto">
            <a:xfrm>
              <a:off x="710" y="3520"/>
              <a:ext cx="527" cy="4"/>
            </a:xfrm>
            <a:prstGeom prst="rect">
              <a:avLst/>
            </a:prstGeom>
            <a:solidFill>
              <a:srgbClr val="000000"/>
            </a:solidFill>
            <a:ln w="9525">
              <a:noFill/>
              <a:miter lim="800000"/>
              <a:headEnd/>
              <a:tailEnd/>
            </a:ln>
          </p:spPr>
          <p:txBody>
            <a:bodyPr/>
            <a:lstStyle/>
            <a:p>
              <a:endParaRPr lang="zh-CN" altLang="en-US"/>
            </a:p>
          </p:txBody>
        </p:sp>
        <p:sp>
          <p:nvSpPr>
            <p:cNvPr id="130610" name="Line 1586"/>
            <p:cNvSpPr>
              <a:spLocks noChangeShapeType="1"/>
            </p:cNvSpPr>
            <p:nvPr/>
          </p:nvSpPr>
          <p:spPr bwMode="auto">
            <a:xfrm>
              <a:off x="710" y="3520"/>
              <a:ext cx="527" cy="1"/>
            </a:xfrm>
            <a:prstGeom prst="line">
              <a:avLst/>
            </a:prstGeom>
            <a:noFill/>
            <a:ln w="0">
              <a:solidFill>
                <a:srgbClr val="000000"/>
              </a:solidFill>
              <a:round/>
              <a:headEnd/>
              <a:tailEnd/>
            </a:ln>
          </p:spPr>
          <p:txBody>
            <a:bodyPr/>
            <a:lstStyle/>
            <a:p>
              <a:endParaRPr lang="zh-CN" altLang="en-US"/>
            </a:p>
          </p:txBody>
        </p:sp>
        <p:sp>
          <p:nvSpPr>
            <p:cNvPr id="130611" name="Rectangle 1587"/>
            <p:cNvSpPr>
              <a:spLocks noChangeArrowheads="1"/>
            </p:cNvSpPr>
            <p:nvPr/>
          </p:nvSpPr>
          <p:spPr bwMode="auto">
            <a:xfrm>
              <a:off x="1237" y="3520"/>
              <a:ext cx="8" cy="4"/>
            </a:xfrm>
            <a:prstGeom prst="rect">
              <a:avLst/>
            </a:prstGeom>
            <a:solidFill>
              <a:srgbClr val="000000"/>
            </a:solidFill>
            <a:ln w="9525">
              <a:noFill/>
              <a:miter lim="800000"/>
              <a:headEnd/>
              <a:tailEnd/>
            </a:ln>
          </p:spPr>
          <p:txBody>
            <a:bodyPr/>
            <a:lstStyle/>
            <a:p>
              <a:endParaRPr lang="zh-CN" altLang="en-US"/>
            </a:p>
          </p:txBody>
        </p:sp>
        <p:sp>
          <p:nvSpPr>
            <p:cNvPr id="130612" name="Line 1588"/>
            <p:cNvSpPr>
              <a:spLocks noChangeShapeType="1"/>
            </p:cNvSpPr>
            <p:nvPr/>
          </p:nvSpPr>
          <p:spPr bwMode="auto">
            <a:xfrm>
              <a:off x="1237" y="3520"/>
              <a:ext cx="8" cy="1"/>
            </a:xfrm>
            <a:prstGeom prst="line">
              <a:avLst/>
            </a:prstGeom>
            <a:noFill/>
            <a:ln w="0">
              <a:solidFill>
                <a:srgbClr val="000000"/>
              </a:solidFill>
              <a:round/>
              <a:headEnd/>
              <a:tailEnd/>
            </a:ln>
          </p:spPr>
          <p:txBody>
            <a:bodyPr/>
            <a:lstStyle/>
            <a:p>
              <a:endParaRPr lang="zh-CN" altLang="en-US"/>
            </a:p>
          </p:txBody>
        </p:sp>
        <p:sp>
          <p:nvSpPr>
            <p:cNvPr id="130613" name="Line 1589"/>
            <p:cNvSpPr>
              <a:spLocks noChangeShapeType="1"/>
            </p:cNvSpPr>
            <p:nvPr/>
          </p:nvSpPr>
          <p:spPr bwMode="auto">
            <a:xfrm>
              <a:off x="1237" y="3520"/>
              <a:ext cx="1" cy="4"/>
            </a:xfrm>
            <a:prstGeom prst="line">
              <a:avLst/>
            </a:prstGeom>
            <a:noFill/>
            <a:ln w="0">
              <a:solidFill>
                <a:srgbClr val="000000"/>
              </a:solidFill>
              <a:round/>
              <a:headEnd/>
              <a:tailEnd/>
            </a:ln>
          </p:spPr>
          <p:txBody>
            <a:bodyPr/>
            <a:lstStyle/>
            <a:p>
              <a:endParaRPr lang="zh-CN" altLang="en-US"/>
            </a:p>
          </p:txBody>
        </p:sp>
        <p:sp>
          <p:nvSpPr>
            <p:cNvPr id="130614" name="Rectangle 1590"/>
            <p:cNvSpPr>
              <a:spLocks noChangeArrowheads="1"/>
            </p:cNvSpPr>
            <p:nvPr/>
          </p:nvSpPr>
          <p:spPr bwMode="auto">
            <a:xfrm>
              <a:off x="1245" y="3520"/>
              <a:ext cx="523" cy="4"/>
            </a:xfrm>
            <a:prstGeom prst="rect">
              <a:avLst/>
            </a:prstGeom>
            <a:solidFill>
              <a:srgbClr val="000000"/>
            </a:solidFill>
            <a:ln w="9525">
              <a:noFill/>
              <a:miter lim="800000"/>
              <a:headEnd/>
              <a:tailEnd/>
            </a:ln>
          </p:spPr>
          <p:txBody>
            <a:bodyPr/>
            <a:lstStyle/>
            <a:p>
              <a:endParaRPr lang="zh-CN" altLang="en-US"/>
            </a:p>
          </p:txBody>
        </p:sp>
        <p:sp>
          <p:nvSpPr>
            <p:cNvPr id="130615" name="Line 1591"/>
            <p:cNvSpPr>
              <a:spLocks noChangeShapeType="1"/>
            </p:cNvSpPr>
            <p:nvPr/>
          </p:nvSpPr>
          <p:spPr bwMode="auto">
            <a:xfrm>
              <a:off x="1245" y="3520"/>
              <a:ext cx="523" cy="1"/>
            </a:xfrm>
            <a:prstGeom prst="line">
              <a:avLst/>
            </a:prstGeom>
            <a:noFill/>
            <a:ln w="0">
              <a:solidFill>
                <a:srgbClr val="000000"/>
              </a:solidFill>
              <a:round/>
              <a:headEnd/>
              <a:tailEnd/>
            </a:ln>
          </p:spPr>
          <p:txBody>
            <a:bodyPr/>
            <a:lstStyle/>
            <a:p>
              <a:endParaRPr lang="zh-CN" altLang="en-US"/>
            </a:p>
          </p:txBody>
        </p:sp>
        <p:sp>
          <p:nvSpPr>
            <p:cNvPr id="130616" name="Rectangle 1592"/>
            <p:cNvSpPr>
              <a:spLocks noChangeArrowheads="1"/>
            </p:cNvSpPr>
            <p:nvPr/>
          </p:nvSpPr>
          <p:spPr bwMode="auto">
            <a:xfrm>
              <a:off x="1768" y="3520"/>
              <a:ext cx="8" cy="4"/>
            </a:xfrm>
            <a:prstGeom prst="rect">
              <a:avLst/>
            </a:prstGeom>
            <a:solidFill>
              <a:srgbClr val="000000"/>
            </a:solidFill>
            <a:ln w="9525">
              <a:noFill/>
              <a:miter lim="800000"/>
              <a:headEnd/>
              <a:tailEnd/>
            </a:ln>
          </p:spPr>
          <p:txBody>
            <a:bodyPr/>
            <a:lstStyle/>
            <a:p>
              <a:endParaRPr lang="zh-CN" altLang="en-US"/>
            </a:p>
          </p:txBody>
        </p:sp>
        <p:sp>
          <p:nvSpPr>
            <p:cNvPr id="130617" name="Line 1593"/>
            <p:cNvSpPr>
              <a:spLocks noChangeShapeType="1"/>
            </p:cNvSpPr>
            <p:nvPr/>
          </p:nvSpPr>
          <p:spPr bwMode="auto">
            <a:xfrm>
              <a:off x="1768" y="3520"/>
              <a:ext cx="8" cy="1"/>
            </a:xfrm>
            <a:prstGeom prst="line">
              <a:avLst/>
            </a:prstGeom>
            <a:noFill/>
            <a:ln w="0">
              <a:solidFill>
                <a:srgbClr val="000000"/>
              </a:solidFill>
              <a:round/>
              <a:headEnd/>
              <a:tailEnd/>
            </a:ln>
          </p:spPr>
          <p:txBody>
            <a:bodyPr/>
            <a:lstStyle/>
            <a:p>
              <a:endParaRPr lang="zh-CN" altLang="en-US"/>
            </a:p>
          </p:txBody>
        </p:sp>
        <p:sp>
          <p:nvSpPr>
            <p:cNvPr id="130618" name="Line 1594"/>
            <p:cNvSpPr>
              <a:spLocks noChangeShapeType="1"/>
            </p:cNvSpPr>
            <p:nvPr/>
          </p:nvSpPr>
          <p:spPr bwMode="auto">
            <a:xfrm>
              <a:off x="1768" y="3520"/>
              <a:ext cx="1" cy="4"/>
            </a:xfrm>
            <a:prstGeom prst="line">
              <a:avLst/>
            </a:prstGeom>
            <a:noFill/>
            <a:ln w="0">
              <a:solidFill>
                <a:srgbClr val="000000"/>
              </a:solidFill>
              <a:round/>
              <a:headEnd/>
              <a:tailEnd/>
            </a:ln>
          </p:spPr>
          <p:txBody>
            <a:bodyPr/>
            <a:lstStyle/>
            <a:p>
              <a:endParaRPr lang="zh-CN" altLang="en-US"/>
            </a:p>
          </p:txBody>
        </p:sp>
        <p:sp>
          <p:nvSpPr>
            <p:cNvPr id="130619" name="Rectangle 1595"/>
            <p:cNvSpPr>
              <a:spLocks noChangeArrowheads="1"/>
            </p:cNvSpPr>
            <p:nvPr/>
          </p:nvSpPr>
          <p:spPr bwMode="auto">
            <a:xfrm>
              <a:off x="1776" y="3520"/>
              <a:ext cx="527" cy="4"/>
            </a:xfrm>
            <a:prstGeom prst="rect">
              <a:avLst/>
            </a:prstGeom>
            <a:solidFill>
              <a:srgbClr val="000000"/>
            </a:solidFill>
            <a:ln w="9525">
              <a:noFill/>
              <a:miter lim="800000"/>
              <a:headEnd/>
              <a:tailEnd/>
            </a:ln>
          </p:spPr>
          <p:txBody>
            <a:bodyPr/>
            <a:lstStyle/>
            <a:p>
              <a:endParaRPr lang="zh-CN" altLang="en-US"/>
            </a:p>
          </p:txBody>
        </p:sp>
        <p:sp>
          <p:nvSpPr>
            <p:cNvPr id="130620" name="Line 1596"/>
            <p:cNvSpPr>
              <a:spLocks noChangeShapeType="1"/>
            </p:cNvSpPr>
            <p:nvPr/>
          </p:nvSpPr>
          <p:spPr bwMode="auto">
            <a:xfrm>
              <a:off x="1776" y="3520"/>
              <a:ext cx="527" cy="1"/>
            </a:xfrm>
            <a:prstGeom prst="line">
              <a:avLst/>
            </a:prstGeom>
            <a:noFill/>
            <a:ln w="0">
              <a:solidFill>
                <a:srgbClr val="000000"/>
              </a:solidFill>
              <a:round/>
              <a:headEnd/>
              <a:tailEnd/>
            </a:ln>
          </p:spPr>
          <p:txBody>
            <a:bodyPr/>
            <a:lstStyle/>
            <a:p>
              <a:endParaRPr lang="zh-CN" altLang="en-US"/>
            </a:p>
          </p:txBody>
        </p:sp>
        <p:sp>
          <p:nvSpPr>
            <p:cNvPr id="130621" name="Rectangle 1597"/>
            <p:cNvSpPr>
              <a:spLocks noChangeArrowheads="1"/>
            </p:cNvSpPr>
            <p:nvPr/>
          </p:nvSpPr>
          <p:spPr bwMode="auto">
            <a:xfrm>
              <a:off x="2303" y="3520"/>
              <a:ext cx="7" cy="4"/>
            </a:xfrm>
            <a:prstGeom prst="rect">
              <a:avLst/>
            </a:prstGeom>
            <a:solidFill>
              <a:srgbClr val="000000"/>
            </a:solidFill>
            <a:ln w="9525">
              <a:noFill/>
              <a:miter lim="800000"/>
              <a:headEnd/>
              <a:tailEnd/>
            </a:ln>
          </p:spPr>
          <p:txBody>
            <a:bodyPr/>
            <a:lstStyle/>
            <a:p>
              <a:endParaRPr lang="zh-CN" altLang="en-US"/>
            </a:p>
          </p:txBody>
        </p:sp>
        <p:sp>
          <p:nvSpPr>
            <p:cNvPr id="130622" name="Line 1598"/>
            <p:cNvSpPr>
              <a:spLocks noChangeShapeType="1"/>
            </p:cNvSpPr>
            <p:nvPr/>
          </p:nvSpPr>
          <p:spPr bwMode="auto">
            <a:xfrm>
              <a:off x="2303" y="3520"/>
              <a:ext cx="7" cy="1"/>
            </a:xfrm>
            <a:prstGeom prst="line">
              <a:avLst/>
            </a:prstGeom>
            <a:noFill/>
            <a:ln w="0">
              <a:solidFill>
                <a:srgbClr val="000000"/>
              </a:solidFill>
              <a:round/>
              <a:headEnd/>
              <a:tailEnd/>
            </a:ln>
          </p:spPr>
          <p:txBody>
            <a:bodyPr/>
            <a:lstStyle/>
            <a:p>
              <a:endParaRPr lang="zh-CN" altLang="en-US"/>
            </a:p>
          </p:txBody>
        </p:sp>
        <p:sp>
          <p:nvSpPr>
            <p:cNvPr id="130623" name="Line 1599"/>
            <p:cNvSpPr>
              <a:spLocks noChangeShapeType="1"/>
            </p:cNvSpPr>
            <p:nvPr/>
          </p:nvSpPr>
          <p:spPr bwMode="auto">
            <a:xfrm>
              <a:off x="2303" y="3520"/>
              <a:ext cx="1" cy="4"/>
            </a:xfrm>
            <a:prstGeom prst="line">
              <a:avLst/>
            </a:prstGeom>
            <a:noFill/>
            <a:ln w="0">
              <a:solidFill>
                <a:srgbClr val="000000"/>
              </a:solidFill>
              <a:round/>
              <a:headEnd/>
              <a:tailEnd/>
            </a:ln>
          </p:spPr>
          <p:txBody>
            <a:bodyPr/>
            <a:lstStyle/>
            <a:p>
              <a:endParaRPr lang="zh-CN" altLang="en-US"/>
            </a:p>
          </p:txBody>
        </p:sp>
        <p:sp>
          <p:nvSpPr>
            <p:cNvPr id="130624" name="Rectangle 1600"/>
            <p:cNvSpPr>
              <a:spLocks noChangeArrowheads="1"/>
            </p:cNvSpPr>
            <p:nvPr/>
          </p:nvSpPr>
          <p:spPr bwMode="auto">
            <a:xfrm>
              <a:off x="2310" y="3520"/>
              <a:ext cx="524" cy="4"/>
            </a:xfrm>
            <a:prstGeom prst="rect">
              <a:avLst/>
            </a:prstGeom>
            <a:solidFill>
              <a:srgbClr val="000000"/>
            </a:solidFill>
            <a:ln w="9525">
              <a:noFill/>
              <a:miter lim="800000"/>
              <a:headEnd/>
              <a:tailEnd/>
            </a:ln>
          </p:spPr>
          <p:txBody>
            <a:bodyPr/>
            <a:lstStyle/>
            <a:p>
              <a:endParaRPr lang="zh-CN" altLang="en-US"/>
            </a:p>
          </p:txBody>
        </p:sp>
        <p:sp>
          <p:nvSpPr>
            <p:cNvPr id="130625" name="Line 1601"/>
            <p:cNvSpPr>
              <a:spLocks noChangeShapeType="1"/>
            </p:cNvSpPr>
            <p:nvPr/>
          </p:nvSpPr>
          <p:spPr bwMode="auto">
            <a:xfrm>
              <a:off x="2310" y="3520"/>
              <a:ext cx="524" cy="1"/>
            </a:xfrm>
            <a:prstGeom prst="line">
              <a:avLst/>
            </a:prstGeom>
            <a:noFill/>
            <a:ln w="0">
              <a:solidFill>
                <a:srgbClr val="000000"/>
              </a:solidFill>
              <a:round/>
              <a:headEnd/>
              <a:tailEnd/>
            </a:ln>
          </p:spPr>
          <p:txBody>
            <a:bodyPr/>
            <a:lstStyle/>
            <a:p>
              <a:endParaRPr lang="zh-CN" altLang="en-US"/>
            </a:p>
          </p:txBody>
        </p:sp>
        <p:sp>
          <p:nvSpPr>
            <p:cNvPr id="130626" name="Rectangle 1602"/>
            <p:cNvSpPr>
              <a:spLocks noChangeArrowheads="1"/>
            </p:cNvSpPr>
            <p:nvPr/>
          </p:nvSpPr>
          <p:spPr bwMode="auto">
            <a:xfrm>
              <a:off x="2834" y="3520"/>
              <a:ext cx="7" cy="4"/>
            </a:xfrm>
            <a:prstGeom prst="rect">
              <a:avLst/>
            </a:prstGeom>
            <a:solidFill>
              <a:srgbClr val="000000"/>
            </a:solidFill>
            <a:ln w="9525">
              <a:noFill/>
              <a:miter lim="800000"/>
              <a:headEnd/>
              <a:tailEnd/>
            </a:ln>
          </p:spPr>
          <p:txBody>
            <a:bodyPr/>
            <a:lstStyle/>
            <a:p>
              <a:endParaRPr lang="zh-CN" altLang="en-US"/>
            </a:p>
          </p:txBody>
        </p:sp>
        <p:sp>
          <p:nvSpPr>
            <p:cNvPr id="130627" name="Line 1603"/>
            <p:cNvSpPr>
              <a:spLocks noChangeShapeType="1"/>
            </p:cNvSpPr>
            <p:nvPr/>
          </p:nvSpPr>
          <p:spPr bwMode="auto">
            <a:xfrm>
              <a:off x="2834" y="3520"/>
              <a:ext cx="7" cy="1"/>
            </a:xfrm>
            <a:prstGeom prst="line">
              <a:avLst/>
            </a:prstGeom>
            <a:noFill/>
            <a:ln w="0">
              <a:solidFill>
                <a:srgbClr val="000000"/>
              </a:solidFill>
              <a:round/>
              <a:headEnd/>
              <a:tailEnd/>
            </a:ln>
          </p:spPr>
          <p:txBody>
            <a:bodyPr/>
            <a:lstStyle/>
            <a:p>
              <a:endParaRPr lang="zh-CN" altLang="en-US"/>
            </a:p>
          </p:txBody>
        </p:sp>
        <p:sp>
          <p:nvSpPr>
            <p:cNvPr id="130628" name="Line 1604"/>
            <p:cNvSpPr>
              <a:spLocks noChangeShapeType="1"/>
            </p:cNvSpPr>
            <p:nvPr/>
          </p:nvSpPr>
          <p:spPr bwMode="auto">
            <a:xfrm>
              <a:off x="2834" y="3520"/>
              <a:ext cx="1" cy="4"/>
            </a:xfrm>
            <a:prstGeom prst="line">
              <a:avLst/>
            </a:prstGeom>
            <a:noFill/>
            <a:ln w="0">
              <a:solidFill>
                <a:srgbClr val="000000"/>
              </a:solidFill>
              <a:round/>
              <a:headEnd/>
              <a:tailEnd/>
            </a:ln>
          </p:spPr>
          <p:txBody>
            <a:bodyPr/>
            <a:lstStyle/>
            <a:p>
              <a:endParaRPr lang="zh-CN" altLang="en-US"/>
            </a:p>
          </p:txBody>
        </p:sp>
        <p:sp>
          <p:nvSpPr>
            <p:cNvPr id="130629" name="Rectangle 1605"/>
            <p:cNvSpPr>
              <a:spLocks noChangeArrowheads="1"/>
            </p:cNvSpPr>
            <p:nvPr/>
          </p:nvSpPr>
          <p:spPr bwMode="auto">
            <a:xfrm>
              <a:off x="2841" y="3520"/>
              <a:ext cx="527" cy="4"/>
            </a:xfrm>
            <a:prstGeom prst="rect">
              <a:avLst/>
            </a:prstGeom>
            <a:solidFill>
              <a:srgbClr val="000000"/>
            </a:solidFill>
            <a:ln w="9525">
              <a:noFill/>
              <a:miter lim="800000"/>
              <a:headEnd/>
              <a:tailEnd/>
            </a:ln>
          </p:spPr>
          <p:txBody>
            <a:bodyPr/>
            <a:lstStyle/>
            <a:p>
              <a:endParaRPr lang="zh-CN" altLang="en-US"/>
            </a:p>
          </p:txBody>
        </p:sp>
        <p:sp>
          <p:nvSpPr>
            <p:cNvPr id="130630" name="Line 1606"/>
            <p:cNvSpPr>
              <a:spLocks noChangeShapeType="1"/>
            </p:cNvSpPr>
            <p:nvPr/>
          </p:nvSpPr>
          <p:spPr bwMode="auto">
            <a:xfrm>
              <a:off x="2841" y="3520"/>
              <a:ext cx="527" cy="1"/>
            </a:xfrm>
            <a:prstGeom prst="line">
              <a:avLst/>
            </a:prstGeom>
            <a:noFill/>
            <a:ln w="0">
              <a:solidFill>
                <a:srgbClr val="000000"/>
              </a:solidFill>
              <a:round/>
              <a:headEnd/>
              <a:tailEnd/>
            </a:ln>
          </p:spPr>
          <p:txBody>
            <a:bodyPr/>
            <a:lstStyle/>
            <a:p>
              <a:endParaRPr lang="zh-CN" altLang="en-US"/>
            </a:p>
          </p:txBody>
        </p:sp>
        <p:sp>
          <p:nvSpPr>
            <p:cNvPr id="130631" name="Rectangle 1607"/>
            <p:cNvSpPr>
              <a:spLocks noChangeArrowheads="1"/>
            </p:cNvSpPr>
            <p:nvPr/>
          </p:nvSpPr>
          <p:spPr bwMode="auto">
            <a:xfrm>
              <a:off x="3368" y="3520"/>
              <a:ext cx="7" cy="4"/>
            </a:xfrm>
            <a:prstGeom prst="rect">
              <a:avLst/>
            </a:prstGeom>
            <a:solidFill>
              <a:srgbClr val="000000"/>
            </a:solidFill>
            <a:ln w="9525">
              <a:noFill/>
              <a:miter lim="800000"/>
              <a:headEnd/>
              <a:tailEnd/>
            </a:ln>
          </p:spPr>
          <p:txBody>
            <a:bodyPr/>
            <a:lstStyle/>
            <a:p>
              <a:endParaRPr lang="zh-CN" altLang="en-US"/>
            </a:p>
          </p:txBody>
        </p:sp>
        <p:sp>
          <p:nvSpPr>
            <p:cNvPr id="130632" name="Line 1608"/>
            <p:cNvSpPr>
              <a:spLocks noChangeShapeType="1"/>
            </p:cNvSpPr>
            <p:nvPr/>
          </p:nvSpPr>
          <p:spPr bwMode="auto">
            <a:xfrm>
              <a:off x="3368" y="3520"/>
              <a:ext cx="7" cy="1"/>
            </a:xfrm>
            <a:prstGeom prst="line">
              <a:avLst/>
            </a:prstGeom>
            <a:noFill/>
            <a:ln w="0">
              <a:solidFill>
                <a:srgbClr val="000000"/>
              </a:solidFill>
              <a:round/>
              <a:headEnd/>
              <a:tailEnd/>
            </a:ln>
          </p:spPr>
          <p:txBody>
            <a:bodyPr/>
            <a:lstStyle/>
            <a:p>
              <a:endParaRPr lang="zh-CN" altLang="en-US"/>
            </a:p>
          </p:txBody>
        </p:sp>
        <p:sp>
          <p:nvSpPr>
            <p:cNvPr id="130633" name="Line 1609"/>
            <p:cNvSpPr>
              <a:spLocks noChangeShapeType="1"/>
            </p:cNvSpPr>
            <p:nvPr/>
          </p:nvSpPr>
          <p:spPr bwMode="auto">
            <a:xfrm>
              <a:off x="3368" y="3520"/>
              <a:ext cx="1" cy="4"/>
            </a:xfrm>
            <a:prstGeom prst="line">
              <a:avLst/>
            </a:prstGeom>
            <a:noFill/>
            <a:ln w="0">
              <a:solidFill>
                <a:srgbClr val="000000"/>
              </a:solidFill>
              <a:round/>
              <a:headEnd/>
              <a:tailEnd/>
            </a:ln>
          </p:spPr>
          <p:txBody>
            <a:bodyPr/>
            <a:lstStyle/>
            <a:p>
              <a:endParaRPr lang="zh-CN" altLang="en-US"/>
            </a:p>
          </p:txBody>
        </p:sp>
        <p:sp>
          <p:nvSpPr>
            <p:cNvPr id="130634" name="Rectangle 1610"/>
            <p:cNvSpPr>
              <a:spLocks noChangeArrowheads="1"/>
            </p:cNvSpPr>
            <p:nvPr/>
          </p:nvSpPr>
          <p:spPr bwMode="auto">
            <a:xfrm>
              <a:off x="3375" y="3520"/>
              <a:ext cx="524" cy="4"/>
            </a:xfrm>
            <a:prstGeom prst="rect">
              <a:avLst/>
            </a:prstGeom>
            <a:solidFill>
              <a:srgbClr val="000000"/>
            </a:solidFill>
            <a:ln w="9525">
              <a:noFill/>
              <a:miter lim="800000"/>
              <a:headEnd/>
              <a:tailEnd/>
            </a:ln>
          </p:spPr>
          <p:txBody>
            <a:bodyPr/>
            <a:lstStyle/>
            <a:p>
              <a:endParaRPr lang="zh-CN" altLang="en-US"/>
            </a:p>
          </p:txBody>
        </p:sp>
        <p:sp>
          <p:nvSpPr>
            <p:cNvPr id="130635" name="Line 1611"/>
            <p:cNvSpPr>
              <a:spLocks noChangeShapeType="1"/>
            </p:cNvSpPr>
            <p:nvPr/>
          </p:nvSpPr>
          <p:spPr bwMode="auto">
            <a:xfrm>
              <a:off x="3375" y="3520"/>
              <a:ext cx="524" cy="1"/>
            </a:xfrm>
            <a:prstGeom prst="line">
              <a:avLst/>
            </a:prstGeom>
            <a:noFill/>
            <a:ln w="0">
              <a:solidFill>
                <a:srgbClr val="000000"/>
              </a:solidFill>
              <a:round/>
              <a:headEnd/>
              <a:tailEnd/>
            </a:ln>
          </p:spPr>
          <p:txBody>
            <a:bodyPr/>
            <a:lstStyle/>
            <a:p>
              <a:endParaRPr lang="zh-CN" altLang="en-US"/>
            </a:p>
          </p:txBody>
        </p:sp>
        <p:sp>
          <p:nvSpPr>
            <p:cNvPr id="130636" name="Rectangle 1612"/>
            <p:cNvSpPr>
              <a:spLocks noChangeArrowheads="1"/>
            </p:cNvSpPr>
            <p:nvPr/>
          </p:nvSpPr>
          <p:spPr bwMode="auto">
            <a:xfrm>
              <a:off x="3899" y="3520"/>
              <a:ext cx="7" cy="4"/>
            </a:xfrm>
            <a:prstGeom prst="rect">
              <a:avLst/>
            </a:prstGeom>
            <a:solidFill>
              <a:srgbClr val="000000"/>
            </a:solidFill>
            <a:ln w="9525">
              <a:noFill/>
              <a:miter lim="800000"/>
              <a:headEnd/>
              <a:tailEnd/>
            </a:ln>
          </p:spPr>
          <p:txBody>
            <a:bodyPr/>
            <a:lstStyle/>
            <a:p>
              <a:endParaRPr lang="zh-CN" altLang="en-US"/>
            </a:p>
          </p:txBody>
        </p:sp>
        <p:sp>
          <p:nvSpPr>
            <p:cNvPr id="130637" name="Line 1613"/>
            <p:cNvSpPr>
              <a:spLocks noChangeShapeType="1"/>
            </p:cNvSpPr>
            <p:nvPr/>
          </p:nvSpPr>
          <p:spPr bwMode="auto">
            <a:xfrm>
              <a:off x="3899" y="3520"/>
              <a:ext cx="7" cy="1"/>
            </a:xfrm>
            <a:prstGeom prst="line">
              <a:avLst/>
            </a:prstGeom>
            <a:noFill/>
            <a:ln w="0">
              <a:solidFill>
                <a:srgbClr val="000000"/>
              </a:solidFill>
              <a:round/>
              <a:headEnd/>
              <a:tailEnd/>
            </a:ln>
          </p:spPr>
          <p:txBody>
            <a:bodyPr/>
            <a:lstStyle/>
            <a:p>
              <a:endParaRPr lang="zh-CN" altLang="en-US"/>
            </a:p>
          </p:txBody>
        </p:sp>
        <p:sp>
          <p:nvSpPr>
            <p:cNvPr id="130638" name="Line 1614"/>
            <p:cNvSpPr>
              <a:spLocks noChangeShapeType="1"/>
            </p:cNvSpPr>
            <p:nvPr/>
          </p:nvSpPr>
          <p:spPr bwMode="auto">
            <a:xfrm>
              <a:off x="3899" y="3520"/>
              <a:ext cx="1" cy="4"/>
            </a:xfrm>
            <a:prstGeom prst="line">
              <a:avLst/>
            </a:prstGeom>
            <a:noFill/>
            <a:ln w="0">
              <a:solidFill>
                <a:srgbClr val="000000"/>
              </a:solidFill>
              <a:round/>
              <a:headEnd/>
              <a:tailEnd/>
            </a:ln>
          </p:spPr>
          <p:txBody>
            <a:bodyPr/>
            <a:lstStyle/>
            <a:p>
              <a:endParaRPr lang="zh-CN" altLang="en-US"/>
            </a:p>
          </p:txBody>
        </p:sp>
        <p:sp>
          <p:nvSpPr>
            <p:cNvPr id="130639" name="Rectangle 1615"/>
            <p:cNvSpPr>
              <a:spLocks noChangeArrowheads="1"/>
            </p:cNvSpPr>
            <p:nvPr/>
          </p:nvSpPr>
          <p:spPr bwMode="auto">
            <a:xfrm>
              <a:off x="3906" y="3520"/>
              <a:ext cx="524" cy="4"/>
            </a:xfrm>
            <a:prstGeom prst="rect">
              <a:avLst/>
            </a:prstGeom>
            <a:solidFill>
              <a:srgbClr val="000000"/>
            </a:solidFill>
            <a:ln w="9525">
              <a:noFill/>
              <a:miter lim="800000"/>
              <a:headEnd/>
              <a:tailEnd/>
            </a:ln>
          </p:spPr>
          <p:txBody>
            <a:bodyPr/>
            <a:lstStyle/>
            <a:p>
              <a:endParaRPr lang="zh-CN" altLang="en-US"/>
            </a:p>
          </p:txBody>
        </p:sp>
        <p:sp>
          <p:nvSpPr>
            <p:cNvPr id="130640" name="Line 1616"/>
            <p:cNvSpPr>
              <a:spLocks noChangeShapeType="1"/>
            </p:cNvSpPr>
            <p:nvPr/>
          </p:nvSpPr>
          <p:spPr bwMode="auto">
            <a:xfrm>
              <a:off x="3906" y="3520"/>
              <a:ext cx="524" cy="1"/>
            </a:xfrm>
            <a:prstGeom prst="line">
              <a:avLst/>
            </a:prstGeom>
            <a:noFill/>
            <a:ln w="0">
              <a:solidFill>
                <a:srgbClr val="000000"/>
              </a:solidFill>
              <a:round/>
              <a:headEnd/>
              <a:tailEnd/>
            </a:ln>
          </p:spPr>
          <p:txBody>
            <a:bodyPr/>
            <a:lstStyle/>
            <a:p>
              <a:endParaRPr lang="zh-CN" altLang="en-US"/>
            </a:p>
          </p:txBody>
        </p:sp>
        <p:sp>
          <p:nvSpPr>
            <p:cNvPr id="130641" name="Rectangle 1617"/>
            <p:cNvSpPr>
              <a:spLocks noChangeArrowheads="1"/>
            </p:cNvSpPr>
            <p:nvPr/>
          </p:nvSpPr>
          <p:spPr bwMode="auto">
            <a:xfrm>
              <a:off x="4430" y="3520"/>
              <a:ext cx="7" cy="4"/>
            </a:xfrm>
            <a:prstGeom prst="rect">
              <a:avLst/>
            </a:prstGeom>
            <a:solidFill>
              <a:srgbClr val="000000"/>
            </a:solidFill>
            <a:ln w="9525">
              <a:noFill/>
              <a:miter lim="800000"/>
              <a:headEnd/>
              <a:tailEnd/>
            </a:ln>
          </p:spPr>
          <p:txBody>
            <a:bodyPr/>
            <a:lstStyle/>
            <a:p>
              <a:endParaRPr lang="zh-CN" altLang="en-US"/>
            </a:p>
          </p:txBody>
        </p:sp>
        <p:sp>
          <p:nvSpPr>
            <p:cNvPr id="130642" name="Line 1618"/>
            <p:cNvSpPr>
              <a:spLocks noChangeShapeType="1"/>
            </p:cNvSpPr>
            <p:nvPr/>
          </p:nvSpPr>
          <p:spPr bwMode="auto">
            <a:xfrm>
              <a:off x="4430" y="3520"/>
              <a:ext cx="7" cy="1"/>
            </a:xfrm>
            <a:prstGeom prst="line">
              <a:avLst/>
            </a:prstGeom>
            <a:noFill/>
            <a:ln w="0">
              <a:solidFill>
                <a:srgbClr val="000000"/>
              </a:solidFill>
              <a:round/>
              <a:headEnd/>
              <a:tailEnd/>
            </a:ln>
          </p:spPr>
          <p:txBody>
            <a:bodyPr/>
            <a:lstStyle/>
            <a:p>
              <a:endParaRPr lang="zh-CN" altLang="en-US"/>
            </a:p>
          </p:txBody>
        </p:sp>
        <p:sp>
          <p:nvSpPr>
            <p:cNvPr id="130643" name="Line 1619"/>
            <p:cNvSpPr>
              <a:spLocks noChangeShapeType="1"/>
            </p:cNvSpPr>
            <p:nvPr/>
          </p:nvSpPr>
          <p:spPr bwMode="auto">
            <a:xfrm>
              <a:off x="4430" y="3520"/>
              <a:ext cx="1" cy="4"/>
            </a:xfrm>
            <a:prstGeom prst="line">
              <a:avLst/>
            </a:prstGeom>
            <a:noFill/>
            <a:ln w="0">
              <a:solidFill>
                <a:srgbClr val="000000"/>
              </a:solidFill>
              <a:round/>
              <a:headEnd/>
              <a:tailEnd/>
            </a:ln>
          </p:spPr>
          <p:txBody>
            <a:bodyPr/>
            <a:lstStyle/>
            <a:p>
              <a:endParaRPr lang="zh-CN" altLang="en-US"/>
            </a:p>
          </p:txBody>
        </p:sp>
        <p:sp>
          <p:nvSpPr>
            <p:cNvPr id="130644" name="Rectangle 1620"/>
            <p:cNvSpPr>
              <a:spLocks noChangeArrowheads="1"/>
            </p:cNvSpPr>
            <p:nvPr/>
          </p:nvSpPr>
          <p:spPr bwMode="auto">
            <a:xfrm>
              <a:off x="4437" y="3520"/>
              <a:ext cx="527" cy="4"/>
            </a:xfrm>
            <a:prstGeom prst="rect">
              <a:avLst/>
            </a:prstGeom>
            <a:solidFill>
              <a:srgbClr val="000000"/>
            </a:solidFill>
            <a:ln w="9525">
              <a:noFill/>
              <a:miter lim="800000"/>
              <a:headEnd/>
              <a:tailEnd/>
            </a:ln>
          </p:spPr>
          <p:txBody>
            <a:bodyPr/>
            <a:lstStyle/>
            <a:p>
              <a:endParaRPr lang="zh-CN" altLang="en-US"/>
            </a:p>
          </p:txBody>
        </p:sp>
        <p:sp>
          <p:nvSpPr>
            <p:cNvPr id="130645" name="Line 1621"/>
            <p:cNvSpPr>
              <a:spLocks noChangeShapeType="1"/>
            </p:cNvSpPr>
            <p:nvPr/>
          </p:nvSpPr>
          <p:spPr bwMode="auto">
            <a:xfrm>
              <a:off x="4437" y="3520"/>
              <a:ext cx="527" cy="1"/>
            </a:xfrm>
            <a:prstGeom prst="line">
              <a:avLst/>
            </a:prstGeom>
            <a:noFill/>
            <a:ln w="0">
              <a:solidFill>
                <a:srgbClr val="000000"/>
              </a:solidFill>
              <a:round/>
              <a:headEnd/>
              <a:tailEnd/>
            </a:ln>
          </p:spPr>
          <p:txBody>
            <a:bodyPr/>
            <a:lstStyle/>
            <a:p>
              <a:endParaRPr lang="zh-CN" altLang="en-US"/>
            </a:p>
          </p:txBody>
        </p:sp>
        <p:sp>
          <p:nvSpPr>
            <p:cNvPr id="130646" name="Rectangle 1622"/>
            <p:cNvSpPr>
              <a:spLocks noChangeArrowheads="1"/>
            </p:cNvSpPr>
            <p:nvPr/>
          </p:nvSpPr>
          <p:spPr bwMode="auto">
            <a:xfrm>
              <a:off x="4964" y="3520"/>
              <a:ext cx="8" cy="4"/>
            </a:xfrm>
            <a:prstGeom prst="rect">
              <a:avLst/>
            </a:prstGeom>
            <a:solidFill>
              <a:srgbClr val="000000"/>
            </a:solidFill>
            <a:ln w="9525">
              <a:noFill/>
              <a:miter lim="800000"/>
              <a:headEnd/>
              <a:tailEnd/>
            </a:ln>
          </p:spPr>
          <p:txBody>
            <a:bodyPr/>
            <a:lstStyle/>
            <a:p>
              <a:endParaRPr lang="zh-CN" altLang="en-US"/>
            </a:p>
          </p:txBody>
        </p:sp>
        <p:sp>
          <p:nvSpPr>
            <p:cNvPr id="130647" name="Line 1623"/>
            <p:cNvSpPr>
              <a:spLocks noChangeShapeType="1"/>
            </p:cNvSpPr>
            <p:nvPr/>
          </p:nvSpPr>
          <p:spPr bwMode="auto">
            <a:xfrm>
              <a:off x="4964" y="3520"/>
              <a:ext cx="8" cy="1"/>
            </a:xfrm>
            <a:prstGeom prst="line">
              <a:avLst/>
            </a:prstGeom>
            <a:noFill/>
            <a:ln w="0">
              <a:solidFill>
                <a:srgbClr val="000000"/>
              </a:solidFill>
              <a:round/>
              <a:headEnd/>
              <a:tailEnd/>
            </a:ln>
          </p:spPr>
          <p:txBody>
            <a:bodyPr/>
            <a:lstStyle/>
            <a:p>
              <a:endParaRPr lang="zh-CN" altLang="en-US"/>
            </a:p>
          </p:txBody>
        </p:sp>
        <p:sp>
          <p:nvSpPr>
            <p:cNvPr id="130648" name="Line 1624"/>
            <p:cNvSpPr>
              <a:spLocks noChangeShapeType="1"/>
            </p:cNvSpPr>
            <p:nvPr/>
          </p:nvSpPr>
          <p:spPr bwMode="auto">
            <a:xfrm>
              <a:off x="4964" y="3520"/>
              <a:ext cx="1" cy="4"/>
            </a:xfrm>
            <a:prstGeom prst="line">
              <a:avLst/>
            </a:prstGeom>
            <a:noFill/>
            <a:ln w="0">
              <a:solidFill>
                <a:srgbClr val="000000"/>
              </a:solidFill>
              <a:round/>
              <a:headEnd/>
              <a:tailEnd/>
            </a:ln>
          </p:spPr>
          <p:txBody>
            <a:bodyPr/>
            <a:lstStyle/>
            <a:p>
              <a:endParaRPr lang="zh-CN" altLang="en-US"/>
            </a:p>
          </p:txBody>
        </p:sp>
        <p:sp>
          <p:nvSpPr>
            <p:cNvPr id="130649" name="Rectangle 1625"/>
            <p:cNvSpPr>
              <a:spLocks noChangeArrowheads="1"/>
            </p:cNvSpPr>
            <p:nvPr/>
          </p:nvSpPr>
          <p:spPr bwMode="auto">
            <a:xfrm>
              <a:off x="703" y="3524"/>
              <a:ext cx="7" cy="275"/>
            </a:xfrm>
            <a:prstGeom prst="rect">
              <a:avLst/>
            </a:prstGeom>
            <a:solidFill>
              <a:srgbClr val="000000"/>
            </a:solidFill>
            <a:ln w="9525">
              <a:noFill/>
              <a:miter lim="800000"/>
              <a:headEnd/>
              <a:tailEnd/>
            </a:ln>
          </p:spPr>
          <p:txBody>
            <a:bodyPr/>
            <a:lstStyle/>
            <a:p>
              <a:endParaRPr lang="zh-CN" altLang="en-US"/>
            </a:p>
          </p:txBody>
        </p:sp>
        <p:sp>
          <p:nvSpPr>
            <p:cNvPr id="130650" name="Line 1626"/>
            <p:cNvSpPr>
              <a:spLocks noChangeShapeType="1"/>
            </p:cNvSpPr>
            <p:nvPr/>
          </p:nvSpPr>
          <p:spPr bwMode="auto">
            <a:xfrm>
              <a:off x="703" y="3524"/>
              <a:ext cx="1" cy="275"/>
            </a:xfrm>
            <a:prstGeom prst="line">
              <a:avLst/>
            </a:prstGeom>
            <a:noFill/>
            <a:ln w="0">
              <a:solidFill>
                <a:srgbClr val="000000"/>
              </a:solidFill>
              <a:round/>
              <a:headEnd/>
              <a:tailEnd/>
            </a:ln>
          </p:spPr>
          <p:txBody>
            <a:bodyPr/>
            <a:lstStyle/>
            <a:p>
              <a:endParaRPr lang="zh-CN" altLang="en-US"/>
            </a:p>
          </p:txBody>
        </p:sp>
        <p:sp>
          <p:nvSpPr>
            <p:cNvPr id="130651" name="Rectangle 1627"/>
            <p:cNvSpPr>
              <a:spLocks noChangeArrowheads="1"/>
            </p:cNvSpPr>
            <p:nvPr/>
          </p:nvSpPr>
          <p:spPr bwMode="auto">
            <a:xfrm>
              <a:off x="703" y="3799"/>
              <a:ext cx="7" cy="4"/>
            </a:xfrm>
            <a:prstGeom prst="rect">
              <a:avLst/>
            </a:prstGeom>
            <a:solidFill>
              <a:srgbClr val="000000"/>
            </a:solidFill>
            <a:ln w="9525">
              <a:noFill/>
              <a:miter lim="800000"/>
              <a:headEnd/>
              <a:tailEnd/>
            </a:ln>
          </p:spPr>
          <p:txBody>
            <a:bodyPr/>
            <a:lstStyle/>
            <a:p>
              <a:endParaRPr lang="zh-CN" altLang="en-US"/>
            </a:p>
          </p:txBody>
        </p:sp>
      </p:grpSp>
      <p:sp>
        <p:nvSpPr>
          <p:cNvPr id="130653" name="Line 1629"/>
          <p:cNvSpPr>
            <a:spLocks noChangeShapeType="1"/>
          </p:cNvSpPr>
          <p:nvPr/>
        </p:nvSpPr>
        <p:spPr bwMode="auto">
          <a:xfrm>
            <a:off x="1116013" y="6030913"/>
            <a:ext cx="11112" cy="1587"/>
          </a:xfrm>
          <a:prstGeom prst="line">
            <a:avLst/>
          </a:prstGeom>
          <a:noFill/>
          <a:ln w="0">
            <a:solidFill>
              <a:srgbClr val="000000"/>
            </a:solidFill>
            <a:round/>
            <a:headEnd/>
            <a:tailEnd/>
          </a:ln>
        </p:spPr>
        <p:txBody>
          <a:bodyPr/>
          <a:lstStyle/>
          <a:p>
            <a:endParaRPr lang="zh-CN" altLang="en-US"/>
          </a:p>
        </p:txBody>
      </p:sp>
      <p:sp>
        <p:nvSpPr>
          <p:cNvPr id="130654" name="Line 1630"/>
          <p:cNvSpPr>
            <a:spLocks noChangeShapeType="1"/>
          </p:cNvSpPr>
          <p:nvPr/>
        </p:nvSpPr>
        <p:spPr bwMode="auto">
          <a:xfrm>
            <a:off x="1116013" y="6030913"/>
            <a:ext cx="1587" cy="6350"/>
          </a:xfrm>
          <a:prstGeom prst="line">
            <a:avLst/>
          </a:prstGeom>
          <a:noFill/>
          <a:ln w="0">
            <a:solidFill>
              <a:srgbClr val="000000"/>
            </a:solidFill>
            <a:round/>
            <a:headEnd/>
            <a:tailEnd/>
          </a:ln>
        </p:spPr>
        <p:txBody>
          <a:bodyPr/>
          <a:lstStyle/>
          <a:p>
            <a:endParaRPr lang="zh-CN" altLang="en-US"/>
          </a:p>
        </p:txBody>
      </p:sp>
      <p:sp>
        <p:nvSpPr>
          <p:cNvPr id="130655" name="Rectangle 1631"/>
          <p:cNvSpPr>
            <a:spLocks noChangeArrowheads="1"/>
          </p:cNvSpPr>
          <p:nvPr/>
        </p:nvSpPr>
        <p:spPr bwMode="auto">
          <a:xfrm>
            <a:off x="1116013" y="6030913"/>
            <a:ext cx="11112" cy="6350"/>
          </a:xfrm>
          <a:prstGeom prst="rect">
            <a:avLst/>
          </a:prstGeom>
          <a:solidFill>
            <a:srgbClr val="000000"/>
          </a:solidFill>
          <a:ln w="9525">
            <a:noFill/>
            <a:miter lim="800000"/>
            <a:headEnd/>
            <a:tailEnd/>
          </a:ln>
        </p:spPr>
        <p:txBody>
          <a:bodyPr/>
          <a:lstStyle/>
          <a:p>
            <a:endParaRPr lang="zh-CN" altLang="en-US"/>
          </a:p>
        </p:txBody>
      </p:sp>
      <p:sp>
        <p:nvSpPr>
          <p:cNvPr id="130656" name="Line 1632"/>
          <p:cNvSpPr>
            <a:spLocks noChangeShapeType="1"/>
          </p:cNvSpPr>
          <p:nvPr/>
        </p:nvSpPr>
        <p:spPr bwMode="auto">
          <a:xfrm>
            <a:off x="1116013" y="6030913"/>
            <a:ext cx="11112" cy="1587"/>
          </a:xfrm>
          <a:prstGeom prst="line">
            <a:avLst/>
          </a:prstGeom>
          <a:noFill/>
          <a:ln w="0">
            <a:solidFill>
              <a:srgbClr val="000000"/>
            </a:solidFill>
            <a:round/>
            <a:headEnd/>
            <a:tailEnd/>
          </a:ln>
        </p:spPr>
        <p:txBody>
          <a:bodyPr/>
          <a:lstStyle/>
          <a:p>
            <a:endParaRPr lang="zh-CN" altLang="en-US"/>
          </a:p>
        </p:txBody>
      </p:sp>
      <p:sp>
        <p:nvSpPr>
          <p:cNvPr id="130657" name="Line 1633"/>
          <p:cNvSpPr>
            <a:spLocks noChangeShapeType="1"/>
          </p:cNvSpPr>
          <p:nvPr/>
        </p:nvSpPr>
        <p:spPr bwMode="auto">
          <a:xfrm>
            <a:off x="1116013" y="6030913"/>
            <a:ext cx="1587" cy="6350"/>
          </a:xfrm>
          <a:prstGeom prst="line">
            <a:avLst/>
          </a:prstGeom>
          <a:noFill/>
          <a:ln w="0">
            <a:solidFill>
              <a:srgbClr val="000000"/>
            </a:solidFill>
            <a:round/>
            <a:headEnd/>
            <a:tailEnd/>
          </a:ln>
        </p:spPr>
        <p:txBody>
          <a:bodyPr/>
          <a:lstStyle/>
          <a:p>
            <a:endParaRPr lang="zh-CN" altLang="en-US"/>
          </a:p>
        </p:txBody>
      </p:sp>
      <p:sp>
        <p:nvSpPr>
          <p:cNvPr id="130658" name="Rectangle 1634"/>
          <p:cNvSpPr>
            <a:spLocks noChangeArrowheads="1"/>
          </p:cNvSpPr>
          <p:nvPr/>
        </p:nvSpPr>
        <p:spPr bwMode="auto">
          <a:xfrm>
            <a:off x="1127125" y="6030913"/>
            <a:ext cx="836613" cy="6350"/>
          </a:xfrm>
          <a:prstGeom prst="rect">
            <a:avLst/>
          </a:prstGeom>
          <a:solidFill>
            <a:srgbClr val="000000"/>
          </a:solidFill>
          <a:ln w="9525">
            <a:noFill/>
            <a:miter lim="800000"/>
            <a:headEnd/>
            <a:tailEnd/>
          </a:ln>
        </p:spPr>
        <p:txBody>
          <a:bodyPr/>
          <a:lstStyle/>
          <a:p>
            <a:endParaRPr lang="zh-CN" altLang="en-US"/>
          </a:p>
        </p:txBody>
      </p:sp>
      <p:sp>
        <p:nvSpPr>
          <p:cNvPr id="130659" name="Line 1635"/>
          <p:cNvSpPr>
            <a:spLocks noChangeShapeType="1"/>
          </p:cNvSpPr>
          <p:nvPr/>
        </p:nvSpPr>
        <p:spPr bwMode="auto">
          <a:xfrm>
            <a:off x="1127125" y="6030913"/>
            <a:ext cx="836613" cy="1587"/>
          </a:xfrm>
          <a:prstGeom prst="line">
            <a:avLst/>
          </a:prstGeom>
          <a:noFill/>
          <a:ln w="0">
            <a:solidFill>
              <a:srgbClr val="000000"/>
            </a:solidFill>
            <a:round/>
            <a:headEnd/>
            <a:tailEnd/>
          </a:ln>
        </p:spPr>
        <p:txBody>
          <a:bodyPr/>
          <a:lstStyle/>
          <a:p>
            <a:endParaRPr lang="zh-CN" altLang="en-US"/>
          </a:p>
        </p:txBody>
      </p:sp>
      <p:sp>
        <p:nvSpPr>
          <p:cNvPr id="130660" name="Rectangle 1636"/>
          <p:cNvSpPr>
            <a:spLocks noChangeArrowheads="1"/>
          </p:cNvSpPr>
          <p:nvPr/>
        </p:nvSpPr>
        <p:spPr bwMode="auto">
          <a:xfrm>
            <a:off x="1963738" y="5594350"/>
            <a:ext cx="12700" cy="436563"/>
          </a:xfrm>
          <a:prstGeom prst="rect">
            <a:avLst/>
          </a:prstGeom>
          <a:solidFill>
            <a:srgbClr val="000000"/>
          </a:solidFill>
          <a:ln w="9525">
            <a:noFill/>
            <a:miter lim="800000"/>
            <a:headEnd/>
            <a:tailEnd/>
          </a:ln>
        </p:spPr>
        <p:txBody>
          <a:bodyPr/>
          <a:lstStyle/>
          <a:p>
            <a:endParaRPr lang="zh-CN" altLang="en-US"/>
          </a:p>
        </p:txBody>
      </p:sp>
      <p:sp>
        <p:nvSpPr>
          <p:cNvPr id="130661" name="Line 1637"/>
          <p:cNvSpPr>
            <a:spLocks noChangeShapeType="1"/>
          </p:cNvSpPr>
          <p:nvPr/>
        </p:nvSpPr>
        <p:spPr bwMode="auto">
          <a:xfrm>
            <a:off x="1963738" y="5594350"/>
            <a:ext cx="1587" cy="436563"/>
          </a:xfrm>
          <a:prstGeom prst="line">
            <a:avLst/>
          </a:prstGeom>
          <a:noFill/>
          <a:ln w="0">
            <a:solidFill>
              <a:srgbClr val="000000"/>
            </a:solidFill>
            <a:round/>
            <a:headEnd/>
            <a:tailEnd/>
          </a:ln>
        </p:spPr>
        <p:txBody>
          <a:bodyPr/>
          <a:lstStyle/>
          <a:p>
            <a:endParaRPr lang="zh-CN" altLang="en-US"/>
          </a:p>
        </p:txBody>
      </p:sp>
      <p:sp>
        <p:nvSpPr>
          <p:cNvPr id="130662" name="Rectangle 1638"/>
          <p:cNvSpPr>
            <a:spLocks noChangeArrowheads="1"/>
          </p:cNvSpPr>
          <p:nvPr/>
        </p:nvSpPr>
        <p:spPr bwMode="auto">
          <a:xfrm>
            <a:off x="1963738" y="6030913"/>
            <a:ext cx="12700" cy="6350"/>
          </a:xfrm>
          <a:prstGeom prst="rect">
            <a:avLst/>
          </a:prstGeom>
          <a:solidFill>
            <a:srgbClr val="000000"/>
          </a:solidFill>
          <a:ln w="9525">
            <a:noFill/>
            <a:miter lim="800000"/>
            <a:headEnd/>
            <a:tailEnd/>
          </a:ln>
        </p:spPr>
        <p:txBody>
          <a:bodyPr/>
          <a:lstStyle/>
          <a:p>
            <a:endParaRPr lang="zh-CN" altLang="en-US"/>
          </a:p>
        </p:txBody>
      </p:sp>
      <p:sp>
        <p:nvSpPr>
          <p:cNvPr id="130663" name="Line 1639"/>
          <p:cNvSpPr>
            <a:spLocks noChangeShapeType="1"/>
          </p:cNvSpPr>
          <p:nvPr/>
        </p:nvSpPr>
        <p:spPr bwMode="auto">
          <a:xfrm>
            <a:off x="1963738" y="6030913"/>
            <a:ext cx="12700" cy="1587"/>
          </a:xfrm>
          <a:prstGeom prst="line">
            <a:avLst/>
          </a:prstGeom>
          <a:noFill/>
          <a:ln w="0">
            <a:solidFill>
              <a:srgbClr val="000000"/>
            </a:solidFill>
            <a:round/>
            <a:headEnd/>
            <a:tailEnd/>
          </a:ln>
        </p:spPr>
        <p:txBody>
          <a:bodyPr/>
          <a:lstStyle/>
          <a:p>
            <a:endParaRPr lang="zh-CN" altLang="en-US"/>
          </a:p>
        </p:txBody>
      </p:sp>
      <p:sp>
        <p:nvSpPr>
          <p:cNvPr id="130664" name="Line 1640"/>
          <p:cNvSpPr>
            <a:spLocks noChangeShapeType="1"/>
          </p:cNvSpPr>
          <p:nvPr/>
        </p:nvSpPr>
        <p:spPr bwMode="auto">
          <a:xfrm>
            <a:off x="1963738" y="6030913"/>
            <a:ext cx="1587" cy="6350"/>
          </a:xfrm>
          <a:prstGeom prst="line">
            <a:avLst/>
          </a:prstGeom>
          <a:noFill/>
          <a:ln w="0">
            <a:solidFill>
              <a:srgbClr val="000000"/>
            </a:solidFill>
            <a:round/>
            <a:headEnd/>
            <a:tailEnd/>
          </a:ln>
        </p:spPr>
        <p:txBody>
          <a:bodyPr/>
          <a:lstStyle/>
          <a:p>
            <a:endParaRPr lang="zh-CN" altLang="en-US"/>
          </a:p>
        </p:txBody>
      </p:sp>
      <p:sp>
        <p:nvSpPr>
          <p:cNvPr id="130665" name="Rectangle 1641"/>
          <p:cNvSpPr>
            <a:spLocks noChangeArrowheads="1"/>
          </p:cNvSpPr>
          <p:nvPr/>
        </p:nvSpPr>
        <p:spPr bwMode="auto">
          <a:xfrm>
            <a:off x="1976438" y="6030913"/>
            <a:ext cx="830262" cy="6350"/>
          </a:xfrm>
          <a:prstGeom prst="rect">
            <a:avLst/>
          </a:prstGeom>
          <a:solidFill>
            <a:srgbClr val="000000"/>
          </a:solidFill>
          <a:ln w="9525">
            <a:noFill/>
            <a:miter lim="800000"/>
            <a:headEnd/>
            <a:tailEnd/>
          </a:ln>
        </p:spPr>
        <p:txBody>
          <a:bodyPr/>
          <a:lstStyle/>
          <a:p>
            <a:endParaRPr lang="zh-CN" altLang="en-US"/>
          </a:p>
        </p:txBody>
      </p:sp>
      <p:sp>
        <p:nvSpPr>
          <p:cNvPr id="130666" name="Line 1642"/>
          <p:cNvSpPr>
            <a:spLocks noChangeShapeType="1"/>
          </p:cNvSpPr>
          <p:nvPr/>
        </p:nvSpPr>
        <p:spPr bwMode="auto">
          <a:xfrm>
            <a:off x="1976438" y="6030913"/>
            <a:ext cx="830262" cy="1587"/>
          </a:xfrm>
          <a:prstGeom prst="line">
            <a:avLst/>
          </a:prstGeom>
          <a:noFill/>
          <a:ln w="0">
            <a:solidFill>
              <a:srgbClr val="000000"/>
            </a:solidFill>
            <a:round/>
            <a:headEnd/>
            <a:tailEnd/>
          </a:ln>
        </p:spPr>
        <p:txBody>
          <a:bodyPr/>
          <a:lstStyle/>
          <a:p>
            <a:endParaRPr lang="zh-CN" altLang="en-US"/>
          </a:p>
        </p:txBody>
      </p:sp>
      <p:sp>
        <p:nvSpPr>
          <p:cNvPr id="130667" name="Rectangle 1643"/>
          <p:cNvSpPr>
            <a:spLocks noChangeArrowheads="1"/>
          </p:cNvSpPr>
          <p:nvPr/>
        </p:nvSpPr>
        <p:spPr bwMode="auto">
          <a:xfrm>
            <a:off x="2806700" y="5594350"/>
            <a:ext cx="12700" cy="436563"/>
          </a:xfrm>
          <a:prstGeom prst="rect">
            <a:avLst/>
          </a:prstGeom>
          <a:solidFill>
            <a:srgbClr val="000000"/>
          </a:solidFill>
          <a:ln w="9525">
            <a:noFill/>
            <a:miter lim="800000"/>
            <a:headEnd/>
            <a:tailEnd/>
          </a:ln>
        </p:spPr>
        <p:txBody>
          <a:bodyPr/>
          <a:lstStyle/>
          <a:p>
            <a:endParaRPr lang="zh-CN" altLang="en-US"/>
          </a:p>
        </p:txBody>
      </p:sp>
      <p:sp>
        <p:nvSpPr>
          <p:cNvPr id="130668" name="Line 1644"/>
          <p:cNvSpPr>
            <a:spLocks noChangeShapeType="1"/>
          </p:cNvSpPr>
          <p:nvPr/>
        </p:nvSpPr>
        <p:spPr bwMode="auto">
          <a:xfrm>
            <a:off x="2806700" y="5594350"/>
            <a:ext cx="1588" cy="436563"/>
          </a:xfrm>
          <a:prstGeom prst="line">
            <a:avLst/>
          </a:prstGeom>
          <a:noFill/>
          <a:ln w="0">
            <a:solidFill>
              <a:srgbClr val="000000"/>
            </a:solidFill>
            <a:round/>
            <a:headEnd/>
            <a:tailEnd/>
          </a:ln>
        </p:spPr>
        <p:txBody>
          <a:bodyPr/>
          <a:lstStyle/>
          <a:p>
            <a:endParaRPr lang="zh-CN" altLang="en-US"/>
          </a:p>
        </p:txBody>
      </p:sp>
      <p:sp>
        <p:nvSpPr>
          <p:cNvPr id="130669" name="Rectangle 1645"/>
          <p:cNvSpPr>
            <a:spLocks noChangeArrowheads="1"/>
          </p:cNvSpPr>
          <p:nvPr/>
        </p:nvSpPr>
        <p:spPr bwMode="auto">
          <a:xfrm>
            <a:off x="2806700" y="6030913"/>
            <a:ext cx="12700" cy="6350"/>
          </a:xfrm>
          <a:prstGeom prst="rect">
            <a:avLst/>
          </a:prstGeom>
          <a:solidFill>
            <a:srgbClr val="000000"/>
          </a:solidFill>
          <a:ln w="9525">
            <a:noFill/>
            <a:miter lim="800000"/>
            <a:headEnd/>
            <a:tailEnd/>
          </a:ln>
        </p:spPr>
        <p:txBody>
          <a:bodyPr/>
          <a:lstStyle/>
          <a:p>
            <a:endParaRPr lang="zh-CN" altLang="en-US"/>
          </a:p>
        </p:txBody>
      </p:sp>
      <p:sp>
        <p:nvSpPr>
          <p:cNvPr id="130670" name="Line 1646"/>
          <p:cNvSpPr>
            <a:spLocks noChangeShapeType="1"/>
          </p:cNvSpPr>
          <p:nvPr/>
        </p:nvSpPr>
        <p:spPr bwMode="auto">
          <a:xfrm>
            <a:off x="2806700" y="6030913"/>
            <a:ext cx="12700" cy="1587"/>
          </a:xfrm>
          <a:prstGeom prst="line">
            <a:avLst/>
          </a:prstGeom>
          <a:noFill/>
          <a:ln w="0">
            <a:solidFill>
              <a:srgbClr val="000000"/>
            </a:solidFill>
            <a:round/>
            <a:headEnd/>
            <a:tailEnd/>
          </a:ln>
        </p:spPr>
        <p:txBody>
          <a:bodyPr/>
          <a:lstStyle/>
          <a:p>
            <a:endParaRPr lang="zh-CN" altLang="en-US"/>
          </a:p>
        </p:txBody>
      </p:sp>
      <p:sp>
        <p:nvSpPr>
          <p:cNvPr id="130671" name="Line 1647"/>
          <p:cNvSpPr>
            <a:spLocks noChangeShapeType="1"/>
          </p:cNvSpPr>
          <p:nvPr/>
        </p:nvSpPr>
        <p:spPr bwMode="auto">
          <a:xfrm>
            <a:off x="2806700" y="6030913"/>
            <a:ext cx="1588" cy="6350"/>
          </a:xfrm>
          <a:prstGeom prst="line">
            <a:avLst/>
          </a:prstGeom>
          <a:noFill/>
          <a:ln w="0">
            <a:solidFill>
              <a:srgbClr val="000000"/>
            </a:solidFill>
            <a:round/>
            <a:headEnd/>
            <a:tailEnd/>
          </a:ln>
        </p:spPr>
        <p:txBody>
          <a:bodyPr/>
          <a:lstStyle/>
          <a:p>
            <a:endParaRPr lang="zh-CN" altLang="en-US"/>
          </a:p>
        </p:txBody>
      </p:sp>
      <p:sp>
        <p:nvSpPr>
          <p:cNvPr id="130672" name="Rectangle 1648"/>
          <p:cNvSpPr>
            <a:spLocks noChangeArrowheads="1"/>
          </p:cNvSpPr>
          <p:nvPr/>
        </p:nvSpPr>
        <p:spPr bwMode="auto">
          <a:xfrm>
            <a:off x="2819400" y="6030913"/>
            <a:ext cx="836613" cy="6350"/>
          </a:xfrm>
          <a:prstGeom prst="rect">
            <a:avLst/>
          </a:prstGeom>
          <a:solidFill>
            <a:srgbClr val="000000"/>
          </a:solidFill>
          <a:ln w="9525">
            <a:noFill/>
            <a:miter lim="800000"/>
            <a:headEnd/>
            <a:tailEnd/>
          </a:ln>
        </p:spPr>
        <p:txBody>
          <a:bodyPr/>
          <a:lstStyle/>
          <a:p>
            <a:endParaRPr lang="zh-CN" altLang="en-US"/>
          </a:p>
        </p:txBody>
      </p:sp>
      <p:sp>
        <p:nvSpPr>
          <p:cNvPr id="130673" name="Line 1649"/>
          <p:cNvSpPr>
            <a:spLocks noChangeShapeType="1"/>
          </p:cNvSpPr>
          <p:nvPr/>
        </p:nvSpPr>
        <p:spPr bwMode="auto">
          <a:xfrm>
            <a:off x="2819400" y="6030913"/>
            <a:ext cx="836613" cy="1587"/>
          </a:xfrm>
          <a:prstGeom prst="line">
            <a:avLst/>
          </a:prstGeom>
          <a:noFill/>
          <a:ln w="0">
            <a:solidFill>
              <a:srgbClr val="000000"/>
            </a:solidFill>
            <a:round/>
            <a:headEnd/>
            <a:tailEnd/>
          </a:ln>
        </p:spPr>
        <p:txBody>
          <a:bodyPr/>
          <a:lstStyle/>
          <a:p>
            <a:endParaRPr lang="zh-CN" altLang="en-US"/>
          </a:p>
        </p:txBody>
      </p:sp>
      <p:sp>
        <p:nvSpPr>
          <p:cNvPr id="130674" name="Rectangle 1650"/>
          <p:cNvSpPr>
            <a:spLocks noChangeArrowheads="1"/>
          </p:cNvSpPr>
          <p:nvPr/>
        </p:nvSpPr>
        <p:spPr bwMode="auto">
          <a:xfrm>
            <a:off x="3656013" y="5594350"/>
            <a:ext cx="11112" cy="436563"/>
          </a:xfrm>
          <a:prstGeom prst="rect">
            <a:avLst/>
          </a:prstGeom>
          <a:solidFill>
            <a:srgbClr val="000000"/>
          </a:solidFill>
          <a:ln w="9525">
            <a:noFill/>
            <a:miter lim="800000"/>
            <a:headEnd/>
            <a:tailEnd/>
          </a:ln>
        </p:spPr>
        <p:txBody>
          <a:bodyPr/>
          <a:lstStyle/>
          <a:p>
            <a:endParaRPr lang="zh-CN" altLang="en-US"/>
          </a:p>
        </p:txBody>
      </p:sp>
      <p:sp>
        <p:nvSpPr>
          <p:cNvPr id="130675" name="Line 1651"/>
          <p:cNvSpPr>
            <a:spLocks noChangeShapeType="1"/>
          </p:cNvSpPr>
          <p:nvPr/>
        </p:nvSpPr>
        <p:spPr bwMode="auto">
          <a:xfrm>
            <a:off x="3656013" y="5594350"/>
            <a:ext cx="1587" cy="436563"/>
          </a:xfrm>
          <a:prstGeom prst="line">
            <a:avLst/>
          </a:prstGeom>
          <a:noFill/>
          <a:ln w="0">
            <a:solidFill>
              <a:srgbClr val="000000"/>
            </a:solidFill>
            <a:round/>
            <a:headEnd/>
            <a:tailEnd/>
          </a:ln>
        </p:spPr>
        <p:txBody>
          <a:bodyPr/>
          <a:lstStyle/>
          <a:p>
            <a:endParaRPr lang="zh-CN" altLang="en-US"/>
          </a:p>
        </p:txBody>
      </p:sp>
      <p:sp>
        <p:nvSpPr>
          <p:cNvPr id="130676" name="Rectangle 1652"/>
          <p:cNvSpPr>
            <a:spLocks noChangeArrowheads="1"/>
          </p:cNvSpPr>
          <p:nvPr/>
        </p:nvSpPr>
        <p:spPr bwMode="auto">
          <a:xfrm>
            <a:off x="3656013" y="6030913"/>
            <a:ext cx="11112" cy="6350"/>
          </a:xfrm>
          <a:prstGeom prst="rect">
            <a:avLst/>
          </a:prstGeom>
          <a:solidFill>
            <a:srgbClr val="000000"/>
          </a:solidFill>
          <a:ln w="9525">
            <a:noFill/>
            <a:miter lim="800000"/>
            <a:headEnd/>
            <a:tailEnd/>
          </a:ln>
        </p:spPr>
        <p:txBody>
          <a:bodyPr/>
          <a:lstStyle/>
          <a:p>
            <a:endParaRPr lang="zh-CN" altLang="en-US"/>
          </a:p>
        </p:txBody>
      </p:sp>
      <p:sp>
        <p:nvSpPr>
          <p:cNvPr id="130677" name="Line 1653"/>
          <p:cNvSpPr>
            <a:spLocks noChangeShapeType="1"/>
          </p:cNvSpPr>
          <p:nvPr/>
        </p:nvSpPr>
        <p:spPr bwMode="auto">
          <a:xfrm>
            <a:off x="3656013" y="6030913"/>
            <a:ext cx="11112" cy="1587"/>
          </a:xfrm>
          <a:prstGeom prst="line">
            <a:avLst/>
          </a:prstGeom>
          <a:noFill/>
          <a:ln w="0">
            <a:solidFill>
              <a:srgbClr val="000000"/>
            </a:solidFill>
            <a:round/>
            <a:headEnd/>
            <a:tailEnd/>
          </a:ln>
        </p:spPr>
        <p:txBody>
          <a:bodyPr/>
          <a:lstStyle/>
          <a:p>
            <a:endParaRPr lang="zh-CN" altLang="en-US"/>
          </a:p>
        </p:txBody>
      </p:sp>
      <p:sp>
        <p:nvSpPr>
          <p:cNvPr id="130678" name="Line 1654"/>
          <p:cNvSpPr>
            <a:spLocks noChangeShapeType="1"/>
          </p:cNvSpPr>
          <p:nvPr/>
        </p:nvSpPr>
        <p:spPr bwMode="auto">
          <a:xfrm>
            <a:off x="3656013" y="6030913"/>
            <a:ext cx="1587" cy="6350"/>
          </a:xfrm>
          <a:prstGeom prst="line">
            <a:avLst/>
          </a:prstGeom>
          <a:noFill/>
          <a:ln w="0">
            <a:solidFill>
              <a:srgbClr val="000000"/>
            </a:solidFill>
            <a:round/>
            <a:headEnd/>
            <a:tailEnd/>
          </a:ln>
        </p:spPr>
        <p:txBody>
          <a:bodyPr/>
          <a:lstStyle/>
          <a:p>
            <a:endParaRPr lang="zh-CN" altLang="en-US"/>
          </a:p>
        </p:txBody>
      </p:sp>
      <p:sp>
        <p:nvSpPr>
          <p:cNvPr id="130679" name="Rectangle 1655"/>
          <p:cNvSpPr>
            <a:spLocks noChangeArrowheads="1"/>
          </p:cNvSpPr>
          <p:nvPr/>
        </p:nvSpPr>
        <p:spPr bwMode="auto">
          <a:xfrm>
            <a:off x="3667125" y="6030913"/>
            <a:ext cx="831850" cy="6350"/>
          </a:xfrm>
          <a:prstGeom prst="rect">
            <a:avLst/>
          </a:prstGeom>
          <a:solidFill>
            <a:srgbClr val="000000"/>
          </a:solidFill>
          <a:ln w="9525">
            <a:noFill/>
            <a:miter lim="800000"/>
            <a:headEnd/>
            <a:tailEnd/>
          </a:ln>
        </p:spPr>
        <p:txBody>
          <a:bodyPr/>
          <a:lstStyle/>
          <a:p>
            <a:endParaRPr lang="zh-CN" altLang="en-US"/>
          </a:p>
        </p:txBody>
      </p:sp>
      <p:sp>
        <p:nvSpPr>
          <p:cNvPr id="130680" name="Line 1656"/>
          <p:cNvSpPr>
            <a:spLocks noChangeShapeType="1"/>
          </p:cNvSpPr>
          <p:nvPr/>
        </p:nvSpPr>
        <p:spPr bwMode="auto">
          <a:xfrm>
            <a:off x="3667125" y="6030913"/>
            <a:ext cx="831850" cy="1587"/>
          </a:xfrm>
          <a:prstGeom prst="line">
            <a:avLst/>
          </a:prstGeom>
          <a:noFill/>
          <a:ln w="0">
            <a:solidFill>
              <a:srgbClr val="000000"/>
            </a:solidFill>
            <a:round/>
            <a:headEnd/>
            <a:tailEnd/>
          </a:ln>
        </p:spPr>
        <p:txBody>
          <a:bodyPr/>
          <a:lstStyle/>
          <a:p>
            <a:endParaRPr lang="zh-CN" altLang="en-US"/>
          </a:p>
        </p:txBody>
      </p:sp>
      <p:sp>
        <p:nvSpPr>
          <p:cNvPr id="130681" name="Rectangle 1657"/>
          <p:cNvSpPr>
            <a:spLocks noChangeArrowheads="1"/>
          </p:cNvSpPr>
          <p:nvPr/>
        </p:nvSpPr>
        <p:spPr bwMode="auto">
          <a:xfrm>
            <a:off x="4498975" y="5594350"/>
            <a:ext cx="11113" cy="436563"/>
          </a:xfrm>
          <a:prstGeom prst="rect">
            <a:avLst/>
          </a:prstGeom>
          <a:solidFill>
            <a:srgbClr val="000000"/>
          </a:solidFill>
          <a:ln w="9525">
            <a:noFill/>
            <a:miter lim="800000"/>
            <a:headEnd/>
            <a:tailEnd/>
          </a:ln>
        </p:spPr>
        <p:txBody>
          <a:bodyPr/>
          <a:lstStyle/>
          <a:p>
            <a:endParaRPr lang="zh-CN" altLang="en-US"/>
          </a:p>
        </p:txBody>
      </p:sp>
      <p:sp>
        <p:nvSpPr>
          <p:cNvPr id="130682" name="Line 1658"/>
          <p:cNvSpPr>
            <a:spLocks noChangeShapeType="1"/>
          </p:cNvSpPr>
          <p:nvPr/>
        </p:nvSpPr>
        <p:spPr bwMode="auto">
          <a:xfrm>
            <a:off x="4498975" y="5594350"/>
            <a:ext cx="1588" cy="436563"/>
          </a:xfrm>
          <a:prstGeom prst="line">
            <a:avLst/>
          </a:prstGeom>
          <a:noFill/>
          <a:ln w="0">
            <a:solidFill>
              <a:srgbClr val="000000"/>
            </a:solidFill>
            <a:round/>
            <a:headEnd/>
            <a:tailEnd/>
          </a:ln>
        </p:spPr>
        <p:txBody>
          <a:bodyPr/>
          <a:lstStyle/>
          <a:p>
            <a:endParaRPr lang="zh-CN" altLang="en-US"/>
          </a:p>
        </p:txBody>
      </p:sp>
      <p:sp>
        <p:nvSpPr>
          <p:cNvPr id="130683" name="Rectangle 1659"/>
          <p:cNvSpPr>
            <a:spLocks noChangeArrowheads="1"/>
          </p:cNvSpPr>
          <p:nvPr/>
        </p:nvSpPr>
        <p:spPr bwMode="auto">
          <a:xfrm>
            <a:off x="4498975" y="6030913"/>
            <a:ext cx="11113" cy="6350"/>
          </a:xfrm>
          <a:prstGeom prst="rect">
            <a:avLst/>
          </a:prstGeom>
          <a:solidFill>
            <a:srgbClr val="000000"/>
          </a:solidFill>
          <a:ln w="9525">
            <a:noFill/>
            <a:miter lim="800000"/>
            <a:headEnd/>
            <a:tailEnd/>
          </a:ln>
        </p:spPr>
        <p:txBody>
          <a:bodyPr/>
          <a:lstStyle/>
          <a:p>
            <a:endParaRPr lang="zh-CN" altLang="en-US"/>
          </a:p>
        </p:txBody>
      </p:sp>
      <p:sp>
        <p:nvSpPr>
          <p:cNvPr id="130684" name="Line 1660"/>
          <p:cNvSpPr>
            <a:spLocks noChangeShapeType="1"/>
          </p:cNvSpPr>
          <p:nvPr/>
        </p:nvSpPr>
        <p:spPr bwMode="auto">
          <a:xfrm>
            <a:off x="4498975" y="6030913"/>
            <a:ext cx="11113" cy="1587"/>
          </a:xfrm>
          <a:prstGeom prst="line">
            <a:avLst/>
          </a:prstGeom>
          <a:noFill/>
          <a:ln w="0">
            <a:solidFill>
              <a:srgbClr val="000000"/>
            </a:solidFill>
            <a:round/>
            <a:headEnd/>
            <a:tailEnd/>
          </a:ln>
        </p:spPr>
        <p:txBody>
          <a:bodyPr/>
          <a:lstStyle/>
          <a:p>
            <a:endParaRPr lang="zh-CN" altLang="en-US"/>
          </a:p>
        </p:txBody>
      </p:sp>
      <p:sp>
        <p:nvSpPr>
          <p:cNvPr id="130685" name="Line 1661"/>
          <p:cNvSpPr>
            <a:spLocks noChangeShapeType="1"/>
          </p:cNvSpPr>
          <p:nvPr/>
        </p:nvSpPr>
        <p:spPr bwMode="auto">
          <a:xfrm>
            <a:off x="4498975" y="6030913"/>
            <a:ext cx="1588" cy="6350"/>
          </a:xfrm>
          <a:prstGeom prst="line">
            <a:avLst/>
          </a:prstGeom>
          <a:noFill/>
          <a:ln w="0">
            <a:solidFill>
              <a:srgbClr val="000000"/>
            </a:solidFill>
            <a:round/>
            <a:headEnd/>
            <a:tailEnd/>
          </a:ln>
        </p:spPr>
        <p:txBody>
          <a:bodyPr/>
          <a:lstStyle/>
          <a:p>
            <a:endParaRPr lang="zh-CN" altLang="en-US"/>
          </a:p>
        </p:txBody>
      </p:sp>
      <p:sp>
        <p:nvSpPr>
          <p:cNvPr id="130686" name="Rectangle 1662"/>
          <p:cNvSpPr>
            <a:spLocks noChangeArrowheads="1"/>
          </p:cNvSpPr>
          <p:nvPr/>
        </p:nvSpPr>
        <p:spPr bwMode="auto">
          <a:xfrm>
            <a:off x="4510088" y="6030913"/>
            <a:ext cx="836612" cy="6350"/>
          </a:xfrm>
          <a:prstGeom prst="rect">
            <a:avLst/>
          </a:prstGeom>
          <a:solidFill>
            <a:srgbClr val="000000"/>
          </a:solidFill>
          <a:ln w="9525">
            <a:noFill/>
            <a:miter lim="800000"/>
            <a:headEnd/>
            <a:tailEnd/>
          </a:ln>
        </p:spPr>
        <p:txBody>
          <a:bodyPr/>
          <a:lstStyle/>
          <a:p>
            <a:endParaRPr lang="zh-CN" altLang="en-US"/>
          </a:p>
        </p:txBody>
      </p:sp>
      <p:sp>
        <p:nvSpPr>
          <p:cNvPr id="130687" name="Line 1663"/>
          <p:cNvSpPr>
            <a:spLocks noChangeShapeType="1"/>
          </p:cNvSpPr>
          <p:nvPr/>
        </p:nvSpPr>
        <p:spPr bwMode="auto">
          <a:xfrm>
            <a:off x="4510088" y="6030913"/>
            <a:ext cx="836612" cy="1587"/>
          </a:xfrm>
          <a:prstGeom prst="line">
            <a:avLst/>
          </a:prstGeom>
          <a:noFill/>
          <a:ln w="0">
            <a:solidFill>
              <a:srgbClr val="000000"/>
            </a:solidFill>
            <a:round/>
            <a:headEnd/>
            <a:tailEnd/>
          </a:ln>
        </p:spPr>
        <p:txBody>
          <a:bodyPr/>
          <a:lstStyle/>
          <a:p>
            <a:endParaRPr lang="zh-CN" altLang="en-US"/>
          </a:p>
        </p:txBody>
      </p:sp>
      <p:sp>
        <p:nvSpPr>
          <p:cNvPr id="130688" name="Rectangle 1664"/>
          <p:cNvSpPr>
            <a:spLocks noChangeArrowheads="1"/>
          </p:cNvSpPr>
          <p:nvPr/>
        </p:nvSpPr>
        <p:spPr bwMode="auto">
          <a:xfrm>
            <a:off x="5346700" y="5594350"/>
            <a:ext cx="11113" cy="436563"/>
          </a:xfrm>
          <a:prstGeom prst="rect">
            <a:avLst/>
          </a:prstGeom>
          <a:solidFill>
            <a:srgbClr val="000000"/>
          </a:solidFill>
          <a:ln w="9525">
            <a:noFill/>
            <a:miter lim="800000"/>
            <a:headEnd/>
            <a:tailEnd/>
          </a:ln>
        </p:spPr>
        <p:txBody>
          <a:bodyPr/>
          <a:lstStyle/>
          <a:p>
            <a:endParaRPr lang="zh-CN" altLang="en-US"/>
          </a:p>
        </p:txBody>
      </p:sp>
      <p:sp>
        <p:nvSpPr>
          <p:cNvPr id="130689" name="Line 1665"/>
          <p:cNvSpPr>
            <a:spLocks noChangeShapeType="1"/>
          </p:cNvSpPr>
          <p:nvPr/>
        </p:nvSpPr>
        <p:spPr bwMode="auto">
          <a:xfrm>
            <a:off x="5346700" y="5594350"/>
            <a:ext cx="1588" cy="436563"/>
          </a:xfrm>
          <a:prstGeom prst="line">
            <a:avLst/>
          </a:prstGeom>
          <a:noFill/>
          <a:ln w="0">
            <a:solidFill>
              <a:srgbClr val="000000"/>
            </a:solidFill>
            <a:round/>
            <a:headEnd/>
            <a:tailEnd/>
          </a:ln>
        </p:spPr>
        <p:txBody>
          <a:bodyPr/>
          <a:lstStyle/>
          <a:p>
            <a:endParaRPr lang="zh-CN" altLang="en-US"/>
          </a:p>
        </p:txBody>
      </p:sp>
      <p:sp>
        <p:nvSpPr>
          <p:cNvPr id="130690" name="Rectangle 1666"/>
          <p:cNvSpPr>
            <a:spLocks noChangeArrowheads="1"/>
          </p:cNvSpPr>
          <p:nvPr/>
        </p:nvSpPr>
        <p:spPr bwMode="auto">
          <a:xfrm>
            <a:off x="5346700" y="6030913"/>
            <a:ext cx="11113" cy="6350"/>
          </a:xfrm>
          <a:prstGeom prst="rect">
            <a:avLst/>
          </a:prstGeom>
          <a:solidFill>
            <a:srgbClr val="000000"/>
          </a:solidFill>
          <a:ln w="9525">
            <a:noFill/>
            <a:miter lim="800000"/>
            <a:headEnd/>
            <a:tailEnd/>
          </a:ln>
        </p:spPr>
        <p:txBody>
          <a:bodyPr/>
          <a:lstStyle/>
          <a:p>
            <a:endParaRPr lang="zh-CN" altLang="en-US"/>
          </a:p>
        </p:txBody>
      </p:sp>
      <p:sp>
        <p:nvSpPr>
          <p:cNvPr id="130691" name="Line 1667"/>
          <p:cNvSpPr>
            <a:spLocks noChangeShapeType="1"/>
          </p:cNvSpPr>
          <p:nvPr/>
        </p:nvSpPr>
        <p:spPr bwMode="auto">
          <a:xfrm>
            <a:off x="5346700" y="6030913"/>
            <a:ext cx="11113" cy="1587"/>
          </a:xfrm>
          <a:prstGeom prst="line">
            <a:avLst/>
          </a:prstGeom>
          <a:noFill/>
          <a:ln w="0">
            <a:solidFill>
              <a:srgbClr val="000000"/>
            </a:solidFill>
            <a:round/>
            <a:headEnd/>
            <a:tailEnd/>
          </a:ln>
        </p:spPr>
        <p:txBody>
          <a:bodyPr/>
          <a:lstStyle/>
          <a:p>
            <a:endParaRPr lang="zh-CN" altLang="en-US"/>
          </a:p>
        </p:txBody>
      </p:sp>
      <p:sp>
        <p:nvSpPr>
          <p:cNvPr id="130692" name="Line 1668"/>
          <p:cNvSpPr>
            <a:spLocks noChangeShapeType="1"/>
          </p:cNvSpPr>
          <p:nvPr/>
        </p:nvSpPr>
        <p:spPr bwMode="auto">
          <a:xfrm>
            <a:off x="5346700" y="6030913"/>
            <a:ext cx="1588" cy="6350"/>
          </a:xfrm>
          <a:prstGeom prst="line">
            <a:avLst/>
          </a:prstGeom>
          <a:noFill/>
          <a:ln w="0">
            <a:solidFill>
              <a:srgbClr val="000000"/>
            </a:solidFill>
            <a:round/>
            <a:headEnd/>
            <a:tailEnd/>
          </a:ln>
        </p:spPr>
        <p:txBody>
          <a:bodyPr/>
          <a:lstStyle/>
          <a:p>
            <a:endParaRPr lang="zh-CN" altLang="en-US"/>
          </a:p>
        </p:txBody>
      </p:sp>
      <p:sp>
        <p:nvSpPr>
          <p:cNvPr id="130693" name="Rectangle 1669"/>
          <p:cNvSpPr>
            <a:spLocks noChangeArrowheads="1"/>
          </p:cNvSpPr>
          <p:nvPr/>
        </p:nvSpPr>
        <p:spPr bwMode="auto">
          <a:xfrm>
            <a:off x="5357813" y="6030913"/>
            <a:ext cx="831850" cy="6350"/>
          </a:xfrm>
          <a:prstGeom prst="rect">
            <a:avLst/>
          </a:prstGeom>
          <a:solidFill>
            <a:srgbClr val="000000"/>
          </a:solidFill>
          <a:ln w="9525">
            <a:noFill/>
            <a:miter lim="800000"/>
            <a:headEnd/>
            <a:tailEnd/>
          </a:ln>
        </p:spPr>
        <p:txBody>
          <a:bodyPr/>
          <a:lstStyle/>
          <a:p>
            <a:endParaRPr lang="zh-CN" altLang="en-US"/>
          </a:p>
        </p:txBody>
      </p:sp>
      <p:sp>
        <p:nvSpPr>
          <p:cNvPr id="130694" name="Line 1670"/>
          <p:cNvSpPr>
            <a:spLocks noChangeShapeType="1"/>
          </p:cNvSpPr>
          <p:nvPr/>
        </p:nvSpPr>
        <p:spPr bwMode="auto">
          <a:xfrm>
            <a:off x="5357813" y="6030913"/>
            <a:ext cx="831850" cy="1587"/>
          </a:xfrm>
          <a:prstGeom prst="line">
            <a:avLst/>
          </a:prstGeom>
          <a:noFill/>
          <a:ln w="0">
            <a:solidFill>
              <a:srgbClr val="000000"/>
            </a:solidFill>
            <a:round/>
            <a:headEnd/>
            <a:tailEnd/>
          </a:ln>
        </p:spPr>
        <p:txBody>
          <a:bodyPr/>
          <a:lstStyle/>
          <a:p>
            <a:endParaRPr lang="zh-CN" altLang="en-US"/>
          </a:p>
        </p:txBody>
      </p:sp>
      <p:sp>
        <p:nvSpPr>
          <p:cNvPr id="130695" name="Rectangle 1671"/>
          <p:cNvSpPr>
            <a:spLocks noChangeArrowheads="1"/>
          </p:cNvSpPr>
          <p:nvPr/>
        </p:nvSpPr>
        <p:spPr bwMode="auto">
          <a:xfrm>
            <a:off x="6189663" y="5594350"/>
            <a:ext cx="11112" cy="436563"/>
          </a:xfrm>
          <a:prstGeom prst="rect">
            <a:avLst/>
          </a:prstGeom>
          <a:solidFill>
            <a:srgbClr val="000000"/>
          </a:solidFill>
          <a:ln w="9525">
            <a:noFill/>
            <a:miter lim="800000"/>
            <a:headEnd/>
            <a:tailEnd/>
          </a:ln>
        </p:spPr>
        <p:txBody>
          <a:bodyPr/>
          <a:lstStyle/>
          <a:p>
            <a:endParaRPr lang="zh-CN" altLang="en-US"/>
          </a:p>
        </p:txBody>
      </p:sp>
      <p:sp>
        <p:nvSpPr>
          <p:cNvPr id="130696" name="Line 1672"/>
          <p:cNvSpPr>
            <a:spLocks noChangeShapeType="1"/>
          </p:cNvSpPr>
          <p:nvPr/>
        </p:nvSpPr>
        <p:spPr bwMode="auto">
          <a:xfrm>
            <a:off x="6189663" y="5594350"/>
            <a:ext cx="1587" cy="436563"/>
          </a:xfrm>
          <a:prstGeom prst="line">
            <a:avLst/>
          </a:prstGeom>
          <a:noFill/>
          <a:ln w="0">
            <a:solidFill>
              <a:srgbClr val="000000"/>
            </a:solidFill>
            <a:round/>
            <a:headEnd/>
            <a:tailEnd/>
          </a:ln>
        </p:spPr>
        <p:txBody>
          <a:bodyPr/>
          <a:lstStyle/>
          <a:p>
            <a:endParaRPr lang="zh-CN" altLang="en-US"/>
          </a:p>
        </p:txBody>
      </p:sp>
      <p:sp>
        <p:nvSpPr>
          <p:cNvPr id="130697" name="Rectangle 1673"/>
          <p:cNvSpPr>
            <a:spLocks noChangeArrowheads="1"/>
          </p:cNvSpPr>
          <p:nvPr/>
        </p:nvSpPr>
        <p:spPr bwMode="auto">
          <a:xfrm>
            <a:off x="6189663" y="6030913"/>
            <a:ext cx="11112" cy="6350"/>
          </a:xfrm>
          <a:prstGeom prst="rect">
            <a:avLst/>
          </a:prstGeom>
          <a:solidFill>
            <a:srgbClr val="000000"/>
          </a:solidFill>
          <a:ln w="9525">
            <a:noFill/>
            <a:miter lim="800000"/>
            <a:headEnd/>
            <a:tailEnd/>
          </a:ln>
        </p:spPr>
        <p:txBody>
          <a:bodyPr/>
          <a:lstStyle/>
          <a:p>
            <a:endParaRPr lang="zh-CN" altLang="en-US"/>
          </a:p>
        </p:txBody>
      </p:sp>
      <p:sp>
        <p:nvSpPr>
          <p:cNvPr id="130698" name="Line 1674"/>
          <p:cNvSpPr>
            <a:spLocks noChangeShapeType="1"/>
          </p:cNvSpPr>
          <p:nvPr/>
        </p:nvSpPr>
        <p:spPr bwMode="auto">
          <a:xfrm>
            <a:off x="6189663" y="6030913"/>
            <a:ext cx="11112" cy="1587"/>
          </a:xfrm>
          <a:prstGeom prst="line">
            <a:avLst/>
          </a:prstGeom>
          <a:noFill/>
          <a:ln w="0">
            <a:solidFill>
              <a:srgbClr val="000000"/>
            </a:solidFill>
            <a:round/>
            <a:headEnd/>
            <a:tailEnd/>
          </a:ln>
        </p:spPr>
        <p:txBody>
          <a:bodyPr/>
          <a:lstStyle/>
          <a:p>
            <a:endParaRPr lang="zh-CN" altLang="en-US"/>
          </a:p>
        </p:txBody>
      </p:sp>
      <p:sp>
        <p:nvSpPr>
          <p:cNvPr id="130699" name="Line 1675"/>
          <p:cNvSpPr>
            <a:spLocks noChangeShapeType="1"/>
          </p:cNvSpPr>
          <p:nvPr/>
        </p:nvSpPr>
        <p:spPr bwMode="auto">
          <a:xfrm>
            <a:off x="6189663" y="6030913"/>
            <a:ext cx="1587" cy="6350"/>
          </a:xfrm>
          <a:prstGeom prst="line">
            <a:avLst/>
          </a:prstGeom>
          <a:noFill/>
          <a:ln w="0">
            <a:solidFill>
              <a:srgbClr val="000000"/>
            </a:solidFill>
            <a:round/>
            <a:headEnd/>
            <a:tailEnd/>
          </a:ln>
        </p:spPr>
        <p:txBody>
          <a:bodyPr/>
          <a:lstStyle/>
          <a:p>
            <a:endParaRPr lang="zh-CN" altLang="en-US"/>
          </a:p>
        </p:txBody>
      </p:sp>
      <p:sp>
        <p:nvSpPr>
          <p:cNvPr id="130700" name="Rectangle 1676"/>
          <p:cNvSpPr>
            <a:spLocks noChangeArrowheads="1"/>
          </p:cNvSpPr>
          <p:nvPr/>
        </p:nvSpPr>
        <p:spPr bwMode="auto">
          <a:xfrm>
            <a:off x="6200775" y="6030913"/>
            <a:ext cx="831850" cy="6350"/>
          </a:xfrm>
          <a:prstGeom prst="rect">
            <a:avLst/>
          </a:prstGeom>
          <a:solidFill>
            <a:srgbClr val="000000"/>
          </a:solidFill>
          <a:ln w="9525">
            <a:noFill/>
            <a:miter lim="800000"/>
            <a:headEnd/>
            <a:tailEnd/>
          </a:ln>
        </p:spPr>
        <p:txBody>
          <a:bodyPr/>
          <a:lstStyle/>
          <a:p>
            <a:endParaRPr lang="zh-CN" altLang="en-US"/>
          </a:p>
        </p:txBody>
      </p:sp>
      <p:sp>
        <p:nvSpPr>
          <p:cNvPr id="130701" name="Line 1677"/>
          <p:cNvSpPr>
            <a:spLocks noChangeShapeType="1"/>
          </p:cNvSpPr>
          <p:nvPr/>
        </p:nvSpPr>
        <p:spPr bwMode="auto">
          <a:xfrm>
            <a:off x="6200775" y="6030913"/>
            <a:ext cx="831850" cy="1587"/>
          </a:xfrm>
          <a:prstGeom prst="line">
            <a:avLst/>
          </a:prstGeom>
          <a:noFill/>
          <a:ln w="0">
            <a:solidFill>
              <a:srgbClr val="000000"/>
            </a:solidFill>
            <a:round/>
            <a:headEnd/>
            <a:tailEnd/>
          </a:ln>
        </p:spPr>
        <p:txBody>
          <a:bodyPr/>
          <a:lstStyle/>
          <a:p>
            <a:endParaRPr lang="zh-CN" altLang="en-US"/>
          </a:p>
        </p:txBody>
      </p:sp>
      <p:sp>
        <p:nvSpPr>
          <p:cNvPr id="130702" name="Rectangle 1678"/>
          <p:cNvSpPr>
            <a:spLocks noChangeArrowheads="1"/>
          </p:cNvSpPr>
          <p:nvPr/>
        </p:nvSpPr>
        <p:spPr bwMode="auto">
          <a:xfrm>
            <a:off x="7032625" y="5594350"/>
            <a:ext cx="11113" cy="436563"/>
          </a:xfrm>
          <a:prstGeom prst="rect">
            <a:avLst/>
          </a:prstGeom>
          <a:solidFill>
            <a:srgbClr val="000000"/>
          </a:solidFill>
          <a:ln w="9525">
            <a:noFill/>
            <a:miter lim="800000"/>
            <a:headEnd/>
            <a:tailEnd/>
          </a:ln>
        </p:spPr>
        <p:txBody>
          <a:bodyPr/>
          <a:lstStyle/>
          <a:p>
            <a:endParaRPr lang="zh-CN" altLang="en-US"/>
          </a:p>
        </p:txBody>
      </p:sp>
      <p:sp>
        <p:nvSpPr>
          <p:cNvPr id="130703" name="Line 1679"/>
          <p:cNvSpPr>
            <a:spLocks noChangeShapeType="1"/>
          </p:cNvSpPr>
          <p:nvPr/>
        </p:nvSpPr>
        <p:spPr bwMode="auto">
          <a:xfrm>
            <a:off x="7032625" y="5594350"/>
            <a:ext cx="1588" cy="436563"/>
          </a:xfrm>
          <a:prstGeom prst="line">
            <a:avLst/>
          </a:prstGeom>
          <a:noFill/>
          <a:ln w="0">
            <a:solidFill>
              <a:srgbClr val="000000"/>
            </a:solidFill>
            <a:round/>
            <a:headEnd/>
            <a:tailEnd/>
          </a:ln>
        </p:spPr>
        <p:txBody>
          <a:bodyPr/>
          <a:lstStyle/>
          <a:p>
            <a:endParaRPr lang="zh-CN" altLang="en-US"/>
          </a:p>
        </p:txBody>
      </p:sp>
      <p:sp>
        <p:nvSpPr>
          <p:cNvPr id="130704" name="Rectangle 1680"/>
          <p:cNvSpPr>
            <a:spLocks noChangeArrowheads="1"/>
          </p:cNvSpPr>
          <p:nvPr/>
        </p:nvSpPr>
        <p:spPr bwMode="auto">
          <a:xfrm>
            <a:off x="7032625" y="6030913"/>
            <a:ext cx="11113" cy="6350"/>
          </a:xfrm>
          <a:prstGeom prst="rect">
            <a:avLst/>
          </a:prstGeom>
          <a:solidFill>
            <a:srgbClr val="000000"/>
          </a:solidFill>
          <a:ln w="9525">
            <a:noFill/>
            <a:miter lim="800000"/>
            <a:headEnd/>
            <a:tailEnd/>
          </a:ln>
        </p:spPr>
        <p:txBody>
          <a:bodyPr/>
          <a:lstStyle/>
          <a:p>
            <a:endParaRPr lang="zh-CN" altLang="en-US"/>
          </a:p>
        </p:txBody>
      </p:sp>
      <p:sp>
        <p:nvSpPr>
          <p:cNvPr id="130705" name="Line 1681"/>
          <p:cNvSpPr>
            <a:spLocks noChangeShapeType="1"/>
          </p:cNvSpPr>
          <p:nvPr/>
        </p:nvSpPr>
        <p:spPr bwMode="auto">
          <a:xfrm>
            <a:off x="7032625" y="6030913"/>
            <a:ext cx="11113" cy="1587"/>
          </a:xfrm>
          <a:prstGeom prst="line">
            <a:avLst/>
          </a:prstGeom>
          <a:noFill/>
          <a:ln w="0">
            <a:solidFill>
              <a:srgbClr val="000000"/>
            </a:solidFill>
            <a:round/>
            <a:headEnd/>
            <a:tailEnd/>
          </a:ln>
        </p:spPr>
        <p:txBody>
          <a:bodyPr/>
          <a:lstStyle/>
          <a:p>
            <a:endParaRPr lang="zh-CN" altLang="en-US"/>
          </a:p>
        </p:txBody>
      </p:sp>
      <p:sp>
        <p:nvSpPr>
          <p:cNvPr id="130706" name="Line 1682"/>
          <p:cNvSpPr>
            <a:spLocks noChangeShapeType="1"/>
          </p:cNvSpPr>
          <p:nvPr/>
        </p:nvSpPr>
        <p:spPr bwMode="auto">
          <a:xfrm>
            <a:off x="7032625" y="6030913"/>
            <a:ext cx="1588" cy="6350"/>
          </a:xfrm>
          <a:prstGeom prst="line">
            <a:avLst/>
          </a:prstGeom>
          <a:noFill/>
          <a:ln w="0">
            <a:solidFill>
              <a:srgbClr val="000000"/>
            </a:solidFill>
            <a:round/>
            <a:headEnd/>
            <a:tailEnd/>
          </a:ln>
        </p:spPr>
        <p:txBody>
          <a:bodyPr/>
          <a:lstStyle/>
          <a:p>
            <a:endParaRPr lang="zh-CN" altLang="en-US"/>
          </a:p>
        </p:txBody>
      </p:sp>
      <p:sp>
        <p:nvSpPr>
          <p:cNvPr id="130707" name="Rectangle 1683"/>
          <p:cNvSpPr>
            <a:spLocks noChangeArrowheads="1"/>
          </p:cNvSpPr>
          <p:nvPr/>
        </p:nvSpPr>
        <p:spPr bwMode="auto">
          <a:xfrm>
            <a:off x="7043738" y="6030913"/>
            <a:ext cx="836612" cy="6350"/>
          </a:xfrm>
          <a:prstGeom prst="rect">
            <a:avLst/>
          </a:prstGeom>
          <a:solidFill>
            <a:srgbClr val="000000"/>
          </a:solidFill>
          <a:ln w="9525">
            <a:noFill/>
            <a:miter lim="800000"/>
            <a:headEnd/>
            <a:tailEnd/>
          </a:ln>
        </p:spPr>
        <p:txBody>
          <a:bodyPr/>
          <a:lstStyle/>
          <a:p>
            <a:endParaRPr lang="zh-CN" altLang="en-US"/>
          </a:p>
        </p:txBody>
      </p:sp>
      <p:sp>
        <p:nvSpPr>
          <p:cNvPr id="130708" name="Line 1684"/>
          <p:cNvSpPr>
            <a:spLocks noChangeShapeType="1"/>
          </p:cNvSpPr>
          <p:nvPr/>
        </p:nvSpPr>
        <p:spPr bwMode="auto">
          <a:xfrm>
            <a:off x="7043738" y="6030913"/>
            <a:ext cx="836612" cy="1587"/>
          </a:xfrm>
          <a:prstGeom prst="line">
            <a:avLst/>
          </a:prstGeom>
          <a:noFill/>
          <a:ln w="0">
            <a:solidFill>
              <a:srgbClr val="000000"/>
            </a:solidFill>
            <a:round/>
            <a:headEnd/>
            <a:tailEnd/>
          </a:ln>
        </p:spPr>
        <p:txBody>
          <a:bodyPr/>
          <a:lstStyle/>
          <a:p>
            <a:endParaRPr lang="zh-CN" altLang="en-US"/>
          </a:p>
        </p:txBody>
      </p:sp>
      <p:sp>
        <p:nvSpPr>
          <p:cNvPr id="130709" name="Rectangle 1685"/>
          <p:cNvSpPr>
            <a:spLocks noChangeArrowheads="1"/>
          </p:cNvSpPr>
          <p:nvPr/>
        </p:nvSpPr>
        <p:spPr bwMode="auto">
          <a:xfrm>
            <a:off x="7880350" y="5594350"/>
            <a:ext cx="12700" cy="436563"/>
          </a:xfrm>
          <a:prstGeom prst="rect">
            <a:avLst/>
          </a:prstGeom>
          <a:solidFill>
            <a:srgbClr val="000000"/>
          </a:solidFill>
          <a:ln w="9525">
            <a:noFill/>
            <a:miter lim="800000"/>
            <a:headEnd/>
            <a:tailEnd/>
          </a:ln>
        </p:spPr>
        <p:txBody>
          <a:bodyPr/>
          <a:lstStyle/>
          <a:p>
            <a:endParaRPr lang="zh-CN" altLang="en-US"/>
          </a:p>
        </p:txBody>
      </p:sp>
      <p:sp>
        <p:nvSpPr>
          <p:cNvPr id="130710" name="Line 1686"/>
          <p:cNvSpPr>
            <a:spLocks noChangeShapeType="1"/>
          </p:cNvSpPr>
          <p:nvPr/>
        </p:nvSpPr>
        <p:spPr bwMode="auto">
          <a:xfrm>
            <a:off x="7880350" y="5594350"/>
            <a:ext cx="1588" cy="436563"/>
          </a:xfrm>
          <a:prstGeom prst="line">
            <a:avLst/>
          </a:prstGeom>
          <a:noFill/>
          <a:ln w="0">
            <a:solidFill>
              <a:srgbClr val="000000"/>
            </a:solidFill>
            <a:round/>
            <a:headEnd/>
            <a:tailEnd/>
          </a:ln>
        </p:spPr>
        <p:txBody>
          <a:bodyPr/>
          <a:lstStyle/>
          <a:p>
            <a:endParaRPr lang="zh-CN" altLang="en-US"/>
          </a:p>
        </p:txBody>
      </p:sp>
      <p:sp>
        <p:nvSpPr>
          <p:cNvPr id="130711" name="Rectangle 1687"/>
          <p:cNvSpPr>
            <a:spLocks noChangeArrowheads="1"/>
          </p:cNvSpPr>
          <p:nvPr/>
        </p:nvSpPr>
        <p:spPr bwMode="auto">
          <a:xfrm>
            <a:off x="7880350" y="6030913"/>
            <a:ext cx="12700" cy="6350"/>
          </a:xfrm>
          <a:prstGeom prst="rect">
            <a:avLst/>
          </a:prstGeom>
          <a:solidFill>
            <a:srgbClr val="000000"/>
          </a:solidFill>
          <a:ln w="9525">
            <a:noFill/>
            <a:miter lim="800000"/>
            <a:headEnd/>
            <a:tailEnd/>
          </a:ln>
        </p:spPr>
        <p:txBody>
          <a:bodyPr/>
          <a:lstStyle/>
          <a:p>
            <a:endParaRPr lang="zh-CN" altLang="en-US"/>
          </a:p>
        </p:txBody>
      </p:sp>
      <p:sp>
        <p:nvSpPr>
          <p:cNvPr id="130712" name="Line 1688"/>
          <p:cNvSpPr>
            <a:spLocks noChangeShapeType="1"/>
          </p:cNvSpPr>
          <p:nvPr/>
        </p:nvSpPr>
        <p:spPr bwMode="auto">
          <a:xfrm>
            <a:off x="7880350" y="6030913"/>
            <a:ext cx="12700" cy="1587"/>
          </a:xfrm>
          <a:prstGeom prst="line">
            <a:avLst/>
          </a:prstGeom>
          <a:noFill/>
          <a:ln w="0">
            <a:solidFill>
              <a:srgbClr val="000000"/>
            </a:solidFill>
            <a:round/>
            <a:headEnd/>
            <a:tailEnd/>
          </a:ln>
        </p:spPr>
        <p:txBody>
          <a:bodyPr/>
          <a:lstStyle/>
          <a:p>
            <a:endParaRPr lang="zh-CN" altLang="en-US"/>
          </a:p>
        </p:txBody>
      </p:sp>
      <p:sp>
        <p:nvSpPr>
          <p:cNvPr id="130713" name="Line 1689"/>
          <p:cNvSpPr>
            <a:spLocks noChangeShapeType="1"/>
          </p:cNvSpPr>
          <p:nvPr/>
        </p:nvSpPr>
        <p:spPr bwMode="auto">
          <a:xfrm>
            <a:off x="7880350" y="6030913"/>
            <a:ext cx="1588" cy="6350"/>
          </a:xfrm>
          <a:prstGeom prst="line">
            <a:avLst/>
          </a:prstGeom>
          <a:noFill/>
          <a:ln w="0">
            <a:solidFill>
              <a:srgbClr val="000000"/>
            </a:solidFill>
            <a:round/>
            <a:headEnd/>
            <a:tailEnd/>
          </a:ln>
        </p:spPr>
        <p:txBody>
          <a:bodyPr/>
          <a:lstStyle/>
          <a:p>
            <a:endParaRPr lang="zh-CN" altLang="en-US"/>
          </a:p>
        </p:txBody>
      </p:sp>
      <p:sp>
        <p:nvSpPr>
          <p:cNvPr id="130714" name="Rectangle 1690"/>
          <p:cNvSpPr>
            <a:spLocks noChangeArrowheads="1"/>
          </p:cNvSpPr>
          <p:nvPr/>
        </p:nvSpPr>
        <p:spPr bwMode="auto">
          <a:xfrm>
            <a:off x="7880350" y="6030913"/>
            <a:ext cx="12700" cy="6350"/>
          </a:xfrm>
          <a:prstGeom prst="rect">
            <a:avLst/>
          </a:prstGeom>
          <a:solidFill>
            <a:srgbClr val="000000"/>
          </a:solidFill>
          <a:ln w="9525">
            <a:noFill/>
            <a:miter lim="800000"/>
            <a:headEnd/>
            <a:tailEnd/>
          </a:ln>
        </p:spPr>
        <p:txBody>
          <a:bodyPr/>
          <a:lstStyle/>
          <a:p>
            <a:endParaRPr lang="zh-CN" altLang="en-US"/>
          </a:p>
        </p:txBody>
      </p:sp>
      <p:sp>
        <p:nvSpPr>
          <p:cNvPr id="130715" name="Line 1691"/>
          <p:cNvSpPr>
            <a:spLocks noChangeShapeType="1"/>
          </p:cNvSpPr>
          <p:nvPr/>
        </p:nvSpPr>
        <p:spPr bwMode="auto">
          <a:xfrm>
            <a:off x="7880350" y="6030913"/>
            <a:ext cx="12700" cy="1587"/>
          </a:xfrm>
          <a:prstGeom prst="line">
            <a:avLst/>
          </a:prstGeom>
          <a:noFill/>
          <a:ln w="0">
            <a:solidFill>
              <a:srgbClr val="000000"/>
            </a:solidFill>
            <a:round/>
            <a:headEnd/>
            <a:tailEnd/>
          </a:ln>
        </p:spPr>
        <p:txBody>
          <a:bodyPr/>
          <a:lstStyle/>
          <a:p>
            <a:endParaRPr lang="zh-CN" altLang="en-US"/>
          </a:p>
        </p:txBody>
      </p:sp>
      <p:sp>
        <p:nvSpPr>
          <p:cNvPr id="130716" name="Line 1692"/>
          <p:cNvSpPr>
            <a:spLocks noChangeShapeType="1"/>
          </p:cNvSpPr>
          <p:nvPr/>
        </p:nvSpPr>
        <p:spPr bwMode="auto">
          <a:xfrm>
            <a:off x="7880350" y="6030913"/>
            <a:ext cx="1588" cy="6350"/>
          </a:xfrm>
          <a:prstGeom prst="line">
            <a:avLst/>
          </a:prstGeom>
          <a:noFill/>
          <a:ln w="0">
            <a:solidFill>
              <a:srgbClr val="000000"/>
            </a:solidFill>
            <a:round/>
            <a:headEnd/>
            <a:tailEnd/>
          </a:ln>
        </p:spPr>
        <p:txBody>
          <a:bodyPr/>
          <a:lstStyle/>
          <a:p>
            <a:endParaRPr lang="zh-CN" altLang="en-US"/>
          </a:p>
        </p:txBody>
      </p:sp>
      <p:sp>
        <p:nvSpPr>
          <p:cNvPr id="130717" name="Rectangle 1693"/>
          <p:cNvSpPr>
            <a:spLocks noChangeArrowheads="1"/>
          </p:cNvSpPr>
          <p:nvPr/>
        </p:nvSpPr>
        <p:spPr bwMode="auto">
          <a:xfrm>
            <a:off x="1257300" y="6038850"/>
            <a:ext cx="34925" cy="168275"/>
          </a:xfrm>
          <a:prstGeom prst="rect">
            <a:avLst/>
          </a:prstGeom>
          <a:noFill/>
          <a:ln w="9525">
            <a:noFill/>
            <a:miter lim="800000"/>
            <a:headEnd/>
            <a:tailEnd/>
          </a:ln>
        </p:spPr>
        <p:txBody>
          <a:bodyPr wrap="none" lIns="0" tIns="0" rIns="0" bIns="0">
            <a:spAutoFit/>
          </a:bodyPr>
          <a:lstStyle/>
          <a:p>
            <a:r>
              <a:rPr lang="en-US" altLang="zh-CN" sz="1100">
                <a:solidFill>
                  <a:srgbClr val="000000"/>
                </a:solidFill>
              </a:rPr>
              <a:t> </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457200"/>
            <a:ext cx="7772400" cy="609600"/>
          </a:xfrm>
        </p:spPr>
        <p:txBody>
          <a:bodyPr/>
          <a:lstStyle/>
          <a:p>
            <a:r>
              <a:rPr lang="en-US" altLang="zh-CN" sz="3600" b="1"/>
              <a:t> </a:t>
            </a:r>
            <a:r>
              <a:rPr lang="en-US" altLang="zh-CN" sz="3600" b="1" smtClean="0"/>
              <a:t>5.2.2 </a:t>
            </a:r>
            <a:r>
              <a:rPr lang="zh-CN" altLang="en-US" sz="3600" b="1" dirty="0">
                <a:ea typeface="华文行楷" pitchFamily="2" charset="-122"/>
              </a:rPr>
              <a:t>算符优先文法的定义</a:t>
            </a:r>
          </a:p>
        </p:txBody>
      </p:sp>
      <p:sp>
        <p:nvSpPr>
          <p:cNvPr id="31747" name="Rectangle 3"/>
          <p:cNvSpPr>
            <a:spLocks noGrp="1" noChangeArrowheads="1"/>
          </p:cNvSpPr>
          <p:nvPr>
            <p:ph idx="1"/>
          </p:nvPr>
        </p:nvSpPr>
        <p:spPr>
          <a:xfrm>
            <a:off x="381000" y="1143000"/>
            <a:ext cx="8534400" cy="5486400"/>
          </a:xfrm>
          <a:noFill/>
        </p:spPr>
        <p:txBody>
          <a:bodyPr/>
          <a:lstStyle/>
          <a:p>
            <a:pPr>
              <a:buNone/>
            </a:pPr>
            <a:r>
              <a:rPr lang="zh-CN" altLang="en-US" sz="2800" b="1" dirty="0">
                <a:solidFill>
                  <a:srgbClr val="CC3300"/>
                </a:solidFill>
              </a:rPr>
              <a:t>定义</a:t>
            </a:r>
            <a:r>
              <a:rPr lang="zh-CN" altLang="en-US" sz="2800" b="1" dirty="0"/>
              <a:t>：如果不含空产生式的上下文无关文法 </a:t>
            </a:r>
            <a:r>
              <a:rPr lang="en-US" altLang="zh-CN" sz="2800" b="1" dirty="0"/>
              <a:t>G </a:t>
            </a:r>
            <a:r>
              <a:rPr lang="zh-CN" altLang="en-US" sz="2800" b="1" dirty="0"/>
              <a:t>中没有形如 </a:t>
            </a:r>
            <a:r>
              <a:rPr lang="en-US" altLang="zh-CN" sz="2800" b="1" dirty="0"/>
              <a:t>A</a:t>
            </a:r>
            <a:r>
              <a:rPr lang="en-US" altLang="zh-CN" sz="2800" b="1" dirty="0">
                <a:sym typeface="Symbol" pitchFamily="18" charset="2"/>
              </a:rPr>
              <a:t></a:t>
            </a:r>
            <a:r>
              <a:rPr lang="en-US" altLang="zh-CN" sz="2800" b="1" dirty="0"/>
              <a:t>…BC…</a:t>
            </a:r>
            <a:r>
              <a:rPr lang="zh-CN" altLang="en-US" sz="2800" b="1" dirty="0"/>
              <a:t>的产生式，其中</a:t>
            </a:r>
            <a:r>
              <a:rPr lang="en-US" altLang="zh-CN" sz="2800" b="1" dirty="0"/>
              <a:t>B</a:t>
            </a:r>
            <a:r>
              <a:rPr lang="zh-CN" altLang="en-US" sz="2800" b="1" dirty="0"/>
              <a:t>，</a:t>
            </a:r>
            <a:r>
              <a:rPr lang="en-US" altLang="zh-CN" sz="2800" b="1" dirty="0"/>
              <a:t>C∈V</a:t>
            </a:r>
            <a:r>
              <a:rPr lang="en-US" altLang="zh-CN" sz="2800" b="1" baseline="-25000" dirty="0"/>
              <a:t>N </a:t>
            </a:r>
            <a:r>
              <a:rPr lang="zh-CN" altLang="en-US" sz="2800" b="1" dirty="0"/>
              <a:t>则称</a:t>
            </a:r>
            <a:r>
              <a:rPr lang="en-US" altLang="zh-CN" sz="2800" b="1" dirty="0"/>
              <a:t>G </a:t>
            </a:r>
            <a:r>
              <a:rPr lang="zh-CN" altLang="en-US" sz="2800" b="1" dirty="0"/>
              <a:t>为</a:t>
            </a:r>
            <a:r>
              <a:rPr lang="zh-CN" altLang="en-US" sz="2800" b="1" dirty="0">
                <a:solidFill>
                  <a:srgbClr val="FF0000"/>
                </a:solidFill>
              </a:rPr>
              <a:t>算符文法（</a:t>
            </a:r>
            <a:r>
              <a:rPr lang="en-US" altLang="zh-CN" sz="2800" b="1" dirty="0">
                <a:solidFill>
                  <a:srgbClr val="FF0000"/>
                </a:solidFill>
              </a:rPr>
              <a:t>OG</a:t>
            </a:r>
            <a:r>
              <a:rPr lang="zh-CN" altLang="en-US" sz="2800" b="1" dirty="0">
                <a:solidFill>
                  <a:srgbClr val="FF0000"/>
                </a:solidFill>
              </a:rPr>
              <a:t>）</a:t>
            </a:r>
            <a:r>
              <a:rPr lang="zh-CN" altLang="en-US" sz="2800" b="1" dirty="0"/>
              <a:t>。</a:t>
            </a:r>
          </a:p>
          <a:p>
            <a:pPr>
              <a:spcBef>
                <a:spcPct val="50000"/>
              </a:spcBef>
              <a:buFontTx/>
              <a:buNone/>
            </a:pPr>
            <a:r>
              <a:rPr lang="zh-CN" altLang="en-US" sz="2400" b="1" dirty="0" smtClean="0"/>
              <a:t>例</a:t>
            </a:r>
            <a:r>
              <a:rPr lang="en-US" altLang="zh-CN" sz="2400" b="1" dirty="0" smtClean="0"/>
              <a:t>5.4</a:t>
            </a:r>
            <a:r>
              <a:rPr lang="zh-CN" altLang="en-US" sz="2400" b="1" dirty="0" smtClean="0"/>
              <a:t>、</a:t>
            </a:r>
            <a:r>
              <a:rPr lang="en-US" altLang="zh-CN" sz="2400" b="1" dirty="0" smtClean="0"/>
              <a:t> </a:t>
            </a:r>
            <a:r>
              <a:rPr lang="en-US" altLang="zh-CN" sz="2400" b="1" dirty="0"/>
              <a:t>G[E]</a:t>
            </a:r>
            <a:r>
              <a:rPr lang="zh-CN" altLang="en-US" sz="2400" b="1" dirty="0"/>
              <a:t>：</a:t>
            </a:r>
            <a:r>
              <a:rPr lang="en-US" altLang="zh-CN" sz="2400" b="1" dirty="0"/>
              <a:t>E→E</a:t>
            </a:r>
            <a:r>
              <a:rPr lang="en-US" altLang="zh-CN" sz="2400" b="1" dirty="0">
                <a:solidFill>
                  <a:srgbClr val="CC3300"/>
                </a:solidFill>
              </a:rPr>
              <a:t>+</a:t>
            </a:r>
            <a:r>
              <a:rPr lang="en-US" altLang="zh-CN" sz="2400" b="1" dirty="0"/>
              <a:t>E|E</a:t>
            </a:r>
            <a:r>
              <a:rPr lang="en-US" altLang="zh-CN" sz="2400" b="1" dirty="0">
                <a:solidFill>
                  <a:srgbClr val="CC3300"/>
                </a:solidFill>
              </a:rPr>
              <a:t>-</a:t>
            </a:r>
            <a:r>
              <a:rPr lang="en-US" altLang="zh-CN" sz="2400" b="1" dirty="0">
                <a:solidFill>
                  <a:schemeClr val="bg2"/>
                </a:solidFill>
              </a:rPr>
              <a:t>E</a:t>
            </a:r>
            <a:r>
              <a:rPr lang="en-US" altLang="zh-CN" sz="2400" b="1" dirty="0"/>
              <a:t>|E</a:t>
            </a:r>
            <a:r>
              <a:rPr lang="en-US" altLang="zh-CN" sz="2400" b="1" dirty="0">
                <a:solidFill>
                  <a:srgbClr val="CC3300"/>
                </a:solidFill>
              </a:rPr>
              <a:t>*</a:t>
            </a:r>
            <a:r>
              <a:rPr lang="en-US" altLang="zh-CN" sz="2400" b="1" dirty="0"/>
              <a:t>E|E</a:t>
            </a:r>
            <a:r>
              <a:rPr lang="en-US" altLang="zh-CN" sz="2400" b="1" dirty="0">
                <a:solidFill>
                  <a:srgbClr val="CC3300"/>
                </a:solidFill>
              </a:rPr>
              <a:t>/</a:t>
            </a:r>
            <a:r>
              <a:rPr lang="en-US" altLang="zh-CN" sz="2400" b="1" dirty="0"/>
              <a:t>E|E</a:t>
            </a:r>
            <a:r>
              <a:rPr lang="en-US" altLang="zh-CN" sz="2400" b="1" dirty="0">
                <a:solidFill>
                  <a:srgbClr val="CC3300"/>
                </a:solidFill>
                <a:sym typeface="Symbol" pitchFamily="18" charset="2"/>
              </a:rPr>
              <a:t></a:t>
            </a:r>
            <a:r>
              <a:rPr lang="en-US" altLang="zh-CN" sz="2400" b="1" dirty="0">
                <a:sym typeface="Symbol" pitchFamily="18" charset="2"/>
              </a:rPr>
              <a:t>E|</a:t>
            </a:r>
            <a:r>
              <a:rPr lang="en-US" altLang="zh-CN" sz="2400" b="1" dirty="0">
                <a:solidFill>
                  <a:srgbClr val="CC3300"/>
                </a:solidFill>
                <a:sym typeface="Symbol" pitchFamily="18" charset="2"/>
              </a:rPr>
              <a:t>(</a:t>
            </a:r>
            <a:r>
              <a:rPr lang="en-US" altLang="zh-CN" sz="2400" b="1" dirty="0">
                <a:sym typeface="Symbol" pitchFamily="18" charset="2"/>
              </a:rPr>
              <a:t>E</a:t>
            </a:r>
            <a:r>
              <a:rPr lang="en-US" altLang="zh-CN" sz="2400" b="1" dirty="0">
                <a:solidFill>
                  <a:srgbClr val="CC3300"/>
                </a:solidFill>
                <a:sym typeface="Symbol" pitchFamily="18" charset="2"/>
              </a:rPr>
              <a:t>)</a:t>
            </a:r>
            <a:r>
              <a:rPr lang="en-US" altLang="zh-CN" sz="2400" b="1" dirty="0">
                <a:sym typeface="Symbol" pitchFamily="18" charset="2"/>
              </a:rPr>
              <a:t>|</a:t>
            </a:r>
            <a:r>
              <a:rPr lang="en-US" altLang="zh-CN" sz="2400" b="1" dirty="0" err="1">
                <a:sym typeface="Symbol" pitchFamily="18" charset="2"/>
              </a:rPr>
              <a:t>i</a:t>
            </a:r>
            <a:endParaRPr lang="en-US" altLang="zh-CN" sz="2400" b="1" dirty="0">
              <a:solidFill>
                <a:srgbClr val="CC3300"/>
              </a:solidFill>
              <a:sym typeface="Symbol" pitchFamily="18" charset="2"/>
            </a:endParaRPr>
          </a:p>
          <a:p>
            <a:pPr>
              <a:spcBef>
                <a:spcPct val="50000"/>
              </a:spcBef>
              <a:buFontTx/>
              <a:buNone/>
            </a:pPr>
            <a:r>
              <a:rPr lang="zh-CN" altLang="en-US" sz="2400" b="1" dirty="0" smtClean="0"/>
              <a:t>例</a:t>
            </a:r>
            <a:r>
              <a:rPr lang="en-US" altLang="zh-CN" sz="2400" b="1" dirty="0" smtClean="0"/>
              <a:t>5.5</a:t>
            </a:r>
            <a:r>
              <a:rPr lang="zh-CN" altLang="en-US" sz="2400" b="1" dirty="0" smtClean="0"/>
              <a:t>、</a:t>
            </a:r>
            <a:r>
              <a:rPr lang="en-US" altLang="zh-CN" sz="2400" b="1" dirty="0" smtClean="0"/>
              <a:t> </a:t>
            </a:r>
            <a:r>
              <a:rPr lang="en-US" altLang="zh-CN" sz="2400" b="1" dirty="0"/>
              <a:t>G’[E]:   E→E</a:t>
            </a:r>
            <a:r>
              <a:rPr lang="zh-CN" altLang="en-US" sz="2400" b="1" dirty="0"/>
              <a:t>＋</a:t>
            </a:r>
            <a:r>
              <a:rPr lang="en-US" altLang="zh-CN" sz="2400" b="1" dirty="0"/>
              <a:t>T|T</a:t>
            </a:r>
          </a:p>
          <a:p>
            <a:pPr>
              <a:spcBef>
                <a:spcPct val="50000"/>
              </a:spcBef>
              <a:buFontTx/>
              <a:buNone/>
            </a:pPr>
            <a:r>
              <a:rPr lang="en-US" altLang="zh-CN" sz="2400" b="1" dirty="0"/>
              <a:t>                     T→T*F|F</a:t>
            </a:r>
          </a:p>
          <a:p>
            <a:pPr>
              <a:spcBef>
                <a:spcPct val="50000"/>
              </a:spcBef>
              <a:buFontTx/>
              <a:buNone/>
            </a:pPr>
            <a:r>
              <a:rPr lang="en-US" altLang="zh-CN" sz="2400" b="1" dirty="0"/>
              <a:t>                      F→P↑F</a:t>
            </a:r>
            <a:r>
              <a:rPr lang="zh-CN" altLang="en-US" sz="2400" b="1" dirty="0"/>
              <a:t>｜</a:t>
            </a:r>
            <a:r>
              <a:rPr lang="en-US" altLang="zh-CN" sz="2400" b="1" dirty="0"/>
              <a:t>P</a:t>
            </a:r>
          </a:p>
          <a:p>
            <a:pPr>
              <a:spcBef>
                <a:spcPct val="50000"/>
              </a:spcBef>
              <a:buFontTx/>
              <a:buNone/>
            </a:pPr>
            <a:r>
              <a:rPr lang="en-US" altLang="zh-CN" sz="2400" b="1" dirty="0"/>
              <a:t>                     P→(E)|</a:t>
            </a:r>
            <a:r>
              <a:rPr lang="en-US" altLang="zh-CN" sz="2400" b="1" dirty="0" err="1"/>
              <a:t>i</a:t>
            </a:r>
            <a:endParaRPr lang="en-US" altLang="zh-CN" sz="2400" b="1" dirty="0"/>
          </a:p>
          <a:p>
            <a:pPr>
              <a:buFontTx/>
              <a:buNone/>
            </a:pPr>
            <a:r>
              <a:rPr lang="zh-CN" altLang="en-US" sz="2400" b="1" dirty="0">
                <a:solidFill>
                  <a:srgbClr val="CC3300"/>
                </a:solidFill>
              </a:rPr>
              <a:t>性质</a:t>
            </a:r>
            <a:r>
              <a:rPr lang="en-US" altLang="zh-CN" sz="2400" b="1" dirty="0">
                <a:solidFill>
                  <a:srgbClr val="CC3300"/>
                </a:solidFill>
              </a:rPr>
              <a:t>1</a:t>
            </a:r>
            <a:r>
              <a:rPr lang="zh-CN" altLang="en-US" sz="2400" b="1" dirty="0"/>
              <a:t>：在算符文法中任何句型都不包含两个相邻的</a:t>
            </a:r>
            <a:r>
              <a:rPr lang="zh-CN" altLang="en-US" sz="2400" b="1" dirty="0" smtClean="0"/>
              <a:t>非终结符</a:t>
            </a:r>
            <a:r>
              <a:rPr lang="en-US" altLang="zh-CN" sz="2400" b="1" dirty="0" smtClean="0"/>
              <a:t>.</a:t>
            </a:r>
            <a:endParaRPr lang="en-US" altLang="zh-CN" sz="2400" b="1" dirty="0"/>
          </a:p>
          <a:p>
            <a:pPr>
              <a:buFontTx/>
              <a:buNone/>
            </a:pPr>
            <a:r>
              <a:rPr lang="zh-CN" altLang="en-US" sz="2400" b="1" dirty="0">
                <a:solidFill>
                  <a:srgbClr val="CC3300"/>
                </a:solidFill>
              </a:rPr>
              <a:t>性质</a:t>
            </a:r>
            <a:r>
              <a:rPr lang="en-US" altLang="zh-CN" sz="2400" b="1" dirty="0">
                <a:solidFill>
                  <a:srgbClr val="CC3300"/>
                </a:solidFill>
              </a:rPr>
              <a:t>2</a:t>
            </a:r>
            <a:r>
              <a:rPr lang="zh-CN" altLang="en-US" sz="2400" b="1" dirty="0"/>
              <a:t>：如 </a:t>
            </a:r>
            <a:r>
              <a:rPr lang="en-US" altLang="zh-CN" sz="2400" b="1" dirty="0" err="1"/>
              <a:t>A</a:t>
            </a:r>
            <a:r>
              <a:rPr lang="en-US" altLang="zh-CN" sz="2400" b="1" dirty="0" err="1">
                <a:solidFill>
                  <a:srgbClr val="CC3300"/>
                </a:solidFill>
              </a:rPr>
              <a:t>b</a:t>
            </a:r>
            <a:r>
              <a:rPr lang="en-US" altLang="zh-CN" sz="2400" b="1" dirty="0"/>
              <a:t> </a:t>
            </a:r>
            <a:r>
              <a:rPr lang="zh-CN" altLang="en-US" sz="2400" b="1" dirty="0"/>
              <a:t>或 </a:t>
            </a:r>
            <a:r>
              <a:rPr lang="en-US" altLang="zh-CN" sz="2400" b="1" dirty="0" err="1">
                <a:solidFill>
                  <a:srgbClr val="CC3300"/>
                </a:solidFill>
              </a:rPr>
              <a:t>b</a:t>
            </a:r>
            <a:r>
              <a:rPr lang="en-US" altLang="zh-CN" sz="2400" b="1" dirty="0" err="1"/>
              <a:t>A</a:t>
            </a:r>
            <a:r>
              <a:rPr lang="en-US" altLang="zh-CN" sz="2400" b="1" dirty="0"/>
              <a:t> </a:t>
            </a:r>
            <a:r>
              <a:rPr lang="zh-CN" altLang="en-US" sz="2400" b="1" dirty="0"/>
              <a:t>出现在算符文法的 句型 </a:t>
            </a:r>
            <a:r>
              <a:rPr lang="zh-CN" altLang="en-US" sz="2400" b="1" dirty="0">
                <a:solidFill>
                  <a:srgbClr val="FF66FF"/>
                </a:solidFill>
                <a:sym typeface="Symbol" pitchFamily="18" charset="2"/>
              </a:rPr>
              <a:t></a:t>
            </a:r>
            <a:r>
              <a:rPr lang="zh-CN" altLang="en-US" sz="2400" b="1" dirty="0"/>
              <a:t> 中，其中  </a:t>
            </a:r>
            <a:r>
              <a:rPr lang="en-US" altLang="zh-CN" sz="2400" b="1" dirty="0"/>
              <a:t>A∈V</a:t>
            </a:r>
            <a:r>
              <a:rPr lang="en-US" altLang="zh-CN" sz="2400" b="1" baseline="-25000" dirty="0"/>
              <a:t>N</a:t>
            </a:r>
            <a:r>
              <a:rPr lang="zh-CN" altLang="en-US" sz="2400" b="1" dirty="0"/>
              <a:t>，</a:t>
            </a:r>
            <a:r>
              <a:rPr lang="en-US" altLang="zh-CN" sz="2400" b="1" dirty="0" err="1">
                <a:solidFill>
                  <a:srgbClr val="CC3300"/>
                </a:solidFill>
              </a:rPr>
              <a:t>b</a:t>
            </a:r>
            <a:r>
              <a:rPr lang="en-US" altLang="zh-CN" sz="2400" b="1" dirty="0" err="1"/>
              <a:t>∈</a:t>
            </a:r>
            <a:r>
              <a:rPr lang="en-US" altLang="zh-CN" sz="2400" b="1" dirty="0" err="1">
                <a:solidFill>
                  <a:srgbClr val="CC3300"/>
                </a:solidFill>
              </a:rPr>
              <a:t>V</a:t>
            </a:r>
            <a:r>
              <a:rPr lang="en-US" altLang="zh-CN" sz="2400" b="1" baseline="-25000" dirty="0" err="1">
                <a:solidFill>
                  <a:srgbClr val="CC3300"/>
                </a:solidFill>
              </a:rPr>
              <a:t>T</a:t>
            </a:r>
            <a:r>
              <a:rPr lang="zh-CN" altLang="en-US" sz="2400" b="1" dirty="0"/>
              <a:t>， 则 </a:t>
            </a:r>
            <a:r>
              <a:rPr lang="zh-CN" altLang="en-US" sz="2400" b="1" dirty="0">
                <a:solidFill>
                  <a:srgbClr val="FF66FF"/>
                </a:solidFill>
                <a:sym typeface="Symbol" pitchFamily="18" charset="2"/>
              </a:rPr>
              <a:t></a:t>
            </a:r>
            <a:r>
              <a:rPr lang="zh-CN" altLang="en-US" sz="2400" b="1" dirty="0"/>
              <a:t> 中任何 含</a:t>
            </a:r>
            <a:r>
              <a:rPr lang="zh-CN" altLang="en-US" sz="2400" b="1" dirty="0">
                <a:solidFill>
                  <a:schemeClr val="accent2"/>
                </a:solidFill>
              </a:rPr>
              <a:t> </a:t>
            </a:r>
            <a:r>
              <a:rPr lang="en-US" altLang="zh-CN" sz="2400" b="1" dirty="0">
                <a:solidFill>
                  <a:srgbClr val="CC3300"/>
                </a:solidFill>
              </a:rPr>
              <a:t>b</a:t>
            </a:r>
            <a:r>
              <a:rPr lang="en-US" altLang="zh-CN" sz="2400" b="1" dirty="0">
                <a:solidFill>
                  <a:schemeClr val="accent2"/>
                </a:solidFill>
              </a:rPr>
              <a:t> </a:t>
            </a:r>
            <a:r>
              <a:rPr lang="zh-CN" altLang="en-US" sz="2400" b="1" dirty="0"/>
              <a:t>的短语必含有</a:t>
            </a:r>
            <a:r>
              <a:rPr lang="en-US" altLang="zh-CN" sz="2400" b="1" dirty="0"/>
              <a:t>A</a:t>
            </a:r>
            <a:r>
              <a:rPr lang="zh-CN" altLang="en-US" sz="2400" b="1" dirty="0"/>
              <a:t>。</a:t>
            </a:r>
          </a:p>
        </p:txBody>
      </p:sp>
      <p:sp>
        <p:nvSpPr>
          <p:cNvPr id="5" name="灯片编号占位符 5"/>
          <p:cNvSpPr>
            <a:spLocks noGrp="1"/>
          </p:cNvSpPr>
          <p:nvPr>
            <p:ph type="sldNum" sz="quarter" idx="12"/>
          </p:nvPr>
        </p:nvSpPr>
        <p:spPr/>
        <p:txBody>
          <a:bodyPr/>
          <a:lstStyle/>
          <a:p>
            <a:fld id="{82957C4C-3C8A-4A43-AA8E-65057E24687E}" type="slidenum">
              <a:rPr lang="en-US" altLang="zh-CN"/>
              <a:pPr/>
              <a:t>23</a:t>
            </a:fld>
            <a:endParaRPr lang="en-US" altLang="zh-CN"/>
          </a:p>
        </p:txBody>
      </p:sp>
      <p:cxnSp>
        <p:nvCxnSpPr>
          <p:cNvPr id="7" name="直接连接符 6"/>
          <p:cNvCxnSpPr/>
          <p:nvPr/>
        </p:nvCxnSpPr>
        <p:spPr>
          <a:xfrm flipV="1">
            <a:off x="467544" y="980728"/>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11560" y="476672"/>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0"/>
            <a:ext cx="7772400" cy="1219200"/>
          </a:xfrm>
        </p:spPr>
        <p:txBody>
          <a:bodyPr/>
          <a:lstStyle/>
          <a:p>
            <a:r>
              <a:rPr lang="zh-CN" altLang="en-US" sz="3600" b="1" dirty="0">
                <a:latin typeface="宋体" pitchFamily="2" charset="-122"/>
              </a:rPr>
              <a:t>算符优先关系</a:t>
            </a:r>
            <a:endParaRPr lang="zh-CN" altLang="en-US" sz="3600" dirty="0"/>
          </a:p>
        </p:txBody>
      </p:sp>
      <p:sp>
        <p:nvSpPr>
          <p:cNvPr id="32772" name="Rectangle 4"/>
          <p:cNvSpPr>
            <a:spLocks noGrp="1" noChangeArrowheads="1"/>
          </p:cNvSpPr>
          <p:nvPr>
            <p:ph idx="1"/>
          </p:nvPr>
        </p:nvSpPr>
        <p:spPr>
          <a:xfrm>
            <a:off x="609600" y="1295400"/>
            <a:ext cx="8153400" cy="5181600"/>
          </a:xfrm>
          <a:noFill/>
          <a:ln/>
        </p:spPr>
        <p:txBody>
          <a:bodyPr/>
          <a:lstStyle/>
          <a:p>
            <a:pPr>
              <a:buFontTx/>
              <a:buNone/>
            </a:pPr>
            <a:r>
              <a:rPr lang="zh-CN" altLang="en-US" sz="2800" b="1" dirty="0">
                <a:latin typeface="宋体" pitchFamily="2" charset="-122"/>
              </a:rPr>
              <a:t>在</a:t>
            </a:r>
            <a:r>
              <a:rPr lang="en-US" altLang="zh-CN" sz="2800" b="1" dirty="0"/>
              <a:t>OG</a:t>
            </a:r>
            <a:r>
              <a:rPr lang="zh-CN" altLang="en-US" sz="2800" b="1" dirty="0">
                <a:latin typeface="宋体" pitchFamily="2" charset="-122"/>
              </a:rPr>
              <a:t>中 定义</a:t>
            </a:r>
            <a:r>
              <a:rPr lang="zh-CN" altLang="en-US" sz="2800" b="1" dirty="0"/>
              <a:t>  </a:t>
            </a:r>
            <a:r>
              <a:rPr lang="zh-CN" altLang="en-US" sz="2800" b="1" dirty="0">
                <a:latin typeface="宋体" pitchFamily="2" charset="-122"/>
              </a:rPr>
              <a:t>（算符优先关系）</a:t>
            </a:r>
            <a:endParaRPr lang="zh-CN" altLang="en-US" sz="2800" b="1" dirty="0"/>
          </a:p>
          <a:p>
            <a:pPr lvl="2">
              <a:buFontTx/>
              <a:buNone/>
            </a:pPr>
            <a:r>
              <a:rPr lang="zh-CN" altLang="en-US" sz="2800" b="1" dirty="0"/>
              <a:t> </a:t>
            </a:r>
            <a:r>
              <a:rPr lang="en-US" altLang="zh-CN" sz="2800" b="1" dirty="0"/>
              <a:t>a </a:t>
            </a:r>
            <a:r>
              <a:rPr lang="en-US" altLang="zh-CN" sz="2800" b="1" dirty="0">
                <a:solidFill>
                  <a:srgbClr val="FF3300"/>
                </a:solidFill>
              </a:rPr>
              <a:t>=</a:t>
            </a:r>
            <a:r>
              <a:rPr lang="en-US" altLang="zh-CN" sz="2800" b="1" dirty="0"/>
              <a:t> b        G</a:t>
            </a:r>
            <a:r>
              <a:rPr lang="zh-CN" altLang="en-US" sz="2800" b="1" dirty="0">
                <a:latin typeface="宋体" pitchFamily="2" charset="-122"/>
              </a:rPr>
              <a:t>中有形如</a:t>
            </a:r>
            <a:r>
              <a:rPr lang="zh-CN" altLang="en-US" sz="2800" b="1" dirty="0"/>
              <a:t>：</a:t>
            </a:r>
            <a:r>
              <a:rPr lang="en-US" altLang="zh-CN" sz="2800" b="1" dirty="0"/>
              <a:t>A</a:t>
            </a:r>
            <a:r>
              <a:rPr lang="en-US" altLang="zh-CN" sz="2800" b="1" dirty="0">
                <a:sym typeface="Symbol" pitchFamily="18" charset="2"/>
              </a:rPr>
              <a:t></a:t>
            </a:r>
            <a:r>
              <a:rPr lang="en-US" altLang="zh-CN" sz="2800" b="1" dirty="0"/>
              <a:t>…</a:t>
            </a:r>
            <a:r>
              <a:rPr lang="en-US" altLang="zh-CN" sz="2800" b="1" dirty="0" err="1">
                <a:solidFill>
                  <a:srgbClr val="CC3300"/>
                </a:solidFill>
              </a:rPr>
              <a:t>ab</a:t>
            </a:r>
            <a:r>
              <a:rPr lang="en-US" altLang="zh-CN" sz="2800" b="1" dirty="0"/>
              <a:t>…</a:t>
            </a:r>
          </a:p>
          <a:p>
            <a:pPr lvl="2">
              <a:buFontTx/>
              <a:buNone/>
            </a:pPr>
            <a:r>
              <a:rPr lang="en-US" altLang="zh-CN" sz="2800" b="1" dirty="0">
                <a:latin typeface="宋体" pitchFamily="2" charset="-122"/>
              </a:rPr>
              <a:t>          </a:t>
            </a:r>
            <a:r>
              <a:rPr lang="zh-CN" altLang="en-US" sz="2800" b="1" dirty="0">
                <a:latin typeface="宋体" pitchFamily="2" charset="-122"/>
              </a:rPr>
              <a:t>或</a:t>
            </a:r>
            <a:r>
              <a:rPr lang="en-US" altLang="zh-CN" sz="2800" b="1" dirty="0"/>
              <a:t>A </a:t>
            </a:r>
            <a:r>
              <a:rPr lang="en-US" altLang="zh-CN" sz="2800" b="1" dirty="0">
                <a:sym typeface="Symbol" pitchFamily="18" charset="2"/>
              </a:rPr>
              <a:t></a:t>
            </a:r>
            <a:r>
              <a:rPr lang="en-US" altLang="zh-CN" sz="2800" b="1" dirty="0"/>
              <a:t> </a:t>
            </a:r>
            <a:r>
              <a:rPr lang="en-US" altLang="zh-CN" sz="2800" b="1"/>
              <a:t>…</a:t>
            </a:r>
            <a:r>
              <a:rPr lang="en-US" altLang="zh-CN" sz="2800" b="1" smtClean="0">
                <a:solidFill>
                  <a:srgbClr val="CC3300"/>
                </a:solidFill>
              </a:rPr>
              <a:t>a</a:t>
            </a:r>
            <a:r>
              <a:rPr lang="en-US" altLang="zh-CN" sz="2800" b="1" smtClean="0"/>
              <a:t>B</a:t>
            </a:r>
            <a:r>
              <a:rPr lang="en-US" altLang="zh-CN" sz="2800" b="1" smtClean="0">
                <a:solidFill>
                  <a:srgbClr val="CC3300"/>
                </a:solidFill>
              </a:rPr>
              <a:t>b</a:t>
            </a:r>
            <a:r>
              <a:rPr lang="en-US" altLang="zh-CN" sz="2800" b="1" smtClean="0"/>
              <a:t>...</a:t>
            </a:r>
            <a:r>
              <a:rPr lang="zh-CN" altLang="en-US" sz="2800" b="1" smtClean="0">
                <a:latin typeface="宋体" pitchFamily="2" charset="-122"/>
              </a:rPr>
              <a:t>的</a:t>
            </a:r>
            <a:r>
              <a:rPr lang="zh-CN" altLang="en-US" sz="2800" b="1" dirty="0">
                <a:latin typeface="宋体" pitchFamily="2" charset="-122"/>
              </a:rPr>
              <a:t>产生式。</a:t>
            </a:r>
            <a:r>
              <a:rPr lang="zh-CN" altLang="en-US" sz="2800" b="1" dirty="0"/>
              <a:t>       </a:t>
            </a:r>
          </a:p>
          <a:p>
            <a:pPr lvl="2">
              <a:buFontTx/>
              <a:buNone/>
            </a:pPr>
            <a:r>
              <a:rPr lang="zh-CN" altLang="en-US" sz="2800" b="1" dirty="0"/>
              <a:t> </a:t>
            </a:r>
            <a:r>
              <a:rPr lang="en-US" altLang="zh-CN" sz="2800" b="1" dirty="0"/>
              <a:t>a </a:t>
            </a:r>
            <a:r>
              <a:rPr lang="en-US" altLang="zh-CN" sz="2800" dirty="0">
                <a:solidFill>
                  <a:srgbClr val="FF3300"/>
                </a:solidFill>
              </a:rPr>
              <a:t>&lt;</a:t>
            </a:r>
            <a:r>
              <a:rPr lang="en-US" altLang="zh-CN" sz="2800" b="1" dirty="0"/>
              <a:t> b        G</a:t>
            </a:r>
            <a:r>
              <a:rPr lang="zh-CN" altLang="en-US" sz="2800" b="1" dirty="0">
                <a:latin typeface="宋体" pitchFamily="2" charset="-122"/>
              </a:rPr>
              <a:t>中有形如</a:t>
            </a:r>
            <a:r>
              <a:rPr lang="en-US" altLang="zh-CN" sz="2800" b="1" dirty="0"/>
              <a:t>: A</a:t>
            </a:r>
            <a:r>
              <a:rPr lang="en-US" altLang="zh-CN" sz="2800" b="1" dirty="0">
                <a:sym typeface="Symbol" pitchFamily="18" charset="2"/>
              </a:rPr>
              <a:t></a:t>
            </a:r>
            <a:r>
              <a:rPr lang="en-US" altLang="zh-CN" sz="2800" b="1" dirty="0"/>
              <a:t> …</a:t>
            </a:r>
            <a:r>
              <a:rPr lang="en-US" altLang="zh-CN" sz="2800" b="1" dirty="0" err="1">
                <a:solidFill>
                  <a:srgbClr val="CC3300"/>
                </a:solidFill>
              </a:rPr>
              <a:t>a</a:t>
            </a:r>
            <a:r>
              <a:rPr lang="en-US" altLang="zh-CN" sz="2800" b="1" dirty="0" err="1"/>
              <a:t>B</a:t>
            </a:r>
            <a:r>
              <a:rPr lang="en-US" altLang="zh-CN" sz="2800" b="1" dirty="0"/>
              <a:t>…</a:t>
            </a:r>
            <a:r>
              <a:rPr lang="zh-CN" altLang="en-US" sz="2800" b="1" dirty="0">
                <a:latin typeface="宋体" pitchFamily="2" charset="-122"/>
              </a:rPr>
              <a:t>的产生式</a:t>
            </a:r>
            <a:r>
              <a:rPr lang="en-US" altLang="zh-CN" sz="2800" b="1" dirty="0"/>
              <a:t>,  	            </a:t>
            </a:r>
            <a:r>
              <a:rPr lang="zh-CN" altLang="en-US" sz="2800" b="1" dirty="0">
                <a:latin typeface="宋体" pitchFamily="2" charset="-122"/>
              </a:rPr>
              <a:t>而</a:t>
            </a:r>
            <a:r>
              <a:rPr lang="zh-CN" altLang="en-US" sz="2800" b="1" dirty="0"/>
              <a:t>   </a:t>
            </a:r>
            <a:r>
              <a:rPr lang="en-US" altLang="zh-CN" sz="2800" b="1" dirty="0"/>
              <a:t>B</a:t>
            </a:r>
            <a:r>
              <a:rPr lang="en-US" altLang="zh-CN" sz="2800" b="1" dirty="0">
                <a:latin typeface="Times New Roman" pitchFamily="18" charset="0"/>
                <a:sym typeface="Symbol" pitchFamily="18" charset="2"/>
              </a:rPr>
              <a:t>  </a:t>
            </a:r>
            <a:r>
              <a:rPr lang="en-US" altLang="zh-CN" sz="2800" b="1" dirty="0" smtClean="0">
                <a:solidFill>
                  <a:srgbClr val="CC3300"/>
                </a:solidFill>
              </a:rPr>
              <a:t>b</a:t>
            </a:r>
            <a:r>
              <a:rPr lang="en-US" altLang="zh-CN" sz="2800" b="1" dirty="0"/>
              <a:t>…   </a:t>
            </a:r>
            <a:r>
              <a:rPr lang="zh-CN" altLang="en-US" sz="2800" b="1" dirty="0">
                <a:latin typeface="宋体" pitchFamily="2" charset="-122"/>
              </a:rPr>
              <a:t>或</a:t>
            </a:r>
            <a:r>
              <a:rPr lang="en-US" altLang="zh-CN" sz="2800" b="1" dirty="0"/>
              <a:t>B </a:t>
            </a:r>
            <a:r>
              <a:rPr lang="en-US" altLang="zh-CN" sz="2800" b="1" dirty="0">
                <a:latin typeface="Times New Roman" pitchFamily="18" charset="0"/>
                <a:sym typeface="Symbol" pitchFamily="18" charset="2"/>
              </a:rPr>
              <a:t> </a:t>
            </a:r>
            <a:r>
              <a:rPr lang="en-US" altLang="zh-CN" sz="2800" b="1" dirty="0" err="1" smtClean="0"/>
              <a:t>C</a:t>
            </a:r>
            <a:r>
              <a:rPr lang="en-US" altLang="zh-CN" sz="2800" b="1" dirty="0" err="1" smtClean="0">
                <a:solidFill>
                  <a:srgbClr val="CC3300"/>
                </a:solidFill>
              </a:rPr>
              <a:t>b</a:t>
            </a:r>
            <a:r>
              <a:rPr lang="en-US" altLang="zh-CN" sz="2800" b="1" dirty="0"/>
              <a:t>… </a:t>
            </a:r>
          </a:p>
          <a:p>
            <a:pPr lvl="2">
              <a:buFontTx/>
              <a:buNone/>
            </a:pPr>
            <a:r>
              <a:rPr lang="en-US" altLang="zh-CN" sz="2800" b="1" dirty="0"/>
              <a:t> a </a:t>
            </a:r>
            <a:r>
              <a:rPr lang="en-US" altLang="zh-CN" sz="2800" b="1" dirty="0">
                <a:solidFill>
                  <a:srgbClr val="FF3300"/>
                </a:solidFill>
              </a:rPr>
              <a:t>&gt; </a:t>
            </a:r>
            <a:r>
              <a:rPr lang="en-US" altLang="zh-CN" sz="2800" b="1" dirty="0"/>
              <a:t>b         G</a:t>
            </a:r>
            <a:r>
              <a:rPr lang="zh-CN" altLang="en-US" sz="2800" b="1" dirty="0">
                <a:latin typeface="宋体" pitchFamily="2" charset="-122"/>
              </a:rPr>
              <a:t>中有形如</a:t>
            </a:r>
            <a:r>
              <a:rPr lang="en-US" altLang="zh-CN" sz="2800" b="1" dirty="0"/>
              <a:t>: A </a:t>
            </a:r>
            <a:r>
              <a:rPr lang="en-US" altLang="zh-CN" sz="2800" b="1" dirty="0">
                <a:sym typeface="Symbol" pitchFamily="18" charset="2"/>
              </a:rPr>
              <a:t></a:t>
            </a:r>
            <a:r>
              <a:rPr lang="en-US" altLang="zh-CN" sz="2800" b="1" dirty="0"/>
              <a:t> …B</a:t>
            </a:r>
            <a:r>
              <a:rPr lang="en-US" altLang="zh-CN" sz="2800" b="1" dirty="0">
                <a:solidFill>
                  <a:srgbClr val="CC3300"/>
                </a:solidFill>
              </a:rPr>
              <a:t>b</a:t>
            </a:r>
            <a:r>
              <a:rPr lang="en-US" altLang="zh-CN" sz="2800" b="1" dirty="0"/>
              <a:t>…</a:t>
            </a:r>
            <a:r>
              <a:rPr lang="zh-CN" altLang="en-US" sz="2800" b="1" dirty="0">
                <a:latin typeface="宋体" pitchFamily="2" charset="-122"/>
              </a:rPr>
              <a:t>的产生 	     式</a:t>
            </a:r>
            <a:r>
              <a:rPr lang="en-US" altLang="zh-CN" sz="2800" b="1" dirty="0"/>
              <a:t>,</a:t>
            </a:r>
            <a:r>
              <a:rPr lang="zh-CN" altLang="en-US" sz="2800" b="1" dirty="0">
                <a:latin typeface="宋体" pitchFamily="2" charset="-122"/>
              </a:rPr>
              <a:t>而</a:t>
            </a:r>
            <a:r>
              <a:rPr lang="zh-CN" altLang="en-US" sz="2800" b="1" dirty="0"/>
              <a:t>  </a:t>
            </a:r>
            <a:r>
              <a:rPr lang="en-US" altLang="zh-CN" sz="2800" b="1" dirty="0"/>
              <a:t>B </a:t>
            </a:r>
            <a:r>
              <a:rPr lang="en-US" altLang="zh-CN" sz="2800" b="1" dirty="0">
                <a:latin typeface="Times New Roman" pitchFamily="18" charset="0"/>
                <a:sym typeface="Symbol" pitchFamily="18" charset="2"/>
              </a:rPr>
              <a:t> </a:t>
            </a:r>
            <a:r>
              <a:rPr lang="en-US" altLang="zh-CN" sz="2800" b="1" dirty="0" smtClean="0"/>
              <a:t>…</a:t>
            </a:r>
            <a:r>
              <a:rPr lang="en-US" altLang="zh-CN" sz="2800" b="1" dirty="0">
                <a:solidFill>
                  <a:srgbClr val="CC3300"/>
                </a:solidFill>
              </a:rPr>
              <a:t>a</a:t>
            </a:r>
            <a:r>
              <a:rPr lang="en-US" altLang="zh-CN" sz="2800" b="1" dirty="0"/>
              <a:t> </a:t>
            </a:r>
            <a:r>
              <a:rPr lang="zh-CN" altLang="en-US" sz="2800" b="1" dirty="0">
                <a:latin typeface="宋体" pitchFamily="2" charset="-122"/>
              </a:rPr>
              <a:t>或  </a:t>
            </a:r>
            <a:r>
              <a:rPr lang="en-US" altLang="zh-CN" sz="2800" b="1" dirty="0"/>
              <a:t>B</a:t>
            </a:r>
            <a:r>
              <a:rPr lang="en-US" altLang="zh-CN" sz="2800" b="1" dirty="0">
                <a:latin typeface="Times New Roman" pitchFamily="18" charset="0"/>
                <a:sym typeface="Symbol" pitchFamily="18" charset="2"/>
              </a:rPr>
              <a:t> </a:t>
            </a:r>
            <a:r>
              <a:rPr lang="en-US" altLang="zh-CN" sz="2800" b="1" dirty="0" smtClean="0">
                <a:latin typeface="Times New Roman" pitchFamily="18" charset="0"/>
                <a:sym typeface="Symbol" pitchFamily="18" charset="2"/>
              </a:rPr>
              <a:t></a:t>
            </a:r>
            <a:r>
              <a:rPr lang="en-US" altLang="zh-CN" sz="2800" b="1" dirty="0" smtClean="0"/>
              <a:t> </a:t>
            </a:r>
            <a:r>
              <a:rPr lang="en-US" altLang="zh-CN" sz="2800" b="1" dirty="0"/>
              <a:t>… </a:t>
            </a:r>
            <a:r>
              <a:rPr lang="en-US" altLang="zh-CN" sz="2800" b="1" dirty="0" err="1">
                <a:solidFill>
                  <a:srgbClr val="CC3300"/>
                </a:solidFill>
              </a:rPr>
              <a:t>a</a:t>
            </a:r>
            <a:r>
              <a:rPr lang="en-US" altLang="zh-CN" sz="2800" b="1" dirty="0" err="1"/>
              <a:t>C</a:t>
            </a:r>
            <a:endParaRPr lang="en-US" altLang="zh-CN" sz="2800" b="1" dirty="0"/>
          </a:p>
          <a:p>
            <a:pPr lvl="2"/>
            <a:endParaRPr lang="en-US" altLang="zh-CN" b="1" dirty="0">
              <a:latin typeface="宋体" pitchFamily="2" charset="-122"/>
            </a:endParaRPr>
          </a:p>
          <a:p>
            <a:pPr lvl="2">
              <a:buFontTx/>
              <a:buNone/>
            </a:pPr>
            <a:r>
              <a:rPr lang="zh-CN" altLang="en-US" sz="2800" b="1" dirty="0">
                <a:latin typeface="宋体" pitchFamily="2" charset="-122"/>
              </a:rPr>
              <a:t>规定</a:t>
            </a:r>
            <a:r>
              <a:rPr lang="zh-CN" altLang="en-US" sz="2800" b="1" dirty="0"/>
              <a:t>  </a:t>
            </a:r>
            <a:r>
              <a:rPr lang="zh-CN" altLang="en-US" sz="2800" b="1" dirty="0">
                <a:latin typeface="宋体" pitchFamily="2" charset="-122"/>
              </a:rPr>
              <a:t>若</a:t>
            </a:r>
            <a:r>
              <a:rPr lang="zh-CN" altLang="en-US" sz="2800" b="1" dirty="0"/>
              <a:t> </a:t>
            </a:r>
            <a:r>
              <a:rPr lang="en-US" altLang="zh-CN" sz="2800" b="1" dirty="0"/>
              <a:t>S </a:t>
            </a:r>
            <a:r>
              <a:rPr lang="en-US" altLang="zh-CN" sz="2800" b="1" dirty="0">
                <a:latin typeface="Times New Roman" pitchFamily="18" charset="0"/>
                <a:sym typeface="Symbol" pitchFamily="18" charset="2"/>
              </a:rPr>
              <a:t> </a:t>
            </a:r>
            <a:r>
              <a:rPr lang="en-US" altLang="zh-CN" sz="2800" b="1" dirty="0" smtClean="0">
                <a:solidFill>
                  <a:srgbClr val="CC3300"/>
                </a:solidFill>
              </a:rPr>
              <a:t>a</a:t>
            </a:r>
            <a:r>
              <a:rPr lang="en-US" altLang="zh-CN" sz="2800" b="1" dirty="0"/>
              <a:t>…</a:t>
            </a:r>
            <a:r>
              <a:rPr lang="zh-CN" altLang="en-US" sz="2800" b="1" dirty="0">
                <a:latin typeface="宋体" pitchFamily="2" charset="-122"/>
              </a:rPr>
              <a:t>或</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smtClean="0"/>
              <a:t>C</a:t>
            </a:r>
            <a:r>
              <a:rPr lang="en-US" altLang="zh-CN" sz="2800" b="1" dirty="0" smtClean="0">
                <a:solidFill>
                  <a:srgbClr val="CC3300"/>
                </a:solidFill>
              </a:rPr>
              <a:t>a</a:t>
            </a:r>
            <a:r>
              <a:rPr lang="en-US" altLang="zh-CN" sz="2800" b="1" dirty="0"/>
              <a:t>…    </a:t>
            </a:r>
            <a:r>
              <a:rPr lang="zh-CN" altLang="en-US" sz="2800" b="1" dirty="0">
                <a:latin typeface="宋体" pitchFamily="2" charset="-122"/>
              </a:rPr>
              <a:t>则</a:t>
            </a:r>
            <a:r>
              <a:rPr lang="zh-CN" altLang="en-US" sz="2800" b="1" dirty="0"/>
              <a:t>    </a:t>
            </a:r>
            <a:r>
              <a:rPr lang="en-US" altLang="zh-CN" sz="2800" b="1" dirty="0">
                <a:solidFill>
                  <a:srgbClr val="FF3300"/>
                </a:solidFill>
              </a:rPr>
              <a:t>#</a:t>
            </a:r>
            <a:r>
              <a:rPr lang="en-US" altLang="zh-CN" sz="2800" b="1" dirty="0"/>
              <a:t> </a:t>
            </a:r>
            <a:r>
              <a:rPr lang="en-US" altLang="zh-CN" sz="2800" b="1" dirty="0">
                <a:solidFill>
                  <a:srgbClr val="CC3300"/>
                </a:solidFill>
              </a:rPr>
              <a:t>&lt;</a:t>
            </a:r>
            <a:r>
              <a:rPr lang="en-US" altLang="zh-CN" sz="2800" b="1" dirty="0"/>
              <a:t> </a:t>
            </a:r>
            <a:r>
              <a:rPr lang="en-US" altLang="zh-CN" sz="2800" b="1" dirty="0">
                <a:solidFill>
                  <a:srgbClr val="CC3300"/>
                </a:solidFill>
              </a:rPr>
              <a:t>a</a:t>
            </a:r>
            <a:endParaRPr lang="en-US" altLang="zh-CN" sz="2800" b="1" dirty="0"/>
          </a:p>
          <a:p>
            <a:pPr lvl="2">
              <a:buFontTx/>
              <a:buNone/>
            </a:pPr>
            <a:r>
              <a:rPr lang="en-US" altLang="zh-CN" sz="2800" b="1" dirty="0">
                <a:latin typeface="宋体" pitchFamily="2" charset="-122"/>
              </a:rPr>
              <a:t>     </a:t>
            </a:r>
            <a:r>
              <a:rPr lang="zh-CN" altLang="en-US" sz="2800" b="1" dirty="0">
                <a:latin typeface="宋体" pitchFamily="2" charset="-122"/>
              </a:rPr>
              <a:t>若</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smtClean="0"/>
              <a:t>…</a:t>
            </a:r>
            <a:r>
              <a:rPr lang="en-US" altLang="zh-CN" sz="2800" b="1" dirty="0">
                <a:solidFill>
                  <a:srgbClr val="CC3300"/>
                </a:solidFill>
              </a:rPr>
              <a:t>a</a:t>
            </a:r>
            <a:r>
              <a:rPr lang="en-US" altLang="zh-CN" sz="2800" b="1" dirty="0"/>
              <a:t>  </a:t>
            </a:r>
            <a:r>
              <a:rPr lang="zh-CN" altLang="en-US" sz="2800" b="1" dirty="0">
                <a:latin typeface="宋体" pitchFamily="2" charset="-122"/>
              </a:rPr>
              <a:t>或</a:t>
            </a:r>
            <a:r>
              <a:rPr lang="zh-CN" altLang="en-US" sz="2800" b="1" dirty="0"/>
              <a:t>  </a:t>
            </a:r>
            <a:r>
              <a:rPr lang="en-US" altLang="zh-CN" sz="2800" b="1" dirty="0"/>
              <a:t>S</a:t>
            </a:r>
            <a:r>
              <a:rPr lang="en-US" altLang="zh-CN" sz="2800" b="1" dirty="0">
                <a:latin typeface="Times New Roman" pitchFamily="18" charset="0"/>
                <a:sym typeface="Symbol" pitchFamily="18" charset="2"/>
              </a:rPr>
              <a:t>  </a:t>
            </a:r>
            <a:r>
              <a:rPr lang="en-US" altLang="zh-CN" sz="2800" b="1" dirty="0" smtClean="0"/>
              <a:t>…</a:t>
            </a:r>
            <a:r>
              <a:rPr lang="en-US" altLang="zh-CN" sz="2800" b="1" dirty="0" err="1">
                <a:solidFill>
                  <a:srgbClr val="CC3300"/>
                </a:solidFill>
              </a:rPr>
              <a:t>a</a:t>
            </a:r>
            <a:r>
              <a:rPr lang="en-US" altLang="zh-CN" sz="2800" b="1" dirty="0" err="1"/>
              <a:t>C</a:t>
            </a:r>
            <a:r>
              <a:rPr lang="en-US" altLang="zh-CN" sz="2800" b="1" dirty="0"/>
              <a:t>   </a:t>
            </a:r>
            <a:r>
              <a:rPr lang="zh-CN" altLang="en-US" sz="2800" b="1" dirty="0">
                <a:latin typeface="宋体" pitchFamily="2" charset="-122"/>
              </a:rPr>
              <a:t>则</a:t>
            </a:r>
            <a:r>
              <a:rPr lang="zh-CN" altLang="en-US" sz="2800" b="1" dirty="0"/>
              <a:t>   </a:t>
            </a:r>
            <a:r>
              <a:rPr lang="en-US" altLang="zh-CN" sz="2800" b="1" dirty="0">
                <a:solidFill>
                  <a:srgbClr val="CC3300"/>
                </a:solidFill>
              </a:rPr>
              <a:t>a</a:t>
            </a:r>
            <a:r>
              <a:rPr lang="en-US" altLang="zh-CN" sz="2800" b="1" dirty="0"/>
              <a:t> </a:t>
            </a:r>
            <a:r>
              <a:rPr lang="en-US" altLang="zh-CN" sz="2800" b="1" dirty="0">
                <a:solidFill>
                  <a:srgbClr val="CC3300"/>
                </a:solidFill>
              </a:rPr>
              <a:t>&gt;</a:t>
            </a:r>
            <a:r>
              <a:rPr lang="en-US" altLang="zh-CN" sz="2800" b="1" dirty="0"/>
              <a:t> </a:t>
            </a:r>
            <a:r>
              <a:rPr lang="en-US" altLang="zh-CN" sz="2800" b="1" dirty="0">
                <a:solidFill>
                  <a:srgbClr val="FF6600"/>
                </a:solidFill>
              </a:rPr>
              <a:t>#</a:t>
            </a:r>
            <a:endParaRPr lang="en-US" altLang="zh-CN" sz="2800" b="1" dirty="0"/>
          </a:p>
        </p:txBody>
      </p:sp>
      <p:sp>
        <p:nvSpPr>
          <p:cNvPr id="13" name="灯片编号占位符 5"/>
          <p:cNvSpPr>
            <a:spLocks noGrp="1"/>
          </p:cNvSpPr>
          <p:nvPr>
            <p:ph type="sldNum" sz="quarter" idx="12"/>
          </p:nvPr>
        </p:nvSpPr>
        <p:spPr/>
        <p:txBody>
          <a:bodyPr/>
          <a:lstStyle/>
          <a:p>
            <a:fld id="{C79DE70C-4A76-4BE5-9920-A9BE6774D02E}" type="slidenum">
              <a:rPr lang="en-US" altLang="zh-CN"/>
              <a:pPr/>
              <a:t>24</a:t>
            </a:fld>
            <a:endParaRPr lang="en-US" altLang="zh-CN"/>
          </a:p>
        </p:txBody>
      </p:sp>
      <p:sp>
        <p:nvSpPr>
          <p:cNvPr id="5" name="TextBox 4"/>
          <p:cNvSpPr txBox="1"/>
          <p:nvPr/>
        </p:nvSpPr>
        <p:spPr>
          <a:xfrm>
            <a:off x="3131840" y="5013176"/>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6" name="TextBox 5"/>
          <p:cNvSpPr txBox="1"/>
          <p:nvPr/>
        </p:nvSpPr>
        <p:spPr>
          <a:xfrm>
            <a:off x="5076056" y="5589240"/>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7" name="TextBox 6"/>
          <p:cNvSpPr txBox="1"/>
          <p:nvPr/>
        </p:nvSpPr>
        <p:spPr>
          <a:xfrm>
            <a:off x="3203848" y="5589240"/>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8" name="TextBox 7"/>
          <p:cNvSpPr txBox="1"/>
          <p:nvPr/>
        </p:nvSpPr>
        <p:spPr>
          <a:xfrm>
            <a:off x="5076056" y="5013176"/>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9" name="TextBox 8"/>
          <p:cNvSpPr txBox="1"/>
          <p:nvPr/>
        </p:nvSpPr>
        <p:spPr>
          <a:xfrm>
            <a:off x="6732240" y="4077072"/>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10" name="TextBox 9"/>
          <p:cNvSpPr txBox="1"/>
          <p:nvPr/>
        </p:nvSpPr>
        <p:spPr>
          <a:xfrm>
            <a:off x="4716016" y="4149080"/>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11" name="TextBox 10"/>
          <p:cNvSpPr txBox="1"/>
          <p:nvPr/>
        </p:nvSpPr>
        <p:spPr>
          <a:xfrm>
            <a:off x="6444208" y="3140968"/>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
        <p:nvSpPr>
          <p:cNvPr id="12" name="TextBox 11"/>
          <p:cNvSpPr txBox="1"/>
          <p:nvPr/>
        </p:nvSpPr>
        <p:spPr>
          <a:xfrm>
            <a:off x="4427984" y="3140968"/>
            <a:ext cx="360040" cy="297517"/>
          </a:xfrm>
          <a:prstGeom prst="rect">
            <a:avLst/>
          </a:prstGeom>
          <a:noFill/>
        </p:spPr>
        <p:txBody>
          <a:bodyPr wrap="square" rtlCol="0">
            <a:spAutoFit/>
          </a:bodyPr>
          <a:lstStyle/>
          <a:p>
            <a:r>
              <a:rPr lang="en-US" altLang="zh-CN" sz="2000" baseline="-25000" dirty="0" smtClean="0"/>
              <a:t>+</a:t>
            </a:r>
            <a:endParaRPr lang="zh-CN" altLang="en-US" sz="2000" baseline="-25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228600" y="2060848"/>
            <a:ext cx="8763000" cy="4320480"/>
          </a:xfrm>
          <a:noFill/>
          <a:ln/>
        </p:spPr>
        <p:txBody>
          <a:bodyPr/>
          <a:lstStyle/>
          <a:p>
            <a:pPr>
              <a:buFontTx/>
              <a:buNone/>
            </a:pPr>
            <a:r>
              <a:rPr lang="zh-CN" altLang="en-US" b="1" dirty="0">
                <a:latin typeface="宋体" pitchFamily="2" charset="-122"/>
              </a:rPr>
              <a:t> </a:t>
            </a:r>
            <a:r>
              <a:rPr lang="zh-CN" altLang="en-US" sz="2800" b="1" dirty="0" smtClean="0">
                <a:solidFill>
                  <a:srgbClr val="FF0000"/>
                </a:solidFill>
                <a:latin typeface="宋体" pitchFamily="2" charset="-122"/>
              </a:rPr>
              <a:t>定义：</a:t>
            </a:r>
            <a:r>
              <a:rPr lang="zh-CN" altLang="en-US" sz="2800" b="1" dirty="0" smtClean="0">
                <a:latin typeface="宋体" pitchFamily="2" charset="-122"/>
              </a:rPr>
              <a:t>在</a:t>
            </a:r>
            <a:r>
              <a:rPr lang="zh-CN" altLang="en-US" sz="2800" b="1" dirty="0" smtClean="0"/>
              <a:t> </a:t>
            </a:r>
            <a:r>
              <a:rPr lang="en-US" altLang="zh-CN" sz="2800" b="1" dirty="0"/>
              <a:t>OG</a:t>
            </a:r>
            <a:r>
              <a:rPr lang="zh-CN" altLang="en-US" sz="2800" b="1" dirty="0">
                <a:latin typeface="宋体" pitchFamily="2" charset="-122"/>
              </a:rPr>
              <a:t>文法</a:t>
            </a:r>
            <a:r>
              <a:rPr lang="zh-CN" altLang="en-US" sz="2800" b="1" dirty="0"/>
              <a:t>  </a:t>
            </a:r>
            <a:r>
              <a:rPr lang="en-US" altLang="zh-CN" sz="2800" b="1" dirty="0"/>
              <a:t>G </a:t>
            </a:r>
            <a:r>
              <a:rPr lang="zh-CN" altLang="en-US" sz="2800" b="1" dirty="0">
                <a:latin typeface="宋体" pitchFamily="2" charset="-122"/>
              </a:rPr>
              <a:t>中，若任意两个终结符间至多有一种算符优先关系存在，则称</a:t>
            </a:r>
            <a:r>
              <a:rPr lang="en-US" altLang="zh-CN" sz="2800" b="1" dirty="0"/>
              <a:t>G </a:t>
            </a:r>
            <a:r>
              <a:rPr lang="zh-CN" altLang="en-US" sz="2800" b="1" dirty="0">
                <a:latin typeface="宋体" pitchFamily="2" charset="-122"/>
              </a:rPr>
              <a:t>为</a:t>
            </a:r>
            <a:r>
              <a:rPr lang="zh-CN" altLang="en-US" sz="2800" b="1" dirty="0">
                <a:solidFill>
                  <a:srgbClr val="CC3300"/>
                </a:solidFill>
                <a:latin typeface="宋体" pitchFamily="2" charset="-122"/>
              </a:rPr>
              <a:t>算符优先文法</a:t>
            </a:r>
            <a:r>
              <a:rPr lang="en-US" altLang="zh-CN" sz="2800" b="1" dirty="0"/>
              <a:t>(</a:t>
            </a:r>
            <a:r>
              <a:rPr lang="en-US" altLang="zh-CN" sz="2800" b="1" dirty="0">
                <a:solidFill>
                  <a:srgbClr val="CC3300"/>
                </a:solidFill>
              </a:rPr>
              <a:t>OPG</a:t>
            </a:r>
            <a:r>
              <a:rPr lang="en-US" altLang="zh-CN" sz="2800" b="1" dirty="0"/>
              <a:t>)</a:t>
            </a:r>
            <a:r>
              <a:rPr lang="zh-CN" altLang="en-US" sz="2800" b="1" dirty="0">
                <a:latin typeface="宋体" pitchFamily="2" charset="-122"/>
              </a:rPr>
              <a:t>。</a:t>
            </a:r>
            <a:endParaRPr lang="zh-CN" altLang="en-US" sz="2800" b="1" dirty="0"/>
          </a:p>
          <a:p>
            <a:pPr lvl="1">
              <a:buFontTx/>
              <a:buNone/>
            </a:pPr>
            <a:r>
              <a:rPr lang="zh-CN" altLang="en-US" b="1" dirty="0"/>
              <a:t>注意：允许</a:t>
            </a:r>
            <a:r>
              <a:rPr lang="en-US" altLang="zh-CN" b="1" dirty="0">
                <a:solidFill>
                  <a:srgbClr val="CC3300"/>
                </a:solidFill>
              </a:rPr>
              <a:t>b&gt;c</a:t>
            </a:r>
            <a:r>
              <a:rPr lang="en-US" altLang="zh-CN" b="1" dirty="0"/>
              <a:t>, </a:t>
            </a:r>
            <a:r>
              <a:rPr lang="en-US" altLang="zh-CN" b="1" dirty="0">
                <a:solidFill>
                  <a:srgbClr val="CC3300"/>
                </a:solidFill>
              </a:rPr>
              <a:t>c&gt;b</a:t>
            </a:r>
            <a:r>
              <a:rPr lang="en-US" altLang="zh-CN" b="1" dirty="0"/>
              <a:t>;</a:t>
            </a:r>
          </a:p>
          <a:p>
            <a:pPr lvl="1">
              <a:buFontTx/>
              <a:buNone/>
            </a:pPr>
            <a:r>
              <a:rPr lang="zh-CN" altLang="en-US" b="1" dirty="0"/>
              <a:t>不允许 </a:t>
            </a:r>
            <a:r>
              <a:rPr lang="en-US" altLang="zh-CN" b="1" dirty="0"/>
              <a:t>b&gt;c, b&lt;c, b=c</a:t>
            </a:r>
            <a:r>
              <a:rPr lang="zh-CN" altLang="en-US" b="1" dirty="0"/>
              <a:t>中任两个 </a:t>
            </a:r>
            <a:r>
              <a:rPr lang="zh-CN" altLang="zh-CN" b="1" dirty="0"/>
              <a:t>同时</a:t>
            </a:r>
            <a:r>
              <a:rPr lang="zh-CN" altLang="en-US" b="1" dirty="0">
                <a:latin typeface="宋体" pitchFamily="2" charset="-122"/>
              </a:rPr>
              <a:t>存在。</a:t>
            </a:r>
          </a:p>
          <a:p>
            <a:pPr lvl="1">
              <a:buFontTx/>
              <a:buNone/>
            </a:pPr>
            <a:r>
              <a:rPr lang="en-US" altLang="zh-CN" b="1" dirty="0"/>
              <a:t>b=c </a:t>
            </a:r>
            <a:r>
              <a:rPr lang="zh-CN" altLang="en-US" b="1" dirty="0"/>
              <a:t>不一</a:t>
            </a:r>
            <a:r>
              <a:rPr lang="zh-CN" altLang="en-US" b="1" dirty="0">
                <a:latin typeface="宋体" pitchFamily="2" charset="-122"/>
              </a:rPr>
              <a:t>定 </a:t>
            </a:r>
            <a:r>
              <a:rPr lang="en-US" altLang="zh-CN" b="1" dirty="0"/>
              <a:t>c = b</a:t>
            </a:r>
            <a:r>
              <a:rPr lang="zh-CN" altLang="en-US" b="1" dirty="0"/>
              <a:t>。</a:t>
            </a:r>
          </a:p>
          <a:p>
            <a:pPr lvl="1">
              <a:buFontTx/>
              <a:buNone/>
            </a:pPr>
            <a:r>
              <a:rPr lang="zh-CN" altLang="en-US" b="1" dirty="0" smtClean="0"/>
              <a:t>例</a:t>
            </a:r>
            <a:r>
              <a:rPr lang="en-US" altLang="zh-CN" b="1" dirty="0" smtClean="0"/>
              <a:t>5.3</a:t>
            </a:r>
            <a:r>
              <a:rPr lang="zh-CN" altLang="en-US" b="1" dirty="0" smtClean="0"/>
              <a:t>中</a:t>
            </a:r>
            <a:r>
              <a:rPr lang="zh-CN" altLang="en-US" b="1" dirty="0"/>
              <a:t>：“（” </a:t>
            </a:r>
            <a:r>
              <a:rPr lang="en-US" altLang="zh-CN" b="1" dirty="0"/>
              <a:t>= “</a:t>
            </a:r>
            <a:r>
              <a:rPr lang="zh-CN" altLang="en-US" b="1" dirty="0"/>
              <a:t>）</a:t>
            </a:r>
            <a:r>
              <a:rPr lang="zh-CN" altLang="en-US" b="1" dirty="0" smtClean="0"/>
              <a:t>”，“）”</a:t>
            </a:r>
            <a:r>
              <a:rPr lang="en-US" altLang="zh-CN" b="1" dirty="0"/>
              <a:t>&lt;&gt;“</a:t>
            </a:r>
            <a:r>
              <a:rPr lang="zh-CN" altLang="en-US" b="1" dirty="0"/>
              <a:t>（</a:t>
            </a:r>
            <a:r>
              <a:rPr lang="zh-CN" altLang="en-US" b="1" dirty="0" smtClean="0"/>
              <a:t>”</a:t>
            </a:r>
            <a:endParaRPr lang="zh-CN" altLang="en-US" b="1" dirty="0"/>
          </a:p>
          <a:p>
            <a:pPr lvl="1">
              <a:buFontTx/>
              <a:buNone/>
            </a:pPr>
            <a:r>
              <a:rPr lang="zh-CN" altLang="en-US" b="1" dirty="0"/>
              <a:t> </a:t>
            </a:r>
            <a:r>
              <a:rPr lang="zh-CN" altLang="en-US" b="1" dirty="0">
                <a:latin typeface="宋体" pitchFamily="2" charset="-122"/>
              </a:rPr>
              <a:t>结论</a:t>
            </a:r>
            <a:r>
              <a:rPr lang="zh-CN" altLang="en-US" b="1" dirty="0"/>
              <a:t> </a:t>
            </a:r>
            <a:r>
              <a:rPr lang="en-US" altLang="zh-CN" b="1" dirty="0"/>
              <a:t>: </a:t>
            </a:r>
            <a:r>
              <a:rPr lang="zh-CN" altLang="en-US" b="1" dirty="0">
                <a:latin typeface="宋体" pitchFamily="2" charset="-122"/>
              </a:rPr>
              <a:t>算符优先文法是无二义的。</a:t>
            </a:r>
          </a:p>
        </p:txBody>
      </p:sp>
      <p:sp>
        <p:nvSpPr>
          <p:cNvPr id="5" name="灯片编号占位符 5"/>
          <p:cNvSpPr>
            <a:spLocks noGrp="1"/>
          </p:cNvSpPr>
          <p:nvPr>
            <p:ph type="sldNum" sz="quarter" idx="12"/>
          </p:nvPr>
        </p:nvSpPr>
        <p:spPr/>
        <p:txBody>
          <a:bodyPr/>
          <a:lstStyle/>
          <a:p>
            <a:fld id="{6F1AB4EF-D972-4CDB-B7D1-7E9D59AB4A21}" type="slidenum">
              <a:rPr lang="en-US" altLang="zh-CN"/>
              <a:pPr/>
              <a:t>25</a:t>
            </a:fld>
            <a:endParaRPr lang="en-US" altLang="zh-CN"/>
          </a:p>
        </p:txBody>
      </p:sp>
      <p:sp>
        <p:nvSpPr>
          <p:cNvPr id="4" name="Rectangle 2"/>
          <p:cNvSpPr>
            <a:spLocks noGrp="1" noChangeArrowheads="1"/>
          </p:cNvSpPr>
          <p:nvPr>
            <p:ph type="title"/>
          </p:nvPr>
        </p:nvSpPr>
        <p:spPr>
          <a:xfrm>
            <a:off x="899592" y="404664"/>
            <a:ext cx="7772400" cy="1219200"/>
          </a:xfrm>
        </p:spPr>
        <p:txBody>
          <a:bodyPr/>
          <a:lstStyle/>
          <a:p>
            <a:r>
              <a:rPr lang="zh-CN" altLang="en-US" sz="3600" b="1" dirty="0">
                <a:solidFill>
                  <a:srgbClr val="3333FF"/>
                </a:solidFill>
                <a:latin typeface="宋体" pitchFamily="2" charset="-122"/>
              </a:rPr>
              <a:t>算符优先文法</a:t>
            </a:r>
            <a:endParaRPr lang="zh-CN" altLang="en-US" sz="3600" dirty="0">
              <a:solidFill>
                <a:srgbClr val="3333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228600"/>
            <a:ext cx="7772400" cy="457200"/>
          </a:xfrm>
        </p:spPr>
        <p:txBody>
          <a:bodyPr/>
          <a:lstStyle/>
          <a:p>
            <a:r>
              <a:rPr lang="en-US" altLang="zh-CN" sz="3600" b="1" dirty="0" smtClean="0">
                <a:solidFill>
                  <a:srgbClr val="3333FF"/>
                </a:solidFill>
              </a:rPr>
              <a:t>5.2.3 </a:t>
            </a:r>
            <a:r>
              <a:rPr lang="zh-CN" altLang="en-US" sz="3600" b="1" dirty="0">
                <a:solidFill>
                  <a:srgbClr val="3333FF"/>
                </a:solidFill>
              </a:rPr>
              <a:t>算符优先关系表的构造</a:t>
            </a:r>
          </a:p>
        </p:txBody>
      </p:sp>
      <p:sp>
        <p:nvSpPr>
          <p:cNvPr id="81923" name="Rectangle 3"/>
          <p:cNvSpPr>
            <a:spLocks noGrp="1" noChangeArrowheads="1"/>
          </p:cNvSpPr>
          <p:nvPr>
            <p:ph idx="1"/>
          </p:nvPr>
        </p:nvSpPr>
        <p:spPr>
          <a:xfrm>
            <a:off x="381000" y="838200"/>
            <a:ext cx="8382000" cy="5638800"/>
          </a:xfrm>
        </p:spPr>
        <p:txBody>
          <a:bodyPr/>
          <a:lstStyle/>
          <a:p>
            <a:pPr>
              <a:lnSpc>
                <a:spcPct val="90000"/>
              </a:lnSpc>
              <a:buFontTx/>
              <a:buNone/>
            </a:pPr>
            <a:r>
              <a:rPr lang="zh-CN" altLang="en-US" sz="2400" b="1" dirty="0"/>
              <a:t>首先定义如下两个集合：</a:t>
            </a:r>
          </a:p>
          <a:p>
            <a:pPr>
              <a:lnSpc>
                <a:spcPct val="90000"/>
              </a:lnSpc>
              <a:buFontTx/>
              <a:buNone/>
            </a:pPr>
            <a:r>
              <a:rPr lang="en-US" altLang="zh-CN" sz="2400" b="1" dirty="0"/>
              <a:t>FIRSTVT(B)=</a:t>
            </a:r>
            <a:r>
              <a:rPr lang="zh-CN" altLang="en-US" sz="2400" b="1" dirty="0"/>
              <a:t>｛</a:t>
            </a:r>
            <a:r>
              <a:rPr lang="en-US" altLang="zh-CN" sz="2400" b="1" dirty="0"/>
              <a:t>b</a:t>
            </a:r>
            <a:r>
              <a:rPr lang="zh-CN" altLang="en-US" sz="2400" b="1" dirty="0"/>
              <a:t>｜</a:t>
            </a:r>
            <a:r>
              <a:rPr lang="en-US" altLang="zh-CN" sz="2400" b="1" dirty="0"/>
              <a:t>B        </a:t>
            </a:r>
            <a:r>
              <a:rPr lang="en-US" altLang="zh-CN" sz="2400" b="1" dirty="0" err="1"/>
              <a:t>b</a:t>
            </a:r>
            <a:r>
              <a:rPr lang="en-US" altLang="zh-CN" sz="2400" b="1" dirty="0"/>
              <a:t>… </a:t>
            </a:r>
            <a:r>
              <a:rPr lang="zh-CN" altLang="en-US" sz="2400" b="1" dirty="0"/>
              <a:t>或 </a:t>
            </a:r>
            <a:r>
              <a:rPr lang="en-US" altLang="zh-CN" sz="2400" b="1" dirty="0"/>
              <a:t>B         </a:t>
            </a:r>
            <a:r>
              <a:rPr lang="en-US" altLang="zh-CN" sz="2400" b="1" dirty="0" err="1"/>
              <a:t>Cb</a:t>
            </a:r>
            <a:r>
              <a:rPr lang="en-US" altLang="zh-CN" sz="2400" b="1" dirty="0"/>
              <a:t>…</a:t>
            </a:r>
            <a:r>
              <a:rPr lang="zh-CN" altLang="en-US" sz="2400" b="1" dirty="0"/>
              <a:t>｝</a:t>
            </a:r>
            <a:endParaRPr lang="en-US" altLang="zh-CN" sz="2400" b="1" dirty="0"/>
          </a:p>
          <a:p>
            <a:pPr>
              <a:lnSpc>
                <a:spcPct val="90000"/>
              </a:lnSpc>
              <a:buFontTx/>
              <a:buNone/>
            </a:pPr>
            <a:endParaRPr lang="zh-CN" altLang="en-US" sz="2400" b="1" dirty="0"/>
          </a:p>
          <a:p>
            <a:pPr>
              <a:lnSpc>
                <a:spcPct val="90000"/>
              </a:lnSpc>
              <a:buFontTx/>
              <a:buNone/>
            </a:pPr>
            <a:r>
              <a:rPr lang="en-US" altLang="zh-CN" sz="2400" b="1" dirty="0"/>
              <a:t>LASTVT(B)=</a:t>
            </a:r>
            <a:r>
              <a:rPr lang="zh-CN" altLang="en-US" sz="2400" b="1" dirty="0"/>
              <a:t>｛</a:t>
            </a:r>
            <a:r>
              <a:rPr lang="en-US" altLang="zh-CN" sz="2400" b="1" dirty="0"/>
              <a:t>a</a:t>
            </a:r>
            <a:r>
              <a:rPr lang="zh-CN" altLang="en-US" sz="2400" b="1" dirty="0"/>
              <a:t>｜</a:t>
            </a:r>
            <a:r>
              <a:rPr lang="en-US" altLang="zh-CN" sz="2400" b="1" dirty="0"/>
              <a:t>B        …a </a:t>
            </a:r>
            <a:r>
              <a:rPr lang="zh-CN" altLang="en-US" sz="2400" b="1" dirty="0"/>
              <a:t>或 </a:t>
            </a:r>
            <a:r>
              <a:rPr lang="en-US" altLang="zh-CN" sz="2400" b="1" dirty="0"/>
              <a:t>B      …</a:t>
            </a:r>
            <a:r>
              <a:rPr lang="en-US" altLang="zh-CN" sz="2400" b="1" dirty="0" err="1"/>
              <a:t>aC</a:t>
            </a:r>
            <a:r>
              <a:rPr lang="zh-CN" altLang="en-US" sz="2400" b="1" dirty="0"/>
              <a:t>｝</a:t>
            </a:r>
          </a:p>
          <a:p>
            <a:pPr>
              <a:lnSpc>
                <a:spcPct val="90000"/>
              </a:lnSpc>
              <a:buFontTx/>
              <a:buNone/>
            </a:pPr>
            <a:r>
              <a:rPr lang="zh-CN" altLang="en-US" sz="2400" b="1" dirty="0"/>
              <a:t>按如下算法计算出给定文法中任何两个终结符对</a:t>
            </a:r>
            <a:r>
              <a:rPr lang="en-US" altLang="zh-CN" sz="2400" b="1" dirty="0"/>
              <a:t>(</a:t>
            </a:r>
            <a:r>
              <a:rPr lang="en-US" altLang="zh-CN" sz="2400" b="1" dirty="0" err="1"/>
              <a:t>a,b</a:t>
            </a:r>
            <a:r>
              <a:rPr lang="en-US" altLang="zh-CN" sz="2400" b="1" dirty="0"/>
              <a:t>)</a:t>
            </a:r>
            <a:r>
              <a:rPr lang="zh-CN" altLang="en-US" sz="2400" b="1" dirty="0"/>
              <a:t>之间的优先关系：</a:t>
            </a:r>
          </a:p>
          <a:p>
            <a:pPr>
              <a:lnSpc>
                <a:spcPct val="90000"/>
              </a:lnSpc>
              <a:buFontTx/>
              <a:buNone/>
            </a:pPr>
            <a:r>
              <a:rPr lang="zh-CN" altLang="en-US" sz="2400" b="1" dirty="0"/>
              <a:t> </a:t>
            </a:r>
            <a:r>
              <a:rPr lang="en-US" altLang="zh-CN" sz="2400" b="1" dirty="0">
                <a:latin typeface="Comic Sans MS" pitchFamily="66" charset="0"/>
              </a:rPr>
              <a:t>1) ‘</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zh-CN" altLang="en-US" sz="2400" b="1" dirty="0">
                <a:latin typeface="Comic Sans MS" pitchFamily="66" charset="0"/>
              </a:rPr>
              <a:t>关系</a:t>
            </a:r>
          </a:p>
          <a:p>
            <a:pPr lvl="1">
              <a:lnSpc>
                <a:spcPct val="90000"/>
              </a:lnSpc>
            </a:pPr>
            <a:r>
              <a:rPr lang="zh-CN" altLang="en-US" sz="2400" b="1" dirty="0">
                <a:latin typeface="Comic Sans MS" pitchFamily="66" charset="0"/>
              </a:rPr>
              <a:t>直接看产生式的右部，若出现了</a:t>
            </a:r>
            <a:br>
              <a:rPr lang="zh-CN" altLang="en-US" sz="2400" b="1" dirty="0">
                <a:latin typeface="Comic Sans MS" pitchFamily="66" charset="0"/>
              </a:rPr>
            </a:br>
            <a:r>
              <a:rPr lang="en-US" altLang="zh-CN" sz="2400" b="1" dirty="0">
                <a:latin typeface="Comic Sans MS" pitchFamily="66" charset="0"/>
              </a:rPr>
              <a:t>A →…</a:t>
            </a:r>
            <a:r>
              <a:rPr lang="en-US" altLang="zh-CN" sz="2400" b="1" dirty="0" err="1">
                <a:solidFill>
                  <a:srgbClr val="CC3300"/>
                </a:solidFill>
                <a:latin typeface="Comic Sans MS" pitchFamily="66" charset="0"/>
              </a:rPr>
              <a:t>ab</a:t>
            </a:r>
            <a:r>
              <a:rPr lang="en-US" altLang="zh-CN" sz="2400" b="1" dirty="0">
                <a:latin typeface="Comic Sans MS" pitchFamily="66" charset="0"/>
              </a:rPr>
              <a:t>…</a:t>
            </a:r>
            <a:r>
              <a:rPr lang="zh-CN" altLang="zh-CN" sz="2400" b="1" dirty="0">
                <a:latin typeface="Comic Sans MS" pitchFamily="66" charset="0"/>
              </a:rPr>
              <a:t>或  </a:t>
            </a:r>
            <a:r>
              <a:rPr lang="en-US" altLang="zh-CN" sz="2400" b="1" dirty="0">
                <a:latin typeface="Comic Sans MS" pitchFamily="66" charset="0"/>
              </a:rPr>
              <a:t>A →…</a:t>
            </a:r>
            <a:r>
              <a:rPr lang="en-US" altLang="zh-CN" sz="2400" b="1" dirty="0" err="1">
                <a:solidFill>
                  <a:srgbClr val="CC3300"/>
                </a:solidFill>
                <a:latin typeface="Comic Sans MS" pitchFamily="66" charset="0"/>
              </a:rPr>
              <a:t>a</a:t>
            </a:r>
            <a:r>
              <a:rPr lang="en-US" altLang="zh-CN" sz="2400" b="1" dirty="0" err="1">
                <a:latin typeface="Comic Sans MS" pitchFamily="66" charset="0"/>
              </a:rPr>
              <a:t>B</a:t>
            </a:r>
            <a:r>
              <a:rPr lang="en-US" altLang="zh-CN" sz="2400" b="1" dirty="0" err="1">
                <a:solidFill>
                  <a:srgbClr val="CC3300"/>
                </a:solidFill>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en-US" altLang="zh-CN" sz="2400" b="1" dirty="0">
                <a:solidFill>
                  <a:srgbClr val="CC3300"/>
                </a:solidFill>
                <a:latin typeface="Comic Sans MS" pitchFamily="66" charset="0"/>
              </a:rPr>
              <a:t>a=b</a:t>
            </a:r>
            <a:endParaRPr lang="en-US" altLang="zh-CN" sz="2400" b="1" dirty="0">
              <a:latin typeface="Comic Sans MS" pitchFamily="66" charset="0"/>
            </a:endParaRPr>
          </a:p>
          <a:p>
            <a:pPr>
              <a:lnSpc>
                <a:spcPct val="90000"/>
              </a:lnSpc>
              <a:buFontTx/>
              <a:buNone/>
            </a:pPr>
            <a:r>
              <a:rPr lang="en-US" altLang="zh-CN" sz="2400" b="1" dirty="0">
                <a:latin typeface="Comic Sans MS" pitchFamily="66" charset="0"/>
              </a:rPr>
              <a:t>  2)’</a:t>
            </a:r>
            <a:r>
              <a:rPr lang="en-US" altLang="zh-CN" sz="2400" b="1" dirty="0">
                <a:solidFill>
                  <a:srgbClr val="CC3300"/>
                </a:solidFill>
                <a:latin typeface="Comic Sans MS" pitchFamily="66" charset="0"/>
              </a:rPr>
              <a:t>&lt;</a:t>
            </a:r>
            <a:r>
              <a:rPr lang="en-US" altLang="zh-CN" sz="2400" b="1" dirty="0">
                <a:latin typeface="Comic Sans MS" pitchFamily="66" charset="0"/>
              </a:rPr>
              <a:t>‘</a:t>
            </a:r>
            <a:r>
              <a:rPr lang="zh-CN" altLang="zh-CN" sz="2400" b="1" dirty="0">
                <a:latin typeface="Comic Sans MS" pitchFamily="66" charset="0"/>
              </a:rPr>
              <a:t>关系</a:t>
            </a:r>
            <a:endParaRPr lang="zh-CN" altLang="en-US" sz="2400" b="1" dirty="0">
              <a:latin typeface="Comic Sans MS" pitchFamily="66" charset="0"/>
            </a:endParaRPr>
          </a:p>
          <a:p>
            <a:pPr lvl="1">
              <a:lnSpc>
                <a:spcPct val="90000"/>
              </a:lnSpc>
            </a:pPr>
            <a:r>
              <a:rPr lang="zh-CN" altLang="en-US" sz="2400" b="1" dirty="0">
                <a:latin typeface="Comic Sans MS" pitchFamily="66" charset="0"/>
              </a:rPr>
              <a:t>求出每个非终结符</a:t>
            </a:r>
            <a:r>
              <a:rPr lang="en-US" altLang="zh-CN" sz="2400" b="1" dirty="0">
                <a:latin typeface="Comic Sans MS" pitchFamily="66" charset="0"/>
              </a:rPr>
              <a:t>B</a:t>
            </a:r>
            <a:r>
              <a:rPr lang="zh-CN" altLang="en-US" sz="2400" b="1" dirty="0">
                <a:latin typeface="Comic Sans MS" pitchFamily="66" charset="0"/>
              </a:rPr>
              <a:t>的</a:t>
            </a:r>
            <a:r>
              <a:rPr lang="en-US" altLang="zh-CN" sz="2400" b="1" dirty="0">
                <a:solidFill>
                  <a:srgbClr val="CC3300"/>
                </a:solidFill>
                <a:latin typeface="Comic Sans MS" pitchFamily="66" charset="0"/>
              </a:rPr>
              <a:t>FIRSTVT</a:t>
            </a:r>
            <a:r>
              <a:rPr lang="en-US" altLang="zh-CN" sz="2400" b="1" dirty="0">
                <a:latin typeface="Comic Sans MS" pitchFamily="66" charset="0"/>
              </a:rPr>
              <a:t>(B)</a:t>
            </a:r>
          </a:p>
          <a:p>
            <a:pPr lvl="1">
              <a:lnSpc>
                <a:spcPct val="90000"/>
              </a:lnSpc>
            </a:pPr>
            <a:r>
              <a:rPr lang="zh-CN" altLang="en-US" sz="2400" b="1" dirty="0">
                <a:latin typeface="Comic Sans MS" pitchFamily="66" charset="0"/>
              </a:rPr>
              <a:t>若</a:t>
            </a:r>
            <a:r>
              <a:rPr lang="en-US" altLang="zh-CN" sz="2400" b="1" dirty="0">
                <a:latin typeface="Comic Sans MS" pitchFamily="66" charset="0"/>
              </a:rPr>
              <a:t>A→…</a:t>
            </a:r>
            <a:r>
              <a:rPr lang="en-US" altLang="zh-CN" sz="2400" b="1" dirty="0" err="1">
                <a:solidFill>
                  <a:srgbClr val="CC3300"/>
                </a:solidFill>
                <a:latin typeface="Comic Sans MS" pitchFamily="66" charset="0"/>
              </a:rPr>
              <a:t>a</a:t>
            </a:r>
            <a:r>
              <a:rPr lang="en-US" altLang="zh-CN" sz="2400" b="1" dirty="0" err="1">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zh-CN" altLang="zh-CN" sz="2400" b="1" dirty="0">
                <a:latin typeface="Comic Sans MS" pitchFamily="66" charset="0"/>
                <a:sym typeface="Symbol" pitchFamily="18" charset="2"/>
              </a:rPr>
              <a:t></a:t>
            </a:r>
            <a:r>
              <a:rPr lang="en-US" altLang="zh-CN" sz="2400" b="1" dirty="0" err="1">
                <a:solidFill>
                  <a:srgbClr val="CC3300"/>
                </a:solidFill>
                <a:latin typeface="Comic Sans MS" pitchFamily="66" charset="0"/>
                <a:sym typeface="Symbol" pitchFamily="18" charset="2"/>
              </a:rPr>
              <a:t>b</a:t>
            </a:r>
            <a:r>
              <a:rPr lang="en-US" altLang="zh-CN" sz="2400" b="1" dirty="0" err="1">
                <a:latin typeface="Comic Sans MS" pitchFamily="66" charset="0"/>
              </a:rPr>
              <a:t>∈</a:t>
            </a:r>
            <a:r>
              <a:rPr lang="en-US" altLang="zh-CN" sz="2400" b="1" dirty="0" err="1">
                <a:solidFill>
                  <a:srgbClr val="CC3300"/>
                </a:solidFill>
                <a:latin typeface="Comic Sans MS" pitchFamily="66" charset="0"/>
              </a:rPr>
              <a:t>FIRSTVT</a:t>
            </a:r>
            <a:r>
              <a:rPr lang="en-US" altLang="zh-CN" sz="2400" b="1" dirty="0">
                <a:latin typeface="Comic Sans MS" pitchFamily="66" charset="0"/>
              </a:rPr>
              <a:t>(B),</a:t>
            </a:r>
            <a:r>
              <a:rPr lang="zh-CN" altLang="zh-CN" sz="2400" b="1" dirty="0">
                <a:latin typeface="Comic Sans MS" pitchFamily="66" charset="0"/>
              </a:rPr>
              <a:t>则</a:t>
            </a:r>
            <a:r>
              <a:rPr lang="en-US" altLang="zh-CN" sz="2400" b="1" dirty="0">
                <a:solidFill>
                  <a:srgbClr val="CC3300"/>
                </a:solidFill>
                <a:latin typeface="Comic Sans MS" pitchFamily="66" charset="0"/>
              </a:rPr>
              <a:t>a&lt;b</a:t>
            </a:r>
            <a:endParaRPr lang="en-US" altLang="zh-CN" sz="2400" b="1" dirty="0">
              <a:latin typeface="Comic Sans MS" pitchFamily="66" charset="0"/>
            </a:endParaRPr>
          </a:p>
          <a:p>
            <a:pPr>
              <a:lnSpc>
                <a:spcPct val="90000"/>
              </a:lnSpc>
              <a:buFontTx/>
              <a:buNone/>
            </a:pPr>
            <a:r>
              <a:rPr lang="en-US" altLang="zh-CN" sz="2400" b="1" dirty="0">
                <a:latin typeface="Comic Sans MS" pitchFamily="66" charset="0"/>
              </a:rPr>
              <a:t>  3)’</a:t>
            </a:r>
            <a:r>
              <a:rPr lang="en-US" altLang="zh-CN" sz="2400" b="1" dirty="0">
                <a:solidFill>
                  <a:srgbClr val="CC3300"/>
                </a:solidFill>
                <a:latin typeface="Comic Sans MS" pitchFamily="66" charset="0"/>
              </a:rPr>
              <a:t>&gt;</a:t>
            </a:r>
            <a:r>
              <a:rPr lang="en-US" altLang="zh-CN" sz="2400" b="1" dirty="0">
                <a:latin typeface="Comic Sans MS" pitchFamily="66" charset="0"/>
              </a:rPr>
              <a:t>’</a:t>
            </a:r>
            <a:r>
              <a:rPr lang="zh-CN" altLang="zh-CN" sz="2400" b="1" dirty="0">
                <a:latin typeface="Comic Sans MS" pitchFamily="66" charset="0"/>
              </a:rPr>
              <a:t>关系</a:t>
            </a:r>
          </a:p>
          <a:p>
            <a:pPr lvl="1">
              <a:lnSpc>
                <a:spcPct val="90000"/>
              </a:lnSpc>
            </a:pPr>
            <a:r>
              <a:rPr lang="zh-CN" altLang="en-US" sz="2400" b="1" dirty="0">
                <a:latin typeface="Comic Sans MS" pitchFamily="66" charset="0"/>
              </a:rPr>
              <a:t>求出每个非终结符</a:t>
            </a:r>
            <a:r>
              <a:rPr lang="en-US" altLang="zh-CN" sz="2400" b="1" dirty="0">
                <a:latin typeface="Comic Sans MS" pitchFamily="66" charset="0"/>
              </a:rPr>
              <a:t>B</a:t>
            </a:r>
            <a:r>
              <a:rPr lang="zh-CN" altLang="en-US" sz="2400" b="1" dirty="0">
                <a:latin typeface="Comic Sans MS" pitchFamily="66" charset="0"/>
              </a:rPr>
              <a:t>的</a:t>
            </a:r>
            <a:r>
              <a:rPr lang="en-US" altLang="zh-CN" sz="2400" b="1" dirty="0">
                <a:solidFill>
                  <a:srgbClr val="CC3300"/>
                </a:solidFill>
                <a:latin typeface="Comic Sans MS" pitchFamily="66" charset="0"/>
              </a:rPr>
              <a:t>LASTVT</a:t>
            </a:r>
            <a:r>
              <a:rPr lang="en-US" altLang="zh-CN" sz="2400" b="1" dirty="0">
                <a:latin typeface="Comic Sans MS" pitchFamily="66" charset="0"/>
              </a:rPr>
              <a:t>(B)</a:t>
            </a:r>
          </a:p>
          <a:p>
            <a:pPr lvl="1">
              <a:lnSpc>
                <a:spcPct val="90000"/>
              </a:lnSpc>
            </a:pPr>
            <a:r>
              <a:rPr lang="zh-CN" altLang="en-US" sz="2400" b="1" dirty="0">
                <a:latin typeface="Comic Sans MS" pitchFamily="66" charset="0"/>
              </a:rPr>
              <a:t>若</a:t>
            </a:r>
            <a:r>
              <a:rPr lang="en-US" altLang="zh-CN" sz="2400" b="1" dirty="0">
                <a:latin typeface="Comic Sans MS" pitchFamily="66" charset="0"/>
              </a:rPr>
              <a:t>A→…B</a:t>
            </a:r>
            <a:r>
              <a:rPr lang="en-US" altLang="zh-CN" sz="2400" b="1" dirty="0">
                <a:solidFill>
                  <a:srgbClr val="CC3300"/>
                </a:solidFill>
                <a:latin typeface="Comic Sans MS" pitchFamily="66" charset="0"/>
              </a:rPr>
              <a:t>b</a:t>
            </a:r>
            <a:r>
              <a:rPr lang="en-US" altLang="zh-CN" sz="2400" b="1" dirty="0">
                <a:latin typeface="Comic Sans MS" pitchFamily="66" charset="0"/>
              </a:rPr>
              <a:t>…,</a:t>
            </a:r>
            <a:r>
              <a:rPr lang="zh-CN" altLang="zh-CN" sz="2400" b="1" dirty="0">
                <a:latin typeface="Comic Sans MS" pitchFamily="66" charset="0"/>
              </a:rPr>
              <a:t>则</a:t>
            </a:r>
            <a:r>
              <a:rPr lang="zh-CN" altLang="zh-CN" sz="2400" b="1" dirty="0">
                <a:latin typeface="Comic Sans MS" pitchFamily="66" charset="0"/>
                <a:sym typeface="Symbol" pitchFamily="18" charset="2"/>
              </a:rPr>
              <a:t></a:t>
            </a:r>
            <a:r>
              <a:rPr lang="en-US" altLang="zh-CN" sz="2400" b="1" dirty="0" err="1">
                <a:solidFill>
                  <a:srgbClr val="CC3300"/>
                </a:solidFill>
                <a:latin typeface="Comic Sans MS" pitchFamily="66" charset="0"/>
                <a:sym typeface="Symbol" pitchFamily="18" charset="2"/>
              </a:rPr>
              <a:t>a</a:t>
            </a:r>
            <a:r>
              <a:rPr lang="en-US" altLang="zh-CN" sz="2400" b="1" dirty="0" err="1">
                <a:latin typeface="Comic Sans MS" pitchFamily="66" charset="0"/>
              </a:rPr>
              <a:t>∈</a:t>
            </a:r>
            <a:r>
              <a:rPr lang="en-US" altLang="zh-CN" sz="2400" b="1" dirty="0" err="1">
                <a:solidFill>
                  <a:srgbClr val="CC3300"/>
                </a:solidFill>
                <a:latin typeface="Comic Sans MS" pitchFamily="66" charset="0"/>
              </a:rPr>
              <a:t>LASTVT</a:t>
            </a:r>
            <a:r>
              <a:rPr lang="en-US" altLang="zh-CN" sz="2400" b="1" dirty="0">
                <a:latin typeface="Comic Sans MS" pitchFamily="66" charset="0"/>
              </a:rPr>
              <a:t>(B),</a:t>
            </a:r>
            <a:r>
              <a:rPr lang="zh-CN" altLang="zh-CN" sz="2400" b="1" dirty="0">
                <a:latin typeface="Comic Sans MS" pitchFamily="66" charset="0"/>
              </a:rPr>
              <a:t>则</a:t>
            </a:r>
            <a:r>
              <a:rPr lang="en-US" altLang="zh-CN" sz="2400" b="1" dirty="0">
                <a:solidFill>
                  <a:srgbClr val="CC3300"/>
                </a:solidFill>
                <a:latin typeface="Comic Sans MS" pitchFamily="66" charset="0"/>
              </a:rPr>
              <a:t>a&gt;b</a:t>
            </a:r>
          </a:p>
        </p:txBody>
      </p:sp>
      <p:sp>
        <p:nvSpPr>
          <p:cNvPr id="9" name="灯片编号占位符 5"/>
          <p:cNvSpPr>
            <a:spLocks noGrp="1"/>
          </p:cNvSpPr>
          <p:nvPr>
            <p:ph type="sldNum" sz="quarter" idx="12"/>
          </p:nvPr>
        </p:nvSpPr>
        <p:spPr/>
        <p:txBody>
          <a:bodyPr/>
          <a:lstStyle/>
          <a:p>
            <a:fld id="{38D9F2B0-6B11-4BCD-BC19-9D52490895E6}" type="slidenum">
              <a:rPr lang="en-US" altLang="zh-CN"/>
              <a:pPr/>
              <a:t>26</a:t>
            </a:fld>
            <a:endParaRPr lang="en-US" altLang="zh-CN"/>
          </a:p>
        </p:txBody>
      </p:sp>
      <p:graphicFrame>
        <p:nvGraphicFramePr>
          <p:cNvPr id="81924" name="Object 4"/>
          <p:cNvGraphicFramePr>
            <a:graphicFrameLocks noChangeAspect="1"/>
          </p:cNvGraphicFramePr>
          <p:nvPr>
            <p:extLst>
              <p:ext uri="{D42A27DB-BD31-4B8C-83A1-F6EECF244321}">
                <p14:modId xmlns:p14="http://schemas.microsoft.com/office/powerpoint/2010/main" val="108039863"/>
              </p:ext>
            </p:extLst>
          </p:nvPr>
        </p:nvGraphicFramePr>
        <p:xfrm>
          <a:off x="3347864" y="1052736"/>
          <a:ext cx="371078" cy="520316"/>
        </p:xfrm>
        <a:graphic>
          <a:graphicData uri="http://schemas.openxmlformats.org/presentationml/2006/ole">
            <mc:AlternateContent xmlns:mc="http://schemas.openxmlformats.org/markup-compatibility/2006">
              <mc:Choice xmlns:v="urn:schemas-microsoft-com:vml" Requires="v">
                <p:oleObj spid="_x0000_s67658" name="公式" r:id="rId3" imgW="291973" imgH="507780" progId="">
                  <p:embed/>
                </p:oleObj>
              </mc:Choice>
              <mc:Fallback>
                <p:oleObj name="公式" r:id="rId3" imgW="291973" imgH="507780"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052736"/>
                        <a:ext cx="371078" cy="520316"/>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5" name="Object 5"/>
          <p:cNvGraphicFramePr>
            <a:graphicFrameLocks noChangeAspect="1"/>
          </p:cNvGraphicFramePr>
          <p:nvPr>
            <p:extLst>
              <p:ext uri="{D42A27DB-BD31-4B8C-83A1-F6EECF244321}">
                <p14:modId xmlns:p14="http://schemas.microsoft.com/office/powerpoint/2010/main" val="3912614393"/>
              </p:ext>
            </p:extLst>
          </p:nvPr>
        </p:nvGraphicFramePr>
        <p:xfrm>
          <a:off x="5055402" y="1052736"/>
          <a:ext cx="386795" cy="542355"/>
        </p:xfrm>
        <a:graphic>
          <a:graphicData uri="http://schemas.openxmlformats.org/presentationml/2006/ole">
            <mc:AlternateContent xmlns:mc="http://schemas.openxmlformats.org/markup-compatibility/2006">
              <mc:Choice xmlns:v="urn:schemas-microsoft-com:vml" Requires="v">
                <p:oleObj spid="_x0000_s67659" name="公式" r:id="rId5" imgW="291973" imgH="507780" progId="">
                  <p:embed/>
                </p:oleObj>
              </mc:Choice>
              <mc:Fallback>
                <p:oleObj name="公式" r:id="rId5" imgW="291973" imgH="507780" progId="">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402" y="1052736"/>
                        <a:ext cx="386795" cy="542355"/>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6" name="Object 6"/>
          <p:cNvGraphicFramePr>
            <a:graphicFrameLocks noChangeAspect="1"/>
          </p:cNvGraphicFramePr>
          <p:nvPr/>
        </p:nvGraphicFramePr>
        <p:xfrm>
          <a:off x="3203848" y="1844824"/>
          <a:ext cx="438150" cy="614363"/>
        </p:xfrm>
        <a:graphic>
          <a:graphicData uri="http://schemas.openxmlformats.org/presentationml/2006/ole">
            <mc:AlternateContent xmlns:mc="http://schemas.openxmlformats.org/markup-compatibility/2006">
              <mc:Choice xmlns:v="urn:schemas-microsoft-com:vml" Requires="v">
                <p:oleObj spid="_x0000_s67660" name="公式" r:id="rId6" imgW="291973" imgH="507780" progId="">
                  <p:embed/>
                </p:oleObj>
              </mc:Choice>
              <mc:Fallback>
                <p:oleObj name="公式" r:id="rId6" imgW="291973" imgH="507780"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844824"/>
                        <a:ext cx="438150" cy="614363"/>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graphicFrame>
        <p:nvGraphicFramePr>
          <p:cNvPr id="81927" name="Object 7"/>
          <p:cNvGraphicFramePr>
            <a:graphicFrameLocks noChangeAspect="1"/>
          </p:cNvGraphicFramePr>
          <p:nvPr/>
        </p:nvGraphicFramePr>
        <p:xfrm>
          <a:off x="4800600" y="1828800"/>
          <a:ext cx="438150" cy="614363"/>
        </p:xfrm>
        <a:graphic>
          <a:graphicData uri="http://schemas.openxmlformats.org/presentationml/2006/ole">
            <mc:AlternateContent xmlns:mc="http://schemas.openxmlformats.org/markup-compatibility/2006">
              <mc:Choice xmlns:v="urn:schemas-microsoft-com:vml" Requires="v">
                <p:oleObj spid="_x0000_s67661" name="公式" r:id="rId7" imgW="291973" imgH="507780" progId="">
                  <p:embed/>
                </p:oleObj>
              </mc:Choice>
              <mc:Fallback>
                <p:oleObj name="公式" r:id="rId7" imgW="291973" imgH="507780" progId="">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828800"/>
                        <a:ext cx="438150" cy="614363"/>
                      </a:xfrm>
                      <a:prstGeom prst="rect">
                        <a:avLst/>
                      </a:prstGeom>
                      <a:noFill/>
                      <a:extLst>
                        <a:ext uri="{909E8E84-426E-40DD-AFC4-6F175D3DCCD1}">
                          <a14:hiddenFill xmlns:a14="http://schemas.microsoft.com/office/drawing/2010/main">
                            <a:solidFill>
                              <a:srgbClr val="FFCCFF"/>
                            </a:solidFill>
                          </a14:hiddenFill>
                        </a:ext>
                      </a:extLst>
                    </p:spPr>
                  </p:pic>
                </p:oleObj>
              </mc:Fallback>
            </mc:AlternateContent>
          </a:graphicData>
        </a:graphic>
      </p:graphicFrame>
      <p:cxnSp>
        <p:nvCxnSpPr>
          <p:cNvPr id="10" name="直接连接符 9"/>
          <p:cNvCxnSpPr/>
          <p:nvPr/>
        </p:nvCxnSpPr>
        <p:spPr>
          <a:xfrm flipV="1">
            <a:off x="251520" y="764704"/>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5536" y="260648"/>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0" y="304800"/>
            <a:ext cx="7772400" cy="685800"/>
          </a:xfrm>
        </p:spPr>
        <p:txBody>
          <a:bodyPr/>
          <a:lstStyle/>
          <a:p>
            <a:r>
              <a:rPr lang="zh-CN" altLang="en-US" sz="3600" b="1" dirty="0">
                <a:ea typeface="华文行楷" pitchFamily="2" charset="-122"/>
              </a:rPr>
              <a:t>计算算符优先关系</a:t>
            </a:r>
          </a:p>
        </p:txBody>
      </p:sp>
      <p:sp>
        <p:nvSpPr>
          <p:cNvPr id="63493" name="Text Box 5"/>
          <p:cNvSpPr txBox="1">
            <a:spLocks noGrp="1" noChangeArrowheads="1"/>
          </p:cNvSpPr>
          <p:nvPr>
            <p:ph idx="1"/>
          </p:nvPr>
        </p:nvSpPr>
        <p:spPr>
          <a:xfrm>
            <a:off x="685800" y="1371600"/>
            <a:ext cx="8077200" cy="5181600"/>
          </a:xfrm>
          <a:noFill/>
          <a:ln/>
        </p:spPr>
        <p:txBody>
          <a:bodyPr/>
          <a:lstStyle/>
          <a:p>
            <a:pPr>
              <a:spcBef>
                <a:spcPct val="50000"/>
              </a:spcBef>
              <a:buFontTx/>
              <a:buNone/>
            </a:pPr>
            <a:r>
              <a:rPr lang="zh-CN" altLang="en-US" b="1" dirty="0" smtClean="0"/>
              <a:t>例</a:t>
            </a:r>
            <a:r>
              <a:rPr lang="en-US" altLang="zh-CN" b="1" dirty="0" smtClean="0"/>
              <a:t>5.6 </a:t>
            </a:r>
            <a:r>
              <a:rPr lang="zh-CN" altLang="en-US" b="1" dirty="0" smtClean="0">
                <a:latin typeface="Comic Sans MS" pitchFamily="66" charset="0"/>
              </a:rPr>
              <a:t>文法</a:t>
            </a:r>
            <a:r>
              <a:rPr lang="en-US" altLang="zh-CN" b="1" dirty="0">
                <a:latin typeface="Comic Sans MS" pitchFamily="66" charset="0"/>
              </a:rPr>
              <a:t>G’[E’]</a:t>
            </a:r>
            <a:r>
              <a:rPr lang="zh-CN" altLang="en-US" b="1" dirty="0">
                <a:latin typeface="Comic Sans MS" pitchFamily="66" charset="0"/>
              </a:rPr>
              <a:t>：</a:t>
            </a:r>
            <a:br>
              <a:rPr lang="zh-CN" altLang="en-US" b="1" dirty="0">
                <a:latin typeface="Comic Sans MS" pitchFamily="66" charset="0"/>
              </a:rPr>
            </a:br>
            <a:r>
              <a:rPr lang="en-US" altLang="zh-CN" b="1" dirty="0">
                <a:latin typeface="Comic Sans MS" pitchFamily="66" charset="0"/>
              </a:rPr>
              <a:t>(0) E’→</a:t>
            </a:r>
            <a:r>
              <a:rPr lang="en-US" altLang="zh-CN" b="1" dirty="0">
                <a:solidFill>
                  <a:srgbClr val="FF6600"/>
                </a:solidFill>
                <a:latin typeface="Comic Sans MS" pitchFamily="66" charset="0"/>
              </a:rPr>
              <a:t>#</a:t>
            </a:r>
            <a:r>
              <a:rPr lang="en-US" altLang="zh-CN" b="1" dirty="0">
                <a:latin typeface="Comic Sans MS" pitchFamily="66" charset="0"/>
              </a:rPr>
              <a:t>E</a:t>
            </a:r>
            <a:r>
              <a:rPr lang="en-US" altLang="zh-CN" b="1" dirty="0">
                <a:solidFill>
                  <a:srgbClr val="FF6600"/>
                </a:solidFill>
                <a:latin typeface="Comic Sans MS" pitchFamily="66" charset="0"/>
              </a:rPr>
              <a:t>#</a:t>
            </a:r>
            <a:r>
              <a:rPr lang="en-US" altLang="zh-CN" b="1" dirty="0">
                <a:latin typeface="Comic Sans MS" pitchFamily="66" charset="0"/>
              </a:rPr>
              <a:t/>
            </a:r>
            <a:br>
              <a:rPr lang="en-US" altLang="zh-CN" b="1" dirty="0">
                <a:latin typeface="Comic Sans MS" pitchFamily="66" charset="0"/>
              </a:rPr>
            </a:br>
            <a:r>
              <a:rPr lang="en-US" altLang="zh-CN" b="1" dirty="0">
                <a:latin typeface="Comic Sans MS" pitchFamily="66" charset="0"/>
              </a:rPr>
              <a:t>(1) E→E</a:t>
            </a:r>
            <a:r>
              <a:rPr lang="en-US" altLang="zh-CN" b="1" dirty="0">
                <a:solidFill>
                  <a:srgbClr val="CC3300"/>
                </a:solidFill>
                <a:latin typeface="Comic Sans MS" pitchFamily="66" charset="0"/>
              </a:rPr>
              <a:t>+</a:t>
            </a:r>
            <a:r>
              <a:rPr lang="en-US" altLang="zh-CN" b="1" dirty="0">
                <a:latin typeface="Comic Sans MS" pitchFamily="66" charset="0"/>
              </a:rPr>
              <a:t>T</a:t>
            </a:r>
            <a:br>
              <a:rPr lang="en-US" altLang="zh-CN" b="1" dirty="0">
                <a:latin typeface="Comic Sans MS" pitchFamily="66" charset="0"/>
              </a:rPr>
            </a:br>
            <a:r>
              <a:rPr lang="en-US" altLang="zh-CN" b="1" dirty="0">
                <a:latin typeface="Comic Sans MS" pitchFamily="66" charset="0"/>
              </a:rPr>
              <a:t>(2) E→T</a:t>
            </a:r>
            <a:br>
              <a:rPr lang="en-US" altLang="zh-CN" b="1" dirty="0">
                <a:latin typeface="Comic Sans MS" pitchFamily="66" charset="0"/>
              </a:rPr>
            </a:br>
            <a:r>
              <a:rPr lang="en-US" altLang="zh-CN" b="1" dirty="0">
                <a:latin typeface="Comic Sans MS" pitchFamily="66" charset="0"/>
              </a:rPr>
              <a:t>(3) T→T</a:t>
            </a:r>
            <a:r>
              <a:rPr lang="en-US" altLang="zh-CN" b="1" dirty="0">
                <a:solidFill>
                  <a:srgbClr val="CC3300"/>
                </a:solidFill>
                <a:latin typeface="Comic Sans MS" pitchFamily="66" charset="0"/>
              </a:rPr>
              <a:t>*</a:t>
            </a:r>
            <a:r>
              <a:rPr lang="en-US" altLang="zh-CN" b="1" dirty="0">
                <a:latin typeface="Comic Sans MS" pitchFamily="66" charset="0"/>
              </a:rPr>
              <a:t>F</a:t>
            </a:r>
            <a:br>
              <a:rPr lang="en-US" altLang="zh-CN" b="1" dirty="0">
                <a:latin typeface="Comic Sans MS" pitchFamily="66" charset="0"/>
              </a:rPr>
            </a:br>
            <a:r>
              <a:rPr lang="en-US" altLang="zh-CN" b="1" dirty="0">
                <a:latin typeface="Comic Sans MS" pitchFamily="66" charset="0"/>
              </a:rPr>
              <a:t>(4) T→F</a:t>
            </a:r>
            <a:br>
              <a:rPr lang="en-US" altLang="zh-CN" b="1" dirty="0">
                <a:latin typeface="Comic Sans MS" pitchFamily="66" charset="0"/>
              </a:rPr>
            </a:br>
            <a:r>
              <a:rPr lang="en-US" altLang="zh-CN" b="1" dirty="0">
                <a:latin typeface="Comic Sans MS" pitchFamily="66" charset="0"/>
              </a:rPr>
              <a:t>(5) F→P</a:t>
            </a:r>
            <a:r>
              <a:rPr lang="en-US" altLang="zh-CN" b="1" dirty="0">
                <a:solidFill>
                  <a:srgbClr val="CC3300"/>
                </a:solidFill>
                <a:latin typeface="Comic Sans MS" pitchFamily="66" charset="0"/>
                <a:sym typeface="Symbol" pitchFamily="18" charset="2"/>
              </a:rPr>
              <a:t></a:t>
            </a:r>
            <a:r>
              <a:rPr lang="en-US" altLang="zh-CN" b="1" dirty="0">
                <a:latin typeface="Comic Sans MS" pitchFamily="66" charset="0"/>
                <a:sym typeface="Symbol" pitchFamily="18" charset="2"/>
              </a:rPr>
              <a:t>F|P</a:t>
            </a:r>
            <a:br>
              <a:rPr lang="en-US" altLang="zh-CN" b="1" dirty="0">
                <a:latin typeface="Comic Sans MS" pitchFamily="66" charset="0"/>
                <a:sym typeface="Symbol" pitchFamily="18" charset="2"/>
              </a:rPr>
            </a:br>
            <a:r>
              <a:rPr lang="en-US" altLang="zh-CN" b="1" dirty="0">
                <a:latin typeface="Comic Sans MS" pitchFamily="66" charset="0"/>
                <a:sym typeface="Symbol" pitchFamily="18" charset="2"/>
              </a:rPr>
              <a:t>(6) P</a:t>
            </a:r>
            <a:r>
              <a:rPr lang="en-US" altLang="zh-CN" b="1" dirty="0">
                <a:latin typeface="Comic Sans MS" pitchFamily="66" charset="0"/>
              </a:rPr>
              <a:t>→</a:t>
            </a:r>
            <a:r>
              <a:rPr lang="en-US" altLang="zh-CN" b="1" dirty="0">
                <a:solidFill>
                  <a:srgbClr val="CC3300"/>
                </a:solidFill>
                <a:latin typeface="Comic Sans MS" pitchFamily="66" charset="0"/>
              </a:rPr>
              <a:t>(</a:t>
            </a:r>
            <a:r>
              <a:rPr lang="en-US" altLang="zh-CN" b="1" dirty="0">
                <a:latin typeface="Comic Sans MS" pitchFamily="66" charset="0"/>
              </a:rPr>
              <a:t>E</a:t>
            </a:r>
            <a:r>
              <a:rPr lang="en-US" altLang="zh-CN" b="1" dirty="0">
                <a:solidFill>
                  <a:srgbClr val="CC3300"/>
                </a:solidFill>
                <a:latin typeface="Comic Sans MS" pitchFamily="66" charset="0"/>
              </a:rPr>
              <a:t>)</a:t>
            </a:r>
            <a:r>
              <a:rPr lang="en-US" altLang="zh-CN" b="1" dirty="0">
                <a:latin typeface="Comic Sans MS" pitchFamily="66" charset="0"/>
              </a:rPr>
              <a:t/>
            </a:r>
            <a:br>
              <a:rPr lang="en-US" altLang="zh-CN" b="1" dirty="0">
                <a:latin typeface="Comic Sans MS" pitchFamily="66" charset="0"/>
              </a:rPr>
            </a:br>
            <a:r>
              <a:rPr lang="en-US" altLang="zh-CN" b="1" dirty="0">
                <a:latin typeface="Comic Sans MS" pitchFamily="66" charset="0"/>
              </a:rPr>
              <a:t>(7) </a:t>
            </a:r>
            <a:r>
              <a:rPr lang="en-US" altLang="zh-CN" b="1" dirty="0" err="1">
                <a:latin typeface="Comic Sans MS" pitchFamily="66" charset="0"/>
              </a:rPr>
              <a:t>P→</a:t>
            </a:r>
            <a:r>
              <a:rPr lang="en-US" altLang="zh-CN" b="1" dirty="0" err="1">
                <a:solidFill>
                  <a:srgbClr val="CC3300"/>
                </a:solidFill>
                <a:latin typeface="Comic Sans MS" pitchFamily="66" charset="0"/>
              </a:rPr>
              <a:t>i</a:t>
            </a:r>
            <a:endParaRPr lang="en-US" altLang="zh-CN" b="1" dirty="0">
              <a:latin typeface="Comic Sans MS" pitchFamily="66" charset="0"/>
            </a:endParaRPr>
          </a:p>
        </p:txBody>
      </p:sp>
      <p:sp>
        <p:nvSpPr>
          <p:cNvPr id="6" name="灯片编号占位符 5"/>
          <p:cNvSpPr>
            <a:spLocks noGrp="1"/>
          </p:cNvSpPr>
          <p:nvPr>
            <p:ph type="sldNum" sz="quarter" idx="12"/>
          </p:nvPr>
        </p:nvSpPr>
        <p:spPr/>
        <p:txBody>
          <a:bodyPr/>
          <a:lstStyle/>
          <a:p>
            <a:fld id="{14CB1251-3FF2-4BEE-BCDC-43964A8AA0FA}" type="slidenum">
              <a:rPr lang="en-US" altLang="zh-CN"/>
              <a:pPr/>
              <a:t>27</a:t>
            </a:fld>
            <a:endParaRPr lang="en-US" altLang="zh-CN"/>
          </a:p>
        </p:txBody>
      </p:sp>
      <p:sp>
        <p:nvSpPr>
          <p:cNvPr id="63494" name="Text Box 6"/>
          <p:cNvSpPr txBox="1">
            <a:spLocks noChangeArrowheads="1"/>
          </p:cNvSpPr>
          <p:nvPr/>
        </p:nvSpPr>
        <p:spPr bwMode="auto">
          <a:xfrm>
            <a:off x="4219425" y="1484784"/>
            <a:ext cx="3685624" cy="4339650"/>
          </a:xfrm>
          <a:prstGeom prst="rect">
            <a:avLst/>
          </a:prstGeom>
          <a:noFill/>
          <a:ln w="9525">
            <a:noFill/>
            <a:miter lim="800000"/>
            <a:headEnd/>
            <a:tailEnd/>
          </a:ln>
          <a:effectLst/>
        </p:spPr>
        <p:txBody>
          <a:bodyPr wrap="none">
            <a:spAutoFit/>
          </a:bodyPr>
          <a:lstStyle/>
          <a:p>
            <a:pPr>
              <a:spcBef>
                <a:spcPct val="50000"/>
              </a:spcBef>
            </a:pPr>
            <a:r>
              <a:rPr lang="en-US" altLang="zh-CN" sz="2400" b="1" dirty="0">
                <a:latin typeface="Comic Sans MS" pitchFamily="66" charset="0"/>
              </a:rPr>
              <a:t>FIRSTVT(E’)={</a:t>
            </a:r>
            <a:r>
              <a:rPr lang="en-US" altLang="zh-CN" sz="2400" b="1" dirty="0">
                <a:solidFill>
                  <a:srgbClr val="FF6600"/>
                </a:solidFill>
                <a:latin typeface="Comic Sans MS" pitchFamily="66" charset="0"/>
              </a:rPr>
              <a:t>#</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FIRSTVT(E)={</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FIRSTVT(F)={</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FIRSTVT(P)={</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err="1">
                <a:solidFill>
                  <a:srgbClr val="CC3300"/>
                </a:solidFill>
                <a:latin typeface="Comic Sans MS" pitchFamily="66" charset="0"/>
              </a:rPr>
              <a:t>i</a:t>
            </a:r>
            <a:r>
              <a:rPr lang="en-US" altLang="zh-CN" sz="2400" b="1" dirty="0">
                <a:latin typeface="Comic Sans MS" pitchFamily="66" charset="0"/>
              </a:rPr>
              <a:t>}</a:t>
            </a:r>
          </a:p>
          <a:p>
            <a:pPr>
              <a:spcBef>
                <a:spcPct val="50000"/>
              </a:spcBef>
            </a:pPr>
            <a:r>
              <a:rPr lang="en-US" altLang="zh-CN" sz="2400" b="1" dirty="0">
                <a:latin typeface="Comic Sans MS" pitchFamily="66" charset="0"/>
              </a:rPr>
              <a:t/>
            </a:r>
            <a:br>
              <a:rPr lang="en-US" altLang="zh-CN" sz="2400" b="1" dirty="0">
                <a:latin typeface="Comic Sans MS" pitchFamily="66" charset="0"/>
              </a:rPr>
            </a:br>
            <a:r>
              <a:rPr lang="en-US" altLang="zh-CN" sz="2400" b="1" dirty="0">
                <a:latin typeface="Comic Sans MS" pitchFamily="66" charset="0"/>
              </a:rPr>
              <a:t>LASTVT(E’)={</a:t>
            </a:r>
            <a:r>
              <a:rPr lang="en-US" altLang="zh-CN" sz="2400" b="1" dirty="0">
                <a:solidFill>
                  <a:srgbClr val="FF6600"/>
                </a:solidFill>
                <a:latin typeface="Comic Sans MS" pitchFamily="66" charset="0"/>
              </a:rPr>
              <a:t>#</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LASTVT(E)={</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LASTVT(T)={</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LASTVT(F)={</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a:solidFill>
                  <a:srgbClr val="CC3300"/>
                </a:solidFill>
                <a:latin typeface="Comic Sans MS" pitchFamily="66" charset="0"/>
                <a:ea typeface="宋体" pitchFamily="2" charset="-122"/>
                <a:sym typeface="Symbol" pitchFamily="18" charset="2"/>
              </a:rPr>
              <a:t>)</a:t>
            </a:r>
            <a:r>
              <a:rPr lang="en-US" altLang="zh-CN" sz="2400" b="1" dirty="0">
                <a:latin typeface="Comic Sans MS" pitchFamily="66" charset="0"/>
                <a:ea typeface="宋体" pitchFamily="2" charset="-122"/>
                <a:sym typeface="Symbol" pitchFamily="18" charset="2"/>
              </a:rPr>
              <a:t>,</a:t>
            </a:r>
            <a:r>
              <a:rPr lang="en-US" altLang="zh-CN" sz="2400" b="1" dirty="0" err="1">
                <a:solidFill>
                  <a:srgbClr val="CC3300"/>
                </a:solidFill>
                <a:latin typeface="Comic Sans MS" pitchFamily="66" charset="0"/>
                <a:ea typeface="宋体" pitchFamily="2" charset="-122"/>
                <a:sym typeface="Symbol" pitchFamily="18" charset="2"/>
              </a:rPr>
              <a:t>i</a:t>
            </a:r>
            <a:r>
              <a:rPr lang="en-US" altLang="zh-CN" sz="2400" b="1" dirty="0">
                <a:latin typeface="Comic Sans MS" pitchFamily="66" charset="0"/>
              </a:rPr>
              <a:t>}</a:t>
            </a:r>
            <a:br>
              <a:rPr lang="en-US" altLang="zh-CN" sz="2400" b="1" dirty="0">
                <a:latin typeface="Comic Sans MS" pitchFamily="66" charset="0"/>
              </a:rPr>
            </a:br>
            <a:r>
              <a:rPr lang="en-US" altLang="zh-CN" sz="2400" b="1" dirty="0">
                <a:latin typeface="Comic Sans MS" pitchFamily="66" charset="0"/>
              </a:rPr>
              <a:t>LASTVT(P)={</a:t>
            </a:r>
            <a:r>
              <a:rPr lang="en-US" altLang="zh-CN" sz="2400" b="1" dirty="0">
                <a:solidFill>
                  <a:srgbClr val="CC3300"/>
                </a:solidFill>
                <a:latin typeface="Comic Sans MS" pitchFamily="66" charset="0"/>
              </a:rPr>
              <a:t>)</a:t>
            </a:r>
            <a:r>
              <a:rPr lang="en-US" altLang="zh-CN" sz="2400" b="1" dirty="0">
                <a:latin typeface="Comic Sans MS" pitchFamily="66" charset="0"/>
              </a:rPr>
              <a:t>,</a:t>
            </a:r>
            <a:r>
              <a:rPr lang="en-US" altLang="zh-CN" sz="2400" b="1" dirty="0" err="1">
                <a:solidFill>
                  <a:srgbClr val="CC3300"/>
                </a:solidFill>
                <a:latin typeface="Comic Sans MS" pitchFamily="66" charset="0"/>
              </a:rPr>
              <a:t>i</a:t>
            </a:r>
            <a:r>
              <a:rPr lang="en-US" altLang="zh-CN" sz="2400" b="1" dirty="0">
                <a:latin typeface="Comic Sans MS" pitchFamily="66" charset="0"/>
              </a:rPr>
              <a:t>}</a:t>
            </a:r>
          </a:p>
        </p:txBody>
      </p:sp>
      <p:cxnSp>
        <p:nvCxnSpPr>
          <p:cNvPr id="7" name="直接连接符 6"/>
          <p:cNvCxnSpPr/>
          <p:nvPr/>
        </p:nvCxnSpPr>
        <p:spPr>
          <a:xfrm flipV="1">
            <a:off x="467544" y="980728"/>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1560" y="476672"/>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755576" y="1052736"/>
            <a:ext cx="7772400" cy="1045840"/>
          </a:xfrm>
        </p:spPr>
        <p:txBody>
          <a:bodyPr/>
          <a:lstStyle/>
          <a:p>
            <a:r>
              <a:rPr lang="zh-CN" altLang="en-US" sz="2800" b="1" dirty="0">
                <a:latin typeface="Comic Sans MS" pitchFamily="66" charset="0"/>
              </a:rPr>
              <a:t>文法</a:t>
            </a:r>
            <a:r>
              <a:rPr lang="en-US" altLang="zh-CN" sz="2400" b="1" dirty="0">
                <a:latin typeface="Comic Sans MS" pitchFamily="66" charset="0"/>
              </a:rPr>
              <a:t>G’[E’]</a:t>
            </a:r>
            <a:r>
              <a:rPr lang="zh-CN" altLang="en-US" sz="2400" b="1" dirty="0">
                <a:latin typeface="Comic Sans MS" pitchFamily="66" charset="0"/>
              </a:rPr>
              <a:t>：</a:t>
            </a:r>
            <a:r>
              <a:rPr lang="en-US" altLang="zh-CN" sz="2000" b="1" dirty="0">
                <a:latin typeface="Comic Sans MS" pitchFamily="66" charset="0"/>
              </a:rPr>
              <a:t/>
            </a:r>
            <a:br>
              <a:rPr lang="en-US" altLang="zh-CN" sz="2000" b="1" dirty="0">
                <a:latin typeface="Comic Sans MS" pitchFamily="66" charset="0"/>
              </a:rPr>
            </a:br>
            <a:r>
              <a:rPr lang="en-US" altLang="zh-CN" sz="2000" b="1" dirty="0">
                <a:latin typeface="Comic Sans MS" pitchFamily="66" charset="0"/>
              </a:rPr>
              <a:t>(0) E’→</a:t>
            </a:r>
            <a:r>
              <a:rPr lang="en-US" altLang="zh-CN" sz="2000" b="1" dirty="0">
                <a:solidFill>
                  <a:srgbClr val="FF6600"/>
                </a:solidFill>
                <a:latin typeface="Comic Sans MS" pitchFamily="66" charset="0"/>
              </a:rPr>
              <a:t>#</a:t>
            </a:r>
            <a:r>
              <a:rPr lang="en-US" altLang="zh-CN" sz="2000" b="1" dirty="0">
                <a:latin typeface="Comic Sans MS" pitchFamily="66" charset="0"/>
              </a:rPr>
              <a:t>E</a:t>
            </a:r>
            <a:r>
              <a:rPr lang="en-US" altLang="zh-CN" sz="2000" b="1" dirty="0">
                <a:solidFill>
                  <a:srgbClr val="FF6600"/>
                </a:solidFill>
                <a:latin typeface="Comic Sans MS" pitchFamily="66" charset="0"/>
              </a:rPr>
              <a:t>#</a:t>
            </a:r>
            <a:r>
              <a:rPr lang="en-US" altLang="zh-CN" sz="2000" b="1" dirty="0">
                <a:latin typeface="Comic Sans MS" pitchFamily="66" charset="0"/>
              </a:rPr>
              <a:t>  (1) E→E</a:t>
            </a:r>
            <a:r>
              <a:rPr lang="en-US" altLang="zh-CN" sz="2000" b="1" dirty="0">
                <a:solidFill>
                  <a:srgbClr val="CC3300"/>
                </a:solidFill>
                <a:latin typeface="Comic Sans MS" pitchFamily="66" charset="0"/>
              </a:rPr>
              <a:t>+</a:t>
            </a:r>
            <a:r>
              <a:rPr lang="en-US" altLang="zh-CN" sz="2000" b="1" dirty="0">
                <a:latin typeface="Comic Sans MS" pitchFamily="66" charset="0"/>
              </a:rPr>
              <a:t>T   (2) E→T     (3) T→T</a:t>
            </a:r>
            <a:r>
              <a:rPr lang="en-US" altLang="zh-CN" sz="2000" b="1" dirty="0">
                <a:solidFill>
                  <a:srgbClr val="CC3300"/>
                </a:solidFill>
                <a:latin typeface="Comic Sans MS" pitchFamily="66" charset="0"/>
              </a:rPr>
              <a:t>*</a:t>
            </a:r>
            <a:r>
              <a:rPr lang="en-US" altLang="zh-CN" sz="2000" b="1" dirty="0">
                <a:latin typeface="Comic Sans MS" pitchFamily="66" charset="0"/>
              </a:rPr>
              <a:t>F </a:t>
            </a:r>
            <a:br>
              <a:rPr lang="en-US" altLang="zh-CN" sz="2000" b="1" dirty="0">
                <a:latin typeface="Comic Sans MS" pitchFamily="66" charset="0"/>
              </a:rPr>
            </a:br>
            <a:r>
              <a:rPr lang="en-US" altLang="zh-CN" sz="2000" b="1" dirty="0">
                <a:latin typeface="Comic Sans MS" pitchFamily="66" charset="0"/>
              </a:rPr>
              <a:t>(4) T→F      (5) F→P</a:t>
            </a:r>
            <a:r>
              <a:rPr lang="en-US" altLang="zh-CN" sz="2000" b="1" dirty="0">
                <a:solidFill>
                  <a:srgbClr val="CC3300"/>
                </a:solidFill>
                <a:latin typeface="Comic Sans MS" pitchFamily="66" charset="0"/>
                <a:sym typeface="Symbol" pitchFamily="18" charset="2"/>
              </a:rPr>
              <a:t></a:t>
            </a:r>
            <a:r>
              <a:rPr lang="en-US" altLang="zh-CN" sz="2000" b="1" dirty="0">
                <a:latin typeface="Comic Sans MS" pitchFamily="66" charset="0"/>
                <a:sym typeface="Symbol" pitchFamily="18" charset="2"/>
              </a:rPr>
              <a:t>F|P  (6) P</a:t>
            </a:r>
            <a:r>
              <a:rPr lang="en-US" altLang="zh-CN" sz="2000" b="1" dirty="0">
                <a:latin typeface="Comic Sans MS" pitchFamily="66" charset="0"/>
              </a:rPr>
              <a:t>→</a:t>
            </a:r>
            <a:r>
              <a:rPr lang="en-US" altLang="zh-CN" sz="2000" b="1" dirty="0">
                <a:solidFill>
                  <a:srgbClr val="CC3300"/>
                </a:solidFill>
                <a:latin typeface="Comic Sans MS" pitchFamily="66" charset="0"/>
              </a:rPr>
              <a:t>(</a:t>
            </a:r>
            <a:r>
              <a:rPr lang="en-US" altLang="zh-CN" sz="2000" b="1" dirty="0">
                <a:latin typeface="Comic Sans MS" pitchFamily="66" charset="0"/>
              </a:rPr>
              <a:t>E</a:t>
            </a:r>
            <a:r>
              <a:rPr lang="en-US" altLang="zh-CN" sz="2000" b="1" dirty="0">
                <a:solidFill>
                  <a:srgbClr val="CC3300"/>
                </a:solidFill>
                <a:latin typeface="Comic Sans MS" pitchFamily="66" charset="0"/>
              </a:rPr>
              <a:t>)</a:t>
            </a:r>
            <a:r>
              <a:rPr lang="en-US" altLang="zh-CN" sz="2000" b="1" dirty="0">
                <a:latin typeface="Comic Sans MS" pitchFamily="66" charset="0"/>
              </a:rPr>
              <a:t>   (7) </a:t>
            </a:r>
            <a:r>
              <a:rPr lang="en-US" altLang="zh-CN" sz="2000" b="1" dirty="0" err="1">
                <a:latin typeface="Comic Sans MS" pitchFamily="66" charset="0"/>
              </a:rPr>
              <a:t>P→</a:t>
            </a:r>
            <a:r>
              <a:rPr lang="en-US" altLang="zh-CN" sz="2000" b="1" dirty="0" err="1">
                <a:solidFill>
                  <a:srgbClr val="CC3300"/>
                </a:solidFill>
                <a:latin typeface="Comic Sans MS" pitchFamily="66" charset="0"/>
              </a:rPr>
              <a:t>i</a:t>
            </a:r>
            <a:endParaRPr lang="en-US" altLang="zh-CN" sz="2000" b="1" dirty="0">
              <a:latin typeface="Comic Sans MS" pitchFamily="66" charset="0"/>
            </a:endParaRPr>
          </a:p>
        </p:txBody>
      </p:sp>
      <p:sp>
        <p:nvSpPr>
          <p:cNvPr id="8" name="灯片编号占位符 5"/>
          <p:cNvSpPr>
            <a:spLocks noGrp="1"/>
          </p:cNvSpPr>
          <p:nvPr>
            <p:ph type="sldNum" sz="quarter" idx="12"/>
          </p:nvPr>
        </p:nvSpPr>
        <p:spPr/>
        <p:txBody>
          <a:bodyPr/>
          <a:lstStyle/>
          <a:p>
            <a:fld id="{6121617A-91C8-4832-BEAE-60CE5E59A6B2}" type="slidenum">
              <a:rPr lang="en-US" altLang="zh-CN"/>
              <a:pPr/>
              <a:t>28</a:t>
            </a:fld>
            <a:endParaRPr lang="en-US" altLang="zh-CN"/>
          </a:p>
        </p:txBody>
      </p:sp>
      <p:sp>
        <p:nvSpPr>
          <p:cNvPr id="106501" name="Text Box 5"/>
          <p:cNvSpPr txBox="1">
            <a:spLocks noChangeArrowheads="1"/>
          </p:cNvSpPr>
          <p:nvPr/>
        </p:nvSpPr>
        <p:spPr bwMode="auto">
          <a:xfrm>
            <a:off x="5364088" y="2420888"/>
            <a:ext cx="3240360" cy="3139321"/>
          </a:xfrm>
          <a:prstGeom prst="rect">
            <a:avLst/>
          </a:prstGeom>
          <a:noFill/>
          <a:ln w="9525">
            <a:noFill/>
            <a:miter lim="800000"/>
            <a:headEnd/>
            <a:tailEnd/>
          </a:ln>
          <a:effectLst/>
        </p:spPr>
        <p:txBody>
          <a:bodyPr wrap="square">
            <a:spAutoFit/>
          </a:bodyPr>
          <a:lstStyle/>
          <a:p>
            <a:pPr>
              <a:lnSpc>
                <a:spcPct val="110000"/>
              </a:lnSpc>
              <a:spcBef>
                <a:spcPct val="50000"/>
              </a:spcBef>
            </a:pPr>
            <a:r>
              <a:rPr lang="en-US" altLang="zh-CN" sz="2000" b="1" dirty="0">
                <a:latin typeface="华文新魏" pitchFamily="2" charset="-122"/>
              </a:rPr>
              <a:t>3)‘</a:t>
            </a:r>
            <a:r>
              <a:rPr lang="en-US" altLang="zh-CN" sz="2000" b="1" dirty="0">
                <a:solidFill>
                  <a:srgbClr val="CC3300"/>
                </a:solidFill>
                <a:latin typeface="华文新魏" pitchFamily="2" charset="-122"/>
              </a:rPr>
              <a:t>&gt;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找形如：</a:t>
            </a:r>
            <a:r>
              <a:rPr lang="en-US" altLang="zh-CN" sz="2000" b="1" dirty="0">
                <a:latin typeface="华文新魏" pitchFamily="2" charset="-122"/>
              </a:rPr>
              <a:t>A→…B</a:t>
            </a:r>
            <a:r>
              <a:rPr lang="en-US" altLang="zh-CN" sz="2000" b="1" dirty="0">
                <a:solidFill>
                  <a:srgbClr val="CC3300"/>
                </a:solidFill>
                <a:latin typeface="华文新魏" pitchFamily="2" charset="-122"/>
              </a:rPr>
              <a:t>b</a:t>
            </a:r>
            <a:r>
              <a:rPr lang="en-US" altLang="zh-CN" sz="2000" b="1" dirty="0">
                <a:latin typeface="华文新魏" pitchFamily="2" charset="-122"/>
              </a:rPr>
              <a:t>…</a:t>
            </a:r>
            <a:r>
              <a:rPr lang="zh-CN" altLang="en-US" sz="2000" b="1" dirty="0">
                <a:latin typeface="华文新魏" pitchFamily="2" charset="-122"/>
              </a:rPr>
              <a:t>的产生式</a:t>
            </a:r>
            <a:br>
              <a:rPr lang="zh-CN" altLang="en-US" sz="2000" b="1" dirty="0">
                <a:latin typeface="华文新魏" pitchFamily="2" charset="-122"/>
              </a:rPr>
            </a:br>
            <a:r>
              <a:rPr lang="en-US" altLang="zh-CN" sz="2000" b="1" dirty="0">
                <a:latin typeface="华文新魏" pitchFamily="2" charset="-122"/>
              </a:rPr>
              <a:t>E</a:t>
            </a:r>
            <a:r>
              <a:rPr lang="en-US" altLang="zh-CN" sz="2000" b="1" dirty="0">
                <a:solidFill>
                  <a:srgbClr val="FF66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FF6600"/>
                </a:solidFill>
                <a:latin typeface="华文新魏" pitchFamily="2" charset="-122"/>
              </a:rPr>
              <a:t>#</a:t>
            </a:r>
            <a:r>
              <a:rPr lang="en-US" altLang="zh-CN" sz="2000" b="1" dirty="0">
                <a:latin typeface="华文新魏" pitchFamily="2" charset="-122"/>
              </a:rPr>
              <a:t/>
            </a:r>
            <a:br>
              <a:rPr lang="en-US" altLang="zh-CN" sz="2000" b="1" dirty="0">
                <a:latin typeface="华文新魏" pitchFamily="2" charset="-122"/>
              </a:rPr>
            </a:br>
            <a:r>
              <a:rPr lang="en-US" altLang="zh-CN" sz="2000" b="1" dirty="0">
                <a:latin typeface="华文新魏" pitchFamily="2" charset="-122"/>
              </a:rPr>
              <a:t>E</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CC3300"/>
                </a:solidFill>
                <a:latin typeface="华文新魏" pitchFamily="2" charset="-122"/>
              </a:rPr>
              <a:t>+ </a:t>
            </a:r>
            <a:r>
              <a:rPr lang="en-US" altLang="zh-CN" sz="2000" b="1" dirty="0">
                <a:latin typeface="华文新魏" pitchFamily="2" charset="-122"/>
              </a:rPr>
              <a:t/>
            </a:r>
            <a:br>
              <a:rPr lang="en-US" altLang="zh-CN" sz="2000" b="1" dirty="0">
                <a:latin typeface="华文新魏" pitchFamily="2" charset="-122"/>
              </a:rPr>
            </a:br>
            <a:r>
              <a:rPr lang="en-US" altLang="zh-CN" sz="2000" b="1" dirty="0">
                <a:latin typeface="华文新魏" pitchFamily="2" charset="-122"/>
              </a:rPr>
              <a:t>T</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LASTVT(T)&gt;</a:t>
            </a:r>
            <a:r>
              <a:rPr lang="en-US" altLang="zh-CN" sz="2000" b="1" dirty="0">
                <a:solidFill>
                  <a:srgbClr val="CC3300"/>
                </a:solidFill>
                <a:latin typeface="华文新魏" pitchFamily="2" charset="-122"/>
              </a:rPr>
              <a:t>*</a:t>
            </a:r>
            <a:r>
              <a:rPr lang="en-US" altLang="zh-CN" sz="2000" b="1" dirty="0">
                <a:latin typeface="华文新魏" pitchFamily="2" charset="-122"/>
              </a:rPr>
              <a:t> </a:t>
            </a:r>
            <a:br>
              <a:rPr lang="en-US" altLang="zh-CN" sz="2000" b="1" dirty="0">
                <a:latin typeface="华文新魏" pitchFamily="2" charset="-122"/>
              </a:rPr>
            </a:br>
            <a:r>
              <a:rPr lang="en-US" altLang="zh-CN" sz="2000" b="1" dirty="0">
                <a:latin typeface="华文新魏" pitchFamily="2" charset="-122"/>
              </a:rPr>
              <a:t>P</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LASTVT(P)&gt;</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 </a:t>
            </a:r>
            <a:br>
              <a:rPr lang="en-US" altLang="zh-CN" sz="2000" b="1" dirty="0">
                <a:latin typeface="华文新魏" pitchFamily="2" charset="-122"/>
                <a:sym typeface="Symbol" pitchFamily="18" charset="2"/>
              </a:rPr>
            </a:br>
            <a:r>
              <a:rPr lang="en-US" altLang="zh-CN" sz="2000" b="1" dirty="0">
                <a:latin typeface="华文新魏" pitchFamily="2" charset="-122"/>
                <a:sym typeface="Symbol" pitchFamily="18" charset="2"/>
              </a:rPr>
              <a:t>E</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rPr>
              <a:t>:  </a:t>
            </a:r>
            <a:r>
              <a:rPr lang="zh-CN" altLang="en-US" sz="2000" b="1" dirty="0">
                <a:latin typeface="华文新魏" pitchFamily="2" charset="-122"/>
              </a:rPr>
              <a:t>则 </a:t>
            </a:r>
            <a:r>
              <a:rPr lang="en-US" altLang="zh-CN" sz="2000" b="1" dirty="0">
                <a:latin typeface="华文新魏" pitchFamily="2" charset="-122"/>
              </a:rPr>
              <a:t>LASTVT(E)&gt;</a:t>
            </a:r>
            <a:r>
              <a:rPr lang="en-US" altLang="zh-CN" sz="2000" b="1" dirty="0">
                <a:solidFill>
                  <a:srgbClr val="CC3300"/>
                </a:solidFill>
                <a:latin typeface="华文新魏" pitchFamily="2" charset="-122"/>
              </a:rPr>
              <a:t>)</a:t>
            </a:r>
            <a:endParaRPr lang="en-US" altLang="zh-CN" sz="2000" b="1" dirty="0">
              <a:latin typeface="华文新魏" pitchFamily="2" charset="-122"/>
            </a:endParaRPr>
          </a:p>
          <a:p>
            <a:pPr>
              <a:lnSpc>
                <a:spcPct val="110000"/>
              </a:lnSpc>
            </a:pPr>
            <a:endParaRPr lang="en-US" altLang="zh-CN" sz="2000" dirty="0">
              <a:latin typeface="华文新魏" pitchFamily="2" charset="-122"/>
            </a:endParaRPr>
          </a:p>
        </p:txBody>
      </p:sp>
      <p:sp>
        <p:nvSpPr>
          <p:cNvPr id="106502" name="Text Box 6"/>
          <p:cNvSpPr txBox="1">
            <a:spLocks noChangeArrowheads="1"/>
          </p:cNvSpPr>
          <p:nvPr/>
        </p:nvSpPr>
        <p:spPr bwMode="auto">
          <a:xfrm>
            <a:off x="1115616" y="3573016"/>
            <a:ext cx="3456384" cy="2462213"/>
          </a:xfrm>
          <a:prstGeom prst="rect">
            <a:avLst/>
          </a:prstGeom>
          <a:noFill/>
          <a:ln w="9525">
            <a:noFill/>
            <a:miter lim="800000"/>
            <a:headEnd/>
            <a:tailEnd/>
          </a:ln>
          <a:effectLst/>
        </p:spPr>
        <p:txBody>
          <a:bodyPr wrap="square">
            <a:spAutoFit/>
          </a:bodyPr>
          <a:lstStyle/>
          <a:p>
            <a:pPr>
              <a:lnSpc>
                <a:spcPct val="110000"/>
              </a:lnSpc>
            </a:pPr>
            <a:r>
              <a:rPr lang="en-US" altLang="zh-CN" sz="2000" b="1" dirty="0">
                <a:latin typeface="华文新魏" pitchFamily="2" charset="-122"/>
              </a:rPr>
              <a:t>2</a:t>
            </a:r>
            <a:r>
              <a:rPr lang="zh-CN" altLang="en-US" sz="2000" b="1" dirty="0">
                <a:latin typeface="华文新魏" pitchFamily="2" charset="-122"/>
              </a:rPr>
              <a:t>）‘</a:t>
            </a:r>
            <a:r>
              <a:rPr lang="en-US" altLang="zh-CN" sz="2000" b="1" dirty="0">
                <a:solidFill>
                  <a:srgbClr val="CC3300"/>
                </a:solidFill>
                <a:latin typeface="华文新魏" pitchFamily="2" charset="-122"/>
              </a:rPr>
              <a:t>&lt;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找形如</a:t>
            </a:r>
            <a:r>
              <a:rPr lang="en-US" altLang="zh-CN" sz="2000" b="1" dirty="0">
                <a:latin typeface="华文新魏" pitchFamily="2" charset="-122"/>
              </a:rPr>
              <a:t>A→…</a:t>
            </a:r>
            <a:r>
              <a:rPr lang="en-US" altLang="zh-CN" sz="2000" b="1" dirty="0" err="1">
                <a:solidFill>
                  <a:srgbClr val="CC3300"/>
                </a:solidFill>
                <a:latin typeface="华文新魏" pitchFamily="2" charset="-122"/>
              </a:rPr>
              <a:t>a</a:t>
            </a:r>
            <a:r>
              <a:rPr lang="en-US" altLang="zh-CN" sz="2000" b="1" dirty="0" err="1">
                <a:latin typeface="华文新魏" pitchFamily="2" charset="-122"/>
              </a:rPr>
              <a:t>B</a:t>
            </a:r>
            <a:r>
              <a:rPr lang="en-US" altLang="zh-CN" sz="2000" b="1" dirty="0">
                <a:latin typeface="华文新魏" pitchFamily="2" charset="-122"/>
              </a:rPr>
              <a:t>…</a:t>
            </a:r>
            <a:r>
              <a:rPr lang="zh-CN" altLang="en-US" sz="2000" b="1" dirty="0">
                <a:latin typeface="华文新魏" pitchFamily="2" charset="-122"/>
              </a:rPr>
              <a:t>的产生式</a:t>
            </a:r>
            <a:br>
              <a:rPr lang="zh-CN" altLang="en-US" sz="2000" b="1" dirty="0">
                <a:latin typeface="华文新魏" pitchFamily="2" charset="-122"/>
              </a:rPr>
            </a:br>
            <a:r>
              <a:rPr lang="en-US" altLang="zh-CN" sz="2000" b="1" dirty="0">
                <a:solidFill>
                  <a:srgbClr val="FF6600"/>
                </a:solidFill>
                <a:latin typeface="华文新魏" pitchFamily="2" charset="-122"/>
              </a:rPr>
              <a:t>#</a:t>
            </a:r>
            <a:r>
              <a:rPr lang="en-US" altLang="zh-CN" sz="2000" b="1" dirty="0">
                <a:latin typeface="华文新魏" pitchFamily="2" charset="-122"/>
              </a:rPr>
              <a:t>E</a:t>
            </a:r>
            <a:r>
              <a:rPr lang="zh-CN" altLang="en-US" sz="2000" b="1" dirty="0">
                <a:latin typeface="华文新魏" pitchFamily="2" charset="-122"/>
              </a:rPr>
              <a:t>：则 </a:t>
            </a:r>
            <a:r>
              <a:rPr lang="en-US" altLang="zh-CN" sz="2000" b="1" dirty="0">
                <a:solidFill>
                  <a:srgbClr val="CC3300"/>
                </a:solidFill>
                <a:latin typeface="华文新魏" pitchFamily="2" charset="-122"/>
              </a:rPr>
              <a:t>#</a:t>
            </a:r>
            <a:r>
              <a:rPr lang="en-US" altLang="zh-CN" sz="2000" b="1" dirty="0">
                <a:latin typeface="华文新魏" pitchFamily="2" charset="-122"/>
              </a:rPr>
              <a:t>&lt;FIRSTVT(E)</a:t>
            </a:r>
            <a:br>
              <a:rPr lang="en-US" altLang="zh-CN" sz="2000" b="1" dirty="0">
                <a:latin typeface="华文新魏" pitchFamily="2" charset="-122"/>
              </a:rPr>
            </a:br>
            <a:r>
              <a:rPr lang="en-US" altLang="zh-CN" sz="2000" b="1" dirty="0">
                <a:solidFill>
                  <a:srgbClr val="CC3300"/>
                </a:solidFill>
                <a:latin typeface="华文新魏" pitchFamily="2" charset="-122"/>
              </a:rPr>
              <a:t>+</a:t>
            </a:r>
            <a:r>
              <a:rPr lang="en-US" altLang="zh-CN" sz="2000" b="1" dirty="0">
                <a:latin typeface="华文新魏" pitchFamily="2" charset="-122"/>
              </a:rPr>
              <a:t>T:  </a:t>
            </a:r>
            <a:r>
              <a:rPr lang="zh-CN" altLang="en-US" sz="2000" b="1" dirty="0">
                <a:latin typeface="华文新魏" pitchFamily="2" charset="-122"/>
              </a:rPr>
              <a:t>则 </a:t>
            </a:r>
            <a:r>
              <a:rPr lang="en-US" altLang="zh-CN" sz="2000" b="1" dirty="0">
                <a:solidFill>
                  <a:srgbClr val="CC3300"/>
                </a:solidFill>
                <a:latin typeface="华文新魏" pitchFamily="2" charset="-122"/>
              </a:rPr>
              <a:t>+</a:t>
            </a:r>
            <a:r>
              <a:rPr lang="en-US" altLang="zh-CN" sz="2000" b="1" dirty="0">
                <a:latin typeface="华文新魏" pitchFamily="2" charset="-122"/>
              </a:rPr>
              <a:t>&lt;FIRSTVT(T)  </a:t>
            </a:r>
            <a:br>
              <a:rPr lang="en-US" altLang="zh-CN" sz="2000" b="1" dirty="0">
                <a:latin typeface="华文新魏" pitchFamily="2" charset="-122"/>
              </a:rPr>
            </a:br>
            <a:r>
              <a:rPr lang="en-US" altLang="zh-CN" sz="2000" b="1" dirty="0">
                <a:solidFill>
                  <a:srgbClr val="CC3300"/>
                </a:solidFill>
                <a:latin typeface="华文新魏" pitchFamily="2" charset="-122"/>
              </a:rPr>
              <a:t>*</a:t>
            </a:r>
            <a:r>
              <a:rPr lang="en-US" altLang="zh-CN" sz="2000" b="1" dirty="0">
                <a:latin typeface="华文新魏" pitchFamily="2" charset="-122"/>
              </a:rPr>
              <a:t>F:  </a:t>
            </a:r>
            <a:r>
              <a:rPr lang="zh-CN" altLang="en-US" sz="2000" b="1" dirty="0">
                <a:latin typeface="华文新魏" pitchFamily="2" charset="-122"/>
              </a:rPr>
              <a:t>则 </a:t>
            </a:r>
            <a:r>
              <a:rPr lang="zh-CN" altLang="en-US" sz="2000" b="1" dirty="0">
                <a:solidFill>
                  <a:srgbClr val="CC3300"/>
                </a:solidFill>
                <a:latin typeface="华文新魏" pitchFamily="2" charset="-122"/>
              </a:rPr>
              <a:t>*</a:t>
            </a:r>
            <a:r>
              <a:rPr lang="en-US" altLang="zh-CN" sz="2000" b="1" dirty="0">
                <a:latin typeface="华文新魏" pitchFamily="2" charset="-122"/>
              </a:rPr>
              <a:t>&lt;FIRSTVT(F)</a:t>
            </a:r>
            <a:br>
              <a:rPr lang="en-US" altLang="zh-CN" sz="2000" b="1" dirty="0">
                <a:latin typeface="华文新魏" pitchFamily="2" charset="-122"/>
              </a:rPr>
            </a:b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F:  </a:t>
            </a:r>
            <a:r>
              <a:rPr lang="zh-CN" altLang="en-US" sz="2000" b="1" dirty="0">
                <a:latin typeface="华文新魏" pitchFamily="2" charset="-122"/>
                <a:sym typeface="Symbol" pitchFamily="18" charset="2"/>
              </a:rPr>
              <a:t>则 </a:t>
            </a:r>
            <a:r>
              <a:rPr lang="zh-CN" altLang="en-US"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&lt;FIRSTVT(F)</a:t>
            </a:r>
            <a:br>
              <a:rPr lang="en-US" altLang="zh-CN" sz="2000" b="1" dirty="0">
                <a:latin typeface="华文新魏" pitchFamily="2" charset="-122"/>
                <a:sym typeface="Symbol" pitchFamily="18" charset="2"/>
              </a:rPr>
            </a:b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E:  </a:t>
            </a:r>
            <a:r>
              <a:rPr lang="zh-CN" altLang="en-US" sz="2000" b="1" dirty="0">
                <a:latin typeface="华文新魏" pitchFamily="2" charset="-122"/>
                <a:sym typeface="Symbol" pitchFamily="18" charset="2"/>
              </a:rPr>
              <a:t>则 </a:t>
            </a:r>
            <a:r>
              <a:rPr lang="en-US" altLang="zh-CN" sz="2000" b="1" dirty="0">
                <a:solidFill>
                  <a:srgbClr val="CC3300"/>
                </a:solidFill>
                <a:latin typeface="华文新魏" pitchFamily="2" charset="-122"/>
                <a:sym typeface="Symbol" pitchFamily="18" charset="2"/>
              </a:rPr>
              <a:t>(</a:t>
            </a:r>
            <a:r>
              <a:rPr lang="en-US" altLang="zh-CN" sz="2000" b="1" dirty="0">
                <a:latin typeface="华文新魏" pitchFamily="2" charset="-122"/>
                <a:sym typeface="Symbol" pitchFamily="18" charset="2"/>
              </a:rPr>
              <a:t>&lt;FIRSTVT(E)</a:t>
            </a:r>
          </a:p>
        </p:txBody>
      </p:sp>
      <p:sp>
        <p:nvSpPr>
          <p:cNvPr id="106503" name="Text Box 7"/>
          <p:cNvSpPr txBox="1">
            <a:spLocks noChangeArrowheads="1"/>
          </p:cNvSpPr>
          <p:nvPr/>
        </p:nvSpPr>
        <p:spPr bwMode="auto">
          <a:xfrm>
            <a:off x="1115616" y="2276872"/>
            <a:ext cx="3598863" cy="1061829"/>
          </a:xfrm>
          <a:prstGeom prst="rect">
            <a:avLst/>
          </a:prstGeom>
          <a:noFill/>
          <a:ln w="9525">
            <a:noFill/>
            <a:miter lim="800000"/>
            <a:headEnd/>
            <a:tailEnd/>
          </a:ln>
          <a:effectLst/>
        </p:spPr>
        <p:txBody>
          <a:bodyPr>
            <a:spAutoFit/>
          </a:bodyPr>
          <a:lstStyle/>
          <a:p>
            <a:pPr>
              <a:lnSpc>
                <a:spcPct val="105000"/>
              </a:lnSpc>
              <a:spcBef>
                <a:spcPct val="50000"/>
              </a:spcBef>
            </a:pPr>
            <a:r>
              <a:rPr lang="en-US" altLang="zh-CN" sz="2000" b="1" dirty="0">
                <a:latin typeface="华文新魏" pitchFamily="2" charset="-122"/>
              </a:rPr>
              <a:t>1)‘</a:t>
            </a:r>
            <a:r>
              <a:rPr lang="en-US" altLang="zh-CN" sz="2000" b="1" dirty="0">
                <a:solidFill>
                  <a:srgbClr val="CC3300"/>
                </a:solidFill>
                <a:latin typeface="华文新魏" pitchFamily="2" charset="-122"/>
              </a:rPr>
              <a:t>=</a:t>
            </a:r>
            <a:r>
              <a:rPr lang="en-US" altLang="zh-CN" sz="2000" b="1" dirty="0">
                <a:latin typeface="华文新魏" pitchFamily="2" charset="-122"/>
              </a:rPr>
              <a:t>’</a:t>
            </a:r>
            <a:r>
              <a:rPr lang="zh-CN" altLang="en-US" sz="2000" b="1" dirty="0">
                <a:latin typeface="华文新魏" pitchFamily="2" charset="-122"/>
              </a:rPr>
              <a:t>关系</a:t>
            </a:r>
            <a:br>
              <a:rPr lang="zh-CN" altLang="en-US" sz="2000" b="1" dirty="0">
                <a:latin typeface="华文新魏" pitchFamily="2" charset="-122"/>
              </a:rPr>
            </a:br>
            <a:r>
              <a:rPr lang="zh-CN" altLang="en-US" sz="2000" b="1" dirty="0">
                <a:latin typeface="华文新魏" pitchFamily="2" charset="-122"/>
              </a:rPr>
              <a:t>由产生式</a:t>
            </a:r>
            <a:r>
              <a:rPr lang="en-US" altLang="zh-CN" sz="2000" b="1" dirty="0">
                <a:latin typeface="华文新魏" pitchFamily="2" charset="-122"/>
              </a:rPr>
              <a:t>(0)</a:t>
            </a:r>
            <a:r>
              <a:rPr lang="zh-CN" altLang="en-US" sz="2000" b="1" dirty="0">
                <a:latin typeface="华文新魏" pitchFamily="2" charset="-122"/>
              </a:rPr>
              <a:t>和</a:t>
            </a:r>
            <a:r>
              <a:rPr lang="en-US" altLang="zh-CN" sz="2000" b="1" dirty="0">
                <a:latin typeface="华文新魏" pitchFamily="2" charset="-122"/>
              </a:rPr>
              <a:t>(6),</a:t>
            </a:r>
            <a:r>
              <a:rPr lang="zh-CN" altLang="en-US" sz="2000" b="1" dirty="0">
                <a:latin typeface="华文新魏" pitchFamily="2" charset="-122"/>
              </a:rPr>
              <a:t>得</a:t>
            </a:r>
            <a:br>
              <a:rPr lang="zh-CN" altLang="en-US" sz="2000" b="1" dirty="0">
                <a:latin typeface="华文新魏" pitchFamily="2" charset="-122"/>
              </a:rPr>
            </a:br>
            <a:r>
              <a:rPr lang="en-US" altLang="zh-CN" sz="2000" b="1" dirty="0">
                <a:solidFill>
                  <a:srgbClr val="FF6600"/>
                </a:solidFill>
                <a:latin typeface="华文新魏" pitchFamily="2" charset="-122"/>
              </a:rPr>
              <a:t>#</a:t>
            </a:r>
            <a:r>
              <a:rPr lang="en-US" altLang="zh-CN" sz="2000" b="1" dirty="0">
                <a:solidFill>
                  <a:srgbClr val="CC3300"/>
                </a:solidFill>
                <a:latin typeface="华文新魏" pitchFamily="2" charset="-122"/>
              </a:rPr>
              <a:t>=</a:t>
            </a:r>
            <a:r>
              <a:rPr lang="en-US" altLang="zh-CN" sz="2000" b="1" dirty="0">
                <a:solidFill>
                  <a:srgbClr val="FF6600"/>
                </a:solidFill>
                <a:latin typeface="华文新魏" pitchFamily="2" charset="-122"/>
              </a:rPr>
              <a:t>#</a:t>
            </a:r>
            <a:r>
              <a:rPr lang="zh-CN" altLang="en-US" sz="2000" b="1" dirty="0">
                <a:latin typeface="华文新魏" pitchFamily="2" charset="-122"/>
              </a:rPr>
              <a:t>， </a:t>
            </a:r>
            <a:r>
              <a:rPr lang="en-US" altLang="zh-CN" sz="2000" b="1" dirty="0">
                <a:solidFill>
                  <a:srgbClr val="CC3300"/>
                </a:solidFill>
                <a:latin typeface="华文新魏" pitchFamily="2" charset="-122"/>
              </a:rPr>
              <a:t>(</a:t>
            </a:r>
            <a:r>
              <a:rPr lang="en-US" altLang="zh-CN" sz="2000" b="1" dirty="0">
                <a:latin typeface="华文新魏" pitchFamily="2" charset="-122"/>
              </a:rPr>
              <a:t> </a:t>
            </a:r>
            <a:r>
              <a:rPr lang="en-US" altLang="zh-CN" sz="2000" b="1" dirty="0">
                <a:solidFill>
                  <a:srgbClr val="CC3300"/>
                </a:solidFill>
                <a:latin typeface="华文新魏" pitchFamily="2" charset="-122"/>
              </a:rPr>
              <a:t>= )</a:t>
            </a:r>
            <a:endParaRPr lang="en-US" altLang="zh-CN" sz="2000" b="1" dirty="0">
              <a:latin typeface="华文新魏"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59632" y="908720"/>
            <a:ext cx="7467600" cy="762000"/>
          </a:xfrm>
        </p:spPr>
        <p:txBody>
          <a:bodyPr/>
          <a:lstStyle/>
          <a:p>
            <a:pPr algn="l"/>
            <a:r>
              <a:rPr lang="en-US" altLang="zh-CN" sz="3200" dirty="0">
                <a:solidFill>
                  <a:schemeClr val="tx1"/>
                </a:solidFill>
              </a:rPr>
              <a:t/>
            </a:r>
            <a:br>
              <a:rPr lang="en-US" altLang="zh-CN" sz="3200" dirty="0">
                <a:solidFill>
                  <a:schemeClr val="tx1"/>
                </a:solidFill>
              </a:rPr>
            </a:br>
            <a:r>
              <a:rPr lang="zh-CN" altLang="en-US" sz="3200" b="1" dirty="0" smtClean="0">
                <a:latin typeface="Comic Sans MS" pitchFamily="66" charset="0"/>
              </a:rPr>
              <a:t>      </a:t>
            </a:r>
            <a:r>
              <a:rPr lang="en-US" altLang="zh-CN" sz="3200" b="1" dirty="0" smtClean="0">
                <a:latin typeface="Times New Roman" pitchFamily="18" charset="0"/>
                <a:cs typeface="Times New Roman" pitchFamily="18" charset="0"/>
              </a:rPr>
              <a:t>G</a:t>
            </a:r>
            <a:r>
              <a:rPr lang="en-US" altLang="zh-CN" sz="3200" b="1" dirty="0">
                <a:latin typeface="Times New Roman" pitchFamily="18" charset="0"/>
                <a:cs typeface="Times New Roman" pitchFamily="18" charset="0"/>
              </a:rPr>
              <a:t>’[E’]</a:t>
            </a:r>
            <a:r>
              <a:rPr lang="zh-CN" altLang="en-US" sz="3200" b="1" dirty="0">
                <a:latin typeface="Comic Sans MS" pitchFamily="66" charset="0"/>
              </a:rPr>
              <a:t>的</a:t>
            </a:r>
            <a:r>
              <a:rPr lang="zh-CN" altLang="en-US" sz="3200" b="1" dirty="0">
                <a:ea typeface="华文行楷" pitchFamily="2" charset="-122"/>
              </a:rPr>
              <a:t>算符优先关表</a:t>
            </a:r>
          </a:p>
        </p:txBody>
      </p:sp>
      <p:graphicFrame>
        <p:nvGraphicFramePr>
          <p:cNvPr id="66564" name="Object 4"/>
          <p:cNvGraphicFramePr>
            <a:graphicFrameLocks noGrp="1" noChangeAspect="1"/>
          </p:cNvGraphicFramePr>
          <p:nvPr>
            <p:ph idx="1"/>
            <p:extLst>
              <p:ext uri="{D42A27DB-BD31-4B8C-83A1-F6EECF244321}">
                <p14:modId xmlns:p14="http://schemas.microsoft.com/office/powerpoint/2010/main" val="4103650033"/>
              </p:ext>
            </p:extLst>
          </p:nvPr>
        </p:nvGraphicFramePr>
        <p:xfrm>
          <a:off x="1907704" y="1844823"/>
          <a:ext cx="5832647" cy="4374485"/>
        </p:xfrm>
        <a:graphic>
          <a:graphicData uri="http://schemas.openxmlformats.org/presentationml/2006/ole">
            <mc:AlternateContent xmlns:mc="http://schemas.openxmlformats.org/markup-compatibility/2006">
              <mc:Choice xmlns:v="urn:schemas-microsoft-com:vml" Requires="v">
                <p:oleObj spid="_x0000_s68628" name="Document" r:id="rId3" imgW="3575631" imgH="3737442" progId="">
                  <p:embed/>
                </p:oleObj>
              </mc:Choice>
              <mc:Fallback>
                <p:oleObj name="Document" r:id="rId3" imgW="3575631" imgH="3737442" progId="">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844823"/>
                        <a:ext cx="5832647" cy="437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5"/>
          <p:cNvSpPr>
            <a:spLocks noGrp="1"/>
          </p:cNvSpPr>
          <p:nvPr>
            <p:ph type="sldNum" sz="quarter" idx="12"/>
          </p:nvPr>
        </p:nvSpPr>
        <p:spPr/>
        <p:txBody>
          <a:bodyPr/>
          <a:lstStyle/>
          <a:p>
            <a:fld id="{E57352B9-6431-449E-BFB5-6754EF7ECADE}" type="slidenum">
              <a:rPr lang="en-US" altLang="zh-CN"/>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6553200" y="6245225"/>
            <a:ext cx="2133600" cy="476250"/>
          </a:xfrm>
          <a:noFill/>
        </p:spPr>
        <p:txBody>
          <a:bodyPr anchor="t"/>
          <a:lstStyle/>
          <a:p>
            <a:pPr>
              <a:defRPr/>
            </a:pPr>
            <a:fld id="{45BDC66F-C44F-4030-97BC-B9FC2B9BC2AC}" type="slidenum">
              <a:rPr lang="en-US" altLang="zh-CN">
                <a:latin typeface="+mn-lt"/>
                <a:ea typeface="宋体" pitchFamily="2" charset="-122"/>
              </a:rPr>
              <a:pPr>
                <a:defRPr/>
              </a:pPr>
              <a:t>3</a:t>
            </a:fld>
            <a:endParaRPr lang="en-US" altLang="zh-CN">
              <a:latin typeface="+mn-lt"/>
              <a:ea typeface="宋体" pitchFamily="2" charset="-122"/>
            </a:endParaRPr>
          </a:p>
        </p:txBody>
      </p:sp>
      <p:sp>
        <p:nvSpPr>
          <p:cNvPr id="27653" name="Rectangle 2"/>
          <p:cNvSpPr>
            <a:spLocks noGrp="1" noChangeArrowheads="1"/>
          </p:cNvSpPr>
          <p:nvPr>
            <p:ph type="title" idx="4294967295"/>
          </p:nvPr>
        </p:nvSpPr>
        <p:spPr>
          <a:xfrm>
            <a:off x="971600" y="692696"/>
            <a:ext cx="7772400" cy="646112"/>
          </a:xfrm>
        </p:spPr>
        <p:txBody>
          <a:bodyPr anchor="ctr"/>
          <a:lstStyle/>
          <a:p>
            <a:r>
              <a:rPr lang="zh-CN" altLang="en-US" sz="3600" b="1">
                <a:solidFill>
                  <a:srgbClr val="3333FF"/>
                </a:solidFill>
                <a:latin typeface="Times New Roman" pitchFamily="18" charset="0"/>
              </a:rPr>
              <a:t>例</a:t>
            </a:r>
            <a:r>
              <a:rPr lang="en-US" altLang="zh-CN" sz="3600" b="1" smtClean="0">
                <a:solidFill>
                  <a:srgbClr val="3333FF"/>
                </a:solidFill>
                <a:latin typeface="Times New Roman" pitchFamily="18" charset="0"/>
              </a:rPr>
              <a:t>5.1 </a:t>
            </a:r>
            <a:r>
              <a:rPr lang="zh-CN" altLang="en-US" sz="3600" b="1" dirty="0">
                <a:solidFill>
                  <a:srgbClr val="3333FF"/>
                </a:solidFill>
                <a:latin typeface="Times New Roman" pitchFamily="18" charset="0"/>
              </a:rPr>
              <a:t>一个简单的归约过程</a:t>
            </a:r>
          </a:p>
        </p:txBody>
      </p:sp>
      <p:sp>
        <p:nvSpPr>
          <p:cNvPr id="1185795" name="Rectangle 3"/>
          <p:cNvSpPr>
            <a:spLocks noGrp="1" noChangeArrowheads="1"/>
          </p:cNvSpPr>
          <p:nvPr>
            <p:ph type="body" idx="4294967295"/>
          </p:nvPr>
        </p:nvSpPr>
        <p:spPr>
          <a:xfrm>
            <a:off x="573088" y="1352550"/>
            <a:ext cx="8103368" cy="1371600"/>
          </a:xfrm>
        </p:spPr>
        <p:txBody>
          <a:bodyPr/>
          <a:lstStyle/>
          <a:p>
            <a:pPr>
              <a:buNone/>
            </a:pPr>
            <a:r>
              <a:rPr lang="zh-CN" altLang="en-US" dirty="0">
                <a:latin typeface="Times New Roman" pitchFamily="18" charset="0"/>
              </a:rPr>
              <a:t>设文法</a:t>
            </a:r>
            <a:r>
              <a:rPr lang="en-US" altLang="zh-CN" dirty="0">
                <a:latin typeface="Times New Roman" pitchFamily="18" charset="0"/>
              </a:rPr>
              <a:t>G</a:t>
            </a:r>
            <a:r>
              <a:rPr lang="zh-CN" altLang="en-US" dirty="0">
                <a:latin typeface="Times New Roman" pitchFamily="18" charset="0"/>
              </a:rPr>
              <a:t>为：</a:t>
            </a:r>
            <a:r>
              <a:rPr lang="en-US" altLang="zh-CN" sz="3200" dirty="0" err="1">
                <a:latin typeface="Times New Roman" pitchFamily="18" charset="0"/>
              </a:rPr>
              <a:t>S→aABe</a:t>
            </a:r>
            <a:r>
              <a:rPr lang="en-US" altLang="zh-CN" sz="3200" dirty="0">
                <a:latin typeface="Times New Roman" pitchFamily="18" charset="0"/>
              </a:rPr>
              <a:t>    </a:t>
            </a:r>
            <a:r>
              <a:rPr lang="en-US" altLang="zh-CN" sz="3200" dirty="0" err="1">
                <a:latin typeface="Times New Roman" pitchFamily="18" charset="0"/>
              </a:rPr>
              <a:t>A→Abc|b</a:t>
            </a:r>
            <a:r>
              <a:rPr lang="en-US" altLang="zh-CN" sz="3200" dirty="0">
                <a:latin typeface="Times New Roman" pitchFamily="18" charset="0"/>
              </a:rPr>
              <a:t>    </a:t>
            </a:r>
            <a:r>
              <a:rPr lang="en-US" altLang="zh-CN" sz="3200" dirty="0" err="1">
                <a:latin typeface="Times New Roman" pitchFamily="18" charset="0"/>
              </a:rPr>
              <a:t>B→d</a:t>
            </a:r>
            <a:endParaRPr lang="en-US" altLang="zh-CN" sz="3200" dirty="0">
              <a:latin typeface="Times New Roman" pitchFamily="18" charset="0"/>
            </a:endParaRPr>
          </a:p>
          <a:p>
            <a:pPr>
              <a:buNone/>
            </a:pPr>
            <a:r>
              <a:rPr lang="zh-CN" altLang="en-US" dirty="0">
                <a:latin typeface="Times New Roman" pitchFamily="18" charset="0"/>
              </a:rPr>
              <a:t>试分析</a:t>
            </a:r>
            <a:r>
              <a:rPr lang="en-US" altLang="zh-CN" dirty="0" err="1">
                <a:latin typeface="Times New Roman" pitchFamily="18" charset="0"/>
              </a:rPr>
              <a:t>abbcde</a:t>
            </a:r>
            <a:r>
              <a:rPr lang="zh-CN" altLang="en-US" dirty="0">
                <a:latin typeface="Times New Roman" pitchFamily="18" charset="0"/>
              </a:rPr>
              <a:t>是否为文法产生的句子。</a:t>
            </a:r>
            <a:endParaRPr lang="en-US" altLang="zh-CN" sz="3200" dirty="0">
              <a:latin typeface="Times New Roman" pitchFamily="18" charset="0"/>
            </a:endParaRPr>
          </a:p>
        </p:txBody>
      </p:sp>
      <p:sp>
        <p:nvSpPr>
          <p:cNvPr id="1185796" name="Rectangle 4"/>
          <p:cNvSpPr>
            <a:spLocks noChangeArrowheads="1"/>
          </p:cNvSpPr>
          <p:nvPr/>
        </p:nvSpPr>
        <p:spPr bwMode="auto">
          <a:xfrm>
            <a:off x="287338" y="2784475"/>
            <a:ext cx="2057400" cy="3468688"/>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buClr>
                <a:schemeClr val="tx2"/>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华文新魏" pitchFamily="2" charset="-122"/>
              </a:rPr>
              <a:t>句子分析：</a:t>
            </a:r>
          </a:p>
          <a:p>
            <a:pPr eaLnBrk="0" hangingPunct="0">
              <a:lnSpc>
                <a:spcPct val="90000"/>
              </a:lnSpc>
              <a:spcBef>
                <a:spcPct val="50000"/>
              </a:spcBef>
              <a:buClr>
                <a:schemeClr val="tx2"/>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宋体" pitchFamily="2" charset="-122"/>
                <a:ea typeface="宋体" pitchFamily="2" charset="-122"/>
              </a:rPr>
              <a:t>  </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b</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bcde</a:t>
            </a:r>
            <a:endPar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Monotype Sorts" pitchFamily="2"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Abc</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de</a:t>
            </a:r>
            <a:endPar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aA</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d</a:t>
            </a:r>
            <a:r>
              <a:rPr kumimoji="1" lang="en-US" altLang="zh-CN" sz="2800" b="1" dirty="0" err="1">
                <a:solidFill>
                  <a:srgbClr val="0000FF"/>
                </a:solidFill>
                <a:effectLst>
                  <a:outerShdw blurRad="38100" dist="38100" dir="2700000" algn="tl">
                    <a:srgbClr val="000000"/>
                  </a:outerShdw>
                </a:effectLst>
                <a:latin typeface="宋体" pitchFamily="2" charset="-122"/>
                <a:ea typeface="宋体" pitchFamily="2" charset="-122"/>
              </a:rPr>
              <a:t>e</a:t>
            </a:r>
            <a:r>
              <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rPr>
              <a:t> </a:t>
            </a: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u="sng" dirty="0" err="1">
                <a:solidFill>
                  <a:srgbClr val="FF0000"/>
                </a:solidFill>
                <a:effectLst>
                  <a:outerShdw blurRad="38100" dist="38100" dir="2700000" algn="tl">
                    <a:srgbClr val="000000"/>
                  </a:outerShdw>
                </a:effectLst>
                <a:latin typeface="宋体" pitchFamily="2" charset="-122"/>
                <a:ea typeface="宋体" pitchFamily="2" charset="-122"/>
              </a:rPr>
              <a:t>aABe</a:t>
            </a:r>
            <a:endParaRPr kumimoji="1" lang="en-US" altLang="zh-CN" sz="2800" b="1" u="sng" dirty="0">
              <a:solidFill>
                <a:srgbClr val="FF0000"/>
              </a:solidFill>
              <a:effectLst>
                <a:outerShdw blurRad="38100" dist="38100" dir="2700000" algn="tl">
                  <a:srgbClr val="000000"/>
                </a:outerShdw>
              </a:effectLst>
              <a:latin typeface="宋体" pitchFamily="2" charset="-122"/>
              <a:ea typeface="宋体" pitchFamily="2" charset="-122"/>
            </a:endParaRPr>
          </a:p>
          <a:p>
            <a:pPr eaLnBrk="0" hangingPunct="0">
              <a:lnSpc>
                <a:spcPct val="90000"/>
              </a:lnSpc>
              <a:spcBef>
                <a:spcPct val="50000"/>
              </a:spcBef>
              <a:buClr>
                <a:schemeClr val="tx2"/>
              </a:buClr>
              <a:buSzPct val="75000"/>
              <a:buFont typeface="Symbol" pitchFamily="18" charset="2"/>
              <a:buNone/>
              <a:defRPr/>
            </a:pP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sym typeface="Symbol" pitchFamily="18" charset="2"/>
              </a:rPr>
              <a:t></a:t>
            </a:r>
            <a:r>
              <a:rPr kumimoji="1" lang="en-US" altLang="zh-CN" sz="2800" b="1" dirty="0">
                <a:solidFill>
                  <a:srgbClr val="0000FF"/>
                </a:solidFill>
                <a:effectLst>
                  <a:outerShdw blurRad="38100" dist="38100" dir="2700000" algn="tl">
                    <a:srgbClr val="000000"/>
                  </a:outerShdw>
                </a:effectLst>
                <a:latin typeface="宋体" pitchFamily="2" charset="-122"/>
                <a:ea typeface="宋体" pitchFamily="2" charset="-122"/>
              </a:rPr>
              <a:t> S</a:t>
            </a:r>
          </a:p>
        </p:txBody>
      </p:sp>
      <p:sp>
        <p:nvSpPr>
          <p:cNvPr id="1185815" name="Text Box 23"/>
          <p:cNvSpPr txBox="1">
            <a:spLocks noChangeArrowheads="1"/>
          </p:cNvSpPr>
          <p:nvPr/>
        </p:nvSpPr>
        <p:spPr bwMode="auto">
          <a:xfrm>
            <a:off x="4175125" y="6035675"/>
            <a:ext cx="3227388" cy="561975"/>
          </a:xfrm>
          <a:prstGeom prst="rect">
            <a:avLst/>
          </a:prstGeom>
          <a:noFill/>
          <a:ln w="9525">
            <a:noFill/>
            <a:miter lim="800000"/>
            <a:headEnd/>
            <a:tailEnd/>
          </a:ln>
          <a:effectLst/>
        </p:spPr>
        <p:txBody>
          <a:bodyPr lIns="92075" tIns="46038" rIns="92075" bIns="46038">
            <a:spAutoFit/>
          </a:bodyPr>
          <a:lstStyle/>
          <a:p>
            <a:pPr eaLnBrk="0" hangingPunct="0">
              <a:lnSpc>
                <a:spcPct val="110000"/>
              </a:lnSpc>
              <a:spcBef>
                <a:spcPct val="50000"/>
              </a:spcBef>
              <a:buClr>
                <a:schemeClr val="folHlink"/>
              </a:buClr>
              <a:buSzPct val="75000"/>
              <a:buFont typeface="Monotype Sorts" pitchFamily="2" charset="2"/>
              <a:buNone/>
              <a:defRPr/>
            </a:pPr>
            <a:r>
              <a:rPr kumimoji="1" lang="zh-CN" altLang="en-US" sz="2800" b="1" dirty="0">
                <a:solidFill>
                  <a:srgbClr val="0000FF"/>
                </a:solidFill>
                <a:effectLst>
                  <a:outerShdw blurRad="38100" dist="38100" dir="2700000" algn="tl">
                    <a:srgbClr val="000000"/>
                  </a:outerShdw>
                </a:effectLst>
                <a:latin typeface="华文新魏" pitchFamily="2" charset="-122"/>
              </a:rPr>
              <a:t>语法树的形成过程</a:t>
            </a:r>
          </a:p>
        </p:txBody>
      </p:sp>
      <p:sp>
        <p:nvSpPr>
          <p:cNvPr id="27657" name="Rectangle 25"/>
          <p:cNvSpPr>
            <a:spLocks noChangeArrowheads="1"/>
          </p:cNvSpPr>
          <p:nvPr/>
        </p:nvSpPr>
        <p:spPr bwMode="auto">
          <a:xfrm>
            <a:off x="0" y="2674938"/>
            <a:ext cx="9144000" cy="0"/>
          </a:xfrm>
          <a:prstGeom prst="rect">
            <a:avLst/>
          </a:prstGeom>
          <a:noFill/>
          <a:ln w="9525">
            <a:noFill/>
            <a:miter lim="800000"/>
            <a:headEnd/>
            <a:tailEnd/>
          </a:ln>
        </p:spPr>
        <p:txBody>
          <a:bodyPr wrap="none" anchor="ctr">
            <a:spAutoFit/>
          </a:bodyPr>
          <a:lstStyle/>
          <a:p>
            <a:endParaRPr lang="zh-CN" altLang="en-US" sz="2400">
              <a:latin typeface="Times New Roman" pitchFamily="18" charset="0"/>
            </a:endParaRPr>
          </a:p>
        </p:txBody>
      </p:sp>
      <p:graphicFrame>
        <p:nvGraphicFramePr>
          <p:cNvPr id="27650" name="Object 24"/>
          <p:cNvGraphicFramePr>
            <a:graphicFrameLocks noChangeAspect="1"/>
          </p:cNvGraphicFramePr>
          <p:nvPr/>
        </p:nvGraphicFramePr>
        <p:xfrm>
          <a:off x="1943100" y="2792413"/>
          <a:ext cx="7092950" cy="3100387"/>
        </p:xfrm>
        <a:graphic>
          <a:graphicData uri="http://schemas.openxmlformats.org/presentationml/2006/ole">
            <mc:AlternateContent xmlns:mc="http://schemas.openxmlformats.org/markup-compatibility/2006">
              <mc:Choice xmlns:v="urn:schemas-microsoft-com:vml" Requires="v">
                <p:oleObj spid="_x0000_s143375" name="Visio" r:id="rId3" imgW="3450806" imgH="1504800" progId="">
                  <p:embed/>
                </p:oleObj>
              </mc:Choice>
              <mc:Fallback>
                <p:oleObj name="Visio" r:id="rId3" imgW="3450806" imgH="15048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792413"/>
                        <a:ext cx="7092950" cy="310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3568" y="260648"/>
            <a:ext cx="7772400" cy="601216"/>
          </a:xfrm>
        </p:spPr>
        <p:txBody>
          <a:bodyPr/>
          <a:lstStyle/>
          <a:p>
            <a:r>
              <a:rPr lang="en-US" altLang="zh-CN" sz="3600" b="1" dirty="0" smtClean="0">
                <a:solidFill>
                  <a:srgbClr val="3333FF"/>
                </a:solidFill>
              </a:rPr>
              <a:t>5.2.4 </a:t>
            </a:r>
            <a:r>
              <a:rPr lang="zh-CN" altLang="en-US" sz="3600" b="1" dirty="0">
                <a:solidFill>
                  <a:srgbClr val="3333FF"/>
                </a:solidFill>
              </a:rPr>
              <a:t>算符优先分析算法</a:t>
            </a:r>
          </a:p>
        </p:txBody>
      </p:sp>
      <p:sp>
        <p:nvSpPr>
          <p:cNvPr id="86019" name="Rectangle 3"/>
          <p:cNvSpPr>
            <a:spLocks noGrp="1" noChangeArrowheads="1"/>
          </p:cNvSpPr>
          <p:nvPr>
            <p:ph idx="1"/>
          </p:nvPr>
        </p:nvSpPr>
        <p:spPr>
          <a:xfrm>
            <a:off x="304800" y="838200"/>
            <a:ext cx="8686800" cy="5687144"/>
          </a:xfrm>
        </p:spPr>
        <p:txBody>
          <a:bodyPr/>
          <a:lstStyle/>
          <a:p>
            <a:pPr>
              <a:buFontTx/>
              <a:buNone/>
            </a:pPr>
            <a:r>
              <a:rPr lang="en-US" altLang="zh-CN" sz="2800" dirty="0"/>
              <a:t> </a:t>
            </a:r>
            <a:r>
              <a:rPr lang="zh-CN" altLang="en-US" sz="2800" dirty="0"/>
              <a:t>算符优先文法句型的性质</a:t>
            </a:r>
          </a:p>
          <a:p>
            <a:pPr>
              <a:buFontTx/>
              <a:buNone/>
            </a:pPr>
            <a:r>
              <a:rPr lang="zh-CN" altLang="en-US" sz="2800" dirty="0"/>
              <a:t>算符文法的任何一个句型应为如下形式：</a:t>
            </a:r>
          </a:p>
          <a:p>
            <a:pPr>
              <a:buFontTx/>
              <a:buNone/>
            </a:pPr>
            <a:r>
              <a:rPr lang="zh-CN" altLang="en-US" sz="2800" dirty="0"/>
              <a:t>＃</a:t>
            </a:r>
            <a:r>
              <a:rPr lang="en-US" altLang="zh-CN" sz="2800" dirty="0"/>
              <a:t>N</a:t>
            </a:r>
            <a:r>
              <a:rPr lang="en-US" altLang="zh-CN" sz="2800" baseline="-25000" dirty="0"/>
              <a:t>1</a:t>
            </a:r>
            <a:r>
              <a:rPr lang="en-US" altLang="zh-CN" sz="2800" dirty="0"/>
              <a:t>a</a:t>
            </a:r>
            <a:r>
              <a:rPr lang="en-US" altLang="zh-CN" sz="2800" baseline="-25000" dirty="0"/>
              <a:t>1</a:t>
            </a:r>
            <a:r>
              <a:rPr lang="en-US" altLang="zh-CN" sz="2800" dirty="0"/>
              <a:t>N</a:t>
            </a:r>
            <a:r>
              <a:rPr lang="en-US" altLang="zh-CN" sz="2800" baseline="-25000" dirty="0"/>
              <a:t>2</a:t>
            </a:r>
            <a:r>
              <a:rPr lang="en-US" altLang="zh-CN" sz="2800" dirty="0"/>
              <a:t>a</a:t>
            </a:r>
            <a:r>
              <a:rPr lang="en-US" altLang="zh-CN" sz="2800" baseline="-25000" dirty="0"/>
              <a:t>2</a:t>
            </a:r>
            <a:r>
              <a:rPr lang="en-US" altLang="zh-CN" sz="2800" dirty="0"/>
              <a:t> </a:t>
            </a:r>
            <a:r>
              <a:rPr lang="en-US" altLang="zh-CN" sz="2800" dirty="0" smtClean="0"/>
              <a:t>... </a:t>
            </a:r>
            <a:r>
              <a:rPr lang="en-US" altLang="zh-CN" sz="2800" dirty="0" err="1"/>
              <a:t>N</a:t>
            </a:r>
            <a:r>
              <a:rPr lang="en-US" altLang="zh-CN" sz="2800" baseline="-25000" dirty="0" err="1"/>
              <a:t>n</a:t>
            </a:r>
            <a:r>
              <a:rPr lang="en-US" altLang="zh-CN" sz="2800" dirty="0" err="1"/>
              <a:t>a</a:t>
            </a:r>
            <a:r>
              <a:rPr lang="en-US" altLang="zh-CN" sz="2800" baseline="-25000" dirty="0" err="1"/>
              <a:t>n</a:t>
            </a:r>
            <a:r>
              <a:rPr lang="en-US" altLang="zh-CN" sz="2800" dirty="0"/>
              <a:t> N</a:t>
            </a:r>
            <a:r>
              <a:rPr lang="en-US" altLang="zh-CN" sz="2800" baseline="-25000" dirty="0"/>
              <a:t>n+1</a:t>
            </a:r>
            <a:r>
              <a:rPr lang="zh-CN" altLang="en-US" sz="2800" dirty="0"/>
              <a:t>＃</a:t>
            </a:r>
          </a:p>
          <a:p>
            <a:pPr>
              <a:buFontTx/>
              <a:buNone/>
            </a:pPr>
            <a:r>
              <a:rPr lang="zh-CN" altLang="en-US" sz="2800" dirty="0"/>
              <a:t>其中</a:t>
            </a:r>
            <a:r>
              <a:rPr lang="en-US" altLang="zh-CN" sz="2800" dirty="0"/>
              <a:t>N </a:t>
            </a:r>
            <a:r>
              <a:rPr lang="en-US" altLang="zh-CN" sz="2800" baseline="-25000" dirty="0"/>
              <a:t>k</a:t>
            </a:r>
            <a:r>
              <a:rPr lang="en-US" altLang="zh-CN" sz="2800" dirty="0"/>
              <a:t>(1≤k≤n+1)</a:t>
            </a:r>
            <a:r>
              <a:rPr lang="zh-CN" altLang="en-US" sz="2800" dirty="0"/>
              <a:t>为非终结符或空，</a:t>
            </a:r>
            <a:r>
              <a:rPr lang="en-US" altLang="zh-CN" sz="2800" dirty="0" err="1"/>
              <a:t>a</a:t>
            </a:r>
            <a:r>
              <a:rPr lang="en-US" altLang="zh-CN" sz="2800" baseline="-25000" dirty="0" err="1"/>
              <a:t>k</a:t>
            </a:r>
            <a:r>
              <a:rPr lang="en-US" altLang="zh-CN" sz="2800" dirty="0"/>
              <a:t>(1≤k≤n)</a:t>
            </a:r>
            <a:r>
              <a:rPr lang="zh-CN" altLang="en-US" sz="2800" dirty="0"/>
              <a:t>为终结符</a:t>
            </a:r>
          </a:p>
          <a:p>
            <a:pPr>
              <a:buFontTx/>
              <a:buNone/>
            </a:pPr>
            <a:r>
              <a:rPr lang="zh-CN" altLang="en-US" sz="2800" dirty="0"/>
              <a:t>算符优先文法句型的最左素短语</a:t>
            </a:r>
            <a:r>
              <a:rPr lang="en-US" altLang="zh-CN" sz="2800" dirty="0"/>
              <a:t>N</a:t>
            </a:r>
            <a:r>
              <a:rPr lang="en-US" altLang="zh-CN" sz="2800" baseline="-25000" dirty="0"/>
              <a:t>i</a:t>
            </a:r>
            <a:r>
              <a:rPr lang="en-US" altLang="zh-CN" sz="2800" dirty="0"/>
              <a:t>a</a:t>
            </a:r>
            <a:r>
              <a:rPr lang="en-US" altLang="zh-CN" sz="2800" baseline="-25000" dirty="0"/>
              <a:t>i</a:t>
            </a:r>
            <a:r>
              <a:rPr lang="en-US" altLang="zh-CN" sz="2800" dirty="0"/>
              <a:t>N</a:t>
            </a:r>
            <a:r>
              <a:rPr lang="en-US" altLang="zh-CN" sz="2800" baseline="-25000" dirty="0"/>
              <a:t>i+1</a:t>
            </a:r>
            <a:r>
              <a:rPr lang="en-US" altLang="zh-CN" sz="2800" dirty="0"/>
              <a:t>a</a:t>
            </a:r>
            <a:r>
              <a:rPr lang="en-US" altLang="zh-CN" sz="2800" baseline="-25000" dirty="0"/>
              <a:t>i+1</a:t>
            </a:r>
            <a:r>
              <a:rPr lang="en-US" altLang="zh-CN" sz="2800" dirty="0"/>
              <a:t> </a:t>
            </a:r>
            <a:r>
              <a:rPr lang="en-US" altLang="zh-CN" sz="2800" dirty="0" smtClean="0"/>
              <a:t>... </a:t>
            </a:r>
            <a:r>
              <a:rPr lang="en-US" altLang="zh-CN" sz="2800" dirty="0" err="1"/>
              <a:t>N</a:t>
            </a:r>
            <a:r>
              <a:rPr lang="en-US" altLang="zh-CN" sz="2800" baseline="-25000" dirty="0" err="1"/>
              <a:t>j</a:t>
            </a:r>
            <a:r>
              <a:rPr lang="en-US" altLang="zh-CN" sz="2800" dirty="0" err="1"/>
              <a:t>a</a:t>
            </a:r>
            <a:r>
              <a:rPr lang="en-US" altLang="zh-CN" sz="2800" baseline="-25000" dirty="0" err="1"/>
              <a:t>j</a:t>
            </a:r>
            <a:r>
              <a:rPr lang="en-US" altLang="zh-CN" sz="2800" dirty="0"/>
              <a:t> N</a:t>
            </a:r>
            <a:r>
              <a:rPr lang="en-US" altLang="zh-CN" sz="2800" baseline="-25000" dirty="0"/>
              <a:t>j+1</a:t>
            </a:r>
            <a:r>
              <a:rPr lang="zh-CN" altLang="en-US" sz="2800" dirty="0"/>
              <a:t>满足：</a:t>
            </a:r>
          </a:p>
          <a:p>
            <a:pPr>
              <a:buFontTx/>
              <a:buNone/>
            </a:pPr>
            <a:r>
              <a:rPr lang="en-US" altLang="zh-CN" sz="2800" dirty="0"/>
              <a:t>a</a:t>
            </a:r>
            <a:r>
              <a:rPr lang="en-US" altLang="zh-CN" sz="2800" baseline="-25000" dirty="0"/>
              <a:t>i-1</a:t>
            </a:r>
            <a:r>
              <a:rPr lang="en-US" altLang="zh-CN" sz="2800" dirty="0"/>
              <a:t> </a:t>
            </a:r>
            <a:r>
              <a:rPr lang="zh-CN" altLang="en-US" sz="2800" dirty="0"/>
              <a:t>＜ </a:t>
            </a:r>
            <a:r>
              <a:rPr lang="en-US" altLang="zh-CN" sz="2800" dirty="0" err="1"/>
              <a:t>a</a:t>
            </a:r>
            <a:r>
              <a:rPr lang="en-US" altLang="zh-CN" sz="2800" baseline="-25000" dirty="0" err="1"/>
              <a:t>i</a:t>
            </a:r>
            <a:endParaRPr lang="en-US" altLang="zh-CN" sz="2800" baseline="-25000" dirty="0"/>
          </a:p>
          <a:p>
            <a:pPr>
              <a:buFontTx/>
              <a:buNone/>
            </a:pPr>
            <a:r>
              <a:rPr lang="en-US" altLang="zh-CN" sz="2800" dirty="0" err="1"/>
              <a:t>a</a:t>
            </a:r>
            <a:r>
              <a:rPr lang="en-US" altLang="zh-CN" sz="2800" baseline="-25000" dirty="0" err="1"/>
              <a:t>i</a:t>
            </a:r>
            <a:r>
              <a:rPr lang="en-US" altLang="zh-CN" sz="2800" dirty="0"/>
              <a:t> =a</a:t>
            </a:r>
            <a:r>
              <a:rPr lang="en-US" altLang="zh-CN" sz="2800" baseline="-25000" dirty="0"/>
              <a:t>i+1</a:t>
            </a:r>
            <a:r>
              <a:rPr lang="en-US" altLang="zh-CN" sz="2800" dirty="0"/>
              <a:t> =…… =a</a:t>
            </a:r>
            <a:r>
              <a:rPr lang="en-US" altLang="zh-CN" sz="2800" baseline="-25000" dirty="0"/>
              <a:t>j-1</a:t>
            </a:r>
            <a:r>
              <a:rPr lang="en-US" altLang="zh-CN" sz="2800" dirty="0"/>
              <a:t> =</a:t>
            </a:r>
            <a:r>
              <a:rPr lang="en-US" altLang="zh-CN" sz="2800" dirty="0" err="1"/>
              <a:t>a</a:t>
            </a:r>
            <a:r>
              <a:rPr lang="en-US" altLang="zh-CN" sz="2800" baseline="-25000" dirty="0" err="1"/>
              <a:t>j</a:t>
            </a:r>
            <a:endParaRPr lang="en-US" altLang="zh-CN" sz="2800" baseline="-25000" dirty="0"/>
          </a:p>
          <a:p>
            <a:pPr>
              <a:buFontTx/>
              <a:buNone/>
            </a:pPr>
            <a:r>
              <a:rPr lang="en-US" altLang="zh-CN" sz="2800" dirty="0" err="1"/>
              <a:t>a</a:t>
            </a:r>
            <a:r>
              <a:rPr lang="en-US" altLang="zh-CN" sz="2800" baseline="-25000" dirty="0" err="1"/>
              <a:t>j</a:t>
            </a:r>
            <a:r>
              <a:rPr lang="en-US" altLang="zh-CN" sz="2800" dirty="0"/>
              <a:t> </a:t>
            </a:r>
            <a:r>
              <a:rPr lang="zh-CN" altLang="en-US" sz="2800" dirty="0"/>
              <a:t>＞  </a:t>
            </a:r>
            <a:r>
              <a:rPr lang="en-US" altLang="zh-CN" sz="2800" dirty="0"/>
              <a:t>a</a:t>
            </a:r>
            <a:r>
              <a:rPr lang="en-US" altLang="zh-CN" sz="2800" baseline="-25000" dirty="0"/>
              <a:t>j+1</a:t>
            </a:r>
          </a:p>
          <a:p>
            <a:pPr>
              <a:buFontTx/>
              <a:buNone/>
            </a:pPr>
            <a:r>
              <a:rPr lang="zh-CN" altLang="en-US" sz="2800" b="1" dirty="0">
                <a:solidFill>
                  <a:srgbClr val="CC3300"/>
                </a:solidFill>
              </a:rPr>
              <a:t>即：</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i-1</a:t>
            </a:r>
            <a:r>
              <a:rPr lang="en-US" altLang="zh-CN" sz="2800" b="1" dirty="0">
                <a:solidFill>
                  <a:srgbClr val="FF0000"/>
                </a:solidFill>
                <a:latin typeface="楷体_GB2312" pitchFamily="49" charset="-122"/>
                <a:ea typeface="楷体_GB2312" pitchFamily="49" charset="-122"/>
              </a:rPr>
              <a:t>&lt;</a:t>
            </a:r>
            <a:r>
              <a:rPr lang="en-US" altLang="zh-CN" sz="2800" b="1" dirty="0" err="1">
                <a:solidFill>
                  <a:srgbClr val="FF0000"/>
                </a:solidFill>
                <a:latin typeface="楷体_GB2312" pitchFamily="49" charset="-122"/>
                <a:ea typeface="楷体_GB2312" pitchFamily="49" charset="-122"/>
              </a:rPr>
              <a:t>a</a:t>
            </a:r>
            <a:r>
              <a:rPr lang="en-US" altLang="zh-CN" sz="2800" b="1" baseline="-25000" dirty="0" err="1">
                <a:solidFill>
                  <a:srgbClr val="FF0000"/>
                </a:solidFill>
                <a:latin typeface="楷体_GB2312" pitchFamily="49" charset="-122"/>
                <a:ea typeface="楷体_GB2312" pitchFamily="49" charset="-122"/>
              </a:rPr>
              <a:t>i</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i-1</a:t>
            </a:r>
            <a:r>
              <a:rPr lang="en-US" altLang="zh-CN" sz="2800" b="1" dirty="0" smtClean="0">
                <a:solidFill>
                  <a:srgbClr val="FF0000"/>
                </a:solidFill>
                <a:latin typeface="楷体_GB2312" pitchFamily="49" charset="-122"/>
                <a:ea typeface="楷体_GB2312" pitchFamily="49" charset="-122"/>
              </a:rPr>
              <a:t>=...= </a:t>
            </a:r>
            <a:r>
              <a:rPr lang="en-US" altLang="zh-CN" sz="2800" b="1" dirty="0">
                <a:solidFill>
                  <a:srgbClr val="FF0000"/>
                </a:solidFill>
                <a:latin typeface="楷体_GB2312" pitchFamily="49" charset="-122"/>
                <a:ea typeface="楷体_GB2312" pitchFamily="49" charset="-122"/>
              </a:rPr>
              <a:t>a</a:t>
            </a:r>
            <a:r>
              <a:rPr lang="en-US" altLang="zh-CN" sz="2800" b="1" baseline="-25000" dirty="0">
                <a:solidFill>
                  <a:srgbClr val="FF0000"/>
                </a:solidFill>
                <a:latin typeface="楷体_GB2312" pitchFamily="49" charset="-122"/>
                <a:ea typeface="楷体_GB2312" pitchFamily="49" charset="-122"/>
              </a:rPr>
              <a:t>j-1</a:t>
            </a:r>
            <a:r>
              <a:rPr lang="en-US" altLang="zh-CN" sz="2800" b="1" dirty="0">
                <a:solidFill>
                  <a:srgbClr val="FF0000"/>
                </a:solidFill>
                <a:latin typeface="楷体_GB2312" pitchFamily="49" charset="-122"/>
                <a:ea typeface="楷体_GB2312" pitchFamily="49" charset="-122"/>
              </a:rPr>
              <a:t> = </a:t>
            </a:r>
            <a:r>
              <a:rPr lang="en-US" altLang="zh-CN" sz="2800" b="1" dirty="0" err="1">
                <a:solidFill>
                  <a:srgbClr val="FF0000"/>
                </a:solidFill>
                <a:latin typeface="楷体_GB2312" pitchFamily="49" charset="-122"/>
                <a:ea typeface="楷体_GB2312" pitchFamily="49" charset="-122"/>
              </a:rPr>
              <a:t>a</a:t>
            </a:r>
            <a:r>
              <a:rPr lang="en-US" altLang="zh-CN" sz="2800" b="1" baseline="-25000" dirty="0" err="1">
                <a:solidFill>
                  <a:srgbClr val="FF0000"/>
                </a:solidFill>
                <a:latin typeface="楷体_GB2312" pitchFamily="49" charset="-122"/>
                <a:ea typeface="楷体_GB2312" pitchFamily="49" charset="-122"/>
              </a:rPr>
              <a:t>j</a:t>
            </a:r>
            <a:r>
              <a:rPr lang="en-US" altLang="zh-CN" sz="2800" b="1" dirty="0">
                <a:solidFill>
                  <a:srgbClr val="FF0000"/>
                </a:solidFill>
                <a:latin typeface="楷体_GB2312" pitchFamily="49" charset="-122"/>
                <a:ea typeface="楷体_GB2312" pitchFamily="49" charset="-122"/>
              </a:rPr>
              <a:t>&gt; a</a:t>
            </a:r>
            <a:r>
              <a:rPr lang="en-US" altLang="zh-CN" sz="2800" b="1" baseline="-25000" dirty="0">
                <a:solidFill>
                  <a:srgbClr val="FF0000"/>
                </a:solidFill>
                <a:latin typeface="楷体_GB2312" pitchFamily="49" charset="-122"/>
                <a:ea typeface="楷体_GB2312" pitchFamily="49" charset="-122"/>
              </a:rPr>
              <a:t>j+1</a:t>
            </a:r>
          </a:p>
          <a:p>
            <a:pPr>
              <a:buFontTx/>
              <a:buNone/>
            </a:pPr>
            <a:endParaRPr lang="en-US" altLang="zh-CN" sz="2800" baseline="-25000" dirty="0">
              <a:solidFill>
                <a:srgbClr val="FF0000"/>
              </a:solidFill>
            </a:endParaRPr>
          </a:p>
        </p:txBody>
      </p:sp>
      <p:sp>
        <p:nvSpPr>
          <p:cNvPr id="5" name="灯片编号占位符 5"/>
          <p:cNvSpPr>
            <a:spLocks noGrp="1"/>
          </p:cNvSpPr>
          <p:nvPr>
            <p:ph type="sldNum" sz="quarter" idx="12"/>
          </p:nvPr>
        </p:nvSpPr>
        <p:spPr/>
        <p:txBody>
          <a:bodyPr/>
          <a:lstStyle/>
          <a:p>
            <a:fld id="{C2677DBA-CAB2-47C1-8440-48E12AAF47E4}" type="slidenum">
              <a:rPr lang="en-US" altLang="zh-CN"/>
              <a:pPr/>
              <a:t>30</a:t>
            </a:fld>
            <a:endParaRPr lang="en-US" altLang="zh-CN"/>
          </a:p>
        </p:txBody>
      </p:sp>
      <p:cxnSp>
        <p:nvCxnSpPr>
          <p:cNvPr id="6" name="直接连接符 5"/>
          <p:cNvCxnSpPr/>
          <p:nvPr/>
        </p:nvCxnSpPr>
        <p:spPr>
          <a:xfrm flipV="1">
            <a:off x="323528" y="836712"/>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7544" y="332656"/>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5800" y="44624"/>
            <a:ext cx="7772400" cy="412576"/>
          </a:xfrm>
        </p:spPr>
        <p:txBody>
          <a:bodyPr/>
          <a:lstStyle/>
          <a:p>
            <a:r>
              <a:rPr lang="zh-CN" altLang="en-US" sz="2400" b="1" dirty="0"/>
              <a:t>算符优先分析算法</a:t>
            </a:r>
          </a:p>
        </p:txBody>
      </p:sp>
      <p:sp>
        <p:nvSpPr>
          <p:cNvPr id="89091" name="Rectangle 3"/>
          <p:cNvSpPr>
            <a:spLocks noGrp="1" noChangeArrowheads="1"/>
          </p:cNvSpPr>
          <p:nvPr>
            <p:ph idx="1"/>
          </p:nvPr>
        </p:nvSpPr>
        <p:spPr>
          <a:xfrm>
            <a:off x="251520" y="548680"/>
            <a:ext cx="8101408" cy="5775920"/>
          </a:xfrm>
        </p:spPr>
        <p:txBody>
          <a:bodyPr/>
          <a:lstStyle/>
          <a:p>
            <a:pPr lvl="2">
              <a:lnSpc>
                <a:spcPct val="90000"/>
              </a:lnSpc>
              <a:buFontTx/>
              <a:buNone/>
            </a:pPr>
            <a:r>
              <a:rPr lang="en-US" altLang="zh-CN" sz="2000" dirty="0"/>
              <a:t>        1  k:= 1; S [ k ] := “#”</a:t>
            </a:r>
          </a:p>
          <a:p>
            <a:pPr lvl="3">
              <a:lnSpc>
                <a:spcPct val="90000"/>
              </a:lnSpc>
              <a:buFontTx/>
              <a:buNone/>
            </a:pPr>
            <a:r>
              <a:rPr lang="en-US" altLang="zh-CN" dirty="0"/>
              <a:t>2	</a:t>
            </a:r>
            <a:r>
              <a:rPr lang="en-US" altLang="zh-CN" u="sng" dirty="0"/>
              <a:t>repeat</a:t>
            </a:r>
            <a:r>
              <a:rPr lang="en-US" altLang="zh-CN" dirty="0"/>
              <a:t>  </a:t>
            </a:r>
            <a:r>
              <a:rPr lang="en-US" altLang="zh-CN" u="sng" dirty="0"/>
              <a:t>read</a:t>
            </a:r>
            <a:r>
              <a:rPr lang="en-US" altLang="zh-CN" dirty="0"/>
              <a:t> </a:t>
            </a:r>
            <a:r>
              <a:rPr lang="zh-CN" altLang="en-US" dirty="0">
                <a:latin typeface="宋体" pitchFamily="2" charset="-122"/>
              </a:rPr>
              <a:t>下一符号到</a:t>
            </a:r>
            <a:r>
              <a:rPr lang="en-US" altLang="zh-CN" dirty="0"/>
              <a:t>a;</a:t>
            </a:r>
          </a:p>
          <a:p>
            <a:pPr lvl="3">
              <a:lnSpc>
                <a:spcPct val="90000"/>
              </a:lnSpc>
              <a:buFontTx/>
              <a:buNone/>
            </a:pPr>
            <a:r>
              <a:rPr lang="en-US" altLang="zh-CN" dirty="0"/>
              <a:t>3	     </a:t>
            </a:r>
            <a:r>
              <a:rPr lang="en-US" altLang="zh-CN" u="sng" dirty="0"/>
              <a:t> if </a:t>
            </a:r>
            <a:r>
              <a:rPr lang="en-US" altLang="zh-CN" dirty="0"/>
              <a:t> S[ k ] </a:t>
            </a:r>
            <a:r>
              <a:rPr lang="en-US" altLang="zh-CN" dirty="0">
                <a:sym typeface="Symbol" pitchFamily="18" charset="2"/>
              </a:rPr>
              <a:t></a:t>
            </a:r>
            <a:r>
              <a:rPr lang="en-US" altLang="zh-CN" dirty="0"/>
              <a:t>  </a:t>
            </a:r>
            <a:r>
              <a:rPr lang="en-US" altLang="zh-CN" dirty="0" err="1"/>
              <a:t>Vt</a:t>
            </a:r>
            <a:r>
              <a:rPr lang="en-US" altLang="zh-CN" u="sng" dirty="0"/>
              <a:t> then</a:t>
            </a:r>
            <a:r>
              <a:rPr lang="en-US" altLang="zh-CN" dirty="0"/>
              <a:t> j := k </a:t>
            </a:r>
            <a:r>
              <a:rPr lang="en-US" altLang="zh-CN" u="sng" dirty="0"/>
              <a:t>else</a:t>
            </a:r>
            <a:r>
              <a:rPr lang="en-US" altLang="zh-CN" dirty="0"/>
              <a:t> j := k-1;</a:t>
            </a:r>
          </a:p>
          <a:p>
            <a:pPr lvl="3">
              <a:lnSpc>
                <a:spcPct val="90000"/>
              </a:lnSpc>
              <a:buFontTx/>
              <a:buNone/>
            </a:pPr>
            <a:r>
              <a:rPr lang="en-US" altLang="zh-CN" dirty="0"/>
              <a:t>4	            </a:t>
            </a:r>
            <a:r>
              <a:rPr lang="en-US" altLang="zh-CN" u="sng" dirty="0"/>
              <a:t>while</a:t>
            </a:r>
            <a:r>
              <a:rPr lang="en-US" altLang="zh-CN" dirty="0"/>
              <a:t> S[ j ] &gt; a </a:t>
            </a:r>
            <a:r>
              <a:rPr lang="en-US" altLang="zh-CN" u="sng" dirty="0"/>
              <a:t>do</a:t>
            </a:r>
          </a:p>
          <a:p>
            <a:pPr lvl="3">
              <a:lnSpc>
                <a:spcPct val="90000"/>
              </a:lnSpc>
              <a:buFontTx/>
              <a:buNone/>
            </a:pPr>
            <a:r>
              <a:rPr lang="en-US" altLang="zh-CN" dirty="0"/>
              <a:t>5	              { </a:t>
            </a:r>
            <a:r>
              <a:rPr lang="en-US" altLang="zh-CN" u="sng" dirty="0"/>
              <a:t>repeat </a:t>
            </a:r>
            <a:r>
              <a:rPr lang="en-US" altLang="zh-CN" u="sng" dirty="0" smtClean="0"/>
              <a:t> </a:t>
            </a:r>
            <a:r>
              <a:rPr lang="en-US" altLang="zh-CN" dirty="0" smtClean="0"/>
              <a:t>/*</a:t>
            </a:r>
            <a:r>
              <a:rPr lang="zh-CN" altLang="en-US" dirty="0" smtClean="0"/>
              <a:t>回找可规约串*</a:t>
            </a:r>
            <a:r>
              <a:rPr lang="en-US" altLang="zh-CN" dirty="0" smtClean="0"/>
              <a:t>/</a:t>
            </a:r>
            <a:endParaRPr lang="en-US" altLang="zh-CN" dirty="0"/>
          </a:p>
          <a:p>
            <a:pPr lvl="3">
              <a:lnSpc>
                <a:spcPct val="90000"/>
              </a:lnSpc>
              <a:buFontTx/>
              <a:buNone/>
            </a:pPr>
            <a:r>
              <a:rPr lang="en-US" altLang="zh-CN" dirty="0"/>
              <a:t>6	                    Q := S[ j ];</a:t>
            </a:r>
          </a:p>
          <a:p>
            <a:pPr lvl="3">
              <a:lnSpc>
                <a:spcPct val="90000"/>
              </a:lnSpc>
              <a:buFontTx/>
              <a:buNone/>
            </a:pPr>
            <a:r>
              <a:rPr lang="en-US" altLang="zh-CN" dirty="0"/>
              <a:t>7	                     </a:t>
            </a:r>
            <a:r>
              <a:rPr lang="en-US" altLang="zh-CN" u="sng" dirty="0"/>
              <a:t>if</a:t>
            </a:r>
            <a:r>
              <a:rPr lang="en-US" altLang="zh-CN" dirty="0"/>
              <a:t>   S[ j-1] </a:t>
            </a:r>
            <a:r>
              <a:rPr lang="en-US" altLang="zh-CN" dirty="0">
                <a:sym typeface="Symbol" pitchFamily="18" charset="2"/>
              </a:rPr>
              <a:t></a:t>
            </a:r>
            <a:r>
              <a:rPr lang="en-US" altLang="zh-CN" dirty="0"/>
              <a:t> </a:t>
            </a:r>
            <a:r>
              <a:rPr lang="en-US" altLang="zh-CN" dirty="0" err="1"/>
              <a:t>Vt</a:t>
            </a:r>
            <a:r>
              <a:rPr lang="en-US" altLang="zh-CN" dirty="0"/>
              <a:t> </a:t>
            </a:r>
            <a:r>
              <a:rPr lang="en-US" altLang="zh-CN" u="sng" dirty="0"/>
              <a:t> then </a:t>
            </a:r>
            <a:r>
              <a:rPr lang="en-US" altLang="zh-CN" dirty="0"/>
              <a:t>j := j-1</a:t>
            </a:r>
          </a:p>
          <a:p>
            <a:pPr lvl="3">
              <a:lnSpc>
                <a:spcPct val="90000"/>
              </a:lnSpc>
              <a:buFontTx/>
              <a:buNone/>
            </a:pPr>
            <a:r>
              <a:rPr lang="en-US" altLang="zh-CN" dirty="0"/>
              <a:t>8	                                              </a:t>
            </a:r>
            <a:r>
              <a:rPr lang="en-US" altLang="zh-CN" u="sng" dirty="0"/>
              <a:t>else</a:t>
            </a:r>
            <a:r>
              <a:rPr lang="en-US" altLang="zh-CN" dirty="0"/>
              <a:t> j:= j-2</a:t>
            </a:r>
          </a:p>
          <a:p>
            <a:pPr lvl="3">
              <a:lnSpc>
                <a:spcPct val="90000"/>
              </a:lnSpc>
              <a:buFontTx/>
              <a:buNone/>
            </a:pPr>
            <a:r>
              <a:rPr lang="en-US" altLang="zh-CN" dirty="0"/>
              <a:t>9	                  </a:t>
            </a:r>
            <a:r>
              <a:rPr lang="en-US" altLang="zh-CN" u="sng" dirty="0"/>
              <a:t>until</a:t>
            </a:r>
            <a:r>
              <a:rPr lang="en-US" altLang="zh-CN" dirty="0"/>
              <a:t>  S [ j ] &lt; Q;</a:t>
            </a:r>
          </a:p>
          <a:p>
            <a:pPr lvl="3">
              <a:lnSpc>
                <a:spcPct val="90000"/>
              </a:lnSpc>
              <a:buFontTx/>
              <a:buNone/>
            </a:pPr>
            <a:r>
              <a:rPr lang="en-US" altLang="zh-CN" dirty="0"/>
              <a:t>10                 </a:t>
            </a:r>
            <a:r>
              <a:rPr lang="zh-CN" altLang="en-US" dirty="0">
                <a:latin typeface="宋体" pitchFamily="2" charset="-122"/>
              </a:rPr>
              <a:t>将</a:t>
            </a:r>
            <a:r>
              <a:rPr lang="zh-CN" altLang="en-US" dirty="0"/>
              <a:t> </a:t>
            </a:r>
            <a:r>
              <a:rPr lang="en-US" altLang="zh-CN" dirty="0"/>
              <a:t>S[ j+1] S[ j+2 ]…S[ k ]</a:t>
            </a:r>
            <a:r>
              <a:rPr lang="zh-CN" altLang="en-US" dirty="0">
                <a:latin typeface="宋体" pitchFamily="2" charset="-122"/>
              </a:rPr>
              <a:t>归约到某个</a:t>
            </a:r>
            <a:r>
              <a:rPr lang="en-US" altLang="zh-CN" dirty="0"/>
              <a:t>N;/</a:t>
            </a:r>
            <a:r>
              <a:rPr lang="en-US" altLang="zh-CN" dirty="0">
                <a:sym typeface="Symbol" pitchFamily="18" charset="2"/>
              </a:rPr>
              <a:t>/</a:t>
            </a:r>
          </a:p>
          <a:p>
            <a:pPr lvl="3">
              <a:lnSpc>
                <a:spcPct val="90000"/>
              </a:lnSpc>
              <a:buFontTx/>
              <a:buNone/>
            </a:pPr>
            <a:r>
              <a:rPr lang="en-US" altLang="zh-CN" dirty="0"/>
              <a:t>11	                   k := j+1;</a:t>
            </a:r>
          </a:p>
          <a:p>
            <a:pPr lvl="3">
              <a:lnSpc>
                <a:spcPct val="90000"/>
              </a:lnSpc>
              <a:buFontTx/>
              <a:buNone/>
            </a:pPr>
            <a:r>
              <a:rPr lang="en-US" altLang="zh-CN" dirty="0"/>
              <a:t>12	               S[ k ]:= N;</a:t>
            </a:r>
          </a:p>
          <a:p>
            <a:pPr lvl="3">
              <a:lnSpc>
                <a:spcPct val="90000"/>
              </a:lnSpc>
              <a:buFontTx/>
              <a:buNone/>
            </a:pPr>
            <a:r>
              <a:rPr lang="en-US" altLang="zh-CN" dirty="0"/>
              <a:t>13	            </a:t>
            </a:r>
            <a:r>
              <a:rPr lang="en-US" altLang="zh-CN" dirty="0" smtClean="0"/>
              <a:t>}  /* </a:t>
            </a:r>
            <a:r>
              <a:rPr lang="zh-CN" altLang="en-US" dirty="0" smtClean="0"/>
              <a:t>当</a:t>
            </a:r>
            <a:r>
              <a:rPr lang="en-US" altLang="zh-CN" dirty="0" smtClean="0"/>
              <a:t>S[j]</a:t>
            </a:r>
            <a:r>
              <a:rPr lang="zh-CN" altLang="en-US" dirty="0" smtClean="0"/>
              <a:t>还大于</a:t>
            </a:r>
            <a:r>
              <a:rPr lang="en-US" altLang="zh-CN" dirty="0" smtClean="0"/>
              <a:t>a</a:t>
            </a:r>
            <a:r>
              <a:rPr lang="zh-CN" altLang="en-US" dirty="0" smtClean="0"/>
              <a:t>，回去循环，继续规约*</a:t>
            </a:r>
            <a:r>
              <a:rPr lang="en-US" altLang="zh-CN" dirty="0" smtClean="0"/>
              <a:t>/</a:t>
            </a:r>
            <a:endParaRPr lang="en-US" altLang="zh-CN" dirty="0"/>
          </a:p>
          <a:p>
            <a:pPr lvl="3">
              <a:lnSpc>
                <a:spcPct val="90000"/>
              </a:lnSpc>
              <a:buFontTx/>
              <a:buNone/>
            </a:pPr>
            <a:r>
              <a:rPr lang="en-US" altLang="zh-CN" dirty="0"/>
              <a:t>14	     </a:t>
            </a:r>
            <a:r>
              <a:rPr lang="en-US" altLang="zh-CN" u="sng" dirty="0"/>
              <a:t>if</a:t>
            </a:r>
            <a:r>
              <a:rPr lang="en-US" altLang="zh-CN" dirty="0"/>
              <a:t> ( S [ j ] &lt;  a  </a:t>
            </a:r>
            <a:r>
              <a:rPr lang="en-US" altLang="zh-CN" u="sng" dirty="0"/>
              <a:t>or</a:t>
            </a:r>
            <a:r>
              <a:rPr lang="en-US" altLang="zh-CN" dirty="0"/>
              <a:t>  S[ j ] = a)</a:t>
            </a:r>
          </a:p>
          <a:p>
            <a:pPr lvl="3">
              <a:lnSpc>
                <a:spcPct val="90000"/>
              </a:lnSpc>
              <a:buFontTx/>
              <a:buNone/>
            </a:pPr>
            <a:r>
              <a:rPr lang="en-US" altLang="zh-CN" dirty="0"/>
              <a:t>15	              </a:t>
            </a:r>
            <a:r>
              <a:rPr lang="en-US" altLang="zh-CN" u="sng" dirty="0"/>
              <a:t> then</a:t>
            </a:r>
            <a:r>
              <a:rPr lang="en-US" altLang="zh-CN" dirty="0"/>
              <a:t>   { k := k+1; S[ k] := a}</a:t>
            </a:r>
          </a:p>
          <a:p>
            <a:pPr lvl="3">
              <a:lnSpc>
                <a:spcPct val="90000"/>
              </a:lnSpc>
              <a:buFontTx/>
              <a:buNone/>
            </a:pPr>
            <a:r>
              <a:rPr lang="en-US" altLang="zh-CN" dirty="0"/>
              <a:t>16	               </a:t>
            </a:r>
            <a:r>
              <a:rPr lang="en-US" altLang="zh-CN" u="sng" dirty="0"/>
              <a:t>else</a:t>
            </a:r>
            <a:r>
              <a:rPr lang="en-US" altLang="zh-CN" dirty="0"/>
              <a:t>  </a:t>
            </a:r>
            <a:r>
              <a:rPr lang="en-US" altLang="zh-CN" u="sng" dirty="0"/>
              <a:t>error</a:t>
            </a:r>
          </a:p>
          <a:p>
            <a:pPr lvl="3">
              <a:lnSpc>
                <a:spcPct val="90000"/>
              </a:lnSpc>
              <a:buFontTx/>
              <a:buNone/>
            </a:pPr>
            <a:r>
              <a:rPr lang="en-US" altLang="zh-CN" dirty="0"/>
              <a:t>17 </a:t>
            </a:r>
            <a:r>
              <a:rPr lang="en-US" altLang="zh-CN" u="sng" dirty="0"/>
              <a:t>until </a:t>
            </a:r>
            <a:r>
              <a:rPr lang="en-US" altLang="zh-CN" dirty="0"/>
              <a:t> a = “#”</a:t>
            </a:r>
            <a:endParaRPr lang="en-US" altLang="zh-CN" sz="1800" dirty="0"/>
          </a:p>
        </p:txBody>
      </p:sp>
      <p:sp>
        <p:nvSpPr>
          <p:cNvPr id="5" name="灯片编号占位符 5"/>
          <p:cNvSpPr>
            <a:spLocks noGrp="1"/>
          </p:cNvSpPr>
          <p:nvPr>
            <p:ph type="sldNum" sz="quarter" idx="12"/>
          </p:nvPr>
        </p:nvSpPr>
        <p:spPr/>
        <p:txBody>
          <a:bodyPr/>
          <a:lstStyle/>
          <a:p>
            <a:fld id="{FEE47AE9-2C38-4D51-9DC4-EC1CEC923838}" type="slidenum">
              <a:rPr lang="en-US" altLang="zh-CN"/>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b="1" dirty="0" smtClean="0">
                <a:solidFill>
                  <a:srgbClr val="3333FF"/>
                </a:solidFill>
              </a:rPr>
              <a:t>5.2.5 </a:t>
            </a:r>
            <a:r>
              <a:rPr lang="zh-CN" altLang="en-US" sz="3600" b="1" dirty="0">
                <a:solidFill>
                  <a:srgbClr val="3333FF"/>
                </a:solidFill>
              </a:rPr>
              <a:t>算符优先分析法特点</a:t>
            </a:r>
            <a:endParaRPr lang="zh-CN" altLang="en-US" sz="3600" dirty="0">
              <a:solidFill>
                <a:srgbClr val="3333FF"/>
              </a:solidFill>
            </a:endParaRPr>
          </a:p>
        </p:txBody>
      </p:sp>
      <p:sp>
        <p:nvSpPr>
          <p:cNvPr id="59395" name="Rectangle 3"/>
          <p:cNvSpPr>
            <a:spLocks noGrp="1" noChangeArrowheads="1"/>
          </p:cNvSpPr>
          <p:nvPr>
            <p:ph idx="1"/>
          </p:nvPr>
        </p:nvSpPr>
        <p:spPr>
          <a:xfrm>
            <a:off x="611560" y="1988840"/>
            <a:ext cx="8208912" cy="4435623"/>
          </a:xfrm>
          <a:noFill/>
        </p:spPr>
        <p:txBody>
          <a:bodyPr/>
          <a:lstStyle/>
          <a:p>
            <a:r>
              <a:rPr lang="zh-CN" altLang="en-US" sz="2800" b="1" dirty="0"/>
              <a:t>简单，直观，有利于表达式分析，易于手工实现</a:t>
            </a:r>
          </a:p>
          <a:p>
            <a:r>
              <a:rPr lang="zh-CN" altLang="en-US" sz="2800" b="1" dirty="0"/>
              <a:t>比规范归约快</a:t>
            </a:r>
          </a:p>
          <a:p>
            <a:r>
              <a:rPr lang="zh-CN" altLang="en-US" sz="2800" b="1" dirty="0"/>
              <a:t>可能导致把错误的句子得到正确的归约</a:t>
            </a:r>
            <a:endParaRPr lang="en-US" altLang="zh-CN" sz="2800" b="1" dirty="0"/>
          </a:p>
          <a:p>
            <a:r>
              <a:rPr lang="zh-CN" altLang="en-US" sz="2800" b="1" dirty="0"/>
              <a:t>例：一个算符优先文法的产生式如下：</a:t>
            </a:r>
            <a:endParaRPr lang="en-US" altLang="zh-CN" sz="2800" b="1" dirty="0"/>
          </a:p>
          <a:p>
            <a:pPr lvl="1">
              <a:buNone/>
            </a:pPr>
            <a:r>
              <a:rPr lang="en-US" altLang="zh-CN" sz="2400" b="1" dirty="0"/>
              <a:t>S →S;D ∣D,   D →D(T) ∣H</a:t>
            </a:r>
          </a:p>
          <a:p>
            <a:pPr lvl="1">
              <a:buNone/>
            </a:pPr>
            <a:r>
              <a:rPr lang="en-US" altLang="zh-CN" sz="2400" b="1" dirty="0"/>
              <a:t>H → a∣(S),    T →T+S ∣</a:t>
            </a:r>
            <a:r>
              <a:rPr lang="en-US" altLang="zh-CN" sz="2400" b="1" dirty="0" smtClean="0"/>
              <a:t>S    </a:t>
            </a:r>
            <a:r>
              <a:rPr lang="zh-CN" altLang="en-US" sz="2400" b="1" dirty="0" smtClean="0"/>
              <a:t>其中，</a:t>
            </a:r>
            <a:r>
              <a:rPr lang="en-US" altLang="zh-CN" sz="2400" b="1" dirty="0" smtClean="0"/>
              <a:t>S </a:t>
            </a:r>
            <a:r>
              <a:rPr lang="zh-CN" altLang="en-US" sz="2400" b="1" dirty="0" smtClean="0"/>
              <a:t>为开始符号</a:t>
            </a:r>
            <a:endParaRPr lang="en-US" altLang="zh-CN" sz="2400" b="1" dirty="0"/>
          </a:p>
          <a:p>
            <a:pPr marL="442913" lvl="1" indent="14288">
              <a:buNone/>
            </a:pPr>
            <a:r>
              <a:rPr lang="zh-CN" altLang="en-US" sz="2400" b="1" dirty="0"/>
              <a:t>输入串（</a:t>
            </a:r>
            <a:r>
              <a:rPr lang="en-US" altLang="zh-CN" sz="2400" b="1" dirty="0" err="1"/>
              <a:t>a+a</a:t>
            </a:r>
            <a:r>
              <a:rPr lang="zh-CN" altLang="en-US" sz="2400" b="1" dirty="0"/>
              <a:t>）</a:t>
            </a:r>
            <a:r>
              <a:rPr lang="en-US" altLang="zh-CN" sz="2400" b="1" dirty="0"/>
              <a:t>#</a:t>
            </a:r>
            <a:r>
              <a:rPr lang="zh-CN" altLang="en-US" sz="2400" b="1" dirty="0"/>
              <a:t>可被正确规约，但却不是该文法能推导出的句子。</a:t>
            </a:r>
            <a:endParaRPr lang="en-US" altLang="zh-CN" sz="2400" b="1" dirty="0"/>
          </a:p>
        </p:txBody>
      </p:sp>
      <p:sp>
        <p:nvSpPr>
          <p:cNvPr id="5" name="灯片编号占位符 5"/>
          <p:cNvSpPr>
            <a:spLocks noGrp="1"/>
          </p:cNvSpPr>
          <p:nvPr>
            <p:ph type="sldNum" sz="quarter" idx="12"/>
          </p:nvPr>
        </p:nvSpPr>
        <p:spPr/>
        <p:txBody>
          <a:bodyPr/>
          <a:lstStyle/>
          <a:p>
            <a:fld id="{22E0401A-80AC-415A-8CA5-9D630881F30E}" type="slidenum">
              <a:rPr lang="en-US" altLang="zh-CN"/>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11560" y="476672"/>
            <a:ext cx="8134672" cy="533400"/>
          </a:xfrm>
        </p:spPr>
        <p:txBody>
          <a:bodyPr/>
          <a:lstStyle/>
          <a:p>
            <a:r>
              <a:rPr lang="zh-CN" altLang="en-US" sz="3600" b="1" dirty="0">
                <a:solidFill>
                  <a:srgbClr val="3333FF"/>
                </a:solidFill>
                <a:ea typeface="华文行楷" pitchFamily="2" charset="-122"/>
              </a:rPr>
              <a:t>算符优先分析法还可以应用于二义文法</a:t>
            </a:r>
            <a:endParaRPr lang="zh-CN" altLang="en-US" sz="3600" dirty="0">
              <a:solidFill>
                <a:srgbClr val="3333FF"/>
              </a:solidFill>
              <a:ea typeface="华文行楷" pitchFamily="2" charset="-122"/>
            </a:endParaRPr>
          </a:p>
        </p:txBody>
      </p:sp>
      <p:sp>
        <p:nvSpPr>
          <p:cNvPr id="124931" name="Rectangle 3"/>
          <p:cNvSpPr>
            <a:spLocks noGrp="1" noChangeArrowheads="1"/>
          </p:cNvSpPr>
          <p:nvPr>
            <p:ph idx="1"/>
          </p:nvPr>
        </p:nvSpPr>
        <p:spPr>
          <a:xfrm>
            <a:off x="0" y="1988840"/>
            <a:ext cx="5181600" cy="4556125"/>
          </a:xfrm>
          <a:noFill/>
        </p:spPr>
        <p:txBody>
          <a:bodyPr/>
          <a:lstStyle/>
          <a:p>
            <a:pPr>
              <a:lnSpc>
                <a:spcPct val="80000"/>
              </a:lnSpc>
              <a:buFontTx/>
              <a:buNone/>
            </a:pPr>
            <a:r>
              <a:rPr lang="zh-CN" altLang="en-US" b="1" dirty="0"/>
              <a:t>优先关系确定原则</a:t>
            </a:r>
            <a:r>
              <a:rPr lang="zh-CN" altLang="en-US" b="1" dirty="0">
                <a:ea typeface="华文行楷" pitchFamily="2" charset="-122"/>
              </a:rPr>
              <a:t>：</a:t>
            </a:r>
          </a:p>
          <a:p>
            <a:pPr>
              <a:lnSpc>
                <a:spcPct val="80000"/>
              </a:lnSpc>
              <a:buFontTx/>
              <a:buNone/>
            </a:pPr>
            <a:r>
              <a:rPr lang="zh-CN" altLang="en-US" sz="2800" b="1" dirty="0"/>
              <a:t>（</a:t>
            </a:r>
            <a:r>
              <a:rPr lang="en-US" altLang="zh-CN" sz="2800" b="1" dirty="0"/>
              <a:t>1</a:t>
            </a:r>
            <a:r>
              <a:rPr lang="zh-CN" altLang="en-US" sz="2800" b="1" dirty="0"/>
              <a:t>）</a:t>
            </a:r>
            <a:r>
              <a:rPr lang="en-US" altLang="zh-CN" sz="2800" b="1" dirty="0" err="1"/>
              <a:t>i</a:t>
            </a:r>
            <a:r>
              <a:rPr lang="zh-CN" altLang="en-US" sz="2800" b="1" dirty="0"/>
              <a:t>的优先级最高</a:t>
            </a:r>
          </a:p>
          <a:p>
            <a:pPr>
              <a:lnSpc>
                <a:spcPct val="80000"/>
              </a:lnSpc>
              <a:buFontTx/>
              <a:buNone/>
            </a:pPr>
            <a:r>
              <a:rPr lang="zh-CN" altLang="en-US" sz="2800" b="1" dirty="0"/>
              <a:t>（</a:t>
            </a:r>
            <a:r>
              <a:rPr lang="en-US" altLang="zh-CN" sz="2800" b="1" dirty="0"/>
              <a:t>1</a:t>
            </a:r>
            <a:r>
              <a:rPr lang="zh-CN" altLang="en-US" sz="2800" b="1" dirty="0"/>
              <a:t>） </a:t>
            </a:r>
            <a:r>
              <a:rPr lang="zh-CN" altLang="en-US" sz="2800" b="1" dirty="0">
                <a:sym typeface="Symbol" pitchFamily="18" charset="2"/>
              </a:rPr>
              <a:t>优先级次于</a:t>
            </a:r>
            <a:r>
              <a:rPr lang="en-US" altLang="zh-CN" sz="2800" b="1" dirty="0" err="1">
                <a:sym typeface="Symbol" pitchFamily="18" charset="2"/>
              </a:rPr>
              <a:t>i</a:t>
            </a:r>
            <a:r>
              <a:rPr lang="zh-CN" altLang="en-US" sz="2800" b="1" dirty="0">
                <a:sym typeface="Symbol" pitchFamily="18" charset="2"/>
              </a:rPr>
              <a:t>，右结合</a:t>
            </a:r>
          </a:p>
          <a:p>
            <a:pPr>
              <a:lnSpc>
                <a:spcPct val="80000"/>
              </a:lnSpc>
              <a:buFontTx/>
              <a:buNone/>
            </a:pPr>
            <a:r>
              <a:rPr lang="zh-CN" altLang="en-US" sz="2800" b="1" dirty="0">
                <a:sym typeface="Symbol" pitchFamily="18" charset="2"/>
              </a:rPr>
              <a:t>（</a:t>
            </a:r>
            <a:r>
              <a:rPr lang="en-US" altLang="zh-CN" sz="2800" b="1" dirty="0">
                <a:sym typeface="Symbol" pitchFamily="18" charset="2"/>
              </a:rPr>
              <a:t>2</a:t>
            </a:r>
            <a:r>
              <a:rPr lang="zh-CN" altLang="en-US" sz="2800" b="1" dirty="0">
                <a:sym typeface="Symbol" pitchFamily="18" charset="2"/>
              </a:rPr>
              <a:t>）*和</a:t>
            </a:r>
            <a:r>
              <a:rPr lang="en-US" altLang="zh-CN" sz="2800" b="1" dirty="0">
                <a:sym typeface="Symbol" pitchFamily="18" charset="2"/>
              </a:rPr>
              <a:t>/</a:t>
            </a:r>
            <a:r>
              <a:rPr lang="zh-CN" altLang="en-US" sz="2800" b="1" dirty="0">
                <a:sym typeface="Symbol" pitchFamily="18" charset="2"/>
              </a:rPr>
              <a:t>优先级次之，左结合</a:t>
            </a:r>
          </a:p>
          <a:p>
            <a:pPr>
              <a:lnSpc>
                <a:spcPct val="80000"/>
              </a:lnSpc>
              <a:buFontTx/>
              <a:buNone/>
            </a:pPr>
            <a:r>
              <a:rPr lang="zh-CN" altLang="en-US" sz="2800" b="1" dirty="0">
                <a:sym typeface="Symbol" pitchFamily="18" charset="2"/>
              </a:rPr>
              <a:t>（</a:t>
            </a:r>
            <a:r>
              <a:rPr lang="en-US" altLang="zh-CN" sz="2800" b="1" dirty="0">
                <a:sym typeface="Symbol" pitchFamily="18" charset="2"/>
              </a:rPr>
              <a:t>3</a:t>
            </a:r>
            <a:r>
              <a:rPr lang="zh-CN" altLang="en-US" sz="2800" b="1" dirty="0">
                <a:sym typeface="Symbol" pitchFamily="18" charset="2"/>
              </a:rPr>
              <a:t>）</a:t>
            </a:r>
            <a:r>
              <a:rPr lang="en-US" altLang="zh-CN" sz="2800" b="1" dirty="0">
                <a:sym typeface="Symbol" pitchFamily="18" charset="2"/>
              </a:rPr>
              <a:t>+</a:t>
            </a:r>
            <a:r>
              <a:rPr lang="zh-CN" altLang="en-US" sz="2800" b="1" dirty="0">
                <a:sym typeface="Symbol" pitchFamily="18" charset="2"/>
              </a:rPr>
              <a:t>和</a:t>
            </a:r>
            <a:r>
              <a:rPr lang="en-US" altLang="zh-CN" sz="2800" b="1" dirty="0">
                <a:sym typeface="Symbol" pitchFamily="18" charset="2"/>
              </a:rPr>
              <a:t>-</a:t>
            </a:r>
            <a:r>
              <a:rPr lang="zh-CN" altLang="en-US" sz="2800" b="1" dirty="0">
                <a:sym typeface="Symbol" pitchFamily="18" charset="2"/>
              </a:rPr>
              <a:t>优先级最低，左结合</a:t>
            </a:r>
          </a:p>
          <a:p>
            <a:pPr>
              <a:lnSpc>
                <a:spcPct val="80000"/>
              </a:lnSpc>
              <a:buFontTx/>
              <a:buNone/>
            </a:pPr>
            <a:r>
              <a:rPr lang="zh-CN" altLang="en-US" sz="2800" b="1" dirty="0">
                <a:sym typeface="Symbol" pitchFamily="18" charset="2"/>
              </a:rPr>
              <a:t>（</a:t>
            </a:r>
            <a:r>
              <a:rPr lang="en-US" altLang="zh-CN" sz="2800" b="1" dirty="0">
                <a:sym typeface="Symbol" pitchFamily="18" charset="2"/>
              </a:rPr>
              <a:t>4</a:t>
            </a:r>
            <a:r>
              <a:rPr lang="zh-CN" altLang="en-US" sz="2800" b="1" dirty="0">
                <a:sym typeface="Symbol" pitchFamily="18" charset="2"/>
              </a:rPr>
              <a:t>）括号‘</a:t>
            </a:r>
            <a:r>
              <a:rPr lang="en-US" altLang="zh-CN" sz="2800" b="1" dirty="0">
                <a:sym typeface="Symbol" pitchFamily="18" charset="2"/>
              </a:rPr>
              <a:t>(’,‘)’</a:t>
            </a:r>
            <a:r>
              <a:rPr lang="zh-CN" altLang="en-US" sz="2800" b="1" dirty="0">
                <a:sym typeface="Symbol" pitchFamily="18" charset="2"/>
              </a:rPr>
              <a:t>的优先级大于括号外的运算符，小于括号内的运算符，外括号的优先性小于外括号的优先性</a:t>
            </a:r>
          </a:p>
          <a:p>
            <a:pPr>
              <a:lnSpc>
                <a:spcPct val="80000"/>
              </a:lnSpc>
              <a:buFontTx/>
              <a:buNone/>
            </a:pPr>
            <a:r>
              <a:rPr lang="zh-CN" altLang="en-US" sz="2800" b="1" dirty="0">
                <a:sym typeface="Symbol" pitchFamily="18" charset="2"/>
              </a:rPr>
              <a:t>（</a:t>
            </a:r>
            <a:r>
              <a:rPr lang="en-US" altLang="zh-CN" sz="2800" b="1" dirty="0">
                <a:sym typeface="Symbol" pitchFamily="18" charset="2"/>
              </a:rPr>
              <a:t>5</a:t>
            </a:r>
            <a:r>
              <a:rPr lang="zh-CN" altLang="en-US" sz="2800" b="1" dirty="0">
                <a:sym typeface="Symbol" pitchFamily="18" charset="2"/>
              </a:rPr>
              <a:t>）</a:t>
            </a:r>
            <a:r>
              <a:rPr lang="en-US" altLang="zh-CN" sz="2800" b="1" dirty="0">
                <a:sym typeface="Symbol" pitchFamily="18" charset="2"/>
              </a:rPr>
              <a:t>#</a:t>
            </a:r>
            <a:r>
              <a:rPr lang="zh-CN" altLang="en-US" sz="2800" b="1" dirty="0">
                <a:sym typeface="Symbol" pitchFamily="18" charset="2"/>
              </a:rPr>
              <a:t>的优先性低于与其相邻的算符</a:t>
            </a:r>
          </a:p>
        </p:txBody>
      </p:sp>
      <p:sp>
        <p:nvSpPr>
          <p:cNvPr id="8" name="灯片编号占位符 5"/>
          <p:cNvSpPr>
            <a:spLocks noGrp="1"/>
          </p:cNvSpPr>
          <p:nvPr>
            <p:ph type="sldNum" sz="quarter" idx="12"/>
          </p:nvPr>
        </p:nvSpPr>
        <p:spPr/>
        <p:txBody>
          <a:bodyPr/>
          <a:lstStyle/>
          <a:p>
            <a:fld id="{E95E7D60-0828-4442-B2BB-EB63CF5CE33A}" type="slidenum">
              <a:rPr lang="en-US" altLang="zh-CN"/>
              <a:pPr/>
              <a:t>33</a:t>
            </a:fld>
            <a:endParaRPr lang="en-US" altLang="zh-CN"/>
          </a:p>
        </p:txBody>
      </p:sp>
      <p:sp>
        <p:nvSpPr>
          <p:cNvPr id="124932" name="Text Box 4"/>
          <p:cNvSpPr txBox="1">
            <a:spLocks noChangeArrowheads="1"/>
          </p:cNvSpPr>
          <p:nvPr/>
        </p:nvSpPr>
        <p:spPr bwMode="auto">
          <a:xfrm>
            <a:off x="107504" y="1268760"/>
            <a:ext cx="8610600" cy="579438"/>
          </a:xfrm>
          <a:prstGeom prst="rect">
            <a:avLst/>
          </a:prstGeom>
          <a:noFill/>
          <a:ln w="9525">
            <a:noFill/>
            <a:miter lim="800000"/>
            <a:headEnd/>
            <a:tailEnd/>
          </a:ln>
          <a:effectLst/>
        </p:spPr>
        <p:txBody>
          <a:bodyPr>
            <a:spAutoFit/>
          </a:bodyPr>
          <a:lstStyle/>
          <a:p>
            <a:pPr>
              <a:spcBef>
                <a:spcPct val="50000"/>
              </a:spcBef>
            </a:pPr>
            <a:r>
              <a:rPr lang="zh-CN" altLang="en-US" sz="3200" b="1" dirty="0">
                <a:latin typeface="华文新魏" pitchFamily="2" charset="-122"/>
              </a:rPr>
              <a:t>文法</a:t>
            </a:r>
            <a:r>
              <a:rPr lang="en-US" altLang="zh-CN" sz="3200" b="1" dirty="0">
                <a:latin typeface="华文新魏" pitchFamily="2" charset="-122"/>
              </a:rPr>
              <a:t>G[E]</a:t>
            </a:r>
            <a:r>
              <a:rPr lang="zh-CN" altLang="en-US" sz="3200" b="1" dirty="0">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rPr>
              <a:t>/</a:t>
            </a:r>
            <a:r>
              <a:rPr lang="en-US" altLang="zh-CN" sz="3200" b="1" dirty="0">
                <a:latin typeface="Comic Sans MS" pitchFamily="66" charset="0"/>
                <a:ea typeface="宋体" pitchFamily="2" charset="-122"/>
              </a:rPr>
              <a:t>E|E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E</a:t>
            </a:r>
            <a:r>
              <a:rPr lang="en-US" altLang="zh-CN" sz="3200" b="1" dirty="0">
                <a:solidFill>
                  <a:srgbClr val="CC3300"/>
                </a:solidFill>
                <a:latin typeface="Comic Sans MS" pitchFamily="66" charset="0"/>
                <a:ea typeface="宋体" pitchFamily="2" charset="-122"/>
                <a:sym typeface="Symbol" pitchFamily="18" charset="2"/>
              </a:rPr>
              <a:t>)</a:t>
            </a:r>
            <a:r>
              <a:rPr lang="en-US" altLang="zh-CN" sz="3200" b="1" dirty="0">
                <a:latin typeface="Comic Sans MS" pitchFamily="66" charset="0"/>
                <a:ea typeface="宋体" pitchFamily="2" charset="-122"/>
                <a:sym typeface="Symbol" pitchFamily="18" charset="2"/>
              </a:rPr>
              <a:t>|</a:t>
            </a:r>
            <a:r>
              <a:rPr lang="en-US" altLang="zh-CN" sz="3200" b="1" dirty="0" err="1">
                <a:solidFill>
                  <a:srgbClr val="CC3300"/>
                </a:solidFill>
                <a:latin typeface="Comic Sans MS" pitchFamily="66" charset="0"/>
                <a:ea typeface="宋体" pitchFamily="2" charset="-122"/>
                <a:sym typeface="Symbol" pitchFamily="18" charset="2"/>
              </a:rPr>
              <a:t>i</a:t>
            </a:r>
            <a:endParaRPr lang="en-US" altLang="zh-CN" sz="3200" b="1" dirty="0">
              <a:latin typeface="Comic Sans MS" pitchFamily="66" charset="0"/>
              <a:ea typeface="宋体" pitchFamily="2" charset="-122"/>
            </a:endParaRPr>
          </a:p>
        </p:txBody>
      </p:sp>
      <p:graphicFrame>
        <p:nvGraphicFramePr>
          <p:cNvPr id="124933" name="Object 5"/>
          <p:cNvGraphicFramePr>
            <a:graphicFrameLocks noChangeAspect="1"/>
          </p:cNvGraphicFramePr>
          <p:nvPr/>
        </p:nvGraphicFramePr>
        <p:xfrm>
          <a:off x="5334000" y="2420888"/>
          <a:ext cx="3810000" cy="3600450"/>
        </p:xfrm>
        <a:graphic>
          <a:graphicData uri="http://schemas.openxmlformats.org/presentationml/2006/ole">
            <mc:AlternateContent xmlns:mc="http://schemas.openxmlformats.org/markup-compatibility/2006">
              <mc:Choice xmlns:v="urn:schemas-microsoft-com:vml" Requires="v">
                <p:oleObj spid="_x0000_s69652" name="文档" r:id="rId3" imgW="5629656" imgH="5180076" progId="">
                  <p:embed/>
                </p:oleObj>
              </mc:Choice>
              <mc:Fallback>
                <p:oleObj name="文档" r:id="rId3" imgW="5629656" imgH="5180076"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420888"/>
                        <a:ext cx="3810000" cy="36004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34" name="Text Box 6"/>
          <p:cNvSpPr txBox="1">
            <a:spLocks noChangeArrowheads="1"/>
          </p:cNvSpPr>
          <p:nvPr/>
        </p:nvSpPr>
        <p:spPr bwMode="auto">
          <a:xfrm>
            <a:off x="6156176" y="1844824"/>
            <a:ext cx="2438400" cy="457200"/>
          </a:xfrm>
          <a:prstGeom prst="rect">
            <a:avLst/>
          </a:prstGeom>
          <a:noFill/>
          <a:ln w="9525">
            <a:noFill/>
            <a:miter lim="800000"/>
            <a:headEnd/>
            <a:tailEnd/>
          </a:ln>
          <a:effectLst/>
        </p:spPr>
        <p:txBody>
          <a:bodyPr>
            <a:spAutoFit/>
          </a:bodyPr>
          <a:lstStyle/>
          <a:p>
            <a:pPr>
              <a:spcBef>
                <a:spcPct val="50000"/>
              </a:spcBef>
            </a:pPr>
            <a:r>
              <a:rPr lang="zh-CN" altLang="en-US" b="1" dirty="0">
                <a:ea typeface="华文行楷" pitchFamily="2" charset="-122"/>
              </a:rPr>
              <a:t>算符优先关系表</a:t>
            </a:r>
            <a:endParaRPr lang="zh-CN" altLang="en-US" dirty="0">
              <a:ea typeface="华文行楷" pitchFamily="2" charset="-122"/>
            </a:endParaRPr>
          </a:p>
        </p:txBody>
      </p:sp>
      <p:cxnSp>
        <p:nvCxnSpPr>
          <p:cNvPr id="9" name="直接连接符 8"/>
          <p:cNvCxnSpPr/>
          <p:nvPr/>
        </p:nvCxnSpPr>
        <p:spPr>
          <a:xfrm flipV="1">
            <a:off x="251520" y="1052736"/>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5536" y="548680"/>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altLang="zh-CN" sz="4000" b="1" smtClean="0">
                <a:solidFill>
                  <a:srgbClr val="3333FF"/>
                </a:solidFill>
              </a:rPr>
              <a:t>5.3</a:t>
            </a:r>
            <a:r>
              <a:rPr lang="zh-CN" altLang="en-US" sz="4000" b="1" dirty="0">
                <a:solidFill>
                  <a:srgbClr val="3333FF"/>
                </a:solidFill>
              </a:rPr>
              <a:t>ＬＲ分析</a:t>
            </a:r>
            <a:endParaRPr lang="zh-CN" altLang="zh-CN" sz="3600" i="1" dirty="0">
              <a:solidFill>
                <a:srgbClr val="3333FF"/>
              </a:solidFill>
            </a:endParaRPr>
          </a:p>
        </p:txBody>
      </p:sp>
      <p:sp>
        <p:nvSpPr>
          <p:cNvPr id="4099" name="Rectangle 3"/>
          <p:cNvSpPr>
            <a:spLocks noGrp="1" noChangeArrowheads="1"/>
          </p:cNvSpPr>
          <p:nvPr>
            <p:ph idx="1"/>
          </p:nvPr>
        </p:nvSpPr>
        <p:spPr>
          <a:xfrm>
            <a:off x="899592" y="2060848"/>
            <a:ext cx="7772400" cy="4114800"/>
          </a:xfrm>
        </p:spPr>
        <p:txBody>
          <a:bodyPr/>
          <a:lstStyle/>
          <a:p>
            <a:pPr>
              <a:buFontTx/>
              <a:buNone/>
            </a:pPr>
            <a:r>
              <a:rPr lang="zh-CN" altLang="en-US" sz="2800" b="1" dirty="0"/>
              <a:t>自底向上的语法分析</a:t>
            </a:r>
            <a:r>
              <a:rPr lang="zh-CN" altLang="en-US" sz="2800" b="1" dirty="0" smtClean="0"/>
              <a:t>：一</a:t>
            </a:r>
            <a:r>
              <a:rPr lang="zh-CN" altLang="en-US" sz="2800" b="1" dirty="0"/>
              <a:t>种</a:t>
            </a:r>
            <a:r>
              <a:rPr lang="en-US" altLang="zh-CN" sz="2800" b="1" dirty="0"/>
              <a:t>shift-reduce</a:t>
            </a:r>
            <a:r>
              <a:rPr lang="zh-CN" altLang="en-US" sz="2800" b="1" dirty="0"/>
              <a:t>实现技术</a:t>
            </a:r>
            <a:endParaRPr lang="en-US" altLang="zh-CN" sz="2800" b="1" dirty="0"/>
          </a:p>
          <a:p>
            <a:pPr>
              <a:buFontTx/>
              <a:buNone/>
            </a:pPr>
            <a:r>
              <a:rPr lang="en-US" altLang="zh-CN" sz="2800" b="1" dirty="0" smtClean="0"/>
              <a:t>LR(k): </a:t>
            </a:r>
          </a:p>
          <a:p>
            <a:pPr>
              <a:buFontTx/>
              <a:buNone/>
            </a:pPr>
            <a:r>
              <a:rPr lang="en-US" altLang="zh-CN" sz="2800" b="1" dirty="0" smtClean="0"/>
              <a:t>L</a:t>
            </a:r>
            <a:r>
              <a:rPr lang="zh-CN" altLang="en-US" sz="2800" b="1" dirty="0" smtClean="0"/>
              <a:t>：从左到右；</a:t>
            </a:r>
            <a:endParaRPr lang="en-US" altLang="zh-CN" sz="2800" b="1" dirty="0" smtClean="0"/>
          </a:p>
          <a:p>
            <a:pPr>
              <a:buFontTx/>
              <a:buNone/>
            </a:pPr>
            <a:r>
              <a:rPr lang="en-US" altLang="zh-CN" sz="2800" b="1" dirty="0" smtClean="0"/>
              <a:t>R</a:t>
            </a:r>
            <a:r>
              <a:rPr lang="zh-CN" altLang="en-US" sz="2800" b="1" dirty="0" smtClean="0"/>
              <a:t>：最右推导（也即最左规约）</a:t>
            </a:r>
            <a:endParaRPr lang="en-US" altLang="zh-CN" sz="2800" b="1" dirty="0" smtClean="0"/>
          </a:p>
          <a:p>
            <a:pPr>
              <a:buFontTx/>
              <a:buNone/>
            </a:pPr>
            <a:r>
              <a:rPr lang="en-US" altLang="zh-CN" sz="2800" b="1" dirty="0" smtClean="0"/>
              <a:t>k: </a:t>
            </a:r>
            <a:r>
              <a:rPr lang="zh-CN" altLang="en-US" sz="2800" b="1" dirty="0" smtClean="0"/>
              <a:t>向前查看</a:t>
            </a:r>
            <a:r>
              <a:rPr lang="en-US" altLang="zh-CN" sz="2800" b="1" dirty="0" smtClean="0"/>
              <a:t>k</a:t>
            </a:r>
            <a:r>
              <a:rPr lang="zh-CN" altLang="en-US" sz="2800" b="1" dirty="0" smtClean="0"/>
              <a:t>个字符</a:t>
            </a:r>
            <a:endParaRPr lang="en-US" altLang="zh-CN" sz="2800" b="1" dirty="0" smtClean="0"/>
          </a:p>
          <a:p>
            <a:pPr>
              <a:buFontTx/>
              <a:buNone/>
            </a:pPr>
            <a:r>
              <a:rPr lang="zh-CN" altLang="en-US" sz="2800" b="1" dirty="0" smtClean="0"/>
              <a:t>能力强：几乎</a:t>
            </a:r>
            <a:r>
              <a:rPr lang="zh-CN" altLang="en-US" sz="2800" b="1" dirty="0"/>
              <a:t>所有</a:t>
            </a:r>
            <a:r>
              <a:rPr lang="en-US" altLang="en-US" sz="2800" b="1" dirty="0"/>
              <a:t>CFG</a:t>
            </a:r>
            <a:r>
              <a:rPr lang="zh-CN" altLang="en-US" sz="2800" b="1" dirty="0"/>
              <a:t>的语言结构都能用</a:t>
            </a:r>
            <a:r>
              <a:rPr lang="en-US" altLang="zh-CN" sz="2800" b="1" dirty="0"/>
              <a:t>LR</a:t>
            </a:r>
            <a:r>
              <a:rPr lang="zh-CN" altLang="en-US" sz="2800" b="1" dirty="0"/>
              <a:t>分析</a:t>
            </a:r>
          </a:p>
          <a:p>
            <a:pPr algn="just">
              <a:buFontTx/>
              <a:buNone/>
            </a:pPr>
            <a:r>
              <a:rPr lang="zh-CN" altLang="en-US" sz="2800" b="1" dirty="0"/>
              <a:t>     </a:t>
            </a:r>
            <a:r>
              <a:rPr lang="zh-CN" altLang="en-US" sz="2800" b="1" dirty="0" smtClean="0"/>
              <a:t>            不</a:t>
            </a:r>
            <a:r>
              <a:rPr lang="zh-CN" altLang="en-US" sz="2800" b="1" dirty="0"/>
              <a:t>需要对文法附加条件</a:t>
            </a:r>
          </a:p>
          <a:p>
            <a:pPr algn="just">
              <a:buFontTx/>
              <a:buNone/>
            </a:pPr>
            <a:r>
              <a:rPr lang="zh-CN" altLang="en-US" sz="2800" b="1" dirty="0"/>
              <a:t>现实：有</a:t>
            </a:r>
            <a:r>
              <a:rPr lang="en-US" altLang="zh-CN" sz="2800" b="1" dirty="0"/>
              <a:t>LR</a:t>
            </a:r>
            <a:r>
              <a:rPr lang="zh-CN" altLang="en-US" sz="2800" b="1" dirty="0"/>
              <a:t>分析器的生成器</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1" dirty="0" smtClean="0">
                <a:solidFill>
                  <a:srgbClr val="3333FF"/>
                </a:solidFill>
              </a:rPr>
              <a:t>5.3</a:t>
            </a:r>
            <a:r>
              <a:rPr lang="zh-CN" altLang="en-US" b="1" dirty="0">
                <a:solidFill>
                  <a:srgbClr val="3333FF"/>
                </a:solidFill>
              </a:rPr>
              <a:t>ＬＲ分析</a:t>
            </a:r>
            <a:endParaRPr lang="zh-CN" altLang="en-US" dirty="0"/>
          </a:p>
        </p:txBody>
      </p:sp>
      <p:sp>
        <p:nvSpPr>
          <p:cNvPr id="71683" name="Rectangle 3"/>
          <p:cNvSpPr>
            <a:spLocks noGrp="1" noChangeArrowheads="1"/>
          </p:cNvSpPr>
          <p:nvPr>
            <p:ph idx="1"/>
          </p:nvPr>
        </p:nvSpPr>
        <p:spPr>
          <a:xfrm>
            <a:off x="611188" y="1988840"/>
            <a:ext cx="8281987" cy="4535785"/>
          </a:xfrm>
        </p:spPr>
        <p:txBody>
          <a:bodyPr/>
          <a:lstStyle/>
          <a:p>
            <a:pPr>
              <a:buFontTx/>
              <a:buNone/>
            </a:pPr>
            <a:r>
              <a:rPr lang="en-US" altLang="zh-CN" b="1" dirty="0" smtClean="0"/>
              <a:t>5.3.1 </a:t>
            </a:r>
            <a:r>
              <a:rPr lang="zh-CN" altLang="en-US" b="1" dirty="0"/>
              <a:t>概述</a:t>
            </a:r>
          </a:p>
          <a:p>
            <a:pPr>
              <a:buFontTx/>
              <a:buNone/>
            </a:pPr>
            <a:r>
              <a:rPr lang="zh-CN" altLang="en-US" b="1" dirty="0"/>
              <a:t>     </a:t>
            </a:r>
            <a:r>
              <a:rPr lang="zh-CN" altLang="en-US" b="1" dirty="0" smtClean="0"/>
              <a:t>    自底向上</a:t>
            </a:r>
            <a:r>
              <a:rPr lang="zh-CN" altLang="en-US" b="1" dirty="0"/>
              <a:t>的语法分析</a:t>
            </a:r>
          </a:p>
          <a:p>
            <a:pPr>
              <a:buFontTx/>
              <a:buNone/>
            </a:pPr>
            <a:r>
              <a:rPr lang="en-US" altLang="zh-CN" b="1" dirty="0"/>
              <a:t>     </a:t>
            </a:r>
            <a:r>
              <a:rPr lang="en-US" altLang="zh-CN" b="1" dirty="0" smtClean="0"/>
              <a:t>     </a:t>
            </a:r>
            <a:r>
              <a:rPr lang="en-US" altLang="zh-CN" b="1" dirty="0"/>
              <a:t>LR</a:t>
            </a:r>
            <a:r>
              <a:rPr lang="zh-CN" altLang="en-US" b="1" dirty="0"/>
              <a:t>分析器</a:t>
            </a:r>
          </a:p>
          <a:p>
            <a:pPr>
              <a:buFontTx/>
              <a:buNone/>
            </a:pPr>
            <a:r>
              <a:rPr lang="en-US" altLang="zh-CN" b="1" dirty="0" smtClean="0"/>
              <a:t>5. 3.2 </a:t>
            </a:r>
            <a:r>
              <a:rPr lang="en-US" altLang="zh-CN" b="1" dirty="0"/>
              <a:t>LR(0)</a:t>
            </a:r>
            <a:r>
              <a:rPr lang="zh-CN" altLang="en-US" b="1" dirty="0"/>
              <a:t>分析</a:t>
            </a:r>
          </a:p>
          <a:p>
            <a:pPr>
              <a:buFontTx/>
              <a:buNone/>
            </a:pPr>
            <a:r>
              <a:rPr lang="en-US" altLang="zh-CN" b="1" dirty="0" smtClean="0"/>
              <a:t>5. 3.3 </a:t>
            </a:r>
            <a:r>
              <a:rPr lang="en-US" altLang="zh-CN" b="1" dirty="0"/>
              <a:t>SLR(1)</a:t>
            </a:r>
            <a:r>
              <a:rPr lang="zh-CN" altLang="en-US" b="1" dirty="0" smtClean="0"/>
              <a:t>分析</a:t>
            </a:r>
            <a:endParaRPr lang="en-US" altLang="zh-CN" b="1" dirty="0"/>
          </a:p>
          <a:p>
            <a:pPr>
              <a:buFontTx/>
              <a:buNone/>
            </a:pPr>
            <a:r>
              <a:rPr lang="en-US" altLang="zh-CN" b="1" dirty="0" smtClean="0"/>
              <a:t>5. 3.4 </a:t>
            </a:r>
            <a:r>
              <a:rPr lang="en-US" altLang="zh-CN" b="1" dirty="0"/>
              <a:t>LR(1)</a:t>
            </a:r>
            <a:r>
              <a:rPr lang="zh-CN" altLang="en-US" b="1" dirty="0"/>
              <a:t>和</a:t>
            </a:r>
            <a:r>
              <a:rPr lang="en-US" altLang="zh-CN" b="1" dirty="0"/>
              <a:t>LALR(1)</a:t>
            </a:r>
            <a:r>
              <a:rPr lang="zh-CN" altLang="en-US" b="1" dirty="0" smtClean="0"/>
              <a:t>分析</a:t>
            </a:r>
            <a:endParaRPr lang="en-US" altLang="zh-CN" b="1" dirty="0" smtClean="0"/>
          </a:p>
          <a:p>
            <a:pPr>
              <a:buFontTx/>
              <a:buNone/>
            </a:pPr>
            <a:r>
              <a:rPr lang="en-US" altLang="zh-CN" b="1" dirty="0" smtClean="0"/>
              <a:t>5.3.5  LR</a:t>
            </a:r>
            <a:r>
              <a:rPr lang="zh-CN" altLang="en-US" b="1" dirty="0" smtClean="0"/>
              <a:t>分析在二义性文法的应用</a:t>
            </a:r>
            <a:endParaRPr lang="en-US" altLang="zh-CN" b="1" dirty="0"/>
          </a:p>
          <a:p>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43608" y="260350"/>
            <a:ext cx="7920880" cy="1492250"/>
          </a:xfrm>
        </p:spPr>
        <p:txBody>
          <a:bodyPr/>
          <a:lstStyle/>
          <a:p>
            <a:r>
              <a:rPr lang="en-US" altLang="zh-CN" sz="3600" b="1" smtClean="0">
                <a:solidFill>
                  <a:srgbClr val="3333FF"/>
                </a:solidFill>
              </a:rPr>
              <a:t>5.3.1</a:t>
            </a:r>
            <a:r>
              <a:rPr lang="en-US" altLang="zh-CN" sz="3600" b="1" smtClean="0">
                <a:solidFill>
                  <a:srgbClr val="3333FF"/>
                </a:solidFill>
                <a:latin typeface="楷体_GB2312" pitchFamily="49" charset="-122"/>
                <a:ea typeface="楷体_GB2312" pitchFamily="49" charset="-122"/>
              </a:rPr>
              <a:t> </a:t>
            </a:r>
            <a:r>
              <a:rPr lang="zh-CN" altLang="en-US" sz="3600" b="1" dirty="0">
                <a:solidFill>
                  <a:srgbClr val="3333FF"/>
                </a:solidFill>
              </a:rPr>
              <a:t>概述：自底向上的语法分析</a:t>
            </a:r>
          </a:p>
        </p:txBody>
      </p:sp>
      <p:sp>
        <p:nvSpPr>
          <p:cNvPr id="65539" name="Rectangle 3"/>
          <p:cNvSpPr>
            <a:spLocks noGrp="1" noChangeArrowheads="1"/>
          </p:cNvSpPr>
          <p:nvPr>
            <p:ph idx="1"/>
          </p:nvPr>
        </p:nvSpPr>
        <p:spPr>
          <a:xfrm>
            <a:off x="685800" y="1981200"/>
            <a:ext cx="7772400" cy="2047875"/>
          </a:xfrm>
          <a:noFill/>
          <a:ln>
            <a:solidFill>
              <a:schemeClr val="accent1"/>
            </a:solidFill>
          </a:ln>
        </p:spPr>
        <p:txBody>
          <a:bodyPr/>
          <a:lstStyle/>
          <a:p>
            <a:pPr>
              <a:buFontTx/>
              <a:buNone/>
            </a:pPr>
            <a:r>
              <a:rPr lang="zh-CN" altLang="en-US" b="1" dirty="0" smtClean="0"/>
              <a:t>例</a:t>
            </a:r>
            <a:r>
              <a:rPr lang="en-US" altLang="zh-CN" b="1" dirty="0" smtClean="0"/>
              <a:t>5.7</a:t>
            </a:r>
            <a:r>
              <a:rPr lang="zh-CN" altLang="en-US" b="1" dirty="0" smtClean="0"/>
              <a:t>：</a:t>
            </a:r>
            <a:r>
              <a:rPr lang="zh-CN" altLang="en-US" b="1" dirty="0"/>
              <a:t>文法</a:t>
            </a:r>
            <a:r>
              <a:rPr lang="en-US" altLang="zh-CN" b="1" dirty="0"/>
              <a:t>G</a:t>
            </a:r>
            <a:r>
              <a:rPr lang="zh-CN" altLang="en-US" b="1" dirty="0"/>
              <a:t>：   </a:t>
            </a:r>
            <a:r>
              <a:rPr lang="en-US" altLang="zh-CN" b="1" dirty="0"/>
              <a:t>S </a:t>
            </a:r>
            <a:r>
              <a:rPr lang="en-US" altLang="zh-CN" b="1" dirty="0">
                <a:latin typeface="宋体" pitchFamily="2" charset="-122"/>
              </a:rPr>
              <a:t>→ </a:t>
            </a:r>
            <a:r>
              <a:rPr lang="en-US" altLang="zh-CN" b="1" dirty="0" err="1">
                <a:solidFill>
                  <a:srgbClr val="CC0000"/>
                </a:solidFill>
              </a:rPr>
              <a:t>c</a:t>
            </a:r>
            <a:r>
              <a:rPr lang="en-US" altLang="zh-CN" b="1" dirty="0" err="1"/>
              <a:t>A</a:t>
            </a:r>
            <a:r>
              <a:rPr lang="en-US" altLang="zh-CN" b="1" dirty="0" err="1">
                <a:solidFill>
                  <a:srgbClr val="CC0000"/>
                </a:solidFill>
              </a:rPr>
              <a:t>d</a:t>
            </a:r>
            <a:r>
              <a:rPr lang="en-US" altLang="zh-CN" b="1" dirty="0"/>
              <a:t/>
            </a:r>
            <a:br>
              <a:rPr lang="en-US" altLang="zh-CN" b="1" dirty="0"/>
            </a:br>
            <a:r>
              <a:rPr lang="en-US" altLang="zh-CN" b="1" dirty="0"/>
              <a:t>                     </a:t>
            </a:r>
            <a:r>
              <a:rPr lang="en-US" altLang="zh-CN" b="1" dirty="0" smtClean="0"/>
              <a:t>       </a:t>
            </a:r>
            <a:r>
              <a:rPr lang="en-US" altLang="zh-CN" b="1" dirty="0"/>
              <a:t>A </a:t>
            </a:r>
            <a:r>
              <a:rPr lang="en-US" altLang="zh-CN" b="1" dirty="0">
                <a:latin typeface="宋体" pitchFamily="2" charset="-122"/>
              </a:rPr>
              <a:t>→ </a:t>
            </a:r>
            <a:r>
              <a:rPr lang="en-US" altLang="zh-CN" b="1" dirty="0" err="1">
                <a:solidFill>
                  <a:srgbClr val="CC0000"/>
                </a:solidFill>
              </a:rPr>
              <a:t>ab</a:t>
            </a:r>
            <a:r>
              <a:rPr lang="en-US" altLang="zh-CN" b="1" dirty="0"/>
              <a:t/>
            </a:r>
            <a:br>
              <a:rPr lang="en-US" altLang="zh-CN" b="1" dirty="0"/>
            </a:br>
            <a:r>
              <a:rPr lang="en-US" altLang="zh-CN" b="1" dirty="0"/>
              <a:t>                      </a:t>
            </a:r>
            <a:r>
              <a:rPr lang="en-US" altLang="zh-CN" b="1" dirty="0" smtClean="0"/>
              <a:t>      </a:t>
            </a:r>
            <a:r>
              <a:rPr lang="en-US" altLang="zh-CN" b="1" dirty="0"/>
              <a:t>A </a:t>
            </a:r>
            <a:r>
              <a:rPr lang="en-US" altLang="zh-CN" b="1" dirty="0">
                <a:latin typeface="宋体" pitchFamily="2" charset="-122"/>
              </a:rPr>
              <a:t>→ </a:t>
            </a:r>
            <a:r>
              <a:rPr lang="en-US" altLang="zh-CN" b="1" dirty="0">
                <a:solidFill>
                  <a:srgbClr val="CC0000"/>
                </a:solidFill>
              </a:rPr>
              <a:t>a</a:t>
            </a:r>
            <a:r>
              <a:rPr lang="en-US" altLang="zh-CN" b="1" dirty="0"/>
              <a:t/>
            </a:r>
            <a:br>
              <a:rPr lang="en-US" altLang="zh-CN" b="1" dirty="0"/>
            </a:br>
            <a:r>
              <a:rPr lang="zh-CN" altLang="en-US" b="1" dirty="0"/>
              <a:t>识别输入串</a:t>
            </a:r>
            <a:r>
              <a:rPr lang="en-US" altLang="zh-CN" b="1" dirty="0"/>
              <a:t>w=</a:t>
            </a:r>
            <a:r>
              <a:rPr lang="en-US" altLang="zh-CN" b="1" dirty="0" err="1">
                <a:solidFill>
                  <a:srgbClr val="CC0000"/>
                </a:solidFill>
              </a:rPr>
              <a:t>cabd</a:t>
            </a:r>
            <a:r>
              <a:rPr lang="zh-CN" altLang="en-US" b="1" dirty="0"/>
              <a:t>是否该文法的</a:t>
            </a:r>
            <a:r>
              <a:rPr lang="zh-CN" altLang="en-US" b="1" dirty="0">
                <a:solidFill>
                  <a:srgbClr val="CC0000"/>
                </a:solidFill>
              </a:rPr>
              <a:t>句子</a:t>
            </a:r>
            <a:endParaRPr lang="zh-CN" altLang="en-US" b="1" dirty="0"/>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36</a:t>
            </a:fld>
            <a:endParaRPr lang="en-US" altLang="zh-CN"/>
          </a:p>
        </p:txBody>
      </p:sp>
      <p:sp>
        <p:nvSpPr>
          <p:cNvPr id="65540" name="Text Box 4"/>
          <p:cNvSpPr txBox="1">
            <a:spLocks noChangeArrowheads="1"/>
          </p:cNvSpPr>
          <p:nvPr/>
        </p:nvSpPr>
        <p:spPr bwMode="auto">
          <a:xfrm>
            <a:off x="685800" y="4191000"/>
            <a:ext cx="8153400" cy="1846659"/>
          </a:xfrm>
          <a:prstGeom prst="rect">
            <a:avLst/>
          </a:prstGeom>
          <a:noFill/>
          <a:ln w="9525">
            <a:noFill/>
            <a:miter lim="800000"/>
            <a:headEnd/>
            <a:tailEnd/>
          </a:ln>
          <a:effectLst/>
        </p:spPr>
        <p:txBody>
          <a:bodyPr>
            <a:spAutoFit/>
          </a:bodyPr>
          <a:lstStyle/>
          <a:p>
            <a:pPr>
              <a:spcBef>
                <a:spcPct val="50000"/>
              </a:spcBef>
            </a:pPr>
            <a:r>
              <a:rPr kumimoji="1" lang="zh-CN" altLang="en-US" b="1" dirty="0"/>
              <a:t>							</a:t>
            </a:r>
            <a:r>
              <a:rPr kumimoji="1" lang="en-US" altLang="zh-CN" b="1" dirty="0"/>
              <a:t>S</a:t>
            </a:r>
          </a:p>
          <a:p>
            <a:pPr>
              <a:spcBef>
                <a:spcPct val="50000"/>
              </a:spcBef>
            </a:pPr>
            <a:r>
              <a:rPr kumimoji="1" lang="en-US" altLang="zh-CN" b="1" dirty="0"/>
              <a:t>				</a:t>
            </a:r>
            <a:r>
              <a:rPr kumimoji="1" lang="en-US" altLang="zh-CN" b="1" dirty="0">
                <a:solidFill>
                  <a:srgbClr val="0000FF"/>
                </a:solidFill>
              </a:rPr>
              <a:t>A</a:t>
            </a:r>
            <a:r>
              <a:rPr kumimoji="1" lang="en-US" altLang="zh-CN" b="1" dirty="0"/>
              <a:t>			</a:t>
            </a:r>
            <a:r>
              <a:rPr kumimoji="1" lang="en-US" altLang="zh-CN" b="1" dirty="0" err="1">
                <a:solidFill>
                  <a:srgbClr val="0000FF"/>
                </a:solidFill>
              </a:rPr>
              <a:t>A</a:t>
            </a:r>
            <a:r>
              <a:rPr kumimoji="1" lang="en-US" altLang="zh-CN" b="1" dirty="0"/>
              <a:t>	</a:t>
            </a:r>
          </a:p>
          <a:p>
            <a:pPr>
              <a:spcBef>
                <a:spcPct val="50000"/>
              </a:spcBef>
            </a:pPr>
            <a:r>
              <a:rPr kumimoji="1" lang="en-US" altLang="zh-CN" b="1" dirty="0"/>
              <a:t>  </a:t>
            </a:r>
            <a:r>
              <a:rPr kumimoji="1" lang="en-US" altLang="zh-CN" b="1" dirty="0">
                <a:solidFill>
                  <a:srgbClr val="CC0000"/>
                </a:solidFill>
              </a:rPr>
              <a:t>c    a      b     d</a:t>
            </a:r>
            <a:r>
              <a:rPr kumimoji="1" lang="en-US" altLang="zh-CN" b="1" dirty="0"/>
              <a:t>	              </a:t>
            </a:r>
            <a:r>
              <a:rPr kumimoji="1" lang="en-US" altLang="zh-CN" b="1" dirty="0">
                <a:solidFill>
                  <a:srgbClr val="CC0000"/>
                </a:solidFill>
              </a:rPr>
              <a:t>c        a</a:t>
            </a:r>
            <a:r>
              <a:rPr kumimoji="1" lang="en-US" altLang="zh-CN" b="1" dirty="0"/>
              <a:t>      </a:t>
            </a:r>
            <a:r>
              <a:rPr kumimoji="1" lang="en-US" altLang="zh-CN" b="1" dirty="0">
                <a:solidFill>
                  <a:srgbClr val="CC0000"/>
                </a:solidFill>
              </a:rPr>
              <a:t>b      d</a:t>
            </a:r>
            <a:r>
              <a:rPr kumimoji="1" lang="en-US" altLang="zh-CN" b="1" dirty="0"/>
              <a:t>  	  </a:t>
            </a:r>
            <a:r>
              <a:rPr kumimoji="1" lang="en-US" altLang="zh-CN" b="1" dirty="0">
                <a:solidFill>
                  <a:srgbClr val="CC0000"/>
                </a:solidFill>
              </a:rPr>
              <a:t>c      </a:t>
            </a:r>
            <a:r>
              <a:rPr kumimoji="1" lang="en-US" altLang="zh-CN" b="1" dirty="0"/>
              <a:t>        </a:t>
            </a:r>
            <a:r>
              <a:rPr kumimoji="1" lang="en-US" altLang="zh-CN" b="1" dirty="0">
                <a:solidFill>
                  <a:srgbClr val="CC0000"/>
                </a:solidFill>
              </a:rPr>
              <a:t>  </a:t>
            </a:r>
            <a:r>
              <a:rPr kumimoji="1" lang="en-US" altLang="zh-CN" b="1" dirty="0"/>
              <a:t>      </a:t>
            </a:r>
            <a:r>
              <a:rPr kumimoji="1" lang="en-US" altLang="zh-CN" b="1" dirty="0">
                <a:solidFill>
                  <a:srgbClr val="CC0000"/>
                </a:solidFill>
              </a:rPr>
              <a:t>d</a:t>
            </a:r>
            <a:r>
              <a:rPr kumimoji="1" lang="en-US" altLang="zh-CN" b="1" dirty="0"/>
              <a:t> </a:t>
            </a:r>
          </a:p>
          <a:p>
            <a:pPr>
              <a:spcBef>
                <a:spcPct val="50000"/>
              </a:spcBef>
            </a:pPr>
            <a:r>
              <a:rPr kumimoji="1" lang="zh-CN" altLang="en-US" sz="2800" b="1" dirty="0">
                <a:solidFill>
                  <a:srgbClr val="CC0000"/>
                </a:solidFill>
              </a:rPr>
              <a:t>归约</a:t>
            </a:r>
            <a:r>
              <a:rPr kumimoji="1" lang="zh-CN" altLang="en-US" sz="2800" b="1" dirty="0"/>
              <a:t>过程构造的推导： </a:t>
            </a:r>
            <a:r>
              <a:rPr kumimoji="1" lang="en-US" altLang="zh-CN" sz="2800" b="1" dirty="0" err="1">
                <a:solidFill>
                  <a:srgbClr val="CC0000"/>
                </a:solidFill>
              </a:rPr>
              <a:t>c</a:t>
            </a:r>
            <a:r>
              <a:rPr kumimoji="1" lang="en-US" altLang="zh-CN" sz="2800" b="1" dirty="0" err="1">
                <a:solidFill>
                  <a:srgbClr val="0000FF"/>
                </a:solidFill>
              </a:rPr>
              <a:t>A</a:t>
            </a:r>
            <a:r>
              <a:rPr kumimoji="1" lang="en-US" altLang="zh-CN" sz="2800" b="1" dirty="0" err="1">
                <a:solidFill>
                  <a:srgbClr val="CC0000"/>
                </a:solidFill>
              </a:rPr>
              <a:t>d</a:t>
            </a:r>
            <a:r>
              <a:rPr kumimoji="1" lang="en-US" altLang="zh-CN" sz="2800" b="1" dirty="0"/>
              <a:t> </a:t>
            </a:r>
            <a:r>
              <a:rPr kumimoji="1" lang="en-US" altLang="zh-CN" sz="2800" b="1" dirty="0">
                <a:sym typeface="Symbol" pitchFamily="18" charset="2"/>
              </a:rPr>
              <a:t></a:t>
            </a:r>
            <a:r>
              <a:rPr kumimoji="1" lang="en-US" altLang="zh-CN" sz="2800" b="1" dirty="0">
                <a:solidFill>
                  <a:srgbClr val="CC0000"/>
                </a:solidFill>
              </a:rPr>
              <a:t> </a:t>
            </a:r>
            <a:r>
              <a:rPr kumimoji="1" lang="en-US" altLang="zh-CN" sz="2800" b="1" dirty="0" err="1">
                <a:solidFill>
                  <a:srgbClr val="CC0000"/>
                </a:solidFill>
              </a:rPr>
              <a:t>c</a:t>
            </a:r>
            <a:r>
              <a:rPr kumimoji="1" lang="en-US" altLang="zh-CN" sz="2800" b="1" u="sng" dirty="0" err="1">
                <a:solidFill>
                  <a:srgbClr val="CC0000"/>
                </a:solidFill>
              </a:rPr>
              <a:t>ab</a:t>
            </a:r>
            <a:r>
              <a:rPr kumimoji="1" lang="en-US" altLang="zh-CN" sz="2800" b="1" dirty="0" err="1">
                <a:solidFill>
                  <a:srgbClr val="CC0000"/>
                </a:solidFill>
              </a:rPr>
              <a:t>d</a:t>
            </a:r>
            <a:r>
              <a:rPr kumimoji="1" lang="en-US" altLang="zh-CN" sz="2800" b="1" dirty="0">
                <a:solidFill>
                  <a:srgbClr val="CC0000"/>
                </a:solidFill>
              </a:rPr>
              <a:t>      S </a:t>
            </a:r>
            <a:r>
              <a:rPr kumimoji="1" lang="en-US" altLang="zh-CN" sz="2800" b="1" dirty="0">
                <a:sym typeface="Symbol" pitchFamily="18" charset="2"/>
              </a:rPr>
              <a:t> </a:t>
            </a:r>
            <a:r>
              <a:rPr kumimoji="1" lang="en-US" altLang="zh-CN" sz="2800" b="1" dirty="0" err="1">
                <a:solidFill>
                  <a:srgbClr val="CC0000"/>
                </a:solidFill>
              </a:rPr>
              <a:t>c</a:t>
            </a:r>
            <a:r>
              <a:rPr kumimoji="1" lang="en-US" altLang="zh-CN" sz="2800" b="1" dirty="0" err="1">
                <a:solidFill>
                  <a:srgbClr val="0000FF"/>
                </a:solidFill>
              </a:rPr>
              <a:t>A</a:t>
            </a:r>
            <a:r>
              <a:rPr kumimoji="1" lang="en-US" altLang="zh-CN" sz="2800" b="1" dirty="0" err="1">
                <a:solidFill>
                  <a:srgbClr val="CC0000"/>
                </a:solidFill>
              </a:rPr>
              <a:t>d</a:t>
            </a:r>
            <a:endParaRPr kumimoji="1" lang="en-US" altLang="zh-CN" sz="2800" b="1" dirty="0">
              <a:solidFill>
                <a:srgbClr val="CC0000"/>
              </a:solidFill>
            </a:endParaRPr>
          </a:p>
        </p:txBody>
      </p:sp>
      <p:sp>
        <p:nvSpPr>
          <p:cNvPr id="65541" name="Line 5"/>
          <p:cNvSpPr>
            <a:spLocks noChangeShapeType="1"/>
          </p:cNvSpPr>
          <p:nvPr/>
        </p:nvSpPr>
        <p:spPr bwMode="auto">
          <a:xfrm>
            <a:off x="7239000" y="457200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65542" name="Line 6"/>
          <p:cNvSpPr>
            <a:spLocks noChangeShapeType="1"/>
          </p:cNvSpPr>
          <p:nvPr/>
        </p:nvSpPr>
        <p:spPr bwMode="auto">
          <a:xfrm flipH="1">
            <a:off x="6588224" y="4572000"/>
            <a:ext cx="574576" cy="513184"/>
          </a:xfrm>
          <a:prstGeom prst="line">
            <a:avLst/>
          </a:prstGeom>
          <a:noFill/>
          <a:ln w="9525">
            <a:solidFill>
              <a:schemeClr val="tx1"/>
            </a:solidFill>
            <a:round/>
            <a:headEnd/>
            <a:tailEnd/>
          </a:ln>
          <a:effectLst/>
        </p:spPr>
        <p:txBody>
          <a:bodyPr wrap="none" anchor="ctr"/>
          <a:lstStyle/>
          <a:p>
            <a:endParaRPr lang="zh-CN" altLang="en-US"/>
          </a:p>
        </p:txBody>
      </p:sp>
      <p:sp>
        <p:nvSpPr>
          <p:cNvPr id="65543" name="Line 7"/>
          <p:cNvSpPr>
            <a:spLocks noChangeShapeType="1"/>
          </p:cNvSpPr>
          <p:nvPr/>
        </p:nvSpPr>
        <p:spPr bwMode="auto">
          <a:xfrm>
            <a:off x="7315200" y="4572000"/>
            <a:ext cx="713184" cy="513184"/>
          </a:xfrm>
          <a:prstGeom prst="line">
            <a:avLst/>
          </a:prstGeom>
          <a:noFill/>
          <a:ln w="9525">
            <a:solidFill>
              <a:schemeClr val="tx1"/>
            </a:solidFill>
            <a:round/>
            <a:headEnd/>
            <a:tailEnd/>
          </a:ln>
          <a:effectLst/>
        </p:spPr>
        <p:txBody>
          <a:bodyPr wrap="none" anchor="ctr"/>
          <a:lstStyle/>
          <a:p>
            <a:endParaRPr lang="zh-CN" altLang="en-US"/>
          </a:p>
        </p:txBody>
      </p:sp>
      <p:sp>
        <p:nvSpPr>
          <p:cNvPr id="65546" name="Line 10"/>
          <p:cNvSpPr>
            <a:spLocks noChangeShapeType="1"/>
          </p:cNvSpPr>
          <p:nvPr/>
        </p:nvSpPr>
        <p:spPr bwMode="auto">
          <a:xfrm flipH="1">
            <a:off x="4211960" y="4869160"/>
            <a:ext cx="304800" cy="304800"/>
          </a:xfrm>
          <a:prstGeom prst="line">
            <a:avLst/>
          </a:prstGeom>
          <a:noFill/>
          <a:ln w="9525">
            <a:solidFill>
              <a:schemeClr val="tx1"/>
            </a:solidFill>
            <a:round/>
            <a:headEnd/>
            <a:tailEnd/>
          </a:ln>
          <a:effectLst/>
        </p:spPr>
        <p:txBody>
          <a:bodyPr wrap="none" anchor="ctr"/>
          <a:lstStyle/>
          <a:p>
            <a:endParaRPr lang="zh-CN" altLang="en-US"/>
          </a:p>
        </p:txBody>
      </p:sp>
      <p:sp>
        <p:nvSpPr>
          <p:cNvPr id="65547" name="Line 11"/>
          <p:cNvSpPr>
            <a:spLocks noChangeShapeType="1"/>
          </p:cNvSpPr>
          <p:nvPr/>
        </p:nvSpPr>
        <p:spPr bwMode="auto">
          <a:xfrm>
            <a:off x="4499992" y="4869160"/>
            <a:ext cx="304800" cy="2286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9552" y="908720"/>
            <a:ext cx="7848600" cy="935806"/>
          </a:xfrm>
        </p:spPr>
        <p:txBody>
          <a:bodyPr/>
          <a:lstStyle/>
          <a:p>
            <a:r>
              <a:rPr lang="zh-CN" altLang="en-US" sz="3600" b="1" dirty="0">
                <a:solidFill>
                  <a:srgbClr val="3333FF"/>
                </a:solidFill>
              </a:rPr>
              <a:t>自底向上的语法分析</a:t>
            </a:r>
            <a:r>
              <a:rPr lang="en-US" altLang="zh-CN" sz="2800" b="1" dirty="0"/>
              <a:t/>
            </a:r>
            <a:br>
              <a:rPr lang="en-US" altLang="zh-CN" sz="2800" b="1" dirty="0"/>
            </a:br>
            <a:r>
              <a:rPr lang="en-US" altLang="zh-CN" sz="2800" b="1" dirty="0"/>
              <a:t>(1)S </a:t>
            </a:r>
            <a:r>
              <a:rPr lang="en-US" altLang="zh-CN" sz="2800" b="1" dirty="0">
                <a:latin typeface="宋体" pitchFamily="2" charset="-122"/>
              </a:rPr>
              <a:t>→ </a:t>
            </a:r>
            <a:r>
              <a:rPr lang="en-US" altLang="zh-CN" sz="2800" b="1" dirty="0" err="1">
                <a:solidFill>
                  <a:srgbClr val="CC0000"/>
                </a:solidFill>
              </a:rPr>
              <a:t>c</a:t>
            </a:r>
            <a:r>
              <a:rPr lang="en-US" altLang="zh-CN" sz="2800" b="1" dirty="0" err="1"/>
              <a:t>A</a:t>
            </a:r>
            <a:r>
              <a:rPr lang="en-US" altLang="zh-CN" sz="2800" b="1" dirty="0" err="1">
                <a:solidFill>
                  <a:srgbClr val="CC0000"/>
                </a:solidFill>
              </a:rPr>
              <a:t>d</a:t>
            </a:r>
            <a:r>
              <a:rPr lang="en-US" altLang="zh-CN" sz="2800" b="1" dirty="0"/>
              <a:t>   (2)  A </a:t>
            </a:r>
            <a:r>
              <a:rPr lang="en-US" altLang="zh-CN" sz="2800" b="1" dirty="0">
                <a:latin typeface="宋体" pitchFamily="2" charset="-122"/>
              </a:rPr>
              <a:t>→ </a:t>
            </a:r>
            <a:r>
              <a:rPr lang="en-US" altLang="zh-CN" sz="2800" b="1" dirty="0" err="1">
                <a:solidFill>
                  <a:srgbClr val="CC0000"/>
                </a:solidFill>
              </a:rPr>
              <a:t>ab</a:t>
            </a:r>
            <a:r>
              <a:rPr lang="en-US" altLang="zh-CN" b="1" dirty="0">
                <a:solidFill>
                  <a:srgbClr val="CC0000"/>
                </a:solidFill>
              </a:rPr>
              <a:t>  </a:t>
            </a:r>
            <a:r>
              <a:rPr lang="en-US" altLang="zh-CN" sz="2800" b="1" dirty="0">
                <a:solidFill>
                  <a:srgbClr val="CC0000"/>
                </a:solidFill>
              </a:rPr>
              <a:t>(3)</a:t>
            </a:r>
            <a:r>
              <a:rPr lang="en-US" altLang="zh-CN" sz="2800" b="1" dirty="0"/>
              <a:t>A </a:t>
            </a:r>
            <a:r>
              <a:rPr lang="en-US" altLang="zh-CN" sz="2800" b="1" dirty="0">
                <a:latin typeface="宋体" pitchFamily="2" charset="-122"/>
              </a:rPr>
              <a:t>→ </a:t>
            </a:r>
            <a:r>
              <a:rPr lang="en-US" altLang="zh-CN" sz="2800" b="1" dirty="0">
                <a:solidFill>
                  <a:srgbClr val="CC0000"/>
                </a:solidFill>
              </a:rPr>
              <a:t>a</a:t>
            </a:r>
            <a:br>
              <a:rPr lang="en-US" altLang="zh-CN" sz="2800" b="1" dirty="0">
                <a:solidFill>
                  <a:srgbClr val="CC0000"/>
                </a:solidFill>
              </a:rPr>
            </a:br>
            <a:r>
              <a:rPr lang="zh-CN" altLang="en-US" sz="2800" b="1" dirty="0"/>
              <a:t>识别输入串</a:t>
            </a:r>
            <a:r>
              <a:rPr lang="en-US" altLang="zh-CN" sz="2800" b="1" dirty="0"/>
              <a:t>w=</a:t>
            </a:r>
            <a:r>
              <a:rPr lang="en-US" altLang="zh-CN" sz="2800" b="1" dirty="0" err="1">
                <a:solidFill>
                  <a:srgbClr val="CC0000"/>
                </a:solidFill>
              </a:rPr>
              <a:t>cabd</a:t>
            </a:r>
            <a:r>
              <a:rPr lang="zh-CN" altLang="en-US" sz="2800" b="1" dirty="0"/>
              <a:t>是否为该文法的</a:t>
            </a:r>
            <a:r>
              <a:rPr lang="zh-CN" altLang="en-US" sz="2800" b="1" dirty="0">
                <a:solidFill>
                  <a:srgbClr val="CC0000"/>
                </a:solidFill>
              </a:rPr>
              <a:t>句子</a:t>
            </a:r>
            <a:endParaRPr lang="zh-CN" altLang="en-US" sz="3200" b="1" dirty="0"/>
          </a:p>
        </p:txBody>
      </p:sp>
      <p:sp>
        <p:nvSpPr>
          <p:cNvPr id="66563" name="Rectangle 3"/>
          <p:cNvSpPr>
            <a:spLocks noGrp="1" noChangeArrowheads="1"/>
          </p:cNvSpPr>
          <p:nvPr>
            <p:ph sz="half" idx="1"/>
          </p:nvPr>
        </p:nvSpPr>
        <p:spPr>
          <a:xfrm>
            <a:off x="323850" y="2060575"/>
            <a:ext cx="5256262" cy="3816697"/>
          </a:xfrm>
        </p:spPr>
        <p:txBody>
          <a:bodyPr/>
          <a:lstStyle/>
          <a:p>
            <a:pPr marL="0" indent="361950" algn="just">
              <a:lnSpc>
                <a:spcPct val="80000"/>
              </a:lnSpc>
              <a:buFontTx/>
              <a:buNone/>
            </a:pPr>
            <a:r>
              <a:rPr lang="zh-CN" altLang="en-US" sz="2400" dirty="0"/>
              <a:t>对串</a:t>
            </a:r>
            <a:r>
              <a:rPr lang="en-US" altLang="zh-CN" sz="2400" dirty="0" err="1"/>
              <a:t>cabd</a:t>
            </a:r>
            <a:r>
              <a:rPr lang="zh-CN" altLang="en-US" sz="2400" dirty="0"/>
              <a:t>的分析中，如果不是选择</a:t>
            </a:r>
            <a:r>
              <a:rPr lang="en-US" altLang="zh-CN" sz="2400" dirty="0" err="1"/>
              <a:t>ab</a:t>
            </a:r>
            <a:r>
              <a:rPr lang="zh-CN" altLang="en-US" sz="2400" dirty="0"/>
              <a:t>用产生式</a:t>
            </a:r>
            <a:r>
              <a:rPr lang="en-US" altLang="zh-CN" sz="2400" dirty="0"/>
              <a:t>(2),</a:t>
            </a:r>
            <a:r>
              <a:rPr lang="zh-CN" altLang="en-US" sz="2400" dirty="0"/>
              <a:t>而是选择</a:t>
            </a:r>
            <a:r>
              <a:rPr lang="en-US" altLang="zh-CN" sz="2400" dirty="0"/>
              <a:t>a</a:t>
            </a:r>
            <a:r>
              <a:rPr lang="zh-CN" altLang="en-US" sz="2400" dirty="0"/>
              <a:t>用产生式</a:t>
            </a:r>
            <a:r>
              <a:rPr lang="en-US" altLang="zh-CN" sz="2400" dirty="0"/>
              <a:t>(3)</a:t>
            </a:r>
            <a:r>
              <a:rPr lang="zh-CN" altLang="en-US" sz="2400" dirty="0"/>
              <a:t>将</a:t>
            </a:r>
            <a:r>
              <a:rPr lang="en-US" altLang="zh-CN" sz="2400" dirty="0"/>
              <a:t>a</a:t>
            </a:r>
            <a:r>
              <a:rPr lang="zh-CN" altLang="en-US" sz="2400" dirty="0"/>
              <a:t>归约到了</a:t>
            </a:r>
            <a:r>
              <a:rPr lang="en-US" altLang="zh-CN" sz="2400" dirty="0"/>
              <a:t>A</a:t>
            </a:r>
            <a:r>
              <a:rPr lang="zh-CN" altLang="en-US" sz="2400" dirty="0"/>
              <a:t>，那么在</a:t>
            </a:r>
            <a:r>
              <a:rPr lang="en-US" altLang="zh-CN" sz="2400" dirty="0"/>
              <a:t>c  A </a:t>
            </a:r>
            <a:r>
              <a:rPr lang="en-US" altLang="zh-CN" sz="2400" dirty="0" smtClean="0"/>
              <a:t>b </a:t>
            </a:r>
            <a:r>
              <a:rPr lang="en-US" altLang="zh-CN" sz="2400" dirty="0"/>
              <a:t>d</a:t>
            </a:r>
            <a:r>
              <a:rPr lang="zh-CN" altLang="en-US" sz="2400" dirty="0"/>
              <a:t>中无法找到一个可归约串了，最终就达不到归约到</a:t>
            </a:r>
            <a:r>
              <a:rPr lang="en-US" altLang="zh-CN" sz="2400" dirty="0"/>
              <a:t>S</a:t>
            </a:r>
            <a:r>
              <a:rPr lang="zh-CN" altLang="en-US" sz="2400" dirty="0"/>
              <a:t>的结果，因而也无从知道</a:t>
            </a:r>
            <a:r>
              <a:rPr lang="en-US" altLang="zh-CN" sz="2400" dirty="0" err="1"/>
              <a:t>cabd</a:t>
            </a:r>
            <a:r>
              <a:rPr lang="zh-CN" altLang="en-US" sz="2400" dirty="0"/>
              <a:t>是一个</a:t>
            </a:r>
            <a:r>
              <a:rPr lang="zh-CN" altLang="en-US" sz="2400" dirty="0" smtClean="0"/>
              <a:t>句子。</a:t>
            </a:r>
            <a:endParaRPr lang="zh-CN" altLang="en-US" sz="2400" dirty="0"/>
          </a:p>
          <a:p>
            <a:pPr marL="0" indent="361950">
              <a:lnSpc>
                <a:spcPct val="80000"/>
              </a:lnSpc>
              <a:buFontTx/>
              <a:buNone/>
            </a:pPr>
            <a:r>
              <a:rPr lang="zh-CN" altLang="en-US" sz="2400" b="1" dirty="0" smtClean="0"/>
              <a:t>因此，在</a:t>
            </a:r>
            <a:r>
              <a:rPr lang="zh-CN" altLang="en-US" sz="2400" b="1" dirty="0"/>
              <a:t>自底向上的分析方法中</a:t>
            </a:r>
            <a:r>
              <a:rPr lang="zh-CN" altLang="en-US" sz="2400" b="1" dirty="0">
                <a:solidFill>
                  <a:srgbClr val="FF0000"/>
                </a:solidFill>
              </a:rPr>
              <a:t>如何识别可归约的串？</a:t>
            </a:r>
          </a:p>
          <a:p>
            <a:pPr marL="0" indent="361950">
              <a:lnSpc>
                <a:spcPct val="80000"/>
              </a:lnSpc>
              <a:buFontTx/>
              <a:buNone/>
            </a:pPr>
            <a:r>
              <a:rPr lang="zh-CN" altLang="en-US" sz="2400" b="1" dirty="0" smtClean="0">
                <a:solidFill>
                  <a:srgbClr val="FF0000"/>
                </a:solidFill>
              </a:rPr>
              <a:t>定义：</a:t>
            </a:r>
            <a:r>
              <a:rPr lang="zh-CN" altLang="en-US" sz="2400" b="1" dirty="0" smtClean="0"/>
              <a:t>在</a:t>
            </a:r>
            <a:r>
              <a:rPr lang="zh-CN" altLang="en-US" sz="2400" b="1" dirty="0"/>
              <a:t>分析程序工作的每一步，都是从当前串中</a:t>
            </a:r>
            <a:r>
              <a:rPr lang="zh-CN" altLang="en-US" sz="2400" b="1" dirty="0">
                <a:solidFill>
                  <a:srgbClr val="FF0000"/>
                </a:solidFill>
              </a:rPr>
              <a:t>选择一个子串</a:t>
            </a:r>
            <a:r>
              <a:rPr lang="zh-CN" altLang="en-US" sz="2400" b="1" dirty="0"/>
              <a:t>，将它</a:t>
            </a:r>
            <a:r>
              <a:rPr lang="zh-CN" altLang="en-US" sz="2400" b="1" dirty="0">
                <a:solidFill>
                  <a:srgbClr val="FF0000"/>
                </a:solidFill>
              </a:rPr>
              <a:t>归约到某个非终结符号</a:t>
            </a:r>
            <a:r>
              <a:rPr lang="zh-CN" altLang="en-US" sz="2400" b="1" dirty="0"/>
              <a:t>，该子串称为“</a:t>
            </a:r>
            <a:r>
              <a:rPr lang="zh-CN" altLang="en-US" sz="2400" b="1" dirty="0">
                <a:solidFill>
                  <a:srgbClr val="FF0000"/>
                </a:solidFill>
              </a:rPr>
              <a:t>可归约串</a:t>
            </a:r>
            <a:r>
              <a:rPr lang="zh-CN" altLang="en-US" sz="2400" b="1" dirty="0"/>
              <a:t>”</a:t>
            </a:r>
          </a:p>
        </p:txBody>
      </p:sp>
      <p:sp>
        <p:nvSpPr>
          <p:cNvPr id="66564" name="Rectangle 4"/>
          <p:cNvSpPr>
            <a:spLocks noGrp="1" noChangeArrowheads="1"/>
          </p:cNvSpPr>
          <p:nvPr>
            <p:ph sz="half" idx="2"/>
          </p:nvPr>
        </p:nvSpPr>
        <p:spPr>
          <a:xfrm>
            <a:off x="6156176" y="1981200"/>
            <a:ext cx="2302024" cy="4114800"/>
          </a:xfrm>
        </p:spPr>
        <p:txBody>
          <a:bodyPr/>
          <a:lstStyle/>
          <a:p>
            <a:pPr>
              <a:lnSpc>
                <a:spcPct val="90000"/>
              </a:lnSpc>
              <a:buFontTx/>
              <a:buNone/>
            </a:pPr>
            <a:endParaRPr lang="zh-CN" altLang="en-US" dirty="0"/>
          </a:p>
          <a:p>
            <a:pPr>
              <a:lnSpc>
                <a:spcPct val="90000"/>
              </a:lnSpc>
              <a:buFontTx/>
              <a:buNone/>
            </a:pPr>
            <a:r>
              <a:rPr lang="en-US" altLang="zh-CN" dirty="0"/>
              <a:t>c </a:t>
            </a:r>
            <a:r>
              <a:rPr lang="en-US" altLang="zh-CN" u="sng" dirty="0"/>
              <a:t>a</a:t>
            </a:r>
            <a:r>
              <a:rPr lang="en-US" altLang="zh-CN" dirty="0"/>
              <a:t> b d</a:t>
            </a:r>
          </a:p>
          <a:p>
            <a:pPr>
              <a:lnSpc>
                <a:spcPct val="90000"/>
              </a:lnSpc>
              <a:buFontTx/>
              <a:buNone/>
            </a:pPr>
            <a:endParaRPr lang="en-US" altLang="zh-CN" dirty="0"/>
          </a:p>
          <a:p>
            <a:pPr>
              <a:lnSpc>
                <a:spcPct val="90000"/>
              </a:lnSpc>
              <a:buFontTx/>
              <a:buNone/>
            </a:pPr>
            <a:r>
              <a:rPr lang="en-US" altLang="zh-CN" dirty="0"/>
              <a:t>  </a:t>
            </a:r>
          </a:p>
          <a:p>
            <a:pPr>
              <a:lnSpc>
                <a:spcPct val="90000"/>
              </a:lnSpc>
              <a:buFontTx/>
              <a:buNone/>
            </a:pPr>
            <a:r>
              <a:rPr lang="en-US" altLang="zh-CN" dirty="0"/>
              <a:t>c  A   b d</a:t>
            </a:r>
          </a:p>
          <a:p>
            <a:pPr>
              <a:lnSpc>
                <a:spcPct val="90000"/>
              </a:lnSpc>
              <a:buFontTx/>
              <a:buNone/>
            </a:pPr>
            <a:r>
              <a:rPr lang="en-US" altLang="zh-CN" dirty="0"/>
              <a:t>    a</a:t>
            </a:r>
          </a:p>
        </p:txBody>
      </p:sp>
      <p:sp>
        <p:nvSpPr>
          <p:cNvPr id="6" name="灯片编号占位符 5"/>
          <p:cNvSpPr>
            <a:spLocks noGrp="1"/>
          </p:cNvSpPr>
          <p:nvPr>
            <p:ph type="sldNum" sz="quarter" idx="12"/>
          </p:nvPr>
        </p:nvSpPr>
        <p:spPr/>
        <p:txBody>
          <a:bodyPr/>
          <a:lstStyle/>
          <a:p>
            <a:fld id="{DABC9CAF-4ADE-4734-B182-A9CE9CDFE065}" type="slidenum">
              <a:rPr lang="zh-CN" altLang="en-US" smtClean="0"/>
              <a:pPr/>
              <a:t>37</a:t>
            </a:fld>
            <a:endParaRPr lang="en-US" altLang="zh-CN" dirty="0"/>
          </a:p>
        </p:txBody>
      </p:sp>
      <p:sp>
        <p:nvSpPr>
          <p:cNvPr id="66565" name="Line 5"/>
          <p:cNvSpPr>
            <a:spLocks noChangeShapeType="1"/>
          </p:cNvSpPr>
          <p:nvPr/>
        </p:nvSpPr>
        <p:spPr bwMode="auto">
          <a:xfrm>
            <a:off x="6660232" y="4149080"/>
            <a:ext cx="0" cy="30480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87624" y="908720"/>
            <a:ext cx="7772400" cy="762000"/>
          </a:xfrm>
        </p:spPr>
        <p:txBody>
          <a:bodyPr/>
          <a:lstStyle/>
          <a:p>
            <a:r>
              <a:rPr lang="zh-CN" altLang="en-US" sz="3600" b="1" dirty="0">
                <a:solidFill>
                  <a:srgbClr val="3333FF"/>
                </a:solidFill>
              </a:rPr>
              <a:t>刻画</a:t>
            </a:r>
            <a:r>
              <a:rPr lang="zh-CN" altLang="en-US" sz="3600" b="1" dirty="0">
                <a:solidFill>
                  <a:srgbClr val="3333FF"/>
                </a:solidFill>
                <a:latin typeface="Times New Roman"/>
                <a:cs typeface="Arial" charset="0"/>
              </a:rPr>
              <a:t>“</a:t>
            </a:r>
            <a:r>
              <a:rPr lang="zh-CN" altLang="en-US" sz="3600" b="1" dirty="0">
                <a:solidFill>
                  <a:srgbClr val="3333FF"/>
                </a:solidFill>
              </a:rPr>
              <a:t>可归约串</a:t>
            </a:r>
            <a:r>
              <a:rPr lang="zh-CN" altLang="en-US" sz="3600" b="1" dirty="0">
                <a:solidFill>
                  <a:srgbClr val="3333FF"/>
                </a:solidFill>
                <a:latin typeface="Arial"/>
              </a:rPr>
              <a:t>”</a:t>
            </a:r>
            <a:endParaRPr lang="zh-CN" altLang="en-US" sz="3600" b="1" dirty="0">
              <a:solidFill>
                <a:srgbClr val="3333FF"/>
              </a:solidFill>
            </a:endParaRPr>
          </a:p>
        </p:txBody>
      </p:sp>
      <p:sp>
        <p:nvSpPr>
          <p:cNvPr id="67587" name="Rectangle 3"/>
          <p:cNvSpPr>
            <a:spLocks noGrp="1" noChangeArrowheads="1"/>
          </p:cNvSpPr>
          <p:nvPr>
            <p:ph idx="1"/>
          </p:nvPr>
        </p:nvSpPr>
        <p:spPr>
          <a:xfrm>
            <a:off x="539552" y="1916832"/>
            <a:ext cx="7920880" cy="4536504"/>
          </a:xfrm>
          <a:noFill/>
        </p:spPr>
        <p:txBody>
          <a:bodyPr/>
          <a:lstStyle/>
          <a:p>
            <a:pPr>
              <a:buFontTx/>
              <a:buNone/>
            </a:pPr>
            <a:r>
              <a:rPr lang="zh-CN" altLang="en-US" sz="2800" b="1" dirty="0"/>
              <a:t>文法</a:t>
            </a:r>
            <a:r>
              <a:rPr lang="en-US" altLang="zh-CN" sz="2800" b="1" dirty="0"/>
              <a:t>G[S]</a:t>
            </a:r>
          </a:p>
          <a:p>
            <a:pPr>
              <a:buFontTx/>
              <a:buNone/>
            </a:pPr>
            <a:r>
              <a:rPr lang="zh-CN" altLang="en-US" sz="2800" b="1" dirty="0">
                <a:solidFill>
                  <a:srgbClr val="CC3300"/>
                </a:solidFill>
              </a:rPr>
              <a:t>句型的短语</a:t>
            </a:r>
            <a:endParaRPr lang="zh-CN" altLang="en-US" sz="2800" b="1" dirty="0"/>
          </a:p>
          <a:p>
            <a:pPr>
              <a:buFontTx/>
              <a:buNone/>
            </a:pPr>
            <a:r>
              <a:rPr lang="en-US" altLang="zh-CN" sz="2800" b="1" dirty="0"/>
              <a:t>S </a:t>
            </a:r>
            <a:r>
              <a:rPr lang="en-US" altLang="zh-CN" sz="2800" b="1" dirty="0">
                <a:sym typeface="Symbol" pitchFamily="18" charset="2"/>
              </a:rPr>
              <a:t> </a:t>
            </a:r>
            <a:r>
              <a:rPr lang="en-US" altLang="zh-CN" sz="2800" dirty="0">
                <a:sym typeface="Symbol" pitchFamily="18" charset="2"/>
              </a:rPr>
              <a:t>*</a:t>
            </a:r>
            <a:r>
              <a:rPr lang="en-US" altLang="zh-CN" sz="2800" b="1" dirty="0"/>
              <a:t> </a:t>
            </a:r>
            <a:r>
              <a:rPr lang="en-US" altLang="zh-CN" sz="2800" b="1" dirty="0">
                <a:latin typeface="宋体" pitchFamily="2" charset="-122"/>
              </a:rPr>
              <a:t>α</a:t>
            </a:r>
            <a:r>
              <a:rPr lang="en-US" altLang="zh-CN" sz="2800" b="1" dirty="0" err="1">
                <a:solidFill>
                  <a:srgbClr val="0033CC"/>
                </a:solidFill>
              </a:rPr>
              <a:t>A</a:t>
            </a:r>
            <a:r>
              <a:rPr lang="en-US" altLang="zh-CN" sz="2800" b="1" dirty="0" err="1">
                <a:latin typeface="宋体" pitchFamily="2" charset="-122"/>
              </a:rPr>
              <a:t>δ</a:t>
            </a:r>
            <a:r>
              <a:rPr lang="zh-CN" altLang="en-US" sz="2800" b="1" dirty="0"/>
              <a:t>且  </a:t>
            </a:r>
            <a:r>
              <a:rPr lang="en-US" altLang="zh-CN" sz="2800" b="1" dirty="0">
                <a:solidFill>
                  <a:srgbClr val="0033CC"/>
                </a:solidFill>
              </a:rPr>
              <a:t>A</a:t>
            </a:r>
            <a:r>
              <a:rPr lang="en-US" altLang="zh-CN" sz="2800" b="1" dirty="0"/>
              <a:t> </a:t>
            </a:r>
            <a:r>
              <a:rPr lang="en-US" altLang="zh-CN" sz="2800" b="1" dirty="0">
                <a:sym typeface="Symbol" pitchFamily="18" charset="2"/>
              </a:rPr>
              <a:t> </a:t>
            </a:r>
            <a:r>
              <a:rPr lang="en-US" altLang="zh-CN" sz="2800" baseline="30000" dirty="0">
                <a:sym typeface="Symbol" pitchFamily="18" charset="2"/>
              </a:rPr>
              <a:t>+</a:t>
            </a:r>
            <a:r>
              <a:rPr lang="en-US" altLang="zh-CN" sz="2800" b="1" baseline="30000" dirty="0"/>
              <a:t> </a:t>
            </a:r>
            <a:r>
              <a:rPr lang="en-US" altLang="zh-CN" sz="2800" b="1" dirty="0">
                <a:solidFill>
                  <a:srgbClr val="FF00FF"/>
                </a:solidFill>
                <a:latin typeface="宋体" pitchFamily="2" charset="-122"/>
              </a:rPr>
              <a:t>β</a:t>
            </a:r>
            <a:r>
              <a:rPr lang="zh-CN" altLang="en-US" sz="2800" b="1" dirty="0">
                <a:latin typeface="宋体" pitchFamily="2" charset="-122"/>
              </a:rPr>
              <a:t>，</a:t>
            </a:r>
            <a:r>
              <a:rPr lang="zh-CN" altLang="en-US" sz="2800" b="1" dirty="0"/>
              <a:t>则称</a:t>
            </a:r>
            <a:r>
              <a:rPr lang="en-US" altLang="zh-CN" sz="2800" b="1" dirty="0">
                <a:solidFill>
                  <a:srgbClr val="FF00FF"/>
                </a:solidFill>
                <a:latin typeface="宋体" pitchFamily="2" charset="-122"/>
              </a:rPr>
              <a:t>β</a:t>
            </a:r>
            <a:r>
              <a:rPr lang="zh-CN" altLang="en-US" sz="2800" b="1" dirty="0"/>
              <a:t>是</a:t>
            </a:r>
            <a:r>
              <a:rPr lang="zh-CN" altLang="en-US" sz="2800" b="1" dirty="0">
                <a:solidFill>
                  <a:srgbClr val="CC3300"/>
                </a:solidFill>
              </a:rPr>
              <a:t>句型</a:t>
            </a:r>
            <a:r>
              <a:rPr lang="en-US" altLang="zh-CN" sz="2800" b="1" dirty="0" err="1">
                <a:latin typeface="宋体" pitchFamily="2" charset="-122"/>
              </a:rPr>
              <a:t>α</a:t>
            </a:r>
            <a:r>
              <a:rPr lang="en-US" altLang="zh-CN" sz="2800" b="1" dirty="0" err="1">
                <a:solidFill>
                  <a:srgbClr val="FF00FF"/>
                </a:solidFill>
                <a:latin typeface="宋体" pitchFamily="2" charset="-122"/>
              </a:rPr>
              <a:t>β</a:t>
            </a:r>
            <a:r>
              <a:rPr lang="en-US" altLang="zh-CN" sz="2800" b="1" dirty="0" err="1">
                <a:latin typeface="宋体" pitchFamily="2" charset="-122"/>
              </a:rPr>
              <a:t>δ</a:t>
            </a:r>
            <a:r>
              <a:rPr lang="zh-CN" altLang="en-US" sz="2800" b="1" dirty="0"/>
              <a:t>相对于非终结符</a:t>
            </a:r>
            <a:r>
              <a:rPr lang="en-US" altLang="zh-CN" sz="2800" b="1" dirty="0">
                <a:solidFill>
                  <a:srgbClr val="0033CC"/>
                </a:solidFill>
              </a:rPr>
              <a:t>A</a:t>
            </a:r>
            <a:r>
              <a:rPr lang="zh-CN" altLang="en-US" sz="2800" b="1" dirty="0"/>
              <a:t>的</a:t>
            </a:r>
            <a:r>
              <a:rPr lang="zh-CN" altLang="en-US" sz="2800" b="1" dirty="0">
                <a:solidFill>
                  <a:srgbClr val="CC0000"/>
                </a:solidFill>
              </a:rPr>
              <a:t>短语</a:t>
            </a:r>
            <a:endParaRPr lang="zh-CN" altLang="en-US" sz="2800" b="1" dirty="0"/>
          </a:p>
          <a:p>
            <a:pPr>
              <a:buFontTx/>
              <a:buNone/>
            </a:pPr>
            <a:r>
              <a:rPr lang="zh-CN" altLang="en-US" sz="2800" b="1" dirty="0">
                <a:solidFill>
                  <a:srgbClr val="CC3300"/>
                </a:solidFill>
              </a:rPr>
              <a:t>句型的直接短语</a:t>
            </a:r>
            <a:endParaRPr lang="zh-CN" altLang="en-US" sz="2800" b="1" dirty="0"/>
          </a:p>
          <a:p>
            <a:pPr>
              <a:buFontTx/>
              <a:buNone/>
            </a:pPr>
            <a:r>
              <a:rPr lang="zh-CN" altLang="en-US" sz="2800" b="1" dirty="0"/>
              <a:t>若有</a:t>
            </a:r>
            <a:r>
              <a:rPr lang="en-US" altLang="zh-CN" sz="2800" b="1" dirty="0">
                <a:solidFill>
                  <a:srgbClr val="0033CC"/>
                </a:solidFill>
              </a:rPr>
              <a:t>A</a:t>
            </a:r>
            <a:r>
              <a:rPr lang="en-US" altLang="zh-CN" sz="2800" b="1" dirty="0"/>
              <a:t> </a:t>
            </a:r>
            <a:r>
              <a:rPr lang="en-US" altLang="zh-CN" sz="2800" b="1" dirty="0">
                <a:sym typeface="Symbol" pitchFamily="18" charset="2"/>
              </a:rPr>
              <a:t></a:t>
            </a:r>
            <a:r>
              <a:rPr lang="en-US" altLang="zh-CN" sz="2800" b="1" dirty="0"/>
              <a:t> </a:t>
            </a:r>
            <a:r>
              <a:rPr lang="en-US" altLang="zh-CN" sz="2800" b="1" dirty="0">
                <a:solidFill>
                  <a:srgbClr val="FF00FF"/>
                </a:solidFill>
                <a:latin typeface="宋体" pitchFamily="2" charset="-122"/>
              </a:rPr>
              <a:t>β</a:t>
            </a:r>
            <a:r>
              <a:rPr lang="zh-CN" altLang="en-US" sz="2800" b="1" dirty="0">
                <a:latin typeface="宋体" pitchFamily="2" charset="-122"/>
              </a:rPr>
              <a:t>，</a:t>
            </a:r>
            <a:r>
              <a:rPr lang="zh-CN" altLang="en-US" sz="2800" b="1" dirty="0"/>
              <a:t>则称</a:t>
            </a:r>
            <a:r>
              <a:rPr lang="en-US" altLang="zh-CN" sz="2800" b="1" dirty="0">
                <a:solidFill>
                  <a:srgbClr val="FF00FF"/>
                </a:solidFill>
                <a:latin typeface="宋体" pitchFamily="2" charset="-122"/>
              </a:rPr>
              <a:t>β</a:t>
            </a:r>
            <a:r>
              <a:rPr lang="zh-CN" altLang="en-US" sz="2800" b="1" dirty="0"/>
              <a:t>是句型</a:t>
            </a:r>
            <a:r>
              <a:rPr lang="en-US" altLang="zh-CN" sz="2800" b="1" dirty="0" err="1">
                <a:latin typeface="宋体" pitchFamily="2" charset="-122"/>
              </a:rPr>
              <a:t>α</a:t>
            </a:r>
            <a:r>
              <a:rPr lang="en-US" altLang="zh-CN" sz="2800" b="1" dirty="0" err="1">
                <a:solidFill>
                  <a:srgbClr val="FF00FF"/>
                </a:solidFill>
                <a:latin typeface="宋体" pitchFamily="2" charset="-122"/>
              </a:rPr>
              <a:t>β</a:t>
            </a:r>
            <a:r>
              <a:rPr lang="en-US" altLang="zh-CN" sz="2800" b="1" dirty="0" err="1">
                <a:latin typeface="宋体" pitchFamily="2" charset="-122"/>
              </a:rPr>
              <a:t>δ</a:t>
            </a:r>
            <a:r>
              <a:rPr lang="zh-CN" altLang="en-US" sz="2800" b="1" dirty="0"/>
              <a:t>相对于非终结符</a:t>
            </a:r>
            <a:r>
              <a:rPr lang="en-US" altLang="zh-CN" sz="2800" b="1" dirty="0">
                <a:solidFill>
                  <a:srgbClr val="0033CC"/>
                </a:solidFill>
              </a:rPr>
              <a:t>A </a:t>
            </a:r>
            <a:r>
              <a:rPr lang="zh-CN" altLang="en-US" sz="2800" b="1" dirty="0"/>
              <a:t>的</a:t>
            </a:r>
            <a:r>
              <a:rPr lang="zh-CN" altLang="en-US" sz="2800" b="1" dirty="0">
                <a:solidFill>
                  <a:srgbClr val="CC0000"/>
                </a:solidFill>
              </a:rPr>
              <a:t>直接短语</a:t>
            </a:r>
            <a:endParaRPr lang="zh-CN" altLang="en-US" sz="2800" b="1" dirty="0"/>
          </a:p>
          <a:p>
            <a:pPr>
              <a:buFontTx/>
              <a:buNone/>
            </a:pPr>
            <a:r>
              <a:rPr lang="zh-CN" altLang="en-US" sz="2800" b="1" dirty="0">
                <a:solidFill>
                  <a:srgbClr val="CC3300"/>
                </a:solidFill>
              </a:rPr>
              <a:t>句型的句柄</a:t>
            </a:r>
            <a:endParaRPr lang="zh-CN" altLang="en-US" sz="2800" b="1" dirty="0"/>
          </a:p>
          <a:p>
            <a:pPr>
              <a:buFontTx/>
              <a:buNone/>
            </a:pPr>
            <a:r>
              <a:rPr lang="zh-CN" altLang="en-US" sz="2800" b="1" dirty="0"/>
              <a:t>一个句型的</a:t>
            </a:r>
            <a:r>
              <a:rPr lang="zh-CN" altLang="en-US" sz="2800" b="1" dirty="0">
                <a:solidFill>
                  <a:srgbClr val="CC3300"/>
                </a:solidFill>
              </a:rPr>
              <a:t>最左直接短语</a:t>
            </a:r>
            <a:r>
              <a:rPr lang="zh-CN" altLang="en-US" sz="2800" b="1" dirty="0"/>
              <a:t>称为</a:t>
            </a:r>
            <a:r>
              <a:rPr lang="zh-CN" altLang="en-US" sz="2800" b="1" dirty="0">
                <a:solidFill>
                  <a:srgbClr val="CC3300"/>
                </a:solidFill>
              </a:rPr>
              <a:t>该句型</a:t>
            </a:r>
            <a:r>
              <a:rPr lang="zh-CN" altLang="en-US" sz="2800" b="1" dirty="0"/>
              <a:t>的</a:t>
            </a:r>
            <a:r>
              <a:rPr lang="zh-CN" altLang="en-US" sz="2800" b="1" dirty="0">
                <a:solidFill>
                  <a:srgbClr val="CC3300"/>
                </a:solidFill>
              </a:rPr>
              <a:t>句柄</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23850" y="228600"/>
            <a:ext cx="8496300" cy="1143000"/>
          </a:xfrm>
        </p:spPr>
        <p:txBody>
          <a:bodyPr/>
          <a:lstStyle/>
          <a:p>
            <a:r>
              <a:rPr lang="zh-CN" altLang="en-US" sz="3600" b="1" dirty="0" smtClean="0"/>
              <a:t>例</a:t>
            </a:r>
            <a:r>
              <a:rPr lang="en-US" altLang="zh-CN" sz="3600" b="1" dirty="0" smtClean="0"/>
              <a:t>5.8</a:t>
            </a:r>
            <a:r>
              <a:rPr lang="zh-CN" altLang="en-US" sz="3600" b="1" dirty="0" smtClean="0"/>
              <a:t> </a:t>
            </a:r>
            <a:r>
              <a:rPr lang="zh-CN" altLang="en-US" sz="3600" b="1" dirty="0">
                <a:latin typeface="宋体" pitchFamily="2" charset="-122"/>
              </a:rPr>
              <a:t>：</a:t>
            </a:r>
            <a:r>
              <a:rPr lang="en-US" altLang="zh-CN" sz="3600" b="1" dirty="0" err="1">
                <a:latin typeface="宋体" pitchFamily="2" charset="-122"/>
              </a:rPr>
              <a:t>i</a:t>
            </a:r>
            <a:r>
              <a:rPr lang="en-US" altLang="zh-CN" sz="3600" b="1" dirty="0">
                <a:latin typeface="宋体" pitchFamily="2" charset="-122"/>
              </a:rPr>
              <a:t>*</a:t>
            </a:r>
            <a:r>
              <a:rPr lang="en-US" altLang="zh-CN" sz="3600" b="1" dirty="0" err="1">
                <a:latin typeface="宋体" pitchFamily="2" charset="-122"/>
              </a:rPr>
              <a:t>i+i</a:t>
            </a:r>
            <a:r>
              <a:rPr lang="en-US" altLang="zh-CN" sz="3600" b="1" dirty="0">
                <a:latin typeface="宋体" pitchFamily="2" charset="-122"/>
              </a:rPr>
              <a:t> </a:t>
            </a:r>
            <a:r>
              <a:rPr lang="zh-CN" altLang="en-US" sz="3600" b="1" dirty="0">
                <a:latin typeface="宋体" pitchFamily="2" charset="-122"/>
              </a:rPr>
              <a:t>的短语、直接短语和句柄</a:t>
            </a:r>
          </a:p>
        </p:txBody>
      </p:sp>
      <p:sp>
        <p:nvSpPr>
          <p:cNvPr id="68611" name="Rectangle 3"/>
          <p:cNvSpPr>
            <a:spLocks noGrp="1" noChangeArrowheads="1"/>
          </p:cNvSpPr>
          <p:nvPr>
            <p:ph idx="1"/>
          </p:nvPr>
        </p:nvSpPr>
        <p:spPr>
          <a:xfrm>
            <a:off x="228600" y="1600200"/>
            <a:ext cx="8915400" cy="5029200"/>
          </a:xfrm>
          <a:noFill/>
        </p:spPr>
        <p:txBody>
          <a:bodyPr/>
          <a:lstStyle/>
          <a:p>
            <a:pPr>
              <a:buFontTx/>
              <a:buNone/>
            </a:pPr>
            <a:r>
              <a:rPr lang="en-US" altLang="en-US" dirty="0"/>
              <a:t>                 </a:t>
            </a:r>
            <a:r>
              <a:rPr lang="en-US" altLang="zh-CN" dirty="0"/>
              <a:t>   E                     </a:t>
            </a:r>
          </a:p>
          <a:p>
            <a:pPr>
              <a:buFontTx/>
              <a:buNone/>
            </a:pPr>
            <a:r>
              <a:rPr lang="en-US" altLang="zh-CN" dirty="0"/>
              <a:t>     </a:t>
            </a:r>
            <a:r>
              <a:rPr lang="en-US" altLang="zh-CN" dirty="0" smtClean="0"/>
              <a:t>     </a:t>
            </a:r>
            <a:r>
              <a:rPr lang="en-US" altLang="zh-CN" dirty="0"/>
              <a:t>E        </a:t>
            </a:r>
            <a:r>
              <a:rPr lang="en-US" altLang="zh-CN" dirty="0" smtClean="0"/>
              <a:t>+     </a:t>
            </a:r>
            <a:r>
              <a:rPr lang="en-US" altLang="zh-CN" dirty="0"/>
              <a:t>T</a:t>
            </a:r>
          </a:p>
          <a:p>
            <a:pPr>
              <a:buFontTx/>
              <a:buNone/>
            </a:pPr>
            <a:r>
              <a:rPr lang="en-US" altLang="zh-CN" dirty="0"/>
              <a:t>       </a:t>
            </a:r>
          </a:p>
          <a:p>
            <a:pPr>
              <a:buFontTx/>
              <a:buNone/>
            </a:pPr>
            <a:r>
              <a:rPr lang="en-US" altLang="zh-CN" dirty="0"/>
              <a:t>   </a:t>
            </a:r>
            <a:r>
              <a:rPr lang="en-US" altLang="zh-CN" dirty="0" smtClean="0"/>
              <a:t>    </a:t>
            </a:r>
            <a:r>
              <a:rPr lang="en-US" altLang="zh-CN" dirty="0"/>
              <a:t>T                     F</a:t>
            </a:r>
          </a:p>
          <a:p>
            <a:pPr>
              <a:buFontTx/>
              <a:buNone/>
            </a:pPr>
            <a:r>
              <a:rPr lang="en-US" altLang="zh-CN" dirty="0"/>
              <a:t>T     *     F                             </a:t>
            </a:r>
          </a:p>
          <a:p>
            <a:pPr>
              <a:buFontTx/>
              <a:buNone/>
            </a:pPr>
            <a:r>
              <a:rPr lang="en-US" altLang="zh-CN" dirty="0"/>
              <a:t>                      </a:t>
            </a:r>
            <a:r>
              <a:rPr lang="en-US" altLang="zh-CN" dirty="0" smtClean="0"/>
              <a:t>   </a:t>
            </a:r>
            <a:r>
              <a:rPr lang="en-US" altLang="zh-CN" b="1" dirty="0" smtClean="0"/>
              <a:t> </a:t>
            </a:r>
            <a:r>
              <a:rPr lang="en-US" altLang="zh-CN" b="1" dirty="0">
                <a:solidFill>
                  <a:srgbClr val="FF66FF"/>
                </a:solidFill>
              </a:rPr>
              <a:t>i</a:t>
            </a:r>
            <a:r>
              <a:rPr lang="en-US" altLang="zh-CN" b="1" baseline="-25000" dirty="0">
                <a:solidFill>
                  <a:srgbClr val="FF66FF"/>
                </a:solidFill>
              </a:rPr>
              <a:t>3</a:t>
            </a:r>
            <a:r>
              <a:rPr lang="en-US" altLang="zh-CN" dirty="0">
                <a:solidFill>
                  <a:srgbClr val="FF66FF"/>
                </a:solidFill>
              </a:rPr>
              <a:t> </a:t>
            </a:r>
            <a:r>
              <a:rPr lang="en-US" altLang="zh-CN" dirty="0"/>
              <a:t>      </a:t>
            </a:r>
            <a:r>
              <a:rPr lang="zh-CN" altLang="en-US" b="1" dirty="0">
                <a:solidFill>
                  <a:srgbClr val="CC3300"/>
                </a:solidFill>
              </a:rPr>
              <a:t>短语</a:t>
            </a:r>
            <a:r>
              <a:rPr lang="zh-CN" altLang="en-US" b="1" dirty="0"/>
              <a:t>：</a:t>
            </a:r>
            <a:r>
              <a:rPr lang="en-US" altLang="zh-CN" b="1" dirty="0">
                <a:solidFill>
                  <a:srgbClr val="0033CC"/>
                </a:solidFill>
              </a:rPr>
              <a:t>i</a:t>
            </a:r>
            <a:r>
              <a:rPr lang="en-US" altLang="zh-CN" b="1" baseline="-25000" dirty="0">
                <a:solidFill>
                  <a:srgbClr val="0033CC"/>
                </a:solidFill>
              </a:rPr>
              <a:t>1</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2</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3</a:t>
            </a:r>
            <a:r>
              <a:rPr lang="zh-CN" altLang="en-US" sz="3600" b="1" dirty="0">
                <a:latin typeface="宋体" pitchFamily="2" charset="-122"/>
              </a:rPr>
              <a:t>，</a:t>
            </a:r>
            <a:r>
              <a:rPr lang="zh-CN" altLang="en-US" b="1" dirty="0"/>
              <a:t> </a:t>
            </a:r>
            <a:r>
              <a:rPr lang="en-US" altLang="zh-CN" b="1" dirty="0">
                <a:solidFill>
                  <a:srgbClr val="0033CC"/>
                </a:solidFill>
              </a:rPr>
              <a:t>i</a:t>
            </a:r>
            <a:r>
              <a:rPr lang="en-US" altLang="zh-CN" b="1" baseline="-25000" dirty="0">
                <a:solidFill>
                  <a:srgbClr val="0033CC"/>
                </a:solidFill>
              </a:rPr>
              <a:t>1</a:t>
            </a:r>
            <a:r>
              <a:rPr lang="en-US" altLang="zh-CN" sz="3600" b="1" dirty="0">
                <a:solidFill>
                  <a:srgbClr val="0033CC"/>
                </a:solidFill>
                <a:latin typeface="宋体" pitchFamily="2" charset="-122"/>
              </a:rPr>
              <a:t>*</a:t>
            </a:r>
            <a:r>
              <a:rPr lang="en-US" altLang="zh-CN" b="1" dirty="0">
                <a:solidFill>
                  <a:srgbClr val="0033CC"/>
                </a:solidFill>
              </a:rPr>
              <a:t> i</a:t>
            </a:r>
            <a:r>
              <a:rPr lang="en-US" altLang="zh-CN" b="1" baseline="-25000" dirty="0">
                <a:solidFill>
                  <a:srgbClr val="0033CC"/>
                </a:solidFill>
              </a:rPr>
              <a:t>2</a:t>
            </a:r>
            <a:r>
              <a:rPr lang="en-US" altLang="zh-CN" b="1" baseline="-25000" dirty="0"/>
              <a:t> </a:t>
            </a:r>
            <a:r>
              <a:rPr lang="zh-CN" altLang="en-US" sz="3600" b="1" dirty="0">
                <a:latin typeface="宋体" pitchFamily="2" charset="-122"/>
              </a:rPr>
              <a:t>，</a:t>
            </a:r>
            <a:endParaRPr lang="zh-CN" altLang="en-US" dirty="0"/>
          </a:p>
          <a:p>
            <a:pPr>
              <a:buFontTx/>
              <a:buNone/>
            </a:pPr>
            <a:r>
              <a:rPr lang="en-US" altLang="zh-CN" dirty="0"/>
              <a:t>F         </a:t>
            </a:r>
            <a:r>
              <a:rPr lang="en-US" altLang="zh-CN" dirty="0" smtClean="0"/>
              <a:t>   </a:t>
            </a:r>
            <a:r>
              <a:rPr lang="en-US" altLang="zh-CN" b="1" dirty="0" smtClean="0"/>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en-US" altLang="zh-CN" b="1" baseline="-25000" dirty="0">
                <a:solidFill>
                  <a:schemeClr val="accent1"/>
                </a:solidFill>
              </a:rPr>
              <a:t> </a:t>
            </a:r>
            <a:r>
              <a:rPr lang="en-US" altLang="zh-CN" b="1" dirty="0">
                <a:solidFill>
                  <a:srgbClr val="FF3300"/>
                </a:solidFill>
              </a:rPr>
              <a:t>i</a:t>
            </a:r>
            <a:r>
              <a:rPr lang="en-US" altLang="zh-CN" b="1" baseline="-25000" dirty="0">
                <a:solidFill>
                  <a:srgbClr val="FF3300"/>
                </a:solidFill>
              </a:rPr>
              <a:t>1 </a:t>
            </a:r>
            <a:r>
              <a:rPr lang="zh-CN" altLang="en-US" sz="3600" b="1" dirty="0">
                <a:latin typeface="宋体" pitchFamily="2" charset="-122"/>
              </a:rPr>
              <a:t>，</a:t>
            </a:r>
            <a:r>
              <a:rPr lang="zh-CN" altLang="en-US" b="1" dirty="0">
                <a:solidFill>
                  <a:srgbClr val="0033CC"/>
                </a:solidFill>
              </a:rPr>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3</a:t>
            </a:r>
            <a:r>
              <a:rPr lang="en-US" altLang="zh-CN" b="1" baseline="-25000" dirty="0"/>
              <a:t> </a:t>
            </a:r>
            <a:r>
              <a:rPr lang="zh-CN" altLang="en-US" b="1" baseline="-25000" dirty="0"/>
              <a:t>。   </a:t>
            </a:r>
            <a:endParaRPr lang="zh-CN" altLang="en-US" dirty="0"/>
          </a:p>
          <a:p>
            <a:pPr>
              <a:buFontTx/>
              <a:buNone/>
            </a:pPr>
            <a:r>
              <a:rPr lang="en-US" altLang="zh-CN" b="1" dirty="0">
                <a:solidFill>
                  <a:srgbClr val="FF3300"/>
                </a:solidFill>
              </a:rPr>
              <a:t>i</a:t>
            </a:r>
            <a:r>
              <a:rPr lang="en-US" altLang="zh-CN" b="1" baseline="-25000" dirty="0">
                <a:solidFill>
                  <a:srgbClr val="FF3300"/>
                </a:solidFill>
              </a:rPr>
              <a:t>1</a:t>
            </a:r>
            <a:r>
              <a:rPr lang="en-US" altLang="zh-CN" b="1" baseline="-25000" dirty="0"/>
              <a:t>                                    </a:t>
            </a:r>
            <a:r>
              <a:rPr lang="zh-CN" altLang="en-US" b="1" dirty="0">
                <a:solidFill>
                  <a:srgbClr val="CC3300"/>
                </a:solidFill>
              </a:rPr>
              <a:t>直接短语</a:t>
            </a:r>
            <a:r>
              <a:rPr lang="zh-CN" altLang="en-US" b="1" dirty="0"/>
              <a:t>： </a:t>
            </a:r>
            <a:r>
              <a:rPr lang="en-US" altLang="zh-CN" b="1" dirty="0">
                <a:solidFill>
                  <a:srgbClr val="FF3300"/>
                </a:solidFill>
              </a:rPr>
              <a:t>i</a:t>
            </a:r>
            <a:r>
              <a:rPr lang="en-US" altLang="zh-CN" b="1" baseline="-25000" dirty="0">
                <a:solidFill>
                  <a:srgbClr val="FF3300"/>
                </a:solidFill>
              </a:rPr>
              <a:t>1</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2</a:t>
            </a:r>
            <a:r>
              <a:rPr lang="en-US" altLang="zh-CN" b="1" baseline="-25000" dirty="0"/>
              <a:t> </a:t>
            </a:r>
            <a:r>
              <a:rPr lang="zh-CN" altLang="en-US" sz="3600" b="1" dirty="0">
                <a:latin typeface="宋体" pitchFamily="2" charset="-122"/>
              </a:rPr>
              <a:t>，</a:t>
            </a:r>
            <a:r>
              <a:rPr lang="zh-CN" altLang="en-US" b="1" dirty="0"/>
              <a:t> </a:t>
            </a:r>
            <a:r>
              <a:rPr lang="en-US" altLang="zh-CN" b="1" dirty="0">
                <a:solidFill>
                  <a:srgbClr val="FF66FF"/>
                </a:solidFill>
              </a:rPr>
              <a:t>i</a:t>
            </a:r>
            <a:r>
              <a:rPr lang="en-US" altLang="zh-CN" b="1" baseline="-25000" dirty="0">
                <a:solidFill>
                  <a:srgbClr val="FF66FF"/>
                </a:solidFill>
              </a:rPr>
              <a:t>3</a:t>
            </a:r>
            <a:r>
              <a:rPr lang="en-US" altLang="zh-CN" b="1" baseline="-25000" dirty="0"/>
              <a:t> </a:t>
            </a:r>
            <a:r>
              <a:rPr lang="zh-CN" altLang="en-US" b="1" baseline="-25000" dirty="0"/>
              <a:t>。</a:t>
            </a:r>
            <a:r>
              <a:rPr lang="zh-CN" altLang="en-US" b="1" dirty="0">
                <a:solidFill>
                  <a:srgbClr val="CC3300"/>
                </a:solidFill>
              </a:rPr>
              <a:t>句柄</a:t>
            </a:r>
            <a:r>
              <a:rPr lang="zh-CN" altLang="en-US" b="1" dirty="0"/>
              <a:t>：</a:t>
            </a:r>
            <a:r>
              <a:rPr lang="zh-CN" altLang="en-US" b="1" dirty="0">
                <a:solidFill>
                  <a:schemeClr val="accent1"/>
                </a:solidFill>
              </a:rPr>
              <a:t> </a:t>
            </a:r>
            <a:r>
              <a:rPr lang="en-US" altLang="zh-CN" b="1" dirty="0">
                <a:solidFill>
                  <a:srgbClr val="FF3300"/>
                </a:solidFill>
              </a:rPr>
              <a:t>i</a:t>
            </a:r>
            <a:r>
              <a:rPr lang="en-US" altLang="zh-CN" b="1" baseline="-25000" dirty="0">
                <a:solidFill>
                  <a:srgbClr val="FF3300"/>
                </a:solidFill>
              </a:rPr>
              <a:t>1</a:t>
            </a:r>
            <a:r>
              <a:rPr lang="en-US" altLang="zh-CN" b="1" dirty="0"/>
              <a:t>                                       </a:t>
            </a:r>
            <a:endParaRPr lang="en-US" altLang="zh-CN" b="1" baseline="-25000" dirty="0"/>
          </a:p>
        </p:txBody>
      </p:sp>
      <p:sp>
        <p:nvSpPr>
          <p:cNvPr id="17" name="灯片编号占位符 16"/>
          <p:cNvSpPr>
            <a:spLocks noGrp="1"/>
          </p:cNvSpPr>
          <p:nvPr>
            <p:ph type="sldNum" sz="quarter" idx="12"/>
          </p:nvPr>
        </p:nvSpPr>
        <p:spPr/>
        <p:txBody>
          <a:bodyPr/>
          <a:lstStyle/>
          <a:p>
            <a:fld id="{09A025D1-BAA5-4CF6-A581-2B23F0086B83}" type="slidenum">
              <a:rPr lang="zh-CN" altLang="en-US" smtClean="0"/>
              <a:pPr/>
              <a:t>39</a:t>
            </a:fld>
            <a:endParaRPr lang="en-US" altLang="zh-CN"/>
          </a:p>
        </p:txBody>
      </p:sp>
      <p:sp>
        <p:nvSpPr>
          <p:cNvPr id="68612" name="Text Box 4"/>
          <p:cNvSpPr txBox="1">
            <a:spLocks noChangeArrowheads="1"/>
          </p:cNvSpPr>
          <p:nvPr/>
        </p:nvSpPr>
        <p:spPr bwMode="auto">
          <a:xfrm>
            <a:off x="5486400" y="1524000"/>
            <a:ext cx="3429000" cy="2655888"/>
          </a:xfrm>
          <a:prstGeom prst="rect">
            <a:avLst/>
          </a:prstGeom>
          <a:noFill/>
          <a:ln w="9525">
            <a:noFill/>
            <a:miter lim="800000"/>
            <a:headEnd/>
            <a:tailEnd/>
          </a:ln>
          <a:effectLst/>
        </p:spPr>
        <p:txBody>
          <a:bodyPr>
            <a:spAutoFit/>
          </a:bodyPr>
          <a:lstStyle/>
          <a:p>
            <a:pPr lvl="1" eaLnBrk="0" hangingPunct="0">
              <a:lnSpc>
                <a:spcPct val="110000"/>
              </a:lnSpc>
            </a:pPr>
            <a:r>
              <a:rPr kumimoji="1" lang="en-US" altLang="zh-CN" sz="2800" b="1">
                <a:latin typeface="宋体" pitchFamily="2" charset="-122"/>
              </a:rPr>
              <a:t>G[E]</a:t>
            </a:r>
            <a:r>
              <a:rPr kumimoji="1" lang="zh-CN" altLang="en-US" sz="2800" b="1">
                <a:latin typeface="宋体" pitchFamily="2" charset="-122"/>
              </a:rPr>
              <a:t>：</a:t>
            </a:r>
            <a:r>
              <a:rPr kumimoji="1" lang="en-US" altLang="zh-CN" sz="2800" b="1">
                <a:latin typeface="宋体" pitchFamily="2" charset="-122"/>
              </a:rPr>
              <a:t>E→E+T|T</a:t>
            </a:r>
            <a:br>
              <a:rPr kumimoji="1" lang="en-US" altLang="zh-CN" sz="2800" b="1">
                <a:latin typeface="宋体" pitchFamily="2" charset="-122"/>
              </a:rPr>
            </a:br>
            <a:r>
              <a:rPr kumimoji="1" lang="en-US" altLang="zh-CN" sz="2800" b="1">
                <a:latin typeface="宋体" pitchFamily="2" charset="-122"/>
              </a:rPr>
              <a:t>      T→T*F|F</a:t>
            </a:r>
            <a:br>
              <a:rPr kumimoji="1" lang="en-US" altLang="zh-CN" sz="2800" b="1">
                <a:latin typeface="宋体" pitchFamily="2" charset="-122"/>
              </a:rPr>
            </a:br>
            <a:r>
              <a:rPr kumimoji="1" lang="en-US" altLang="zh-CN" sz="2800" b="1">
                <a:latin typeface="宋体" pitchFamily="2" charset="-122"/>
              </a:rPr>
              <a:t>      F→(E)|i</a:t>
            </a:r>
          </a:p>
          <a:p>
            <a:pPr lvl="1" eaLnBrk="0" hangingPunct="0">
              <a:lnSpc>
                <a:spcPct val="110000"/>
              </a:lnSpc>
            </a:pPr>
            <a:r>
              <a:rPr kumimoji="1" lang="zh-CN" altLang="en-US" sz="2800" b="1">
                <a:latin typeface="宋体" pitchFamily="2" charset="-122"/>
              </a:rPr>
              <a:t>句型：</a:t>
            </a:r>
            <a:r>
              <a:rPr kumimoji="1" lang="en-US" altLang="zh-CN" sz="2800" b="1">
                <a:solidFill>
                  <a:srgbClr val="CC0000"/>
                </a:solidFill>
                <a:latin typeface="宋体" pitchFamily="2" charset="-122"/>
              </a:rPr>
              <a:t>i*i+i</a:t>
            </a:r>
            <a:endParaRPr kumimoji="1" lang="en-US" altLang="zh-CN" sz="2800" b="1">
              <a:latin typeface="宋体" pitchFamily="2" charset="-122"/>
            </a:endParaRPr>
          </a:p>
          <a:p>
            <a:pPr>
              <a:lnSpc>
                <a:spcPct val="110000"/>
              </a:lnSpc>
              <a:spcBef>
                <a:spcPct val="50000"/>
              </a:spcBef>
            </a:pPr>
            <a:endParaRPr kumimoji="1" lang="zh-CN" altLang="en-US" sz="2800" b="1">
              <a:latin typeface="宋体" pitchFamily="2" charset="-122"/>
            </a:endParaRPr>
          </a:p>
        </p:txBody>
      </p:sp>
      <p:sp>
        <p:nvSpPr>
          <p:cNvPr id="68613" name="Line 5"/>
          <p:cNvSpPr>
            <a:spLocks noChangeShapeType="1"/>
          </p:cNvSpPr>
          <p:nvPr/>
        </p:nvSpPr>
        <p:spPr bwMode="auto">
          <a:xfrm flipH="1">
            <a:off x="1295400" y="2057400"/>
            <a:ext cx="1143000" cy="304800"/>
          </a:xfrm>
          <a:prstGeom prst="line">
            <a:avLst/>
          </a:prstGeom>
          <a:noFill/>
          <a:ln w="9525">
            <a:solidFill>
              <a:schemeClr val="tx1"/>
            </a:solidFill>
            <a:round/>
            <a:headEnd/>
            <a:tailEnd/>
          </a:ln>
          <a:effectLst/>
        </p:spPr>
        <p:txBody>
          <a:bodyPr wrap="none" anchor="ctr"/>
          <a:lstStyle/>
          <a:p>
            <a:endParaRPr lang="zh-CN" altLang="en-US"/>
          </a:p>
        </p:txBody>
      </p:sp>
      <p:sp>
        <p:nvSpPr>
          <p:cNvPr id="68614" name="Line 6"/>
          <p:cNvSpPr>
            <a:spLocks noChangeShapeType="1"/>
          </p:cNvSpPr>
          <p:nvPr/>
        </p:nvSpPr>
        <p:spPr bwMode="auto">
          <a:xfrm flipH="1">
            <a:off x="533400" y="3733800"/>
            <a:ext cx="609600" cy="304800"/>
          </a:xfrm>
          <a:prstGeom prst="line">
            <a:avLst/>
          </a:prstGeom>
          <a:noFill/>
          <a:ln w="9525">
            <a:solidFill>
              <a:schemeClr val="tx1"/>
            </a:solidFill>
            <a:round/>
            <a:headEnd/>
            <a:tailEnd/>
          </a:ln>
          <a:effectLst/>
        </p:spPr>
        <p:txBody>
          <a:bodyPr wrap="none" anchor="ctr"/>
          <a:lstStyle/>
          <a:p>
            <a:endParaRPr lang="zh-CN" altLang="en-US"/>
          </a:p>
        </p:txBody>
      </p:sp>
      <p:sp>
        <p:nvSpPr>
          <p:cNvPr id="68615" name="Line 7"/>
          <p:cNvSpPr>
            <a:spLocks noChangeShapeType="1"/>
          </p:cNvSpPr>
          <p:nvPr/>
        </p:nvSpPr>
        <p:spPr bwMode="auto">
          <a:xfrm>
            <a:off x="2667000" y="2057400"/>
            <a:ext cx="533400" cy="304800"/>
          </a:xfrm>
          <a:prstGeom prst="line">
            <a:avLst/>
          </a:prstGeom>
          <a:noFill/>
          <a:ln w="9525">
            <a:solidFill>
              <a:schemeClr val="tx1"/>
            </a:solidFill>
            <a:round/>
            <a:headEnd/>
            <a:tailEnd/>
          </a:ln>
          <a:effectLst/>
        </p:spPr>
        <p:txBody>
          <a:bodyPr wrap="none" anchor="ctr"/>
          <a:lstStyle/>
          <a:p>
            <a:endParaRPr lang="zh-CN" altLang="en-US"/>
          </a:p>
        </p:txBody>
      </p:sp>
      <p:sp>
        <p:nvSpPr>
          <p:cNvPr id="68616" name="Line 8"/>
          <p:cNvSpPr>
            <a:spLocks noChangeShapeType="1"/>
          </p:cNvSpPr>
          <p:nvPr/>
        </p:nvSpPr>
        <p:spPr bwMode="auto">
          <a:xfrm>
            <a:off x="1187450" y="3716338"/>
            <a:ext cx="504825" cy="288925"/>
          </a:xfrm>
          <a:prstGeom prst="line">
            <a:avLst/>
          </a:prstGeom>
          <a:noFill/>
          <a:ln w="9525">
            <a:solidFill>
              <a:schemeClr val="tx1"/>
            </a:solidFill>
            <a:round/>
            <a:headEnd/>
            <a:tailEnd/>
          </a:ln>
          <a:effectLst/>
        </p:spPr>
        <p:txBody>
          <a:bodyPr wrap="none" anchor="ctr"/>
          <a:lstStyle/>
          <a:p>
            <a:endParaRPr lang="zh-CN" altLang="en-US"/>
          </a:p>
        </p:txBody>
      </p:sp>
      <p:sp>
        <p:nvSpPr>
          <p:cNvPr id="68617" name="Line 9"/>
          <p:cNvSpPr>
            <a:spLocks noChangeShapeType="1"/>
          </p:cNvSpPr>
          <p:nvPr/>
        </p:nvSpPr>
        <p:spPr bwMode="auto">
          <a:xfrm>
            <a:off x="2484438" y="2060575"/>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68618" name="Line 10"/>
          <p:cNvSpPr>
            <a:spLocks noChangeShapeType="1"/>
          </p:cNvSpPr>
          <p:nvPr/>
        </p:nvSpPr>
        <p:spPr bwMode="auto">
          <a:xfrm flipH="1">
            <a:off x="1116013" y="2708275"/>
            <a:ext cx="215900" cy="720725"/>
          </a:xfrm>
          <a:prstGeom prst="line">
            <a:avLst/>
          </a:prstGeom>
          <a:noFill/>
          <a:ln w="9525">
            <a:solidFill>
              <a:schemeClr val="tx1"/>
            </a:solidFill>
            <a:round/>
            <a:headEnd/>
            <a:tailEnd/>
          </a:ln>
          <a:effectLst/>
        </p:spPr>
        <p:txBody>
          <a:bodyPr wrap="none" anchor="ctr"/>
          <a:lstStyle/>
          <a:p>
            <a:endParaRPr lang="zh-CN" altLang="en-US"/>
          </a:p>
        </p:txBody>
      </p:sp>
      <p:sp>
        <p:nvSpPr>
          <p:cNvPr id="68619" name="Line 11"/>
          <p:cNvSpPr>
            <a:spLocks noChangeShapeType="1"/>
          </p:cNvSpPr>
          <p:nvPr/>
        </p:nvSpPr>
        <p:spPr bwMode="auto">
          <a:xfrm>
            <a:off x="3203575" y="2708275"/>
            <a:ext cx="144463" cy="720725"/>
          </a:xfrm>
          <a:prstGeom prst="line">
            <a:avLst/>
          </a:prstGeom>
          <a:noFill/>
          <a:ln w="9525">
            <a:solidFill>
              <a:schemeClr val="tx1"/>
            </a:solidFill>
            <a:round/>
            <a:headEnd/>
            <a:tailEnd/>
          </a:ln>
          <a:effectLst/>
        </p:spPr>
        <p:txBody>
          <a:bodyPr wrap="none" anchor="ctr"/>
          <a:lstStyle/>
          <a:p>
            <a:endParaRPr lang="zh-CN" altLang="en-US"/>
          </a:p>
        </p:txBody>
      </p:sp>
      <p:sp>
        <p:nvSpPr>
          <p:cNvPr id="68620" name="Line 12"/>
          <p:cNvSpPr>
            <a:spLocks noChangeShapeType="1"/>
          </p:cNvSpPr>
          <p:nvPr/>
        </p:nvSpPr>
        <p:spPr bwMode="auto">
          <a:xfrm flipH="1">
            <a:off x="2987673" y="3861048"/>
            <a:ext cx="360190" cy="791915"/>
          </a:xfrm>
          <a:prstGeom prst="line">
            <a:avLst/>
          </a:prstGeom>
          <a:noFill/>
          <a:ln w="9525">
            <a:solidFill>
              <a:schemeClr val="tx1"/>
            </a:solidFill>
            <a:round/>
            <a:headEnd/>
            <a:tailEnd/>
          </a:ln>
          <a:effectLst/>
        </p:spPr>
        <p:txBody>
          <a:bodyPr wrap="none" anchor="ctr"/>
          <a:lstStyle/>
          <a:p>
            <a:endParaRPr lang="zh-CN" altLang="en-US"/>
          </a:p>
        </p:txBody>
      </p:sp>
      <p:sp>
        <p:nvSpPr>
          <p:cNvPr id="68621" name="Line 13"/>
          <p:cNvSpPr>
            <a:spLocks noChangeShapeType="1"/>
          </p:cNvSpPr>
          <p:nvPr/>
        </p:nvSpPr>
        <p:spPr bwMode="auto">
          <a:xfrm>
            <a:off x="1187624" y="3789040"/>
            <a:ext cx="0" cy="228600"/>
          </a:xfrm>
          <a:prstGeom prst="line">
            <a:avLst/>
          </a:prstGeom>
          <a:noFill/>
          <a:ln w="9525">
            <a:solidFill>
              <a:schemeClr val="tx1"/>
            </a:solidFill>
            <a:round/>
            <a:headEnd/>
            <a:tailEnd/>
          </a:ln>
          <a:effectLst/>
        </p:spPr>
        <p:txBody>
          <a:bodyPr wrap="none" anchor="ctr"/>
          <a:lstStyle/>
          <a:p>
            <a:endParaRPr lang="zh-CN" altLang="en-US"/>
          </a:p>
        </p:txBody>
      </p:sp>
      <p:sp>
        <p:nvSpPr>
          <p:cNvPr id="68622" name="Line 14"/>
          <p:cNvSpPr>
            <a:spLocks noChangeShapeType="1"/>
          </p:cNvSpPr>
          <p:nvPr/>
        </p:nvSpPr>
        <p:spPr bwMode="auto">
          <a:xfrm>
            <a:off x="1835150" y="4437063"/>
            <a:ext cx="0" cy="762000"/>
          </a:xfrm>
          <a:prstGeom prst="line">
            <a:avLst/>
          </a:prstGeom>
          <a:noFill/>
          <a:ln w="9525">
            <a:solidFill>
              <a:schemeClr val="tx1"/>
            </a:solidFill>
            <a:round/>
            <a:headEnd/>
            <a:tailEnd/>
          </a:ln>
          <a:effectLst/>
        </p:spPr>
        <p:txBody>
          <a:bodyPr wrap="none" anchor="ctr"/>
          <a:lstStyle/>
          <a:p>
            <a:endParaRPr lang="zh-CN" altLang="en-US"/>
          </a:p>
        </p:txBody>
      </p:sp>
      <p:sp>
        <p:nvSpPr>
          <p:cNvPr id="68623" name="Line 15"/>
          <p:cNvSpPr>
            <a:spLocks noChangeShapeType="1"/>
          </p:cNvSpPr>
          <p:nvPr/>
        </p:nvSpPr>
        <p:spPr bwMode="auto">
          <a:xfrm>
            <a:off x="381000" y="44958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68624" name="Line 16"/>
          <p:cNvSpPr>
            <a:spLocks noChangeShapeType="1"/>
          </p:cNvSpPr>
          <p:nvPr/>
        </p:nvSpPr>
        <p:spPr bwMode="auto">
          <a:xfrm>
            <a:off x="381000" y="5715000"/>
            <a:ext cx="0" cy="30480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a:xfrm>
            <a:off x="6553200" y="6245225"/>
            <a:ext cx="2133600" cy="476250"/>
          </a:xfrm>
          <a:noFill/>
        </p:spPr>
        <p:txBody>
          <a:bodyPr anchor="t"/>
          <a:lstStyle/>
          <a:p>
            <a:pPr>
              <a:defRPr/>
            </a:pPr>
            <a:fld id="{F99C092E-A7F2-4E02-9CD9-23A8BF6725B1}" type="slidenum">
              <a:rPr lang="en-US" altLang="zh-CN">
                <a:latin typeface="+mn-lt"/>
                <a:ea typeface="宋体" pitchFamily="2" charset="-122"/>
              </a:rPr>
              <a:pPr>
                <a:defRPr/>
              </a:pPr>
              <a:t>4</a:t>
            </a:fld>
            <a:endParaRPr lang="en-US" altLang="zh-CN">
              <a:latin typeface="+mn-lt"/>
              <a:ea typeface="宋体" pitchFamily="2" charset="-122"/>
            </a:endParaRPr>
          </a:p>
        </p:txBody>
      </p:sp>
      <p:sp>
        <p:nvSpPr>
          <p:cNvPr id="320516" name="Rectangle 2"/>
          <p:cNvSpPr>
            <a:spLocks noGrp="1" noChangeArrowheads="1"/>
          </p:cNvSpPr>
          <p:nvPr>
            <p:ph type="title" idx="4294967295"/>
          </p:nvPr>
        </p:nvSpPr>
        <p:spPr>
          <a:xfrm>
            <a:off x="1043608" y="980728"/>
            <a:ext cx="5554663" cy="774700"/>
          </a:xfrm>
          <a:noFill/>
        </p:spPr>
        <p:txBody>
          <a:bodyPr lIns="92075" tIns="46038" rIns="92075" bIns="46038" anchor="ctr"/>
          <a:lstStyle/>
          <a:p>
            <a:r>
              <a:rPr lang="zh-CN" altLang="en-US" sz="3600" b="1" dirty="0">
                <a:latin typeface="Times New Roman" pitchFamily="18" charset="0"/>
              </a:rPr>
              <a:t>语法分析树的生成演示</a:t>
            </a:r>
          </a:p>
        </p:txBody>
      </p:sp>
      <p:sp>
        <p:nvSpPr>
          <p:cNvPr id="1196035" name="Rectangle 3"/>
          <p:cNvSpPr>
            <a:spLocks noGrp="1" noChangeArrowheads="1"/>
          </p:cNvSpPr>
          <p:nvPr>
            <p:ph type="body" idx="4294967295"/>
          </p:nvPr>
        </p:nvSpPr>
        <p:spPr>
          <a:xfrm>
            <a:off x="971600" y="5589240"/>
            <a:ext cx="6846888" cy="666750"/>
          </a:xfrm>
          <a:noFill/>
        </p:spPr>
        <p:txBody>
          <a:bodyPr lIns="92075" tIns="46038" rIns="92075" bIns="46038"/>
          <a:lstStyle/>
          <a:p>
            <a:pPr>
              <a:buFont typeface="Wingdings" pitchFamily="2" charset="2"/>
              <a:buNone/>
            </a:pPr>
            <a:r>
              <a:rPr lang="en-US" altLang="zh-CN" b="0" dirty="0">
                <a:latin typeface="楷体_GB2312" pitchFamily="49" charset="-122"/>
              </a:rPr>
              <a:t>a     b     </a:t>
            </a:r>
            <a:r>
              <a:rPr lang="en-US" altLang="zh-CN" b="0" dirty="0" err="1">
                <a:latin typeface="楷体_GB2312" pitchFamily="49" charset="-122"/>
              </a:rPr>
              <a:t>b</a:t>
            </a:r>
            <a:r>
              <a:rPr lang="en-US" altLang="zh-CN" b="0" dirty="0">
                <a:latin typeface="楷体_GB2312" pitchFamily="49" charset="-122"/>
              </a:rPr>
              <a:t>     c     d     e</a:t>
            </a:r>
          </a:p>
        </p:txBody>
      </p:sp>
      <p:sp>
        <p:nvSpPr>
          <p:cNvPr id="1196036" name="Text Box 4"/>
          <p:cNvSpPr txBox="1">
            <a:spLocks noChangeArrowheads="1"/>
          </p:cNvSpPr>
          <p:nvPr/>
        </p:nvSpPr>
        <p:spPr bwMode="auto">
          <a:xfrm>
            <a:off x="2090738" y="4516438"/>
            <a:ext cx="441325"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A</a:t>
            </a:r>
          </a:p>
        </p:txBody>
      </p:sp>
      <p:sp>
        <p:nvSpPr>
          <p:cNvPr id="1196037" name="Text Box 5"/>
          <p:cNvSpPr txBox="1">
            <a:spLocks noChangeArrowheads="1"/>
          </p:cNvSpPr>
          <p:nvPr/>
        </p:nvSpPr>
        <p:spPr bwMode="auto">
          <a:xfrm>
            <a:off x="2732088" y="3463925"/>
            <a:ext cx="441325"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A</a:t>
            </a:r>
          </a:p>
        </p:txBody>
      </p:sp>
      <p:sp>
        <p:nvSpPr>
          <p:cNvPr id="1196038" name="Text Box 6"/>
          <p:cNvSpPr txBox="1">
            <a:spLocks noChangeArrowheads="1"/>
          </p:cNvSpPr>
          <p:nvPr/>
        </p:nvSpPr>
        <p:spPr bwMode="auto">
          <a:xfrm>
            <a:off x="5840413" y="4530725"/>
            <a:ext cx="420687"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B</a:t>
            </a:r>
          </a:p>
        </p:txBody>
      </p:sp>
      <p:sp>
        <p:nvSpPr>
          <p:cNvPr id="1196039" name="Text Box 7"/>
          <p:cNvSpPr txBox="1">
            <a:spLocks noChangeArrowheads="1"/>
          </p:cNvSpPr>
          <p:nvPr/>
        </p:nvSpPr>
        <p:spPr bwMode="auto">
          <a:xfrm>
            <a:off x="3933825" y="1773238"/>
            <a:ext cx="382588"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latin typeface="Times New Roman" pitchFamily="18" charset="0"/>
              </a:rPr>
              <a:t>S</a:t>
            </a:r>
          </a:p>
        </p:txBody>
      </p:sp>
      <p:sp>
        <p:nvSpPr>
          <p:cNvPr id="1196040" name="Line 8"/>
          <p:cNvSpPr>
            <a:spLocks noChangeShapeType="1"/>
          </p:cNvSpPr>
          <p:nvPr/>
        </p:nvSpPr>
        <p:spPr bwMode="auto">
          <a:xfrm>
            <a:off x="2335213" y="4973638"/>
            <a:ext cx="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1" name="Line 9"/>
          <p:cNvSpPr>
            <a:spLocks noChangeShapeType="1"/>
          </p:cNvSpPr>
          <p:nvPr/>
        </p:nvSpPr>
        <p:spPr bwMode="auto">
          <a:xfrm>
            <a:off x="2952750" y="4059238"/>
            <a:ext cx="601663" cy="1524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2" name="Line 10"/>
          <p:cNvSpPr>
            <a:spLocks noChangeShapeType="1"/>
          </p:cNvSpPr>
          <p:nvPr/>
        </p:nvSpPr>
        <p:spPr bwMode="auto">
          <a:xfrm flipH="1">
            <a:off x="2487613" y="4059238"/>
            <a:ext cx="38100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3" name="Line 11"/>
          <p:cNvSpPr>
            <a:spLocks noChangeShapeType="1"/>
          </p:cNvSpPr>
          <p:nvPr/>
        </p:nvSpPr>
        <p:spPr bwMode="auto">
          <a:xfrm>
            <a:off x="6069013" y="4973638"/>
            <a:ext cx="0" cy="609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4" name="Line 12"/>
          <p:cNvSpPr>
            <a:spLocks noChangeShapeType="1"/>
          </p:cNvSpPr>
          <p:nvPr/>
        </p:nvSpPr>
        <p:spPr bwMode="auto">
          <a:xfrm flipH="1">
            <a:off x="1116013" y="2306638"/>
            <a:ext cx="2743200" cy="32766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5" name="Line 13"/>
          <p:cNvSpPr>
            <a:spLocks noChangeShapeType="1"/>
          </p:cNvSpPr>
          <p:nvPr/>
        </p:nvSpPr>
        <p:spPr bwMode="auto">
          <a:xfrm flipH="1">
            <a:off x="3173413" y="2306638"/>
            <a:ext cx="762000" cy="12192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6" name="Line 14"/>
          <p:cNvSpPr>
            <a:spLocks noChangeShapeType="1"/>
          </p:cNvSpPr>
          <p:nvPr/>
        </p:nvSpPr>
        <p:spPr bwMode="auto">
          <a:xfrm>
            <a:off x="3097213" y="4059238"/>
            <a:ext cx="1655762" cy="1584325"/>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7" name="Line 15"/>
          <p:cNvSpPr>
            <a:spLocks noChangeShapeType="1"/>
          </p:cNvSpPr>
          <p:nvPr/>
        </p:nvSpPr>
        <p:spPr bwMode="auto">
          <a:xfrm>
            <a:off x="4240213" y="2306638"/>
            <a:ext cx="1600200" cy="2286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8" name="Line 16"/>
          <p:cNvSpPr>
            <a:spLocks noChangeShapeType="1"/>
          </p:cNvSpPr>
          <p:nvPr/>
        </p:nvSpPr>
        <p:spPr bwMode="auto">
          <a:xfrm>
            <a:off x="4316413" y="2230438"/>
            <a:ext cx="2895600" cy="3352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196049" name="Text Box 17"/>
          <p:cNvSpPr txBox="1">
            <a:spLocks noChangeArrowheads="1"/>
          </p:cNvSpPr>
          <p:nvPr/>
        </p:nvSpPr>
        <p:spPr bwMode="auto">
          <a:xfrm>
            <a:off x="1954213" y="5064125"/>
            <a:ext cx="900112"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dirty="0" err="1">
                <a:solidFill>
                  <a:srgbClr val="FF0000"/>
                </a:solidFill>
                <a:latin typeface="宋体" charset="-122"/>
              </a:rPr>
              <a:t>A→b</a:t>
            </a:r>
            <a:endParaRPr kumimoji="1" lang="en-US" altLang="zh-CN" sz="2800" b="1" dirty="0">
              <a:solidFill>
                <a:srgbClr val="FF0000"/>
              </a:solidFill>
              <a:latin typeface="宋体" charset="-122"/>
            </a:endParaRPr>
          </a:p>
        </p:txBody>
      </p:sp>
      <p:sp>
        <p:nvSpPr>
          <p:cNvPr id="1196050" name="Text Box 18"/>
          <p:cNvSpPr txBox="1">
            <a:spLocks noChangeArrowheads="1"/>
          </p:cNvSpPr>
          <p:nvPr/>
        </p:nvSpPr>
        <p:spPr bwMode="auto">
          <a:xfrm>
            <a:off x="3275856" y="3573016"/>
            <a:ext cx="1338263" cy="519113"/>
          </a:xfrm>
          <a:prstGeom prst="rect">
            <a:avLst/>
          </a:prstGeom>
          <a:noFill/>
          <a:ln w="12700">
            <a:noFill/>
            <a:miter lim="800000"/>
            <a:headEnd type="none" w="sm" len="sm"/>
            <a:tailEnd type="none" w="sm" len="sm"/>
          </a:ln>
        </p:spPr>
        <p:txBody>
          <a:bodyPr>
            <a:spAutoFit/>
          </a:bodyPr>
          <a:lstStyle/>
          <a:p>
            <a:pPr eaLnBrk="0" hangingPunct="0"/>
            <a:r>
              <a:rPr kumimoji="1" lang="en-US" altLang="zh-CN" sz="2800" b="1" dirty="0" err="1">
                <a:solidFill>
                  <a:srgbClr val="FF0000"/>
                </a:solidFill>
                <a:latin typeface="宋体" charset="-122"/>
              </a:rPr>
              <a:t>A→Abc</a:t>
            </a:r>
            <a:endParaRPr kumimoji="1" lang="en-US" altLang="zh-CN" sz="2800" b="1" dirty="0">
              <a:solidFill>
                <a:srgbClr val="FF0000"/>
              </a:solidFill>
              <a:latin typeface="宋体" charset="-122"/>
            </a:endParaRPr>
          </a:p>
        </p:txBody>
      </p:sp>
      <p:sp>
        <p:nvSpPr>
          <p:cNvPr id="1196051" name="Text Box 19"/>
          <p:cNvSpPr txBox="1">
            <a:spLocks noChangeArrowheads="1"/>
          </p:cNvSpPr>
          <p:nvPr/>
        </p:nvSpPr>
        <p:spPr bwMode="auto">
          <a:xfrm>
            <a:off x="5688013" y="4987925"/>
            <a:ext cx="900112" cy="519113"/>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solidFill>
                  <a:srgbClr val="FF0000"/>
                </a:solidFill>
                <a:latin typeface="宋体" charset="-122"/>
              </a:rPr>
              <a:t>B→d</a:t>
            </a:r>
          </a:p>
        </p:txBody>
      </p:sp>
      <p:sp>
        <p:nvSpPr>
          <p:cNvPr id="1196052" name="Text Box 20"/>
          <p:cNvSpPr txBox="1">
            <a:spLocks noChangeArrowheads="1"/>
          </p:cNvSpPr>
          <p:nvPr/>
        </p:nvSpPr>
        <p:spPr bwMode="auto">
          <a:xfrm>
            <a:off x="4529138" y="1970088"/>
            <a:ext cx="1617662" cy="519112"/>
          </a:xfrm>
          <a:prstGeom prst="rect">
            <a:avLst/>
          </a:prstGeom>
          <a:noFill/>
          <a:ln w="12700">
            <a:noFill/>
            <a:miter lim="800000"/>
            <a:headEnd type="none" w="sm" len="sm"/>
            <a:tailEnd type="none" w="sm" len="sm"/>
          </a:ln>
        </p:spPr>
        <p:txBody>
          <a:bodyPr wrap="none">
            <a:spAutoFit/>
          </a:bodyPr>
          <a:lstStyle/>
          <a:p>
            <a:pPr eaLnBrk="0" hangingPunct="0"/>
            <a:r>
              <a:rPr kumimoji="1" lang="en-US" altLang="zh-CN" sz="2800" b="1">
                <a:solidFill>
                  <a:srgbClr val="FF0000"/>
                </a:solidFill>
                <a:latin typeface="宋体" charset="-122"/>
              </a:rPr>
              <a:t>S→aAcBe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6035">
                                            <p:txEl>
                                              <p:pRg st="0" end="0"/>
                                            </p:txEl>
                                          </p:spTgt>
                                        </p:tgtEl>
                                        <p:attrNameLst>
                                          <p:attrName>style.visibility</p:attrName>
                                        </p:attrNameLst>
                                      </p:cBhvr>
                                      <p:to>
                                        <p:strVal val="visible"/>
                                      </p:to>
                                    </p:set>
                                    <p:anim calcmode="lin" valueType="num">
                                      <p:cBhvr>
                                        <p:cTn id="7" dur="500" fill="hold"/>
                                        <p:tgtEl>
                                          <p:spTgt spid="1196035">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6035">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6035">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6035">
                                            <p:txEl>
                                              <p:pRg st="0" end="0"/>
                                            </p:txEl>
                                          </p:spTgt>
                                        </p:tgtEl>
                                        <p:attrNameLst>
                                          <p:attrName>ppt_h</p:attrName>
                                        </p:attrNameLst>
                                      </p:cBhvr>
                                      <p:tavLst>
                                        <p:tav tm="0">
                                          <p:val>
                                            <p:fltVal val="0"/>
                                          </p:val>
                                        </p:tav>
                                        <p:tav tm="100000">
                                          <p:val>
                                            <p:strVal val="#ppt_h"/>
                                          </p:val>
                                        </p:tav>
                                      </p:tavLst>
                                    </p:anim>
                                  </p:childTnLst>
                                  <p:subTnLst>
                                    <p:audio>
                                      <p:cMediaNode mute="1">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6040"/>
                                        </p:tgtEl>
                                        <p:attrNameLst>
                                          <p:attrName>style.visibility</p:attrName>
                                        </p:attrNameLst>
                                      </p:cBhvr>
                                      <p:to>
                                        <p:strVal val="visible"/>
                                      </p:to>
                                    </p:set>
                                    <p:anim calcmode="lin" valueType="num">
                                      <p:cBhvr>
                                        <p:cTn id="15" dur="500" fill="hold"/>
                                        <p:tgtEl>
                                          <p:spTgt spid="1196040"/>
                                        </p:tgtEl>
                                        <p:attrNameLst>
                                          <p:attrName>ppt_x</p:attrName>
                                        </p:attrNameLst>
                                      </p:cBhvr>
                                      <p:tavLst>
                                        <p:tav tm="0">
                                          <p:val>
                                            <p:strVal val="#ppt_x"/>
                                          </p:val>
                                        </p:tav>
                                        <p:tav tm="100000">
                                          <p:val>
                                            <p:strVal val="#ppt_x"/>
                                          </p:val>
                                        </p:tav>
                                      </p:tavLst>
                                    </p:anim>
                                    <p:anim calcmode="lin" valueType="num">
                                      <p:cBhvr>
                                        <p:cTn id="16" dur="500" fill="hold"/>
                                        <p:tgtEl>
                                          <p:spTgt spid="1196040"/>
                                        </p:tgtEl>
                                        <p:attrNameLst>
                                          <p:attrName>ppt_y</p:attrName>
                                        </p:attrNameLst>
                                      </p:cBhvr>
                                      <p:tavLst>
                                        <p:tav tm="0">
                                          <p:val>
                                            <p:strVal val="#ppt_y+#ppt_h/2"/>
                                          </p:val>
                                        </p:tav>
                                        <p:tav tm="100000">
                                          <p:val>
                                            <p:strVal val="#ppt_y"/>
                                          </p:val>
                                        </p:tav>
                                      </p:tavLst>
                                    </p:anim>
                                    <p:anim calcmode="lin" valueType="num">
                                      <p:cBhvr>
                                        <p:cTn id="17" dur="500" fill="hold"/>
                                        <p:tgtEl>
                                          <p:spTgt spid="1196040"/>
                                        </p:tgtEl>
                                        <p:attrNameLst>
                                          <p:attrName>ppt_w</p:attrName>
                                        </p:attrNameLst>
                                      </p:cBhvr>
                                      <p:tavLst>
                                        <p:tav tm="0">
                                          <p:val>
                                            <p:strVal val="#ppt_w"/>
                                          </p:val>
                                        </p:tav>
                                        <p:tav tm="100000">
                                          <p:val>
                                            <p:strVal val="#ppt_w"/>
                                          </p:val>
                                        </p:tav>
                                      </p:tavLst>
                                    </p:anim>
                                    <p:anim calcmode="lin" valueType="num">
                                      <p:cBhvr>
                                        <p:cTn id="18" dur="500" fill="hold"/>
                                        <p:tgtEl>
                                          <p:spTgt spid="119604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4" fill="hold" grpId="0" nodeType="afterEffect">
                                  <p:stCondLst>
                                    <p:cond delay="0"/>
                                  </p:stCondLst>
                                  <p:childTnLst>
                                    <p:set>
                                      <p:cBhvr>
                                        <p:cTn id="21" dur="1" fill="hold">
                                          <p:stCondLst>
                                            <p:cond delay="0"/>
                                          </p:stCondLst>
                                        </p:cTn>
                                        <p:tgtEl>
                                          <p:spTgt spid="1196036"/>
                                        </p:tgtEl>
                                        <p:attrNameLst>
                                          <p:attrName>style.visibility</p:attrName>
                                        </p:attrNameLst>
                                      </p:cBhvr>
                                      <p:to>
                                        <p:strVal val="visible"/>
                                      </p:to>
                                    </p:set>
                                    <p:anim calcmode="lin" valueType="num">
                                      <p:cBhvr>
                                        <p:cTn id="22" dur="500" fill="hold"/>
                                        <p:tgtEl>
                                          <p:spTgt spid="1196036"/>
                                        </p:tgtEl>
                                        <p:attrNameLst>
                                          <p:attrName>ppt_x</p:attrName>
                                        </p:attrNameLst>
                                      </p:cBhvr>
                                      <p:tavLst>
                                        <p:tav tm="0">
                                          <p:val>
                                            <p:strVal val="#ppt_x"/>
                                          </p:val>
                                        </p:tav>
                                        <p:tav tm="100000">
                                          <p:val>
                                            <p:strVal val="#ppt_x"/>
                                          </p:val>
                                        </p:tav>
                                      </p:tavLst>
                                    </p:anim>
                                    <p:anim calcmode="lin" valueType="num">
                                      <p:cBhvr>
                                        <p:cTn id="23" dur="500" fill="hold"/>
                                        <p:tgtEl>
                                          <p:spTgt spid="1196036"/>
                                        </p:tgtEl>
                                        <p:attrNameLst>
                                          <p:attrName>ppt_y</p:attrName>
                                        </p:attrNameLst>
                                      </p:cBhvr>
                                      <p:tavLst>
                                        <p:tav tm="0">
                                          <p:val>
                                            <p:strVal val="#ppt_y+#ppt_h/2"/>
                                          </p:val>
                                        </p:tav>
                                        <p:tav tm="100000">
                                          <p:val>
                                            <p:strVal val="#ppt_y"/>
                                          </p:val>
                                        </p:tav>
                                      </p:tavLst>
                                    </p:anim>
                                    <p:anim calcmode="lin" valueType="num">
                                      <p:cBhvr>
                                        <p:cTn id="24" dur="500" fill="hold"/>
                                        <p:tgtEl>
                                          <p:spTgt spid="1196036"/>
                                        </p:tgtEl>
                                        <p:attrNameLst>
                                          <p:attrName>ppt_w</p:attrName>
                                        </p:attrNameLst>
                                      </p:cBhvr>
                                      <p:tavLst>
                                        <p:tav tm="0">
                                          <p:val>
                                            <p:strVal val="#ppt_w"/>
                                          </p:val>
                                        </p:tav>
                                        <p:tav tm="100000">
                                          <p:val>
                                            <p:strVal val="#ppt_w"/>
                                          </p:val>
                                        </p:tav>
                                      </p:tavLst>
                                    </p:anim>
                                    <p:anim calcmode="lin" valueType="num">
                                      <p:cBhvr>
                                        <p:cTn id="25" dur="500" fill="hold"/>
                                        <p:tgtEl>
                                          <p:spTgt spid="1196036"/>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2" presetClass="entr" presetSubtype="8" fill="hold" grpId="0" nodeType="afterEffect">
                                  <p:stCondLst>
                                    <p:cond delay="0"/>
                                  </p:stCondLst>
                                  <p:childTnLst>
                                    <p:set>
                                      <p:cBhvr>
                                        <p:cTn id="28" dur="1" fill="hold">
                                          <p:stCondLst>
                                            <p:cond delay="0"/>
                                          </p:stCondLst>
                                        </p:cTn>
                                        <p:tgtEl>
                                          <p:spTgt spid="1196049"/>
                                        </p:tgtEl>
                                        <p:attrNameLst>
                                          <p:attrName>style.visibility</p:attrName>
                                        </p:attrNameLst>
                                      </p:cBhvr>
                                      <p:to>
                                        <p:strVal val="visible"/>
                                      </p:to>
                                    </p:set>
                                    <p:animEffect transition="in" filter="slide(fromLeft)">
                                      <p:cBhvr>
                                        <p:cTn id="29" dur="500"/>
                                        <p:tgtEl>
                                          <p:spTgt spid="1196049"/>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4" fill="hold" grpId="0" nodeType="clickEffect">
                                  <p:stCondLst>
                                    <p:cond delay="0"/>
                                  </p:stCondLst>
                                  <p:childTnLst>
                                    <p:set>
                                      <p:cBhvr>
                                        <p:cTn id="33" dur="1" fill="hold">
                                          <p:stCondLst>
                                            <p:cond delay="0"/>
                                          </p:stCondLst>
                                        </p:cTn>
                                        <p:tgtEl>
                                          <p:spTgt spid="1196042"/>
                                        </p:tgtEl>
                                        <p:attrNameLst>
                                          <p:attrName>style.visibility</p:attrName>
                                        </p:attrNameLst>
                                      </p:cBhvr>
                                      <p:to>
                                        <p:strVal val="visible"/>
                                      </p:to>
                                    </p:set>
                                    <p:anim calcmode="lin" valueType="num">
                                      <p:cBhvr>
                                        <p:cTn id="34" dur="500" fill="hold"/>
                                        <p:tgtEl>
                                          <p:spTgt spid="1196042"/>
                                        </p:tgtEl>
                                        <p:attrNameLst>
                                          <p:attrName>ppt_x</p:attrName>
                                        </p:attrNameLst>
                                      </p:cBhvr>
                                      <p:tavLst>
                                        <p:tav tm="0">
                                          <p:val>
                                            <p:strVal val="#ppt_x"/>
                                          </p:val>
                                        </p:tav>
                                        <p:tav tm="100000">
                                          <p:val>
                                            <p:strVal val="#ppt_x"/>
                                          </p:val>
                                        </p:tav>
                                      </p:tavLst>
                                    </p:anim>
                                    <p:anim calcmode="lin" valueType="num">
                                      <p:cBhvr>
                                        <p:cTn id="35" dur="500" fill="hold"/>
                                        <p:tgtEl>
                                          <p:spTgt spid="1196042"/>
                                        </p:tgtEl>
                                        <p:attrNameLst>
                                          <p:attrName>ppt_y</p:attrName>
                                        </p:attrNameLst>
                                      </p:cBhvr>
                                      <p:tavLst>
                                        <p:tav tm="0">
                                          <p:val>
                                            <p:strVal val="#ppt_y+#ppt_h/2"/>
                                          </p:val>
                                        </p:tav>
                                        <p:tav tm="100000">
                                          <p:val>
                                            <p:strVal val="#ppt_y"/>
                                          </p:val>
                                        </p:tav>
                                      </p:tavLst>
                                    </p:anim>
                                    <p:anim calcmode="lin" valueType="num">
                                      <p:cBhvr>
                                        <p:cTn id="36" dur="500" fill="hold"/>
                                        <p:tgtEl>
                                          <p:spTgt spid="1196042"/>
                                        </p:tgtEl>
                                        <p:attrNameLst>
                                          <p:attrName>ppt_w</p:attrName>
                                        </p:attrNameLst>
                                      </p:cBhvr>
                                      <p:tavLst>
                                        <p:tav tm="0">
                                          <p:val>
                                            <p:strVal val="#ppt_w"/>
                                          </p:val>
                                        </p:tav>
                                        <p:tav tm="100000">
                                          <p:val>
                                            <p:strVal val="#ppt_w"/>
                                          </p:val>
                                        </p:tav>
                                      </p:tavLst>
                                    </p:anim>
                                    <p:anim calcmode="lin" valueType="num">
                                      <p:cBhvr>
                                        <p:cTn id="37" dur="500" fill="hold"/>
                                        <p:tgtEl>
                                          <p:spTgt spid="119604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17" presetClass="entr" presetSubtype="4" fill="hold" grpId="0" nodeType="afterEffect">
                                  <p:stCondLst>
                                    <p:cond delay="0"/>
                                  </p:stCondLst>
                                  <p:childTnLst>
                                    <p:set>
                                      <p:cBhvr>
                                        <p:cTn id="40" dur="1" fill="hold">
                                          <p:stCondLst>
                                            <p:cond delay="0"/>
                                          </p:stCondLst>
                                        </p:cTn>
                                        <p:tgtEl>
                                          <p:spTgt spid="1196041"/>
                                        </p:tgtEl>
                                        <p:attrNameLst>
                                          <p:attrName>style.visibility</p:attrName>
                                        </p:attrNameLst>
                                      </p:cBhvr>
                                      <p:to>
                                        <p:strVal val="visible"/>
                                      </p:to>
                                    </p:set>
                                    <p:anim calcmode="lin" valueType="num">
                                      <p:cBhvr>
                                        <p:cTn id="41" dur="500" fill="hold"/>
                                        <p:tgtEl>
                                          <p:spTgt spid="1196041"/>
                                        </p:tgtEl>
                                        <p:attrNameLst>
                                          <p:attrName>ppt_x</p:attrName>
                                        </p:attrNameLst>
                                      </p:cBhvr>
                                      <p:tavLst>
                                        <p:tav tm="0">
                                          <p:val>
                                            <p:strVal val="#ppt_x"/>
                                          </p:val>
                                        </p:tav>
                                        <p:tav tm="100000">
                                          <p:val>
                                            <p:strVal val="#ppt_x"/>
                                          </p:val>
                                        </p:tav>
                                      </p:tavLst>
                                    </p:anim>
                                    <p:anim calcmode="lin" valueType="num">
                                      <p:cBhvr>
                                        <p:cTn id="42" dur="500" fill="hold"/>
                                        <p:tgtEl>
                                          <p:spTgt spid="1196041"/>
                                        </p:tgtEl>
                                        <p:attrNameLst>
                                          <p:attrName>ppt_y</p:attrName>
                                        </p:attrNameLst>
                                      </p:cBhvr>
                                      <p:tavLst>
                                        <p:tav tm="0">
                                          <p:val>
                                            <p:strVal val="#ppt_y+#ppt_h/2"/>
                                          </p:val>
                                        </p:tav>
                                        <p:tav tm="100000">
                                          <p:val>
                                            <p:strVal val="#ppt_y"/>
                                          </p:val>
                                        </p:tav>
                                      </p:tavLst>
                                    </p:anim>
                                    <p:anim calcmode="lin" valueType="num">
                                      <p:cBhvr>
                                        <p:cTn id="43" dur="500" fill="hold"/>
                                        <p:tgtEl>
                                          <p:spTgt spid="1196041"/>
                                        </p:tgtEl>
                                        <p:attrNameLst>
                                          <p:attrName>ppt_w</p:attrName>
                                        </p:attrNameLst>
                                      </p:cBhvr>
                                      <p:tavLst>
                                        <p:tav tm="0">
                                          <p:val>
                                            <p:strVal val="#ppt_w"/>
                                          </p:val>
                                        </p:tav>
                                        <p:tav tm="100000">
                                          <p:val>
                                            <p:strVal val="#ppt_w"/>
                                          </p:val>
                                        </p:tav>
                                      </p:tavLst>
                                    </p:anim>
                                    <p:anim calcmode="lin" valueType="num">
                                      <p:cBhvr>
                                        <p:cTn id="44" dur="500" fill="hold"/>
                                        <p:tgtEl>
                                          <p:spTgt spid="1196041"/>
                                        </p:tgtEl>
                                        <p:attrNameLst>
                                          <p:attrName>ppt_h</p:attrName>
                                        </p:attrNameLst>
                                      </p:cBhvr>
                                      <p:tavLst>
                                        <p:tav tm="0">
                                          <p:val>
                                            <p:fltVal val="0"/>
                                          </p:val>
                                        </p:tav>
                                        <p:tav tm="100000">
                                          <p:val>
                                            <p:strVal val="#ppt_h"/>
                                          </p:val>
                                        </p:tav>
                                      </p:tavLst>
                                    </p:anim>
                                  </p:childTnLst>
                                </p:cTn>
                              </p:par>
                            </p:childTnLst>
                          </p:cTn>
                        </p:par>
                        <p:par>
                          <p:cTn id="45" fill="hold">
                            <p:stCondLst>
                              <p:cond delay="1000"/>
                            </p:stCondLst>
                            <p:childTnLst>
                              <p:par>
                                <p:cTn id="46" presetID="17" presetClass="entr" presetSubtype="4" fill="hold" grpId="0" nodeType="afterEffect">
                                  <p:stCondLst>
                                    <p:cond delay="0"/>
                                  </p:stCondLst>
                                  <p:childTnLst>
                                    <p:set>
                                      <p:cBhvr>
                                        <p:cTn id="47" dur="1" fill="hold">
                                          <p:stCondLst>
                                            <p:cond delay="0"/>
                                          </p:stCondLst>
                                        </p:cTn>
                                        <p:tgtEl>
                                          <p:spTgt spid="1196046"/>
                                        </p:tgtEl>
                                        <p:attrNameLst>
                                          <p:attrName>style.visibility</p:attrName>
                                        </p:attrNameLst>
                                      </p:cBhvr>
                                      <p:to>
                                        <p:strVal val="visible"/>
                                      </p:to>
                                    </p:set>
                                    <p:anim calcmode="lin" valueType="num">
                                      <p:cBhvr>
                                        <p:cTn id="48" dur="500" fill="hold"/>
                                        <p:tgtEl>
                                          <p:spTgt spid="1196046"/>
                                        </p:tgtEl>
                                        <p:attrNameLst>
                                          <p:attrName>ppt_x</p:attrName>
                                        </p:attrNameLst>
                                      </p:cBhvr>
                                      <p:tavLst>
                                        <p:tav tm="0">
                                          <p:val>
                                            <p:strVal val="#ppt_x"/>
                                          </p:val>
                                        </p:tav>
                                        <p:tav tm="100000">
                                          <p:val>
                                            <p:strVal val="#ppt_x"/>
                                          </p:val>
                                        </p:tav>
                                      </p:tavLst>
                                    </p:anim>
                                    <p:anim calcmode="lin" valueType="num">
                                      <p:cBhvr>
                                        <p:cTn id="49" dur="500" fill="hold"/>
                                        <p:tgtEl>
                                          <p:spTgt spid="1196046"/>
                                        </p:tgtEl>
                                        <p:attrNameLst>
                                          <p:attrName>ppt_y</p:attrName>
                                        </p:attrNameLst>
                                      </p:cBhvr>
                                      <p:tavLst>
                                        <p:tav tm="0">
                                          <p:val>
                                            <p:strVal val="#ppt_y+#ppt_h/2"/>
                                          </p:val>
                                        </p:tav>
                                        <p:tav tm="100000">
                                          <p:val>
                                            <p:strVal val="#ppt_y"/>
                                          </p:val>
                                        </p:tav>
                                      </p:tavLst>
                                    </p:anim>
                                    <p:anim calcmode="lin" valueType="num">
                                      <p:cBhvr>
                                        <p:cTn id="50" dur="500" fill="hold"/>
                                        <p:tgtEl>
                                          <p:spTgt spid="1196046"/>
                                        </p:tgtEl>
                                        <p:attrNameLst>
                                          <p:attrName>ppt_w</p:attrName>
                                        </p:attrNameLst>
                                      </p:cBhvr>
                                      <p:tavLst>
                                        <p:tav tm="0">
                                          <p:val>
                                            <p:strVal val="#ppt_w"/>
                                          </p:val>
                                        </p:tav>
                                        <p:tav tm="100000">
                                          <p:val>
                                            <p:strVal val="#ppt_w"/>
                                          </p:val>
                                        </p:tav>
                                      </p:tavLst>
                                    </p:anim>
                                    <p:anim calcmode="lin" valueType="num">
                                      <p:cBhvr>
                                        <p:cTn id="51" dur="500" fill="hold"/>
                                        <p:tgtEl>
                                          <p:spTgt spid="1196046"/>
                                        </p:tgtEl>
                                        <p:attrNameLst>
                                          <p:attrName>ppt_h</p:attrName>
                                        </p:attrNameLst>
                                      </p:cBhvr>
                                      <p:tavLst>
                                        <p:tav tm="0">
                                          <p:val>
                                            <p:fltVal val="0"/>
                                          </p:val>
                                        </p:tav>
                                        <p:tav tm="100000">
                                          <p:val>
                                            <p:strVal val="#ppt_h"/>
                                          </p:val>
                                        </p:tav>
                                      </p:tavLst>
                                    </p:anim>
                                  </p:childTnLst>
                                </p:cTn>
                              </p:par>
                            </p:childTnLst>
                          </p:cTn>
                        </p:par>
                        <p:par>
                          <p:cTn id="52" fill="hold">
                            <p:stCondLst>
                              <p:cond delay="1500"/>
                            </p:stCondLst>
                            <p:childTnLst>
                              <p:par>
                                <p:cTn id="53" presetID="17" presetClass="entr" presetSubtype="4" fill="hold" grpId="0" nodeType="afterEffect">
                                  <p:stCondLst>
                                    <p:cond delay="0"/>
                                  </p:stCondLst>
                                  <p:childTnLst>
                                    <p:set>
                                      <p:cBhvr>
                                        <p:cTn id="54" dur="1" fill="hold">
                                          <p:stCondLst>
                                            <p:cond delay="0"/>
                                          </p:stCondLst>
                                        </p:cTn>
                                        <p:tgtEl>
                                          <p:spTgt spid="1196037"/>
                                        </p:tgtEl>
                                        <p:attrNameLst>
                                          <p:attrName>style.visibility</p:attrName>
                                        </p:attrNameLst>
                                      </p:cBhvr>
                                      <p:to>
                                        <p:strVal val="visible"/>
                                      </p:to>
                                    </p:set>
                                    <p:anim calcmode="lin" valueType="num">
                                      <p:cBhvr>
                                        <p:cTn id="55" dur="500" fill="hold"/>
                                        <p:tgtEl>
                                          <p:spTgt spid="1196037"/>
                                        </p:tgtEl>
                                        <p:attrNameLst>
                                          <p:attrName>ppt_x</p:attrName>
                                        </p:attrNameLst>
                                      </p:cBhvr>
                                      <p:tavLst>
                                        <p:tav tm="0">
                                          <p:val>
                                            <p:strVal val="#ppt_x"/>
                                          </p:val>
                                        </p:tav>
                                        <p:tav tm="100000">
                                          <p:val>
                                            <p:strVal val="#ppt_x"/>
                                          </p:val>
                                        </p:tav>
                                      </p:tavLst>
                                    </p:anim>
                                    <p:anim calcmode="lin" valueType="num">
                                      <p:cBhvr>
                                        <p:cTn id="56" dur="500" fill="hold"/>
                                        <p:tgtEl>
                                          <p:spTgt spid="1196037"/>
                                        </p:tgtEl>
                                        <p:attrNameLst>
                                          <p:attrName>ppt_y</p:attrName>
                                        </p:attrNameLst>
                                      </p:cBhvr>
                                      <p:tavLst>
                                        <p:tav tm="0">
                                          <p:val>
                                            <p:strVal val="#ppt_y+#ppt_h/2"/>
                                          </p:val>
                                        </p:tav>
                                        <p:tav tm="100000">
                                          <p:val>
                                            <p:strVal val="#ppt_y"/>
                                          </p:val>
                                        </p:tav>
                                      </p:tavLst>
                                    </p:anim>
                                    <p:anim calcmode="lin" valueType="num">
                                      <p:cBhvr>
                                        <p:cTn id="57" dur="500" fill="hold"/>
                                        <p:tgtEl>
                                          <p:spTgt spid="1196037"/>
                                        </p:tgtEl>
                                        <p:attrNameLst>
                                          <p:attrName>ppt_w</p:attrName>
                                        </p:attrNameLst>
                                      </p:cBhvr>
                                      <p:tavLst>
                                        <p:tav tm="0">
                                          <p:val>
                                            <p:strVal val="#ppt_w"/>
                                          </p:val>
                                        </p:tav>
                                        <p:tav tm="100000">
                                          <p:val>
                                            <p:strVal val="#ppt_w"/>
                                          </p:val>
                                        </p:tav>
                                      </p:tavLst>
                                    </p:anim>
                                    <p:anim calcmode="lin" valueType="num">
                                      <p:cBhvr>
                                        <p:cTn id="58" dur="500" fill="hold"/>
                                        <p:tgtEl>
                                          <p:spTgt spid="1196037"/>
                                        </p:tgtEl>
                                        <p:attrNameLst>
                                          <p:attrName>ppt_h</p:attrName>
                                        </p:attrNameLst>
                                      </p:cBhvr>
                                      <p:tavLst>
                                        <p:tav tm="0">
                                          <p:val>
                                            <p:fltVal val="0"/>
                                          </p:val>
                                        </p:tav>
                                        <p:tav tm="100000">
                                          <p:val>
                                            <p:strVal val="#ppt_h"/>
                                          </p:val>
                                        </p:tav>
                                      </p:tavLst>
                                    </p:anim>
                                  </p:childTnLst>
                                </p:cTn>
                              </p:par>
                            </p:childTnLst>
                          </p:cTn>
                        </p:par>
                        <p:par>
                          <p:cTn id="59" fill="hold">
                            <p:stCondLst>
                              <p:cond delay="2000"/>
                            </p:stCondLst>
                            <p:childTnLst>
                              <p:par>
                                <p:cTn id="60" presetID="12" presetClass="entr" presetSubtype="8" fill="hold" grpId="0" nodeType="afterEffect">
                                  <p:stCondLst>
                                    <p:cond delay="0"/>
                                  </p:stCondLst>
                                  <p:childTnLst>
                                    <p:set>
                                      <p:cBhvr>
                                        <p:cTn id="61" dur="1" fill="hold">
                                          <p:stCondLst>
                                            <p:cond delay="0"/>
                                          </p:stCondLst>
                                        </p:cTn>
                                        <p:tgtEl>
                                          <p:spTgt spid="1196050"/>
                                        </p:tgtEl>
                                        <p:attrNameLst>
                                          <p:attrName>style.visibility</p:attrName>
                                        </p:attrNameLst>
                                      </p:cBhvr>
                                      <p:to>
                                        <p:strVal val="visible"/>
                                      </p:to>
                                    </p:set>
                                    <p:animEffect transition="in" filter="slide(fromLeft)">
                                      <p:cBhvr>
                                        <p:cTn id="62" dur="500"/>
                                        <p:tgtEl>
                                          <p:spTgt spid="1196050"/>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1196043"/>
                                        </p:tgtEl>
                                        <p:attrNameLst>
                                          <p:attrName>style.visibility</p:attrName>
                                        </p:attrNameLst>
                                      </p:cBhvr>
                                      <p:to>
                                        <p:strVal val="visible"/>
                                      </p:to>
                                    </p:set>
                                    <p:anim calcmode="lin" valueType="num">
                                      <p:cBhvr>
                                        <p:cTn id="67" dur="500" fill="hold"/>
                                        <p:tgtEl>
                                          <p:spTgt spid="1196043"/>
                                        </p:tgtEl>
                                        <p:attrNameLst>
                                          <p:attrName>ppt_x</p:attrName>
                                        </p:attrNameLst>
                                      </p:cBhvr>
                                      <p:tavLst>
                                        <p:tav tm="0">
                                          <p:val>
                                            <p:strVal val="#ppt_x"/>
                                          </p:val>
                                        </p:tav>
                                        <p:tav tm="100000">
                                          <p:val>
                                            <p:strVal val="#ppt_x"/>
                                          </p:val>
                                        </p:tav>
                                      </p:tavLst>
                                    </p:anim>
                                    <p:anim calcmode="lin" valueType="num">
                                      <p:cBhvr>
                                        <p:cTn id="68" dur="500" fill="hold"/>
                                        <p:tgtEl>
                                          <p:spTgt spid="1196043"/>
                                        </p:tgtEl>
                                        <p:attrNameLst>
                                          <p:attrName>ppt_y</p:attrName>
                                        </p:attrNameLst>
                                      </p:cBhvr>
                                      <p:tavLst>
                                        <p:tav tm="0">
                                          <p:val>
                                            <p:strVal val="#ppt_y+#ppt_h/2"/>
                                          </p:val>
                                        </p:tav>
                                        <p:tav tm="100000">
                                          <p:val>
                                            <p:strVal val="#ppt_y"/>
                                          </p:val>
                                        </p:tav>
                                      </p:tavLst>
                                    </p:anim>
                                    <p:anim calcmode="lin" valueType="num">
                                      <p:cBhvr>
                                        <p:cTn id="69" dur="500" fill="hold"/>
                                        <p:tgtEl>
                                          <p:spTgt spid="1196043"/>
                                        </p:tgtEl>
                                        <p:attrNameLst>
                                          <p:attrName>ppt_w</p:attrName>
                                        </p:attrNameLst>
                                      </p:cBhvr>
                                      <p:tavLst>
                                        <p:tav tm="0">
                                          <p:val>
                                            <p:strVal val="#ppt_w"/>
                                          </p:val>
                                        </p:tav>
                                        <p:tav tm="100000">
                                          <p:val>
                                            <p:strVal val="#ppt_w"/>
                                          </p:val>
                                        </p:tav>
                                      </p:tavLst>
                                    </p:anim>
                                    <p:anim calcmode="lin" valueType="num">
                                      <p:cBhvr>
                                        <p:cTn id="70" dur="500" fill="hold"/>
                                        <p:tgtEl>
                                          <p:spTgt spid="1196043"/>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17" presetClass="entr" presetSubtype="4" fill="hold" grpId="0" nodeType="afterEffect">
                                  <p:stCondLst>
                                    <p:cond delay="0"/>
                                  </p:stCondLst>
                                  <p:childTnLst>
                                    <p:set>
                                      <p:cBhvr>
                                        <p:cTn id="73" dur="1" fill="hold">
                                          <p:stCondLst>
                                            <p:cond delay="0"/>
                                          </p:stCondLst>
                                        </p:cTn>
                                        <p:tgtEl>
                                          <p:spTgt spid="1196038"/>
                                        </p:tgtEl>
                                        <p:attrNameLst>
                                          <p:attrName>style.visibility</p:attrName>
                                        </p:attrNameLst>
                                      </p:cBhvr>
                                      <p:to>
                                        <p:strVal val="visible"/>
                                      </p:to>
                                    </p:set>
                                    <p:anim calcmode="lin" valueType="num">
                                      <p:cBhvr>
                                        <p:cTn id="74" dur="500" fill="hold"/>
                                        <p:tgtEl>
                                          <p:spTgt spid="1196038"/>
                                        </p:tgtEl>
                                        <p:attrNameLst>
                                          <p:attrName>ppt_x</p:attrName>
                                        </p:attrNameLst>
                                      </p:cBhvr>
                                      <p:tavLst>
                                        <p:tav tm="0">
                                          <p:val>
                                            <p:strVal val="#ppt_x"/>
                                          </p:val>
                                        </p:tav>
                                        <p:tav tm="100000">
                                          <p:val>
                                            <p:strVal val="#ppt_x"/>
                                          </p:val>
                                        </p:tav>
                                      </p:tavLst>
                                    </p:anim>
                                    <p:anim calcmode="lin" valueType="num">
                                      <p:cBhvr>
                                        <p:cTn id="75" dur="500" fill="hold"/>
                                        <p:tgtEl>
                                          <p:spTgt spid="1196038"/>
                                        </p:tgtEl>
                                        <p:attrNameLst>
                                          <p:attrName>ppt_y</p:attrName>
                                        </p:attrNameLst>
                                      </p:cBhvr>
                                      <p:tavLst>
                                        <p:tav tm="0">
                                          <p:val>
                                            <p:strVal val="#ppt_y+#ppt_h/2"/>
                                          </p:val>
                                        </p:tav>
                                        <p:tav tm="100000">
                                          <p:val>
                                            <p:strVal val="#ppt_y"/>
                                          </p:val>
                                        </p:tav>
                                      </p:tavLst>
                                    </p:anim>
                                    <p:anim calcmode="lin" valueType="num">
                                      <p:cBhvr>
                                        <p:cTn id="76" dur="500" fill="hold"/>
                                        <p:tgtEl>
                                          <p:spTgt spid="1196038"/>
                                        </p:tgtEl>
                                        <p:attrNameLst>
                                          <p:attrName>ppt_w</p:attrName>
                                        </p:attrNameLst>
                                      </p:cBhvr>
                                      <p:tavLst>
                                        <p:tav tm="0">
                                          <p:val>
                                            <p:strVal val="#ppt_w"/>
                                          </p:val>
                                        </p:tav>
                                        <p:tav tm="100000">
                                          <p:val>
                                            <p:strVal val="#ppt_w"/>
                                          </p:val>
                                        </p:tav>
                                      </p:tavLst>
                                    </p:anim>
                                    <p:anim calcmode="lin" valueType="num">
                                      <p:cBhvr>
                                        <p:cTn id="77" dur="500" fill="hold"/>
                                        <p:tgtEl>
                                          <p:spTgt spid="1196038"/>
                                        </p:tgtEl>
                                        <p:attrNameLst>
                                          <p:attrName>ppt_h</p:attrName>
                                        </p:attrNameLst>
                                      </p:cBhvr>
                                      <p:tavLst>
                                        <p:tav tm="0">
                                          <p:val>
                                            <p:fltVal val="0"/>
                                          </p:val>
                                        </p:tav>
                                        <p:tav tm="100000">
                                          <p:val>
                                            <p:strVal val="#ppt_h"/>
                                          </p:val>
                                        </p:tav>
                                      </p:tavLst>
                                    </p:anim>
                                  </p:childTnLst>
                                </p:cTn>
                              </p:par>
                            </p:childTnLst>
                          </p:cTn>
                        </p:par>
                        <p:par>
                          <p:cTn id="78" fill="hold">
                            <p:stCondLst>
                              <p:cond delay="1000"/>
                            </p:stCondLst>
                            <p:childTnLst>
                              <p:par>
                                <p:cTn id="79" presetID="12" presetClass="entr" presetSubtype="8" fill="hold" grpId="0" nodeType="afterEffect">
                                  <p:stCondLst>
                                    <p:cond delay="0"/>
                                  </p:stCondLst>
                                  <p:childTnLst>
                                    <p:set>
                                      <p:cBhvr>
                                        <p:cTn id="80" dur="1" fill="hold">
                                          <p:stCondLst>
                                            <p:cond delay="0"/>
                                          </p:stCondLst>
                                        </p:cTn>
                                        <p:tgtEl>
                                          <p:spTgt spid="1196051"/>
                                        </p:tgtEl>
                                        <p:attrNameLst>
                                          <p:attrName>style.visibility</p:attrName>
                                        </p:attrNameLst>
                                      </p:cBhvr>
                                      <p:to>
                                        <p:strVal val="visible"/>
                                      </p:to>
                                    </p:set>
                                    <p:animEffect transition="in" filter="slide(fromLeft)">
                                      <p:cBhvr>
                                        <p:cTn id="81" dur="500"/>
                                        <p:tgtEl>
                                          <p:spTgt spid="1196051"/>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1196044"/>
                                        </p:tgtEl>
                                        <p:attrNameLst>
                                          <p:attrName>style.visibility</p:attrName>
                                        </p:attrNameLst>
                                      </p:cBhvr>
                                      <p:to>
                                        <p:strVal val="visible"/>
                                      </p:to>
                                    </p:set>
                                    <p:anim calcmode="lin" valueType="num">
                                      <p:cBhvr>
                                        <p:cTn id="86" dur="500" fill="hold"/>
                                        <p:tgtEl>
                                          <p:spTgt spid="1196044"/>
                                        </p:tgtEl>
                                        <p:attrNameLst>
                                          <p:attrName>ppt_x</p:attrName>
                                        </p:attrNameLst>
                                      </p:cBhvr>
                                      <p:tavLst>
                                        <p:tav tm="0">
                                          <p:val>
                                            <p:strVal val="#ppt_x"/>
                                          </p:val>
                                        </p:tav>
                                        <p:tav tm="100000">
                                          <p:val>
                                            <p:strVal val="#ppt_x"/>
                                          </p:val>
                                        </p:tav>
                                      </p:tavLst>
                                    </p:anim>
                                    <p:anim calcmode="lin" valueType="num">
                                      <p:cBhvr>
                                        <p:cTn id="87" dur="500" fill="hold"/>
                                        <p:tgtEl>
                                          <p:spTgt spid="1196044"/>
                                        </p:tgtEl>
                                        <p:attrNameLst>
                                          <p:attrName>ppt_y</p:attrName>
                                        </p:attrNameLst>
                                      </p:cBhvr>
                                      <p:tavLst>
                                        <p:tav tm="0">
                                          <p:val>
                                            <p:strVal val="#ppt_y+#ppt_h/2"/>
                                          </p:val>
                                        </p:tav>
                                        <p:tav tm="100000">
                                          <p:val>
                                            <p:strVal val="#ppt_y"/>
                                          </p:val>
                                        </p:tav>
                                      </p:tavLst>
                                    </p:anim>
                                    <p:anim calcmode="lin" valueType="num">
                                      <p:cBhvr>
                                        <p:cTn id="88" dur="500" fill="hold"/>
                                        <p:tgtEl>
                                          <p:spTgt spid="1196044"/>
                                        </p:tgtEl>
                                        <p:attrNameLst>
                                          <p:attrName>ppt_w</p:attrName>
                                        </p:attrNameLst>
                                      </p:cBhvr>
                                      <p:tavLst>
                                        <p:tav tm="0">
                                          <p:val>
                                            <p:strVal val="#ppt_w"/>
                                          </p:val>
                                        </p:tav>
                                        <p:tav tm="100000">
                                          <p:val>
                                            <p:strVal val="#ppt_w"/>
                                          </p:val>
                                        </p:tav>
                                      </p:tavLst>
                                    </p:anim>
                                    <p:anim calcmode="lin" valueType="num">
                                      <p:cBhvr>
                                        <p:cTn id="89" dur="500" fill="hold"/>
                                        <p:tgtEl>
                                          <p:spTgt spid="1196044"/>
                                        </p:tgtEl>
                                        <p:attrNameLst>
                                          <p:attrName>ppt_h</p:attrName>
                                        </p:attrNameLst>
                                      </p:cBhvr>
                                      <p:tavLst>
                                        <p:tav tm="0">
                                          <p:val>
                                            <p:fltVal val="0"/>
                                          </p:val>
                                        </p:tav>
                                        <p:tav tm="100000">
                                          <p:val>
                                            <p:strVal val="#ppt_h"/>
                                          </p:val>
                                        </p:tav>
                                      </p:tavLst>
                                    </p:anim>
                                  </p:childTnLst>
                                </p:cTn>
                              </p:par>
                            </p:childTnLst>
                          </p:cTn>
                        </p:par>
                        <p:par>
                          <p:cTn id="90" fill="hold">
                            <p:stCondLst>
                              <p:cond delay="500"/>
                            </p:stCondLst>
                            <p:childTnLst>
                              <p:par>
                                <p:cTn id="91" presetID="17" presetClass="entr" presetSubtype="4" fill="hold" grpId="0" nodeType="afterEffect">
                                  <p:stCondLst>
                                    <p:cond delay="0"/>
                                  </p:stCondLst>
                                  <p:childTnLst>
                                    <p:set>
                                      <p:cBhvr>
                                        <p:cTn id="92" dur="1" fill="hold">
                                          <p:stCondLst>
                                            <p:cond delay="0"/>
                                          </p:stCondLst>
                                        </p:cTn>
                                        <p:tgtEl>
                                          <p:spTgt spid="1196045"/>
                                        </p:tgtEl>
                                        <p:attrNameLst>
                                          <p:attrName>style.visibility</p:attrName>
                                        </p:attrNameLst>
                                      </p:cBhvr>
                                      <p:to>
                                        <p:strVal val="visible"/>
                                      </p:to>
                                    </p:set>
                                    <p:anim calcmode="lin" valueType="num">
                                      <p:cBhvr>
                                        <p:cTn id="93" dur="500" fill="hold"/>
                                        <p:tgtEl>
                                          <p:spTgt spid="1196045"/>
                                        </p:tgtEl>
                                        <p:attrNameLst>
                                          <p:attrName>ppt_x</p:attrName>
                                        </p:attrNameLst>
                                      </p:cBhvr>
                                      <p:tavLst>
                                        <p:tav tm="0">
                                          <p:val>
                                            <p:strVal val="#ppt_x"/>
                                          </p:val>
                                        </p:tav>
                                        <p:tav tm="100000">
                                          <p:val>
                                            <p:strVal val="#ppt_x"/>
                                          </p:val>
                                        </p:tav>
                                      </p:tavLst>
                                    </p:anim>
                                    <p:anim calcmode="lin" valueType="num">
                                      <p:cBhvr>
                                        <p:cTn id="94" dur="500" fill="hold"/>
                                        <p:tgtEl>
                                          <p:spTgt spid="1196045"/>
                                        </p:tgtEl>
                                        <p:attrNameLst>
                                          <p:attrName>ppt_y</p:attrName>
                                        </p:attrNameLst>
                                      </p:cBhvr>
                                      <p:tavLst>
                                        <p:tav tm="0">
                                          <p:val>
                                            <p:strVal val="#ppt_y+#ppt_h/2"/>
                                          </p:val>
                                        </p:tav>
                                        <p:tav tm="100000">
                                          <p:val>
                                            <p:strVal val="#ppt_y"/>
                                          </p:val>
                                        </p:tav>
                                      </p:tavLst>
                                    </p:anim>
                                    <p:anim calcmode="lin" valueType="num">
                                      <p:cBhvr>
                                        <p:cTn id="95" dur="500" fill="hold"/>
                                        <p:tgtEl>
                                          <p:spTgt spid="1196045"/>
                                        </p:tgtEl>
                                        <p:attrNameLst>
                                          <p:attrName>ppt_w</p:attrName>
                                        </p:attrNameLst>
                                      </p:cBhvr>
                                      <p:tavLst>
                                        <p:tav tm="0">
                                          <p:val>
                                            <p:strVal val="#ppt_w"/>
                                          </p:val>
                                        </p:tav>
                                        <p:tav tm="100000">
                                          <p:val>
                                            <p:strVal val="#ppt_w"/>
                                          </p:val>
                                        </p:tav>
                                      </p:tavLst>
                                    </p:anim>
                                    <p:anim calcmode="lin" valueType="num">
                                      <p:cBhvr>
                                        <p:cTn id="96" dur="500" fill="hold"/>
                                        <p:tgtEl>
                                          <p:spTgt spid="1196045"/>
                                        </p:tgtEl>
                                        <p:attrNameLst>
                                          <p:attrName>ppt_h</p:attrName>
                                        </p:attrNameLst>
                                      </p:cBhvr>
                                      <p:tavLst>
                                        <p:tav tm="0">
                                          <p:val>
                                            <p:fltVal val="0"/>
                                          </p:val>
                                        </p:tav>
                                        <p:tav tm="100000">
                                          <p:val>
                                            <p:strVal val="#ppt_h"/>
                                          </p:val>
                                        </p:tav>
                                      </p:tavLst>
                                    </p:anim>
                                  </p:childTnLst>
                                </p:cTn>
                              </p:par>
                            </p:childTnLst>
                          </p:cTn>
                        </p:par>
                        <p:par>
                          <p:cTn id="97" fill="hold">
                            <p:stCondLst>
                              <p:cond delay="1000"/>
                            </p:stCondLst>
                            <p:childTnLst>
                              <p:par>
                                <p:cTn id="98" presetID="17" presetClass="entr" presetSubtype="4" fill="hold" grpId="0" nodeType="afterEffect">
                                  <p:stCondLst>
                                    <p:cond delay="0"/>
                                  </p:stCondLst>
                                  <p:childTnLst>
                                    <p:set>
                                      <p:cBhvr>
                                        <p:cTn id="99" dur="1" fill="hold">
                                          <p:stCondLst>
                                            <p:cond delay="0"/>
                                          </p:stCondLst>
                                        </p:cTn>
                                        <p:tgtEl>
                                          <p:spTgt spid="1196047"/>
                                        </p:tgtEl>
                                        <p:attrNameLst>
                                          <p:attrName>style.visibility</p:attrName>
                                        </p:attrNameLst>
                                      </p:cBhvr>
                                      <p:to>
                                        <p:strVal val="visible"/>
                                      </p:to>
                                    </p:set>
                                    <p:anim calcmode="lin" valueType="num">
                                      <p:cBhvr>
                                        <p:cTn id="100" dur="500" fill="hold"/>
                                        <p:tgtEl>
                                          <p:spTgt spid="1196047"/>
                                        </p:tgtEl>
                                        <p:attrNameLst>
                                          <p:attrName>ppt_x</p:attrName>
                                        </p:attrNameLst>
                                      </p:cBhvr>
                                      <p:tavLst>
                                        <p:tav tm="0">
                                          <p:val>
                                            <p:strVal val="#ppt_x"/>
                                          </p:val>
                                        </p:tav>
                                        <p:tav tm="100000">
                                          <p:val>
                                            <p:strVal val="#ppt_x"/>
                                          </p:val>
                                        </p:tav>
                                      </p:tavLst>
                                    </p:anim>
                                    <p:anim calcmode="lin" valueType="num">
                                      <p:cBhvr>
                                        <p:cTn id="101" dur="500" fill="hold"/>
                                        <p:tgtEl>
                                          <p:spTgt spid="1196047"/>
                                        </p:tgtEl>
                                        <p:attrNameLst>
                                          <p:attrName>ppt_y</p:attrName>
                                        </p:attrNameLst>
                                      </p:cBhvr>
                                      <p:tavLst>
                                        <p:tav tm="0">
                                          <p:val>
                                            <p:strVal val="#ppt_y+#ppt_h/2"/>
                                          </p:val>
                                        </p:tav>
                                        <p:tav tm="100000">
                                          <p:val>
                                            <p:strVal val="#ppt_y"/>
                                          </p:val>
                                        </p:tav>
                                      </p:tavLst>
                                    </p:anim>
                                    <p:anim calcmode="lin" valueType="num">
                                      <p:cBhvr>
                                        <p:cTn id="102" dur="500" fill="hold"/>
                                        <p:tgtEl>
                                          <p:spTgt spid="1196047"/>
                                        </p:tgtEl>
                                        <p:attrNameLst>
                                          <p:attrName>ppt_w</p:attrName>
                                        </p:attrNameLst>
                                      </p:cBhvr>
                                      <p:tavLst>
                                        <p:tav tm="0">
                                          <p:val>
                                            <p:strVal val="#ppt_w"/>
                                          </p:val>
                                        </p:tav>
                                        <p:tav tm="100000">
                                          <p:val>
                                            <p:strVal val="#ppt_w"/>
                                          </p:val>
                                        </p:tav>
                                      </p:tavLst>
                                    </p:anim>
                                    <p:anim calcmode="lin" valueType="num">
                                      <p:cBhvr>
                                        <p:cTn id="103" dur="500" fill="hold"/>
                                        <p:tgtEl>
                                          <p:spTgt spid="1196047"/>
                                        </p:tgtEl>
                                        <p:attrNameLst>
                                          <p:attrName>ppt_h</p:attrName>
                                        </p:attrNameLst>
                                      </p:cBhvr>
                                      <p:tavLst>
                                        <p:tav tm="0">
                                          <p:val>
                                            <p:fltVal val="0"/>
                                          </p:val>
                                        </p:tav>
                                        <p:tav tm="100000">
                                          <p:val>
                                            <p:strVal val="#ppt_h"/>
                                          </p:val>
                                        </p:tav>
                                      </p:tavLst>
                                    </p:anim>
                                  </p:childTnLst>
                                </p:cTn>
                              </p:par>
                            </p:childTnLst>
                          </p:cTn>
                        </p:par>
                        <p:par>
                          <p:cTn id="104" fill="hold">
                            <p:stCondLst>
                              <p:cond delay="1500"/>
                            </p:stCondLst>
                            <p:childTnLst>
                              <p:par>
                                <p:cTn id="105" presetID="17" presetClass="entr" presetSubtype="4" fill="hold" grpId="0" nodeType="afterEffect">
                                  <p:stCondLst>
                                    <p:cond delay="0"/>
                                  </p:stCondLst>
                                  <p:childTnLst>
                                    <p:set>
                                      <p:cBhvr>
                                        <p:cTn id="106" dur="1" fill="hold">
                                          <p:stCondLst>
                                            <p:cond delay="0"/>
                                          </p:stCondLst>
                                        </p:cTn>
                                        <p:tgtEl>
                                          <p:spTgt spid="1196048"/>
                                        </p:tgtEl>
                                        <p:attrNameLst>
                                          <p:attrName>style.visibility</p:attrName>
                                        </p:attrNameLst>
                                      </p:cBhvr>
                                      <p:to>
                                        <p:strVal val="visible"/>
                                      </p:to>
                                    </p:set>
                                    <p:anim calcmode="lin" valueType="num">
                                      <p:cBhvr>
                                        <p:cTn id="107" dur="500" fill="hold"/>
                                        <p:tgtEl>
                                          <p:spTgt spid="1196048"/>
                                        </p:tgtEl>
                                        <p:attrNameLst>
                                          <p:attrName>ppt_x</p:attrName>
                                        </p:attrNameLst>
                                      </p:cBhvr>
                                      <p:tavLst>
                                        <p:tav tm="0">
                                          <p:val>
                                            <p:strVal val="#ppt_x"/>
                                          </p:val>
                                        </p:tav>
                                        <p:tav tm="100000">
                                          <p:val>
                                            <p:strVal val="#ppt_x"/>
                                          </p:val>
                                        </p:tav>
                                      </p:tavLst>
                                    </p:anim>
                                    <p:anim calcmode="lin" valueType="num">
                                      <p:cBhvr>
                                        <p:cTn id="108" dur="500" fill="hold"/>
                                        <p:tgtEl>
                                          <p:spTgt spid="1196048"/>
                                        </p:tgtEl>
                                        <p:attrNameLst>
                                          <p:attrName>ppt_y</p:attrName>
                                        </p:attrNameLst>
                                      </p:cBhvr>
                                      <p:tavLst>
                                        <p:tav tm="0">
                                          <p:val>
                                            <p:strVal val="#ppt_y+#ppt_h/2"/>
                                          </p:val>
                                        </p:tav>
                                        <p:tav tm="100000">
                                          <p:val>
                                            <p:strVal val="#ppt_y"/>
                                          </p:val>
                                        </p:tav>
                                      </p:tavLst>
                                    </p:anim>
                                    <p:anim calcmode="lin" valueType="num">
                                      <p:cBhvr>
                                        <p:cTn id="109" dur="500" fill="hold"/>
                                        <p:tgtEl>
                                          <p:spTgt spid="1196048"/>
                                        </p:tgtEl>
                                        <p:attrNameLst>
                                          <p:attrName>ppt_w</p:attrName>
                                        </p:attrNameLst>
                                      </p:cBhvr>
                                      <p:tavLst>
                                        <p:tav tm="0">
                                          <p:val>
                                            <p:strVal val="#ppt_w"/>
                                          </p:val>
                                        </p:tav>
                                        <p:tav tm="100000">
                                          <p:val>
                                            <p:strVal val="#ppt_w"/>
                                          </p:val>
                                        </p:tav>
                                      </p:tavLst>
                                    </p:anim>
                                    <p:anim calcmode="lin" valueType="num">
                                      <p:cBhvr>
                                        <p:cTn id="110" dur="500" fill="hold"/>
                                        <p:tgtEl>
                                          <p:spTgt spid="1196048"/>
                                        </p:tgtEl>
                                        <p:attrNameLst>
                                          <p:attrName>ppt_h</p:attrName>
                                        </p:attrNameLst>
                                      </p:cBhvr>
                                      <p:tavLst>
                                        <p:tav tm="0">
                                          <p:val>
                                            <p:fltVal val="0"/>
                                          </p:val>
                                        </p:tav>
                                        <p:tav tm="100000">
                                          <p:val>
                                            <p:strVal val="#ppt_h"/>
                                          </p:val>
                                        </p:tav>
                                      </p:tavLst>
                                    </p:anim>
                                  </p:childTnLst>
                                </p:cTn>
                              </p:par>
                            </p:childTnLst>
                          </p:cTn>
                        </p:par>
                        <p:par>
                          <p:cTn id="111" fill="hold">
                            <p:stCondLst>
                              <p:cond delay="2000"/>
                            </p:stCondLst>
                            <p:childTnLst>
                              <p:par>
                                <p:cTn id="112" presetID="17" presetClass="entr" presetSubtype="4" fill="hold" grpId="0" nodeType="afterEffect">
                                  <p:stCondLst>
                                    <p:cond delay="0"/>
                                  </p:stCondLst>
                                  <p:childTnLst>
                                    <p:set>
                                      <p:cBhvr>
                                        <p:cTn id="113" dur="1" fill="hold">
                                          <p:stCondLst>
                                            <p:cond delay="0"/>
                                          </p:stCondLst>
                                        </p:cTn>
                                        <p:tgtEl>
                                          <p:spTgt spid="1196039"/>
                                        </p:tgtEl>
                                        <p:attrNameLst>
                                          <p:attrName>style.visibility</p:attrName>
                                        </p:attrNameLst>
                                      </p:cBhvr>
                                      <p:to>
                                        <p:strVal val="visible"/>
                                      </p:to>
                                    </p:set>
                                    <p:anim calcmode="lin" valueType="num">
                                      <p:cBhvr>
                                        <p:cTn id="114" dur="500" fill="hold"/>
                                        <p:tgtEl>
                                          <p:spTgt spid="1196039"/>
                                        </p:tgtEl>
                                        <p:attrNameLst>
                                          <p:attrName>ppt_x</p:attrName>
                                        </p:attrNameLst>
                                      </p:cBhvr>
                                      <p:tavLst>
                                        <p:tav tm="0">
                                          <p:val>
                                            <p:strVal val="#ppt_x"/>
                                          </p:val>
                                        </p:tav>
                                        <p:tav tm="100000">
                                          <p:val>
                                            <p:strVal val="#ppt_x"/>
                                          </p:val>
                                        </p:tav>
                                      </p:tavLst>
                                    </p:anim>
                                    <p:anim calcmode="lin" valueType="num">
                                      <p:cBhvr>
                                        <p:cTn id="115" dur="500" fill="hold"/>
                                        <p:tgtEl>
                                          <p:spTgt spid="1196039"/>
                                        </p:tgtEl>
                                        <p:attrNameLst>
                                          <p:attrName>ppt_y</p:attrName>
                                        </p:attrNameLst>
                                      </p:cBhvr>
                                      <p:tavLst>
                                        <p:tav tm="0">
                                          <p:val>
                                            <p:strVal val="#ppt_y+#ppt_h/2"/>
                                          </p:val>
                                        </p:tav>
                                        <p:tav tm="100000">
                                          <p:val>
                                            <p:strVal val="#ppt_y"/>
                                          </p:val>
                                        </p:tav>
                                      </p:tavLst>
                                    </p:anim>
                                    <p:anim calcmode="lin" valueType="num">
                                      <p:cBhvr>
                                        <p:cTn id="116" dur="500" fill="hold"/>
                                        <p:tgtEl>
                                          <p:spTgt spid="1196039"/>
                                        </p:tgtEl>
                                        <p:attrNameLst>
                                          <p:attrName>ppt_w</p:attrName>
                                        </p:attrNameLst>
                                      </p:cBhvr>
                                      <p:tavLst>
                                        <p:tav tm="0">
                                          <p:val>
                                            <p:strVal val="#ppt_w"/>
                                          </p:val>
                                        </p:tav>
                                        <p:tav tm="100000">
                                          <p:val>
                                            <p:strVal val="#ppt_w"/>
                                          </p:val>
                                        </p:tav>
                                      </p:tavLst>
                                    </p:anim>
                                    <p:anim calcmode="lin" valueType="num">
                                      <p:cBhvr>
                                        <p:cTn id="117" dur="500" fill="hold"/>
                                        <p:tgtEl>
                                          <p:spTgt spid="1196039"/>
                                        </p:tgtEl>
                                        <p:attrNameLst>
                                          <p:attrName>ppt_h</p:attrName>
                                        </p:attrNameLst>
                                      </p:cBhvr>
                                      <p:tavLst>
                                        <p:tav tm="0">
                                          <p:val>
                                            <p:fltVal val="0"/>
                                          </p:val>
                                        </p:tav>
                                        <p:tav tm="100000">
                                          <p:val>
                                            <p:strVal val="#ppt_h"/>
                                          </p:val>
                                        </p:tav>
                                      </p:tavLst>
                                    </p:anim>
                                  </p:childTnLst>
                                </p:cTn>
                              </p:par>
                            </p:childTnLst>
                          </p:cTn>
                        </p:par>
                        <p:par>
                          <p:cTn id="118" fill="hold">
                            <p:stCondLst>
                              <p:cond delay="2500"/>
                            </p:stCondLst>
                            <p:childTnLst>
                              <p:par>
                                <p:cTn id="119" presetID="12" presetClass="entr" presetSubtype="8" fill="hold" grpId="0" nodeType="afterEffect">
                                  <p:stCondLst>
                                    <p:cond delay="0"/>
                                  </p:stCondLst>
                                  <p:childTnLst>
                                    <p:set>
                                      <p:cBhvr>
                                        <p:cTn id="120" dur="1" fill="hold">
                                          <p:stCondLst>
                                            <p:cond delay="0"/>
                                          </p:stCondLst>
                                        </p:cTn>
                                        <p:tgtEl>
                                          <p:spTgt spid="1196052"/>
                                        </p:tgtEl>
                                        <p:attrNameLst>
                                          <p:attrName>style.visibility</p:attrName>
                                        </p:attrNameLst>
                                      </p:cBhvr>
                                      <p:to>
                                        <p:strVal val="visible"/>
                                      </p:to>
                                    </p:set>
                                    <p:animEffect transition="in" filter="slide(fromLeft)">
                                      <p:cBhvr>
                                        <p:cTn id="121" dur="500"/>
                                        <p:tgtEl>
                                          <p:spTgt spid="119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5" grpId="0" build="p" autoUpdateAnimBg="0"/>
      <p:bldP spid="1196036" grpId="0" autoUpdateAnimBg="0"/>
      <p:bldP spid="1196037" grpId="0" autoUpdateAnimBg="0"/>
      <p:bldP spid="1196038" grpId="0" autoUpdateAnimBg="0"/>
      <p:bldP spid="1196039" grpId="0" autoUpdateAnimBg="0"/>
      <p:bldP spid="1196040" grpId="0" animBg="1"/>
      <p:bldP spid="1196041" grpId="0" animBg="1"/>
      <p:bldP spid="1196042" grpId="0" animBg="1"/>
      <p:bldP spid="1196043" grpId="0" animBg="1"/>
      <p:bldP spid="1196044" grpId="0" animBg="1"/>
      <p:bldP spid="1196045" grpId="0" animBg="1"/>
      <p:bldP spid="1196046" grpId="0" animBg="1"/>
      <p:bldP spid="1196047" grpId="0" animBg="1"/>
      <p:bldP spid="1196048" grpId="0" animBg="1"/>
      <p:bldP spid="1196049" grpId="0" autoUpdateAnimBg="0"/>
      <p:bldP spid="1196050" grpId="0" autoUpdateAnimBg="0"/>
      <p:bldP spid="1196051" grpId="0" autoUpdateAnimBg="0"/>
      <p:bldP spid="11960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11560" y="1556792"/>
            <a:ext cx="8208962" cy="1512168"/>
          </a:xfrm>
        </p:spPr>
        <p:txBody>
          <a:bodyPr/>
          <a:lstStyle/>
          <a:p>
            <a:pPr algn="l"/>
            <a:r>
              <a:rPr lang="zh-CN" altLang="en-US" sz="3200" b="1" dirty="0"/>
              <a:t>  </a:t>
            </a:r>
            <a:br>
              <a:rPr lang="zh-CN" altLang="en-US" sz="3200" b="1" dirty="0"/>
            </a:br>
            <a:r>
              <a:rPr lang="zh-CN" altLang="en-US" sz="3200" b="1" dirty="0">
                <a:solidFill>
                  <a:srgbClr val="3333FF"/>
                </a:solidFill>
              </a:rPr>
              <a:t>自底向上</a:t>
            </a:r>
            <a:r>
              <a:rPr lang="zh-CN" altLang="en-US" sz="3600" b="1" dirty="0">
                <a:solidFill>
                  <a:srgbClr val="3333FF"/>
                </a:solidFill>
              </a:rPr>
              <a:t>的语法分析</a:t>
            </a:r>
            <a:r>
              <a:rPr lang="zh-CN" altLang="en-US" sz="3200" b="1" dirty="0"/>
              <a:t/>
            </a:r>
            <a:br>
              <a:rPr lang="zh-CN" altLang="en-US" sz="3200" b="1" dirty="0"/>
            </a:br>
            <a:r>
              <a:rPr lang="zh-CN" altLang="en-US" sz="3200" b="1" dirty="0">
                <a:solidFill>
                  <a:schemeClr val="tx1"/>
                </a:solidFill>
              </a:rPr>
              <a:t>在分析程序工作的每一步，都是从当前串中选择一个</a:t>
            </a:r>
            <a:r>
              <a:rPr lang="zh-CN" altLang="en-US" sz="3200" b="1" dirty="0">
                <a:solidFill>
                  <a:srgbClr val="FF0000"/>
                </a:solidFill>
              </a:rPr>
              <a:t>子串</a:t>
            </a:r>
            <a:r>
              <a:rPr lang="zh-CN" altLang="en-US" sz="3200" b="1" dirty="0">
                <a:solidFill>
                  <a:schemeClr val="tx1"/>
                </a:solidFill>
              </a:rPr>
              <a:t>，将它归约到某个非终结符号，该子串称为“</a:t>
            </a:r>
            <a:r>
              <a:rPr lang="zh-CN" altLang="en-US" sz="3200" b="1" dirty="0">
                <a:solidFill>
                  <a:srgbClr val="FF0000"/>
                </a:solidFill>
              </a:rPr>
              <a:t>可归约串</a:t>
            </a:r>
            <a:r>
              <a:rPr lang="zh-CN" altLang="en-US" sz="3200" b="1" dirty="0">
                <a:solidFill>
                  <a:schemeClr val="tx1"/>
                </a:solidFill>
              </a:rPr>
              <a:t>”</a:t>
            </a:r>
          </a:p>
        </p:txBody>
      </p:sp>
      <p:sp>
        <p:nvSpPr>
          <p:cNvPr id="69635" name="Rectangle 3"/>
          <p:cNvSpPr>
            <a:spLocks noGrp="1" noChangeArrowheads="1"/>
          </p:cNvSpPr>
          <p:nvPr>
            <p:ph idx="1"/>
          </p:nvPr>
        </p:nvSpPr>
        <p:spPr>
          <a:xfrm>
            <a:off x="611560" y="3284984"/>
            <a:ext cx="8208912" cy="3024336"/>
          </a:xfrm>
        </p:spPr>
        <p:txBody>
          <a:bodyPr/>
          <a:lstStyle/>
          <a:p>
            <a:r>
              <a:rPr lang="zh-CN" altLang="en-US" b="1" dirty="0">
                <a:solidFill>
                  <a:srgbClr val="3333FF"/>
                </a:solidFill>
              </a:rPr>
              <a:t>算符优先法：</a:t>
            </a:r>
            <a:r>
              <a:rPr lang="zh-CN" altLang="en-US" b="1" dirty="0"/>
              <a:t>选择“</a:t>
            </a:r>
            <a:r>
              <a:rPr lang="zh-CN" altLang="en-US" b="1" dirty="0">
                <a:solidFill>
                  <a:srgbClr val="CC3300"/>
                </a:solidFill>
              </a:rPr>
              <a:t>可归约串</a:t>
            </a:r>
            <a:r>
              <a:rPr lang="zh-CN" altLang="en-US" b="1" dirty="0"/>
              <a:t>”是最左素短语（至少含有一个终结符的最左边的短语，且这个短语不包含别的短语</a:t>
            </a:r>
            <a:r>
              <a:rPr lang="zh-CN" altLang="en-US" b="1" dirty="0" smtClean="0"/>
              <a:t>） －不是规范规约 </a:t>
            </a:r>
            <a:endParaRPr lang="zh-CN" altLang="en-US" b="1" dirty="0"/>
          </a:p>
          <a:p>
            <a:r>
              <a:rPr lang="en-US" altLang="zh-CN" b="1" dirty="0">
                <a:solidFill>
                  <a:srgbClr val="3333FF"/>
                </a:solidFill>
              </a:rPr>
              <a:t>LR</a:t>
            </a:r>
            <a:r>
              <a:rPr lang="zh-CN" altLang="en-US" b="1" dirty="0">
                <a:solidFill>
                  <a:srgbClr val="3333FF"/>
                </a:solidFill>
              </a:rPr>
              <a:t>分析法：</a:t>
            </a:r>
            <a:r>
              <a:rPr lang="zh-CN" altLang="en-US" b="1" dirty="0"/>
              <a:t>选择“</a:t>
            </a:r>
            <a:r>
              <a:rPr lang="zh-CN" altLang="en-US" b="1" dirty="0">
                <a:solidFill>
                  <a:srgbClr val="CC3300"/>
                </a:solidFill>
              </a:rPr>
              <a:t>可归约串</a:t>
            </a:r>
            <a:r>
              <a:rPr lang="zh-CN" altLang="en-US" b="1" dirty="0"/>
              <a:t>”是句型的句柄－规范归约</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9552" y="476672"/>
            <a:ext cx="7989887" cy="1511300"/>
          </a:xfrm>
        </p:spPr>
        <p:txBody>
          <a:bodyPr/>
          <a:lstStyle/>
          <a:p>
            <a:pPr algn="l"/>
            <a:r>
              <a:rPr kumimoji="1" lang="en-US" altLang="zh-CN" sz="2800" b="1" dirty="0">
                <a:solidFill>
                  <a:schemeClr val="tx1"/>
                </a:solidFill>
              </a:rPr>
              <a:t>G[E]</a:t>
            </a:r>
            <a:r>
              <a:rPr kumimoji="1" lang="zh-CN" altLang="en-US" sz="2800" b="1" dirty="0" smtClean="0">
                <a:solidFill>
                  <a:schemeClr val="tx1"/>
                </a:solidFill>
              </a:rPr>
              <a:t>： </a:t>
            </a:r>
            <a:r>
              <a:rPr kumimoji="1" lang="en-US" altLang="zh-CN" sz="2800" b="1" dirty="0" smtClean="0">
                <a:solidFill>
                  <a:schemeClr val="tx1"/>
                </a:solidFill>
              </a:rPr>
              <a:t>E</a:t>
            </a:r>
            <a:r>
              <a:rPr kumimoji="1" lang="en-US" altLang="zh-CN" sz="2800" b="1" dirty="0">
                <a:solidFill>
                  <a:schemeClr val="tx1"/>
                </a:solidFill>
              </a:rPr>
              <a:t>→E+T|T</a:t>
            </a:r>
            <a:br>
              <a:rPr kumimoji="1" lang="en-US" altLang="zh-CN" sz="2800" b="1" dirty="0">
                <a:solidFill>
                  <a:schemeClr val="tx1"/>
                </a:solidFill>
              </a:rPr>
            </a:br>
            <a:r>
              <a:rPr kumimoji="1" lang="en-US" altLang="zh-CN" sz="2800" b="1" dirty="0">
                <a:solidFill>
                  <a:schemeClr val="tx1"/>
                </a:solidFill>
              </a:rPr>
              <a:t>             T→T*F|F</a:t>
            </a:r>
            <a:br>
              <a:rPr kumimoji="1" lang="en-US" altLang="zh-CN" sz="2800" b="1" dirty="0">
                <a:solidFill>
                  <a:schemeClr val="tx1"/>
                </a:solidFill>
              </a:rPr>
            </a:br>
            <a:r>
              <a:rPr kumimoji="1" lang="en-US" altLang="zh-CN" sz="2800" b="1" dirty="0">
                <a:solidFill>
                  <a:schemeClr val="tx1"/>
                </a:solidFill>
              </a:rPr>
              <a:t>             </a:t>
            </a:r>
            <a:r>
              <a:rPr kumimoji="1" lang="en-US" altLang="zh-CN" sz="2800" b="1" dirty="0" smtClean="0">
                <a:solidFill>
                  <a:schemeClr val="tx1"/>
                </a:solidFill>
              </a:rPr>
              <a:t>F</a:t>
            </a:r>
            <a:r>
              <a:rPr kumimoji="1" lang="en-US" altLang="zh-CN" sz="2800" b="1" dirty="0">
                <a:solidFill>
                  <a:schemeClr val="tx1"/>
                </a:solidFill>
              </a:rPr>
              <a:t>→(E)|</a:t>
            </a:r>
            <a:r>
              <a:rPr kumimoji="1" lang="en-US" altLang="zh-CN" sz="2800" b="1" dirty="0" err="1">
                <a:solidFill>
                  <a:schemeClr val="tx1"/>
                </a:solidFill>
              </a:rPr>
              <a:t>i</a:t>
            </a:r>
            <a:endParaRPr kumimoji="1" lang="zh-CN" altLang="en-US" sz="4000" b="1" dirty="0">
              <a:solidFill>
                <a:schemeClr val="tx1"/>
              </a:solidFill>
            </a:endParaRPr>
          </a:p>
        </p:txBody>
      </p:sp>
      <p:sp>
        <p:nvSpPr>
          <p:cNvPr id="70659" name="Rectangle 3"/>
          <p:cNvSpPr>
            <a:spLocks noGrp="1" noChangeArrowheads="1"/>
          </p:cNvSpPr>
          <p:nvPr>
            <p:ph idx="1"/>
          </p:nvPr>
        </p:nvSpPr>
        <p:spPr>
          <a:xfrm>
            <a:off x="683568" y="2348880"/>
            <a:ext cx="7772400" cy="3816424"/>
          </a:xfrm>
        </p:spPr>
        <p:txBody>
          <a:bodyPr/>
          <a:lstStyle/>
          <a:p>
            <a:r>
              <a:rPr kumimoji="1" lang="zh-CN" altLang="en-US" sz="2800" b="1" dirty="0"/>
              <a:t>句型 </a:t>
            </a:r>
            <a:r>
              <a:rPr kumimoji="1" lang="en-US" altLang="zh-CN" sz="2800" b="1" dirty="0" err="1">
                <a:solidFill>
                  <a:srgbClr val="CC0000"/>
                </a:solidFill>
              </a:rPr>
              <a:t>i</a:t>
            </a:r>
            <a:r>
              <a:rPr kumimoji="1" lang="en-US" altLang="zh-CN" sz="2800" b="1" dirty="0">
                <a:solidFill>
                  <a:srgbClr val="CC0000"/>
                </a:solidFill>
              </a:rPr>
              <a:t>*</a:t>
            </a:r>
            <a:r>
              <a:rPr kumimoji="1" lang="en-US" altLang="zh-CN" sz="2800" b="1" dirty="0" err="1">
                <a:solidFill>
                  <a:srgbClr val="CC0000"/>
                </a:solidFill>
              </a:rPr>
              <a:t>i+i</a:t>
            </a:r>
            <a:r>
              <a:rPr kumimoji="1" lang="en-US" altLang="zh-CN" sz="2800" b="1" dirty="0">
                <a:solidFill>
                  <a:srgbClr val="CC0000"/>
                </a:solidFill>
              </a:rPr>
              <a:t> </a:t>
            </a:r>
            <a:r>
              <a:rPr kumimoji="1" lang="zh-CN" altLang="en-US" sz="2800" b="1" dirty="0">
                <a:solidFill>
                  <a:srgbClr val="CC0000"/>
                </a:solidFill>
              </a:rPr>
              <a:t>的自底向上分析，</a:t>
            </a:r>
            <a:r>
              <a:rPr kumimoji="1" lang="zh-CN" altLang="en-US" sz="2800" b="1" dirty="0"/>
              <a:t>总是归约当前句型的句柄形成的规范推导序列：</a:t>
            </a:r>
          </a:p>
          <a:p>
            <a:pPr>
              <a:buFontTx/>
              <a:buNone/>
            </a:pPr>
            <a:r>
              <a:rPr kumimoji="1" lang="en-US" altLang="zh-CN" sz="2800" b="1" dirty="0" err="1"/>
              <a:t>E</a:t>
            </a:r>
            <a:r>
              <a:rPr kumimoji="1" lang="en-US" altLang="zh-CN" sz="2800" b="1" dirty="0" err="1">
                <a:sym typeface="Symbol" pitchFamily="18" charset="2"/>
              </a:rPr>
              <a:t>E+TE+FE+iT+iT</a:t>
            </a:r>
            <a:r>
              <a:rPr kumimoji="1" lang="en-US" altLang="zh-CN" sz="2800" b="1" dirty="0">
                <a:sym typeface="Symbol" pitchFamily="18" charset="2"/>
              </a:rPr>
              <a:t>*</a:t>
            </a:r>
            <a:r>
              <a:rPr kumimoji="1" lang="en-US" altLang="zh-CN" sz="2800" b="1" dirty="0" err="1">
                <a:sym typeface="Symbol" pitchFamily="18" charset="2"/>
              </a:rPr>
              <a:t>F+iT</a:t>
            </a:r>
            <a:r>
              <a:rPr kumimoji="1" lang="en-US" altLang="zh-CN" sz="2800" b="1" dirty="0">
                <a:sym typeface="Symbol" pitchFamily="18" charset="2"/>
              </a:rPr>
              <a:t>*</a:t>
            </a:r>
            <a:r>
              <a:rPr kumimoji="1" lang="en-US" altLang="zh-CN" sz="2800" b="1" dirty="0" err="1">
                <a:sym typeface="Symbol" pitchFamily="18" charset="2"/>
              </a:rPr>
              <a:t>i+iF</a:t>
            </a:r>
            <a:r>
              <a:rPr kumimoji="1" lang="en-US" altLang="zh-CN" sz="2800" b="1" dirty="0">
                <a:sym typeface="Symbol" pitchFamily="18" charset="2"/>
              </a:rPr>
              <a:t>*</a:t>
            </a:r>
            <a:r>
              <a:rPr kumimoji="1" lang="en-US" altLang="zh-CN" sz="2800" b="1" dirty="0" err="1">
                <a:sym typeface="Symbol" pitchFamily="18" charset="2"/>
              </a:rPr>
              <a:t>i+i</a:t>
            </a:r>
            <a:r>
              <a:rPr kumimoji="1" lang="en-US" altLang="zh-CN" sz="2800" b="1" dirty="0">
                <a:sym typeface="Symbol" pitchFamily="18" charset="2"/>
              </a:rPr>
              <a:t> </a:t>
            </a:r>
            <a:r>
              <a:rPr kumimoji="1" lang="en-US" altLang="zh-CN" sz="2800" b="1" dirty="0" err="1">
                <a:sym typeface="Symbol" pitchFamily="18" charset="2"/>
              </a:rPr>
              <a:t>i</a:t>
            </a:r>
            <a:r>
              <a:rPr kumimoji="1" lang="en-US" altLang="zh-CN" sz="2800" b="1" dirty="0">
                <a:sym typeface="Symbol" pitchFamily="18" charset="2"/>
              </a:rPr>
              <a:t>*</a:t>
            </a:r>
            <a:r>
              <a:rPr kumimoji="1" lang="en-US" altLang="zh-CN" sz="2800" b="1" dirty="0" err="1">
                <a:sym typeface="Symbol" pitchFamily="18" charset="2"/>
              </a:rPr>
              <a:t>i+i</a:t>
            </a:r>
            <a:endParaRPr kumimoji="1" lang="en-US" altLang="zh-CN" sz="2800" b="1" dirty="0">
              <a:sym typeface="Symbol" pitchFamily="18" charset="2"/>
            </a:endParaRPr>
          </a:p>
          <a:p>
            <a:pPr>
              <a:buFontTx/>
              <a:buNone/>
            </a:pPr>
            <a:endParaRPr kumimoji="1" lang="en-US" altLang="zh-CN" sz="2800" b="1" dirty="0">
              <a:sym typeface="Symbol" pitchFamily="18" charset="2"/>
            </a:endParaRPr>
          </a:p>
          <a:p>
            <a:r>
              <a:rPr kumimoji="1" lang="zh-CN" altLang="en-US" sz="2800" b="1" dirty="0"/>
              <a:t>句型 </a:t>
            </a:r>
            <a:r>
              <a:rPr kumimoji="1" lang="en-US" altLang="zh-CN" sz="2800" b="1" dirty="0" err="1">
                <a:solidFill>
                  <a:srgbClr val="CC0000"/>
                </a:solidFill>
              </a:rPr>
              <a:t>i</a:t>
            </a:r>
            <a:r>
              <a:rPr kumimoji="1" lang="en-US" altLang="zh-CN" sz="2800" b="1" dirty="0">
                <a:solidFill>
                  <a:srgbClr val="CC0000"/>
                </a:solidFill>
              </a:rPr>
              <a:t>*</a:t>
            </a:r>
            <a:r>
              <a:rPr kumimoji="1" lang="en-US" altLang="zh-CN" sz="2800" b="1" dirty="0" err="1">
                <a:solidFill>
                  <a:srgbClr val="CC0000"/>
                </a:solidFill>
              </a:rPr>
              <a:t>i+i</a:t>
            </a:r>
            <a:r>
              <a:rPr kumimoji="1" lang="en-US" altLang="zh-CN" sz="2800" b="1" dirty="0">
                <a:solidFill>
                  <a:srgbClr val="CC0000"/>
                </a:solidFill>
              </a:rPr>
              <a:t> </a:t>
            </a:r>
            <a:r>
              <a:rPr kumimoji="1" lang="zh-CN" altLang="en-US" sz="2800" b="1" dirty="0">
                <a:solidFill>
                  <a:srgbClr val="CC0000"/>
                </a:solidFill>
              </a:rPr>
              <a:t>的自底向上分析</a:t>
            </a:r>
            <a:r>
              <a:rPr kumimoji="1" lang="zh-CN" altLang="en-US" sz="2800" b="1" dirty="0"/>
              <a:t>总是归约当前句型的最左素短语形成的推导（不是规范的）：</a:t>
            </a:r>
          </a:p>
          <a:p>
            <a:pPr>
              <a:buFontTx/>
              <a:buNone/>
            </a:pPr>
            <a:r>
              <a:rPr kumimoji="1" lang="zh-CN" altLang="en-US" sz="2800" b="1" dirty="0">
                <a:solidFill>
                  <a:srgbClr val="CC0000"/>
                </a:solidFill>
              </a:rPr>
              <a:t>    </a:t>
            </a:r>
            <a:r>
              <a:rPr kumimoji="1" lang="en-US" altLang="zh-CN" sz="2800" b="1" dirty="0" err="1"/>
              <a:t>E</a:t>
            </a:r>
            <a:r>
              <a:rPr kumimoji="1" lang="en-US" altLang="zh-CN" sz="2800" b="1" dirty="0" err="1">
                <a:sym typeface="Symbol" pitchFamily="18" charset="2"/>
              </a:rPr>
              <a:t>T+FT+iF</a:t>
            </a:r>
            <a:r>
              <a:rPr kumimoji="1" lang="en-US" altLang="zh-CN" sz="2800" b="1" dirty="0">
                <a:sym typeface="Symbol" pitchFamily="18" charset="2"/>
              </a:rPr>
              <a:t>*</a:t>
            </a:r>
            <a:r>
              <a:rPr kumimoji="1" lang="en-US" altLang="zh-CN" sz="2800" b="1" dirty="0" err="1">
                <a:sym typeface="Symbol" pitchFamily="18" charset="2"/>
              </a:rPr>
              <a:t>F+iF</a:t>
            </a:r>
            <a:r>
              <a:rPr kumimoji="1" lang="en-US" altLang="zh-CN" sz="2800" b="1" dirty="0">
                <a:sym typeface="Symbol" pitchFamily="18" charset="2"/>
              </a:rPr>
              <a:t>*</a:t>
            </a:r>
            <a:r>
              <a:rPr kumimoji="1" lang="en-US" altLang="zh-CN" sz="2800" b="1" dirty="0" err="1">
                <a:sym typeface="Symbol" pitchFamily="18" charset="2"/>
              </a:rPr>
              <a:t>i+i</a:t>
            </a:r>
            <a:r>
              <a:rPr kumimoji="1" lang="en-US" altLang="zh-CN" sz="2800" b="1" dirty="0">
                <a:sym typeface="Symbol" pitchFamily="18" charset="2"/>
              </a:rPr>
              <a:t> </a:t>
            </a:r>
            <a:r>
              <a:rPr kumimoji="1" lang="en-US" altLang="zh-CN" sz="2800" b="1" dirty="0" err="1">
                <a:sym typeface="Symbol" pitchFamily="18" charset="2"/>
              </a:rPr>
              <a:t>i</a:t>
            </a:r>
            <a:r>
              <a:rPr kumimoji="1" lang="en-US" altLang="zh-CN" sz="2800" b="1" dirty="0">
                <a:sym typeface="Symbol" pitchFamily="18" charset="2"/>
              </a:rPr>
              <a:t>*</a:t>
            </a:r>
            <a:r>
              <a:rPr kumimoji="1" lang="en-US" altLang="zh-CN" sz="2800" b="1" dirty="0" err="1">
                <a:sym typeface="Symbol" pitchFamily="18" charset="2"/>
              </a:rPr>
              <a:t>i+i</a:t>
            </a:r>
            <a:endParaRPr kumimoji="1" lang="en-US" altLang="zh-CN" sz="2800" b="1"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44" name="Rectangle 40"/>
          <p:cNvSpPr>
            <a:spLocks noChangeArrowheads="1"/>
          </p:cNvSpPr>
          <p:nvPr/>
        </p:nvSpPr>
        <p:spPr bwMode="auto">
          <a:xfrm>
            <a:off x="457200" y="332656"/>
            <a:ext cx="8686800" cy="1536948"/>
          </a:xfrm>
          <a:prstGeom prst="rect">
            <a:avLst/>
          </a:prstGeom>
          <a:noFill/>
          <a:ln w="9525">
            <a:noFill/>
            <a:miter lim="800000"/>
            <a:headEnd/>
            <a:tailEnd/>
          </a:ln>
          <a:effectLst/>
        </p:spPr>
        <p:txBody>
          <a:bodyPr anchor="ctr"/>
          <a:lstStyle/>
          <a:p>
            <a:r>
              <a:rPr lang="zh-CN" altLang="en-US" sz="3200" b="1" dirty="0">
                <a:solidFill>
                  <a:srgbClr val="3333FF"/>
                </a:solidFill>
              </a:rPr>
              <a:t>自底向上的分析模式    </a:t>
            </a:r>
            <a:r>
              <a:rPr lang="zh-CN" altLang="en-US" sz="3200" b="1" dirty="0">
                <a:solidFill>
                  <a:srgbClr val="3333FF"/>
                </a:solidFill>
                <a:latin typeface="华文新魏" pitchFamily="2" charset="-122"/>
              </a:rPr>
              <a:t>移进－归约</a:t>
            </a:r>
            <a:r>
              <a:rPr lang="zh-CN" altLang="en-US" sz="3200" b="1" dirty="0" smtClean="0">
                <a:solidFill>
                  <a:srgbClr val="3333FF"/>
                </a:solidFill>
                <a:latin typeface="华文新魏" pitchFamily="2" charset="-122"/>
              </a:rPr>
              <a:t>模式</a:t>
            </a:r>
            <a:r>
              <a:rPr lang="zh-CN" altLang="en-US" sz="3200" b="1" dirty="0">
                <a:solidFill>
                  <a:srgbClr val="3333FF"/>
                </a:solidFill>
                <a:latin typeface="华文新魏" pitchFamily="2" charset="-122"/>
              </a:rPr>
              <a:t/>
            </a:r>
            <a:br>
              <a:rPr lang="zh-CN" altLang="en-US" sz="3200" b="1" dirty="0">
                <a:solidFill>
                  <a:srgbClr val="3333FF"/>
                </a:solidFill>
                <a:latin typeface="华文新魏" pitchFamily="2" charset="-122"/>
              </a:rPr>
            </a:br>
            <a:r>
              <a:rPr lang="en-US" altLang="zh-CN" sz="2400" b="1" dirty="0"/>
              <a:t>Shift:</a:t>
            </a:r>
            <a:r>
              <a:rPr lang="zh-CN" altLang="zh-CN" sz="2400" b="1" dirty="0"/>
              <a:t>移进，</a:t>
            </a:r>
            <a:r>
              <a:rPr lang="zh-CN" altLang="en-US" sz="2400" b="1" dirty="0"/>
              <a:t>输入符</a:t>
            </a:r>
            <a:r>
              <a:rPr lang="zh-CN" altLang="zh-CN" sz="2400" b="1" dirty="0"/>
              <a:t>进栈</a:t>
            </a:r>
            <a:r>
              <a:rPr lang="zh-CN" altLang="en-US" sz="2400" b="1" dirty="0"/>
              <a:t/>
            </a:r>
            <a:br>
              <a:rPr lang="zh-CN" altLang="en-US" sz="2400" b="1" dirty="0"/>
            </a:br>
            <a:r>
              <a:rPr lang="en-US" altLang="zh-CN" sz="2400" b="1" dirty="0"/>
              <a:t>reduce:</a:t>
            </a:r>
            <a:r>
              <a:rPr lang="zh-CN" altLang="en-US" sz="2400" b="1" dirty="0"/>
              <a:t>归约，用第</a:t>
            </a:r>
            <a:r>
              <a:rPr lang="en-US" altLang="zh-CN" sz="2400" b="1" dirty="0" err="1"/>
              <a:t>i</a:t>
            </a:r>
            <a:r>
              <a:rPr lang="zh-CN" altLang="en-US" sz="2400" b="1" dirty="0"/>
              <a:t>个产生式归约</a:t>
            </a:r>
            <a:endParaRPr lang="zh-CN" altLang="en-US" sz="2400" b="1" dirty="0">
              <a:latin typeface="楷体_GB2312" pitchFamily="49" charset="-122"/>
              <a:ea typeface="楷体_GB2312" pitchFamily="49" charset="-122"/>
            </a:endParaRPr>
          </a:p>
        </p:txBody>
      </p:sp>
      <p:grpSp>
        <p:nvGrpSpPr>
          <p:cNvPr id="2" name="Group 72"/>
          <p:cNvGrpSpPr>
            <a:grpSpLocks/>
          </p:cNvGrpSpPr>
          <p:nvPr/>
        </p:nvGrpSpPr>
        <p:grpSpPr bwMode="auto">
          <a:xfrm>
            <a:off x="1219200" y="2420888"/>
            <a:ext cx="6324600" cy="3528392"/>
            <a:chOff x="768" y="1026"/>
            <a:chExt cx="3984" cy="3044"/>
          </a:xfrm>
        </p:grpSpPr>
        <p:sp>
          <p:nvSpPr>
            <p:cNvPr id="72707" name="Rectangle 3"/>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72709" name="Text Box 5"/>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72710" name="Line 6"/>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11" name="Line 7"/>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72712" name="Line 8"/>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72713" name="Line 9"/>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72716" name="Rectangle 12"/>
            <p:cNvSpPr>
              <a:spLocks noChangeArrowheads="1"/>
            </p:cNvSpPr>
            <p:nvPr/>
          </p:nvSpPr>
          <p:spPr bwMode="auto">
            <a:xfrm>
              <a:off x="975" y="1253"/>
              <a:ext cx="499" cy="1819"/>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72720" name="Text Box 16"/>
            <p:cNvSpPr txBox="1">
              <a:spLocks noChangeArrowheads="1"/>
            </p:cNvSpPr>
            <p:nvPr/>
          </p:nvSpPr>
          <p:spPr bwMode="auto">
            <a:xfrm>
              <a:off x="768" y="3264"/>
              <a:ext cx="576"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72721" name="Text Box 17"/>
            <p:cNvSpPr txBox="1">
              <a:spLocks noChangeArrowheads="1"/>
            </p:cNvSpPr>
            <p:nvPr/>
          </p:nvSpPr>
          <p:spPr bwMode="auto">
            <a:xfrm>
              <a:off x="1248" y="3264"/>
              <a:ext cx="864"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72725" name="Line 21"/>
            <p:cNvSpPr>
              <a:spLocks noChangeShapeType="1"/>
            </p:cNvSpPr>
            <p:nvPr/>
          </p:nvSpPr>
          <p:spPr bwMode="auto">
            <a:xfrm>
              <a:off x="2290" y="2750"/>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30" name="Line 26"/>
            <p:cNvSpPr>
              <a:spLocks noChangeShapeType="1"/>
            </p:cNvSpPr>
            <p:nvPr/>
          </p:nvSpPr>
          <p:spPr bwMode="auto">
            <a:xfrm>
              <a:off x="4513" y="2750"/>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31" name="Text Box 27"/>
            <p:cNvSpPr txBox="1">
              <a:spLocks noChangeArrowheads="1"/>
            </p:cNvSpPr>
            <p:nvPr/>
          </p:nvSpPr>
          <p:spPr bwMode="auto">
            <a:xfrm>
              <a:off x="4368" y="2880"/>
              <a:ext cx="384" cy="978"/>
            </a:xfrm>
            <a:prstGeom prst="rect">
              <a:avLst/>
            </a:prstGeom>
            <a:noFill/>
            <a:ln w="9525">
              <a:noFill/>
              <a:miter lim="800000"/>
              <a:headEnd/>
              <a:tailEnd/>
            </a:ln>
            <a:effectLst/>
          </p:spPr>
          <p:txBody>
            <a:bodyPr>
              <a:spAutoFit/>
            </a:bodyPr>
            <a:lstStyle/>
            <a:p>
              <a:pPr>
                <a:spcBef>
                  <a:spcPct val="50000"/>
                </a:spcBef>
              </a:pPr>
              <a:r>
                <a:rPr kumimoji="1" lang="zh-CN" altLang="en-US"/>
                <a:t>产生式表</a:t>
              </a:r>
            </a:p>
          </p:txBody>
        </p:sp>
        <p:sp>
          <p:nvSpPr>
            <p:cNvPr id="72714" name="Text Box 10"/>
            <p:cNvSpPr txBox="1">
              <a:spLocks noChangeArrowheads="1"/>
            </p:cNvSpPr>
            <p:nvPr/>
          </p:nvSpPr>
          <p:spPr bwMode="auto">
            <a:xfrm>
              <a:off x="2572" y="1171"/>
              <a:ext cx="1055" cy="319"/>
            </a:xfrm>
            <a:prstGeom prst="rect">
              <a:avLst/>
            </a:prstGeom>
            <a:noFill/>
            <a:ln w="9525">
              <a:noFill/>
              <a:miter lim="800000"/>
              <a:headEnd/>
              <a:tailEnd/>
            </a:ln>
            <a:effectLst/>
          </p:spPr>
          <p:txBody>
            <a:bodyPr>
              <a:spAutoFit/>
            </a:bodyPr>
            <a:lstStyle/>
            <a:p>
              <a:pPr>
                <a:spcBef>
                  <a:spcPct val="50000"/>
                </a:spcBef>
              </a:pPr>
              <a:r>
                <a:rPr kumimoji="1" lang="en-US" altLang="zh-CN" dirty="0" smtClean="0"/>
                <a:t>Input#</a:t>
              </a:r>
              <a:endParaRPr kumimoji="1" lang="en-US" altLang="zh-CN" dirty="0"/>
            </a:p>
          </p:txBody>
        </p:sp>
        <p:sp>
          <p:nvSpPr>
            <p:cNvPr id="72766" name="Line 62"/>
            <p:cNvSpPr>
              <a:spLocks noChangeShapeType="1"/>
            </p:cNvSpPr>
            <p:nvPr/>
          </p:nvSpPr>
          <p:spPr bwMode="auto">
            <a:xfrm flipV="1">
              <a:off x="2290" y="2747"/>
              <a:ext cx="2240" cy="3"/>
            </a:xfrm>
            <a:prstGeom prst="line">
              <a:avLst/>
            </a:prstGeom>
            <a:noFill/>
            <a:ln w="9525">
              <a:solidFill>
                <a:schemeClr val="tx1"/>
              </a:solidFill>
              <a:round/>
              <a:headEnd/>
              <a:tailEnd/>
            </a:ln>
            <a:effectLst/>
          </p:spPr>
          <p:txBody>
            <a:bodyPr wrap="none" anchor="ctr"/>
            <a:lstStyle/>
            <a:p>
              <a:endParaRPr lang="zh-CN" altLang="en-US"/>
            </a:p>
          </p:txBody>
        </p:sp>
        <p:sp>
          <p:nvSpPr>
            <p:cNvPr id="72767" name="Line 63"/>
            <p:cNvSpPr>
              <a:spLocks noChangeShapeType="1"/>
            </p:cNvSpPr>
            <p:nvPr/>
          </p:nvSpPr>
          <p:spPr bwMode="auto">
            <a:xfrm>
              <a:off x="3103" y="2251"/>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68" name="Line 64"/>
            <p:cNvSpPr>
              <a:spLocks noChangeShapeType="1"/>
            </p:cNvSpPr>
            <p:nvPr/>
          </p:nvSpPr>
          <p:spPr bwMode="auto">
            <a:xfrm flipH="1">
              <a:off x="1519" y="2251"/>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2769" name="Line 65"/>
            <p:cNvSpPr>
              <a:spLocks noChangeShapeType="1"/>
            </p:cNvSpPr>
            <p:nvPr/>
          </p:nvSpPr>
          <p:spPr bwMode="auto">
            <a:xfrm>
              <a:off x="2623" y="2491"/>
              <a:ext cx="0" cy="240"/>
            </a:xfrm>
            <a:prstGeom prst="line">
              <a:avLst/>
            </a:prstGeom>
            <a:noFill/>
            <a:ln w="9525">
              <a:solidFill>
                <a:schemeClr val="tx1"/>
              </a:solidFill>
              <a:round/>
              <a:headEnd/>
              <a:tailEnd/>
            </a:ln>
            <a:effectLst/>
          </p:spPr>
          <p:txBody>
            <a:bodyPr wrap="none" anchor="ctr"/>
            <a:lstStyle/>
            <a:p>
              <a:endParaRPr lang="zh-CN" altLang="en-US"/>
            </a:p>
          </p:txBody>
        </p:sp>
        <p:sp>
          <p:nvSpPr>
            <p:cNvPr id="72772" name="Rectangle 68"/>
            <p:cNvSpPr>
              <a:spLocks noChangeArrowheads="1"/>
            </p:cNvSpPr>
            <p:nvPr/>
          </p:nvSpPr>
          <p:spPr bwMode="auto">
            <a:xfrm>
              <a:off x="1973" y="2976"/>
              <a:ext cx="1587" cy="1094"/>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72773" name="Text Box 69"/>
            <p:cNvSpPr txBox="1">
              <a:spLocks noChangeArrowheads="1"/>
            </p:cNvSpPr>
            <p:nvPr/>
          </p:nvSpPr>
          <p:spPr bwMode="auto">
            <a:xfrm>
              <a:off x="2154" y="3067"/>
              <a:ext cx="1224" cy="233"/>
            </a:xfrm>
            <a:prstGeom prst="rect">
              <a:avLst/>
            </a:prstGeom>
            <a:noFill/>
            <a:ln w="9525">
              <a:noFill/>
              <a:miter lim="800000"/>
              <a:headEnd/>
              <a:tailEnd/>
            </a:ln>
            <a:effectLst/>
          </p:spPr>
          <p:txBody>
            <a:bodyPr wrap="square">
              <a:spAutoFit/>
            </a:bodyPr>
            <a:lstStyle/>
            <a:p>
              <a:pPr>
                <a:spcBef>
                  <a:spcPct val="50000"/>
                </a:spcBef>
              </a:pPr>
              <a:r>
                <a:rPr kumimoji="1" lang="zh-CN" altLang="en-US" dirty="0"/>
                <a:t>移进归约依据表</a:t>
              </a:r>
            </a:p>
          </p:txBody>
        </p:sp>
        <p:sp>
          <p:nvSpPr>
            <p:cNvPr id="72774" name="Line 70"/>
            <p:cNvSpPr>
              <a:spLocks noChangeShapeType="1"/>
            </p:cNvSpPr>
            <p:nvPr/>
          </p:nvSpPr>
          <p:spPr bwMode="auto">
            <a:xfrm>
              <a:off x="1474" y="1026"/>
              <a:ext cx="0" cy="432"/>
            </a:xfrm>
            <a:prstGeom prst="line">
              <a:avLst/>
            </a:prstGeom>
            <a:noFill/>
            <a:ln w="9525">
              <a:solidFill>
                <a:schemeClr val="tx1"/>
              </a:solidFill>
              <a:round/>
              <a:headEnd/>
              <a:tailEnd/>
            </a:ln>
            <a:effectLst/>
          </p:spPr>
          <p:txBody>
            <a:bodyPr wrap="none" anchor="ctr"/>
            <a:lstStyle/>
            <a:p>
              <a:endParaRPr lang="zh-CN" altLang="en-US"/>
            </a:p>
          </p:txBody>
        </p:sp>
        <p:sp>
          <p:nvSpPr>
            <p:cNvPr id="72775" name="Line 71"/>
            <p:cNvSpPr>
              <a:spLocks noChangeShapeType="1"/>
            </p:cNvSpPr>
            <p:nvPr/>
          </p:nvSpPr>
          <p:spPr bwMode="auto">
            <a:xfrm>
              <a:off x="975" y="1026"/>
              <a:ext cx="0" cy="432"/>
            </a:xfrm>
            <a:prstGeom prst="line">
              <a:avLst/>
            </a:prstGeom>
            <a:noFill/>
            <a:ln w="9525">
              <a:solidFill>
                <a:schemeClr val="tx1"/>
              </a:solidFill>
              <a:round/>
              <a:headEnd/>
              <a:tailEnd/>
            </a:ln>
            <a:effectLst/>
          </p:spPr>
          <p:txBody>
            <a:bodyPr wrap="none" anchor="ctr"/>
            <a:lstStyle/>
            <a:p>
              <a:endParaRPr lang="zh-CN" altLang="en-US"/>
            </a:p>
          </p:txBody>
        </p:sp>
      </p:grpSp>
      <p:sp>
        <p:nvSpPr>
          <p:cNvPr id="25" name="灯片编号占位符 24"/>
          <p:cNvSpPr>
            <a:spLocks noGrp="1"/>
          </p:cNvSpPr>
          <p:nvPr>
            <p:ph type="sldNum" sz="quarter" idx="12"/>
          </p:nvPr>
        </p:nvSpPr>
        <p:spPr/>
        <p:txBody>
          <a:bodyPr/>
          <a:lstStyle/>
          <a:p>
            <a:fld id="{09A025D1-BAA5-4CF6-A581-2B23F0086B83}" type="slidenum">
              <a:rPr lang="zh-CN" altLang="en-US" smtClean="0"/>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51520" y="404664"/>
            <a:ext cx="2514600" cy="1477328"/>
          </a:xfrm>
          <a:prstGeom prst="rect">
            <a:avLst/>
          </a:prstGeom>
          <a:noFill/>
          <a:ln w="9525">
            <a:noFill/>
            <a:miter lim="800000"/>
            <a:headEnd/>
            <a:tailEnd/>
          </a:ln>
          <a:effectLst/>
        </p:spPr>
        <p:txBody>
          <a:bodyPr>
            <a:spAutoFit/>
          </a:bodyPr>
          <a:lstStyle/>
          <a:p>
            <a:pPr eaLnBrk="0" hangingPunct="0">
              <a:spcBef>
                <a:spcPct val="50000"/>
              </a:spcBef>
            </a:pPr>
            <a:r>
              <a:rPr lang="zh-CN" altLang="en-US" b="1" dirty="0" smtClean="0">
                <a:latin typeface="华文新魏" pitchFamily="2" charset="-122"/>
              </a:rPr>
              <a:t>例</a:t>
            </a:r>
            <a:r>
              <a:rPr lang="en-US" altLang="zh-CN" b="1" dirty="0" smtClean="0">
                <a:latin typeface="华文新魏" pitchFamily="2" charset="-122"/>
              </a:rPr>
              <a:t>5.9 </a:t>
            </a:r>
            <a:r>
              <a:rPr lang="zh-CN" altLang="en-US" b="1" dirty="0" smtClean="0">
                <a:latin typeface="华文新魏" pitchFamily="2" charset="-122"/>
              </a:rPr>
              <a:t>文法</a:t>
            </a:r>
            <a:r>
              <a:rPr lang="en-US" altLang="zh-CN" b="1" dirty="0">
                <a:latin typeface="华文新魏" pitchFamily="2" charset="-122"/>
              </a:rPr>
              <a:t>G[S]：</a:t>
            </a:r>
            <a:r>
              <a:rPr lang="en-US" altLang="zh-CN" b="1" dirty="0">
                <a:latin typeface="Comic Sans MS" pitchFamily="66" charset="0"/>
                <a:ea typeface="仿宋_GB2312" pitchFamily="49" charset="-122"/>
              </a:rPr>
              <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(1) S → </a:t>
            </a:r>
            <a:r>
              <a:rPr lang="en-US" altLang="zh-CN" b="1" dirty="0" err="1">
                <a:latin typeface="Comic Sans MS" pitchFamily="66" charset="0"/>
                <a:ea typeface="仿宋_GB2312" pitchFamily="49" charset="-122"/>
              </a:rPr>
              <a:t>aAcBe</a:t>
            </a:r>
            <a:r>
              <a:rPr lang="en-US" altLang="zh-CN" b="1" dirty="0">
                <a:latin typeface="Comic Sans MS" pitchFamily="66" charset="0"/>
                <a:ea typeface="仿宋_GB2312" pitchFamily="49" charset="-122"/>
              </a:rPr>
              <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(2) A → b</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(3) A → </a:t>
            </a:r>
            <a:r>
              <a:rPr lang="en-US" altLang="zh-CN" b="1" dirty="0" err="1">
                <a:latin typeface="Comic Sans MS" pitchFamily="66" charset="0"/>
                <a:ea typeface="仿宋_GB2312" pitchFamily="49" charset="-122"/>
              </a:rPr>
              <a:t>Ab</a:t>
            </a:r>
            <a:r>
              <a:rPr lang="en-US" altLang="zh-CN" b="1" dirty="0">
                <a:latin typeface="Comic Sans MS" pitchFamily="66" charset="0"/>
                <a:ea typeface="仿宋_GB2312" pitchFamily="49" charset="-122"/>
              </a:rPr>
              <a:t/>
            </a:r>
            <a:br>
              <a:rPr lang="en-US" altLang="zh-CN" b="1" dirty="0">
                <a:latin typeface="Comic Sans MS" pitchFamily="66" charset="0"/>
                <a:ea typeface="仿宋_GB2312" pitchFamily="49" charset="-122"/>
              </a:rPr>
            </a:br>
            <a:r>
              <a:rPr lang="en-US" altLang="zh-CN" b="1" dirty="0">
                <a:latin typeface="Comic Sans MS" pitchFamily="66" charset="0"/>
                <a:ea typeface="仿宋_GB2312" pitchFamily="49" charset="-122"/>
              </a:rPr>
              <a:t>(4) B → d</a:t>
            </a:r>
          </a:p>
        </p:txBody>
      </p:sp>
      <p:sp>
        <p:nvSpPr>
          <p:cNvPr id="75779" name="Text Box 3"/>
          <p:cNvSpPr txBox="1">
            <a:spLocks noChangeArrowheads="1"/>
          </p:cNvSpPr>
          <p:nvPr/>
        </p:nvSpPr>
        <p:spPr bwMode="auto">
          <a:xfrm>
            <a:off x="1524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t>
            </a:r>
          </a:p>
        </p:txBody>
      </p:sp>
      <p:sp>
        <p:nvSpPr>
          <p:cNvPr id="75780" name="Text Box 4"/>
          <p:cNvSpPr txBox="1">
            <a:spLocks noChangeArrowheads="1"/>
          </p:cNvSpPr>
          <p:nvPr/>
        </p:nvSpPr>
        <p:spPr bwMode="auto">
          <a:xfrm>
            <a:off x="6858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b</a:t>
            </a:r>
          </a:p>
        </p:txBody>
      </p:sp>
      <p:sp>
        <p:nvSpPr>
          <p:cNvPr id="75781" name="Text Box 5"/>
          <p:cNvSpPr txBox="1">
            <a:spLocks noChangeArrowheads="1"/>
          </p:cNvSpPr>
          <p:nvPr/>
        </p:nvSpPr>
        <p:spPr bwMode="auto">
          <a:xfrm>
            <a:off x="12192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b</a:t>
            </a:r>
          </a:p>
        </p:txBody>
      </p:sp>
      <p:sp>
        <p:nvSpPr>
          <p:cNvPr id="75782" name="Text Box 6"/>
          <p:cNvSpPr txBox="1">
            <a:spLocks noChangeArrowheads="1"/>
          </p:cNvSpPr>
          <p:nvPr/>
        </p:nvSpPr>
        <p:spPr bwMode="auto">
          <a:xfrm>
            <a:off x="16764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c</a:t>
            </a:r>
          </a:p>
        </p:txBody>
      </p:sp>
      <p:sp>
        <p:nvSpPr>
          <p:cNvPr id="75783" name="Text Box 7"/>
          <p:cNvSpPr txBox="1">
            <a:spLocks noChangeArrowheads="1"/>
          </p:cNvSpPr>
          <p:nvPr/>
        </p:nvSpPr>
        <p:spPr bwMode="auto">
          <a:xfrm>
            <a:off x="2133600" y="5181600"/>
            <a:ext cx="3048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d</a:t>
            </a:r>
          </a:p>
        </p:txBody>
      </p:sp>
      <p:sp>
        <p:nvSpPr>
          <p:cNvPr id="75784" name="Text Box 8"/>
          <p:cNvSpPr txBox="1">
            <a:spLocks noChangeArrowheads="1"/>
          </p:cNvSpPr>
          <p:nvPr/>
        </p:nvSpPr>
        <p:spPr bwMode="auto">
          <a:xfrm>
            <a:off x="2743200" y="5181600"/>
            <a:ext cx="381000" cy="579438"/>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e</a:t>
            </a:r>
          </a:p>
        </p:txBody>
      </p:sp>
      <p:sp>
        <p:nvSpPr>
          <p:cNvPr id="75785" name="Line 9"/>
          <p:cNvSpPr>
            <a:spLocks noChangeShapeType="1"/>
          </p:cNvSpPr>
          <p:nvPr/>
        </p:nvSpPr>
        <p:spPr bwMode="auto">
          <a:xfrm>
            <a:off x="3276600" y="228600"/>
            <a:ext cx="5867400" cy="0"/>
          </a:xfrm>
          <a:prstGeom prst="line">
            <a:avLst/>
          </a:prstGeom>
          <a:noFill/>
          <a:ln w="9525">
            <a:solidFill>
              <a:schemeClr val="tx1"/>
            </a:solidFill>
            <a:round/>
            <a:headEnd/>
            <a:tailEnd/>
          </a:ln>
          <a:effectLst/>
        </p:spPr>
        <p:txBody>
          <a:bodyPr wrap="none" anchor="ctr"/>
          <a:lstStyle/>
          <a:p>
            <a:endParaRPr lang="zh-CN" altLang="en-US"/>
          </a:p>
        </p:txBody>
      </p:sp>
      <p:sp>
        <p:nvSpPr>
          <p:cNvPr id="75786" name="Line 10"/>
          <p:cNvSpPr>
            <a:spLocks noChangeShapeType="1"/>
          </p:cNvSpPr>
          <p:nvPr/>
        </p:nvSpPr>
        <p:spPr bwMode="auto">
          <a:xfrm>
            <a:off x="3279775" y="609600"/>
            <a:ext cx="5867400" cy="0"/>
          </a:xfrm>
          <a:prstGeom prst="line">
            <a:avLst/>
          </a:prstGeom>
          <a:noFill/>
          <a:ln w="9525">
            <a:solidFill>
              <a:schemeClr val="tx1"/>
            </a:solidFill>
            <a:round/>
            <a:headEnd/>
            <a:tailEnd/>
          </a:ln>
          <a:effectLst/>
        </p:spPr>
        <p:txBody>
          <a:bodyPr wrap="none" anchor="ctr"/>
          <a:lstStyle/>
          <a:p>
            <a:endParaRPr lang="zh-CN" altLang="en-US"/>
          </a:p>
        </p:txBody>
      </p:sp>
      <p:sp>
        <p:nvSpPr>
          <p:cNvPr id="75787" name="Line 11"/>
          <p:cNvSpPr>
            <a:spLocks noChangeShapeType="1"/>
          </p:cNvSpPr>
          <p:nvPr/>
        </p:nvSpPr>
        <p:spPr bwMode="auto">
          <a:xfrm>
            <a:off x="3279775" y="4648200"/>
            <a:ext cx="5864225" cy="0"/>
          </a:xfrm>
          <a:prstGeom prst="line">
            <a:avLst/>
          </a:prstGeom>
          <a:noFill/>
          <a:ln w="9525">
            <a:solidFill>
              <a:schemeClr val="tx1"/>
            </a:solidFill>
            <a:round/>
            <a:headEnd/>
            <a:tailEnd/>
          </a:ln>
          <a:effectLst/>
        </p:spPr>
        <p:txBody>
          <a:bodyPr wrap="none" anchor="ctr"/>
          <a:lstStyle/>
          <a:p>
            <a:endParaRPr lang="zh-CN" altLang="en-US"/>
          </a:p>
        </p:txBody>
      </p:sp>
      <p:sp>
        <p:nvSpPr>
          <p:cNvPr id="75788" name="Text Box 12"/>
          <p:cNvSpPr txBox="1">
            <a:spLocks noChangeArrowheads="1"/>
          </p:cNvSpPr>
          <p:nvPr/>
        </p:nvSpPr>
        <p:spPr bwMode="auto">
          <a:xfrm>
            <a:off x="3276600" y="228600"/>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步骤</a:t>
            </a:r>
          </a:p>
        </p:txBody>
      </p:sp>
      <p:sp>
        <p:nvSpPr>
          <p:cNvPr id="75789" name="Text Box 13"/>
          <p:cNvSpPr txBox="1">
            <a:spLocks noChangeArrowheads="1"/>
          </p:cNvSpPr>
          <p:nvPr/>
        </p:nvSpPr>
        <p:spPr bwMode="auto">
          <a:xfrm>
            <a:off x="4038600" y="228600"/>
            <a:ext cx="10668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栈</a:t>
            </a:r>
          </a:p>
        </p:txBody>
      </p:sp>
      <p:sp>
        <p:nvSpPr>
          <p:cNvPr id="75790" name="Text Box 14"/>
          <p:cNvSpPr txBox="1">
            <a:spLocks noChangeArrowheads="1"/>
          </p:cNvSpPr>
          <p:nvPr/>
        </p:nvSpPr>
        <p:spPr bwMode="auto">
          <a:xfrm>
            <a:off x="5148263" y="228600"/>
            <a:ext cx="2160587"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余留输入符号串</a:t>
            </a:r>
          </a:p>
        </p:txBody>
      </p:sp>
      <p:sp>
        <p:nvSpPr>
          <p:cNvPr id="75791" name="Text Box 15"/>
          <p:cNvSpPr txBox="1">
            <a:spLocks noChangeArrowheads="1"/>
          </p:cNvSpPr>
          <p:nvPr/>
        </p:nvSpPr>
        <p:spPr bwMode="auto">
          <a:xfrm>
            <a:off x="7315200" y="228600"/>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动作</a:t>
            </a:r>
          </a:p>
        </p:txBody>
      </p:sp>
      <p:sp>
        <p:nvSpPr>
          <p:cNvPr id="75792" name="Line 16"/>
          <p:cNvSpPr>
            <a:spLocks noChangeShapeType="1"/>
          </p:cNvSpPr>
          <p:nvPr/>
        </p:nvSpPr>
        <p:spPr bwMode="auto">
          <a:xfrm>
            <a:off x="3962400" y="228600"/>
            <a:ext cx="0" cy="4419600"/>
          </a:xfrm>
          <a:prstGeom prst="line">
            <a:avLst/>
          </a:prstGeom>
          <a:noFill/>
          <a:ln w="9525">
            <a:solidFill>
              <a:schemeClr val="tx1"/>
            </a:solidFill>
            <a:round/>
            <a:headEnd/>
            <a:tailEnd/>
          </a:ln>
          <a:effectLst/>
        </p:spPr>
        <p:txBody>
          <a:bodyPr wrap="none" anchor="ctr"/>
          <a:lstStyle/>
          <a:p>
            <a:endParaRPr lang="zh-CN" altLang="en-US"/>
          </a:p>
        </p:txBody>
      </p:sp>
      <p:sp>
        <p:nvSpPr>
          <p:cNvPr id="75793" name="Text Box 17"/>
          <p:cNvSpPr txBox="1">
            <a:spLocks noChangeArrowheads="1"/>
          </p:cNvSpPr>
          <p:nvPr/>
        </p:nvSpPr>
        <p:spPr bwMode="auto">
          <a:xfrm>
            <a:off x="3276600" y="6096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1）   #           </a:t>
            </a:r>
            <a:r>
              <a:rPr lang="en-US" altLang="zh-CN" sz="1800" b="1">
                <a:latin typeface="Comic Sans MS" pitchFamily="66" charset="0"/>
                <a:ea typeface="仿宋_GB2312" pitchFamily="49" charset="-122"/>
              </a:rPr>
              <a:t>abbcde#           </a:t>
            </a:r>
            <a:r>
              <a:rPr lang="zh-CN" altLang="en-US" sz="1800" b="1">
                <a:latin typeface="Comic Sans MS" pitchFamily="66" charset="0"/>
                <a:ea typeface="仿宋_GB2312" pitchFamily="49" charset="-122"/>
              </a:rPr>
              <a:t>移进</a:t>
            </a:r>
          </a:p>
        </p:txBody>
      </p:sp>
      <p:sp>
        <p:nvSpPr>
          <p:cNvPr id="75794" name="Text Box 18"/>
          <p:cNvSpPr txBox="1">
            <a:spLocks noChangeArrowheads="1"/>
          </p:cNvSpPr>
          <p:nvPr/>
        </p:nvSpPr>
        <p:spPr bwMode="auto">
          <a:xfrm>
            <a:off x="3279775" y="928688"/>
            <a:ext cx="5867400" cy="366712"/>
          </a:xfrm>
          <a:prstGeom prst="rect">
            <a:avLst/>
          </a:prstGeom>
          <a:noFill/>
          <a:ln w="9525">
            <a:noFill/>
            <a:miter lim="800000"/>
            <a:headEnd/>
            <a:tailEnd/>
          </a:ln>
          <a:effectLst/>
        </p:spPr>
        <p:txBody>
          <a:bodyPr>
            <a:spAutoFit/>
          </a:bodyPr>
          <a:lstStyle/>
          <a:p>
            <a:pPr eaLnBrk="0" hangingPunct="0">
              <a:spcBef>
                <a:spcPct val="50000"/>
              </a:spcBef>
            </a:pPr>
            <a:r>
              <a:rPr lang="zh-CN" altLang="en-US" sz="1800" b="1" dirty="0">
                <a:latin typeface="Comic Sans MS" pitchFamily="66" charset="0"/>
                <a:ea typeface="仿宋_GB2312" pitchFamily="49" charset="-122"/>
              </a:rPr>
              <a:t> 2）   #</a:t>
            </a:r>
            <a:r>
              <a:rPr lang="en-US" altLang="zh-CN" sz="1800" b="1" dirty="0">
                <a:latin typeface="Comic Sans MS" pitchFamily="66" charset="0"/>
                <a:ea typeface="仿宋_GB2312" pitchFamily="49" charset="-122"/>
              </a:rPr>
              <a:t>a           </a:t>
            </a:r>
            <a:r>
              <a:rPr lang="en-US" altLang="zh-CN" sz="1800" b="1" dirty="0" err="1">
                <a:latin typeface="Comic Sans MS" pitchFamily="66" charset="0"/>
                <a:ea typeface="仿宋_GB2312" pitchFamily="49" charset="-122"/>
              </a:rPr>
              <a:t>bbcde</a:t>
            </a:r>
            <a:r>
              <a:rPr lang="en-US" altLang="zh-CN" sz="1800" b="1" dirty="0">
                <a:latin typeface="Comic Sans MS" pitchFamily="66" charset="0"/>
                <a:ea typeface="仿宋_GB2312" pitchFamily="49" charset="-122"/>
              </a:rPr>
              <a:t>#           </a:t>
            </a:r>
            <a:r>
              <a:rPr lang="zh-CN" altLang="en-US" sz="1800" b="1" dirty="0">
                <a:latin typeface="Comic Sans MS" pitchFamily="66" charset="0"/>
                <a:ea typeface="仿宋_GB2312" pitchFamily="49" charset="-122"/>
              </a:rPr>
              <a:t>移进</a:t>
            </a:r>
          </a:p>
        </p:txBody>
      </p:sp>
      <p:grpSp>
        <p:nvGrpSpPr>
          <p:cNvPr id="2" name="Group 19"/>
          <p:cNvGrpSpPr>
            <a:grpSpLocks/>
          </p:cNvGrpSpPr>
          <p:nvPr/>
        </p:nvGrpSpPr>
        <p:grpSpPr bwMode="auto">
          <a:xfrm>
            <a:off x="609600" y="1233488"/>
            <a:ext cx="8537575" cy="4024312"/>
            <a:chOff x="384" y="777"/>
            <a:chExt cx="5378" cy="2535"/>
          </a:xfrm>
        </p:grpSpPr>
        <p:sp>
          <p:nvSpPr>
            <p:cNvPr id="75796" name="Text Box 20"/>
            <p:cNvSpPr txBox="1">
              <a:spLocks noChangeArrowheads="1"/>
            </p:cNvSpPr>
            <p:nvPr/>
          </p:nvSpPr>
          <p:spPr bwMode="auto">
            <a:xfrm>
              <a:off x="384" y="2736"/>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t>
              </a:r>
            </a:p>
          </p:txBody>
        </p:sp>
        <p:sp>
          <p:nvSpPr>
            <p:cNvPr id="75797" name="Line 21"/>
            <p:cNvSpPr>
              <a:spLocks noChangeShapeType="1"/>
            </p:cNvSpPr>
            <p:nvPr/>
          </p:nvSpPr>
          <p:spPr bwMode="auto">
            <a:xfrm flipV="1">
              <a:off x="528" y="3072"/>
              <a:ext cx="0" cy="240"/>
            </a:xfrm>
            <a:prstGeom prst="line">
              <a:avLst/>
            </a:prstGeom>
            <a:noFill/>
            <a:ln w="9525">
              <a:solidFill>
                <a:schemeClr val="tx1"/>
              </a:solidFill>
              <a:round/>
              <a:headEnd/>
              <a:tailEnd/>
            </a:ln>
            <a:effectLst/>
          </p:spPr>
          <p:txBody>
            <a:bodyPr wrap="none" anchor="ctr"/>
            <a:lstStyle/>
            <a:p>
              <a:endParaRPr lang="zh-CN" altLang="en-US"/>
            </a:p>
          </p:txBody>
        </p:sp>
        <p:sp>
          <p:nvSpPr>
            <p:cNvPr id="75798" name="Text Box 22"/>
            <p:cNvSpPr txBox="1">
              <a:spLocks noChangeArrowheads="1"/>
            </p:cNvSpPr>
            <p:nvPr/>
          </p:nvSpPr>
          <p:spPr bwMode="auto">
            <a:xfrm>
              <a:off x="2066" y="777"/>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3）   #</a:t>
              </a:r>
              <a:r>
                <a:rPr lang="en-US" altLang="zh-CN" sz="1800" b="1">
                  <a:latin typeface="Comic Sans MS" pitchFamily="66" charset="0"/>
                  <a:ea typeface="仿宋_GB2312" pitchFamily="49" charset="-122"/>
                </a:rPr>
                <a:t>ab           bcde#           </a:t>
              </a:r>
              <a:r>
                <a:rPr lang="zh-CN" altLang="en-US" sz="1800" b="1">
                  <a:latin typeface="Comic Sans MS" pitchFamily="66" charset="0"/>
                  <a:ea typeface="仿宋_GB2312" pitchFamily="49" charset="-122"/>
                </a:rPr>
                <a:t>归约(</a:t>
              </a:r>
              <a:r>
                <a:rPr lang="en-US" altLang="zh-CN" sz="1800" b="1">
                  <a:latin typeface="Comic Sans MS" pitchFamily="66" charset="0"/>
                  <a:ea typeface="仿宋_GB2312" pitchFamily="49" charset="-122"/>
                </a:rPr>
                <a:t>A→b)</a:t>
              </a:r>
            </a:p>
          </p:txBody>
        </p:sp>
      </p:grpSp>
      <p:sp>
        <p:nvSpPr>
          <p:cNvPr id="75799" name="Text Box 23"/>
          <p:cNvSpPr txBox="1">
            <a:spLocks noChangeArrowheads="1"/>
          </p:cNvSpPr>
          <p:nvPr/>
        </p:nvSpPr>
        <p:spPr bwMode="auto">
          <a:xfrm>
            <a:off x="3279775" y="1600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4）   #</a:t>
            </a:r>
            <a:r>
              <a:rPr lang="en-US" altLang="zh-CN" sz="1800" b="1">
                <a:latin typeface="Comic Sans MS" pitchFamily="66" charset="0"/>
                <a:ea typeface="仿宋_GB2312" pitchFamily="49" charset="-122"/>
              </a:rPr>
              <a:t>aA           bcde#           </a:t>
            </a:r>
            <a:r>
              <a:rPr lang="zh-CN" altLang="en-US" sz="1800" b="1">
                <a:latin typeface="Comic Sans MS" pitchFamily="66" charset="0"/>
                <a:ea typeface="仿宋_GB2312" pitchFamily="49" charset="-122"/>
              </a:rPr>
              <a:t>移进</a:t>
            </a:r>
          </a:p>
        </p:txBody>
      </p:sp>
      <p:grpSp>
        <p:nvGrpSpPr>
          <p:cNvPr id="3" name="Group 24"/>
          <p:cNvGrpSpPr>
            <a:grpSpLocks/>
          </p:cNvGrpSpPr>
          <p:nvPr/>
        </p:nvGrpSpPr>
        <p:grpSpPr bwMode="auto">
          <a:xfrm>
            <a:off x="838200" y="1981200"/>
            <a:ext cx="8308975" cy="3276600"/>
            <a:chOff x="528" y="1248"/>
            <a:chExt cx="5234" cy="2064"/>
          </a:xfrm>
        </p:grpSpPr>
        <p:sp>
          <p:nvSpPr>
            <p:cNvPr id="75801" name="Text Box 25"/>
            <p:cNvSpPr txBox="1">
              <a:spLocks noChangeArrowheads="1"/>
            </p:cNvSpPr>
            <p:nvPr/>
          </p:nvSpPr>
          <p:spPr bwMode="auto">
            <a:xfrm>
              <a:off x="720" y="2208"/>
              <a:ext cx="240" cy="365"/>
            </a:xfrm>
            <a:prstGeom prst="rect">
              <a:avLst/>
            </a:prstGeom>
            <a:solidFill>
              <a:srgbClr val="FF99FF"/>
            </a:solidFill>
            <a:ln w="9525">
              <a:noFill/>
              <a:miter lim="800000"/>
              <a:headEnd/>
              <a:tailEnd/>
            </a:ln>
            <a:effectLst/>
          </p:spPr>
          <p:txBody>
            <a:bodyPr>
              <a:spAutoFit/>
            </a:bodyPr>
            <a:lstStyle/>
            <a:p>
              <a:pPr eaLnBrk="0" hangingPunct="0">
                <a:spcBef>
                  <a:spcPct val="50000"/>
                </a:spcBef>
              </a:pPr>
              <a:r>
                <a:rPr lang="en-US" altLang="zh-CN" sz="3200" b="1" dirty="0">
                  <a:latin typeface="Comic Sans MS" pitchFamily="66" charset="0"/>
                  <a:ea typeface="仿宋_GB2312" pitchFamily="49" charset="-122"/>
                </a:rPr>
                <a:t>A</a:t>
              </a:r>
            </a:p>
          </p:txBody>
        </p:sp>
        <p:sp>
          <p:nvSpPr>
            <p:cNvPr id="75802" name="Line 26"/>
            <p:cNvSpPr>
              <a:spLocks noChangeShapeType="1"/>
            </p:cNvSpPr>
            <p:nvPr/>
          </p:nvSpPr>
          <p:spPr bwMode="auto">
            <a:xfrm flipV="1">
              <a:off x="912" y="2544"/>
              <a:ext cx="0" cy="768"/>
            </a:xfrm>
            <a:prstGeom prst="line">
              <a:avLst/>
            </a:prstGeom>
            <a:noFill/>
            <a:ln w="9525">
              <a:solidFill>
                <a:schemeClr val="tx1"/>
              </a:solidFill>
              <a:round/>
              <a:headEnd/>
              <a:tailEnd/>
            </a:ln>
            <a:effectLst/>
          </p:spPr>
          <p:txBody>
            <a:bodyPr wrap="none" anchor="ctr"/>
            <a:lstStyle/>
            <a:p>
              <a:endParaRPr lang="zh-CN" altLang="en-US"/>
            </a:p>
          </p:txBody>
        </p:sp>
        <p:sp>
          <p:nvSpPr>
            <p:cNvPr id="75803" name="Line 27"/>
            <p:cNvSpPr>
              <a:spLocks noChangeShapeType="1"/>
            </p:cNvSpPr>
            <p:nvPr/>
          </p:nvSpPr>
          <p:spPr bwMode="auto">
            <a:xfrm flipH="1">
              <a:off x="528" y="2544"/>
              <a:ext cx="336" cy="240"/>
            </a:xfrm>
            <a:prstGeom prst="line">
              <a:avLst/>
            </a:prstGeom>
            <a:noFill/>
            <a:ln w="9525">
              <a:solidFill>
                <a:schemeClr val="tx1"/>
              </a:solidFill>
              <a:round/>
              <a:headEnd/>
              <a:tailEnd/>
            </a:ln>
            <a:effectLst/>
          </p:spPr>
          <p:txBody>
            <a:bodyPr wrap="none" anchor="ctr"/>
            <a:lstStyle/>
            <a:p>
              <a:endParaRPr lang="zh-CN" altLang="en-US"/>
            </a:p>
          </p:txBody>
        </p:sp>
        <p:sp>
          <p:nvSpPr>
            <p:cNvPr id="75804" name="Text Box 28"/>
            <p:cNvSpPr txBox="1">
              <a:spLocks noChangeArrowheads="1"/>
            </p:cNvSpPr>
            <p:nvPr/>
          </p:nvSpPr>
          <p:spPr bwMode="auto">
            <a:xfrm>
              <a:off x="2066" y="1248"/>
              <a:ext cx="3696" cy="231"/>
            </a:xfrm>
            <a:prstGeom prst="rect">
              <a:avLst/>
            </a:prstGeom>
            <a:solidFill>
              <a:srgbClr val="FF99FF"/>
            </a:solid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5）   #</a:t>
              </a:r>
              <a:r>
                <a:rPr lang="en-US" altLang="zh-CN" sz="1800" b="1">
                  <a:latin typeface="Comic Sans MS" pitchFamily="66" charset="0"/>
                  <a:ea typeface="仿宋_GB2312" pitchFamily="49" charset="-122"/>
                </a:rPr>
                <a:t>aAb           cde#           </a:t>
              </a:r>
              <a:r>
                <a:rPr lang="zh-CN" altLang="en-US" sz="1800" b="1">
                  <a:latin typeface="Comic Sans MS" pitchFamily="66" charset="0"/>
                  <a:ea typeface="仿宋_GB2312" pitchFamily="49" charset="-122"/>
                </a:rPr>
                <a:t>归约(</a:t>
              </a:r>
              <a:r>
                <a:rPr lang="en-US" altLang="zh-CN" sz="1800" b="1">
                  <a:latin typeface="Comic Sans MS" pitchFamily="66" charset="0"/>
                  <a:ea typeface="仿宋_GB2312" pitchFamily="49" charset="-122"/>
                </a:rPr>
                <a:t>A→Ab)</a:t>
              </a:r>
            </a:p>
          </p:txBody>
        </p:sp>
      </p:grpSp>
      <p:sp>
        <p:nvSpPr>
          <p:cNvPr id="75805" name="Text Box 29"/>
          <p:cNvSpPr txBox="1">
            <a:spLocks noChangeArrowheads="1"/>
          </p:cNvSpPr>
          <p:nvPr/>
        </p:nvSpPr>
        <p:spPr bwMode="auto">
          <a:xfrm>
            <a:off x="3279775" y="2362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6）   #</a:t>
            </a:r>
            <a:r>
              <a:rPr lang="en-US" altLang="zh-CN" sz="1800" b="1">
                <a:latin typeface="Comic Sans MS" pitchFamily="66" charset="0"/>
                <a:ea typeface="仿宋_GB2312" pitchFamily="49" charset="-122"/>
              </a:rPr>
              <a:t>aA             cde#          </a:t>
            </a:r>
            <a:r>
              <a:rPr lang="zh-CN" altLang="en-US" sz="1800" b="1">
                <a:latin typeface="Comic Sans MS" pitchFamily="66" charset="0"/>
                <a:ea typeface="仿宋_GB2312" pitchFamily="49" charset="-122"/>
              </a:rPr>
              <a:t>移进</a:t>
            </a:r>
          </a:p>
        </p:txBody>
      </p:sp>
      <p:sp>
        <p:nvSpPr>
          <p:cNvPr id="75806" name="Text Box 30"/>
          <p:cNvSpPr txBox="1">
            <a:spLocks noChangeArrowheads="1"/>
          </p:cNvSpPr>
          <p:nvPr/>
        </p:nvSpPr>
        <p:spPr bwMode="auto">
          <a:xfrm>
            <a:off x="3279775" y="2743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7）   #</a:t>
            </a:r>
            <a:r>
              <a:rPr lang="en-US" altLang="zh-CN" sz="1800" b="1">
                <a:latin typeface="Comic Sans MS" pitchFamily="66" charset="0"/>
                <a:ea typeface="仿宋_GB2312" pitchFamily="49" charset="-122"/>
              </a:rPr>
              <a:t>aAc             de#          </a:t>
            </a:r>
            <a:r>
              <a:rPr lang="zh-CN" altLang="en-US" sz="1800" b="1">
                <a:latin typeface="Comic Sans MS" pitchFamily="66" charset="0"/>
                <a:ea typeface="仿宋_GB2312" pitchFamily="49" charset="-122"/>
              </a:rPr>
              <a:t>移进</a:t>
            </a:r>
          </a:p>
        </p:txBody>
      </p:sp>
      <p:grpSp>
        <p:nvGrpSpPr>
          <p:cNvPr id="4" name="Group 31"/>
          <p:cNvGrpSpPr>
            <a:grpSpLocks/>
          </p:cNvGrpSpPr>
          <p:nvPr/>
        </p:nvGrpSpPr>
        <p:grpSpPr bwMode="auto">
          <a:xfrm>
            <a:off x="2057400" y="3124200"/>
            <a:ext cx="7089775" cy="2133600"/>
            <a:chOff x="1296" y="1968"/>
            <a:chExt cx="4466" cy="1344"/>
          </a:xfrm>
        </p:grpSpPr>
        <p:sp>
          <p:nvSpPr>
            <p:cNvPr id="75808" name="Text Box 32"/>
            <p:cNvSpPr txBox="1">
              <a:spLocks noChangeArrowheads="1"/>
            </p:cNvSpPr>
            <p:nvPr/>
          </p:nvSpPr>
          <p:spPr bwMode="auto">
            <a:xfrm>
              <a:off x="1296" y="2208"/>
              <a:ext cx="288"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dirty="0">
                  <a:latin typeface="Comic Sans MS" pitchFamily="66" charset="0"/>
                  <a:ea typeface="仿宋_GB2312" pitchFamily="49" charset="-122"/>
                </a:rPr>
                <a:t>B</a:t>
              </a:r>
            </a:p>
          </p:txBody>
        </p:sp>
        <p:sp>
          <p:nvSpPr>
            <p:cNvPr id="75809" name="Line 33"/>
            <p:cNvSpPr>
              <a:spLocks noChangeShapeType="1"/>
            </p:cNvSpPr>
            <p:nvPr/>
          </p:nvSpPr>
          <p:spPr bwMode="auto">
            <a:xfrm flipV="1">
              <a:off x="1440" y="2544"/>
              <a:ext cx="0" cy="768"/>
            </a:xfrm>
            <a:prstGeom prst="line">
              <a:avLst/>
            </a:prstGeom>
            <a:noFill/>
            <a:ln w="9525">
              <a:solidFill>
                <a:schemeClr val="tx1"/>
              </a:solidFill>
              <a:round/>
              <a:headEnd/>
              <a:tailEnd/>
            </a:ln>
            <a:effectLst/>
          </p:spPr>
          <p:txBody>
            <a:bodyPr wrap="none" anchor="ctr"/>
            <a:lstStyle/>
            <a:p>
              <a:endParaRPr lang="zh-CN" altLang="en-US"/>
            </a:p>
          </p:txBody>
        </p:sp>
        <p:sp>
          <p:nvSpPr>
            <p:cNvPr id="75810" name="Text Box 34"/>
            <p:cNvSpPr txBox="1">
              <a:spLocks noChangeArrowheads="1"/>
            </p:cNvSpPr>
            <p:nvPr/>
          </p:nvSpPr>
          <p:spPr bwMode="auto">
            <a:xfrm>
              <a:off x="2066" y="1968"/>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8）   # </a:t>
              </a:r>
              <a:r>
                <a:rPr lang="en-US" altLang="zh-CN" sz="1800" b="1">
                  <a:latin typeface="Comic Sans MS" pitchFamily="66" charset="0"/>
                  <a:ea typeface="仿宋_GB2312" pitchFamily="49" charset="-122"/>
                </a:rPr>
                <a:t>aAcd            e#          </a:t>
              </a:r>
              <a:r>
                <a:rPr lang="zh-CN" altLang="en-US" sz="1800" b="1">
                  <a:latin typeface="Comic Sans MS" pitchFamily="66" charset="0"/>
                  <a:ea typeface="仿宋_GB2312" pitchFamily="49" charset="-122"/>
                </a:rPr>
                <a:t>归约(</a:t>
              </a:r>
              <a:r>
                <a:rPr lang="en-US" altLang="zh-CN" sz="1800" b="1">
                  <a:latin typeface="Comic Sans MS" pitchFamily="66" charset="0"/>
                  <a:ea typeface="仿宋_GB2312" pitchFamily="49" charset="-122"/>
                </a:rPr>
                <a:t>B→d)</a:t>
              </a:r>
            </a:p>
          </p:txBody>
        </p:sp>
      </p:grpSp>
      <p:sp>
        <p:nvSpPr>
          <p:cNvPr id="75811" name="Text Box 35"/>
          <p:cNvSpPr txBox="1">
            <a:spLocks noChangeArrowheads="1"/>
          </p:cNvSpPr>
          <p:nvPr/>
        </p:nvSpPr>
        <p:spPr bwMode="auto">
          <a:xfrm>
            <a:off x="3279775" y="35052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 9）   #</a:t>
            </a:r>
            <a:r>
              <a:rPr lang="en-US" altLang="zh-CN" sz="1800" b="1">
                <a:latin typeface="Comic Sans MS" pitchFamily="66" charset="0"/>
                <a:ea typeface="仿宋_GB2312" pitchFamily="49" charset="-122"/>
              </a:rPr>
              <a:t>aAcB             e#          </a:t>
            </a:r>
            <a:r>
              <a:rPr lang="zh-CN" altLang="en-US" sz="1800" b="1">
                <a:latin typeface="Comic Sans MS" pitchFamily="66" charset="0"/>
                <a:ea typeface="仿宋_GB2312" pitchFamily="49" charset="-122"/>
              </a:rPr>
              <a:t>移进</a:t>
            </a:r>
          </a:p>
        </p:txBody>
      </p:sp>
      <p:sp>
        <p:nvSpPr>
          <p:cNvPr id="75812" name="Text Box 36"/>
          <p:cNvSpPr txBox="1">
            <a:spLocks noChangeArrowheads="1"/>
          </p:cNvSpPr>
          <p:nvPr/>
        </p:nvSpPr>
        <p:spPr bwMode="auto">
          <a:xfrm>
            <a:off x="3279775" y="4191000"/>
            <a:ext cx="58674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11）  #</a:t>
            </a:r>
            <a:r>
              <a:rPr lang="en-US" altLang="zh-CN" sz="1800" b="1">
                <a:latin typeface="Comic Sans MS" pitchFamily="66" charset="0"/>
                <a:ea typeface="仿宋_GB2312" pitchFamily="49" charset="-122"/>
              </a:rPr>
              <a:t>S                   #          </a:t>
            </a:r>
            <a:r>
              <a:rPr lang="zh-CN" altLang="en-US" sz="1800" b="1">
                <a:latin typeface="Comic Sans MS" pitchFamily="66" charset="0"/>
                <a:ea typeface="仿宋_GB2312" pitchFamily="49" charset="-122"/>
              </a:rPr>
              <a:t>接受</a:t>
            </a:r>
          </a:p>
        </p:txBody>
      </p:sp>
      <p:grpSp>
        <p:nvGrpSpPr>
          <p:cNvPr id="5" name="Group 37"/>
          <p:cNvGrpSpPr>
            <a:grpSpLocks/>
          </p:cNvGrpSpPr>
          <p:nvPr/>
        </p:nvGrpSpPr>
        <p:grpSpPr bwMode="auto">
          <a:xfrm>
            <a:off x="304800" y="2286000"/>
            <a:ext cx="8842375" cy="3048000"/>
            <a:chOff x="192" y="1440"/>
            <a:chExt cx="5570" cy="1920"/>
          </a:xfrm>
        </p:grpSpPr>
        <p:sp>
          <p:nvSpPr>
            <p:cNvPr id="75814" name="Text Box 38"/>
            <p:cNvSpPr txBox="1">
              <a:spLocks noChangeArrowheads="1"/>
            </p:cNvSpPr>
            <p:nvPr/>
          </p:nvSpPr>
          <p:spPr bwMode="auto">
            <a:xfrm>
              <a:off x="1008" y="1440"/>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S</a:t>
              </a:r>
            </a:p>
          </p:txBody>
        </p:sp>
        <p:sp>
          <p:nvSpPr>
            <p:cNvPr id="75815" name="Freeform 39"/>
            <p:cNvSpPr>
              <a:spLocks/>
            </p:cNvSpPr>
            <p:nvPr/>
          </p:nvSpPr>
          <p:spPr bwMode="auto">
            <a:xfrm>
              <a:off x="192" y="1776"/>
              <a:ext cx="912" cy="1584"/>
            </a:xfrm>
            <a:custGeom>
              <a:avLst/>
              <a:gdLst/>
              <a:ahLst/>
              <a:cxnLst>
                <a:cxn ang="0">
                  <a:pos x="912" y="0"/>
                </a:cxn>
                <a:cxn ang="0">
                  <a:pos x="192" y="384"/>
                </a:cxn>
                <a:cxn ang="0">
                  <a:pos x="0" y="1584"/>
                </a:cxn>
              </a:cxnLst>
              <a:rect l="0" t="0" r="r" b="b"/>
              <a:pathLst>
                <a:path w="912" h="1584">
                  <a:moveTo>
                    <a:pt x="912" y="0"/>
                  </a:moveTo>
                  <a:cubicBezTo>
                    <a:pt x="628" y="60"/>
                    <a:pt x="344" y="120"/>
                    <a:pt x="192" y="384"/>
                  </a:cubicBezTo>
                  <a:cubicBezTo>
                    <a:pt x="40" y="648"/>
                    <a:pt x="20" y="1116"/>
                    <a:pt x="0" y="1584"/>
                  </a:cubicBezTo>
                </a:path>
              </a:pathLst>
            </a:custGeom>
            <a:noFill/>
            <a:ln w="9525">
              <a:solidFill>
                <a:schemeClr val="tx1"/>
              </a:solidFill>
              <a:round/>
              <a:headEnd/>
              <a:tailEnd/>
            </a:ln>
            <a:effectLst/>
          </p:spPr>
          <p:txBody>
            <a:bodyPr wrap="none" anchor="ctr"/>
            <a:lstStyle/>
            <a:p>
              <a:endParaRPr lang="zh-CN" altLang="en-US"/>
            </a:p>
          </p:txBody>
        </p:sp>
        <p:sp>
          <p:nvSpPr>
            <p:cNvPr id="75816" name="Line 40"/>
            <p:cNvSpPr>
              <a:spLocks noChangeShapeType="1"/>
            </p:cNvSpPr>
            <p:nvPr/>
          </p:nvSpPr>
          <p:spPr bwMode="auto">
            <a:xfrm flipV="1">
              <a:off x="1152" y="1776"/>
              <a:ext cx="0" cy="1536"/>
            </a:xfrm>
            <a:prstGeom prst="line">
              <a:avLst/>
            </a:prstGeom>
            <a:noFill/>
            <a:ln w="9525">
              <a:solidFill>
                <a:schemeClr val="tx1"/>
              </a:solidFill>
              <a:round/>
              <a:headEnd/>
              <a:tailEnd/>
            </a:ln>
            <a:effectLst/>
          </p:spPr>
          <p:txBody>
            <a:bodyPr wrap="none" anchor="ctr"/>
            <a:lstStyle/>
            <a:p>
              <a:endParaRPr lang="zh-CN" altLang="en-US"/>
            </a:p>
          </p:txBody>
        </p:sp>
        <p:sp>
          <p:nvSpPr>
            <p:cNvPr id="75817" name="Freeform 41"/>
            <p:cNvSpPr>
              <a:spLocks/>
            </p:cNvSpPr>
            <p:nvPr/>
          </p:nvSpPr>
          <p:spPr bwMode="auto">
            <a:xfrm>
              <a:off x="1200" y="1776"/>
              <a:ext cx="672" cy="1584"/>
            </a:xfrm>
            <a:custGeom>
              <a:avLst/>
              <a:gdLst/>
              <a:ahLst/>
              <a:cxnLst>
                <a:cxn ang="0">
                  <a:pos x="0" y="0"/>
                </a:cxn>
                <a:cxn ang="0">
                  <a:pos x="480" y="384"/>
                </a:cxn>
                <a:cxn ang="0">
                  <a:pos x="672" y="1584"/>
                </a:cxn>
              </a:cxnLst>
              <a:rect l="0" t="0" r="r" b="b"/>
              <a:pathLst>
                <a:path w="672" h="1584">
                  <a:moveTo>
                    <a:pt x="0" y="0"/>
                  </a:moveTo>
                  <a:cubicBezTo>
                    <a:pt x="184" y="60"/>
                    <a:pt x="368" y="120"/>
                    <a:pt x="480" y="384"/>
                  </a:cubicBezTo>
                  <a:cubicBezTo>
                    <a:pt x="592" y="648"/>
                    <a:pt x="632" y="1116"/>
                    <a:pt x="672" y="1584"/>
                  </a:cubicBezTo>
                </a:path>
              </a:pathLst>
            </a:custGeom>
            <a:noFill/>
            <a:ln w="9525">
              <a:solidFill>
                <a:schemeClr val="tx1"/>
              </a:solidFill>
              <a:round/>
              <a:headEnd/>
              <a:tailEnd/>
            </a:ln>
            <a:effectLst/>
          </p:spPr>
          <p:txBody>
            <a:bodyPr wrap="none" anchor="ctr"/>
            <a:lstStyle/>
            <a:p>
              <a:endParaRPr lang="zh-CN" altLang="en-US"/>
            </a:p>
          </p:txBody>
        </p:sp>
        <p:sp>
          <p:nvSpPr>
            <p:cNvPr id="75818" name="Text Box 42"/>
            <p:cNvSpPr txBox="1">
              <a:spLocks noChangeArrowheads="1"/>
            </p:cNvSpPr>
            <p:nvPr/>
          </p:nvSpPr>
          <p:spPr bwMode="auto">
            <a:xfrm>
              <a:off x="2066" y="2409"/>
              <a:ext cx="3696" cy="231"/>
            </a:xfrm>
            <a:prstGeom prst="rect">
              <a:avLst/>
            </a:prstGeom>
            <a:noFill/>
            <a:ln w="9525">
              <a:noFill/>
              <a:miter lim="800000"/>
              <a:headEnd/>
              <a:tailEnd/>
            </a:ln>
            <a:effectLst/>
          </p:spPr>
          <p:txBody>
            <a:bodyPr>
              <a:spAutoFit/>
            </a:bodyPr>
            <a:lstStyle/>
            <a:p>
              <a:pPr eaLnBrk="0" hangingPunct="0">
                <a:spcBef>
                  <a:spcPct val="50000"/>
                </a:spcBef>
              </a:pPr>
              <a:r>
                <a:rPr lang="zh-CN" altLang="en-US" sz="1800" b="1">
                  <a:latin typeface="Comic Sans MS" pitchFamily="66" charset="0"/>
                  <a:ea typeface="仿宋_GB2312" pitchFamily="49" charset="-122"/>
                </a:rPr>
                <a:t>10）  #</a:t>
              </a:r>
              <a:r>
                <a:rPr lang="en-US" altLang="zh-CN" sz="1800" b="1">
                  <a:latin typeface="Comic Sans MS" pitchFamily="66" charset="0"/>
                  <a:ea typeface="仿宋_GB2312" pitchFamily="49" charset="-122"/>
                </a:rPr>
                <a:t>aAcBe              #          </a:t>
              </a:r>
              <a:r>
                <a:rPr lang="zh-CN" altLang="en-US" sz="1800" b="1">
                  <a:latin typeface="Comic Sans MS" pitchFamily="66" charset="0"/>
                  <a:ea typeface="仿宋_GB2312" pitchFamily="49" charset="-122"/>
                </a:rPr>
                <a:t>归约</a:t>
              </a:r>
              <a:r>
                <a:rPr lang="en-US" altLang="zh-CN" sz="1400" b="1">
                  <a:latin typeface="Arial Unicode MS" pitchFamily="34" charset="-122"/>
                  <a:ea typeface="仿宋_GB2312" pitchFamily="49" charset="-122"/>
                </a:rPr>
                <a:t>(S </a:t>
              </a:r>
              <a:r>
                <a:rPr lang="en-US" altLang="zh-CN" sz="1400" b="1">
                  <a:latin typeface="Arial Unicode MS" pitchFamily="34" charset="-122"/>
                </a:rPr>
                <a:t>→aAcBe)</a:t>
              </a:r>
              <a:endParaRPr lang="zh-CN" altLang="zh-CN" sz="1400" b="1">
                <a:latin typeface="Arial Unicode MS" pitchFamily="34" charset="-122"/>
              </a:endParaRPr>
            </a:p>
          </p:txBody>
        </p:sp>
        <p:sp>
          <p:nvSpPr>
            <p:cNvPr id="75819" name="Line 43"/>
            <p:cNvSpPr>
              <a:spLocks noChangeShapeType="1"/>
            </p:cNvSpPr>
            <p:nvPr/>
          </p:nvSpPr>
          <p:spPr bwMode="auto">
            <a:xfrm flipH="1">
              <a:off x="864" y="1776"/>
              <a:ext cx="240" cy="480"/>
            </a:xfrm>
            <a:prstGeom prst="line">
              <a:avLst/>
            </a:prstGeom>
            <a:noFill/>
            <a:ln w="9525">
              <a:solidFill>
                <a:schemeClr val="tx1"/>
              </a:solidFill>
              <a:round/>
              <a:headEnd/>
              <a:tailEnd/>
            </a:ln>
            <a:effectLst/>
          </p:spPr>
          <p:txBody>
            <a:bodyPr wrap="none" anchor="ctr"/>
            <a:lstStyle/>
            <a:p>
              <a:endParaRPr lang="zh-CN" altLang="en-US"/>
            </a:p>
          </p:txBody>
        </p:sp>
        <p:sp>
          <p:nvSpPr>
            <p:cNvPr id="75820" name="Line 44"/>
            <p:cNvSpPr>
              <a:spLocks noChangeShapeType="1"/>
            </p:cNvSpPr>
            <p:nvPr/>
          </p:nvSpPr>
          <p:spPr bwMode="auto">
            <a:xfrm>
              <a:off x="1200" y="1776"/>
              <a:ext cx="240" cy="480"/>
            </a:xfrm>
            <a:prstGeom prst="line">
              <a:avLst/>
            </a:prstGeom>
            <a:noFill/>
            <a:ln w="9525">
              <a:solidFill>
                <a:schemeClr val="tx1"/>
              </a:solidFill>
              <a:round/>
              <a:headEnd/>
              <a:tailEnd/>
            </a:ln>
            <a:effectLst/>
          </p:spPr>
          <p:txBody>
            <a:bodyPr wrap="none" anchor="ctr"/>
            <a:lstStyle/>
            <a:p>
              <a:endParaRPr lang="zh-CN" altLang="en-US"/>
            </a:p>
          </p:txBody>
        </p:sp>
      </p:grpSp>
      <p:sp>
        <p:nvSpPr>
          <p:cNvPr id="75821" name="Text Box 45"/>
          <p:cNvSpPr txBox="1">
            <a:spLocks noChangeArrowheads="1"/>
          </p:cNvSpPr>
          <p:nvPr/>
        </p:nvSpPr>
        <p:spPr bwMode="auto">
          <a:xfrm>
            <a:off x="3352800" y="5334000"/>
            <a:ext cx="5791200" cy="461665"/>
          </a:xfrm>
          <a:prstGeom prst="rect">
            <a:avLst/>
          </a:prstGeom>
          <a:solidFill>
            <a:srgbClr val="33CCFF"/>
          </a:solidFill>
          <a:ln w="9525">
            <a:noFill/>
            <a:miter lim="800000"/>
            <a:headEnd/>
            <a:tailEnd/>
          </a:ln>
          <a:effectLst/>
        </p:spPr>
        <p:txBody>
          <a:bodyPr>
            <a:spAutoFit/>
          </a:bodyPr>
          <a:lstStyle/>
          <a:p>
            <a:pPr eaLnBrk="0" hangingPunct="0">
              <a:spcBef>
                <a:spcPct val="50000"/>
              </a:spcBef>
            </a:pPr>
            <a:r>
              <a:rPr lang="zh-CN" altLang="en-US" sz="2400" b="1" dirty="0">
                <a:latin typeface="华文新魏" pitchFamily="2" charset="-122"/>
              </a:rPr>
              <a:t>符号串</a:t>
            </a:r>
            <a:r>
              <a:rPr lang="en-US" altLang="zh-CN" sz="2400" b="1" dirty="0" err="1">
                <a:latin typeface="华文新魏" pitchFamily="2" charset="-122"/>
              </a:rPr>
              <a:t>abbcde</a:t>
            </a:r>
            <a:r>
              <a:rPr lang="zh-CN" altLang="en-US" sz="2400" b="1" dirty="0">
                <a:latin typeface="华文新魏" pitchFamily="2" charset="-122"/>
              </a:rPr>
              <a:t>是否是</a:t>
            </a:r>
            <a:r>
              <a:rPr lang="en-US" altLang="zh-CN" sz="2400" b="1" dirty="0">
                <a:latin typeface="华文新魏" pitchFamily="2" charset="-122"/>
              </a:rPr>
              <a:t>G[S]</a:t>
            </a:r>
            <a:r>
              <a:rPr lang="zh-CN" altLang="en-US" sz="2400" b="1" dirty="0">
                <a:latin typeface="华文新魏" pitchFamily="2" charset="-122"/>
              </a:rPr>
              <a:t>的句子</a:t>
            </a:r>
          </a:p>
        </p:txBody>
      </p:sp>
      <p:sp>
        <p:nvSpPr>
          <p:cNvPr id="75822" name="Text Box 46"/>
          <p:cNvSpPr txBox="1">
            <a:spLocks noChangeArrowheads="1"/>
          </p:cNvSpPr>
          <p:nvPr/>
        </p:nvSpPr>
        <p:spPr bwMode="auto">
          <a:xfrm>
            <a:off x="3543300" y="4767560"/>
            <a:ext cx="5410200" cy="461665"/>
          </a:xfrm>
          <a:prstGeom prst="rect">
            <a:avLst/>
          </a:prstGeom>
          <a:solidFill>
            <a:srgbClr val="FFCC00"/>
          </a:solidFill>
          <a:ln w="9525">
            <a:noFill/>
            <a:miter lim="800000"/>
            <a:headEnd/>
            <a:tailEnd/>
          </a:ln>
          <a:effectLst/>
        </p:spPr>
        <p:txBody>
          <a:bodyPr>
            <a:spAutoFit/>
          </a:bodyPr>
          <a:lstStyle/>
          <a:p>
            <a:pPr eaLnBrk="0" hangingPunct="0">
              <a:spcBef>
                <a:spcPct val="50000"/>
              </a:spcBef>
            </a:pPr>
            <a:r>
              <a:rPr lang="zh-CN" altLang="en-US" sz="2400" b="1" dirty="0">
                <a:latin typeface="华文新魏" panose="02010800040101010101" pitchFamily="2" charset="-122"/>
              </a:rPr>
              <a:t>对输入串</a:t>
            </a:r>
            <a:r>
              <a:rPr lang="en-US" altLang="zh-CN" sz="2400" b="1" dirty="0" err="1">
                <a:latin typeface="华文新魏" panose="02010800040101010101" pitchFamily="2" charset="-122"/>
              </a:rPr>
              <a:t>abbcde</a:t>
            </a:r>
            <a:r>
              <a:rPr lang="en-US" altLang="zh-CN" sz="2400" b="1" dirty="0">
                <a:latin typeface="华文新魏" panose="02010800040101010101" pitchFamily="2" charset="-122"/>
              </a:rPr>
              <a:t>#</a:t>
            </a:r>
            <a:r>
              <a:rPr lang="zh-CN" altLang="en-US" sz="2400" b="1" dirty="0">
                <a:latin typeface="华文新魏" panose="02010800040101010101" pitchFamily="2" charset="-122"/>
              </a:rPr>
              <a:t>的移进-归约分析过程</a:t>
            </a:r>
            <a:endParaRPr lang="zh-CN" altLang="en-US" sz="2400" dirty="0">
              <a:latin typeface="华文新魏" panose="02010800040101010101" pitchFamily="2" charset="-122"/>
            </a:endParaRPr>
          </a:p>
        </p:txBody>
      </p:sp>
      <p:grpSp>
        <p:nvGrpSpPr>
          <p:cNvPr id="6" name="Group 1024"/>
          <p:cNvGrpSpPr>
            <a:grpSpLocks/>
          </p:cNvGrpSpPr>
          <p:nvPr/>
        </p:nvGrpSpPr>
        <p:grpSpPr bwMode="auto">
          <a:xfrm>
            <a:off x="609600" y="5867400"/>
            <a:ext cx="8001000" cy="601663"/>
            <a:chOff x="384" y="3696"/>
            <a:chExt cx="5040" cy="379"/>
          </a:xfrm>
        </p:grpSpPr>
        <p:sp>
          <p:nvSpPr>
            <p:cNvPr id="75824" name="Text Box 48"/>
            <p:cNvSpPr txBox="1">
              <a:spLocks noChangeArrowheads="1"/>
            </p:cNvSpPr>
            <p:nvPr/>
          </p:nvSpPr>
          <p:spPr bwMode="auto">
            <a:xfrm>
              <a:off x="384" y="3710"/>
              <a:ext cx="24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S</a:t>
              </a:r>
            </a:p>
          </p:txBody>
        </p:sp>
        <p:sp>
          <p:nvSpPr>
            <p:cNvPr id="75825" name="Rectangle 49"/>
            <p:cNvSpPr>
              <a:spLocks noChangeArrowheads="1"/>
            </p:cNvSpPr>
            <p:nvPr/>
          </p:nvSpPr>
          <p:spPr bwMode="auto">
            <a:xfrm>
              <a:off x="576" y="3710"/>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26" name="Text Box 50"/>
            <p:cNvSpPr txBox="1">
              <a:spLocks noChangeArrowheads="1"/>
            </p:cNvSpPr>
            <p:nvPr/>
          </p:nvSpPr>
          <p:spPr bwMode="auto">
            <a:xfrm>
              <a:off x="864" y="3710"/>
              <a:ext cx="912"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aAcBe</a:t>
              </a:r>
            </a:p>
          </p:txBody>
        </p:sp>
        <p:sp>
          <p:nvSpPr>
            <p:cNvPr id="75827" name="Rectangle 51"/>
            <p:cNvSpPr>
              <a:spLocks noChangeArrowheads="1"/>
            </p:cNvSpPr>
            <p:nvPr/>
          </p:nvSpPr>
          <p:spPr bwMode="auto">
            <a:xfrm>
              <a:off x="1647" y="3696"/>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28" name="Text Box 52"/>
            <p:cNvSpPr txBox="1">
              <a:spLocks noChangeArrowheads="1"/>
            </p:cNvSpPr>
            <p:nvPr/>
          </p:nvSpPr>
          <p:spPr bwMode="auto">
            <a:xfrm>
              <a:off x="1968" y="3710"/>
              <a:ext cx="960"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aAcde</a:t>
              </a:r>
            </a:p>
          </p:txBody>
        </p:sp>
        <p:sp>
          <p:nvSpPr>
            <p:cNvPr id="75829" name="Rectangle 53"/>
            <p:cNvSpPr>
              <a:spLocks noChangeArrowheads="1"/>
            </p:cNvSpPr>
            <p:nvPr/>
          </p:nvSpPr>
          <p:spPr bwMode="auto">
            <a:xfrm>
              <a:off x="2751" y="3696"/>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30" name="Text Box 54"/>
            <p:cNvSpPr txBox="1">
              <a:spLocks noChangeArrowheads="1"/>
            </p:cNvSpPr>
            <p:nvPr/>
          </p:nvSpPr>
          <p:spPr bwMode="auto">
            <a:xfrm>
              <a:off x="3072" y="3710"/>
              <a:ext cx="1056"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aAbcde</a:t>
              </a:r>
            </a:p>
          </p:txBody>
        </p:sp>
        <p:sp>
          <p:nvSpPr>
            <p:cNvPr id="75831" name="Rectangle 55"/>
            <p:cNvSpPr>
              <a:spLocks noChangeArrowheads="1"/>
            </p:cNvSpPr>
            <p:nvPr/>
          </p:nvSpPr>
          <p:spPr bwMode="auto">
            <a:xfrm>
              <a:off x="4047" y="3710"/>
              <a:ext cx="321" cy="365"/>
            </a:xfrm>
            <a:prstGeom prst="rect">
              <a:avLst/>
            </a:prstGeom>
            <a:noFill/>
            <a:ln w="9525">
              <a:noFill/>
              <a:miter lim="800000"/>
              <a:headEnd/>
              <a:tailEnd/>
            </a:ln>
            <a:effectLst/>
          </p:spPr>
          <p:txBody>
            <a:bodyPr>
              <a:spAutoFit/>
            </a:bodyPr>
            <a:lstStyle/>
            <a:p>
              <a:pPr eaLnBrk="0" hangingPunct="0"/>
              <a:r>
                <a:rPr lang="zh-CN" altLang="en-US" sz="3200" b="1">
                  <a:latin typeface="Comic Sans MS" pitchFamily="66" charset="0"/>
                  <a:ea typeface="仿宋_GB2312" pitchFamily="49" charset="-122"/>
                  <a:sym typeface="Symbol" pitchFamily="18" charset="2"/>
                </a:rPr>
                <a:t></a:t>
              </a:r>
            </a:p>
          </p:txBody>
        </p:sp>
        <p:sp>
          <p:nvSpPr>
            <p:cNvPr id="75832" name="Text Box 56"/>
            <p:cNvSpPr txBox="1">
              <a:spLocks noChangeArrowheads="1"/>
            </p:cNvSpPr>
            <p:nvPr/>
          </p:nvSpPr>
          <p:spPr bwMode="auto">
            <a:xfrm>
              <a:off x="4368" y="3710"/>
              <a:ext cx="1056" cy="365"/>
            </a:xfrm>
            <a:prstGeom prst="rect">
              <a:avLst/>
            </a:prstGeom>
            <a:noFill/>
            <a:ln w="9525">
              <a:noFill/>
              <a:miter lim="800000"/>
              <a:headEnd/>
              <a:tailEnd/>
            </a:ln>
            <a:effectLst/>
          </p:spPr>
          <p:txBody>
            <a:bodyPr>
              <a:spAutoFit/>
            </a:bodyPr>
            <a:lstStyle/>
            <a:p>
              <a:pPr eaLnBrk="0" hangingPunct="0">
                <a:spcBef>
                  <a:spcPct val="50000"/>
                </a:spcBef>
              </a:pPr>
              <a:r>
                <a:rPr lang="en-US" altLang="zh-CN" sz="3200" b="1">
                  <a:latin typeface="Comic Sans MS" pitchFamily="66" charset="0"/>
                  <a:ea typeface="仿宋_GB2312" pitchFamily="49" charset="-122"/>
                </a:rPr>
                <a:t>abbcde</a:t>
              </a:r>
            </a:p>
          </p:txBody>
        </p:sp>
      </p:grpSp>
      <p:sp>
        <p:nvSpPr>
          <p:cNvPr id="57" name="灯片编号占位符 56"/>
          <p:cNvSpPr>
            <a:spLocks noGrp="1"/>
          </p:cNvSpPr>
          <p:nvPr>
            <p:ph type="sldNum" sz="quarter" idx="12"/>
          </p:nvPr>
        </p:nvSpPr>
        <p:spPr/>
        <p:txBody>
          <a:bodyPr/>
          <a:lstStyle/>
          <a:p>
            <a:fld id="{09A025D1-BAA5-4CF6-A581-2B23F0086B83}" type="slidenum">
              <a:rPr lang="zh-CN" altLang="en-US" smtClean="0"/>
              <a:pPr/>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58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58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58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5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3" grpId="0" autoUpdateAnimBg="0"/>
      <p:bldP spid="75794" grpId="0" autoUpdateAnimBg="0"/>
      <p:bldP spid="75799" grpId="0" autoUpdateAnimBg="0"/>
      <p:bldP spid="75805" grpId="0" autoUpdateAnimBg="0"/>
      <p:bldP spid="75806" grpId="0" autoUpdateAnimBg="0"/>
      <p:bldP spid="75811" grpId="0" autoUpdateAnimBg="0"/>
      <p:bldP spid="758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196752"/>
            <a:ext cx="7859216" cy="936104"/>
          </a:xfrm>
        </p:spPr>
        <p:txBody>
          <a:bodyPr/>
          <a:lstStyle/>
          <a:p>
            <a:pPr algn="l"/>
            <a:r>
              <a:rPr lang="zh-CN" altLang="en-US" sz="2800" b="1" dirty="0">
                <a:solidFill>
                  <a:schemeClr val="tx1"/>
                </a:solidFill>
                <a:latin typeface="楷体_GB2312" pitchFamily="49" charset="-122"/>
                <a:ea typeface="楷体_GB2312" pitchFamily="49" charset="-122"/>
              </a:rPr>
              <a:t/>
            </a:r>
            <a:br>
              <a:rPr lang="zh-CN" altLang="en-US" sz="2800" b="1" dirty="0">
                <a:solidFill>
                  <a:schemeClr val="tx1"/>
                </a:solidFill>
                <a:latin typeface="楷体_GB2312" pitchFamily="49" charset="-122"/>
                <a:ea typeface="楷体_GB2312" pitchFamily="49" charset="-122"/>
              </a:rPr>
            </a:br>
            <a:r>
              <a:rPr lang="zh-CN" altLang="en-US" sz="4000" b="1" dirty="0">
                <a:solidFill>
                  <a:schemeClr val="tx1"/>
                </a:solidFill>
                <a:latin typeface="楷体_GB2312" pitchFamily="49" charset="-122"/>
                <a:ea typeface="楷体_GB2312" pitchFamily="49" charset="-122"/>
              </a:rPr>
              <a:t> </a:t>
            </a:r>
            <a:r>
              <a:rPr lang="en-US" altLang="zh-CN" sz="2800" b="1" dirty="0"/>
              <a:t>L </a:t>
            </a:r>
            <a:r>
              <a:rPr lang="zh-CN" altLang="zh-CN" sz="2800" b="1" dirty="0"/>
              <a:t>从左到右扫描输入串         </a:t>
            </a:r>
            <a:r>
              <a:rPr lang="en-US" altLang="zh-CN" sz="2800" b="1" dirty="0"/>
              <a:t>R  </a:t>
            </a:r>
            <a:r>
              <a:rPr lang="zh-CN" altLang="en-US" sz="2800" b="1" dirty="0"/>
              <a:t>构造最右推导</a:t>
            </a:r>
            <a:br>
              <a:rPr lang="zh-CN" altLang="en-US" sz="2800" b="1" dirty="0"/>
            </a:br>
            <a:r>
              <a:rPr lang="zh-CN" altLang="en-US" sz="2800" b="1" dirty="0"/>
              <a:t>  </a:t>
            </a:r>
            <a:r>
              <a:rPr lang="zh-CN" altLang="en-US" sz="2800" b="1" dirty="0">
                <a:solidFill>
                  <a:schemeClr val="tx1"/>
                </a:solidFill>
              </a:rPr>
              <a:t>ＬＲ分析</a:t>
            </a:r>
            <a:r>
              <a:rPr kumimoji="1" lang="zh-CN" altLang="zh-CN" sz="2800" b="1" dirty="0">
                <a:solidFill>
                  <a:schemeClr val="tx1"/>
                </a:solidFill>
              </a:rPr>
              <a:t>器模型</a:t>
            </a:r>
            <a:endParaRPr kumimoji="1" lang="zh-CN" altLang="en-US" sz="2800" b="1" dirty="0">
              <a:solidFill>
                <a:schemeClr val="tx1"/>
              </a:solidFill>
            </a:endParaRPr>
          </a:p>
        </p:txBody>
      </p:sp>
      <p:sp>
        <p:nvSpPr>
          <p:cNvPr id="27" name="灯片编号占位符 26"/>
          <p:cNvSpPr>
            <a:spLocks noGrp="1"/>
          </p:cNvSpPr>
          <p:nvPr>
            <p:ph type="sldNum" sz="quarter" idx="12"/>
          </p:nvPr>
        </p:nvSpPr>
        <p:spPr/>
        <p:txBody>
          <a:bodyPr/>
          <a:lstStyle/>
          <a:p>
            <a:fld id="{09A025D1-BAA5-4CF6-A581-2B23F0086B83}" type="slidenum">
              <a:rPr lang="zh-CN" altLang="en-US" smtClean="0"/>
              <a:pPr/>
              <a:t>44</a:t>
            </a:fld>
            <a:endParaRPr lang="en-US" altLang="zh-CN"/>
          </a:p>
        </p:txBody>
      </p:sp>
      <p:grpSp>
        <p:nvGrpSpPr>
          <p:cNvPr id="2" name="Group 29"/>
          <p:cNvGrpSpPr>
            <a:grpSpLocks/>
          </p:cNvGrpSpPr>
          <p:nvPr/>
        </p:nvGrpSpPr>
        <p:grpSpPr bwMode="auto">
          <a:xfrm>
            <a:off x="1259632" y="2276872"/>
            <a:ext cx="5715000" cy="4079875"/>
            <a:chOff x="768" y="1104"/>
            <a:chExt cx="3600" cy="2570"/>
          </a:xfrm>
        </p:grpSpPr>
        <p:sp>
          <p:nvSpPr>
            <p:cNvPr id="6147" name="Rectangle 3"/>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6148" name="Line 4"/>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49" name="Text Box 5"/>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6150" name="Line 6"/>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51" name="Line 7"/>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6152" name="Line 8"/>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6153" name="Line 9"/>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6154" name="Text Box 10"/>
            <p:cNvSpPr txBox="1">
              <a:spLocks noChangeArrowheads="1"/>
            </p:cNvSpPr>
            <p:nvPr/>
          </p:nvSpPr>
          <p:spPr bwMode="auto">
            <a:xfrm>
              <a:off x="2592" y="1152"/>
              <a:ext cx="1014" cy="233"/>
            </a:xfrm>
            <a:prstGeom prst="rect">
              <a:avLst/>
            </a:prstGeom>
            <a:noFill/>
            <a:ln w="9525">
              <a:noFill/>
              <a:miter lim="800000"/>
              <a:headEnd/>
              <a:tailEnd/>
            </a:ln>
            <a:effectLst/>
          </p:spPr>
          <p:txBody>
            <a:bodyPr>
              <a:spAutoFit/>
            </a:bodyPr>
            <a:lstStyle/>
            <a:p>
              <a:pPr>
                <a:spcBef>
                  <a:spcPct val="50000"/>
                </a:spcBef>
              </a:pPr>
              <a:r>
                <a:rPr kumimoji="1" lang="en-US" altLang="zh-CN" dirty="0" smtClean="0"/>
                <a:t>Input#</a:t>
              </a:r>
              <a:endParaRPr kumimoji="1" lang="en-US" altLang="zh-CN" dirty="0"/>
            </a:p>
          </p:txBody>
        </p:sp>
        <p:sp>
          <p:nvSpPr>
            <p:cNvPr id="6155" name="Rectangle 11"/>
            <p:cNvSpPr>
              <a:spLocks noChangeArrowheads="1"/>
            </p:cNvSpPr>
            <p:nvPr/>
          </p:nvSpPr>
          <p:spPr bwMode="auto">
            <a:xfrm>
              <a:off x="960" y="1536"/>
              <a:ext cx="480" cy="816"/>
            </a:xfrm>
            <a:prstGeom prst="rect">
              <a:avLst/>
            </a:prstGeom>
            <a:solidFill>
              <a:schemeClr val="bg1"/>
            </a:solidFill>
            <a:ln w="9525">
              <a:solidFill>
                <a:schemeClr val="tx1"/>
              </a:solidFill>
              <a:miter lim="800000"/>
              <a:headEnd/>
              <a:tailEnd/>
            </a:ln>
            <a:effectLst/>
          </p:spPr>
          <p:txBody>
            <a:bodyPr wrap="none" anchor="ctr"/>
            <a:lstStyle/>
            <a:p>
              <a:pPr algn="ctr"/>
              <a:endParaRPr kumimoji="1" lang="en-US" altLang="zh-CN"/>
            </a:p>
          </p:txBody>
        </p:sp>
        <p:sp>
          <p:nvSpPr>
            <p:cNvPr id="6156" name="Rectangle 12"/>
            <p:cNvSpPr>
              <a:spLocks noChangeArrowheads="1"/>
            </p:cNvSpPr>
            <p:nvPr/>
          </p:nvSpPr>
          <p:spPr bwMode="auto">
            <a:xfrm>
              <a:off x="960" y="2304"/>
              <a:ext cx="480" cy="768"/>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endParaRPr kumimoji="1" lang="en-US" altLang="zh-CN"/>
            </a:p>
          </p:txBody>
        </p:sp>
        <p:sp>
          <p:nvSpPr>
            <p:cNvPr id="6157" name="Rectangle 13"/>
            <p:cNvSpPr>
              <a:spLocks noChangeArrowheads="1"/>
            </p:cNvSpPr>
            <p:nvPr/>
          </p:nvSpPr>
          <p:spPr bwMode="auto">
            <a:xfrm>
              <a:off x="960" y="3024"/>
              <a:ext cx="480" cy="192"/>
            </a:xfrm>
            <a:prstGeom prst="rect">
              <a:avLst/>
            </a:prstGeom>
            <a:solidFill>
              <a:schemeClr val="bg1"/>
            </a:solidFill>
            <a:ln w="9525">
              <a:solidFill>
                <a:schemeClr val="tx1"/>
              </a:solidFill>
              <a:miter lim="800000"/>
              <a:headEnd/>
              <a:tailEnd/>
            </a:ln>
            <a:effectLst/>
          </p:spPr>
          <p:txBody>
            <a:bodyPr wrap="none" anchor="ctr"/>
            <a:lstStyle/>
            <a:p>
              <a:pPr algn="ctr"/>
              <a:endParaRPr kumimoji="1" lang="en-US" altLang="zh-CN"/>
            </a:p>
          </p:txBody>
        </p:sp>
        <p:sp>
          <p:nvSpPr>
            <p:cNvPr id="6158" name="Line 14"/>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59" name="Text Box 15"/>
            <p:cNvSpPr txBox="1">
              <a:spLocks noChangeArrowheads="1"/>
            </p:cNvSpPr>
            <p:nvPr/>
          </p:nvSpPr>
          <p:spPr bwMode="auto">
            <a:xfrm>
              <a:off x="1008" y="1200"/>
              <a:ext cx="432" cy="288"/>
            </a:xfrm>
            <a:prstGeom prst="rect">
              <a:avLst/>
            </a:prstGeom>
            <a:noFill/>
            <a:ln w="9525">
              <a:noFill/>
              <a:miter lim="800000"/>
              <a:headEnd/>
              <a:tailEnd/>
            </a:ln>
            <a:effectLst/>
          </p:spPr>
          <p:txBody>
            <a:bodyPr>
              <a:spAutoFit/>
            </a:bodyPr>
            <a:lstStyle/>
            <a:p>
              <a:pPr>
                <a:spcBef>
                  <a:spcPct val="50000"/>
                </a:spcBef>
              </a:pPr>
              <a:r>
                <a:rPr kumimoji="1" lang="zh-CN" altLang="en-US"/>
                <a:t>栈</a:t>
              </a:r>
              <a:endParaRPr kumimoji="1" lang="zh-CN" altLang="zh-CN"/>
            </a:p>
          </p:txBody>
        </p:sp>
        <p:sp>
          <p:nvSpPr>
            <p:cNvPr id="6160" name="Text Box 16"/>
            <p:cNvSpPr txBox="1">
              <a:spLocks noChangeArrowheads="1"/>
            </p:cNvSpPr>
            <p:nvPr/>
          </p:nvSpPr>
          <p:spPr bwMode="auto">
            <a:xfrm>
              <a:off x="768" y="3264"/>
              <a:ext cx="576"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6161" name="Text Box 17"/>
            <p:cNvSpPr txBox="1">
              <a:spLocks noChangeArrowheads="1"/>
            </p:cNvSpPr>
            <p:nvPr/>
          </p:nvSpPr>
          <p:spPr bwMode="auto">
            <a:xfrm>
              <a:off x="1248" y="3264"/>
              <a:ext cx="864" cy="231"/>
            </a:xfrm>
            <a:prstGeom prst="rect">
              <a:avLst/>
            </a:prstGeom>
            <a:noFill/>
            <a:ln w="9525">
              <a:noFill/>
              <a:miter lim="800000"/>
              <a:headEnd/>
              <a:tailEnd/>
            </a:ln>
            <a:effectLst/>
          </p:spPr>
          <p:txBody>
            <a:bodyPr>
              <a:spAutoFit/>
            </a:bodyPr>
            <a:lstStyle/>
            <a:p>
              <a:pPr>
                <a:spcBef>
                  <a:spcPct val="50000"/>
                </a:spcBef>
              </a:pPr>
              <a:endParaRPr kumimoji="1" lang="zh-CN" altLang="en-US" sz="1800"/>
            </a:p>
          </p:txBody>
        </p:sp>
        <p:sp>
          <p:nvSpPr>
            <p:cNvPr id="6162" name="Line 18"/>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3" name="Line 19"/>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64" name="Line 20"/>
            <p:cNvSpPr>
              <a:spLocks noChangeShapeType="1"/>
            </p:cNvSpPr>
            <p:nvPr/>
          </p:nvSpPr>
          <p:spPr bwMode="auto">
            <a:xfrm>
              <a:off x="2256" y="2688"/>
              <a:ext cx="1370" cy="4"/>
            </a:xfrm>
            <a:prstGeom prst="line">
              <a:avLst/>
            </a:prstGeom>
            <a:noFill/>
            <a:ln w="9525">
              <a:solidFill>
                <a:schemeClr val="tx1"/>
              </a:solidFill>
              <a:round/>
              <a:headEnd/>
              <a:tailEnd/>
            </a:ln>
            <a:effectLst/>
          </p:spPr>
          <p:txBody>
            <a:bodyPr wrap="none" anchor="ctr"/>
            <a:lstStyle/>
            <a:p>
              <a:endParaRPr lang="zh-CN" altLang="en-US"/>
            </a:p>
          </p:txBody>
        </p:sp>
        <p:sp>
          <p:nvSpPr>
            <p:cNvPr id="6165" name="Line 21"/>
            <p:cNvSpPr>
              <a:spLocks noChangeShapeType="1"/>
            </p:cNvSpPr>
            <p:nvPr/>
          </p:nvSpPr>
          <p:spPr bwMode="auto">
            <a:xfrm flipH="1">
              <a:off x="2245" y="2688"/>
              <a:ext cx="11" cy="47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8" name="Rectangle 24"/>
            <p:cNvSpPr>
              <a:spLocks noChangeArrowheads="1"/>
            </p:cNvSpPr>
            <p:nvPr/>
          </p:nvSpPr>
          <p:spPr bwMode="auto">
            <a:xfrm>
              <a:off x="1721" y="3145"/>
              <a:ext cx="1034" cy="443"/>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dirty="0"/>
                <a:t>LR</a:t>
              </a:r>
              <a:r>
                <a:rPr kumimoji="1" lang="zh-CN" altLang="en-US" dirty="0"/>
                <a:t>分析表</a:t>
              </a:r>
            </a:p>
          </p:txBody>
        </p:sp>
        <p:sp>
          <p:nvSpPr>
            <p:cNvPr id="6170" name="Line 26"/>
            <p:cNvSpPr>
              <a:spLocks noChangeShapeType="1"/>
            </p:cNvSpPr>
            <p:nvPr/>
          </p:nvSpPr>
          <p:spPr bwMode="auto">
            <a:xfrm>
              <a:off x="3626" y="2692"/>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71" name="Text Box 27"/>
            <p:cNvSpPr txBox="1">
              <a:spLocks noChangeArrowheads="1"/>
            </p:cNvSpPr>
            <p:nvPr/>
          </p:nvSpPr>
          <p:spPr bwMode="auto">
            <a:xfrm>
              <a:off x="3490" y="2918"/>
              <a:ext cx="330" cy="756"/>
            </a:xfrm>
            <a:prstGeom prst="rect">
              <a:avLst/>
            </a:prstGeom>
            <a:noFill/>
            <a:ln w="9525">
              <a:noFill/>
              <a:miter lim="800000"/>
              <a:headEnd/>
              <a:tailEnd/>
            </a:ln>
            <a:effectLst/>
          </p:spPr>
          <p:txBody>
            <a:bodyPr wrap="square">
              <a:spAutoFit/>
            </a:bodyPr>
            <a:lstStyle/>
            <a:p>
              <a:pPr>
                <a:spcBef>
                  <a:spcPct val="50000"/>
                </a:spcBef>
              </a:pPr>
              <a:r>
                <a:rPr kumimoji="1" lang="zh-CN" altLang="en-US" dirty="0"/>
                <a:t>产生式表</a:t>
              </a:r>
            </a:p>
          </p:txBody>
        </p:sp>
        <p:sp>
          <p:nvSpPr>
            <p:cNvPr id="6172" name="Line 28"/>
            <p:cNvSpPr>
              <a:spLocks noChangeShapeType="1"/>
            </p:cNvSpPr>
            <p:nvPr/>
          </p:nvSpPr>
          <p:spPr bwMode="auto">
            <a:xfrm flipV="1">
              <a:off x="1440" y="1296"/>
              <a:ext cx="0" cy="240"/>
            </a:xfrm>
            <a:prstGeom prst="line">
              <a:avLst/>
            </a:prstGeom>
            <a:noFill/>
            <a:ln w="9525">
              <a:solidFill>
                <a:schemeClr val="tx1"/>
              </a:solidFill>
              <a:round/>
              <a:headEnd/>
              <a:tailEnd/>
            </a:ln>
            <a:effectLst/>
          </p:spPr>
          <p:txBody>
            <a:bodyPr wrap="none" anchor="ctr"/>
            <a:lstStyle/>
            <a:p>
              <a:endParaRPr lang="zh-CN" altLang="en-US"/>
            </a:p>
          </p:txBody>
        </p:sp>
      </p:grpSp>
      <p:cxnSp>
        <p:nvCxnSpPr>
          <p:cNvPr id="28" name="直接连接符 27"/>
          <p:cNvCxnSpPr/>
          <p:nvPr/>
        </p:nvCxnSpPr>
        <p:spPr>
          <a:xfrm flipV="1">
            <a:off x="107504" y="1052736"/>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51520" y="548680"/>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9552" y="332656"/>
            <a:ext cx="6984776" cy="646331"/>
          </a:xfrm>
          <a:prstGeom prst="rect">
            <a:avLst/>
          </a:prstGeom>
          <a:noFill/>
        </p:spPr>
        <p:txBody>
          <a:bodyPr wrap="square" rtlCol="0">
            <a:spAutoFit/>
          </a:bodyPr>
          <a:lstStyle/>
          <a:p>
            <a:r>
              <a:rPr lang="en-US" altLang="zh-CN" sz="3600" b="1" dirty="0" smtClean="0">
                <a:solidFill>
                  <a:srgbClr val="3333FF"/>
                </a:solidFill>
              </a:rPr>
              <a:t>5.3.1 </a:t>
            </a:r>
            <a:r>
              <a:rPr lang="zh-CN" altLang="en-US" sz="3600" b="1" dirty="0" smtClean="0">
                <a:solidFill>
                  <a:srgbClr val="3333FF"/>
                </a:solidFill>
              </a:rPr>
              <a:t>概述： ＬＲ分析器</a:t>
            </a:r>
            <a:endParaRPr lang="zh-CN" altLang="en-US" sz="3600" dirty="0"/>
          </a:p>
        </p:txBody>
      </p:sp>
      <p:sp>
        <p:nvSpPr>
          <p:cNvPr id="31" name="Text Box 21"/>
          <p:cNvSpPr txBox="1">
            <a:spLocks noChangeArrowheads="1"/>
          </p:cNvSpPr>
          <p:nvPr/>
        </p:nvSpPr>
        <p:spPr bwMode="auto">
          <a:xfrm>
            <a:off x="1547664" y="5805264"/>
            <a:ext cx="760512" cy="369332"/>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t>状态</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3600" b="1" dirty="0">
                <a:solidFill>
                  <a:srgbClr val="3333FF"/>
                </a:solidFill>
              </a:rPr>
              <a:t>ＬＲ分析</a:t>
            </a:r>
            <a:r>
              <a:rPr kumimoji="1" lang="zh-CN" altLang="zh-CN" sz="3600" b="1" dirty="0">
                <a:solidFill>
                  <a:srgbClr val="3333FF"/>
                </a:solidFill>
              </a:rPr>
              <a:t>器模型</a:t>
            </a:r>
            <a:r>
              <a:rPr lang="en-US" altLang="zh-CN" sz="3600" b="1" dirty="0">
                <a:solidFill>
                  <a:srgbClr val="3333FF"/>
                </a:solidFill>
              </a:rPr>
              <a:t>(</a:t>
            </a:r>
            <a:r>
              <a:rPr lang="zh-CN" altLang="en-US" sz="3600" b="1" dirty="0">
                <a:solidFill>
                  <a:srgbClr val="3333FF"/>
                </a:solidFill>
              </a:rPr>
              <a:t>带符号栈的）</a:t>
            </a:r>
            <a:endParaRPr kumimoji="1" lang="zh-CN" altLang="en-US" sz="3600" b="1" dirty="0">
              <a:solidFill>
                <a:srgbClr val="3333FF"/>
              </a:solidFill>
            </a:endParaRPr>
          </a:p>
        </p:txBody>
      </p:sp>
      <p:sp>
        <p:nvSpPr>
          <p:cNvPr id="33" name="灯片编号占位符 32"/>
          <p:cNvSpPr>
            <a:spLocks noGrp="1"/>
          </p:cNvSpPr>
          <p:nvPr>
            <p:ph type="sldNum" sz="quarter" idx="12"/>
          </p:nvPr>
        </p:nvSpPr>
        <p:spPr/>
        <p:txBody>
          <a:bodyPr/>
          <a:lstStyle/>
          <a:p>
            <a:fld id="{09A025D1-BAA5-4CF6-A581-2B23F0086B83}" type="slidenum">
              <a:rPr lang="zh-CN" altLang="en-US" smtClean="0"/>
              <a:pPr/>
              <a:t>45</a:t>
            </a:fld>
            <a:endParaRPr lang="en-US" altLang="zh-CN"/>
          </a:p>
        </p:txBody>
      </p:sp>
      <p:grpSp>
        <p:nvGrpSpPr>
          <p:cNvPr id="2" name="Group 3"/>
          <p:cNvGrpSpPr>
            <a:grpSpLocks/>
          </p:cNvGrpSpPr>
          <p:nvPr/>
        </p:nvGrpSpPr>
        <p:grpSpPr bwMode="auto">
          <a:xfrm>
            <a:off x="1403350" y="1844824"/>
            <a:ext cx="6140450" cy="4141443"/>
            <a:chOff x="884" y="1104"/>
            <a:chExt cx="3868" cy="2665"/>
          </a:xfrm>
        </p:grpSpPr>
        <p:sp>
          <p:nvSpPr>
            <p:cNvPr id="98308" name="Rectangle 4"/>
            <p:cNvSpPr>
              <a:spLocks noChangeArrowheads="1"/>
            </p:cNvSpPr>
            <p:nvPr/>
          </p:nvSpPr>
          <p:spPr bwMode="auto">
            <a:xfrm>
              <a:off x="2208" y="1968"/>
              <a:ext cx="912" cy="48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总控程序</a:t>
              </a:r>
            </a:p>
          </p:txBody>
        </p:sp>
        <p:sp>
          <p:nvSpPr>
            <p:cNvPr id="98309" name="Line 5"/>
            <p:cNvSpPr>
              <a:spLocks noChangeShapeType="1"/>
            </p:cNvSpPr>
            <p:nvPr/>
          </p:nvSpPr>
          <p:spPr bwMode="auto">
            <a:xfrm>
              <a:off x="3120" y="2208"/>
              <a:ext cx="52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10" name="Text Box 6"/>
            <p:cNvSpPr txBox="1">
              <a:spLocks noChangeArrowheads="1"/>
            </p:cNvSpPr>
            <p:nvPr/>
          </p:nvSpPr>
          <p:spPr bwMode="auto">
            <a:xfrm>
              <a:off x="3696" y="2064"/>
              <a:ext cx="672" cy="288"/>
            </a:xfrm>
            <a:prstGeom prst="rect">
              <a:avLst/>
            </a:prstGeom>
            <a:noFill/>
            <a:ln w="9525">
              <a:noFill/>
              <a:miter lim="800000"/>
              <a:headEnd/>
              <a:tailEnd/>
            </a:ln>
            <a:effectLst/>
          </p:spPr>
          <p:txBody>
            <a:bodyPr>
              <a:spAutoFit/>
            </a:bodyPr>
            <a:lstStyle/>
            <a:p>
              <a:pPr>
                <a:spcBef>
                  <a:spcPct val="50000"/>
                </a:spcBef>
              </a:pPr>
              <a:r>
                <a:rPr kumimoji="1" lang="en-US" altLang="zh-CN"/>
                <a:t>output</a:t>
              </a:r>
            </a:p>
          </p:txBody>
        </p:sp>
        <p:sp>
          <p:nvSpPr>
            <p:cNvPr id="98311" name="Line 7"/>
            <p:cNvSpPr>
              <a:spLocks noChangeShapeType="1"/>
            </p:cNvSpPr>
            <p:nvPr/>
          </p:nvSpPr>
          <p:spPr bwMode="auto">
            <a:xfrm flipV="1">
              <a:off x="2640" y="1536"/>
              <a:ext cx="0" cy="43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12" name="Line 8"/>
            <p:cNvSpPr>
              <a:spLocks noChangeShapeType="1"/>
            </p:cNvSpPr>
            <p:nvPr/>
          </p:nvSpPr>
          <p:spPr bwMode="auto">
            <a:xfrm>
              <a:off x="2496" y="1536"/>
              <a:ext cx="672" cy="0"/>
            </a:xfrm>
            <a:prstGeom prst="line">
              <a:avLst/>
            </a:prstGeom>
            <a:noFill/>
            <a:ln w="9525">
              <a:solidFill>
                <a:schemeClr val="tx1"/>
              </a:solidFill>
              <a:round/>
              <a:headEnd/>
              <a:tailEnd/>
            </a:ln>
            <a:effectLst/>
          </p:spPr>
          <p:txBody>
            <a:bodyPr wrap="none" anchor="ctr"/>
            <a:lstStyle/>
            <a:p>
              <a:endParaRPr lang="zh-CN" altLang="en-US"/>
            </a:p>
          </p:txBody>
        </p:sp>
        <p:sp>
          <p:nvSpPr>
            <p:cNvPr id="98313" name="Line 9"/>
            <p:cNvSpPr>
              <a:spLocks noChangeShapeType="1"/>
            </p:cNvSpPr>
            <p:nvPr/>
          </p:nvSpPr>
          <p:spPr bwMode="auto">
            <a:xfrm>
              <a:off x="2496" y="1104"/>
              <a:ext cx="672" cy="0"/>
            </a:xfrm>
            <a:prstGeom prst="line">
              <a:avLst/>
            </a:prstGeom>
            <a:noFill/>
            <a:ln w="9525">
              <a:solidFill>
                <a:schemeClr val="tx1"/>
              </a:solidFill>
              <a:round/>
              <a:headEnd/>
              <a:tailEnd/>
            </a:ln>
            <a:effectLst/>
          </p:spPr>
          <p:txBody>
            <a:bodyPr wrap="none" anchor="ctr"/>
            <a:lstStyle/>
            <a:p>
              <a:endParaRPr lang="zh-CN" altLang="en-US"/>
            </a:p>
          </p:txBody>
        </p:sp>
        <p:sp>
          <p:nvSpPr>
            <p:cNvPr id="98314" name="Line 10"/>
            <p:cNvSpPr>
              <a:spLocks noChangeShapeType="1"/>
            </p:cNvSpPr>
            <p:nvPr/>
          </p:nvSpPr>
          <p:spPr bwMode="auto">
            <a:xfrm>
              <a:off x="2496" y="110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98315" name="Text Box 11"/>
            <p:cNvSpPr txBox="1">
              <a:spLocks noChangeArrowheads="1"/>
            </p:cNvSpPr>
            <p:nvPr/>
          </p:nvSpPr>
          <p:spPr bwMode="auto">
            <a:xfrm>
              <a:off x="2592" y="1152"/>
              <a:ext cx="672" cy="288"/>
            </a:xfrm>
            <a:prstGeom prst="rect">
              <a:avLst/>
            </a:prstGeom>
            <a:noFill/>
            <a:ln w="9525">
              <a:noFill/>
              <a:miter lim="800000"/>
              <a:headEnd/>
              <a:tailEnd/>
            </a:ln>
            <a:effectLst/>
          </p:spPr>
          <p:txBody>
            <a:bodyPr>
              <a:spAutoFit/>
            </a:bodyPr>
            <a:lstStyle/>
            <a:p>
              <a:pPr>
                <a:spcBef>
                  <a:spcPct val="50000"/>
                </a:spcBef>
              </a:pPr>
              <a:r>
                <a:rPr kumimoji="1" lang="en-US" altLang="zh-CN"/>
                <a:t>Input#</a:t>
              </a:r>
            </a:p>
          </p:txBody>
        </p:sp>
        <p:sp>
          <p:nvSpPr>
            <p:cNvPr id="98316" name="Rectangle 12"/>
            <p:cNvSpPr>
              <a:spLocks noChangeArrowheads="1"/>
            </p:cNvSpPr>
            <p:nvPr/>
          </p:nvSpPr>
          <p:spPr bwMode="auto">
            <a:xfrm>
              <a:off x="960" y="153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S1</a:t>
              </a:r>
            </a:p>
          </p:txBody>
        </p:sp>
        <p:sp>
          <p:nvSpPr>
            <p:cNvPr id="98317" name="Rectangle 13"/>
            <p:cNvSpPr>
              <a:spLocks noChangeArrowheads="1"/>
            </p:cNvSpPr>
            <p:nvPr/>
          </p:nvSpPr>
          <p:spPr bwMode="auto">
            <a:xfrm>
              <a:off x="1248" y="153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X</a:t>
              </a:r>
              <a:r>
                <a:rPr kumimoji="1" lang="en-US" altLang="zh-CN" baseline="-25000"/>
                <a:t>m</a:t>
              </a:r>
              <a:endParaRPr kumimoji="1" lang="en-US" altLang="zh-CN"/>
            </a:p>
          </p:txBody>
        </p:sp>
        <p:sp>
          <p:nvSpPr>
            <p:cNvPr id="98318" name="Rectangle 14"/>
            <p:cNvSpPr>
              <a:spLocks noChangeArrowheads="1"/>
            </p:cNvSpPr>
            <p:nvPr/>
          </p:nvSpPr>
          <p:spPr bwMode="auto">
            <a:xfrm>
              <a:off x="960" y="225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r>
                <a:rPr kumimoji="1" lang="en-US" altLang="zh-CN"/>
                <a:t>S1</a:t>
              </a:r>
            </a:p>
          </p:txBody>
        </p:sp>
        <p:sp>
          <p:nvSpPr>
            <p:cNvPr id="98319" name="Rectangle 15"/>
            <p:cNvSpPr>
              <a:spLocks noChangeArrowheads="1"/>
            </p:cNvSpPr>
            <p:nvPr/>
          </p:nvSpPr>
          <p:spPr bwMode="auto">
            <a:xfrm>
              <a:off x="1248" y="2256"/>
              <a:ext cx="288" cy="72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a:p>
              <a:pPr algn="ctr"/>
              <a:r>
                <a:rPr kumimoji="1" lang="en-US" altLang="zh-CN"/>
                <a:t>X1</a:t>
              </a:r>
            </a:p>
          </p:txBody>
        </p:sp>
        <p:sp>
          <p:nvSpPr>
            <p:cNvPr id="98320" name="Rectangle 16"/>
            <p:cNvSpPr>
              <a:spLocks noChangeArrowheads="1"/>
            </p:cNvSpPr>
            <p:nvPr/>
          </p:nvSpPr>
          <p:spPr bwMode="auto">
            <a:xfrm>
              <a:off x="960" y="2976"/>
              <a:ext cx="288" cy="240"/>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S0</a:t>
              </a:r>
            </a:p>
          </p:txBody>
        </p:sp>
        <p:sp>
          <p:nvSpPr>
            <p:cNvPr id="98321" name="Rectangle 17"/>
            <p:cNvSpPr>
              <a:spLocks noChangeArrowheads="1"/>
            </p:cNvSpPr>
            <p:nvPr/>
          </p:nvSpPr>
          <p:spPr bwMode="auto">
            <a:xfrm>
              <a:off x="1248" y="2976"/>
              <a:ext cx="288" cy="240"/>
            </a:xfrm>
            <a:prstGeom prst="rect">
              <a:avLst/>
            </a:prstGeom>
            <a:solidFill>
              <a:schemeClr val="bg1"/>
            </a:solidFill>
            <a:ln w="9525">
              <a:solidFill>
                <a:schemeClr val="tx1"/>
              </a:solidFill>
              <a:miter lim="800000"/>
              <a:headEnd/>
              <a:tailEnd/>
            </a:ln>
            <a:effectLst/>
          </p:spPr>
          <p:txBody>
            <a:bodyPr wrap="none" anchor="ctr"/>
            <a:lstStyle/>
            <a:p>
              <a:pPr algn="ctr"/>
              <a:r>
                <a:rPr kumimoji="1" lang="zh-CN" altLang="en-US"/>
                <a:t>#</a:t>
              </a:r>
            </a:p>
          </p:txBody>
        </p:sp>
        <p:sp>
          <p:nvSpPr>
            <p:cNvPr id="98322" name="Line 18"/>
            <p:cNvSpPr>
              <a:spLocks noChangeShapeType="1"/>
            </p:cNvSpPr>
            <p:nvPr/>
          </p:nvSpPr>
          <p:spPr bwMode="auto">
            <a:xfrm flipV="1">
              <a:off x="960"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3" name="Line 19"/>
            <p:cNvSpPr>
              <a:spLocks noChangeShapeType="1"/>
            </p:cNvSpPr>
            <p:nvPr/>
          </p:nvSpPr>
          <p:spPr bwMode="auto">
            <a:xfrm flipV="1">
              <a:off x="1536" y="129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4" name="Text Box 20"/>
            <p:cNvSpPr txBox="1">
              <a:spLocks noChangeArrowheads="1"/>
            </p:cNvSpPr>
            <p:nvPr/>
          </p:nvSpPr>
          <p:spPr bwMode="auto">
            <a:xfrm>
              <a:off x="1008" y="1200"/>
              <a:ext cx="432" cy="288"/>
            </a:xfrm>
            <a:prstGeom prst="rect">
              <a:avLst/>
            </a:prstGeom>
            <a:noFill/>
            <a:ln w="9525">
              <a:noFill/>
              <a:miter lim="800000"/>
              <a:headEnd/>
              <a:tailEnd/>
            </a:ln>
            <a:effectLst/>
          </p:spPr>
          <p:txBody>
            <a:bodyPr>
              <a:spAutoFit/>
            </a:bodyPr>
            <a:lstStyle/>
            <a:p>
              <a:pPr>
                <a:spcBef>
                  <a:spcPct val="50000"/>
                </a:spcBef>
              </a:pPr>
              <a:r>
                <a:rPr kumimoji="1" lang="zh-CN" altLang="en-US"/>
                <a:t>栈</a:t>
              </a:r>
              <a:endParaRPr kumimoji="1" lang="zh-CN" altLang="zh-CN"/>
            </a:p>
          </p:txBody>
        </p:sp>
        <p:sp>
          <p:nvSpPr>
            <p:cNvPr id="98325" name="Text Box 21"/>
            <p:cNvSpPr txBox="1">
              <a:spLocks noChangeArrowheads="1"/>
            </p:cNvSpPr>
            <p:nvPr/>
          </p:nvSpPr>
          <p:spPr bwMode="auto">
            <a:xfrm>
              <a:off x="884" y="3282"/>
              <a:ext cx="479" cy="238"/>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a:t>状态</a:t>
              </a:r>
            </a:p>
          </p:txBody>
        </p:sp>
        <p:sp>
          <p:nvSpPr>
            <p:cNvPr id="98326" name="Text Box 22"/>
            <p:cNvSpPr txBox="1">
              <a:spLocks noChangeArrowheads="1"/>
            </p:cNvSpPr>
            <p:nvPr/>
          </p:nvSpPr>
          <p:spPr bwMode="auto">
            <a:xfrm>
              <a:off x="1248" y="3264"/>
              <a:ext cx="407" cy="505"/>
            </a:xfrm>
            <a:prstGeom prst="rect">
              <a:avLst/>
            </a:prstGeom>
            <a:noFill/>
            <a:ln w="9525">
              <a:noFill/>
              <a:miter lim="800000"/>
              <a:headEnd/>
              <a:tailEnd/>
            </a:ln>
            <a:effectLst/>
          </p:spPr>
          <p:txBody>
            <a:bodyPr wrap="square">
              <a:spAutoFit/>
            </a:bodyPr>
            <a:lstStyle/>
            <a:p>
              <a:pPr>
                <a:spcBef>
                  <a:spcPct val="50000"/>
                </a:spcBef>
              </a:pPr>
              <a:r>
                <a:rPr kumimoji="1" lang="zh-CN" altLang="en-US" sz="1800" dirty="0" smtClean="0"/>
                <a:t>文法</a:t>
              </a:r>
              <a:endParaRPr kumimoji="1" lang="en-US" altLang="zh-CN" sz="1800" dirty="0" smtClean="0"/>
            </a:p>
            <a:p>
              <a:pPr>
                <a:spcBef>
                  <a:spcPct val="50000"/>
                </a:spcBef>
              </a:pPr>
              <a:r>
                <a:rPr kumimoji="1" lang="zh-CN" altLang="en-US" sz="1800" dirty="0" smtClean="0"/>
                <a:t>符号</a:t>
              </a:r>
              <a:endParaRPr kumimoji="1" lang="zh-CN" altLang="en-US" sz="1800" dirty="0"/>
            </a:p>
          </p:txBody>
        </p:sp>
        <p:sp>
          <p:nvSpPr>
            <p:cNvPr id="98327" name="Line 23"/>
            <p:cNvSpPr>
              <a:spLocks noChangeShapeType="1"/>
            </p:cNvSpPr>
            <p:nvPr/>
          </p:nvSpPr>
          <p:spPr bwMode="auto">
            <a:xfrm flipH="1">
              <a:off x="1536" y="2208"/>
              <a:ext cx="67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28" name="Line 24"/>
            <p:cNvSpPr>
              <a:spLocks noChangeShapeType="1"/>
            </p:cNvSpPr>
            <p:nvPr/>
          </p:nvSpPr>
          <p:spPr bwMode="auto">
            <a:xfrm>
              <a:off x="2640" y="244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98329" name="Line 25"/>
            <p:cNvSpPr>
              <a:spLocks noChangeShapeType="1"/>
            </p:cNvSpPr>
            <p:nvPr/>
          </p:nvSpPr>
          <p:spPr bwMode="auto">
            <a:xfrm>
              <a:off x="2256" y="2688"/>
              <a:ext cx="2304" cy="0"/>
            </a:xfrm>
            <a:prstGeom prst="line">
              <a:avLst/>
            </a:prstGeom>
            <a:noFill/>
            <a:ln w="9525">
              <a:solidFill>
                <a:schemeClr val="tx1"/>
              </a:solidFill>
              <a:round/>
              <a:headEnd/>
              <a:tailEnd/>
            </a:ln>
            <a:effectLst/>
          </p:spPr>
          <p:txBody>
            <a:bodyPr wrap="none" anchor="ctr"/>
            <a:lstStyle/>
            <a:p>
              <a:endParaRPr lang="zh-CN" altLang="en-US"/>
            </a:p>
          </p:txBody>
        </p:sp>
        <p:sp>
          <p:nvSpPr>
            <p:cNvPr id="98330" name="Line 26"/>
            <p:cNvSpPr>
              <a:spLocks noChangeShapeType="1"/>
            </p:cNvSpPr>
            <p:nvPr/>
          </p:nvSpPr>
          <p:spPr bwMode="auto">
            <a:xfrm>
              <a:off x="2256"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1" name="Rectangle 27"/>
            <p:cNvSpPr>
              <a:spLocks noChangeArrowheads="1"/>
            </p:cNvSpPr>
            <p:nvPr/>
          </p:nvSpPr>
          <p:spPr bwMode="auto">
            <a:xfrm>
              <a:off x="2112" y="2880"/>
              <a:ext cx="816" cy="288"/>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ACTION</a:t>
              </a:r>
            </a:p>
          </p:txBody>
        </p:sp>
        <p:sp>
          <p:nvSpPr>
            <p:cNvPr id="98332" name="Rectangle 28"/>
            <p:cNvSpPr>
              <a:spLocks noChangeArrowheads="1"/>
            </p:cNvSpPr>
            <p:nvPr/>
          </p:nvSpPr>
          <p:spPr bwMode="auto">
            <a:xfrm>
              <a:off x="2928" y="2880"/>
              <a:ext cx="672" cy="288"/>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GOTO</a:t>
              </a:r>
            </a:p>
          </p:txBody>
        </p:sp>
        <p:sp>
          <p:nvSpPr>
            <p:cNvPr id="98333" name="Rectangle 29"/>
            <p:cNvSpPr>
              <a:spLocks noChangeArrowheads="1"/>
            </p:cNvSpPr>
            <p:nvPr/>
          </p:nvSpPr>
          <p:spPr bwMode="auto">
            <a:xfrm>
              <a:off x="2112" y="3168"/>
              <a:ext cx="1488" cy="384"/>
            </a:xfrm>
            <a:prstGeom prst="rect">
              <a:avLst/>
            </a:prstGeom>
            <a:solidFill>
              <a:schemeClr val="bg1"/>
            </a:solidFill>
            <a:ln w="9525">
              <a:solidFill>
                <a:schemeClr val="tx1"/>
              </a:solidFill>
              <a:miter lim="800000"/>
              <a:headEnd/>
              <a:tailEnd/>
            </a:ln>
            <a:effectLst/>
          </p:spPr>
          <p:txBody>
            <a:bodyPr wrap="none" anchor="ctr"/>
            <a:lstStyle/>
            <a:p>
              <a:pPr algn="ctr"/>
              <a:r>
                <a:rPr kumimoji="1" lang="en-US" altLang="zh-CN"/>
                <a:t>LR</a:t>
              </a:r>
              <a:r>
                <a:rPr kumimoji="1" lang="zh-CN" altLang="en-US"/>
                <a:t>分析表</a:t>
              </a:r>
            </a:p>
          </p:txBody>
        </p:sp>
        <p:sp>
          <p:nvSpPr>
            <p:cNvPr id="98334" name="Line 30"/>
            <p:cNvSpPr>
              <a:spLocks noChangeShapeType="1"/>
            </p:cNvSpPr>
            <p:nvPr/>
          </p:nvSpPr>
          <p:spPr bwMode="auto">
            <a:xfrm>
              <a:off x="3024"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5" name="Line 31"/>
            <p:cNvSpPr>
              <a:spLocks noChangeShapeType="1"/>
            </p:cNvSpPr>
            <p:nvPr/>
          </p:nvSpPr>
          <p:spPr bwMode="auto">
            <a:xfrm>
              <a:off x="4560" y="2688"/>
              <a:ext cx="0" cy="19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98336" name="Text Box 32"/>
            <p:cNvSpPr txBox="1">
              <a:spLocks noChangeArrowheads="1"/>
            </p:cNvSpPr>
            <p:nvPr/>
          </p:nvSpPr>
          <p:spPr bwMode="auto">
            <a:xfrm>
              <a:off x="4422" y="2880"/>
              <a:ext cx="330" cy="772"/>
            </a:xfrm>
            <a:prstGeom prst="rect">
              <a:avLst/>
            </a:prstGeom>
            <a:noFill/>
            <a:ln w="9525">
              <a:noFill/>
              <a:miter lim="800000"/>
              <a:headEnd/>
              <a:tailEnd/>
            </a:ln>
            <a:effectLst/>
          </p:spPr>
          <p:txBody>
            <a:bodyPr wrap="square">
              <a:spAutoFit/>
            </a:bodyPr>
            <a:lstStyle/>
            <a:p>
              <a:pPr>
                <a:spcBef>
                  <a:spcPct val="50000"/>
                </a:spcBef>
              </a:pPr>
              <a:r>
                <a:rPr kumimoji="1" lang="zh-CN" altLang="en-US" dirty="0"/>
                <a:t>产生式表</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3600" b="1" dirty="0">
                <a:solidFill>
                  <a:srgbClr val="3333FF"/>
                </a:solidFill>
                <a:latin typeface="楷体_GB2312" pitchFamily="49" charset="-122"/>
                <a:ea typeface="楷体_GB2312" pitchFamily="49" charset="-122"/>
              </a:rPr>
              <a:t/>
            </a:r>
            <a:br>
              <a:rPr lang="zh-CN" altLang="en-US" sz="3600" b="1" dirty="0">
                <a:solidFill>
                  <a:srgbClr val="3333FF"/>
                </a:solidFill>
                <a:latin typeface="楷体_GB2312" pitchFamily="49" charset="-122"/>
                <a:ea typeface="楷体_GB2312" pitchFamily="49" charset="-122"/>
              </a:rPr>
            </a:br>
            <a:r>
              <a:rPr lang="zh-CN" altLang="en-US" sz="3600" b="1" dirty="0">
                <a:solidFill>
                  <a:srgbClr val="3333FF"/>
                </a:solidFill>
                <a:latin typeface="楷体_GB2312" pitchFamily="49" charset="-122"/>
                <a:ea typeface="楷体_GB2312" pitchFamily="49" charset="-122"/>
              </a:rPr>
              <a:t> </a:t>
            </a:r>
            <a:r>
              <a:rPr lang="en-US" altLang="zh-CN" sz="3600" b="1" dirty="0">
                <a:solidFill>
                  <a:srgbClr val="3333FF"/>
                </a:solidFill>
              </a:rPr>
              <a:t>LR</a:t>
            </a:r>
            <a:r>
              <a:rPr lang="zh-CN" altLang="en-US" sz="3600" b="1" dirty="0">
                <a:solidFill>
                  <a:srgbClr val="3333FF"/>
                </a:solidFill>
              </a:rPr>
              <a:t>分析使用两张表</a:t>
            </a:r>
            <a:endParaRPr lang="zh-CN" altLang="en-US" sz="3600" b="1" dirty="0">
              <a:solidFill>
                <a:srgbClr val="3333FF"/>
              </a:solidFill>
              <a:latin typeface="楷体_GB2312" pitchFamily="49" charset="-122"/>
              <a:ea typeface="楷体_GB2312" pitchFamily="49" charset="-122"/>
            </a:endParaRPr>
          </a:p>
        </p:txBody>
      </p:sp>
      <p:sp>
        <p:nvSpPr>
          <p:cNvPr id="9219" name="Rectangle 3"/>
          <p:cNvSpPr>
            <a:spLocks noGrp="1" noChangeArrowheads="1"/>
          </p:cNvSpPr>
          <p:nvPr>
            <p:ph idx="1"/>
          </p:nvPr>
        </p:nvSpPr>
        <p:spPr>
          <a:xfrm>
            <a:off x="468313" y="1844675"/>
            <a:ext cx="7991475" cy="4536653"/>
          </a:xfrm>
        </p:spPr>
        <p:txBody>
          <a:bodyPr/>
          <a:lstStyle/>
          <a:p>
            <a:pPr lvl="1">
              <a:buFontTx/>
              <a:buNone/>
            </a:pPr>
            <a:r>
              <a:rPr lang="en-US" altLang="zh-CN" sz="2400" b="1" dirty="0"/>
              <a:t>ACTION</a:t>
            </a:r>
            <a:r>
              <a:rPr lang="zh-CN" altLang="en-US" sz="2400" b="1" dirty="0"/>
              <a:t>表</a:t>
            </a:r>
          </a:p>
          <a:p>
            <a:pPr lvl="1">
              <a:buFontTx/>
              <a:buNone/>
            </a:pPr>
            <a:r>
              <a:rPr lang="zh-CN" altLang="en-US" sz="2400" b="1" dirty="0"/>
              <a:t>告诉分析器：栈顶状态为</a:t>
            </a:r>
            <a:r>
              <a:rPr lang="en-US" altLang="en-US" sz="2400" b="1" dirty="0"/>
              <a:t>S,</a:t>
            </a:r>
            <a:r>
              <a:rPr lang="en-US" altLang="zh-CN" sz="2400" b="1" dirty="0"/>
              <a:t> </a:t>
            </a:r>
            <a:r>
              <a:rPr lang="zh-CN" altLang="en-US" sz="2400" b="1" dirty="0"/>
              <a:t>当前输入符号是</a:t>
            </a:r>
            <a:r>
              <a:rPr lang="en-US" altLang="zh-CN" sz="2400" b="1" dirty="0"/>
              <a:t>a</a:t>
            </a:r>
            <a:r>
              <a:rPr lang="zh-CN" altLang="zh-CN" sz="2400" b="1" dirty="0"/>
              <a:t>时做</a:t>
            </a:r>
            <a:r>
              <a:rPr lang="zh-CN" altLang="en-US" sz="2400" b="1" dirty="0"/>
              <a:t>什么</a:t>
            </a:r>
            <a:endParaRPr lang="zh-CN" altLang="en-US" sz="2000" dirty="0"/>
          </a:p>
          <a:p>
            <a:pPr lvl="1">
              <a:buFontTx/>
              <a:buNone/>
            </a:pPr>
            <a:r>
              <a:rPr lang="zh-CN" altLang="en-US" sz="2000" dirty="0" smtClean="0"/>
              <a:t>1. </a:t>
            </a:r>
            <a:r>
              <a:rPr lang="en-US" altLang="zh-CN" sz="2000" dirty="0"/>
              <a:t>ACTION[</a:t>
            </a:r>
            <a:r>
              <a:rPr lang="en-US" altLang="zh-CN" sz="2000" dirty="0" err="1"/>
              <a:t>S,a</a:t>
            </a:r>
            <a:r>
              <a:rPr lang="en-US" altLang="zh-CN" sz="2000" dirty="0"/>
              <a:t>]= </a:t>
            </a:r>
            <a:r>
              <a:rPr lang="en-US" altLang="zh-CN" sz="2000" b="1" dirty="0" err="1" smtClean="0"/>
              <a:t>S</a:t>
            </a:r>
            <a:r>
              <a:rPr lang="en-US" altLang="zh-CN" sz="2000" b="1" baseline="-25000" dirty="0" err="1" smtClean="0"/>
              <a:t>j</a:t>
            </a:r>
            <a:r>
              <a:rPr lang="en-US" altLang="zh-CN" sz="2000" dirty="0" smtClean="0"/>
              <a:t>    (</a:t>
            </a:r>
            <a:r>
              <a:rPr lang="zh-CN" altLang="en-US" sz="2000" dirty="0" smtClean="0"/>
              <a:t>压入状态</a:t>
            </a:r>
            <a:r>
              <a:rPr lang="en-US" altLang="zh-CN" sz="2000" dirty="0" smtClean="0"/>
              <a:t>j</a:t>
            </a:r>
            <a:r>
              <a:rPr lang="zh-CN" altLang="en-US" sz="2000" dirty="0" smtClean="0"/>
              <a:t>和输入符号</a:t>
            </a:r>
            <a:r>
              <a:rPr lang="en-US" altLang="zh-CN" sz="2000" dirty="0" smtClean="0"/>
              <a:t>a</a:t>
            </a:r>
            <a:r>
              <a:rPr lang="en-US" altLang="zh-CN" sz="2000" dirty="0" smtClean="0">
                <a:sym typeface="Symbol" pitchFamily="18" charset="2"/>
              </a:rPr>
              <a:t>)</a:t>
            </a:r>
            <a:endParaRPr lang="en-US" altLang="zh-CN" sz="2000" b="1" baseline="-25000" dirty="0"/>
          </a:p>
          <a:p>
            <a:pPr lvl="1">
              <a:buFontTx/>
              <a:buNone/>
            </a:pPr>
            <a:r>
              <a:rPr lang="en-US" altLang="zh-CN" sz="2000" dirty="0" smtClean="0">
                <a:sym typeface="Symbol" pitchFamily="18" charset="2"/>
              </a:rPr>
              <a:t>2. </a:t>
            </a:r>
            <a:r>
              <a:rPr lang="en-US" altLang="zh-CN" sz="2000" dirty="0"/>
              <a:t>ACTION[</a:t>
            </a:r>
            <a:r>
              <a:rPr lang="en-US" altLang="zh-CN" sz="2000" dirty="0" err="1"/>
              <a:t>S,a</a:t>
            </a:r>
            <a:r>
              <a:rPr lang="en-US" altLang="zh-CN" sz="2000" dirty="0"/>
              <a:t>]=</a:t>
            </a:r>
            <a:r>
              <a:rPr lang="en-US" altLang="zh-CN" sz="2000" dirty="0" err="1"/>
              <a:t>r</a:t>
            </a:r>
            <a:r>
              <a:rPr lang="en-US" altLang="zh-CN" sz="2000" baseline="-25000" dirty="0" err="1"/>
              <a:t>j</a:t>
            </a:r>
            <a:r>
              <a:rPr lang="en-US" altLang="zh-CN" sz="2000" baseline="-25000" dirty="0"/>
              <a:t>   </a:t>
            </a:r>
            <a:r>
              <a:rPr lang="en-US" altLang="zh-CN" sz="2000" baseline="-25000" dirty="0" smtClean="0"/>
              <a:t>    </a:t>
            </a:r>
            <a:r>
              <a:rPr lang="en-US" altLang="zh-CN" sz="2000" dirty="0" smtClean="0"/>
              <a:t>(</a:t>
            </a:r>
            <a:r>
              <a:rPr lang="zh-CN" altLang="en-US" sz="2000" dirty="0" smtClean="0"/>
              <a:t>用第</a:t>
            </a:r>
            <a:r>
              <a:rPr lang="en-US" altLang="zh-CN" sz="2000" dirty="0"/>
              <a:t>j</a:t>
            </a:r>
            <a:r>
              <a:rPr lang="zh-CN" altLang="en-US" sz="2000" dirty="0"/>
              <a:t>条产生</a:t>
            </a:r>
            <a:r>
              <a:rPr lang="zh-CN" altLang="en-US" sz="2000" dirty="0" smtClean="0"/>
              <a:t>式规约</a:t>
            </a:r>
            <a:r>
              <a:rPr lang="en-US" altLang="zh-CN" sz="2000" dirty="0" smtClean="0">
                <a:sym typeface="Symbol" pitchFamily="18" charset="2"/>
              </a:rPr>
              <a:t>)</a:t>
            </a:r>
            <a:endParaRPr lang="en-US" altLang="zh-CN" sz="2000" dirty="0">
              <a:sym typeface="Symbol" pitchFamily="18" charset="2"/>
            </a:endParaRPr>
          </a:p>
          <a:p>
            <a:pPr lvl="1">
              <a:buFontTx/>
              <a:buNone/>
            </a:pPr>
            <a:r>
              <a:rPr lang="en-US" altLang="zh-CN" sz="2000" dirty="0" smtClean="0"/>
              <a:t>3. </a:t>
            </a:r>
            <a:r>
              <a:rPr lang="en-US" altLang="zh-CN" sz="2000" dirty="0"/>
              <a:t>ACTION[</a:t>
            </a:r>
            <a:r>
              <a:rPr lang="en-US" altLang="zh-CN" sz="2000" dirty="0" err="1"/>
              <a:t>S,a</a:t>
            </a:r>
            <a:r>
              <a:rPr lang="en-US" altLang="zh-CN" sz="2000" dirty="0"/>
              <a:t>]=</a:t>
            </a:r>
            <a:r>
              <a:rPr lang="en-US" altLang="zh-CN" sz="2000" dirty="0" smtClean="0"/>
              <a:t>acc  (</a:t>
            </a:r>
            <a:r>
              <a:rPr lang="zh-CN" altLang="en-US" sz="2000" dirty="0" smtClean="0"/>
              <a:t>接受</a:t>
            </a:r>
            <a:r>
              <a:rPr lang="en-US" altLang="zh-CN" sz="2000" dirty="0" smtClean="0"/>
              <a:t>)</a:t>
            </a:r>
            <a:endParaRPr lang="en-US" altLang="zh-CN" sz="2000" dirty="0"/>
          </a:p>
          <a:p>
            <a:pPr lvl="1">
              <a:buFontTx/>
              <a:buNone/>
            </a:pPr>
            <a:r>
              <a:rPr lang="en-US" altLang="zh-CN" sz="2000" dirty="0" smtClean="0"/>
              <a:t>4. </a:t>
            </a:r>
            <a:r>
              <a:rPr lang="en-US" altLang="zh-CN" sz="2000" dirty="0"/>
              <a:t>ACTION[</a:t>
            </a:r>
            <a:r>
              <a:rPr lang="en-US" altLang="zh-CN" sz="2000" dirty="0" err="1"/>
              <a:t>S,a</a:t>
            </a:r>
            <a:r>
              <a:rPr lang="en-US" altLang="zh-CN" sz="2000" dirty="0"/>
              <a:t>]= </a:t>
            </a:r>
            <a:r>
              <a:rPr lang="en-US" altLang="zh-CN" sz="2000" dirty="0" smtClean="0"/>
              <a:t>error (</a:t>
            </a:r>
            <a:r>
              <a:rPr lang="zh-CN" altLang="en-US" sz="2000" dirty="0" smtClean="0"/>
              <a:t>出错</a:t>
            </a:r>
            <a:r>
              <a:rPr lang="en-US" altLang="zh-CN" sz="2000" dirty="0" smtClean="0"/>
              <a:t>)</a:t>
            </a:r>
            <a:endParaRPr lang="en-US" altLang="zh-CN" sz="2000" dirty="0">
              <a:sym typeface="Symbol" pitchFamily="18" charset="2"/>
            </a:endParaRPr>
          </a:p>
          <a:p>
            <a:pPr lvl="1">
              <a:buFontTx/>
              <a:buNone/>
            </a:pPr>
            <a:r>
              <a:rPr lang="en-US" altLang="zh-CN" sz="2400" b="1" dirty="0">
                <a:sym typeface="Symbol" pitchFamily="18" charset="2"/>
              </a:rPr>
              <a:t>GOTO</a:t>
            </a:r>
            <a:r>
              <a:rPr lang="zh-CN" altLang="en-US" sz="2400" b="1" dirty="0">
                <a:sym typeface="Symbol" pitchFamily="18" charset="2"/>
              </a:rPr>
              <a:t>表</a:t>
            </a:r>
          </a:p>
          <a:p>
            <a:pPr lvl="1">
              <a:buFontTx/>
              <a:buNone/>
            </a:pPr>
            <a:r>
              <a:rPr lang="en-US" altLang="zh-CN" sz="2000" dirty="0">
                <a:sym typeface="Symbol" pitchFamily="18" charset="2"/>
              </a:rPr>
              <a:t>GOTO[S,A</a:t>
            </a:r>
            <a:r>
              <a:rPr lang="en-US" altLang="zh-CN" sz="2000" dirty="0" smtClean="0">
                <a:sym typeface="Symbol" pitchFamily="18" charset="2"/>
              </a:rPr>
              <a:t>]</a:t>
            </a:r>
            <a:r>
              <a:rPr lang="zh-CN" altLang="en-US" sz="2400" b="1" dirty="0" smtClean="0">
                <a:sym typeface="Symbol" pitchFamily="18" charset="2"/>
              </a:rPr>
              <a:t>表示当前</a:t>
            </a:r>
            <a:r>
              <a:rPr lang="zh-CN" altLang="en-US" sz="2400" b="1" dirty="0" smtClean="0"/>
              <a:t>栈</a:t>
            </a:r>
            <a:r>
              <a:rPr lang="zh-CN" altLang="en-US" sz="2400" b="1" dirty="0"/>
              <a:t>顶状态为</a:t>
            </a:r>
            <a:r>
              <a:rPr lang="en-US" altLang="en-US" sz="2400" b="1" dirty="0"/>
              <a:t>S</a:t>
            </a:r>
            <a:r>
              <a:rPr lang="zh-CN" altLang="en-US" sz="2400" b="1" dirty="0"/>
              <a:t>，归约之后的非终结符为</a:t>
            </a:r>
            <a:r>
              <a:rPr lang="en-US" altLang="en-US" sz="2400" b="1" dirty="0"/>
              <a:t>A</a:t>
            </a:r>
            <a:r>
              <a:rPr lang="zh-CN" altLang="en-US" sz="2400" b="1" dirty="0"/>
              <a:t>时，要放到栈顶的新</a:t>
            </a:r>
            <a:r>
              <a:rPr lang="zh-CN" altLang="en-US" sz="2400" b="1" dirty="0" smtClean="0"/>
              <a:t>状态为</a:t>
            </a:r>
            <a:r>
              <a:rPr lang="en-US" altLang="zh-CN" sz="2000" dirty="0" smtClean="0">
                <a:sym typeface="Symbol" pitchFamily="18" charset="2"/>
              </a:rPr>
              <a:t>GOTO[S,A]</a:t>
            </a:r>
            <a:r>
              <a:rPr lang="zh-CN" altLang="en-US" sz="2000" dirty="0" smtClean="0">
                <a:sym typeface="Symbol" pitchFamily="18" charset="2"/>
              </a:rPr>
              <a:t>。</a:t>
            </a:r>
            <a:endParaRPr lang="en-US" altLang="zh-CN" sz="2000" dirty="0" smtClean="0">
              <a:sym typeface="Symbol" pitchFamily="18" charset="2"/>
            </a:endParaRPr>
          </a:p>
          <a:p>
            <a:pPr lvl="1">
              <a:buFontTx/>
              <a:buNone/>
            </a:pPr>
            <a:r>
              <a:rPr lang="zh-CN" altLang="en-US" sz="2400" dirty="0" smtClean="0">
                <a:solidFill>
                  <a:srgbClr val="FF0000"/>
                </a:solidFill>
                <a:sym typeface="Symbol" pitchFamily="18" charset="2"/>
              </a:rPr>
              <a:t>事实上，这两张表反映的是有穷自动机的状态转换矩阵</a:t>
            </a:r>
            <a:endParaRPr lang="zh-CN" altLang="en-US" sz="2400" dirty="0">
              <a:solidFill>
                <a:srgbClr val="FF0000"/>
              </a:solidFill>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31640" y="609600"/>
            <a:ext cx="7126560" cy="1143000"/>
          </a:xfrm>
        </p:spPr>
        <p:txBody>
          <a:bodyPr/>
          <a:lstStyle/>
          <a:p>
            <a:r>
              <a:rPr lang="en-US" altLang="zh-CN" sz="3600" b="1" dirty="0">
                <a:solidFill>
                  <a:srgbClr val="3333FF"/>
                </a:solidFill>
              </a:rPr>
              <a:t>LR</a:t>
            </a:r>
            <a:r>
              <a:rPr lang="zh-CN" altLang="en-US" sz="3600" b="1" dirty="0">
                <a:solidFill>
                  <a:srgbClr val="3333FF"/>
                </a:solidFill>
              </a:rPr>
              <a:t>分析表</a:t>
            </a:r>
          </a:p>
        </p:txBody>
      </p:sp>
      <p:sp>
        <p:nvSpPr>
          <p:cNvPr id="7171" name="Rectangle 3"/>
          <p:cNvSpPr>
            <a:spLocks noGrp="1" noChangeArrowheads="1"/>
          </p:cNvSpPr>
          <p:nvPr>
            <p:ph type="body" sz="half" idx="1"/>
          </p:nvPr>
        </p:nvSpPr>
        <p:spPr/>
        <p:txBody>
          <a:bodyPr/>
          <a:lstStyle/>
          <a:p>
            <a:endParaRPr lang="en-US" altLang="zh-CN" sz="2800"/>
          </a:p>
          <a:p>
            <a:endParaRPr lang="zh-CN" altLang="en-US" sz="2800"/>
          </a:p>
        </p:txBody>
      </p:sp>
      <p:pic>
        <p:nvPicPr>
          <p:cNvPr id="7172" name="Picture 4"/>
          <p:cNvPicPr>
            <a:picLocks noGrp="1" noChangeAspect="1" noChangeArrowheads="1"/>
          </p:cNvPicPr>
          <p:nvPr>
            <p:ph sz="half" idx="2"/>
          </p:nvPr>
        </p:nvPicPr>
        <p:blipFill>
          <a:blip r:embed="rId2" cstate="print"/>
          <a:srcRect/>
          <a:stretch>
            <a:fillRect/>
          </a:stretch>
        </p:blipFill>
        <p:spPr>
          <a:xfrm>
            <a:off x="611188" y="1988839"/>
            <a:ext cx="7999412" cy="4535785"/>
          </a:xfrm>
          <a:noFill/>
          <a:ln/>
        </p:spPr>
      </p:pic>
      <p:sp>
        <p:nvSpPr>
          <p:cNvPr id="5" name="灯片编号占位符 4"/>
          <p:cNvSpPr>
            <a:spLocks noGrp="1"/>
          </p:cNvSpPr>
          <p:nvPr>
            <p:ph type="sldNum" sz="quarter" idx="12"/>
          </p:nvPr>
        </p:nvSpPr>
        <p:spPr/>
        <p:txBody>
          <a:bodyPr/>
          <a:lstStyle/>
          <a:p>
            <a:fld id="{1FE7E95C-706C-4D5A-A689-7D0ED1157327}" type="slidenum">
              <a:rPr lang="zh-CN" altLang="en-US" smtClean="0"/>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Line 2"/>
          <p:cNvSpPr>
            <a:spLocks noChangeShapeType="1"/>
          </p:cNvSpPr>
          <p:nvPr/>
        </p:nvSpPr>
        <p:spPr bwMode="auto">
          <a:xfrm>
            <a:off x="377825" y="228600"/>
            <a:ext cx="8537575" cy="0"/>
          </a:xfrm>
          <a:prstGeom prst="line">
            <a:avLst/>
          </a:prstGeom>
          <a:noFill/>
          <a:ln w="9525">
            <a:solidFill>
              <a:schemeClr val="tx1"/>
            </a:solidFill>
            <a:round/>
            <a:headEnd/>
            <a:tailEnd/>
          </a:ln>
          <a:effectLst/>
        </p:spPr>
        <p:txBody>
          <a:bodyPr wrap="none" anchor="ctr"/>
          <a:lstStyle/>
          <a:p>
            <a:endParaRPr lang="zh-CN" altLang="en-US"/>
          </a:p>
        </p:txBody>
      </p:sp>
      <p:sp>
        <p:nvSpPr>
          <p:cNvPr id="96259" name="Line 3"/>
          <p:cNvSpPr>
            <a:spLocks noChangeShapeType="1"/>
          </p:cNvSpPr>
          <p:nvPr/>
        </p:nvSpPr>
        <p:spPr bwMode="auto">
          <a:xfrm>
            <a:off x="381000" y="609600"/>
            <a:ext cx="8534400" cy="0"/>
          </a:xfrm>
          <a:prstGeom prst="line">
            <a:avLst/>
          </a:prstGeom>
          <a:noFill/>
          <a:ln w="9525">
            <a:solidFill>
              <a:schemeClr val="tx1"/>
            </a:solidFill>
            <a:round/>
            <a:headEnd/>
            <a:tailEnd/>
          </a:ln>
          <a:effectLst/>
        </p:spPr>
        <p:txBody>
          <a:bodyPr wrap="none" anchor="ctr"/>
          <a:lstStyle/>
          <a:p>
            <a:endParaRPr lang="zh-CN" altLang="en-US"/>
          </a:p>
        </p:txBody>
      </p:sp>
      <p:sp>
        <p:nvSpPr>
          <p:cNvPr id="96260" name="Line 4"/>
          <p:cNvSpPr>
            <a:spLocks noChangeShapeType="1"/>
          </p:cNvSpPr>
          <p:nvPr/>
        </p:nvSpPr>
        <p:spPr bwMode="auto">
          <a:xfrm>
            <a:off x="381000" y="3200400"/>
            <a:ext cx="8610600" cy="0"/>
          </a:xfrm>
          <a:prstGeom prst="line">
            <a:avLst/>
          </a:prstGeom>
          <a:noFill/>
          <a:ln w="9525">
            <a:solidFill>
              <a:schemeClr val="tx1"/>
            </a:solidFill>
            <a:round/>
            <a:headEnd/>
            <a:tailEnd/>
          </a:ln>
          <a:effectLst/>
        </p:spPr>
        <p:txBody>
          <a:bodyPr wrap="none" anchor="ctr"/>
          <a:lstStyle/>
          <a:p>
            <a:endParaRPr lang="zh-CN" altLang="en-US"/>
          </a:p>
        </p:txBody>
      </p:sp>
      <p:sp>
        <p:nvSpPr>
          <p:cNvPr id="96261" name="Text Box 5"/>
          <p:cNvSpPr txBox="1">
            <a:spLocks noChangeArrowheads="1"/>
          </p:cNvSpPr>
          <p:nvPr/>
        </p:nvSpPr>
        <p:spPr bwMode="auto">
          <a:xfrm>
            <a:off x="304800" y="228600"/>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步骤</a:t>
            </a:r>
          </a:p>
        </p:txBody>
      </p:sp>
      <p:sp>
        <p:nvSpPr>
          <p:cNvPr id="96262" name="Text Box 6"/>
          <p:cNvSpPr txBox="1">
            <a:spLocks noChangeArrowheads="1"/>
          </p:cNvSpPr>
          <p:nvPr/>
        </p:nvSpPr>
        <p:spPr bwMode="auto">
          <a:xfrm>
            <a:off x="990600" y="228600"/>
            <a:ext cx="10668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符号栈</a:t>
            </a:r>
          </a:p>
        </p:txBody>
      </p:sp>
      <p:sp>
        <p:nvSpPr>
          <p:cNvPr id="96263" name="Text Box 7"/>
          <p:cNvSpPr txBox="1">
            <a:spLocks noChangeArrowheads="1"/>
          </p:cNvSpPr>
          <p:nvPr/>
        </p:nvSpPr>
        <p:spPr bwMode="auto">
          <a:xfrm>
            <a:off x="1905000" y="228600"/>
            <a:ext cx="1524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dirty="0">
                <a:ea typeface="隶书" pitchFamily="49" charset="-122"/>
              </a:rPr>
              <a:t>输入符号串</a:t>
            </a:r>
          </a:p>
        </p:txBody>
      </p:sp>
      <p:sp>
        <p:nvSpPr>
          <p:cNvPr id="96264" name="Text Box 8"/>
          <p:cNvSpPr txBox="1">
            <a:spLocks noChangeArrowheads="1"/>
          </p:cNvSpPr>
          <p:nvPr/>
        </p:nvSpPr>
        <p:spPr bwMode="auto">
          <a:xfrm>
            <a:off x="3505200" y="228600"/>
            <a:ext cx="7620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动作</a:t>
            </a:r>
          </a:p>
        </p:txBody>
      </p:sp>
      <p:sp>
        <p:nvSpPr>
          <p:cNvPr id="96265" name="Line 9"/>
          <p:cNvSpPr>
            <a:spLocks noChangeShapeType="1"/>
          </p:cNvSpPr>
          <p:nvPr/>
        </p:nvSpPr>
        <p:spPr bwMode="auto">
          <a:xfrm>
            <a:off x="990600"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96266" name="Text Box 10"/>
          <p:cNvSpPr txBox="1">
            <a:spLocks noChangeArrowheads="1"/>
          </p:cNvSpPr>
          <p:nvPr/>
        </p:nvSpPr>
        <p:spPr bwMode="auto">
          <a:xfrm>
            <a:off x="377825" y="609600"/>
            <a:ext cx="8537575"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 1）   #           </a:t>
            </a:r>
            <a:r>
              <a:rPr lang="en-US" altLang="zh-CN" sz="1400" b="1">
                <a:latin typeface="Comic Sans MS" pitchFamily="66" charset="0"/>
                <a:ea typeface="仿宋_GB2312" pitchFamily="49" charset="-122"/>
              </a:rPr>
              <a:t>abbcde#           </a:t>
            </a:r>
            <a:r>
              <a:rPr lang="zh-CN" altLang="en-US" sz="1400" b="1">
                <a:latin typeface="Comic Sans MS" pitchFamily="66" charset="0"/>
                <a:ea typeface="仿宋_GB2312" pitchFamily="49" charset="-122"/>
              </a:rPr>
              <a:t>移进               0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2</a:t>
            </a:r>
            <a:endParaRPr lang="en-US" altLang="zh-CN" sz="1400" b="1">
              <a:latin typeface="Comic Sans MS" pitchFamily="66" charset="0"/>
              <a:ea typeface="仿宋_GB2312" pitchFamily="49" charset="-122"/>
            </a:endParaRPr>
          </a:p>
        </p:txBody>
      </p:sp>
      <p:sp>
        <p:nvSpPr>
          <p:cNvPr id="96267" name="Text Box 11"/>
          <p:cNvSpPr txBox="1">
            <a:spLocks noChangeArrowheads="1"/>
          </p:cNvSpPr>
          <p:nvPr/>
        </p:nvSpPr>
        <p:spPr bwMode="auto">
          <a:xfrm>
            <a:off x="381000" y="838200"/>
            <a:ext cx="85344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 2）   #</a:t>
            </a:r>
            <a:r>
              <a:rPr lang="en-US" altLang="zh-CN" sz="1400" b="1">
                <a:latin typeface="Comic Sans MS" pitchFamily="66" charset="0"/>
                <a:ea typeface="仿宋_GB2312" pitchFamily="49" charset="-122"/>
              </a:rPr>
              <a:t>a           bbcde#           </a:t>
            </a:r>
            <a:r>
              <a:rPr lang="zh-CN" altLang="en-US" sz="1400" b="1">
                <a:latin typeface="Comic Sans MS" pitchFamily="66" charset="0"/>
                <a:ea typeface="仿宋_GB2312" pitchFamily="49" charset="-122"/>
              </a:rPr>
              <a:t>移进               02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4</a:t>
            </a:r>
            <a:r>
              <a:rPr lang="en-US" altLang="zh-CN" sz="1400" b="1">
                <a:latin typeface="Comic Sans MS" pitchFamily="66" charset="0"/>
                <a:ea typeface="仿宋_GB2312" pitchFamily="49" charset="-122"/>
              </a:rPr>
              <a:t> </a:t>
            </a:r>
          </a:p>
        </p:txBody>
      </p:sp>
      <p:sp>
        <p:nvSpPr>
          <p:cNvPr id="96268" name="Text Box 12"/>
          <p:cNvSpPr txBox="1">
            <a:spLocks noChangeArrowheads="1"/>
          </p:cNvSpPr>
          <p:nvPr/>
        </p:nvSpPr>
        <p:spPr bwMode="auto">
          <a:xfrm>
            <a:off x="381000" y="1295400"/>
            <a:ext cx="85344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 4）   #</a:t>
            </a:r>
            <a:r>
              <a:rPr lang="en-US" altLang="zh-CN" sz="1400" b="1">
                <a:latin typeface="Comic Sans MS" pitchFamily="66" charset="0"/>
                <a:ea typeface="仿宋_GB2312" pitchFamily="49" charset="-122"/>
              </a:rPr>
              <a:t>aA           bcde#           </a:t>
            </a:r>
            <a:r>
              <a:rPr lang="zh-CN" altLang="en-US" sz="1400" b="1">
                <a:latin typeface="Comic Sans MS" pitchFamily="66" charset="0"/>
                <a:ea typeface="仿宋_GB2312" pitchFamily="49" charset="-122"/>
              </a:rPr>
              <a:t>移进               023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6</a:t>
            </a:r>
          </a:p>
        </p:txBody>
      </p:sp>
      <p:sp>
        <p:nvSpPr>
          <p:cNvPr id="96269" name="Text Box 13"/>
          <p:cNvSpPr txBox="1">
            <a:spLocks noChangeArrowheads="1"/>
          </p:cNvSpPr>
          <p:nvPr/>
        </p:nvSpPr>
        <p:spPr bwMode="auto">
          <a:xfrm>
            <a:off x="381000" y="1752600"/>
            <a:ext cx="85344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dirty="0">
                <a:latin typeface="Comic Sans MS" pitchFamily="66" charset="0"/>
                <a:ea typeface="仿宋_GB2312" pitchFamily="49" charset="-122"/>
              </a:rPr>
              <a:t> 6）   #</a:t>
            </a:r>
            <a:r>
              <a:rPr lang="en-US" altLang="zh-CN" sz="1400" b="1" dirty="0" err="1">
                <a:latin typeface="Comic Sans MS" pitchFamily="66" charset="0"/>
                <a:ea typeface="仿宋_GB2312" pitchFamily="49" charset="-122"/>
              </a:rPr>
              <a:t>aA</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移进               023                  </a:t>
            </a:r>
            <a:r>
              <a:rPr lang="en-US" altLang="zh-CN" sz="1400" b="1" dirty="0">
                <a:latin typeface="Comic Sans MS" pitchFamily="66" charset="0"/>
                <a:ea typeface="仿宋_GB2312" pitchFamily="49" charset="-122"/>
              </a:rPr>
              <a:t>S</a:t>
            </a:r>
            <a:r>
              <a:rPr lang="en-US" altLang="zh-CN" sz="1400" b="1" baseline="-25000" dirty="0">
                <a:latin typeface="Comic Sans MS" pitchFamily="66" charset="0"/>
                <a:ea typeface="仿宋_GB2312" pitchFamily="49" charset="-122"/>
              </a:rPr>
              <a:t>5</a:t>
            </a:r>
          </a:p>
        </p:txBody>
      </p:sp>
      <p:sp>
        <p:nvSpPr>
          <p:cNvPr id="96270" name="Text Box 14"/>
          <p:cNvSpPr txBox="1">
            <a:spLocks noChangeArrowheads="1"/>
          </p:cNvSpPr>
          <p:nvPr/>
        </p:nvSpPr>
        <p:spPr bwMode="auto">
          <a:xfrm>
            <a:off x="381000" y="1981200"/>
            <a:ext cx="85344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 7）   #</a:t>
            </a:r>
            <a:r>
              <a:rPr lang="en-US" altLang="zh-CN" sz="1400" b="1">
                <a:latin typeface="Comic Sans MS" pitchFamily="66" charset="0"/>
                <a:ea typeface="仿宋_GB2312" pitchFamily="49" charset="-122"/>
              </a:rPr>
              <a:t>aAc           de#            </a:t>
            </a:r>
            <a:r>
              <a:rPr lang="zh-CN" altLang="en-US" sz="1400" b="1">
                <a:latin typeface="Comic Sans MS" pitchFamily="66" charset="0"/>
                <a:ea typeface="仿宋_GB2312" pitchFamily="49" charset="-122"/>
              </a:rPr>
              <a:t>移进               0235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8</a:t>
            </a:r>
          </a:p>
        </p:txBody>
      </p:sp>
      <p:sp>
        <p:nvSpPr>
          <p:cNvPr id="96271" name="Text Box 15"/>
          <p:cNvSpPr txBox="1">
            <a:spLocks noChangeArrowheads="1"/>
          </p:cNvSpPr>
          <p:nvPr/>
        </p:nvSpPr>
        <p:spPr bwMode="auto">
          <a:xfrm>
            <a:off x="381000" y="2438400"/>
            <a:ext cx="86106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 9）   #</a:t>
            </a:r>
            <a:r>
              <a:rPr lang="en-US" altLang="zh-CN" sz="1400" b="1">
                <a:latin typeface="Comic Sans MS" pitchFamily="66" charset="0"/>
                <a:ea typeface="仿宋_GB2312" pitchFamily="49" charset="-122"/>
              </a:rPr>
              <a:t>aAcB           e#            </a:t>
            </a:r>
            <a:r>
              <a:rPr lang="zh-CN" altLang="en-US" sz="1400" b="1">
                <a:latin typeface="Comic Sans MS" pitchFamily="66" charset="0"/>
                <a:ea typeface="仿宋_GB2312" pitchFamily="49" charset="-122"/>
              </a:rPr>
              <a:t>移进               02357               </a:t>
            </a:r>
            <a:r>
              <a:rPr lang="en-US" altLang="zh-CN" sz="1400" b="1">
                <a:latin typeface="Comic Sans MS" pitchFamily="66" charset="0"/>
                <a:ea typeface="仿宋_GB2312" pitchFamily="49" charset="-122"/>
              </a:rPr>
              <a:t>S</a:t>
            </a:r>
            <a:r>
              <a:rPr lang="en-US" altLang="zh-CN" sz="1400" b="1" baseline="-25000">
                <a:latin typeface="Comic Sans MS" pitchFamily="66" charset="0"/>
                <a:ea typeface="仿宋_GB2312" pitchFamily="49" charset="-122"/>
              </a:rPr>
              <a:t>9</a:t>
            </a:r>
          </a:p>
        </p:txBody>
      </p:sp>
      <p:sp>
        <p:nvSpPr>
          <p:cNvPr id="96272" name="Text Box 16"/>
          <p:cNvSpPr txBox="1">
            <a:spLocks noChangeArrowheads="1"/>
          </p:cNvSpPr>
          <p:nvPr/>
        </p:nvSpPr>
        <p:spPr bwMode="auto">
          <a:xfrm>
            <a:off x="381000" y="2895600"/>
            <a:ext cx="86106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11）   #</a:t>
            </a:r>
            <a:r>
              <a:rPr lang="en-US" altLang="zh-CN" sz="1400" b="1">
                <a:latin typeface="Comic Sans MS" pitchFamily="66" charset="0"/>
                <a:ea typeface="仿宋_GB2312" pitchFamily="49" charset="-122"/>
              </a:rPr>
              <a:t>S               #            </a:t>
            </a:r>
            <a:r>
              <a:rPr lang="zh-CN" altLang="en-US" sz="1400" b="1">
                <a:latin typeface="Comic Sans MS" pitchFamily="66" charset="0"/>
                <a:ea typeface="仿宋_GB2312" pitchFamily="49" charset="-122"/>
              </a:rPr>
              <a:t>接受                01                   </a:t>
            </a:r>
            <a:r>
              <a:rPr lang="en-US" altLang="zh-CN" sz="1400" b="1">
                <a:latin typeface="Comic Sans MS" pitchFamily="66" charset="0"/>
                <a:ea typeface="仿宋_GB2312" pitchFamily="49" charset="-122"/>
              </a:rPr>
              <a:t>acc</a:t>
            </a:r>
          </a:p>
        </p:txBody>
      </p:sp>
      <p:sp>
        <p:nvSpPr>
          <p:cNvPr id="96273" name="Text Box 17"/>
          <p:cNvSpPr txBox="1">
            <a:spLocks noChangeArrowheads="1"/>
          </p:cNvSpPr>
          <p:nvPr/>
        </p:nvSpPr>
        <p:spPr bwMode="auto">
          <a:xfrm>
            <a:off x="2771800" y="3284984"/>
            <a:ext cx="3505200" cy="366713"/>
          </a:xfrm>
          <a:prstGeom prst="rect">
            <a:avLst/>
          </a:prstGeom>
          <a:noFill/>
          <a:ln w="9525">
            <a:noFill/>
            <a:miter lim="800000"/>
            <a:headEnd/>
            <a:tailEnd/>
          </a:ln>
          <a:effectLst/>
        </p:spPr>
        <p:txBody>
          <a:bodyPr>
            <a:spAutoFit/>
          </a:bodyPr>
          <a:lstStyle/>
          <a:p>
            <a:pPr eaLnBrk="0" hangingPunct="0">
              <a:spcBef>
                <a:spcPct val="50000"/>
              </a:spcBef>
            </a:pPr>
            <a:r>
              <a:rPr lang="zh-CN" altLang="en-US" sz="1800" b="1" dirty="0">
                <a:latin typeface="华文新魏" pitchFamily="2" charset="-122"/>
              </a:rPr>
              <a:t>对输入串</a:t>
            </a:r>
            <a:r>
              <a:rPr lang="en-US" altLang="zh-CN" sz="1800" b="1" dirty="0" err="1">
                <a:latin typeface="华文新魏" pitchFamily="2" charset="-122"/>
              </a:rPr>
              <a:t>abbcde</a:t>
            </a:r>
            <a:r>
              <a:rPr lang="en-US" altLang="zh-CN" sz="1800" b="1" dirty="0">
                <a:latin typeface="华文新魏" pitchFamily="2" charset="-122"/>
              </a:rPr>
              <a:t>#</a:t>
            </a:r>
            <a:r>
              <a:rPr lang="zh-CN" altLang="en-US" sz="1800" b="1" dirty="0">
                <a:latin typeface="华文新魏" pitchFamily="2" charset="-122"/>
              </a:rPr>
              <a:t>的</a:t>
            </a:r>
            <a:r>
              <a:rPr lang="en-US" altLang="zh-CN" sz="1800" b="1" dirty="0">
                <a:latin typeface="华文新魏" pitchFamily="2" charset="-122"/>
              </a:rPr>
              <a:t>LR</a:t>
            </a:r>
            <a:r>
              <a:rPr lang="zh-CN" altLang="en-US" sz="1800" b="1" dirty="0">
                <a:latin typeface="华文新魏" pitchFamily="2" charset="-122"/>
              </a:rPr>
              <a:t>分析过程</a:t>
            </a:r>
            <a:endParaRPr lang="zh-CN" altLang="en-US" sz="1800" dirty="0">
              <a:latin typeface="华文新魏" pitchFamily="2" charset="-122"/>
            </a:endParaRPr>
          </a:p>
        </p:txBody>
      </p:sp>
      <p:sp>
        <p:nvSpPr>
          <p:cNvPr id="96274" name="Text Box 18"/>
          <p:cNvSpPr txBox="1">
            <a:spLocks noChangeArrowheads="1"/>
          </p:cNvSpPr>
          <p:nvPr/>
        </p:nvSpPr>
        <p:spPr bwMode="auto">
          <a:xfrm>
            <a:off x="381000" y="1066800"/>
            <a:ext cx="85344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dirty="0">
                <a:latin typeface="Comic Sans MS" pitchFamily="66" charset="0"/>
                <a:ea typeface="仿宋_GB2312" pitchFamily="49" charset="-122"/>
              </a:rPr>
              <a:t> 3）   </a:t>
            </a:r>
            <a:r>
              <a:rPr lang="zh-CN" altLang="en-US" sz="1400" b="1" dirty="0">
                <a:solidFill>
                  <a:srgbClr val="3333FF"/>
                </a:solidFill>
                <a:latin typeface="Comic Sans MS" pitchFamily="66" charset="0"/>
                <a:ea typeface="仿宋_GB2312" pitchFamily="49" charset="-122"/>
              </a:rPr>
              <a:t>#</a:t>
            </a:r>
            <a:r>
              <a:rPr lang="en-US" altLang="zh-CN" sz="1400" b="1" dirty="0" err="1">
                <a:solidFill>
                  <a:srgbClr val="3333FF"/>
                </a:solidFill>
                <a:latin typeface="Comic Sans MS" pitchFamily="66" charset="0"/>
                <a:ea typeface="仿宋_GB2312" pitchFamily="49" charset="-122"/>
              </a:rPr>
              <a:t>a</a:t>
            </a:r>
            <a:r>
              <a:rPr lang="en-US" altLang="zh-CN" sz="1400" b="1" dirty="0" err="1">
                <a:solidFill>
                  <a:srgbClr val="FF3300"/>
                </a:solidFill>
                <a:latin typeface="Comic Sans MS" pitchFamily="66" charset="0"/>
                <a:ea typeface="仿宋_GB2312" pitchFamily="49" charset="-122"/>
              </a:rPr>
              <a:t>b</a:t>
            </a:r>
            <a:r>
              <a:rPr lang="en-US" altLang="zh-CN" sz="1400" b="1" dirty="0">
                <a:latin typeface="Comic Sans MS" pitchFamily="66" charset="0"/>
                <a:ea typeface="仿宋_GB2312" pitchFamily="49" charset="-122"/>
              </a:rPr>
              <a:t>           </a:t>
            </a:r>
            <a:r>
              <a:rPr lang="en-US" altLang="zh-CN" sz="1400" b="1" dirty="0" err="1">
                <a:latin typeface="Comic Sans MS" pitchFamily="66" charset="0"/>
                <a:ea typeface="仿宋_GB2312" pitchFamily="49" charset="-122"/>
              </a:rPr>
              <a:t>bcde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归约(</a:t>
            </a:r>
            <a:r>
              <a:rPr lang="en-US" altLang="zh-CN" sz="1400" b="1" dirty="0" err="1">
                <a:solidFill>
                  <a:srgbClr val="3333FF"/>
                </a:solidFill>
                <a:latin typeface="Comic Sans MS" pitchFamily="66" charset="0"/>
                <a:ea typeface="仿宋_GB2312" pitchFamily="49" charset="-122"/>
              </a:rPr>
              <a:t>A→b</a:t>
            </a:r>
            <a:r>
              <a:rPr lang="en-US" altLang="zh-CN" sz="1400" b="1" dirty="0">
                <a:solidFill>
                  <a:srgbClr val="3333FF"/>
                </a:solidFill>
                <a:latin typeface="Comic Sans MS" pitchFamily="66" charset="0"/>
                <a:ea typeface="仿宋_GB2312" pitchFamily="49" charset="-122"/>
              </a:rPr>
              <a:t>)        024                  r</a:t>
            </a:r>
            <a:r>
              <a:rPr lang="en-US" altLang="zh-CN" sz="1400" b="1" baseline="-25000" dirty="0">
                <a:solidFill>
                  <a:srgbClr val="3333FF"/>
                </a:solidFill>
                <a:latin typeface="Comic Sans MS" pitchFamily="66" charset="0"/>
                <a:ea typeface="仿宋_GB2312" pitchFamily="49" charset="-122"/>
              </a:rPr>
              <a:t>2</a:t>
            </a:r>
            <a:r>
              <a:rPr lang="en-US" altLang="zh-CN" sz="1400" b="1" dirty="0">
                <a:solidFill>
                  <a:srgbClr val="3333FF"/>
                </a:solidFill>
                <a:latin typeface="Comic Sans MS" pitchFamily="66" charset="0"/>
                <a:ea typeface="仿宋_GB2312" pitchFamily="49" charset="-122"/>
              </a:rPr>
              <a:t>             3</a:t>
            </a:r>
            <a:endParaRPr lang="en-US" altLang="zh-CN" sz="1400" b="1" baseline="-25000" dirty="0">
              <a:solidFill>
                <a:srgbClr val="3333FF"/>
              </a:solidFill>
              <a:latin typeface="Comic Sans MS" pitchFamily="66" charset="0"/>
              <a:ea typeface="仿宋_GB2312" pitchFamily="49" charset="-122"/>
            </a:endParaRPr>
          </a:p>
        </p:txBody>
      </p:sp>
      <p:sp>
        <p:nvSpPr>
          <p:cNvPr id="96275" name="Text Box 19"/>
          <p:cNvSpPr txBox="1">
            <a:spLocks noChangeArrowheads="1"/>
          </p:cNvSpPr>
          <p:nvPr/>
        </p:nvSpPr>
        <p:spPr bwMode="auto">
          <a:xfrm>
            <a:off x="381000" y="1524000"/>
            <a:ext cx="84582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dirty="0">
                <a:latin typeface="Comic Sans MS" pitchFamily="66" charset="0"/>
                <a:ea typeface="仿宋_GB2312" pitchFamily="49" charset="-122"/>
              </a:rPr>
              <a:t> 5）   </a:t>
            </a:r>
            <a:r>
              <a:rPr lang="zh-CN" altLang="en-US" sz="1400" b="1" dirty="0">
                <a:solidFill>
                  <a:srgbClr val="3333FF"/>
                </a:solidFill>
                <a:latin typeface="Comic Sans MS" pitchFamily="66" charset="0"/>
                <a:ea typeface="仿宋_GB2312" pitchFamily="49" charset="-122"/>
              </a:rPr>
              <a:t>#</a:t>
            </a:r>
            <a:r>
              <a:rPr lang="en-US" altLang="zh-CN" sz="1400" b="1" dirty="0" err="1">
                <a:solidFill>
                  <a:srgbClr val="3333FF"/>
                </a:solidFill>
                <a:latin typeface="Comic Sans MS" pitchFamily="66" charset="0"/>
                <a:ea typeface="仿宋_GB2312" pitchFamily="49" charset="-122"/>
              </a:rPr>
              <a:t>aAb</a:t>
            </a:r>
            <a:r>
              <a:rPr lang="en-US" altLang="zh-CN" sz="1400" b="1" dirty="0">
                <a:solidFill>
                  <a:srgbClr val="3333FF"/>
                </a:solidFill>
                <a:latin typeface="Comic Sans MS" pitchFamily="66" charset="0"/>
                <a:ea typeface="仿宋_GB2312" pitchFamily="49" charset="-122"/>
              </a:rPr>
              <a:t>          </a:t>
            </a:r>
            <a:r>
              <a:rPr lang="en-US" altLang="zh-CN" sz="1400" b="1" dirty="0" err="1">
                <a:latin typeface="Comic Sans MS" pitchFamily="66" charset="0"/>
                <a:ea typeface="仿宋_GB2312" pitchFamily="49" charset="-122"/>
              </a:rPr>
              <a:t>cde</a:t>
            </a:r>
            <a:r>
              <a:rPr lang="en-US" altLang="zh-CN" sz="1400" b="1" dirty="0">
                <a:latin typeface="Comic Sans MS" pitchFamily="66" charset="0"/>
                <a:ea typeface="仿宋_GB2312" pitchFamily="49" charset="-122"/>
              </a:rPr>
              <a:t>#            </a:t>
            </a:r>
            <a:r>
              <a:rPr lang="zh-CN" altLang="en-US" sz="1400" b="1" dirty="0">
                <a:latin typeface="Comic Sans MS" pitchFamily="66" charset="0"/>
                <a:ea typeface="仿宋_GB2312" pitchFamily="49" charset="-122"/>
              </a:rPr>
              <a:t>归约(</a:t>
            </a:r>
            <a:r>
              <a:rPr lang="en-US" altLang="zh-CN" sz="1400" b="1" dirty="0" err="1">
                <a:solidFill>
                  <a:srgbClr val="3333FF"/>
                </a:solidFill>
                <a:latin typeface="Comic Sans MS" pitchFamily="66" charset="0"/>
                <a:ea typeface="仿宋_GB2312" pitchFamily="49" charset="-122"/>
              </a:rPr>
              <a:t>A→Ab</a:t>
            </a:r>
            <a:r>
              <a:rPr lang="en-US" altLang="zh-CN" sz="1400" b="1" dirty="0">
                <a:solidFill>
                  <a:srgbClr val="3333FF"/>
                </a:solidFill>
                <a:latin typeface="Comic Sans MS" pitchFamily="66" charset="0"/>
                <a:ea typeface="仿宋_GB2312" pitchFamily="49" charset="-122"/>
              </a:rPr>
              <a:t>)      0236                 r</a:t>
            </a:r>
            <a:r>
              <a:rPr lang="en-US" altLang="zh-CN" sz="1400" b="1" baseline="-25000" dirty="0">
                <a:solidFill>
                  <a:srgbClr val="3333FF"/>
                </a:solidFill>
                <a:latin typeface="Comic Sans MS" pitchFamily="66" charset="0"/>
                <a:ea typeface="仿宋_GB2312" pitchFamily="49" charset="-122"/>
              </a:rPr>
              <a:t>3</a:t>
            </a:r>
            <a:r>
              <a:rPr lang="en-US" altLang="zh-CN" sz="1400" b="1" dirty="0">
                <a:solidFill>
                  <a:srgbClr val="3333FF"/>
                </a:solidFill>
                <a:latin typeface="Comic Sans MS" pitchFamily="66" charset="0"/>
                <a:ea typeface="仿宋_GB2312" pitchFamily="49" charset="-122"/>
              </a:rPr>
              <a:t>             3</a:t>
            </a:r>
            <a:endParaRPr lang="en-US" altLang="zh-CN" sz="1400" b="1" baseline="-25000" dirty="0">
              <a:solidFill>
                <a:srgbClr val="3333FF"/>
              </a:solidFill>
              <a:latin typeface="Comic Sans MS" pitchFamily="66" charset="0"/>
              <a:ea typeface="仿宋_GB2312" pitchFamily="49" charset="-122"/>
            </a:endParaRPr>
          </a:p>
        </p:txBody>
      </p:sp>
      <p:sp>
        <p:nvSpPr>
          <p:cNvPr id="96276" name="Text Box 20"/>
          <p:cNvSpPr txBox="1">
            <a:spLocks noChangeArrowheads="1"/>
          </p:cNvSpPr>
          <p:nvPr/>
        </p:nvSpPr>
        <p:spPr bwMode="auto">
          <a:xfrm>
            <a:off x="381000" y="2209800"/>
            <a:ext cx="86106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 8）   # </a:t>
            </a:r>
            <a:r>
              <a:rPr lang="en-US" altLang="zh-CN" sz="1400" b="1">
                <a:latin typeface="Comic Sans MS" pitchFamily="66" charset="0"/>
                <a:ea typeface="仿宋_GB2312" pitchFamily="49" charset="-122"/>
              </a:rPr>
              <a:t>aAcd          e#            </a:t>
            </a:r>
            <a:r>
              <a:rPr lang="zh-CN" altLang="en-US" sz="1400" b="1">
                <a:latin typeface="Comic Sans MS" pitchFamily="66" charset="0"/>
                <a:ea typeface="仿宋_GB2312" pitchFamily="49" charset="-122"/>
              </a:rPr>
              <a:t>归约(</a:t>
            </a:r>
            <a:r>
              <a:rPr lang="en-US" altLang="zh-CN" sz="1400" b="1">
                <a:latin typeface="Comic Sans MS" pitchFamily="66" charset="0"/>
                <a:ea typeface="仿宋_GB2312" pitchFamily="49" charset="-122"/>
              </a:rPr>
              <a:t>B→d)        02358                r</a:t>
            </a:r>
            <a:r>
              <a:rPr lang="en-US" altLang="zh-CN" sz="1400" b="1" baseline="-25000">
                <a:latin typeface="Comic Sans MS" pitchFamily="66" charset="0"/>
                <a:ea typeface="仿宋_GB2312" pitchFamily="49" charset="-122"/>
              </a:rPr>
              <a:t>4</a:t>
            </a:r>
            <a:r>
              <a:rPr lang="en-US" altLang="zh-CN" sz="1400" b="1">
                <a:latin typeface="Comic Sans MS" pitchFamily="66" charset="0"/>
                <a:ea typeface="仿宋_GB2312" pitchFamily="49" charset="-122"/>
              </a:rPr>
              <a:t>             7</a:t>
            </a:r>
            <a:endParaRPr lang="en-US" altLang="zh-CN" sz="1400" b="1" baseline="-25000">
              <a:latin typeface="Comic Sans MS" pitchFamily="66" charset="0"/>
              <a:ea typeface="仿宋_GB2312" pitchFamily="49" charset="-122"/>
            </a:endParaRPr>
          </a:p>
        </p:txBody>
      </p:sp>
      <p:sp>
        <p:nvSpPr>
          <p:cNvPr id="96277" name="Text Box 21"/>
          <p:cNvSpPr txBox="1">
            <a:spLocks noChangeArrowheads="1"/>
          </p:cNvSpPr>
          <p:nvPr/>
        </p:nvSpPr>
        <p:spPr bwMode="auto">
          <a:xfrm>
            <a:off x="381000" y="2667000"/>
            <a:ext cx="8610600" cy="304800"/>
          </a:xfrm>
          <a:prstGeom prst="rect">
            <a:avLst/>
          </a:prstGeom>
          <a:noFill/>
          <a:ln w="9525">
            <a:noFill/>
            <a:miter lim="800000"/>
            <a:headEnd/>
            <a:tailEnd/>
          </a:ln>
          <a:effectLst/>
        </p:spPr>
        <p:txBody>
          <a:bodyPr>
            <a:spAutoFit/>
          </a:bodyPr>
          <a:lstStyle/>
          <a:p>
            <a:pPr eaLnBrk="0" hangingPunct="0">
              <a:spcBef>
                <a:spcPct val="50000"/>
              </a:spcBef>
            </a:pPr>
            <a:r>
              <a:rPr lang="zh-CN" altLang="en-US" sz="1400" b="1">
                <a:latin typeface="Comic Sans MS" pitchFamily="66" charset="0"/>
                <a:ea typeface="仿宋_GB2312" pitchFamily="49" charset="-122"/>
              </a:rPr>
              <a:t>10）   #</a:t>
            </a:r>
            <a:r>
              <a:rPr lang="en-US" altLang="zh-CN" sz="1400" b="1">
                <a:latin typeface="Comic Sans MS" pitchFamily="66" charset="0"/>
                <a:ea typeface="仿宋_GB2312" pitchFamily="49" charset="-122"/>
              </a:rPr>
              <a:t>aAcBe          #           </a:t>
            </a:r>
            <a:r>
              <a:rPr lang="zh-CN" altLang="en-US" sz="1400" b="1">
                <a:latin typeface="Comic Sans MS" pitchFamily="66" charset="0"/>
                <a:ea typeface="仿宋_GB2312" pitchFamily="49" charset="-122"/>
              </a:rPr>
              <a:t>归约(</a:t>
            </a:r>
            <a:r>
              <a:rPr lang="en-US" altLang="zh-CN" sz="1400" b="1">
                <a:latin typeface="Comic Sans MS" pitchFamily="66" charset="0"/>
                <a:ea typeface="仿宋_GB2312" pitchFamily="49" charset="-122"/>
              </a:rPr>
              <a:t>S→aAcBe)    023579              r</a:t>
            </a:r>
            <a:r>
              <a:rPr lang="en-US" altLang="zh-CN" sz="1400" b="1" baseline="-25000">
                <a:latin typeface="Comic Sans MS" pitchFamily="66" charset="0"/>
                <a:ea typeface="仿宋_GB2312" pitchFamily="49" charset="-122"/>
              </a:rPr>
              <a:t>1</a:t>
            </a:r>
            <a:r>
              <a:rPr lang="en-US" altLang="zh-CN" sz="1400" b="1">
                <a:latin typeface="Comic Sans MS" pitchFamily="66" charset="0"/>
                <a:ea typeface="仿宋_GB2312" pitchFamily="49" charset="-122"/>
              </a:rPr>
              <a:t>             1</a:t>
            </a:r>
            <a:endParaRPr lang="en-US" altLang="zh-CN" sz="1400" b="1" baseline="-25000">
              <a:latin typeface="Comic Sans MS" pitchFamily="66" charset="0"/>
              <a:ea typeface="仿宋_GB2312" pitchFamily="49" charset="-122"/>
            </a:endParaRPr>
          </a:p>
        </p:txBody>
      </p:sp>
      <p:graphicFrame>
        <p:nvGraphicFramePr>
          <p:cNvPr id="96278" name="Object 22"/>
          <p:cNvGraphicFramePr>
            <a:graphicFrameLocks noChangeAspect="1"/>
          </p:cNvGraphicFramePr>
          <p:nvPr>
            <p:extLst>
              <p:ext uri="{D42A27DB-BD31-4B8C-83A1-F6EECF244321}">
                <p14:modId xmlns:p14="http://schemas.microsoft.com/office/powerpoint/2010/main" val="2859914868"/>
              </p:ext>
            </p:extLst>
          </p:nvPr>
        </p:nvGraphicFramePr>
        <p:xfrm>
          <a:off x="4355976" y="3778531"/>
          <a:ext cx="4032448" cy="2818821"/>
        </p:xfrm>
        <a:graphic>
          <a:graphicData uri="http://schemas.openxmlformats.org/presentationml/2006/ole">
            <mc:AlternateContent xmlns:mc="http://schemas.openxmlformats.org/markup-compatibility/2006">
              <mc:Choice xmlns:v="urn:schemas-microsoft-com:vml" Requires="v">
                <p:oleObj spid="_x0000_s1053" name="Document" r:id="rId3" imgW="5711338" imgH="4535238" progId="">
                  <p:embed/>
                </p:oleObj>
              </mc:Choice>
              <mc:Fallback>
                <p:oleObj name="Document" r:id="rId3" imgW="5711338" imgH="4535238"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3778531"/>
                        <a:ext cx="4032448" cy="2818821"/>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CCFF"/>
                            </a:solidFill>
                          </a14:hiddenFill>
                        </a:ext>
                      </a:extLst>
                    </p:spPr>
                  </p:pic>
                </p:oleObj>
              </mc:Fallback>
            </mc:AlternateContent>
          </a:graphicData>
        </a:graphic>
      </p:graphicFrame>
      <p:sp>
        <p:nvSpPr>
          <p:cNvPr id="96279" name="Text Box 23"/>
          <p:cNvSpPr txBox="1">
            <a:spLocks noChangeArrowheads="1"/>
          </p:cNvSpPr>
          <p:nvPr/>
        </p:nvSpPr>
        <p:spPr bwMode="auto">
          <a:xfrm>
            <a:off x="5105400" y="228600"/>
            <a:ext cx="1066800" cy="396875"/>
          </a:xfrm>
          <a:prstGeom prst="rect">
            <a:avLst/>
          </a:prstGeom>
          <a:noFill/>
          <a:ln w="9525">
            <a:noFill/>
            <a:miter lim="800000"/>
            <a:headEnd/>
            <a:tailEnd/>
          </a:ln>
          <a:effectLst/>
        </p:spPr>
        <p:txBody>
          <a:bodyPr>
            <a:spAutoFit/>
          </a:bodyPr>
          <a:lstStyle/>
          <a:p>
            <a:pPr eaLnBrk="0" hangingPunct="0">
              <a:spcBef>
                <a:spcPct val="50000"/>
              </a:spcBef>
            </a:pPr>
            <a:r>
              <a:rPr lang="zh-CN" altLang="en-US" sz="2000" b="1">
                <a:ea typeface="隶书" pitchFamily="49" charset="-122"/>
              </a:rPr>
              <a:t>状态栈</a:t>
            </a:r>
          </a:p>
        </p:txBody>
      </p:sp>
      <p:sp>
        <p:nvSpPr>
          <p:cNvPr id="96280" name="Line 24"/>
          <p:cNvSpPr>
            <a:spLocks noChangeShapeType="1"/>
          </p:cNvSpPr>
          <p:nvPr/>
        </p:nvSpPr>
        <p:spPr bwMode="auto">
          <a:xfrm>
            <a:off x="5026025" y="228600"/>
            <a:ext cx="3175" cy="2971800"/>
          </a:xfrm>
          <a:prstGeom prst="line">
            <a:avLst/>
          </a:prstGeom>
          <a:noFill/>
          <a:ln w="9525">
            <a:solidFill>
              <a:schemeClr val="tx1"/>
            </a:solidFill>
            <a:round/>
            <a:headEnd/>
            <a:tailEnd/>
          </a:ln>
          <a:effectLst/>
        </p:spPr>
        <p:txBody>
          <a:bodyPr wrap="none" anchor="ctr"/>
          <a:lstStyle/>
          <a:p>
            <a:endParaRPr lang="zh-CN" altLang="en-US"/>
          </a:p>
        </p:txBody>
      </p:sp>
      <p:sp>
        <p:nvSpPr>
          <p:cNvPr id="96281" name="Text Box 25"/>
          <p:cNvSpPr txBox="1">
            <a:spLocks noChangeArrowheads="1"/>
          </p:cNvSpPr>
          <p:nvPr/>
        </p:nvSpPr>
        <p:spPr bwMode="auto">
          <a:xfrm>
            <a:off x="6400800" y="228600"/>
            <a:ext cx="1219200" cy="366713"/>
          </a:xfrm>
          <a:prstGeom prst="rect">
            <a:avLst/>
          </a:prstGeom>
          <a:noFill/>
          <a:ln w="9525">
            <a:noFill/>
            <a:miter lim="800000"/>
            <a:headEnd/>
            <a:tailEnd/>
          </a:ln>
          <a:effectLst/>
        </p:spPr>
        <p:txBody>
          <a:bodyPr>
            <a:spAutoFit/>
          </a:bodyPr>
          <a:lstStyle/>
          <a:p>
            <a:pPr eaLnBrk="0" hangingPunct="0">
              <a:spcBef>
                <a:spcPct val="50000"/>
              </a:spcBef>
            </a:pPr>
            <a:r>
              <a:rPr lang="en-US" altLang="zh-CN" sz="1800" b="1">
                <a:latin typeface="Comic Sans MS" pitchFamily="66" charset="0"/>
                <a:ea typeface="隶书" pitchFamily="49" charset="-122"/>
              </a:rPr>
              <a:t>ACTION</a:t>
            </a:r>
          </a:p>
        </p:txBody>
      </p:sp>
      <p:sp>
        <p:nvSpPr>
          <p:cNvPr id="96282" name="Text Box 26"/>
          <p:cNvSpPr txBox="1">
            <a:spLocks noChangeArrowheads="1"/>
          </p:cNvSpPr>
          <p:nvPr/>
        </p:nvSpPr>
        <p:spPr bwMode="auto">
          <a:xfrm>
            <a:off x="7696200" y="228600"/>
            <a:ext cx="1066800" cy="366713"/>
          </a:xfrm>
          <a:prstGeom prst="rect">
            <a:avLst/>
          </a:prstGeom>
          <a:noFill/>
          <a:ln w="9525">
            <a:noFill/>
            <a:miter lim="800000"/>
            <a:headEnd/>
            <a:tailEnd/>
          </a:ln>
          <a:effectLst/>
        </p:spPr>
        <p:txBody>
          <a:bodyPr>
            <a:spAutoFit/>
          </a:bodyPr>
          <a:lstStyle/>
          <a:p>
            <a:pPr eaLnBrk="0" hangingPunct="0">
              <a:spcBef>
                <a:spcPct val="50000"/>
              </a:spcBef>
            </a:pPr>
            <a:r>
              <a:rPr lang="en-US" altLang="zh-CN" sz="1800" b="1">
                <a:latin typeface="Comic Sans MS" pitchFamily="66" charset="0"/>
                <a:ea typeface="隶书" pitchFamily="49" charset="-122"/>
              </a:rPr>
              <a:t>GOTO</a:t>
            </a:r>
          </a:p>
        </p:txBody>
      </p:sp>
      <p:sp>
        <p:nvSpPr>
          <p:cNvPr id="96283" name="Text Box 27"/>
          <p:cNvSpPr txBox="1">
            <a:spLocks noChangeArrowheads="1"/>
          </p:cNvSpPr>
          <p:nvPr/>
        </p:nvSpPr>
        <p:spPr bwMode="auto">
          <a:xfrm>
            <a:off x="467544" y="3429000"/>
            <a:ext cx="2362200" cy="1465263"/>
          </a:xfrm>
          <a:prstGeom prst="rect">
            <a:avLst/>
          </a:prstGeom>
          <a:noFill/>
          <a:ln w="9525">
            <a:noFill/>
            <a:miter lim="800000"/>
            <a:headEnd/>
            <a:tailEnd/>
          </a:ln>
          <a:effectLst/>
        </p:spPr>
        <p:txBody>
          <a:bodyPr>
            <a:spAutoFit/>
          </a:bodyPr>
          <a:lstStyle/>
          <a:p>
            <a:pPr eaLnBrk="0" hangingPunct="0">
              <a:spcBef>
                <a:spcPct val="50000"/>
              </a:spcBef>
            </a:pPr>
            <a:r>
              <a:rPr lang="zh-CN" altLang="en-US" sz="1800" b="1" dirty="0">
                <a:latin typeface="Comic Sans MS" pitchFamily="66" charset="0"/>
                <a:ea typeface="仿宋_GB2312" pitchFamily="49" charset="-122"/>
              </a:rPr>
              <a:t>文法</a:t>
            </a:r>
            <a:r>
              <a:rPr lang="en-US" altLang="zh-CN" sz="1800" b="1" dirty="0">
                <a:latin typeface="Comic Sans MS" pitchFamily="66" charset="0"/>
                <a:ea typeface="仿宋_GB2312" pitchFamily="49" charset="-122"/>
              </a:rPr>
              <a:t>G[S]：</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(1) S → </a:t>
            </a:r>
            <a:r>
              <a:rPr lang="en-US" altLang="zh-CN" sz="1800" b="1" dirty="0" err="1">
                <a:latin typeface="Comic Sans MS" pitchFamily="66" charset="0"/>
                <a:ea typeface="仿宋_GB2312" pitchFamily="49" charset="-122"/>
              </a:rPr>
              <a:t>aAcBe</a:t>
            </a:r>
            <a:r>
              <a:rPr lang="en-US" altLang="zh-CN" sz="1800" b="1" dirty="0">
                <a:latin typeface="Comic Sans MS" pitchFamily="66" charset="0"/>
                <a:ea typeface="仿宋_GB2312" pitchFamily="49" charset="-122"/>
              </a:rPr>
              <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(2) A → b</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(3) A → </a:t>
            </a:r>
            <a:r>
              <a:rPr lang="en-US" altLang="zh-CN" sz="1800" b="1" dirty="0" err="1">
                <a:latin typeface="Comic Sans MS" pitchFamily="66" charset="0"/>
                <a:ea typeface="仿宋_GB2312" pitchFamily="49" charset="-122"/>
              </a:rPr>
              <a:t>Ab</a:t>
            </a:r>
            <a:r>
              <a:rPr lang="en-US" altLang="zh-CN" sz="1800" b="1" dirty="0">
                <a:latin typeface="Comic Sans MS" pitchFamily="66" charset="0"/>
                <a:ea typeface="仿宋_GB2312" pitchFamily="49" charset="-122"/>
              </a:rPr>
              <a:t/>
            </a:r>
            <a:br>
              <a:rPr lang="en-US" altLang="zh-CN" sz="1800" b="1" dirty="0">
                <a:latin typeface="Comic Sans MS" pitchFamily="66" charset="0"/>
                <a:ea typeface="仿宋_GB2312" pitchFamily="49" charset="-122"/>
              </a:rPr>
            </a:br>
            <a:r>
              <a:rPr lang="en-US" altLang="zh-CN" sz="1800" b="1" dirty="0">
                <a:latin typeface="Comic Sans MS" pitchFamily="66" charset="0"/>
                <a:ea typeface="仿宋_GB2312" pitchFamily="49" charset="-122"/>
              </a:rPr>
              <a:t>(4) B → d</a:t>
            </a:r>
          </a:p>
        </p:txBody>
      </p:sp>
      <p:sp>
        <p:nvSpPr>
          <p:cNvPr id="96284" name="Text Box 28"/>
          <p:cNvSpPr txBox="1">
            <a:spLocks noChangeArrowheads="1"/>
          </p:cNvSpPr>
          <p:nvPr/>
        </p:nvSpPr>
        <p:spPr bwMode="auto">
          <a:xfrm>
            <a:off x="179512" y="4934396"/>
            <a:ext cx="3581400" cy="1923604"/>
          </a:xfrm>
          <a:prstGeom prst="rect">
            <a:avLst/>
          </a:prstGeom>
          <a:noFill/>
          <a:ln w="9525">
            <a:noFill/>
            <a:miter lim="800000"/>
            <a:headEnd/>
            <a:tailEnd/>
          </a:ln>
          <a:effectLst/>
        </p:spPr>
        <p:txBody>
          <a:bodyPr wrap="square">
            <a:spAutoFit/>
          </a:bodyPr>
          <a:lstStyle/>
          <a:p>
            <a:pPr eaLnBrk="0" hangingPunct="0">
              <a:spcBef>
                <a:spcPct val="50000"/>
              </a:spcBef>
            </a:pPr>
            <a:r>
              <a:rPr lang="en-US" altLang="zh-CN" sz="1800" b="1" dirty="0">
                <a:latin typeface="华文新魏" pitchFamily="2" charset="-122"/>
              </a:rPr>
              <a:t>S</a:t>
            </a:r>
            <a:r>
              <a:rPr lang="en-US" altLang="zh-CN" sz="1800" b="1" baseline="-25000" dirty="0">
                <a:latin typeface="华文新魏" pitchFamily="2" charset="-122"/>
              </a:rPr>
              <a:t>i</a:t>
            </a:r>
            <a:r>
              <a:rPr lang="en-US" altLang="zh-CN" sz="1800" b="1" dirty="0">
                <a:latin typeface="华文新魏" pitchFamily="2" charset="-122"/>
              </a:rPr>
              <a:t>:</a:t>
            </a:r>
            <a:r>
              <a:rPr lang="zh-CN" altLang="zh-CN" sz="1800" b="1" dirty="0">
                <a:latin typeface="华文新魏" pitchFamily="2" charset="-122"/>
              </a:rPr>
              <a:t>移进，将状态</a:t>
            </a:r>
            <a:r>
              <a:rPr lang="en-US" altLang="zh-CN" sz="1800" b="1" dirty="0" err="1">
                <a:latin typeface="华文新魏" pitchFamily="2" charset="-122"/>
              </a:rPr>
              <a:t>i</a:t>
            </a:r>
            <a:r>
              <a:rPr lang="zh-CN" altLang="zh-CN" sz="1800" b="1" dirty="0">
                <a:latin typeface="华文新魏" pitchFamily="2" charset="-122"/>
              </a:rPr>
              <a:t>和</a:t>
            </a:r>
            <a:r>
              <a:rPr lang="zh-CN" altLang="en-US" sz="2000" b="1" dirty="0">
                <a:latin typeface="华文新魏" pitchFamily="2" charset="-122"/>
              </a:rPr>
              <a:t>输入符</a:t>
            </a:r>
            <a:r>
              <a:rPr lang="zh-CN" altLang="zh-CN" sz="1800" b="1" dirty="0">
                <a:latin typeface="华文新魏" pitchFamily="2" charset="-122"/>
              </a:rPr>
              <a:t>进</a:t>
            </a:r>
            <a:r>
              <a:rPr lang="zh-CN" altLang="zh-CN" sz="1800" b="1" dirty="0" smtClean="0">
                <a:latin typeface="华文新魏" pitchFamily="2" charset="-122"/>
              </a:rPr>
              <a:t>栈</a:t>
            </a:r>
            <a:endParaRPr lang="en-US" altLang="zh-CN" sz="1800" b="1" dirty="0" smtClean="0">
              <a:latin typeface="华文新魏" pitchFamily="2" charset="-122"/>
            </a:endParaRPr>
          </a:p>
          <a:p>
            <a:pPr eaLnBrk="0" hangingPunct="0">
              <a:spcBef>
                <a:spcPct val="50000"/>
              </a:spcBef>
            </a:pPr>
            <a:r>
              <a:rPr lang="en-US" altLang="zh-CN" sz="1800" b="1" dirty="0" err="1" smtClean="0">
                <a:latin typeface="华文新魏" pitchFamily="2" charset="-122"/>
              </a:rPr>
              <a:t>r</a:t>
            </a:r>
            <a:r>
              <a:rPr lang="en-US" altLang="zh-CN" sz="1800" b="1" baseline="-25000" dirty="0" err="1" smtClean="0">
                <a:latin typeface="华文新魏" pitchFamily="2" charset="-122"/>
              </a:rPr>
              <a:t>i</a:t>
            </a:r>
            <a:r>
              <a:rPr lang="en-US" altLang="zh-CN" sz="1800" b="1" dirty="0">
                <a:latin typeface="华文新魏" pitchFamily="2" charset="-122"/>
              </a:rPr>
              <a:t>:</a:t>
            </a:r>
            <a:r>
              <a:rPr lang="zh-CN" altLang="en-US" sz="1800" b="1" dirty="0">
                <a:latin typeface="华文新魏" pitchFamily="2" charset="-122"/>
              </a:rPr>
              <a:t>归约，用第</a:t>
            </a:r>
            <a:r>
              <a:rPr lang="en-US" altLang="zh-CN" sz="1800" b="1" dirty="0" err="1">
                <a:latin typeface="华文新魏" pitchFamily="2" charset="-122"/>
              </a:rPr>
              <a:t>i</a:t>
            </a:r>
            <a:r>
              <a:rPr lang="zh-CN" altLang="en-US" sz="1800" b="1" dirty="0">
                <a:latin typeface="华文新魏" pitchFamily="2" charset="-122"/>
              </a:rPr>
              <a:t>个产生式归约，同时状态栈与符号栈退出相应个符号，并把</a:t>
            </a:r>
            <a:r>
              <a:rPr lang="en-US" altLang="zh-CN" sz="1800" b="1" dirty="0">
                <a:latin typeface="华文新魏" pitchFamily="2" charset="-122"/>
              </a:rPr>
              <a:t>GOTO</a:t>
            </a:r>
            <a:r>
              <a:rPr lang="zh-CN" altLang="en-US" sz="1800" b="1" dirty="0">
                <a:latin typeface="华文新魏" pitchFamily="2" charset="-122"/>
              </a:rPr>
              <a:t>表相应状态和第</a:t>
            </a:r>
            <a:r>
              <a:rPr lang="en-US" altLang="zh-CN" sz="1800" b="1" dirty="0" err="1">
                <a:latin typeface="华文新魏" pitchFamily="2" charset="-122"/>
              </a:rPr>
              <a:t>i</a:t>
            </a:r>
            <a:r>
              <a:rPr lang="zh-CN" altLang="en-US" sz="1800" b="1" dirty="0">
                <a:latin typeface="华文新魏" pitchFamily="2" charset="-122"/>
              </a:rPr>
              <a:t>个产生式的</a:t>
            </a:r>
            <a:r>
              <a:rPr lang="zh-CN" altLang="en-US" sz="1800" dirty="0">
                <a:solidFill>
                  <a:srgbClr val="FF0000"/>
                </a:solidFill>
                <a:latin typeface="华文新魏" pitchFamily="2" charset="-122"/>
                <a:sym typeface="Symbol" pitchFamily="18" charset="2"/>
              </a:rPr>
              <a:t>左部</a:t>
            </a:r>
            <a:r>
              <a:rPr lang="zh-CN" altLang="en-US" sz="1800" b="1" dirty="0" smtClean="0">
                <a:latin typeface="华文新魏" pitchFamily="2" charset="-122"/>
              </a:rPr>
              <a:t>非终结符对应值入</a:t>
            </a:r>
            <a:r>
              <a:rPr lang="zh-CN" altLang="en-US" sz="1800" b="1" dirty="0">
                <a:latin typeface="华文新魏" pitchFamily="2" charset="-122"/>
              </a:rPr>
              <a:t>栈。</a:t>
            </a:r>
          </a:p>
        </p:txBody>
      </p:sp>
      <p:sp>
        <p:nvSpPr>
          <p:cNvPr id="29" name="灯片编号占位符 28"/>
          <p:cNvSpPr>
            <a:spLocks noGrp="1"/>
          </p:cNvSpPr>
          <p:nvPr>
            <p:ph type="sldNum" sz="quarter" idx="12"/>
          </p:nvPr>
        </p:nvSpPr>
        <p:spPr>
          <a:xfrm>
            <a:off x="7277100" y="6400800"/>
            <a:ext cx="1905000" cy="457200"/>
          </a:xfrm>
        </p:spPr>
        <p:txBody>
          <a:bodyPr/>
          <a:lstStyle/>
          <a:p>
            <a:fld id="{54EF2357-3B8B-4DF5-817B-3F484B1DC081}" type="slidenum">
              <a:rPr lang="zh-CN" altLang="en-US" smtClean="0"/>
              <a:pPr/>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2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2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62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62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62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62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6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utoUpdateAnimBg="0"/>
      <p:bldP spid="96268" grpId="0" autoUpdateAnimBg="0"/>
      <p:bldP spid="96269" grpId="0" autoUpdateAnimBg="0"/>
      <p:bldP spid="96270" grpId="0" autoUpdateAnimBg="0"/>
      <p:bldP spid="96271" grpId="0" autoUpdateAnimBg="0"/>
      <p:bldP spid="96272" grpId="0" autoUpdateAnimBg="0"/>
      <p:bldP spid="96274" grpId="0" autoUpdateAnimBg="0"/>
      <p:bldP spid="96275" grpId="0"/>
      <p:bldP spid="96276" grpId="0" autoUpdateAnimBg="0"/>
      <p:bldP spid="9627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71600" y="980728"/>
            <a:ext cx="7702550" cy="731838"/>
          </a:xfrm>
        </p:spPr>
        <p:txBody>
          <a:bodyPr/>
          <a:lstStyle/>
          <a:p>
            <a:r>
              <a:rPr lang="en-US" altLang="zh-CN" sz="3600" b="1" dirty="0">
                <a:solidFill>
                  <a:srgbClr val="3333FF"/>
                </a:solidFill>
              </a:rPr>
              <a:t>LR</a:t>
            </a:r>
            <a:r>
              <a:rPr lang="zh-CN" altLang="en-US" sz="3600" b="1" dirty="0">
                <a:solidFill>
                  <a:srgbClr val="3333FF"/>
                </a:solidFill>
              </a:rPr>
              <a:t>分析算法</a:t>
            </a:r>
            <a:endParaRPr lang="zh-CN" altLang="en-US" sz="3600" b="1" dirty="0">
              <a:solidFill>
                <a:srgbClr val="3333FF"/>
              </a:solidFill>
              <a:latin typeface="楷体_GB2312" pitchFamily="49" charset="-122"/>
              <a:ea typeface="楷体_GB2312" pitchFamily="49" charset="-122"/>
            </a:endParaRPr>
          </a:p>
        </p:txBody>
      </p:sp>
      <p:sp>
        <p:nvSpPr>
          <p:cNvPr id="52227" name="Rectangle 3"/>
          <p:cNvSpPr>
            <a:spLocks noGrp="1" noChangeArrowheads="1"/>
          </p:cNvSpPr>
          <p:nvPr>
            <p:ph idx="1"/>
          </p:nvPr>
        </p:nvSpPr>
        <p:spPr>
          <a:xfrm>
            <a:off x="685800" y="1916832"/>
            <a:ext cx="7989888" cy="4464918"/>
          </a:xfrm>
        </p:spPr>
        <p:txBody>
          <a:bodyPr/>
          <a:lstStyle/>
          <a:p>
            <a:pPr>
              <a:buFontTx/>
              <a:buNone/>
            </a:pPr>
            <a:r>
              <a:rPr lang="zh-CN" altLang="en-US" sz="2800" dirty="0"/>
              <a:t>置</a:t>
            </a:r>
            <a:r>
              <a:rPr lang="en-US" altLang="en-US" sz="2800" dirty="0" err="1"/>
              <a:t>ip</a:t>
            </a:r>
            <a:r>
              <a:rPr lang="zh-CN" altLang="en-US" sz="2800" dirty="0"/>
              <a:t>指向输入串</a:t>
            </a:r>
            <a:r>
              <a:rPr lang="en-US" altLang="zh-CN" sz="2800" dirty="0"/>
              <a:t>w</a:t>
            </a:r>
            <a:r>
              <a:rPr lang="zh-CN" altLang="en-US" sz="2800" dirty="0"/>
              <a:t>的第一个符号</a:t>
            </a:r>
          </a:p>
          <a:p>
            <a:pPr lvl="1">
              <a:buFontTx/>
              <a:buNone/>
            </a:pPr>
            <a:r>
              <a:rPr lang="zh-CN" altLang="en-US" dirty="0"/>
              <a:t>令</a:t>
            </a:r>
            <a:r>
              <a:rPr lang="en-US" altLang="zh-CN" dirty="0"/>
              <a:t>S</a:t>
            </a:r>
            <a:r>
              <a:rPr lang="zh-CN" altLang="en-US" dirty="0"/>
              <a:t>为栈顶状态</a:t>
            </a:r>
          </a:p>
          <a:p>
            <a:pPr lvl="1">
              <a:buFontTx/>
              <a:buNone/>
            </a:pPr>
            <a:r>
              <a:rPr lang="zh-CN" altLang="en-US" dirty="0"/>
              <a:t>   </a:t>
            </a:r>
            <a:r>
              <a:rPr lang="en-US" altLang="zh-CN" dirty="0"/>
              <a:t>a</a:t>
            </a:r>
            <a:r>
              <a:rPr lang="zh-CN" altLang="en-US" dirty="0"/>
              <a:t>是</a:t>
            </a:r>
            <a:r>
              <a:rPr lang="en-US" altLang="zh-CN" dirty="0" err="1"/>
              <a:t>ip</a:t>
            </a:r>
            <a:r>
              <a:rPr lang="zh-CN" altLang="en-US" dirty="0"/>
              <a:t>指向的符号</a:t>
            </a:r>
          </a:p>
          <a:p>
            <a:pPr lvl="1">
              <a:buFontTx/>
              <a:buNone/>
            </a:pPr>
            <a:r>
              <a:rPr lang="zh-CN" altLang="en-US" dirty="0"/>
              <a:t>重复 </a:t>
            </a:r>
            <a:r>
              <a:rPr lang="en-US" altLang="zh-CN" u="sng" dirty="0"/>
              <a:t>begin</a:t>
            </a:r>
            <a:endParaRPr lang="zh-CN" altLang="en-US" dirty="0"/>
          </a:p>
          <a:p>
            <a:pPr lvl="1">
              <a:buFontTx/>
              <a:buNone/>
            </a:pPr>
            <a:r>
              <a:rPr lang="en-US" altLang="zh-CN" u="sng" dirty="0"/>
              <a:t>if</a:t>
            </a:r>
            <a:r>
              <a:rPr lang="en-US" altLang="zh-CN" dirty="0"/>
              <a:t>  ACTION[</a:t>
            </a:r>
            <a:r>
              <a:rPr lang="en-US" altLang="zh-CN" dirty="0" err="1"/>
              <a:t>S,a</a:t>
            </a:r>
            <a:r>
              <a:rPr lang="en-US" altLang="zh-CN" dirty="0"/>
              <a:t>]=</a:t>
            </a:r>
            <a:r>
              <a:rPr lang="en-US" altLang="zh-CN" dirty="0" err="1"/>
              <a:t>S</a:t>
            </a:r>
            <a:r>
              <a:rPr lang="en-US" altLang="zh-CN" baseline="-25000" dirty="0" err="1"/>
              <a:t>j</a:t>
            </a:r>
            <a:endParaRPr lang="en-US" altLang="zh-CN" baseline="-25000" dirty="0"/>
          </a:p>
          <a:p>
            <a:pPr lvl="1">
              <a:buFontTx/>
              <a:buNone/>
            </a:pPr>
            <a:r>
              <a:rPr lang="en-US" altLang="zh-CN" baseline="-25000" dirty="0"/>
              <a:t>       </a:t>
            </a:r>
            <a:r>
              <a:rPr lang="en-US" altLang="zh-CN" u="sng" dirty="0"/>
              <a:t>then</a:t>
            </a:r>
            <a:r>
              <a:rPr lang="en-US" altLang="zh-CN" dirty="0"/>
              <a:t>   </a:t>
            </a:r>
            <a:r>
              <a:rPr lang="en-US" altLang="zh-CN" u="sng" dirty="0"/>
              <a:t>begin</a:t>
            </a:r>
            <a:r>
              <a:rPr lang="en-US" altLang="zh-CN" dirty="0"/>
              <a:t>  PUSH </a:t>
            </a:r>
            <a:r>
              <a:rPr lang="en-US" altLang="zh-CN" dirty="0" smtClean="0"/>
              <a:t>j</a:t>
            </a:r>
            <a:r>
              <a:rPr lang="zh-CN" altLang="en-US" dirty="0" smtClean="0"/>
              <a:t>和</a:t>
            </a:r>
            <a:r>
              <a:rPr lang="en-US" altLang="zh-CN" dirty="0" smtClean="0"/>
              <a:t>a </a:t>
            </a:r>
            <a:r>
              <a:rPr lang="en-US" altLang="zh-CN" sz="2400" dirty="0" smtClean="0"/>
              <a:t>(</a:t>
            </a:r>
            <a:r>
              <a:rPr lang="zh-CN" altLang="en-US" sz="2400" dirty="0" smtClean="0"/>
              <a:t>分别进状态栈和符号栈)</a:t>
            </a:r>
            <a:endParaRPr lang="zh-CN" altLang="en-US" sz="2400" dirty="0"/>
          </a:p>
          <a:p>
            <a:pPr lvl="1">
              <a:buFontTx/>
              <a:buNone/>
            </a:pPr>
            <a:r>
              <a:rPr lang="zh-CN" altLang="en-US" dirty="0"/>
              <a:t>                          </a:t>
            </a:r>
            <a:r>
              <a:rPr lang="en-US" altLang="zh-CN" dirty="0" err="1"/>
              <a:t>ip</a:t>
            </a:r>
            <a:r>
              <a:rPr lang="en-US" altLang="zh-CN" dirty="0"/>
              <a:t> </a:t>
            </a:r>
            <a:r>
              <a:rPr lang="zh-CN" altLang="en-US" dirty="0"/>
              <a:t>前进(指向下一输入符号)</a:t>
            </a:r>
          </a:p>
          <a:p>
            <a:pPr lvl="1">
              <a:buFontTx/>
              <a:buNone/>
            </a:pPr>
            <a:r>
              <a:rPr lang="zh-CN" altLang="en-US" dirty="0"/>
              <a:t>               </a:t>
            </a:r>
            <a:r>
              <a:rPr lang="en-US" altLang="zh-CN" u="sng" dirty="0"/>
              <a:t>end</a:t>
            </a:r>
            <a:endParaRPr lang="zh-CN" altLang="en-US" dirty="0"/>
          </a:p>
          <a:p>
            <a:pPr lvl="1">
              <a:buFontTx/>
              <a:buNone/>
            </a:pPr>
            <a:r>
              <a:rPr lang="en-US" altLang="zh-CN" u="sng" dirty="0"/>
              <a:t>else</a:t>
            </a:r>
            <a:r>
              <a:rPr lang="en-US" altLang="zh-CN" dirty="0"/>
              <a:t> </a:t>
            </a:r>
            <a:r>
              <a:rPr lang="en-US" altLang="zh-CN" u="sng" dirty="0"/>
              <a:t>if</a:t>
            </a:r>
            <a:r>
              <a:rPr lang="en-US" altLang="zh-CN" dirty="0"/>
              <a:t> ACTION[</a:t>
            </a:r>
            <a:r>
              <a:rPr lang="en-US" altLang="zh-CN" dirty="0" err="1"/>
              <a:t>S,a</a:t>
            </a:r>
            <a:r>
              <a:rPr lang="en-US" altLang="zh-CN" dirty="0"/>
              <a:t>]=</a:t>
            </a:r>
            <a:r>
              <a:rPr lang="en-US" altLang="zh-CN" dirty="0" err="1"/>
              <a:t>r</a:t>
            </a:r>
            <a:r>
              <a:rPr lang="en-US" altLang="zh-CN" baseline="-25000" dirty="0" err="1"/>
              <a:t>j</a:t>
            </a:r>
            <a:r>
              <a:rPr lang="en-US" altLang="zh-CN" baseline="-25000" dirty="0"/>
              <a:t>     </a:t>
            </a:r>
            <a:r>
              <a:rPr lang="en-US" altLang="zh-CN" dirty="0"/>
              <a:t>(</a:t>
            </a:r>
            <a:r>
              <a:rPr lang="zh-CN" altLang="en-US" dirty="0"/>
              <a:t>第</a:t>
            </a:r>
            <a:r>
              <a:rPr lang="en-US" altLang="zh-CN" dirty="0"/>
              <a:t>j</a:t>
            </a:r>
            <a:r>
              <a:rPr lang="zh-CN" altLang="en-US" dirty="0"/>
              <a:t>条产生式为</a:t>
            </a:r>
            <a:r>
              <a:rPr lang="en-US" altLang="zh-CN" dirty="0"/>
              <a:t>A</a:t>
            </a:r>
            <a:r>
              <a:rPr lang="en-US" altLang="zh-CN" dirty="0">
                <a:sym typeface="Symbol" pitchFamily="18" charset="2"/>
              </a:rPr>
              <a:t>)</a:t>
            </a:r>
          </a:p>
          <a:p>
            <a:pPr lvl="1">
              <a:buFontTx/>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138DFBA0-319C-48F5-B1D6-E77C1B8A332B}" type="slidenum">
              <a:rPr lang="en-US" altLang="zh-CN">
                <a:latin typeface="+mn-lt"/>
                <a:ea typeface="宋体" pitchFamily="2" charset="-122"/>
              </a:rPr>
              <a:pPr>
                <a:defRPr/>
              </a:pPr>
              <a:t>5</a:t>
            </a:fld>
            <a:endParaRPr lang="en-US" altLang="zh-CN">
              <a:latin typeface="+mn-lt"/>
              <a:ea typeface="宋体" pitchFamily="2" charset="-122"/>
            </a:endParaRPr>
          </a:p>
        </p:txBody>
      </p:sp>
      <p:sp>
        <p:nvSpPr>
          <p:cNvPr id="321540" name="Rectangle 2"/>
          <p:cNvSpPr>
            <a:spLocks noGrp="1" noChangeArrowheads="1"/>
          </p:cNvSpPr>
          <p:nvPr>
            <p:ph type="title" idx="4294967295"/>
          </p:nvPr>
        </p:nvSpPr>
        <p:spPr>
          <a:xfrm>
            <a:off x="899592" y="1268760"/>
            <a:ext cx="5975350" cy="377825"/>
          </a:xfrm>
        </p:spPr>
        <p:txBody>
          <a:bodyPr anchor="ctr"/>
          <a:lstStyle/>
          <a:p>
            <a:r>
              <a:rPr lang="en-US" altLang="zh-CN" sz="3600" b="1" smtClean="0">
                <a:latin typeface="Times New Roman" pitchFamily="18" charset="0"/>
              </a:rPr>
              <a:t>5.1.1 </a:t>
            </a:r>
            <a:r>
              <a:rPr lang="zh-CN" altLang="en-US" sz="3600" b="1" dirty="0">
                <a:latin typeface="Times New Roman" pitchFamily="18" charset="0"/>
              </a:rPr>
              <a:t>移进</a:t>
            </a:r>
            <a:r>
              <a:rPr lang="en-US" altLang="zh-CN" sz="3600" b="1" dirty="0">
                <a:latin typeface="Times New Roman" pitchFamily="18" charset="0"/>
              </a:rPr>
              <a:t>-</a:t>
            </a:r>
            <a:r>
              <a:rPr lang="zh-CN" altLang="en-US" sz="3600" b="1" dirty="0">
                <a:latin typeface="Times New Roman" pitchFamily="18" charset="0"/>
              </a:rPr>
              <a:t>归约分析</a:t>
            </a:r>
          </a:p>
        </p:txBody>
      </p:sp>
      <p:sp>
        <p:nvSpPr>
          <p:cNvPr id="321541" name="Rectangle 3"/>
          <p:cNvSpPr>
            <a:spLocks noGrp="1" noChangeArrowheads="1"/>
          </p:cNvSpPr>
          <p:nvPr>
            <p:ph type="body" idx="4294967295"/>
          </p:nvPr>
        </p:nvSpPr>
        <p:spPr>
          <a:xfrm>
            <a:off x="646113" y="1916833"/>
            <a:ext cx="8174359" cy="4392488"/>
          </a:xfrm>
        </p:spPr>
        <p:txBody>
          <a:bodyPr/>
          <a:lstStyle/>
          <a:p>
            <a:pPr marL="0" indent="0"/>
            <a:r>
              <a:rPr lang="zh-CN" altLang="en-US" sz="2800" dirty="0">
                <a:solidFill>
                  <a:srgbClr val="FF0000"/>
                </a:solidFill>
                <a:latin typeface="楷体_GB2312" pitchFamily="49" charset="-122"/>
              </a:rPr>
              <a:t>系统框架</a:t>
            </a:r>
          </a:p>
          <a:p>
            <a:pPr marL="190500" lvl="1" indent="0"/>
            <a:r>
              <a:rPr lang="zh-CN" altLang="en-US" dirty="0">
                <a:latin typeface="楷体_GB2312" pitchFamily="49" charset="-122"/>
              </a:rPr>
              <a:t>采用表驱动的方式实现</a:t>
            </a:r>
          </a:p>
          <a:p>
            <a:pPr marL="190500" lvl="1" indent="0"/>
            <a:r>
              <a:rPr lang="zh-CN" altLang="en-US" dirty="0">
                <a:latin typeface="楷体_GB2312" pitchFamily="49" charset="-122"/>
              </a:rPr>
              <a:t>输入缓冲区：保存输入符号串</a:t>
            </a:r>
          </a:p>
          <a:p>
            <a:pPr marL="190500" lvl="1" indent="0"/>
            <a:r>
              <a:rPr lang="zh-CN" altLang="en-US" dirty="0">
                <a:latin typeface="楷体_GB2312" pitchFamily="49" charset="-122"/>
              </a:rPr>
              <a:t>分析栈：保存语法符号</a:t>
            </a:r>
            <a:r>
              <a:rPr lang="en-US" altLang="zh-CN" dirty="0">
                <a:latin typeface="Arial"/>
              </a:rPr>
              <a:t>—</a:t>
            </a:r>
            <a:r>
              <a:rPr lang="zh-CN" altLang="en-US" dirty="0">
                <a:latin typeface="楷体_GB2312" pitchFamily="49" charset="-122"/>
              </a:rPr>
              <a:t>已经得到的那部分分析结果</a:t>
            </a:r>
          </a:p>
          <a:p>
            <a:pPr marL="190500" lvl="1" indent="0"/>
            <a:r>
              <a:rPr lang="zh-CN" altLang="en-US" dirty="0">
                <a:latin typeface="楷体_GB2312" pitchFamily="49" charset="-122"/>
              </a:rPr>
              <a:t>控制程序：控制分析过程，输出分析结果</a:t>
            </a:r>
            <a:r>
              <a:rPr lang="en-US" altLang="zh-CN" dirty="0">
                <a:latin typeface="Arial"/>
              </a:rPr>
              <a:t>——</a:t>
            </a:r>
            <a:r>
              <a:rPr lang="zh-CN" altLang="en-US" dirty="0">
                <a:latin typeface="楷体_GB2312" pitchFamily="49" charset="-122"/>
              </a:rPr>
              <a:t>产生式序列</a:t>
            </a:r>
          </a:p>
          <a:p>
            <a:pPr marL="190500" lvl="1" indent="0"/>
            <a:r>
              <a:rPr lang="zh-CN" altLang="en-US" dirty="0">
                <a:solidFill>
                  <a:srgbClr val="FF0000"/>
                </a:solidFill>
                <a:latin typeface="楷体_GB2312" pitchFamily="49" charset="-122"/>
              </a:rPr>
              <a:t>格局：</a:t>
            </a:r>
            <a:r>
              <a:rPr lang="zh-CN" altLang="en-US" dirty="0">
                <a:solidFill>
                  <a:srgbClr val="0000FF"/>
                </a:solidFill>
                <a:latin typeface="楷体_GB2312" pitchFamily="49" charset="-122"/>
              </a:rPr>
              <a:t>栈</a:t>
            </a:r>
            <a:r>
              <a:rPr lang="en-US" altLang="zh-CN" dirty="0">
                <a:solidFill>
                  <a:srgbClr val="0000FF"/>
                </a:solidFill>
                <a:latin typeface="楷体_GB2312" pitchFamily="49" charset="-122"/>
              </a:rPr>
              <a:t>+</a:t>
            </a:r>
            <a:r>
              <a:rPr lang="zh-CN" altLang="en-US" dirty="0">
                <a:solidFill>
                  <a:srgbClr val="0000FF"/>
                </a:solidFill>
                <a:latin typeface="楷体_GB2312" pitchFamily="49" charset="-122"/>
              </a:rPr>
              <a:t>输入缓冲区剩余内容</a:t>
            </a:r>
            <a:r>
              <a:rPr lang="en-US" altLang="zh-CN" dirty="0">
                <a:solidFill>
                  <a:srgbClr val="0000FF"/>
                </a:solidFill>
                <a:latin typeface="楷体_GB2312" pitchFamily="49" charset="-122"/>
              </a:rPr>
              <a:t>=</a:t>
            </a:r>
            <a:r>
              <a:rPr lang="en-US" altLang="zh-CN" dirty="0">
                <a:solidFill>
                  <a:srgbClr val="0000FF"/>
                </a:solidFill>
                <a:latin typeface="Arial"/>
              </a:rPr>
              <a:t>“</a:t>
            </a:r>
            <a:r>
              <a:rPr lang="zh-CN" altLang="en-US" dirty="0">
                <a:solidFill>
                  <a:srgbClr val="0000FF"/>
                </a:solidFill>
                <a:latin typeface="楷体_GB2312" pitchFamily="49" charset="-122"/>
              </a:rPr>
              <a:t>句型</a:t>
            </a:r>
            <a:r>
              <a:rPr lang="zh-CN" altLang="en-US" dirty="0">
                <a:solidFill>
                  <a:srgbClr val="0000FF"/>
                </a:solidFill>
                <a:latin typeface="Arial"/>
              </a:rPr>
              <a:t>”</a:t>
            </a:r>
            <a:endParaRPr lang="zh-CN" altLang="en-US" dirty="0">
              <a:solidFill>
                <a:srgbClr val="0000FF"/>
              </a:solidFill>
              <a:latin typeface="楷体_GB2312"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576" y="404664"/>
            <a:ext cx="7772400" cy="658813"/>
          </a:xfrm>
        </p:spPr>
        <p:txBody>
          <a:bodyPr/>
          <a:lstStyle/>
          <a:p>
            <a:r>
              <a:rPr lang="zh-CN" altLang="en-US" sz="3600" b="1" dirty="0">
                <a:solidFill>
                  <a:srgbClr val="3333FF"/>
                </a:solidFill>
              </a:rPr>
              <a:t>ＬＲ分析算法</a:t>
            </a:r>
            <a:r>
              <a:rPr lang="en-US" altLang="zh-CN" sz="3600" b="1" dirty="0">
                <a:solidFill>
                  <a:srgbClr val="3333FF"/>
                </a:solidFill>
              </a:rPr>
              <a:t>(continue)</a:t>
            </a:r>
          </a:p>
        </p:txBody>
      </p:sp>
      <p:sp>
        <p:nvSpPr>
          <p:cNvPr id="21507" name="Rectangle 3"/>
          <p:cNvSpPr>
            <a:spLocks noGrp="1" noChangeArrowheads="1"/>
          </p:cNvSpPr>
          <p:nvPr>
            <p:ph idx="1"/>
          </p:nvPr>
        </p:nvSpPr>
        <p:spPr>
          <a:xfrm>
            <a:off x="539552" y="1124744"/>
            <a:ext cx="7773988" cy="5328592"/>
          </a:xfrm>
        </p:spPr>
        <p:txBody>
          <a:bodyPr/>
          <a:lstStyle/>
          <a:p>
            <a:pPr lvl="2">
              <a:buFontTx/>
              <a:buNone/>
            </a:pPr>
            <a:r>
              <a:rPr lang="en-US" altLang="zh-CN" sz="2800" u="sng" dirty="0"/>
              <a:t>then</a:t>
            </a:r>
            <a:r>
              <a:rPr lang="en-US" altLang="zh-CN" sz="2800" dirty="0"/>
              <a:t> </a:t>
            </a:r>
            <a:r>
              <a:rPr lang="en-US" altLang="zh-CN" sz="2800" u="sng" dirty="0"/>
              <a:t>begin</a:t>
            </a:r>
            <a:endParaRPr lang="en-US" altLang="zh-CN" sz="2800" dirty="0"/>
          </a:p>
          <a:p>
            <a:pPr lvl="3">
              <a:buFontTx/>
              <a:buNone/>
            </a:pPr>
            <a:r>
              <a:rPr lang="en-US" altLang="zh-CN" sz="2800" dirty="0"/>
              <a:t>pop  |</a:t>
            </a:r>
            <a:r>
              <a:rPr lang="en-US" altLang="zh-CN" sz="2800" dirty="0">
                <a:sym typeface="Symbol" pitchFamily="18" charset="2"/>
              </a:rPr>
              <a:t>|  </a:t>
            </a:r>
            <a:r>
              <a:rPr lang="zh-CN" altLang="en-US" sz="2800" dirty="0" smtClean="0">
                <a:sym typeface="Symbol" pitchFamily="18" charset="2"/>
              </a:rPr>
              <a:t>项 </a:t>
            </a:r>
            <a:r>
              <a:rPr lang="en-US" altLang="zh-CN" sz="2800" dirty="0" smtClean="0">
                <a:sym typeface="Symbol" pitchFamily="18" charset="2"/>
              </a:rPr>
              <a:t>( </a:t>
            </a:r>
            <a:r>
              <a:rPr lang="zh-CN" altLang="en-US" sz="2800" dirty="0" smtClean="0">
                <a:sym typeface="Symbol" pitchFamily="18" charset="2"/>
              </a:rPr>
              <a:t>状态栈和符号栈）</a:t>
            </a:r>
            <a:endParaRPr lang="en-US" altLang="zh-CN" sz="2800" dirty="0" smtClean="0">
              <a:sym typeface="Symbol" pitchFamily="18" charset="2"/>
            </a:endParaRPr>
          </a:p>
          <a:p>
            <a:pPr lvl="3">
              <a:buFontTx/>
              <a:buNone/>
            </a:pPr>
            <a:r>
              <a:rPr lang="en-US" altLang="zh-CN" sz="2800" dirty="0" smtClean="0">
                <a:sym typeface="Symbol" pitchFamily="18" charset="2"/>
              </a:rPr>
              <a:t>push A (</a:t>
            </a:r>
            <a:r>
              <a:rPr lang="zh-CN" altLang="en-US" sz="2800" dirty="0" smtClean="0">
                <a:sym typeface="Symbol" pitchFamily="18" charset="2"/>
              </a:rPr>
              <a:t>进入符号栈</a:t>
            </a:r>
            <a:r>
              <a:rPr lang="en-US" altLang="zh-CN" sz="2800" dirty="0" smtClean="0">
                <a:sym typeface="Symbol" pitchFamily="18" charset="2"/>
              </a:rPr>
              <a:t>)</a:t>
            </a:r>
            <a:endParaRPr lang="zh-CN" altLang="en-US" sz="2800" dirty="0">
              <a:sym typeface="Symbol" pitchFamily="18" charset="2"/>
            </a:endParaRPr>
          </a:p>
          <a:p>
            <a:pPr lvl="3">
              <a:buFontTx/>
              <a:buNone/>
            </a:pPr>
            <a:r>
              <a:rPr lang="zh-CN" altLang="en-US" sz="2800" dirty="0">
                <a:sym typeface="Symbol" pitchFamily="18" charset="2"/>
              </a:rPr>
              <a:t>令当前栈顶状态为</a:t>
            </a:r>
            <a:r>
              <a:rPr lang="en-US" altLang="zh-CN" sz="2800" dirty="0">
                <a:sym typeface="Symbol" pitchFamily="18" charset="2"/>
              </a:rPr>
              <a:t>S</a:t>
            </a:r>
            <a:r>
              <a:rPr lang="en-US" altLang="zh-CN" sz="2800" dirty="0">
                <a:latin typeface="Arial"/>
                <a:sym typeface="Symbol" pitchFamily="18" charset="2"/>
              </a:rPr>
              <a:t>’</a:t>
            </a:r>
            <a:endParaRPr lang="en-US" altLang="zh-CN" sz="2800" dirty="0">
              <a:sym typeface="Symbol" pitchFamily="18" charset="2"/>
            </a:endParaRPr>
          </a:p>
          <a:p>
            <a:pPr lvl="3">
              <a:buFontTx/>
              <a:buNone/>
            </a:pPr>
            <a:r>
              <a:rPr lang="en-US" altLang="zh-CN" sz="2800" dirty="0">
                <a:sym typeface="Symbol" pitchFamily="18" charset="2"/>
              </a:rPr>
              <a:t>push GOTO[S</a:t>
            </a:r>
            <a:r>
              <a:rPr lang="en-US" altLang="zh-CN" sz="2800" dirty="0">
                <a:latin typeface="Arial"/>
                <a:sym typeface="Symbol" pitchFamily="18" charset="2"/>
              </a:rPr>
              <a:t>’</a:t>
            </a:r>
            <a:r>
              <a:rPr lang="en-US" altLang="zh-CN" sz="2800" dirty="0">
                <a:sym typeface="Symbol" pitchFamily="18" charset="2"/>
              </a:rPr>
              <a:t>,A]</a:t>
            </a:r>
            <a:endParaRPr lang="zh-CN" altLang="en-US" sz="2800" dirty="0">
              <a:sym typeface="Symbol" pitchFamily="18" charset="2"/>
            </a:endParaRPr>
          </a:p>
          <a:p>
            <a:pPr lvl="2">
              <a:buFontTx/>
              <a:buNone/>
            </a:pPr>
            <a:r>
              <a:rPr lang="en-US" altLang="zh-CN" sz="2800" u="sng" dirty="0"/>
              <a:t>end</a:t>
            </a:r>
            <a:endParaRPr lang="en-US" altLang="zh-CN" sz="2800" dirty="0"/>
          </a:p>
          <a:p>
            <a:pPr lvl="2">
              <a:buFontTx/>
              <a:buNone/>
            </a:pPr>
            <a:r>
              <a:rPr lang="en-US" altLang="zh-CN" sz="2800" u="sng" dirty="0"/>
              <a:t>else</a:t>
            </a:r>
            <a:r>
              <a:rPr lang="en-US" altLang="zh-CN" sz="2800" dirty="0"/>
              <a:t> </a:t>
            </a:r>
            <a:r>
              <a:rPr lang="en-US" altLang="zh-CN" sz="2800" u="sng" dirty="0"/>
              <a:t>if</a:t>
            </a:r>
            <a:r>
              <a:rPr lang="en-US" altLang="zh-CN" sz="2800" dirty="0"/>
              <a:t> ACTION[</a:t>
            </a:r>
            <a:r>
              <a:rPr lang="en-US" altLang="zh-CN" sz="2800" dirty="0" err="1"/>
              <a:t>s,a</a:t>
            </a:r>
            <a:r>
              <a:rPr lang="en-US" altLang="zh-CN" sz="2800" dirty="0"/>
              <a:t>]=acc</a:t>
            </a:r>
          </a:p>
          <a:p>
            <a:pPr lvl="3">
              <a:buFontTx/>
              <a:buNone/>
            </a:pPr>
            <a:r>
              <a:rPr lang="en-US" altLang="zh-CN" sz="2800" u="sng" dirty="0"/>
              <a:t>then</a:t>
            </a:r>
            <a:r>
              <a:rPr lang="en-US" altLang="zh-CN" sz="2800" dirty="0"/>
              <a:t> return (</a:t>
            </a:r>
            <a:r>
              <a:rPr lang="zh-CN" altLang="zh-CN" sz="2800" dirty="0"/>
              <a:t>成功）</a:t>
            </a:r>
            <a:endParaRPr lang="zh-CN" altLang="en-US" sz="2800" dirty="0"/>
          </a:p>
          <a:p>
            <a:pPr lvl="3">
              <a:buFontTx/>
              <a:buNone/>
            </a:pPr>
            <a:r>
              <a:rPr lang="en-US" altLang="zh-CN" sz="2800" u="sng" dirty="0"/>
              <a:t>else</a:t>
            </a:r>
            <a:r>
              <a:rPr lang="en-US" altLang="zh-CN" sz="2800" dirty="0"/>
              <a:t> error</a:t>
            </a:r>
          </a:p>
          <a:p>
            <a:pPr lvl="1">
              <a:buFontTx/>
              <a:buNone/>
            </a:pPr>
            <a:r>
              <a:rPr lang="en-US" altLang="zh-CN" u="sng" dirty="0" smtClean="0"/>
              <a:t>end</a:t>
            </a:r>
            <a:r>
              <a:rPr lang="en-US" altLang="zh-CN" dirty="0" smtClean="0"/>
              <a:t>.</a:t>
            </a:r>
            <a:r>
              <a:rPr lang="zh-CN" altLang="en-US" dirty="0" smtClean="0"/>
              <a:t>重复</a:t>
            </a:r>
            <a:endParaRPr lang="zh-CN" altLang="en-US" dirty="0"/>
          </a:p>
          <a:p>
            <a:pPr lvl="3"/>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27584" y="332656"/>
            <a:ext cx="7793037" cy="1462087"/>
          </a:xfrm>
        </p:spPr>
        <p:txBody>
          <a:bodyPr/>
          <a:lstStyle/>
          <a:p>
            <a:r>
              <a:rPr lang="zh-CN" altLang="en-US" sz="3600" b="1" dirty="0">
                <a:solidFill>
                  <a:srgbClr val="3333FF"/>
                </a:solidFill>
              </a:rPr>
              <a:t>ＬＲ分析的特征</a:t>
            </a:r>
            <a:endParaRPr lang="en-US" altLang="zh-CN" sz="3600" b="1" dirty="0">
              <a:solidFill>
                <a:srgbClr val="3333FF"/>
              </a:solidFill>
            </a:endParaRPr>
          </a:p>
        </p:txBody>
      </p:sp>
      <p:sp>
        <p:nvSpPr>
          <p:cNvPr id="53251" name="Rectangle 3"/>
          <p:cNvSpPr>
            <a:spLocks noGrp="1" noChangeArrowheads="1"/>
          </p:cNvSpPr>
          <p:nvPr>
            <p:ph idx="1"/>
          </p:nvPr>
        </p:nvSpPr>
        <p:spPr>
          <a:xfrm>
            <a:off x="755576" y="2060848"/>
            <a:ext cx="8064896" cy="4114800"/>
          </a:xfrm>
        </p:spPr>
        <p:txBody>
          <a:bodyPr/>
          <a:lstStyle/>
          <a:p>
            <a:pPr algn="just">
              <a:lnSpc>
                <a:spcPct val="90000"/>
              </a:lnSpc>
            </a:pPr>
            <a:r>
              <a:rPr lang="zh-CN" altLang="en-US" b="1" dirty="0"/>
              <a:t>特征:</a:t>
            </a:r>
          </a:p>
          <a:p>
            <a:pPr lvl="1" algn="just">
              <a:lnSpc>
                <a:spcPct val="90000"/>
              </a:lnSpc>
            </a:pPr>
            <a:r>
              <a:rPr lang="zh-CN" altLang="en-US" b="1" dirty="0"/>
              <a:t>规范的</a:t>
            </a:r>
          </a:p>
          <a:p>
            <a:pPr lvl="1" algn="just">
              <a:lnSpc>
                <a:spcPct val="90000"/>
              </a:lnSpc>
            </a:pPr>
            <a:r>
              <a:rPr lang="zh-CN" altLang="en-US" b="1" dirty="0"/>
              <a:t>符号栈中的符号是规范句型的前缀，且不含句柄以后的任何符号</a:t>
            </a:r>
          </a:p>
          <a:p>
            <a:pPr lvl="1" algn="just">
              <a:lnSpc>
                <a:spcPct val="90000"/>
              </a:lnSpc>
            </a:pPr>
            <a:r>
              <a:rPr lang="zh-CN" altLang="en-US" b="1" dirty="0"/>
              <a:t>分析决策依据</a:t>
            </a:r>
            <a:r>
              <a:rPr lang="en-US" altLang="zh-CN" b="1" dirty="0">
                <a:latin typeface="Arial"/>
              </a:rPr>
              <a:t>——</a:t>
            </a:r>
            <a:r>
              <a:rPr lang="zh-CN" altLang="en-US" b="1" dirty="0"/>
              <a:t>栈顶状态和现行输入符号</a:t>
            </a:r>
            <a:r>
              <a:rPr lang="zh-CN" altLang="en-US" b="1" dirty="0" smtClean="0"/>
              <a:t>。</a:t>
            </a:r>
            <a:endParaRPr lang="en-US" altLang="zh-CN" b="1" dirty="0" smtClean="0"/>
          </a:p>
          <a:p>
            <a:pPr lvl="1" algn="just">
              <a:lnSpc>
                <a:spcPct val="90000"/>
              </a:lnSpc>
            </a:pPr>
            <a:r>
              <a:rPr lang="zh-CN" altLang="en-US" b="1" dirty="0" smtClean="0"/>
              <a:t>可用</a:t>
            </a:r>
            <a:r>
              <a:rPr lang="en-US" altLang="zh-CN" b="1" dirty="0" smtClean="0"/>
              <a:t>DFA</a:t>
            </a:r>
            <a:r>
              <a:rPr lang="zh-CN" altLang="en-US" b="1" dirty="0" smtClean="0"/>
              <a:t>（有穷自动机）识别</a:t>
            </a:r>
            <a:r>
              <a:rPr lang="zh-CN" altLang="en-US" b="1" dirty="0"/>
              <a:t>规范句型特定前缀</a:t>
            </a:r>
            <a:r>
              <a:rPr lang="en-US" altLang="zh-CN" b="1" dirty="0"/>
              <a:t>(</a:t>
            </a:r>
            <a:r>
              <a:rPr lang="zh-CN" altLang="en-US" b="1" dirty="0"/>
              <a:t>就到句柄为止</a:t>
            </a:r>
            <a:r>
              <a:rPr lang="en-US" altLang="zh-CN" b="1" dirty="0" smtClean="0"/>
              <a:t>)</a:t>
            </a:r>
            <a:endParaRPr lang="en-US" altLang="zh-CN" b="1" dirty="0"/>
          </a:p>
          <a:p>
            <a:pPr>
              <a:lnSpc>
                <a:spcPct val="90000"/>
              </a:lnSpc>
            </a:pPr>
            <a:r>
              <a:rPr lang="zh-CN" altLang="en-US" dirty="0"/>
              <a:t>四种技术</a:t>
            </a:r>
          </a:p>
          <a:p>
            <a:pPr lvl="1">
              <a:lnSpc>
                <a:spcPct val="90000"/>
              </a:lnSpc>
            </a:pPr>
            <a:r>
              <a:rPr lang="en-US" altLang="zh-CN" dirty="0"/>
              <a:t>LR(0)    SLR(1)    LR(1)   LALR(1)</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600" b="1" smtClean="0">
                <a:solidFill>
                  <a:srgbClr val="3333FF"/>
                </a:solidFill>
              </a:rPr>
              <a:t>5.3.2  </a:t>
            </a:r>
            <a:r>
              <a:rPr lang="en-US" altLang="zh-CN" sz="3600" b="1" dirty="0">
                <a:solidFill>
                  <a:srgbClr val="3333FF"/>
                </a:solidFill>
              </a:rPr>
              <a:t>LR(0) </a:t>
            </a:r>
            <a:r>
              <a:rPr lang="zh-CN" altLang="en-US" sz="3600" b="1" dirty="0">
                <a:solidFill>
                  <a:srgbClr val="3333FF"/>
                </a:solidFill>
              </a:rPr>
              <a:t>分析</a:t>
            </a:r>
          </a:p>
        </p:txBody>
      </p:sp>
      <p:sp>
        <p:nvSpPr>
          <p:cNvPr id="25603" name="Rectangle 3"/>
          <p:cNvSpPr>
            <a:spLocks noGrp="1" noChangeArrowheads="1"/>
          </p:cNvSpPr>
          <p:nvPr>
            <p:ph idx="1"/>
          </p:nvPr>
        </p:nvSpPr>
        <p:spPr>
          <a:xfrm>
            <a:off x="755576" y="2060848"/>
            <a:ext cx="7772400" cy="4114800"/>
          </a:xfrm>
        </p:spPr>
        <p:txBody>
          <a:bodyPr/>
          <a:lstStyle/>
          <a:p>
            <a:pPr marL="0" lvl="1" indent="0">
              <a:buFontTx/>
              <a:buNone/>
            </a:pPr>
            <a:r>
              <a:rPr lang="en-US" altLang="zh-CN" b="1" dirty="0" smtClean="0"/>
              <a:t>1</a:t>
            </a:r>
            <a:r>
              <a:rPr lang="zh-CN" altLang="en-US" b="1" dirty="0" smtClean="0"/>
              <a:t>、几个概念：</a:t>
            </a:r>
            <a:endParaRPr lang="en-US" altLang="zh-CN" b="1" dirty="0" smtClean="0"/>
          </a:p>
          <a:p>
            <a:pPr marL="400050" lvl="2" indent="0">
              <a:buFontTx/>
              <a:buNone/>
            </a:pPr>
            <a:r>
              <a:rPr lang="zh-CN" altLang="en-US" b="1" dirty="0" smtClean="0"/>
              <a:t>  活前缀，</a:t>
            </a:r>
            <a:r>
              <a:rPr lang="en-US" altLang="zh-CN" b="1" dirty="0" smtClean="0"/>
              <a:t>LR(0)</a:t>
            </a:r>
            <a:r>
              <a:rPr lang="zh-CN" altLang="en-US" b="1" dirty="0" smtClean="0"/>
              <a:t>项目，</a:t>
            </a:r>
            <a:r>
              <a:rPr lang="en-US" altLang="zh-CN" b="1" dirty="0" smtClean="0"/>
              <a:t> LR(0)</a:t>
            </a:r>
            <a:r>
              <a:rPr lang="zh-CN" altLang="en-US" b="1" dirty="0" smtClean="0"/>
              <a:t>项目集，</a:t>
            </a:r>
            <a:r>
              <a:rPr lang="en-US" altLang="zh-CN" b="1" dirty="0" smtClean="0"/>
              <a:t> </a:t>
            </a:r>
          </a:p>
          <a:p>
            <a:pPr marL="400050" lvl="2" indent="0">
              <a:buFontTx/>
              <a:buNone/>
            </a:pPr>
            <a:r>
              <a:rPr lang="en-US" altLang="zh-CN" b="1" dirty="0" smtClean="0"/>
              <a:t>  LR(0)</a:t>
            </a:r>
            <a:r>
              <a:rPr lang="zh-CN" altLang="en-US" b="1" dirty="0" smtClean="0"/>
              <a:t>项目集规范族</a:t>
            </a:r>
            <a:endParaRPr lang="en-US" altLang="zh-CN" b="1" dirty="0" smtClean="0"/>
          </a:p>
          <a:p>
            <a:pPr marL="0" lvl="1" indent="0">
              <a:buFontTx/>
              <a:buNone/>
            </a:pPr>
            <a:r>
              <a:rPr lang="en-US" altLang="zh-CN" b="1" dirty="0" smtClean="0"/>
              <a:t>2</a:t>
            </a:r>
            <a:r>
              <a:rPr lang="zh-CN" altLang="en-US" b="1" dirty="0" smtClean="0"/>
              <a:t>、</a:t>
            </a:r>
            <a:r>
              <a:rPr lang="en-US" altLang="zh-CN" b="1" dirty="0" smtClean="0"/>
              <a:t>LR(0)</a:t>
            </a:r>
            <a:r>
              <a:rPr lang="zh-CN" altLang="en-US" b="1" dirty="0" smtClean="0"/>
              <a:t>项目集规范族的构造</a:t>
            </a:r>
            <a:endParaRPr lang="en-US" altLang="zh-CN" b="1" dirty="0" smtClean="0"/>
          </a:p>
          <a:p>
            <a:pPr marL="0" lvl="1" indent="0">
              <a:buNone/>
            </a:pPr>
            <a:r>
              <a:rPr lang="en-US" altLang="zh-CN" b="1" dirty="0" smtClean="0"/>
              <a:t>3</a:t>
            </a:r>
            <a:r>
              <a:rPr lang="zh-CN" altLang="en-US" b="1" dirty="0" smtClean="0"/>
              <a:t>、</a:t>
            </a:r>
            <a:r>
              <a:rPr lang="en-US" altLang="zh-CN" b="1" dirty="0" smtClean="0"/>
              <a:t>LR(0)</a:t>
            </a:r>
            <a:r>
              <a:rPr lang="zh-CN" altLang="zh-CN" b="1" dirty="0" smtClean="0"/>
              <a:t>分析表的构造</a:t>
            </a:r>
            <a:endParaRPr lang="en-US" altLang="zh-CN" b="1" dirty="0" smtClean="0"/>
          </a:p>
          <a:p>
            <a:pPr marL="0" lvl="1" indent="0">
              <a:buNone/>
            </a:pPr>
            <a:r>
              <a:rPr lang="en-US" altLang="zh-CN" b="1" dirty="0" smtClean="0"/>
              <a:t>4</a:t>
            </a:r>
            <a:r>
              <a:rPr lang="zh-CN" altLang="en-US" b="1" dirty="0" smtClean="0"/>
              <a:t>、</a:t>
            </a:r>
            <a:r>
              <a:rPr lang="en-US" altLang="zh-CN" b="1" dirty="0" smtClean="0"/>
              <a:t>LR(0)</a:t>
            </a:r>
            <a:r>
              <a:rPr lang="zh-CN" altLang="en-US" b="1" dirty="0" smtClean="0"/>
              <a:t>文法</a:t>
            </a:r>
            <a:endParaRPr lang="zh-CN" altLang="en-US" dirty="0" smtClean="0"/>
          </a:p>
          <a:p>
            <a:pPr lvl="1">
              <a:buFontTx/>
              <a:buNone/>
            </a:pPr>
            <a:endParaRPr lang="en-US" altLang="zh-CN" b="1" dirty="0" smtClean="0"/>
          </a:p>
          <a:p>
            <a:pPr lvl="1">
              <a:buFontTx/>
              <a:buNone/>
            </a:pPr>
            <a:endParaRPr lang="zh-CN" altLang="en-US" b="1" dirty="0"/>
          </a:p>
          <a:p>
            <a:pPr lvl="1">
              <a:buFontTx/>
              <a:buNone/>
            </a:pPr>
            <a:r>
              <a:rPr lang="zh-CN" altLang="en-US" b="1" dirty="0"/>
              <a:t>      </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71600" y="620688"/>
            <a:ext cx="7772400" cy="1143000"/>
          </a:xfrm>
        </p:spPr>
        <p:txBody>
          <a:bodyPr/>
          <a:lstStyle/>
          <a:p>
            <a:r>
              <a:rPr lang="zh-CN" altLang="en-US" sz="4000" b="1" dirty="0">
                <a:solidFill>
                  <a:schemeClr val="tx1"/>
                </a:solidFill>
                <a:latin typeface="楷体_GB2312" pitchFamily="49" charset="-122"/>
                <a:ea typeface="楷体_GB2312" pitchFamily="49" charset="-122"/>
              </a:rPr>
              <a:t/>
            </a:r>
            <a:br>
              <a:rPr lang="zh-CN" altLang="en-US" sz="4000" b="1" dirty="0">
                <a:solidFill>
                  <a:schemeClr val="tx1"/>
                </a:solidFill>
                <a:latin typeface="楷体_GB2312" pitchFamily="49" charset="-122"/>
                <a:ea typeface="楷体_GB2312" pitchFamily="49" charset="-122"/>
              </a:rPr>
            </a:br>
            <a:r>
              <a:rPr lang="zh-CN" altLang="en-US" sz="4000" b="1" dirty="0">
                <a:solidFill>
                  <a:schemeClr val="tx1"/>
                </a:solidFill>
                <a:latin typeface="楷体_GB2312" pitchFamily="49" charset="-122"/>
                <a:ea typeface="楷体_GB2312" pitchFamily="49" charset="-122"/>
              </a:rPr>
              <a:t> </a:t>
            </a:r>
            <a:r>
              <a:rPr lang="zh-CN" altLang="en-US" sz="3600" b="1" dirty="0" smtClean="0">
                <a:solidFill>
                  <a:srgbClr val="3333FF"/>
                </a:solidFill>
              </a:rPr>
              <a:t>几个概念</a:t>
            </a:r>
            <a:endParaRPr lang="zh-CN" altLang="en-US" sz="3600" b="1" dirty="0">
              <a:solidFill>
                <a:srgbClr val="3333FF"/>
              </a:solidFill>
            </a:endParaRPr>
          </a:p>
        </p:txBody>
      </p:sp>
      <p:sp>
        <p:nvSpPr>
          <p:cNvPr id="9" name="灯片编号占位符 8"/>
          <p:cNvSpPr>
            <a:spLocks noGrp="1"/>
          </p:cNvSpPr>
          <p:nvPr>
            <p:ph type="sldNum" sz="quarter" idx="12"/>
          </p:nvPr>
        </p:nvSpPr>
        <p:spPr/>
        <p:txBody>
          <a:bodyPr/>
          <a:lstStyle/>
          <a:p>
            <a:fld id="{09A025D1-BAA5-4CF6-A581-2B23F0086B83}" type="slidenum">
              <a:rPr lang="zh-CN" altLang="en-US" smtClean="0"/>
              <a:pPr/>
              <a:t>53</a:t>
            </a:fld>
            <a:endParaRPr lang="en-US" altLang="zh-CN"/>
          </a:p>
        </p:txBody>
      </p:sp>
      <p:grpSp>
        <p:nvGrpSpPr>
          <p:cNvPr id="2" name="Group 8"/>
          <p:cNvGrpSpPr>
            <a:grpSpLocks/>
          </p:cNvGrpSpPr>
          <p:nvPr/>
        </p:nvGrpSpPr>
        <p:grpSpPr bwMode="auto">
          <a:xfrm>
            <a:off x="395537" y="1844675"/>
            <a:ext cx="8208714" cy="4392613"/>
            <a:chOff x="431" y="1162"/>
            <a:chExt cx="4989" cy="2767"/>
          </a:xfrm>
        </p:grpSpPr>
        <p:sp>
          <p:nvSpPr>
            <p:cNvPr id="26627" name="Rectangle 3"/>
            <p:cNvSpPr>
              <a:spLocks noChangeArrowheads="1"/>
            </p:cNvSpPr>
            <p:nvPr/>
          </p:nvSpPr>
          <p:spPr bwMode="auto">
            <a:xfrm>
              <a:off x="431" y="1207"/>
              <a:ext cx="4989" cy="2722"/>
            </a:xfrm>
            <a:prstGeom prst="rect">
              <a:avLst/>
            </a:prstGeom>
          </p:spPr>
          <p:txBody>
            <a:bodyPr/>
            <a:lstStyle/>
            <a:p>
              <a:pPr marL="342900" indent="-342900">
                <a:spcBef>
                  <a:spcPct val="20000"/>
                </a:spcBef>
              </a:pPr>
              <a:r>
                <a:rPr lang="en-US" altLang="zh-CN" sz="3200" dirty="0" smtClean="0"/>
                <a:t>  G</a:t>
              </a:r>
              <a:r>
                <a:rPr lang="en-US" altLang="zh-CN" sz="3200" dirty="0"/>
                <a:t>=(</a:t>
              </a:r>
              <a:r>
                <a:rPr lang="en-US" altLang="zh-CN" sz="3200" dirty="0" err="1"/>
                <a:t>V</a:t>
              </a:r>
              <a:r>
                <a:rPr lang="en-US" altLang="zh-CN" sz="3200" baseline="-25000" dirty="0" err="1"/>
                <a:t>n</a:t>
              </a:r>
              <a:r>
                <a:rPr lang="en-US" altLang="zh-CN" sz="3200" dirty="0" err="1"/>
                <a:t>,V</a:t>
              </a:r>
              <a:r>
                <a:rPr lang="en-US" altLang="zh-CN" sz="3200" baseline="-25000" dirty="0" err="1"/>
                <a:t>t</a:t>
              </a:r>
              <a:r>
                <a:rPr lang="en-US" altLang="zh-CN" sz="3200" dirty="0" err="1"/>
                <a:t>,P,S</a:t>
              </a:r>
              <a:r>
                <a:rPr lang="en-US" altLang="zh-CN" sz="3200" dirty="0"/>
                <a:t>),</a:t>
              </a:r>
              <a:r>
                <a:rPr lang="zh-CN" altLang="en-US" sz="3200" dirty="0"/>
                <a:t>若有</a:t>
              </a:r>
              <a:r>
                <a:rPr lang="en-US" altLang="zh-CN" sz="3200" dirty="0"/>
                <a:t>S</a:t>
              </a:r>
              <a:r>
                <a:rPr lang="en-US" altLang="zh-CN" sz="3200" dirty="0">
                  <a:latin typeface="Arial"/>
                </a:rPr>
                <a:t>’</a:t>
              </a:r>
              <a:r>
                <a:rPr lang="en-US" altLang="zh-CN" sz="3200" dirty="0"/>
                <a:t> </a:t>
              </a:r>
              <a:r>
                <a:rPr lang="en-US" altLang="zh-CN" sz="3200" dirty="0">
                  <a:sym typeface="Symbol" pitchFamily="18" charset="2"/>
                </a:rPr>
                <a:t></a:t>
              </a:r>
              <a:r>
                <a:rPr lang="en-US" altLang="zh-CN" sz="3200" dirty="0"/>
                <a:t> </a:t>
              </a:r>
              <a:r>
                <a:rPr lang="en-US" altLang="zh-CN" sz="3200" dirty="0" err="1">
                  <a:latin typeface="宋体" pitchFamily="2" charset="-122"/>
                </a:rPr>
                <a:t>βAω</a:t>
              </a:r>
              <a:r>
                <a:rPr lang="en-US" altLang="zh-CN" sz="3200" dirty="0">
                  <a:latin typeface="宋体" pitchFamily="2" charset="-122"/>
                </a:rPr>
                <a:t> </a:t>
              </a:r>
              <a:r>
                <a:rPr lang="en-US" altLang="zh-CN" sz="3200" dirty="0">
                  <a:latin typeface="宋体" pitchFamily="2" charset="-122"/>
                  <a:sym typeface="Symbol" pitchFamily="18" charset="2"/>
                </a:rPr>
                <a:t></a:t>
              </a:r>
              <a:r>
                <a:rPr lang="en-US" altLang="zh-CN" sz="3200" dirty="0">
                  <a:latin typeface="宋体" pitchFamily="2" charset="-122"/>
                </a:rPr>
                <a:t> </a:t>
              </a:r>
              <a:r>
                <a:rPr lang="en-US" altLang="zh-CN" sz="3200" dirty="0" err="1">
                  <a:latin typeface="宋体" pitchFamily="2" charset="-122"/>
                </a:rPr>
                <a:t>βαω</a:t>
              </a:r>
              <a:r>
                <a:rPr lang="en-US" altLang="zh-CN" sz="3200" dirty="0">
                  <a:latin typeface="宋体" pitchFamily="2" charset="-122"/>
                </a:rPr>
                <a:t>,</a:t>
              </a:r>
            </a:p>
            <a:p>
              <a:pPr marL="342900" indent="-342900">
                <a:spcBef>
                  <a:spcPct val="20000"/>
                </a:spcBef>
              </a:pPr>
              <a:r>
                <a:rPr lang="en-US" altLang="zh-CN" sz="3200" dirty="0">
                  <a:latin typeface="宋体" pitchFamily="2" charset="-122"/>
                </a:rPr>
                <a:t> γ</a:t>
              </a:r>
              <a:r>
                <a:rPr lang="zh-CN" altLang="en-US" sz="3200" dirty="0">
                  <a:latin typeface="宋体" pitchFamily="2" charset="-122"/>
                </a:rPr>
                <a:t>是</a:t>
              </a:r>
              <a:r>
                <a:rPr lang="en-US" altLang="zh-CN" sz="3200" dirty="0" err="1">
                  <a:latin typeface="宋体" pitchFamily="2" charset="-122"/>
                </a:rPr>
                <a:t>βα</a:t>
              </a:r>
              <a:r>
                <a:rPr lang="zh-CN" altLang="en-US" sz="3200" dirty="0">
                  <a:latin typeface="宋体" pitchFamily="2" charset="-122"/>
                </a:rPr>
                <a:t>的前缀,则称</a:t>
              </a:r>
              <a:r>
                <a:rPr lang="en-US" altLang="zh-CN" sz="3200" dirty="0">
                  <a:latin typeface="宋体" pitchFamily="2" charset="-122"/>
                </a:rPr>
                <a:t>γ</a:t>
              </a:r>
              <a:r>
                <a:rPr lang="zh-CN" altLang="en-US" sz="3200" dirty="0">
                  <a:latin typeface="宋体" pitchFamily="2" charset="-122"/>
                </a:rPr>
                <a:t>是文法</a:t>
              </a:r>
              <a:r>
                <a:rPr lang="en-US" altLang="zh-CN" sz="3200" dirty="0">
                  <a:latin typeface="宋体" pitchFamily="2" charset="-122"/>
                </a:rPr>
                <a:t>G</a:t>
              </a:r>
              <a:r>
                <a:rPr lang="zh-CN" altLang="en-US" sz="3200" dirty="0">
                  <a:latin typeface="宋体" pitchFamily="2" charset="-122"/>
                </a:rPr>
                <a:t>的</a:t>
              </a:r>
              <a:r>
                <a:rPr lang="zh-CN" altLang="en-US" sz="3200" dirty="0">
                  <a:solidFill>
                    <a:srgbClr val="FF0000"/>
                  </a:solidFill>
                  <a:latin typeface="宋体" pitchFamily="2" charset="-122"/>
                </a:rPr>
                <a:t>活前缀</a:t>
              </a:r>
              <a:r>
                <a:rPr lang="zh-CN" altLang="en-US" sz="3200" dirty="0">
                  <a:latin typeface="宋体" pitchFamily="2" charset="-122"/>
                </a:rPr>
                <a:t>。其中</a:t>
              </a:r>
              <a:r>
                <a:rPr lang="en-US" altLang="zh-CN" sz="3200" dirty="0"/>
                <a:t>S</a:t>
              </a:r>
              <a:r>
                <a:rPr lang="en-US" altLang="zh-CN" sz="3200" dirty="0">
                  <a:latin typeface="Arial"/>
                </a:rPr>
                <a:t>’</a:t>
              </a:r>
              <a:r>
                <a:rPr lang="zh-CN" altLang="en-US" sz="3200" dirty="0"/>
                <a:t>是对原文法扩充(</a:t>
              </a:r>
              <a:r>
                <a:rPr lang="en-US" altLang="zh-CN" sz="3200" dirty="0"/>
                <a:t>S</a:t>
              </a:r>
              <a:r>
                <a:rPr lang="en-US" altLang="zh-CN" sz="3200" dirty="0">
                  <a:latin typeface="Arial"/>
                </a:rPr>
                <a:t>’</a:t>
              </a:r>
              <a:r>
                <a:rPr lang="en-US" altLang="zh-CN" sz="3200" dirty="0">
                  <a:sym typeface="Symbol" pitchFamily="18" charset="2"/>
                </a:rPr>
                <a:t></a:t>
              </a:r>
              <a:r>
                <a:rPr lang="en-US" altLang="zh-CN" sz="3200" dirty="0"/>
                <a:t>S)</a:t>
              </a:r>
              <a:r>
                <a:rPr lang="zh-CN" altLang="en-US" sz="3200" dirty="0"/>
                <a:t>增加的非终结符，保证</a:t>
              </a:r>
              <a:r>
                <a:rPr lang="en-US" altLang="zh-CN" sz="3200" dirty="0"/>
                <a:t>S</a:t>
              </a:r>
              <a:r>
                <a:rPr lang="en-US" altLang="zh-CN" sz="3200" dirty="0">
                  <a:latin typeface="Arial"/>
                </a:rPr>
                <a:t>’</a:t>
              </a:r>
              <a:r>
                <a:rPr lang="zh-CN" altLang="en-US" sz="3200" dirty="0"/>
                <a:t>不出现在任何产生式的右部。</a:t>
              </a:r>
            </a:p>
            <a:p>
              <a:pPr marL="342900" indent="-342900">
                <a:spcBef>
                  <a:spcPct val="20000"/>
                </a:spcBef>
              </a:pPr>
              <a:r>
                <a:rPr lang="zh-CN" altLang="en-US" sz="3200" dirty="0" smtClean="0"/>
                <a:t>  如</a:t>
              </a:r>
              <a:r>
                <a:rPr lang="zh-CN" altLang="en-US" sz="3200" dirty="0"/>
                <a:t>：</a:t>
              </a:r>
              <a:endParaRPr lang="en-US" altLang="zh-CN" sz="3200" dirty="0"/>
            </a:p>
            <a:p>
              <a:pPr marL="342900" indent="-342900">
                <a:spcBef>
                  <a:spcPct val="20000"/>
                </a:spcBef>
              </a:pPr>
              <a:r>
                <a:rPr lang="zh-CN" altLang="en-US" sz="3200" dirty="0"/>
                <a:t>   </a:t>
              </a:r>
              <a:r>
                <a:rPr lang="en-US" altLang="zh-CN" sz="3200" dirty="0"/>
                <a:t>G=({S},{a},{</a:t>
              </a:r>
              <a:r>
                <a:rPr lang="en-US" altLang="zh-CN" sz="3200" dirty="0" err="1"/>
                <a:t>S</a:t>
              </a:r>
              <a:r>
                <a:rPr lang="en-US" altLang="zh-CN" sz="3200" dirty="0" err="1">
                  <a:sym typeface="Symbol" pitchFamily="18" charset="2"/>
                </a:rPr>
                <a:t></a:t>
              </a:r>
              <a:r>
                <a:rPr lang="en-US" altLang="zh-CN" sz="3200" dirty="0" err="1"/>
                <a:t>Sa,S</a:t>
              </a:r>
              <a:r>
                <a:rPr lang="en-US" altLang="zh-CN" sz="3200" dirty="0" err="1">
                  <a:sym typeface="Symbol" pitchFamily="18" charset="2"/>
                </a:rPr>
                <a:t></a:t>
              </a:r>
              <a:r>
                <a:rPr lang="en-US" altLang="zh-CN" sz="3200" dirty="0" err="1"/>
                <a:t>a</a:t>
              </a:r>
              <a:r>
                <a:rPr lang="en-US" altLang="zh-CN" sz="3200" dirty="0"/>
                <a:t>},S)</a:t>
              </a:r>
              <a:r>
                <a:rPr lang="zh-CN" altLang="en-US" sz="3200" dirty="0"/>
                <a:t>，则拓广文法</a:t>
              </a:r>
              <a:r>
                <a:rPr lang="en-US" altLang="zh-CN" sz="3200" dirty="0"/>
                <a:t>G</a:t>
              </a:r>
              <a:r>
                <a:rPr lang="zh-CN" altLang="en-US" sz="3200" dirty="0">
                  <a:latin typeface="Arial"/>
                </a:rPr>
                <a:t>’</a:t>
              </a:r>
              <a:r>
                <a:rPr lang="en-US" altLang="zh-CN" sz="3200" dirty="0"/>
                <a:t>=({S</a:t>
              </a:r>
              <a:r>
                <a:rPr lang="zh-CN" altLang="en-US" sz="3200" dirty="0"/>
                <a:t>，</a:t>
              </a:r>
              <a:r>
                <a:rPr lang="en-US" altLang="zh-CN" sz="3200" dirty="0" smtClean="0"/>
                <a:t>S</a:t>
              </a:r>
              <a:r>
                <a:rPr lang="en-US" altLang="zh-CN" sz="3200" dirty="0" smtClean="0">
                  <a:latin typeface="Arial"/>
                </a:rPr>
                <a:t>’ </a:t>
              </a:r>
              <a:r>
                <a:rPr lang="en-US" altLang="zh-CN" sz="3200" dirty="0" smtClean="0"/>
                <a:t>},{</a:t>
              </a:r>
              <a:r>
                <a:rPr lang="en-US" altLang="zh-CN" sz="3200" dirty="0"/>
                <a:t>a},{S</a:t>
              </a:r>
              <a:r>
                <a:rPr lang="en-US" altLang="zh-CN" sz="3200" dirty="0">
                  <a:latin typeface="Arial"/>
                </a:rPr>
                <a:t>’</a:t>
              </a:r>
              <a:r>
                <a:rPr lang="en-US" altLang="zh-CN" sz="3200" dirty="0"/>
                <a:t> </a:t>
              </a:r>
              <a:r>
                <a:rPr lang="en-US" altLang="zh-CN" sz="3200" dirty="0">
                  <a:sym typeface="Symbol" pitchFamily="18" charset="2"/>
                </a:rPr>
                <a:t></a:t>
              </a:r>
              <a:r>
                <a:rPr lang="en-US" altLang="zh-CN" sz="3200" dirty="0" err="1"/>
                <a:t>S,S</a:t>
              </a:r>
              <a:r>
                <a:rPr lang="en-US" altLang="zh-CN" sz="3200" dirty="0" err="1">
                  <a:sym typeface="Symbol" pitchFamily="18" charset="2"/>
                </a:rPr>
                <a:t></a:t>
              </a:r>
              <a:r>
                <a:rPr lang="en-US" altLang="zh-CN" sz="3200" dirty="0" err="1"/>
                <a:t>Sa,S</a:t>
              </a:r>
              <a:r>
                <a:rPr lang="en-US" altLang="zh-CN" sz="3200" dirty="0" err="1">
                  <a:sym typeface="Symbol" pitchFamily="18" charset="2"/>
                </a:rPr>
                <a:t></a:t>
              </a:r>
              <a:r>
                <a:rPr lang="en-US" altLang="zh-CN" sz="3200" dirty="0" err="1"/>
                <a:t>a</a:t>
              </a:r>
              <a:r>
                <a:rPr lang="en-US" altLang="zh-CN" sz="3200" dirty="0"/>
                <a:t>},S)</a:t>
              </a:r>
              <a:endParaRPr lang="zh-CN" altLang="en-US" sz="3200" dirty="0"/>
            </a:p>
          </p:txBody>
        </p:sp>
        <p:sp>
          <p:nvSpPr>
            <p:cNvPr id="26628" name="Text Box 4"/>
            <p:cNvSpPr txBox="1">
              <a:spLocks noChangeArrowheads="1"/>
            </p:cNvSpPr>
            <p:nvPr/>
          </p:nvSpPr>
          <p:spPr bwMode="auto">
            <a:xfrm>
              <a:off x="3969" y="1389"/>
              <a:ext cx="288" cy="288"/>
            </a:xfrm>
            <a:prstGeom prst="rect">
              <a:avLst/>
            </a:prstGeom>
            <a:noFill/>
            <a:ln w="9525">
              <a:noFill/>
              <a:miter lim="800000"/>
              <a:headEnd/>
              <a:tailEnd/>
            </a:ln>
            <a:effectLst/>
          </p:spPr>
          <p:txBody>
            <a:bodyPr>
              <a:spAutoFit/>
            </a:bodyPr>
            <a:lstStyle/>
            <a:p>
              <a:pPr>
                <a:spcBef>
                  <a:spcPct val="50000"/>
                </a:spcBef>
              </a:pPr>
              <a:r>
                <a:rPr kumimoji="1" lang="en-US" altLang="zh-CN"/>
                <a:t>R</a:t>
              </a:r>
            </a:p>
          </p:txBody>
        </p:sp>
        <p:grpSp>
          <p:nvGrpSpPr>
            <p:cNvPr id="3" name="Group 5"/>
            <p:cNvGrpSpPr>
              <a:grpSpLocks/>
            </p:cNvGrpSpPr>
            <p:nvPr/>
          </p:nvGrpSpPr>
          <p:grpSpPr bwMode="auto">
            <a:xfrm>
              <a:off x="2880" y="1162"/>
              <a:ext cx="288" cy="528"/>
              <a:chOff x="3216" y="1440"/>
              <a:chExt cx="288" cy="528"/>
            </a:xfrm>
          </p:grpSpPr>
          <p:sp>
            <p:nvSpPr>
              <p:cNvPr id="26630" name="Text Box 6"/>
              <p:cNvSpPr txBox="1">
                <a:spLocks noChangeArrowheads="1"/>
              </p:cNvSpPr>
              <p:nvPr/>
            </p:nvSpPr>
            <p:spPr bwMode="auto">
              <a:xfrm>
                <a:off x="3216" y="1680"/>
                <a:ext cx="288" cy="288"/>
              </a:xfrm>
              <a:prstGeom prst="rect">
                <a:avLst/>
              </a:prstGeom>
              <a:noFill/>
              <a:ln w="9525">
                <a:noFill/>
                <a:miter lim="800000"/>
                <a:headEnd/>
                <a:tailEnd/>
              </a:ln>
              <a:effectLst/>
            </p:spPr>
            <p:txBody>
              <a:bodyPr>
                <a:spAutoFit/>
              </a:bodyPr>
              <a:lstStyle/>
              <a:p>
                <a:pPr>
                  <a:spcBef>
                    <a:spcPct val="50000"/>
                  </a:spcBef>
                </a:pPr>
                <a:r>
                  <a:rPr kumimoji="1" lang="en-US" altLang="zh-CN"/>
                  <a:t>R</a:t>
                </a:r>
              </a:p>
            </p:txBody>
          </p:sp>
          <p:sp>
            <p:nvSpPr>
              <p:cNvPr id="26631" name="Text Box 7"/>
              <p:cNvSpPr txBox="1">
                <a:spLocks noChangeArrowheads="1"/>
              </p:cNvSpPr>
              <p:nvPr/>
            </p:nvSpPr>
            <p:spPr bwMode="auto">
              <a:xfrm>
                <a:off x="3216" y="1440"/>
                <a:ext cx="288" cy="288"/>
              </a:xfrm>
              <a:prstGeom prst="rect">
                <a:avLst/>
              </a:prstGeom>
              <a:noFill/>
              <a:ln w="9525">
                <a:noFill/>
                <a:miter lim="800000"/>
                <a:headEnd/>
                <a:tailEnd/>
              </a:ln>
              <a:effectLst/>
            </p:spPr>
            <p:txBody>
              <a:bodyPr>
                <a:spAutoFit/>
              </a:bodyPr>
              <a:lstStyle/>
              <a:p>
                <a:pPr>
                  <a:spcBef>
                    <a:spcPct val="50000"/>
                  </a:spcBef>
                </a:pPr>
                <a:r>
                  <a:rPr kumimoji="1" lang="zh-CN" altLang="en-US"/>
                  <a:t>*</a:t>
                </a:r>
              </a:p>
            </p:txBody>
          </p:sp>
        </p:gr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971600" y="836712"/>
            <a:ext cx="7772400" cy="827088"/>
          </a:xfrm>
        </p:spPr>
        <p:txBody>
          <a:bodyPr/>
          <a:lstStyle/>
          <a:p>
            <a:r>
              <a:rPr lang="zh-CN" altLang="en-US" sz="3600" b="1" dirty="0">
                <a:solidFill>
                  <a:srgbClr val="3333FF"/>
                </a:solidFill>
              </a:rPr>
              <a:t>活前缀与</a:t>
            </a:r>
            <a:r>
              <a:rPr lang="zh-CN" altLang="en-US" sz="3600" b="1" dirty="0" smtClean="0">
                <a:solidFill>
                  <a:srgbClr val="3333FF"/>
                </a:solidFill>
              </a:rPr>
              <a:t>句柄</a:t>
            </a:r>
            <a:endParaRPr lang="zh-CN" altLang="en-US" sz="3600" b="1" dirty="0">
              <a:solidFill>
                <a:srgbClr val="3333FF"/>
              </a:solidFill>
            </a:endParaRPr>
          </a:p>
        </p:txBody>
      </p:sp>
      <p:sp>
        <p:nvSpPr>
          <p:cNvPr id="99331" name="Rectangle 3"/>
          <p:cNvSpPr>
            <a:spLocks noGrp="1" noChangeArrowheads="1"/>
          </p:cNvSpPr>
          <p:nvPr>
            <p:ph idx="1"/>
          </p:nvPr>
        </p:nvSpPr>
        <p:spPr>
          <a:xfrm>
            <a:off x="611188" y="1988840"/>
            <a:ext cx="8281987" cy="4320480"/>
          </a:xfrm>
        </p:spPr>
        <p:txBody>
          <a:bodyPr/>
          <a:lstStyle/>
          <a:p>
            <a:pPr>
              <a:lnSpc>
                <a:spcPct val="90000"/>
              </a:lnSpc>
              <a:buFontTx/>
              <a:buNone/>
            </a:pPr>
            <a:r>
              <a:rPr lang="en-US" altLang="zh-CN" sz="2400" b="1" dirty="0">
                <a:solidFill>
                  <a:srgbClr val="000000"/>
                </a:solidFill>
              </a:rPr>
              <a:t>G[S]:</a:t>
            </a:r>
          </a:p>
          <a:p>
            <a:pPr>
              <a:lnSpc>
                <a:spcPct val="90000"/>
              </a:lnSpc>
              <a:buFontTx/>
              <a:buNone/>
            </a:pPr>
            <a:r>
              <a:rPr lang="zh-CN" altLang="en-US" sz="2400" b="1" dirty="0">
                <a:solidFill>
                  <a:srgbClr val="000000"/>
                </a:solidFill>
              </a:rPr>
              <a:t>       若</a:t>
            </a:r>
            <a:r>
              <a:rPr lang="en-US" altLang="zh-CN" sz="2400" b="1" dirty="0">
                <a:solidFill>
                  <a:srgbClr val="000000"/>
                </a:solidFill>
              </a:rPr>
              <a:t>S </a:t>
            </a:r>
            <a:r>
              <a:rPr lang="en-US" altLang="zh-CN" sz="2400" b="1" dirty="0">
                <a:solidFill>
                  <a:srgbClr val="FF0000"/>
                </a:solidFill>
              </a:rPr>
              <a:t> </a:t>
            </a:r>
            <a:r>
              <a:rPr lang="en-US" altLang="zh-CN" sz="2400" b="1" dirty="0" smtClean="0">
                <a:solidFill>
                  <a:srgbClr val="FF0000"/>
                </a:solidFill>
              </a:rPr>
              <a:t>  </a:t>
            </a:r>
            <a:r>
              <a:rPr lang="en-US" altLang="zh-CN" sz="2400" b="1" dirty="0" smtClean="0">
                <a:solidFill>
                  <a:srgbClr val="FF0000"/>
                </a:solidFill>
                <a:latin typeface="宋体" pitchFamily="2" charset="-122"/>
              </a:rPr>
              <a:t>=&gt; </a:t>
            </a:r>
            <a:r>
              <a:rPr lang="en-US" altLang="zh-CN" sz="2400" b="1" dirty="0" err="1" smtClean="0">
                <a:solidFill>
                  <a:srgbClr val="000000"/>
                </a:solidFill>
                <a:latin typeface="宋体" pitchFamily="2" charset="-122"/>
              </a:rPr>
              <a:t>βAω</a:t>
            </a:r>
            <a:r>
              <a:rPr lang="en-US" altLang="zh-CN" sz="2400" b="1" dirty="0" smtClean="0">
                <a:solidFill>
                  <a:srgbClr val="000000"/>
                </a:solidFill>
                <a:latin typeface="宋体" pitchFamily="2" charset="-122"/>
              </a:rPr>
              <a:t> </a:t>
            </a:r>
            <a:r>
              <a:rPr lang="en-US" altLang="zh-CN" sz="2400" b="1" dirty="0" smtClean="0">
                <a:solidFill>
                  <a:srgbClr val="FF0000"/>
                </a:solidFill>
                <a:latin typeface="宋体" pitchFamily="2" charset="-122"/>
              </a:rPr>
              <a:t>=&gt;</a:t>
            </a:r>
            <a:r>
              <a:rPr lang="en-US" altLang="zh-CN" sz="2400" b="1" dirty="0" err="1">
                <a:solidFill>
                  <a:srgbClr val="000000"/>
                </a:solidFill>
                <a:latin typeface="宋体" pitchFamily="2" charset="-122"/>
              </a:rPr>
              <a:t>βαω</a:t>
            </a:r>
            <a:r>
              <a:rPr lang="en-US" altLang="zh-CN" sz="2400" b="1" dirty="0">
                <a:solidFill>
                  <a:srgbClr val="000000"/>
                </a:solidFill>
              </a:rPr>
              <a:t>    r</a:t>
            </a:r>
            <a:r>
              <a:rPr lang="zh-CN" altLang="en-US" sz="2400" b="1" dirty="0">
                <a:solidFill>
                  <a:srgbClr val="000000"/>
                </a:solidFill>
              </a:rPr>
              <a:t>是</a:t>
            </a:r>
            <a:r>
              <a:rPr lang="en-US" altLang="zh-CN" sz="2400" b="1" dirty="0" err="1">
                <a:solidFill>
                  <a:srgbClr val="000000"/>
                </a:solidFill>
                <a:latin typeface="宋体" pitchFamily="2" charset="-122"/>
              </a:rPr>
              <a:t>βα</a:t>
            </a:r>
            <a:r>
              <a:rPr lang="zh-CN" altLang="en-US" sz="2400" b="1" dirty="0">
                <a:solidFill>
                  <a:srgbClr val="000000"/>
                </a:solidFill>
              </a:rPr>
              <a:t>的前缀，则</a:t>
            </a:r>
          </a:p>
          <a:p>
            <a:pPr>
              <a:lnSpc>
                <a:spcPct val="90000"/>
              </a:lnSpc>
              <a:buFontTx/>
              <a:buNone/>
            </a:pPr>
            <a:endParaRPr lang="zh-CN" altLang="en-US" sz="2400" b="1" dirty="0">
              <a:solidFill>
                <a:srgbClr val="000000"/>
              </a:solidFill>
            </a:endParaRPr>
          </a:p>
          <a:p>
            <a:pPr>
              <a:lnSpc>
                <a:spcPct val="90000"/>
              </a:lnSpc>
              <a:buFontTx/>
              <a:buNone/>
            </a:pPr>
            <a:r>
              <a:rPr lang="zh-CN" altLang="en-US" sz="2400" b="1" dirty="0">
                <a:solidFill>
                  <a:srgbClr val="000000"/>
                </a:solidFill>
              </a:rPr>
              <a:t>称</a:t>
            </a:r>
            <a:r>
              <a:rPr lang="en-US" altLang="zh-CN" sz="2400" b="1" dirty="0">
                <a:solidFill>
                  <a:srgbClr val="000000"/>
                </a:solidFill>
              </a:rPr>
              <a:t>r</a:t>
            </a:r>
            <a:r>
              <a:rPr lang="zh-CN" altLang="en-US" sz="2400" b="1" dirty="0">
                <a:solidFill>
                  <a:srgbClr val="000000"/>
                </a:solidFill>
              </a:rPr>
              <a:t>是</a:t>
            </a:r>
            <a:r>
              <a:rPr lang="en-US" altLang="zh-CN" sz="2400" b="1" dirty="0">
                <a:solidFill>
                  <a:srgbClr val="000000"/>
                </a:solidFill>
              </a:rPr>
              <a:t>G</a:t>
            </a:r>
            <a:r>
              <a:rPr lang="zh-CN" altLang="en-US" sz="2400" b="1" dirty="0">
                <a:solidFill>
                  <a:srgbClr val="000000"/>
                </a:solidFill>
              </a:rPr>
              <a:t>的一个活</a:t>
            </a:r>
            <a:r>
              <a:rPr lang="zh-CN" altLang="en-US" sz="2400" b="1" dirty="0" smtClean="0">
                <a:solidFill>
                  <a:srgbClr val="000000"/>
                </a:solidFill>
              </a:rPr>
              <a:t>前缀。</a:t>
            </a:r>
            <a:endParaRPr lang="en-US" altLang="zh-CN" sz="2400" b="1" dirty="0" smtClean="0">
              <a:solidFill>
                <a:srgbClr val="000000"/>
              </a:solidFill>
            </a:endParaRPr>
          </a:p>
          <a:p>
            <a:pPr>
              <a:lnSpc>
                <a:spcPct val="90000"/>
              </a:lnSpc>
              <a:buFontTx/>
              <a:buNone/>
            </a:pPr>
            <a:r>
              <a:rPr lang="zh-CN" altLang="en-US" sz="2400" b="1" dirty="0" smtClean="0">
                <a:solidFill>
                  <a:srgbClr val="000000"/>
                </a:solidFill>
              </a:rPr>
              <a:t>活前缀反映识别句柄的相关状态：</a:t>
            </a:r>
            <a:endParaRPr lang="zh-CN" altLang="en-US" sz="2400" b="1" dirty="0">
              <a:solidFill>
                <a:srgbClr val="000000"/>
              </a:solidFill>
            </a:endParaRPr>
          </a:p>
          <a:p>
            <a:pPr>
              <a:lnSpc>
                <a:spcPct val="90000"/>
              </a:lnSpc>
              <a:buFontTx/>
              <a:buNone/>
            </a:pPr>
            <a:r>
              <a:rPr lang="zh-CN" altLang="en-US" sz="2400" b="1" dirty="0" smtClean="0">
                <a:solidFill>
                  <a:srgbClr val="000000"/>
                </a:solidFill>
              </a:rPr>
              <a:t>1.活</a:t>
            </a:r>
            <a:r>
              <a:rPr lang="zh-CN" altLang="en-US" sz="2400" b="1" dirty="0">
                <a:solidFill>
                  <a:srgbClr val="000000"/>
                </a:solidFill>
              </a:rPr>
              <a:t>前缀已含有句柄的全部符号，表明产生式</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rPr>
              <a:t>的 右部</a:t>
            </a:r>
            <a:r>
              <a:rPr lang="en-US" altLang="zh-CN" sz="2400" b="1" dirty="0">
                <a:solidFill>
                  <a:srgbClr val="000000"/>
                </a:solidFill>
                <a:latin typeface="宋体" pitchFamily="2" charset="-122"/>
              </a:rPr>
              <a:t>α</a:t>
            </a:r>
            <a:r>
              <a:rPr lang="zh-CN" altLang="en-US" sz="2400" b="1" dirty="0">
                <a:solidFill>
                  <a:srgbClr val="000000"/>
                </a:solidFill>
                <a:latin typeface="宋体" pitchFamily="2" charset="-122"/>
              </a:rPr>
              <a:t>已出现在栈顶</a:t>
            </a:r>
          </a:p>
          <a:p>
            <a:pPr>
              <a:lnSpc>
                <a:spcPct val="90000"/>
              </a:lnSpc>
              <a:buFontTx/>
              <a:buNone/>
            </a:pPr>
            <a:r>
              <a:rPr lang="zh-CN" altLang="en-US" sz="2400" b="1" dirty="0" smtClean="0">
                <a:solidFill>
                  <a:srgbClr val="000000"/>
                </a:solidFill>
                <a:latin typeface="宋体" pitchFamily="2" charset="-122"/>
              </a:rPr>
              <a:t>2.</a:t>
            </a:r>
            <a:r>
              <a:rPr lang="zh-CN" altLang="en-US" sz="2400" b="1" dirty="0" smtClean="0">
                <a:solidFill>
                  <a:srgbClr val="000000"/>
                </a:solidFill>
              </a:rPr>
              <a:t>活</a:t>
            </a:r>
            <a:r>
              <a:rPr lang="zh-CN" altLang="en-US" sz="2400" b="1" dirty="0">
                <a:solidFill>
                  <a:srgbClr val="000000"/>
                </a:solidFill>
              </a:rPr>
              <a:t>前缀只含句柄的一部分符号，表明</a:t>
            </a:r>
            <a:r>
              <a:rPr lang="en-US" altLang="zh-CN" sz="2400" b="1" dirty="0">
                <a:solidFill>
                  <a:srgbClr val="000000"/>
                </a:solidFill>
              </a:rPr>
              <a:t>A</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的右部子串</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已出现在栈顶，期待从输入串中看到</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推出的</a:t>
            </a:r>
            <a:r>
              <a:rPr lang="zh-CN" altLang="en-US" sz="2400" b="1" dirty="0">
                <a:solidFill>
                  <a:srgbClr val="000000"/>
                </a:solidFill>
              </a:rPr>
              <a:t>符号</a:t>
            </a:r>
          </a:p>
          <a:p>
            <a:pPr>
              <a:lnSpc>
                <a:spcPct val="90000"/>
              </a:lnSpc>
              <a:buFontTx/>
              <a:buNone/>
            </a:pPr>
            <a:r>
              <a:rPr lang="zh-CN" altLang="en-US" sz="2400" b="1" dirty="0" smtClean="0">
                <a:solidFill>
                  <a:srgbClr val="000000"/>
                </a:solidFill>
              </a:rPr>
              <a:t>3. </a:t>
            </a:r>
            <a:r>
              <a:rPr lang="zh-CN" altLang="en-US" sz="2400" b="1" dirty="0">
                <a:solidFill>
                  <a:srgbClr val="000000"/>
                </a:solidFill>
              </a:rPr>
              <a:t>活前缀不含有句柄的任何符号，此时期望</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latin typeface="宋体" pitchFamily="2" charset="-122"/>
              </a:rPr>
              <a:t>的右部所推出的符号串</a:t>
            </a:r>
            <a:endParaRPr lang="zh-CN" altLang="en-US" sz="2400" b="1" dirty="0">
              <a:solidFill>
                <a:srgbClr val="000000"/>
              </a:solidFill>
            </a:endParaRPr>
          </a:p>
          <a:p>
            <a:pPr>
              <a:lnSpc>
                <a:spcPct val="90000"/>
              </a:lnSpc>
            </a:pPr>
            <a:endParaRPr lang="zh-CN" altLang="en-US" sz="2400" b="1" dirty="0">
              <a:solidFill>
                <a:srgbClr val="000000"/>
              </a:solidFill>
            </a:endParaRPr>
          </a:p>
        </p:txBody>
      </p:sp>
      <p:sp>
        <p:nvSpPr>
          <p:cNvPr id="8" name="灯片编号占位符 7"/>
          <p:cNvSpPr>
            <a:spLocks noGrp="1"/>
          </p:cNvSpPr>
          <p:nvPr>
            <p:ph type="sldNum" sz="quarter" idx="12"/>
          </p:nvPr>
        </p:nvSpPr>
        <p:spPr/>
        <p:txBody>
          <a:bodyPr/>
          <a:lstStyle/>
          <a:p>
            <a:fld id="{09A025D1-BAA5-4CF6-A581-2B23F0086B83}" type="slidenum">
              <a:rPr lang="zh-CN" altLang="en-US" smtClean="0"/>
              <a:pPr/>
              <a:t>54</a:t>
            </a:fld>
            <a:endParaRPr lang="en-US" altLang="zh-CN"/>
          </a:p>
        </p:txBody>
      </p:sp>
      <p:grpSp>
        <p:nvGrpSpPr>
          <p:cNvPr id="2" name="Group 4"/>
          <p:cNvGrpSpPr>
            <a:grpSpLocks/>
          </p:cNvGrpSpPr>
          <p:nvPr/>
        </p:nvGrpSpPr>
        <p:grpSpPr bwMode="auto">
          <a:xfrm>
            <a:off x="1835150" y="2133602"/>
            <a:ext cx="457200" cy="960438"/>
            <a:chOff x="3172" y="1776"/>
            <a:chExt cx="288" cy="605"/>
          </a:xfrm>
        </p:grpSpPr>
        <p:sp>
          <p:nvSpPr>
            <p:cNvPr id="99333" name="Text Box 5"/>
            <p:cNvSpPr txBox="1">
              <a:spLocks noChangeArrowheads="1"/>
            </p:cNvSpPr>
            <p:nvPr/>
          </p:nvSpPr>
          <p:spPr bwMode="auto">
            <a:xfrm>
              <a:off x="3172" y="2093"/>
              <a:ext cx="288" cy="288"/>
            </a:xfrm>
            <a:prstGeom prst="rect">
              <a:avLst/>
            </a:prstGeom>
            <a:noFill/>
            <a:ln w="9525">
              <a:noFill/>
              <a:miter lim="800000"/>
              <a:headEnd/>
              <a:tailEnd/>
            </a:ln>
            <a:effectLst/>
          </p:spPr>
          <p:txBody>
            <a:bodyPr>
              <a:spAutoFit/>
            </a:bodyPr>
            <a:lstStyle/>
            <a:p>
              <a:pPr>
                <a:spcBef>
                  <a:spcPct val="50000"/>
                </a:spcBef>
              </a:pPr>
              <a:r>
                <a:rPr kumimoji="1" lang="en-US" altLang="zh-CN" dirty="0"/>
                <a:t>R</a:t>
              </a:r>
            </a:p>
          </p:txBody>
        </p:sp>
        <p:sp>
          <p:nvSpPr>
            <p:cNvPr id="99334" name="Text Box 6"/>
            <p:cNvSpPr txBox="1">
              <a:spLocks noChangeArrowheads="1"/>
            </p:cNvSpPr>
            <p:nvPr/>
          </p:nvSpPr>
          <p:spPr bwMode="auto">
            <a:xfrm>
              <a:off x="3172" y="1776"/>
              <a:ext cx="288" cy="288"/>
            </a:xfrm>
            <a:prstGeom prst="rect">
              <a:avLst/>
            </a:prstGeom>
            <a:noFill/>
            <a:ln w="9525">
              <a:noFill/>
              <a:miter lim="800000"/>
              <a:headEnd/>
              <a:tailEnd/>
            </a:ln>
            <a:effectLst/>
          </p:spPr>
          <p:txBody>
            <a:bodyPr>
              <a:spAutoFit/>
            </a:bodyPr>
            <a:lstStyle/>
            <a:p>
              <a:pPr>
                <a:spcBef>
                  <a:spcPct val="50000"/>
                </a:spcBef>
              </a:pPr>
              <a:r>
                <a:rPr kumimoji="1" lang="zh-CN" altLang="en-US" dirty="0"/>
                <a:t>*</a:t>
              </a:r>
            </a:p>
          </p:txBody>
        </p:sp>
      </p:grpSp>
      <p:sp>
        <p:nvSpPr>
          <p:cNvPr id="99335" name="Text Box 7"/>
          <p:cNvSpPr txBox="1">
            <a:spLocks noChangeArrowheads="1"/>
          </p:cNvSpPr>
          <p:nvPr/>
        </p:nvSpPr>
        <p:spPr bwMode="auto">
          <a:xfrm>
            <a:off x="3275856" y="2708920"/>
            <a:ext cx="457200" cy="457200"/>
          </a:xfrm>
          <a:prstGeom prst="rect">
            <a:avLst/>
          </a:prstGeom>
          <a:noFill/>
          <a:ln w="9525">
            <a:noFill/>
            <a:miter lim="800000"/>
            <a:headEnd/>
            <a:tailEnd/>
          </a:ln>
          <a:effectLst/>
        </p:spPr>
        <p:txBody>
          <a:bodyPr>
            <a:spAutoFit/>
          </a:bodyPr>
          <a:lstStyle/>
          <a:p>
            <a:pPr>
              <a:spcBef>
                <a:spcPct val="50000"/>
              </a:spcBef>
            </a:pPr>
            <a:r>
              <a:rPr kumimoji="1" lang="en-US" altLang="zh-CN" dirty="0"/>
              <a:t>R</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z="3600" b="1" dirty="0">
                <a:solidFill>
                  <a:srgbClr val="3333FF"/>
                </a:solidFill>
              </a:rPr>
              <a:t>活前缀与句柄</a:t>
            </a:r>
            <a:endParaRPr lang="zh-CN" altLang="en-US" sz="3600" b="1" dirty="0">
              <a:solidFill>
                <a:srgbClr val="3333FF"/>
              </a:solidFill>
              <a:latin typeface="宋体" pitchFamily="2" charset="-122"/>
            </a:endParaRPr>
          </a:p>
        </p:txBody>
      </p:sp>
      <p:sp>
        <p:nvSpPr>
          <p:cNvPr id="100355" name="Rectangle 3"/>
          <p:cNvSpPr>
            <a:spLocks noGrp="1" noChangeArrowheads="1"/>
          </p:cNvSpPr>
          <p:nvPr>
            <p:ph idx="1"/>
          </p:nvPr>
        </p:nvSpPr>
        <p:spPr>
          <a:xfrm>
            <a:off x="304800" y="1752600"/>
            <a:ext cx="8610600" cy="4572000"/>
          </a:xfrm>
        </p:spPr>
        <p:txBody>
          <a:bodyPr/>
          <a:lstStyle/>
          <a:p>
            <a:pPr algn="just"/>
            <a:endParaRPr lang="zh-CN" altLang="en-US" sz="2400" b="1" dirty="0">
              <a:solidFill>
                <a:srgbClr val="000000"/>
              </a:solidFill>
            </a:endParaRPr>
          </a:p>
          <a:p>
            <a:pPr algn="just"/>
            <a:r>
              <a:rPr lang="zh-CN" altLang="en-US" sz="2400" b="1" dirty="0">
                <a:solidFill>
                  <a:srgbClr val="000000"/>
                </a:solidFill>
              </a:rPr>
              <a:t>为</a:t>
            </a:r>
            <a:r>
              <a:rPr lang="zh-CN" altLang="en-US" sz="2400" b="1" dirty="0">
                <a:solidFill>
                  <a:srgbClr val="FF0000"/>
                </a:solidFill>
              </a:rPr>
              <a:t>刻划</a:t>
            </a:r>
            <a:r>
              <a:rPr lang="zh-CN" altLang="en-US" sz="2400" b="1" dirty="0">
                <a:solidFill>
                  <a:srgbClr val="000000"/>
                </a:solidFill>
              </a:rPr>
              <a:t>这种分析过程中的文法</a:t>
            </a:r>
            <a:r>
              <a:rPr lang="en-US" altLang="zh-CN" sz="2400" b="1" dirty="0">
                <a:solidFill>
                  <a:srgbClr val="000000"/>
                </a:solidFill>
              </a:rPr>
              <a:t>G</a:t>
            </a:r>
            <a:r>
              <a:rPr lang="zh-CN" altLang="en-US" sz="2400" b="1" dirty="0">
                <a:solidFill>
                  <a:srgbClr val="000000"/>
                </a:solidFill>
              </a:rPr>
              <a:t>的每一个产生式的右部符号已有多大一部分被识别（出现在栈顶）的情况，分别用</a:t>
            </a:r>
            <a:r>
              <a:rPr lang="zh-CN" altLang="en-US" sz="2400" b="1" dirty="0">
                <a:solidFill>
                  <a:srgbClr val="FF0000"/>
                </a:solidFill>
              </a:rPr>
              <a:t>标有圆点的产生式</a:t>
            </a:r>
            <a:r>
              <a:rPr lang="zh-CN" altLang="en-US" sz="2400" b="1" dirty="0">
                <a:solidFill>
                  <a:srgbClr val="000000"/>
                </a:solidFill>
              </a:rPr>
              <a:t>来指示位置。</a:t>
            </a:r>
          </a:p>
          <a:p>
            <a:pPr algn="just">
              <a:buFontTx/>
              <a:buNone/>
            </a:pPr>
            <a:r>
              <a:rPr lang="en-US" altLang="zh-CN" sz="2400" b="1" dirty="0">
                <a:solidFill>
                  <a:srgbClr val="000000"/>
                </a:solidFill>
              </a:rPr>
              <a:t>     </a:t>
            </a:r>
            <a:r>
              <a:rPr lang="en-US" altLang="zh-CN" sz="2400" b="1" dirty="0" err="1">
                <a:solidFill>
                  <a:srgbClr val="000000"/>
                </a:solidFill>
              </a:rPr>
              <a:t>A</a:t>
            </a:r>
            <a:r>
              <a:rPr lang="en-US" altLang="zh-CN" sz="2400" b="1" err="1">
                <a:solidFill>
                  <a:srgbClr val="000000"/>
                </a:solidFill>
                <a:latin typeface="宋体" pitchFamily="2" charset="-122"/>
              </a:rPr>
              <a:t>→</a:t>
            </a:r>
            <a:r>
              <a:rPr lang="en-US" altLang="zh-CN" sz="2400" b="1" smtClean="0">
                <a:solidFill>
                  <a:srgbClr val="000000"/>
                </a:solidFill>
                <a:latin typeface="宋体" pitchFamily="2" charset="-122"/>
              </a:rPr>
              <a:t>α．</a:t>
            </a:r>
            <a:r>
              <a:rPr lang="zh-CN" altLang="en-US" sz="2400" b="1" smtClean="0">
                <a:solidFill>
                  <a:srgbClr val="000000"/>
                </a:solidFill>
              </a:rPr>
              <a:t>刻划</a:t>
            </a:r>
            <a:r>
              <a:rPr lang="zh-CN" altLang="en-US" sz="2400" b="1" dirty="0">
                <a:solidFill>
                  <a:srgbClr val="000000"/>
                </a:solidFill>
              </a:rPr>
              <a:t>产生式</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rPr>
              <a:t>的 右部</a:t>
            </a:r>
            <a:r>
              <a:rPr lang="en-US" altLang="zh-CN" sz="2400" b="1" dirty="0">
                <a:solidFill>
                  <a:srgbClr val="000000"/>
                </a:solidFill>
                <a:latin typeface="宋体" pitchFamily="2" charset="-122"/>
              </a:rPr>
              <a:t>α</a:t>
            </a:r>
            <a:r>
              <a:rPr lang="zh-CN" altLang="en-US" sz="2400" b="1" dirty="0">
                <a:solidFill>
                  <a:srgbClr val="000000"/>
                </a:solidFill>
                <a:latin typeface="宋体" pitchFamily="2" charset="-122"/>
              </a:rPr>
              <a:t>已出现在栈顶</a:t>
            </a:r>
          </a:p>
          <a:p>
            <a:pPr algn="just">
              <a:buFontTx/>
              <a:buNone/>
            </a:pPr>
            <a:r>
              <a:rPr lang="en-US" altLang="zh-CN" sz="2400" b="1" dirty="0">
                <a:solidFill>
                  <a:srgbClr val="000000"/>
                </a:solidFill>
                <a:latin typeface="宋体" pitchFamily="2" charset="-122"/>
              </a:rPr>
              <a:t>  </a:t>
            </a:r>
            <a:r>
              <a:rPr lang="en-US" altLang="zh-CN" sz="2400" b="1" dirty="0">
                <a:solidFill>
                  <a:srgbClr val="000000"/>
                </a:solidFill>
              </a:rPr>
              <a:t>A</a:t>
            </a:r>
            <a:r>
              <a:rPr lang="en-US" altLang="zh-CN" sz="2400" b="1">
                <a:solidFill>
                  <a:srgbClr val="000000"/>
                </a:solidFill>
                <a:latin typeface="宋体" pitchFamily="2" charset="-122"/>
              </a:rPr>
              <a:t>→</a:t>
            </a:r>
            <a:r>
              <a:rPr lang="en-US" altLang="zh-CN" sz="2400" b="1" smtClean="0">
                <a:solidFill>
                  <a:srgbClr val="000000"/>
                </a:solidFill>
                <a:latin typeface="宋体" pitchFamily="2" charset="-122"/>
              </a:rPr>
              <a:t>α</a:t>
            </a:r>
            <a:r>
              <a:rPr lang="en-US" altLang="zh-CN" sz="2400" b="1" baseline="-25000" smtClean="0">
                <a:solidFill>
                  <a:srgbClr val="000000"/>
                </a:solidFill>
                <a:latin typeface="宋体" pitchFamily="2" charset="-122"/>
              </a:rPr>
              <a:t>1</a:t>
            </a:r>
            <a:r>
              <a:rPr lang="en-US" altLang="zh-CN" sz="2400" b="1" smtClean="0">
                <a:solidFill>
                  <a:srgbClr val="000000"/>
                </a:solidFill>
                <a:latin typeface="宋体" pitchFamily="2" charset="-122"/>
              </a:rPr>
              <a:t>．α</a:t>
            </a:r>
            <a:r>
              <a:rPr lang="en-US" altLang="zh-CN" sz="2400" b="1" baseline="-25000" smtClean="0">
                <a:solidFill>
                  <a:srgbClr val="000000"/>
                </a:solidFill>
                <a:latin typeface="宋体" pitchFamily="2" charset="-122"/>
              </a:rPr>
              <a:t>2  </a:t>
            </a:r>
            <a:r>
              <a:rPr lang="zh-CN" altLang="en-US" sz="2400" b="1" dirty="0">
                <a:solidFill>
                  <a:srgbClr val="000000"/>
                </a:solidFill>
              </a:rPr>
              <a:t>刻划</a:t>
            </a:r>
            <a:r>
              <a:rPr lang="en-US" altLang="zh-CN" sz="2400" b="1" dirty="0">
                <a:solidFill>
                  <a:srgbClr val="000000"/>
                </a:solidFill>
              </a:rPr>
              <a:t>A</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的右部子串</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1</a:t>
            </a:r>
            <a:r>
              <a:rPr lang="zh-CN" altLang="en-US" sz="2400" b="1" dirty="0">
                <a:solidFill>
                  <a:srgbClr val="000000"/>
                </a:solidFill>
                <a:latin typeface="宋体" pitchFamily="2" charset="-122"/>
              </a:rPr>
              <a:t>已出现在栈顶，期待从输入串中看到</a:t>
            </a:r>
            <a:r>
              <a:rPr lang="en-US" altLang="zh-CN" sz="2400" b="1" dirty="0">
                <a:solidFill>
                  <a:srgbClr val="000000"/>
                </a:solidFill>
                <a:latin typeface="宋体" pitchFamily="2" charset="-122"/>
              </a:rPr>
              <a:t>α</a:t>
            </a:r>
            <a:r>
              <a:rPr lang="en-US" altLang="zh-CN" sz="2400" b="1" baseline="-25000" dirty="0">
                <a:solidFill>
                  <a:srgbClr val="000000"/>
                </a:solidFill>
                <a:latin typeface="宋体" pitchFamily="2" charset="-122"/>
              </a:rPr>
              <a:t>2</a:t>
            </a:r>
            <a:r>
              <a:rPr lang="zh-CN" altLang="en-US" sz="2400" b="1" dirty="0">
                <a:solidFill>
                  <a:srgbClr val="000000"/>
                </a:solidFill>
                <a:latin typeface="宋体" pitchFamily="2" charset="-122"/>
              </a:rPr>
              <a:t>推出的</a:t>
            </a:r>
            <a:r>
              <a:rPr lang="zh-CN" altLang="en-US" sz="2400" b="1" dirty="0">
                <a:solidFill>
                  <a:srgbClr val="000000"/>
                </a:solidFill>
              </a:rPr>
              <a:t>符号</a:t>
            </a:r>
          </a:p>
          <a:p>
            <a:pPr algn="just">
              <a:buFontTx/>
              <a:buNone/>
            </a:pPr>
            <a:r>
              <a:rPr lang="en-US" altLang="zh-CN" sz="2400" b="1" dirty="0">
                <a:solidFill>
                  <a:srgbClr val="000000"/>
                </a:solidFill>
              </a:rPr>
              <a:t>     </a:t>
            </a:r>
            <a:r>
              <a:rPr lang="en-US" altLang="zh-CN" sz="2400" b="1" err="1">
                <a:solidFill>
                  <a:srgbClr val="000000"/>
                </a:solidFill>
              </a:rPr>
              <a:t>A</a:t>
            </a:r>
            <a:r>
              <a:rPr lang="en-US" altLang="zh-CN" sz="2400" b="1" smtClean="0">
                <a:solidFill>
                  <a:srgbClr val="000000"/>
                </a:solidFill>
                <a:latin typeface="宋体" pitchFamily="2" charset="-122"/>
              </a:rPr>
              <a:t>→．α </a:t>
            </a:r>
            <a:r>
              <a:rPr lang="zh-CN" altLang="en-US" sz="2400" b="1" dirty="0">
                <a:solidFill>
                  <a:srgbClr val="000000"/>
                </a:solidFill>
              </a:rPr>
              <a:t>刻划没有句柄的任何符号</a:t>
            </a:r>
            <a:r>
              <a:rPr lang="zh-CN" altLang="en-US" sz="2400" b="1" dirty="0">
                <a:solidFill>
                  <a:srgbClr val="000000"/>
                </a:solidFill>
                <a:latin typeface="宋体" pitchFamily="2" charset="-122"/>
              </a:rPr>
              <a:t>在栈顶</a:t>
            </a:r>
            <a:r>
              <a:rPr lang="zh-CN" altLang="en-US" sz="2400" b="1" dirty="0">
                <a:solidFill>
                  <a:srgbClr val="000000"/>
                </a:solidFill>
              </a:rPr>
              <a:t>，此时期望</a:t>
            </a:r>
            <a:r>
              <a:rPr lang="en-US" altLang="zh-CN" sz="2400" b="1" dirty="0" err="1">
                <a:solidFill>
                  <a:srgbClr val="000000"/>
                </a:solidFill>
              </a:rPr>
              <a:t>A</a:t>
            </a:r>
            <a:r>
              <a:rPr lang="en-US" altLang="zh-CN" sz="2400" b="1" dirty="0" err="1">
                <a:solidFill>
                  <a:srgbClr val="000000"/>
                </a:solidFill>
                <a:latin typeface="宋体" pitchFamily="2" charset="-122"/>
              </a:rPr>
              <a:t>→α</a:t>
            </a:r>
            <a:r>
              <a:rPr lang="zh-CN" altLang="en-US" sz="2400" b="1" dirty="0">
                <a:solidFill>
                  <a:srgbClr val="000000"/>
                </a:solidFill>
                <a:latin typeface="宋体" pitchFamily="2" charset="-122"/>
              </a:rPr>
              <a:t>的右部所推出的符号串</a:t>
            </a:r>
            <a:endParaRPr lang="en-US" altLang="zh-CN" sz="2400" b="1" dirty="0">
              <a:solidFill>
                <a:srgbClr val="000000"/>
              </a:solidFill>
              <a:latin typeface="宋体" pitchFamily="2" charset="-122"/>
            </a:endParaRPr>
          </a:p>
          <a:p>
            <a:pPr algn="just"/>
            <a:endParaRPr lang="en-US" altLang="zh-CN" b="1" dirty="0">
              <a:solidFill>
                <a:srgbClr val="000000"/>
              </a:solidFill>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600" b="1" dirty="0">
                <a:solidFill>
                  <a:srgbClr val="3333FF"/>
                </a:solidFill>
              </a:rPr>
              <a:t> </a:t>
            </a:r>
            <a:r>
              <a:rPr lang="en-US" altLang="zh-CN" sz="3600" b="1" dirty="0">
                <a:solidFill>
                  <a:srgbClr val="3333FF"/>
                </a:solidFill>
                <a:latin typeface="宋体" pitchFamily="2" charset="-122"/>
              </a:rPr>
              <a:t>LR(0)</a:t>
            </a:r>
            <a:r>
              <a:rPr lang="zh-CN" altLang="en-US" sz="3600" b="1" dirty="0">
                <a:solidFill>
                  <a:srgbClr val="3333FF"/>
                </a:solidFill>
                <a:latin typeface="宋体" pitchFamily="2" charset="-122"/>
              </a:rPr>
              <a:t>项目</a:t>
            </a:r>
            <a:endParaRPr lang="zh-CN" altLang="en-US" sz="3600" b="1" dirty="0">
              <a:solidFill>
                <a:srgbClr val="3333FF"/>
              </a:solidFill>
            </a:endParaRPr>
          </a:p>
        </p:txBody>
      </p:sp>
      <p:sp>
        <p:nvSpPr>
          <p:cNvPr id="32771" name="Rectangle 3"/>
          <p:cNvSpPr>
            <a:spLocks noGrp="1" noChangeArrowheads="1"/>
          </p:cNvSpPr>
          <p:nvPr>
            <p:ph idx="1"/>
          </p:nvPr>
        </p:nvSpPr>
        <p:spPr>
          <a:xfrm>
            <a:off x="685800" y="1981200"/>
            <a:ext cx="7989888" cy="4400550"/>
          </a:xfrm>
        </p:spPr>
        <p:txBody>
          <a:bodyPr/>
          <a:lstStyle/>
          <a:p>
            <a:pPr algn="just">
              <a:lnSpc>
                <a:spcPct val="80000"/>
              </a:lnSpc>
              <a:buFontTx/>
              <a:buNone/>
            </a:pPr>
            <a:r>
              <a:rPr lang="en-US" altLang="zh-CN" sz="2800" b="1" dirty="0" smtClean="0"/>
              <a:t>LR（0</a:t>
            </a:r>
            <a:r>
              <a:rPr lang="en-US" altLang="zh-CN" sz="2800" b="1" dirty="0"/>
              <a:t>）</a:t>
            </a:r>
            <a:r>
              <a:rPr lang="zh-CN" altLang="en-US" sz="2800" b="1" dirty="0"/>
              <a:t>项目或配置（</a:t>
            </a:r>
            <a:r>
              <a:rPr lang="en-US" altLang="zh-CN" sz="2800" dirty="0"/>
              <a:t>  </a:t>
            </a:r>
            <a:r>
              <a:rPr lang="en-US" altLang="zh-CN" sz="2800" i="1" dirty="0"/>
              <a:t>item </a:t>
            </a:r>
            <a:r>
              <a:rPr lang="en-US" altLang="zh-CN" sz="2800" dirty="0"/>
              <a:t>or </a:t>
            </a:r>
            <a:r>
              <a:rPr lang="en-US" altLang="zh-CN" sz="2800" i="1" dirty="0"/>
              <a:t>configuration</a:t>
            </a:r>
            <a:r>
              <a:rPr lang="en-US" altLang="zh-CN" sz="2800" i="1" dirty="0" smtClean="0"/>
              <a:t>）</a:t>
            </a:r>
            <a:r>
              <a:rPr lang="en-US" altLang="zh-CN" sz="2800" dirty="0" smtClean="0"/>
              <a:t>.</a:t>
            </a:r>
            <a:endParaRPr lang="en-US" altLang="zh-CN" sz="2800" dirty="0"/>
          </a:p>
          <a:p>
            <a:pPr algn="just">
              <a:lnSpc>
                <a:spcPct val="80000"/>
              </a:lnSpc>
              <a:buFontTx/>
              <a:buNone/>
            </a:pPr>
            <a:r>
              <a:rPr lang="zh-CN" altLang="en-US" sz="2800" b="1" dirty="0"/>
              <a:t>---在右端某一位置有圆点的</a:t>
            </a:r>
            <a:r>
              <a:rPr lang="en-US" altLang="zh-CN" sz="2800" b="1" dirty="0"/>
              <a:t>G</a:t>
            </a:r>
            <a:r>
              <a:rPr lang="zh-CN" altLang="en-US" sz="2800" b="1" dirty="0"/>
              <a:t>的产生式</a:t>
            </a:r>
          </a:p>
          <a:p>
            <a:pPr algn="just">
              <a:lnSpc>
                <a:spcPct val="80000"/>
              </a:lnSpc>
              <a:buFontTx/>
              <a:buNone/>
            </a:pPr>
            <a:r>
              <a:rPr lang="en-US" altLang="zh-CN" sz="2800" b="1" dirty="0"/>
              <a:t>     </a:t>
            </a:r>
            <a:r>
              <a:rPr lang="zh-CN" altLang="en-US" sz="2800" b="1" dirty="0"/>
              <a:t>对</a:t>
            </a:r>
            <a:r>
              <a:rPr lang="en-US" altLang="zh-CN" sz="2800" b="1" dirty="0"/>
              <a:t>A</a:t>
            </a:r>
            <a:r>
              <a:rPr lang="en-US" altLang="zh-CN" sz="2800" b="1" dirty="0">
                <a:sym typeface="Symbol" pitchFamily="18" charset="2"/>
              </a:rPr>
              <a:t></a:t>
            </a:r>
            <a:r>
              <a:rPr lang="en-US" altLang="zh-CN" sz="2800" b="1" dirty="0"/>
              <a:t> xyz  </a:t>
            </a:r>
            <a:r>
              <a:rPr lang="zh-CN" altLang="en-US" sz="2800" b="1" dirty="0"/>
              <a:t>则有    </a:t>
            </a:r>
            <a:r>
              <a:rPr lang="en-US" altLang="zh-CN" sz="2800" b="1" dirty="0" err="1"/>
              <a:t>A</a:t>
            </a:r>
            <a:r>
              <a:rPr lang="en-US" altLang="zh-CN" sz="2800" b="1" dirty="0" err="1" smtClean="0">
                <a:sym typeface="Symbol" pitchFamily="18" charset="2"/>
              </a:rPr>
              <a:t></a:t>
            </a:r>
            <a:r>
              <a:rPr lang="en-US" altLang="zh-CN" sz="2800" b="1" dirty="0" err="1" smtClean="0"/>
              <a:t>.xyz</a:t>
            </a:r>
            <a:r>
              <a:rPr lang="en-US" altLang="zh-CN" sz="2800" b="1" dirty="0" smtClean="0"/>
              <a:t>  </a:t>
            </a:r>
            <a:endParaRPr lang="en-US" altLang="zh-CN" sz="2800" b="1" dirty="0"/>
          </a:p>
          <a:p>
            <a:pPr algn="just">
              <a:lnSpc>
                <a:spcPct val="80000"/>
              </a:lnSpc>
              <a:buFontTx/>
              <a:buNone/>
            </a:pPr>
            <a:r>
              <a:rPr lang="en-US" altLang="zh-CN" sz="2800" b="1" dirty="0"/>
              <a:t>              	     </a:t>
            </a:r>
            <a:r>
              <a:rPr lang="zh-CN" altLang="en-US" sz="2800" b="1" dirty="0"/>
              <a:t>           </a:t>
            </a:r>
            <a:r>
              <a:rPr lang="en-US" altLang="zh-CN" sz="2800" b="1" dirty="0" err="1"/>
              <a:t>A</a:t>
            </a:r>
            <a:r>
              <a:rPr lang="en-US" altLang="zh-CN" sz="2800" b="1" dirty="0" err="1">
                <a:sym typeface="Symbol" pitchFamily="18" charset="2"/>
              </a:rPr>
              <a:t></a:t>
            </a:r>
            <a:r>
              <a:rPr lang="en-US" altLang="zh-CN" sz="2800" b="1" dirty="0" err="1" smtClean="0"/>
              <a:t>x.yz</a:t>
            </a:r>
            <a:endParaRPr lang="en-US" altLang="zh-CN" sz="2800" b="1" dirty="0"/>
          </a:p>
          <a:p>
            <a:pPr algn="just">
              <a:lnSpc>
                <a:spcPct val="80000"/>
              </a:lnSpc>
              <a:buFontTx/>
              <a:buNone/>
            </a:pPr>
            <a:r>
              <a:rPr lang="en-US" altLang="zh-CN" sz="2800" b="1" dirty="0"/>
              <a:t>              	                </a:t>
            </a:r>
            <a:r>
              <a:rPr lang="en-US" altLang="zh-CN" sz="2800" b="1" dirty="0" err="1"/>
              <a:t>A</a:t>
            </a:r>
            <a:r>
              <a:rPr lang="en-US" altLang="zh-CN" sz="2800" b="1" dirty="0" err="1">
                <a:sym typeface="Symbol" pitchFamily="18" charset="2"/>
              </a:rPr>
              <a:t></a:t>
            </a:r>
            <a:r>
              <a:rPr lang="en-US" altLang="zh-CN" sz="2800" b="1" dirty="0" err="1" smtClean="0"/>
              <a:t>xy.z</a:t>
            </a:r>
            <a:endParaRPr lang="en-US" altLang="zh-CN" sz="2800" b="1" dirty="0"/>
          </a:p>
          <a:p>
            <a:pPr algn="just">
              <a:lnSpc>
                <a:spcPct val="80000"/>
              </a:lnSpc>
              <a:buFontTx/>
              <a:buNone/>
            </a:pPr>
            <a:r>
              <a:rPr lang="en-US" altLang="zh-CN" sz="2800" b="1" dirty="0"/>
              <a:t>              	                </a:t>
            </a:r>
            <a:r>
              <a:rPr lang="en-US" altLang="zh-CN" sz="2800" b="1" dirty="0" err="1"/>
              <a:t>A</a:t>
            </a:r>
            <a:r>
              <a:rPr lang="en-US" altLang="zh-CN" sz="2800" b="1" dirty="0" err="1">
                <a:sym typeface="Symbol" pitchFamily="18" charset="2"/>
              </a:rPr>
              <a:t></a:t>
            </a:r>
            <a:r>
              <a:rPr lang="en-US" altLang="zh-CN" sz="2800" b="1" dirty="0" err="1" smtClean="0"/>
              <a:t>xyz</a:t>
            </a:r>
            <a:r>
              <a:rPr lang="en-US" altLang="zh-CN" sz="2800" b="1" dirty="0" smtClean="0"/>
              <a:t>.</a:t>
            </a:r>
            <a:endParaRPr lang="en-US" altLang="zh-CN" sz="2800" b="1" dirty="0"/>
          </a:p>
          <a:p>
            <a:pPr algn="just">
              <a:lnSpc>
                <a:spcPct val="80000"/>
              </a:lnSpc>
              <a:buFontTx/>
              <a:buNone/>
            </a:pPr>
            <a:r>
              <a:rPr lang="en-US" altLang="zh-CN" sz="2800" b="1" dirty="0">
                <a:latin typeface="宋体" pitchFamily="2" charset="-122"/>
              </a:rPr>
              <a:t> </a:t>
            </a:r>
            <a:r>
              <a:rPr lang="zh-CN" altLang="zh-CN" sz="2800" b="1" dirty="0">
                <a:latin typeface="宋体" pitchFamily="2" charset="-122"/>
              </a:rPr>
              <a:t>如：</a:t>
            </a:r>
            <a:r>
              <a:rPr lang="en-US" altLang="zh-CN" sz="2800" b="1" dirty="0" err="1">
                <a:latin typeface="宋体" pitchFamily="2" charset="-122"/>
              </a:rPr>
              <a:t>S→aAd</a:t>
            </a:r>
            <a:r>
              <a:rPr lang="en-US" altLang="zh-CN" sz="2800" b="1" dirty="0">
                <a:latin typeface="宋体" pitchFamily="2" charset="-122"/>
              </a:rPr>
              <a:t>  </a:t>
            </a:r>
          </a:p>
          <a:p>
            <a:pPr algn="just">
              <a:lnSpc>
                <a:spcPct val="80000"/>
              </a:lnSpc>
              <a:buFontTx/>
              <a:buNone/>
            </a:pPr>
            <a:r>
              <a:rPr lang="en-US" altLang="zh-CN" sz="2800" b="1" dirty="0">
                <a:latin typeface="宋体" pitchFamily="2" charset="-122"/>
              </a:rPr>
              <a:t>     </a:t>
            </a:r>
            <a:r>
              <a:rPr lang="en-US" altLang="zh-CN" sz="2800" b="1" dirty="0" err="1">
                <a:latin typeface="宋体" pitchFamily="2" charset="-122"/>
              </a:rPr>
              <a:t>S</a:t>
            </a:r>
            <a:r>
              <a:rPr lang="en-US" altLang="zh-CN" sz="2800" b="1" dirty="0" err="1" smtClean="0">
                <a:latin typeface="宋体" pitchFamily="2" charset="-122"/>
              </a:rPr>
              <a:t>→.aAd</a:t>
            </a:r>
            <a:r>
              <a:rPr lang="en-US" altLang="zh-CN" sz="2800" b="1" dirty="0" smtClean="0">
                <a:latin typeface="宋体" pitchFamily="2" charset="-122"/>
              </a:rPr>
              <a:t>  </a:t>
            </a:r>
            <a:r>
              <a:rPr lang="en-US" altLang="zh-CN" sz="2800" b="1" dirty="0" err="1">
                <a:latin typeface="宋体" pitchFamily="2" charset="-122"/>
              </a:rPr>
              <a:t>S→a</a:t>
            </a:r>
            <a:r>
              <a:rPr lang="en-US" altLang="zh-CN" sz="2800" b="1" dirty="0">
                <a:latin typeface="宋体" pitchFamily="2" charset="-122"/>
              </a:rPr>
              <a:t> </a:t>
            </a:r>
            <a:r>
              <a:rPr lang="en-US" altLang="zh-CN" sz="2800" b="1" dirty="0" smtClean="0">
                <a:latin typeface="宋体" pitchFamily="2" charset="-122"/>
              </a:rPr>
              <a:t>.Ad  </a:t>
            </a:r>
            <a:r>
              <a:rPr lang="en-US" altLang="zh-CN" sz="2800" b="1" dirty="0" err="1">
                <a:latin typeface="宋体" pitchFamily="2" charset="-122"/>
              </a:rPr>
              <a:t>S→aA</a:t>
            </a:r>
            <a:r>
              <a:rPr lang="en-US" altLang="zh-CN" sz="2800" b="1" dirty="0">
                <a:latin typeface="宋体" pitchFamily="2" charset="-122"/>
              </a:rPr>
              <a:t> </a:t>
            </a:r>
            <a:r>
              <a:rPr lang="en-US" altLang="zh-CN" sz="2800" b="1" dirty="0" smtClean="0">
                <a:latin typeface="宋体" pitchFamily="2" charset="-122"/>
              </a:rPr>
              <a:t>.d  </a:t>
            </a:r>
            <a:r>
              <a:rPr lang="en-US" altLang="zh-CN" sz="2800" b="1" dirty="0" err="1">
                <a:latin typeface="宋体" pitchFamily="2" charset="-122"/>
              </a:rPr>
              <a:t>S→aAd</a:t>
            </a:r>
            <a:r>
              <a:rPr lang="en-US" altLang="zh-CN" sz="2800" b="1" dirty="0">
                <a:latin typeface="宋体" pitchFamily="2" charset="-122"/>
              </a:rPr>
              <a:t> </a:t>
            </a:r>
            <a:r>
              <a:rPr lang="en-US" altLang="zh-CN" sz="2800" b="1" dirty="0" smtClean="0">
                <a:latin typeface="宋体" pitchFamily="2" charset="-122"/>
              </a:rPr>
              <a:t>.</a:t>
            </a:r>
            <a:endParaRPr lang="en-US" altLang="zh-CN" sz="2800" b="1" dirty="0">
              <a:latin typeface="宋体" pitchFamily="2" charset="-122"/>
            </a:endParaRPr>
          </a:p>
          <a:p>
            <a:pPr algn="just">
              <a:lnSpc>
                <a:spcPct val="80000"/>
              </a:lnSpc>
              <a:buFontTx/>
              <a:buNone/>
            </a:pPr>
            <a:r>
              <a:rPr lang="zh-CN" altLang="en-US" sz="2800" b="1" dirty="0">
                <a:solidFill>
                  <a:srgbClr val="000000"/>
                </a:solidFill>
                <a:latin typeface="宋体" pitchFamily="2" charset="-122"/>
              </a:rPr>
              <a:t>对于 </a:t>
            </a:r>
            <a:r>
              <a:rPr lang="en-US" altLang="zh-CN" sz="2800" b="1" dirty="0" err="1">
                <a:solidFill>
                  <a:srgbClr val="000000"/>
                </a:solidFill>
              </a:rPr>
              <a:t>A</a:t>
            </a:r>
            <a:r>
              <a:rPr lang="en-US" altLang="zh-CN" sz="2800" b="1" dirty="0" err="1">
                <a:solidFill>
                  <a:srgbClr val="000000"/>
                </a:solidFill>
                <a:latin typeface="宋体" pitchFamily="2" charset="-122"/>
              </a:rPr>
              <a:t>→ε</a:t>
            </a:r>
            <a:r>
              <a:rPr lang="zh-CN" altLang="en-US" sz="2800" b="1" dirty="0">
                <a:solidFill>
                  <a:srgbClr val="000000"/>
                </a:solidFill>
                <a:latin typeface="宋体" pitchFamily="2" charset="-122"/>
              </a:rPr>
              <a:t>  </a:t>
            </a:r>
            <a:r>
              <a:rPr lang="en-US" altLang="zh-CN" sz="2800" b="1" dirty="0">
                <a:solidFill>
                  <a:srgbClr val="000000"/>
                </a:solidFill>
                <a:latin typeface="宋体" pitchFamily="2" charset="-122"/>
              </a:rPr>
              <a:t>LR(0)</a:t>
            </a:r>
            <a:r>
              <a:rPr lang="zh-CN" altLang="en-US" sz="2800" b="1" dirty="0">
                <a:solidFill>
                  <a:srgbClr val="000000"/>
                </a:solidFill>
                <a:latin typeface="宋体" pitchFamily="2" charset="-122"/>
              </a:rPr>
              <a:t>项目只有</a:t>
            </a:r>
            <a:r>
              <a:rPr lang="en-US" altLang="zh-CN" sz="2800" b="1" dirty="0">
                <a:solidFill>
                  <a:srgbClr val="000000"/>
                </a:solidFill>
              </a:rPr>
              <a:t>A</a:t>
            </a:r>
            <a:r>
              <a:rPr lang="en-US" altLang="zh-CN" sz="2800" b="1" dirty="0">
                <a:solidFill>
                  <a:srgbClr val="000000"/>
                </a:solidFill>
                <a:latin typeface="宋体" pitchFamily="2" charset="-122"/>
              </a:rPr>
              <a:t>→</a:t>
            </a:r>
            <a:r>
              <a:rPr lang="en-US" altLang="zh-CN" sz="2800" dirty="0">
                <a:latin typeface="Arial" charset="0"/>
              </a:rPr>
              <a:t>•</a:t>
            </a:r>
            <a:r>
              <a:rPr lang="en-US" altLang="zh-CN" sz="2800" b="1" dirty="0">
                <a:latin typeface="宋体" pitchFamily="2" charset="-122"/>
              </a:rPr>
              <a:t> </a:t>
            </a:r>
            <a:endParaRPr lang="zh-CN" altLang="en-US" sz="28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27584" y="1052736"/>
            <a:ext cx="7772400" cy="749300"/>
          </a:xfrm>
        </p:spPr>
        <p:txBody>
          <a:bodyPr/>
          <a:lstStyle/>
          <a:p>
            <a:r>
              <a:rPr lang="en-US" altLang="zh-CN" sz="4000" b="1" dirty="0"/>
              <a:t> </a:t>
            </a:r>
            <a:r>
              <a:rPr lang="en-US" altLang="zh-CN" sz="3600" b="1" dirty="0">
                <a:solidFill>
                  <a:srgbClr val="3333FF"/>
                </a:solidFill>
              </a:rPr>
              <a:t>LR(0)</a:t>
            </a:r>
            <a:r>
              <a:rPr lang="zh-CN" altLang="en-US" sz="3600" b="1" dirty="0">
                <a:solidFill>
                  <a:srgbClr val="3333FF"/>
                </a:solidFill>
              </a:rPr>
              <a:t>项目</a:t>
            </a:r>
          </a:p>
        </p:txBody>
      </p:sp>
      <p:sp>
        <p:nvSpPr>
          <p:cNvPr id="44035" name="Rectangle 3"/>
          <p:cNvSpPr>
            <a:spLocks noGrp="1" noChangeArrowheads="1"/>
          </p:cNvSpPr>
          <p:nvPr>
            <p:ph idx="1"/>
          </p:nvPr>
        </p:nvSpPr>
        <p:spPr>
          <a:xfrm>
            <a:off x="457200" y="1988840"/>
            <a:ext cx="8382000" cy="4259560"/>
          </a:xfrm>
          <a:noFill/>
        </p:spPr>
        <p:txBody>
          <a:bodyPr/>
          <a:lstStyle/>
          <a:p>
            <a:pPr marL="0" indent="0" eaLnBrk="0" hangingPunct="0">
              <a:lnSpc>
                <a:spcPct val="70000"/>
              </a:lnSpc>
              <a:spcBef>
                <a:spcPct val="50000"/>
              </a:spcBef>
              <a:buFontTx/>
              <a:buNone/>
            </a:pPr>
            <a:r>
              <a:rPr lang="zh-CN" altLang="en-US" sz="2800" b="1" dirty="0" smtClean="0"/>
              <a:t>    根据</a:t>
            </a:r>
            <a:r>
              <a:rPr lang="zh-CN" altLang="en-US" sz="2800" b="1" dirty="0"/>
              <a:t>圆点所在的位置和圆点后是终结符还是非终结符或为空把项目分为以下几种：</a:t>
            </a:r>
          </a:p>
          <a:p>
            <a:pPr eaLnBrk="0" hangingPunct="0">
              <a:lnSpc>
                <a:spcPct val="70000"/>
              </a:lnSpc>
              <a:spcBef>
                <a:spcPct val="50000"/>
              </a:spcBef>
              <a:buFontTx/>
              <a:buNone/>
            </a:pPr>
            <a:r>
              <a:rPr lang="zh-CN" altLang="en-US" sz="2800" b="1" dirty="0"/>
              <a:t>移进项目，形如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a    a</a:t>
            </a:r>
            <a:r>
              <a:rPr lang="zh-CN" altLang="en-US" sz="2800" b="1" dirty="0"/>
              <a:t>是终结符, </a:t>
            </a:r>
            <a:r>
              <a:rPr lang="en-US" altLang="zh-CN" sz="2800" b="1" dirty="0">
                <a:sym typeface="Symbol" pitchFamily="18" charset="2"/>
              </a:rPr>
              <a:t> </a:t>
            </a:r>
            <a:r>
              <a:rPr lang="en-US" altLang="zh-CN" sz="2800" b="1" dirty="0"/>
              <a:t>,</a:t>
            </a:r>
            <a:r>
              <a:rPr lang="en-US" altLang="zh-CN" sz="2800" b="1" dirty="0">
                <a:sym typeface="Symbol" pitchFamily="18" charset="2"/>
              </a:rPr>
              <a:t> </a:t>
            </a:r>
            <a:r>
              <a:rPr lang="zh-CN" altLang="zh-CN" sz="2800" b="1" dirty="0">
                <a:sym typeface="Symbol" pitchFamily="18" charset="2"/>
              </a:rPr>
              <a:t></a:t>
            </a:r>
            <a:r>
              <a:rPr lang="en-US" altLang="zh-CN" sz="2800" b="1" dirty="0">
                <a:sym typeface="Symbol" pitchFamily="18" charset="2"/>
              </a:rPr>
              <a:t>V</a:t>
            </a:r>
            <a:r>
              <a:rPr lang="en-US" altLang="zh-CN" sz="2800" b="1" baseline="30000" dirty="0">
                <a:sym typeface="Symbol" pitchFamily="18" charset="2"/>
              </a:rPr>
              <a:t>*</a:t>
            </a:r>
            <a:endParaRPr lang="zh-CN" altLang="en-US" sz="2800" b="1" dirty="0"/>
          </a:p>
          <a:p>
            <a:pPr eaLnBrk="0" hangingPunct="0">
              <a:lnSpc>
                <a:spcPct val="70000"/>
              </a:lnSpc>
              <a:spcBef>
                <a:spcPct val="50000"/>
              </a:spcBef>
              <a:buFontTx/>
              <a:buNone/>
            </a:pPr>
            <a:r>
              <a:rPr lang="zh-CN" altLang="en-US" sz="2800" b="1" dirty="0"/>
              <a:t>待约项目，形如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B</a:t>
            </a:r>
            <a:endParaRPr lang="en-US" altLang="zh-CN" sz="2800" b="1" dirty="0"/>
          </a:p>
          <a:p>
            <a:pPr eaLnBrk="0" hangingPunct="0">
              <a:lnSpc>
                <a:spcPct val="70000"/>
              </a:lnSpc>
              <a:spcBef>
                <a:spcPct val="50000"/>
              </a:spcBef>
              <a:buFontTx/>
              <a:buNone/>
            </a:pPr>
            <a:r>
              <a:rPr lang="zh-CN" altLang="en-US" sz="2800" b="1" dirty="0"/>
              <a:t>归约项目，形如 </a:t>
            </a:r>
            <a:r>
              <a:rPr lang="en-US" altLang="zh-CN" sz="2800" b="1" dirty="0">
                <a:sym typeface="Symbol" pitchFamily="18" charset="2"/>
              </a:rPr>
              <a:t>A </a:t>
            </a:r>
            <a:r>
              <a:rPr lang="en-US" altLang="zh-CN" sz="2800" b="1" dirty="0"/>
              <a:t>→</a:t>
            </a:r>
            <a:r>
              <a:rPr lang="en-US" altLang="zh-CN" sz="2800" b="1" dirty="0">
                <a:sym typeface="Symbol" pitchFamily="18" charset="2"/>
              </a:rPr>
              <a:t> </a:t>
            </a:r>
            <a:r>
              <a:rPr lang="en-US" altLang="zh-CN" sz="2800" b="1" dirty="0"/>
              <a:t>•</a:t>
            </a:r>
            <a:r>
              <a:rPr lang="en-US" altLang="zh-CN" sz="2800" b="1" dirty="0">
                <a:sym typeface="Symbol" pitchFamily="18" charset="2"/>
              </a:rPr>
              <a:t> </a:t>
            </a:r>
            <a:endParaRPr lang="en-US" altLang="zh-CN" sz="2800" b="1" dirty="0"/>
          </a:p>
          <a:p>
            <a:pPr eaLnBrk="0" hangingPunct="0">
              <a:lnSpc>
                <a:spcPct val="70000"/>
              </a:lnSpc>
              <a:spcBef>
                <a:spcPct val="50000"/>
              </a:spcBef>
              <a:buFontTx/>
              <a:buNone/>
            </a:pPr>
            <a:r>
              <a:rPr lang="zh-CN" altLang="en-US" sz="2800" b="1" dirty="0"/>
              <a:t>接受项目，形如</a:t>
            </a:r>
            <a:r>
              <a:rPr lang="zh-CN" altLang="en-US" sz="2800" b="1" dirty="0">
                <a:sym typeface="Symbol" pitchFamily="18" charset="2"/>
              </a:rPr>
              <a:t> </a:t>
            </a:r>
            <a:r>
              <a:rPr lang="en-US" altLang="zh-CN" sz="2800" b="1" dirty="0">
                <a:sym typeface="Symbol" pitchFamily="18" charset="2"/>
              </a:rPr>
              <a:t>S’ </a:t>
            </a:r>
            <a:r>
              <a:rPr lang="en-US" altLang="zh-CN" sz="2800" b="1" dirty="0"/>
              <a:t>→</a:t>
            </a:r>
            <a:r>
              <a:rPr lang="en-US" altLang="zh-CN" sz="2800" b="1" dirty="0">
                <a:sym typeface="Symbol" pitchFamily="18" charset="2"/>
              </a:rPr>
              <a:t>S </a:t>
            </a:r>
            <a:r>
              <a:rPr lang="en-US" altLang="zh-CN" sz="2800" b="1" dirty="0"/>
              <a:t>•</a:t>
            </a:r>
            <a:r>
              <a:rPr lang="en-US" altLang="zh-CN" sz="2800" b="1" dirty="0">
                <a:sym typeface="Symbol" pitchFamily="18" charset="2"/>
              </a:rPr>
              <a:t> </a:t>
            </a:r>
          </a:p>
          <a:p>
            <a:pPr eaLnBrk="0" hangingPunct="0">
              <a:lnSpc>
                <a:spcPct val="70000"/>
              </a:lnSpc>
              <a:spcBef>
                <a:spcPct val="50000"/>
              </a:spcBef>
              <a:buFontTx/>
              <a:buNone/>
            </a:pPr>
            <a:r>
              <a:rPr lang="en-US" altLang="zh-CN" sz="2800" b="1" dirty="0" err="1"/>
              <a:t>A→ε</a:t>
            </a:r>
            <a:r>
              <a:rPr lang="zh-CN" altLang="en-US" sz="2800" b="1" dirty="0"/>
              <a:t>的</a:t>
            </a:r>
            <a:r>
              <a:rPr lang="en-US" altLang="zh-CN" sz="2800" b="1" dirty="0"/>
              <a:t>LR(0)</a:t>
            </a:r>
            <a:r>
              <a:rPr lang="zh-CN" altLang="en-US" sz="2800" b="1" dirty="0"/>
              <a:t>项目只有</a:t>
            </a:r>
            <a:r>
              <a:rPr lang="en-US" altLang="zh-CN" sz="2800" b="1" dirty="0"/>
              <a:t>A→ •   </a:t>
            </a:r>
            <a:r>
              <a:rPr lang="zh-CN" altLang="en-US" sz="2800" b="1" dirty="0"/>
              <a:t>是归约项目</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43608" y="836712"/>
            <a:ext cx="7772400" cy="906463"/>
          </a:xfrm>
        </p:spPr>
        <p:txBody>
          <a:bodyPr/>
          <a:lstStyle/>
          <a:p>
            <a:r>
              <a:rPr lang="en-US" altLang="zh-CN" sz="3600" b="1" dirty="0">
                <a:solidFill>
                  <a:srgbClr val="3333FF"/>
                </a:solidFill>
              </a:rPr>
              <a:t>LR（0） </a:t>
            </a:r>
            <a:r>
              <a:rPr lang="zh-CN" altLang="en-US" sz="3600" b="1" dirty="0">
                <a:solidFill>
                  <a:srgbClr val="3333FF"/>
                </a:solidFill>
              </a:rPr>
              <a:t>项目集</a:t>
            </a:r>
          </a:p>
        </p:txBody>
      </p:sp>
      <p:sp>
        <p:nvSpPr>
          <p:cNvPr id="102403" name="Rectangle 3"/>
          <p:cNvSpPr>
            <a:spLocks noGrp="1" noChangeArrowheads="1"/>
          </p:cNvSpPr>
          <p:nvPr>
            <p:ph idx="1"/>
          </p:nvPr>
        </p:nvSpPr>
        <p:spPr>
          <a:xfrm>
            <a:off x="755576" y="1988840"/>
            <a:ext cx="7772400" cy="4723655"/>
          </a:xfrm>
        </p:spPr>
        <p:txBody>
          <a:bodyPr/>
          <a:lstStyle/>
          <a:p>
            <a:pPr>
              <a:lnSpc>
                <a:spcPct val="90000"/>
              </a:lnSpc>
              <a:buNone/>
            </a:pPr>
            <a:r>
              <a:rPr lang="zh-CN" altLang="en-US" sz="2800" dirty="0" smtClean="0"/>
              <a:t>   </a:t>
            </a:r>
            <a:r>
              <a:rPr lang="zh-CN" altLang="en-US" sz="2800" b="1" dirty="0" smtClean="0"/>
              <a:t>若</a:t>
            </a:r>
            <a:r>
              <a:rPr lang="zh-CN" altLang="en-US" sz="2800" b="1" dirty="0"/>
              <a:t>当前处于</a:t>
            </a:r>
            <a:r>
              <a:rPr lang="en-US" altLang="zh-CN" sz="2800" b="1" dirty="0">
                <a:latin typeface="Arial" charset="0"/>
              </a:rPr>
              <a:t>A –&gt; X•YZ</a:t>
            </a:r>
            <a:r>
              <a:rPr lang="zh-CN" altLang="en-US" sz="2800" b="1" dirty="0">
                <a:latin typeface="Arial" charset="0"/>
              </a:rPr>
              <a:t>刻划的情况，期望移进</a:t>
            </a:r>
            <a:r>
              <a:rPr lang="en-US" altLang="zh-CN" sz="2800" b="1" dirty="0"/>
              <a:t> </a:t>
            </a:r>
            <a:r>
              <a:rPr lang="en-US" altLang="zh-CN" sz="2800" b="1" dirty="0">
                <a:latin typeface="Arial" charset="0"/>
              </a:rPr>
              <a:t>First(Y)</a:t>
            </a:r>
            <a:r>
              <a:rPr lang="zh-CN" altLang="en-US" sz="2800" b="1" dirty="0">
                <a:latin typeface="Arial" charset="0"/>
              </a:rPr>
              <a:t>中的某些符号，假如有产生式 </a:t>
            </a:r>
          </a:p>
          <a:p>
            <a:pPr>
              <a:lnSpc>
                <a:spcPct val="90000"/>
              </a:lnSpc>
              <a:buFontTx/>
              <a:buNone/>
            </a:pPr>
            <a:r>
              <a:rPr lang="zh-CN" altLang="en-US" sz="2800" b="1" dirty="0"/>
              <a:t>    </a:t>
            </a:r>
            <a:r>
              <a:rPr lang="en-US" altLang="zh-CN" sz="2800" b="1" dirty="0">
                <a:latin typeface="Arial" charset="0"/>
              </a:rPr>
              <a:t>Y –&gt; u | w </a:t>
            </a:r>
            <a:r>
              <a:rPr lang="zh-CN" altLang="en-US" sz="2800" b="1" dirty="0" smtClean="0"/>
              <a:t>。那么</a:t>
            </a:r>
            <a:r>
              <a:rPr lang="en-US" altLang="zh-CN" sz="2800" b="1" dirty="0">
                <a:latin typeface="Arial" charset="0"/>
              </a:rPr>
              <a:t>Y –&gt; •u</a:t>
            </a:r>
            <a:r>
              <a:rPr lang="zh-CN" altLang="en-US" sz="2800" b="1" dirty="0">
                <a:latin typeface="Arial" charset="0"/>
              </a:rPr>
              <a:t>和</a:t>
            </a:r>
            <a:r>
              <a:rPr lang="en-US" altLang="zh-CN" sz="2800" b="1" dirty="0">
                <a:latin typeface="Arial" charset="0"/>
              </a:rPr>
              <a:t>Y –&gt; •w</a:t>
            </a:r>
            <a:r>
              <a:rPr lang="zh-CN" altLang="en-US" sz="2800" b="1" dirty="0">
                <a:latin typeface="Arial" charset="0"/>
              </a:rPr>
              <a:t>这两个项目便是刻划期望移进</a:t>
            </a:r>
            <a:r>
              <a:rPr lang="en-US" altLang="zh-CN" sz="2800" b="1" dirty="0"/>
              <a:t> </a:t>
            </a:r>
            <a:r>
              <a:rPr lang="en-US" altLang="zh-CN" sz="2800" b="1" dirty="0">
                <a:latin typeface="Arial" charset="0"/>
              </a:rPr>
              <a:t>First(Y)</a:t>
            </a:r>
            <a:r>
              <a:rPr lang="zh-CN" altLang="en-US" sz="2800" b="1" dirty="0">
                <a:latin typeface="Arial" charset="0"/>
              </a:rPr>
              <a:t>中的某些符号的</a:t>
            </a:r>
            <a:r>
              <a:rPr lang="zh-CN" altLang="en-US" sz="2800" b="1" dirty="0" smtClean="0">
                <a:latin typeface="Arial" charset="0"/>
              </a:rPr>
              <a:t>情况：</a:t>
            </a:r>
            <a:endParaRPr lang="en-US" altLang="zh-CN" sz="2800" b="1" dirty="0"/>
          </a:p>
          <a:p>
            <a:pPr lvl="2">
              <a:lnSpc>
                <a:spcPct val="90000"/>
              </a:lnSpc>
              <a:buNone/>
            </a:pPr>
            <a:r>
              <a:rPr lang="en-US" altLang="zh-CN" sz="2000" b="1" dirty="0">
                <a:latin typeface="Arial" charset="0"/>
              </a:rPr>
              <a:t>A –&gt; X•YZ</a:t>
            </a:r>
          </a:p>
          <a:p>
            <a:pPr lvl="2">
              <a:lnSpc>
                <a:spcPct val="90000"/>
              </a:lnSpc>
              <a:buNone/>
            </a:pPr>
            <a:r>
              <a:rPr lang="en-US" altLang="zh-CN" sz="2000" b="1" dirty="0">
                <a:latin typeface="Arial" charset="0"/>
              </a:rPr>
              <a:t>Y –&gt; •u</a:t>
            </a:r>
          </a:p>
          <a:p>
            <a:pPr lvl="2">
              <a:lnSpc>
                <a:spcPct val="90000"/>
              </a:lnSpc>
              <a:buNone/>
            </a:pPr>
            <a:r>
              <a:rPr lang="en-US" altLang="zh-CN" sz="2000" b="1" dirty="0">
                <a:latin typeface="Arial" charset="0"/>
              </a:rPr>
              <a:t>Y –&gt; •w</a:t>
            </a:r>
          </a:p>
          <a:p>
            <a:pPr marL="180975" indent="-180975">
              <a:lnSpc>
                <a:spcPct val="90000"/>
              </a:lnSpc>
              <a:buFontTx/>
              <a:buNone/>
            </a:pPr>
            <a:r>
              <a:rPr lang="zh-CN" altLang="en-US" sz="2800" b="1" dirty="0">
                <a:latin typeface="Arial" charset="0"/>
              </a:rPr>
              <a:t>  这三个</a:t>
            </a:r>
            <a:r>
              <a:rPr lang="zh-CN" altLang="en-US" sz="2800" b="1" dirty="0" smtClean="0">
                <a:latin typeface="Arial" charset="0"/>
              </a:rPr>
              <a:t>项目可归并到同</a:t>
            </a:r>
            <a:r>
              <a:rPr lang="zh-CN" altLang="en-US" sz="2800" b="1" dirty="0">
                <a:latin typeface="Arial" charset="0"/>
              </a:rPr>
              <a:t>一个状态,这三个项目构成一个</a:t>
            </a:r>
            <a:r>
              <a:rPr lang="zh-CN" altLang="en-US" sz="2800" b="1" u="sng" dirty="0">
                <a:latin typeface="Arial" charset="0"/>
              </a:rPr>
              <a:t>配置集</a:t>
            </a:r>
            <a:r>
              <a:rPr lang="zh-CN" altLang="en-US" sz="2800" b="1" dirty="0">
                <a:latin typeface="Arial" charset="0"/>
              </a:rPr>
              <a:t>, </a:t>
            </a:r>
            <a:r>
              <a:rPr lang="zh-CN" altLang="en-US" sz="2800" b="1" dirty="0" smtClean="0">
                <a:latin typeface="Arial" charset="0"/>
              </a:rPr>
              <a:t>也叫项目集。 </a:t>
            </a:r>
            <a:r>
              <a:rPr lang="zh-CN" altLang="en-US" sz="2800" b="1" dirty="0">
                <a:latin typeface="Arial" charset="0"/>
              </a:rPr>
              <a:t>对应每个配置集，分析表将有一个</a:t>
            </a:r>
            <a:r>
              <a:rPr lang="zh-CN" altLang="en-US" sz="2800" b="1" dirty="0" smtClean="0">
                <a:latin typeface="Arial" charset="0"/>
              </a:rPr>
              <a:t>状态。</a:t>
            </a:r>
            <a:endParaRPr lang="zh-CN" altLang="en-US" sz="28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0824" y="476672"/>
            <a:ext cx="8893175" cy="720080"/>
          </a:xfrm>
        </p:spPr>
        <p:txBody>
          <a:bodyPr/>
          <a:lstStyle/>
          <a:p>
            <a:r>
              <a:rPr lang="en-US" altLang="zh-CN" sz="3200" b="1" dirty="0" smtClean="0">
                <a:solidFill>
                  <a:srgbClr val="3333FF"/>
                </a:solidFill>
              </a:rPr>
              <a:t>LR(0</a:t>
            </a:r>
            <a:r>
              <a:rPr lang="en-US" altLang="zh-CN" sz="3200" b="1" dirty="0">
                <a:solidFill>
                  <a:srgbClr val="3333FF"/>
                </a:solidFill>
              </a:rPr>
              <a:t>)</a:t>
            </a:r>
            <a:r>
              <a:rPr lang="zh-CN" altLang="en-US" sz="3200" b="1" dirty="0">
                <a:solidFill>
                  <a:srgbClr val="3333FF"/>
                </a:solidFill>
              </a:rPr>
              <a:t>项目集规范</a:t>
            </a:r>
            <a:r>
              <a:rPr lang="zh-CN" altLang="en-US" sz="3200" b="1" dirty="0" smtClean="0">
                <a:solidFill>
                  <a:srgbClr val="3333FF"/>
                </a:solidFill>
              </a:rPr>
              <a:t>族的构造</a:t>
            </a:r>
            <a:endParaRPr lang="en-US" altLang="zh-CN" sz="4000" b="1" dirty="0">
              <a:solidFill>
                <a:srgbClr val="3333FF"/>
              </a:solidFill>
            </a:endParaRPr>
          </a:p>
        </p:txBody>
      </p:sp>
      <p:sp>
        <p:nvSpPr>
          <p:cNvPr id="35843" name="Rectangle 3"/>
          <p:cNvSpPr>
            <a:spLocks noGrp="1" noChangeArrowheads="1"/>
          </p:cNvSpPr>
          <p:nvPr>
            <p:ph idx="1"/>
          </p:nvPr>
        </p:nvSpPr>
        <p:spPr>
          <a:xfrm>
            <a:off x="228600" y="1295400"/>
            <a:ext cx="8591550" cy="5157788"/>
          </a:xfrm>
        </p:spPr>
        <p:txBody>
          <a:bodyPr/>
          <a:lstStyle/>
          <a:p>
            <a:pPr algn="just">
              <a:lnSpc>
                <a:spcPct val="80000"/>
              </a:lnSpc>
              <a:buNone/>
            </a:pPr>
            <a:r>
              <a:rPr lang="en-US" altLang="zh-CN" sz="2800" b="1" dirty="0">
                <a:solidFill>
                  <a:srgbClr val="3333FF"/>
                </a:solidFill>
              </a:rPr>
              <a:t>LR（0）</a:t>
            </a:r>
            <a:r>
              <a:rPr lang="zh-CN" altLang="en-US" sz="2800" b="1" dirty="0">
                <a:solidFill>
                  <a:srgbClr val="3333FF"/>
                </a:solidFill>
              </a:rPr>
              <a:t>项目集的闭包</a:t>
            </a:r>
            <a:r>
              <a:rPr lang="en-US" altLang="zh-CN" sz="2800" b="1" dirty="0">
                <a:solidFill>
                  <a:srgbClr val="3333FF"/>
                </a:solidFill>
              </a:rPr>
              <a:t>CLOSURE, GO </a:t>
            </a:r>
            <a:r>
              <a:rPr lang="zh-CN" altLang="en-US" sz="2800" b="1" dirty="0">
                <a:solidFill>
                  <a:srgbClr val="3333FF"/>
                </a:solidFill>
              </a:rPr>
              <a:t>函数，</a:t>
            </a:r>
          </a:p>
          <a:p>
            <a:pPr algn="just">
              <a:lnSpc>
                <a:spcPct val="80000"/>
              </a:lnSpc>
              <a:buFontTx/>
              <a:buNone/>
            </a:pPr>
            <a:r>
              <a:rPr lang="en-US" altLang="zh-CN" sz="2800" b="1" dirty="0">
                <a:solidFill>
                  <a:srgbClr val="FF0000"/>
                </a:solidFill>
              </a:rPr>
              <a:t>CLOSURE (I)</a:t>
            </a:r>
            <a:r>
              <a:rPr lang="zh-CN" altLang="en-US" sz="2800" b="1" dirty="0"/>
              <a:t>  </a:t>
            </a:r>
            <a:r>
              <a:rPr lang="en-US" altLang="zh-CN" sz="2800" b="1" dirty="0"/>
              <a:t>/* I </a:t>
            </a:r>
            <a:r>
              <a:rPr lang="zh-CN" altLang="en-US" sz="2800" b="1" dirty="0"/>
              <a:t>是项目集*/</a:t>
            </a:r>
          </a:p>
          <a:p>
            <a:pPr algn="just">
              <a:lnSpc>
                <a:spcPct val="80000"/>
              </a:lnSpc>
              <a:buFontTx/>
              <a:buNone/>
            </a:pPr>
            <a:r>
              <a:rPr lang="zh-CN" altLang="en-US" sz="2800" b="1" dirty="0"/>
              <a:t>  { </a:t>
            </a:r>
            <a:r>
              <a:rPr lang="en-US" altLang="zh-CN" sz="2800" b="1" dirty="0"/>
              <a:t>J:= I;</a:t>
            </a:r>
          </a:p>
          <a:p>
            <a:pPr algn="just">
              <a:lnSpc>
                <a:spcPct val="80000"/>
              </a:lnSpc>
              <a:buFontTx/>
              <a:buNone/>
            </a:pPr>
            <a:r>
              <a:rPr lang="en-US" altLang="zh-CN" sz="2800" b="1" u="sng" dirty="0"/>
              <a:t>repeat</a:t>
            </a:r>
            <a:r>
              <a:rPr lang="en-US" altLang="zh-CN" sz="2800" b="1" dirty="0"/>
              <a:t>  </a:t>
            </a:r>
            <a:r>
              <a:rPr lang="en-US" altLang="zh-CN" sz="2800" b="1" u="sng" dirty="0"/>
              <a:t>for</a:t>
            </a:r>
            <a:r>
              <a:rPr lang="en-US" altLang="zh-CN" sz="2800" b="1" dirty="0"/>
              <a:t>  J </a:t>
            </a:r>
            <a:r>
              <a:rPr lang="zh-CN" altLang="en-US" sz="2800" b="1" dirty="0"/>
              <a:t>中的每个项目</a:t>
            </a:r>
            <a:r>
              <a:rPr lang="en-US" altLang="zh-CN" sz="2800" b="1" dirty="0"/>
              <a:t>A </a:t>
            </a:r>
            <a:r>
              <a:rPr lang="en-US" altLang="zh-CN" sz="2800" b="1" dirty="0">
                <a:sym typeface="Symbol" pitchFamily="18" charset="2"/>
              </a:rPr>
              <a:t></a:t>
            </a:r>
            <a:r>
              <a:rPr lang="en-US" altLang="zh-CN" sz="2800" b="1" dirty="0"/>
              <a:t>  </a:t>
            </a:r>
            <a:r>
              <a:rPr lang="en-US" altLang="zh-CN" sz="2800" b="1" dirty="0" smtClean="0"/>
              <a:t>.B </a:t>
            </a:r>
            <a:r>
              <a:rPr lang="en-US" altLang="zh-CN" sz="2800" b="1" dirty="0">
                <a:sym typeface="Symbol" pitchFamily="18" charset="2"/>
              </a:rPr>
              <a:t></a:t>
            </a:r>
            <a:r>
              <a:rPr lang="en-US" altLang="zh-CN" sz="2800" b="1" dirty="0"/>
              <a:t>  </a:t>
            </a:r>
            <a:r>
              <a:rPr lang="zh-CN" altLang="en-US" sz="2800" b="1" dirty="0"/>
              <a:t>和产生式</a:t>
            </a:r>
          </a:p>
          <a:p>
            <a:pPr algn="just">
              <a:lnSpc>
                <a:spcPct val="80000"/>
              </a:lnSpc>
              <a:buFontTx/>
              <a:buNone/>
            </a:pPr>
            <a:r>
              <a:rPr lang="zh-CN" altLang="en-US" sz="2800" b="1" dirty="0"/>
              <a:t>             </a:t>
            </a:r>
            <a:r>
              <a:rPr lang="en-US" altLang="zh-CN" sz="2800" b="1" dirty="0"/>
              <a:t>B</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t> ，</a:t>
            </a:r>
            <a:r>
              <a:rPr lang="zh-CN" altLang="en-US" sz="2800" b="1" dirty="0"/>
              <a:t>若</a:t>
            </a:r>
            <a:r>
              <a:rPr lang="en-US" altLang="zh-CN" sz="2800" b="1" dirty="0"/>
              <a:t>B</a:t>
            </a:r>
            <a:r>
              <a:rPr lang="en-US" altLang="zh-CN" sz="2800" b="1" dirty="0">
                <a:sym typeface="Symbol" pitchFamily="18" charset="2"/>
              </a:rPr>
              <a:t> </a:t>
            </a:r>
            <a:r>
              <a:rPr lang="en-US" altLang="zh-CN" sz="2800" b="1" dirty="0" smtClean="0"/>
              <a:t>.</a:t>
            </a:r>
            <a:r>
              <a:rPr lang="en-US" altLang="zh-CN" sz="2800" b="1" dirty="0" smtClean="0">
                <a:sym typeface="Symbol" pitchFamily="18" charset="2"/>
              </a:rPr>
              <a:t></a:t>
            </a:r>
            <a:r>
              <a:rPr lang="en-US" altLang="zh-CN" sz="2800" b="1" dirty="0" smtClean="0"/>
              <a:t>   </a:t>
            </a:r>
            <a:r>
              <a:rPr lang="zh-CN" altLang="en-US" sz="2800" b="1" dirty="0"/>
              <a:t>不在</a:t>
            </a:r>
            <a:r>
              <a:rPr lang="en-US" altLang="zh-CN" sz="2800" b="1" dirty="0"/>
              <a:t>J</a:t>
            </a:r>
            <a:r>
              <a:rPr lang="zh-CN" altLang="en-US" sz="2800" b="1" dirty="0"/>
              <a:t>中</a:t>
            </a:r>
          </a:p>
          <a:p>
            <a:pPr algn="just">
              <a:lnSpc>
                <a:spcPct val="80000"/>
              </a:lnSpc>
              <a:buFontTx/>
              <a:buNone/>
            </a:pPr>
            <a:r>
              <a:rPr lang="zh-CN" altLang="en-US" sz="2800" b="1" dirty="0"/>
              <a:t>            </a:t>
            </a:r>
            <a:r>
              <a:rPr lang="zh-CN" altLang="en-US" sz="2800" b="1" u="sng" dirty="0"/>
              <a:t> </a:t>
            </a:r>
            <a:r>
              <a:rPr lang="en-US" altLang="zh-CN" sz="2800" b="1" u="sng" dirty="0"/>
              <a:t>do</a:t>
            </a:r>
            <a:r>
              <a:rPr lang="en-US" altLang="zh-CN" sz="2800" b="1" dirty="0"/>
              <a:t>   </a:t>
            </a:r>
            <a:r>
              <a:rPr lang="zh-CN" altLang="en-US" sz="2800" b="1" dirty="0"/>
              <a:t>将 </a:t>
            </a:r>
            <a:r>
              <a:rPr lang="en-US" altLang="zh-CN" sz="2800" b="1" dirty="0"/>
              <a:t>B</a:t>
            </a:r>
            <a:r>
              <a:rPr lang="en-US" altLang="zh-CN" sz="2800" b="1" dirty="0">
                <a:sym typeface="Symbol" pitchFamily="18" charset="2"/>
              </a:rPr>
              <a:t></a:t>
            </a:r>
            <a:r>
              <a:rPr lang="en-US" altLang="zh-CN" sz="2800" b="1" dirty="0"/>
              <a:t>   </a:t>
            </a:r>
            <a:r>
              <a:rPr lang="en-US" altLang="zh-CN" sz="2800" b="1" dirty="0" smtClean="0"/>
              <a:t>.</a:t>
            </a:r>
            <a:r>
              <a:rPr lang="en-US" altLang="zh-CN" sz="2800" b="1" dirty="0" smtClean="0">
                <a:sym typeface="Symbol" pitchFamily="18" charset="2"/>
              </a:rPr>
              <a:t></a:t>
            </a:r>
            <a:r>
              <a:rPr lang="en-US" altLang="zh-CN" sz="2800" b="1" dirty="0" smtClean="0"/>
              <a:t>  </a:t>
            </a:r>
            <a:r>
              <a:rPr lang="zh-CN" altLang="en-US" sz="2800" b="1" dirty="0"/>
              <a:t>加到</a:t>
            </a:r>
            <a:r>
              <a:rPr lang="en-US" altLang="zh-CN" sz="2800" b="1" dirty="0"/>
              <a:t>J</a:t>
            </a:r>
            <a:r>
              <a:rPr lang="zh-CN" altLang="en-US" sz="2800" b="1" dirty="0"/>
              <a:t>中  </a:t>
            </a:r>
            <a:r>
              <a:rPr lang="zh-CN" altLang="zh-CN" sz="2800" b="1" dirty="0"/>
              <a:t>  </a:t>
            </a:r>
            <a:endParaRPr lang="zh-CN" altLang="en-US" sz="2800" b="1" dirty="0"/>
          </a:p>
          <a:p>
            <a:pPr algn="just">
              <a:lnSpc>
                <a:spcPct val="80000"/>
              </a:lnSpc>
              <a:buFontTx/>
              <a:buNone/>
            </a:pPr>
            <a:r>
              <a:rPr lang="en-US" altLang="zh-CN" sz="2800" b="1" u="sng" dirty="0"/>
              <a:t>until</a:t>
            </a:r>
            <a:r>
              <a:rPr lang="en-US" altLang="zh-CN" sz="2800" b="1" dirty="0"/>
              <a:t>    </a:t>
            </a:r>
            <a:r>
              <a:rPr lang="zh-CN" altLang="en-US" sz="2800" b="1" dirty="0"/>
              <a:t>再没有项目加到</a:t>
            </a:r>
            <a:r>
              <a:rPr lang="en-US" altLang="zh-CN" sz="2800" b="1" dirty="0"/>
              <a:t>J</a:t>
            </a:r>
            <a:r>
              <a:rPr lang="zh-CN" altLang="en-US" sz="2800" b="1" dirty="0"/>
              <a:t>中</a:t>
            </a:r>
          </a:p>
          <a:p>
            <a:pPr algn="just">
              <a:lnSpc>
                <a:spcPct val="80000"/>
              </a:lnSpc>
              <a:buFontTx/>
              <a:buNone/>
            </a:pPr>
            <a:r>
              <a:rPr lang="en-US" altLang="zh-CN" sz="2800" b="1" u="sng" dirty="0"/>
              <a:t>return</a:t>
            </a:r>
            <a:r>
              <a:rPr lang="en-US" altLang="zh-CN" sz="2800" b="1" dirty="0"/>
              <a:t>  J</a:t>
            </a:r>
          </a:p>
          <a:p>
            <a:pPr algn="just">
              <a:lnSpc>
                <a:spcPct val="80000"/>
              </a:lnSpc>
              <a:buFontTx/>
              <a:buNone/>
            </a:pPr>
            <a:r>
              <a:rPr lang="en-US" altLang="zh-CN" sz="2800" b="1" dirty="0"/>
              <a:t>};</a:t>
            </a:r>
          </a:p>
          <a:p>
            <a:pPr algn="just">
              <a:lnSpc>
                <a:spcPct val="80000"/>
              </a:lnSpc>
              <a:buFontTx/>
              <a:buNone/>
            </a:pPr>
            <a:r>
              <a:rPr lang="en-US" altLang="zh-CN" sz="2800" b="1" dirty="0"/>
              <a:t>  </a:t>
            </a:r>
            <a:r>
              <a:rPr lang="en-US" altLang="zh-CN" sz="2800" b="1" dirty="0">
                <a:solidFill>
                  <a:srgbClr val="FF0000"/>
                </a:solidFill>
              </a:rPr>
              <a:t>GO (</a:t>
            </a:r>
            <a:r>
              <a:rPr lang="en-US" altLang="zh-CN" sz="2800" b="1" dirty="0" err="1">
                <a:solidFill>
                  <a:srgbClr val="FF0000"/>
                </a:solidFill>
              </a:rPr>
              <a:t>I,x</a:t>
            </a:r>
            <a:r>
              <a:rPr lang="en-US" altLang="zh-CN" sz="2800" b="1" dirty="0">
                <a:solidFill>
                  <a:srgbClr val="FF0000"/>
                </a:solidFill>
              </a:rPr>
              <a:t>)</a:t>
            </a:r>
            <a:r>
              <a:rPr lang="en-US" altLang="zh-CN" sz="2800" b="1" dirty="0"/>
              <a:t> = CLOSURE(J) ;</a:t>
            </a:r>
          </a:p>
          <a:p>
            <a:pPr algn="just">
              <a:lnSpc>
                <a:spcPct val="80000"/>
              </a:lnSpc>
              <a:buFontTx/>
              <a:buNone/>
            </a:pPr>
            <a:r>
              <a:rPr lang="en-US" altLang="zh-CN" sz="2800" b="1" dirty="0"/>
              <a:t> </a:t>
            </a:r>
            <a:r>
              <a:rPr lang="zh-CN" altLang="en-US" sz="2800" b="1" dirty="0"/>
              <a:t>其中， </a:t>
            </a:r>
            <a:r>
              <a:rPr lang="en-US" altLang="zh-CN" sz="2800" b="1" dirty="0"/>
              <a:t>I:</a:t>
            </a:r>
            <a:r>
              <a:rPr lang="zh-CN" altLang="en-US" sz="2800" b="1" dirty="0"/>
              <a:t>项目集，</a:t>
            </a:r>
            <a:r>
              <a:rPr lang="en-US" altLang="zh-CN" sz="2800" b="1" dirty="0"/>
              <a:t>x: </a:t>
            </a:r>
            <a:r>
              <a:rPr lang="zh-CN" altLang="en-US" sz="2800" b="1" dirty="0"/>
              <a:t>文法符号，</a:t>
            </a:r>
          </a:p>
          <a:p>
            <a:pPr algn="just">
              <a:lnSpc>
                <a:spcPct val="80000"/>
              </a:lnSpc>
              <a:buFontTx/>
              <a:buNone/>
            </a:pPr>
            <a:r>
              <a:rPr lang="zh-CN" altLang="en-US" sz="2800" b="1" dirty="0"/>
              <a:t>        </a:t>
            </a:r>
            <a:r>
              <a:rPr lang="en-US" altLang="zh-CN" sz="2800" b="1" dirty="0"/>
              <a:t>J={</a:t>
            </a:r>
            <a:r>
              <a:rPr lang="zh-CN" altLang="en-US" sz="2800" b="1" dirty="0"/>
              <a:t>任何形如</a:t>
            </a:r>
            <a:r>
              <a:rPr lang="en-US" altLang="zh-CN" sz="2800" b="1" dirty="0"/>
              <a:t>A</a:t>
            </a:r>
            <a:r>
              <a:rPr lang="en-US" altLang="zh-CN" sz="2800" b="1" dirty="0">
                <a:sym typeface="Symbol" pitchFamily="18" charset="2"/>
              </a:rPr>
              <a:t></a:t>
            </a:r>
            <a:r>
              <a:rPr lang="en-US" altLang="zh-CN" sz="2800" b="1" dirty="0"/>
              <a:t>  </a:t>
            </a:r>
            <a:r>
              <a:rPr lang="en-US" altLang="zh-CN" sz="2800" b="1" dirty="0" smtClean="0"/>
              <a:t>x. </a:t>
            </a:r>
            <a:r>
              <a:rPr lang="en-US" altLang="zh-CN" sz="2800" b="1" dirty="0">
                <a:sym typeface="Symbol" pitchFamily="18" charset="2"/>
              </a:rPr>
              <a:t></a:t>
            </a:r>
            <a:r>
              <a:rPr lang="en-US" altLang="zh-CN" sz="2800" b="1" dirty="0"/>
              <a:t> </a:t>
            </a:r>
            <a:r>
              <a:rPr lang="zh-CN" altLang="en-US" sz="2800" b="1" dirty="0"/>
              <a:t>的项目|</a:t>
            </a:r>
            <a:r>
              <a:rPr lang="en-US" altLang="zh-CN" sz="2800" b="1" dirty="0"/>
              <a:t>A</a:t>
            </a:r>
            <a:r>
              <a:rPr lang="en-US" altLang="zh-CN" sz="2800" b="1" dirty="0">
                <a:sym typeface="Symbol" pitchFamily="18" charset="2"/>
              </a:rPr>
              <a:t></a:t>
            </a:r>
            <a:r>
              <a:rPr lang="en-US" altLang="zh-CN" sz="2800" b="1" dirty="0"/>
              <a:t>  </a:t>
            </a:r>
            <a:r>
              <a:rPr lang="en-US" altLang="zh-CN" sz="2800" b="1" dirty="0" smtClean="0"/>
              <a:t>.x </a:t>
            </a:r>
            <a:r>
              <a:rPr lang="en-US" altLang="zh-CN" sz="2800" b="1" dirty="0">
                <a:sym typeface="Symbol" pitchFamily="18" charset="2"/>
              </a:rPr>
              <a:t></a:t>
            </a:r>
            <a:r>
              <a:rPr lang="en-US" altLang="zh-CN" sz="2800" b="1" dirty="0"/>
              <a:t> </a:t>
            </a:r>
            <a:r>
              <a:rPr lang="en-US" altLang="zh-CN" sz="2800" b="1" dirty="0">
                <a:sym typeface="Symbol" pitchFamily="18" charset="2"/>
              </a:rPr>
              <a:t>I</a:t>
            </a:r>
            <a:r>
              <a:rPr lang="en-US" altLang="zh-CN" sz="2800" b="1" dirty="0"/>
              <a:t>}</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59</a:t>
            </a:fld>
            <a:endParaRPr lang="en-US" altLang="zh-CN"/>
          </a:p>
        </p:txBody>
      </p:sp>
      <p:cxnSp>
        <p:nvCxnSpPr>
          <p:cNvPr id="5" name="直接连接符 4"/>
          <p:cNvCxnSpPr/>
          <p:nvPr/>
        </p:nvCxnSpPr>
        <p:spPr>
          <a:xfrm flipV="1">
            <a:off x="107504" y="1124744"/>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1520" y="620688"/>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a:xfrm>
            <a:off x="6553200" y="6245225"/>
            <a:ext cx="2133600" cy="476250"/>
          </a:xfrm>
          <a:noFill/>
        </p:spPr>
        <p:txBody>
          <a:bodyPr anchor="t"/>
          <a:lstStyle/>
          <a:p>
            <a:pPr>
              <a:defRPr/>
            </a:pPr>
            <a:fld id="{012EAFD2-C94C-40DF-99A3-CD4674D5BB27}" type="slidenum">
              <a:rPr lang="en-US" altLang="zh-CN">
                <a:latin typeface="+mn-lt"/>
                <a:ea typeface="宋体" pitchFamily="2" charset="-122"/>
              </a:rPr>
              <a:pPr>
                <a:defRPr/>
              </a:pPr>
              <a:t>6</a:t>
            </a:fld>
            <a:endParaRPr lang="en-US" altLang="zh-CN">
              <a:latin typeface="+mn-lt"/>
              <a:ea typeface="宋体" pitchFamily="2" charset="-122"/>
            </a:endParaRPr>
          </a:p>
        </p:txBody>
      </p:sp>
      <p:sp>
        <p:nvSpPr>
          <p:cNvPr id="322564" name="Rectangle 2"/>
          <p:cNvSpPr>
            <a:spLocks noGrp="1" noChangeArrowheads="1"/>
          </p:cNvSpPr>
          <p:nvPr>
            <p:ph type="title" idx="4294967295"/>
          </p:nvPr>
        </p:nvSpPr>
        <p:spPr>
          <a:xfrm>
            <a:off x="1044575" y="360363"/>
            <a:ext cx="7775575" cy="692150"/>
          </a:xfrm>
          <a:noFill/>
        </p:spPr>
        <p:txBody>
          <a:bodyPr lIns="92075" tIns="46038" rIns="92075" bIns="46038" anchor="ctr"/>
          <a:lstStyle/>
          <a:p>
            <a:r>
              <a:rPr lang="zh-CN" altLang="en-US" sz="3600" b="1" dirty="0"/>
              <a:t>移进</a:t>
            </a:r>
            <a:r>
              <a:rPr lang="en-US" altLang="zh-CN" sz="3600" b="1" dirty="0"/>
              <a:t>-</a:t>
            </a:r>
            <a:r>
              <a:rPr lang="zh-CN" altLang="en-US" sz="3600" b="1" dirty="0"/>
              <a:t>归约语法分析器的总体结构 </a:t>
            </a:r>
          </a:p>
        </p:txBody>
      </p:sp>
      <p:sp>
        <p:nvSpPr>
          <p:cNvPr id="1198083" name="Rectangle 3"/>
          <p:cNvSpPr>
            <a:spLocks noChangeArrowheads="1"/>
          </p:cNvSpPr>
          <p:nvPr/>
        </p:nvSpPr>
        <p:spPr bwMode="auto">
          <a:xfrm>
            <a:off x="3130550" y="1549400"/>
            <a:ext cx="3879850" cy="673100"/>
          </a:xfrm>
          <a:prstGeom prst="rect">
            <a:avLst/>
          </a:prstGeom>
          <a:noFill/>
          <a:ln w="12700">
            <a:solidFill>
              <a:schemeClr val="tx1"/>
            </a:solidFill>
            <a:miter lim="800000"/>
            <a:headEnd/>
            <a:tailEnd/>
          </a:ln>
          <a:effectLst/>
        </p:spPr>
        <p:txBody>
          <a:bodyPr wrap="none" lIns="92075" tIns="46038" rIns="92075" bIns="46038" anchor="ctr"/>
          <a:lstStyle/>
          <a:p>
            <a:pPr eaLnBrk="0" hangingPunct="0">
              <a:defRPr/>
            </a:pPr>
            <a:r>
              <a:rPr kumimoji="1" lang="en-US" altLang="zh-CN" sz="3600" b="1" dirty="0">
                <a:solidFill>
                  <a:srgbClr val="0000FF"/>
                </a:solidFill>
                <a:latin typeface="Times New Roman" pitchFamily="18" charset="0"/>
                <a:ea typeface="宋体" pitchFamily="2" charset="-122"/>
              </a:rPr>
              <a:t> </a:t>
            </a:r>
            <a:r>
              <a:rPr kumimoji="1" lang="en-US" altLang="zh-CN" sz="2800" b="1" dirty="0">
                <a:solidFill>
                  <a:srgbClr val="0000FF"/>
                </a:solidFill>
                <a:effectLst>
                  <a:outerShdw blurRad="38100" dist="38100" dir="2700000" algn="tl">
                    <a:srgbClr val="000000"/>
                  </a:outerShdw>
                </a:effectLst>
                <a:latin typeface="Times New Roman" pitchFamily="18" charset="0"/>
                <a:ea typeface="宋体" pitchFamily="2" charset="-122"/>
              </a:rPr>
              <a:t>id +</a:t>
            </a:r>
            <a:r>
              <a:rPr kumimoji="1" lang="en-US" altLang="zh-CN" sz="2800" b="1" dirty="0">
                <a:solidFill>
                  <a:schemeClr val="bg2"/>
                </a:solidFill>
                <a:effectLst>
                  <a:outerShdw blurRad="38100" dist="38100" dir="2700000" algn="tl">
                    <a:srgbClr val="000000"/>
                  </a:outerShdw>
                </a:effectLst>
                <a:latin typeface="Times New Roman" pitchFamily="18" charset="0"/>
                <a:ea typeface="宋体" pitchFamily="2" charset="-122"/>
              </a:rPr>
              <a:t> </a:t>
            </a:r>
            <a:r>
              <a:rPr kumimoji="1" lang="en-US" altLang="zh-CN" sz="2800" b="1" dirty="0">
                <a:effectLst>
                  <a:outerShdw blurRad="38100" dist="38100" dir="2700000" algn="tl">
                    <a:srgbClr val="FFFFFF"/>
                  </a:outerShdw>
                </a:effectLst>
                <a:latin typeface="Times New Roman" pitchFamily="18" charset="0"/>
                <a:ea typeface="宋体" pitchFamily="2" charset="-122"/>
              </a:rPr>
              <a:t>id </a:t>
            </a:r>
            <a:r>
              <a:rPr kumimoji="1" lang="zh-CN" altLang="en-US" sz="2800" b="1" dirty="0">
                <a:effectLst>
                  <a:outerShdw blurRad="38100" dist="38100" dir="2700000" algn="tl">
                    <a:srgbClr val="FFFFFF"/>
                  </a:outerShdw>
                </a:effectLst>
                <a:latin typeface="Times New Roman" pitchFamily="18" charset="0"/>
                <a:ea typeface="宋体" pitchFamily="2" charset="-122"/>
              </a:rPr>
              <a:t>＊ </a:t>
            </a:r>
            <a:r>
              <a:rPr kumimoji="1" lang="en-US" altLang="zh-CN" sz="2800" b="1" dirty="0">
                <a:effectLst>
                  <a:outerShdw blurRad="38100" dist="38100" dir="2700000" algn="tl">
                    <a:srgbClr val="FFFFFF"/>
                  </a:outerShdw>
                </a:effectLst>
                <a:latin typeface="Times New Roman" pitchFamily="18" charset="0"/>
                <a:ea typeface="宋体" pitchFamily="2" charset="-122"/>
              </a:rPr>
              <a:t>id  #</a:t>
            </a:r>
          </a:p>
        </p:txBody>
      </p:sp>
      <p:sp>
        <p:nvSpPr>
          <p:cNvPr id="1198084" name="Rectangle 4"/>
          <p:cNvSpPr>
            <a:spLocks noChangeArrowheads="1"/>
          </p:cNvSpPr>
          <p:nvPr/>
        </p:nvSpPr>
        <p:spPr bwMode="auto">
          <a:xfrm>
            <a:off x="1158875" y="2325688"/>
            <a:ext cx="749300" cy="296545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lnSpc>
                <a:spcPct val="130000"/>
              </a:lnSpc>
              <a:defRPr/>
            </a:pPr>
            <a:endParaRPr kumimoji="1" lang="en-US" altLang="zh-CN" sz="3600" b="1">
              <a:solidFill>
                <a:srgbClr val="FFFF00"/>
              </a:solidFill>
              <a:effectLst>
                <a:outerShdw blurRad="38100" dist="38100" dir="2700000" algn="tl">
                  <a:srgbClr val="000000"/>
                </a:outerShdw>
              </a:effectLst>
              <a:latin typeface="Times New Roman" pitchFamily="18" charset="0"/>
              <a:ea typeface="宋体" pitchFamily="2" charset="-122"/>
            </a:endParaRPr>
          </a:p>
          <a:p>
            <a:pPr algn="ctr" eaLnBrk="0" hangingPunct="0">
              <a:lnSpc>
                <a:spcPct val="130000"/>
              </a:lnSpc>
              <a:defRPr/>
            </a:pPr>
            <a:r>
              <a:rPr kumimoji="1" lang="zh-CN" altLang="en-US" sz="2800" b="1">
                <a:solidFill>
                  <a:srgbClr val="FF0000"/>
                </a:solidFill>
                <a:effectLst>
                  <a:outerShdw blurRad="38100" dist="38100" dir="2700000" algn="tl">
                    <a:srgbClr val="000000"/>
                  </a:outerShdw>
                </a:effectLst>
                <a:latin typeface="Times New Roman" pitchFamily="18" charset="0"/>
                <a:ea typeface="宋体" pitchFamily="2" charset="-122"/>
              </a:rPr>
              <a:t>＋</a:t>
            </a:r>
          </a:p>
          <a:p>
            <a:pPr algn="ctr" eaLnBrk="0" hangingPunct="0">
              <a:lnSpc>
                <a:spcPct val="130000"/>
              </a:lnSpc>
              <a:defRPr/>
            </a:pPr>
            <a:r>
              <a:rPr kumimoji="1" lang="zh-CN" altLang="en-US" sz="2800" b="1">
                <a:solidFill>
                  <a:srgbClr val="FF0000"/>
                </a:solidFill>
                <a:effectLst>
                  <a:outerShdw blurRad="38100" dist="38100" dir="2700000" algn="tl">
                    <a:srgbClr val="000000"/>
                  </a:outerShdw>
                </a:effectLst>
                <a:latin typeface="Times New Roman" pitchFamily="18" charset="0"/>
                <a:ea typeface="宋体" pitchFamily="2" charset="-122"/>
              </a:rPr>
              <a:t>Ｅ</a:t>
            </a:r>
          </a:p>
          <a:p>
            <a:pPr algn="ctr" eaLnBrk="0" hangingPunct="0">
              <a:lnSpc>
                <a:spcPct val="130000"/>
              </a:lnSpc>
              <a:defRPr/>
            </a:pPr>
            <a:r>
              <a:rPr kumimoji="1" lang="en-US" altLang="zh-CN" sz="2800" b="1">
                <a:solidFill>
                  <a:srgbClr val="FF0000"/>
                </a:solidFill>
                <a:effectLst>
                  <a:outerShdw blurRad="38100" dist="38100" dir="2700000" algn="tl">
                    <a:srgbClr val="000000"/>
                  </a:outerShdw>
                </a:effectLst>
                <a:latin typeface="Times New Roman" pitchFamily="18" charset="0"/>
                <a:ea typeface="宋体" pitchFamily="2" charset="-122"/>
              </a:rPr>
              <a:t>#</a:t>
            </a:r>
          </a:p>
        </p:txBody>
      </p:sp>
      <p:sp>
        <p:nvSpPr>
          <p:cNvPr id="1198085" name="Rectangle 5"/>
          <p:cNvSpPr>
            <a:spLocks noChangeArrowheads="1"/>
          </p:cNvSpPr>
          <p:nvPr/>
        </p:nvSpPr>
        <p:spPr bwMode="auto">
          <a:xfrm>
            <a:off x="3429000" y="3132138"/>
            <a:ext cx="2295128" cy="10668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zh-CN" altLang="en-US" sz="3200" b="1">
                <a:solidFill>
                  <a:srgbClr val="FF0000"/>
                </a:solidFill>
                <a:latin typeface="华文新魏" pitchFamily="2" charset="-122"/>
              </a:rPr>
              <a:t>移进</a:t>
            </a:r>
            <a:r>
              <a:rPr kumimoji="1" lang="en-US" altLang="zh-CN" sz="3200" b="1">
                <a:solidFill>
                  <a:srgbClr val="FF0000"/>
                </a:solidFill>
                <a:latin typeface="华文新魏" pitchFamily="2" charset="-122"/>
              </a:rPr>
              <a:t>-</a:t>
            </a:r>
            <a:r>
              <a:rPr kumimoji="1" lang="zh-CN" altLang="en-US" sz="3200" b="1">
                <a:solidFill>
                  <a:srgbClr val="FF0000"/>
                </a:solidFill>
                <a:latin typeface="华文新魏" pitchFamily="2" charset="-122"/>
              </a:rPr>
              <a:t>归约</a:t>
            </a:r>
          </a:p>
          <a:p>
            <a:pPr algn="ctr" eaLnBrk="0" hangingPunct="0">
              <a:defRPr/>
            </a:pPr>
            <a:r>
              <a:rPr kumimoji="1" lang="zh-CN" altLang="en-US" sz="3200" b="1">
                <a:solidFill>
                  <a:srgbClr val="FF0000"/>
                </a:solidFill>
                <a:latin typeface="华文新魏" pitchFamily="2" charset="-122"/>
              </a:rPr>
              <a:t>控制程序</a:t>
            </a:r>
            <a:endParaRPr kumimoji="1" lang="zh-CN" altLang="en-US" sz="3200" b="1">
              <a:solidFill>
                <a:srgbClr val="FF0000"/>
              </a:solidFill>
              <a:effectLst>
                <a:outerShdw blurRad="38100" dist="38100" dir="2700000" algn="tl">
                  <a:srgbClr val="000000"/>
                </a:outerShdw>
              </a:effectLst>
              <a:latin typeface="华文新魏" pitchFamily="2" charset="-122"/>
            </a:endParaRPr>
          </a:p>
        </p:txBody>
      </p:sp>
      <p:sp>
        <p:nvSpPr>
          <p:cNvPr id="1198086" name="Line 6"/>
          <p:cNvSpPr>
            <a:spLocks noChangeShapeType="1"/>
          </p:cNvSpPr>
          <p:nvPr/>
        </p:nvSpPr>
        <p:spPr bwMode="auto">
          <a:xfrm rot="21595748" flipV="1">
            <a:off x="4572565" y="2204865"/>
            <a:ext cx="1588" cy="914400"/>
          </a:xfrm>
          <a:prstGeom prst="line">
            <a:avLst/>
          </a:prstGeom>
          <a:noFill/>
          <a:ln w="38100" cmpd="dbl">
            <a:solidFill>
              <a:schemeClr val="tx1"/>
            </a:solidFill>
            <a:round/>
            <a:headEnd/>
            <a:tailEnd type="triangle" w="med" len="med"/>
          </a:ln>
        </p:spPr>
        <p:txBody>
          <a:bodyPr wrap="none" anchor="ctr"/>
          <a:lstStyle/>
          <a:p>
            <a:endParaRPr lang="zh-CN" altLang="en-US"/>
          </a:p>
        </p:txBody>
      </p:sp>
      <p:sp>
        <p:nvSpPr>
          <p:cNvPr id="1198087" name="Line 7"/>
          <p:cNvSpPr>
            <a:spLocks noChangeShapeType="1"/>
          </p:cNvSpPr>
          <p:nvPr/>
        </p:nvSpPr>
        <p:spPr bwMode="auto">
          <a:xfrm>
            <a:off x="5724128" y="3717032"/>
            <a:ext cx="1066800" cy="0"/>
          </a:xfrm>
          <a:prstGeom prst="line">
            <a:avLst/>
          </a:prstGeom>
          <a:noFill/>
          <a:ln w="38100" cmpd="dbl">
            <a:solidFill>
              <a:schemeClr val="tx1"/>
            </a:solidFill>
            <a:round/>
            <a:headEnd type="none" w="sm" len="sm"/>
            <a:tailEnd type="stealth" w="med" len="lg"/>
          </a:ln>
        </p:spPr>
        <p:txBody>
          <a:bodyPr wrap="none" anchor="ctr"/>
          <a:lstStyle/>
          <a:p>
            <a:endParaRPr lang="zh-CN" altLang="en-US"/>
          </a:p>
        </p:txBody>
      </p:sp>
      <p:sp>
        <p:nvSpPr>
          <p:cNvPr id="1198088" name="Rectangle 8"/>
          <p:cNvSpPr>
            <a:spLocks noChangeArrowheads="1"/>
          </p:cNvSpPr>
          <p:nvPr/>
        </p:nvSpPr>
        <p:spPr bwMode="auto">
          <a:xfrm>
            <a:off x="6804248" y="3284984"/>
            <a:ext cx="2087562" cy="946150"/>
          </a:xfrm>
          <a:prstGeom prst="rect">
            <a:avLst/>
          </a:prstGeom>
          <a:noFill/>
          <a:ln w="9525">
            <a:noFill/>
            <a:miter lim="800000"/>
            <a:headEnd/>
            <a:tailEnd/>
          </a:ln>
          <a:effectLst/>
        </p:spPr>
        <p:txBody>
          <a:bodyPr lIns="92075" tIns="46038" rIns="92075" bIns="46038">
            <a:spAutoFit/>
          </a:bodyPr>
          <a:lstStyle/>
          <a:p>
            <a:pPr algn="ctr" eaLnBrk="0" hangingPunct="0">
              <a:defRPr/>
            </a:pPr>
            <a:r>
              <a:rPr kumimoji="1" lang="zh-CN" altLang="en-US" sz="2800" b="1" dirty="0">
                <a:effectLst>
                  <a:outerShdw blurRad="38100" dist="38100" dir="2700000" algn="tl">
                    <a:srgbClr val="FFFFFF"/>
                  </a:outerShdw>
                </a:effectLst>
                <a:latin typeface="华文新魏" pitchFamily="2" charset="-122"/>
              </a:rPr>
              <a:t>输出</a:t>
            </a:r>
          </a:p>
          <a:p>
            <a:pPr algn="ctr" eaLnBrk="0" hangingPunct="0">
              <a:defRPr/>
            </a:pPr>
            <a:r>
              <a:rPr kumimoji="1" lang="zh-CN" altLang="en-US" sz="2800" b="1" dirty="0">
                <a:effectLst>
                  <a:outerShdw blurRad="38100" dist="38100" dir="2700000" algn="tl">
                    <a:srgbClr val="FFFFFF"/>
                  </a:outerShdw>
                </a:effectLst>
                <a:latin typeface="华文新魏" pitchFamily="2" charset="-122"/>
              </a:rPr>
              <a:t>产生式序列</a:t>
            </a:r>
          </a:p>
        </p:txBody>
      </p:sp>
      <p:sp>
        <p:nvSpPr>
          <p:cNvPr id="1198089" name="Text Box 9"/>
          <p:cNvSpPr txBox="1">
            <a:spLocks noChangeArrowheads="1"/>
          </p:cNvSpPr>
          <p:nvPr/>
        </p:nvSpPr>
        <p:spPr bwMode="auto">
          <a:xfrm>
            <a:off x="1066800" y="5789613"/>
            <a:ext cx="7543800" cy="519112"/>
          </a:xfrm>
          <a:prstGeom prst="rect">
            <a:avLst/>
          </a:prstGeom>
          <a:noFill/>
          <a:ln w="12700">
            <a:noFill/>
            <a:miter lim="800000"/>
            <a:headEnd type="none" w="sm" len="sm"/>
            <a:tailEnd type="none" w="sm" len="sm"/>
          </a:ln>
        </p:spPr>
        <p:txBody>
          <a:bodyPr>
            <a:spAutoFit/>
          </a:bodyPr>
          <a:lstStyle/>
          <a:p>
            <a:pPr eaLnBrk="0" hangingPunct="0"/>
            <a:r>
              <a:rPr kumimoji="1" lang="zh-CN" altLang="en-US" sz="2800" b="1">
                <a:solidFill>
                  <a:srgbClr val="FF0000"/>
                </a:solidFill>
                <a:latin typeface="华文新魏" pitchFamily="2" charset="-122"/>
              </a:rPr>
              <a:t>栈内容</a:t>
            </a:r>
            <a:r>
              <a:rPr kumimoji="1" lang="en-US" altLang="zh-CN" sz="2800" b="1">
                <a:solidFill>
                  <a:srgbClr val="FF0000"/>
                </a:solidFill>
                <a:latin typeface="华文新魏" pitchFamily="2" charset="-122"/>
              </a:rPr>
              <a:t>+</a:t>
            </a:r>
            <a:r>
              <a:rPr kumimoji="1" lang="zh-CN" altLang="en-US" sz="2800" b="1">
                <a:solidFill>
                  <a:srgbClr val="FF0000"/>
                </a:solidFill>
                <a:latin typeface="华文新魏" pitchFamily="2" charset="-122"/>
              </a:rPr>
              <a:t>输入缓冲区内容 ＝ </a:t>
            </a:r>
            <a:r>
              <a:rPr kumimoji="1" lang="en-US" altLang="zh-CN" sz="2800" b="1">
                <a:solidFill>
                  <a:srgbClr val="FF0000"/>
                </a:solidFill>
                <a:latin typeface="华文新魏" pitchFamily="2" charset="-122"/>
              </a:rPr>
              <a:t># “</a:t>
            </a:r>
            <a:r>
              <a:rPr kumimoji="1" lang="zh-CN" altLang="en-US" sz="2800" b="1">
                <a:solidFill>
                  <a:srgbClr val="FF0000"/>
                </a:solidFill>
                <a:latin typeface="华文新魏" pitchFamily="2" charset="-122"/>
              </a:rPr>
              <a:t>当前句型 ” </a:t>
            </a:r>
            <a:r>
              <a:rPr kumimoji="1" lang="en-US" altLang="zh-CN" sz="2800" b="1">
                <a:solidFill>
                  <a:srgbClr val="FF0000"/>
                </a:solidFill>
                <a:latin typeface="华文新魏" pitchFamily="2" charset="-122"/>
              </a:rPr>
              <a:t>#</a:t>
            </a:r>
          </a:p>
        </p:txBody>
      </p:sp>
      <p:sp>
        <p:nvSpPr>
          <p:cNvPr id="1198090" name="Text Box 10"/>
          <p:cNvSpPr txBox="1">
            <a:spLocks noChangeArrowheads="1"/>
          </p:cNvSpPr>
          <p:nvPr/>
        </p:nvSpPr>
        <p:spPr bwMode="auto">
          <a:xfrm>
            <a:off x="457200" y="4759325"/>
            <a:ext cx="539750" cy="519113"/>
          </a:xfrm>
          <a:prstGeom prst="rect">
            <a:avLst/>
          </a:prstGeom>
          <a:noFill/>
          <a:ln w="12700">
            <a:noFill/>
            <a:miter lim="800000"/>
            <a:headEnd type="none" w="sm" len="sm"/>
            <a:tailEnd type="none" w="sm" len="sm"/>
          </a:ln>
        </p:spPr>
        <p:txBody>
          <a:bodyPr wrap="none">
            <a:spAutoFit/>
          </a:bodyPr>
          <a:lstStyle/>
          <a:p>
            <a:pPr eaLnBrk="0" hangingPunct="0"/>
            <a:r>
              <a:rPr kumimoji="1" lang="zh-CN" altLang="en-US" sz="2800" b="1">
                <a:solidFill>
                  <a:srgbClr val="FF0000"/>
                </a:solidFill>
                <a:latin typeface="华文新魏" pitchFamily="2" charset="-122"/>
              </a:rPr>
              <a:t>栈</a:t>
            </a:r>
          </a:p>
        </p:txBody>
      </p:sp>
      <p:sp>
        <p:nvSpPr>
          <p:cNvPr id="1198091" name="Text Box 11"/>
          <p:cNvSpPr txBox="1">
            <a:spLocks noChangeArrowheads="1"/>
          </p:cNvSpPr>
          <p:nvPr/>
        </p:nvSpPr>
        <p:spPr bwMode="auto">
          <a:xfrm>
            <a:off x="900113" y="1522413"/>
            <a:ext cx="2084387" cy="641350"/>
          </a:xfrm>
          <a:prstGeom prst="rect">
            <a:avLst/>
          </a:prstGeom>
          <a:noFill/>
          <a:ln w="12700">
            <a:noFill/>
            <a:miter lim="800000"/>
            <a:headEnd type="none" w="sm" len="sm"/>
            <a:tailEnd type="none" w="sm" len="sm"/>
          </a:ln>
        </p:spPr>
        <p:txBody>
          <a:bodyPr wrap="none">
            <a:spAutoFit/>
          </a:bodyPr>
          <a:lstStyle/>
          <a:p>
            <a:pPr eaLnBrk="0" hangingPunct="0"/>
            <a:r>
              <a:rPr kumimoji="1" lang="zh-CN" altLang="en-US" sz="2800" b="1" dirty="0">
                <a:solidFill>
                  <a:srgbClr val="FF0000"/>
                </a:solidFill>
                <a:latin typeface="华文新魏" pitchFamily="2" charset="-122"/>
              </a:rPr>
              <a:t>输入缓冲区</a:t>
            </a:r>
            <a:r>
              <a:rPr kumimoji="1" lang="zh-CN" altLang="en-US" sz="3600" dirty="0">
                <a:solidFill>
                  <a:schemeClr val="bg2"/>
                </a:solidFill>
                <a:latin typeface="华文新魏" pitchFamily="2" charset="-122"/>
              </a:rPr>
              <a:t> </a:t>
            </a:r>
            <a:endParaRPr kumimoji="1" lang="zh-CN" altLang="en-US" sz="2800" b="1" dirty="0">
              <a:solidFill>
                <a:srgbClr val="FFFF00"/>
              </a:solidFill>
              <a:latin typeface="华文新魏" pitchFamily="2" charset="-122"/>
            </a:endParaRPr>
          </a:p>
        </p:txBody>
      </p:sp>
      <p:sp>
        <p:nvSpPr>
          <p:cNvPr id="1198092" name="Rectangle 12"/>
          <p:cNvSpPr>
            <a:spLocks noChangeArrowheads="1"/>
          </p:cNvSpPr>
          <p:nvPr/>
        </p:nvSpPr>
        <p:spPr bwMode="auto">
          <a:xfrm>
            <a:off x="2824163" y="5041900"/>
            <a:ext cx="3476625" cy="5207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en-US" altLang="zh-CN" sz="3600" b="1" dirty="0">
                <a:solidFill>
                  <a:schemeClr val="folHlink"/>
                </a:solidFill>
                <a:latin typeface="华文新魏" pitchFamily="2" charset="-122"/>
              </a:rPr>
              <a:t> </a:t>
            </a:r>
            <a:r>
              <a:rPr kumimoji="1" lang="zh-CN" altLang="en-US" sz="2800" b="1" dirty="0">
                <a:solidFill>
                  <a:srgbClr val="FF0000"/>
                </a:solidFill>
                <a:effectLst>
                  <a:outerShdw blurRad="38100" dist="38100" dir="2700000" algn="tl">
                    <a:srgbClr val="000000"/>
                  </a:outerShdw>
                </a:effectLst>
                <a:latin typeface="华文新魏" pitchFamily="2" charset="-122"/>
              </a:rPr>
              <a:t>分析表</a:t>
            </a:r>
            <a:r>
              <a:rPr kumimoji="1" lang="en-US" altLang="zh-CN" sz="2800" b="1" dirty="0">
                <a:solidFill>
                  <a:srgbClr val="FF0000"/>
                </a:solidFill>
                <a:effectLst>
                  <a:outerShdw blurRad="38100" dist="38100" dir="2700000" algn="tl">
                    <a:srgbClr val="000000"/>
                  </a:outerShdw>
                </a:effectLst>
                <a:latin typeface="华文新魏" pitchFamily="2" charset="-122"/>
              </a:rPr>
              <a:t>M</a:t>
            </a:r>
          </a:p>
        </p:txBody>
      </p:sp>
      <p:sp>
        <p:nvSpPr>
          <p:cNvPr id="1198093" name="Line 13"/>
          <p:cNvSpPr>
            <a:spLocks noChangeShapeType="1"/>
          </p:cNvSpPr>
          <p:nvPr/>
        </p:nvSpPr>
        <p:spPr bwMode="auto">
          <a:xfrm rot="10848340" flipV="1">
            <a:off x="4570413" y="4203700"/>
            <a:ext cx="1587" cy="836613"/>
          </a:xfrm>
          <a:prstGeom prst="line">
            <a:avLst/>
          </a:prstGeom>
          <a:noFill/>
          <a:ln w="38100" cmpd="dbl">
            <a:solidFill>
              <a:schemeClr val="tx1"/>
            </a:solidFill>
            <a:round/>
            <a:headEnd/>
            <a:tailEnd type="triangle" w="med" len="med"/>
          </a:ln>
        </p:spPr>
        <p:txBody>
          <a:bodyPr wrap="none" anchor="ctr"/>
          <a:lstStyle/>
          <a:p>
            <a:endParaRPr lang="zh-CN" altLang="en-US"/>
          </a:p>
        </p:txBody>
      </p:sp>
      <p:sp>
        <p:nvSpPr>
          <p:cNvPr id="1198094" name="Line 14"/>
          <p:cNvSpPr>
            <a:spLocks noChangeShapeType="1"/>
          </p:cNvSpPr>
          <p:nvPr/>
        </p:nvSpPr>
        <p:spPr bwMode="auto">
          <a:xfrm flipH="1">
            <a:off x="1907704" y="3717032"/>
            <a:ext cx="1524000" cy="0"/>
          </a:xfrm>
          <a:prstGeom prst="line">
            <a:avLst/>
          </a:prstGeom>
          <a:noFill/>
          <a:ln w="38100">
            <a:solidFill>
              <a:schemeClr val="tx1"/>
            </a:solidFill>
            <a:round/>
            <a:headEnd/>
            <a:tailEnd type="triangle" w="med" len="med"/>
          </a:ln>
        </p:spPr>
        <p:txBody>
          <a:bodyPr lIns="92075" tIns="46038" rIns="92075" bIns="46038"/>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27584" y="1052736"/>
            <a:ext cx="7793037" cy="695672"/>
          </a:xfrm>
        </p:spPr>
        <p:txBody>
          <a:bodyPr/>
          <a:lstStyle/>
          <a:p>
            <a:r>
              <a:rPr lang="en-US" altLang="zh-CN" sz="3600" b="1" dirty="0" smtClean="0">
                <a:solidFill>
                  <a:srgbClr val="3333FF"/>
                </a:solidFill>
              </a:rPr>
              <a:t>LR(0)</a:t>
            </a:r>
            <a:r>
              <a:rPr lang="zh-CN" altLang="en-US" sz="3600" b="1" dirty="0" smtClean="0">
                <a:solidFill>
                  <a:srgbClr val="3333FF"/>
                </a:solidFill>
              </a:rPr>
              <a:t>项目集规范族的构造</a:t>
            </a:r>
            <a:endParaRPr lang="zh-CN" altLang="en-US" sz="3600" b="1" dirty="0">
              <a:solidFill>
                <a:srgbClr val="3333FF"/>
              </a:solidFill>
            </a:endParaRPr>
          </a:p>
        </p:txBody>
      </p:sp>
      <p:sp>
        <p:nvSpPr>
          <p:cNvPr id="37891" name="Rectangle 3"/>
          <p:cNvSpPr>
            <a:spLocks noGrp="1" noChangeArrowheads="1"/>
          </p:cNvSpPr>
          <p:nvPr>
            <p:ph idx="1"/>
          </p:nvPr>
        </p:nvSpPr>
        <p:spPr>
          <a:xfrm>
            <a:off x="755576" y="1988840"/>
            <a:ext cx="7772400" cy="4114800"/>
          </a:xfrm>
        </p:spPr>
        <p:txBody>
          <a:bodyPr/>
          <a:lstStyle/>
          <a:p>
            <a:pPr algn="just">
              <a:lnSpc>
                <a:spcPct val="90000"/>
              </a:lnSpc>
            </a:pPr>
            <a:r>
              <a:rPr lang="zh-CN" altLang="en-US" sz="2800" b="1" dirty="0"/>
              <a:t>计算</a:t>
            </a:r>
            <a:r>
              <a:rPr lang="en-US" altLang="zh-CN" sz="2800" b="1" dirty="0" smtClean="0"/>
              <a:t>LR(0) </a:t>
            </a:r>
            <a:r>
              <a:rPr lang="zh-CN" altLang="en-US" sz="2800" b="1" dirty="0" smtClean="0"/>
              <a:t>项目</a:t>
            </a:r>
            <a:r>
              <a:rPr lang="zh-CN" altLang="en-US" sz="2800" b="1" dirty="0"/>
              <a:t>集规范</a:t>
            </a:r>
            <a:r>
              <a:rPr lang="zh-CN" altLang="en-US" sz="2800" b="1" dirty="0" smtClean="0"/>
              <a:t>族  </a:t>
            </a:r>
            <a:r>
              <a:rPr lang="en-US" altLang="zh-CN" sz="2800" b="1" dirty="0" smtClean="0"/>
              <a:t>C</a:t>
            </a:r>
            <a:r>
              <a:rPr lang="en-US" altLang="zh-CN" sz="2800" b="1" dirty="0"/>
              <a:t>={I</a:t>
            </a:r>
            <a:r>
              <a:rPr lang="en-US" altLang="zh-CN" sz="2800" b="1" baseline="-25000" dirty="0"/>
              <a:t>0</a:t>
            </a:r>
            <a:r>
              <a:rPr lang="en-US" altLang="zh-CN" sz="2800" b="1" dirty="0"/>
              <a:t>  ，I</a:t>
            </a:r>
            <a:r>
              <a:rPr lang="en-US" altLang="zh-CN" sz="2800" b="1" baseline="-25000" dirty="0"/>
              <a:t>1</a:t>
            </a:r>
            <a:r>
              <a:rPr lang="en-US" altLang="zh-CN" sz="2800" b="1" dirty="0"/>
              <a:t>  , </a:t>
            </a:r>
            <a:r>
              <a:rPr lang="en-US" altLang="zh-CN" sz="2800" b="1" dirty="0" smtClean="0"/>
              <a:t>... </a:t>
            </a:r>
            <a:r>
              <a:rPr lang="en-US" altLang="zh-CN" sz="2800" b="1" dirty="0"/>
              <a:t>I</a:t>
            </a:r>
            <a:r>
              <a:rPr lang="en-US" altLang="zh-CN" sz="2800" b="1" baseline="-25000" dirty="0"/>
              <a:t>n</a:t>
            </a:r>
            <a:r>
              <a:rPr lang="en-US" altLang="zh-CN" sz="2800" b="1" dirty="0"/>
              <a:t>  }</a:t>
            </a:r>
          </a:p>
          <a:p>
            <a:pPr algn="just">
              <a:lnSpc>
                <a:spcPct val="90000"/>
              </a:lnSpc>
              <a:buFontTx/>
              <a:buNone/>
            </a:pPr>
            <a:endParaRPr lang="en-US" altLang="zh-CN" sz="2400" b="1" u="sng" dirty="0" smtClean="0"/>
          </a:p>
          <a:p>
            <a:pPr algn="just">
              <a:lnSpc>
                <a:spcPct val="90000"/>
              </a:lnSpc>
              <a:buFontTx/>
              <a:buNone/>
            </a:pPr>
            <a:r>
              <a:rPr lang="en-US" altLang="zh-CN" sz="2400" b="1" u="sng" dirty="0" smtClean="0"/>
              <a:t>Procedure</a:t>
            </a:r>
            <a:r>
              <a:rPr lang="en-US" altLang="zh-CN" sz="2400" b="1" dirty="0" smtClean="0"/>
              <a:t> </a:t>
            </a:r>
            <a:r>
              <a:rPr lang="en-US" altLang="zh-CN" sz="2400" b="1" dirty="0" err="1"/>
              <a:t>itemsets</a:t>
            </a:r>
            <a:r>
              <a:rPr lang="en-US" altLang="zh-CN" sz="2400" b="1" dirty="0"/>
              <a:t>(G</a:t>
            </a:r>
            <a:r>
              <a:rPr lang="en-US" altLang="zh-CN" sz="2400" b="1" dirty="0">
                <a:latin typeface="Arial"/>
              </a:rPr>
              <a:t>’</a:t>
            </a:r>
            <a:r>
              <a:rPr lang="en-US" altLang="zh-CN" sz="2400" b="1" dirty="0"/>
              <a:t>);</a:t>
            </a:r>
          </a:p>
          <a:p>
            <a:pPr algn="just">
              <a:lnSpc>
                <a:spcPct val="90000"/>
              </a:lnSpc>
              <a:buFontTx/>
              <a:buNone/>
            </a:pPr>
            <a:r>
              <a:rPr lang="en-US" altLang="zh-CN" sz="2400" b="1" dirty="0"/>
              <a:t>   </a:t>
            </a:r>
            <a:r>
              <a:rPr lang="zh-CN" altLang="en-US" sz="2400" b="1" dirty="0"/>
              <a:t>  </a:t>
            </a:r>
            <a:r>
              <a:rPr lang="en-US" altLang="zh-CN" sz="2400" b="1" u="sng" dirty="0"/>
              <a:t>Begin</a:t>
            </a:r>
            <a:r>
              <a:rPr lang="en-US" altLang="zh-CN" sz="2400" b="1" dirty="0"/>
              <a:t>  C := { CLOSURE ({S</a:t>
            </a:r>
            <a:r>
              <a:rPr lang="en-US" altLang="zh-CN" sz="2400" b="1" dirty="0">
                <a:latin typeface="Arial"/>
              </a:rPr>
              <a:t>’</a:t>
            </a:r>
            <a:r>
              <a:rPr lang="en-US" altLang="zh-CN" sz="2400" b="1" dirty="0" smtClean="0">
                <a:sym typeface="Symbol" pitchFamily="18" charset="2"/>
              </a:rPr>
              <a:t>.</a:t>
            </a:r>
            <a:r>
              <a:rPr lang="en-US" altLang="zh-CN" sz="2400" b="1" dirty="0" smtClean="0"/>
              <a:t>S</a:t>
            </a:r>
            <a:r>
              <a:rPr lang="en-US" altLang="zh-CN" sz="2400" b="1" dirty="0"/>
              <a:t>})}</a:t>
            </a:r>
          </a:p>
          <a:p>
            <a:pPr algn="just">
              <a:lnSpc>
                <a:spcPct val="90000"/>
              </a:lnSpc>
              <a:buFontTx/>
              <a:buNone/>
            </a:pPr>
            <a:r>
              <a:rPr lang="en-US" altLang="zh-CN" sz="2400" b="1" dirty="0"/>
              <a:t>          </a:t>
            </a:r>
            <a:r>
              <a:rPr lang="en-US" altLang="zh-CN" sz="2400" b="1" u="sng" dirty="0"/>
              <a:t>Repeat</a:t>
            </a:r>
          </a:p>
          <a:p>
            <a:pPr algn="just">
              <a:lnSpc>
                <a:spcPct val="90000"/>
              </a:lnSpc>
              <a:buFontTx/>
              <a:buNone/>
            </a:pPr>
            <a:r>
              <a:rPr lang="en-US" altLang="zh-CN" sz="2400" b="1" dirty="0"/>
              <a:t>         </a:t>
            </a:r>
            <a:r>
              <a:rPr lang="en-US" altLang="zh-CN" sz="2400" b="1" u="sng" dirty="0"/>
              <a:t>  For</a:t>
            </a:r>
            <a:r>
              <a:rPr lang="en-US" altLang="zh-CN" sz="2400" b="1" dirty="0"/>
              <a:t> C </a:t>
            </a:r>
            <a:r>
              <a:rPr lang="zh-CN" altLang="en-US" sz="2400" b="1" dirty="0"/>
              <a:t>中每一项目集</a:t>
            </a:r>
            <a:r>
              <a:rPr lang="en-US" altLang="zh-CN" sz="2400" b="1" dirty="0"/>
              <a:t>I</a:t>
            </a:r>
            <a:r>
              <a:rPr lang="zh-CN" altLang="en-US" sz="2400" b="1" dirty="0"/>
              <a:t>和每一文法符号</a:t>
            </a:r>
            <a:r>
              <a:rPr lang="en-US" altLang="zh-CN" sz="2400" b="1" dirty="0"/>
              <a:t>x  </a:t>
            </a:r>
          </a:p>
          <a:p>
            <a:pPr algn="just">
              <a:lnSpc>
                <a:spcPct val="90000"/>
              </a:lnSpc>
              <a:buFontTx/>
              <a:buNone/>
            </a:pPr>
            <a:r>
              <a:rPr lang="zh-CN" altLang="en-US" sz="2400" b="1" dirty="0"/>
              <a:t>           </a:t>
            </a:r>
            <a:r>
              <a:rPr lang="en-US" altLang="zh-CN" sz="2400" b="1" u="sng" dirty="0"/>
              <a:t>Do</a:t>
            </a:r>
            <a:r>
              <a:rPr lang="en-US" altLang="zh-CN" sz="2400" b="1" dirty="0"/>
              <a:t>  </a:t>
            </a:r>
            <a:r>
              <a:rPr lang="en-US" altLang="zh-CN" sz="2400" b="1" u="sng" dirty="0"/>
              <a:t>if </a:t>
            </a:r>
            <a:r>
              <a:rPr lang="en-US" altLang="zh-CN" sz="2400" b="1" dirty="0"/>
              <a:t> GO(</a:t>
            </a:r>
            <a:r>
              <a:rPr lang="en-US" altLang="zh-CN" sz="2400" b="1" dirty="0" err="1"/>
              <a:t>I,x</a:t>
            </a:r>
            <a:r>
              <a:rPr lang="en-US" altLang="zh-CN" sz="2400" b="1" dirty="0"/>
              <a:t>) </a:t>
            </a:r>
            <a:r>
              <a:rPr lang="zh-CN" altLang="en-US" sz="2400" b="1" dirty="0"/>
              <a:t>非空且不属于</a:t>
            </a:r>
            <a:r>
              <a:rPr lang="en-US" altLang="zh-CN" sz="2400" b="1" dirty="0"/>
              <a:t>C</a:t>
            </a:r>
          </a:p>
          <a:p>
            <a:pPr algn="just">
              <a:lnSpc>
                <a:spcPct val="90000"/>
              </a:lnSpc>
              <a:buFontTx/>
              <a:buNone/>
            </a:pPr>
            <a:r>
              <a:rPr lang="en-US" altLang="zh-CN" sz="2400" b="1" dirty="0"/>
              <a:t>                 </a:t>
            </a:r>
            <a:r>
              <a:rPr lang="en-US" altLang="zh-CN" sz="2400" b="1" u="sng" dirty="0"/>
              <a:t>Then</a:t>
            </a:r>
            <a:r>
              <a:rPr lang="en-US" altLang="zh-CN" sz="2400" b="1" dirty="0"/>
              <a:t> </a:t>
            </a:r>
            <a:r>
              <a:rPr lang="zh-CN" altLang="en-US" sz="2400" b="1" dirty="0"/>
              <a:t>把 </a:t>
            </a:r>
            <a:r>
              <a:rPr lang="en-US" altLang="zh-CN" sz="2400" b="1" dirty="0"/>
              <a:t>GO(</a:t>
            </a:r>
            <a:r>
              <a:rPr lang="en-US" altLang="zh-CN" sz="2400" b="1" dirty="0" err="1"/>
              <a:t>I,x</a:t>
            </a:r>
            <a:r>
              <a:rPr lang="en-US" altLang="zh-CN" sz="2400" b="1" dirty="0"/>
              <a:t>) </a:t>
            </a:r>
            <a:r>
              <a:rPr lang="zh-CN" altLang="en-US" sz="2400" b="1" dirty="0"/>
              <a:t>放入</a:t>
            </a:r>
            <a:r>
              <a:rPr lang="en-US" altLang="zh-CN" sz="2400" b="1" dirty="0"/>
              <a:t>C</a:t>
            </a:r>
            <a:r>
              <a:rPr lang="zh-CN" altLang="en-US" sz="2400" b="1" dirty="0"/>
              <a:t>中</a:t>
            </a:r>
          </a:p>
          <a:p>
            <a:pPr algn="just">
              <a:lnSpc>
                <a:spcPct val="90000"/>
              </a:lnSpc>
              <a:buFontTx/>
              <a:buNone/>
            </a:pPr>
            <a:r>
              <a:rPr lang="en-US" altLang="zh-CN" sz="2400" b="1" dirty="0"/>
              <a:t>           </a:t>
            </a:r>
            <a:r>
              <a:rPr lang="zh-CN" altLang="en-US" sz="2400" b="1" u="sng" dirty="0"/>
              <a:t> </a:t>
            </a:r>
            <a:r>
              <a:rPr lang="en-US" altLang="zh-CN" sz="2400" b="1" u="sng" dirty="0"/>
              <a:t>Until </a:t>
            </a:r>
            <a:r>
              <a:rPr lang="en-US" altLang="zh-CN" sz="2400" b="1" dirty="0"/>
              <a:t>C </a:t>
            </a:r>
            <a:r>
              <a:rPr lang="zh-CN" altLang="en-US" sz="2400" b="1" dirty="0"/>
              <a:t>不再增大</a:t>
            </a:r>
          </a:p>
          <a:p>
            <a:pPr algn="just">
              <a:lnSpc>
                <a:spcPct val="90000"/>
              </a:lnSpc>
              <a:buFontTx/>
              <a:buNone/>
            </a:pPr>
            <a:r>
              <a:rPr lang="en-US" altLang="zh-CN" sz="2400" b="1" dirty="0"/>
              <a:t>     </a:t>
            </a:r>
            <a:r>
              <a:rPr lang="en-US" altLang="zh-CN" sz="2400" b="1" u="sng" dirty="0"/>
              <a:t>End</a:t>
            </a:r>
            <a:r>
              <a:rPr lang="en-US" altLang="zh-CN" sz="2400" b="1" dirty="0"/>
              <a:t>;</a:t>
            </a:r>
            <a:endParaRPr lang="zh-CN" altLang="en-US" sz="24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zh-CN" altLang="en-US" sz="3600" b="1" dirty="0" smtClean="0"/>
              <a:t>例</a:t>
            </a:r>
            <a:r>
              <a:rPr lang="en-US" altLang="zh-CN" sz="3600" b="1" dirty="0" smtClean="0"/>
              <a:t>5.10</a:t>
            </a:r>
            <a:endParaRPr lang="zh-CN" altLang="en-US" sz="3600" b="1" dirty="0"/>
          </a:p>
        </p:txBody>
      </p:sp>
      <p:sp>
        <p:nvSpPr>
          <p:cNvPr id="38915" name="Rectangle 3"/>
          <p:cNvSpPr>
            <a:spLocks noGrp="1" noChangeArrowheads="1"/>
          </p:cNvSpPr>
          <p:nvPr>
            <p:ph idx="1"/>
          </p:nvPr>
        </p:nvSpPr>
        <p:spPr/>
        <p:txBody>
          <a:bodyPr/>
          <a:lstStyle/>
          <a:p>
            <a:pPr>
              <a:lnSpc>
                <a:spcPct val="90000"/>
              </a:lnSpc>
            </a:pPr>
            <a:r>
              <a:rPr lang="zh-CN" altLang="en-US" sz="2400" b="1" dirty="0">
                <a:latin typeface="宋体" pitchFamily="2" charset="-122"/>
              </a:rPr>
              <a:t>文法</a:t>
            </a:r>
            <a:r>
              <a:rPr lang="en-US" altLang="zh-CN" sz="2400" b="1" dirty="0">
                <a:latin typeface="宋体" pitchFamily="2" charset="-122"/>
              </a:rPr>
              <a:t>G</a:t>
            </a:r>
            <a:r>
              <a:rPr lang="zh-CN" altLang="en-US" sz="2400" b="1" dirty="0">
                <a:latin typeface="宋体" pitchFamily="2" charset="-122"/>
              </a:rPr>
              <a:t>:</a:t>
            </a:r>
          </a:p>
          <a:p>
            <a:pPr>
              <a:lnSpc>
                <a:spcPct val="90000"/>
              </a:lnSpc>
              <a:buFontTx/>
              <a:buNone/>
            </a:pPr>
            <a:r>
              <a:rPr lang="zh-CN" altLang="en-US" sz="2400" b="1" dirty="0">
                <a:latin typeface="宋体" pitchFamily="2" charset="-122"/>
              </a:rPr>
              <a:t>   </a:t>
            </a:r>
            <a:r>
              <a:rPr lang="en-US" altLang="zh-CN" sz="2400" b="1" dirty="0">
                <a:latin typeface="宋体" pitchFamily="2" charset="-122"/>
              </a:rPr>
              <a:t>(0) </a:t>
            </a:r>
            <a:r>
              <a:rPr lang="en-US" altLang="zh-CN" sz="2400" b="1" dirty="0" smtClean="0">
                <a:latin typeface="宋体" pitchFamily="2" charset="-122"/>
              </a:rPr>
              <a:t>S`</a:t>
            </a:r>
            <a:r>
              <a:rPr lang="en-US" altLang="zh-CN" sz="2400" b="1" dirty="0">
                <a:latin typeface="宋体" pitchFamily="2" charset="-122"/>
              </a:rPr>
              <a:t>→E     (1) </a:t>
            </a:r>
            <a:r>
              <a:rPr lang="en-US" altLang="zh-CN" sz="2400" b="1" dirty="0" err="1">
                <a:latin typeface="宋体" pitchFamily="2" charset="-122"/>
              </a:rPr>
              <a:t>E→aA</a:t>
            </a:r>
            <a:r>
              <a:rPr lang="en-US" altLang="zh-CN" sz="2400" b="1" dirty="0">
                <a:latin typeface="宋体" pitchFamily="2" charset="-122"/>
              </a:rPr>
              <a:t>     (2) </a:t>
            </a:r>
            <a:r>
              <a:rPr lang="en-US" altLang="zh-CN" sz="2400" b="1" dirty="0" err="1">
                <a:latin typeface="宋体" pitchFamily="2" charset="-122"/>
              </a:rPr>
              <a:t>E→bB</a:t>
            </a:r>
            <a:endParaRPr lang="en-US" altLang="zh-CN" sz="2400" b="1" dirty="0">
              <a:solidFill>
                <a:srgbClr val="000000"/>
              </a:solidFill>
            </a:endParaRPr>
          </a:p>
          <a:p>
            <a:pPr>
              <a:lnSpc>
                <a:spcPct val="90000"/>
              </a:lnSpc>
              <a:buFontTx/>
              <a:buNone/>
            </a:pPr>
            <a:r>
              <a:rPr lang="en-US" altLang="zh-CN" sz="2400" b="1" dirty="0">
                <a:latin typeface="宋体" pitchFamily="2" charset="-122"/>
              </a:rPr>
              <a:t>   (3) </a:t>
            </a:r>
            <a:r>
              <a:rPr lang="en-US" altLang="zh-CN" sz="2400" b="1" dirty="0" err="1">
                <a:latin typeface="宋体" pitchFamily="2" charset="-122"/>
              </a:rPr>
              <a:t>A→cA</a:t>
            </a:r>
            <a:r>
              <a:rPr lang="en-US" altLang="zh-CN" sz="2400" b="1" dirty="0">
                <a:latin typeface="宋体" pitchFamily="2" charset="-122"/>
              </a:rPr>
              <a:t>    (4) </a:t>
            </a:r>
            <a:r>
              <a:rPr lang="en-US" altLang="zh-CN" sz="2400" b="1" dirty="0" err="1">
                <a:latin typeface="宋体" pitchFamily="2" charset="-122"/>
              </a:rPr>
              <a:t>A→d</a:t>
            </a:r>
            <a:r>
              <a:rPr lang="en-US" altLang="zh-CN" sz="2400" b="1" dirty="0">
                <a:latin typeface="宋体" pitchFamily="2" charset="-122"/>
              </a:rPr>
              <a:t>     (5) </a:t>
            </a:r>
            <a:r>
              <a:rPr lang="en-US" altLang="zh-CN" sz="2400" b="1" dirty="0" err="1">
                <a:latin typeface="宋体" pitchFamily="2" charset="-122"/>
              </a:rPr>
              <a:t>B→cB</a:t>
            </a:r>
            <a:endParaRPr lang="en-US" altLang="zh-CN" sz="2400" b="1" dirty="0">
              <a:latin typeface="宋体" pitchFamily="2" charset="-122"/>
            </a:endParaRPr>
          </a:p>
          <a:p>
            <a:pPr>
              <a:lnSpc>
                <a:spcPct val="90000"/>
              </a:lnSpc>
              <a:buFontTx/>
              <a:buNone/>
            </a:pPr>
            <a:r>
              <a:rPr lang="en-US" altLang="zh-CN" sz="2400" b="1" dirty="0">
                <a:latin typeface="宋体" pitchFamily="2" charset="-122"/>
              </a:rPr>
              <a:t>   (6) </a:t>
            </a:r>
            <a:r>
              <a:rPr lang="en-US" altLang="zh-CN" sz="2400" b="1" dirty="0" err="1">
                <a:latin typeface="宋体" pitchFamily="2" charset="-122"/>
              </a:rPr>
              <a:t>B→d</a:t>
            </a:r>
            <a:r>
              <a:rPr lang="en-US" altLang="zh-CN" sz="2400" b="1" dirty="0">
                <a:latin typeface="宋体" pitchFamily="2" charset="-122"/>
              </a:rPr>
              <a:t> </a:t>
            </a:r>
          </a:p>
          <a:p>
            <a:pPr>
              <a:lnSpc>
                <a:spcPct val="90000"/>
              </a:lnSpc>
            </a:pPr>
            <a:endParaRPr lang="en-US" altLang="zh-CN" sz="2400" b="1" dirty="0">
              <a:latin typeface="宋体" pitchFamily="2" charset="-122"/>
            </a:endParaRPr>
          </a:p>
          <a:p>
            <a:pPr>
              <a:lnSpc>
                <a:spcPct val="90000"/>
              </a:lnSpc>
            </a:pPr>
            <a:r>
              <a:rPr lang="en-US" altLang="zh-CN" sz="2400" b="1" dirty="0">
                <a:latin typeface="宋体" pitchFamily="2" charset="-122"/>
              </a:rPr>
              <a:t>LR(0) </a:t>
            </a:r>
            <a:r>
              <a:rPr lang="zh-CN" altLang="en-US" sz="2400" b="1" dirty="0"/>
              <a:t>项目集规范族（</a:t>
            </a:r>
            <a:r>
              <a:rPr lang="zh-CN" altLang="en-US" sz="2400" b="1" dirty="0">
                <a:latin typeface="宋体" pitchFamily="2" charset="-122"/>
              </a:rPr>
              <a:t>识别</a:t>
            </a:r>
            <a:r>
              <a:rPr lang="en-US" altLang="zh-CN" sz="2400" b="1" dirty="0">
                <a:latin typeface="宋体" pitchFamily="2" charset="-122"/>
              </a:rPr>
              <a:t>G</a:t>
            </a:r>
            <a:r>
              <a:rPr lang="zh-CN" altLang="en-US" sz="2400" b="1" dirty="0">
                <a:latin typeface="宋体" pitchFamily="2" charset="-122"/>
              </a:rPr>
              <a:t>的活前缀的</a:t>
            </a:r>
            <a:r>
              <a:rPr lang="en-US" altLang="zh-CN" sz="2400" b="1" dirty="0">
                <a:latin typeface="宋体" pitchFamily="2" charset="-122"/>
              </a:rPr>
              <a:t>DFA)：        </a:t>
            </a:r>
          </a:p>
          <a:p>
            <a:pPr>
              <a:lnSpc>
                <a:spcPct val="90000"/>
              </a:lnSpc>
              <a:buFontTx/>
              <a:buNone/>
            </a:pPr>
            <a:r>
              <a:rPr lang="en-US" altLang="zh-CN" sz="2400" b="1" dirty="0">
                <a:latin typeface="宋体" pitchFamily="2" charset="-122"/>
              </a:rPr>
              <a:t>  I</a:t>
            </a:r>
            <a:r>
              <a:rPr lang="en-US" altLang="zh-CN" sz="2400" b="1" baseline="-25000" dirty="0">
                <a:latin typeface="宋体" pitchFamily="2" charset="-122"/>
              </a:rPr>
              <a:t>0</a:t>
            </a:r>
            <a:r>
              <a:rPr lang="zh-CN" altLang="en-US" sz="2400" b="1" dirty="0">
                <a:latin typeface="宋体" pitchFamily="2" charset="-122"/>
              </a:rPr>
              <a:t> </a:t>
            </a:r>
            <a:r>
              <a:rPr lang="en-US" altLang="zh-CN" sz="2400" b="1" dirty="0">
                <a:latin typeface="宋体" pitchFamily="2" charset="-122"/>
              </a:rPr>
              <a:t>S`</a:t>
            </a:r>
            <a:r>
              <a:rPr lang="en-US" altLang="zh-CN" sz="2400" b="1" dirty="0" smtClean="0">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1</a:t>
            </a:r>
            <a:r>
              <a:rPr lang="en-US" altLang="zh-CN" sz="2400" b="1" dirty="0">
                <a:latin typeface="宋体" pitchFamily="2" charset="-122"/>
              </a:rPr>
              <a:t>: S`→</a:t>
            </a:r>
            <a:r>
              <a:rPr lang="en-US" altLang="zh-CN" sz="2400" b="1" dirty="0" smtClean="0">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E→</a:t>
            </a:r>
            <a:r>
              <a:rPr lang="en-US" altLang="zh-CN" sz="2400" b="1" dirty="0" err="1" smtClean="0">
                <a:latin typeface="宋体" pitchFamily="2" charset="-122"/>
              </a:rPr>
              <a:t>a．A</a:t>
            </a:r>
            <a:r>
              <a:rPr lang="en-US" altLang="zh-CN" sz="2400" b="1" dirty="0" smtClean="0">
                <a:latin typeface="宋体" pitchFamily="2" charset="-122"/>
              </a:rPr>
              <a:t>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dirty="0" err="1">
                <a:latin typeface="宋体" pitchFamily="2" charset="-122"/>
              </a:rPr>
              <a:t>E</a:t>
            </a:r>
            <a:r>
              <a:rPr lang="en-US" altLang="zh-CN" sz="2400" b="1" dirty="0" err="1" smtClean="0">
                <a:latin typeface="宋体" pitchFamily="2" charset="-122"/>
              </a:rPr>
              <a:t>→．aA</a:t>
            </a:r>
            <a:r>
              <a:rPr lang="en-US" altLang="zh-CN" sz="2400" b="1" dirty="0" smtClean="0">
                <a:latin typeface="宋体" pitchFamily="2" charset="-122"/>
              </a:rPr>
              <a:t>                   </a:t>
            </a:r>
            <a:r>
              <a:rPr lang="en-US" altLang="zh-CN" sz="2400" b="1" dirty="0" err="1">
                <a:latin typeface="宋体" pitchFamily="2" charset="-122"/>
              </a:rPr>
              <a:t>A</a:t>
            </a:r>
            <a:r>
              <a:rPr lang="en-US" altLang="zh-CN" sz="2400" b="1" dirty="0" err="1" smtClean="0">
                <a:latin typeface="宋体" pitchFamily="2" charset="-122"/>
              </a:rPr>
              <a:t>→.cA</a:t>
            </a:r>
            <a:r>
              <a:rPr lang="en-US" altLang="zh-CN" sz="2400" b="1" dirty="0" smtClean="0">
                <a:latin typeface="宋体" pitchFamily="2" charset="-122"/>
              </a:rPr>
              <a:t>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dirty="0" err="1">
                <a:latin typeface="宋体" pitchFamily="2" charset="-122"/>
              </a:rPr>
              <a:t>E</a:t>
            </a:r>
            <a:r>
              <a:rPr lang="en-US" altLang="zh-CN" sz="2400" b="1" dirty="0" err="1" smtClean="0">
                <a:latin typeface="宋体" pitchFamily="2" charset="-122"/>
              </a:rPr>
              <a:t>→．bB</a:t>
            </a:r>
            <a:r>
              <a:rPr lang="en-US" altLang="zh-CN" sz="2400" b="1" dirty="0" smtClean="0">
                <a:latin typeface="宋体" pitchFamily="2" charset="-122"/>
              </a:rPr>
              <a:t>                   </a:t>
            </a:r>
            <a:r>
              <a:rPr lang="en-US" altLang="zh-CN" sz="2400" b="1" dirty="0" err="1">
                <a:latin typeface="宋体" pitchFamily="2" charset="-122"/>
              </a:rPr>
              <a:t>A</a:t>
            </a:r>
            <a:r>
              <a:rPr lang="en-US" altLang="zh-CN" sz="2400" b="1" dirty="0" err="1" smtClean="0">
                <a:latin typeface="宋体" pitchFamily="2" charset="-122"/>
              </a:rPr>
              <a:t>→．d</a:t>
            </a:r>
            <a:r>
              <a:rPr lang="en-US" altLang="zh-CN" sz="2400" b="1" dirty="0" smtClean="0">
                <a:latin typeface="宋体" pitchFamily="2" charset="-122"/>
              </a:rPr>
              <a:t> </a:t>
            </a:r>
            <a:endParaRPr lang="zh-CN" altLang="en-US" sz="2400" b="1" dirty="0">
              <a:latin typeface="宋体" pitchFamily="2" charset="-122"/>
            </a:endParaRPr>
          </a:p>
          <a:p>
            <a:pPr>
              <a:lnSpc>
                <a:spcPct val="90000"/>
              </a:lnSpc>
              <a:buFontTx/>
              <a:buNone/>
            </a:pPr>
            <a:r>
              <a:rPr lang="en-US" altLang="zh-CN" sz="2400" b="1" dirty="0">
                <a:latin typeface="宋体" pitchFamily="2" charset="-122"/>
              </a:rPr>
              <a:t>   </a:t>
            </a:r>
            <a:endParaRPr lang="zh-CN" altLang="en-US" sz="24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algn="just">
              <a:buFontTx/>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E</a:t>
            </a:r>
            <a:r>
              <a:rPr lang="en-US" altLang="zh-CN" sz="2400" b="1" err="1">
                <a:latin typeface="宋体" pitchFamily="2" charset="-122"/>
              </a:rPr>
              <a:t>→</a:t>
            </a:r>
            <a:r>
              <a:rPr lang="en-US" altLang="zh-CN" sz="2400" b="1" smtClean="0">
                <a:latin typeface="宋体" pitchFamily="2" charset="-122"/>
              </a:rPr>
              <a:t>b．B     </a:t>
            </a:r>
            <a:r>
              <a:rPr lang="en-US" altLang="zh-CN" sz="2400" b="1" dirty="0">
                <a:latin typeface="宋体" pitchFamily="2" charset="-122"/>
              </a:rPr>
              <a:t>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a:t>
            </a:r>
            <a:r>
              <a:rPr lang="en-US" altLang="zh-CN" sz="2400" b="1" dirty="0" err="1">
                <a:latin typeface="宋体" pitchFamily="2" charset="-122"/>
              </a:rPr>
              <a:t>A</a:t>
            </a:r>
            <a:r>
              <a:rPr lang="en-US" altLang="zh-CN" sz="2400" b="1" err="1">
                <a:latin typeface="宋体" pitchFamily="2" charset="-122"/>
              </a:rPr>
              <a:t>→</a:t>
            </a:r>
            <a:r>
              <a:rPr lang="en-US" altLang="zh-CN" sz="2400" b="1" smtClean="0">
                <a:latin typeface="宋体" pitchFamily="2" charset="-122"/>
              </a:rPr>
              <a:t>c.A </a:t>
            </a:r>
            <a:r>
              <a:rPr lang="en-US" altLang="zh-CN" sz="2400" b="1" smtClean="0">
                <a:solidFill>
                  <a:srgbClr val="000000"/>
                </a:solidFill>
              </a:rPr>
              <a:t>                    </a:t>
            </a:r>
            <a:r>
              <a:rPr lang="en-US" altLang="zh-CN" sz="2400" b="1" dirty="0">
                <a:solidFill>
                  <a:srgbClr val="000000"/>
                </a:solidFill>
              </a:rPr>
              <a:t>I</a:t>
            </a:r>
            <a:r>
              <a:rPr lang="en-US" altLang="zh-CN" sz="2400" b="1" baseline="-25000" dirty="0">
                <a:solidFill>
                  <a:srgbClr val="000000"/>
                </a:solidFill>
              </a:rPr>
              <a:t>5</a:t>
            </a:r>
            <a:r>
              <a:rPr lang="en-US" altLang="zh-CN" sz="2400" b="1" dirty="0">
                <a:solidFill>
                  <a:srgbClr val="000000"/>
                </a:solidFill>
              </a:rPr>
              <a:t>: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smtClean="0">
                <a:latin typeface="宋体" pitchFamily="2" charset="-122"/>
              </a:rPr>
              <a:t>→．cB        </a:t>
            </a:r>
            <a:r>
              <a:rPr lang="en-US" altLang="zh-CN" sz="2400" b="1" err="1">
                <a:latin typeface="宋体" pitchFamily="2" charset="-122"/>
              </a:rPr>
              <a:t>A</a:t>
            </a:r>
            <a:r>
              <a:rPr lang="en-US" altLang="zh-CN" sz="2400" b="1" smtClean="0">
                <a:latin typeface="宋体" pitchFamily="2" charset="-122"/>
              </a:rPr>
              <a:t>→．cA          </a:t>
            </a:r>
            <a:r>
              <a:rPr lang="en-US" altLang="zh-CN" sz="2400" b="1" dirty="0" err="1">
                <a:latin typeface="宋体" pitchFamily="2" charset="-122"/>
              </a:rPr>
              <a:t>B</a:t>
            </a:r>
            <a:r>
              <a:rPr lang="en-US" altLang="zh-CN" sz="2400" b="1" err="1">
                <a:latin typeface="宋体" pitchFamily="2" charset="-122"/>
              </a:rPr>
              <a:t>→</a:t>
            </a:r>
            <a:r>
              <a:rPr lang="en-US" altLang="zh-CN" sz="2400" b="1" smtClean="0">
                <a:latin typeface="宋体" pitchFamily="2" charset="-122"/>
              </a:rPr>
              <a:t>c．B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smtClean="0">
                <a:latin typeface="宋体" pitchFamily="2" charset="-122"/>
              </a:rPr>
              <a:t>→．d         </a:t>
            </a:r>
            <a:r>
              <a:rPr lang="en-US" altLang="zh-CN" sz="2400" b="1">
                <a:latin typeface="宋体" pitchFamily="2" charset="-122"/>
              </a:rPr>
              <a:t>A </a:t>
            </a:r>
            <a:r>
              <a:rPr lang="en-US" altLang="zh-CN" sz="2400" b="1" smtClean="0">
                <a:latin typeface="宋体" pitchFamily="2" charset="-122"/>
              </a:rPr>
              <a:t>→.d           </a:t>
            </a:r>
            <a:r>
              <a:rPr lang="en-US" altLang="zh-CN" sz="2400" b="1" err="1">
                <a:latin typeface="宋体" pitchFamily="2" charset="-122"/>
              </a:rPr>
              <a:t>B</a:t>
            </a:r>
            <a:r>
              <a:rPr lang="en-US" altLang="zh-CN" sz="2400" b="1" smtClean="0">
                <a:latin typeface="宋体" pitchFamily="2" charset="-122"/>
              </a:rPr>
              <a:t>→．cB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err="1">
                <a:latin typeface="宋体" pitchFamily="2" charset="-122"/>
              </a:rPr>
              <a:t>B</a:t>
            </a:r>
            <a:r>
              <a:rPr lang="en-US" altLang="zh-CN" sz="2400" b="1" smtClean="0">
                <a:latin typeface="宋体" pitchFamily="2" charset="-122"/>
              </a:rPr>
              <a:t>→．d </a:t>
            </a:r>
            <a:endParaRPr lang="en-US" altLang="zh-CN" sz="2400" b="1" dirty="0">
              <a:latin typeface="宋体" pitchFamily="2" charset="-122"/>
            </a:endParaRPr>
          </a:p>
          <a:p>
            <a:pPr algn="just">
              <a:buFontTx/>
              <a:buNone/>
            </a:pPr>
            <a:r>
              <a:rPr lang="en-US" altLang="zh-CN" sz="2400" b="1" dirty="0">
                <a:solidFill>
                  <a:srgbClr val="000000"/>
                </a:solidFill>
              </a:rPr>
              <a:t>  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buFontTx/>
              <a:buNone/>
            </a:pPr>
            <a:r>
              <a:rPr lang="en-US" altLang="zh-CN" sz="2400" b="1" dirty="0">
                <a:solidFill>
                  <a:srgbClr val="000000"/>
                </a:solidFill>
              </a:rPr>
              <a:t>          </a:t>
            </a:r>
            <a:r>
              <a:rPr lang="en-US" altLang="zh-CN" sz="2400" b="1" dirty="0" err="1">
                <a:solidFill>
                  <a:srgbClr val="000000"/>
                </a:solidFill>
              </a:rPr>
              <a:t>E</a:t>
            </a:r>
            <a:r>
              <a:rPr lang="en-US" altLang="zh-CN" sz="2400" b="1" err="1">
                <a:latin typeface="宋体" pitchFamily="2" charset="-122"/>
              </a:rPr>
              <a:t>→</a:t>
            </a:r>
            <a:r>
              <a:rPr lang="en-US" altLang="zh-CN" sz="2400" b="1" smtClean="0">
                <a:latin typeface="宋体" pitchFamily="2" charset="-122"/>
              </a:rPr>
              <a:t>aA． </a:t>
            </a:r>
            <a:r>
              <a:rPr lang="en-US" altLang="zh-CN" sz="2400" b="1" smtClean="0">
                <a:solidFill>
                  <a:srgbClr val="000000"/>
                </a:solidFill>
              </a:rPr>
              <a:t>              </a:t>
            </a:r>
            <a:r>
              <a:rPr lang="en-US" altLang="zh-CN" sz="2400" b="1" dirty="0" err="1">
                <a:solidFill>
                  <a:srgbClr val="000000"/>
                </a:solidFill>
              </a:rPr>
              <a:t>E</a:t>
            </a:r>
            <a:r>
              <a:rPr lang="en-US" altLang="zh-CN" sz="2400" b="1" err="1">
                <a:latin typeface="宋体" pitchFamily="2" charset="-122"/>
              </a:rPr>
              <a:t>→</a:t>
            </a:r>
            <a:r>
              <a:rPr lang="en-US" altLang="zh-CN" sz="2400" b="1" smtClean="0">
                <a:latin typeface="宋体" pitchFamily="2" charset="-122"/>
              </a:rPr>
              <a:t>bB．</a:t>
            </a:r>
            <a:r>
              <a:rPr lang="en-US" altLang="zh-CN" sz="2400" b="1" smtClean="0">
                <a:solidFill>
                  <a:srgbClr val="000000"/>
                </a:solidFill>
              </a:rPr>
              <a:t>         </a:t>
            </a:r>
            <a:r>
              <a:rPr lang="en-US" altLang="zh-CN" sz="2400" b="1" dirty="0" err="1">
                <a:solidFill>
                  <a:srgbClr val="000000"/>
                </a:solidFill>
              </a:rPr>
              <a:t>A</a:t>
            </a:r>
            <a:r>
              <a:rPr lang="en-US" altLang="zh-CN" sz="2400" b="1" err="1">
                <a:latin typeface="宋体" pitchFamily="2" charset="-122"/>
              </a:rPr>
              <a:t>→</a:t>
            </a:r>
            <a:r>
              <a:rPr lang="en-US" altLang="zh-CN" sz="2400" b="1" smtClean="0">
                <a:latin typeface="宋体" pitchFamily="2" charset="-122"/>
              </a:rPr>
              <a:t>cA．                          </a:t>
            </a:r>
            <a:r>
              <a:rPr lang="en-US" altLang="zh-CN" b="1" smtClean="0">
                <a:latin typeface="宋体" pitchFamily="2" charset="-122"/>
              </a:rPr>
              <a:t>       </a:t>
            </a:r>
            <a:endParaRPr lang="en-US" altLang="zh-CN" b="1" dirty="0">
              <a:latin typeface="宋体" pitchFamily="2" charset="-122"/>
            </a:endParaRPr>
          </a:p>
          <a:p>
            <a:pPr algn="just">
              <a:buFontTx/>
              <a:buNone/>
            </a:pPr>
            <a:r>
              <a:rPr lang="en-US" altLang="zh-CN" b="1" dirty="0">
                <a:latin typeface="宋体" pitchFamily="2" charset="-122"/>
              </a:rPr>
              <a:t>                                  </a:t>
            </a:r>
          </a:p>
          <a:p>
            <a:pPr algn="just">
              <a:buFontTx/>
              <a:buNone/>
            </a:pPr>
            <a:r>
              <a:rPr lang="en-US" altLang="zh-CN" sz="2400"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B</a:t>
            </a:r>
            <a:r>
              <a:rPr lang="en-US" altLang="zh-CN" sz="2400" b="1" err="1">
                <a:latin typeface="宋体" pitchFamily="2" charset="-122"/>
              </a:rPr>
              <a:t>→</a:t>
            </a:r>
            <a:r>
              <a:rPr lang="en-US" altLang="zh-CN" sz="2400" b="1" smtClean="0">
                <a:latin typeface="宋体" pitchFamily="2" charset="-122"/>
              </a:rPr>
              <a:t>cB．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A</a:t>
            </a:r>
            <a:r>
              <a:rPr lang="en-US" altLang="zh-CN" sz="2400" b="1" err="1">
                <a:latin typeface="宋体" pitchFamily="2" charset="-122"/>
              </a:rPr>
              <a:t>→</a:t>
            </a:r>
            <a:r>
              <a:rPr lang="en-US" altLang="zh-CN" sz="2400" b="1" smtClean="0">
                <a:latin typeface="宋体" pitchFamily="2" charset="-122"/>
              </a:rPr>
              <a:t>d．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B</a:t>
            </a:r>
            <a:r>
              <a:rPr lang="en-US" altLang="zh-CN" sz="2400" b="1" err="1">
                <a:latin typeface="宋体" pitchFamily="2" charset="-122"/>
              </a:rPr>
              <a:t>→</a:t>
            </a:r>
            <a:r>
              <a:rPr lang="en-US" altLang="zh-CN" sz="2400" b="1" smtClean="0">
                <a:latin typeface="宋体" pitchFamily="2" charset="-122"/>
              </a:rPr>
              <a:t>d．</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11188" y="260350"/>
            <a:ext cx="7700962" cy="647700"/>
          </a:xfrm>
        </p:spPr>
        <p:txBody>
          <a:bodyPr/>
          <a:lstStyle/>
          <a:p>
            <a:r>
              <a:rPr lang="en-US" altLang="zh-CN" sz="3600" b="1" dirty="0">
                <a:solidFill>
                  <a:srgbClr val="3333FF"/>
                </a:solidFill>
              </a:rPr>
              <a:t>LR(0)</a:t>
            </a:r>
            <a:r>
              <a:rPr lang="zh-CN" altLang="en-US" sz="3600" b="1" dirty="0">
                <a:solidFill>
                  <a:srgbClr val="3333FF"/>
                </a:solidFill>
              </a:rPr>
              <a:t>分析表的构造</a:t>
            </a:r>
          </a:p>
        </p:txBody>
      </p:sp>
      <p:sp>
        <p:nvSpPr>
          <p:cNvPr id="40963" name="Rectangle 3"/>
          <p:cNvSpPr>
            <a:spLocks noGrp="1" noChangeArrowheads="1"/>
          </p:cNvSpPr>
          <p:nvPr>
            <p:ph idx="1"/>
          </p:nvPr>
        </p:nvSpPr>
        <p:spPr>
          <a:xfrm>
            <a:off x="251520" y="1314450"/>
            <a:ext cx="8642350" cy="4994870"/>
          </a:xfrm>
        </p:spPr>
        <p:txBody>
          <a:bodyPr/>
          <a:lstStyle/>
          <a:p>
            <a:pPr algn="just">
              <a:lnSpc>
                <a:spcPct val="80000"/>
              </a:lnSpc>
              <a:buFontTx/>
              <a:buNone/>
            </a:pPr>
            <a:r>
              <a:rPr lang="zh-CN" altLang="en-US" sz="2800" b="1" dirty="0"/>
              <a:t>   </a:t>
            </a:r>
            <a:r>
              <a:rPr lang="zh-CN" altLang="en-US" sz="2800" b="1" dirty="0" smtClean="0"/>
              <a:t> 假定</a:t>
            </a:r>
            <a:r>
              <a:rPr lang="en-US" altLang="zh-CN" sz="2800" b="1" dirty="0"/>
              <a:t>C={I</a:t>
            </a:r>
            <a:r>
              <a:rPr lang="en-US" altLang="zh-CN" sz="2800" b="1" baseline="-25000" dirty="0"/>
              <a:t>0</a:t>
            </a:r>
            <a:r>
              <a:rPr lang="en-US" altLang="zh-CN" sz="2800" b="1" dirty="0"/>
              <a:t>, I</a:t>
            </a:r>
            <a:r>
              <a:rPr lang="en-US" altLang="zh-CN" sz="2800" b="1" baseline="-25000" dirty="0"/>
              <a:t>1</a:t>
            </a:r>
            <a:r>
              <a:rPr lang="en-US" altLang="zh-CN" sz="2800" b="1" dirty="0"/>
              <a:t>,</a:t>
            </a:r>
            <a:r>
              <a:rPr lang="en-US" altLang="zh-CN" sz="2800" b="1" dirty="0">
                <a:latin typeface="Arial"/>
              </a:rPr>
              <a:t>……</a:t>
            </a:r>
            <a:r>
              <a:rPr lang="en-US" altLang="zh-CN" sz="2800" b="1" dirty="0"/>
              <a:t>，I</a:t>
            </a:r>
            <a:r>
              <a:rPr lang="en-US" altLang="zh-CN" sz="2800" b="1" baseline="-25000" dirty="0"/>
              <a:t>n</a:t>
            </a:r>
            <a:r>
              <a:rPr lang="en-US" altLang="zh-CN" sz="2800" b="1" dirty="0"/>
              <a:t>}，</a:t>
            </a:r>
            <a:r>
              <a:rPr lang="zh-CN" altLang="en-US" sz="2800" b="1" dirty="0"/>
              <a:t>令每个项目集</a:t>
            </a:r>
            <a:r>
              <a:rPr lang="en-US" altLang="zh-CN" sz="2800" b="1" dirty="0" err="1"/>
              <a:t>I</a:t>
            </a:r>
            <a:r>
              <a:rPr lang="en-US" altLang="zh-CN" sz="2800" b="1" baseline="-25000" dirty="0" err="1"/>
              <a:t>k</a:t>
            </a:r>
            <a:r>
              <a:rPr lang="zh-CN" altLang="en-US" sz="2800" b="1" dirty="0"/>
              <a:t>的下标</a:t>
            </a:r>
            <a:r>
              <a:rPr lang="en-US" altLang="zh-CN" sz="2800" b="1" dirty="0"/>
              <a:t>k</a:t>
            </a:r>
            <a:r>
              <a:rPr lang="zh-CN" altLang="en-US" sz="2800" b="1" dirty="0"/>
              <a:t>为分析器的一个状态，因此，</a:t>
            </a:r>
            <a:r>
              <a:rPr lang="en-US" altLang="zh-CN" sz="2800" b="1" dirty="0"/>
              <a:t>G`</a:t>
            </a:r>
            <a:r>
              <a:rPr lang="zh-CN" altLang="en-US" sz="2800" b="1" dirty="0"/>
              <a:t>的</a:t>
            </a:r>
            <a:r>
              <a:rPr lang="en-US" altLang="zh-CN" sz="2800" b="1" dirty="0"/>
              <a:t>LR(0)</a:t>
            </a:r>
            <a:r>
              <a:rPr lang="zh-CN" altLang="en-US" sz="2800" b="1" dirty="0"/>
              <a:t>分析表含有状态0，1，</a:t>
            </a:r>
            <a:r>
              <a:rPr lang="zh-CN" altLang="en-US" sz="2800" b="1" dirty="0">
                <a:latin typeface="Arial"/>
              </a:rPr>
              <a:t>……</a:t>
            </a:r>
            <a:r>
              <a:rPr lang="zh-CN" altLang="en-US" sz="2800" b="1" dirty="0"/>
              <a:t>，</a:t>
            </a:r>
            <a:r>
              <a:rPr lang="en-US" altLang="zh-CN" sz="2800" b="1" dirty="0"/>
              <a:t>n。</a:t>
            </a:r>
            <a:r>
              <a:rPr lang="zh-CN" altLang="en-US" sz="2800" b="1" dirty="0"/>
              <a:t>令那个含有项目</a:t>
            </a:r>
            <a:r>
              <a:rPr lang="en-US" altLang="zh-CN" sz="2800" b="1" dirty="0"/>
              <a:t>S</a:t>
            </a:r>
            <a:r>
              <a:rPr lang="en-US" altLang="zh-CN" sz="2800" b="1"/>
              <a:t>`</a:t>
            </a:r>
            <a:r>
              <a:rPr lang="en-US" altLang="zh-CN" sz="2800" b="1" smtClean="0">
                <a:latin typeface="宋体" pitchFamily="2" charset="-122"/>
              </a:rPr>
              <a:t>→．</a:t>
            </a:r>
            <a:r>
              <a:rPr lang="en-US" altLang="zh-CN" sz="2800" b="1" smtClean="0"/>
              <a:t>S</a:t>
            </a:r>
            <a:r>
              <a:rPr lang="zh-CN" altLang="en-US" sz="2800" b="1" dirty="0"/>
              <a:t>的</a:t>
            </a:r>
            <a:r>
              <a:rPr lang="en-US" altLang="zh-CN" sz="2800" b="1" dirty="0" err="1"/>
              <a:t>I</a:t>
            </a:r>
            <a:r>
              <a:rPr lang="en-US" altLang="zh-CN" sz="2800" b="1" baseline="-25000" dirty="0" err="1"/>
              <a:t>k</a:t>
            </a:r>
            <a:r>
              <a:rPr lang="zh-CN" altLang="en-US" sz="2800" b="1" dirty="0"/>
              <a:t>的下标</a:t>
            </a:r>
            <a:r>
              <a:rPr lang="en-US" altLang="zh-CN" sz="2800" b="1" dirty="0"/>
              <a:t>k</a:t>
            </a:r>
            <a:r>
              <a:rPr lang="zh-CN" altLang="en-US" sz="2800" b="1" dirty="0"/>
              <a:t>为初态。</a:t>
            </a:r>
            <a:r>
              <a:rPr lang="en-US" altLang="zh-CN" sz="2800" b="1" dirty="0"/>
              <a:t>ACTION</a:t>
            </a:r>
            <a:r>
              <a:rPr lang="zh-CN" altLang="en-US" sz="2800" b="1" dirty="0"/>
              <a:t>和</a:t>
            </a:r>
            <a:r>
              <a:rPr lang="en-US" altLang="zh-CN" sz="2800" b="1" dirty="0"/>
              <a:t>GOTO</a:t>
            </a:r>
            <a:r>
              <a:rPr lang="zh-CN" altLang="en-US" sz="2800" b="1" dirty="0"/>
              <a:t>可按如下方法构造：</a:t>
            </a:r>
          </a:p>
          <a:p>
            <a:pPr lvl="2" algn="just">
              <a:lnSpc>
                <a:spcPct val="80000"/>
              </a:lnSpc>
            </a:pPr>
            <a:r>
              <a:rPr lang="zh-CN" altLang="en-US" b="1" dirty="0"/>
              <a:t>若项目</a:t>
            </a:r>
            <a:r>
              <a:rPr lang="en-US" altLang="zh-CN" b="1" dirty="0" err="1"/>
              <a:t>A</a:t>
            </a:r>
            <a:r>
              <a:rPr lang="en-US" altLang="zh-CN" b="1" err="1">
                <a:latin typeface="宋体" pitchFamily="2" charset="-122"/>
              </a:rPr>
              <a:t>→</a:t>
            </a:r>
            <a:r>
              <a:rPr lang="en-US" altLang="zh-CN" b="1" smtClean="0">
                <a:latin typeface="宋体" pitchFamily="2" charset="-122"/>
              </a:rPr>
              <a:t>α．aβ</a:t>
            </a:r>
            <a:r>
              <a:rPr lang="zh-CN" altLang="en-US" b="1" dirty="0">
                <a:latin typeface="宋体" pitchFamily="2" charset="-122"/>
              </a:rPr>
              <a:t>属于</a:t>
            </a:r>
            <a:r>
              <a:rPr lang="en-US" altLang="zh-CN" b="1" dirty="0" err="1"/>
              <a:t>I</a:t>
            </a:r>
            <a:r>
              <a:rPr lang="en-US" altLang="zh-CN" b="1" baseline="-25000" dirty="0" err="1"/>
              <a:t>k</a:t>
            </a:r>
            <a:r>
              <a:rPr lang="zh-CN" altLang="en-US" b="1" dirty="0"/>
              <a:t>且</a:t>
            </a:r>
            <a:r>
              <a:rPr lang="en-US" altLang="zh-CN" b="1" dirty="0"/>
              <a:t>GO (</a:t>
            </a:r>
            <a:r>
              <a:rPr lang="en-US" altLang="zh-CN" b="1" dirty="0" err="1"/>
              <a:t>I</a:t>
            </a:r>
            <a:r>
              <a:rPr lang="en-US" altLang="zh-CN" b="1" baseline="-25000" dirty="0" err="1"/>
              <a:t>k</a:t>
            </a:r>
            <a:r>
              <a:rPr lang="en-US" altLang="zh-CN" b="1" dirty="0"/>
              <a:t>, a)= </a:t>
            </a:r>
            <a:r>
              <a:rPr lang="en-US" altLang="zh-CN" b="1" dirty="0" err="1"/>
              <a:t>I</a:t>
            </a:r>
            <a:r>
              <a:rPr lang="en-US" altLang="zh-CN" b="1" baseline="-25000" dirty="0" err="1"/>
              <a:t>j</a:t>
            </a:r>
            <a:r>
              <a:rPr lang="en-US" altLang="zh-CN" b="1" dirty="0"/>
              <a:t>, a</a:t>
            </a:r>
            <a:r>
              <a:rPr lang="zh-CN" altLang="en-US" b="1" dirty="0"/>
              <a:t>为终结符，则置</a:t>
            </a:r>
            <a:r>
              <a:rPr lang="en-US" altLang="zh-CN" b="1" dirty="0"/>
              <a:t>ACTION[k, a]</a:t>
            </a:r>
            <a:r>
              <a:rPr lang="zh-CN" altLang="en-US" b="1" dirty="0"/>
              <a:t>为</a:t>
            </a:r>
            <a:r>
              <a:rPr lang="zh-CN" altLang="en-US" b="1" dirty="0">
                <a:latin typeface="Arial"/>
              </a:rPr>
              <a:t>“</a:t>
            </a:r>
            <a:r>
              <a:rPr lang="zh-CN" altLang="en-US" b="1" dirty="0"/>
              <a:t>把状态</a:t>
            </a:r>
            <a:r>
              <a:rPr lang="en-US" altLang="zh-CN" b="1" dirty="0"/>
              <a:t>j</a:t>
            </a:r>
            <a:r>
              <a:rPr lang="zh-CN" altLang="en-US" b="1" dirty="0"/>
              <a:t>和符号</a:t>
            </a:r>
            <a:r>
              <a:rPr lang="en-US" altLang="zh-CN" b="1" dirty="0"/>
              <a:t>a</a:t>
            </a:r>
            <a:r>
              <a:rPr lang="zh-CN" altLang="en-US" b="1" dirty="0"/>
              <a:t>移进栈</a:t>
            </a:r>
            <a:r>
              <a:rPr lang="zh-CN" altLang="en-US" b="1" dirty="0">
                <a:latin typeface="Arial"/>
              </a:rPr>
              <a:t>”</a:t>
            </a:r>
            <a:r>
              <a:rPr lang="zh-CN" altLang="en-US" b="1" dirty="0"/>
              <a:t>，简记为</a:t>
            </a:r>
            <a:r>
              <a:rPr lang="zh-CN" altLang="en-US" b="1" dirty="0">
                <a:latin typeface="Arial"/>
              </a:rPr>
              <a:t>“</a:t>
            </a:r>
            <a:r>
              <a:rPr lang="en-US" altLang="zh-CN" b="1" dirty="0" err="1"/>
              <a:t>sj</a:t>
            </a:r>
            <a:r>
              <a:rPr lang="en-US" altLang="zh-CN" b="1" dirty="0">
                <a:latin typeface="Arial"/>
              </a:rPr>
              <a:t>”</a:t>
            </a:r>
            <a:r>
              <a:rPr lang="en-US" altLang="zh-CN" b="1" dirty="0"/>
              <a:t>;</a:t>
            </a:r>
          </a:p>
          <a:p>
            <a:pPr lvl="2" algn="just">
              <a:lnSpc>
                <a:spcPct val="80000"/>
              </a:lnSpc>
            </a:pPr>
            <a:r>
              <a:rPr lang="zh-CN" altLang="en-US" b="1" dirty="0"/>
              <a:t>若项目</a:t>
            </a:r>
            <a:r>
              <a:rPr lang="en-US" altLang="zh-CN" b="1" dirty="0" err="1"/>
              <a:t>A</a:t>
            </a:r>
            <a:r>
              <a:rPr lang="en-US" altLang="zh-CN" b="1" err="1">
                <a:latin typeface="宋体" pitchFamily="2" charset="-122"/>
              </a:rPr>
              <a:t>→</a:t>
            </a:r>
            <a:r>
              <a:rPr lang="en-US" altLang="zh-CN" b="1" smtClean="0">
                <a:latin typeface="宋体" pitchFamily="2" charset="-122"/>
              </a:rPr>
              <a:t>α．</a:t>
            </a:r>
            <a:r>
              <a:rPr lang="zh-CN" altLang="en-US" b="1" smtClean="0">
                <a:latin typeface="宋体" pitchFamily="2" charset="-122"/>
              </a:rPr>
              <a:t>属于</a:t>
            </a:r>
            <a:r>
              <a:rPr lang="en-US" altLang="zh-CN" b="1" dirty="0" err="1"/>
              <a:t>I</a:t>
            </a:r>
            <a:r>
              <a:rPr lang="en-US" altLang="zh-CN" b="1" baseline="-25000" dirty="0" err="1"/>
              <a:t>k</a:t>
            </a:r>
            <a:r>
              <a:rPr lang="en-US" altLang="zh-CN" b="1" dirty="0"/>
              <a:t>, </a:t>
            </a:r>
            <a:r>
              <a:rPr lang="zh-CN" altLang="en-US" b="1" dirty="0"/>
              <a:t>那么，对任何终结符</a:t>
            </a:r>
            <a:r>
              <a:rPr lang="en-US" altLang="zh-CN" b="1" dirty="0"/>
              <a:t>a, </a:t>
            </a:r>
            <a:r>
              <a:rPr lang="zh-CN" altLang="en-US" b="1" dirty="0">
                <a:latin typeface="宋体" pitchFamily="2" charset="-122"/>
              </a:rPr>
              <a:t>置</a:t>
            </a:r>
            <a:r>
              <a:rPr lang="en-US" altLang="zh-CN" b="1" dirty="0"/>
              <a:t>ACTION[k, a]</a:t>
            </a:r>
            <a:r>
              <a:rPr lang="zh-CN" altLang="en-US" b="1" dirty="0"/>
              <a:t>为</a:t>
            </a:r>
            <a:r>
              <a:rPr lang="zh-CN" altLang="en-US" b="1" dirty="0">
                <a:latin typeface="Arial"/>
              </a:rPr>
              <a:t>“</a:t>
            </a:r>
            <a:r>
              <a:rPr lang="zh-CN" altLang="en-US" b="1" dirty="0"/>
              <a:t>用产生式</a:t>
            </a:r>
            <a:r>
              <a:rPr lang="en-US" altLang="zh-CN" b="1" dirty="0" err="1"/>
              <a:t>A</a:t>
            </a:r>
            <a:r>
              <a:rPr lang="en-US" altLang="zh-CN" b="1" dirty="0" err="1">
                <a:latin typeface="宋体" pitchFamily="2" charset="-122"/>
              </a:rPr>
              <a:t>→α</a:t>
            </a:r>
            <a:r>
              <a:rPr lang="zh-CN" altLang="en-US" b="1" dirty="0">
                <a:latin typeface="宋体" pitchFamily="2" charset="-122"/>
              </a:rPr>
              <a:t>进行规约</a:t>
            </a:r>
            <a:r>
              <a:rPr lang="zh-CN" altLang="en-US" b="1" dirty="0">
                <a:latin typeface="Arial"/>
              </a:rPr>
              <a:t>”</a:t>
            </a:r>
            <a:r>
              <a:rPr lang="zh-CN" altLang="en-US" b="1" dirty="0"/>
              <a:t>，简记为</a:t>
            </a:r>
            <a:r>
              <a:rPr lang="zh-CN" altLang="en-US" b="1" dirty="0">
                <a:latin typeface="Arial"/>
              </a:rPr>
              <a:t>“</a:t>
            </a:r>
            <a:r>
              <a:rPr lang="en-US" altLang="zh-CN" b="1" dirty="0" err="1"/>
              <a:t>rj</a:t>
            </a:r>
            <a:r>
              <a:rPr lang="en-US" altLang="zh-CN" b="1" dirty="0">
                <a:latin typeface="Arial"/>
              </a:rPr>
              <a:t>”</a:t>
            </a:r>
            <a:r>
              <a:rPr lang="en-US" altLang="zh-CN" b="1" dirty="0"/>
              <a:t>;</a:t>
            </a:r>
            <a:r>
              <a:rPr lang="zh-CN" altLang="en-US" b="1" dirty="0"/>
              <a:t>其中，假定</a:t>
            </a:r>
            <a:r>
              <a:rPr lang="en-US" altLang="zh-CN" b="1" dirty="0" err="1"/>
              <a:t>A</a:t>
            </a:r>
            <a:r>
              <a:rPr lang="en-US" altLang="zh-CN" b="1" dirty="0" err="1">
                <a:latin typeface="宋体" pitchFamily="2" charset="-122"/>
              </a:rPr>
              <a:t>→α</a:t>
            </a:r>
            <a:r>
              <a:rPr lang="zh-CN" altLang="en-US" b="1" dirty="0">
                <a:latin typeface="宋体" pitchFamily="2" charset="-122"/>
              </a:rPr>
              <a:t>为文法</a:t>
            </a:r>
            <a:r>
              <a:rPr lang="en-US" altLang="zh-CN" b="1" dirty="0">
                <a:latin typeface="宋体" pitchFamily="2" charset="-122"/>
              </a:rPr>
              <a:t>G`</a:t>
            </a:r>
            <a:r>
              <a:rPr lang="zh-CN" altLang="en-US" b="1" dirty="0">
                <a:latin typeface="宋体" pitchFamily="2" charset="-122"/>
              </a:rPr>
              <a:t>的第</a:t>
            </a:r>
            <a:r>
              <a:rPr lang="en-US" altLang="zh-CN" b="1" dirty="0">
                <a:latin typeface="宋体" pitchFamily="2" charset="-122"/>
              </a:rPr>
              <a:t>j</a:t>
            </a:r>
            <a:r>
              <a:rPr lang="zh-CN" altLang="en-US" b="1" dirty="0">
                <a:latin typeface="宋体" pitchFamily="2" charset="-122"/>
              </a:rPr>
              <a:t>个产生式；</a:t>
            </a:r>
            <a:endParaRPr lang="zh-CN" altLang="en-US" b="1" dirty="0"/>
          </a:p>
          <a:p>
            <a:pPr lvl="2" algn="just">
              <a:lnSpc>
                <a:spcPct val="80000"/>
              </a:lnSpc>
            </a:pPr>
            <a:r>
              <a:rPr lang="zh-CN" altLang="en-US" b="1" dirty="0"/>
              <a:t>若项目</a:t>
            </a:r>
            <a:r>
              <a:rPr lang="en-US" altLang="zh-CN" b="1" dirty="0"/>
              <a:t>S`</a:t>
            </a:r>
            <a:r>
              <a:rPr lang="en-US" altLang="zh-CN" b="1">
                <a:latin typeface="宋体" pitchFamily="2" charset="-122"/>
              </a:rPr>
              <a:t>→</a:t>
            </a:r>
            <a:r>
              <a:rPr lang="en-US" altLang="zh-CN" b="1" smtClean="0">
                <a:latin typeface="宋体" pitchFamily="2" charset="-122"/>
              </a:rPr>
              <a:t>S．</a:t>
            </a:r>
            <a:r>
              <a:rPr lang="zh-CN" altLang="en-US" b="1" smtClean="0">
                <a:latin typeface="宋体" pitchFamily="2" charset="-122"/>
              </a:rPr>
              <a:t>属于</a:t>
            </a:r>
            <a:r>
              <a:rPr lang="en-US" altLang="zh-CN" b="1" dirty="0" err="1"/>
              <a:t>I</a:t>
            </a:r>
            <a:r>
              <a:rPr lang="en-US" altLang="zh-CN" b="1" baseline="-25000" dirty="0" err="1"/>
              <a:t>k</a:t>
            </a:r>
            <a:r>
              <a:rPr lang="en-US" altLang="zh-CN" b="1" dirty="0"/>
              <a:t>, </a:t>
            </a:r>
            <a:r>
              <a:rPr lang="zh-CN" altLang="en-US" b="1" dirty="0"/>
              <a:t>则置</a:t>
            </a:r>
            <a:r>
              <a:rPr lang="en-US" altLang="zh-CN" b="1" dirty="0"/>
              <a:t>ACTION[k, #]</a:t>
            </a:r>
            <a:r>
              <a:rPr lang="zh-CN" altLang="en-US" b="1" dirty="0"/>
              <a:t>为</a:t>
            </a:r>
            <a:r>
              <a:rPr lang="zh-CN" altLang="en-US" b="1" dirty="0">
                <a:latin typeface="Arial"/>
              </a:rPr>
              <a:t>“</a:t>
            </a:r>
            <a:r>
              <a:rPr lang="zh-CN" altLang="en-US" b="1" dirty="0"/>
              <a:t>接受</a:t>
            </a:r>
            <a:r>
              <a:rPr lang="zh-CN" altLang="en-US" b="1" dirty="0">
                <a:latin typeface="Arial"/>
              </a:rPr>
              <a:t>”</a:t>
            </a:r>
            <a:r>
              <a:rPr lang="zh-CN" altLang="en-US" b="1" dirty="0"/>
              <a:t>，简记为</a:t>
            </a:r>
            <a:r>
              <a:rPr lang="zh-CN" altLang="en-US" b="1" dirty="0">
                <a:latin typeface="Arial"/>
              </a:rPr>
              <a:t>“</a:t>
            </a:r>
            <a:r>
              <a:rPr lang="en-US" altLang="zh-CN" b="1" dirty="0"/>
              <a:t>acc</a:t>
            </a:r>
            <a:r>
              <a:rPr lang="en-US" altLang="zh-CN" b="1" dirty="0">
                <a:latin typeface="Arial"/>
              </a:rPr>
              <a:t>”</a:t>
            </a:r>
            <a:r>
              <a:rPr lang="en-US" altLang="zh-CN" b="1" dirty="0"/>
              <a:t>;</a:t>
            </a:r>
          </a:p>
          <a:p>
            <a:pPr lvl="2" algn="just">
              <a:lnSpc>
                <a:spcPct val="80000"/>
              </a:lnSpc>
            </a:pPr>
            <a:r>
              <a:rPr lang="zh-CN" altLang="en-US" b="1" dirty="0"/>
              <a:t>若</a:t>
            </a:r>
            <a:r>
              <a:rPr lang="en-US" altLang="zh-CN" b="1" dirty="0"/>
              <a:t>GO (</a:t>
            </a:r>
            <a:r>
              <a:rPr lang="en-US" altLang="zh-CN" b="1" dirty="0" err="1"/>
              <a:t>I</a:t>
            </a:r>
            <a:r>
              <a:rPr lang="en-US" altLang="zh-CN" b="1" baseline="-25000" dirty="0" err="1"/>
              <a:t>k</a:t>
            </a:r>
            <a:r>
              <a:rPr lang="en-US" altLang="zh-CN" b="1" dirty="0"/>
              <a:t>, A)= </a:t>
            </a:r>
            <a:r>
              <a:rPr lang="en-US" altLang="zh-CN" b="1" dirty="0" err="1"/>
              <a:t>I</a:t>
            </a:r>
            <a:r>
              <a:rPr lang="en-US" altLang="zh-CN" b="1" baseline="-25000" dirty="0" err="1"/>
              <a:t>j</a:t>
            </a:r>
            <a:r>
              <a:rPr lang="en-US" altLang="zh-CN" b="1" dirty="0"/>
              <a:t>, A</a:t>
            </a:r>
            <a:r>
              <a:rPr lang="zh-CN" altLang="en-US" b="1" dirty="0"/>
              <a:t>为非终结符，则置</a:t>
            </a:r>
            <a:r>
              <a:rPr lang="en-US" altLang="zh-CN" b="1" dirty="0"/>
              <a:t>GOTO(k, A)=j;</a:t>
            </a:r>
          </a:p>
          <a:p>
            <a:pPr lvl="2" algn="just">
              <a:lnSpc>
                <a:spcPct val="80000"/>
              </a:lnSpc>
            </a:pPr>
            <a:r>
              <a:rPr lang="zh-CN" altLang="en-US" b="1" dirty="0"/>
              <a:t>分析表中凡不能用规则1至4填入信息的空白格均置上</a:t>
            </a:r>
            <a:r>
              <a:rPr lang="zh-CN" altLang="en-US" b="1" dirty="0">
                <a:latin typeface="Arial"/>
              </a:rPr>
              <a:t>“</a:t>
            </a:r>
            <a:r>
              <a:rPr lang="zh-CN" altLang="en-US" b="1" dirty="0"/>
              <a:t>出错标志</a:t>
            </a:r>
            <a:r>
              <a:rPr lang="zh-CN" altLang="en-US" b="1" dirty="0">
                <a:latin typeface="Arial"/>
              </a:rPr>
              <a:t>”</a:t>
            </a:r>
            <a:r>
              <a:rPr lang="zh-CN" altLang="en-US" b="1"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63</a:t>
            </a:fld>
            <a:endParaRPr lang="en-US" altLang="zh-CN"/>
          </a:p>
        </p:txBody>
      </p:sp>
      <p:cxnSp>
        <p:nvCxnSpPr>
          <p:cNvPr id="5" name="直接连接符 4"/>
          <p:cNvCxnSpPr/>
          <p:nvPr/>
        </p:nvCxnSpPr>
        <p:spPr>
          <a:xfrm flipV="1">
            <a:off x="323528" y="836712"/>
            <a:ext cx="7704856" cy="72008"/>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67544" y="332656"/>
            <a:ext cx="0" cy="86409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59632" y="980728"/>
            <a:ext cx="7773988" cy="731838"/>
          </a:xfrm>
        </p:spPr>
        <p:txBody>
          <a:bodyPr/>
          <a:lstStyle/>
          <a:p>
            <a:r>
              <a:rPr lang="en-US" altLang="zh-CN" sz="3600" b="1" dirty="0">
                <a:solidFill>
                  <a:srgbClr val="3333FF"/>
                </a:solidFill>
              </a:rPr>
              <a:t>LR(0)</a:t>
            </a:r>
            <a:r>
              <a:rPr lang="zh-CN" altLang="en-US" sz="3600" b="1" dirty="0">
                <a:solidFill>
                  <a:srgbClr val="3333FF"/>
                </a:solidFill>
              </a:rPr>
              <a:t>文法</a:t>
            </a:r>
          </a:p>
        </p:txBody>
      </p:sp>
      <p:sp>
        <p:nvSpPr>
          <p:cNvPr id="41987" name="Rectangle 3"/>
          <p:cNvSpPr>
            <a:spLocks noGrp="1" noChangeArrowheads="1"/>
          </p:cNvSpPr>
          <p:nvPr>
            <p:ph idx="1"/>
          </p:nvPr>
        </p:nvSpPr>
        <p:spPr>
          <a:xfrm>
            <a:off x="827584" y="1988840"/>
            <a:ext cx="7772400" cy="4114800"/>
          </a:xfrm>
        </p:spPr>
        <p:txBody>
          <a:bodyPr/>
          <a:lstStyle/>
          <a:p>
            <a:r>
              <a:rPr lang="zh-CN" altLang="en-US" sz="2800" b="1" dirty="0"/>
              <a:t>按上述算法构造的含有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a:t>
            </a:r>
            <a:r>
              <a:rPr lang="en-US" altLang="zh-CN" sz="2800" b="1" dirty="0"/>
              <a:t>LR(0)</a:t>
            </a:r>
            <a:r>
              <a:rPr lang="zh-CN" altLang="en-US" sz="2800" b="1" dirty="0"/>
              <a:t>表。具有</a:t>
            </a:r>
            <a:r>
              <a:rPr lang="en-US" altLang="zh-CN" sz="2800" b="1" dirty="0"/>
              <a:t>LR(0)</a:t>
            </a:r>
            <a:r>
              <a:rPr lang="zh-CN" altLang="en-US" sz="2800" b="1" dirty="0"/>
              <a:t>表的文法</a:t>
            </a:r>
            <a:r>
              <a:rPr lang="en-US" altLang="zh-CN" sz="2800" b="1" dirty="0"/>
              <a:t>G</a:t>
            </a:r>
            <a:r>
              <a:rPr lang="zh-CN" altLang="en-US" sz="2800" b="1" dirty="0"/>
              <a:t>称为一个</a:t>
            </a:r>
            <a:r>
              <a:rPr lang="en-US" altLang="zh-CN" sz="2800" b="1" dirty="0"/>
              <a:t>LR（0）</a:t>
            </a:r>
            <a:r>
              <a:rPr lang="zh-CN" altLang="en-US" sz="2800" b="1" dirty="0"/>
              <a:t>文法。</a:t>
            </a:r>
          </a:p>
          <a:p>
            <a:r>
              <a:rPr lang="en-US" altLang="zh-CN" sz="2800" b="1" dirty="0"/>
              <a:t>LR(0)</a:t>
            </a:r>
            <a:r>
              <a:rPr lang="zh-CN" altLang="en-US" sz="2800" b="1" dirty="0"/>
              <a:t>文法是无二义的。</a:t>
            </a:r>
          </a:p>
          <a:p>
            <a:endParaRPr lang="zh-CN" altLang="en-US" sz="24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zh-CN" altLang="en-US" sz="3600" b="1" dirty="0" smtClean="0">
                <a:solidFill>
                  <a:srgbClr val="3333FF"/>
                </a:solidFill>
              </a:rPr>
              <a:t>例</a:t>
            </a:r>
            <a:r>
              <a:rPr lang="en-US" altLang="zh-CN" sz="3600" b="1" dirty="0" smtClean="0">
                <a:solidFill>
                  <a:srgbClr val="3333FF"/>
                </a:solidFill>
              </a:rPr>
              <a:t>5.10</a:t>
            </a:r>
            <a:endParaRPr lang="zh-CN" altLang="en-US" sz="3600" b="1" dirty="0">
              <a:solidFill>
                <a:srgbClr val="3333FF"/>
              </a:solidFill>
            </a:endParaRPr>
          </a:p>
        </p:txBody>
      </p:sp>
      <p:sp>
        <p:nvSpPr>
          <p:cNvPr id="38915" name="Rectangle 3"/>
          <p:cNvSpPr>
            <a:spLocks noGrp="1" noChangeArrowheads="1"/>
          </p:cNvSpPr>
          <p:nvPr>
            <p:ph idx="1"/>
          </p:nvPr>
        </p:nvSpPr>
        <p:spPr/>
        <p:txBody>
          <a:bodyPr/>
          <a:lstStyle/>
          <a:p>
            <a:pPr>
              <a:lnSpc>
                <a:spcPct val="90000"/>
              </a:lnSpc>
            </a:pPr>
            <a:r>
              <a:rPr lang="zh-CN" altLang="en-US" sz="2400" b="1" dirty="0">
                <a:latin typeface="宋体" pitchFamily="2" charset="-122"/>
              </a:rPr>
              <a:t>文法</a:t>
            </a:r>
            <a:r>
              <a:rPr lang="en-US" altLang="zh-CN" sz="2400" b="1" dirty="0">
                <a:latin typeface="宋体" pitchFamily="2" charset="-122"/>
              </a:rPr>
              <a:t>G</a:t>
            </a:r>
            <a:r>
              <a:rPr lang="zh-CN" altLang="en-US" sz="2400" b="1" dirty="0">
                <a:latin typeface="宋体" pitchFamily="2" charset="-122"/>
              </a:rPr>
              <a:t>:</a:t>
            </a:r>
          </a:p>
          <a:p>
            <a:pPr>
              <a:lnSpc>
                <a:spcPct val="90000"/>
              </a:lnSpc>
              <a:buFontTx/>
              <a:buNone/>
            </a:pPr>
            <a:r>
              <a:rPr lang="zh-CN" altLang="en-US" sz="2400" b="1" dirty="0">
                <a:latin typeface="宋体" pitchFamily="2" charset="-122"/>
              </a:rPr>
              <a:t>   </a:t>
            </a:r>
            <a:r>
              <a:rPr lang="en-US" altLang="zh-CN" sz="2400" b="1" dirty="0">
                <a:latin typeface="宋体" pitchFamily="2" charset="-122"/>
              </a:rPr>
              <a:t>(0) S`→E     (1) </a:t>
            </a:r>
            <a:r>
              <a:rPr lang="en-US" altLang="zh-CN" sz="2400" b="1" dirty="0" err="1">
                <a:latin typeface="宋体" pitchFamily="2" charset="-122"/>
              </a:rPr>
              <a:t>E→aA</a:t>
            </a:r>
            <a:r>
              <a:rPr lang="en-US" altLang="zh-CN" sz="2400" b="1" dirty="0">
                <a:latin typeface="宋体" pitchFamily="2" charset="-122"/>
              </a:rPr>
              <a:t>     (2) </a:t>
            </a:r>
            <a:r>
              <a:rPr lang="en-US" altLang="zh-CN" sz="2400" b="1" dirty="0" err="1">
                <a:latin typeface="宋体" pitchFamily="2" charset="-122"/>
              </a:rPr>
              <a:t>E→bB</a:t>
            </a:r>
            <a:endParaRPr lang="en-US" altLang="zh-CN" sz="2400" b="1" dirty="0">
              <a:solidFill>
                <a:srgbClr val="000000"/>
              </a:solidFill>
            </a:endParaRPr>
          </a:p>
          <a:p>
            <a:pPr>
              <a:lnSpc>
                <a:spcPct val="90000"/>
              </a:lnSpc>
              <a:buFontTx/>
              <a:buNone/>
            </a:pPr>
            <a:r>
              <a:rPr lang="en-US" altLang="zh-CN" sz="2400" b="1" dirty="0">
                <a:latin typeface="宋体" pitchFamily="2" charset="-122"/>
              </a:rPr>
              <a:t>   (3) </a:t>
            </a:r>
            <a:r>
              <a:rPr lang="en-US" altLang="zh-CN" sz="2400" b="1" dirty="0" err="1">
                <a:latin typeface="宋体" pitchFamily="2" charset="-122"/>
              </a:rPr>
              <a:t>A→cA</a:t>
            </a:r>
            <a:r>
              <a:rPr lang="en-US" altLang="zh-CN" sz="2400" b="1" dirty="0">
                <a:latin typeface="宋体" pitchFamily="2" charset="-122"/>
              </a:rPr>
              <a:t>    (4) </a:t>
            </a:r>
            <a:r>
              <a:rPr lang="en-US" altLang="zh-CN" sz="2400" b="1" dirty="0" err="1">
                <a:latin typeface="宋体" pitchFamily="2" charset="-122"/>
              </a:rPr>
              <a:t>A→d</a:t>
            </a:r>
            <a:r>
              <a:rPr lang="en-US" altLang="zh-CN" sz="2400" b="1" dirty="0">
                <a:latin typeface="宋体" pitchFamily="2" charset="-122"/>
              </a:rPr>
              <a:t>     (5) </a:t>
            </a:r>
            <a:r>
              <a:rPr lang="en-US" altLang="zh-CN" sz="2400" b="1" dirty="0" err="1">
                <a:latin typeface="宋体" pitchFamily="2" charset="-122"/>
              </a:rPr>
              <a:t>B→cB</a:t>
            </a:r>
            <a:endParaRPr lang="en-US" altLang="zh-CN" sz="2400" b="1" dirty="0">
              <a:latin typeface="宋体" pitchFamily="2" charset="-122"/>
            </a:endParaRPr>
          </a:p>
          <a:p>
            <a:pPr>
              <a:lnSpc>
                <a:spcPct val="90000"/>
              </a:lnSpc>
              <a:buFontTx/>
              <a:buNone/>
            </a:pPr>
            <a:r>
              <a:rPr lang="en-US" altLang="zh-CN" sz="2400" b="1" dirty="0">
                <a:latin typeface="宋体" pitchFamily="2" charset="-122"/>
              </a:rPr>
              <a:t>   (6) </a:t>
            </a:r>
            <a:r>
              <a:rPr lang="en-US" altLang="zh-CN" sz="2400" b="1" dirty="0" err="1">
                <a:latin typeface="宋体" pitchFamily="2" charset="-122"/>
              </a:rPr>
              <a:t>B→d</a:t>
            </a:r>
            <a:r>
              <a:rPr lang="en-US" altLang="zh-CN" sz="2400" b="1" dirty="0">
                <a:latin typeface="宋体" pitchFamily="2" charset="-122"/>
              </a:rPr>
              <a:t> </a:t>
            </a:r>
          </a:p>
          <a:p>
            <a:pPr>
              <a:lnSpc>
                <a:spcPct val="90000"/>
              </a:lnSpc>
            </a:pPr>
            <a:endParaRPr lang="en-US" altLang="zh-CN" sz="2400" b="1" dirty="0">
              <a:latin typeface="宋体" pitchFamily="2" charset="-122"/>
            </a:endParaRPr>
          </a:p>
          <a:p>
            <a:pPr>
              <a:lnSpc>
                <a:spcPct val="90000"/>
              </a:lnSpc>
            </a:pPr>
            <a:r>
              <a:rPr lang="en-US" altLang="zh-CN" sz="2400" b="1" dirty="0">
                <a:latin typeface="宋体" pitchFamily="2" charset="-122"/>
              </a:rPr>
              <a:t>LR(0) </a:t>
            </a:r>
            <a:r>
              <a:rPr lang="zh-CN" altLang="en-US" sz="2400" b="1" dirty="0"/>
              <a:t>项目集规范族（</a:t>
            </a:r>
            <a:r>
              <a:rPr lang="zh-CN" altLang="en-US" sz="2400" b="1" dirty="0">
                <a:latin typeface="宋体" pitchFamily="2" charset="-122"/>
              </a:rPr>
              <a:t>识别</a:t>
            </a:r>
            <a:r>
              <a:rPr lang="en-US" altLang="zh-CN" sz="2400" b="1" dirty="0">
                <a:latin typeface="宋体" pitchFamily="2" charset="-122"/>
              </a:rPr>
              <a:t>G</a:t>
            </a:r>
            <a:r>
              <a:rPr lang="zh-CN" altLang="en-US" sz="2400" b="1" dirty="0">
                <a:latin typeface="宋体" pitchFamily="2" charset="-122"/>
              </a:rPr>
              <a:t>的活前缀的</a:t>
            </a:r>
            <a:r>
              <a:rPr lang="en-US" altLang="zh-CN" sz="2400" b="1" dirty="0">
                <a:latin typeface="宋体" pitchFamily="2" charset="-122"/>
              </a:rPr>
              <a:t>DFA)：        </a:t>
            </a:r>
          </a:p>
          <a:p>
            <a:pPr>
              <a:lnSpc>
                <a:spcPct val="90000"/>
              </a:lnSpc>
              <a:buFontTx/>
              <a:buNone/>
            </a:pPr>
            <a:r>
              <a:rPr lang="en-US" altLang="zh-CN" sz="2400" b="1" dirty="0">
                <a:latin typeface="宋体" pitchFamily="2" charset="-122"/>
              </a:rPr>
              <a:t>  I</a:t>
            </a:r>
            <a:r>
              <a:rPr lang="en-US" altLang="zh-CN" sz="2400" b="1" baseline="-25000" dirty="0">
                <a:latin typeface="宋体" pitchFamily="2" charset="-122"/>
              </a:rPr>
              <a:t>0</a:t>
            </a:r>
            <a:r>
              <a:rPr lang="zh-CN" altLang="en-US" sz="2400" b="1" dirty="0">
                <a:latin typeface="宋体" pitchFamily="2" charset="-122"/>
              </a:rPr>
              <a:t> </a:t>
            </a:r>
            <a:r>
              <a:rPr lang="en-US" altLang="zh-CN" sz="2400" b="1" dirty="0">
                <a:latin typeface="宋体" pitchFamily="2" charset="-122"/>
              </a:rPr>
              <a:t>S</a:t>
            </a:r>
            <a:r>
              <a:rPr lang="en-US" altLang="zh-CN" sz="2400" b="1">
                <a:latin typeface="宋体" pitchFamily="2" charset="-122"/>
              </a:rPr>
              <a:t>`</a:t>
            </a:r>
            <a:r>
              <a:rPr lang="en-US" altLang="zh-CN" sz="2400" b="1" smtClean="0">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1</a:t>
            </a:r>
            <a:r>
              <a:rPr lang="en-US" altLang="zh-CN" sz="2400" b="1" dirty="0">
                <a:latin typeface="宋体" pitchFamily="2" charset="-122"/>
              </a:rPr>
              <a:t>: S`</a:t>
            </a:r>
            <a:r>
              <a:rPr lang="en-US" altLang="zh-CN" sz="2400" b="1">
                <a:latin typeface="宋体" pitchFamily="2" charset="-122"/>
              </a:rPr>
              <a:t>→</a:t>
            </a:r>
            <a:r>
              <a:rPr lang="en-US" altLang="zh-CN" sz="2400" b="1" smtClean="0">
                <a:latin typeface="宋体" pitchFamily="2" charset="-122"/>
              </a:rPr>
              <a:t>E．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E</a:t>
            </a:r>
            <a:r>
              <a:rPr lang="en-US" altLang="zh-CN" sz="2400" b="1" err="1">
                <a:latin typeface="宋体" pitchFamily="2" charset="-122"/>
              </a:rPr>
              <a:t>→</a:t>
            </a:r>
            <a:r>
              <a:rPr lang="en-US" altLang="zh-CN" sz="2400" b="1" smtClean="0">
                <a:latin typeface="宋体" pitchFamily="2" charset="-122"/>
              </a:rPr>
              <a:t>a．A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err="1">
                <a:latin typeface="宋体" pitchFamily="2" charset="-122"/>
              </a:rPr>
              <a:t>E</a:t>
            </a:r>
            <a:r>
              <a:rPr lang="en-US" altLang="zh-CN" sz="2400" b="1" smtClean="0">
                <a:latin typeface="宋体" pitchFamily="2" charset="-122"/>
              </a:rPr>
              <a:t>→．aA                   </a:t>
            </a:r>
            <a:r>
              <a:rPr lang="en-US" altLang="zh-CN" sz="2400" b="1" err="1">
                <a:latin typeface="宋体" pitchFamily="2" charset="-122"/>
              </a:rPr>
              <a:t>A</a:t>
            </a:r>
            <a:r>
              <a:rPr lang="en-US" altLang="zh-CN" sz="2400" b="1" smtClean="0">
                <a:latin typeface="宋体" pitchFamily="2" charset="-122"/>
              </a:rPr>
              <a:t>→.cA </a:t>
            </a:r>
            <a:endParaRPr lang="en-US" altLang="zh-CN" sz="2400" b="1" dirty="0">
              <a:latin typeface="宋体" pitchFamily="2" charset="-122"/>
            </a:endParaRPr>
          </a:p>
          <a:p>
            <a:pPr>
              <a:lnSpc>
                <a:spcPct val="90000"/>
              </a:lnSpc>
              <a:buFontTx/>
              <a:buNone/>
            </a:pPr>
            <a:r>
              <a:rPr lang="en-US" altLang="zh-CN" sz="2400" b="1" dirty="0">
                <a:latin typeface="宋体" pitchFamily="2" charset="-122"/>
              </a:rPr>
              <a:t>     </a:t>
            </a:r>
            <a:r>
              <a:rPr lang="en-US" altLang="zh-CN" sz="2400" b="1" err="1">
                <a:latin typeface="宋体" pitchFamily="2" charset="-122"/>
              </a:rPr>
              <a:t>E</a:t>
            </a:r>
            <a:r>
              <a:rPr lang="en-US" altLang="zh-CN" sz="2400" b="1" smtClean="0">
                <a:latin typeface="宋体" pitchFamily="2" charset="-122"/>
              </a:rPr>
              <a:t>→．bB                   </a:t>
            </a:r>
            <a:r>
              <a:rPr lang="en-US" altLang="zh-CN" sz="2400" b="1" err="1">
                <a:latin typeface="宋体" pitchFamily="2" charset="-122"/>
              </a:rPr>
              <a:t>A</a:t>
            </a:r>
            <a:r>
              <a:rPr lang="en-US" altLang="zh-CN" sz="2400" b="1" smtClean="0">
                <a:latin typeface="宋体" pitchFamily="2" charset="-122"/>
              </a:rPr>
              <a:t>→．d </a:t>
            </a:r>
            <a:endParaRPr lang="zh-CN" altLang="en-US" sz="2400" b="1" dirty="0">
              <a:latin typeface="宋体" pitchFamily="2" charset="-122"/>
            </a:endParaRPr>
          </a:p>
          <a:p>
            <a:pPr>
              <a:lnSpc>
                <a:spcPct val="90000"/>
              </a:lnSpc>
              <a:buFontTx/>
              <a:buNone/>
            </a:pPr>
            <a:r>
              <a:rPr lang="en-US" altLang="zh-CN" sz="2400" b="1" dirty="0">
                <a:latin typeface="宋体" pitchFamily="2" charset="-122"/>
              </a:rPr>
              <a:t>   </a:t>
            </a:r>
            <a:endParaRPr lang="zh-CN" altLang="en-US" sz="2400" b="1" dirty="0">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65</a:t>
            </a:fld>
            <a:endParaRPr lang="en-US" altLang="zh-CN"/>
          </a:p>
        </p:txBody>
      </p:sp>
    </p:spTree>
    <p:extLst>
      <p:ext uri="{BB962C8B-B14F-4D97-AF65-F5344CB8AC3E}">
        <p14:creationId xmlns:p14="http://schemas.microsoft.com/office/powerpoint/2010/main" val="2948414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83568" y="1412776"/>
            <a:ext cx="7772400" cy="4114800"/>
          </a:xfrm>
        </p:spPr>
        <p:txBody>
          <a:bodyPr/>
          <a:lstStyle/>
          <a:p>
            <a:pPr algn="just">
              <a:buFontTx/>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E→</a:t>
            </a:r>
            <a:r>
              <a:rPr lang="en-US" altLang="zh-CN" sz="2400" b="1" dirty="0" err="1" smtClean="0">
                <a:latin typeface="宋体" pitchFamily="2" charset="-122"/>
              </a:rPr>
              <a:t>b．B</a:t>
            </a:r>
            <a:r>
              <a:rPr lang="en-US" altLang="zh-CN" sz="2400" b="1" dirty="0" smtClean="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a:t>
            </a:r>
            <a:r>
              <a:rPr lang="en-US" altLang="zh-CN" sz="2400" b="1" dirty="0" err="1">
                <a:latin typeface="宋体" pitchFamily="2" charset="-122"/>
              </a:rPr>
              <a:t>A→</a:t>
            </a:r>
            <a:r>
              <a:rPr lang="en-US" altLang="zh-CN" sz="2400" b="1" dirty="0" err="1" smtClean="0">
                <a:latin typeface="宋体" pitchFamily="2" charset="-122"/>
              </a:rPr>
              <a:t>c.A</a:t>
            </a:r>
            <a:r>
              <a:rPr lang="en-US" altLang="zh-CN" sz="2400" b="1" dirty="0" smtClean="0">
                <a:latin typeface="宋体" pitchFamily="2" charset="-122"/>
              </a:rPr>
              <a:t> </a:t>
            </a:r>
            <a:r>
              <a:rPr lang="en-US" altLang="zh-CN" sz="2400" b="1" dirty="0" smtClean="0">
                <a:solidFill>
                  <a:srgbClr val="000000"/>
                </a:solidFill>
              </a:rPr>
              <a:t>             </a:t>
            </a:r>
            <a:r>
              <a:rPr lang="en-US" altLang="zh-CN" sz="2400" b="1" dirty="0">
                <a:solidFill>
                  <a:srgbClr val="000000"/>
                </a:solidFill>
              </a:rPr>
              <a:t>I</a:t>
            </a:r>
            <a:r>
              <a:rPr lang="en-US" altLang="zh-CN" sz="2400" b="1" baseline="-25000" dirty="0">
                <a:solidFill>
                  <a:srgbClr val="000000"/>
                </a:solidFill>
              </a:rPr>
              <a:t>5</a:t>
            </a:r>
            <a:r>
              <a:rPr lang="en-US" altLang="zh-CN" sz="2400" b="1" dirty="0">
                <a:solidFill>
                  <a:srgbClr val="000000"/>
                </a:solidFill>
              </a:rPr>
              <a:t>: </a:t>
            </a:r>
            <a:r>
              <a:rPr lang="en-US" altLang="zh-CN" sz="2400" b="1" dirty="0" smtClean="0">
                <a:solidFill>
                  <a:srgbClr val="000000"/>
                </a:solidFill>
              </a:rPr>
              <a:t> </a:t>
            </a:r>
            <a:r>
              <a:rPr lang="en-US" altLang="zh-CN" sz="2400" b="1" dirty="0" err="1" smtClean="0">
                <a:latin typeface="宋体" pitchFamily="2" charset="-122"/>
              </a:rPr>
              <a:t>B→c．B</a:t>
            </a:r>
            <a:r>
              <a:rPr lang="en-US" altLang="zh-CN" sz="2400" b="1" dirty="0" smtClean="0">
                <a:latin typeface="宋体" pitchFamily="2" charset="-122"/>
              </a:rPr>
              <a:t>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dirty="0" err="1">
                <a:latin typeface="宋体" pitchFamily="2" charset="-122"/>
              </a:rPr>
              <a:t>B</a:t>
            </a:r>
            <a:r>
              <a:rPr lang="en-US" altLang="zh-CN" sz="2400" b="1" dirty="0" err="1" smtClean="0">
                <a:latin typeface="宋体" pitchFamily="2" charset="-122"/>
              </a:rPr>
              <a:t>→．cB</a:t>
            </a:r>
            <a:r>
              <a:rPr lang="en-US" altLang="zh-CN" sz="2400" b="1" dirty="0" smtClean="0">
                <a:latin typeface="宋体" pitchFamily="2" charset="-122"/>
              </a:rPr>
              <a:t>        </a:t>
            </a:r>
            <a:r>
              <a:rPr lang="en-US" altLang="zh-CN" sz="2400" b="1" dirty="0" err="1">
                <a:latin typeface="宋体" pitchFamily="2" charset="-122"/>
              </a:rPr>
              <a:t>A</a:t>
            </a:r>
            <a:r>
              <a:rPr lang="en-US" altLang="zh-CN" sz="2400" b="1" dirty="0" err="1" smtClean="0">
                <a:latin typeface="宋体" pitchFamily="2" charset="-122"/>
              </a:rPr>
              <a:t>→．cA</a:t>
            </a:r>
            <a:r>
              <a:rPr lang="en-US" altLang="zh-CN" sz="2400" b="1" dirty="0" smtClean="0">
                <a:latin typeface="宋体" pitchFamily="2" charset="-122"/>
              </a:rPr>
              <a:t>         </a:t>
            </a:r>
            <a:r>
              <a:rPr lang="en-US" altLang="zh-CN" sz="2400" b="1" dirty="0" err="1" smtClean="0">
                <a:latin typeface="宋体" pitchFamily="2" charset="-122"/>
              </a:rPr>
              <a:t>B→．cB</a:t>
            </a:r>
            <a:r>
              <a:rPr lang="en-US" altLang="zh-CN" sz="2400" b="1" dirty="0" smtClean="0">
                <a:latin typeface="宋体" pitchFamily="2" charset="-122"/>
              </a:rPr>
              <a:t> </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dirty="0" err="1">
                <a:latin typeface="宋体" pitchFamily="2" charset="-122"/>
              </a:rPr>
              <a:t>B</a:t>
            </a:r>
            <a:r>
              <a:rPr lang="en-US" altLang="zh-CN" sz="2400" b="1" dirty="0" err="1" smtClean="0">
                <a:latin typeface="宋体" pitchFamily="2" charset="-122"/>
              </a:rPr>
              <a:t>→．d</a:t>
            </a:r>
            <a:r>
              <a:rPr lang="en-US" altLang="zh-CN" sz="2400" b="1" dirty="0" smtClean="0">
                <a:latin typeface="宋体" pitchFamily="2" charset="-122"/>
              </a:rPr>
              <a:t>         </a:t>
            </a:r>
            <a:r>
              <a:rPr lang="en-US" altLang="zh-CN" sz="2400" b="1" dirty="0">
                <a:latin typeface="宋体" pitchFamily="2" charset="-122"/>
              </a:rPr>
              <a:t>A </a:t>
            </a:r>
            <a:r>
              <a:rPr lang="en-US" altLang="zh-CN" sz="2400" b="1" dirty="0" smtClean="0">
                <a:latin typeface="宋体" pitchFamily="2" charset="-122"/>
              </a:rPr>
              <a:t>→.d          </a:t>
            </a:r>
            <a:r>
              <a:rPr lang="en-US" altLang="zh-CN" sz="2400" b="1" dirty="0" err="1" smtClean="0">
                <a:latin typeface="宋体" pitchFamily="2" charset="-122"/>
              </a:rPr>
              <a:t>B→．d</a:t>
            </a:r>
            <a:r>
              <a:rPr lang="en-US" altLang="zh-CN" sz="2400" b="1" dirty="0" smtClean="0">
                <a:latin typeface="宋体" pitchFamily="2" charset="-122"/>
              </a:rPr>
              <a:t> </a:t>
            </a:r>
            <a:endParaRPr lang="en-US" altLang="zh-CN" sz="2400" b="1" dirty="0">
              <a:latin typeface="宋体" pitchFamily="2" charset="-122"/>
            </a:endParaRPr>
          </a:p>
          <a:p>
            <a:pPr algn="just">
              <a:buFontTx/>
              <a:buNone/>
            </a:pPr>
            <a:r>
              <a:rPr lang="en-US" altLang="zh-CN" sz="2400" b="1" dirty="0">
                <a:latin typeface="宋体" pitchFamily="2" charset="-122"/>
              </a:rPr>
              <a:t>                                     </a:t>
            </a:r>
          </a:p>
          <a:p>
            <a:pPr algn="just">
              <a:buFontTx/>
              <a:buNone/>
            </a:pPr>
            <a:r>
              <a:rPr lang="en-US" altLang="zh-CN" sz="2400" b="1" dirty="0">
                <a:solidFill>
                  <a:srgbClr val="000000"/>
                </a:solidFill>
              </a:rPr>
              <a:t>  I</a:t>
            </a:r>
            <a:r>
              <a:rPr lang="en-US" altLang="zh-CN" sz="2400" b="1" baseline="-25000" dirty="0">
                <a:solidFill>
                  <a:srgbClr val="000000"/>
                </a:solidFill>
              </a:rPr>
              <a:t>6</a:t>
            </a:r>
            <a:r>
              <a:rPr lang="en-US" altLang="zh-CN" sz="2400" b="1" dirty="0">
                <a:solidFill>
                  <a:srgbClr val="000000"/>
                </a:solidFill>
              </a:rPr>
              <a:t>:  </a:t>
            </a:r>
            <a:r>
              <a:rPr lang="en-US" altLang="zh-CN" sz="2400" b="1" dirty="0" smtClean="0">
                <a:solidFill>
                  <a:srgbClr val="000000"/>
                </a:solidFill>
              </a:rPr>
              <a:t>                             </a:t>
            </a:r>
            <a:r>
              <a:rPr lang="en-US" altLang="zh-CN" sz="2400" b="1" dirty="0">
                <a:solidFill>
                  <a:srgbClr val="000000"/>
                </a:solidFill>
              </a:rPr>
              <a:t>I</a:t>
            </a:r>
            <a:r>
              <a:rPr lang="en-US" altLang="zh-CN" sz="2400" b="1" baseline="-25000" dirty="0">
                <a:solidFill>
                  <a:srgbClr val="000000"/>
                </a:solidFill>
              </a:rPr>
              <a:t>7</a:t>
            </a:r>
            <a:r>
              <a:rPr lang="en-US" altLang="zh-CN" sz="2400" b="1" dirty="0">
                <a:solidFill>
                  <a:srgbClr val="000000"/>
                </a:solidFill>
              </a:rPr>
              <a:t>:                    </a:t>
            </a:r>
            <a:r>
              <a:rPr lang="en-US" altLang="zh-CN" sz="2400" b="1" dirty="0" smtClean="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buFontTx/>
              <a:buNone/>
            </a:pPr>
            <a:r>
              <a:rPr lang="en-US" altLang="zh-CN" sz="2400" b="1" dirty="0" smtClean="0">
                <a:solidFill>
                  <a:srgbClr val="000000"/>
                </a:solidFill>
              </a:rPr>
              <a:t>          </a:t>
            </a:r>
            <a:r>
              <a:rPr lang="en-US" altLang="zh-CN" sz="2400" b="1" dirty="0" err="1" smtClean="0">
                <a:solidFill>
                  <a:srgbClr val="000000"/>
                </a:solidFill>
              </a:rPr>
              <a:t>E</a:t>
            </a:r>
            <a:r>
              <a:rPr lang="en-US" altLang="zh-CN" sz="2400" b="1" dirty="0" err="1" smtClean="0">
                <a:latin typeface="宋体" pitchFamily="2" charset="-122"/>
              </a:rPr>
              <a:t>→aA</a:t>
            </a:r>
            <a:r>
              <a:rPr lang="en-US" altLang="zh-CN" sz="2400" b="1" dirty="0" smtClean="0">
                <a:latin typeface="宋体" pitchFamily="2" charset="-122"/>
              </a:rPr>
              <a:t>． </a:t>
            </a:r>
            <a:r>
              <a:rPr lang="en-US" altLang="zh-CN" sz="2400" b="1" dirty="0" smtClean="0">
                <a:solidFill>
                  <a:srgbClr val="000000"/>
                </a:solidFill>
              </a:rPr>
              <a:t>              </a:t>
            </a:r>
            <a:r>
              <a:rPr lang="en-US" altLang="zh-CN" sz="2400" b="1" dirty="0" err="1" smtClean="0">
                <a:solidFill>
                  <a:srgbClr val="000000"/>
                </a:solidFill>
              </a:rPr>
              <a:t>E</a:t>
            </a:r>
            <a:r>
              <a:rPr lang="en-US" altLang="zh-CN" sz="2400" b="1" dirty="0" err="1">
                <a:latin typeface="宋体" pitchFamily="2" charset="-122"/>
              </a:rPr>
              <a:t>→</a:t>
            </a:r>
            <a:r>
              <a:rPr lang="en-US" altLang="zh-CN" sz="2400" b="1" dirty="0" err="1" smtClean="0">
                <a:latin typeface="宋体" pitchFamily="2" charset="-122"/>
              </a:rPr>
              <a:t>bB</a:t>
            </a:r>
            <a:r>
              <a:rPr lang="en-US" altLang="zh-CN" sz="2400" b="1" dirty="0" smtClean="0">
                <a:latin typeface="宋体" pitchFamily="2" charset="-122"/>
              </a:rPr>
              <a:t>．</a:t>
            </a:r>
            <a:r>
              <a:rPr lang="en-US" altLang="zh-CN" sz="2400" b="1" dirty="0" smtClean="0">
                <a:solidFill>
                  <a:srgbClr val="000000"/>
                </a:solidFill>
              </a:rPr>
              <a:t>                </a:t>
            </a:r>
            <a:r>
              <a:rPr lang="en-US" altLang="zh-CN" sz="2400" b="1" dirty="0" err="1">
                <a:solidFill>
                  <a:srgbClr val="000000"/>
                </a:solidFill>
              </a:rPr>
              <a:t>A</a:t>
            </a:r>
            <a:r>
              <a:rPr lang="en-US" altLang="zh-CN" sz="2400" b="1" dirty="0" err="1">
                <a:latin typeface="宋体" pitchFamily="2" charset="-122"/>
              </a:rPr>
              <a:t>→</a:t>
            </a:r>
            <a:r>
              <a:rPr lang="en-US" altLang="zh-CN" sz="2400" b="1" dirty="0" err="1" smtClean="0">
                <a:latin typeface="宋体" pitchFamily="2" charset="-122"/>
              </a:rPr>
              <a:t>cA</a:t>
            </a:r>
            <a:r>
              <a:rPr lang="en-US" altLang="zh-CN" sz="2400" b="1" dirty="0" smtClean="0">
                <a:latin typeface="宋体" pitchFamily="2" charset="-122"/>
              </a:rPr>
              <a:t>．                          </a:t>
            </a:r>
            <a:r>
              <a:rPr lang="en-US" altLang="zh-CN" b="1" dirty="0" smtClean="0">
                <a:latin typeface="宋体" pitchFamily="2" charset="-122"/>
              </a:rPr>
              <a:t>       </a:t>
            </a:r>
            <a:endParaRPr lang="en-US" altLang="zh-CN" b="1" dirty="0">
              <a:latin typeface="宋体" pitchFamily="2" charset="-122"/>
            </a:endParaRPr>
          </a:p>
          <a:p>
            <a:pPr algn="just">
              <a:buFontTx/>
              <a:buNone/>
            </a:pPr>
            <a:r>
              <a:rPr lang="en-US" altLang="zh-CN" b="1" dirty="0">
                <a:latin typeface="宋体" pitchFamily="2" charset="-122"/>
              </a:rPr>
              <a:t>                                  </a:t>
            </a:r>
          </a:p>
          <a:p>
            <a:pPr algn="just">
              <a:buFontTx/>
              <a:buNone/>
            </a:pPr>
            <a:r>
              <a:rPr lang="en-US" altLang="zh-CN" sz="2400"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B</a:t>
            </a:r>
            <a:r>
              <a:rPr lang="en-US" altLang="zh-CN" sz="2400" b="1" dirty="0" err="1">
                <a:latin typeface="宋体" pitchFamily="2" charset="-122"/>
              </a:rPr>
              <a:t>→</a:t>
            </a:r>
            <a:r>
              <a:rPr lang="en-US" altLang="zh-CN" sz="2400" b="1" dirty="0" err="1" smtClean="0">
                <a:latin typeface="宋体" pitchFamily="2" charset="-122"/>
              </a:rPr>
              <a:t>cB</a:t>
            </a:r>
            <a:r>
              <a:rPr lang="en-US" altLang="zh-CN" sz="2400" b="1" dirty="0" smtClean="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A→</a:t>
            </a:r>
            <a:r>
              <a:rPr lang="en-US" altLang="zh-CN" sz="2400" b="1" dirty="0" err="1" smtClean="0">
                <a:latin typeface="宋体" pitchFamily="2" charset="-122"/>
              </a:rPr>
              <a:t>d</a:t>
            </a:r>
            <a:r>
              <a:rPr lang="en-US" altLang="zh-CN" sz="2400" b="1" dirty="0" smtClean="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B→</a:t>
            </a:r>
            <a:r>
              <a:rPr lang="en-US" altLang="zh-CN" sz="2400" b="1" dirty="0" err="1" smtClean="0">
                <a:latin typeface="宋体" pitchFamily="2" charset="-122"/>
              </a:rPr>
              <a:t>d</a:t>
            </a:r>
            <a:r>
              <a:rPr lang="en-US" altLang="zh-CN" sz="2400" b="1" dirty="0" smtClean="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66</a:t>
            </a:fld>
            <a:endParaRPr lang="en-US" altLang="zh-CN"/>
          </a:p>
        </p:txBody>
      </p:sp>
    </p:spTree>
    <p:extLst>
      <p:ext uri="{BB962C8B-B14F-4D97-AF65-F5344CB8AC3E}">
        <p14:creationId xmlns:p14="http://schemas.microsoft.com/office/powerpoint/2010/main" val="26401744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76672"/>
            <a:ext cx="7793037" cy="550391"/>
          </a:xfrm>
        </p:spPr>
        <p:txBody>
          <a:bodyPr/>
          <a:lstStyle/>
          <a:p>
            <a:r>
              <a:rPr lang="zh-CN" altLang="en-US" sz="3200" dirty="0" smtClean="0">
                <a:solidFill>
                  <a:srgbClr val="3333FF"/>
                </a:solidFill>
              </a:rPr>
              <a:t>识别活前缀的</a:t>
            </a:r>
            <a:r>
              <a:rPr lang="en-US" altLang="zh-CN" sz="3200" dirty="0" smtClean="0">
                <a:solidFill>
                  <a:srgbClr val="3333FF"/>
                </a:solidFill>
              </a:rPr>
              <a:t>DFA</a:t>
            </a:r>
            <a:endParaRPr lang="zh-CN" altLang="en-US" sz="3200" dirty="0">
              <a:solidFill>
                <a:srgbClr val="3333FF"/>
              </a:solidFill>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67</a:t>
            </a:fld>
            <a:endParaRPr lang="en-US" altLang="zh-CN"/>
          </a:p>
        </p:txBody>
      </p:sp>
      <p:sp>
        <p:nvSpPr>
          <p:cNvPr id="374918" name="Rectangle 1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2374" name="Rectangle 5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12321" name="Group 1"/>
          <p:cNvGrpSpPr>
            <a:grpSpLocks noChangeAspect="1"/>
          </p:cNvGrpSpPr>
          <p:nvPr/>
        </p:nvGrpSpPr>
        <p:grpSpPr bwMode="auto">
          <a:xfrm>
            <a:off x="1077126" y="1412776"/>
            <a:ext cx="7023266" cy="4718372"/>
            <a:chOff x="2262" y="1659"/>
            <a:chExt cx="7414" cy="5238"/>
          </a:xfrm>
        </p:grpSpPr>
        <p:sp>
          <p:nvSpPr>
            <p:cNvPr id="312373" name="AutoShape 53"/>
            <p:cNvSpPr>
              <a:spLocks noChangeAspect="1" noChangeArrowheads="1" noTextEdit="1"/>
            </p:cNvSpPr>
            <p:nvPr/>
          </p:nvSpPr>
          <p:spPr bwMode="auto">
            <a:xfrm>
              <a:off x="2262" y="1659"/>
              <a:ext cx="7414" cy="5238"/>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312372" name="Text Box 52"/>
            <p:cNvSpPr txBox="1">
              <a:spLocks noChangeArrowheads="1"/>
            </p:cNvSpPr>
            <p:nvPr/>
          </p:nvSpPr>
          <p:spPr bwMode="auto">
            <a:xfrm>
              <a:off x="6492" y="5678"/>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71" name="Rectangle 51"/>
            <p:cNvSpPr>
              <a:spLocks noChangeArrowheads="1"/>
            </p:cNvSpPr>
            <p:nvPr/>
          </p:nvSpPr>
          <p:spPr bwMode="auto">
            <a:xfrm>
              <a:off x="3216" y="3914"/>
              <a:ext cx="1141" cy="86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0</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S'→•E</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E→•aA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E→•bB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70" name="AutoShape 50"/>
            <p:cNvSpPr>
              <a:spLocks noChangeArrowheads="1"/>
            </p:cNvSpPr>
            <p:nvPr/>
          </p:nvSpPr>
          <p:spPr bwMode="auto">
            <a:xfrm>
              <a:off x="2957" y="4258"/>
              <a:ext cx="188" cy="124"/>
            </a:xfrm>
            <a:prstGeom prst="rightArrow">
              <a:avLst>
                <a:gd name="adj1" fmla="val 50000"/>
                <a:gd name="adj2" fmla="val 3790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69" name="Rectangle 49"/>
            <p:cNvSpPr>
              <a:spLocks noChangeArrowheads="1"/>
            </p:cNvSpPr>
            <p:nvPr/>
          </p:nvSpPr>
          <p:spPr bwMode="auto">
            <a:xfrm>
              <a:off x="5000" y="2324"/>
              <a:ext cx="1141" cy="8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4</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68" name="Rectangle 48"/>
            <p:cNvSpPr>
              <a:spLocks noChangeArrowheads="1"/>
            </p:cNvSpPr>
            <p:nvPr/>
          </p:nvSpPr>
          <p:spPr bwMode="auto">
            <a:xfrm>
              <a:off x="5000" y="3239"/>
              <a:ext cx="1142" cy="8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2</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E→a•A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67" name="Rectangle 47"/>
            <p:cNvSpPr>
              <a:spLocks noChangeArrowheads="1"/>
            </p:cNvSpPr>
            <p:nvPr/>
          </p:nvSpPr>
          <p:spPr bwMode="auto">
            <a:xfrm>
              <a:off x="5000" y="4160"/>
              <a:ext cx="1142"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1</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S'→E•</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66" name="Rectangle 46"/>
            <p:cNvSpPr>
              <a:spLocks noChangeArrowheads="1"/>
            </p:cNvSpPr>
            <p:nvPr/>
          </p:nvSpPr>
          <p:spPr bwMode="auto">
            <a:xfrm>
              <a:off x="5000" y="4668"/>
              <a:ext cx="1142" cy="80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3</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E→b•B</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65" name="Rectangle 45"/>
            <p:cNvSpPr>
              <a:spLocks noChangeArrowheads="1"/>
            </p:cNvSpPr>
            <p:nvPr/>
          </p:nvSpPr>
          <p:spPr bwMode="auto">
            <a:xfrm>
              <a:off x="5000" y="5570"/>
              <a:ext cx="1141" cy="8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5</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64" name="AutoShape 44"/>
            <p:cNvSpPr>
              <a:spLocks noChangeShapeType="1"/>
            </p:cNvSpPr>
            <p:nvPr/>
          </p:nvSpPr>
          <p:spPr bwMode="auto">
            <a:xfrm flipV="1">
              <a:off x="4357" y="4339"/>
              <a:ext cx="643" cy="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63" name="Text Box 43"/>
            <p:cNvSpPr txBox="1">
              <a:spLocks noChangeArrowheads="1"/>
            </p:cNvSpPr>
            <p:nvPr/>
          </p:nvSpPr>
          <p:spPr bwMode="auto">
            <a:xfrm>
              <a:off x="4518" y="3869"/>
              <a:ext cx="231"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E</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62" name="AutoShape 42"/>
            <p:cNvSpPr>
              <a:spLocks noChangeShapeType="1"/>
            </p:cNvSpPr>
            <p:nvPr/>
          </p:nvSpPr>
          <p:spPr bwMode="auto">
            <a:xfrm flipV="1">
              <a:off x="3787" y="3639"/>
              <a:ext cx="1"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61" name="AutoShape 41"/>
            <p:cNvSpPr>
              <a:spLocks noChangeShapeType="1"/>
            </p:cNvSpPr>
            <p:nvPr/>
          </p:nvSpPr>
          <p:spPr bwMode="auto">
            <a:xfrm>
              <a:off x="3787" y="3638"/>
              <a:ext cx="121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60" name="Text Box 40"/>
            <p:cNvSpPr txBox="1">
              <a:spLocks noChangeArrowheads="1"/>
            </p:cNvSpPr>
            <p:nvPr/>
          </p:nvSpPr>
          <p:spPr bwMode="auto">
            <a:xfrm>
              <a:off x="4127" y="3185"/>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59" name="AutoShape 39"/>
            <p:cNvSpPr>
              <a:spLocks noChangeShapeType="1"/>
            </p:cNvSpPr>
            <p:nvPr/>
          </p:nvSpPr>
          <p:spPr bwMode="auto">
            <a:xfrm flipV="1">
              <a:off x="3786" y="4778"/>
              <a:ext cx="1" cy="27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8" name="AutoShape 38"/>
            <p:cNvSpPr>
              <a:spLocks noChangeShapeType="1"/>
            </p:cNvSpPr>
            <p:nvPr/>
          </p:nvSpPr>
          <p:spPr bwMode="auto">
            <a:xfrm>
              <a:off x="3787" y="5067"/>
              <a:ext cx="121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7" name="Text Box 37"/>
            <p:cNvSpPr txBox="1">
              <a:spLocks noChangeArrowheads="1"/>
            </p:cNvSpPr>
            <p:nvPr/>
          </p:nvSpPr>
          <p:spPr bwMode="auto">
            <a:xfrm>
              <a:off x="4127" y="5128"/>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56" name="Freeform 36"/>
            <p:cNvSpPr>
              <a:spLocks/>
            </p:cNvSpPr>
            <p:nvPr/>
          </p:nvSpPr>
          <p:spPr bwMode="auto">
            <a:xfrm>
              <a:off x="5487" y="2077"/>
              <a:ext cx="316" cy="256"/>
            </a:xfrm>
            <a:custGeom>
              <a:avLst/>
              <a:gdLst/>
              <a:ahLst/>
              <a:cxnLst>
                <a:cxn ang="0">
                  <a:pos x="312" y="295"/>
                </a:cxn>
                <a:cxn ang="0">
                  <a:pos x="322" y="58"/>
                </a:cxn>
                <a:cxn ang="0">
                  <a:pos x="230" y="17"/>
                </a:cxn>
                <a:cxn ang="0">
                  <a:pos x="199" y="7"/>
                </a:cxn>
                <a:cxn ang="0">
                  <a:pos x="24" y="58"/>
                </a:cxn>
                <a:cxn ang="0">
                  <a:pos x="3" y="274"/>
                </a:cxn>
              </a:cxnLst>
              <a:rect l="0" t="0" r="r" b="b"/>
              <a:pathLst>
                <a:path w="365" h="295">
                  <a:moveTo>
                    <a:pt x="312" y="295"/>
                  </a:moveTo>
                  <a:cubicBezTo>
                    <a:pt x="365" y="212"/>
                    <a:pt x="355" y="241"/>
                    <a:pt x="322" y="58"/>
                  </a:cubicBezTo>
                  <a:cubicBezTo>
                    <a:pt x="319" y="42"/>
                    <a:pt x="254" y="25"/>
                    <a:pt x="230" y="17"/>
                  </a:cubicBezTo>
                  <a:cubicBezTo>
                    <a:pt x="220" y="14"/>
                    <a:pt x="199" y="7"/>
                    <a:pt x="199" y="7"/>
                  </a:cubicBezTo>
                  <a:cubicBezTo>
                    <a:pt x="131" y="16"/>
                    <a:pt x="62" y="0"/>
                    <a:pt x="24" y="58"/>
                  </a:cubicBezTo>
                  <a:cubicBezTo>
                    <a:pt x="0" y="226"/>
                    <a:pt x="3" y="153"/>
                    <a:pt x="3" y="274"/>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5" name="AutoShape 35"/>
            <p:cNvSpPr>
              <a:spLocks noChangeShapeType="1"/>
            </p:cNvSpPr>
            <p:nvPr/>
          </p:nvSpPr>
          <p:spPr bwMode="auto">
            <a:xfrm flipH="1">
              <a:off x="5489" y="2127"/>
              <a:ext cx="18" cy="18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4" name="Freeform 34"/>
            <p:cNvSpPr>
              <a:spLocks/>
            </p:cNvSpPr>
            <p:nvPr/>
          </p:nvSpPr>
          <p:spPr bwMode="auto">
            <a:xfrm>
              <a:off x="5454" y="6389"/>
              <a:ext cx="329" cy="160"/>
            </a:xfrm>
            <a:custGeom>
              <a:avLst/>
              <a:gdLst/>
              <a:ahLst/>
              <a:cxnLst>
                <a:cxn ang="0">
                  <a:pos x="370" y="0"/>
                </a:cxn>
                <a:cxn ang="0">
                  <a:pos x="288" y="174"/>
                </a:cxn>
                <a:cxn ang="0">
                  <a:pos x="206" y="185"/>
                </a:cxn>
                <a:cxn ang="0">
                  <a:pos x="52" y="174"/>
                </a:cxn>
                <a:cxn ang="0">
                  <a:pos x="0" y="41"/>
                </a:cxn>
              </a:cxnLst>
              <a:rect l="0" t="0" r="r" b="b"/>
              <a:pathLst>
                <a:path w="380" h="185">
                  <a:moveTo>
                    <a:pt x="370" y="0"/>
                  </a:moveTo>
                  <a:cubicBezTo>
                    <a:pt x="363" y="79"/>
                    <a:pt x="380" y="157"/>
                    <a:pt x="288" y="174"/>
                  </a:cubicBezTo>
                  <a:cubicBezTo>
                    <a:pt x="261" y="179"/>
                    <a:pt x="233" y="181"/>
                    <a:pt x="206" y="185"/>
                  </a:cubicBezTo>
                  <a:cubicBezTo>
                    <a:pt x="155" y="181"/>
                    <a:pt x="102" y="185"/>
                    <a:pt x="52" y="174"/>
                  </a:cubicBezTo>
                  <a:cubicBezTo>
                    <a:pt x="1" y="163"/>
                    <a:pt x="0" y="81"/>
                    <a:pt x="0" y="41"/>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3" name="AutoShape 33"/>
            <p:cNvSpPr>
              <a:spLocks noChangeShapeType="1"/>
            </p:cNvSpPr>
            <p:nvPr/>
          </p:nvSpPr>
          <p:spPr bwMode="auto">
            <a:xfrm flipH="1" flipV="1">
              <a:off x="5454" y="6425"/>
              <a:ext cx="45" cy="1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52" name="Text Box 32"/>
            <p:cNvSpPr txBox="1">
              <a:spLocks noChangeArrowheads="1"/>
            </p:cNvSpPr>
            <p:nvPr/>
          </p:nvSpPr>
          <p:spPr bwMode="auto">
            <a:xfrm>
              <a:off x="5863" y="6425"/>
              <a:ext cx="279"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51" name="AutoShape 31"/>
            <p:cNvSpPr>
              <a:spLocks noChangeShapeType="1"/>
            </p:cNvSpPr>
            <p:nvPr/>
          </p:nvSpPr>
          <p:spPr bwMode="auto">
            <a:xfrm>
              <a:off x="4705" y="2726"/>
              <a:ext cx="1" cy="61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50" name="AutoShape 30"/>
            <p:cNvSpPr>
              <a:spLocks noChangeShapeType="1"/>
            </p:cNvSpPr>
            <p:nvPr/>
          </p:nvSpPr>
          <p:spPr bwMode="auto">
            <a:xfrm flipV="1">
              <a:off x="4705" y="2725"/>
              <a:ext cx="29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49" name="AutoShape 29"/>
            <p:cNvSpPr>
              <a:spLocks noChangeShapeType="1"/>
            </p:cNvSpPr>
            <p:nvPr/>
          </p:nvSpPr>
          <p:spPr bwMode="auto">
            <a:xfrm>
              <a:off x="4706" y="3320"/>
              <a:ext cx="20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8" name="Text Box 28"/>
            <p:cNvSpPr txBox="1">
              <a:spLocks noChangeArrowheads="1"/>
            </p:cNvSpPr>
            <p:nvPr/>
          </p:nvSpPr>
          <p:spPr bwMode="auto">
            <a:xfrm>
              <a:off x="4406" y="2725"/>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47" name="Text Box 27"/>
            <p:cNvSpPr txBox="1">
              <a:spLocks noChangeArrowheads="1"/>
            </p:cNvSpPr>
            <p:nvPr/>
          </p:nvSpPr>
          <p:spPr bwMode="auto">
            <a:xfrm>
              <a:off x="4357" y="5549"/>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46" name="AutoShape 26"/>
            <p:cNvSpPr>
              <a:spLocks noChangeShapeType="1"/>
            </p:cNvSpPr>
            <p:nvPr/>
          </p:nvSpPr>
          <p:spPr bwMode="auto">
            <a:xfrm>
              <a:off x="4636" y="5360"/>
              <a:ext cx="0" cy="57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5" name="AutoShape 25"/>
            <p:cNvSpPr>
              <a:spLocks noChangeShapeType="1"/>
            </p:cNvSpPr>
            <p:nvPr/>
          </p:nvSpPr>
          <p:spPr bwMode="auto">
            <a:xfrm>
              <a:off x="4636" y="5939"/>
              <a:ext cx="274"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44" name="AutoShape 24"/>
            <p:cNvSpPr>
              <a:spLocks noChangeShapeType="1"/>
            </p:cNvSpPr>
            <p:nvPr/>
          </p:nvSpPr>
          <p:spPr bwMode="auto">
            <a:xfrm>
              <a:off x="4636" y="5360"/>
              <a:ext cx="274"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2343" name="Rectangle 23"/>
            <p:cNvSpPr>
              <a:spLocks noChangeArrowheads="1"/>
            </p:cNvSpPr>
            <p:nvPr/>
          </p:nvSpPr>
          <p:spPr bwMode="auto">
            <a:xfrm>
              <a:off x="6974" y="4668"/>
              <a:ext cx="1142"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7</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E→bB•</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42" name="Rectangle 22"/>
            <p:cNvSpPr>
              <a:spLocks noChangeArrowheads="1"/>
            </p:cNvSpPr>
            <p:nvPr/>
          </p:nvSpPr>
          <p:spPr bwMode="auto">
            <a:xfrm>
              <a:off x="6974" y="5360"/>
              <a:ext cx="1142"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11</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B→d•</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41" name="Rectangle 21"/>
            <p:cNvSpPr>
              <a:spLocks noChangeArrowheads="1"/>
            </p:cNvSpPr>
            <p:nvPr/>
          </p:nvSpPr>
          <p:spPr bwMode="auto">
            <a:xfrm>
              <a:off x="6972" y="6068"/>
              <a:ext cx="1144" cy="3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9</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B→cB•</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40" name="Rectangle 20"/>
            <p:cNvSpPr>
              <a:spLocks noChangeArrowheads="1"/>
            </p:cNvSpPr>
            <p:nvPr/>
          </p:nvSpPr>
          <p:spPr bwMode="auto">
            <a:xfrm>
              <a:off x="6974" y="3640"/>
              <a:ext cx="1143"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6</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E→aA•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39" name="Rectangle 19"/>
            <p:cNvSpPr>
              <a:spLocks noChangeArrowheads="1"/>
            </p:cNvSpPr>
            <p:nvPr/>
          </p:nvSpPr>
          <p:spPr bwMode="auto">
            <a:xfrm>
              <a:off x="7020" y="2265"/>
              <a:ext cx="1141"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8</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A→cA•</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38" name="Rectangle 18"/>
            <p:cNvSpPr>
              <a:spLocks noChangeArrowheads="1"/>
            </p:cNvSpPr>
            <p:nvPr/>
          </p:nvSpPr>
          <p:spPr bwMode="auto">
            <a:xfrm>
              <a:off x="7020" y="2964"/>
              <a:ext cx="1141" cy="3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a:t>
              </a:r>
              <a:r>
                <a:rPr kumimoji="0" lang="en-US" altLang="zh-CN" sz="1000" b="0" i="0" u="none" strike="noStrike" cap="none" normalizeH="0" baseline="-30000" smtClean="0">
                  <a:ln>
                    <a:noFill/>
                  </a:ln>
                  <a:solidFill>
                    <a:schemeClr val="tx1"/>
                  </a:solidFill>
                  <a:effectLst/>
                  <a:latin typeface="Calibri" pitchFamily="34" charset="0"/>
                  <a:ea typeface="宋体" pitchFamily="2" charset="-122"/>
                  <a:cs typeface="Times New Roman" pitchFamily="18" charset="0"/>
                </a:rPr>
                <a:t>10</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A→d•</a:t>
              </a:r>
              <a:endPar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37" name="AutoShape 17"/>
            <p:cNvSpPr>
              <a:spLocks noChangeShapeType="1"/>
            </p:cNvSpPr>
            <p:nvPr/>
          </p:nvSpPr>
          <p:spPr bwMode="auto">
            <a:xfrm flipV="1">
              <a:off x="6292" y="2442"/>
              <a:ext cx="607" cy="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6" name="AutoShape 16"/>
            <p:cNvSpPr>
              <a:spLocks noChangeShapeType="1"/>
            </p:cNvSpPr>
            <p:nvPr/>
          </p:nvSpPr>
          <p:spPr bwMode="auto">
            <a:xfrm flipV="1">
              <a:off x="6292" y="3024"/>
              <a:ext cx="680" cy="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5" name="AutoShape 15"/>
            <p:cNvSpPr>
              <a:spLocks noChangeShapeType="1"/>
            </p:cNvSpPr>
            <p:nvPr/>
          </p:nvSpPr>
          <p:spPr bwMode="auto">
            <a:xfrm flipV="1">
              <a:off x="6292" y="3185"/>
              <a:ext cx="680" cy="25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4" name="AutoShape 14"/>
            <p:cNvSpPr>
              <a:spLocks noChangeShapeType="1"/>
            </p:cNvSpPr>
            <p:nvPr/>
          </p:nvSpPr>
          <p:spPr bwMode="auto">
            <a:xfrm>
              <a:off x="6292" y="3869"/>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33" name="Text Box 13"/>
            <p:cNvSpPr txBox="1">
              <a:spLocks noChangeArrowheads="1"/>
            </p:cNvSpPr>
            <p:nvPr/>
          </p:nvSpPr>
          <p:spPr bwMode="auto">
            <a:xfrm>
              <a:off x="6439" y="2052"/>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32" name="Text Box 12"/>
            <p:cNvSpPr txBox="1">
              <a:spLocks noChangeArrowheads="1"/>
            </p:cNvSpPr>
            <p:nvPr/>
          </p:nvSpPr>
          <p:spPr bwMode="auto">
            <a:xfrm>
              <a:off x="6439" y="3948"/>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31" name="Text Box 11"/>
            <p:cNvSpPr txBox="1">
              <a:spLocks noChangeArrowheads="1"/>
            </p:cNvSpPr>
            <p:nvPr/>
          </p:nvSpPr>
          <p:spPr bwMode="auto">
            <a:xfrm>
              <a:off x="6492" y="2574"/>
              <a:ext cx="231"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30" name="Text Box 10"/>
            <p:cNvSpPr txBox="1">
              <a:spLocks noChangeArrowheads="1"/>
            </p:cNvSpPr>
            <p:nvPr/>
          </p:nvSpPr>
          <p:spPr bwMode="auto">
            <a:xfrm>
              <a:off x="6647" y="3336"/>
              <a:ext cx="138"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29" name="AutoShape 9"/>
            <p:cNvSpPr>
              <a:spLocks noChangeShapeType="1"/>
            </p:cNvSpPr>
            <p:nvPr/>
          </p:nvSpPr>
          <p:spPr bwMode="auto">
            <a:xfrm>
              <a:off x="6292" y="4778"/>
              <a:ext cx="55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8" name="AutoShape 8"/>
            <p:cNvSpPr>
              <a:spLocks noChangeShapeType="1"/>
            </p:cNvSpPr>
            <p:nvPr/>
          </p:nvSpPr>
          <p:spPr bwMode="auto">
            <a:xfrm>
              <a:off x="6292" y="5200"/>
              <a:ext cx="682" cy="3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7" name="AutoShape 7"/>
            <p:cNvSpPr>
              <a:spLocks noChangeShapeType="1"/>
            </p:cNvSpPr>
            <p:nvPr/>
          </p:nvSpPr>
          <p:spPr bwMode="auto">
            <a:xfrm>
              <a:off x="6292" y="5717"/>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6" name="AutoShape 6"/>
            <p:cNvSpPr>
              <a:spLocks noChangeShapeType="1"/>
            </p:cNvSpPr>
            <p:nvPr/>
          </p:nvSpPr>
          <p:spPr bwMode="auto">
            <a:xfrm>
              <a:off x="6292" y="6306"/>
              <a:ext cx="607"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312325" name="Text Box 5"/>
            <p:cNvSpPr txBox="1">
              <a:spLocks noChangeArrowheads="1"/>
            </p:cNvSpPr>
            <p:nvPr/>
          </p:nvSpPr>
          <p:spPr bwMode="auto">
            <a:xfrm>
              <a:off x="6417" y="6372"/>
              <a:ext cx="230"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24" name="Text Box 4"/>
            <p:cNvSpPr txBox="1">
              <a:spLocks noChangeArrowheads="1"/>
            </p:cNvSpPr>
            <p:nvPr/>
          </p:nvSpPr>
          <p:spPr bwMode="auto">
            <a:xfrm>
              <a:off x="6439" y="4279"/>
              <a:ext cx="231" cy="3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B</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23" name="Text Box 3"/>
            <p:cNvSpPr txBox="1">
              <a:spLocks noChangeArrowheads="1"/>
            </p:cNvSpPr>
            <p:nvPr/>
          </p:nvSpPr>
          <p:spPr bwMode="auto">
            <a:xfrm>
              <a:off x="6555" y="4910"/>
              <a:ext cx="230" cy="39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12322" name="Text Box 2"/>
            <p:cNvSpPr txBox="1">
              <a:spLocks noChangeArrowheads="1"/>
            </p:cNvSpPr>
            <p:nvPr/>
          </p:nvSpPr>
          <p:spPr bwMode="auto">
            <a:xfrm>
              <a:off x="5803" y="1903"/>
              <a:ext cx="279" cy="36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c</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68</a:t>
            </a:fld>
            <a:endParaRPr lang="en-US" altLang="zh-CN"/>
          </a:p>
        </p:txBody>
      </p:sp>
      <p:graphicFrame>
        <p:nvGraphicFramePr>
          <p:cNvPr id="3" name="表格 2"/>
          <p:cNvGraphicFramePr>
            <a:graphicFrameLocks noGrp="1"/>
          </p:cNvGraphicFramePr>
          <p:nvPr/>
        </p:nvGraphicFramePr>
        <p:xfrm>
          <a:off x="683575" y="1772814"/>
          <a:ext cx="7848864" cy="4464502"/>
        </p:xfrm>
        <a:graphic>
          <a:graphicData uri="http://schemas.openxmlformats.org/drawingml/2006/table">
            <a:tbl>
              <a:tblPr/>
              <a:tblGrid>
                <a:gridCol w="872096">
                  <a:extLst>
                    <a:ext uri="{9D8B030D-6E8A-4147-A177-3AD203B41FA5}">
                      <a16:colId xmlns:a16="http://schemas.microsoft.com/office/drawing/2014/main" val="20000"/>
                    </a:ext>
                  </a:extLst>
                </a:gridCol>
                <a:gridCol w="872096">
                  <a:extLst>
                    <a:ext uri="{9D8B030D-6E8A-4147-A177-3AD203B41FA5}">
                      <a16:colId xmlns:a16="http://schemas.microsoft.com/office/drawing/2014/main" val="20001"/>
                    </a:ext>
                  </a:extLst>
                </a:gridCol>
                <a:gridCol w="872096">
                  <a:extLst>
                    <a:ext uri="{9D8B030D-6E8A-4147-A177-3AD203B41FA5}">
                      <a16:colId xmlns:a16="http://schemas.microsoft.com/office/drawing/2014/main" val="20002"/>
                    </a:ext>
                  </a:extLst>
                </a:gridCol>
                <a:gridCol w="872096">
                  <a:extLst>
                    <a:ext uri="{9D8B030D-6E8A-4147-A177-3AD203B41FA5}">
                      <a16:colId xmlns:a16="http://schemas.microsoft.com/office/drawing/2014/main" val="20003"/>
                    </a:ext>
                  </a:extLst>
                </a:gridCol>
                <a:gridCol w="872096">
                  <a:extLst>
                    <a:ext uri="{9D8B030D-6E8A-4147-A177-3AD203B41FA5}">
                      <a16:colId xmlns:a16="http://schemas.microsoft.com/office/drawing/2014/main" val="20004"/>
                    </a:ext>
                  </a:extLst>
                </a:gridCol>
                <a:gridCol w="872096">
                  <a:extLst>
                    <a:ext uri="{9D8B030D-6E8A-4147-A177-3AD203B41FA5}">
                      <a16:colId xmlns:a16="http://schemas.microsoft.com/office/drawing/2014/main" val="20005"/>
                    </a:ext>
                  </a:extLst>
                </a:gridCol>
                <a:gridCol w="872096">
                  <a:extLst>
                    <a:ext uri="{9D8B030D-6E8A-4147-A177-3AD203B41FA5}">
                      <a16:colId xmlns:a16="http://schemas.microsoft.com/office/drawing/2014/main" val="20006"/>
                    </a:ext>
                  </a:extLst>
                </a:gridCol>
                <a:gridCol w="872096">
                  <a:extLst>
                    <a:ext uri="{9D8B030D-6E8A-4147-A177-3AD203B41FA5}">
                      <a16:colId xmlns:a16="http://schemas.microsoft.com/office/drawing/2014/main" val="20007"/>
                    </a:ext>
                  </a:extLst>
                </a:gridCol>
                <a:gridCol w="872096">
                  <a:extLst>
                    <a:ext uri="{9D8B030D-6E8A-4147-A177-3AD203B41FA5}">
                      <a16:colId xmlns:a16="http://schemas.microsoft.com/office/drawing/2014/main" val="20008"/>
                    </a:ext>
                  </a:extLst>
                </a:gridCol>
              </a:tblGrid>
              <a:tr h="318893">
                <a:tc rowSpan="2">
                  <a:txBody>
                    <a:bodyPr/>
                    <a:lstStyle/>
                    <a:p>
                      <a:pPr algn="ctr">
                        <a:spcAft>
                          <a:spcPts val="0"/>
                        </a:spcAft>
                      </a:pPr>
                      <a:r>
                        <a:rPr lang="zh-CN" sz="2000" kern="100" dirty="0">
                          <a:latin typeface="Calibri"/>
                          <a:ea typeface="华文新魏"/>
                          <a:cs typeface="Times New Roman"/>
                        </a:rPr>
                        <a:t>状态</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en-US" sz="2000" kern="100" dirty="0">
                          <a:latin typeface="Calibri"/>
                          <a:ea typeface="宋体"/>
                          <a:cs typeface="Times New Roman"/>
                        </a:rPr>
                        <a:t>ACTION</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2000" kern="100">
                          <a:latin typeface="Calibri"/>
                          <a:ea typeface="宋体"/>
                          <a:cs typeface="Times New Roman"/>
                        </a:rPr>
                        <a:t>GOTO</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18893">
                <a:tc vMerge="1">
                  <a:txBody>
                    <a:bodyPr/>
                    <a:lstStyle/>
                    <a:p>
                      <a:endParaRPr lang="zh-CN" altLang="en-US"/>
                    </a:p>
                  </a:txBody>
                  <a:tcPr/>
                </a:tc>
                <a:tc>
                  <a:txBody>
                    <a:bodyPr/>
                    <a:lstStyle/>
                    <a:p>
                      <a:pPr algn="ctr">
                        <a:spcAft>
                          <a:spcPts val="0"/>
                        </a:spcAft>
                      </a:pPr>
                      <a:r>
                        <a:rPr lang="en-US" sz="2000" kern="100">
                          <a:latin typeface="Calibri"/>
                          <a:ea typeface="宋体"/>
                          <a:cs typeface="Times New Roman"/>
                        </a:rPr>
                        <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8893">
                <a:tc>
                  <a:txBody>
                    <a:bodyPr/>
                    <a:lstStyle/>
                    <a:p>
                      <a:pPr algn="ctr">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8893">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8893">
                <a:tc>
                  <a:txBody>
                    <a:bodyPr/>
                    <a:lstStyle/>
                    <a:p>
                      <a:pPr algn="ctr">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8893">
                <a:tc>
                  <a:txBody>
                    <a:bodyPr/>
                    <a:lstStyle/>
                    <a:p>
                      <a:pPr algn="ctr">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893">
                <a:tc>
                  <a:txBody>
                    <a:bodyPr/>
                    <a:lstStyle/>
                    <a:p>
                      <a:pPr algn="ctr">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893">
                <a:tc>
                  <a:txBody>
                    <a:bodyPr/>
                    <a:lstStyle/>
                    <a:p>
                      <a:pPr algn="ctr">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8893">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8893">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8893">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8893">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8893">
                <a:tc>
                  <a:txBody>
                    <a:bodyPr/>
                    <a:lstStyle/>
                    <a:p>
                      <a:pPr algn="ctr">
                        <a:spcAft>
                          <a:spcPts val="0"/>
                        </a:spcAft>
                      </a:pPr>
                      <a:r>
                        <a:rPr lang="en-US" sz="2000" kern="100">
                          <a:latin typeface="Calibri"/>
                          <a:ea typeface="宋体"/>
                          <a:cs typeface="Times New Roman"/>
                        </a:rPr>
                        <a:t>10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8893">
                <a:tc>
                  <a:txBody>
                    <a:bodyPr/>
                    <a:lstStyle/>
                    <a:p>
                      <a:pPr algn="ctr">
                        <a:spcAft>
                          <a:spcPts val="0"/>
                        </a:spcAft>
                      </a:pPr>
                      <a:r>
                        <a:rPr lang="en-US" sz="2000" kern="100">
                          <a:latin typeface="Calibri"/>
                          <a:ea typeface="宋体"/>
                          <a:cs typeface="Times New Roman"/>
                        </a:rPr>
                        <a:t>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宋体"/>
                          <a:cs typeface="Times New Roman"/>
                        </a:rPr>
                        <a:t>r6</a:t>
                      </a:r>
                      <a:endParaRPr lang="zh-CN"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75809" name="Rectangle 1"/>
          <p:cNvSpPr>
            <a:spLocks noChangeArrowheads="1"/>
          </p:cNvSpPr>
          <p:nvPr/>
        </p:nvSpPr>
        <p:spPr bwMode="auto">
          <a:xfrm>
            <a:off x="3419872" y="1351221"/>
            <a:ext cx="194421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Calibri" pitchFamily="34" charset="0"/>
                <a:ea typeface="华文新魏" pitchFamily="2" charset="-122"/>
                <a:cs typeface="Times New Roman" pitchFamily="18" charset="0"/>
              </a:rPr>
              <a:t>LR(0)</a:t>
            </a:r>
            <a:r>
              <a:rPr kumimoji="0" lang="zh-CN" altLang="en-US" sz="2000" b="1" i="0" u="none" strike="noStrike" cap="none" normalizeH="0" baseline="0" dirty="0" smtClean="0">
                <a:ln>
                  <a:noFill/>
                </a:ln>
                <a:solidFill>
                  <a:schemeClr val="tx1"/>
                </a:solidFill>
                <a:effectLst/>
                <a:latin typeface="Calibri" pitchFamily="34" charset="0"/>
                <a:ea typeface="华文新魏" pitchFamily="2" charset="-122"/>
                <a:cs typeface="Times New Roman" pitchFamily="18" charset="0"/>
              </a:rPr>
              <a:t>分析表</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611560" y="332656"/>
            <a:ext cx="7848872" cy="904863"/>
          </a:xfrm>
          <a:prstGeom prst="rect">
            <a:avLst/>
          </a:prstGeom>
          <a:noFill/>
        </p:spPr>
        <p:txBody>
          <a:bodyPr wrap="square" rtlCol="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lang="zh-CN" altLang="en-US" sz="2400" b="1" kern="0" dirty="0" smtClean="0">
                <a:solidFill>
                  <a:srgbClr val="000000"/>
                </a:solidFill>
                <a:latin typeface="华文新魏" pitchFamily="2" charset="-122"/>
              </a:rPr>
              <a:t>文法</a:t>
            </a:r>
            <a:r>
              <a:rPr lang="en-US" altLang="zh-CN" sz="2400" b="1" kern="0" dirty="0" smtClean="0">
                <a:solidFill>
                  <a:srgbClr val="000000"/>
                </a:solidFill>
                <a:latin typeface="宋体" charset="-122"/>
                <a:ea typeface="宋体" charset="-122"/>
              </a:rPr>
              <a:t>G</a:t>
            </a:r>
            <a:r>
              <a:rPr lang="zh-CN" altLang="en-US" sz="2400" b="1" kern="0" dirty="0" smtClean="0">
                <a:solidFill>
                  <a:srgbClr val="000000"/>
                </a:solidFill>
                <a:latin typeface="宋体" charset="-122"/>
                <a:ea typeface="宋体" charset="-122"/>
              </a:rPr>
              <a:t>:（0）</a:t>
            </a:r>
            <a:r>
              <a:rPr lang="en-US" altLang="zh-CN" sz="2400" b="1" kern="0" dirty="0" smtClean="0">
                <a:solidFill>
                  <a:srgbClr val="000000"/>
                </a:solidFill>
                <a:latin typeface="宋体" charset="-122"/>
                <a:ea typeface="宋体" charset="-122"/>
              </a:rPr>
              <a:t>S`→E     (1) </a:t>
            </a:r>
            <a:r>
              <a:rPr lang="en-US" altLang="zh-CN" sz="2400" b="1" kern="0" dirty="0" err="1" smtClean="0">
                <a:solidFill>
                  <a:srgbClr val="000000"/>
                </a:solidFill>
                <a:latin typeface="宋体" charset="-122"/>
                <a:ea typeface="宋体" charset="-122"/>
              </a:rPr>
              <a:t>E→aA</a:t>
            </a:r>
            <a:r>
              <a:rPr lang="en-US" altLang="zh-CN" sz="2400" b="1" kern="0" dirty="0" smtClean="0">
                <a:solidFill>
                  <a:srgbClr val="000000"/>
                </a:solidFill>
                <a:latin typeface="宋体" charset="-122"/>
                <a:ea typeface="宋体" charset="-122"/>
              </a:rPr>
              <a:t>     (2) </a:t>
            </a:r>
            <a:r>
              <a:rPr lang="en-US" altLang="zh-CN" sz="2400" b="1" kern="0" dirty="0" err="1" smtClean="0">
                <a:solidFill>
                  <a:srgbClr val="000000"/>
                </a:solidFill>
                <a:latin typeface="宋体" charset="-122"/>
                <a:ea typeface="宋体" charset="-122"/>
              </a:rPr>
              <a:t>E→bB</a:t>
            </a:r>
            <a:endParaRPr lang="en-US" altLang="zh-CN" sz="2400" b="1" kern="0" dirty="0" smtClean="0">
              <a:solidFill>
                <a:srgbClr val="000000"/>
              </a:solidFill>
              <a:latin typeface="Times New Roman" pitchFamily="18" charset="0"/>
              <a:ea typeface="宋体" charset="-122"/>
            </a:endParaRPr>
          </a:p>
          <a:p>
            <a:pPr marL="0" marR="0" lvl="0" indent="0" defTabSz="914400" eaLnBrk="1" fontAlgn="auto" latinLnBrk="0" hangingPunct="1">
              <a:lnSpc>
                <a:spcPct val="100000"/>
              </a:lnSpc>
              <a:spcBef>
                <a:spcPct val="20000"/>
              </a:spcBef>
              <a:spcAft>
                <a:spcPts val="0"/>
              </a:spcAft>
              <a:buClr>
                <a:srgbClr val="3333CC"/>
              </a:buClr>
              <a:buSzPct val="75000"/>
              <a:buFont typeface="Monotype Sorts" pitchFamily="2" charset="2"/>
              <a:buNone/>
              <a:tabLst/>
              <a:defRPr/>
            </a:pPr>
            <a:r>
              <a:rPr lang="en-US" altLang="zh-CN" sz="2400" b="1" kern="0" dirty="0" smtClean="0">
                <a:solidFill>
                  <a:srgbClr val="000000"/>
                </a:solidFill>
                <a:latin typeface="宋体" charset="-122"/>
                <a:ea typeface="宋体" charset="-122"/>
              </a:rPr>
              <a:t>      (3) </a:t>
            </a:r>
            <a:r>
              <a:rPr lang="en-US" altLang="zh-CN" sz="2400" b="1" kern="0" dirty="0" err="1" smtClean="0">
                <a:solidFill>
                  <a:srgbClr val="000000"/>
                </a:solidFill>
                <a:latin typeface="宋体" charset="-122"/>
                <a:ea typeface="宋体" charset="-122"/>
              </a:rPr>
              <a:t>A→cA</a:t>
            </a:r>
            <a:r>
              <a:rPr lang="en-US" altLang="zh-CN" sz="2400" b="1" kern="0" dirty="0" smtClean="0">
                <a:solidFill>
                  <a:srgbClr val="000000"/>
                </a:solidFill>
                <a:latin typeface="宋体" charset="-122"/>
                <a:ea typeface="宋体" charset="-122"/>
              </a:rPr>
              <a:t>   (4) </a:t>
            </a:r>
            <a:r>
              <a:rPr lang="en-US" altLang="zh-CN" sz="2400" b="1" kern="0" dirty="0" err="1" smtClean="0">
                <a:solidFill>
                  <a:srgbClr val="000000"/>
                </a:solidFill>
                <a:latin typeface="宋体" charset="-122"/>
                <a:ea typeface="宋体" charset="-122"/>
              </a:rPr>
              <a:t>A→d</a:t>
            </a:r>
            <a:r>
              <a:rPr lang="en-US" altLang="zh-CN" sz="2400" b="1" kern="0" dirty="0" smtClean="0">
                <a:solidFill>
                  <a:srgbClr val="000000"/>
                </a:solidFill>
                <a:latin typeface="宋体" charset="-122"/>
                <a:ea typeface="宋体" charset="-122"/>
              </a:rPr>
              <a:t>   (5) </a:t>
            </a:r>
            <a:r>
              <a:rPr lang="en-US" altLang="zh-CN" sz="2400" b="1" kern="0" dirty="0" err="1" smtClean="0">
                <a:solidFill>
                  <a:srgbClr val="000000"/>
                </a:solidFill>
                <a:latin typeface="宋体" charset="-122"/>
                <a:ea typeface="宋体" charset="-122"/>
              </a:rPr>
              <a:t>B→cB</a:t>
            </a:r>
            <a:r>
              <a:rPr lang="en-US" altLang="zh-CN" sz="2400" b="1" kern="0" dirty="0" smtClean="0">
                <a:solidFill>
                  <a:srgbClr val="000000"/>
                </a:solidFill>
                <a:latin typeface="宋体" charset="-122"/>
                <a:ea typeface="宋体" charset="-122"/>
              </a:rPr>
              <a:t> (6) </a:t>
            </a:r>
            <a:r>
              <a:rPr lang="en-US" altLang="zh-CN" sz="2400" b="1" kern="0" dirty="0" err="1" smtClean="0">
                <a:solidFill>
                  <a:srgbClr val="000000"/>
                </a:solidFill>
                <a:latin typeface="宋体" charset="-122"/>
                <a:ea typeface="宋体" charset="-122"/>
              </a:rPr>
              <a:t>B→d</a:t>
            </a:r>
            <a:endParaRPr lang="zh-CN" altLang="en-US" sz="24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69</a:t>
            </a:fld>
            <a:endParaRPr lang="en-US" altLang="zh-CN"/>
          </a:p>
        </p:txBody>
      </p:sp>
      <p:graphicFrame>
        <p:nvGraphicFramePr>
          <p:cNvPr id="3" name="表格 2"/>
          <p:cNvGraphicFramePr>
            <a:graphicFrameLocks noGrp="1"/>
          </p:cNvGraphicFramePr>
          <p:nvPr/>
        </p:nvGraphicFramePr>
        <p:xfrm>
          <a:off x="827581" y="1484780"/>
          <a:ext cx="7488834" cy="4608520"/>
        </p:xfrm>
        <a:graphic>
          <a:graphicData uri="http://schemas.openxmlformats.org/drawingml/2006/table">
            <a:tbl>
              <a:tblPr/>
              <a:tblGrid>
                <a:gridCol w="1247846">
                  <a:extLst>
                    <a:ext uri="{9D8B030D-6E8A-4147-A177-3AD203B41FA5}">
                      <a16:colId xmlns:a16="http://schemas.microsoft.com/office/drawing/2014/main" val="20000"/>
                    </a:ext>
                  </a:extLst>
                </a:gridCol>
                <a:gridCol w="1247846">
                  <a:extLst>
                    <a:ext uri="{9D8B030D-6E8A-4147-A177-3AD203B41FA5}">
                      <a16:colId xmlns:a16="http://schemas.microsoft.com/office/drawing/2014/main" val="20001"/>
                    </a:ext>
                  </a:extLst>
                </a:gridCol>
                <a:gridCol w="1247846">
                  <a:extLst>
                    <a:ext uri="{9D8B030D-6E8A-4147-A177-3AD203B41FA5}">
                      <a16:colId xmlns:a16="http://schemas.microsoft.com/office/drawing/2014/main" val="20002"/>
                    </a:ext>
                  </a:extLst>
                </a:gridCol>
                <a:gridCol w="1247846">
                  <a:extLst>
                    <a:ext uri="{9D8B030D-6E8A-4147-A177-3AD203B41FA5}">
                      <a16:colId xmlns:a16="http://schemas.microsoft.com/office/drawing/2014/main" val="20003"/>
                    </a:ext>
                  </a:extLst>
                </a:gridCol>
                <a:gridCol w="1248725">
                  <a:extLst>
                    <a:ext uri="{9D8B030D-6E8A-4147-A177-3AD203B41FA5}">
                      <a16:colId xmlns:a16="http://schemas.microsoft.com/office/drawing/2014/main" val="20004"/>
                    </a:ext>
                  </a:extLst>
                </a:gridCol>
                <a:gridCol w="1248725">
                  <a:extLst>
                    <a:ext uri="{9D8B030D-6E8A-4147-A177-3AD203B41FA5}">
                      <a16:colId xmlns:a16="http://schemas.microsoft.com/office/drawing/2014/main" val="20005"/>
                    </a:ext>
                  </a:extLst>
                </a:gridCol>
              </a:tblGrid>
              <a:tr h="460852">
                <a:tc>
                  <a:txBody>
                    <a:bodyPr/>
                    <a:lstStyle/>
                    <a:p>
                      <a:pPr algn="ctr">
                        <a:spcAft>
                          <a:spcPts val="0"/>
                        </a:spcAft>
                      </a:pPr>
                      <a:r>
                        <a:rPr lang="zh-CN" sz="2000" kern="100">
                          <a:latin typeface="Calibri"/>
                          <a:ea typeface="华文新魏"/>
                          <a:cs typeface="Times New Roman"/>
                        </a:rPr>
                        <a:t>步骤</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状态栈</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符号栈</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华文新魏"/>
                          <a:cs typeface="Times New Roman"/>
                        </a:rPr>
                        <a:t>输入串</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华文新魏"/>
                          <a:ea typeface="宋体"/>
                          <a:cs typeface="Times New Roman"/>
                        </a:rPr>
                        <a:t>ACTION</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华文新魏"/>
                          <a:ea typeface="宋体"/>
                          <a:cs typeface="Times New Roman"/>
                        </a:rPr>
                        <a:t>GOTO</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0852">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bccd#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0852">
                <a:tc>
                  <a:txBody>
                    <a:bodyPr/>
                    <a:lstStyle/>
                    <a:p>
                      <a:pPr algn="ctr">
                        <a:spcAft>
                          <a:spcPts val="0"/>
                        </a:spcAft>
                      </a:pPr>
                      <a:r>
                        <a:rPr lang="en-US" sz="2000" kern="100">
                          <a:latin typeface="Calibri"/>
                          <a:ea typeface="宋体"/>
                          <a:cs typeface="Times New Roman"/>
                        </a:rPr>
                        <a:t>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0852">
                <a:tc>
                  <a:txBody>
                    <a:bodyPr/>
                    <a:lstStyle/>
                    <a:p>
                      <a:pPr algn="ctr">
                        <a:spcAft>
                          <a:spcPts val="0"/>
                        </a:spcAft>
                      </a:pPr>
                      <a:r>
                        <a:rPr lang="en-US" sz="2000" kern="100">
                          <a:latin typeface="Calibri"/>
                          <a:ea typeface="宋体"/>
                          <a:cs typeface="Times New Roman"/>
                        </a:rPr>
                        <a:t>3</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0852">
                <a:tc>
                  <a:txBody>
                    <a:bodyPr/>
                    <a:lstStyle/>
                    <a:p>
                      <a:pPr algn="ctr">
                        <a:spcAft>
                          <a:spcPts val="0"/>
                        </a:spcAft>
                      </a:pPr>
                      <a:r>
                        <a:rPr lang="en-US" sz="2000" kern="100">
                          <a:latin typeface="Calibri"/>
                          <a:ea typeface="宋体"/>
                          <a:cs typeface="Times New Roman"/>
                        </a:rPr>
                        <a:t>4</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S11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0852">
                <a:tc>
                  <a:txBody>
                    <a:bodyPr/>
                    <a:lstStyle/>
                    <a:p>
                      <a:pPr algn="ctr">
                        <a:spcAft>
                          <a:spcPts val="0"/>
                        </a:spcAft>
                      </a:pPr>
                      <a:r>
                        <a:rPr lang="en-US" sz="2000" kern="100">
                          <a:latin typeface="Calibri"/>
                          <a:ea typeface="宋体"/>
                          <a:cs typeface="Times New Roman"/>
                        </a:rPr>
                        <a:t>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0355(11)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#bccd</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0852">
                <a:tc>
                  <a:txBody>
                    <a:bodyPr/>
                    <a:lstStyle/>
                    <a:p>
                      <a:pPr algn="ctr">
                        <a:spcAft>
                          <a:spcPts val="0"/>
                        </a:spcAft>
                      </a:pPr>
                      <a:r>
                        <a:rPr lang="en-US" sz="2000" kern="100">
                          <a:latin typeface="Calibri"/>
                          <a:ea typeface="宋体"/>
                          <a:cs typeface="Times New Roman"/>
                        </a:rPr>
                        <a:t>6</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03559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#bccB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0852">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0359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#bcB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r5</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60852">
                <a:tc>
                  <a:txBody>
                    <a:bodyPr/>
                    <a:lstStyle/>
                    <a:p>
                      <a:pPr algn="ctr">
                        <a:spcAft>
                          <a:spcPts val="0"/>
                        </a:spcAft>
                      </a:pPr>
                      <a:r>
                        <a:rPr lang="en-US" sz="2000" kern="100">
                          <a:latin typeface="Calibri"/>
                          <a:ea typeface="宋体"/>
                          <a:cs typeface="Times New Roman"/>
                        </a:rPr>
                        <a:t>8</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037</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#bB</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r2</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60852">
                <a:tc>
                  <a:txBody>
                    <a:bodyPr/>
                    <a:lstStyle/>
                    <a:p>
                      <a:pPr algn="ctr">
                        <a:spcAft>
                          <a:spcPts val="0"/>
                        </a:spcAft>
                      </a:pPr>
                      <a:r>
                        <a:rPr lang="en-US" sz="2000" kern="100">
                          <a:latin typeface="Calibri"/>
                          <a:ea typeface="宋体"/>
                          <a:cs typeface="Times New Roman"/>
                        </a:rPr>
                        <a:t>9</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01</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kern="100">
                          <a:latin typeface="Calibri"/>
                          <a:ea typeface="宋体"/>
                          <a:cs typeface="Times New Roman"/>
                        </a:rPr>
                        <a:t>#E</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acc</a:t>
                      </a:r>
                      <a:endParaRPr lang="zh-CN" sz="20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TextBox 3"/>
          <p:cNvSpPr txBox="1"/>
          <p:nvPr/>
        </p:nvSpPr>
        <p:spPr>
          <a:xfrm>
            <a:off x="1331640" y="836712"/>
            <a:ext cx="6552728" cy="461665"/>
          </a:xfrm>
          <a:prstGeom prst="rect">
            <a:avLst/>
          </a:prstGeom>
          <a:noFill/>
        </p:spPr>
        <p:txBody>
          <a:bodyPr wrap="square" rtlCol="0">
            <a:spAutoFit/>
          </a:bodyPr>
          <a:lstStyle/>
          <a:p>
            <a:pPr algn="ctr"/>
            <a:r>
              <a:rPr lang="zh-CN" altLang="en-US" sz="2400" dirty="0" smtClean="0"/>
              <a:t>对输入串</a:t>
            </a:r>
            <a:r>
              <a:rPr lang="en-US" altLang="zh-CN" sz="2400" dirty="0" err="1" smtClean="0"/>
              <a:t>bccd</a:t>
            </a:r>
            <a:r>
              <a:rPr lang="en-US" altLang="zh-CN" sz="2400" dirty="0" smtClean="0"/>
              <a:t>#</a:t>
            </a:r>
            <a:r>
              <a:rPr lang="zh-CN" altLang="en-US" sz="2400" dirty="0" smtClean="0"/>
              <a:t>的</a:t>
            </a:r>
            <a:r>
              <a:rPr lang="en-US" altLang="zh-CN" sz="2400" dirty="0" smtClean="0"/>
              <a:t>LR(0)</a:t>
            </a:r>
            <a:r>
              <a:rPr lang="zh-CN" altLang="en-US" sz="2400" dirty="0" smtClean="0"/>
              <a:t>分析过程</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a:xfrm>
            <a:off x="6553200" y="6245225"/>
            <a:ext cx="2133600" cy="476250"/>
          </a:xfrm>
          <a:noFill/>
        </p:spPr>
        <p:txBody>
          <a:bodyPr anchor="t"/>
          <a:lstStyle/>
          <a:p>
            <a:pPr>
              <a:defRPr/>
            </a:pPr>
            <a:fld id="{4D755527-FB06-4814-8A2D-797D4164ED79}" type="slidenum">
              <a:rPr lang="en-US" altLang="zh-CN">
                <a:latin typeface="+mn-lt"/>
                <a:ea typeface="宋体" pitchFamily="2" charset="-122"/>
              </a:rPr>
              <a:pPr>
                <a:defRPr/>
              </a:pPr>
              <a:t>7</a:t>
            </a:fld>
            <a:endParaRPr lang="en-US" altLang="zh-CN">
              <a:latin typeface="+mn-lt"/>
              <a:ea typeface="宋体" pitchFamily="2" charset="-122"/>
            </a:endParaRPr>
          </a:p>
        </p:txBody>
      </p:sp>
      <p:sp>
        <p:nvSpPr>
          <p:cNvPr id="323588" name="Rectangle 2"/>
          <p:cNvSpPr>
            <a:spLocks noGrp="1" noChangeArrowheads="1"/>
          </p:cNvSpPr>
          <p:nvPr>
            <p:ph type="title" idx="4294967295"/>
          </p:nvPr>
        </p:nvSpPr>
        <p:spPr>
          <a:xfrm>
            <a:off x="1050925" y="333375"/>
            <a:ext cx="6400800" cy="749300"/>
          </a:xfrm>
          <a:noFill/>
        </p:spPr>
        <p:txBody>
          <a:bodyPr lIns="92075" tIns="46038" rIns="92075" bIns="46038" anchor="ctr"/>
          <a:lstStyle/>
          <a:p>
            <a:r>
              <a:rPr lang="zh-CN" altLang="en-US" sz="3600" b="1" dirty="0">
                <a:latin typeface="Times New Roman" pitchFamily="18" charset="0"/>
              </a:rPr>
              <a:t>与</a:t>
            </a:r>
            <a:r>
              <a:rPr lang="en-US" altLang="zh-CN" sz="3600" b="1" dirty="0">
                <a:latin typeface="Times New Roman" pitchFamily="18" charset="0"/>
              </a:rPr>
              <a:t>LL(1)</a:t>
            </a:r>
            <a:r>
              <a:rPr lang="zh-CN" altLang="en-US" sz="3600" b="1" dirty="0">
                <a:latin typeface="Times New Roman" pitchFamily="18" charset="0"/>
              </a:rPr>
              <a:t>的体系结构比较</a:t>
            </a:r>
          </a:p>
        </p:txBody>
      </p:sp>
      <p:sp>
        <p:nvSpPr>
          <p:cNvPr id="1199107" name="Rectangle 3"/>
          <p:cNvSpPr>
            <a:spLocks noChangeArrowheads="1"/>
          </p:cNvSpPr>
          <p:nvPr/>
        </p:nvSpPr>
        <p:spPr bwMode="auto">
          <a:xfrm>
            <a:off x="1754188" y="1689100"/>
            <a:ext cx="5622925" cy="596900"/>
          </a:xfrm>
          <a:prstGeom prst="rect">
            <a:avLst/>
          </a:prstGeom>
          <a:noFill/>
          <a:ln w="12700">
            <a:solidFill>
              <a:schemeClr val="tx1"/>
            </a:solidFill>
            <a:miter lim="800000"/>
            <a:headEnd/>
            <a:tailEnd/>
          </a:ln>
          <a:effectLst/>
        </p:spPr>
        <p:txBody>
          <a:bodyPr wrap="none" lIns="92075" tIns="46038" rIns="92075" bIns="46038" anchor="ctr"/>
          <a:lstStyle/>
          <a:p>
            <a:pPr algn="ctr" eaLnBrk="0" hangingPunct="0">
              <a:defRPr/>
            </a:pPr>
            <a:r>
              <a:rPr kumimoji="1" lang="en-US" altLang="zh-CN" sz="3600" dirty="0">
                <a:latin typeface="华文新魏" pitchFamily="2" charset="-122"/>
              </a:rPr>
              <a:t> </a:t>
            </a:r>
            <a:r>
              <a:rPr kumimoji="1" lang="zh-CN" altLang="en-US" sz="3600" b="1" dirty="0">
                <a:latin typeface="华文新魏" pitchFamily="2" charset="-122"/>
              </a:rPr>
              <a:t>输入缓冲区</a:t>
            </a:r>
            <a:r>
              <a:rPr kumimoji="1" lang="en-US" altLang="zh-CN" sz="3600" b="1" dirty="0">
                <a:latin typeface="华文新魏" pitchFamily="2" charset="-122"/>
              </a:rPr>
              <a:t>(</a:t>
            </a:r>
            <a:r>
              <a:rPr kumimoji="1" lang="zh-CN" altLang="en-US" sz="3600" b="1" dirty="0">
                <a:latin typeface="华文新魏" pitchFamily="2" charset="-122"/>
              </a:rPr>
              <a:t>符号序列</a:t>
            </a:r>
            <a:r>
              <a:rPr kumimoji="1" lang="en-US" altLang="zh-CN" sz="3600" b="1" dirty="0">
                <a:latin typeface="华文新魏" pitchFamily="2" charset="-122"/>
              </a:rPr>
              <a:t>)</a:t>
            </a:r>
            <a:endParaRPr kumimoji="1" lang="en-US" altLang="zh-CN" sz="3600" b="1" dirty="0">
              <a:effectLst>
                <a:outerShdw blurRad="38100" dist="38100" dir="2700000" algn="tl">
                  <a:srgbClr val="FFFFFF"/>
                </a:outerShdw>
              </a:effectLst>
              <a:latin typeface="华文新魏" pitchFamily="2" charset="-122"/>
            </a:endParaRPr>
          </a:p>
        </p:txBody>
      </p:sp>
      <p:sp>
        <p:nvSpPr>
          <p:cNvPr id="1199108" name="Rectangle 4"/>
          <p:cNvSpPr>
            <a:spLocks noChangeArrowheads="1"/>
          </p:cNvSpPr>
          <p:nvPr/>
        </p:nvSpPr>
        <p:spPr bwMode="auto">
          <a:xfrm>
            <a:off x="611188" y="2533650"/>
            <a:ext cx="755650" cy="3346450"/>
          </a:xfrm>
          <a:prstGeom prst="rect">
            <a:avLst/>
          </a:prstGeom>
          <a:noFill/>
          <a:ln w="12700">
            <a:solidFill>
              <a:schemeClr val="tx1"/>
            </a:solidFill>
            <a:miter lim="800000"/>
            <a:headEnd/>
            <a:tailEnd/>
          </a:ln>
          <a:effectLst/>
        </p:spPr>
        <p:txBody>
          <a:bodyPr wrap="none" lIns="92075" tIns="46038" rIns="92075" bIns="46038" anchor="ctr"/>
          <a:lstStyle/>
          <a:p>
            <a:pPr eaLnBrk="0" hangingPunct="0">
              <a:lnSpc>
                <a:spcPct val="120000"/>
              </a:lnSpc>
              <a:defRPr/>
            </a:pPr>
            <a:r>
              <a:rPr kumimoji="1" lang="zh-CN" altLang="en-US" sz="3600" b="1">
                <a:effectLst>
                  <a:outerShdw blurRad="38100" dist="38100" dir="2700000" algn="tl">
                    <a:srgbClr val="FFFFFF"/>
                  </a:outerShdw>
                </a:effectLst>
                <a:latin typeface="华文新魏" pitchFamily="2" charset="-122"/>
              </a:rPr>
              <a:t>栈</a:t>
            </a:r>
          </a:p>
        </p:txBody>
      </p:sp>
      <p:sp>
        <p:nvSpPr>
          <p:cNvPr id="323591" name="Rectangle 5"/>
          <p:cNvSpPr>
            <a:spLocks noChangeArrowheads="1"/>
          </p:cNvSpPr>
          <p:nvPr/>
        </p:nvSpPr>
        <p:spPr bwMode="auto">
          <a:xfrm>
            <a:off x="2552700" y="3065463"/>
            <a:ext cx="2890838" cy="128905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kumimoji="1" lang="zh-CN" altLang="en-US" sz="3600" b="1" dirty="0">
                <a:latin typeface="华文新魏" pitchFamily="2" charset="-122"/>
              </a:rPr>
              <a:t>控制程序</a:t>
            </a:r>
          </a:p>
        </p:txBody>
      </p:sp>
      <p:sp>
        <p:nvSpPr>
          <p:cNvPr id="323592" name="Rectangle 6"/>
          <p:cNvSpPr>
            <a:spLocks noChangeArrowheads="1"/>
          </p:cNvSpPr>
          <p:nvPr/>
        </p:nvSpPr>
        <p:spPr bwMode="auto">
          <a:xfrm>
            <a:off x="2516188" y="5118100"/>
            <a:ext cx="2889250" cy="831850"/>
          </a:xfrm>
          <a:prstGeom prst="rect">
            <a:avLst/>
          </a:prstGeom>
          <a:noFill/>
          <a:ln w="12700">
            <a:solidFill>
              <a:schemeClr val="tx1"/>
            </a:solidFill>
            <a:miter lim="800000"/>
            <a:headEnd/>
            <a:tailEnd/>
          </a:ln>
        </p:spPr>
        <p:txBody>
          <a:bodyPr wrap="none" lIns="92075" tIns="46038" rIns="92075" bIns="46038" anchor="ctr"/>
          <a:lstStyle/>
          <a:p>
            <a:pPr algn="ctr" eaLnBrk="0" hangingPunct="0"/>
            <a:r>
              <a:rPr kumimoji="1" lang="zh-CN" altLang="en-US" sz="3600" b="1">
                <a:latin typeface="华文新魏" pitchFamily="2" charset="-122"/>
              </a:rPr>
              <a:t>预测分析表</a:t>
            </a:r>
            <a:r>
              <a:rPr kumimoji="1" lang="en-US" altLang="zh-CN" sz="3600" b="1">
                <a:latin typeface="华文新魏" pitchFamily="2" charset="-122"/>
              </a:rPr>
              <a:t>M</a:t>
            </a:r>
          </a:p>
        </p:txBody>
      </p:sp>
      <p:sp>
        <p:nvSpPr>
          <p:cNvPr id="323593" name="Line 7"/>
          <p:cNvSpPr>
            <a:spLocks noChangeShapeType="1"/>
          </p:cNvSpPr>
          <p:nvPr/>
        </p:nvSpPr>
        <p:spPr bwMode="auto">
          <a:xfrm flipV="1">
            <a:off x="3887788" y="2298700"/>
            <a:ext cx="0" cy="762000"/>
          </a:xfrm>
          <a:prstGeom prst="line">
            <a:avLst/>
          </a:prstGeom>
          <a:noFill/>
          <a:ln w="38100" cmpd="dbl">
            <a:solidFill>
              <a:schemeClr val="tx1"/>
            </a:solidFill>
            <a:round/>
            <a:headEnd/>
            <a:tailEnd type="triangle" w="med" len="med"/>
          </a:ln>
        </p:spPr>
        <p:txBody>
          <a:bodyPr wrap="none" anchor="ctr"/>
          <a:lstStyle/>
          <a:p>
            <a:endParaRPr lang="zh-CN" altLang="en-US">
              <a:latin typeface="华文新魏" pitchFamily="2" charset="-122"/>
            </a:endParaRPr>
          </a:p>
        </p:txBody>
      </p:sp>
      <p:sp>
        <p:nvSpPr>
          <p:cNvPr id="323594" name="Line 8"/>
          <p:cNvSpPr>
            <a:spLocks noChangeShapeType="1"/>
          </p:cNvSpPr>
          <p:nvPr/>
        </p:nvSpPr>
        <p:spPr bwMode="auto">
          <a:xfrm flipH="1">
            <a:off x="1373188" y="3670300"/>
            <a:ext cx="1143000" cy="0"/>
          </a:xfrm>
          <a:prstGeom prst="line">
            <a:avLst/>
          </a:prstGeom>
          <a:noFill/>
          <a:ln w="38100" cmpd="dbl">
            <a:solidFill>
              <a:schemeClr val="tx1"/>
            </a:solidFill>
            <a:round/>
            <a:headEnd type="triangle" w="med" len="med"/>
            <a:tailEnd type="triangle" w="med" len="med"/>
          </a:ln>
        </p:spPr>
        <p:txBody>
          <a:bodyPr wrap="none" anchor="ctr"/>
          <a:lstStyle/>
          <a:p>
            <a:endParaRPr lang="zh-CN" altLang="en-US">
              <a:latin typeface="华文新魏" pitchFamily="2" charset="-122"/>
            </a:endParaRPr>
          </a:p>
        </p:txBody>
      </p:sp>
      <p:sp>
        <p:nvSpPr>
          <p:cNvPr id="323595" name="Line 9"/>
          <p:cNvSpPr>
            <a:spLocks noChangeShapeType="1"/>
          </p:cNvSpPr>
          <p:nvPr/>
        </p:nvSpPr>
        <p:spPr bwMode="auto">
          <a:xfrm flipV="1">
            <a:off x="3887788" y="4356100"/>
            <a:ext cx="0" cy="762000"/>
          </a:xfrm>
          <a:prstGeom prst="line">
            <a:avLst/>
          </a:prstGeom>
          <a:noFill/>
          <a:ln w="38100" cmpd="dbl">
            <a:solidFill>
              <a:schemeClr val="tx1"/>
            </a:solidFill>
            <a:round/>
            <a:headEnd type="triangle" w="med" len="med"/>
            <a:tailEnd type="none" w="med" len="lg"/>
          </a:ln>
        </p:spPr>
        <p:txBody>
          <a:bodyPr wrap="none" anchor="ctr"/>
          <a:lstStyle/>
          <a:p>
            <a:endParaRPr lang="zh-CN" altLang="en-US">
              <a:latin typeface="华文新魏" pitchFamily="2" charset="-122"/>
            </a:endParaRPr>
          </a:p>
        </p:txBody>
      </p:sp>
      <p:sp>
        <p:nvSpPr>
          <p:cNvPr id="323596" name="Line 10"/>
          <p:cNvSpPr>
            <a:spLocks noChangeShapeType="1"/>
          </p:cNvSpPr>
          <p:nvPr/>
        </p:nvSpPr>
        <p:spPr bwMode="auto">
          <a:xfrm>
            <a:off x="5502275" y="3594100"/>
            <a:ext cx="1371600" cy="0"/>
          </a:xfrm>
          <a:prstGeom prst="line">
            <a:avLst/>
          </a:prstGeom>
          <a:noFill/>
          <a:ln w="38100" cmpd="dbl">
            <a:solidFill>
              <a:schemeClr val="tx1"/>
            </a:solidFill>
            <a:round/>
            <a:headEnd type="none" w="sm" len="sm"/>
            <a:tailEnd type="stealth" w="med" len="lg"/>
          </a:ln>
        </p:spPr>
        <p:txBody>
          <a:bodyPr wrap="none" anchor="ctr"/>
          <a:lstStyle/>
          <a:p>
            <a:endParaRPr lang="zh-CN" altLang="en-US">
              <a:latin typeface="华文新魏" pitchFamily="2" charset="-122"/>
            </a:endParaRPr>
          </a:p>
        </p:txBody>
      </p:sp>
      <p:sp>
        <p:nvSpPr>
          <p:cNvPr id="1199115" name="Rectangle 11"/>
          <p:cNvSpPr>
            <a:spLocks noChangeArrowheads="1"/>
          </p:cNvSpPr>
          <p:nvPr/>
        </p:nvSpPr>
        <p:spPr bwMode="auto">
          <a:xfrm>
            <a:off x="6804025" y="3074988"/>
            <a:ext cx="2157413" cy="946150"/>
          </a:xfrm>
          <a:prstGeom prst="rect">
            <a:avLst/>
          </a:prstGeom>
          <a:noFill/>
          <a:ln w="9525">
            <a:noFill/>
            <a:miter lim="800000"/>
            <a:headEnd/>
            <a:tailEnd/>
          </a:ln>
          <a:effectLst/>
        </p:spPr>
        <p:txBody>
          <a:bodyPr lIns="92075" tIns="46038" rIns="92075" bIns="46038">
            <a:spAutoFit/>
          </a:bodyPr>
          <a:lstStyle/>
          <a:p>
            <a:pPr algn="ctr" eaLnBrk="0" hangingPunct="0">
              <a:defRPr/>
            </a:pPr>
            <a:r>
              <a:rPr kumimoji="1" lang="zh-CN" altLang="en-US" sz="2800" b="1">
                <a:effectLst>
                  <a:outerShdw blurRad="38100" dist="38100" dir="2700000" algn="tl">
                    <a:srgbClr val="FFFFFF"/>
                  </a:outerShdw>
                </a:effectLst>
                <a:latin typeface="华文新魏" pitchFamily="2" charset="-122"/>
              </a:rPr>
              <a:t>输出</a:t>
            </a:r>
          </a:p>
          <a:p>
            <a:pPr algn="ctr" eaLnBrk="0" hangingPunct="0">
              <a:defRPr/>
            </a:pPr>
            <a:r>
              <a:rPr kumimoji="1" lang="zh-CN" altLang="en-US" sz="2800" b="1">
                <a:effectLst>
                  <a:outerShdw blurRad="38100" dist="38100" dir="2700000" algn="tl">
                    <a:srgbClr val="FFFFFF"/>
                  </a:outerShdw>
                </a:effectLst>
                <a:latin typeface="华文新魏" pitchFamily="2" charset="-122"/>
              </a:rPr>
              <a:t>产生式序列</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683568" y="1196752"/>
            <a:ext cx="7772400" cy="4608512"/>
          </a:xfrm>
        </p:spPr>
        <p:txBody>
          <a:bodyPr/>
          <a:lstStyle/>
          <a:p>
            <a:pPr>
              <a:buFontTx/>
              <a:buNone/>
            </a:pPr>
            <a:r>
              <a:rPr lang="zh-CN" altLang="en-US" sz="2800" b="1" dirty="0" smtClean="0"/>
              <a:t>例</a:t>
            </a:r>
            <a:r>
              <a:rPr lang="en-US" altLang="zh-CN" sz="2800" b="1" dirty="0" smtClean="0"/>
              <a:t>5.11</a:t>
            </a:r>
            <a:r>
              <a:rPr lang="zh-CN" altLang="en-US" sz="2800" b="1" dirty="0" smtClean="0"/>
              <a:t>  </a:t>
            </a:r>
            <a:r>
              <a:rPr lang="en-US" altLang="zh-CN" sz="2800" b="1" dirty="0">
                <a:ea typeface="仿宋_GB2312" pitchFamily="49" charset="-122"/>
                <a:sym typeface="Symbol" pitchFamily="18" charset="2"/>
              </a:rPr>
              <a:t>G[S]</a:t>
            </a:r>
            <a:r>
              <a:rPr lang="zh-CN" altLang="en-US" sz="2800" b="1" dirty="0">
                <a:sym typeface="Symbol" pitchFamily="18" charset="2"/>
              </a:rPr>
              <a:t>为:</a:t>
            </a:r>
          </a:p>
          <a:p>
            <a:pPr eaLnBrk="0" hangingPunct="0">
              <a:spcBef>
                <a:spcPct val="0"/>
              </a:spcBef>
              <a:buFontTx/>
              <a:buNone/>
            </a:pPr>
            <a:r>
              <a:rPr lang="en-US" altLang="zh-CN" sz="2800" b="1" dirty="0">
                <a:ea typeface="仿宋_GB2312" pitchFamily="49" charset="-122"/>
                <a:sym typeface="Symbol" pitchFamily="18" charset="2"/>
              </a:rPr>
              <a:t>          S </a:t>
            </a:r>
            <a:r>
              <a:rPr lang="en-US" altLang="zh-CN" sz="2800" b="1" dirty="0">
                <a:solidFill>
                  <a:srgbClr val="CC3300"/>
                </a:solidFill>
                <a:ea typeface="仿宋_GB2312" pitchFamily="49" charset="-122"/>
                <a:sym typeface="Symbol" pitchFamily="18" charset="2"/>
              </a:rPr>
              <a:t>a</a:t>
            </a:r>
            <a:r>
              <a:rPr lang="en-US" altLang="zh-CN" sz="2800" b="1" dirty="0">
                <a:ea typeface="仿宋_GB2312" pitchFamily="49" charset="-122"/>
                <a:sym typeface="Symbol" pitchFamily="18" charset="2"/>
              </a:rPr>
              <a:t> </a:t>
            </a:r>
            <a:r>
              <a:rPr lang="en-US" altLang="zh-CN" sz="2800" b="1" dirty="0" err="1">
                <a:ea typeface="仿宋_GB2312" pitchFamily="49" charset="-122"/>
                <a:sym typeface="Symbol" pitchFamily="18" charset="2"/>
              </a:rPr>
              <a:t>A</a:t>
            </a:r>
            <a:r>
              <a:rPr lang="en-US" altLang="zh-CN" sz="2800" b="1" dirty="0">
                <a:ea typeface="仿宋_GB2312" pitchFamily="49" charset="-122"/>
                <a:sym typeface="Symbol" pitchFamily="18" charset="2"/>
              </a:rPr>
              <a:t> </a:t>
            </a:r>
            <a:r>
              <a:rPr lang="en-US" altLang="zh-CN" sz="2800" b="1" dirty="0">
                <a:solidFill>
                  <a:srgbClr val="CC3300"/>
                </a:solidFill>
                <a:ea typeface="仿宋_GB2312" pitchFamily="49" charset="-122"/>
                <a:sym typeface="Symbol" pitchFamily="18" charset="2"/>
              </a:rPr>
              <a:t>c</a:t>
            </a:r>
            <a:r>
              <a:rPr lang="en-US" altLang="zh-CN" sz="2800" b="1" dirty="0">
                <a:ea typeface="仿宋_GB2312" pitchFamily="49" charset="-122"/>
                <a:sym typeface="Symbol" pitchFamily="18" charset="2"/>
              </a:rPr>
              <a:t> B </a:t>
            </a:r>
            <a:r>
              <a:rPr lang="en-US" altLang="zh-CN" sz="2800" b="1" dirty="0">
                <a:solidFill>
                  <a:srgbClr val="CC3300"/>
                </a:solidFill>
                <a:ea typeface="仿宋_GB2312" pitchFamily="49" charset="-122"/>
                <a:sym typeface="Symbol" pitchFamily="18" charset="2"/>
              </a:rPr>
              <a:t>e</a:t>
            </a:r>
            <a:r>
              <a:rPr lang="en-US" altLang="zh-CN" sz="2800" b="1" dirty="0">
                <a:ea typeface="仿宋_GB2312" pitchFamily="49" charset="-122"/>
                <a:sym typeface="Symbol" pitchFamily="18" charset="2"/>
              </a:rPr>
              <a:t>    </a:t>
            </a:r>
          </a:p>
          <a:p>
            <a:pPr lvl="1" eaLnBrk="0" hangingPunct="0">
              <a:spcBef>
                <a:spcPct val="0"/>
              </a:spcBef>
              <a:buFontTx/>
              <a:buNone/>
            </a:pPr>
            <a:r>
              <a:rPr lang="en-US" altLang="zh-CN" b="1" dirty="0">
                <a:ea typeface="仿宋_GB2312" pitchFamily="49" charset="-122"/>
                <a:sym typeface="Symbol" pitchFamily="18" charset="2"/>
              </a:rPr>
              <a:t>     A </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spcBef>
                <a:spcPct val="0"/>
              </a:spcBef>
              <a:buFontTx/>
              <a:buNone/>
            </a:pPr>
            <a:r>
              <a:rPr lang="en-US" altLang="zh-CN" b="1" dirty="0">
                <a:ea typeface="仿宋_GB2312" pitchFamily="49" charset="-122"/>
                <a:sym typeface="Symbol" pitchFamily="18" charset="2"/>
              </a:rPr>
              <a:t>     A </a:t>
            </a:r>
            <a:r>
              <a:rPr lang="en-US" altLang="zh-CN" b="1" dirty="0" err="1">
                <a:ea typeface="仿宋_GB2312" pitchFamily="49" charset="-122"/>
                <a:sym typeface="Symbol" pitchFamily="18" charset="2"/>
              </a:rPr>
              <a:t>A</a:t>
            </a:r>
            <a:r>
              <a:rPr lang="en-US" altLang="zh-CN" b="1" dirty="0" err="1">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spcBef>
                <a:spcPct val="0"/>
              </a:spcBef>
              <a:buFontTx/>
              <a:buNone/>
            </a:pP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d</a:t>
            </a:r>
          </a:p>
          <a:p>
            <a:pPr lvl="1" eaLnBrk="0" hangingPunct="0">
              <a:spcBef>
                <a:spcPct val="0"/>
              </a:spcBef>
              <a:buFontTx/>
              <a:buNone/>
            </a:pPr>
            <a:r>
              <a:rPr lang="zh-CN" altLang="en-US" b="1" dirty="0"/>
              <a:t> 1)构造识别活前缀的</a:t>
            </a:r>
            <a:r>
              <a:rPr lang="en-US" altLang="en-US" b="1" dirty="0"/>
              <a:t>DFA</a:t>
            </a:r>
            <a:r>
              <a:rPr lang="en-US" altLang="zh-CN" b="1" dirty="0"/>
              <a:t> </a:t>
            </a:r>
          </a:p>
          <a:p>
            <a:pPr lvl="1" eaLnBrk="0" hangingPunct="0">
              <a:spcBef>
                <a:spcPct val="0"/>
              </a:spcBef>
              <a:buFontTx/>
              <a:buNone/>
            </a:pPr>
            <a:r>
              <a:rPr lang="en-US" altLang="zh-CN" b="1" dirty="0"/>
              <a:t> 2)</a:t>
            </a:r>
            <a:r>
              <a:rPr lang="zh-CN" altLang="en-US" b="1" dirty="0"/>
              <a:t>构造它的</a:t>
            </a:r>
            <a:r>
              <a:rPr kumimoji="1" lang="en-US" altLang="zh-CN" b="1" dirty="0"/>
              <a:t>LR(0)</a:t>
            </a:r>
            <a:r>
              <a:rPr kumimoji="1" lang="zh-CN" altLang="en-US" b="1" dirty="0"/>
              <a:t>分析表。</a:t>
            </a:r>
          </a:p>
          <a:p>
            <a:pPr>
              <a:buFontTx/>
              <a:buNone/>
            </a:pPr>
            <a:r>
              <a:rPr kumimoji="1" lang="zh-CN" altLang="en-US" sz="2800" b="1" dirty="0"/>
              <a:t>      </a:t>
            </a:r>
            <a:r>
              <a:rPr kumimoji="1" lang="zh-CN" altLang="en-US" sz="2800" b="1" dirty="0" smtClean="0"/>
              <a:t>3</a:t>
            </a:r>
            <a:r>
              <a:rPr kumimoji="1" lang="zh-CN" altLang="en-US" sz="2800" b="1" dirty="0"/>
              <a:t>)分别给出对输入</a:t>
            </a:r>
            <a:r>
              <a:rPr lang="zh-CN" altLang="en-US" sz="2800" b="1" dirty="0">
                <a:solidFill>
                  <a:srgbClr val="000000"/>
                </a:solidFill>
              </a:rPr>
              <a:t>符号串</a:t>
            </a:r>
            <a:r>
              <a:rPr lang="en-US" altLang="zh-CN" sz="2800" b="1" dirty="0" err="1">
                <a:solidFill>
                  <a:srgbClr val="000000"/>
                </a:solidFill>
              </a:rPr>
              <a:t>abbcde</a:t>
            </a:r>
            <a:r>
              <a:rPr lang="zh-CN" altLang="en-US" sz="2800" b="1" dirty="0">
                <a:solidFill>
                  <a:srgbClr val="000000"/>
                </a:solidFill>
              </a:rPr>
              <a:t>和</a:t>
            </a:r>
          </a:p>
          <a:p>
            <a:pPr>
              <a:buFontTx/>
              <a:buNone/>
            </a:pPr>
            <a:r>
              <a:rPr lang="en-US" altLang="zh-CN" sz="2800" b="1" dirty="0">
                <a:solidFill>
                  <a:srgbClr val="000000"/>
                </a:solidFill>
                <a:latin typeface="仿宋_GB2312" pitchFamily="49" charset="-122"/>
                <a:ea typeface="仿宋_GB2312" pitchFamily="49" charset="-122"/>
              </a:rPr>
              <a:t> </a:t>
            </a:r>
            <a:r>
              <a:rPr lang="en-US" altLang="zh-CN" sz="2800" b="1" dirty="0"/>
              <a:t>      </a:t>
            </a:r>
            <a:r>
              <a:rPr lang="en-US" altLang="zh-CN" sz="2800" b="1" dirty="0" err="1">
                <a:solidFill>
                  <a:srgbClr val="000000"/>
                </a:solidFill>
                <a:ea typeface="仿宋_GB2312" pitchFamily="49" charset="-122"/>
              </a:rPr>
              <a:t>a</a:t>
            </a:r>
            <a:r>
              <a:rPr lang="en-US" altLang="zh-CN" sz="2800" b="1" dirty="0" err="1">
                <a:solidFill>
                  <a:srgbClr val="000000"/>
                </a:solidFill>
                <a:latin typeface="仿宋_GB2312" pitchFamily="49" charset="-122"/>
                <a:ea typeface="仿宋_GB2312" pitchFamily="49" charset="-122"/>
              </a:rPr>
              <a:t>bbbce</a:t>
            </a:r>
            <a:r>
              <a:rPr lang="zh-CN" altLang="en-US" sz="2800" b="1" dirty="0">
                <a:solidFill>
                  <a:srgbClr val="000000"/>
                </a:solidFill>
              </a:rPr>
              <a:t>的</a:t>
            </a:r>
            <a:r>
              <a:rPr kumimoji="1" lang="en-US" altLang="zh-CN" sz="2800" b="1" dirty="0"/>
              <a:t>LR(0)</a:t>
            </a:r>
            <a:r>
              <a:rPr kumimoji="1" lang="zh-CN" altLang="en-US" sz="2800" b="1" dirty="0"/>
              <a:t>分析步骤。</a:t>
            </a:r>
            <a:endParaRPr lang="zh-CN" altLang="en-US" sz="2800" b="1" dirty="0"/>
          </a:p>
          <a:p>
            <a:pPr eaLnBrk="0" hangingPunct="0">
              <a:buClr>
                <a:schemeClr val="tx1"/>
              </a:buClr>
              <a:buFontTx/>
              <a:buNone/>
            </a:pPr>
            <a:endParaRPr lang="zh-CN" altLang="en-US" sz="2800" b="1" dirty="0">
              <a:solidFill>
                <a:schemeClr val="tx2"/>
              </a:solidFill>
              <a:latin typeface="宋体" pitchFamily="2" charset="-12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79512" y="228600"/>
            <a:ext cx="3249488" cy="1754969"/>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a:ea typeface="仿宋_GB2312" pitchFamily="49" charset="-122"/>
                <a:sym typeface="Symbol" pitchFamily="18" charset="2"/>
              </a:rPr>
              <a:t>G[S]</a:t>
            </a:r>
            <a:r>
              <a:rPr lang="zh-CN" altLang="en-US" b="1" dirty="0">
                <a:sym typeface="Symbol" pitchFamily="18" charset="2"/>
              </a:rPr>
              <a:t>拓</a:t>
            </a:r>
            <a:r>
              <a:rPr lang="zh-CN" altLang="en-US" b="1" dirty="0">
                <a:latin typeface="华文新魏" panose="02010800040101010101" pitchFamily="2" charset="-122"/>
                <a:sym typeface="Symbol" pitchFamily="18" charset="2"/>
              </a:rPr>
              <a:t>广为:</a:t>
            </a:r>
          </a:p>
          <a:p>
            <a:pPr eaLnBrk="0" hangingPunct="0"/>
            <a:r>
              <a:rPr lang="zh-CN" altLang="en-US" b="1" dirty="0">
                <a:ea typeface="仿宋_GB2312" pitchFamily="49" charset="-122"/>
                <a:sym typeface="Symbol" pitchFamily="18" charset="2"/>
              </a:rPr>
              <a:t>          </a:t>
            </a:r>
            <a:r>
              <a:rPr lang="zh-CN" altLang="en-US" b="1" dirty="0" smtClean="0">
                <a:ea typeface="仿宋_GB2312" pitchFamily="49" charset="-122"/>
                <a:sym typeface="Symbol" pitchFamily="18" charset="2"/>
              </a:rPr>
              <a:t>  </a:t>
            </a:r>
            <a:r>
              <a:rPr lang="en-US" altLang="zh-CN" b="1" dirty="0" smtClean="0">
                <a:ea typeface="仿宋_GB2312" pitchFamily="49" charset="-122"/>
                <a:sym typeface="Symbol" pitchFamily="18" charset="2"/>
              </a:rPr>
              <a:t>0</a:t>
            </a:r>
            <a:r>
              <a:rPr lang="zh-CN" altLang="en-US" b="1" dirty="0" smtClean="0">
                <a:ea typeface="仿宋_GB2312" pitchFamily="49" charset="-122"/>
                <a:sym typeface="Symbol" pitchFamily="18" charset="2"/>
              </a:rPr>
              <a:t>、 </a:t>
            </a:r>
            <a:r>
              <a:rPr kumimoji="1" lang="en-US" altLang="zh-CN" b="1" dirty="0">
                <a:ea typeface="仿宋_GB2312" pitchFamily="49" charset="-122"/>
              </a:rPr>
              <a:t>S</a:t>
            </a:r>
            <a:r>
              <a:rPr lang="en-US" altLang="zh-CN" b="1" dirty="0"/>
              <a:t>’</a:t>
            </a:r>
            <a:r>
              <a:rPr lang="en-US" altLang="zh-CN" b="1" dirty="0">
                <a:ea typeface="仿宋_GB2312" pitchFamily="49" charset="-122"/>
                <a:sym typeface="Symbol" pitchFamily="18" charset="2"/>
              </a:rPr>
              <a:t> S</a:t>
            </a:r>
            <a:endParaRPr lang="zh-CN" altLang="en-US" b="1" dirty="0">
              <a:ea typeface="仿宋_GB2312" pitchFamily="49" charset="-122"/>
              <a:sym typeface="Symbol" pitchFamily="18" charset="2"/>
            </a:endParaRPr>
          </a:p>
          <a:p>
            <a:pPr lvl="1" eaLnBrk="0" hangingPunct="0"/>
            <a:r>
              <a:rPr lang="zh-CN"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1</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S </a:t>
            </a:r>
            <a:r>
              <a:rPr lang="en-US" altLang="zh-CN" b="1" dirty="0">
                <a:ea typeface="仿宋_GB2312" pitchFamily="49" charset="-122"/>
                <a:sym typeface="Symbol" pitchFamily="18" charset="2"/>
              </a:rPr>
              <a:t></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2</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A </a:t>
            </a:r>
            <a:r>
              <a:rPr lang="en-US" altLang="zh-CN" b="1" dirty="0">
                <a:ea typeface="仿宋_GB2312" pitchFamily="49" charset="-122"/>
                <a:sym typeface="Symbol" pitchFamily="18" charset="2"/>
              </a:rPr>
              <a:t></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r>
              <a:rPr lang="en-US"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3</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A </a:t>
            </a:r>
            <a:r>
              <a:rPr lang="en-US" altLang="zh-CN" b="1" dirty="0">
                <a:ea typeface="仿宋_GB2312" pitchFamily="49" charset="-122"/>
                <a:sym typeface="Symbol" pitchFamily="18" charset="2"/>
              </a:rPr>
              <a:t></a:t>
            </a:r>
            <a:r>
              <a:rPr lang="en-US" altLang="zh-CN" b="1" dirty="0" err="1" smtClean="0">
                <a:ea typeface="仿宋_GB2312" pitchFamily="49" charset="-122"/>
                <a:sym typeface="Symbol" pitchFamily="18" charset="2"/>
              </a:rPr>
              <a:t>A</a:t>
            </a:r>
            <a:r>
              <a:rPr lang="en-US" altLang="zh-CN" b="1" dirty="0" err="1" smtClean="0">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4</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B </a:t>
            </a:r>
            <a:r>
              <a:rPr lang="en-US" altLang="zh-CN" b="1" dirty="0">
                <a:ea typeface="仿宋_GB2312" pitchFamily="49" charset="-122"/>
                <a:sym typeface="Symbol" pitchFamily="18" charset="2"/>
              </a:rPr>
              <a:t></a:t>
            </a:r>
            <a:r>
              <a:rPr lang="en-US" altLang="zh-CN" b="1" dirty="0">
                <a:solidFill>
                  <a:srgbClr val="CC3300"/>
                </a:solidFill>
                <a:ea typeface="仿宋_GB2312" pitchFamily="49" charset="-122"/>
                <a:sym typeface="Symbol" pitchFamily="18" charset="2"/>
              </a:rPr>
              <a:t>d</a:t>
            </a:r>
            <a:endParaRPr lang="zh-CN" altLang="en-US" b="1" dirty="0">
              <a:solidFill>
                <a:srgbClr val="CC3300"/>
              </a:solidFill>
              <a:ea typeface="仿宋_GB2312" pitchFamily="49" charset="-122"/>
              <a:sym typeface="Symbol" pitchFamily="18" charset="2"/>
            </a:endParaRPr>
          </a:p>
        </p:txBody>
      </p:sp>
      <p:sp>
        <p:nvSpPr>
          <p:cNvPr id="46083" name="Text Box 3"/>
          <p:cNvSpPr txBox="1">
            <a:spLocks noChangeArrowheads="1"/>
          </p:cNvSpPr>
          <p:nvPr/>
        </p:nvSpPr>
        <p:spPr bwMode="auto">
          <a:xfrm>
            <a:off x="228600" y="4038600"/>
            <a:ext cx="2811463" cy="917816"/>
          </a:xfrm>
          <a:prstGeom prst="rect">
            <a:avLst/>
          </a:prstGeom>
          <a:solidFill>
            <a:srgbClr val="FFCC66"/>
          </a:solidFill>
          <a:ln w="9525">
            <a:noFill/>
            <a:miter lim="800000"/>
            <a:headEnd/>
            <a:tailEnd/>
          </a:ln>
          <a:effectLst/>
        </p:spPr>
        <p:txBody>
          <a:bodyPr lIns="92075" tIns="46038" rIns="92075" bIns="46038">
            <a:spAutoFit/>
          </a:bodyPr>
          <a:lstStyle/>
          <a:p>
            <a:pPr>
              <a:spcBef>
                <a:spcPct val="20000"/>
              </a:spcBef>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0 </a:t>
            </a:r>
            <a:r>
              <a:rPr lang="en-US" altLang="zh-CN" b="1" dirty="0">
                <a:ea typeface="仿宋_GB2312" pitchFamily="49" charset="-122"/>
                <a:sym typeface="Symbol" pitchFamily="18" charset="2"/>
              </a:rPr>
              <a:t>:</a:t>
            </a:r>
            <a:r>
              <a:rPr kumimoji="1" lang="en-US" altLang="zh-CN" sz="3200" dirty="0">
                <a:ea typeface="仿宋_GB2312" pitchFamily="49" charset="-122"/>
              </a:rPr>
              <a:t> </a:t>
            </a:r>
            <a:r>
              <a:rPr kumimoji="1" lang="en-US" altLang="zh-CN" sz="2000" b="1" dirty="0">
                <a:ea typeface="仿宋_GB2312" pitchFamily="49" charset="-122"/>
              </a:rPr>
              <a:t>S</a:t>
            </a:r>
            <a:r>
              <a:rPr lang="zh-CN" altLang="en-US" dirty="0">
                <a:latin typeface="Tahoma" pitchFamily="34" charset="0"/>
              </a:rPr>
              <a:t>’</a:t>
            </a:r>
            <a:r>
              <a:rPr lang="en-US" altLang="zh-CN" b="1" dirty="0">
                <a:solidFill>
                  <a:srgbClr val="000000"/>
                </a:solidFill>
                <a:ea typeface="仿宋_GB2312" pitchFamily="49" charset="-122"/>
              </a:rPr>
              <a:t> </a:t>
            </a:r>
            <a:r>
              <a:rPr kumimoji="1" lang="en-US" altLang="zh-CN" sz="3200" dirty="0">
                <a:ea typeface="仿宋_GB2312" pitchFamily="49" charset="-122"/>
              </a:rPr>
              <a:t> </a:t>
            </a:r>
            <a:r>
              <a:rPr lang="en-US" altLang="zh-CN" b="1" dirty="0">
                <a:ea typeface="仿宋_GB2312" pitchFamily="49" charset="-122"/>
                <a:sym typeface="Symbol" pitchFamily="18" charset="2"/>
              </a:rPr>
              <a:t> </a:t>
            </a:r>
            <a:r>
              <a:rPr lang="en-US" altLang="zh-CN" b="1" dirty="0">
                <a:solidFill>
                  <a:srgbClr val="FF0000"/>
                </a:solidFill>
                <a:ea typeface="楷体_GB2312" pitchFamily="49" charset="-122"/>
              </a:rPr>
              <a:t>•</a:t>
            </a:r>
            <a:r>
              <a:rPr lang="en-US" altLang="zh-CN" b="1" dirty="0">
                <a:ea typeface="仿宋_GB2312" pitchFamily="49" charset="-122"/>
                <a:sym typeface="Symbol" pitchFamily="18" charset="2"/>
              </a:rPr>
              <a:t> S </a:t>
            </a:r>
            <a:endParaRPr kumimoji="1" lang="en-US" altLang="zh-CN" sz="3200" dirty="0">
              <a:ea typeface="仿宋_GB2312" pitchFamily="49" charset="-122"/>
            </a:endParaRPr>
          </a:p>
          <a:p>
            <a:pPr>
              <a:spcBef>
                <a:spcPct val="20000"/>
              </a:spcBef>
              <a:buClr>
                <a:schemeClr val="tx1"/>
              </a:buClr>
              <a:buSzPct val="75000"/>
              <a:buFont typeface="Monotype Sorts" pitchFamily="2" charset="2"/>
              <a:buNone/>
            </a:pPr>
            <a:r>
              <a:rPr lang="en-US" altLang="zh-CN" b="1" dirty="0">
                <a:ea typeface="仿宋_GB2312" pitchFamily="49" charset="-122"/>
                <a:sym typeface="Symbol" pitchFamily="18" charset="2"/>
              </a:rPr>
              <a:t>       S  </a:t>
            </a:r>
            <a:r>
              <a:rPr lang="en-US" altLang="zh-CN" b="1" dirty="0">
                <a:solidFill>
                  <a:srgbClr val="FF0000"/>
                </a:solidFill>
                <a:ea typeface="楷体_GB2312" pitchFamily="49" charset="-122"/>
              </a:rPr>
              <a:t>•</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p:txBody>
      </p:sp>
      <p:sp>
        <p:nvSpPr>
          <p:cNvPr id="46084" name="Text Box 4"/>
          <p:cNvSpPr txBox="1">
            <a:spLocks noChangeArrowheads="1"/>
          </p:cNvSpPr>
          <p:nvPr/>
        </p:nvSpPr>
        <p:spPr bwMode="auto">
          <a:xfrm>
            <a:off x="914400" y="2590800"/>
            <a:ext cx="1965282" cy="585418"/>
          </a:xfrm>
          <a:prstGeom prst="rect">
            <a:avLst/>
          </a:prstGeom>
          <a:solidFill>
            <a:schemeClr val="folHlink"/>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dirty="0">
                <a:solidFill>
                  <a:srgbClr val="FF0000"/>
                </a:solidFill>
                <a:latin typeface="仿宋_GB2312" pitchFamily="49" charset="-122"/>
                <a:ea typeface="仿宋_GB2312" pitchFamily="49" charset="-122"/>
              </a:rPr>
              <a:t>I</a:t>
            </a:r>
            <a:r>
              <a:rPr lang="en-US" altLang="zh-CN" sz="2000" b="1" baseline="-25000" dirty="0">
                <a:solidFill>
                  <a:srgbClr val="FF0000"/>
                </a:solidFill>
                <a:ea typeface="仿宋_GB2312" pitchFamily="49" charset="-122"/>
              </a:rPr>
              <a:t>1 </a:t>
            </a:r>
            <a:r>
              <a:rPr lang="en-US" altLang="zh-CN" b="1" dirty="0">
                <a:solidFill>
                  <a:srgbClr val="FF0000"/>
                </a:solidFill>
                <a:ea typeface="仿宋_GB2312" pitchFamily="49" charset="-122"/>
                <a:sym typeface="Symbol" pitchFamily="18" charset="2"/>
              </a:rPr>
              <a:t>:</a:t>
            </a:r>
            <a:r>
              <a:rPr kumimoji="1" lang="en-US" altLang="zh-CN" sz="3200" dirty="0">
                <a:solidFill>
                  <a:srgbClr val="FF0000"/>
                </a:solidFill>
                <a:ea typeface="仿宋_GB2312" pitchFamily="49" charset="-122"/>
              </a:rPr>
              <a:t> </a:t>
            </a:r>
            <a:r>
              <a:rPr kumimoji="1" lang="en-US" altLang="zh-CN" b="1" dirty="0">
                <a:solidFill>
                  <a:srgbClr val="FF0000"/>
                </a:solidFill>
                <a:ea typeface="仿宋_GB2312" pitchFamily="49" charset="-122"/>
              </a:rPr>
              <a:t>S</a:t>
            </a:r>
            <a:r>
              <a:rPr lang="zh-CN" altLang="en-US" b="1" dirty="0">
                <a:solidFill>
                  <a:srgbClr val="FF0000"/>
                </a:solidFill>
                <a:latin typeface="Tahoma" pitchFamily="34" charset="0"/>
              </a:rPr>
              <a:t>’</a:t>
            </a:r>
            <a:r>
              <a:rPr lang="en-US" altLang="zh-CN" b="1" dirty="0">
                <a:solidFill>
                  <a:srgbClr val="FF0000"/>
                </a:solidFill>
                <a:ea typeface="仿宋_GB2312" pitchFamily="49" charset="-122"/>
              </a:rPr>
              <a:t> </a:t>
            </a:r>
            <a:r>
              <a:rPr kumimoji="1" lang="en-US" altLang="zh-CN" sz="3200" dirty="0">
                <a:solidFill>
                  <a:srgbClr val="FF0000"/>
                </a:solidFill>
                <a:ea typeface="仿宋_GB2312" pitchFamily="49" charset="-122"/>
              </a:rPr>
              <a:t> </a:t>
            </a:r>
            <a:r>
              <a:rPr lang="en-US" altLang="zh-CN" b="1" dirty="0">
                <a:solidFill>
                  <a:srgbClr val="FF0000"/>
                </a:solidFill>
                <a:ea typeface="仿宋_GB2312" pitchFamily="49" charset="-122"/>
                <a:sym typeface="Symbol" pitchFamily="18" charset="2"/>
              </a:rPr>
              <a:t> S </a:t>
            </a:r>
            <a:r>
              <a:rPr lang="en-US" altLang="zh-CN" b="1" dirty="0">
                <a:solidFill>
                  <a:srgbClr val="FF0000"/>
                </a:solidFill>
                <a:ea typeface="楷体_GB2312" pitchFamily="49" charset="-122"/>
              </a:rPr>
              <a:t>•</a:t>
            </a:r>
            <a:endParaRPr lang="zh-CN" altLang="en-US" b="1" dirty="0">
              <a:solidFill>
                <a:srgbClr val="FF0000"/>
              </a:solidFill>
              <a:ea typeface="楷体_GB2312" pitchFamily="49" charset="-122"/>
            </a:endParaRPr>
          </a:p>
        </p:txBody>
      </p:sp>
      <p:sp>
        <p:nvSpPr>
          <p:cNvPr id="46085" name="Text Box 5"/>
          <p:cNvSpPr txBox="1">
            <a:spLocks noChangeArrowheads="1"/>
          </p:cNvSpPr>
          <p:nvPr/>
        </p:nvSpPr>
        <p:spPr bwMode="auto">
          <a:xfrm>
            <a:off x="3276600" y="2362200"/>
            <a:ext cx="2643188" cy="145573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2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 </a:t>
            </a:r>
            <a:r>
              <a:rPr lang="en-US" altLang="zh-CN" b="1">
                <a:solidFill>
                  <a:srgbClr val="CC3300"/>
                </a:solidFill>
                <a:ea typeface="仿宋_GB2312" pitchFamily="49" charset="-122"/>
                <a:sym typeface="Symbol" pitchFamily="18" charset="2"/>
              </a:rPr>
              <a:t>c</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b</a:t>
            </a:r>
            <a:endParaRPr lang="en-US" altLang="zh-CN" b="1">
              <a:ea typeface="仿宋_GB2312" pitchFamily="49" charset="-122"/>
              <a:sym typeface="Symbol" pitchFamily="18" charset="2"/>
            </a:endParaRP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a:t>
            </a:r>
            <a:r>
              <a:rPr lang="en-US" altLang="zh-CN" b="1">
                <a:solidFill>
                  <a:srgbClr val="CC3300"/>
                </a:solidFill>
                <a:ea typeface="仿宋_GB2312" pitchFamily="49" charset="-122"/>
                <a:sym typeface="Symbol" pitchFamily="18" charset="2"/>
              </a:rPr>
              <a:t>b</a:t>
            </a:r>
            <a:endParaRPr lang="zh-CN" altLang="en-US" b="1">
              <a:solidFill>
                <a:srgbClr val="CC3300"/>
              </a:solidFill>
              <a:ea typeface="仿宋_GB2312" pitchFamily="49" charset="-122"/>
              <a:sym typeface="Symbol" pitchFamily="18" charset="2"/>
            </a:endParaRPr>
          </a:p>
        </p:txBody>
      </p:sp>
      <p:sp>
        <p:nvSpPr>
          <p:cNvPr id="46086" name="Text Box 6"/>
          <p:cNvSpPr txBox="1">
            <a:spLocks noChangeArrowheads="1"/>
          </p:cNvSpPr>
          <p:nvPr/>
        </p:nvSpPr>
        <p:spPr bwMode="auto">
          <a:xfrm>
            <a:off x="6497638" y="2590800"/>
            <a:ext cx="2646362" cy="101758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3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c</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A  A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b</a:t>
            </a:r>
            <a:endParaRPr lang="zh-CN" altLang="en-US" b="1">
              <a:solidFill>
                <a:srgbClr val="CC3300"/>
              </a:solidFill>
              <a:ea typeface="仿宋_GB2312" pitchFamily="49" charset="-122"/>
              <a:sym typeface="Symbol" pitchFamily="18" charset="2"/>
            </a:endParaRPr>
          </a:p>
        </p:txBody>
      </p:sp>
      <p:sp>
        <p:nvSpPr>
          <p:cNvPr id="46087" name="Text Box 7"/>
          <p:cNvSpPr txBox="1">
            <a:spLocks noChangeArrowheads="1"/>
          </p:cNvSpPr>
          <p:nvPr/>
        </p:nvSpPr>
        <p:spPr bwMode="auto">
          <a:xfrm>
            <a:off x="3962400" y="990600"/>
            <a:ext cx="1716088" cy="57943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4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A  </a:t>
            </a:r>
            <a:r>
              <a:rPr lang="en-US" altLang="zh-CN" b="1">
                <a:solidFill>
                  <a:srgbClr val="CC3300"/>
                </a:solidFill>
                <a:ea typeface="仿宋_GB2312" pitchFamily="49" charset="-122"/>
                <a:sym typeface="Symbol" pitchFamily="18" charset="2"/>
              </a:rPr>
              <a:t>b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88" name="Text Box 8"/>
          <p:cNvSpPr txBox="1">
            <a:spLocks noChangeArrowheads="1"/>
          </p:cNvSpPr>
          <p:nvPr/>
        </p:nvSpPr>
        <p:spPr bwMode="auto">
          <a:xfrm>
            <a:off x="3200400" y="4419600"/>
            <a:ext cx="2646363" cy="101758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5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solidFill>
                  <a:srgbClr val="FF0000"/>
                </a:solidFill>
                <a:ea typeface="楷体_GB2312" pitchFamily="49" charset="-122"/>
              </a:rPr>
              <a:t>•</a:t>
            </a:r>
            <a:r>
              <a:rPr lang="en-US" altLang="zh-CN" b="1">
                <a:ea typeface="仿宋_GB2312" pitchFamily="49" charset="-122"/>
                <a:sym typeface="Symbol" pitchFamily="18" charset="2"/>
              </a:rPr>
              <a:t> B </a:t>
            </a:r>
            <a:r>
              <a:rPr lang="en-US" altLang="zh-CN" b="1">
                <a:solidFill>
                  <a:srgbClr val="CC3300"/>
                </a:solidFill>
                <a:ea typeface="仿宋_GB2312" pitchFamily="49" charset="-122"/>
                <a:sym typeface="Symbol" pitchFamily="18" charset="2"/>
              </a:rPr>
              <a:t>e</a:t>
            </a:r>
          </a:p>
          <a:p>
            <a:pPr>
              <a:spcBef>
                <a:spcPct val="20000"/>
              </a:spcBef>
              <a:buClr>
                <a:schemeClr val="tx1"/>
              </a:buClr>
              <a:buSzPct val="75000"/>
              <a:buFont typeface="Monotype Sorts" pitchFamily="2" charset="2"/>
              <a:buNone/>
            </a:pPr>
            <a:r>
              <a:rPr lang="en-US" altLang="zh-CN" b="1">
                <a:ea typeface="仿宋_GB2312" pitchFamily="49" charset="-122"/>
                <a:sym typeface="Symbol" pitchFamily="18" charset="2"/>
              </a:rPr>
              <a:t>       B 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d</a:t>
            </a:r>
            <a:endParaRPr lang="zh-CN" altLang="en-US" b="1">
              <a:solidFill>
                <a:srgbClr val="CC3300"/>
              </a:solidFill>
              <a:ea typeface="仿宋_GB2312" pitchFamily="49" charset="-122"/>
              <a:sym typeface="Symbol" pitchFamily="18" charset="2"/>
            </a:endParaRPr>
          </a:p>
        </p:txBody>
      </p:sp>
      <p:sp>
        <p:nvSpPr>
          <p:cNvPr id="46089" name="Text Box 9"/>
          <p:cNvSpPr txBox="1">
            <a:spLocks noChangeArrowheads="1"/>
          </p:cNvSpPr>
          <p:nvPr/>
        </p:nvSpPr>
        <p:spPr bwMode="auto">
          <a:xfrm>
            <a:off x="6497638" y="4648200"/>
            <a:ext cx="2646362" cy="57943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7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ea typeface="仿宋_GB2312" pitchFamily="49" charset="-122"/>
                <a:sym typeface="Symbol" pitchFamily="18" charset="2"/>
              </a:rPr>
              <a:t>B </a:t>
            </a:r>
            <a:r>
              <a:rPr lang="en-US" altLang="zh-CN" b="1">
                <a:solidFill>
                  <a:srgbClr val="FF0000"/>
                </a:solidFill>
                <a:ea typeface="楷体_GB2312" pitchFamily="49" charset="-122"/>
              </a:rPr>
              <a:t>•</a:t>
            </a:r>
            <a:r>
              <a:rPr lang="en-US" altLang="zh-CN" b="1">
                <a:ea typeface="仿宋_GB2312" pitchFamily="49" charset="-122"/>
                <a:sym typeface="Symbol" pitchFamily="18" charset="2"/>
              </a:rPr>
              <a:t> </a:t>
            </a:r>
            <a:r>
              <a:rPr lang="en-US" altLang="zh-CN" b="1">
                <a:solidFill>
                  <a:srgbClr val="CC3300"/>
                </a:solidFill>
                <a:ea typeface="仿宋_GB2312" pitchFamily="49" charset="-122"/>
                <a:sym typeface="Symbol" pitchFamily="18" charset="2"/>
              </a:rPr>
              <a:t>e</a:t>
            </a:r>
            <a:endParaRPr lang="zh-CN" altLang="en-US" b="1">
              <a:solidFill>
                <a:srgbClr val="CC3300"/>
              </a:solidFill>
              <a:ea typeface="仿宋_GB2312" pitchFamily="49" charset="-122"/>
              <a:sym typeface="Symbol" pitchFamily="18" charset="2"/>
            </a:endParaRPr>
          </a:p>
        </p:txBody>
      </p:sp>
      <p:sp>
        <p:nvSpPr>
          <p:cNvPr id="46090" name="Text Box 10"/>
          <p:cNvSpPr txBox="1">
            <a:spLocks noChangeArrowheads="1"/>
          </p:cNvSpPr>
          <p:nvPr/>
        </p:nvSpPr>
        <p:spPr bwMode="auto">
          <a:xfrm>
            <a:off x="3505200" y="5943600"/>
            <a:ext cx="1698625" cy="579438"/>
          </a:xfrm>
          <a:prstGeom prst="rect">
            <a:avLst/>
          </a:prstGeom>
          <a:solidFill>
            <a:srgbClr val="FFCC66"/>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8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B  </a:t>
            </a:r>
            <a:r>
              <a:rPr lang="en-US" altLang="zh-CN" b="1">
                <a:solidFill>
                  <a:srgbClr val="CC3300"/>
                </a:solidFill>
                <a:ea typeface="仿宋_GB2312" pitchFamily="49" charset="-122"/>
                <a:sym typeface="Symbol" pitchFamily="18" charset="2"/>
              </a:rPr>
              <a:t>d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1" name="Text Box 11"/>
          <p:cNvSpPr txBox="1">
            <a:spLocks noChangeArrowheads="1"/>
          </p:cNvSpPr>
          <p:nvPr/>
        </p:nvSpPr>
        <p:spPr bwMode="auto">
          <a:xfrm>
            <a:off x="6248400" y="5791200"/>
            <a:ext cx="2646363" cy="57943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9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S  </a:t>
            </a:r>
            <a:r>
              <a:rPr lang="en-US" altLang="zh-CN" b="1">
                <a:solidFill>
                  <a:srgbClr val="CC3300"/>
                </a:solidFill>
                <a:ea typeface="仿宋_GB2312" pitchFamily="49" charset="-122"/>
                <a:sym typeface="Symbol" pitchFamily="18" charset="2"/>
              </a:rPr>
              <a:t>a </a:t>
            </a:r>
            <a:r>
              <a:rPr lang="en-US" altLang="zh-CN" b="1">
                <a:ea typeface="仿宋_GB2312" pitchFamily="49" charset="-122"/>
                <a:sym typeface="Symbol" pitchFamily="18" charset="2"/>
              </a:rPr>
              <a:t>A </a:t>
            </a:r>
            <a:r>
              <a:rPr lang="en-US" altLang="zh-CN" b="1">
                <a:solidFill>
                  <a:srgbClr val="CC3300"/>
                </a:solidFill>
                <a:ea typeface="仿宋_GB2312" pitchFamily="49" charset="-122"/>
                <a:sym typeface="Symbol" pitchFamily="18" charset="2"/>
              </a:rPr>
              <a:t>c </a:t>
            </a:r>
            <a:r>
              <a:rPr lang="en-US" altLang="zh-CN" b="1">
                <a:ea typeface="仿宋_GB2312" pitchFamily="49" charset="-122"/>
                <a:sym typeface="Symbol" pitchFamily="18" charset="2"/>
              </a:rPr>
              <a:t>B </a:t>
            </a:r>
            <a:r>
              <a:rPr lang="en-US" altLang="zh-CN" b="1">
                <a:solidFill>
                  <a:srgbClr val="CC3300"/>
                </a:solidFill>
                <a:ea typeface="仿宋_GB2312" pitchFamily="49" charset="-122"/>
                <a:sym typeface="Symbol" pitchFamily="18" charset="2"/>
              </a:rPr>
              <a:t>e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2" name="Text Box 12"/>
          <p:cNvSpPr txBox="1">
            <a:spLocks noChangeArrowheads="1"/>
          </p:cNvSpPr>
          <p:nvPr/>
        </p:nvSpPr>
        <p:spPr bwMode="auto">
          <a:xfrm>
            <a:off x="6858000" y="1371600"/>
            <a:ext cx="2012950" cy="579438"/>
          </a:xfrm>
          <a:prstGeom prst="rect">
            <a:avLst/>
          </a:prstGeom>
          <a:solidFill>
            <a:srgbClr val="99CC00"/>
          </a:solid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lang="en-US" altLang="zh-CN" sz="2800" b="1">
                <a:latin typeface="仿宋_GB2312" pitchFamily="49" charset="-122"/>
                <a:ea typeface="仿宋_GB2312" pitchFamily="49" charset="-122"/>
              </a:rPr>
              <a:t>I</a:t>
            </a:r>
            <a:r>
              <a:rPr lang="en-US" altLang="zh-CN" sz="2000" b="1" baseline="-25000">
                <a:ea typeface="仿宋_GB2312" pitchFamily="49" charset="-122"/>
              </a:rPr>
              <a:t>6 </a:t>
            </a:r>
            <a:r>
              <a:rPr lang="en-US" altLang="zh-CN" b="1">
                <a:ea typeface="仿宋_GB2312" pitchFamily="49" charset="-122"/>
                <a:sym typeface="Symbol" pitchFamily="18" charset="2"/>
              </a:rPr>
              <a:t>:</a:t>
            </a:r>
            <a:r>
              <a:rPr kumimoji="1" lang="en-US" altLang="zh-CN" sz="3200">
                <a:ea typeface="仿宋_GB2312" pitchFamily="49" charset="-122"/>
              </a:rPr>
              <a:t> </a:t>
            </a:r>
            <a:r>
              <a:rPr lang="en-US" altLang="zh-CN" b="1">
                <a:ea typeface="仿宋_GB2312" pitchFamily="49" charset="-122"/>
                <a:sym typeface="Symbol" pitchFamily="18" charset="2"/>
              </a:rPr>
              <a:t>A  A </a:t>
            </a:r>
            <a:r>
              <a:rPr lang="en-US" altLang="zh-CN" b="1">
                <a:solidFill>
                  <a:srgbClr val="CC3300"/>
                </a:solidFill>
                <a:ea typeface="仿宋_GB2312" pitchFamily="49" charset="-122"/>
                <a:sym typeface="Symbol" pitchFamily="18" charset="2"/>
              </a:rPr>
              <a:t>b </a:t>
            </a:r>
            <a:r>
              <a:rPr lang="en-US" altLang="zh-CN" b="1">
                <a:solidFill>
                  <a:srgbClr val="FF0000"/>
                </a:solidFill>
                <a:ea typeface="楷体_GB2312" pitchFamily="49" charset="-122"/>
              </a:rPr>
              <a:t>•</a:t>
            </a:r>
            <a:endParaRPr lang="zh-CN" altLang="en-US" b="1">
              <a:solidFill>
                <a:srgbClr val="FF0000"/>
              </a:solidFill>
              <a:ea typeface="楷体_GB2312" pitchFamily="49" charset="-122"/>
            </a:endParaRPr>
          </a:p>
        </p:txBody>
      </p:sp>
      <p:sp>
        <p:nvSpPr>
          <p:cNvPr id="46093" name="Line 13"/>
          <p:cNvSpPr>
            <a:spLocks noChangeShapeType="1"/>
          </p:cNvSpPr>
          <p:nvPr/>
        </p:nvSpPr>
        <p:spPr bwMode="auto">
          <a:xfrm flipV="1">
            <a:off x="1676400" y="3124200"/>
            <a:ext cx="0" cy="914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4" name="Line 14"/>
          <p:cNvSpPr>
            <a:spLocks noChangeShapeType="1"/>
          </p:cNvSpPr>
          <p:nvPr/>
        </p:nvSpPr>
        <p:spPr bwMode="auto">
          <a:xfrm>
            <a:off x="4343400" y="54102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5" name="Line 15"/>
          <p:cNvSpPr>
            <a:spLocks noChangeShapeType="1"/>
          </p:cNvSpPr>
          <p:nvPr/>
        </p:nvSpPr>
        <p:spPr bwMode="auto">
          <a:xfrm>
            <a:off x="5867400" y="49530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6" name="Line 16"/>
          <p:cNvSpPr>
            <a:spLocks noChangeShapeType="1"/>
          </p:cNvSpPr>
          <p:nvPr/>
        </p:nvSpPr>
        <p:spPr bwMode="auto">
          <a:xfrm>
            <a:off x="7696200" y="5257800"/>
            <a:ext cx="0" cy="5334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7" name="Line 17"/>
          <p:cNvSpPr>
            <a:spLocks noChangeShapeType="1"/>
          </p:cNvSpPr>
          <p:nvPr/>
        </p:nvSpPr>
        <p:spPr bwMode="auto">
          <a:xfrm flipV="1">
            <a:off x="4572000" y="1524000"/>
            <a:ext cx="0" cy="8382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8" name="Line 18"/>
          <p:cNvSpPr>
            <a:spLocks noChangeShapeType="1"/>
          </p:cNvSpPr>
          <p:nvPr/>
        </p:nvSpPr>
        <p:spPr bwMode="auto">
          <a:xfrm>
            <a:off x="5867400" y="3124200"/>
            <a:ext cx="6096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099" name="Line 19"/>
          <p:cNvSpPr>
            <a:spLocks noChangeShapeType="1"/>
          </p:cNvSpPr>
          <p:nvPr/>
        </p:nvSpPr>
        <p:spPr bwMode="auto">
          <a:xfrm flipV="1">
            <a:off x="7772400" y="1981200"/>
            <a:ext cx="0" cy="6096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0" name="Line 20"/>
          <p:cNvSpPr>
            <a:spLocks noChangeShapeType="1"/>
          </p:cNvSpPr>
          <p:nvPr/>
        </p:nvSpPr>
        <p:spPr bwMode="auto">
          <a:xfrm flipV="1">
            <a:off x="2362200" y="3429000"/>
            <a:ext cx="0" cy="6096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1" name="Line 21"/>
          <p:cNvSpPr>
            <a:spLocks noChangeShapeType="1"/>
          </p:cNvSpPr>
          <p:nvPr/>
        </p:nvSpPr>
        <p:spPr bwMode="auto">
          <a:xfrm>
            <a:off x="2362200" y="3429000"/>
            <a:ext cx="914400" cy="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2" name="Line 22"/>
          <p:cNvSpPr>
            <a:spLocks noChangeShapeType="1"/>
          </p:cNvSpPr>
          <p:nvPr/>
        </p:nvSpPr>
        <p:spPr bwMode="auto">
          <a:xfrm>
            <a:off x="7696200" y="3581400"/>
            <a:ext cx="0" cy="45720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3" name="Line 23"/>
          <p:cNvSpPr>
            <a:spLocks noChangeShapeType="1"/>
          </p:cNvSpPr>
          <p:nvPr/>
        </p:nvSpPr>
        <p:spPr bwMode="auto">
          <a:xfrm flipH="1">
            <a:off x="4343400" y="4038600"/>
            <a:ext cx="3352800" cy="0"/>
          </a:xfrm>
          <a:prstGeom prst="line">
            <a:avLst/>
          </a:prstGeom>
          <a:noFill/>
          <a:ln w="9525">
            <a:solidFill>
              <a:schemeClr val="tx1"/>
            </a:solidFill>
            <a:round/>
            <a:headEnd/>
            <a:tailEnd/>
          </a:ln>
          <a:effectLst/>
        </p:spPr>
        <p:txBody>
          <a:bodyPr wrap="none" lIns="92075" tIns="46038" rIns="92075" bIns="46038" anchor="ctr"/>
          <a:lstStyle/>
          <a:p>
            <a:endParaRPr lang="zh-CN" altLang="en-US"/>
          </a:p>
        </p:txBody>
      </p:sp>
      <p:sp>
        <p:nvSpPr>
          <p:cNvPr id="46104" name="Line 24"/>
          <p:cNvSpPr>
            <a:spLocks noChangeShapeType="1"/>
          </p:cNvSpPr>
          <p:nvPr/>
        </p:nvSpPr>
        <p:spPr bwMode="auto">
          <a:xfrm>
            <a:off x="4343400" y="4038600"/>
            <a:ext cx="0" cy="381000"/>
          </a:xfrm>
          <a:prstGeom prst="line">
            <a:avLst/>
          </a:prstGeom>
          <a:noFill/>
          <a:ln w="9525">
            <a:solidFill>
              <a:schemeClr val="tx1"/>
            </a:solidFill>
            <a:round/>
            <a:headEnd/>
            <a:tailEnd type="triangle" w="med" len="med"/>
          </a:ln>
          <a:effectLst/>
        </p:spPr>
        <p:txBody>
          <a:bodyPr wrap="none" lIns="92075" tIns="46038" rIns="92075" bIns="46038" anchor="ctr"/>
          <a:lstStyle/>
          <a:p>
            <a:endParaRPr lang="zh-CN" altLang="en-US"/>
          </a:p>
        </p:txBody>
      </p:sp>
      <p:sp>
        <p:nvSpPr>
          <p:cNvPr id="46105" name="Text Box 25"/>
          <p:cNvSpPr txBox="1">
            <a:spLocks noChangeArrowheads="1"/>
          </p:cNvSpPr>
          <p:nvPr/>
        </p:nvSpPr>
        <p:spPr bwMode="auto">
          <a:xfrm>
            <a:off x="1660525" y="3219450"/>
            <a:ext cx="409575"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S</a:t>
            </a:r>
          </a:p>
        </p:txBody>
      </p:sp>
      <p:sp>
        <p:nvSpPr>
          <p:cNvPr id="46106" name="Text Box 26"/>
          <p:cNvSpPr txBox="1">
            <a:spLocks noChangeArrowheads="1"/>
          </p:cNvSpPr>
          <p:nvPr/>
        </p:nvSpPr>
        <p:spPr bwMode="auto">
          <a:xfrm>
            <a:off x="2286000" y="3429000"/>
            <a:ext cx="304800" cy="579438"/>
          </a:xfrm>
          <a:prstGeom prst="rect">
            <a:avLst/>
          </a:prstGeom>
          <a:noFill/>
          <a:ln w="9525">
            <a:noFill/>
            <a:miter lim="800000"/>
            <a:headEnd/>
            <a:tailEnd/>
          </a:ln>
          <a:effectLst/>
        </p:spPr>
        <p:txBody>
          <a:bodyPr lIns="92075" tIns="46038" rIns="92075" bIns="46038">
            <a:spAutoFit/>
          </a:bodyPr>
          <a:lstStyle/>
          <a:p>
            <a:pPr>
              <a:spcBef>
                <a:spcPct val="50000"/>
              </a:spcBef>
              <a:buClr>
                <a:schemeClr val="tx1"/>
              </a:buClr>
              <a:buSzPct val="75000"/>
              <a:buFont typeface="Monotype Sorts" pitchFamily="2" charset="2"/>
              <a:buNone/>
            </a:pPr>
            <a:r>
              <a:rPr kumimoji="1" lang="en-US" altLang="zh-CN" sz="3200">
                <a:solidFill>
                  <a:srgbClr val="CC3300"/>
                </a:solidFill>
                <a:ea typeface="仿宋_GB2312" pitchFamily="49" charset="-122"/>
              </a:rPr>
              <a:t>a</a:t>
            </a:r>
            <a:endParaRPr kumimoji="1" lang="en-US" altLang="zh-CN" sz="3200">
              <a:ea typeface="仿宋_GB2312" pitchFamily="49" charset="-122"/>
            </a:endParaRPr>
          </a:p>
        </p:txBody>
      </p:sp>
      <p:sp>
        <p:nvSpPr>
          <p:cNvPr id="46107" name="Text Box 27"/>
          <p:cNvSpPr txBox="1">
            <a:spLocks noChangeArrowheads="1"/>
          </p:cNvSpPr>
          <p:nvPr/>
        </p:nvSpPr>
        <p:spPr bwMode="auto">
          <a:xfrm>
            <a:off x="5943600" y="2590800"/>
            <a:ext cx="477838"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A</a:t>
            </a:r>
          </a:p>
        </p:txBody>
      </p:sp>
      <p:sp>
        <p:nvSpPr>
          <p:cNvPr id="46108" name="Text Box 28"/>
          <p:cNvSpPr txBox="1">
            <a:spLocks noChangeArrowheads="1"/>
          </p:cNvSpPr>
          <p:nvPr/>
        </p:nvSpPr>
        <p:spPr bwMode="auto">
          <a:xfrm>
            <a:off x="4495800" y="1676400"/>
            <a:ext cx="387350"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b</a:t>
            </a:r>
            <a:endParaRPr kumimoji="1" lang="en-US" altLang="zh-CN" sz="3200">
              <a:ea typeface="仿宋_GB2312" pitchFamily="49" charset="-122"/>
            </a:endParaRPr>
          </a:p>
        </p:txBody>
      </p:sp>
      <p:sp>
        <p:nvSpPr>
          <p:cNvPr id="46109" name="Text Box 29"/>
          <p:cNvSpPr txBox="1">
            <a:spLocks noChangeArrowheads="1"/>
          </p:cNvSpPr>
          <p:nvPr/>
        </p:nvSpPr>
        <p:spPr bwMode="auto">
          <a:xfrm>
            <a:off x="7696200" y="1981200"/>
            <a:ext cx="387350"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b</a:t>
            </a:r>
            <a:endParaRPr kumimoji="1" lang="en-US" altLang="zh-CN" sz="3200">
              <a:ea typeface="仿宋_GB2312" pitchFamily="49" charset="-122"/>
            </a:endParaRPr>
          </a:p>
        </p:txBody>
      </p:sp>
      <p:sp>
        <p:nvSpPr>
          <p:cNvPr id="46110" name="Text Box 30"/>
          <p:cNvSpPr txBox="1">
            <a:spLocks noChangeArrowheads="1"/>
          </p:cNvSpPr>
          <p:nvPr/>
        </p:nvSpPr>
        <p:spPr bwMode="auto">
          <a:xfrm>
            <a:off x="7239000" y="3505200"/>
            <a:ext cx="365125"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c</a:t>
            </a:r>
            <a:endParaRPr kumimoji="1" lang="en-US" altLang="zh-CN" sz="3200">
              <a:ea typeface="仿宋_GB2312" pitchFamily="49" charset="-122"/>
            </a:endParaRPr>
          </a:p>
        </p:txBody>
      </p:sp>
      <p:sp>
        <p:nvSpPr>
          <p:cNvPr id="46111" name="Text Box 31"/>
          <p:cNvSpPr txBox="1">
            <a:spLocks noChangeArrowheads="1"/>
          </p:cNvSpPr>
          <p:nvPr/>
        </p:nvSpPr>
        <p:spPr bwMode="auto">
          <a:xfrm>
            <a:off x="5927725" y="4362450"/>
            <a:ext cx="455613"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ea typeface="仿宋_GB2312" pitchFamily="49" charset="-122"/>
              </a:rPr>
              <a:t>B</a:t>
            </a:r>
          </a:p>
        </p:txBody>
      </p:sp>
      <p:sp>
        <p:nvSpPr>
          <p:cNvPr id="46112" name="Text Box 32"/>
          <p:cNvSpPr txBox="1">
            <a:spLocks noChangeArrowheads="1"/>
          </p:cNvSpPr>
          <p:nvPr/>
        </p:nvSpPr>
        <p:spPr bwMode="auto">
          <a:xfrm>
            <a:off x="7680325" y="5200650"/>
            <a:ext cx="365125"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e</a:t>
            </a:r>
            <a:endParaRPr kumimoji="1" lang="en-US" altLang="zh-CN" sz="3200">
              <a:ea typeface="仿宋_GB2312" pitchFamily="49" charset="-122"/>
            </a:endParaRPr>
          </a:p>
        </p:txBody>
      </p:sp>
      <p:sp>
        <p:nvSpPr>
          <p:cNvPr id="46113" name="Text Box 33"/>
          <p:cNvSpPr txBox="1">
            <a:spLocks noChangeArrowheads="1"/>
          </p:cNvSpPr>
          <p:nvPr/>
        </p:nvSpPr>
        <p:spPr bwMode="auto">
          <a:xfrm>
            <a:off x="4327525" y="5353050"/>
            <a:ext cx="387350" cy="579438"/>
          </a:xfrm>
          <a:prstGeom prst="rect">
            <a:avLst/>
          </a:prstGeom>
          <a:noFill/>
          <a:ln w="9525">
            <a:noFill/>
            <a:miter lim="800000"/>
            <a:headEnd/>
            <a:tailEnd/>
          </a:ln>
          <a:effectLst/>
        </p:spPr>
        <p:txBody>
          <a:bodyPr wrap="none" lIns="92075" tIns="46038" rIns="92075" bIns="46038">
            <a:spAutoFit/>
          </a:bodyPr>
          <a:lstStyle/>
          <a:p>
            <a:pPr>
              <a:spcBef>
                <a:spcPct val="20000"/>
              </a:spcBef>
              <a:buClr>
                <a:schemeClr val="tx1"/>
              </a:buClr>
              <a:buSzPct val="75000"/>
              <a:buFont typeface="Monotype Sorts" pitchFamily="2" charset="2"/>
              <a:buNone/>
            </a:pPr>
            <a:r>
              <a:rPr kumimoji="1" lang="en-US" altLang="zh-CN" sz="3200">
                <a:solidFill>
                  <a:srgbClr val="CC3300"/>
                </a:solidFill>
                <a:ea typeface="仿宋_GB2312" pitchFamily="49" charset="-122"/>
              </a:rPr>
              <a:t>d</a:t>
            </a:r>
            <a:endParaRPr kumimoji="1" lang="en-US" altLang="zh-CN" sz="3200">
              <a:ea typeface="仿宋_GB2312" pitchFamily="49" charset="-122"/>
            </a:endParaRPr>
          </a:p>
        </p:txBody>
      </p:sp>
      <p:sp>
        <p:nvSpPr>
          <p:cNvPr id="35" name="灯片编号占位符 34"/>
          <p:cNvSpPr>
            <a:spLocks noGrp="1"/>
          </p:cNvSpPr>
          <p:nvPr>
            <p:ph type="sldNum" sz="quarter" idx="12"/>
          </p:nvPr>
        </p:nvSpPr>
        <p:spPr/>
        <p:txBody>
          <a:bodyPr/>
          <a:lstStyle/>
          <a:p>
            <a:fld id="{54EF2357-3B8B-4DF5-817B-3F484B1DC081}" type="slidenum">
              <a:rPr lang="zh-CN" altLang="en-US" smtClean="0"/>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576" y="1340768"/>
            <a:ext cx="4248472" cy="495300"/>
          </a:xfrm>
        </p:spPr>
        <p:txBody>
          <a:bodyPr/>
          <a:lstStyle/>
          <a:p>
            <a:r>
              <a:rPr kumimoji="1" lang="zh-CN" altLang="en-US" sz="2800" b="1" dirty="0" smtClean="0"/>
              <a:t>  </a:t>
            </a:r>
            <a:r>
              <a:rPr kumimoji="1" lang="en-US" altLang="en-US" sz="2800" b="1" dirty="0" smtClean="0"/>
              <a:t>G[S</a:t>
            </a:r>
            <a:r>
              <a:rPr kumimoji="1" lang="en-US" altLang="en-US" sz="2800" b="1" dirty="0"/>
              <a:t>]</a:t>
            </a:r>
            <a:r>
              <a:rPr kumimoji="1" lang="zh-CN" altLang="zh-CN" sz="2800" b="1" dirty="0"/>
              <a:t>的</a:t>
            </a:r>
            <a:r>
              <a:rPr lang="en-US" altLang="zh-CN" sz="2800" b="1" dirty="0"/>
              <a:t>LR(0)</a:t>
            </a:r>
            <a:r>
              <a:rPr lang="zh-CN" altLang="en-US" sz="2800" b="1" dirty="0"/>
              <a:t>分析表</a:t>
            </a:r>
          </a:p>
        </p:txBody>
      </p:sp>
      <p:graphicFrame>
        <p:nvGraphicFramePr>
          <p:cNvPr id="47107" name="Object 3"/>
          <p:cNvGraphicFramePr>
            <a:graphicFrameLocks noGrp="1" noChangeAspect="1"/>
          </p:cNvGraphicFramePr>
          <p:nvPr>
            <p:ph idx="1"/>
            <p:extLst>
              <p:ext uri="{D42A27DB-BD31-4B8C-83A1-F6EECF244321}">
                <p14:modId xmlns:p14="http://schemas.microsoft.com/office/powerpoint/2010/main" val="2007367758"/>
              </p:ext>
            </p:extLst>
          </p:nvPr>
        </p:nvGraphicFramePr>
        <p:xfrm>
          <a:off x="1043608" y="1988840"/>
          <a:ext cx="7050087" cy="4464348"/>
        </p:xfrm>
        <a:graphic>
          <a:graphicData uri="http://schemas.openxmlformats.org/presentationml/2006/ole">
            <mc:AlternateContent xmlns:mc="http://schemas.openxmlformats.org/markup-compatibility/2006">
              <mc:Choice xmlns:v="urn:schemas-microsoft-com:vml" Requires="v">
                <p:oleObj spid="_x0000_s2076" name="文档" r:id="rId3" imgW="5697220" imgH="4538980" progId="">
                  <p:embed/>
                </p:oleObj>
              </mc:Choice>
              <mc:Fallback>
                <p:oleObj name="文档" r:id="rId3" imgW="5697220" imgH="4538980" progId="">
                  <p:embed/>
                  <p:pic>
                    <p:nvPicPr>
                      <p:cNvPr id="0" name="Picture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988840"/>
                        <a:ext cx="7050087" cy="4464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09A025D1-BAA5-4CF6-A581-2B23F0086B83}" type="slidenum">
              <a:rPr lang="zh-CN" altLang="en-US" smtClean="0"/>
              <a:pPr/>
              <a:t>72</a:t>
            </a:fld>
            <a:endParaRPr lang="en-US" altLang="zh-CN"/>
          </a:p>
        </p:txBody>
      </p:sp>
      <p:sp>
        <p:nvSpPr>
          <p:cNvPr id="5" name="Text Box 2"/>
          <p:cNvSpPr txBox="1">
            <a:spLocks noChangeArrowheads="1"/>
          </p:cNvSpPr>
          <p:nvPr/>
        </p:nvSpPr>
        <p:spPr bwMode="auto">
          <a:xfrm>
            <a:off x="5724128" y="116632"/>
            <a:ext cx="3249488" cy="1754969"/>
          </a:xfrm>
          <a:prstGeom prst="rect">
            <a:avLst/>
          </a:prstGeom>
          <a:noFill/>
          <a:ln w="9525">
            <a:noFill/>
            <a:miter lim="800000"/>
            <a:headEnd/>
            <a:tailEnd/>
          </a:ln>
          <a:effectLst/>
        </p:spPr>
        <p:txBody>
          <a:bodyPr wrap="square" lIns="92075" tIns="46038" rIns="92075" bIns="46038">
            <a:spAutoFit/>
          </a:bodyPr>
          <a:lstStyle/>
          <a:p>
            <a:pPr eaLnBrk="0" hangingPunct="0"/>
            <a:r>
              <a:rPr lang="en-US" altLang="zh-CN" b="1" dirty="0">
                <a:ea typeface="仿宋_GB2312" pitchFamily="49" charset="-122"/>
                <a:sym typeface="Symbol" pitchFamily="18" charset="2"/>
              </a:rPr>
              <a:t>G[S]</a:t>
            </a:r>
            <a:r>
              <a:rPr lang="zh-CN" altLang="en-US" b="1" dirty="0">
                <a:sym typeface="Symbol" pitchFamily="18" charset="2"/>
              </a:rPr>
              <a:t>拓</a:t>
            </a:r>
            <a:r>
              <a:rPr lang="zh-CN" altLang="en-US" b="1" dirty="0">
                <a:latin typeface="华文新魏" panose="02010800040101010101" pitchFamily="2" charset="-122"/>
                <a:sym typeface="Symbol" pitchFamily="18" charset="2"/>
              </a:rPr>
              <a:t>广为:</a:t>
            </a:r>
          </a:p>
          <a:p>
            <a:pPr eaLnBrk="0" hangingPunct="0"/>
            <a:r>
              <a:rPr lang="zh-CN" altLang="en-US" b="1" dirty="0">
                <a:ea typeface="仿宋_GB2312" pitchFamily="49" charset="-122"/>
                <a:sym typeface="Symbol" pitchFamily="18" charset="2"/>
              </a:rPr>
              <a:t>          </a:t>
            </a:r>
            <a:r>
              <a:rPr lang="zh-CN" altLang="en-US" b="1" dirty="0" smtClean="0">
                <a:ea typeface="仿宋_GB2312" pitchFamily="49" charset="-122"/>
                <a:sym typeface="Symbol" pitchFamily="18" charset="2"/>
              </a:rPr>
              <a:t>  </a:t>
            </a:r>
            <a:r>
              <a:rPr lang="en-US" altLang="zh-CN" b="1" dirty="0" smtClean="0">
                <a:ea typeface="仿宋_GB2312" pitchFamily="49" charset="-122"/>
                <a:sym typeface="Symbol" pitchFamily="18" charset="2"/>
              </a:rPr>
              <a:t>0</a:t>
            </a:r>
            <a:r>
              <a:rPr lang="zh-CN" altLang="en-US" b="1" dirty="0" smtClean="0">
                <a:ea typeface="仿宋_GB2312" pitchFamily="49" charset="-122"/>
                <a:sym typeface="Symbol" pitchFamily="18" charset="2"/>
              </a:rPr>
              <a:t>、 </a:t>
            </a:r>
            <a:r>
              <a:rPr kumimoji="1" lang="en-US" altLang="zh-CN" b="1" dirty="0">
                <a:ea typeface="仿宋_GB2312" pitchFamily="49" charset="-122"/>
              </a:rPr>
              <a:t>S</a:t>
            </a:r>
            <a:r>
              <a:rPr lang="en-US" altLang="zh-CN" b="1" dirty="0"/>
              <a:t>’</a:t>
            </a:r>
            <a:r>
              <a:rPr lang="en-US" altLang="zh-CN" b="1" dirty="0">
                <a:ea typeface="仿宋_GB2312" pitchFamily="49" charset="-122"/>
                <a:sym typeface="Symbol" pitchFamily="18" charset="2"/>
              </a:rPr>
              <a:t> S</a:t>
            </a:r>
            <a:endParaRPr lang="zh-CN" altLang="en-US" b="1" dirty="0">
              <a:ea typeface="仿宋_GB2312" pitchFamily="49" charset="-122"/>
              <a:sym typeface="Symbol" pitchFamily="18" charset="2"/>
            </a:endParaRPr>
          </a:p>
          <a:p>
            <a:pPr lvl="1" eaLnBrk="0" hangingPunct="0"/>
            <a:r>
              <a:rPr lang="zh-CN"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1</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S </a:t>
            </a:r>
            <a:r>
              <a:rPr lang="en-US" altLang="zh-CN" b="1" dirty="0">
                <a:ea typeface="仿宋_GB2312" pitchFamily="49" charset="-122"/>
                <a:sym typeface="Symbol" pitchFamily="18" charset="2"/>
              </a:rPr>
              <a:t></a:t>
            </a:r>
            <a:r>
              <a:rPr lang="en-US" altLang="zh-CN" b="1" dirty="0">
                <a:solidFill>
                  <a:srgbClr val="CC3300"/>
                </a:solidFill>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err="1">
                <a:ea typeface="仿宋_GB2312" pitchFamily="49" charset="-122"/>
                <a:sym typeface="Symbol" pitchFamily="18" charset="2"/>
              </a:rPr>
              <a:t>A</a:t>
            </a:r>
            <a:r>
              <a:rPr lang="en-US" altLang="zh-CN" b="1" dirty="0">
                <a:ea typeface="仿宋_GB2312" pitchFamily="49" charset="-122"/>
                <a:sym typeface="Symbol" pitchFamily="18" charset="2"/>
              </a:rPr>
              <a:t> </a:t>
            </a:r>
            <a:r>
              <a:rPr lang="en-US" altLang="zh-CN" b="1" dirty="0">
                <a:solidFill>
                  <a:srgbClr val="CC3300"/>
                </a:solidFill>
                <a:ea typeface="仿宋_GB2312" pitchFamily="49" charset="-122"/>
                <a:sym typeface="Symbol" pitchFamily="18" charset="2"/>
              </a:rPr>
              <a:t>c</a:t>
            </a:r>
            <a:r>
              <a:rPr lang="en-US" altLang="zh-CN" b="1" dirty="0">
                <a:ea typeface="仿宋_GB2312" pitchFamily="49" charset="-122"/>
                <a:sym typeface="Symbol" pitchFamily="18" charset="2"/>
              </a:rPr>
              <a:t> B </a:t>
            </a:r>
            <a:r>
              <a:rPr lang="en-US" altLang="zh-CN" b="1" dirty="0">
                <a:solidFill>
                  <a:srgbClr val="CC3300"/>
                </a:solidFill>
                <a:ea typeface="仿宋_GB2312" pitchFamily="49" charset="-122"/>
                <a:sym typeface="Symbol" pitchFamily="18" charset="2"/>
              </a:rPr>
              <a:t>e</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2</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A </a:t>
            </a:r>
            <a:r>
              <a:rPr lang="en-US" altLang="zh-CN" b="1" dirty="0">
                <a:ea typeface="仿宋_GB2312" pitchFamily="49" charset="-122"/>
                <a:sym typeface="Symbol" pitchFamily="18" charset="2"/>
              </a:rPr>
              <a:t></a:t>
            </a:r>
            <a:r>
              <a:rPr lang="en-US" altLang="zh-CN" b="1" dirty="0">
                <a:solidFill>
                  <a:srgbClr val="CC3300"/>
                </a:solidFill>
                <a:ea typeface="仿宋_GB2312" pitchFamily="49" charset="-122"/>
                <a:sym typeface="Symbol" pitchFamily="18" charset="2"/>
              </a:rPr>
              <a:t>b</a:t>
            </a:r>
            <a:endParaRPr lang="en-US" altLang="zh-CN" b="1" dirty="0">
              <a:ea typeface="仿宋_GB2312" pitchFamily="49" charset="-122"/>
              <a:sym typeface="Symbol" pitchFamily="18" charset="2"/>
            </a:endParaRPr>
          </a:p>
          <a:p>
            <a:pPr lvl="1" eaLnBrk="0" hangingPunct="0"/>
            <a:r>
              <a:rPr lang="en-US"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3</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A </a:t>
            </a:r>
            <a:r>
              <a:rPr lang="en-US" altLang="zh-CN" b="1" dirty="0">
                <a:ea typeface="仿宋_GB2312" pitchFamily="49" charset="-122"/>
                <a:sym typeface="Symbol" pitchFamily="18" charset="2"/>
              </a:rPr>
              <a:t></a:t>
            </a:r>
            <a:r>
              <a:rPr lang="en-US" altLang="zh-CN" b="1" dirty="0" err="1" smtClean="0">
                <a:ea typeface="仿宋_GB2312" pitchFamily="49" charset="-122"/>
                <a:sym typeface="Symbol" pitchFamily="18" charset="2"/>
              </a:rPr>
              <a:t>A</a:t>
            </a:r>
            <a:r>
              <a:rPr lang="en-US" altLang="zh-CN" b="1" dirty="0" err="1" smtClean="0">
                <a:solidFill>
                  <a:srgbClr val="CC3300"/>
                </a:solidFill>
                <a:ea typeface="仿宋_GB2312" pitchFamily="49" charset="-122"/>
                <a:sym typeface="Symbol" pitchFamily="18" charset="2"/>
              </a:rPr>
              <a:t>b</a:t>
            </a:r>
            <a:r>
              <a:rPr lang="en-US" altLang="zh-CN" b="1" dirty="0">
                <a:ea typeface="仿宋_GB2312" pitchFamily="49" charset="-122"/>
                <a:sym typeface="Symbol" pitchFamily="18" charset="2"/>
              </a:rPr>
              <a:t>	</a:t>
            </a:r>
          </a:p>
          <a:p>
            <a:pPr lvl="1" eaLnBrk="0" hangingPunct="0"/>
            <a:r>
              <a:rPr lang="en-US" altLang="zh-CN" b="1" dirty="0">
                <a:ea typeface="仿宋_GB2312" pitchFamily="49" charset="-122"/>
                <a:sym typeface="Symbol" pitchFamily="18" charset="2"/>
              </a:rPr>
              <a:t>     </a:t>
            </a:r>
            <a:r>
              <a:rPr lang="en-US" altLang="zh-CN" b="1" dirty="0" smtClean="0">
                <a:ea typeface="仿宋_GB2312" pitchFamily="49" charset="-122"/>
                <a:sym typeface="Symbol" pitchFamily="18" charset="2"/>
              </a:rPr>
              <a:t>4</a:t>
            </a:r>
            <a:r>
              <a:rPr lang="zh-CN" altLang="en-US" b="1" dirty="0" smtClean="0">
                <a:ea typeface="仿宋_GB2312" pitchFamily="49" charset="-122"/>
                <a:sym typeface="Symbol" pitchFamily="18" charset="2"/>
              </a:rPr>
              <a:t>、</a:t>
            </a:r>
            <a:r>
              <a:rPr lang="en-US" altLang="zh-CN" b="1" dirty="0" smtClean="0">
                <a:ea typeface="仿宋_GB2312" pitchFamily="49" charset="-122"/>
                <a:sym typeface="Symbol" pitchFamily="18" charset="2"/>
              </a:rPr>
              <a:t>B </a:t>
            </a:r>
            <a:r>
              <a:rPr lang="en-US" altLang="zh-CN" b="1" dirty="0">
                <a:ea typeface="仿宋_GB2312" pitchFamily="49" charset="-122"/>
                <a:sym typeface="Symbol" pitchFamily="18" charset="2"/>
              </a:rPr>
              <a:t></a:t>
            </a:r>
            <a:r>
              <a:rPr lang="en-US" altLang="zh-CN" b="1" dirty="0">
                <a:solidFill>
                  <a:srgbClr val="CC3300"/>
                </a:solidFill>
                <a:ea typeface="仿宋_GB2312" pitchFamily="49" charset="-122"/>
                <a:sym typeface="Symbol" pitchFamily="18" charset="2"/>
              </a:rPr>
              <a:t>d</a:t>
            </a:r>
            <a:endParaRPr lang="zh-CN" altLang="en-US" b="1" dirty="0">
              <a:solidFill>
                <a:srgbClr val="CC3300"/>
              </a:solidFill>
              <a:ea typeface="仿宋_GB2312" pitchFamily="49" charset="-122"/>
              <a:sym typeface="Symbol" pitchFamily="18" charset="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304800" y="838200"/>
            <a:ext cx="8839200" cy="5715000"/>
          </a:xfrm>
          <a:noFill/>
        </p:spPr>
        <p:txBody>
          <a:bodyPr/>
          <a:lstStyle/>
          <a:p>
            <a:pPr>
              <a:lnSpc>
                <a:spcPct val="90000"/>
              </a:lnSpc>
              <a:buFontTx/>
              <a:buNone/>
            </a:pPr>
            <a:r>
              <a:rPr lang="en-US" altLang="zh-CN" sz="2800" b="1" u="sng"/>
              <a:t>Step</a:t>
            </a:r>
            <a:r>
              <a:rPr lang="en-US" altLang="zh-CN" sz="2800" b="1"/>
              <a:t>   </a:t>
            </a:r>
            <a:r>
              <a:rPr lang="en-US" altLang="zh-CN" sz="2800" b="1" u="sng" smtClean="0"/>
              <a:t>states</a:t>
            </a:r>
            <a:r>
              <a:rPr lang="en-US" altLang="zh-CN" sz="2800" b="1" smtClean="0"/>
              <a:t>.   </a:t>
            </a:r>
            <a:r>
              <a:rPr lang="en-US" altLang="zh-CN" sz="2800" b="1" u="sng" smtClean="0"/>
              <a:t>Syms</a:t>
            </a:r>
            <a:r>
              <a:rPr lang="en-US" altLang="zh-CN" sz="2800" b="1" smtClean="0"/>
              <a:t>.   </a:t>
            </a:r>
            <a:r>
              <a:rPr lang="en-US" altLang="zh-CN" sz="2800" b="1" u="sng" dirty="0"/>
              <a:t>The rest of input</a:t>
            </a:r>
            <a:r>
              <a:rPr lang="en-US" altLang="zh-CN" sz="2800" b="1" dirty="0"/>
              <a:t>	</a:t>
            </a:r>
            <a:r>
              <a:rPr lang="en-US" altLang="zh-CN" sz="2800" b="1" u="sng" dirty="0"/>
              <a:t>action </a:t>
            </a:r>
            <a:r>
              <a:rPr lang="en-US" altLang="zh-CN" sz="2800" b="1" dirty="0"/>
              <a:t>  </a:t>
            </a:r>
            <a:r>
              <a:rPr lang="en-US" altLang="zh-CN" sz="2800" b="1" u="sng" dirty="0" err="1"/>
              <a:t>goto</a:t>
            </a:r>
            <a:endParaRPr lang="en-US" altLang="zh-CN" sz="2800" b="1" u="sng" dirty="0"/>
          </a:p>
          <a:p>
            <a:pPr>
              <a:lnSpc>
                <a:spcPct val="90000"/>
              </a:lnSpc>
              <a:buFontTx/>
              <a:buNone/>
            </a:pPr>
            <a:r>
              <a:rPr lang="en-US" altLang="zh-CN" sz="2800" b="1" dirty="0"/>
              <a:t>  1        0             #            </a:t>
            </a:r>
            <a:r>
              <a:rPr lang="en-US" altLang="zh-CN" sz="2800" b="1" dirty="0" err="1"/>
              <a:t>abbcde</a:t>
            </a:r>
            <a:r>
              <a:rPr lang="en-US" altLang="zh-CN" sz="2800" b="1" dirty="0"/>
              <a:t>#                   s2</a:t>
            </a:r>
          </a:p>
          <a:p>
            <a:pPr>
              <a:lnSpc>
                <a:spcPct val="90000"/>
              </a:lnSpc>
              <a:buFontTx/>
              <a:buNone/>
            </a:pPr>
            <a:r>
              <a:rPr lang="en-US" altLang="zh-CN" sz="2800" b="1" dirty="0"/>
              <a:t>  2        02          #a            </a:t>
            </a:r>
            <a:r>
              <a:rPr lang="en-US" altLang="zh-CN" sz="2800" b="1" dirty="0" err="1"/>
              <a:t>bbcde</a:t>
            </a:r>
            <a:r>
              <a:rPr lang="en-US" altLang="zh-CN" sz="2800" b="1" dirty="0"/>
              <a:t>#                   s4</a:t>
            </a:r>
          </a:p>
          <a:p>
            <a:pPr>
              <a:lnSpc>
                <a:spcPct val="90000"/>
              </a:lnSpc>
              <a:buFontTx/>
              <a:buNone/>
            </a:pPr>
            <a:r>
              <a:rPr lang="en-US" altLang="zh-CN" sz="2800" b="1" dirty="0"/>
              <a:t>  3        024        #</a:t>
            </a:r>
            <a:r>
              <a:rPr lang="en-US" altLang="zh-CN" sz="2800" b="1" dirty="0" err="1"/>
              <a:t>ab</a:t>
            </a:r>
            <a:r>
              <a:rPr lang="en-US" altLang="zh-CN" sz="2800" b="1" dirty="0"/>
              <a:t>            </a:t>
            </a:r>
            <a:r>
              <a:rPr lang="en-US" altLang="zh-CN" sz="2800" b="1" dirty="0" err="1"/>
              <a:t>bcde</a:t>
            </a:r>
            <a:r>
              <a:rPr lang="en-US" altLang="zh-CN" sz="2800" b="1" dirty="0"/>
              <a:t>#                   r2         3</a:t>
            </a:r>
          </a:p>
          <a:p>
            <a:pPr>
              <a:lnSpc>
                <a:spcPct val="90000"/>
              </a:lnSpc>
              <a:buFontTx/>
              <a:buNone/>
            </a:pPr>
            <a:r>
              <a:rPr lang="en-US" altLang="zh-CN" sz="2800" b="1" dirty="0"/>
              <a:t>  4        023        #</a:t>
            </a:r>
            <a:r>
              <a:rPr lang="en-US" altLang="zh-CN" sz="2800" b="1" dirty="0" err="1"/>
              <a:t>aA</a:t>
            </a:r>
            <a:r>
              <a:rPr lang="en-US" altLang="zh-CN" sz="2800" b="1" dirty="0"/>
              <a:t>            </a:t>
            </a:r>
            <a:r>
              <a:rPr lang="en-US" altLang="zh-CN" sz="2800" b="1" dirty="0" err="1"/>
              <a:t>bcde</a:t>
            </a:r>
            <a:r>
              <a:rPr lang="en-US" altLang="zh-CN" sz="2800" b="1" dirty="0"/>
              <a:t>#                   s6</a:t>
            </a:r>
          </a:p>
          <a:p>
            <a:pPr>
              <a:lnSpc>
                <a:spcPct val="90000"/>
              </a:lnSpc>
              <a:buFontTx/>
              <a:buNone/>
            </a:pPr>
            <a:r>
              <a:rPr lang="en-US" altLang="zh-CN" sz="2800" b="1" dirty="0"/>
              <a:t>  5        0236      #</a:t>
            </a:r>
            <a:r>
              <a:rPr lang="en-US" altLang="zh-CN" sz="2800" b="1" dirty="0" err="1"/>
              <a:t>aAb</a:t>
            </a:r>
            <a:r>
              <a:rPr lang="en-US" altLang="zh-CN" sz="2800" b="1" dirty="0"/>
              <a:t>            </a:t>
            </a:r>
            <a:r>
              <a:rPr lang="en-US" altLang="zh-CN" sz="2800" b="1" dirty="0" err="1"/>
              <a:t>cde</a:t>
            </a:r>
            <a:r>
              <a:rPr lang="en-US" altLang="zh-CN" sz="2800" b="1" dirty="0"/>
              <a:t>#                   r3         3</a:t>
            </a:r>
          </a:p>
          <a:p>
            <a:pPr>
              <a:lnSpc>
                <a:spcPct val="90000"/>
              </a:lnSpc>
              <a:buFontTx/>
              <a:buNone/>
            </a:pPr>
            <a:r>
              <a:rPr lang="en-US" altLang="zh-CN" sz="2800" b="1" dirty="0"/>
              <a:t>  6        023        #</a:t>
            </a:r>
            <a:r>
              <a:rPr lang="en-US" altLang="zh-CN" sz="2800" b="1" dirty="0" err="1"/>
              <a:t>aA</a:t>
            </a:r>
            <a:r>
              <a:rPr lang="en-US" altLang="zh-CN" sz="2800" b="1" dirty="0"/>
              <a:t>              </a:t>
            </a:r>
            <a:r>
              <a:rPr lang="en-US" altLang="zh-CN" sz="2800" b="1" dirty="0" err="1"/>
              <a:t>cde</a:t>
            </a:r>
            <a:r>
              <a:rPr lang="en-US" altLang="zh-CN" sz="2800" b="1" dirty="0"/>
              <a:t>#                   s5</a:t>
            </a:r>
          </a:p>
          <a:p>
            <a:pPr>
              <a:lnSpc>
                <a:spcPct val="90000"/>
              </a:lnSpc>
              <a:buFontTx/>
              <a:buNone/>
            </a:pPr>
            <a:r>
              <a:rPr lang="en-US" altLang="zh-CN" sz="2800" b="1" dirty="0"/>
              <a:t>  7        0235      #</a:t>
            </a:r>
            <a:r>
              <a:rPr lang="en-US" altLang="zh-CN" sz="2800" b="1" dirty="0" err="1"/>
              <a:t>aAc</a:t>
            </a:r>
            <a:r>
              <a:rPr lang="en-US" altLang="zh-CN" sz="2800" b="1" dirty="0"/>
              <a:t>              de#                   s8</a:t>
            </a:r>
          </a:p>
          <a:p>
            <a:pPr>
              <a:lnSpc>
                <a:spcPct val="90000"/>
              </a:lnSpc>
              <a:buFontTx/>
              <a:buNone/>
            </a:pPr>
            <a:r>
              <a:rPr lang="en-US" altLang="zh-CN" sz="2800" b="1" dirty="0"/>
              <a:t>  8        02358    #</a:t>
            </a:r>
            <a:r>
              <a:rPr lang="en-US" altLang="zh-CN" sz="2800" b="1" dirty="0" err="1"/>
              <a:t>aAcd</a:t>
            </a:r>
            <a:r>
              <a:rPr lang="en-US" altLang="zh-CN" sz="2800" b="1" dirty="0"/>
              <a:t>              e#                   r4        7 </a:t>
            </a:r>
          </a:p>
          <a:p>
            <a:pPr>
              <a:lnSpc>
                <a:spcPct val="90000"/>
              </a:lnSpc>
              <a:buFontTx/>
              <a:buNone/>
            </a:pPr>
            <a:r>
              <a:rPr lang="en-US" altLang="zh-CN" sz="2800" b="1" dirty="0"/>
              <a:t>  9        02357    #</a:t>
            </a:r>
            <a:r>
              <a:rPr lang="en-US" altLang="zh-CN" sz="2800" b="1" dirty="0" err="1"/>
              <a:t>aAcB</a:t>
            </a:r>
            <a:r>
              <a:rPr lang="en-US" altLang="zh-CN" sz="2800" b="1" dirty="0"/>
              <a:t>              e#                   s9</a:t>
            </a:r>
          </a:p>
          <a:p>
            <a:pPr>
              <a:lnSpc>
                <a:spcPct val="90000"/>
              </a:lnSpc>
              <a:buFontTx/>
              <a:buNone/>
            </a:pPr>
            <a:r>
              <a:rPr lang="en-US" altLang="zh-CN" sz="2800" b="1" dirty="0"/>
              <a:t> 10       023579  #</a:t>
            </a:r>
            <a:r>
              <a:rPr lang="en-US" altLang="zh-CN" sz="2800" b="1" dirty="0" err="1"/>
              <a:t>aAcBe</a:t>
            </a:r>
            <a:r>
              <a:rPr lang="en-US" altLang="zh-CN" sz="2800" b="1" dirty="0"/>
              <a:t>              #                   r1         1</a:t>
            </a:r>
            <a:endParaRPr lang="zh-CN" altLang="en-US" sz="2800" b="1" dirty="0"/>
          </a:p>
          <a:p>
            <a:pPr>
              <a:lnSpc>
                <a:spcPct val="90000"/>
              </a:lnSpc>
              <a:buFontTx/>
              <a:buNone/>
            </a:pPr>
            <a:r>
              <a:rPr lang="en-US" altLang="zh-CN" sz="2800" b="1" dirty="0"/>
              <a:t> 11        01            #S                       #                   acc</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73</a:t>
            </a:fld>
            <a:endParaRPr lang="en-US" altLang="zh-CN"/>
          </a:p>
        </p:txBody>
      </p:sp>
      <p:sp>
        <p:nvSpPr>
          <p:cNvPr id="48131" name="Text Box 3"/>
          <p:cNvSpPr txBox="1">
            <a:spLocks noChangeArrowheads="1"/>
          </p:cNvSpPr>
          <p:nvPr/>
        </p:nvSpPr>
        <p:spPr bwMode="auto">
          <a:xfrm>
            <a:off x="990600" y="0"/>
            <a:ext cx="7467600" cy="641350"/>
          </a:xfrm>
          <a:prstGeom prst="rect">
            <a:avLst/>
          </a:prstGeom>
          <a:noFill/>
          <a:ln w="9525">
            <a:noFill/>
            <a:miter lim="800000"/>
            <a:headEnd/>
            <a:tailEnd/>
          </a:ln>
          <a:effectLst/>
        </p:spPr>
        <p:txBody>
          <a:bodyPr>
            <a:spAutoFit/>
          </a:bodyPr>
          <a:lstStyle/>
          <a:p>
            <a:r>
              <a:rPr kumimoji="1" lang="zh-CN" altLang="en-US" sz="3600" b="1" dirty="0">
                <a:ea typeface="仿宋_GB2312" pitchFamily="49" charset="-122"/>
              </a:rPr>
              <a:t> </a:t>
            </a:r>
            <a:r>
              <a:rPr kumimoji="1" lang="zh-CN" altLang="en-US" sz="3600" b="1" dirty="0">
                <a:solidFill>
                  <a:srgbClr val="3333FF"/>
                </a:solidFill>
                <a:latin typeface="华文新魏" pitchFamily="2" charset="-122"/>
              </a:rPr>
              <a:t>对输入串</a:t>
            </a:r>
            <a:r>
              <a:rPr kumimoji="1" lang="en-US" altLang="en-US" sz="3600" b="1" dirty="0" err="1">
                <a:solidFill>
                  <a:srgbClr val="3333FF"/>
                </a:solidFill>
                <a:latin typeface="华文新魏" pitchFamily="2" charset="-122"/>
              </a:rPr>
              <a:t>abbcde</a:t>
            </a:r>
            <a:r>
              <a:rPr kumimoji="1" lang="en-US" altLang="en-US" sz="3600" b="1" dirty="0">
                <a:solidFill>
                  <a:srgbClr val="3333FF"/>
                </a:solidFill>
                <a:latin typeface="华文新魏" pitchFamily="2" charset="-122"/>
              </a:rPr>
              <a:t>#</a:t>
            </a:r>
            <a:r>
              <a:rPr kumimoji="1" lang="zh-CN" altLang="en-US" sz="3600" b="1" dirty="0">
                <a:solidFill>
                  <a:srgbClr val="3333FF"/>
                </a:solidFill>
                <a:latin typeface="华文新魏" pitchFamily="2" charset="-122"/>
              </a:rPr>
              <a:t>的分析过程</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152400" y="838200"/>
            <a:ext cx="8839200" cy="5715000"/>
          </a:xfrm>
          <a:noFill/>
        </p:spPr>
        <p:txBody>
          <a:bodyPr/>
          <a:lstStyle/>
          <a:p>
            <a:pPr>
              <a:buFontTx/>
              <a:buNone/>
            </a:pPr>
            <a:r>
              <a:rPr lang="en-US" altLang="zh-CN" sz="2800" b="1" u="sng" dirty="0"/>
              <a:t>Step</a:t>
            </a:r>
            <a:r>
              <a:rPr lang="en-US" altLang="zh-CN" sz="2800" b="1" dirty="0"/>
              <a:t>   </a:t>
            </a:r>
            <a:r>
              <a:rPr lang="en-US" altLang="zh-CN" sz="2800" b="1" u="sng" dirty="0" smtClean="0"/>
              <a:t>states</a:t>
            </a:r>
            <a:r>
              <a:rPr lang="en-US" altLang="zh-CN" sz="2800" b="1" dirty="0" smtClean="0"/>
              <a:t>.   </a:t>
            </a:r>
            <a:r>
              <a:rPr lang="en-US" altLang="zh-CN" sz="2800" b="1" u="sng" dirty="0" err="1" smtClean="0"/>
              <a:t>Syms</a:t>
            </a:r>
            <a:r>
              <a:rPr lang="en-US" altLang="zh-CN" sz="2800" b="1" dirty="0" smtClean="0"/>
              <a:t>.   </a:t>
            </a:r>
            <a:r>
              <a:rPr lang="en-US" altLang="zh-CN" sz="2800" b="1" u="sng" dirty="0"/>
              <a:t>The rest of input</a:t>
            </a:r>
            <a:r>
              <a:rPr lang="en-US" altLang="zh-CN" sz="2800" b="1" dirty="0"/>
              <a:t>	</a:t>
            </a:r>
            <a:r>
              <a:rPr lang="en-US" altLang="zh-CN" sz="2800" b="1" u="sng" dirty="0"/>
              <a:t>action </a:t>
            </a:r>
            <a:r>
              <a:rPr lang="en-US" altLang="zh-CN" sz="2800" b="1" u="sng" dirty="0" err="1"/>
              <a:t>goto</a:t>
            </a:r>
            <a:endParaRPr lang="en-US" altLang="zh-CN" sz="2800" b="1" u="sng" dirty="0"/>
          </a:p>
          <a:p>
            <a:pPr>
              <a:buFontTx/>
              <a:buNone/>
            </a:pPr>
            <a:r>
              <a:rPr lang="en-US" altLang="zh-CN" sz="2800" b="1" dirty="0"/>
              <a:t>  1        0             #            </a:t>
            </a:r>
            <a:r>
              <a:rPr lang="en-US" altLang="zh-CN" sz="2800" b="1" dirty="0" err="1"/>
              <a:t>abbce</a:t>
            </a:r>
            <a:r>
              <a:rPr lang="en-US" altLang="zh-CN" sz="2800" b="1" dirty="0"/>
              <a:t>#                   s2</a:t>
            </a:r>
          </a:p>
          <a:p>
            <a:pPr>
              <a:buFontTx/>
              <a:buNone/>
            </a:pPr>
            <a:r>
              <a:rPr lang="en-US" altLang="zh-CN" sz="2800" b="1" dirty="0"/>
              <a:t>  2        02           #a            </a:t>
            </a:r>
            <a:r>
              <a:rPr lang="en-US" altLang="zh-CN" sz="2800" b="1" dirty="0" err="1"/>
              <a:t>bbce</a:t>
            </a:r>
            <a:r>
              <a:rPr lang="en-US" altLang="zh-CN" sz="2800" b="1" dirty="0"/>
              <a:t>#                   s4</a:t>
            </a:r>
          </a:p>
          <a:p>
            <a:pPr>
              <a:buFontTx/>
              <a:buNone/>
            </a:pPr>
            <a:r>
              <a:rPr lang="en-US" altLang="zh-CN" sz="2800" b="1" dirty="0"/>
              <a:t>  3        0</a:t>
            </a:r>
            <a:r>
              <a:rPr lang="en-US" altLang="zh-CN" sz="2800" b="1" dirty="0">
                <a:solidFill>
                  <a:srgbClr val="3333FF"/>
                </a:solidFill>
              </a:rPr>
              <a:t>2</a:t>
            </a:r>
            <a:r>
              <a:rPr lang="en-US" altLang="zh-CN" sz="2800" b="1" dirty="0">
                <a:solidFill>
                  <a:srgbClr val="CC3300"/>
                </a:solidFill>
              </a:rPr>
              <a:t>4</a:t>
            </a:r>
            <a:r>
              <a:rPr lang="en-US" altLang="zh-CN" sz="2800" b="1" dirty="0"/>
              <a:t>         #</a:t>
            </a:r>
            <a:r>
              <a:rPr lang="en-US" altLang="zh-CN" sz="2800" b="1" dirty="0" err="1"/>
              <a:t>a</a:t>
            </a:r>
            <a:r>
              <a:rPr lang="en-US" altLang="zh-CN" sz="2800" b="1" dirty="0" err="1">
                <a:solidFill>
                  <a:srgbClr val="CC3300"/>
                </a:solidFill>
              </a:rPr>
              <a:t>b</a:t>
            </a:r>
            <a:r>
              <a:rPr lang="en-US" altLang="zh-CN" sz="2800" b="1" dirty="0"/>
              <a:t>            </a:t>
            </a:r>
            <a:r>
              <a:rPr lang="en-US" altLang="zh-CN" sz="2800" b="1" dirty="0" err="1"/>
              <a:t>bce</a:t>
            </a:r>
            <a:r>
              <a:rPr lang="en-US" altLang="zh-CN" sz="2800" b="1" dirty="0"/>
              <a:t>#                   </a:t>
            </a:r>
            <a:r>
              <a:rPr lang="en-US" altLang="zh-CN" sz="2800" b="1" dirty="0">
                <a:solidFill>
                  <a:srgbClr val="3333FF"/>
                </a:solidFill>
              </a:rPr>
              <a:t>r2  </a:t>
            </a:r>
            <a:r>
              <a:rPr lang="en-US" altLang="zh-CN" sz="2800" b="1" dirty="0"/>
              <a:t>       3</a:t>
            </a:r>
          </a:p>
          <a:p>
            <a:pPr>
              <a:buFontTx/>
              <a:buNone/>
            </a:pPr>
            <a:r>
              <a:rPr lang="en-US" altLang="zh-CN" sz="2800" b="1" dirty="0"/>
              <a:t>  4        023         #</a:t>
            </a:r>
            <a:r>
              <a:rPr lang="en-US" altLang="zh-CN" sz="2800" b="1" dirty="0" err="1"/>
              <a:t>aA</a:t>
            </a:r>
            <a:r>
              <a:rPr lang="en-US" altLang="zh-CN" sz="2800" b="1" dirty="0"/>
              <a:t>            </a:t>
            </a:r>
            <a:r>
              <a:rPr lang="en-US" altLang="zh-CN" sz="2800" b="1" dirty="0" err="1"/>
              <a:t>bce</a:t>
            </a:r>
            <a:r>
              <a:rPr lang="en-US" altLang="zh-CN" sz="2800" b="1" dirty="0"/>
              <a:t>#                   s6</a:t>
            </a:r>
          </a:p>
          <a:p>
            <a:pPr>
              <a:buFontTx/>
              <a:buNone/>
            </a:pPr>
            <a:r>
              <a:rPr lang="en-US" altLang="zh-CN" sz="2800" b="1" dirty="0"/>
              <a:t>  5        0</a:t>
            </a:r>
            <a:r>
              <a:rPr lang="en-US" altLang="zh-CN" sz="2800" b="1" dirty="0">
                <a:solidFill>
                  <a:srgbClr val="3333FF"/>
                </a:solidFill>
              </a:rPr>
              <a:t>2</a:t>
            </a:r>
            <a:r>
              <a:rPr lang="en-US" altLang="zh-CN" sz="2800" b="1" dirty="0"/>
              <a:t>3</a:t>
            </a:r>
            <a:r>
              <a:rPr lang="en-US" altLang="zh-CN" sz="2800" b="1" dirty="0">
                <a:solidFill>
                  <a:srgbClr val="CC3300"/>
                </a:solidFill>
              </a:rPr>
              <a:t>6       </a:t>
            </a:r>
            <a:r>
              <a:rPr lang="en-US" altLang="zh-CN" sz="2800" b="1" dirty="0"/>
              <a:t>#</a:t>
            </a:r>
            <a:r>
              <a:rPr lang="en-US" altLang="zh-CN" sz="2800" b="1" dirty="0" err="1"/>
              <a:t>a</a:t>
            </a:r>
            <a:r>
              <a:rPr lang="en-US" altLang="zh-CN" sz="2800" b="1" dirty="0" err="1">
                <a:solidFill>
                  <a:srgbClr val="CC3300"/>
                </a:solidFill>
              </a:rPr>
              <a:t>Ab</a:t>
            </a:r>
            <a:r>
              <a:rPr lang="en-US" altLang="zh-CN" sz="2800" b="1" dirty="0"/>
              <a:t>            </a:t>
            </a:r>
            <a:r>
              <a:rPr lang="en-US" altLang="zh-CN" sz="2800" b="1" dirty="0" err="1"/>
              <a:t>ce</a:t>
            </a:r>
            <a:r>
              <a:rPr lang="en-US" altLang="zh-CN" sz="2800" b="1" dirty="0"/>
              <a:t>#                   </a:t>
            </a:r>
            <a:r>
              <a:rPr lang="en-US" altLang="zh-CN" sz="2800" b="1" dirty="0">
                <a:solidFill>
                  <a:srgbClr val="3333FF"/>
                </a:solidFill>
              </a:rPr>
              <a:t>r3</a:t>
            </a:r>
            <a:r>
              <a:rPr lang="en-US" altLang="zh-CN" sz="2800" b="1" dirty="0">
                <a:solidFill>
                  <a:schemeClr val="accent2"/>
                </a:solidFill>
              </a:rPr>
              <a:t> </a:t>
            </a:r>
            <a:r>
              <a:rPr lang="en-US" altLang="zh-CN" sz="2800" b="1" dirty="0"/>
              <a:t>        3</a:t>
            </a:r>
          </a:p>
          <a:p>
            <a:pPr>
              <a:buFontTx/>
              <a:buNone/>
            </a:pPr>
            <a:r>
              <a:rPr lang="en-US" altLang="zh-CN" sz="2800" b="1" dirty="0"/>
              <a:t>  6        023         #</a:t>
            </a:r>
            <a:r>
              <a:rPr lang="en-US" altLang="zh-CN" sz="2800" b="1" dirty="0" err="1"/>
              <a:t>aA</a:t>
            </a:r>
            <a:r>
              <a:rPr lang="en-US" altLang="zh-CN" sz="2800" b="1" dirty="0"/>
              <a:t>              </a:t>
            </a:r>
            <a:r>
              <a:rPr lang="en-US" altLang="zh-CN" sz="2800" b="1" dirty="0" err="1"/>
              <a:t>ce</a:t>
            </a:r>
            <a:r>
              <a:rPr lang="en-US" altLang="zh-CN" sz="2800" b="1" dirty="0"/>
              <a:t>#                   s5</a:t>
            </a:r>
          </a:p>
          <a:p>
            <a:pPr>
              <a:buFontTx/>
              <a:buNone/>
            </a:pPr>
            <a:r>
              <a:rPr lang="en-US" altLang="zh-CN" sz="2800" b="1" dirty="0"/>
              <a:t>  7        0235       #</a:t>
            </a:r>
            <a:r>
              <a:rPr lang="en-US" altLang="zh-CN" sz="2800" b="1" dirty="0" err="1"/>
              <a:t>aAc</a:t>
            </a:r>
            <a:r>
              <a:rPr lang="en-US" altLang="zh-CN" sz="2800" b="1" dirty="0"/>
              <a:t>              e#                 </a:t>
            </a:r>
            <a:r>
              <a:rPr lang="zh-CN" altLang="en-US" sz="2800" b="1" dirty="0"/>
              <a:t>出错</a:t>
            </a:r>
          </a:p>
          <a:p>
            <a:pPr>
              <a:buFontTx/>
              <a:buNone/>
            </a:pPr>
            <a:endParaRPr lang="zh-CN" altLang="en-US" sz="2800" b="1" dirty="0"/>
          </a:p>
          <a:p>
            <a:pPr>
              <a:buFontTx/>
              <a:buNone/>
            </a:pPr>
            <a:r>
              <a:rPr lang="zh-CN" altLang="en-US" sz="2400" b="1" dirty="0">
                <a:latin typeface="宋体" pitchFamily="2" charset="-122"/>
              </a:rPr>
              <a:t>说明</a:t>
            </a:r>
            <a:r>
              <a:rPr kumimoji="1" lang="en-US" altLang="en-US" sz="2400" b="1" dirty="0" err="1">
                <a:latin typeface="宋体" pitchFamily="2" charset="-122"/>
              </a:rPr>
              <a:t>abbce</a:t>
            </a:r>
            <a:r>
              <a:rPr kumimoji="1" lang="en-US" altLang="en-US" sz="2400" b="1" dirty="0">
                <a:latin typeface="宋体" pitchFamily="2" charset="-122"/>
              </a:rPr>
              <a:t>#</a:t>
            </a:r>
            <a:r>
              <a:rPr kumimoji="1" lang="zh-CN" altLang="en-US" sz="2400" b="1" dirty="0" smtClean="0">
                <a:latin typeface="宋体" pitchFamily="2" charset="-122"/>
              </a:rPr>
              <a:t>不是</a:t>
            </a:r>
            <a:r>
              <a:rPr lang="zh-CN" altLang="en-US" sz="2400" b="1" dirty="0" smtClean="0">
                <a:latin typeface="宋体" pitchFamily="2" charset="-122"/>
                <a:sym typeface="Symbol" pitchFamily="18" charset="2"/>
              </a:rPr>
              <a:t>文法 </a:t>
            </a:r>
            <a:r>
              <a:rPr lang="en-US" altLang="zh-CN" sz="2400" b="1" dirty="0">
                <a:latin typeface="宋体" pitchFamily="2" charset="-122"/>
                <a:sym typeface="Symbol" pitchFamily="18" charset="2"/>
              </a:rPr>
              <a:t>G[S]</a:t>
            </a:r>
            <a:r>
              <a:rPr lang="zh-CN" altLang="en-US" sz="2400" b="1" dirty="0">
                <a:latin typeface="宋体" pitchFamily="2" charset="-122"/>
                <a:sym typeface="Symbol" pitchFamily="18" charset="2"/>
              </a:rPr>
              <a:t>的</a:t>
            </a:r>
            <a:r>
              <a:rPr lang="zh-CN" altLang="en-US" sz="2400" b="1" dirty="0">
                <a:latin typeface="宋体" pitchFamily="2" charset="-122"/>
              </a:rPr>
              <a:t>句子</a:t>
            </a:r>
          </a:p>
          <a:p>
            <a:pPr>
              <a:buFontTx/>
              <a:buNone/>
            </a:pPr>
            <a:r>
              <a:rPr lang="en-US" altLang="zh-CN" sz="2400" b="1" dirty="0">
                <a:latin typeface="宋体" pitchFamily="2" charset="-122"/>
              </a:rPr>
              <a:t>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74</a:t>
            </a:fld>
            <a:endParaRPr lang="en-US" altLang="zh-CN"/>
          </a:p>
        </p:txBody>
      </p:sp>
      <p:sp>
        <p:nvSpPr>
          <p:cNvPr id="49155" name="Text Box 3"/>
          <p:cNvSpPr txBox="1">
            <a:spLocks noChangeArrowheads="1"/>
          </p:cNvSpPr>
          <p:nvPr/>
        </p:nvSpPr>
        <p:spPr bwMode="auto">
          <a:xfrm>
            <a:off x="990600" y="0"/>
            <a:ext cx="7467600" cy="641350"/>
          </a:xfrm>
          <a:prstGeom prst="rect">
            <a:avLst/>
          </a:prstGeom>
          <a:noFill/>
          <a:ln w="9525">
            <a:noFill/>
            <a:miter lim="800000"/>
            <a:headEnd/>
            <a:tailEnd/>
          </a:ln>
          <a:effectLst/>
        </p:spPr>
        <p:txBody>
          <a:bodyPr>
            <a:spAutoFit/>
          </a:bodyPr>
          <a:lstStyle/>
          <a:p>
            <a:r>
              <a:rPr kumimoji="1" lang="zh-CN" altLang="en-US" sz="3600" b="1" dirty="0">
                <a:ea typeface="仿宋_GB2312" pitchFamily="49" charset="-122"/>
              </a:rPr>
              <a:t> </a:t>
            </a:r>
            <a:r>
              <a:rPr kumimoji="1" lang="zh-CN" altLang="en-US" sz="3600" b="1" dirty="0">
                <a:solidFill>
                  <a:srgbClr val="3333FF"/>
                </a:solidFill>
                <a:latin typeface="华文新魏" pitchFamily="2" charset="-122"/>
              </a:rPr>
              <a:t>对输入串</a:t>
            </a:r>
            <a:r>
              <a:rPr kumimoji="1" lang="en-US" altLang="en-US" sz="3600" b="1" dirty="0" err="1">
                <a:solidFill>
                  <a:srgbClr val="3333FF"/>
                </a:solidFill>
                <a:latin typeface="华文新魏" pitchFamily="2" charset="-122"/>
              </a:rPr>
              <a:t>abbce</a:t>
            </a:r>
            <a:r>
              <a:rPr kumimoji="1" lang="en-US" altLang="en-US" sz="3600" b="1" dirty="0">
                <a:solidFill>
                  <a:srgbClr val="3333FF"/>
                </a:solidFill>
                <a:latin typeface="华文新魏" pitchFamily="2" charset="-122"/>
              </a:rPr>
              <a:t>#</a:t>
            </a:r>
            <a:r>
              <a:rPr kumimoji="1" lang="zh-CN" altLang="en-US" sz="3600" b="1" dirty="0">
                <a:solidFill>
                  <a:srgbClr val="3333FF"/>
                </a:solidFill>
                <a:latin typeface="华文新魏" pitchFamily="2" charset="-122"/>
              </a:rPr>
              <a:t>的分析过程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584" y="1124744"/>
            <a:ext cx="7793037" cy="669999"/>
          </a:xfrm>
        </p:spPr>
        <p:txBody>
          <a:bodyPr/>
          <a:lstStyle/>
          <a:p>
            <a:r>
              <a:rPr lang="en-US" altLang="zh-CN" sz="3600" b="1" dirty="0" smtClean="0">
                <a:solidFill>
                  <a:srgbClr val="3333FF"/>
                </a:solidFill>
              </a:rPr>
              <a:t>5.3.3      </a:t>
            </a:r>
            <a:r>
              <a:rPr lang="en-US" altLang="zh-CN" sz="3600" b="1" dirty="0">
                <a:solidFill>
                  <a:srgbClr val="3333FF"/>
                </a:solidFill>
              </a:rPr>
              <a:t>SLR(1)</a:t>
            </a:r>
            <a:r>
              <a:rPr lang="zh-CN" altLang="en-US" sz="3600" b="1" dirty="0" smtClean="0">
                <a:solidFill>
                  <a:srgbClr val="3333FF"/>
                </a:solidFill>
              </a:rPr>
              <a:t>分析</a:t>
            </a:r>
            <a:endParaRPr lang="zh-CN" altLang="en-US" sz="3600" b="1" dirty="0">
              <a:solidFill>
                <a:srgbClr val="3333FF"/>
              </a:solidFill>
            </a:endParaRPr>
          </a:p>
        </p:txBody>
      </p:sp>
      <p:sp>
        <p:nvSpPr>
          <p:cNvPr id="11267" name="Rectangle 3"/>
          <p:cNvSpPr>
            <a:spLocks noGrp="1" noChangeArrowheads="1"/>
          </p:cNvSpPr>
          <p:nvPr>
            <p:ph idx="1"/>
          </p:nvPr>
        </p:nvSpPr>
        <p:spPr>
          <a:xfrm>
            <a:off x="827584" y="1988840"/>
            <a:ext cx="7772400" cy="4114800"/>
          </a:xfrm>
        </p:spPr>
        <p:txBody>
          <a:bodyPr/>
          <a:lstStyle/>
          <a:p>
            <a:pPr algn="just">
              <a:buFontTx/>
              <a:buNone/>
            </a:pPr>
            <a:r>
              <a:rPr lang="zh-CN" altLang="en-US" sz="2400" b="1" dirty="0" smtClean="0">
                <a:latin typeface="宋体" pitchFamily="2" charset="-122"/>
              </a:rPr>
              <a:t>例</a:t>
            </a:r>
            <a:r>
              <a:rPr lang="en-US" altLang="zh-CN" sz="2400" b="1" dirty="0" smtClean="0">
                <a:latin typeface="宋体" pitchFamily="2" charset="-122"/>
              </a:rPr>
              <a:t>5.12  </a:t>
            </a:r>
            <a:r>
              <a:rPr lang="en-US" altLang="zh-CN" sz="2400" b="1" dirty="0">
                <a:latin typeface="宋体" pitchFamily="2" charset="-122"/>
              </a:rPr>
              <a:t>(</a:t>
            </a:r>
            <a:r>
              <a:rPr lang="zh-CN" altLang="en-US" sz="2400" b="1" dirty="0">
                <a:latin typeface="宋体" pitchFamily="2" charset="-122"/>
              </a:rPr>
              <a:t>0</a:t>
            </a:r>
            <a:r>
              <a:rPr lang="en-US" altLang="zh-CN" sz="2400" b="1" dirty="0" smtClean="0">
                <a:latin typeface="宋体" pitchFamily="2" charset="-122"/>
              </a:rPr>
              <a:t>)S’→</a:t>
            </a:r>
            <a:r>
              <a:rPr lang="en-US" altLang="zh-CN" sz="2400" b="1" dirty="0">
                <a:latin typeface="宋体" pitchFamily="2" charset="-122"/>
              </a:rPr>
              <a:t>S       (1) </a:t>
            </a:r>
            <a:r>
              <a:rPr lang="en-US" altLang="zh-CN" sz="2400" b="1" dirty="0" err="1">
                <a:latin typeface="宋体" pitchFamily="2" charset="-122"/>
              </a:rPr>
              <a:t>S→rD</a:t>
            </a:r>
            <a:endParaRPr lang="en-US" altLang="zh-CN" sz="2400" b="1" dirty="0">
              <a:latin typeface="宋体" pitchFamily="2" charset="-122"/>
            </a:endParaRPr>
          </a:p>
          <a:p>
            <a:pPr algn="just">
              <a:buFontTx/>
              <a:buNone/>
            </a:pPr>
            <a:r>
              <a:rPr lang="en-US" altLang="zh-CN" sz="2400" b="1" dirty="0">
                <a:latin typeface="宋体" pitchFamily="2" charset="-122"/>
              </a:rPr>
              <a:t>     </a:t>
            </a:r>
            <a:r>
              <a:rPr lang="en-US" altLang="zh-CN" sz="2400" b="1" dirty="0" smtClean="0">
                <a:latin typeface="宋体" pitchFamily="2" charset="-122"/>
              </a:rPr>
              <a:t>   (</a:t>
            </a:r>
            <a:r>
              <a:rPr lang="en-US" altLang="zh-CN" sz="2400" b="1" dirty="0">
                <a:latin typeface="宋体" pitchFamily="2" charset="-122"/>
              </a:rPr>
              <a:t>2)</a:t>
            </a:r>
            <a:r>
              <a:rPr lang="en-US" altLang="zh-CN" sz="2400" b="1" dirty="0" err="1">
                <a:latin typeface="宋体" pitchFamily="2" charset="-122"/>
              </a:rPr>
              <a:t>D→D,i</a:t>
            </a:r>
            <a:r>
              <a:rPr lang="en-US" altLang="zh-CN" sz="2400" b="1" dirty="0">
                <a:latin typeface="宋体" pitchFamily="2" charset="-122"/>
              </a:rPr>
              <a:t>      (3) </a:t>
            </a:r>
            <a:r>
              <a:rPr lang="en-US" altLang="zh-CN" sz="2400" b="1" dirty="0" err="1">
                <a:latin typeface="宋体" pitchFamily="2" charset="-122"/>
              </a:rPr>
              <a:t>D→i</a:t>
            </a:r>
            <a:endParaRPr lang="en-US" altLang="zh-CN" sz="2400" b="1" dirty="0">
              <a:latin typeface="宋体" pitchFamily="2" charset="-122"/>
            </a:endParaRPr>
          </a:p>
          <a:p>
            <a:pPr algn="just">
              <a:buFontTx/>
              <a:buNone/>
            </a:pPr>
            <a:endParaRPr lang="en-US" altLang="zh-CN" sz="2400" b="1" dirty="0">
              <a:latin typeface="宋体" pitchFamily="2" charset="-122"/>
            </a:endParaRPr>
          </a:p>
          <a:p>
            <a:pPr algn="just">
              <a:buFontTx/>
              <a:buNone/>
            </a:pPr>
            <a:endParaRPr lang="en-US" altLang="zh-CN" sz="2400" b="1" dirty="0">
              <a:latin typeface="宋体" pitchFamily="2" charset="-122"/>
            </a:endParaRPr>
          </a:p>
          <a:p>
            <a:pPr algn="just">
              <a:buFontTx/>
              <a:buNone/>
            </a:pPr>
            <a:r>
              <a:rPr lang="en-US" altLang="zh-CN" sz="2400" b="1" dirty="0">
                <a:latin typeface="宋体" pitchFamily="2" charset="-122"/>
              </a:rPr>
              <a:t>LR（0）</a:t>
            </a:r>
            <a:r>
              <a:rPr lang="zh-CN" altLang="en-US" sz="2400" b="1" dirty="0">
                <a:latin typeface="宋体" pitchFamily="2" charset="-122"/>
              </a:rPr>
              <a:t>项目</a:t>
            </a:r>
          </a:p>
          <a:p>
            <a:pPr algn="just">
              <a:buFontTx/>
              <a:buNone/>
            </a:pPr>
            <a:r>
              <a:rPr lang="zh-CN" altLang="zh-CN" sz="2400" b="1" dirty="0">
                <a:latin typeface="宋体" pitchFamily="2" charset="-122"/>
              </a:rPr>
              <a:t>1</a:t>
            </a:r>
            <a:r>
              <a:rPr lang="zh-CN" altLang="en-US" sz="2400" b="1" dirty="0">
                <a:latin typeface="宋体" pitchFamily="2" charset="-122"/>
              </a:rPr>
              <a:t>)</a:t>
            </a:r>
            <a:r>
              <a:rPr lang="zh-CN" altLang="zh-CN" sz="2400" b="1" dirty="0">
                <a:latin typeface="宋体" pitchFamily="2" charset="-122"/>
              </a:rPr>
              <a:t>   </a:t>
            </a:r>
            <a:r>
              <a:rPr lang="en-US" altLang="zh-CN" sz="2400" b="1" dirty="0" smtClean="0">
                <a:latin typeface="宋体" pitchFamily="2" charset="-122"/>
              </a:rPr>
              <a:t>S’→．S    </a:t>
            </a:r>
            <a:r>
              <a:rPr lang="en-US" altLang="zh-CN" sz="2400" b="1" dirty="0">
                <a:latin typeface="宋体" pitchFamily="2" charset="-122"/>
              </a:rPr>
              <a:t>2)   </a:t>
            </a:r>
            <a:r>
              <a:rPr lang="en-US" altLang="zh-CN" sz="2400" b="1" dirty="0" smtClean="0">
                <a:latin typeface="宋体" pitchFamily="2" charset="-122"/>
              </a:rPr>
              <a:t>S’→S．    </a:t>
            </a:r>
            <a:r>
              <a:rPr lang="en-US" altLang="zh-CN" sz="2400" b="1" dirty="0">
                <a:latin typeface="宋体" pitchFamily="2" charset="-122"/>
              </a:rPr>
              <a:t>3) </a:t>
            </a:r>
            <a:r>
              <a:rPr lang="en-US" altLang="zh-CN" sz="2400" b="1" dirty="0" err="1">
                <a:latin typeface="宋体" pitchFamily="2" charset="-122"/>
              </a:rPr>
              <a:t>S</a:t>
            </a:r>
            <a:r>
              <a:rPr lang="en-US" altLang="zh-CN" sz="2400" b="1" dirty="0" err="1" smtClean="0">
                <a:latin typeface="宋体" pitchFamily="2" charset="-122"/>
              </a:rPr>
              <a:t>→．rD</a:t>
            </a:r>
            <a:r>
              <a:rPr lang="en-US" altLang="zh-CN" sz="2400" b="1" dirty="0" smtClean="0">
                <a:latin typeface="宋体" pitchFamily="2" charset="-122"/>
              </a:rPr>
              <a:t> </a:t>
            </a:r>
            <a:endParaRPr lang="en-US" altLang="zh-CN" sz="2400" b="1" dirty="0">
              <a:latin typeface="宋体" pitchFamily="2" charset="-122"/>
            </a:endParaRPr>
          </a:p>
          <a:p>
            <a:pPr algn="just">
              <a:buFontTx/>
              <a:buNone/>
            </a:pPr>
            <a:r>
              <a:rPr lang="en-US" altLang="zh-CN" sz="2400" b="1" dirty="0">
                <a:latin typeface="宋体" pitchFamily="2" charset="-122"/>
              </a:rPr>
              <a:t>4)   </a:t>
            </a:r>
            <a:r>
              <a:rPr lang="en-US" altLang="zh-CN" sz="2400" b="1" dirty="0" err="1">
                <a:latin typeface="宋体" pitchFamily="2" charset="-122"/>
              </a:rPr>
              <a:t>S→</a:t>
            </a:r>
            <a:r>
              <a:rPr lang="en-US" altLang="zh-CN" sz="2400" b="1" dirty="0" err="1" smtClean="0">
                <a:latin typeface="宋体" pitchFamily="2" charset="-122"/>
              </a:rPr>
              <a:t>r．D</a:t>
            </a:r>
            <a:r>
              <a:rPr lang="en-US" altLang="zh-CN" sz="2400" b="1" dirty="0" smtClean="0">
                <a:latin typeface="宋体" pitchFamily="2" charset="-122"/>
              </a:rPr>
              <a:t>    </a:t>
            </a:r>
            <a:r>
              <a:rPr lang="en-US" altLang="zh-CN" sz="2400" b="1" dirty="0">
                <a:latin typeface="宋体" pitchFamily="2" charset="-122"/>
              </a:rPr>
              <a:t>5)   </a:t>
            </a:r>
            <a:r>
              <a:rPr lang="en-US" altLang="zh-CN" sz="2400" b="1" dirty="0" err="1">
                <a:latin typeface="宋体" pitchFamily="2" charset="-122"/>
              </a:rPr>
              <a:t>S→</a:t>
            </a:r>
            <a:r>
              <a:rPr lang="en-US" altLang="zh-CN" sz="2400" b="1" dirty="0" err="1" smtClean="0">
                <a:latin typeface="宋体" pitchFamily="2" charset="-122"/>
              </a:rPr>
              <a:t>rD</a:t>
            </a:r>
            <a:r>
              <a:rPr lang="en-US" altLang="zh-CN" sz="2400" b="1" dirty="0" smtClean="0">
                <a:latin typeface="宋体" pitchFamily="2" charset="-122"/>
              </a:rPr>
              <a:t>．    </a:t>
            </a:r>
            <a:r>
              <a:rPr lang="en-US" altLang="zh-CN" sz="2400" b="1" dirty="0">
                <a:latin typeface="宋体" pitchFamily="2" charset="-122"/>
              </a:rPr>
              <a:t>6) </a:t>
            </a:r>
            <a:r>
              <a:rPr lang="en-US" altLang="zh-CN" sz="2400" b="1" dirty="0" err="1">
                <a:latin typeface="宋体" pitchFamily="2" charset="-122"/>
              </a:rPr>
              <a:t>D</a:t>
            </a:r>
            <a:r>
              <a:rPr lang="en-US" altLang="zh-CN" sz="2400" b="1" dirty="0" err="1" smtClean="0">
                <a:latin typeface="宋体" pitchFamily="2" charset="-122"/>
              </a:rPr>
              <a:t>→．D,i</a:t>
            </a:r>
            <a:r>
              <a:rPr lang="en-US" altLang="zh-CN" sz="2400" b="1" dirty="0" smtClean="0">
                <a:latin typeface="宋体" pitchFamily="2" charset="-122"/>
              </a:rPr>
              <a:t> </a:t>
            </a:r>
            <a:endParaRPr lang="en-US" altLang="zh-CN" sz="2400" b="1" dirty="0">
              <a:latin typeface="宋体" pitchFamily="2" charset="-122"/>
            </a:endParaRPr>
          </a:p>
          <a:p>
            <a:pPr algn="just">
              <a:buFontTx/>
              <a:buNone/>
            </a:pPr>
            <a:r>
              <a:rPr lang="en-US" altLang="zh-CN" sz="2400" b="1" dirty="0">
                <a:latin typeface="宋体" pitchFamily="2" charset="-122"/>
              </a:rPr>
              <a:t>7)   </a:t>
            </a:r>
            <a:r>
              <a:rPr lang="en-US" altLang="zh-CN" sz="2400" b="1" dirty="0" err="1">
                <a:latin typeface="宋体" pitchFamily="2" charset="-122"/>
              </a:rPr>
              <a:t>D→</a:t>
            </a:r>
            <a:r>
              <a:rPr lang="en-US" altLang="zh-CN" sz="2400" b="1" dirty="0" err="1" smtClean="0">
                <a:latin typeface="宋体" pitchFamily="2" charset="-122"/>
              </a:rPr>
              <a:t>D．,</a:t>
            </a:r>
            <a:r>
              <a:rPr lang="en-US" altLang="zh-CN" sz="2400" b="1" dirty="0" err="1">
                <a:latin typeface="宋体" pitchFamily="2" charset="-122"/>
              </a:rPr>
              <a:t>i</a:t>
            </a:r>
            <a:r>
              <a:rPr lang="en-US" altLang="zh-CN" sz="2400" b="1" dirty="0">
                <a:latin typeface="宋体" pitchFamily="2" charset="-122"/>
              </a:rPr>
              <a:t>   8)   </a:t>
            </a:r>
            <a:r>
              <a:rPr lang="en-US" altLang="zh-CN" sz="2400" b="1" dirty="0" err="1">
                <a:latin typeface="宋体" pitchFamily="2" charset="-122"/>
              </a:rPr>
              <a:t>D→D</a:t>
            </a:r>
            <a:r>
              <a:rPr lang="en-US" altLang="zh-CN" sz="2400" b="1" dirty="0" err="1" smtClean="0">
                <a:latin typeface="宋体" pitchFamily="2" charset="-122"/>
              </a:rPr>
              <a:t>,．i</a:t>
            </a:r>
            <a:r>
              <a:rPr lang="en-US" altLang="zh-CN" sz="2400" b="1" dirty="0" smtClean="0">
                <a:latin typeface="宋体" pitchFamily="2" charset="-122"/>
              </a:rPr>
              <a:t>   </a:t>
            </a:r>
            <a:r>
              <a:rPr lang="en-US" altLang="zh-CN" sz="2400" b="1" dirty="0">
                <a:latin typeface="宋体" pitchFamily="2" charset="-122"/>
              </a:rPr>
              <a:t>9) </a:t>
            </a:r>
            <a:r>
              <a:rPr lang="en-US" altLang="zh-CN" sz="2400" b="1" dirty="0" err="1">
                <a:latin typeface="宋体" pitchFamily="2" charset="-122"/>
              </a:rPr>
              <a:t>D→</a:t>
            </a:r>
            <a:r>
              <a:rPr lang="en-US" altLang="zh-CN" sz="2400" b="1" dirty="0" err="1" smtClean="0">
                <a:latin typeface="宋体" pitchFamily="2" charset="-122"/>
              </a:rPr>
              <a:t>D,i</a:t>
            </a:r>
            <a:r>
              <a:rPr lang="en-US" altLang="zh-CN" sz="2400" b="1" dirty="0" smtClean="0">
                <a:latin typeface="宋体" pitchFamily="2" charset="-122"/>
              </a:rPr>
              <a:t>． </a:t>
            </a:r>
            <a:endParaRPr lang="en-US" altLang="zh-CN" sz="2400" b="1" dirty="0">
              <a:latin typeface="宋体" pitchFamily="2" charset="-122"/>
            </a:endParaRPr>
          </a:p>
          <a:p>
            <a:pPr algn="just">
              <a:buFontTx/>
              <a:buNone/>
            </a:pPr>
            <a:r>
              <a:rPr lang="en-US" altLang="zh-CN" sz="2400" b="1" dirty="0">
                <a:latin typeface="宋体" pitchFamily="2" charset="-122"/>
              </a:rPr>
              <a:t>10)  </a:t>
            </a:r>
            <a:r>
              <a:rPr lang="en-US" altLang="zh-CN" sz="2400" b="1" dirty="0" err="1">
                <a:latin typeface="宋体" pitchFamily="2" charset="-122"/>
              </a:rPr>
              <a:t>D</a:t>
            </a:r>
            <a:r>
              <a:rPr lang="en-US" altLang="zh-CN" sz="2400" b="1" dirty="0" err="1" smtClean="0">
                <a:latin typeface="宋体" pitchFamily="2" charset="-122"/>
              </a:rPr>
              <a:t>→．i</a:t>
            </a:r>
            <a:r>
              <a:rPr lang="en-US" altLang="zh-CN" sz="2400" b="1" dirty="0" smtClean="0">
                <a:latin typeface="宋体" pitchFamily="2" charset="-122"/>
              </a:rPr>
              <a:t>     </a:t>
            </a:r>
            <a:r>
              <a:rPr lang="en-US" altLang="zh-CN" sz="2400" b="1" dirty="0">
                <a:latin typeface="宋体" pitchFamily="2" charset="-122"/>
              </a:rPr>
              <a:t>11)  </a:t>
            </a:r>
            <a:r>
              <a:rPr lang="en-US" altLang="zh-CN" sz="2400" b="1" dirty="0" err="1">
                <a:latin typeface="宋体" pitchFamily="2" charset="-122"/>
              </a:rPr>
              <a:t>D→</a:t>
            </a:r>
            <a:r>
              <a:rPr lang="en-US" altLang="zh-CN" sz="2400" b="1" dirty="0" err="1" smtClean="0">
                <a:latin typeface="宋体" pitchFamily="2" charset="-122"/>
              </a:rPr>
              <a:t>i</a:t>
            </a:r>
            <a:r>
              <a:rPr lang="en-US" altLang="zh-CN" sz="2400" b="1" dirty="0" smtClean="0">
                <a:latin typeface="宋体" pitchFamily="2" charset="-122"/>
              </a:rPr>
              <a:t>． </a:t>
            </a:r>
            <a:endParaRPr lang="en-US" altLang="zh-CN" sz="2400" b="1" dirty="0">
              <a:latin typeface="宋体" pitchFamily="2" charset="-122"/>
            </a:endParaRPr>
          </a:p>
          <a:p>
            <a:pPr>
              <a:buFontTx/>
              <a:buNone/>
            </a:pPr>
            <a:endParaRPr lang="zh-CN" altLang="en-US" sz="24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43608" y="476672"/>
            <a:ext cx="7793037" cy="983704"/>
          </a:xfrm>
        </p:spPr>
        <p:txBody>
          <a:bodyPr/>
          <a:lstStyle/>
          <a:p>
            <a:r>
              <a:rPr lang="zh-CN" altLang="en-US" sz="2800" b="1" dirty="0">
                <a:latin typeface="宋体" pitchFamily="2" charset="-122"/>
              </a:rPr>
              <a:t>文法</a:t>
            </a:r>
            <a:r>
              <a:rPr lang="zh-CN" altLang="en-US" sz="2800" b="1" dirty="0" smtClean="0">
                <a:latin typeface="宋体" pitchFamily="2" charset="-122"/>
              </a:rPr>
              <a:t>：</a:t>
            </a:r>
            <a:r>
              <a:rPr lang="en-US" altLang="zh-CN" sz="2800" b="1" dirty="0" smtClean="0">
                <a:latin typeface="宋体" pitchFamily="2" charset="-122"/>
              </a:rPr>
              <a:t> </a:t>
            </a:r>
            <a:r>
              <a:rPr lang="en-US" altLang="zh-CN" sz="2800" b="1" dirty="0">
                <a:latin typeface="宋体" pitchFamily="2" charset="-122"/>
              </a:rPr>
              <a:t>(0) </a:t>
            </a:r>
            <a:r>
              <a:rPr lang="en-US" altLang="zh-CN" sz="2800" b="1" dirty="0" smtClean="0">
                <a:latin typeface="宋体" pitchFamily="2" charset="-122"/>
              </a:rPr>
              <a:t>S’→</a:t>
            </a:r>
            <a:r>
              <a:rPr lang="en-US" altLang="zh-CN" sz="2800" b="1" dirty="0">
                <a:latin typeface="宋体" pitchFamily="2" charset="-122"/>
              </a:rPr>
              <a:t>S       (</a:t>
            </a:r>
            <a:r>
              <a:rPr lang="en-US" altLang="zh-CN" sz="2800" b="1" dirty="0" smtClean="0">
                <a:latin typeface="宋体" pitchFamily="2" charset="-122"/>
              </a:rPr>
              <a:t>1) </a:t>
            </a:r>
            <a:r>
              <a:rPr lang="en-US" altLang="zh-CN" sz="2800" b="1" dirty="0" err="1" smtClean="0">
                <a:latin typeface="宋体" pitchFamily="2" charset="-122"/>
              </a:rPr>
              <a:t>S</a:t>
            </a:r>
            <a:r>
              <a:rPr lang="en-US" altLang="zh-CN" sz="2800" b="1" dirty="0" err="1">
                <a:latin typeface="宋体" pitchFamily="2" charset="-122"/>
              </a:rPr>
              <a:t>→rD</a:t>
            </a:r>
            <a:r>
              <a:rPr lang="en-US" altLang="zh-CN" sz="2800" b="1" dirty="0">
                <a:latin typeface="宋体" pitchFamily="2" charset="-122"/>
              </a:rPr>
              <a:t/>
            </a:r>
            <a:br>
              <a:rPr lang="en-US" altLang="zh-CN" sz="2800" b="1" dirty="0">
                <a:latin typeface="宋体" pitchFamily="2" charset="-122"/>
              </a:rPr>
            </a:br>
            <a:r>
              <a:rPr lang="en-US" altLang="zh-CN" sz="2800" b="1" dirty="0">
                <a:latin typeface="宋体" pitchFamily="2" charset="-122"/>
              </a:rPr>
              <a:t>     </a:t>
            </a:r>
            <a:r>
              <a:rPr lang="en-US" altLang="zh-CN" sz="2800" b="1" dirty="0" smtClean="0">
                <a:latin typeface="宋体" pitchFamily="2" charset="-122"/>
              </a:rPr>
              <a:t>  (</a:t>
            </a:r>
            <a:r>
              <a:rPr lang="en-US" altLang="zh-CN" sz="2800" b="1" dirty="0">
                <a:latin typeface="宋体" pitchFamily="2" charset="-122"/>
              </a:rPr>
              <a:t>2) </a:t>
            </a:r>
            <a:r>
              <a:rPr lang="en-US" altLang="zh-CN" sz="2800" b="1" dirty="0" err="1">
                <a:latin typeface="宋体" pitchFamily="2" charset="-122"/>
              </a:rPr>
              <a:t>D→D,i</a:t>
            </a:r>
            <a:r>
              <a:rPr lang="en-US" altLang="zh-CN" sz="2800" b="1" dirty="0">
                <a:latin typeface="宋体" pitchFamily="2" charset="-122"/>
              </a:rPr>
              <a:t>      (3) </a:t>
            </a:r>
            <a:r>
              <a:rPr lang="en-US" altLang="zh-CN" sz="2800" b="1" dirty="0" err="1">
                <a:latin typeface="宋体" pitchFamily="2" charset="-122"/>
              </a:rPr>
              <a:t>D→i</a:t>
            </a:r>
            <a:endParaRPr lang="zh-CN" altLang="en-US" sz="4000" b="1" dirty="0">
              <a:latin typeface="宋体" pitchFamily="2" charset="-122"/>
            </a:endParaRPr>
          </a:p>
        </p:txBody>
      </p:sp>
      <p:sp>
        <p:nvSpPr>
          <p:cNvPr id="12291" name="Rectangle 3"/>
          <p:cNvSpPr>
            <a:spLocks noGrp="1" noChangeArrowheads="1"/>
          </p:cNvSpPr>
          <p:nvPr>
            <p:ph idx="1"/>
          </p:nvPr>
        </p:nvSpPr>
        <p:spPr>
          <a:xfrm>
            <a:off x="611188" y="1628775"/>
            <a:ext cx="7848600" cy="4608513"/>
          </a:xfrm>
        </p:spPr>
        <p:txBody>
          <a:bodyPr/>
          <a:lstStyle/>
          <a:p>
            <a:pPr algn="just">
              <a:lnSpc>
                <a:spcPct val="90000"/>
              </a:lnSpc>
              <a:buFontTx/>
              <a:buNone/>
            </a:pPr>
            <a:r>
              <a:rPr lang="en-US" altLang="zh-CN" sz="2800" b="1" dirty="0">
                <a:latin typeface="宋体" pitchFamily="2" charset="-122"/>
              </a:rPr>
              <a:t>LR（0）</a:t>
            </a:r>
            <a:r>
              <a:rPr lang="zh-CN" altLang="en-US" sz="2800" b="1" dirty="0">
                <a:latin typeface="宋体" pitchFamily="2" charset="-122"/>
              </a:rPr>
              <a:t>项目集规范族</a:t>
            </a: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0</a:t>
            </a:r>
            <a:r>
              <a:rPr lang="en-US" altLang="zh-CN" sz="2800" b="1" dirty="0">
                <a:latin typeface="宋体" pitchFamily="2" charset="-122"/>
              </a:rPr>
              <a:t>:   </a:t>
            </a:r>
            <a:r>
              <a:rPr lang="en-US" altLang="zh-CN" sz="2800" b="1" dirty="0" smtClean="0">
                <a:latin typeface="宋体" pitchFamily="2" charset="-122"/>
              </a:rPr>
              <a:t>S’→．S              </a:t>
            </a:r>
            <a:r>
              <a:rPr lang="en-US" altLang="zh-CN" sz="2800" b="1" dirty="0">
                <a:latin typeface="宋体" pitchFamily="2" charset="-122"/>
              </a:rPr>
              <a:t>I</a:t>
            </a:r>
            <a:r>
              <a:rPr lang="en-US" altLang="zh-CN" sz="2800" b="1" baseline="-25000" dirty="0">
                <a:latin typeface="宋体" pitchFamily="2" charset="-122"/>
              </a:rPr>
              <a:t>3</a:t>
            </a:r>
            <a:r>
              <a:rPr lang="en-US" altLang="zh-CN" sz="2800" b="1" dirty="0">
                <a:latin typeface="宋体" pitchFamily="2" charset="-122"/>
              </a:rPr>
              <a:t>:   </a:t>
            </a:r>
            <a:r>
              <a:rPr lang="en-US" altLang="zh-CN" sz="2800" b="1" dirty="0" err="1">
                <a:latin typeface="宋体" pitchFamily="2" charset="-122"/>
              </a:rPr>
              <a:t>S→r</a:t>
            </a:r>
            <a:r>
              <a:rPr lang="en-US" altLang="zh-CN" sz="2800" b="1" dirty="0">
                <a:latin typeface="宋体" pitchFamily="2" charset="-122"/>
              </a:rPr>
              <a:t> </a:t>
            </a:r>
            <a:r>
              <a:rPr lang="en-US" altLang="zh-CN" sz="2800" b="1" dirty="0" smtClean="0">
                <a:latin typeface="宋体" pitchFamily="2" charset="-122"/>
              </a:rPr>
              <a:t>D．</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      </a:t>
            </a:r>
            <a:r>
              <a:rPr lang="en-US" altLang="zh-CN" sz="2800" b="1" dirty="0" err="1">
                <a:latin typeface="宋体" pitchFamily="2" charset="-122"/>
              </a:rPr>
              <a:t>S</a:t>
            </a:r>
            <a:r>
              <a:rPr lang="en-US" altLang="zh-CN" sz="2800" b="1" dirty="0" err="1" smtClean="0">
                <a:latin typeface="宋体" pitchFamily="2" charset="-122"/>
              </a:rPr>
              <a:t>→．r</a:t>
            </a:r>
            <a:r>
              <a:rPr lang="en-US" altLang="zh-CN" sz="2800" b="1" dirty="0" smtClean="0">
                <a:latin typeface="宋体" pitchFamily="2" charset="-122"/>
              </a:rPr>
              <a:t> </a:t>
            </a:r>
            <a:r>
              <a:rPr lang="en-US" altLang="zh-CN" sz="2800" b="1" dirty="0">
                <a:latin typeface="宋体" pitchFamily="2" charset="-122"/>
              </a:rPr>
              <a:t>D                   </a:t>
            </a:r>
            <a:r>
              <a:rPr lang="en-US" altLang="zh-CN" sz="2800" b="1" dirty="0" err="1">
                <a:latin typeface="宋体" pitchFamily="2" charset="-122"/>
              </a:rPr>
              <a:t>D→</a:t>
            </a:r>
            <a:r>
              <a:rPr lang="en-US" altLang="zh-CN" sz="2800" b="1" dirty="0" err="1" smtClean="0">
                <a:latin typeface="宋体" pitchFamily="2" charset="-122"/>
              </a:rPr>
              <a:t>D．，</a:t>
            </a:r>
            <a:r>
              <a:rPr lang="en-US" altLang="zh-CN" sz="2800" b="1" dirty="0" err="1">
                <a:latin typeface="宋体" pitchFamily="2" charset="-122"/>
              </a:rPr>
              <a:t>i</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1</a:t>
            </a:r>
            <a:r>
              <a:rPr lang="en-US" altLang="zh-CN" sz="2800" b="1" dirty="0">
                <a:latin typeface="宋体" pitchFamily="2" charset="-122"/>
              </a:rPr>
              <a:t>:   </a:t>
            </a:r>
            <a:r>
              <a:rPr lang="en-US" altLang="zh-CN" sz="2800" b="1" dirty="0" smtClean="0">
                <a:latin typeface="宋体" pitchFamily="2" charset="-122"/>
              </a:rPr>
              <a:t>S’→S．              </a:t>
            </a:r>
            <a:r>
              <a:rPr lang="en-US" altLang="zh-CN" sz="2800" b="1" dirty="0">
                <a:latin typeface="宋体" pitchFamily="2" charset="-122"/>
              </a:rPr>
              <a:t>I</a:t>
            </a:r>
            <a:r>
              <a:rPr lang="en-US" altLang="zh-CN" sz="2800" b="1" baseline="-25000" dirty="0">
                <a:latin typeface="宋体" pitchFamily="2" charset="-122"/>
              </a:rPr>
              <a:t>4</a:t>
            </a:r>
            <a:r>
              <a:rPr lang="en-US" altLang="zh-CN" sz="2800" b="1" dirty="0">
                <a:latin typeface="宋体" pitchFamily="2" charset="-122"/>
              </a:rPr>
              <a:t>:   </a:t>
            </a:r>
            <a:r>
              <a:rPr lang="en-US" altLang="zh-CN" sz="2800" b="1" dirty="0" err="1">
                <a:latin typeface="宋体" pitchFamily="2" charset="-122"/>
              </a:rPr>
              <a:t>D→</a:t>
            </a:r>
            <a:r>
              <a:rPr lang="en-US" altLang="zh-CN" sz="2800" b="1" dirty="0" err="1" smtClean="0">
                <a:latin typeface="宋体" pitchFamily="2" charset="-122"/>
              </a:rPr>
              <a:t>i</a:t>
            </a:r>
            <a:r>
              <a:rPr lang="en-US" altLang="zh-CN" sz="2800" b="1" dirty="0" smtClean="0">
                <a:latin typeface="宋体" pitchFamily="2" charset="-122"/>
              </a:rPr>
              <a:t>． </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I</a:t>
            </a:r>
            <a:r>
              <a:rPr lang="en-US" altLang="zh-CN" sz="2800" b="1" baseline="-25000" dirty="0">
                <a:latin typeface="宋体" pitchFamily="2" charset="-122"/>
              </a:rPr>
              <a:t>2</a:t>
            </a:r>
            <a:r>
              <a:rPr lang="en-US" altLang="zh-CN" sz="2800" b="1" dirty="0">
                <a:latin typeface="宋体" pitchFamily="2" charset="-122"/>
              </a:rPr>
              <a:t>:   </a:t>
            </a:r>
            <a:r>
              <a:rPr lang="en-US" altLang="zh-CN" sz="2800" b="1" dirty="0" err="1">
                <a:latin typeface="宋体" pitchFamily="2" charset="-122"/>
              </a:rPr>
              <a:t>S→</a:t>
            </a:r>
            <a:r>
              <a:rPr lang="en-US" altLang="zh-CN" sz="2800" b="1" dirty="0" err="1" smtClean="0">
                <a:latin typeface="宋体" pitchFamily="2" charset="-122"/>
              </a:rPr>
              <a:t>r．D</a:t>
            </a:r>
            <a:r>
              <a:rPr lang="en-US" altLang="zh-CN" sz="2800" b="1" dirty="0" smtClean="0">
                <a:latin typeface="宋体" pitchFamily="2" charset="-122"/>
              </a:rPr>
              <a:t>              </a:t>
            </a:r>
            <a:r>
              <a:rPr lang="en-US" altLang="zh-CN" sz="2800" b="1" dirty="0">
                <a:latin typeface="宋体" pitchFamily="2" charset="-122"/>
              </a:rPr>
              <a:t>I</a:t>
            </a:r>
            <a:r>
              <a:rPr lang="en-US" altLang="zh-CN" sz="2800" b="1" baseline="-25000" dirty="0">
                <a:latin typeface="宋体" pitchFamily="2" charset="-122"/>
              </a:rPr>
              <a:t>5</a:t>
            </a:r>
            <a:r>
              <a:rPr lang="en-US" altLang="zh-CN" sz="2800" b="1" dirty="0">
                <a:latin typeface="宋体" pitchFamily="2" charset="-122"/>
              </a:rPr>
              <a:t>:   D→D </a:t>
            </a:r>
            <a:r>
              <a:rPr lang="en-US" altLang="zh-CN" sz="2800" b="1" dirty="0" smtClean="0">
                <a:latin typeface="宋体" pitchFamily="2" charset="-122"/>
              </a:rPr>
              <a:t>,.</a:t>
            </a:r>
            <a:r>
              <a:rPr lang="en-US" altLang="zh-CN" sz="2800" b="1" dirty="0" err="1" smtClean="0">
                <a:latin typeface="宋体" pitchFamily="2" charset="-122"/>
              </a:rPr>
              <a:t>i</a:t>
            </a:r>
            <a:r>
              <a:rPr lang="en-US" altLang="zh-CN" sz="2800" b="1" dirty="0" smtClean="0">
                <a:latin typeface="宋体" pitchFamily="2" charset="-122"/>
              </a:rPr>
              <a:t>  </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      D</a:t>
            </a:r>
            <a:r>
              <a:rPr lang="en-US" altLang="zh-CN" sz="2800" b="1" dirty="0" smtClean="0">
                <a:latin typeface="宋体" pitchFamily="2" charset="-122"/>
              </a:rPr>
              <a:t>→．D</a:t>
            </a:r>
            <a:r>
              <a:rPr lang="en-US" altLang="zh-CN" sz="2800" b="1" dirty="0">
                <a:latin typeface="宋体" pitchFamily="2" charset="-122"/>
              </a:rPr>
              <a:t>， </a:t>
            </a:r>
            <a:r>
              <a:rPr lang="en-US" altLang="zh-CN" sz="2800" b="1" dirty="0" err="1">
                <a:latin typeface="宋体" pitchFamily="2" charset="-122"/>
              </a:rPr>
              <a:t>i</a:t>
            </a:r>
            <a:r>
              <a:rPr lang="en-US" altLang="zh-CN" sz="2800" b="1" dirty="0">
                <a:latin typeface="宋体" pitchFamily="2" charset="-122"/>
              </a:rPr>
              <a:t>           I</a:t>
            </a:r>
            <a:r>
              <a:rPr lang="en-US" altLang="zh-CN" sz="2800" b="1" baseline="-25000" dirty="0">
                <a:latin typeface="宋体" pitchFamily="2" charset="-122"/>
              </a:rPr>
              <a:t>6</a:t>
            </a:r>
            <a:r>
              <a:rPr lang="en-US" altLang="zh-CN" sz="2800" b="1" dirty="0">
                <a:latin typeface="宋体" pitchFamily="2" charset="-122"/>
              </a:rPr>
              <a:t>:   </a:t>
            </a:r>
            <a:r>
              <a:rPr lang="en-US" altLang="zh-CN" sz="2800" b="1" dirty="0" err="1">
                <a:latin typeface="宋体" pitchFamily="2" charset="-122"/>
              </a:rPr>
              <a:t>D→</a:t>
            </a:r>
            <a:r>
              <a:rPr lang="en-US" altLang="zh-CN" sz="2800" b="1" dirty="0" err="1" smtClean="0">
                <a:latin typeface="宋体" pitchFamily="2" charset="-122"/>
              </a:rPr>
              <a:t>D，i</a:t>
            </a:r>
            <a:r>
              <a:rPr lang="en-US" altLang="zh-CN" sz="2800" b="1" dirty="0" smtClean="0">
                <a:latin typeface="宋体" pitchFamily="2" charset="-122"/>
              </a:rPr>
              <a:t>．       </a:t>
            </a:r>
            <a:endParaRPr lang="en-US" altLang="zh-CN" sz="2800" b="1" dirty="0">
              <a:latin typeface="宋体" pitchFamily="2" charset="-122"/>
            </a:endParaRPr>
          </a:p>
          <a:p>
            <a:pPr algn="just">
              <a:lnSpc>
                <a:spcPct val="90000"/>
              </a:lnSpc>
              <a:buFontTx/>
              <a:buNone/>
            </a:pPr>
            <a:r>
              <a:rPr lang="en-US" altLang="zh-CN" sz="2800" b="1" dirty="0">
                <a:latin typeface="宋体" pitchFamily="2" charset="-122"/>
              </a:rPr>
              <a:t>      </a:t>
            </a:r>
            <a:r>
              <a:rPr lang="en-US" altLang="zh-CN" sz="2800" b="1" dirty="0" err="1">
                <a:latin typeface="宋体" pitchFamily="2" charset="-122"/>
              </a:rPr>
              <a:t>D</a:t>
            </a:r>
            <a:r>
              <a:rPr lang="en-US" altLang="zh-CN" sz="2800" b="1" dirty="0" err="1" smtClean="0">
                <a:latin typeface="宋体" pitchFamily="2" charset="-122"/>
              </a:rPr>
              <a:t>→．i</a:t>
            </a:r>
            <a:endParaRPr lang="en-US" altLang="zh-CN" sz="2800" b="1" dirty="0">
              <a:latin typeface="宋体" pitchFamily="2" charset="-122"/>
            </a:endParaRPr>
          </a:p>
          <a:p>
            <a:pPr algn="just">
              <a:lnSpc>
                <a:spcPct val="90000"/>
              </a:lnSpc>
              <a:buFontTx/>
              <a:buNone/>
            </a:pPr>
            <a:r>
              <a:rPr lang="zh-CN" altLang="en-US" sz="2800" b="1" dirty="0">
                <a:solidFill>
                  <a:srgbClr val="000000"/>
                </a:solidFill>
              </a:rPr>
              <a:t>其中</a:t>
            </a:r>
            <a:r>
              <a:rPr lang="en-US" altLang="zh-CN" sz="2800" b="1" dirty="0">
                <a:latin typeface="宋体" pitchFamily="2" charset="-122"/>
              </a:rPr>
              <a:t>I</a:t>
            </a:r>
            <a:r>
              <a:rPr lang="en-US" altLang="zh-CN" sz="2800" b="1" baseline="-25000" dirty="0">
                <a:latin typeface="宋体" pitchFamily="2" charset="-122"/>
              </a:rPr>
              <a:t>3</a:t>
            </a:r>
            <a:r>
              <a:rPr lang="zh-CN" altLang="en-US" sz="2800" b="1" dirty="0">
                <a:latin typeface="宋体" pitchFamily="2" charset="-122"/>
              </a:rPr>
              <a:t>中含有移进/归约冲突</a:t>
            </a:r>
          </a:p>
          <a:p>
            <a:pPr algn="just">
              <a:lnSpc>
                <a:spcPct val="90000"/>
              </a:lnSpc>
              <a:buFontTx/>
              <a:buNone/>
            </a:pPr>
            <a:r>
              <a:rPr lang="zh-CN" altLang="en-US" sz="2800" b="1" dirty="0">
                <a:latin typeface="宋体" pitchFamily="2" charset="-122"/>
              </a:rPr>
              <a:t> 文法不是</a:t>
            </a:r>
            <a:r>
              <a:rPr lang="en-US" altLang="en-US" sz="2800" b="1" dirty="0">
                <a:latin typeface="宋体" pitchFamily="2" charset="-122"/>
              </a:rPr>
              <a:t>LR(0)</a:t>
            </a:r>
            <a:r>
              <a:rPr lang="zh-CN" altLang="en-US" sz="2800" b="1" dirty="0">
                <a:latin typeface="宋体" pitchFamily="2" charset="-122"/>
              </a:rPr>
              <a:t>的，如何解决？</a:t>
            </a:r>
            <a:endParaRPr lang="zh-CN" altLang="en-US" sz="40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4EF2357-3B8B-4DF5-817B-3F484B1DC081}" type="slidenum">
              <a:rPr lang="zh-CN" altLang="en-US" smtClean="0"/>
              <a:pPr/>
              <a:t>77</a:t>
            </a:fld>
            <a:endParaRPr lang="en-US" altLang="zh-CN" dirty="0"/>
          </a:p>
        </p:txBody>
      </p:sp>
      <p:sp>
        <p:nvSpPr>
          <p:cNvPr id="3" name="Rectangle 2"/>
          <p:cNvSpPr txBox="1">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charset="-122"/>
              </a:defRPr>
            </a:lvl2pPr>
            <a:lvl3pPr algn="ctr" rtl="0" fontAlgn="base">
              <a:spcBef>
                <a:spcPct val="0"/>
              </a:spcBef>
              <a:spcAft>
                <a:spcPct val="0"/>
              </a:spcAft>
              <a:defRPr sz="4400">
                <a:solidFill>
                  <a:schemeClr val="tx2"/>
                </a:solidFill>
                <a:latin typeface="Times New Roman" pitchFamily="18" charset="0"/>
                <a:ea typeface="宋体" charset="-122"/>
              </a:defRPr>
            </a:lvl3pPr>
            <a:lvl4pPr algn="ctr" rtl="0" fontAlgn="base">
              <a:spcBef>
                <a:spcPct val="0"/>
              </a:spcBef>
              <a:spcAft>
                <a:spcPct val="0"/>
              </a:spcAft>
              <a:defRPr sz="4400">
                <a:solidFill>
                  <a:schemeClr val="tx2"/>
                </a:solidFill>
                <a:latin typeface="Times New Roman" pitchFamily="18" charset="0"/>
                <a:ea typeface="宋体" charset="-122"/>
              </a:defRPr>
            </a:lvl4pPr>
            <a:lvl5pPr algn="ctr" rtl="0" fontAlgn="base">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I</a:t>
            </a:r>
            <a:r>
              <a:rPr kumimoji="0" lang="en-US" altLang="zh-CN" sz="2800" b="0" i="0" u="none" strike="noStrike" kern="0" cap="none" spc="0" normalizeH="0" baseline="-25000" noProof="0" dirty="0">
                <a:ln>
                  <a:noFill/>
                </a:ln>
                <a:solidFill>
                  <a:srgbClr val="000000"/>
                </a:solidFill>
                <a:effectLst/>
                <a:uLnTx/>
                <a:uFillTx/>
                <a:latin typeface="华文新魏" panose="02010800040101010101" pitchFamily="2" charset="-122"/>
                <a:ea typeface="华文新魏" panose="02010800040101010101" pitchFamily="2" charset="-122"/>
              </a:rPr>
              <a:t>3</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a:t>
            </a:r>
            <a:r>
              <a:rPr kumimoji="0" lang="en-US" altLang="zh-CN" sz="2800" b="0" i="0" u="none" strike="noStrike" kern="0" cap="none" spc="0" normalizeH="0" baseline="0" noProof="0" dirty="0" err="1">
                <a:ln>
                  <a:noFill/>
                </a:ln>
                <a:solidFill>
                  <a:srgbClr val="000000"/>
                </a:solidFill>
                <a:effectLst/>
                <a:uLnTx/>
                <a:uFillTx/>
                <a:latin typeface="华文新魏" panose="02010800040101010101" pitchFamily="2" charset="-122"/>
                <a:ea typeface="华文新魏" panose="02010800040101010101" pitchFamily="2" charset="-122"/>
              </a:rPr>
              <a:t>S→r</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a:t>
            </a:r>
            <a:r>
              <a:rPr kumimoji="0" lang="en-US" altLang="zh-CN" sz="28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D． </a:t>
            </a:r>
            <a:r>
              <a:rPr kumimoji="0" lang="en-US" altLang="zh-CN" sz="2800" b="1" i="0" u="none" strike="noStrike" kern="0" cap="none" spc="0" normalizeH="0" baseline="0" noProof="0" dirty="0" err="1">
                <a:ln>
                  <a:noFill/>
                </a:ln>
                <a:solidFill>
                  <a:srgbClr val="000000"/>
                </a:solidFill>
                <a:effectLst/>
                <a:uLnTx/>
                <a:uFillTx/>
                <a:latin typeface="华文新魏" panose="02010800040101010101" pitchFamily="2" charset="-122"/>
                <a:ea typeface="华文新魏" panose="02010800040101010101" pitchFamily="2" charset="-122"/>
              </a:rPr>
              <a:t>D→</a:t>
            </a:r>
            <a:r>
              <a:rPr kumimoji="0" lang="en-US" altLang="zh-CN" sz="2800" b="1" i="0" u="none" strike="noStrike" kern="0" cap="none" spc="0" normalizeH="0" baseline="0" noProof="0" dirty="0" err="1" smtClean="0">
                <a:ln>
                  <a:noFill/>
                </a:ln>
                <a:solidFill>
                  <a:srgbClr val="000000"/>
                </a:solidFill>
                <a:effectLst/>
                <a:uLnTx/>
                <a:uFillTx/>
                <a:latin typeface="华文新魏" panose="02010800040101010101" pitchFamily="2" charset="-122"/>
                <a:ea typeface="华文新魏" panose="02010800040101010101" pitchFamily="2" charset="-122"/>
              </a:rPr>
              <a:t>D．，</a:t>
            </a:r>
            <a:r>
              <a:rPr kumimoji="0" lang="en-US" altLang="zh-CN" sz="2800" b="1" i="0" u="none" strike="noStrike" kern="0" cap="none" spc="0" normalizeH="0" baseline="0" noProof="0" dirty="0" err="1">
                <a:ln>
                  <a:noFill/>
                </a:ln>
                <a:solidFill>
                  <a:srgbClr val="000000"/>
                </a:solidFill>
                <a:effectLst/>
                <a:uLnTx/>
                <a:uFillTx/>
                <a:latin typeface="华文新魏" panose="02010800040101010101" pitchFamily="2" charset="-122"/>
                <a:ea typeface="华文新魏" panose="02010800040101010101" pitchFamily="2" charset="-122"/>
              </a:rPr>
              <a:t>i</a:t>
            </a:r>
            <a:r>
              <a:rPr kumimoji="0" lang="en-US" altLang="zh-CN" sz="28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
            </a:r>
            <a:br>
              <a:rPr kumimoji="0" lang="en-US" altLang="zh-CN" sz="28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b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使用</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FOLLOW(S) </a:t>
            </a:r>
            <a:r>
              <a:rPr kumimoji="0" lang="en-US"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 {, } =</a:t>
            </a:r>
            <a:r>
              <a:rPr kumimoji="0" lang="en-US" altLang="zh-CN"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  </a:t>
            </a:r>
            <a:r>
              <a:rPr kumimoji="0" lang="zh-CN" altLang="en-US" sz="28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信息</a:t>
            </a:r>
            <a:r>
              <a:rPr lang="zh-CN" altLang="en-US" sz="2800" kern="0" dirty="0" smtClean="0">
                <a:solidFill>
                  <a:srgbClr val="000000"/>
                </a:solidFill>
                <a:latin typeface="华文新魏" panose="02010800040101010101" pitchFamily="2" charset="-122"/>
                <a:ea typeface="华文新魏" panose="02010800040101010101" pitchFamily="2" charset="-122"/>
                <a:sym typeface="Symbol" pitchFamily="18" charset="2"/>
              </a:rPr>
              <a:t>来</a:t>
            </a:r>
            <a:r>
              <a:rPr kumimoji="0" lang="zh-CN" altLang="en-US" sz="2800" b="0"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解决</a:t>
            </a:r>
            <a:r>
              <a:rPr kumimoji="0" lang="zh-CN" altLang="en-US" sz="2800" b="0"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sym typeface="Symbol" pitchFamily="18" charset="2"/>
              </a:rPr>
              <a:t>冲突</a:t>
            </a:r>
          </a:p>
        </p:txBody>
      </p:sp>
      <p:sp>
        <p:nvSpPr>
          <p:cNvPr id="4"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例</a:t>
            </a:r>
            <a:r>
              <a:rPr kumimoji="0" lang="en-US" altLang="zh-CN" sz="2400" b="1"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5.12</a:t>
            </a:r>
            <a:r>
              <a:rPr kumimoji="0" lang="zh-CN" altLang="en-US" sz="2400" b="1" i="0" u="none" strike="noStrike" kern="0" cap="none" spc="0" normalizeH="0" baseline="0" noProof="0" dirty="0" smtClean="0">
                <a:ln>
                  <a:noFill/>
                </a:ln>
                <a:solidFill>
                  <a:srgbClr val="000000"/>
                </a:solidFill>
                <a:effectLst/>
                <a:uLnTx/>
                <a:uFillTx/>
                <a:latin typeface="华文新魏" panose="02010800040101010101" pitchFamily="2" charset="-122"/>
                <a:ea typeface="华文新魏" panose="02010800040101010101" pitchFamily="2" charset="-122"/>
              </a:rPr>
              <a:t>文法</a:t>
            </a:r>
            <a:r>
              <a:rPr kumimoji="0" lang="zh-CN" altLang="en-US"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的（改进的）</a:t>
            </a:r>
            <a:r>
              <a:rPr kumimoji="0" lang="en-US" altLang="zh-CN"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SLR（1）</a:t>
            </a:r>
            <a:r>
              <a:rPr kumimoji="0" lang="zh-CN" altLang="en-US" sz="2400" b="1" i="0" u="none" strike="noStrike" kern="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rPr>
              <a:t>分析表</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状态</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ACTION	                                GOTO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	   ,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i</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	   S	  D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0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acc</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2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4</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5</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4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5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6</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6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endParaRPr kumimoji="0" lang="zh-CN" altLang="en-US" sz="2400" b="0" i="0" u="none" strike="noStrike" kern="0" cap="none" spc="0" normalizeH="0" baseline="0" noProof="0" dirty="0">
              <a:ln>
                <a:noFill/>
              </a:ln>
              <a:solidFill>
                <a:srgbClr val="000000"/>
              </a:solidFill>
              <a:effectLst/>
              <a:uLnTx/>
              <a:uFillTx/>
              <a:latin typeface="Times New Roman"/>
              <a:ea typeface="宋体"/>
              <a:cs typeface="+mn-cs"/>
            </a:endParaRPr>
          </a:p>
        </p:txBody>
      </p:sp>
      <p:sp>
        <p:nvSpPr>
          <p:cNvPr id="5" name="Line 4"/>
          <p:cNvSpPr>
            <a:spLocks noChangeShapeType="1"/>
          </p:cNvSpPr>
          <p:nvPr/>
        </p:nvSpPr>
        <p:spPr bwMode="auto">
          <a:xfrm flipV="1">
            <a:off x="683568" y="3140968"/>
            <a:ext cx="73437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6" name="Line 5"/>
          <p:cNvSpPr>
            <a:spLocks noChangeShapeType="1"/>
          </p:cNvSpPr>
          <p:nvPr/>
        </p:nvSpPr>
        <p:spPr bwMode="auto">
          <a:xfrm>
            <a:off x="1403350" y="2492375"/>
            <a:ext cx="0" cy="3600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7" name="Line 6"/>
          <p:cNvSpPr>
            <a:spLocks noChangeShapeType="1"/>
          </p:cNvSpPr>
          <p:nvPr/>
        </p:nvSpPr>
        <p:spPr bwMode="auto">
          <a:xfrm>
            <a:off x="5148263" y="2565400"/>
            <a:ext cx="71437" cy="35274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Tree>
    <p:extLst>
      <p:ext uri="{BB962C8B-B14F-4D97-AF65-F5344CB8AC3E}">
        <p14:creationId xmlns:p14="http://schemas.microsoft.com/office/powerpoint/2010/main" val="29190361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z="3600" b="1" dirty="0">
                <a:solidFill>
                  <a:srgbClr val="3333FF"/>
                </a:solidFill>
                <a:latin typeface="宋体" pitchFamily="2" charset="-122"/>
              </a:rPr>
              <a:t>LR(0)</a:t>
            </a:r>
            <a:r>
              <a:rPr lang="en-US" altLang="zh-CN" sz="3600" b="1" dirty="0" err="1">
                <a:solidFill>
                  <a:srgbClr val="3333FF"/>
                </a:solidFill>
                <a:latin typeface="宋体" pitchFamily="2" charset="-122"/>
              </a:rPr>
              <a:t>技术</a:t>
            </a:r>
            <a:r>
              <a:rPr lang="zh-CN" altLang="en-US" sz="3600" b="1" dirty="0">
                <a:solidFill>
                  <a:srgbClr val="3333FF"/>
                </a:solidFill>
                <a:latin typeface="宋体" pitchFamily="2" charset="-122"/>
              </a:rPr>
              <a:t>的局限性</a:t>
            </a:r>
          </a:p>
        </p:txBody>
      </p:sp>
      <p:sp>
        <p:nvSpPr>
          <p:cNvPr id="18435" name="Rectangle 3"/>
          <p:cNvSpPr>
            <a:spLocks noGrp="1" noChangeArrowheads="1"/>
          </p:cNvSpPr>
          <p:nvPr>
            <p:ph idx="1"/>
          </p:nvPr>
        </p:nvSpPr>
        <p:spPr>
          <a:xfrm>
            <a:off x="827584" y="1988840"/>
            <a:ext cx="7772400" cy="4114800"/>
          </a:xfrm>
        </p:spPr>
        <p:txBody>
          <a:bodyPr/>
          <a:lstStyle/>
          <a:p>
            <a:pPr marL="0" indent="361950">
              <a:buFontTx/>
              <a:buNone/>
            </a:pPr>
            <a:r>
              <a:rPr lang="en-US" altLang="zh-CN" dirty="0" smtClean="0"/>
              <a:t>LR(0)</a:t>
            </a:r>
            <a:r>
              <a:rPr lang="zh-CN" altLang="en-US" dirty="0" smtClean="0"/>
              <a:t>没有</a:t>
            </a:r>
            <a:r>
              <a:rPr lang="zh-CN" altLang="en-US" dirty="0"/>
              <a:t>查看下一符号</a:t>
            </a:r>
            <a:r>
              <a:rPr lang="en-US" altLang="zh-CN" dirty="0"/>
              <a:t>(Token)</a:t>
            </a:r>
            <a:r>
              <a:rPr lang="zh-CN" altLang="en-US" dirty="0"/>
              <a:t>，决定分析动作仅仅根据到目前已经看到的</a:t>
            </a:r>
            <a:r>
              <a:rPr lang="zh-CN" altLang="en-US" dirty="0" smtClean="0"/>
              <a:t>东西</a:t>
            </a:r>
            <a:r>
              <a:rPr lang="zh-CN" altLang="en-US" dirty="0"/>
              <a:t>。</a:t>
            </a:r>
            <a:endParaRPr lang="en-US" altLang="zh-CN" dirty="0"/>
          </a:p>
          <a:p>
            <a:pPr>
              <a:buFontTx/>
              <a:buNone/>
            </a:pPr>
            <a:r>
              <a:rPr lang="zh-CN" altLang="en-US" dirty="0"/>
              <a:t>能力</a:t>
            </a:r>
            <a:r>
              <a:rPr lang="zh-CN" altLang="en-US" dirty="0" smtClean="0"/>
              <a:t>弱</a:t>
            </a:r>
            <a:r>
              <a:rPr lang="zh-CN" altLang="en-US" dirty="0"/>
              <a:t>。</a:t>
            </a:r>
            <a:endParaRPr lang="en-US" altLang="zh-CN" dirty="0"/>
          </a:p>
          <a:p>
            <a:pPr>
              <a:buFontTx/>
              <a:buNone/>
            </a:pPr>
            <a:r>
              <a:rPr lang="zh-CN" altLang="en-US" dirty="0"/>
              <a:t>改进办法</a:t>
            </a:r>
            <a:r>
              <a:rPr lang="en-US" altLang="zh-CN" dirty="0"/>
              <a:t>:</a:t>
            </a:r>
          </a:p>
          <a:p>
            <a:pPr>
              <a:buFontTx/>
              <a:buNone/>
            </a:pPr>
            <a:r>
              <a:rPr lang="zh-CN" altLang="en-US" dirty="0"/>
              <a:t>向前查看下一符号</a:t>
            </a:r>
            <a:r>
              <a:rPr lang="en-US" altLang="zh-CN" dirty="0"/>
              <a:t>---SLR(1),LR(1),LALR(1)</a:t>
            </a:r>
          </a:p>
          <a:p>
            <a:pPr>
              <a:buFontTx/>
              <a:buNone/>
            </a:pP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43608" y="548680"/>
            <a:ext cx="7772400" cy="1143000"/>
          </a:xfrm>
        </p:spPr>
        <p:txBody>
          <a:bodyPr/>
          <a:lstStyle/>
          <a:p>
            <a:r>
              <a:rPr lang="en-US" altLang="zh-CN" sz="3600" b="1" dirty="0" smtClean="0">
                <a:solidFill>
                  <a:srgbClr val="3333FF"/>
                </a:solidFill>
              </a:rPr>
              <a:t>5.3.3 </a:t>
            </a:r>
            <a:r>
              <a:rPr lang="en-US" altLang="zh-CN" sz="3600" b="1" dirty="0">
                <a:solidFill>
                  <a:srgbClr val="3333FF"/>
                </a:solidFill>
              </a:rPr>
              <a:t>SLR(1</a:t>
            </a:r>
            <a:r>
              <a:rPr lang="en-US" altLang="zh-CN" sz="3600" b="1" dirty="0" smtClean="0">
                <a:solidFill>
                  <a:srgbClr val="3333FF"/>
                </a:solidFill>
              </a:rPr>
              <a:t>)</a:t>
            </a:r>
            <a:r>
              <a:rPr lang="zh-CN" altLang="en-US" sz="3600" b="1" dirty="0" smtClean="0">
                <a:solidFill>
                  <a:srgbClr val="3333FF"/>
                </a:solidFill>
              </a:rPr>
              <a:t>分析</a:t>
            </a:r>
            <a:endParaRPr lang="zh-CN" altLang="en-US" sz="3600" b="1" dirty="0">
              <a:solidFill>
                <a:srgbClr val="3333FF"/>
              </a:solidFill>
            </a:endParaRPr>
          </a:p>
        </p:txBody>
      </p:sp>
      <p:sp>
        <p:nvSpPr>
          <p:cNvPr id="15363" name="Rectangle 3"/>
          <p:cNvSpPr>
            <a:spLocks noGrp="1" noChangeArrowheads="1"/>
          </p:cNvSpPr>
          <p:nvPr>
            <p:ph idx="1"/>
          </p:nvPr>
        </p:nvSpPr>
        <p:spPr>
          <a:xfrm>
            <a:off x="838200" y="1988840"/>
            <a:ext cx="7772400" cy="4752528"/>
          </a:xfrm>
        </p:spPr>
        <p:txBody>
          <a:bodyPr/>
          <a:lstStyle/>
          <a:p>
            <a:pPr>
              <a:lnSpc>
                <a:spcPct val="90000"/>
              </a:lnSpc>
            </a:pPr>
            <a:r>
              <a:rPr lang="zh-CN" altLang="en-US" sz="2400" b="1" dirty="0"/>
              <a:t>如果 </a:t>
            </a:r>
            <a:r>
              <a:rPr lang="en-US" altLang="zh-CN" sz="2400" b="1" dirty="0"/>
              <a:t>LR(0)  </a:t>
            </a:r>
            <a:r>
              <a:rPr lang="zh-CN" altLang="en-US" sz="2400" b="1" dirty="0"/>
              <a:t>项目集规范族中某个项目集</a:t>
            </a:r>
            <a:r>
              <a:rPr lang="en-US" altLang="zh-CN" sz="2400" b="1" dirty="0"/>
              <a:t>I</a:t>
            </a:r>
            <a:r>
              <a:rPr lang="en-US" altLang="zh-CN" sz="2400" b="1" baseline="-25000" dirty="0"/>
              <a:t>K</a:t>
            </a:r>
            <a:r>
              <a:rPr lang="zh-CN" altLang="en-US" sz="2400" b="1" dirty="0"/>
              <a:t>含 移进/归约  归约/归约     冲突：</a:t>
            </a:r>
          </a:p>
          <a:p>
            <a:pPr>
              <a:lnSpc>
                <a:spcPct val="90000"/>
              </a:lnSpc>
              <a:buFontTx/>
              <a:buNone/>
            </a:pPr>
            <a:r>
              <a:rPr lang="en-US" altLang="zh-CN" sz="2400" b="1" dirty="0"/>
              <a:t>I</a:t>
            </a:r>
            <a:r>
              <a:rPr lang="en-US" altLang="zh-CN" sz="2400" b="1" baseline="-25000" dirty="0"/>
              <a:t>K     </a:t>
            </a:r>
            <a:r>
              <a:rPr lang="en-US" altLang="zh-CN" sz="2400" b="1" baseline="-25000"/>
              <a:t>:</a:t>
            </a:r>
            <a:r>
              <a:rPr lang="en-US" altLang="zh-CN" sz="2400"/>
              <a:t>{ </a:t>
            </a:r>
            <a:r>
              <a:rPr lang="en-US" altLang="zh-CN" sz="2400" smtClean="0"/>
              <a:t>...</a:t>
            </a:r>
            <a:r>
              <a:rPr lang="en-US" altLang="zh-CN" sz="2400" b="1" smtClean="0"/>
              <a:t>A</a:t>
            </a:r>
            <a:r>
              <a:rPr lang="en-US" altLang="zh-CN" sz="2400" b="1" err="1">
                <a:latin typeface="宋体" pitchFamily="2" charset="-122"/>
              </a:rPr>
              <a:t>→</a:t>
            </a:r>
            <a:r>
              <a:rPr lang="en-US" altLang="zh-CN" sz="2400" b="1" smtClean="0">
                <a:latin typeface="宋体" pitchFamily="2" charset="-122"/>
              </a:rPr>
              <a:t>α.bβ  </a:t>
            </a:r>
            <a:r>
              <a:rPr lang="en-US" altLang="zh-CN" sz="2400" b="1" dirty="0">
                <a:latin typeface="宋体" pitchFamily="2" charset="-122"/>
              </a:rPr>
              <a:t>,</a:t>
            </a:r>
            <a:r>
              <a:rPr lang="en-US" altLang="zh-CN" sz="2400" b="1" dirty="0">
                <a:sym typeface="Symbol" pitchFamily="18" charset="2"/>
              </a:rPr>
              <a:t> </a:t>
            </a:r>
            <a:r>
              <a:rPr lang="en-US" altLang="zh-CN" sz="2400" b="1" dirty="0"/>
              <a:t>P </a:t>
            </a:r>
            <a:r>
              <a:rPr lang="en-US" altLang="zh-CN" sz="2400" b="1" dirty="0">
                <a:sym typeface="Symbol" pitchFamily="18" charset="2"/>
              </a:rPr>
              <a:t></a:t>
            </a:r>
            <a:r>
              <a:rPr lang="en-US" altLang="zh-CN" sz="2400" b="1" dirty="0"/>
              <a:t> </a:t>
            </a:r>
            <a:r>
              <a:rPr lang="en-US" altLang="zh-CN" sz="2400" b="1">
                <a:solidFill>
                  <a:srgbClr val="000000"/>
                </a:solidFill>
                <a:latin typeface="宋体" pitchFamily="2" charset="-122"/>
              </a:rPr>
              <a:t>ω</a:t>
            </a:r>
            <a:r>
              <a:rPr lang="en-US" altLang="zh-CN" sz="2400" b="1">
                <a:sym typeface="Symbol" pitchFamily="18" charset="2"/>
              </a:rPr>
              <a:t> </a:t>
            </a:r>
            <a:r>
              <a:rPr lang="en-US" altLang="zh-CN" sz="2400" b="1" smtClean="0">
                <a:sym typeface="Symbol" pitchFamily="18" charset="2"/>
              </a:rPr>
              <a:t>.  </a:t>
            </a:r>
            <a:r>
              <a:rPr lang="en-US" altLang="zh-CN" sz="2400" b="1" dirty="0">
                <a:sym typeface="Symbol" pitchFamily="18" charset="2"/>
              </a:rPr>
              <a:t>,     Q</a:t>
            </a:r>
            <a:r>
              <a:rPr lang="en-US" altLang="zh-CN" sz="2400" b="1" dirty="0"/>
              <a:t> </a:t>
            </a:r>
            <a:r>
              <a:rPr lang="en-US" altLang="zh-CN" sz="2400" b="1" dirty="0">
                <a:sym typeface="Symbol" pitchFamily="18" charset="2"/>
              </a:rPr>
              <a:t></a:t>
            </a:r>
            <a:r>
              <a:rPr lang="en-US" altLang="zh-CN" sz="2400" b="1" dirty="0"/>
              <a:t> </a:t>
            </a:r>
            <a:r>
              <a:rPr lang="en-US" altLang="zh-CN" sz="2400" b="1">
                <a:sym typeface="Symbol" pitchFamily="18" charset="2"/>
              </a:rPr>
              <a:t> </a:t>
            </a:r>
            <a:r>
              <a:rPr lang="en-US" altLang="zh-CN" sz="2400" b="1" smtClean="0">
                <a:sym typeface="Symbol" pitchFamily="18" charset="2"/>
              </a:rPr>
              <a:t>.   </a:t>
            </a:r>
            <a:r>
              <a:rPr lang="en-US" altLang="zh-CN" sz="2400" b="1" dirty="0">
                <a:sym typeface="Symbol" pitchFamily="18" charset="2"/>
              </a:rPr>
              <a:t>, </a:t>
            </a:r>
            <a:r>
              <a:rPr lang="en-US" altLang="zh-CN" sz="2400" b="1" dirty="0">
                <a:latin typeface="Arial"/>
                <a:sym typeface="Symbol" pitchFamily="18" charset="2"/>
              </a:rPr>
              <a:t>…</a:t>
            </a:r>
            <a:r>
              <a:rPr lang="en-US" altLang="zh-CN" sz="2400" b="1" dirty="0">
                <a:sym typeface="Symbol" pitchFamily="18" charset="2"/>
              </a:rPr>
              <a:t>}</a:t>
            </a:r>
          </a:p>
          <a:p>
            <a:pPr>
              <a:lnSpc>
                <a:spcPct val="90000"/>
              </a:lnSpc>
              <a:buFontTx/>
              <a:buNone/>
            </a:pPr>
            <a:r>
              <a:rPr lang="zh-CN" altLang="en-US" sz="2400" b="1" dirty="0">
                <a:sym typeface="Symbol" pitchFamily="18" charset="2"/>
              </a:rPr>
              <a:t>若</a:t>
            </a:r>
            <a:r>
              <a:rPr lang="en-US" altLang="en-US" sz="2400" b="1" dirty="0">
                <a:sym typeface="Symbol" pitchFamily="18" charset="2"/>
              </a:rPr>
              <a:t>FOLLOW(Q</a:t>
            </a:r>
            <a:r>
              <a:rPr lang="en-US" altLang="en-US" sz="2400" dirty="0">
                <a:sym typeface="Symbol" pitchFamily="18" charset="2"/>
              </a:rPr>
              <a:t>)   FOLLOW(P) =</a:t>
            </a:r>
          </a:p>
          <a:p>
            <a:pPr>
              <a:lnSpc>
                <a:spcPct val="90000"/>
              </a:lnSpc>
              <a:buFontTx/>
              <a:buNone/>
            </a:pPr>
            <a:r>
              <a:rPr lang="en-US" altLang="en-US" sz="2400" b="1" dirty="0">
                <a:sym typeface="Symbol" pitchFamily="18" charset="2"/>
              </a:rPr>
              <a:t>      FOLLOW(P</a:t>
            </a:r>
            <a:r>
              <a:rPr lang="en-US" altLang="en-US" sz="2400" dirty="0">
                <a:sym typeface="Symbol" pitchFamily="18" charset="2"/>
              </a:rPr>
              <a:t>)  { b } =</a:t>
            </a:r>
          </a:p>
          <a:p>
            <a:pPr>
              <a:lnSpc>
                <a:spcPct val="90000"/>
              </a:lnSpc>
              <a:buFontTx/>
              <a:buNone/>
            </a:pPr>
            <a:r>
              <a:rPr lang="en-US" altLang="en-US" sz="2400" dirty="0">
                <a:sym typeface="Symbol" pitchFamily="18" charset="2"/>
              </a:rPr>
              <a:t>     </a:t>
            </a:r>
            <a:r>
              <a:rPr lang="en-US" altLang="en-US" sz="2400" b="1" dirty="0">
                <a:sym typeface="Symbol" pitchFamily="18" charset="2"/>
              </a:rPr>
              <a:t>FOLLOW(</a:t>
            </a:r>
            <a:r>
              <a:rPr lang="en-US" altLang="en-US" sz="2400" dirty="0">
                <a:sym typeface="Symbol" pitchFamily="18" charset="2"/>
              </a:rPr>
              <a:t>Q)   { b} =</a:t>
            </a:r>
          </a:p>
          <a:p>
            <a:pPr>
              <a:lnSpc>
                <a:spcPct val="90000"/>
              </a:lnSpc>
              <a:buFontTx/>
              <a:buNone/>
            </a:pPr>
            <a:r>
              <a:rPr lang="zh-CN" altLang="en-US" sz="2400" dirty="0">
                <a:sym typeface="Symbol" pitchFamily="18" charset="2"/>
              </a:rPr>
              <a:t>则解决冲突的</a:t>
            </a:r>
            <a:r>
              <a:rPr lang="en-US" altLang="en-US" sz="2400" dirty="0">
                <a:sym typeface="Symbol" pitchFamily="18" charset="2"/>
              </a:rPr>
              <a:t>SLR(1)</a:t>
            </a:r>
            <a:r>
              <a:rPr lang="zh-CN" altLang="en-US" sz="2400" dirty="0">
                <a:sym typeface="Symbol" pitchFamily="18" charset="2"/>
              </a:rPr>
              <a:t>技术：</a:t>
            </a:r>
          </a:p>
          <a:p>
            <a:pPr>
              <a:lnSpc>
                <a:spcPct val="90000"/>
              </a:lnSpc>
              <a:buFontTx/>
              <a:buNone/>
            </a:pPr>
            <a:r>
              <a:rPr lang="zh-CN" altLang="en-US" sz="2400" dirty="0">
                <a:sym typeface="Symbol" pitchFamily="18" charset="2"/>
              </a:rPr>
              <a:t>     </a:t>
            </a:r>
            <a:r>
              <a:rPr lang="en-US" altLang="en-US" sz="2400" dirty="0">
                <a:sym typeface="Symbol" pitchFamily="18" charset="2"/>
              </a:rPr>
              <a:t>action [ </a:t>
            </a:r>
            <a:r>
              <a:rPr lang="en-US" altLang="en-US" sz="2400" dirty="0" err="1">
                <a:sym typeface="Symbol" pitchFamily="18" charset="2"/>
              </a:rPr>
              <a:t>k,b</a:t>
            </a:r>
            <a:r>
              <a:rPr lang="en-US" altLang="en-US" sz="2400" dirty="0">
                <a:sym typeface="Symbol" pitchFamily="18" charset="2"/>
              </a:rPr>
              <a:t> ] = </a:t>
            </a:r>
            <a:r>
              <a:rPr lang="zh-CN" altLang="en-US" sz="2400" dirty="0">
                <a:sym typeface="Symbol" pitchFamily="18" charset="2"/>
              </a:rPr>
              <a:t>移进</a:t>
            </a:r>
          </a:p>
          <a:p>
            <a:pPr>
              <a:lnSpc>
                <a:spcPct val="90000"/>
              </a:lnSpc>
              <a:buFontTx/>
              <a:buNone/>
            </a:pPr>
            <a:r>
              <a:rPr lang="zh-CN" altLang="zh-CN" sz="2400" dirty="0">
                <a:sym typeface="Symbol" pitchFamily="18" charset="2"/>
              </a:rPr>
              <a:t>对</a:t>
            </a:r>
            <a:r>
              <a:rPr lang="en-US" altLang="zh-CN" sz="2400" dirty="0">
                <a:sym typeface="Symbol" pitchFamily="18" charset="2"/>
              </a:rPr>
              <a:t>a FOLLOW (P) </a:t>
            </a:r>
            <a:r>
              <a:rPr lang="zh-CN" altLang="en-US" sz="2400" dirty="0">
                <a:sym typeface="Symbol" pitchFamily="18" charset="2"/>
              </a:rPr>
              <a:t>则   </a:t>
            </a:r>
            <a:r>
              <a:rPr lang="en-US" altLang="zh-CN" sz="2400" dirty="0">
                <a:sym typeface="Symbol" pitchFamily="18" charset="2"/>
              </a:rPr>
              <a:t>action [ </a:t>
            </a:r>
            <a:r>
              <a:rPr lang="en-US" altLang="zh-CN" sz="2400" dirty="0" err="1">
                <a:sym typeface="Symbol" pitchFamily="18" charset="2"/>
              </a:rPr>
              <a:t>k,a</a:t>
            </a:r>
            <a:r>
              <a:rPr lang="en-US" altLang="zh-CN" sz="2400" dirty="0">
                <a:sym typeface="Symbol" pitchFamily="18" charset="2"/>
              </a:rPr>
              <a:t> ] =</a:t>
            </a:r>
            <a:r>
              <a:rPr lang="zh-CN" altLang="en-US" sz="2400" dirty="0">
                <a:sym typeface="Symbol" pitchFamily="18" charset="2"/>
              </a:rPr>
              <a:t>用  </a:t>
            </a:r>
            <a:r>
              <a:rPr lang="en-US" altLang="zh-CN" sz="2400" b="1" dirty="0"/>
              <a:t>P </a:t>
            </a:r>
            <a:r>
              <a:rPr lang="en-US" altLang="zh-CN" sz="2400" b="1" dirty="0">
                <a:sym typeface="Symbol" pitchFamily="18" charset="2"/>
              </a:rPr>
              <a:t> </a:t>
            </a:r>
            <a:r>
              <a:rPr lang="en-US" altLang="zh-CN" sz="2400" b="1" dirty="0">
                <a:solidFill>
                  <a:srgbClr val="000000"/>
                </a:solidFill>
                <a:latin typeface="宋体" pitchFamily="2" charset="-122"/>
              </a:rPr>
              <a:t>ω</a:t>
            </a:r>
            <a:r>
              <a:rPr lang="en-US" altLang="zh-CN" sz="2400" b="1" dirty="0">
                <a:sym typeface="Symbol" pitchFamily="18" charset="2"/>
              </a:rPr>
              <a:t> </a:t>
            </a:r>
            <a:r>
              <a:rPr lang="zh-CN" altLang="en-US" sz="2400" b="1" dirty="0">
                <a:sym typeface="Symbol" pitchFamily="18" charset="2"/>
              </a:rPr>
              <a:t>归约</a:t>
            </a:r>
            <a:r>
              <a:rPr lang="zh-CN" altLang="zh-CN" sz="2400" b="1" dirty="0">
                <a:sym typeface="Symbol" pitchFamily="18" charset="2"/>
              </a:rPr>
              <a:t> </a:t>
            </a:r>
            <a:endParaRPr lang="zh-CN" altLang="en-US" sz="2400" dirty="0">
              <a:sym typeface="Symbol" pitchFamily="18" charset="2"/>
            </a:endParaRPr>
          </a:p>
          <a:p>
            <a:pPr>
              <a:lnSpc>
                <a:spcPct val="90000"/>
              </a:lnSpc>
              <a:buFontTx/>
              <a:buNone/>
            </a:pPr>
            <a:r>
              <a:rPr lang="zh-CN" altLang="en-US" sz="2400" dirty="0">
                <a:sym typeface="Symbol" pitchFamily="18" charset="2"/>
              </a:rPr>
              <a:t>对</a:t>
            </a:r>
            <a:r>
              <a:rPr lang="en-US" altLang="zh-CN" sz="2400" dirty="0">
                <a:sym typeface="Symbol" pitchFamily="18" charset="2"/>
              </a:rPr>
              <a:t>c FOLLOW (Q) </a:t>
            </a:r>
            <a:r>
              <a:rPr lang="zh-CN" altLang="en-US" sz="2400" dirty="0">
                <a:sym typeface="Symbol" pitchFamily="18" charset="2"/>
              </a:rPr>
              <a:t>则   </a:t>
            </a:r>
            <a:r>
              <a:rPr lang="en-US" altLang="zh-CN" sz="2400" dirty="0">
                <a:sym typeface="Symbol" pitchFamily="18" charset="2"/>
              </a:rPr>
              <a:t>action [ </a:t>
            </a:r>
            <a:r>
              <a:rPr lang="en-US" altLang="zh-CN" sz="2400" dirty="0" err="1">
                <a:sym typeface="Symbol" pitchFamily="18" charset="2"/>
              </a:rPr>
              <a:t>k,c</a:t>
            </a:r>
            <a:r>
              <a:rPr lang="en-US" altLang="zh-CN" sz="2400" dirty="0">
                <a:sym typeface="Symbol" pitchFamily="18" charset="2"/>
              </a:rPr>
              <a:t> ] =</a:t>
            </a:r>
            <a:r>
              <a:rPr lang="zh-CN" altLang="en-US" sz="2400" dirty="0">
                <a:sym typeface="Symbol" pitchFamily="18" charset="2"/>
              </a:rPr>
              <a:t>用 </a:t>
            </a:r>
            <a:r>
              <a:rPr lang="en-US" altLang="zh-CN" sz="2400" dirty="0">
                <a:sym typeface="Symbol" pitchFamily="18" charset="2"/>
              </a:rPr>
              <a:t>Q</a:t>
            </a:r>
            <a:r>
              <a:rPr lang="en-US" altLang="zh-CN" sz="2400" b="1" dirty="0"/>
              <a:t> </a:t>
            </a:r>
            <a:r>
              <a:rPr lang="en-US" altLang="zh-CN" sz="2400" b="1" dirty="0">
                <a:sym typeface="Symbol" pitchFamily="18" charset="2"/>
              </a:rPr>
              <a:t>  </a:t>
            </a:r>
            <a:r>
              <a:rPr lang="zh-CN" altLang="en-US" sz="2400" b="1" dirty="0">
                <a:sym typeface="Symbol" pitchFamily="18" charset="2"/>
              </a:rPr>
              <a:t>归约</a:t>
            </a:r>
          </a:p>
          <a:p>
            <a:pPr>
              <a:lnSpc>
                <a:spcPct val="90000"/>
              </a:lnSpc>
            </a:pPr>
            <a:r>
              <a:rPr lang="zh-CN" altLang="en-US" sz="2400" b="1" dirty="0">
                <a:sym typeface="Symbol" pitchFamily="18" charset="2"/>
              </a:rPr>
              <a:t>能用</a:t>
            </a:r>
            <a:r>
              <a:rPr lang="en-US" altLang="zh-CN" sz="2400" b="1" dirty="0">
                <a:sym typeface="Symbol" pitchFamily="18" charset="2"/>
              </a:rPr>
              <a:t>SLR(1)</a:t>
            </a:r>
            <a:r>
              <a:rPr lang="zh-CN" altLang="en-US" sz="2400" b="1" dirty="0">
                <a:sym typeface="Symbol" pitchFamily="18" charset="2"/>
              </a:rPr>
              <a:t>技术</a:t>
            </a:r>
            <a:r>
              <a:rPr lang="zh-CN" altLang="en-US" sz="2400" dirty="0">
                <a:sym typeface="Symbol" pitchFamily="18" charset="2"/>
              </a:rPr>
              <a:t>解决冲突的文法称为</a:t>
            </a:r>
            <a:r>
              <a:rPr lang="en-US" altLang="en-US" sz="2400" dirty="0">
                <a:sym typeface="Symbol" pitchFamily="18" charset="2"/>
              </a:rPr>
              <a:t>SLR(1)</a:t>
            </a:r>
            <a:r>
              <a:rPr lang="zh-CN" altLang="en-US" sz="2400" dirty="0">
                <a:sym typeface="Symbol" pitchFamily="18" charset="2"/>
              </a:rPr>
              <a:t>文法。</a:t>
            </a:r>
          </a:p>
          <a:p>
            <a:pPr>
              <a:lnSpc>
                <a:spcPct val="90000"/>
              </a:lnSpc>
            </a:pPr>
            <a:r>
              <a:rPr lang="en-US" altLang="zh-CN" sz="2400" dirty="0"/>
              <a:t>SLR(1)</a:t>
            </a:r>
            <a:r>
              <a:rPr lang="zh-CN" altLang="en-US" sz="2400" dirty="0"/>
              <a:t>文法是无二义的。</a:t>
            </a:r>
            <a:endParaRPr lang="zh-CN" altLang="zh-CN" sz="24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553200" y="6245225"/>
            <a:ext cx="2133600" cy="476250"/>
          </a:xfrm>
          <a:noFill/>
        </p:spPr>
        <p:txBody>
          <a:bodyPr anchor="t"/>
          <a:lstStyle/>
          <a:p>
            <a:pPr>
              <a:defRPr/>
            </a:pPr>
            <a:fld id="{7C4CB2AE-D933-4943-8439-83E724DF704E}" type="slidenum">
              <a:rPr lang="en-US" altLang="zh-CN">
                <a:latin typeface="+mn-lt"/>
                <a:ea typeface="宋体" pitchFamily="2" charset="-122"/>
              </a:rPr>
              <a:pPr>
                <a:defRPr/>
              </a:pPr>
              <a:t>8</a:t>
            </a:fld>
            <a:endParaRPr lang="en-US" altLang="zh-CN">
              <a:latin typeface="+mn-lt"/>
              <a:ea typeface="宋体" pitchFamily="2" charset="-122"/>
            </a:endParaRPr>
          </a:p>
        </p:txBody>
      </p:sp>
      <p:sp>
        <p:nvSpPr>
          <p:cNvPr id="324612" name="Rectangle 2"/>
          <p:cNvSpPr>
            <a:spLocks noGrp="1" noChangeArrowheads="1"/>
          </p:cNvSpPr>
          <p:nvPr>
            <p:ph type="title" idx="4294967295"/>
          </p:nvPr>
        </p:nvSpPr>
        <p:spPr>
          <a:xfrm>
            <a:off x="971600" y="908720"/>
            <a:ext cx="7499350" cy="796925"/>
          </a:xfrm>
        </p:spPr>
        <p:txBody>
          <a:bodyPr anchor="ctr"/>
          <a:lstStyle/>
          <a:p>
            <a:r>
              <a:rPr lang="zh-CN" altLang="en-US" sz="3600" b="1" dirty="0"/>
              <a:t>移进</a:t>
            </a:r>
            <a:r>
              <a:rPr lang="en-US" altLang="zh-CN" sz="3600" b="1" dirty="0"/>
              <a:t>-</a:t>
            </a:r>
            <a:r>
              <a:rPr lang="zh-CN" altLang="en-US" sz="3600" b="1" dirty="0"/>
              <a:t>归约分析的工作过程</a:t>
            </a:r>
          </a:p>
        </p:txBody>
      </p:sp>
      <p:sp>
        <p:nvSpPr>
          <p:cNvPr id="324613" name="Rectangle 3"/>
          <p:cNvSpPr>
            <a:spLocks noGrp="1" noChangeArrowheads="1"/>
          </p:cNvSpPr>
          <p:nvPr>
            <p:ph type="body" idx="4294967295"/>
          </p:nvPr>
        </p:nvSpPr>
        <p:spPr>
          <a:xfrm>
            <a:off x="250825" y="1916832"/>
            <a:ext cx="8713788" cy="4176464"/>
          </a:xfrm>
        </p:spPr>
        <p:txBody>
          <a:bodyPr/>
          <a:lstStyle/>
          <a:p>
            <a:r>
              <a:rPr lang="zh-CN" altLang="en-US" dirty="0">
                <a:latin typeface="楷体_GB2312" pitchFamily="49" charset="-122"/>
              </a:rPr>
              <a:t>系统运行</a:t>
            </a:r>
          </a:p>
          <a:p>
            <a:pPr lvl="1"/>
            <a:r>
              <a:rPr lang="zh-CN" altLang="en-US" sz="3000" dirty="0">
                <a:latin typeface="楷体_GB2312" pitchFamily="49" charset="-122"/>
              </a:rPr>
              <a:t>开始格局</a:t>
            </a:r>
          </a:p>
          <a:p>
            <a:pPr lvl="2"/>
            <a:r>
              <a:rPr lang="zh-CN" altLang="en-US" sz="2800" dirty="0">
                <a:latin typeface="楷体_GB2312" pitchFamily="49" charset="-122"/>
              </a:rPr>
              <a:t>栈：</a:t>
            </a:r>
            <a:r>
              <a:rPr lang="en-US" altLang="zh-CN" sz="2800" dirty="0">
                <a:latin typeface="楷体_GB2312" pitchFamily="49" charset="-122"/>
              </a:rPr>
              <a:t>#</a:t>
            </a:r>
            <a:r>
              <a:rPr lang="zh-CN" altLang="en-US" sz="2800" dirty="0">
                <a:latin typeface="楷体_GB2312" pitchFamily="49" charset="-122"/>
              </a:rPr>
              <a:t>；输入缓冲区：</a:t>
            </a:r>
            <a:r>
              <a:rPr lang="en-US" altLang="zh-CN" sz="2800" dirty="0">
                <a:latin typeface="楷体_GB2312" pitchFamily="49" charset="-122"/>
              </a:rPr>
              <a:t>w#</a:t>
            </a:r>
          </a:p>
          <a:p>
            <a:pPr lvl="1"/>
            <a:r>
              <a:rPr lang="zh-CN" altLang="en-US" dirty="0">
                <a:latin typeface="楷体_GB2312" pitchFamily="49" charset="-122"/>
              </a:rPr>
              <a:t>存放已经分析出来的结果</a:t>
            </a:r>
            <a:r>
              <a:rPr lang="en-US" altLang="zh-CN" dirty="0">
                <a:latin typeface="楷体_GB2312" pitchFamily="49" charset="-122"/>
              </a:rPr>
              <a:t>,</a:t>
            </a:r>
            <a:r>
              <a:rPr lang="zh-CN" altLang="en-US" dirty="0">
                <a:latin typeface="楷体_GB2312" pitchFamily="49" charset="-122"/>
              </a:rPr>
              <a:t>并将读入的符号送入栈，一旦句柄在栈顶形成，就将其弹出进行归约，并将结果压入栈</a:t>
            </a:r>
          </a:p>
          <a:p>
            <a:pPr lvl="2"/>
            <a:r>
              <a:rPr lang="zh-CN" altLang="en-US" sz="2800" dirty="0">
                <a:solidFill>
                  <a:srgbClr val="FF0000"/>
                </a:solidFill>
                <a:latin typeface="楷体_GB2312" pitchFamily="49" charset="-122"/>
              </a:rPr>
              <a:t>问题：系统如何发现句柄在栈顶形成？</a:t>
            </a:r>
          </a:p>
          <a:p>
            <a:pPr lvl="1"/>
            <a:r>
              <a:rPr lang="zh-CN" altLang="en-US" sz="3000" dirty="0">
                <a:latin typeface="楷体_GB2312" pitchFamily="49" charset="-122"/>
              </a:rPr>
              <a:t>正常结束</a:t>
            </a:r>
            <a:r>
              <a:rPr lang="en-US" altLang="zh-CN" sz="3000" dirty="0">
                <a:latin typeface="楷体_GB2312" pitchFamily="49" charset="-122"/>
              </a:rPr>
              <a:t>:  </a:t>
            </a:r>
            <a:r>
              <a:rPr lang="zh-CN" altLang="en-US" sz="3000" dirty="0">
                <a:latin typeface="楷体_GB2312" pitchFamily="49" charset="-122"/>
              </a:rPr>
              <a:t>栈中为 </a:t>
            </a:r>
            <a:r>
              <a:rPr lang="en-US" altLang="zh-CN" sz="3000" dirty="0">
                <a:latin typeface="楷体_GB2312" pitchFamily="49" charset="-122"/>
              </a:rPr>
              <a:t>#S</a:t>
            </a:r>
            <a:r>
              <a:rPr lang="zh-CN" altLang="en-US" sz="3000" dirty="0">
                <a:latin typeface="楷体_GB2312" pitchFamily="49" charset="-122"/>
              </a:rPr>
              <a:t>，输入缓冲区只有 </a:t>
            </a:r>
            <a:r>
              <a:rPr lang="en-US" altLang="zh-CN" sz="3000" dirty="0">
                <a:latin typeface="楷体_GB2312" pitchFamily="49" charset="-122"/>
              </a:rPr>
              <a:t>#</a:t>
            </a:r>
            <a:endParaRPr lang="en-US" altLang="zh-CN" sz="2400" dirty="0">
              <a:latin typeface="楷体_GB2312"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260648"/>
            <a:ext cx="7772400" cy="503783"/>
          </a:xfrm>
        </p:spPr>
        <p:txBody>
          <a:bodyPr/>
          <a:lstStyle/>
          <a:p>
            <a:r>
              <a:rPr lang="zh-CN" altLang="zh-CN" sz="3200" b="1" dirty="0">
                <a:solidFill>
                  <a:schemeClr val="tx1"/>
                </a:solidFill>
              </a:rPr>
              <a:t>      </a:t>
            </a:r>
            <a:r>
              <a:rPr lang="en-US" altLang="zh-CN" sz="3200" b="1" dirty="0" smtClean="0">
                <a:solidFill>
                  <a:srgbClr val="3333FF"/>
                </a:solidFill>
              </a:rPr>
              <a:t>SLR</a:t>
            </a:r>
            <a:r>
              <a:rPr lang="zh-CN" altLang="en-US" sz="3200" b="1" dirty="0" smtClean="0">
                <a:solidFill>
                  <a:srgbClr val="3333FF"/>
                </a:solidFill>
              </a:rPr>
              <a:t>分析表的构造</a:t>
            </a:r>
            <a:endParaRPr lang="zh-CN" altLang="en-US" sz="2400" b="1" dirty="0">
              <a:solidFill>
                <a:srgbClr val="3333FF"/>
              </a:solidFill>
            </a:endParaRPr>
          </a:p>
        </p:txBody>
      </p:sp>
      <p:sp>
        <p:nvSpPr>
          <p:cNvPr id="16387" name="Rectangle 3"/>
          <p:cNvSpPr>
            <a:spLocks noGrp="1" noChangeArrowheads="1"/>
          </p:cNvSpPr>
          <p:nvPr>
            <p:ph idx="1"/>
          </p:nvPr>
        </p:nvSpPr>
        <p:spPr>
          <a:xfrm>
            <a:off x="395536" y="908720"/>
            <a:ext cx="8424936" cy="5616624"/>
          </a:xfrm>
        </p:spPr>
        <p:txBody>
          <a:bodyPr/>
          <a:lstStyle/>
          <a:p>
            <a:pPr marL="0" indent="361950" algn="just">
              <a:lnSpc>
                <a:spcPct val="90000"/>
              </a:lnSpc>
              <a:buFontTx/>
              <a:buNone/>
            </a:pPr>
            <a:r>
              <a:rPr lang="zh-CN" altLang="en-US" sz="2400" b="1" dirty="0"/>
              <a:t>假定</a:t>
            </a:r>
            <a:r>
              <a:rPr lang="en-US" altLang="zh-CN" sz="2400" b="1" dirty="0"/>
              <a:t>C={I</a:t>
            </a:r>
            <a:r>
              <a:rPr lang="en-US" altLang="zh-CN" sz="2400" b="1" baseline="-25000" dirty="0"/>
              <a:t>0</a:t>
            </a:r>
            <a:r>
              <a:rPr lang="en-US" altLang="zh-CN" sz="2400" b="1" dirty="0"/>
              <a:t>, I</a:t>
            </a:r>
            <a:r>
              <a:rPr lang="en-US" altLang="zh-CN" sz="2400" b="1" baseline="-25000" dirty="0"/>
              <a:t>1</a:t>
            </a:r>
            <a:r>
              <a:rPr lang="en-US" altLang="zh-CN" sz="2400" b="1" dirty="0"/>
              <a:t>,</a:t>
            </a:r>
            <a:r>
              <a:rPr lang="en-US" altLang="zh-CN" sz="2400" b="1" dirty="0">
                <a:latin typeface="Arial"/>
              </a:rPr>
              <a:t>……</a:t>
            </a:r>
            <a:r>
              <a:rPr lang="en-US" altLang="zh-CN" sz="2400" b="1" dirty="0"/>
              <a:t>，I</a:t>
            </a:r>
            <a:r>
              <a:rPr lang="en-US" altLang="zh-CN" sz="2400" b="1" baseline="-25000" dirty="0"/>
              <a:t>n</a:t>
            </a:r>
            <a:r>
              <a:rPr lang="en-US" altLang="zh-CN" sz="2400" b="1" dirty="0"/>
              <a:t>}，</a:t>
            </a:r>
            <a:r>
              <a:rPr lang="zh-CN" altLang="en-US" sz="2400" b="1" dirty="0"/>
              <a:t>令每个项目集</a:t>
            </a:r>
            <a:r>
              <a:rPr lang="en-US" altLang="zh-CN" sz="2400" b="1" dirty="0" err="1"/>
              <a:t>I</a:t>
            </a:r>
            <a:r>
              <a:rPr lang="en-US" altLang="zh-CN" sz="2400" b="1" baseline="-25000" dirty="0" err="1"/>
              <a:t>k</a:t>
            </a:r>
            <a:r>
              <a:rPr lang="zh-CN" altLang="en-US" sz="2400" b="1" dirty="0"/>
              <a:t>的下标</a:t>
            </a:r>
            <a:r>
              <a:rPr lang="en-US" altLang="zh-CN" sz="2400" b="1" dirty="0"/>
              <a:t>k</a:t>
            </a:r>
            <a:r>
              <a:rPr lang="zh-CN" altLang="en-US" sz="2400" b="1" dirty="0"/>
              <a:t>为分析器的一个状态，因此，</a:t>
            </a:r>
            <a:r>
              <a:rPr lang="en-US" altLang="zh-CN" sz="2400" b="1" dirty="0"/>
              <a:t>G</a:t>
            </a:r>
            <a:r>
              <a:rPr lang="en-US" altLang="zh-CN" sz="2400" b="1" dirty="0">
                <a:latin typeface="Arial"/>
              </a:rPr>
              <a:t>’</a:t>
            </a:r>
            <a:r>
              <a:rPr lang="zh-CN" altLang="en-US" sz="2400" b="1" dirty="0"/>
              <a:t>的</a:t>
            </a:r>
            <a:r>
              <a:rPr lang="en-US" altLang="zh-CN" sz="2400" b="1" dirty="0"/>
              <a:t>SLR</a:t>
            </a:r>
            <a:r>
              <a:rPr lang="zh-CN" altLang="en-US" sz="2400" b="1" dirty="0"/>
              <a:t>分析表含有状态0，1，</a:t>
            </a:r>
            <a:r>
              <a:rPr lang="zh-CN" altLang="en-US" sz="2400" b="1" dirty="0">
                <a:latin typeface="Arial"/>
              </a:rPr>
              <a:t>……</a:t>
            </a:r>
            <a:r>
              <a:rPr lang="zh-CN" altLang="en-US" sz="2400" b="1" dirty="0"/>
              <a:t>，</a:t>
            </a:r>
            <a:r>
              <a:rPr lang="en-US" altLang="zh-CN" sz="2400" b="1" dirty="0"/>
              <a:t>n。</a:t>
            </a:r>
            <a:r>
              <a:rPr lang="zh-CN" altLang="en-US" sz="2400" b="1" dirty="0"/>
              <a:t>令那个含有项目</a:t>
            </a:r>
            <a:r>
              <a:rPr lang="en-US" altLang="zh-CN" sz="2400" b="1" dirty="0"/>
              <a:t>S</a:t>
            </a:r>
            <a:r>
              <a:rPr lang="en-US" altLang="zh-CN" sz="2400" b="1" dirty="0">
                <a:latin typeface="Arial"/>
              </a:rPr>
              <a:t>’</a:t>
            </a:r>
            <a:r>
              <a:rPr lang="en-US" altLang="zh-CN" sz="2400" b="1" dirty="0" smtClean="0">
                <a:latin typeface="宋体" pitchFamily="2" charset="-122"/>
              </a:rPr>
              <a:t>→．</a:t>
            </a:r>
            <a:r>
              <a:rPr lang="en-US" altLang="zh-CN" sz="2400" b="1" dirty="0" smtClean="0"/>
              <a:t>S</a:t>
            </a:r>
            <a:r>
              <a:rPr lang="zh-CN" altLang="en-US" sz="2400" b="1" dirty="0"/>
              <a:t>的</a:t>
            </a:r>
            <a:r>
              <a:rPr lang="en-US" altLang="zh-CN" sz="2400" b="1" dirty="0" err="1"/>
              <a:t>I</a:t>
            </a:r>
            <a:r>
              <a:rPr lang="en-US" altLang="zh-CN" sz="2400" b="1" baseline="-25000" dirty="0" err="1"/>
              <a:t>k</a:t>
            </a:r>
            <a:r>
              <a:rPr lang="zh-CN" altLang="en-US" sz="2400" b="1" dirty="0"/>
              <a:t>的下标</a:t>
            </a:r>
            <a:r>
              <a:rPr lang="en-US" altLang="zh-CN" sz="2400" b="1" dirty="0"/>
              <a:t>k</a:t>
            </a:r>
            <a:r>
              <a:rPr lang="zh-CN" altLang="en-US" sz="2400" b="1" dirty="0"/>
              <a:t>为初态。</a:t>
            </a:r>
            <a:r>
              <a:rPr lang="en-US" altLang="zh-CN" sz="2400" b="1" dirty="0"/>
              <a:t>ACTION</a:t>
            </a:r>
            <a:r>
              <a:rPr lang="zh-CN" altLang="en-US" sz="2400" b="1" dirty="0"/>
              <a:t>表和</a:t>
            </a:r>
            <a:r>
              <a:rPr lang="en-US" altLang="zh-CN" sz="2400" b="1" dirty="0"/>
              <a:t>GOTO</a:t>
            </a:r>
            <a:r>
              <a:rPr lang="zh-CN" altLang="en-US" sz="2400" b="1" dirty="0"/>
              <a:t>表可按如下方法构造：</a:t>
            </a:r>
          </a:p>
          <a:p>
            <a:pPr lvl="1" algn="just">
              <a:lnSpc>
                <a:spcPct val="90000"/>
              </a:lnSpc>
              <a:buFontTx/>
              <a:buNone/>
            </a:pPr>
            <a:r>
              <a:rPr lang="en-US" altLang="zh-CN" sz="2400" b="1" dirty="0"/>
              <a:t>1</a:t>
            </a:r>
            <a:r>
              <a:rPr lang="zh-CN" altLang="en-US" sz="2400" b="1" dirty="0"/>
              <a:t>、若项目</a:t>
            </a:r>
            <a:r>
              <a:rPr lang="en-US" altLang="zh-CN" sz="2400" b="1" dirty="0"/>
              <a:t>A</a:t>
            </a:r>
            <a:r>
              <a:rPr lang="en-US" altLang="zh-CN" sz="2400" b="1" dirty="0">
                <a:latin typeface="宋体" pitchFamily="2" charset="-122"/>
              </a:rPr>
              <a:t>→</a:t>
            </a:r>
            <a:r>
              <a:rPr lang="en-US" altLang="zh-CN" sz="2400" b="1" dirty="0" smtClean="0">
                <a:latin typeface="宋体" pitchFamily="2" charset="-122"/>
              </a:rPr>
              <a:t>α．aβ</a:t>
            </a:r>
            <a:r>
              <a:rPr lang="zh-CN" altLang="en-US" sz="2400" b="1" dirty="0">
                <a:latin typeface="宋体" pitchFamily="2" charset="-122"/>
              </a:rPr>
              <a:t>属于</a:t>
            </a:r>
            <a:r>
              <a:rPr lang="en-US" altLang="zh-CN" sz="2400" b="1" dirty="0" err="1"/>
              <a:t>I</a:t>
            </a:r>
            <a:r>
              <a:rPr lang="en-US" altLang="zh-CN" sz="2400" b="1" baseline="-25000" dirty="0" err="1"/>
              <a:t>k</a:t>
            </a:r>
            <a:r>
              <a:rPr lang="zh-CN" altLang="en-US" sz="2400" b="1" dirty="0"/>
              <a:t>且</a:t>
            </a:r>
            <a:r>
              <a:rPr lang="en-US" altLang="zh-CN" sz="2400" b="1" dirty="0"/>
              <a:t>GO (</a:t>
            </a:r>
            <a:r>
              <a:rPr lang="en-US" altLang="zh-CN" sz="2400" b="1" dirty="0" err="1"/>
              <a:t>I</a:t>
            </a:r>
            <a:r>
              <a:rPr lang="en-US" altLang="zh-CN" sz="2400" b="1" baseline="-25000" dirty="0" err="1"/>
              <a:t>k</a:t>
            </a:r>
            <a:r>
              <a:rPr lang="en-US" altLang="zh-CN" sz="2400" b="1" dirty="0"/>
              <a:t>, a)= </a:t>
            </a:r>
            <a:r>
              <a:rPr lang="en-US" altLang="zh-CN" sz="2400" b="1" dirty="0" err="1"/>
              <a:t>I</a:t>
            </a:r>
            <a:r>
              <a:rPr lang="en-US" altLang="zh-CN" sz="2400" b="1" baseline="-25000" dirty="0" err="1"/>
              <a:t>j</a:t>
            </a:r>
            <a:r>
              <a:rPr lang="en-US" altLang="zh-CN" sz="2400" b="1" dirty="0"/>
              <a:t>, a</a:t>
            </a:r>
            <a:r>
              <a:rPr lang="zh-CN" altLang="en-US" sz="2400" b="1" dirty="0"/>
              <a:t>为终结符，则置</a:t>
            </a:r>
            <a:r>
              <a:rPr lang="en-US" altLang="zh-CN" sz="2400" b="1" dirty="0"/>
              <a:t>ACTION[k, a]</a:t>
            </a:r>
            <a:r>
              <a:rPr lang="zh-CN" altLang="en-US" sz="2400" b="1" dirty="0"/>
              <a:t>为</a:t>
            </a:r>
            <a:r>
              <a:rPr lang="zh-CN" altLang="en-US" sz="2400" b="1" dirty="0">
                <a:latin typeface="Arial"/>
              </a:rPr>
              <a:t>“</a:t>
            </a:r>
            <a:r>
              <a:rPr lang="zh-CN" altLang="en-US" sz="2400" b="1" dirty="0"/>
              <a:t>把状态</a:t>
            </a:r>
            <a:r>
              <a:rPr lang="en-US" altLang="zh-CN" sz="2400" b="1" dirty="0"/>
              <a:t>j</a:t>
            </a:r>
            <a:r>
              <a:rPr lang="zh-CN" altLang="en-US" sz="2400" b="1" dirty="0"/>
              <a:t>和符号</a:t>
            </a:r>
            <a:r>
              <a:rPr lang="en-US" altLang="zh-CN" sz="2400" b="1" dirty="0"/>
              <a:t>a</a:t>
            </a:r>
            <a:r>
              <a:rPr lang="zh-CN" altLang="en-US" sz="2400" b="1" dirty="0"/>
              <a:t>移进栈</a:t>
            </a:r>
            <a:r>
              <a:rPr lang="zh-CN" altLang="en-US" sz="2400" b="1" dirty="0">
                <a:latin typeface="Arial"/>
              </a:rPr>
              <a:t>”</a:t>
            </a:r>
            <a:r>
              <a:rPr lang="zh-CN" altLang="en-US" sz="2400" b="1" dirty="0"/>
              <a:t>，简记为</a:t>
            </a:r>
            <a:r>
              <a:rPr lang="zh-CN" altLang="en-US" sz="2400" b="1" dirty="0">
                <a:latin typeface="Arial"/>
              </a:rPr>
              <a:t>“</a:t>
            </a:r>
            <a:r>
              <a:rPr lang="en-US" altLang="zh-CN" sz="2400" b="1" dirty="0" err="1"/>
              <a:t>sj</a:t>
            </a:r>
            <a:r>
              <a:rPr lang="en-US" altLang="zh-CN" sz="2400" b="1" dirty="0">
                <a:latin typeface="Arial"/>
              </a:rPr>
              <a:t>”</a:t>
            </a:r>
            <a:r>
              <a:rPr lang="en-US" altLang="zh-CN" sz="2400" b="1" dirty="0"/>
              <a:t>;</a:t>
            </a:r>
          </a:p>
          <a:p>
            <a:pPr lvl="1" algn="just">
              <a:lnSpc>
                <a:spcPct val="90000"/>
              </a:lnSpc>
              <a:buFontTx/>
              <a:buNone/>
            </a:pPr>
            <a:r>
              <a:rPr lang="en-US" altLang="zh-CN" sz="2400" b="1" dirty="0" smtClean="0"/>
              <a:t>2</a:t>
            </a:r>
            <a:r>
              <a:rPr lang="zh-CN" altLang="en-US" sz="2400" b="1" dirty="0" smtClean="0"/>
              <a:t>、若</a:t>
            </a:r>
            <a:r>
              <a:rPr lang="zh-CN" altLang="en-US" sz="2400" b="1" dirty="0"/>
              <a:t>项目</a:t>
            </a:r>
            <a:r>
              <a:rPr lang="en-US" altLang="zh-CN" sz="2400" b="1" dirty="0"/>
              <a:t>A</a:t>
            </a:r>
            <a:r>
              <a:rPr lang="en-US" altLang="zh-CN" sz="2400" b="1" dirty="0">
                <a:latin typeface="宋体" pitchFamily="2" charset="-122"/>
              </a:rPr>
              <a:t>→</a:t>
            </a:r>
            <a:r>
              <a:rPr lang="en-US" altLang="zh-CN" sz="2400" b="1" dirty="0" smtClean="0">
                <a:latin typeface="宋体" pitchFamily="2" charset="-122"/>
              </a:rPr>
              <a:t>α．</a:t>
            </a:r>
            <a:r>
              <a:rPr lang="zh-CN" altLang="en-US" sz="2400" b="1" dirty="0" smtClean="0">
                <a:latin typeface="宋体" pitchFamily="2" charset="-122"/>
              </a:rPr>
              <a:t>属于</a:t>
            </a:r>
            <a:r>
              <a:rPr lang="en-US" altLang="zh-CN" sz="2400" b="1" dirty="0" err="1"/>
              <a:t>I</a:t>
            </a:r>
            <a:r>
              <a:rPr lang="en-US" altLang="zh-CN" sz="2400" b="1" baseline="-25000" dirty="0" err="1"/>
              <a:t>k</a:t>
            </a:r>
            <a:r>
              <a:rPr lang="en-US" altLang="zh-CN" sz="2400" b="1" dirty="0"/>
              <a:t>, </a:t>
            </a:r>
            <a:r>
              <a:rPr lang="zh-CN" altLang="en-US" sz="2400" b="1" dirty="0"/>
              <a:t>那么，对任何输入符号</a:t>
            </a:r>
            <a:r>
              <a:rPr lang="en-US" altLang="zh-CN" sz="2400" b="1" dirty="0"/>
              <a:t>a, </a:t>
            </a:r>
            <a:r>
              <a:rPr lang="en-US" altLang="zh-CN" sz="2400" b="1" dirty="0" err="1"/>
              <a:t>a</a:t>
            </a:r>
            <a:r>
              <a:rPr lang="en-US" altLang="zh-CN" sz="2400" b="1" dirty="0" err="1">
                <a:latin typeface="宋体" pitchFamily="2" charset="-122"/>
              </a:rPr>
              <a:t>∈FOLLOW</a:t>
            </a:r>
            <a:r>
              <a:rPr lang="en-US" altLang="zh-CN" sz="2400" b="1" dirty="0">
                <a:latin typeface="宋体" pitchFamily="2" charset="-122"/>
              </a:rPr>
              <a:t>(A),</a:t>
            </a:r>
            <a:r>
              <a:rPr lang="zh-CN" altLang="en-US" sz="2400" b="1" dirty="0">
                <a:latin typeface="宋体" pitchFamily="2" charset="-122"/>
              </a:rPr>
              <a:t>置</a:t>
            </a:r>
            <a:r>
              <a:rPr lang="en-US" altLang="zh-CN" sz="2400" b="1" dirty="0"/>
              <a:t>ACTION[k, a]</a:t>
            </a:r>
            <a:r>
              <a:rPr lang="zh-CN" altLang="en-US" sz="2400" b="1" dirty="0"/>
              <a:t>为</a:t>
            </a:r>
            <a:r>
              <a:rPr lang="zh-CN" altLang="en-US" sz="2400" b="1" dirty="0">
                <a:latin typeface="Arial"/>
              </a:rPr>
              <a:t>“</a:t>
            </a:r>
            <a:r>
              <a:rPr lang="zh-CN" altLang="en-US" sz="2400" b="1" dirty="0"/>
              <a:t>用产生式</a:t>
            </a:r>
            <a:r>
              <a:rPr lang="en-US" altLang="zh-CN" sz="2400" b="1" dirty="0"/>
              <a:t>A</a:t>
            </a:r>
            <a:r>
              <a:rPr lang="en-US" altLang="zh-CN" sz="2400" b="1" dirty="0">
                <a:latin typeface="宋体" pitchFamily="2" charset="-122"/>
              </a:rPr>
              <a:t>→α</a:t>
            </a:r>
            <a:r>
              <a:rPr lang="zh-CN" altLang="en-US" sz="2400" b="1" dirty="0" smtClean="0">
                <a:latin typeface="宋体" pitchFamily="2" charset="-122"/>
              </a:rPr>
              <a:t>进行归约</a:t>
            </a:r>
            <a:r>
              <a:rPr lang="zh-CN" altLang="en-US" sz="2400" b="1" dirty="0" smtClean="0">
                <a:latin typeface="Arial"/>
              </a:rPr>
              <a:t>”</a:t>
            </a:r>
            <a:r>
              <a:rPr lang="zh-CN" altLang="en-US" sz="2400" b="1" dirty="0"/>
              <a:t>，简记为</a:t>
            </a:r>
            <a:r>
              <a:rPr lang="zh-CN" altLang="en-US" sz="2400" b="1" dirty="0">
                <a:latin typeface="Arial"/>
              </a:rPr>
              <a:t>“</a:t>
            </a:r>
            <a:r>
              <a:rPr lang="en-US" altLang="zh-CN" sz="2400" b="1" dirty="0" err="1"/>
              <a:t>rj</a:t>
            </a:r>
            <a:r>
              <a:rPr lang="en-US" altLang="zh-CN" sz="2400" b="1" dirty="0">
                <a:latin typeface="Arial"/>
              </a:rPr>
              <a:t>”</a:t>
            </a:r>
            <a:r>
              <a:rPr lang="en-US" altLang="zh-CN" sz="2400" b="1" dirty="0"/>
              <a:t>;</a:t>
            </a:r>
            <a:r>
              <a:rPr lang="zh-CN" altLang="en-US" sz="2400" b="1" dirty="0"/>
              <a:t>其中，假定</a:t>
            </a:r>
            <a:r>
              <a:rPr lang="en-US" altLang="zh-CN" sz="2400" b="1" dirty="0" err="1"/>
              <a:t>A</a:t>
            </a:r>
            <a:r>
              <a:rPr lang="en-US" altLang="zh-CN" sz="2400" b="1" dirty="0" err="1">
                <a:latin typeface="宋体" pitchFamily="2" charset="-122"/>
              </a:rPr>
              <a:t>→α</a:t>
            </a:r>
            <a:r>
              <a:rPr lang="zh-CN" altLang="en-US" sz="2400" b="1" dirty="0">
                <a:latin typeface="宋体" pitchFamily="2" charset="-122"/>
              </a:rPr>
              <a:t>为文法</a:t>
            </a:r>
            <a:r>
              <a:rPr lang="en-US" altLang="zh-CN" sz="2400" b="1" dirty="0">
                <a:latin typeface="宋体" pitchFamily="2" charset="-122"/>
              </a:rPr>
              <a:t>G</a:t>
            </a:r>
            <a:r>
              <a:rPr lang="en-US" altLang="zh-CN" sz="2400" b="1" dirty="0">
                <a:latin typeface="Arial"/>
              </a:rPr>
              <a:t>’</a:t>
            </a:r>
            <a:r>
              <a:rPr lang="zh-CN" altLang="en-US" sz="2400" b="1" dirty="0">
                <a:latin typeface="宋体" pitchFamily="2" charset="-122"/>
              </a:rPr>
              <a:t>的第</a:t>
            </a:r>
            <a:r>
              <a:rPr lang="en-US" altLang="zh-CN" sz="2400" b="1" dirty="0">
                <a:latin typeface="宋体" pitchFamily="2" charset="-122"/>
              </a:rPr>
              <a:t>j</a:t>
            </a:r>
            <a:r>
              <a:rPr lang="zh-CN" altLang="en-US" sz="2400" b="1" dirty="0">
                <a:latin typeface="宋体" pitchFamily="2" charset="-122"/>
              </a:rPr>
              <a:t>个产生式；</a:t>
            </a:r>
            <a:endParaRPr lang="zh-CN" altLang="en-US" sz="2400" b="1" dirty="0"/>
          </a:p>
          <a:p>
            <a:pPr lvl="1" algn="just">
              <a:lnSpc>
                <a:spcPct val="90000"/>
              </a:lnSpc>
              <a:buFontTx/>
              <a:buNone/>
            </a:pPr>
            <a:r>
              <a:rPr lang="en-US" altLang="zh-CN" sz="2400" b="1" dirty="0"/>
              <a:t>3</a:t>
            </a:r>
            <a:r>
              <a:rPr lang="zh-CN" altLang="en-US" sz="2400" b="1" dirty="0"/>
              <a:t>、若项目</a:t>
            </a:r>
            <a:r>
              <a:rPr lang="en-US" altLang="zh-CN" sz="2400" b="1" dirty="0"/>
              <a:t>S</a:t>
            </a:r>
            <a:r>
              <a:rPr lang="en-US" altLang="zh-CN" sz="2400" b="1" dirty="0">
                <a:latin typeface="Arial"/>
              </a:rPr>
              <a:t>’</a:t>
            </a:r>
            <a:r>
              <a:rPr lang="en-US" altLang="zh-CN" sz="2400" b="1" dirty="0">
                <a:latin typeface="宋体" pitchFamily="2" charset="-122"/>
              </a:rPr>
              <a:t>→</a:t>
            </a:r>
            <a:r>
              <a:rPr lang="en-US" altLang="zh-CN" sz="2400" b="1" dirty="0" smtClean="0">
                <a:latin typeface="宋体" pitchFamily="2" charset="-122"/>
              </a:rPr>
              <a:t>S．</a:t>
            </a:r>
            <a:r>
              <a:rPr lang="zh-CN" altLang="en-US" sz="2400" b="1" dirty="0" smtClean="0">
                <a:latin typeface="宋体" pitchFamily="2" charset="-122"/>
              </a:rPr>
              <a:t>属于</a:t>
            </a:r>
            <a:r>
              <a:rPr lang="en-US" altLang="zh-CN" sz="2400" b="1" dirty="0" err="1"/>
              <a:t>I</a:t>
            </a:r>
            <a:r>
              <a:rPr lang="en-US" altLang="zh-CN" sz="2400" b="1" baseline="-25000" dirty="0" err="1"/>
              <a:t>k</a:t>
            </a:r>
            <a:r>
              <a:rPr lang="en-US" altLang="zh-CN" sz="2400" b="1" dirty="0"/>
              <a:t>, </a:t>
            </a:r>
            <a:r>
              <a:rPr lang="zh-CN" altLang="en-US" sz="2400" b="1" dirty="0"/>
              <a:t>则置</a:t>
            </a:r>
            <a:r>
              <a:rPr lang="en-US" altLang="zh-CN" sz="2400" b="1" dirty="0"/>
              <a:t>ACTION[k, #]</a:t>
            </a:r>
            <a:r>
              <a:rPr lang="zh-CN" altLang="en-US" sz="2400" b="1" dirty="0"/>
              <a:t>为</a:t>
            </a:r>
            <a:r>
              <a:rPr lang="zh-CN" altLang="en-US" sz="2400" b="1" dirty="0">
                <a:latin typeface="Arial"/>
              </a:rPr>
              <a:t>“</a:t>
            </a:r>
            <a:r>
              <a:rPr lang="zh-CN" altLang="en-US" sz="2400" b="1" dirty="0"/>
              <a:t>接受</a:t>
            </a:r>
            <a:r>
              <a:rPr lang="zh-CN" altLang="en-US" sz="2400" b="1" dirty="0">
                <a:latin typeface="Arial"/>
              </a:rPr>
              <a:t>”</a:t>
            </a:r>
            <a:r>
              <a:rPr lang="zh-CN" altLang="en-US" sz="2400" b="1" dirty="0"/>
              <a:t>，简记为</a:t>
            </a:r>
            <a:r>
              <a:rPr lang="zh-CN" altLang="en-US" sz="2400" b="1" dirty="0">
                <a:latin typeface="Arial"/>
              </a:rPr>
              <a:t>“</a:t>
            </a:r>
            <a:r>
              <a:rPr lang="en-US" altLang="zh-CN" sz="2400" b="1" dirty="0"/>
              <a:t>acc</a:t>
            </a:r>
            <a:r>
              <a:rPr lang="en-US" altLang="zh-CN" sz="2400" b="1" dirty="0">
                <a:latin typeface="Arial"/>
              </a:rPr>
              <a:t>”</a:t>
            </a:r>
            <a:r>
              <a:rPr lang="en-US" altLang="zh-CN" sz="2400" b="1" dirty="0"/>
              <a:t>;</a:t>
            </a:r>
          </a:p>
          <a:p>
            <a:pPr lvl="1" algn="just">
              <a:lnSpc>
                <a:spcPct val="90000"/>
              </a:lnSpc>
              <a:buFontTx/>
              <a:buNone/>
            </a:pPr>
            <a:r>
              <a:rPr lang="en-US" altLang="zh-CN" sz="2400" b="1" dirty="0"/>
              <a:t>4</a:t>
            </a:r>
            <a:r>
              <a:rPr lang="zh-CN" altLang="en-US" sz="2400" b="1" dirty="0"/>
              <a:t>、若</a:t>
            </a:r>
            <a:r>
              <a:rPr lang="en-US" altLang="zh-CN" sz="2400" b="1" dirty="0"/>
              <a:t>GO (</a:t>
            </a:r>
            <a:r>
              <a:rPr lang="en-US" altLang="zh-CN" sz="2400" b="1" dirty="0" err="1"/>
              <a:t>I</a:t>
            </a:r>
            <a:r>
              <a:rPr lang="en-US" altLang="zh-CN" sz="2400" b="1" baseline="-25000" dirty="0" err="1"/>
              <a:t>k</a:t>
            </a:r>
            <a:r>
              <a:rPr lang="en-US" altLang="zh-CN" sz="2400" b="1" dirty="0"/>
              <a:t>, A)= </a:t>
            </a:r>
            <a:r>
              <a:rPr lang="en-US" altLang="zh-CN" sz="2400" b="1" dirty="0" err="1"/>
              <a:t>I</a:t>
            </a:r>
            <a:r>
              <a:rPr lang="en-US" altLang="zh-CN" sz="2400" b="1" baseline="-25000" dirty="0" err="1"/>
              <a:t>j</a:t>
            </a:r>
            <a:r>
              <a:rPr lang="en-US" altLang="zh-CN" sz="2400" b="1" dirty="0"/>
              <a:t>, A</a:t>
            </a:r>
            <a:r>
              <a:rPr lang="zh-CN" altLang="en-US" sz="2400" b="1" dirty="0"/>
              <a:t>为非终结符，则置</a:t>
            </a:r>
            <a:r>
              <a:rPr lang="en-US" altLang="zh-CN" sz="2400" b="1" dirty="0"/>
              <a:t>GOTO(k, A)=j;</a:t>
            </a:r>
          </a:p>
          <a:p>
            <a:pPr lvl="1" algn="just">
              <a:lnSpc>
                <a:spcPct val="90000"/>
              </a:lnSpc>
              <a:buFontTx/>
              <a:buNone/>
            </a:pPr>
            <a:r>
              <a:rPr lang="en-US" altLang="zh-CN" sz="2400" b="1" dirty="0"/>
              <a:t>5</a:t>
            </a:r>
            <a:r>
              <a:rPr lang="zh-CN" altLang="en-US" sz="2400" b="1" dirty="0"/>
              <a:t>、分析表中凡不能用规则1至4填入信息的空白格均置上</a:t>
            </a:r>
            <a:r>
              <a:rPr lang="zh-CN" altLang="en-US" sz="2400" b="1" dirty="0">
                <a:latin typeface="Arial"/>
              </a:rPr>
              <a:t>“</a:t>
            </a:r>
            <a:r>
              <a:rPr lang="zh-CN" altLang="en-US" sz="2400" b="1" dirty="0"/>
              <a:t>出错标志</a:t>
            </a:r>
            <a:r>
              <a:rPr lang="zh-CN" altLang="en-US" sz="2400" b="1" dirty="0">
                <a:latin typeface="Arial"/>
              </a:rPr>
              <a:t>”</a:t>
            </a:r>
            <a:r>
              <a:rPr lang="zh-CN" altLang="en-US" sz="2400" b="1" dirty="0" smtClean="0"/>
              <a:t>。</a:t>
            </a:r>
            <a:endParaRPr lang="zh-CN" altLang="en-US" sz="2400"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1052736"/>
            <a:ext cx="7772400" cy="503783"/>
          </a:xfrm>
        </p:spPr>
        <p:txBody>
          <a:bodyPr/>
          <a:lstStyle/>
          <a:p>
            <a:r>
              <a:rPr lang="zh-CN" altLang="zh-CN" sz="3200" b="1" dirty="0">
                <a:solidFill>
                  <a:schemeClr val="tx1"/>
                </a:solidFill>
              </a:rPr>
              <a:t>      </a:t>
            </a:r>
            <a:r>
              <a:rPr lang="en-US" altLang="zh-CN" sz="3200" b="1" dirty="0" smtClean="0">
                <a:solidFill>
                  <a:srgbClr val="3333FF"/>
                </a:solidFill>
              </a:rPr>
              <a:t>SLR(1) </a:t>
            </a:r>
            <a:r>
              <a:rPr lang="zh-CN" altLang="en-US" sz="3200" b="1" dirty="0" smtClean="0">
                <a:solidFill>
                  <a:srgbClr val="3333FF"/>
                </a:solidFill>
              </a:rPr>
              <a:t>文法</a:t>
            </a:r>
            <a:endParaRPr lang="zh-CN" altLang="en-US" sz="2400" b="1" dirty="0">
              <a:solidFill>
                <a:srgbClr val="3333FF"/>
              </a:solidFill>
            </a:endParaRPr>
          </a:p>
        </p:txBody>
      </p:sp>
      <p:sp>
        <p:nvSpPr>
          <p:cNvPr id="16387" name="Rectangle 3"/>
          <p:cNvSpPr>
            <a:spLocks noGrp="1" noChangeArrowheads="1"/>
          </p:cNvSpPr>
          <p:nvPr>
            <p:ph idx="1"/>
          </p:nvPr>
        </p:nvSpPr>
        <p:spPr>
          <a:xfrm>
            <a:off x="899592" y="2348880"/>
            <a:ext cx="6984776" cy="2304802"/>
          </a:xfrm>
        </p:spPr>
        <p:txBody>
          <a:bodyPr/>
          <a:lstStyle/>
          <a:p>
            <a:pPr marL="0" indent="361950" algn="just">
              <a:lnSpc>
                <a:spcPct val="90000"/>
              </a:lnSpc>
              <a:buFontTx/>
              <a:buNone/>
            </a:pPr>
            <a:r>
              <a:rPr lang="zh-CN" altLang="en-US" sz="2800" b="1" dirty="0" smtClean="0"/>
              <a:t>按</a:t>
            </a:r>
            <a:r>
              <a:rPr lang="zh-CN" altLang="en-US" sz="2800" b="1" dirty="0"/>
              <a:t>上述算法构造的含有</a:t>
            </a:r>
            <a:r>
              <a:rPr lang="en-US" altLang="zh-CN" sz="2800" b="1" dirty="0"/>
              <a:t>ACTION</a:t>
            </a:r>
            <a:r>
              <a:rPr lang="zh-CN" altLang="en-US" sz="2800" b="1" dirty="0"/>
              <a:t>和</a:t>
            </a:r>
            <a:r>
              <a:rPr lang="en-US" altLang="zh-CN" sz="2800" b="1" dirty="0"/>
              <a:t>GOTO</a:t>
            </a:r>
            <a:r>
              <a:rPr lang="zh-CN" altLang="en-US" sz="2800" b="1" dirty="0"/>
              <a:t>两部分的分析表，如果每个入口不含多重定义，则称它为文法</a:t>
            </a:r>
            <a:r>
              <a:rPr lang="en-US" altLang="zh-CN" sz="2800" b="1" dirty="0"/>
              <a:t>G</a:t>
            </a:r>
            <a:r>
              <a:rPr lang="zh-CN" altLang="en-US" sz="2800" b="1" dirty="0"/>
              <a:t>的一张</a:t>
            </a:r>
            <a:r>
              <a:rPr lang="en-US" altLang="zh-CN" sz="2800" b="1" dirty="0"/>
              <a:t>SLR</a:t>
            </a:r>
            <a:r>
              <a:rPr lang="zh-CN" altLang="en-US" sz="2800" b="1" dirty="0"/>
              <a:t>表</a:t>
            </a:r>
            <a:r>
              <a:rPr lang="zh-CN" altLang="en-US" sz="2800" b="1" dirty="0" smtClean="0"/>
              <a:t>。</a:t>
            </a:r>
            <a:endParaRPr lang="en-US" altLang="zh-CN" sz="2800" b="1" dirty="0" smtClean="0"/>
          </a:p>
          <a:p>
            <a:pPr marL="0" indent="361950" algn="just">
              <a:lnSpc>
                <a:spcPct val="90000"/>
              </a:lnSpc>
              <a:buFontTx/>
              <a:buNone/>
            </a:pPr>
            <a:r>
              <a:rPr lang="zh-CN" altLang="en-US" sz="2800" b="1" dirty="0" smtClean="0"/>
              <a:t>具有</a:t>
            </a:r>
            <a:r>
              <a:rPr lang="en-US" altLang="zh-CN" sz="2800" b="1" dirty="0"/>
              <a:t>SLR</a:t>
            </a:r>
            <a:r>
              <a:rPr lang="zh-CN" altLang="en-US" sz="2800" b="1" dirty="0"/>
              <a:t>表的文法</a:t>
            </a:r>
            <a:r>
              <a:rPr lang="en-US" altLang="zh-CN" sz="2800" b="1" dirty="0"/>
              <a:t>G</a:t>
            </a:r>
            <a:r>
              <a:rPr lang="zh-CN" altLang="en-US" sz="2800" b="1" dirty="0"/>
              <a:t>称为一个</a:t>
            </a:r>
            <a:r>
              <a:rPr lang="en-US" altLang="zh-CN" sz="2800" b="1" dirty="0"/>
              <a:t>SLR（1）</a:t>
            </a:r>
            <a:r>
              <a:rPr lang="zh-CN" altLang="en-US" sz="2800" b="1" dirty="0"/>
              <a:t>文法。</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9A025D1-BAA5-4CF6-A581-2B23F0086B83}" type="slidenum">
              <a:rPr lang="zh-CN" altLang="en-US" smtClean="0"/>
              <a:pPr/>
              <a:t>82</a:t>
            </a:fld>
            <a:endParaRPr lang="en-US" altLang="zh-CN"/>
          </a:p>
        </p:txBody>
      </p:sp>
      <p:sp>
        <p:nvSpPr>
          <p:cNvPr id="17410" name="Rectangle 2"/>
          <p:cNvSpPr>
            <a:spLocks noGrp="1" noChangeArrowheads="1"/>
          </p:cNvSpPr>
          <p:nvPr>
            <p:ph type="title" idx="4294967295"/>
          </p:nvPr>
        </p:nvSpPr>
        <p:spPr>
          <a:xfrm>
            <a:off x="683568" y="188640"/>
            <a:ext cx="8062913" cy="1563687"/>
          </a:xfrm>
        </p:spPr>
        <p:txBody>
          <a:bodyPr/>
          <a:lstStyle/>
          <a:p>
            <a:r>
              <a:rPr lang="zh-CN" altLang="en-US" sz="1800" b="1" dirty="0" smtClean="0">
                <a:latin typeface="宋体" pitchFamily="2" charset="-122"/>
              </a:rPr>
              <a:t>文法：</a:t>
            </a:r>
            <a:r>
              <a:rPr lang="en-US" altLang="zh-CN" sz="1800" b="1" dirty="0" smtClean="0">
                <a:latin typeface="宋体" pitchFamily="2" charset="-122"/>
              </a:rPr>
              <a:t>(</a:t>
            </a:r>
            <a:r>
              <a:rPr lang="en-US" altLang="zh-CN" sz="1800" b="1" dirty="0">
                <a:latin typeface="宋体" pitchFamily="2" charset="-122"/>
              </a:rPr>
              <a:t>0) S`→S      </a:t>
            </a:r>
            <a:r>
              <a:rPr lang="en-US" altLang="zh-CN" sz="1800" b="1" dirty="0" smtClean="0">
                <a:latin typeface="宋体" pitchFamily="2" charset="-122"/>
              </a:rPr>
              <a:t> </a:t>
            </a:r>
            <a:r>
              <a:rPr lang="en-US" altLang="zh-CN" sz="1800" b="1" dirty="0">
                <a:latin typeface="宋体" pitchFamily="2" charset="-122"/>
              </a:rPr>
              <a:t>(1) </a:t>
            </a:r>
            <a:r>
              <a:rPr lang="en-US" altLang="zh-CN" sz="1800" b="1" dirty="0" err="1">
                <a:latin typeface="宋体" pitchFamily="2" charset="-122"/>
              </a:rPr>
              <a:t>S→rD</a:t>
            </a:r>
            <a:r>
              <a:rPr lang="en-US" altLang="zh-CN" sz="1800" b="1" dirty="0">
                <a:latin typeface="宋体" pitchFamily="2" charset="-122"/>
              </a:rPr>
              <a:t/>
            </a:r>
            <a:br>
              <a:rPr lang="en-US" altLang="zh-CN" sz="1800" b="1" dirty="0">
                <a:latin typeface="宋体" pitchFamily="2" charset="-122"/>
              </a:rPr>
            </a:br>
            <a:r>
              <a:rPr lang="en-US" altLang="zh-CN" sz="1800" b="1" dirty="0">
                <a:latin typeface="宋体" pitchFamily="2" charset="-122"/>
              </a:rPr>
              <a:t>      (2) </a:t>
            </a:r>
            <a:r>
              <a:rPr lang="en-US" altLang="zh-CN" sz="1800" b="1" dirty="0" err="1">
                <a:latin typeface="宋体" pitchFamily="2" charset="-122"/>
              </a:rPr>
              <a:t>D→D,i</a:t>
            </a:r>
            <a:r>
              <a:rPr lang="en-US" altLang="zh-CN" sz="1800" b="1" dirty="0">
                <a:latin typeface="宋体" pitchFamily="2" charset="-122"/>
              </a:rPr>
              <a:t>      (3) </a:t>
            </a:r>
            <a:r>
              <a:rPr lang="en-US" altLang="zh-CN" sz="1800" b="1" dirty="0" err="1">
                <a:latin typeface="宋体" pitchFamily="2" charset="-122"/>
              </a:rPr>
              <a:t>D→i</a:t>
            </a:r>
            <a:r>
              <a:rPr lang="en-US" altLang="zh-CN" sz="1800" b="1" dirty="0">
                <a:latin typeface="宋体" pitchFamily="2" charset="-122"/>
              </a:rPr>
              <a:t/>
            </a:r>
            <a:br>
              <a:rPr lang="en-US" altLang="zh-CN" sz="1800" b="1" dirty="0">
                <a:latin typeface="宋体" pitchFamily="2" charset="-122"/>
              </a:rPr>
            </a:br>
            <a:r>
              <a:rPr lang="en-US" altLang="zh-CN" sz="1800" b="1" dirty="0">
                <a:latin typeface="宋体" pitchFamily="2" charset="-122"/>
              </a:rPr>
              <a:t> I</a:t>
            </a:r>
            <a:r>
              <a:rPr lang="en-US" altLang="zh-CN" sz="1800" b="1" baseline="-25000" dirty="0">
                <a:latin typeface="宋体" pitchFamily="2" charset="-122"/>
              </a:rPr>
              <a:t>3</a:t>
            </a:r>
            <a:r>
              <a:rPr lang="en-US" altLang="zh-CN" sz="1800" b="1" dirty="0">
                <a:latin typeface="宋体" pitchFamily="2" charset="-122"/>
              </a:rPr>
              <a:t>:   </a:t>
            </a:r>
            <a:r>
              <a:rPr lang="en-US" altLang="zh-CN" sz="1800" b="1" dirty="0" err="1">
                <a:latin typeface="宋体" pitchFamily="2" charset="-122"/>
              </a:rPr>
              <a:t>S→r</a:t>
            </a:r>
            <a:r>
              <a:rPr lang="en-US" altLang="zh-CN" sz="1800" b="1" dirty="0">
                <a:latin typeface="宋体" pitchFamily="2" charset="-122"/>
              </a:rPr>
              <a:t> </a:t>
            </a:r>
            <a:r>
              <a:rPr lang="en-US" altLang="zh-CN" sz="1800" b="1" dirty="0" smtClean="0">
                <a:latin typeface="宋体" pitchFamily="2" charset="-122"/>
              </a:rPr>
              <a:t>D．  </a:t>
            </a:r>
            <a:r>
              <a:rPr lang="en-US" altLang="zh-CN" sz="1800" b="1" dirty="0" err="1">
                <a:latin typeface="宋体" pitchFamily="2" charset="-122"/>
              </a:rPr>
              <a:t>D→</a:t>
            </a:r>
            <a:r>
              <a:rPr lang="en-US" altLang="zh-CN" sz="1800" b="1" dirty="0" err="1" smtClean="0">
                <a:latin typeface="宋体" pitchFamily="2" charset="-122"/>
              </a:rPr>
              <a:t>D.,</a:t>
            </a:r>
            <a:r>
              <a:rPr lang="en-US" altLang="zh-CN" sz="1800" b="1" dirty="0" err="1">
                <a:latin typeface="宋体" pitchFamily="2" charset="-122"/>
              </a:rPr>
              <a:t>i</a:t>
            </a:r>
            <a:r>
              <a:rPr lang="en-US" altLang="zh-CN" sz="1800" b="1" dirty="0">
                <a:latin typeface="宋体" pitchFamily="2" charset="-122"/>
              </a:rPr>
              <a:t>  </a:t>
            </a:r>
            <a:r>
              <a:rPr lang="en-US" altLang="zh-CN" sz="1800" dirty="0">
                <a:latin typeface="宋体" pitchFamily="2" charset="-122"/>
              </a:rPr>
              <a:t>FOLLOW(S)=</a:t>
            </a:r>
            <a:r>
              <a:rPr lang="en-US" altLang="en-US" sz="1800" dirty="0">
                <a:sym typeface="Symbol" pitchFamily="18" charset="2"/>
              </a:rPr>
              <a:t> {</a:t>
            </a:r>
            <a:r>
              <a:rPr lang="en-US" altLang="zh-CN" sz="1800" dirty="0">
                <a:sym typeface="Symbol" pitchFamily="18" charset="2"/>
              </a:rPr>
              <a:t>#</a:t>
            </a:r>
            <a:r>
              <a:rPr lang="en-US" altLang="en-US" sz="1800" dirty="0">
                <a:sym typeface="Symbol" pitchFamily="18" charset="2"/>
              </a:rPr>
              <a:t> </a:t>
            </a:r>
            <a:r>
              <a:rPr lang="en-US" altLang="en-US" sz="1800" dirty="0" smtClean="0">
                <a:sym typeface="Symbol" pitchFamily="18" charset="2"/>
              </a:rPr>
              <a:t>}</a:t>
            </a:r>
            <a:r>
              <a:rPr lang="en-US" altLang="zh-CN" sz="1800" dirty="0" smtClean="0">
                <a:sym typeface="Symbol" pitchFamily="18" charset="2"/>
              </a:rPr>
              <a:t/>
            </a:r>
            <a:br>
              <a:rPr lang="en-US" altLang="zh-CN" sz="1800" dirty="0" smtClean="0">
                <a:sym typeface="Symbol" pitchFamily="18" charset="2"/>
              </a:rPr>
            </a:br>
            <a:r>
              <a:rPr lang="en-US" altLang="zh-CN" sz="1800" b="1" dirty="0" smtClean="0">
                <a:latin typeface="宋体" pitchFamily="2" charset="-122"/>
              </a:rPr>
              <a:t> </a:t>
            </a:r>
            <a:r>
              <a:rPr lang="en-US" altLang="zh-CN" sz="1800" b="1" dirty="0">
                <a:latin typeface="宋体" pitchFamily="2" charset="-122"/>
              </a:rPr>
              <a:t>I</a:t>
            </a:r>
            <a:r>
              <a:rPr lang="en-US" altLang="zh-CN" sz="1800" b="1" baseline="-25000" dirty="0">
                <a:latin typeface="宋体" pitchFamily="2" charset="-122"/>
              </a:rPr>
              <a:t>4</a:t>
            </a:r>
            <a:r>
              <a:rPr lang="en-US" altLang="zh-CN" sz="1800" b="1" dirty="0">
                <a:latin typeface="宋体" pitchFamily="2" charset="-122"/>
              </a:rPr>
              <a:t>:   </a:t>
            </a:r>
            <a:r>
              <a:rPr lang="en-US" altLang="zh-CN" sz="1800" b="1" dirty="0" err="1">
                <a:latin typeface="宋体" pitchFamily="2" charset="-122"/>
              </a:rPr>
              <a:t>D→</a:t>
            </a:r>
            <a:r>
              <a:rPr lang="en-US" altLang="zh-CN" sz="1800" b="1" dirty="0" err="1" smtClean="0">
                <a:latin typeface="宋体" pitchFamily="2" charset="-122"/>
              </a:rPr>
              <a:t>i</a:t>
            </a:r>
            <a:r>
              <a:rPr lang="en-US" altLang="zh-CN" sz="1800" b="1" dirty="0" smtClean="0">
                <a:latin typeface="宋体" pitchFamily="2" charset="-122"/>
              </a:rPr>
              <a:t>． </a:t>
            </a:r>
            <a:r>
              <a:rPr lang="en-US" altLang="zh-CN" sz="1800" dirty="0">
                <a:latin typeface="宋体" pitchFamily="2" charset="-122"/>
              </a:rPr>
              <a:t>FOLLOW(D)=</a:t>
            </a:r>
            <a:r>
              <a:rPr lang="en-US" altLang="en-US" sz="1800" dirty="0">
                <a:sym typeface="Symbol" pitchFamily="18" charset="2"/>
              </a:rPr>
              <a:t> {</a:t>
            </a:r>
            <a:r>
              <a:rPr lang="en-US" altLang="zh-CN" sz="1800" dirty="0">
                <a:sym typeface="Symbol" pitchFamily="18" charset="2"/>
              </a:rPr>
              <a:t>,  #</a:t>
            </a:r>
            <a:r>
              <a:rPr lang="en-US" altLang="en-US" sz="1800" dirty="0">
                <a:sym typeface="Symbol" pitchFamily="18" charset="2"/>
              </a:rPr>
              <a:t> } </a:t>
            </a:r>
            <a:r>
              <a:rPr lang="en-US" altLang="en-US" sz="1800" dirty="0" smtClean="0">
                <a:sym typeface="Symbol" pitchFamily="18" charset="2"/>
              </a:rPr>
              <a:t/>
            </a:r>
            <a:br>
              <a:rPr lang="en-US" altLang="en-US" sz="1800" dirty="0" smtClean="0">
                <a:sym typeface="Symbol" pitchFamily="18" charset="2"/>
              </a:rPr>
            </a:br>
            <a:r>
              <a:rPr lang="en-US" altLang="zh-CN" sz="1800" b="1" dirty="0" smtClean="0">
                <a:latin typeface="宋体" pitchFamily="2" charset="-122"/>
              </a:rPr>
              <a:t> I</a:t>
            </a:r>
            <a:r>
              <a:rPr lang="en-US" altLang="zh-CN" sz="1800" b="1" baseline="-25000" dirty="0" smtClean="0">
                <a:latin typeface="宋体" pitchFamily="2" charset="-122"/>
              </a:rPr>
              <a:t>6</a:t>
            </a:r>
            <a:r>
              <a:rPr lang="en-US" altLang="zh-CN" sz="1800" b="1" dirty="0" smtClean="0">
                <a:latin typeface="宋体" pitchFamily="2" charset="-122"/>
              </a:rPr>
              <a:t>:   </a:t>
            </a:r>
            <a:r>
              <a:rPr lang="en-US" altLang="zh-CN" sz="1800" b="1" dirty="0" err="1" smtClean="0">
                <a:latin typeface="宋体" pitchFamily="2" charset="-122"/>
              </a:rPr>
              <a:t>D→D，i</a:t>
            </a:r>
            <a:r>
              <a:rPr lang="en-US" altLang="zh-CN" sz="1800" b="1" dirty="0" smtClean="0">
                <a:latin typeface="宋体" pitchFamily="2" charset="-122"/>
              </a:rPr>
              <a:t>． </a:t>
            </a:r>
            <a:r>
              <a:rPr lang="en-US" altLang="zh-CN" sz="1800" dirty="0" smtClean="0">
                <a:latin typeface="宋体" pitchFamily="2" charset="-122"/>
              </a:rPr>
              <a:t>FOLLOW(D)=</a:t>
            </a:r>
            <a:r>
              <a:rPr lang="en-US" altLang="en-US" sz="1800" dirty="0" smtClean="0">
                <a:sym typeface="Symbol" pitchFamily="18" charset="2"/>
              </a:rPr>
              <a:t> {</a:t>
            </a:r>
            <a:r>
              <a:rPr lang="en-US" altLang="zh-CN" sz="1800" dirty="0" smtClean="0">
                <a:sym typeface="Symbol" pitchFamily="18" charset="2"/>
              </a:rPr>
              <a:t>,  #</a:t>
            </a:r>
            <a:r>
              <a:rPr lang="en-US" altLang="en-US" sz="1800" dirty="0" smtClean="0">
                <a:sym typeface="Symbol" pitchFamily="18" charset="2"/>
              </a:rPr>
              <a:t> } </a:t>
            </a:r>
            <a:endParaRPr lang="zh-CN" altLang="en-US" sz="1800" dirty="0">
              <a:sym typeface="Symbol" pitchFamily="18" charset="2"/>
            </a:endParaRPr>
          </a:p>
        </p:txBody>
      </p:sp>
      <p:sp>
        <p:nvSpPr>
          <p:cNvPr id="6" name="Rectangle 3"/>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例</a:t>
            </a:r>
            <a:r>
              <a:rPr kumimoji="0" lang="en-US" altLang="zh-CN"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5.12</a:t>
            </a:r>
            <a:r>
              <a:rPr kumimoji="0" lang="zh-CN" altLang="en-US"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文法</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的</a:t>
            </a:r>
            <a:r>
              <a:rPr kumimoji="0" lang="en-US" altLang="zh-CN"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SLR（1）</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分析表</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zh-CN" altLang="en-US" sz="2000" b="1" i="0" u="none" strike="noStrike" kern="0" cap="none" spc="0" normalizeH="0" baseline="0" noProof="0" dirty="0">
                <a:ln>
                  <a:noFill/>
                </a:ln>
                <a:solidFill>
                  <a:srgbClr val="000000"/>
                </a:solidFill>
                <a:effectLst/>
                <a:uLnTx/>
                <a:uFillTx/>
                <a:latin typeface="华文新魏" pitchFamily="2" charset="-122"/>
                <a:ea typeface="华文新魏" pitchFamily="2" charset="-122"/>
              </a:rPr>
              <a:t>状态</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ACTION	                                 GOTO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	   ,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i</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	   S	  D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0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1				               </a:t>
            </a:r>
            <a:r>
              <a:rPr kumimoji="0" lang="en-US" altLang="zh-CN" sz="2000" b="1" i="0" u="none" strike="noStrike" kern="0" cap="none" spc="0" normalizeH="0" baseline="0" noProof="0" dirty="0" err="1">
                <a:ln>
                  <a:noFill/>
                </a:ln>
                <a:solidFill>
                  <a:srgbClr val="000000"/>
                </a:solidFill>
                <a:effectLst/>
                <a:uLnTx/>
                <a:uFillTx/>
                <a:latin typeface="Times New Roman"/>
                <a:ea typeface="宋体"/>
                <a:cs typeface="+mn-cs"/>
              </a:rPr>
              <a:t>acc</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2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4</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3        </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5</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1</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4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3</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5			                 S</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6</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6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r</a:t>
            </a:r>
            <a:r>
              <a:rPr kumimoji="0" lang="en-US" altLang="zh-CN" sz="2000" b="1" i="0" u="none" strike="noStrike" kern="0" cap="none" spc="0" normalizeH="0" baseline="-25000" noProof="0" dirty="0">
                <a:ln>
                  <a:noFill/>
                </a:ln>
                <a:solidFill>
                  <a:srgbClr val="000000"/>
                </a:solidFill>
                <a:effectLst/>
                <a:uLnTx/>
                <a:uFillTx/>
                <a:latin typeface="Times New Roman"/>
                <a:ea typeface="宋体"/>
                <a:cs typeface="+mn-cs"/>
              </a:rPr>
              <a:t>2</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			</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altLang="zh-CN" sz="2000" b="1" i="0" u="none" strike="noStrike" kern="0" cap="none" spc="0" normalizeH="0" baseline="0" noProof="0" dirty="0">
              <a:ln>
                <a:noFill/>
              </a:ln>
              <a:solidFill>
                <a:srgbClr val="000000"/>
              </a:solidFill>
              <a:effectLst/>
              <a:uLnTx/>
              <a:uFillTx/>
              <a:latin typeface="Times New Roman"/>
              <a:ea typeface="宋体"/>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400" b="0" i="0" u="none" strike="noStrike" kern="0" cap="none" spc="0" normalizeH="0" baseline="0" noProof="0" dirty="0">
              <a:ln>
                <a:noFill/>
              </a:ln>
              <a:solidFill>
                <a:srgbClr val="000000"/>
              </a:solidFill>
              <a:effectLst/>
              <a:uLnTx/>
              <a:uFillTx/>
              <a:latin typeface="Times New Roman"/>
              <a:ea typeface="宋体"/>
              <a:cs typeface="+mn-cs"/>
            </a:endParaRPr>
          </a:p>
        </p:txBody>
      </p:sp>
      <p:cxnSp>
        <p:nvCxnSpPr>
          <p:cNvPr id="7" name="直接连接符 6"/>
          <p:cNvCxnSpPr/>
          <p:nvPr/>
        </p:nvCxnSpPr>
        <p:spPr>
          <a:xfrm>
            <a:off x="683568" y="3140968"/>
            <a:ext cx="64087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403648" y="2492896"/>
            <a:ext cx="0" cy="3240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364088" y="2492896"/>
            <a:ext cx="72008" cy="33123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980728"/>
            <a:ext cx="7793037" cy="695672"/>
          </a:xfrm>
        </p:spPr>
        <p:txBody>
          <a:bodyPr/>
          <a:lstStyle/>
          <a:p>
            <a:r>
              <a:rPr lang="en-US" altLang="zh-CN" sz="3600" dirty="0" smtClean="0">
                <a:solidFill>
                  <a:srgbClr val="3333FF"/>
                </a:solidFill>
              </a:rPr>
              <a:t>5.3.4  </a:t>
            </a:r>
            <a:r>
              <a:rPr lang="en-US" altLang="zh-CN" sz="3600" dirty="0">
                <a:solidFill>
                  <a:srgbClr val="3333FF"/>
                </a:solidFill>
              </a:rPr>
              <a:t>LR(1)</a:t>
            </a:r>
            <a:r>
              <a:rPr lang="zh-CN" altLang="en-US" sz="3600" dirty="0">
                <a:solidFill>
                  <a:srgbClr val="3333FF"/>
                </a:solidFill>
              </a:rPr>
              <a:t>和</a:t>
            </a:r>
            <a:r>
              <a:rPr lang="en-US" altLang="zh-CN" sz="3600" dirty="0">
                <a:solidFill>
                  <a:srgbClr val="3333FF"/>
                </a:solidFill>
              </a:rPr>
              <a:t>LALR(1)</a:t>
            </a:r>
            <a:r>
              <a:rPr lang="zh-CN" altLang="en-US" sz="3600" dirty="0" smtClean="0">
                <a:solidFill>
                  <a:srgbClr val="3333FF"/>
                </a:solidFill>
              </a:rPr>
              <a:t>分析</a:t>
            </a:r>
            <a:endParaRPr lang="zh-CN" altLang="en-US" sz="3600" dirty="0">
              <a:solidFill>
                <a:srgbClr val="3333FF"/>
              </a:solidFill>
            </a:endParaRPr>
          </a:p>
        </p:txBody>
      </p:sp>
      <p:sp>
        <p:nvSpPr>
          <p:cNvPr id="4" name="内容占位符 3"/>
          <p:cNvSpPr>
            <a:spLocks noGrp="1"/>
          </p:cNvSpPr>
          <p:nvPr>
            <p:ph idx="1"/>
          </p:nvPr>
        </p:nvSpPr>
        <p:spPr/>
        <p:txBody>
          <a:bodyPr/>
          <a:lstStyle/>
          <a:p>
            <a:r>
              <a:rPr lang="en-US" altLang="zh-CN" dirty="0" smtClean="0"/>
              <a:t>LR(0)</a:t>
            </a:r>
            <a:r>
              <a:rPr lang="zh-CN" altLang="en-US" dirty="0" smtClean="0"/>
              <a:t>分析表每个入口都是唯一的；</a:t>
            </a:r>
            <a:endParaRPr lang="en-US" altLang="zh-CN" dirty="0" smtClean="0"/>
          </a:p>
          <a:p>
            <a:r>
              <a:rPr lang="en-US" altLang="zh-CN" dirty="0" smtClean="0"/>
              <a:t>SLR(1)</a:t>
            </a:r>
            <a:r>
              <a:rPr lang="zh-CN" altLang="en-US" dirty="0" smtClean="0"/>
              <a:t>分析表如果存在移进</a:t>
            </a:r>
            <a:r>
              <a:rPr lang="en-US" altLang="zh-CN" dirty="0" smtClean="0"/>
              <a:t>-</a:t>
            </a:r>
            <a:r>
              <a:rPr lang="zh-CN" altLang="en-US" dirty="0"/>
              <a:t>归约</a:t>
            </a:r>
            <a:r>
              <a:rPr lang="zh-CN" altLang="en-US" dirty="0" smtClean="0"/>
              <a:t>冲突或</a:t>
            </a:r>
            <a:r>
              <a:rPr lang="zh-CN" altLang="en-US" dirty="0"/>
              <a:t>归约</a:t>
            </a:r>
            <a:r>
              <a:rPr lang="en-US" altLang="zh-CN" dirty="0" smtClean="0"/>
              <a:t>-</a:t>
            </a:r>
            <a:r>
              <a:rPr lang="zh-CN" altLang="en-US" dirty="0"/>
              <a:t>归约</a:t>
            </a:r>
            <a:r>
              <a:rPr lang="zh-CN" altLang="en-US" dirty="0" smtClean="0"/>
              <a:t>冲突可通过如下解决：</a:t>
            </a:r>
            <a:endParaRPr lang="en-US" altLang="zh-CN" dirty="0" smtClean="0"/>
          </a:p>
          <a:p>
            <a:pPr lvl="2">
              <a:lnSpc>
                <a:spcPct val="90000"/>
              </a:lnSpc>
              <a:buFontTx/>
              <a:buNone/>
            </a:pPr>
            <a:r>
              <a:rPr lang="en-US" altLang="zh-CN" b="1" dirty="0" smtClean="0"/>
              <a:t>I</a:t>
            </a:r>
            <a:r>
              <a:rPr lang="en-US" altLang="zh-CN" b="1" baseline="-25000" dirty="0" smtClean="0"/>
              <a:t>K     :</a:t>
            </a:r>
            <a:r>
              <a:rPr lang="en-US" altLang="zh-CN" dirty="0" smtClean="0"/>
              <a:t>{ ...</a:t>
            </a:r>
            <a:r>
              <a:rPr lang="en-US" altLang="zh-CN" b="1" dirty="0" err="1" smtClean="0"/>
              <a:t>A</a:t>
            </a:r>
            <a:r>
              <a:rPr lang="en-US" altLang="zh-CN" b="1" dirty="0" err="1" smtClean="0">
                <a:latin typeface="宋体" pitchFamily="2" charset="-122"/>
              </a:rPr>
              <a:t>→α.bβ</a:t>
            </a:r>
            <a:r>
              <a:rPr lang="en-US" altLang="zh-CN" b="1" dirty="0" smtClean="0">
                <a:latin typeface="宋体" pitchFamily="2" charset="-122"/>
              </a:rPr>
              <a:t>  ,</a:t>
            </a:r>
            <a:r>
              <a:rPr lang="en-US" altLang="zh-CN" b="1" dirty="0" smtClean="0">
                <a:sym typeface="Symbol" pitchFamily="18" charset="2"/>
              </a:rPr>
              <a:t> </a:t>
            </a:r>
            <a:r>
              <a:rPr lang="en-US" altLang="zh-CN" b="1" dirty="0" smtClean="0"/>
              <a:t>P </a:t>
            </a:r>
            <a:r>
              <a:rPr lang="en-US" altLang="zh-CN" b="1" dirty="0" smtClean="0">
                <a:sym typeface="Symbol" pitchFamily="18" charset="2"/>
              </a:rPr>
              <a:t></a:t>
            </a:r>
            <a:r>
              <a:rPr lang="en-US" altLang="zh-CN" b="1" dirty="0" smtClean="0"/>
              <a:t> </a:t>
            </a:r>
            <a:r>
              <a:rPr lang="en-US" altLang="zh-CN" b="1" dirty="0" smtClean="0">
                <a:solidFill>
                  <a:srgbClr val="000000"/>
                </a:solidFill>
                <a:latin typeface="宋体" pitchFamily="2" charset="-122"/>
              </a:rPr>
              <a:t>ω</a:t>
            </a:r>
            <a:r>
              <a:rPr lang="en-US" altLang="zh-CN" b="1" dirty="0" smtClean="0">
                <a:sym typeface="Symbol" pitchFamily="18" charset="2"/>
              </a:rPr>
              <a:t> .  ,     Q</a:t>
            </a:r>
            <a:r>
              <a:rPr lang="en-US" altLang="zh-CN" b="1" dirty="0" smtClean="0"/>
              <a:t> </a:t>
            </a:r>
            <a:r>
              <a:rPr lang="en-US" altLang="zh-CN" b="1" dirty="0" smtClean="0">
                <a:sym typeface="Symbol" pitchFamily="18" charset="2"/>
              </a:rPr>
              <a:t></a:t>
            </a:r>
            <a:r>
              <a:rPr lang="en-US" altLang="zh-CN" b="1" dirty="0" smtClean="0"/>
              <a:t> </a:t>
            </a:r>
            <a:r>
              <a:rPr lang="en-US" altLang="zh-CN" b="1" dirty="0" smtClean="0">
                <a:sym typeface="Symbol" pitchFamily="18" charset="2"/>
              </a:rPr>
              <a:t> .   , </a:t>
            </a:r>
            <a:r>
              <a:rPr lang="en-US" altLang="zh-CN" b="1" dirty="0" smtClean="0">
                <a:latin typeface="Arial"/>
                <a:sym typeface="Symbol" pitchFamily="18" charset="2"/>
              </a:rPr>
              <a:t>…</a:t>
            </a:r>
            <a:r>
              <a:rPr lang="en-US" altLang="zh-CN" b="1" dirty="0" smtClean="0">
                <a:sym typeface="Symbol" pitchFamily="18" charset="2"/>
              </a:rPr>
              <a:t>}</a:t>
            </a:r>
          </a:p>
          <a:p>
            <a:pPr lvl="2">
              <a:lnSpc>
                <a:spcPct val="90000"/>
              </a:lnSpc>
              <a:buFontTx/>
              <a:buNone/>
            </a:pPr>
            <a:r>
              <a:rPr lang="zh-CN" altLang="en-US" b="1" dirty="0" smtClean="0">
                <a:sym typeface="Symbol" pitchFamily="18" charset="2"/>
              </a:rPr>
              <a:t>若  </a:t>
            </a:r>
            <a:r>
              <a:rPr lang="en-US" altLang="en-US" b="1" dirty="0" smtClean="0">
                <a:sym typeface="Symbol" pitchFamily="18" charset="2"/>
              </a:rPr>
              <a:t>FOLLOW(Q</a:t>
            </a:r>
            <a:r>
              <a:rPr lang="en-US" altLang="en-US" dirty="0" smtClean="0">
                <a:sym typeface="Symbol" pitchFamily="18" charset="2"/>
              </a:rPr>
              <a:t>)   FOLLOW(P) =</a:t>
            </a:r>
          </a:p>
          <a:p>
            <a:pPr lvl="2">
              <a:lnSpc>
                <a:spcPct val="90000"/>
              </a:lnSpc>
              <a:buFontTx/>
              <a:buNone/>
            </a:pPr>
            <a:r>
              <a:rPr lang="en-US" altLang="en-US" b="1" dirty="0" smtClean="0">
                <a:sym typeface="Symbol" pitchFamily="18" charset="2"/>
              </a:rPr>
              <a:t>      FOLLOW(P</a:t>
            </a:r>
            <a:r>
              <a:rPr lang="en-US" altLang="en-US" dirty="0" smtClean="0">
                <a:sym typeface="Symbol" pitchFamily="18" charset="2"/>
              </a:rPr>
              <a:t>)  { b } =</a:t>
            </a:r>
          </a:p>
          <a:p>
            <a:pPr lvl="2">
              <a:lnSpc>
                <a:spcPct val="90000"/>
              </a:lnSpc>
              <a:buFontTx/>
              <a:buNone/>
            </a:pPr>
            <a:r>
              <a:rPr lang="en-US" altLang="en-US" dirty="0" smtClean="0">
                <a:sym typeface="Symbol" pitchFamily="18" charset="2"/>
              </a:rPr>
              <a:t>      </a:t>
            </a:r>
            <a:r>
              <a:rPr lang="en-US" altLang="en-US" b="1" dirty="0" smtClean="0">
                <a:sym typeface="Symbol" pitchFamily="18" charset="2"/>
              </a:rPr>
              <a:t>FOLLOW(</a:t>
            </a:r>
            <a:r>
              <a:rPr lang="en-US" altLang="en-US" dirty="0" smtClean="0">
                <a:sym typeface="Symbol" pitchFamily="18" charset="2"/>
              </a:rPr>
              <a:t>Q)   { b} =</a:t>
            </a:r>
          </a:p>
          <a:p>
            <a:pPr>
              <a:lnSpc>
                <a:spcPct val="90000"/>
              </a:lnSpc>
            </a:pPr>
            <a:r>
              <a:rPr lang="en-US" altLang="en-US" dirty="0" smtClean="0">
                <a:sym typeface="Symbol" pitchFamily="18" charset="2"/>
              </a:rPr>
              <a:t> </a:t>
            </a:r>
            <a:r>
              <a:rPr lang="zh-CN" altLang="en-US" dirty="0" smtClean="0">
                <a:sym typeface="Symbol" pitchFamily="18" charset="2"/>
              </a:rPr>
              <a:t>如果上述交集不为空，怎么办？</a:t>
            </a:r>
            <a:endParaRPr lang="en-US" altLang="en-US" dirty="0" smtClean="0">
              <a:sym typeface="Symbol" pitchFamily="18" charset="2"/>
            </a:endParaRPr>
          </a:p>
        </p:txBody>
      </p:sp>
      <p:sp>
        <p:nvSpPr>
          <p:cNvPr id="3" name="灯片编号占位符 2"/>
          <p:cNvSpPr>
            <a:spLocks noGrp="1"/>
          </p:cNvSpPr>
          <p:nvPr>
            <p:ph type="sldNum" sz="quarter" idx="12"/>
          </p:nvPr>
        </p:nvSpPr>
        <p:spPr/>
        <p:txBody>
          <a:bodyPr/>
          <a:lstStyle/>
          <a:p>
            <a:fld id="{5559C402-7782-4CC8-8EBF-7FFAFA3DFDC7}" type="slidenum">
              <a:rPr lang="zh-CN" altLang="en-US" smtClean="0"/>
              <a:pPr/>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332656"/>
            <a:ext cx="8358311" cy="960884"/>
          </a:xfrm>
        </p:spPr>
        <p:txBody>
          <a:bodyPr/>
          <a:lstStyle/>
          <a:p>
            <a:r>
              <a:rPr lang="zh-CN" altLang="en-US" sz="2800" b="1" dirty="0" smtClean="0"/>
              <a:t>例</a:t>
            </a:r>
            <a:r>
              <a:rPr lang="en-US" altLang="zh-CN" sz="2800" b="1" dirty="0" smtClean="0"/>
              <a:t>5.13</a:t>
            </a:r>
            <a:r>
              <a:rPr lang="zh-CN" altLang="en-US" sz="2800" b="1" dirty="0" smtClean="0">
                <a:latin typeface="宋体" pitchFamily="2" charset="-122"/>
              </a:rPr>
              <a:t>文法</a:t>
            </a:r>
            <a:r>
              <a:rPr lang="en-US" altLang="zh-CN" sz="2800" b="1" dirty="0">
                <a:latin typeface="宋体" pitchFamily="2" charset="-122"/>
              </a:rPr>
              <a:t>G </a:t>
            </a:r>
            <a:r>
              <a:rPr lang="en-US" altLang="zh-CN" sz="2800" b="1" dirty="0" smtClean="0">
                <a:latin typeface="宋体" pitchFamily="2" charset="-122"/>
              </a:rPr>
              <a:t> </a:t>
            </a:r>
            <a:r>
              <a:rPr lang="en-US" altLang="zh-CN" sz="2400" b="1" dirty="0" smtClean="0">
                <a:latin typeface="宋体" pitchFamily="2" charset="-122"/>
              </a:rPr>
              <a:t>(</a:t>
            </a:r>
            <a:r>
              <a:rPr lang="en-US" altLang="zh-CN" sz="2400" b="1" dirty="0">
                <a:latin typeface="宋体" pitchFamily="2" charset="-122"/>
              </a:rPr>
              <a:t>0) </a:t>
            </a:r>
            <a:r>
              <a:rPr lang="en-US" altLang="zh-CN" sz="2400" b="1" dirty="0" smtClean="0">
                <a:latin typeface="宋体" pitchFamily="2" charset="-122"/>
              </a:rPr>
              <a:t>S’→</a:t>
            </a:r>
            <a:r>
              <a:rPr lang="en-US" altLang="zh-CN" sz="2400" b="1" dirty="0">
                <a:latin typeface="宋体" pitchFamily="2" charset="-122"/>
              </a:rPr>
              <a:t>S   </a:t>
            </a:r>
            <a:r>
              <a:rPr lang="en-US" altLang="zh-CN" sz="2400" b="1" dirty="0" smtClean="0">
                <a:latin typeface="宋体" pitchFamily="2" charset="-122"/>
              </a:rPr>
              <a:t>(</a:t>
            </a:r>
            <a:r>
              <a:rPr lang="en-US" altLang="zh-CN" sz="2400" b="1" dirty="0">
                <a:latin typeface="宋体" pitchFamily="2" charset="-122"/>
              </a:rPr>
              <a:t>1) </a:t>
            </a:r>
            <a:r>
              <a:rPr lang="en-US" altLang="zh-CN" sz="2400" b="1" dirty="0" err="1">
                <a:latin typeface="宋体" pitchFamily="2" charset="-122"/>
              </a:rPr>
              <a:t>S→aAd</a:t>
            </a:r>
            <a:r>
              <a:rPr lang="en-US" altLang="zh-CN" sz="2400" b="1" dirty="0">
                <a:latin typeface="宋体" pitchFamily="2" charset="-122"/>
              </a:rPr>
              <a:t>   </a:t>
            </a:r>
            <a:r>
              <a:rPr lang="en-US" altLang="zh-CN" sz="2400" b="1" dirty="0" smtClean="0">
                <a:latin typeface="宋体" pitchFamily="2" charset="-122"/>
              </a:rPr>
              <a:t>(</a:t>
            </a:r>
            <a:r>
              <a:rPr lang="en-US" altLang="zh-CN" sz="2400" b="1" dirty="0">
                <a:latin typeface="宋体" pitchFamily="2" charset="-122"/>
              </a:rPr>
              <a:t>2) </a:t>
            </a:r>
            <a:r>
              <a:rPr lang="en-US" altLang="zh-CN" sz="2400" b="1" dirty="0" err="1">
                <a:latin typeface="宋体" pitchFamily="2" charset="-122"/>
              </a:rPr>
              <a:t>S→bAc</a:t>
            </a:r>
            <a:r>
              <a:rPr lang="en-US" altLang="zh-CN" sz="2400" b="1" dirty="0">
                <a:solidFill>
                  <a:srgbClr val="000000"/>
                </a:solidFill>
              </a:rPr>
              <a:t/>
            </a:r>
            <a:br>
              <a:rPr lang="en-US" altLang="zh-CN" sz="2400" b="1" dirty="0">
                <a:solidFill>
                  <a:srgbClr val="000000"/>
                </a:solidFill>
              </a:rPr>
            </a:br>
            <a:r>
              <a:rPr lang="en-US" altLang="zh-CN" sz="2400" b="1" dirty="0">
                <a:latin typeface="宋体" pitchFamily="2" charset="-122"/>
              </a:rPr>
              <a:t>            </a:t>
            </a:r>
            <a:r>
              <a:rPr lang="en-US" altLang="zh-CN" sz="2400" b="1" dirty="0" smtClean="0">
                <a:latin typeface="宋体" pitchFamily="2" charset="-122"/>
              </a:rPr>
              <a:t>   (</a:t>
            </a:r>
            <a:r>
              <a:rPr lang="en-US" altLang="zh-CN" sz="2400" b="1" dirty="0">
                <a:latin typeface="宋体" pitchFamily="2" charset="-122"/>
              </a:rPr>
              <a:t>3) </a:t>
            </a:r>
            <a:r>
              <a:rPr lang="en-US" altLang="zh-CN" sz="2400" b="1" dirty="0" err="1">
                <a:latin typeface="宋体" pitchFamily="2" charset="-122"/>
              </a:rPr>
              <a:t>S→aec</a:t>
            </a:r>
            <a:r>
              <a:rPr lang="en-US" altLang="zh-CN" sz="2400" b="1" dirty="0">
                <a:latin typeface="宋体" pitchFamily="2" charset="-122"/>
              </a:rPr>
              <a:t> </a:t>
            </a:r>
            <a:r>
              <a:rPr lang="en-US" altLang="zh-CN" sz="2400" b="1" dirty="0" smtClean="0">
                <a:latin typeface="宋体" pitchFamily="2" charset="-122"/>
              </a:rPr>
              <a:t> (</a:t>
            </a:r>
            <a:r>
              <a:rPr lang="en-US" altLang="zh-CN" sz="2400" b="1" dirty="0">
                <a:latin typeface="宋体" pitchFamily="2" charset="-122"/>
              </a:rPr>
              <a:t>4) </a:t>
            </a:r>
            <a:r>
              <a:rPr lang="en-US" altLang="zh-CN" sz="2400" b="1" dirty="0" err="1">
                <a:latin typeface="宋体" pitchFamily="2" charset="-122"/>
              </a:rPr>
              <a:t>S→bed</a:t>
            </a:r>
            <a:r>
              <a:rPr lang="en-US" altLang="zh-CN" sz="2400" b="1" dirty="0">
                <a:latin typeface="宋体" pitchFamily="2" charset="-122"/>
              </a:rPr>
              <a:t>   </a:t>
            </a:r>
            <a:r>
              <a:rPr lang="en-US" altLang="zh-CN" sz="2400" b="1" dirty="0" smtClean="0">
                <a:latin typeface="宋体" pitchFamily="2" charset="-122"/>
              </a:rPr>
              <a:t>(</a:t>
            </a:r>
            <a:r>
              <a:rPr lang="en-US" altLang="zh-CN" sz="2400" b="1" dirty="0">
                <a:latin typeface="宋体" pitchFamily="2" charset="-122"/>
              </a:rPr>
              <a:t>5) </a:t>
            </a:r>
            <a:r>
              <a:rPr lang="en-US" altLang="zh-CN" sz="2400" b="1" dirty="0" err="1">
                <a:latin typeface="宋体" pitchFamily="2" charset="-122"/>
              </a:rPr>
              <a:t>A→e</a:t>
            </a:r>
            <a:endParaRPr lang="en-US" altLang="zh-CN" dirty="0"/>
          </a:p>
        </p:txBody>
      </p:sp>
      <p:sp>
        <p:nvSpPr>
          <p:cNvPr id="5123" name="Rectangle 3"/>
          <p:cNvSpPr>
            <a:spLocks noGrp="1" noChangeArrowheads="1"/>
          </p:cNvSpPr>
          <p:nvPr>
            <p:ph idx="1"/>
          </p:nvPr>
        </p:nvSpPr>
        <p:spPr>
          <a:xfrm>
            <a:off x="250825" y="1484313"/>
            <a:ext cx="8359775" cy="5373687"/>
          </a:xfrm>
        </p:spPr>
        <p:txBody>
          <a:bodyPr/>
          <a:lstStyle/>
          <a:p>
            <a:pPr algn="just">
              <a:lnSpc>
                <a:spcPct val="80000"/>
              </a:lnSpc>
              <a:buFont typeface="Monotype Sorts" pitchFamily="2" charset="2"/>
              <a:buNone/>
            </a:pPr>
            <a:r>
              <a:rPr lang="zh-CN" altLang="zh-CN" sz="2400" b="1" dirty="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0:</a:t>
            </a:r>
            <a:r>
              <a:rPr lang="en-US" altLang="zh-CN" sz="2400" b="1" dirty="0">
                <a:latin typeface="宋体" pitchFamily="2" charset="-122"/>
              </a:rPr>
              <a:t> </a:t>
            </a:r>
            <a:r>
              <a:rPr lang="en-US" altLang="zh-CN" sz="2400" b="1" dirty="0" smtClean="0">
                <a:latin typeface="宋体" pitchFamily="2" charset="-122"/>
              </a:rPr>
              <a:t>S’→</a:t>
            </a:r>
            <a:r>
              <a:rPr lang="zh-CN" altLang="en-US" sz="2400" b="1" dirty="0" smtClean="0">
                <a:latin typeface="宋体" pitchFamily="2" charset="-122"/>
              </a:rPr>
              <a:t>．</a:t>
            </a:r>
            <a:r>
              <a:rPr lang="en-US" altLang="zh-CN" sz="2400" b="1" dirty="0" smtClean="0">
                <a:latin typeface="宋体" pitchFamily="2" charset="-122"/>
              </a:rPr>
              <a:t>S       </a:t>
            </a:r>
            <a:r>
              <a:rPr lang="en-US" altLang="zh-CN" sz="2400" b="1" dirty="0">
                <a:latin typeface="宋体" pitchFamily="2" charset="-122"/>
              </a:rPr>
              <a:t>I</a:t>
            </a:r>
            <a:r>
              <a:rPr lang="en-US" altLang="zh-CN" sz="2400" b="1" baseline="-25000" dirty="0">
                <a:latin typeface="宋体" pitchFamily="2" charset="-122"/>
              </a:rPr>
              <a:t>1</a:t>
            </a:r>
            <a:r>
              <a:rPr lang="en-US" altLang="zh-CN" sz="2400" b="1" dirty="0">
                <a:latin typeface="宋体" pitchFamily="2" charset="-122"/>
              </a:rPr>
              <a:t>: </a:t>
            </a:r>
            <a:r>
              <a:rPr lang="en-US" altLang="zh-CN" sz="2400" b="1" dirty="0" smtClean="0">
                <a:latin typeface="宋体" pitchFamily="2" charset="-122"/>
              </a:rPr>
              <a:t>S’→S</a:t>
            </a:r>
            <a:r>
              <a:rPr lang="zh-CN" altLang="en-US" sz="2400" b="1" dirty="0" smtClean="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2</a:t>
            </a:r>
            <a:r>
              <a:rPr lang="en-US" altLang="zh-CN" sz="2400" b="1" dirty="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a</a:t>
            </a:r>
            <a:r>
              <a:rPr lang="zh-CN" altLang="en-US" sz="2400" b="1" dirty="0" smtClean="0">
                <a:latin typeface="宋体" pitchFamily="2" charset="-122"/>
              </a:rPr>
              <a:t>．</a:t>
            </a:r>
            <a:r>
              <a:rPr lang="en-US" altLang="zh-CN" sz="2400" b="1" dirty="0" smtClean="0">
                <a:latin typeface="宋体" pitchFamily="2" charset="-122"/>
              </a:rPr>
              <a:t>Ad </a:t>
            </a:r>
            <a:endParaRPr lang="en-US" altLang="zh-CN" sz="2400" b="1" dirty="0">
              <a:latin typeface="宋体" pitchFamily="2" charset="-122"/>
            </a:endParaRPr>
          </a:p>
          <a:p>
            <a:pPr>
              <a:lnSpc>
                <a:spcPct val="80000"/>
              </a:lnSpc>
              <a:buFont typeface="Monotype Sorts" pitchFamily="2" charset="2"/>
              <a:buNone/>
            </a:pPr>
            <a:r>
              <a:rPr lang="en-US" altLang="zh-CN" sz="2400" b="1" dirty="0">
                <a:latin typeface="宋体" pitchFamily="2" charset="-122"/>
              </a:rPr>
              <a:t>    S</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err="1" smtClean="0">
                <a:latin typeface="宋体" pitchFamily="2" charset="-122"/>
              </a:rPr>
              <a:t>aAd</a:t>
            </a:r>
            <a:r>
              <a:rPr lang="en-US" altLang="zh-CN" sz="2400" b="1" dirty="0" smtClean="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a</a:t>
            </a:r>
            <a:r>
              <a:rPr lang="zh-CN" altLang="en-US" sz="2400" b="1" dirty="0" smtClean="0">
                <a:latin typeface="宋体" pitchFamily="2" charset="-122"/>
              </a:rPr>
              <a:t>．</a:t>
            </a:r>
            <a:r>
              <a:rPr lang="en-US" altLang="zh-CN" sz="2400" b="1" dirty="0" err="1" smtClean="0">
                <a:latin typeface="宋体" pitchFamily="2" charset="-122"/>
              </a:rPr>
              <a:t>ec</a:t>
            </a:r>
            <a:r>
              <a:rPr lang="en-US" altLang="zh-CN" sz="2400" b="1" dirty="0" smtClean="0">
                <a:latin typeface="宋体" pitchFamily="2" charset="-122"/>
              </a:rPr>
              <a:t> </a:t>
            </a:r>
            <a:endParaRPr lang="en-US" altLang="zh-CN" sz="2400" b="1" dirty="0">
              <a:latin typeface="宋体" pitchFamily="2" charset="-122"/>
            </a:endParaRPr>
          </a:p>
          <a:p>
            <a:pPr>
              <a:lnSpc>
                <a:spcPct val="80000"/>
              </a:lnSpc>
              <a:buFont typeface="Monotype Sorts" pitchFamily="2" charset="2"/>
              <a:buNone/>
            </a:pPr>
            <a:r>
              <a:rPr lang="en-US" altLang="zh-CN" sz="2400" b="1" dirty="0">
                <a:latin typeface="宋体" pitchFamily="2" charset="-122"/>
              </a:rPr>
              <a:t>    S</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err="1" smtClean="0">
                <a:latin typeface="宋体" pitchFamily="2" charset="-122"/>
              </a:rPr>
              <a:t>bAc</a:t>
            </a:r>
            <a:r>
              <a:rPr lang="en-US" altLang="zh-CN" sz="2400" b="1" dirty="0" smtClean="0">
                <a:latin typeface="宋体" pitchFamily="2" charset="-122"/>
              </a:rPr>
              <a:t>                      </a:t>
            </a:r>
            <a:r>
              <a:rPr lang="en-US" altLang="zh-CN" sz="2400" b="1" dirty="0">
                <a:latin typeface="宋体" pitchFamily="2" charset="-122"/>
              </a:rPr>
              <a:t>A</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e </a:t>
            </a:r>
            <a:endParaRPr lang="en-US" altLang="zh-CN" sz="2400" b="1" dirty="0">
              <a:latin typeface="宋体" pitchFamily="2" charset="-122"/>
            </a:endParaRPr>
          </a:p>
          <a:p>
            <a:pPr>
              <a:lnSpc>
                <a:spcPct val="80000"/>
              </a:lnSpc>
              <a:buFont typeface="Monotype Sorts" pitchFamily="2" charset="2"/>
              <a:buNone/>
            </a:pPr>
            <a:r>
              <a:rPr lang="en-US" altLang="zh-CN" sz="2400" b="1" dirty="0">
                <a:latin typeface="宋体" pitchFamily="2" charset="-122"/>
              </a:rPr>
              <a:t>    S</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err="1" smtClean="0">
                <a:latin typeface="宋体" pitchFamily="2" charset="-122"/>
              </a:rPr>
              <a:t>aec</a:t>
            </a:r>
            <a:r>
              <a:rPr lang="en-US" altLang="zh-CN" sz="2400" b="1" dirty="0" smtClean="0">
                <a:latin typeface="宋体" pitchFamily="2" charset="-122"/>
              </a:rPr>
              <a:t> </a:t>
            </a:r>
            <a:endParaRPr lang="en-US" altLang="zh-CN" sz="2400" b="1" dirty="0">
              <a:latin typeface="宋体" pitchFamily="2" charset="-122"/>
            </a:endParaRPr>
          </a:p>
          <a:p>
            <a:pPr>
              <a:lnSpc>
                <a:spcPct val="80000"/>
              </a:lnSpc>
              <a:buFont typeface="Monotype Sorts" pitchFamily="2" charset="2"/>
              <a:buNone/>
            </a:pPr>
            <a:r>
              <a:rPr lang="en-US" altLang="zh-CN" sz="2400" b="1" dirty="0">
                <a:latin typeface="宋体" pitchFamily="2" charset="-122"/>
              </a:rPr>
              <a:t>    S</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bed</a:t>
            </a:r>
            <a:endParaRPr lang="en-US" altLang="zh-CN" sz="2400" b="1" dirty="0">
              <a:latin typeface="宋体" pitchFamily="2" charset="-122"/>
            </a:endParaRPr>
          </a:p>
          <a:p>
            <a:pPr>
              <a:lnSpc>
                <a:spcPct val="80000"/>
              </a:lnSpc>
              <a:buFont typeface="Monotype Sorts" pitchFamily="2" charset="2"/>
              <a:buNone/>
            </a:pPr>
            <a:r>
              <a:rPr lang="en-US" altLang="zh-CN" sz="2400" b="1" dirty="0">
                <a:latin typeface="宋体" pitchFamily="2" charset="-122"/>
              </a:rPr>
              <a:t> I</a:t>
            </a:r>
            <a:r>
              <a:rPr lang="en-US" altLang="zh-CN" sz="2400" b="1" baseline="-25000" dirty="0">
                <a:latin typeface="宋体" pitchFamily="2" charset="-122"/>
              </a:rPr>
              <a:t>3</a:t>
            </a:r>
            <a:r>
              <a:rPr lang="en-US" altLang="zh-CN" sz="2400" b="1" dirty="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b</a:t>
            </a:r>
            <a:r>
              <a:rPr lang="zh-CN" altLang="en-US" sz="2400" b="1" dirty="0" smtClean="0">
                <a:latin typeface="宋体" pitchFamily="2" charset="-122"/>
              </a:rPr>
              <a:t>．</a:t>
            </a:r>
            <a:r>
              <a:rPr lang="en-US" altLang="zh-CN" sz="2400" b="1" dirty="0" smtClean="0">
                <a:latin typeface="宋体" pitchFamily="2" charset="-122"/>
              </a:rPr>
              <a:t>Ac     </a:t>
            </a:r>
            <a:r>
              <a:rPr lang="en-US" altLang="zh-CN" sz="2400" b="1" dirty="0">
                <a:latin typeface="宋体" pitchFamily="2" charset="-122"/>
              </a:rPr>
              <a:t>I</a:t>
            </a:r>
            <a:r>
              <a:rPr lang="en-US" altLang="zh-CN" sz="2400" b="1" baseline="-25000" dirty="0">
                <a:latin typeface="宋体" pitchFamily="2" charset="-122"/>
              </a:rPr>
              <a:t>4</a:t>
            </a:r>
            <a:r>
              <a:rPr lang="en-US" altLang="zh-CN" sz="2400" b="1" dirty="0">
                <a:latin typeface="宋体" pitchFamily="2" charset="-122"/>
              </a:rPr>
              <a:t>:</a:t>
            </a:r>
            <a:r>
              <a:rPr lang="en-US" altLang="zh-CN" sz="2400" b="1" dirty="0">
                <a:solidFill>
                  <a:srgbClr val="000000"/>
                </a:solidFill>
              </a:rPr>
              <a:t>                     I</a:t>
            </a:r>
            <a:r>
              <a:rPr lang="en-US" altLang="zh-CN" sz="2400" b="1" baseline="-25000" dirty="0">
                <a:solidFill>
                  <a:srgbClr val="000000"/>
                </a:solidFill>
              </a:rPr>
              <a:t>5</a:t>
            </a:r>
            <a:r>
              <a:rPr lang="en-US" altLang="zh-CN" sz="2400" b="1" dirty="0">
                <a:solidFill>
                  <a:srgbClr val="000000"/>
                </a:solidFill>
              </a:rPr>
              <a:t>: </a:t>
            </a:r>
            <a:endParaRPr lang="en-US" altLang="zh-CN" sz="2400" b="1" dirty="0">
              <a:latin typeface="宋体" pitchFamily="2" charset="-122"/>
            </a:endParaRPr>
          </a:p>
          <a:p>
            <a:pPr algn="just">
              <a:lnSpc>
                <a:spcPct val="80000"/>
              </a:lnSpc>
              <a:buFont typeface="Monotype Sorts" pitchFamily="2" charset="2"/>
              <a:buNone/>
            </a:pPr>
            <a:r>
              <a:rPr lang="en-US" altLang="zh-CN" sz="2400" b="1" dirty="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b</a:t>
            </a:r>
            <a:r>
              <a:rPr lang="zh-CN" altLang="en-US" sz="2400" b="1" dirty="0" smtClean="0">
                <a:latin typeface="宋体" pitchFamily="2" charset="-122"/>
              </a:rPr>
              <a:t>．</a:t>
            </a:r>
            <a:r>
              <a:rPr lang="en-US" altLang="zh-CN" sz="2400" b="1" dirty="0" err="1" smtClean="0">
                <a:latin typeface="宋体" pitchFamily="2" charset="-122"/>
              </a:rPr>
              <a:t>ed</a:t>
            </a:r>
            <a:r>
              <a:rPr lang="en-US" altLang="zh-CN" sz="2400" b="1" dirty="0" smtClean="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aA</a:t>
            </a:r>
            <a:r>
              <a:rPr lang="zh-CN" altLang="en-US" sz="2400" b="1" dirty="0" smtClean="0">
                <a:latin typeface="宋体" pitchFamily="2" charset="-122"/>
              </a:rPr>
              <a:t>．</a:t>
            </a:r>
            <a:r>
              <a:rPr lang="en-US" altLang="zh-CN" sz="2400" b="1" dirty="0" smtClean="0">
                <a:latin typeface="宋体" pitchFamily="2" charset="-122"/>
              </a:rPr>
              <a:t>d     </a:t>
            </a:r>
            <a:r>
              <a:rPr lang="en-US" altLang="zh-CN" sz="2400" b="1" dirty="0" err="1">
                <a:solidFill>
                  <a:srgbClr val="000000"/>
                </a:solidFill>
              </a:rPr>
              <a:t>S</a:t>
            </a:r>
            <a:r>
              <a:rPr lang="en-US" altLang="zh-CN" sz="2400" b="1" dirty="0" err="1">
                <a:latin typeface="宋体" pitchFamily="2" charset="-122"/>
              </a:rPr>
              <a:t>→</a:t>
            </a:r>
            <a:r>
              <a:rPr lang="en-US" altLang="zh-CN" sz="2400" b="1" dirty="0" err="1" smtClean="0">
                <a:latin typeface="宋体" pitchFamily="2" charset="-122"/>
              </a:rPr>
              <a:t>ae</a:t>
            </a:r>
            <a:r>
              <a:rPr lang="zh-CN" altLang="en-US" sz="2400" b="1" dirty="0" smtClean="0">
                <a:latin typeface="宋体" pitchFamily="2" charset="-122"/>
              </a:rPr>
              <a:t>．</a:t>
            </a:r>
            <a:r>
              <a:rPr lang="en-US" altLang="zh-CN" sz="2400" b="1" dirty="0" smtClean="0">
                <a:latin typeface="宋体" pitchFamily="2" charset="-122"/>
              </a:rPr>
              <a:t>c </a:t>
            </a:r>
            <a:endParaRPr lang="en-US" altLang="zh-CN" sz="2400" b="1" dirty="0">
              <a:latin typeface="宋体" pitchFamily="2" charset="-122"/>
            </a:endParaRPr>
          </a:p>
          <a:p>
            <a:pPr algn="just">
              <a:lnSpc>
                <a:spcPct val="80000"/>
              </a:lnSpc>
              <a:buFont typeface="Monotype Sorts" pitchFamily="2" charset="2"/>
              <a:buNone/>
            </a:pPr>
            <a:r>
              <a:rPr lang="en-US" altLang="zh-CN" sz="2400" b="1" dirty="0">
                <a:latin typeface="宋体" pitchFamily="2" charset="-122"/>
              </a:rPr>
              <a:t>     A</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e                       </a:t>
            </a:r>
            <a:r>
              <a:rPr lang="en-US" altLang="zh-CN" sz="2400" b="1" dirty="0" err="1">
                <a:latin typeface="宋体" pitchFamily="2" charset="-122"/>
              </a:rPr>
              <a:t>A→e</a:t>
            </a:r>
            <a:r>
              <a:rPr lang="en-US" altLang="zh-CN" sz="2400" b="1" dirty="0">
                <a:latin typeface="宋体" pitchFamily="2" charset="-122"/>
              </a:rPr>
              <a:t> </a:t>
            </a:r>
            <a:r>
              <a:rPr lang="zh-CN" altLang="en-US" sz="2400" b="1" dirty="0" smtClean="0">
                <a:latin typeface="宋体" pitchFamily="2" charset="-122"/>
              </a:rPr>
              <a:t>．</a:t>
            </a:r>
            <a:endParaRPr lang="zh-CN" altLang="en-US" sz="2400" b="1" dirty="0">
              <a:latin typeface="宋体" pitchFamily="2" charset="-122"/>
            </a:endParaRPr>
          </a:p>
          <a:p>
            <a:pPr algn="just">
              <a:lnSpc>
                <a:spcPct val="80000"/>
              </a:lnSpc>
              <a:buFont typeface="Monotype Sorts" pitchFamily="2" charset="2"/>
              <a:buNone/>
            </a:pPr>
            <a:endParaRPr lang="zh-CN" altLang="en-US" sz="2400" b="1" dirty="0">
              <a:solidFill>
                <a:srgbClr val="000000"/>
              </a:solidFill>
            </a:endParaRPr>
          </a:p>
          <a:p>
            <a:pPr algn="just">
              <a:lnSpc>
                <a:spcPct val="80000"/>
              </a:lnSpc>
              <a:buFont typeface="Monotype Sorts" pitchFamily="2" charset="2"/>
              <a:buNone/>
            </a:pPr>
            <a:r>
              <a:rPr lang="zh-CN" altLang="en-US" sz="2400" b="1" dirty="0">
                <a:solidFill>
                  <a:srgbClr val="000000"/>
                </a:solidFill>
              </a:rPr>
              <a:t>   </a:t>
            </a:r>
            <a:r>
              <a:rPr lang="en-US" altLang="zh-CN" sz="2400" b="1" dirty="0">
                <a:solidFill>
                  <a:srgbClr val="000000"/>
                </a:solidFill>
              </a:rPr>
              <a:t>I</a:t>
            </a:r>
            <a:r>
              <a:rPr lang="en-US" altLang="zh-CN" sz="2400" b="1" baseline="-25000" dirty="0">
                <a:solidFill>
                  <a:srgbClr val="000000"/>
                </a:solidFill>
              </a:rPr>
              <a:t>6</a:t>
            </a:r>
            <a:r>
              <a:rPr lang="en-US" altLang="zh-CN" sz="2400" b="1" dirty="0">
                <a:solidFill>
                  <a:srgbClr val="000000"/>
                </a:solidFill>
              </a:rPr>
              <a:t>:                               I</a:t>
            </a:r>
            <a:r>
              <a:rPr lang="en-US" altLang="zh-CN" sz="2400" b="1" baseline="-25000" dirty="0">
                <a:solidFill>
                  <a:srgbClr val="000000"/>
                </a:solidFill>
              </a:rPr>
              <a:t>7</a:t>
            </a:r>
            <a:r>
              <a:rPr lang="en-US" altLang="zh-CN" sz="2400" b="1" dirty="0">
                <a:solidFill>
                  <a:srgbClr val="000000"/>
                </a:solidFill>
              </a:rPr>
              <a:t>:                     </a:t>
            </a:r>
            <a:r>
              <a:rPr lang="en-US" altLang="zh-CN" sz="2400" b="1" dirty="0">
                <a:latin typeface="宋体" pitchFamily="2" charset="-122"/>
              </a:rPr>
              <a:t>I</a:t>
            </a:r>
            <a:r>
              <a:rPr lang="en-US" altLang="zh-CN" sz="2400" b="1" baseline="-25000" dirty="0">
                <a:latin typeface="宋体" pitchFamily="2" charset="-122"/>
              </a:rPr>
              <a:t>8</a:t>
            </a:r>
            <a:r>
              <a:rPr lang="en-US" altLang="zh-CN" sz="2400" b="1" dirty="0">
                <a:latin typeface="宋体" pitchFamily="2" charset="-122"/>
              </a:rPr>
              <a:t>: </a:t>
            </a:r>
            <a:endParaRPr lang="en-US" altLang="zh-CN" sz="2400" b="1" dirty="0">
              <a:solidFill>
                <a:srgbClr val="000000"/>
              </a:solidFill>
            </a:endParaRPr>
          </a:p>
          <a:p>
            <a:pPr algn="just">
              <a:lnSpc>
                <a:spcPct val="80000"/>
              </a:lnSpc>
              <a:buFont typeface="Monotype Sorts" pitchFamily="2" charset="2"/>
              <a:buNone/>
            </a:pPr>
            <a:r>
              <a:rPr lang="en-US" altLang="zh-CN" sz="2400" b="1" dirty="0">
                <a:solidFill>
                  <a:srgbClr val="000000"/>
                </a:solidFill>
              </a:rPr>
              <a:t>          </a:t>
            </a:r>
            <a:r>
              <a:rPr lang="en-US" altLang="zh-CN" sz="2400" b="1" dirty="0" err="1">
                <a:latin typeface="宋体" pitchFamily="2" charset="-122"/>
              </a:rPr>
              <a:t>S→</a:t>
            </a:r>
            <a:r>
              <a:rPr lang="en-US" altLang="zh-CN" sz="2400" b="1" dirty="0" err="1" smtClean="0">
                <a:latin typeface="宋体" pitchFamily="2" charset="-122"/>
              </a:rPr>
              <a:t>bA</a:t>
            </a:r>
            <a:r>
              <a:rPr lang="zh-CN" altLang="en-US" sz="2400" b="1" dirty="0" smtClean="0">
                <a:latin typeface="宋体" pitchFamily="2" charset="-122"/>
              </a:rPr>
              <a:t>．</a:t>
            </a:r>
            <a:r>
              <a:rPr lang="en-US" altLang="zh-CN" sz="2400" b="1" dirty="0" smtClean="0">
                <a:latin typeface="宋体" pitchFamily="2" charset="-122"/>
              </a:rPr>
              <a:t>c  </a:t>
            </a:r>
            <a:r>
              <a:rPr lang="en-US" altLang="zh-CN" sz="2400" b="1" dirty="0" smtClean="0">
                <a:solidFill>
                  <a:srgbClr val="000000"/>
                </a:solidFill>
              </a:rPr>
              <a:t>              </a:t>
            </a:r>
            <a:r>
              <a:rPr lang="en-US" altLang="zh-CN" sz="2400" b="1" dirty="0" err="1">
                <a:latin typeface="宋体" pitchFamily="2" charset="-122"/>
              </a:rPr>
              <a:t>S→</a:t>
            </a:r>
            <a:r>
              <a:rPr lang="en-US" altLang="zh-CN" sz="2400" b="1" dirty="0" err="1" smtClean="0">
                <a:latin typeface="宋体" pitchFamily="2" charset="-122"/>
              </a:rPr>
              <a:t>be</a:t>
            </a:r>
            <a:r>
              <a:rPr lang="zh-CN" altLang="en-US" sz="2400" b="1" dirty="0" smtClean="0">
                <a:latin typeface="宋体" pitchFamily="2" charset="-122"/>
              </a:rPr>
              <a:t>．</a:t>
            </a:r>
            <a:r>
              <a:rPr lang="en-US" altLang="zh-CN" sz="2400" b="1" dirty="0" smtClean="0">
                <a:latin typeface="宋体" pitchFamily="2" charset="-122"/>
              </a:rPr>
              <a:t>d</a:t>
            </a:r>
            <a:r>
              <a:rPr lang="en-US" altLang="zh-CN" sz="2400" b="1" dirty="0" smtClean="0">
                <a:solidFill>
                  <a:srgbClr val="000000"/>
                </a:solidFill>
              </a:rPr>
              <a:t>         </a:t>
            </a:r>
            <a:r>
              <a:rPr lang="en-US" altLang="zh-CN" sz="2400" b="1" dirty="0" err="1">
                <a:latin typeface="宋体" pitchFamily="2" charset="-122"/>
              </a:rPr>
              <a:t>S→</a:t>
            </a:r>
            <a:r>
              <a:rPr lang="en-US" altLang="zh-CN" sz="2400" b="1" dirty="0" err="1" smtClean="0">
                <a:latin typeface="宋体" pitchFamily="2" charset="-122"/>
              </a:rPr>
              <a:t>aAd</a:t>
            </a:r>
            <a:r>
              <a:rPr lang="zh-CN" altLang="en-US" sz="2400" b="1" dirty="0" smtClean="0">
                <a:latin typeface="宋体" pitchFamily="2" charset="-122"/>
              </a:rPr>
              <a:t>．</a:t>
            </a:r>
            <a:endParaRPr lang="zh-CN" altLang="en-US" sz="2400" b="1" dirty="0">
              <a:solidFill>
                <a:srgbClr val="000000"/>
              </a:solidFill>
            </a:endParaRPr>
          </a:p>
          <a:p>
            <a:pPr algn="just">
              <a:lnSpc>
                <a:spcPct val="80000"/>
              </a:lnSpc>
              <a:buFont typeface="Monotype Sorts" pitchFamily="2" charset="2"/>
              <a:buNone/>
            </a:pPr>
            <a:r>
              <a:rPr lang="zh-CN" altLang="en-US" sz="2400" b="1" dirty="0">
                <a:latin typeface="宋体" pitchFamily="2" charset="-122"/>
              </a:rPr>
              <a:t>                      </a:t>
            </a:r>
            <a:r>
              <a:rPr lang="en-US" altLang="zh-CN" sz="2400" b="1" dirty="0" err="1">
                <a:latin typeface="宋体" pitchFamily="2" charset="-122"/>
              </a:rPr>
              <a:t>A→</a:t>
            </a:r>
            <a:r>
              <a:rPr lang="en-US" altLang="zh-CN" sz="2400" b="1" dirty="0" err="1" smtClean="0">
                <a:latin typeface="宋体" pitchFamily="2" charset="-122"/>
              </a:rPr>
              <a:t>e</a:t>
            </a:r>
            <a:r>
              <a:rPr lang="zh-CN" altLang="en-US" sz="2400" b="1" dirty="0" smtClean="0">
                <a:latin typeface="宋体" pitchFamily="2" charset="-122"/>
              </a:rPr>
              <a:t>．            </a:t>
            </a:r>
            <a:r>
              <a:rPr lang="zh-CN" altLang="en-US" b="1" dirty="0" smtClean="0">
                <a:latin typeface="宋体" pitchFamily="2" charset="-122"/>
              </a:rPr>
              <a:t>                                                </a:t>
            </a:r>
            <a:endParaRPr lang="zh-CN" altLang="en-US" b="1" dirty="0">
              <a:latin typeface="宋体" pitchFamily="2" charset="-122"/>
            </a:endParaRPr>
          </a:p>
          <a:p>
            <a:pPr algn="just">
              <a:lnSpc>
                <a:spcPct val="80000"/>
              </a:lnSpc>
              <a:buFont typeface="Monotype Sorts" pitchFamily="2" charset="2"/>
              <a:buNone/>
            </a:pPr>
            <a:r>
              <a:rPr lang="zh-CN" altLang="en-US" b="1" dirty="0">
                <a:latin typeface="宋体" pitchFamily="2" charset="-122"/>
              </a:rPr>
              <a:t> </a:t>
            </a:r>
            <a:r>
              <a:rPr lang="en-US" altLang="zh-CN" sz="2400" b="1" dirty="0">
                <a:solidFill>
                  <a:srgbClr val="000000"/>
                </a:solidFill>
              </a:rPr>
              <a:t>I</a:t>
            </a:r>
            <a:r>
              <a:rPr lang="en-US" altLang="zh-CN" sz="2400" b="1" baseline="-25000" dirty="0">
                <a:solidFill>
                  <a:srgbClr val="000000"/>
                </a:solidFill>
              </a:rPr>
              <a:t>9</a:t>
            </a:r>
            <a:r>
              <a:rPr lang="en-US" altLang="zh-CN" sz="2400" b="1" dirty="0">
                <a:solidFill>
                  <a:srgbClr val="000000"/>
                </a:solidFill>
              </a:rPr>
              <a:t>:  </a:t>
            </a:r>
            <a:r>
              <a:rPr lang="en-US" altLang="zh-CN" sz="2400" b="1" dirty="0" err="1">
                <a:solidFill>
                  <a:srgbClr val="000000"/>
                </a:solidFill>
              </a:rPr>
              <a:t>S</a:t>
            </a:r>
            <a:r>
              <a:rPr lang="en-US" altLang="zh-CN" sz="2400" b="1" dirty="0" err="1">
                <a:latin typeface="宋体" pitchFamily="2" charset="-122"/>
              </a:rPr>
              <a:t>→</a:t>
            </a:r>
            <a:r>
              <a:rPr lang="en-US" altLang="zh-CN" sz="2400" b="1" dirty="0" err="1" smtClean="0">
                <a:latin typeface="宋体" pitchFamily="2" charset="-122"/>
              </a:rPr>
              <a:t>aec</a:t>
            </a:r>
            <a:r>
              <a:rPr lang="zh-CN" altLang="en-US" sz="2400" b="1" dirty="0" smtClean="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10</a:t>
            </a:r>
            <a:r>
              <a:rPr lang="en-US" altLang="zh-CN" sz="2400" b="1" dirty="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bAc</a:t>
            </a:r>
            <a:r>
              <a:rPr lang="zh-CN" altLang="en-US" sz="2400" b="1" dirty="0" smtClean="0">
                <a:latin typeface="宋体" pitchFamily="2" charset="-122"/>
              </a:rPr>
              <a:t>．   </a:t>
            </a:r>
            <a:r>
              <a:rPr lang="en-US" altLang="zh-CN" sz="2400" b="1" dirty="0">
                <a:latin typeface="宋体" pitchFamily="2" charset="-122"/>
              </a:rPr>
              <a:t>I</a:t>
            </a:r>
            <a:r>
              <a:rPr lang="en-US" altLang="zh-CN" sz="2400" b="1" baseline="-25000" dirty="0">
                <a:latin typeface="宋体" pitchFamily="2" charset="-122"/>
              </a:rPr>
              <a:t>11</a:t>
            </a:r>
            <a:r>
              <a:rPr lang="en-US" altLang="zh-CN" sz="2400" b="1" dirty="0">
                <a:latin typeface="宋体" pitchFamily="2" charset="-122"/>
              </a:rPr>
              <a:t>: </a:t>
            </a:r>
            <a:r>
              <a:rPr lang="en-US" altLang="zh-CN" sz="2400" b="1" dirty="0" err="1">
                <a:latin typeface="宋体" pitchFamily="2" charset="-122"/>
              </a:rPr>
              <a:t>S→</a:t>
            </a:r>
            <a:r>
              <a:rPr lang="en-US" altLang="zh-CN" sz="2400" b="1" dirty="0" err="1" smtClean="0">
                <a:latin typeface="宋体" pitchFamily="2" charset="-122"/>
              </a:rPr>
              <a:t>bed</a:t>
            </a:r>
            <a:r>
              <a:rPr lang="zh-CN" altLang="en-US" sz="2400" b="1" dirty="0" smtClean="0">
                <a:latin typeface="宋体" pitchFamily="2" charset="-122"/>
              </a:rPr>
              <a:t>．</a:t>
            </a: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4EF2357-3B8B-4DF5-817B-3F484B1DC081}" type="slidenum">
              <a:rPr lang="zh-CN" altLang="en-US" smtClean="0"/>
              <a:pPr/>
              <a:t>85</a:t>
            </a:fld>
            <a:endParaRPr lang="en-US" altLang="zh-CN"/>
          </a:p>
        </p:txBody>
      </p:sp>
      <p:grpSp>
        <p:nvGrpSpPr>
          <p:cNvPr id="7" name="Group 2"/>
          <p:cNvGrpSpPr>
            <a:grpSpLocks/>
          </p:cNvGrpSpPr>
          <p:nvPr/>
        </p:nvGrpSpPr>
        <p:grpSpPr bwMode="auto">
          <a:xfrm>
            <a:off x="611188" y="1268413"/>
            <a:ext cx="7924800" cy="4708524"/>
            <a:chOff x="480" y="1152"/>
            <a:chExt cx="4992" cy="2966"/>
          </a:xfrm>
        </p:grpSpPr>
        <p:sp>
          <p:nvSpPr>
            <p:cNvPr id="8" name="Text Box 3"/>
            <p:cNvSpPr txBox="1">
              <a:spLocks noChangeArrowheads="1"/>
            </p:cNvSpPr>
            <p:nvPr/>
          </p:nvSpPr>
          <p:spPr bwMode="auto">
            <a:xfrm>
              <a:off x="480" y="1152"/>
              <a:ext cx="4992" cy="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zh-CN" sz="24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rPr>
                <a:t>ACTION	</a:t>
              </a:r>
              <a:r>
                <a:rPr kumimoji="1" lang="en-US" altLang="zh-CN" sz="2400" kern="0" dirty="0">
                  <a:solidFill>
                    <a:srgbClr val="000000"/>
                  </a:solidFill>
                  <a:latin typeface="Times New Roman" pitchFamily="18" charset="0"/>
                  <a:ea typeface="宋体" charset="-122"/>
                </a:rPr>
                <a:t>                     </a:t>
              </a:r>
              <a:r>
                <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rPr>
                <a:t>GOTO</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rPr>
                <a:t>	a       c        e        b       d       #        S         A        </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0            S2                              S3                              1</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1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acc</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2                                   S5                                                      4</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3                                   S7                                                      6</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4                                                        S8</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5           r5         </a:t>
              </a:r>
              <a:r>
                <a:rPr kumimoji="1" lang="en-US" altLang="zh-CN" sz="2000" b="0" i="0" u="none" strike="noStrike" kern="0" cap="none" spc="0" normalizeH="0" baseline="0" noProof="0" dirty="0">
                  <a:ln>
                    <a:noFill/>
                  </a:ln>
                  <a:solidFill>
                    <a:srgbClr val="FF0000"/>
                  </a:solidFill>
                  <a:effectLst/>
                  <a:uLnTx/>
                  <a:uFillTx/>
                  <a:latin typeface="Times New Roman" pitchFamily="18" charset="0"/>
                  <a:ea typeface="宋体" charset="-122"/>
                </a:rPr>
                <a:t>r5S9 </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r5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r5</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r5</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r5</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6                       S10</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7           r7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FF0000"/>
                  </a:solidFill>
                  <a:effectLst/>
                  <a:uLnTx/>
                  <a:uFillTx/>
                  <a:latin typeface="Times New Roman" pitchFamily="18" charset="0"/>
                  <a:ea typeface="宋体" charset="-122"/>
                </a:rPr>
                <a:t>r7</a:t>
              </a:r>
              <a:r>
                <a:rPr kumimoji="1" lang="en-US" altLang="zh-CN" sz="2000" b="0" i="0" u="none" strike="noStrike" kern="0" cap="none" spc="0" normalizeH="0" baseline="0" noProof="0" dirty="0">
                  <a:ln>
                    <a:noFill/>
                  </a:ln>
                  <a:solidFill>
                    <a:srgbClr val="FF0000"/>
                  </a:solidFill>
                  <a:effectLst/>
                  <a:uLnTx/>
                  <a:uFillTx/>
                  <a:latin typeface="Times New Roman" pitchFamily="18" charset="0"/>
                  <a:ea typeface="宋体" charset="-122"/>
                </a:rPr>
                <a:t> S11   </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r7</a:t>
              </a: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8           r1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r1</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9           r3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r3</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10         r2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r2</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a:p>
              <a:pPr marL="0" marR="0" lvl="0" indent="0" defTabSz="914400" eaLnBrk="1" fontAlgn="auto" latinLnBrk="0" hangingPunct="1">
                <a:lnSpc>
                  <a:spcPct val="50000"/>
                </a:lnSpc>
                <a:spcBef>
                  <a:spcPct val="5000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11         r4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r>
                <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rPr>
                <a:t>        </a:t>
              </a:r>
              <a:r>
                <a:rPr kumimoji="1" lang="en-US" altLang="zh-CN" sz="2000" b="0" i="0" u="none" strike="noStrike" kern="0" cap="none" spc="0" normalizeH="0" baseline="0" noProof="0" dirty="0" err="1">
                  <a:ln>
                    <a:noFill/>
                  </a:ln>
                  <a:solidFill>
                    <a:srgbClr val="000000"/>
                  </a:solidFill>
                  <a:effectLst/>
                  <a:uLnTx/>
                  <a:uFillTx/>
                  <a:latin typeface="Times New Roman" pitchFamily="18" charset="0"/>
                  <a:ea typeface="宋体" charset="-122"/>
                </a:rPr>
                <a:t>r4</a:t>
              </a:r>
              <a:endParaRPr kumimoji="1" lang="en-US" altLang="zh-CN" sz="2000" b="0"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9" name="Line 4"/>
            <p:cNvSpPr>
              <a:spLocks noChangeShapeType="1"/>
            </p:cNvSpPr>
            <p:nvPr/>
          </p:nvSpPr>
          <p:spPr bwMode="auto">
            <a:xfrm flipH="1">
              <a:off x="3655" y="1243"/>
              <a:ext cx="0" cy="2858"/>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Times New Roman" pitchFamily="18" charset="0"/>
                <a:ea typeface="宋体"/>
              </a:endParaRPr>
            </a:p>
          </p:txBody>
        </p:sp>
      </p:grpSp>
      <p:cxnSp>
        <p:nvCxnSpPr>
          <p:cNvPr id="4" name="直接连接符 3"/>
          <p:cNvCxnSpPr/>
          <p:nvPr/>
        </p:nvCxnSpPr>
        <p:spPr>
          <a:xfrm>
            <a:off x="395536" y="2276872"/>
            <a:ext cx="792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260350"/>
            <a:ext cx="8142287" cy="1187450"/>
          </a:xfrm>
        </p:spPr>
        <p:txBody>
          <a:bodyPr/>
          <a:lstStyle/>
          <a:p>
            <a:r>
              <a:rPr lang="en-US" altLang="zh-CN" sz="2400" b="1" dirty="0">
                <a:latin typeface="宋体" pitchFamily="2" charset="-122"/>
              </a:rPr>
              <a:t>(0) S</a:t>
            </a:r>
            <a:r>
              <a:rPr lang="en-US" altLang="zh-CN" sz="2400" b="1" dirty="0">
                <a:latin typeface="Times New Roman"/>
              </a:rPr>
              <a:t>’</a:t>
            </a:r>
            <a:r>
              <a:rPr lang="en-US" altLang="zh-CN" sz="2400" b="1" dirty="0">
                <a:latin typeface="宋体" pitchFamily="2" charset="-122"/>
              </a:rPr>
              <a:t>→S     (1) </a:t>
            </a:r>
            <a:r>
              <a:rPr lang="en-US" altLang="zh-CN" sz="2400" b="1" dirty="0" err="1">
                <a:latin typeface="宋体" pitchFamily="2" charset="-122"/>
              </a:rPr>
              <a:t>S→aAd</a:t>
            </a:r>
            <a:r>
              <a:rPr lang="en-US" altLang="zh-CN" sz="2400" b="1" dirty="0">
                <a:latin typeface="宋体" pitchFamily="2" charset="-122"/>
              </a:rPr>
              <a:t>     (2) </a:t>
            </a:r>
            <a:r>
              <a:rPr lang="en-US" altLang="zh-CN" sz="2400" b="1" dirty="0" err="1">
                <a:latin typeface="宋体" pitchFamily="2" charset="-122"/>
              </a:rPr>
              <a:t>S→bAc</a:t>
            </a:r>
            <a:r>
              <a:rPr lang="en-US" altLang="zh-CN" sz="2400" b="1" dirty="0">
                <a:solidFill>
                  <a:srgbClr val="000000"/>
                </a:solidFill>
              </a:rPr>
              <a:t/>
            </a:r>
            <a:br>
              <a:rPr lang="en-US" altLang="zh-CN" sz="2400" b="1" dirty="0">
                <a:solidFill>
                  <a:srgbClr val="000000"/>
                </a:solidFill>
              </a:rPr>
            </a:br>
            <a:r>
              <a:rPr lang="en-US" altLang="zh-CN" sz="2400" b="1" dirty="0">
                <a:latin typeface="宋体" pitchFamily="2" charset="-122"/>
              </a:rPr>
              <a:t>(3) </a:t>
            </a:r>
            <a:r>
              <a:rPr lang="en-US" altLang="zh-CN" sz="2400" b="1" dirty="0" err="1">
                <a:latin typeface="宋体" pitchFamily="2" charset="-122"/>
              </a:rPr>
              <a:t>S→aec</a:t>
            </a:r>
            <a:r>
              <a:rPr lang="en-US" altLang="zh-CN" sz="2400" b="1" dirty="0">
                <a:latin typeface="宋体" pitchFamily="2" charset="-122"/>
              </a:rPr>
              <a:t>    (4) </a:t>
            </a:r>
            <a:r>
              <a:rPr lang="en-US" altLang="zh-CN" sz="2400" b="1" dirty="0" err="1">
                <a:latin typeface="宋体" pitchFamily="2" charset="-122"/>
              </a:rPr>
              <a:t>S→bed</a:t>
            </a:r>
            <a:r>
              <a:rPr lang="en-US" altLang="zh-CN" sz="2400" b="1" dirty="0">
                <a:latin typeface="宋体" pitchFamily="2" charset="-122"/>
              </a:rPr>
              <a:t>     (5) </a:t>
            </a:r>
            <a:r>
              <a:rPr lang="en-US" altLang="zh-CN" sz="2400" b="1" dirty="0" err="1">
                <a:latin typeface="宋体" pitchFamily="2" charset="-122"/>
              </a:rPr>
              <a:t>A→e</a:t>
            </a:r>
            <a:r>
              <a:rPr lang="en-US" altLang="zh-CN" sz="2800" b="1" dirty="0">
                <a:latin typeface="宋体" pitchFamily="2" charset="-122"/>
              </a:rPr>
              <a:t/>
            </a:r>
            <a:br>
              <a:rPr lang="en-US" altLang="zh-CN" sz="2800" b="1" dirty="0">
                <a:latin typeface="宋体" pitchFamily="2" charset="-122"/>
              </a:rPr>
            </a:br>
            <a:r>
              <a:rPr lang="zh-CN" altLang="en-US" sz="2800" b="1" dirty="0">
                <a:latin typeface="宋体" pitchFamily="2" charset="-122"/>
              </a:rPr>
              <a:t>非</a:t>
            </a:r>
            <a:r>
              <a:rPr lang="en-US" altLang="zh-CN" sz="2800" b="1" dirty="0">
                <a:latin typeface="宋体" pitchFamily="2" charset="-122"/>
              </a:rPr>
              <a:t>LR(0),</a:t>
            </a:r>
            <a:r>
              <a:rPr lang="zh-CN" altLang="en-US" sz="2800" b="1" dirty="0">
                <a:latin typeface="宋体" pitchFamily="2" charset="-122"/>
              </a:rPr>
              <a:t>非</a:t>
            </a:r>
            <a:r>
              <a:rPr lang="en-US" altLang="zh-CN" sz="2800" b="1" dirty="0">
                <a:latin typeface="宋体" pitchFamily="2" charset="-122"/>
              </a:rPr>
              <a:t>SLR(1)</a:t>
            </a:r>
          </a:p>
        </p:txBody>
      </p:sp>
      <p:sp>
        <p:nvSpPr>
          <p:cNvPr id="23" name="Rectangle 3"/>
          <p:cNvSpPr txBox="1">
            <a:spLocks noChangeArrowheads="1"/>
          </p:cNvSpPr>
          <p:nvPr/>
        </p:nvSpPr>
        <p:spPr bwMode="auto">
          <a:xfrm>
            <a:off x="228601" y="1371600"/>
            <a:ext cx="8447856" cy="472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ct val="20000"/>
              </a:spcBef>
              <a:spcAft>
                <a:spcPct val="0"/>
              </a:spcAft>
              <a:buClr>
                <a:schemeClr val="accent2"/>
              </a:buClr>
              <a:buSzPct val="75000"/>
              <a:buFont typeface="Monotype Sorts" pitchFamily="2" charset="2"/>
              <a:buChar char="u"/>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3200">
                <a:solidFill>
                  <a:schemeClr val="tx1"/>
                </a:solidFill>
                <a:latin typeface="+mn-lt"/>
                <a:ea typeface="+mn-ea"/>
              </a:defRPr>
            </a:lvl2pPr>
            <a:lvl3pPr marL="1143000" indent="-228600" algn="l" rtl="0" fontAlgn="base">
              <a:spcBef>
                <a:spcPct val="20000"/>
              </a:spcBef>
              <a:spcAft>
                <a:spcPct val="0"/>
              </a:spcAft>
              <a:buClr>
                <a:schemeClr val="tx1"/>
              </a:buClr>
              <a:buSzPct val="75000"/>
              <a:buChar char="»"/>
              <a:defRPr sz="3200">
                <a:solidFill>
                  <a:schemeClr val="tx1"/>
                </a:solidFill>
                <a:latin typeface="+mn-lt"/>
                <a:ea typeface="+mn-ea"/>
              </a:defRPr>
            </a:lvl3pPr>
            <a:lvl4pPr marL="1600200" indent="-228600" algn="l" rtl="0" fontAlgn="base">
              <a:spcBef>
                <a:spcPct val="20000"/>
              </a:spcBef>
              <a:spcAft>
                <a:spcPct val="0"/>
              </a:spcAft>
              <a:buClr>
                <a:schemeClr val="accent2"/>
              </a:buClr>
              <a:buSzPct val="65000"/>
              <a:buFont typeface="Monotype Sorts" pitchFamily="2" charset="2"/>
              <a:buChar char="u"/>
              <a:defRPr sz="3200">
                <a:solidFill>
                  <a:schemeClr val="tx1"/>
                </a:solidFill>
                <a:latin typeface="+mn-lt"/>
                <a:ea typeface="+mn-ea"/>
              </a:defRPr>
            </a:lvl4pPr>
            <a:lvl5pPr marL="2057400" indent="-228600" algn="l" rtl="0" fontAlgn="base">
              <a:spcBef>
                <a:spcPct val="20000"/>
              </a:spcBef>
              <a:spcAft>
                <a:spcPct val="0"/>
              </a:spcAft>
              <a:buClr>
                <a:schemeClr val="tx1"/>
              </a:buClr>
              <a:buSzPct val="75000"/>
              <a:buChar char="–"/>
              <a:defRPr sz="3200">
                <a:solidFill>
                  <a:schemeClr val="tx1"/>
                </a:solidFill>
                <a:latin typeface="+mn-lt"/>
                <a:ea typeface="+mn-ea"/>
              </a:defRPr>
            </a:lvl5pPr>
            <a:lvl6pPr marL="2514600" indent="-228600" algn="l" rtl="0" fontAlgn="base">
              <a:spcBef>
                <a:spcPct val="20000"/>
              </a:spcBef>
              <a:spcAft>
                <a:spcPct val="0"/>
              </a:spcAft>
              <a:buClr>
                <a:schemeClr val="tx1"/>
              </a:buClr>
              <a:buSzPct val="75000"/>
              <a:buChar char="–"/>
              <a:defRPr sz="3200">
                <a:solidFill>
                  <a:schemeClr val="tx1"/>
                </a:solidFill>
                <a:latin typeface="+mn-lt"/>
                <a:ea typeface="+mn-ea"/>
              </a:defRPr>
            </a:lvl6pPr>
            <a:lvl7pPr marL="2971800" indent="-228600" algn="l" rtl="0" fontAlgn="base">
              <a:spcBef>
                <a:spcPct val="20000"/>
              </a:spcBef>
              <a:spcAft>
                <a:spcPct val="0"/>
              </a:spcAft>
              <a:buClr>
                <a:schemeClr val="tx1"/>
              </a:buClr>
              <a:buSzPct val="75000"/>
              <a:buChar char="–"/>
              <a:defRPr sz="3200">
                <a:solidFill>
                  <a:schemeClr val="tx1"/>
                </a:solidFill>
                <a:latin typeface="+mn-lt"/>
                <a:ea typeface="+mn-ea"/>
              </a:defRPr>
            </a:lvl7pPr>
            <a:lvl8pPr marL="3429000" indent="-228600" algn="l" rtl="0" fontAlgn="base">
              <a:spcBef>
                <a:spcPct val="20000"/>
              </a:spcBef>
              <a:spcAft>
                <a:spcPct val="0"/>
              </a:spcAft>
              <a:buClr>
                <a:schemeClr val="tx1"/>
              </a:buClr>
              <a:buSzPct val="75000"/>
              <a:buChar char="–"/>
              <a:defRPr sz="3200">
                <a:solidFill>
                  <a:schemeClr val="tx1"/>
                </a:solidFill>
                <a:latin typeface="+mn-lt"/>
                <a:ea typeface="+mn-ea"/>
              </a:defRPr>
            </a:lvl8pPr>
            <a:lvl9pPr marL="3886200" indent="-228600" algn="l" rtl="0" fontAlgn="base">
              <a:spcBef>
                <a:spcPct val="20000"/>
              </a:spcBef>
              <a:spcAft>
                <a:spcPct val="0"/>
              </a:spcAft>
              <a:buClr>
                <a:schemeClr val="tx1"/>
              </a:buClr>
              <a:buSzPct val="75000"/>
              <a:buChar char="–"/>
              <a:defRPr sz="32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zh-CN" altLang="zh-CN" sz="3600" b="1" i="0" u="none" strike="noStrike" kern="0" cap="none" spc="0" normalizeH="0" baseline="0" noProof="0" dirty="0">
                <a:ln>
                  <a:noFill/>
                </a:ln>
                <a:solidFill>
                  <a:srgbClr val="000000"/>
                </a:solidFill>
                <a:effectLst/>
                <a:uLnTx/>
                <a:uFillTx/>
                <a:latin typeface="宋体"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I</a:t>
            </a:r>
            <a:r>
              <a:rPr kumimoji="0" lang="en-US" altLang="zh-CN" sz="2400" b="1" i="0" u="none" strike="noStrike" kern="0" cap="none" spc="0" normalizeH="0" baseline="-25000" noProof="0" dirty="0">
                <a:ln>
                  <a:noFill/>
                </a:ln>
                <a:solidFill>
                  <a:srgbClr val="000000"/>
                </a:solidFill>
                <a:effectLst/>
                <a:uLnTx/>
                <a:uFillTx/>
                <a:latin typeface="宋体" charset="-122"/>
                <a:ea typeface="宋体"/>
                <a:cs typeface="+mn-cs"/>
              </a:rPr>
              <a:t>5</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err="1" smtClean="0">
                <a:ln>
                  <a:noFill/>
                </a:ln>
                <a:solidFill>
                  <a:srgbClr val="000000"/>
                </a:solidFill>
                <a:effectLst/>
                <a:uLnTx/>
                <a:uFillTx/>
                <a:latin typeface="宋体" charset="-122"/>
                <a:ea typeface="宋体"/>
                <a:cs typeface="+mn-cs"/>
              </a:rPr>
              <a:t>ae</a:t>
            </a:r>
            <a:r>
              <a:rPr kumimoji="0" lang="zh-CN" altLang="en-US" sz="2400" b="1" i="0" u="none" strike="noStrike" kern="0" cap="none" spc="0" normalizeH="0" baseline="0" noProof="0" dirty="0" smtClean="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c            I</a:t>
            </a:r>
            <a:r>
              <a:rPr kumimoji="0" lang="en-US" altLang="zh-CN" sz="2400" b="1" i="0" u="none" strike="noStrike" kern="0" cap="none" spc="0" normalizeH="0" baseline="-25000" noProof="0" dirty="0" smtClean="0">
                <a:ln>
                  <a:noFill/>
                </a:ln>
                <a:solidFill>
                  <a:srgbClr val="000000"/>
                </a:solidFill>
                <a:effectLst/>
                <a:uLnTx/>
                <a:uFillTx/>
                <a:latin typeface="宋体" charset="-122"/>
                <a:ea typeface="宋体"/>
                <a:cs typeface="+mn-cs"/>
              </a:rPr>
              <a:t>7</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be</a:t>
            </a:r>
            <a:r>
              <a:rPr kumimoji="0" lang="zh-CN" altLang="en-US" sz="2400" b="1" i="0" u="none" strike="noStrike" kern="0" cap="none" spc="0" normalizeH="0" baseline="0" noProof="0" dirty="0" smtClean="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d           </a:t>
            </a:r>
            <a:endPar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endParaRPr>
          </a:p>
          <a:p>
            <a:pPr lvl="0" algn="just">
              <a:lnSpc>
                <a:spcPct val="90000"/>
              </a:lnSpc>
              <a:buClr>
                <a:srgbClr val="CC00FF"/>
              </a:buClr>
              <a:buNone/>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a:t>
            </a: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A</a:t>
            </a:r>
            <a:r>
              <a:rPr kumimoji="0"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e</a:t>
            </a:r>
            <a:r>
              <a:rPr kumimoji="0" lang="zh-CN" altLang="en-US" sz="2400" b="1" i="0" u="none" strike="noStrike" kern="0" cap="none" spc="0" normalizeH="0" baseline="0" noProof="0" dirty="0" smtClean="0">
                <a:ln>
                  <a:noFill/>
                </a:ln>
                <a:solidFill>
                  <a:srgbClr val="000000"/>
                </a:solidFill>
                <a:effectLst/>
                <a:uLnTx/>
                <a:uFillTx/>
                <a:latin typeface="宋体" charset="-122"/>
                <a:ea typeface="宋体"/>
                <a:cs typeface="+mn-cs"/>
              </a:rPr>
              <a:t>．</a:t>
            </a:r>
            <a:r>
              <a:rPr kumimoji="0" lang="en-US" altLang="zh-CN" sz="1800" b="1" i="0" u="none" strike="noStrike" kern="0" cap="none" spc="0" normalizeH="0" baseline="0" noProof="0" dirty="0" smtClean="0">
                <a:ln>
                  <a:noFill/>
                </a:ln>
                <a:solidFill>
                  <a:srgbClr val="FF0000"/>
                </a:solidFill>
                <a:effectLst/>
                <a:uLnTx/>
                <a:uFillTx/>
                <a:latin typeface="宋体" charset="-122"/>
                <a:ea typeface="宋体"/>
                <a:cs typeface="+mn-cs"/>
              </a:rPr>
              <a:t>FOLLOW(A)={</a:t>
            </a:r>
            <a:r>
              <a:rPr kumimoji="0" lang="en-US" altLang="zh-CN" sz="1800" b="1" i="0" u="none" strike="noStrike" kern="0" cap="none" spc="0" normalizeH="0" baseline="0" noProof="0" dirty="0" err="1" smtClean="0">
                <a:ln>
                  <a:noFill/>
                </a:ln>
                <a:solidFill>
                  <a:srgbClr val="FF0000"/>
                </a:solidFill>
                <a:effectLst/>
                <a:uLnTx/>
                <a:uFillTx/>
                <a:latin typeface="宋体" charset="-122"/>
                <a:ea typeface="宋体"/>
                <a:cs typeface="+mn-cs"/>
              </a:rPr>
              <a:t>d,c</a:t>
            </a:r>
            <a:r>
              <a:rPr kumimoji="0" lang="en-US" altLang="zh-CN" sz="1800" b="1" i="0" u="none" strike="noStrike" kern="0" cap="none" spc="0" normalizeH="0" baseline="0" noProof="0" dirty="0" smtClean="0">
                <a:ln>
                  <a:noFill/>
                </a:ln>
                <a:solidFill>
                  <a:srgbClr val="FF0000"/>
                </a:solidFill>
                <a:effectLst/>
                <a:uLnTx/>
                <a:uFillTx/>
                <a:latin typeface="宋体" charset="-122"/>
                <a:ea typeface="宋体"/>
                <a:cs typeface="+mn-cs"/>
              </a:rPr>
              <a:t>}</a:t>
            </a:r>
            <a:r>
              <a:rPr kumimoji="0" lang="zh-CN" altLang="en-US" sz="1800" b="1" i="0" u="none" strike="noStrike" kern="0" cap="none" spc="0" normalizeH="0" baseline="0" noProof="0" dirty="0" smtClean="0">
                <a:ln>
                  <a:noFill/>
                </a:ln>
                <a:solidFill>
                  <a:srgbClr val="FF0000"/>
                </a:solidFill>
                <a:effectLst/>
                <a:uLnTx/>
                <a:uFillTx/>
                <a:latin typeface="宋体" charset="-122"/>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e</a:t>
            </a:r>
            <a:r>
              <a:rPr kumimoji="0" lang="zh-CN" altLang="en-US" sz="2400" b="1" i="0" u="none" strike="noStrike" kern="0" cap="none" spc="0" normalizeH="0" baseline="0" noProof="0" dirty="0" smtClean="0">
                <a:ln>
                  <a:noFill/>
                </a:ln>
                <a:solidFill>
                  <a:srgbClr val="000000"/>
                </a:solidFill>
                <a:effectLst/>
                <a:uLnTx/>
                <a:uFillTx/>
                <a:latin typeface="宋体" charset="-122"/>
                <a:ea typeface="宋体"/>
                <a:cs typeface="+mn-cs"/>
              </a:rPr>
              <a:t>．</a:t>
            </a:r>
            <a:r>
              <a:rPr lang="en-US" altLang="zh-CN" sz="2400" b="1" kern="0" dirty="0" smtClean="0">
                <a:solidFill>
                  <a:srgbClr val="FF0000"/>
                </a:solidFill>
                <a:latin typeface="宋体" charset="-122"/>
              </a:rPr>
              <a:t> </a:t>
            </a:r>
            <a:r>
              <a:rPr lang="en-US" altLang="zh-CN" sz="1800" b="1" kern="0" dirty="0" smtClean="0">
                <a:solidFill>
                  <a:srgbClr val="FF0000"/>
                </a:solidFill>
                <a:latin typeface="宋体" charset="-122"/>
              </a:rPr>
              <a:t>FOLLOW(A)={</a:t>
            </a:r>
            <a:r>
              <a:rPr lang="en-US" altLang="zh-CN" sz="1800" b="1" kern="0" dirty="0" err="1" smtClean="0">
                <a:solidFill>
                  <a:srgbClr val="FF0000"/>
                </a:solidFill>
                <a:latin typeface="宋体" charset="-122"/>
              </a:rPr>
              <a:t>d,c</a:t>
            </a:r>
            <a:r>
              <a:rPr lang="en-US" altLang="zh-CN" sz="1800" b="1" kern="0" dirty="0" smtClean="0">
                <a:solidFill>
                  <a:srgbClr val="FF0000"/>
                </a:solidFill>
                <a:latin typeface="宋体" charset="-122"/>
              </a:rPr>
              <a:t>}</a:t>
            </a:r>
            <a:r>
              <a:rPr lang="zh-CN" altLang="en-US" sz="1800" b="1" kern="0" dirty="0" smtClean="0">
                <a:solidFill>
                  <a:srgbClr val="FF0000"/>
                </a:solidFill>
                <a:latin typeface="宋体" charset="-122"/>
              </a:rPr>
              <a:t> </a:t>
            </a:r>
            <a:endParaRPr kumimoji="0" lang="zh-CN" altLang="en-US" sz="1800" b="1" i="0" u="none" strike="noStrike" kern="0" cap="none" spc="0" normalizeH="0" baseline="0" noProof="0" dirty="0">
              <a:ln>
                <a:noFill/>
              </a:ln>
              <a:solidFill>
                <a:srgbClr val="000000"/>
              </a:solidFill>
              <a:effectLst/>
              <a:uLnTx/>
              <a:uFillTx/>
              <a:latin typeface="宋体" charset="-122"/>
              <a:ea typeface="宋体"/>
              <a:cs typeface="+mn-cs"/>
            </a:endParaRP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aAd</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aed</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bAc</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bec</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a:t>
            </a: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a:t>
            </a:r>
            <a:r>
              <a:rPr kumimoji="0" lang="en-US" altLang="zh-CN" sz="2400" b="1" i="0" u="none" strike="noStrike" kern="0" cap="none" spc="0" normalizeH="0" baseline="0" noProof="0" dirty="0" err="1">
                <a:ln>
                  <a:noFill/>
                </a:ln>
                <a:solidFill>
                  <a:srgbClr val="000000"/>
                </a:solidFill>
                <a:effectLst/>
                <a:uLnTx/>
                <a:uFillTx/>
                <a:latin typeface="宋体" charset="-122"/>
                <a:ea typeface="宋体"/>
                <a:cs typeface="+mn-cs"/>
              </a:rPr>
              <a:t>aec</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S</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a:t>
            </a: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==&gt;S==&gt;bed </a:t>
            </a: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en-US" altLang="zh-CN" sz="2400" b="1" i="0" u="none" strike="noStrike" kern="0" cap="none" spc="0" normalizeH="0" baseline="0" noProof="0" dirty="0">
                <a:ln>
                  <a:noFill/>
                </a:ln>
                <a:solidFill>
                  <a:srgbClr val="000000"/>
                </a:solidFill>
                <a:effectLst/>
                <a:uLnTx/>
                <a:uFillTx/>
                <a:latin typeface="宋体" charset="-122"/>
                <a:ea typeface="宋体"/>
                <a:cs typeface="+mn-cs"/>
              </a:rPr>
              <a:t>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ae</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是活</a:t>
            </a:r>
            <a:r>
              <a:rPr kumimoji="0" lang="zh-CN" altLang="en-US"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前缀，但                     </a:t>
            </a:r>
            <a:r>
              <a:rPr kumimoji="0" lang="en-US" altLang="zh-CN"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be</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是活</a:t>
            </a:r>
            <a:r>
              <a:rPr kumimoji="0" lang="zh-CN" altLang="en-US"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前缀，但</a:t>
            </a:r>
            <a:endPar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aAc</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不是规范句型 </a:t>
            </a:r>
            <a:r>
              <a:rPr lang="en-US" altLang="zh-CN" sz="2400" b="1" kern="0" dirty="0" smtClean="0">
                <a:solidFill>
                  <a:srgbClr val="000000"/>
                </a:solidFill>
                <a:latin typeface="华文新魏" pitchFamily="2" charset="-122"/>
                <a:ea typeface="华文新魏" pitchFamily="2" charset="-122"/>
              </a:rPr>
              <a:t>  </a:t>
            </a:r>
            <a:r>
              <a:rPr kumimoji="0" lang="en-US" altLang="zh-CN" sz="24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rPr>
              <a:t>                </a:t>
            </a:r>
            <a:r>
              <a:rPr kumimoji="0" lang="en-US" altLang="zh-CN" sz="2400" b="1" i="0" u="none" strike="noStrike" kern="0" cap="none" spc="0" normalizeH="0" baseline="0" noProof="0" dirty="0" err="1">
                <a:ln>
                  <a:noFill/>
                </a:ln>
                <a:solidFill>
                  <a:srgbClr val="000000"/>
                </a:solidFill>
                <a:effectLst/>
                <a:uLnTx/>
                <a:uFillTx/>
                <a:latin typeface="华文新魏" pitchFamily="2" charset="-122"/>
                <a:ea typeface="华文新魏" pitchFamily="2" charset="-122"/>
              </a:rPr>
              <a:t>bAd</a:t>
            </a:r>
            <a:r>
              <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rPr>
              <a:t>不是规范句型</a:t>
            </a:r>
          </a:p>
          <a:p>
            <a:pPr lvl="0" algn="just">
              <a:lnSpc>
                <a:spcPct val="90000"/>
              </a:lnSpc>
              <a:buClr>
                <a:srgbClr val="CC00FF"/>
              </a:buClr>
              <a:buNone/>
              <a:defRPr/>
            </a:pPr>
            <a:r>
              <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rPr>
              <a:t>   Follow</a:t>
            </a:r>
            <a:r>
              <a:rPr lang="en-US" altLang="zh-CN" sz="2400" b="1" kern="0" dirty="0" smtClean="0">
                <a:solidFill>
                  <a:srgbClr val="000000"/>
                </a:solidFill>
                <a:latin typeface="宋体" charset="-122"/>
                <a:ea typeface="宋体"/>
              </a:rPr>
              <a:t>(A)</a:t>
            </a:r>
            <a:r>
              <a:rPr lang="en-US" altLang="en-US" sz="2400" dirty="0" smtClean="0">
                <a:sym typeface="Symbol" pitchFamily="18" charset="2"/>
              </a:rPr>
              <a:t> {c} ≠            </a:t>
            </a:r>
            <a:r>
              <a:rPr lang="en-US" altLang="zh-CN" sz="2400" b="1" kern="0" dirty="0" smtClean="0">
                <a:solidFill>
                  <a:srgbClr val="000000"/>
                </a:solidFill>
                <a:latin typeface="宋体" charset="-122"/>
              </a:rPr>
              <a:t>Follow(A)</a:t>
            </a:r>
            <a:r>
              <a:rPr lang="en-US" altLang="en-US" sz="2400" dirty="0" smtClean="0">
                <a:sym typeface="Symbol" pitchFamily="18" charset="2"/>
              </a:rPr>
              <a:t> {d} ≠ </a:t>
            </a:r>
            <a:endParaRPr kumimoji="0" lang="en-US" altLang="zh-CN" sz="2400" b="1" i="0" u="none" strike="noStrike" kern="0" cap="none" spc="0" normalizeH="0" baseline="0" noProof="0" dirty="0" smtClean="0">
              <a:ln>
                <a:noFill/>
              </a:ln>
              <a:solidFill>
                <a:srgbClr val="000000"/>
              </a:solidFill>
              <a:effectLst/>
              <a:uLnTx/>
              <a:uFillTx/>
              <a:latin typeface="宋体" charset="-122"/>
              <a:ea typeface="宋体"/>
              <a:cs typeface="+mn-cs"/>
            </a:endParaRPr>
          </a:p>
          <a:p>
            <a:pPr marL="342900" marR="0" lvl="0" indent="-342900" algn="just" defTabSz="914400" rtl="0" eaLnBrk="1" fontAlgn="base" latinLnBrk="0" hangingPunct="1">
              <a:lnSpc>
                <a:spcPct val="90000"/>
              </a:lnSpc>
              <a:spcBef>
                <a:spcPct val="20000"/>
              </a:spcBef>
              <a:spcAft>
                <a:spcPct val="0"/>
              </a:spcAft>
              <a:buClr>
                <a:srgbClr val="CC00FF"/>
              </a:buClr>
              <a:buSzPct val="75000"/>
              <a:buFont typeface="Monotype Sorts" pitchFamily="2" charset="2"/>
              <a:buNone/>
              <a:tabLst/>
              <a:defRPr/>
            </a:pPr>
            <a:r>
              <a:rPr kumimoji="0" lang="zh-CN" altLang="en-US" sz="2400" b="1" i="0" u="none" strike="noStrike" kern="0" cap="none" spc="0" normalizeH="0" baseline="0" noProof="0" dirty="0" smtClean="0">
                <a:ln>
                  <a:noFill/>
                </a:ln>
                <a:solidFill>
                  <a:srgbClr val="FF0000"/>
                </a:solidFill>
                <a:effectLst/>
                <a:uLnTx/>
                <a:uFillTx/>
                <a:latin typeface="华文新魏" pitchFamily="2" charset="-122"/>
                <a:ea typeface="华文新魏" pitchFamily="2" charset="-122"/>
              </a:rPr>
              <a:t>问题：</a:t>
            </a:r>
            <a:endParaRPr kumimoji="0" lang="en-US" altLang="zh-CN" sz="2400" b="1" i="0" u="none" strike="noStrike" kern="0" cap="none" spc="0" normalizeH="0" baseline="0" noProof="0" dirty="0" smtClean="0">
              <a:ln>
                <a:noFill/>
              </a:ln>
              <a:solidFill>
                <a:srgbClr val="FF0000"/>
              </a:solidFill>
              <a:effectLst/>
              <a:uLnTx/>
              <a:uFillTx/>
              <a:latin typeface="华文新魏" pitchFamily="2" charset="-122"/>
              <a:ea typeface="华文新魏" pitchFamily="2" charset="-122"/>
            </a:endParaRPr>
          </a:p>
          <a:p>
            <a:pPr algn="just">
              <a:lnSpc>
                <a:spcPct val="90000"/>
              </a:lnSpc>
              <a:buClr>
                <a:srgbClr val="CC00FF"/>
              </a:buClr>
              <a:buNone/>
              <a:defRPr/>
            </a:pPr>
            <a:r>
              <a:rPr lang="zh-CN" altLang="en-US" sz="2400" b="1" kern="0" dirty="0" smtClean="0">
                <a:solidFill>
                  <a:srgbClr val="FF0000"/>
                </a:solidFill>
                <a:latin typeface="华文新魏" pitchFamily="2" charset="-122"/>
                <a:ea typeface="华文新魏" pitchFamily="2" charset="-122"/>
              </a:rPr>
              <a:t>        在什么条件下哪个项目对</a:t>
            </a:r>
            <a:r>
              <a:rPr lang="zh-CN" altLang="en-US" sz="2400" b="1" kern="0" dirty="0">
                <a:solidFill>
                  <a:srgbClr val="FF0000"/>
                </a:solidFill>
                <a:latin typeface="华文新魏" pitchFamily="2" charset="-122"/>
                <a:ea typeface="华文新魏" pitchFamily="2" charset="-122"/>
              </a:rPr>
              <a:t>这</a:t>
            </a:r>
            <a:r>
              <a:rPr kumimoji="0" lang="zh-CN" altLang="en-US" sz="2400" b="1" i="0" u="none" strike="noStrike" kern="0" cap="none" spc="0" normalizeH="0" baseline="0" noProof="0" dirty="0" smtClean="0">
                <a:ln>
                  <a:noFill/>
                </a:ln>
                <a:solidFill>
                  <a:srgbClr val="FF0000"/>
                </a:solidFill>
                <a:effectLst/>
                <a:uLnTx/>
                <a:uFillTx/>
                <a:latin typeface="华文新魏" pitchFamily="2" charset="-122"/>
                <a:ea typeface="华文新魏" pitchFamily="2" charset="-122"/>
              </a:rPr>
              <a:t>个</a:t>
            </a:r>
            <a:r>
              <a:rPr kumimoji="0" lang="zh-CN" altLang="en-US" sz="2400" b="1" i="0" u="none" strike="noStrike" kern="0" cap="none" spc="0" normalizeH="0" baseline="0" noProof="0" dirty="0">
                <a:ln>
                  <a:noFill/>
                </a:ln>
                <a:solidFill>
                  <a:srgbClr val="FF0000"/>
                </a:solidFill>
                <a:effectLst/>
                <a:uLnTx/>
                <a:uFillTx/>
                <a:latin typeface="华文新魏" pitchFamily="2" charset="-122"/>
                <a:ea typeface="华文新魏" pitchFamily="2" charset="-122"/>
              </a:rPr>
              <a:t>活前缀</a:t>
            </a:r>
            <a:r>
              <a:rPr kumimoji="0" lang="zh-CN" altLang="en-US" sz="2400" b="1" i="0" u="none" strike="noStrike" kern="0" cap="none" spc="0" normalizeH="0" baseline="0" noProof="0" dirty="0" smtClean="0">
                <a:ln>
                  <a:noFill/>
                </a:ln>
                <a:solidFill>
                  <a:srgbClr val="FF0000"/>
                </a:solidFill>
                <a:effectLst/>
                <a:uLnTx/>
                <a:uFillTx/>
                <a:latin typeface="华文新魏" pitchFamily="2" charset="-122"/>
                <a:ea typeface="华文新魏" pitchFamily="2" charset="-122"/>
              </a:rPr>
              <a:t>有效？</a:t>
            </a:r>
            <a:endParaRPr kumimoji="0" lang="en-US" altLang="zh-CN" sz="2400" b="1" i="0" u="none" strike="noStrike" kern="0" cap="none" spc="0" normalizeH="0" baseline="0" noProof="0" dirty="0" smtClean="0">
              <a:ln>
                <a:noFill/>
              </a:ln>
              <a:solidFill>
                <a:srgbClr val="FF0000"/>
              </a:solidFill>
              <a:effectLst/>
              <a:uLnTx/>
              <a:uFillTx/>
              <a:latin typeface="华文新魏" pitchFamily="2" charset="-122"/>
              <a:ea typeface="华文新魏" pitchFamily="2" charset="-122"/>
            </a:endParaRPr>
          </a:p>
          <a:p>
            <a:pPr algn="just">
              <a:lnSpc>
                <a:spcPct val="90000"/>
              </a:lnSpc>
              <a:buClr>
                <a:srgbClr val="CC00FF"/>
              </a:buClr>
              <a:buNone/>
              <a:defRPr/>
            </a:pPr>
            <a:r>
              <a:rPr lang="zh-CN" altLang="en-US" sz="2400" b="1" kern="0" dirty="0" smtClean="0">
                <a:solidFill>
                  <a:srgbClr val="000000"/>
                </a:solidFill>
                <a:latin typeface="华文新魏" pitchFamily="2" charset="-122"/>
                <a:ea typeface="华文新魏" pitchFamily="2" charset="-122"/>
              </a:rPr>
              <a:t>（回顾：文法</a:t>
            </a:r>
            <a:r>
              <a:rPr lang="en-US" altLang="zh-CN" sz="2400" b="1" kern="0" dirty="0" smtClean="0">
                <a:solidFill>
                  <a:srgbClr val="000000"/>
                </a:solidFill>
                <a:latin typeface="Times New Roman"/>
              </a:rPr>
              <a:t>G[S]:</a:t>
            </a:r>
            <a:r>
              <a:rPr lang="zh-CN" altLang="en-US" sz="2400" b="1" kern="0" dirty="0" smtClean="0">
                <a:solidFill>
                  <a:srgbClr val="000000"/>
                </a:solidFill>
                <a:latin typeface="华文新魏" pitchFamily="2" charset="-122"/>
                <a:ea typeface="华文新魏" pitchFamily="2" charset="-122"/>
              </a:rPr>
              <a:t>若</a:t>
            </a:r>
            <a:r>
              <a:rPr lang="en-US" altLang="zh-CN" sz="2400" b="1" kern="0" dirty="0" smtClean="0">
                <a:solidFill>
                  <a:srgbClr val="000000"/>
                </a:solidFill>
                <a:latin typeface="华文新魏" pitchFamily="2" charset="-122"/>
                <a:ea typeface="华文新魏" pitchFamily="2" charset="-122"/>
              </a:rPr>
              <a:t>S </a:t>
            </a:r>
            <a:r>
              <a:rPr lang="en-US" altLang="zh-CN" sz="2400" b="1" kern="0" dirty="0" smtClean="0">
                <a:solidFill>
                  <a:srgbClr val="FF0000"/>
                </a:solidFill>
                <a:latin typeface="华文新魏" pitchFamily="2" charset="-122"/>
                <a:ea typeface="华文新魏" pitchFamily="2" charset="-122"/>
              </a:rPr>
              <a:t> =&gt;</a:t>
            </a:r>
            <a:r>
              <a:rPr lang="en-US" altLang="zh-CN" sz="2400" b="1" kern="0" dirty="0" smtClean="0">
                <a:solidFill>
                  <a:srgbClr val="000000"/>
                </a:solidFill>
                <a:latin typeface="华文新魏" pitchFamily="2" charset="-122"/>
                <a:ea typeface="华文新魏" pitchFamily="2" charset="-122"/>
              </a:rPr>
              <a:t> </a:t>
            </a:r>
            <a:r>
              <a:rPr lang="en-US" altLang="zh-CN" sz="2400" b="1" kern="0" dirty="0" err="1" smtClean="0">
                <a:solidFill>
                  <a:srgbClr val="000000"/>
                </a:solidFill>
                <a:latin typeface="华文新魏" pitchFamily="2" charset="-122"/>
                <a:ea typeface="华文新魏" pitchFamily="2" charset="-122"/>
              </a:rPr>
              <a:t>αAω</a:t>
            </a:r>
            <a:r>
              <a:rPr lang="en-US" altLang="zh-CN" sz="2400" b="1" kern="0" dirty="0" smtClean="0">
                <a:solidFill>
                  <a:srgbClr val="000000"/>
                </a:solidFill>
                <a:latin typeface="华文新魏" pitchFamily="2" charset="-122"/>
                <a:ea typeface="华文新魏" pitchFamily="2" charset="-122"/>
              </a:rPr>
              <a:t>  </a:t>
            </a:r>
            <a:r>
              <a:rPr lang="en-US" altLang="zh-CN" sz="2400" b="1" kern="0" dirty="0" smtClean="0">
                <a:solidFill>
                  <a:srgbClr val="FF0000"/>
                </a:solidFill>
                <a:latin typeface="华文新魏" pitchFamily="2" charset="-122"/>
                <a:ea typeface="华文新魏" pitchFamily="2" charset="-122"/>
              </a:rPr>
              <a:t>=&gt;</a:t>
            </a:r>
            <a:r>
              <a:rPr lang="en-US" altLang="zh-CN" sz="2400" b="1" kern="0" dirty="0" err="1" smtClean="0">
                <a:solidFill>
                  <a:srgbClr val="000000"/>
                </a:solidFill>
                <a:latin typeface="华文新魏" pitchFamily="2" charset="-122"/>
                <a:ea typeface="华文新魏" pitchFamily="2" charset="-122"/>
              </a:rPr>
              <a:t>αβω</a:t>
            </a:r>
            <a:r>
              <a:rPr lang="en-US" altLang="zh-CN" sz="2400" b="1" kern="0" dirty="0" smtClean="0">
                <a:solidFill>
                  <a:srgbClr val="000000"/>
                </a:solidFill>
                <a:latin typeface="华文新魏" pitchFamily="2" charset="-122"/>
                <a:ea typeface="华文新魏" pitchFamily="2" charset="-122"/>
              </a:rPr>
              <a:t>    r</a:t>
            </a:r>
            <a:r>
              <a:rPr lang="zh-CN" altLang="en-US" sz="2400" b="1" kern="0" dirty="0" smtClean="0">
                <a:solidFill>
                  <a:srgbClr val="000000"/>
                </a:solidFill>
                <a:latin typeface="华文新魏" pitchFamily="2" charset="-122"/>
                <a:ea typeface="华文新魏" pitchFamily="2" charset="-122"/>
              </a:rPr>
              <a:t>是</a:t>
            </a:r>
            <a:r>
              <a:rPr lang="en-US" altLang="zh-CN" sz="2400" b="1" kern="0" dirty="0" err="1" smtClean="0">
                <a:solidFill>
                  <a:srgbClr val="000000"/>
                </a:solidFill>
                <a:latin typeface="华文新魏" pitchFamily="2" charset="-122"/>
                <a:ea typeface="华文新魏" pitchFamily="2" charset="-122"/>
              </a:rPr>
              <a:t>αβ</a:t>
            </a:r>
            <a:r>
              <a:rPr lang="zh-CN" altLang="en-US" sz="2400" b="1" kern="0" dirty="0" smtClean="0">
                <a:solidFill>
                  <a:srgbClr val="000000"/>
                </a:solidFill>
                <a:latin typeface="华文新魏" pitchFamily="2" charset="-122"/>
                <a:ea typeface="华文新魏" pitchFamily="2" charset="-122"/>
              </a:rPr>
              <a:t>的前缀，则称</a:t>
            </a:r>
            <a:r>
              <a:rPr lang="en-US" altLang="zh-CN" sz="2400" b="1" kern="0" dirty="0" smtClean="0">
                <a:solidFill>
                  <a:srgbClr val="000000"/>
                </a:solidFill>
                <a:latin typeface="华文新魏" pitchFamily="2" charset="-122"/>
                <a:ea typeface="华文新魏" pitchFamily="2" charset="-122"/>
              </a:rPr>
              <a:t>r</a:t>
            </a:r>
            <a:r>
              <a:rPr lang="zh-CN" altLang="en-US" sz="2400" b="1" kern="0" dirty="0" smtClean="0">
                <a:solidFill>
                  <a:srgbClr val="000000"/>
                </a:solidFill>
                <a:latin typeface="华文新魏" pitchFamily="2" charset="-122"/>
                <a:ea typeface="华文新魏" pitchFamily="2" charset="-122"/>
              </a:rPr>
              <a:t>是</a:t>
            </a:r>
            <a:r>
              <a:rPr lang="en-US" altLang="zh-CN" sz="2400" b="1" kern="0" dirty="0" smtClean="0">
                <a:solidFill>
                  <a:srgbClr val="000000"/>
                </a:solidFill>
                <a:latin typeface="华文新魏" pitchFamily="2" charset="-122"/>
                <a:ea typeface="华文新魏" pitchFamily="2" charset="-122"/>
              </a:rPr>
              <a:t>G</a:t>
            </a:r>
            <a:r>
              <a:rPr lang="zh-CN" altLang="en-US" sz="2400" b="1" kern="0" dirty="0" smtClean="0">
                <a:solidFill>
                  <a:srgbClr val="000000"/>
                </a:solidFill>
                <a:latin typeface="华文新魏" pitchFamily="2" charset="-122"/>
                <a:ea typeface="华文新魏" pitchFamily="2" charset="-122"/>
              </a:rPr>
              <a:t>的一个活前缀</a:t>
            </a:r>
            <a:r>
              <a:rPr lang="en-US" altLang="zh-CN" sz="2400" b="1" kern="0" dirty="0" smtClean="0">
                <a:solidFill>
                  <a:srgbClr val="000000"/>
                </a:solidFill>
                <a:latin typeface="华文新魏" pitchFamily="2" charset="-122"/>
                <a:ea typeface="华文新魏" pitchFamily="2" charset="-122"/>
              </a:rPr>
              <a:t>. </a:t>
            </a:r>
            <a:r>
              <a:rPr lang="zh-CN" altLang="en-US" sz="2400" b="1" kern="0" dirty="0" smtClean="0">
                <a:solidFill>
                  <a:srgbClr val="000000"/>
                </a:solidFill>
                <a:latin typeface="华文新魏" pitchFamily="2" charset="-122"/>
                <a:ea typeface="华文新魏" pitchFamily="2" charset="-122"/>
              </a:rPr>
              <a:t>）</a:t>
            </a:r>
            <a:r>
              <a:rPr lang="en-US" altLang="zh-CN" sz="2400" b="1" kern="0" dirty="0" smtClean="0">
                <a:solidFill>
                  <a:srgbClr val="000000"/>
                </a:solidFill>
                <a:latin typeface="华文新魏" pitchFamily="2" charset="-122"/>
                <a:ea typeface="华文新魏" pitchFamily="2" charset="-122"/>
              </a:rPr>
              <a:t>   </a:t>
            </a:r>
          </a:p>
          <a:p>
            <a:pPr lvl="0" algn="just">
              <a:lnSpc>
                <a:spcPct val="90000"/>
              </a:lnSpc>
              <a:buClr>
                <a:srgbClr val="CC00FF"/>
              </a:buClr>
              <a:buNone/>
              <a:defRPr/>
            </a:pPr>
            <a:endParaRPr kumimoji="0" lang="zh-CN" altLang="en-US" sz="2400" b="1" i="0" u="none" strike="noStrike" kern="0" cap="none" spc="0" normalizeH="0" baseline="0" noProof="0" dirty="0">
              <a:ln>
                <a:noFill/>
              </a:ln>
              <a:solidFill>
                <a:srgbClr val="000000"/>
              </a:solidFill>
              <a:effectLst/>
              <a:uLnTx/>
              <a:uFillTx/>
              <a:latin typeface="华文新魏" pitchFamily="2" charset="-122"/>
              <a:ea typeface="华文新魏" pitchFamily="2" charset="-122"/>
            </a:endParaRPr>
          </a:p>
        </p:txBody>
      </p:sp>
      <p:sp>
        <p:nvSpPr>
          <p:cNvPr id="36" name="Text Box 16"/>
          <p:cNvSpPr txBox="1">
            <a:spLocks noChangeArrowheads="1"/>
          </p:cNvSpPr>
          <p:nvPr/>
        </p:nvSpPr>
        <p:spPr bwMode="auto">
          <a:xfrm>
            <a:off x="1187450" y="2133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000000"/>
                </a:solidFill>
                <a:latin typeface="Times New Roman" pitchFamily="18" charset="0"/>
                <a:ea typeface="宋体" charset="-122"/>
              </a:rPr>
              <a:t>*</a:t>
            </a:r>
          </a:p>
        </p:txBody>
      </p:sp>
      <p:sp>
        <p:nvSpPr>
          <p:cNvPr id="37" name="Text Box 17"/>
          <p:cNvSpPr txBox="1">
            <a:spLocks noChangeArrowheads="1"/>
          </p:cNvSpPr>
          <p:nvPr/>
        </p:nvSpPr>
        <p:spPr bwMode="auto">
          <a:xfrm>
            <a:off x="5292080" y="2204864"/>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sp>
        <p:nvSpPr>
          <p:cNvPr id="38" name="Text Box 19"/>
          <p:cNvSpPr txBox="1">
            <a:spLocks noChangeArrowheads="1"/>
          </p:cNvSpPr>
          <p:nvPr/>
        </p:nvSpPr>
        <p:spPr bwMode="auto">
          <a:xfrm>
            <a:off x="1908175" y="26368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sp>
        <p:nvSpPr>
          <p:cNvPr id="39" name="Text Box 20"/>
          <p:cNvSpPr txBox="1">
            <a:spLocks noChangeArrowheads="1"/>
          </p:cNvSpPr>
          <p:nvPr/>
        </p:nvSpPr>
        <p:spPr bwMode="auto">
          <a:xfrm>
            <a:off x="5940152" y="263691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00"/>
                </a:solidFill>
                <a:latin typeface="Times New Roman" pitchFamily="18" charset="0"/>
                <a:ea typeface="宋体" charset="-122"/>
              </a:rPr>
              <a:t>*</a:t>
            </a:r>
          </a:p>
        </p:txBody>
      </p:sp>
      <p:cxnSp>
        <p:nvCxnSpPr>
          <p:cNvPr id="10" name="直接连接符 9"/>
          <p:cNvCxnSpPr/>
          <p:nvPr/>
        </p:nvCxnSpPr>
        <p:spPr>
          <a:xfrm>
            <a:off x="4211960" y="1340768"/>
            <a:ext cx="0" cy="3024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51520" y="4365104"/>
            <a:ext cx="8208912" cy="293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灯片编号占位符 15"/>
          <p:cNvSpPr>
            <a:spLocks noGrp="1"/>
          </p:cNvSpPr>
          <p:nvPr>
            <p:ph type="sldNum" sz="quarter" idx="12"/>
          </p:nvPr>
        </p:nvSpPr>
        <p:spPr/>
        <p:txBody>
          <a:bodyPr/>
          <a:lstStyle/>
          <a:p>
            <a:fld id="{09A025D1-BAA5-4CF6-A581-2B23F0086B83}" type="slidenum">
              <a:rPr lang="zh-CN" altLang="en-US" smtClean="0"/>
              <a:pPr/>
              <a:t>86</a:t>
            </a:fld>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1150938" y="116633"/>
            <a:ext cx="7793037" cy="1152128"/>
          </a:xfrm>
        </p:spPr>
        <p:txBody>
          <a:bodyPr/>
          <a:lstStyle/>
          <a:p>
            <a:r>
              <a:rPr lang="zh-CN" altLang="en-US" sz="2400" b="1" dirty="0" smtClean="0"/>
              <a:t>例</a:t>
            </a:r>
            <a:r>
              <a:rPr lang="en-US" altLang="zh-CN" sz="2400" b="1" dirty="0" smtClean="0"/>
              <a:t>5.14  </a:t>
            </a:r>
            <a:r>
              <a:rPr lang="en-US" altLang="zh-CN" sz="2400" b="1" dirty="0"/>
              <a:t>G[S]:</a:t>
            </a:r>
            <a:br>
              <a:rPr lang="en-US" altLang="zh-CN" sz="2400" b="1" dirty="0"/>
            </a:br>
            <a:r>
              <a:rPr lang="en-US" altLang="zh-CN" sz="2400" b="1" dirty="0"/>
              <a:t>(0)  </a:t>
            </a:r>
            <a:r>
              <a:rPr lang="en-US" altLang="zh-CN" sz="2400" b="1" dirty="0" smtClean="0"/>
              <a:t>S’→</a:t>
            </a:r>
            <a:r>
              <a:rPr lang="en-US" altLang="zh-CN" sz="2400" b="1" dirty="0"/>
              <a:t>S        (1)  S→L=R      </a:t>
            </a:r>
            <a:r>
              <a:rPr lang="en-US" altLang="zh-CN" sz="2400" b="1" dirty="0" smtClean="0"/>
              <a:t>(</a:t>
            </a:r>
            <a:r>
              <a:rPr lang="en-US" altLang="zh-CN" sz="2400" b="1" dirty="0"/>
              <a:t>2)  S→R</a:t>
            </a:r>
            <a:br>
              <a:rPr lang="en-US" altLang="zh-CN" sz="2400" b="1" dirty="0"/>
            </a:br>
            <a:r>
              <a:rPr lang="en-US" altLang="zh-CN" sz="2400" b="1" dirty="0"/>
              <a:t>(3) </a:t>
            </a:r>
            <a:r>
              <a:rPr lang="en-US" altLang="zh-CN" sz="2400" b="1" dirty="0" smtClean="0"/>
              <a:t> L</a:t>
            </a:r>
            <a:r>
              <a:rPr lang="en-US" altLang="zh-CN" sz="2400" b="1" dirty="0"/>
              <a:t>→ *R  </a:t>
            </a:r>
            <a:r>
              <a:rPr lang="en-US" altLang="zh-CN" sz="2400" b="1" dirty="0" smtClean="0"/>
              <a:t>      (</a:t>
            </a:r>
            <a:r>
              <a:rPr lang="en-US" altLang="zh-CN" sz="2400" b="1" dirty="0"/>
              <a:t>4) </a:t>
            </a:r>
            <a:r>
              <a:rPr lang="en-US" altLang="zh-CN" sz="2400" b="1" dirty="0" err="1"/>
              <a:t>L→id</a:t>
            </a:r>
            <a:r>
              <a:rPr lang="en-US" altLang="zh-CN" sz="2400" b="1" dirty="0"/>
              <a:t>      </a:t>
            </a:r>
            <a:r>
              <a:rPr lang="en-US" altLang="zh-CN" sz="2400" b="1" dirty="0" smtClean="0"/>
              <a:t>     (</a:t>
            </a:r>
            <a:r>
              <a:rPr lang="en-US" altLang="zh-CN" sz="2400" b="1" dirty="0"/>
              <a:t>5)  R→</a:t>
            </a:r>
            <a:r>
              <a:rPr lang="en-US" altLang="zh-CN" sz="2400" b="1" dirty="0" smtClean="0"/>
              <a:t>L</a:t>
            </a:r>
            <a:endParaRPr lang="en-US" altLang="zh-CN" sz="2800" b="1" dirty="0"/>
          </a:p>
        </p:txBody>
      </p:sp>
      <p:sp>
        <p:nvSpPr>
          <p:cNvPr id="52229" name="Rectangle 5"/>
          <p:cNvSpPr>
            <a:spLocks noGrp="1" noChangeArrowheads="1"/>
          </p:cNvSpPr>
          <p:nvPr>
            <p:ph sz="half" idx="1"/>
          </p:nvPr>
        </p:nvSpPr>
        <p:spPr>
          <a:xfrm>
            <a:off x="1116013" y="1484313"/>
            <a:ext cx="2951162" cy="4824412"/>
          </a:xfrm>
        </p:spPr>
        <p:txBody>
          <a:bodyPr/>
          <a:lstStyle/>
          <a:p>
            <a:pPr>
              <a:lnSpc>
                <a:spcPct val="80000"/>
              </a:lnSpc>
              <a:buFont typeface="Monotype Sorts" pitchFamily="2" charset="2"/>
              <a:buNone/>
            </a:pPr>
            <a:r>
              <a:rPr lang="en-US" altLang="zh-CN" sz="2400" dirty="0"/>
              <a:t>I0</a:t>
            </a:r>
            <a:r>
              <a:rPr lang="en-US" altLang="zh-CN" sz="2400" dirty="0">
                <a:latin typeface="Arial" charset="0"/>
              </a:rPr>
              <a:t>:  S' –&gt; •S</a:t>
            </a:r>
          </a:p>
          <a:p>
            <a:pPr>
              <a:lnSpc>
                <a:spcPct val="80000"/>
              </a:lnSpc>
              <a:buFont typeface="Monotype Sorts" pitchFamily="2" charset="2"/>
              <a:buNone/>
            </a:pPr>
            <a:r>
              <a:rPr lang="en-US" altLang="zh-CN" sz="2400" dirty="0">
                <a:latin typeface="Arial" charset="0"/>
              </a:rPr>
              <a:t>      S –&gt; •L = R</a:t>
            </a:r>
          </a:p>
          <a:p>
            <a:pPr>
              <a:lnSpc>
                <a:spcPct val="80000"/>
              </a:lnSpc>
              <a:buFont typeface="Monotype Sorts" pitchFamily="2" charset="2"/>
              <a:buNone/>
            </a:pPr>
            <a:r>
              <a:rPr lang="en-US" altLang="zh-CN" sz="2400" dirty="0">
                <a:latin typeface="Arial" charset="0"/>
              </a:rPr>
              <a:t>     </a:t>
            </a:r>
            <a:r>
              <a:rPr lang="en-US" altLang="zh-CN" sz="2400" dirty="0" smtClean="0">
                <a:latin typeface="Arial" charset="0"/>
              </a:rPr>
              <a:t> S </a:t>
            </a:r>
            <a:r>
              <a:rPr lang="en-US" altLang="zh-CN" sz="2400" dirty="0">
                <a:latin typeface="Arial" charset="0"/>
              </a:rPr>
              <a:t>–&gt; •R</a:t>
            </a:r>
          </a:p>
          <a:p>
            <a:pPr>
              <a:lnSpc>
                <a:spcPct val="80000"/>
              </a:lnSpc>
              <a:buFont typeface="Monotype Sorts" pitchFamily="2" charset="2"/>
              <a:buNone/>
            </a:pPr>
            <a:r>
              <a:rPr lang="en-US" altLang="zh-CN" sz="2400" dirty="0">
                <a:latin typeface="Arial" charset="0"/>
              </a:rPr>
              <a:t>    </a:t>
            </a:r>
            <a:r>
              <a:rPr lang="en-US" altLang="zh-CN" sz="2400" dirty="0" smtClean="0">
                <a:latin typeface="Arial" charset="0"/>
              </a:rPr>
              <a:t>  </a:t>
            </a:r>
            <a:r>
              <a:rPr lang="en-US" altLang="zh-CN" sz="2400" dirty="0">
                <a:latin typeface="Arial" charset="0"/>
              </a:rPr>
              <a:t>R –&gt; •L</a:t>
            </a:r>
          </a:p>
          <a:p>
            <a:pPr marL="533400" indent="-533400">
              <a:lnSpc>
                <a:spcPct val="80000"/>
              </a:lnSpc>
              <a:buFont typeface="Monotype Sorts" pitchFamily="2" charset="2"/>
              <a:buNone/>
            </a:pPr>
            <a:r>
              <a:rPr lang="en-US" altLang="zh-CN" sz="2400" dirty="0">
                <a:latin typeface="Arial" charset="0"/>
              </a:rPr>
              <a:t>    </a:t>
            </a:r>
            <a:r>
              <a:rPr lang="en-US" altLang="zh-CN" sz="2400" dirty="0" smtClean="0">
                <a:latin typeface="Arial" charset="0"/>
              </a:rPr>
              <a:t>  </a:t>
            </a:r>
            <a:r>
              <a:rPr lang="en-US" altLang="zh-CN" sz="2400" dirty="0">
                <a:latin typeface="Arial" charset="0"/>
              </a:rPr>
              <a:t>L –&gt; •id </a:t>
            </a:r>
            <a:r>
              <a:rPr lang="en-US" altLang="zh-CN" sz="2400" dirty="0" smtClean="0">
                <a:latin typeface="Arial" charset="0"/>
              </a:rPr>
              <a:t>                                                                L </a:t>
            </a:r>
            <a:r>
              <a:rPr lang="en-US" altLang="zh-CN" sz="2400" dirty="0">
                <a:latin typeface="Arial" charset="0"/>
              </a:rPr>
              <a:t>–&gt; •*R</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I1</a:t>
            </a:r>
            <a:r>
              <a:rPr lang="en-US" altLang="zh-CN" sz="2400" dirty="0">
                <a:latin typeface="Arial" charset="0"/>
              </a:rPr>
              <a:t>:  S' –&gt; S•</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I2</a:t>
            </a:r>
            <a:r>
              <a:rPr lang="en-US" altLang="zh-CN" sz="2400" dirty="0">
                <a:latin typeface="Arial" charset="0"/>
              </a:rPr>
              <a:t>:  S –&gt; L• = R </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I3</a:t>
            </a:r>
            <a:r>
              <a:rPr lang="en-US" altLang="zh-CN" sz="2400" dirty="0">
                <a:latin typeface="Arial" charset="0"/>
              </a:rPr>
              <a:t>: S –&gt; R•</a:t>
            </a:r>
          </a:p>
          <a:p>
            <a:pPr>
              <a:lnSpc>
                <a:spcPct val="80000"/>
              </a:lnSpc>
              <a:buFont typeface="Monotype Sorts" pitchFamily="2" charset="2"/>
              <a:buNone/>
            </a:pPr>
            <a:endParaRPr lang="en-US" altLang="zh-CN" sz="2400" dirty="0">
              <a:latin typeface="Arial" charset="0"/>
            </a:endParaRPr>
          </a:p>
        </p:txBody>
      </p:sp>
      <p:sp>
        <p:nvSpPr>
          <p:cNvPr id="52230" name="Rectangle 6"/>
          <p:cNvSpPr>
            <a:spLocks noGrp="1" noChangeArrowheads="1"/>
          </p:cNvSpPr>
          <p:nvPr>
            <p:ph sz="half" idx="2"/>
          </p:nvPr>
        </p:nvSpPr>
        <p:spPr>
          <a:xfrm>
            <a:off x="4643438" y="1557338"/>
            <a:ext cx="2808287" cy="4824412"/>
          </a:xfrm>
        </p:spPr>
        <p:txBody>
          <a:bodyPr/>
          <a:lstStyle/>
          <a:p>
            <a:pPr>
              <a:lnSpc>
                <a:spcPct val="80000"/>
              </a:lnSpc>
              <a:buFont typeface="Monotype Sorts" pitchFamily="2" charset="2"/>
              <a:buNone/>
            </a:pPr>
            <a:r>
              <a:rPr lang="en-US" altLang="zh-CN" sz="2400" dirty="0"/>
              <a:t>I4</a:t>
            </a: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R –&gt; •L</a:t>
            </a:r>
          </a:p>
          <a:p>
            <a:pPr>
              <a:lnSpc>
                <a:spcPct val="80000"/>
              </a:lnSpc>
              <a:buFont typeface="Monotype Sorts" pitchFamily="2" charset="2"/>
              <a:buNone/>
            </a:pP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L –&gt; •id</a:t>
            </a:r>
          </a:p>
          <a:p>
            <a:pPr>
              <a:lnSpc>
                <a:spcPct val="80000"/>
              </a:lnSpc>
              <a:buFont typeface="Monotype Sorts" pitchFamily="2" charset="2"/>
              <a:buNone/>
            </a:pPr>
            <a:r>
              <a:rPr lang="en-US" altLang="zh-CN" sz="2400" dirty="0"/>
              <a:t>I5</a:t>
            </a:r>
            <a:r>
              <a:rPr lang="en-US" altLang="zh-CN" sz="2400" dirty="0">
                <a:latin typeface="Arial" charset="0"/>
              </a:rPr>
              <a:t>: L –&gt; id•</a:t>
            </a:r>
          </a:p>
          <a:p>
            <a:pPr>
              <a:lnSpc>
                <a:spcPct val="80000"/>
              </a:lnSpc>
              <a:buFont typeface="Monotype Sorts" pitchFamily="2" charset="2"/>
              <a:buNone/>
            </a:pPr>
            <a:r>
              <a:rPr lang="en-US" altLang="zh-CN" sz="2400" dirty="0"/>
              <a:t>I6</a:t>
            </a:r>
            <a:r>
              <a:rPr lang="en-US" altLang="zh-CN" sz="2400" dirty="0">
                <a:latin typeface="Arial" charset="0"/>
              </a:rPr>
              <a:t>: S –&gt; L =•R</a:t>
            </a:r>
          </a:p>
          <a:p>
            <a:pPr>
              <a:lnSpc>
                <a:spcPct val="80000"/>
              </a:lnSpc>
              <a:buFont typeface="Monotype Sorts" pitchFamily="2" charset="2"/>
              <a:buNone/>
            </a:pPr>
            <a:r>
              <a:rPr lang="en-US" altLang="zh-CN" sz="2400" dirty="0">
                <a:latin typeface="Arial" charset="0"/>
              </a:rPr>
              <a:t>   </a:t>
            </a:r>
            <a:r>
              <a:rPr lang="en-US" altLang="zh-CN" sz="2400" dirty="0" smtClean="0">
                <a:latin typeface="Arial" charset="0"/>
              </a:rPr>
              <a:t>  </a:t>
            </a:r>
            <a:r>
              <a:rPr lang="en-US" altLang="zh-CN" sz="2400" dirty="0">
                <a:latin typeface="Arial" charset="0"/>
              </a:rPr>
              <a:t>R –&gt; •L</a:t>
            </a:r>
          </a:p>
          <a:p>
            <a:pPr>
              <a:lnSpc>
                <a:spcPct val="80000"/>
              </a:lnSpc>
              <a:buFont typeface="Monotype Sorts" pitchFamily="2" charset="2"/>
              <a:buNone/>
            </a:pPr>
            <a:r>
              <a:rPr lang="en-US" altLang="zh-CN" sz="2400" dirty="0">
                <a:latin typeface="Arial" charset="0"/>
              </a:rPr>
              <a:t>     L –&gt; •*R</a:t>
            </a:r>
          </a:p>
          <a:p>
            <a:pPr>
              <a:lnSpc>
                <a:spcPct val="80000"/>
              </a:lnSpc>
              <a:buFont typeface="Monotype Sorts" pitchFamily="2" charset="2"/>
              <a:buNone/>
            </a:pPr>
            <a:r>
              <a:rPr lang="en-US" altLang="zh-CN" sz="2400" dirty="0">
                <a:latin typeface="Arial" charset="0"/>
              </a:rPr>
              <a:t>     L –&gt; •id</a:t>
            </a:r>
            <a:endParaRPr lang="en-US" altLang="zh-CN" sz="2400" dirty="0"/>
          </a:p>
          <a:p>
            <a:pPr>
              <a:lnSpc>
                <a:spcPct val="80000"/>
              </a:lnSpc>
              <a:buFont typeface="Monotype Sorts" pitchFamily="2" charset="2"/>
              <a:buNone/>
            </a:pPr>
            <a:endParaRPr lang="en-US" altLang="zh-CN" sz="2400" dirty="0">
              <a:latin typeface="Arial" charset="0"/>
            </a:endParaRPr>
          </a:p>
          <a:p>
            <a:pPr>
              <a:lnSpc>
                <a:spcPct val="80000"/>
              </a:lnSpc>
              <a:buFont typeface="Monotype Sorts" pitchFamily="2" charset="2"/>
              <a:buNone/>
            </a:pPr>
            <a:r>
              <a:rPr lang="en-US" altLang="zh-CN" sz="2400" dirty="0"/>
              <a:t>I7</a:t>
            </a:r>
            <a:r>
              <a:rPr lang="en-US" altLang="zh-CN" sz="2400" dirty="0">
                <a:latin typeface="Arial" charset="0"/>
              </a:rPr>
              <a:t>: L –&gt; *R•</a:t>
            </a:r>
          </a:p>
          <a:p>
            <a:pPr>
              <a:lnSpc>
                <a:spcPct val="80000"/>
              </a:lnSpc>
              <a:buFont typeface="Monotype Sorts" pitchFamily="2" charset="2"/>
              <a:buNone/>
            </a:pPr>
            <a:r>
              <a:rPr lang="en-US" altLang="zh-CN" sz="2400" dirty="0"/>
              <a:t>I8</a:t>
            </a:r>
            <a:r>
              <a:rPr lang="en-US" altLang="zh-CN" sz="2400" dirty="0">
                <a:latin typeface="Arial" charset="0"/>
              </a:rPr>
              <a:t>: R –&gt; L•</a:t>
            </a:r>
          </a:p>
          <a:p>
            <a:pPr>
              <a:lnSpc>
                <a:spcPct val="80000"/>
              </a:lnSpc>
              <a:buFont typeface="Monotype Sorts" pitchFamily="2" charset="2"/>
              <a:buNone/>
            </a:pPr>
            <a:r>
              <a:rPr lang="en-US" altLang="zh-CN" sz="2400" dirty="0"/>
              <a:t>I9</a:t>
            </a:r>
            <a:r>
              <a:rPr lang="en-US" altLang="zh-CN" sz="2400" dirty="0">
                <a:latin typeface="Arial" charset="0"/>
              </a:rPr>
              <a:t>: S –&gt; L=R•</a:t>
            </a:r>
          </a:p>
          <a:p>
            <a:pPr>
              <a:lnSpc>
                <a:spcPct val="80000"/>
              </a:lnSpc>
              <a:buFont typeface="Monotype Sorts" pitchFamily="2" charset="2"/>
              <a:buNone/>
            </a:pPr>
            <a:endParaRPr lang="en-US" altLang="zh-CN" sz="2400" dirty="0">
              <a:latin typeface="Arial" charset="0"/>
            </a:endParaRPr>
          </a:p>
          <a:p>
            <a:pPr>
              <a:lnSpc>
                <a:spcPct val="80000"/>
              </a:lnSpc>
            </a:pPr>
            <a:endParaRPr lang="en-US" altLang="zh-CN" sz="2400" dirty="0">
              <a:latin typeface="Arial" charset="0"/>
            </a:endParaRPr>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87</a:t>
            </a:fld>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42900"/>
            <a:ext cx="7772400" cy="997868"/>
          </a:xfrm>
        </p:spPr>
        <p:txBody>
          <a:bodyPr/>
          <a:lstStyle/>
          <a:p>
            <a:r>
              <a:rPr lang="en-US" altLang="zh-CN" sz="2800" dirty="0"/>
              <a:t>I2</a:t>
            </a:r>
            <a:r>
              <a:rPr lang="en-US" altLang="zh-CN" sz="2800" dirty="0">
                <a:latin typeface="Arial" charset="0"/>
              </a:rPr>
              <a:t>:  S –&gt; L• = R</a:t>
            </a:r>
            <a:br>
              <a:rPr lang="en-US" altLang="zh-CN" sz="2800" dirty="0">
                <a:latin typeface="Arial" charset="0"/>
              </a:rPr>
            </a:br>
            <a:r>
              <a:rPr lang="en-US" altLang="zh-CN" sz="2800" dirty="0">
                <a:latin typeface="Arial" charset="0"/>
              </a:rPr>
              <a:t>      R –&gt; L•</a:t>
            </a:r>
            <a:r>
              <a:rPr lang="en-US" altLang="zh-CN" sz="4000" dirty="0"/>
              <a:t> </a:t>
            </a:r>
            <a:r>
              <a:rPr lang="en-US" altLang="zh-CN" sz="4000" dirty="0" smtClean="0"/>
              <a:t>  </a:t>
            </a:r>
            <a:r>
              <a:rPr lang="en-US" altLang="zh-CN" sz="2800" dirty="0" smtClean="0">
                <a:solidFill>
                  <a:srgbClr val="FF0000"/>
                </a:solidFill>
              </a:rPr>
              <a:t>Follow(R)={#,=}</a:t>
            </a:r>
            <a:endParaRPr lang="en-US" altLang="zh-CN" sz="2800" dirty="0">
              <a:solidFill>
                <a:srgbClr val="FF0000"/>
              </a:solidFill>
            </a:endParaRPr>
          </a:p>
        </p:txBody>
      </p:sp>
      <p:sp>
        <p:nvSpPr>
          <p:cNvPr id="9219" name="Rectangle 3"/>
          <p:cNvSpPr>
            <a:spLocks noGrp="1" noChangeArrowheads="1"/>
          </p:cNvSpPr>
          <p:nvPr>
            <p:ph idx="1"/>
          </p:nvPr>
        </p:nvSpPr>
        <p:spPr>
          <a:xfrm>
            <a:off x="304800" y="1371600"/>
            <a:ext cx="8534400" cy="5081588"/>
          </a:xfrm>
        </p:spPr>
        <p:txBody>
          <a:bodyPr/>
          <a:lstStyle/>
          <a:p>
            <a:pPr>
              <a:buFont typeface="Monotype Sorts" pitchFamily="2" charset="2"/>
              <a:buNone/>
            </a:pPr>
            <a:r>
              <a:rPr lang="en-US" altLang="zh-CN" dirty="0"/>
              <a:t> </a:t>
            </a:r>
            <a:r>
              <a:rPr lang="en-US" altLang="zh-CN" dirty="0" smtClean="0"/>
              <a:t>  </a:t>
            </a:r>
            <a:r>
              <a:rPr lang="zh-CN" altLang="en-US" dirty="0" smtClean="0"/>
              <a:t>考虑</a:t>
            </a:r>
            <a:r>
              <a:rPr lang="zh-CN" altLang="en-US" dirty="0"/>
              <a:t>分析表达式 </a:t>
            </a:r>
            <a:r>
              <a:rPr lang="en-US" altLang="zh-CN" dirty="0">
                <a:latin typeface="Arial" charset="0"/>
              </a:rPr>
              <a:t>id = id</a:t>
            </a:r>
            <a:r>
              <a:rPr lang="zh-CN" altLang="en-US" dirty="0">
                <a:latin typeface="Arial" charset="0"/>
              </a:rPr>
              <a:t>时，在工作到</a:t>
            </a:r>
            <a:r>
              <a:rPr lang="zh-CN" altLang="en-US" dirty="0"/>
              <a:t> </a:t>
            </a:r>
            <a:r>
              <a:rPr lang="en-US" altLang="zh-CN" dirty="0"/>
              <a:t>I2 </a:t>
            </a:r>
            <a:r>
              <a:rPr lang="zh-CN" altLang="en-US" dirty="0"/>
              <a:t>处已经把第一个 </a:t>
            </a:r>
            <a:r>
              <a:rPr lang="en-US" altLang="zh-CN" dirty="0">
                <a:latin typeface="Arial" charset="0"/>
              </a:rPr>
              <a:t>id </a:t>
            </a:r>
            <a:r>
              <a:rPr lang="zh-CN" altLang="en-US" dirty="0">
                <a:latin typeface="Arial" charset="0"/>
              </a:rPr>
              <a:t>归约到</a:t>
            </a:r>
            <a:r>
              <a:rPr lang="zh-CN" altLang="en-US" dirty="0"/>
              <a:t> </a:t>
            </a:r>
            <a:r>
              <a:rPr lang="en-US" altLang="zh-CN" dirty="0">
                <a:latin typeface="Arial" charset="0"/>
              </a:rPr>
              <a:t>L</a:t>
            </a:r>
            <a:r>
              <a:rPr lang="zh-CN" altLang="en-US" dirty="0">
                <a:latin typeface="Arial" charset="0"/>
              </a:rPr>
              <a:t>了</a:t>
            </a:r>
            <a:r>
              <a:rPr lang="en-US" altLang="zh-CN" dirty="0"/>
              <a:t>, </a:t>
            </a:r>
            <a:r>
              <a:rPr lang="zh-CN" altLang="en-US" dirty="0"/>
              <a:t>看到下一个输入 </a:t>
            </a:r>
            <a:r>
              <a:rPr lang="en-US" altLang="zh-CN" dirty="0">
                <a:latin typeface="Arial" charset="0"/>
              </a:rPr>
              <a:t>= </a:t>
            </a:r>
            <a:r>
              <a:rPr lang="zh-CN" altLang="en-US" dirty="0">
                <a:latin typeface="Arial" charset="0"/>
              </a:rPr>
              <a:t>要作决策，第一个项目要设置</a:t>
            </a:r>
            <a:r>
              <a:rPr lang="zh-CN" altLang="en-US" dirty="0"/>
              <a:t> </a:t>
            </a:r>
            <a:r>
              <a:rPr lang="en-US" altLang="zh-CN" dirty="0">
                <a:latin typeface="Arial" charset="0"/>
              </a:rPr>
              <a:t>Action[2,=] </a:t>
            </a:r>
            <a:r>
              <a:rPr lang="zh-CN" altLang="en-US" dirty="0">
                <a:latin typeface="Arial" charset="0"/>
              </a:rPr>
              <a:t>为</a:t>
            </a:r>
            <a:r>
              <a:rPr lang="en-US" altLang="zh-CN" dirty="0">
                <a:latin typeface="Arial" charset="0"/>
              </a:rPr>
              <a:t>S6</a:t>
            </a:r>
            <a:r>
              <a:rPr lang="en-US" altLang="zh-CN" dirty="0"/>
              <a:t>, </a:t>
            </a:r>
            <a:r>
              <a:rPr lang="zh-CN" altLang="en-US" dirty="0"/>
              <a:t>即把赋值的其它部分</a:t>
            </a:r>
            <a:r>
              <a:rPr lang="zh-CN" altLang="en-US" dirty="0" smtClean="0"/>
              <a:t>找到</a:t>
            </a:r>
            <a:r>
              <a:rPr lang="en-US" altLang="zh-CN" dirty="0" smtClean="0"/>
              <a:t>. </a:t>
            </a:r>
            <a:r>
              <a:rPr lang="zh-CN" altLang="en-US" dirty="0"/>
              <a:t>但 </a:t>
            </a:r>
            <a:r>
              <a:rPr lang="en-US" altLang="zh-CN" dirty="0">
                <a:latin typeface="Arial" charset="0"/>
              </a:rPr>
              <a:t>=</a:t>
            </a:r>
            <a:r>
              <a:rPr lang="zh-CN" altLang="en-US" dirty="0">
                <a:latin typeface="Arial" charset="0"/>
              </a:rPr>
              <a:t>也是属于</a:t>
            </a:r>
            <a:r>
              <a:rPr lang="zh-CN" altLang="en-US" dirty="0"/>
              <a:t> </a:t>
            </a:r>
            <a:r>
              <a:rPr lang="en-US" altLang="zh-CN" dirty="0">
                <a:latin typeface="Arial" charset="0"/>
              </a:rPr>
              <a:t>Follow(R) </a:t>
            </a:r>
            <a:r>
              <a:rPr lang="zh-CN" altLang="en-US" dirty="0" smtClean="0">
                <a:latin typeface="Arial" charset="0"/>
              </a:rPr>
              <a:t>的</a:t>
            </a:r>
            <a:r>
              <a:rPr lang="en-US" altLang="zh-CN" dirty="0" smtClean="0"/>
              <a:t>. </a:t>
            </a:r>
            <a:r>
              <a:rPr lang="zh-CN" altLang="en-US" dirty="0"/>
              <a:t>第二个项目要用 </a:t>
            </a:r>
            <a:r>
              <a:rPr lang="en-US" altLang="zh-CN" dirty="0">
                <a:latin typeface="Arial" charset="0"/>
              </a:rPr>
              <a:t>R–&gt;L</a:t>
            </a:r>
            <a:r>
              <a:rPr lang="zh-CN" altLang="en-US" dirty="0">
                <a:latin typeface="Arial" charset="0"/>
              </a:rPr>
              <a:t>归约</a:t>
            </a:r>
            <a:r>
              <a:rPr lang="zh-CN" altLang="en-US" dirty="0"/>
              <a:t>。出现 </a:t>
            </a:r>
            <a:r>
              <a:rPr lang="en-US" altLang="zh-CN" dirty="0"/>
              <a:t>shift-reduce </a:t>
            </a:r>
            <a:r>
              <a:rPr lang="zh-CN" altLang="en-US" dirty="0" smtClean="0"/>
              <a:t>冲突</a:t>
            </a:r>
            <a:r>
              <a:rPr lang="en-US" altLang="zh-CN" dirty="0" smtClean="0"/>
              <a:t>.</a:t>
            </a:r>
            <a:endParaRPr lang="en-US" altLang="zh-CN" dirty="0"/>
          </a:p>
          <a:p>
            <a:pPr>
              <a:buFont typeface="Monotype Sorts" pitchFamily="2" charset="2"/>
              <a:buNone/>
            </a:pPr>
            <a:r>
              <a:rPr lang="en-US" altLang="zh-CN" dirty="0"/>
              <a:t>   </a:t>
            </a:r>
            <a:r>
              <a:rPr lang="zh-CN" altLang="en-US" dirty="0"/>
              <a:t>若将栈顶的符号序列归约到 </a:t>
            </a:r>
            <a:r>
              <a:rPr lang="en-US" altLang="zh-CN" dirty="0">
                <a:latin typeface="Arial" charset="0"/>
              </a:rPr>
              <a:t>R</a:t>
            </a:r>
            <a:r>
              <a:rPr lang="en-US" altLang="zh-CN" dirty="0"/>
              <a:t>,</a:t>
            </a:r>
            <a:r>
              <a:rPr lang="zh-CN" altLang="en-US" dirty="0"/>
              <a:t>会有问题！因为不可能有规范句型以 </a:t>
            </a:r>
            <a:r>
              <a:rPr lang="en-US" altLang="zh-CN" dirty="0">
                <a:latin typeface="Arial" charset="0"/>
              </a:rPr>
              <a:t>R = …</a:t>
            </a:r>
            <a:r>
              <a:rPr lang="zh-CN" altLang="en-US" dirty="0">
                <a:latin typeface="Arial" charset="0"/>
              </a:rPr>
              <a:t>开头 </a:t>
            </a:r>
            <a:r>
              <a:rPr lang="en-US" altLang="zh-CN" dirty="0"/>
              <a:t>(</a:t>
            </a:r>
            <a:r>
              <a:rPr lang="zh-CN" altLang="en-US" dirty="0"/>
              <a:t>有以 *</a:t>
            </a:r>
            <a:r>
              <a:rPr lang="en-US" altLang="zh-CN" dirty="0">
                <a:latin typeface="Arial" charset="0"/>
              </a:rPr>
              <a:t>R = </a:t>
            </a:r>
            <a:r>
              <a:rPr lang="en-US" altLang="zh-CN" dirty="0" smtClean="0">
                <a:latin typeface="Arial" charset="0"/>
              </a:rPr>
              <a:t>... </a:t>
            </a:r>
            <a:r>
              <a:rPr lang="zh-CN" altLang="en-US" dirty="0">
                <a:latin typeface="Arial" charset="0"/>
              </a:rPr>
              <a:t>开头的</a:t>
            </a:r>
            <a:r>
              <a:rPr lang="zh-CN" altLang="en-US" dirty="0"/>
              <a:t>规范句型</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88</a:t>
            </a:fld>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27584" y="1196752"/>
            <a:ext cx="7772400" cy="527050"/>
          </a:xfrm>
        </p:spPr>
        <p:txBody>
          <a:bodyPr/>
          <a:lstStyle/>
          <a:p>
            <a:r>
              <a:rPr lang="en-US" altLang="zh-CN" sz="3600" dirty="0">
                <a:solidFill>
                  <a:srgbClr val="3333FF"/>
                </a:solidFill>
              </a:rPr>
              <a:t>SLR</a:t>
            </a:r>
            <a:r>
              <a:rPr lang="zh-CN" altLang="en-US" sz="3600" dirty="0">
                <a:solidFill>
                  <a:srgbClr val="3333FF"/>
                </a:solidFill>
              </a:rPr>
              <a:t>（</a:t>
            </a:r>
            <a:r>
              <a:rPr lang="en-US" altLang="zh-CN" sz="3600" dirty="0">
                <a:solidFill>
                  <a:srgbClr val="3333FF"/>
                </a:solidFill>
              </a:rPr>
              <a:t>1</a:t>
            </a:r>
            <a:r>
              <a:rPr lang="zh-CN" altLang="en-US" sz="3600" dirty="0">
                <a:solidFill>
                  <a:srgbClr val="3333FF"/>
                </a:solidFill>
              </a:rPr>
              <a:t>）的局限</a:t>
            </a:r>
          </a:p>
        </p:txBody>
      </p:sp>
      <p:sp>
        <p:nvSpPr>
          <p:cNvPr id="10243" name="Rectangle 3"/>
          <p:cNvSpPr>
            <a:spLocks noGrp="1" noChangeArrowheads="1"/>
          </p:cNvSpPr>
          <p:nvPr>
            <p:ph idx="1"/>
          </p:nvPr>
        </p:nvSpPr>
        <p:spPr>
          <a:xfrm>
            <a:off x="514350" y="1916832"/>
            <a:ext cx="8305800" cy="4752256"/>
          </a:xfrm>
        </p:spPr>
        <p:txBody>
          <a:bodyPr/>
          <a:lstStyle/>
          <a:p>
            <a:pPr marL="0" indent="0" algn="just">
              <a:lnSpc>
                <a:spcPct val="80000"/>
              </a:lnSpc>
              <a:buFont typeface="Monotype Sorts" pitchFamily="2" charset="2"/>
              <a:buNone/>
            </a:pPr>
            <a:r>
              <a:rPr lang="en-US" altLang="zh-CN" sz="2800" dirty="0"/>
              <a:t>  </a:t>
            </a:r>
            <a:r>
              <a:rPr lang="en-US" altLang="zh-CN" sz="2800" dirty="0" smtClean="0"/>
              <a:t>  </a:t>
            </a:r>
            <a:r>
              <a:rPr lang="en-US" altLang="zh-CN" sz="2800" dirty="0" smtClean="0">
                <a:solidFill>
                  <a:srgbClr val="FF0000"/>
                </a:solidFill>
              </a:rPr>
              <a:t>follow </a:t>
            </a:r>
            <a:r>
              <a:rPr lang="zh-CN" altLang="en-US" sz="2800" dirty="0">
                <a:solidFill>
                  <a:srgbClr val="FF0000"/>
                </a:solidFill>
              </a:rPr>
              <a:t>集包含了在任何句型中跟在 </a:t>
            </a:r>
            <a:r>
              <a:rPr lang="en-US" altLang="zh-CN" sz="2800" dirty="0">
                <a:solidFill>
                  <a:srgbClr val="FF0000"/>
                </a:solidFill>
                <a:latin typeface="Arial" charset="0"/>
              </a:rPr>
              <a:t>R </a:t>
            </a:r>
            <a:r>
              <a:rPr lang="zh-CN" altLang="en-US" sz="2800" dirty="0">
                <a:solidFill>
                  <a:srgbClr val="FF0000"/>
                </a:solidFill>
                <a:latin typeface="Arial" charset="0"/>
              </a:rPr>
              <a:t>后的符号但没有严格地指出在一个特定的推导里哪些符号跟在</a:t>
            </a:r>
            <a:r>
              <a:rPr lang="zh-CN" altLang="en-US" sz="2800" dirty="0">
                <a:solidFill>
                  <a:srgbClr val="FF0000"/>
                </a:solidFill>
              </a:rPr>
              <a:t> </a:t>
            </a:r>
            <a:r>
              <a:rPr lang="en-US" altLang="zh-CN" sz="2800" dirty="0">
                <a:solidFill>
                  <a:srgbClr val="FF0000"/>
                </a:solidFill>
                <a:latin typeface="Arial" charset="0"/>
              </a:rPr>
              <a:t>R</a:t>
            </a:r>
            <a:r>
              <a:rPr lang="zh-CN" altLang="en-US" sz="2800" dirty="0" smtClean="0">
                <a:solidFill>
                  <a:srgbClr val="FF0000"/>
                </a:solidFill>
                <a:latin typeface="Arial" charset="0"/>
              </a:rPr>
              <a:t>后</a:t>
            </a:r>
            <a:r>
              <a:rPr lang="en-US" altLang="zh-CN" sz="2800" dirty="0" smtClean="0">
                <a:solidFill>
                  <a:srgbClr val="FF0000"/>
                </a:solidFill>
              </a:rPr>
              <a:t>.</a:t>
            </a:r>
            <a:r>
              <a:rPr lang="zh-CN" altLang="en-US" sz="2800" dirty="0" smtClean="0"/>
              <a:t>所以</a:t>
            </a:r>
            <a:r>
              <a:rPr lang="zh-CN" altLang="en-US" sz="2800" dirty="0"/>
              <a:t>需要扩充状态以包含更多的信息：</a:t>
            </a:r>
            <a:r>
              <a:rPr lang="en-US" altLang="zh-CN" sz="2800" dirty="0"/>
              <a:t>follow </a:t>
            </a:r>
            <a:r>
              <a:rPr lang="zh-CN" altLang="en-US" sz="2800" dirty="0"/>
              <a:t>集的哪些部分才是进到该状态最恰当的归约</a:t>
            </a:r>
            <a:r>
              <a:rPr lang="zh-CN" altLang="en-US" sz="2800" dirty="0" smtClean="0"/>
              <a:t>依据</a:t>
            </a:r>
            <a:r>
              <a:rPr lang="en-US" altLang="zh-CN" sz="2800" dirty="0" smtClean="0"/>
              <a:t>.</a:t>
            </a:r>
            <a:endParaRPr lang="en-US" altLang="zh-CN" sz="2800" dirty="0"/>
          </a:p>
          <a:p>
            <a:pPr>
              <a:lnSpc>
                <a:spcPct val="80000"/>
              </a:lnSpc>
              <a:buFont typeface="Monotype Sorts" pitchFamily="2" charset="2"/>
              <a:buNone/>
            </a:pPr>
            <a:r>
              <a:rPr lang="en-US" altLang="zh-CN" sz="2800" dirty="0"/>
              <a:t>  </a:t>
            </a:r>
            <a:r>
              <a:rPr lang="zh-CN" altLang="en-US" sz="2800" dirty="0"/>
              <a:t>处在状态 </a:t>
            </a:r>
            <a:r>
              <a:rPr lang="en-US" altLang="zh-CN" sz="2800" dirty="0"/>
              <a:t>2</a:t>
            </a:r>
            <a:r>
              <a:rPr lang="zh-CN" altLang="en-US" sz="2800" dirty="0"/>
              <a:t>时，试图构建句子有两条路：</a:t>
            </a:r>
          </a:p>
          <a:p>
            <a:pPr>
              <a:lnSpc>
                <a:spcPct val="80000"/>
              </a:lnSpc>
              <a:buFont typeface="Monotype Sorts" pitchFamily="2" charset="2"/>
              <a:buNone/>
            </a:pPr>
            <a:r>
              <a:rPr lang="zh-CN" altLang="en-US" sz="2800" dirty="0">
                <a:latin typeface="Arial" charset="0"/>
              </a:rPr>
              <a:t>  </a:t>
            </a:r>
            <a:r>
              <a:rPr lang="en-US" altLang="zh-CN" sz="2800" dirty="0" smtClean="0">
                <a:latin typeface="Arial" charset="0"/>
              </a:rPr>
              <a:t>1.S </a:t>
            </a:r>
            <a:r>
              <a:rPr lang="en-US" altLang="zh-CN" sz="2800" dirty="0">
                <a:latin typeface="Arial" charset="0"/>
                <a:sym typeface="Symbol" pitchFamily="18" charset="2"/>
              </a:rPr>
              <a:t></a:t>
            </a:r>
            <a:r>
              <a:rPr lang="en-US" altLang="zh-CN" sz="2800" dirty="0">
                <a:latin typeface="Arial" charset="0"/>
              </a:rPr>
              <a:t>L = R </a:t>
            </a:r>
            <a:r>
              <a:rPr lang="zh-CN" altLang="en-US" sz="2800" dirty="0">
                <a:latin typeface="Arial" charset="0"/>
              </a:rPr>
              <a:t>或</a:t>
            </a:r>
            <a:r>
              <a:rPr lang="zh-CN" altLang="en-US" sz="2800" dirty="0"/>
              <a:t> </a:t>
            </a:r>
          </a:p>
          <a:p>
            <a:pPr>
              <a:lnSpc>
                <a:spcPct val="80000"/>
              </a:lnSpc>
              <a:buFont typeface="Monotype Sorts" pitchFamily="2" charset="2"/>
              <a:buNone/>
            </a:pPr>
            <a:r>
              <a:rPr lang="zh-CN" altLang="en-US" sz="2800" dirty="0"/>
              <a:t>   </a:t>
            </a:r>
            <a:r>
              <a:rPr lang="en-US" altLang="zh-CN" sz="2800" dirty="0" smtClean="0"/>
              <a:t>2.</a:t>
            </a:r>
            <a:r>
              <a:rPr lang="en-US" altLang="zh-CN" sz="2800" dirty="0" smtClean="0">
                <a:latin typeface="Arial" charset="0"/>
              </a:rPr>
              <a:t>S  </a:t>
            </a:r>
            <a:r>
              <a:rPr lang="en-US" altLang="zh-CN" sz="2800" dirty="0">
                <a:latin typeface="Arial" charset="0"/>
                <a:sym typeface="Symbol" pitchFamily="18" charset="2"/>
              </a:rPr>
              <a:t></a:t>
            </a:r>
            <a:r>
              <a:rPr lang="en-US" altLang="zh-CN" sz="2800" dirty="0">
                <a:latin typeface="Arial" charset="0"/>
              </a:rPr>
              <a:t> R  </a:t>
            </a:r>
            <a:r>
              <a:rPr lang="en-US" altLang="zh-CN" sz="2800" dirty="0">
                <a:latin typeface="Arial" charset="0"/>
                <a:sym typeface="Symbol" pitchFamily="18" charset="2"/>
              </a:rPr>
              <a:t></a:t>
            </a:r>
            <a:r>
              <a:rPr lang="en-US" altLang="zh-CN" sz="2800" dirty="0">
                <a:latin typeface="Arial" charset="0"/>
              </a:rPr>
              <a:t> </a:t>
            </a:r>
            <a:r>
              <a:rPr lang="en-US" altLang="zh-CN" sz="2800" dirty="0" smtClean="0">
                <a:latin typeface="Arial" charset="0"/>
              </a:rPr>
              <a:t>L. </a:t>
            </a:r>
            <a:endParaRPr lang="en-US" altLang="zh-CN" sz="2800" dirty="0">
              <a:latin typeface="Arial" charset="0"/>
            </a:endParaRPr>
          </a:p>
          <a:p>
            <a:pPr marL="0" indent="0" algn="just">
              <a:lnSpc>
                <a:spcPct val="80000"/>
              </a:lnSpc>
              <a:buFont typeface="Monotype Sorts" pitchFamily="2" charset="2"/>
              <a:buNone/>
            </a:pPr>
            <a:r>
              <a:rPr lang="en-US" altLang="zh-CN" sz="2800" dirty="0">
                <a:latin typeface="Arial" charset="0"/>
              </a:rPr>
              <a:t>  </a:t>
            </a:r>
            <a:r>
              <a:rPr lang="en-US" altLang="zh-CN" sz="2800" dirty="0" smtClean="0">
                <a:latin typeface="Arial" charset="0"/>
              </a:rPr>
              <a:t>  </a:t>
            </a:r>
            <a:r>
              <a:rPr lang="zh-CN" altLang="en-US" sz="2800" dirty="0" smtClean="0">
                <a:latin typeface="Arial" charset="0"/>
              </a:rPr>
              <a:t>如下</a:t>
            </a:r>
            <a:r>
              <a:rPr lang="zh-CN" altLang="en-US" sz="2800" dirty="0">
                <a:latin typeface="Arial" charset="0"/>
              </a:rPr>
              <a:t>一符号是</a:t>
            </a:r>
            <a:r>
              <a:rPr lang="zh-CN" altLang="en-US" sz="2800" dirty="0"/>
              <a:t> </a:t>
            </a:r>
            <a:r>
              <a:rPr lang="en-US" altLang="zh-CN" sz="2800" dirty="0"/>
              <a:t>=, </a:t>
            </a:r>
            <a:r>
              <a:rPr lang="zh-CN" altLang="en-US" sz="2800" dirty="0"/>
              <a:t>那就不能用第二个选择，必须用第一个</a:t>
            </a:r>
            <a:r>
              <a:rPr lang="en-US" altLang="zh-CN" sz="2800" dirty="0"/>
              <a:t>,</a:t>
            </a:r>
            <a:r>
              <a:rPr lang="zh-CN" altLang="en-US" sz="2800" dirty="0"/>
              <a:t>即移</a:t>
            </a:r>
            <a:r>
              <a:rPr lang="zh-CN" altLang="en-US" sz="2800" dirty="0" smtClean="0"/>
              <a:t>进</a:t>
            </a:r>
            <a:r>
              <a:rPr lang="en-US" altLang="zh-CN" sz="2800" dirty="0" smtClean="0"/>
              <a:t>. </a:t>
            </a:r>
            <a:r>
              <a:rPr lang="zh-CN" altLang="en-US" sz="2800" dirty="0"/>
              <a:t>只有下一个符号是</a:t>
            </a:r>
            <a:r>
              <a:rPr lang="en-US" altLang="zh-CN" sz="2800" dirty="0"/>
              <a:t>#</a:t>
            </a:r>
            <a:r>
              <a:rPr lang="zh-CN" altLang="en-US" sz="2800" dirty="0"/>
              <a:t>时才能</a:t>
            </a:r>
            <a:r>
              <a:rPr lang="zh-CN" altLang="en-US" sz="2800" dirty="0" smtClean="0"/>
              <a:t>归约</a:t>
            </a:r>
            <a:r>
              <a:rPr lang="en-US" altLang="zh-CN" sz="2800" dirty="0" smtClean="0"/>
              <a:t>. </a:t>
            </a:r>
            <a:r>
              <a:rPr lang="zh-CN" altLang="en-US" sz="2800" dirty="0"/>
              <a:t>尽管 </a:t>
            </a:r>
            <a:r>
              <a:rPr lang="en-US" altLang="zh-CN" sz="2800" dirty="0">
                <a:latin typeface="Arial" charset="0"/>
              </a:rPr>
              <a:t>= </a:t>
            </a:r>
            <a:r>
              <a:rPr lang="zh-CN" altLang="en-US" sz="2800" dirty="0">
                <a:latin typeface="Arial" charset="0"/>
              </a:rPr>
              <a:t>属于</a:t>
            </a:r>
            <a:r>
              <a:rPr lang="zh-CN" altLang="en-US" sz="2800" dirty="0"/>
              <a:t> </a:t>
            </a:r>
            <a:r>
              <a:rPr lang="en-US" altLang="zh-CN" sz="2800" dirty="0">
                <a:latin typeface="Arial" charset="0"/>
              </a:rPr>
              <a:t>Follow(R) </a:t>
            </a:r>
            <a:r>
              <a:rPr lang="zh-CN" altLang="en-US" sz="2800" dirty="0">
                <a:latin typeface="Arial" charset="0"/>
              </a:rPr>
              <a:t>，那是因为一个</a:t>
            </a:r>
            <a:r>
              <a:rPr lang="zh-CN" altLang="en-US" sz="2800" dirty="0"/>
              <a:t> </a:t>
            </a:r>
            <a:r>
              <a:rPr lang="en-US" altLang="zh-CN" sz="2800" dirty="0">
                <a:latin typeface="Arial" charset="0"/>
              </a:rPr>
              <a:t>R </a:t>
            </a:r>
            <a:r>
              <a:rPr lang="zh-CN" altLang="en-US" sz="2800" dirty="0">
                <a:latin typeface="Arial" charset="0"/>
              </a:rPr>
              <a:t>可以出现在别的上下文中，在现在这个特定的情况，它不合适，</a:t>
            </a:r>
            <a:r>
              <a:rPr lang="zh-CN" altLang="en-US" sz="2800" dirty="0"/>
              <a:t>因为在用</a:t>
            </a:r>
            <a:r>
              <a:rPr lang="en-US" altLang="zh-CN" sz="2800" dirty="0">
                <a:latin typeface="Arial" charset="0"/>
              </a:rPr>
              <a:t>S  </a:t>
            </a:r>
            <a:r>
              <a:rPr lang="en-US" altLang="zh-CN" sz="2800" dirty="0">
                <a:latin typeface="Arial" charset="0"/>
                <a:sym typeface="Symbol" pitchFamily="18" charset="2"/>
              </a:rPr>
              <a:t></a:t>
            </a:r>
            <a:r>
              <a:rPr lang="en-US" altLang="zh-CN" sz="2800" dirty="0">
                <a:latin typeface="Arial" charset="0"/>
              </a:rPr>
              <a:t> R  </a:t>
            </a:r>
            <a:r>
              <a:rPr lang="en-US" altLang="zh-CN" sz="2800" dirty="0">
                <a:latin typeface="Arial" charset="0"/>
                <a:sym typeface="Symbol" pitchFamily="18" charset="2"/>
              </a:rPr>
              <a:t></a:t>
            </a:r>
            <a:r>
              <a:rPr lang="en-US" altLang="zh-CN" sz="2800" dirty="0">
                <a:latin typeface="Arial" charset="0"/>
              </a:rPr>
              <a:t> L</a:t>
            </a:r>
            <a:r>
              <a:rPr lang="zh-CN" altLang="en-US" sz="2800" dirty="0"/>
              <a:t>推导句子时</a:t>
            </a:r>
            <a:r>
              <a:rPr lang="en-US" altLang="zh-CN" sz="2800" dirty="0"/>
              <a:t>, = </a:t>
            </a:r>
            <a:r>
              <a:rPr lang="zh-CN" altLang="en-US" sz="2800" dirty="0"/>
              <a:t>不能跟在</a:t>
            </a:r>
            <a:r>
              <a:rPr lang="en-US" altLang="zh-CN" sz="2800" dirty="0">
                <a:latin typeface="Arial" charset="0"/>
              </a:rPr>
              <a:t>R</a:t>
            </a:r>
            <a:r>
              <a:rPr lang="zh-CN" altLang="en-US" sz="2800" dirty="0" smtClean="0">
                <a:latin typeface="Arial" charset="0"/>
              </a:rPr>
              <a:t>后</a:t>
            </a:r>
            <a:r>
              <a:rPr lang="en-US" altLang="zh-CN" sz="2800" dirty="0" smtClean="0"/>
              <a:t>.</a:t>
            </a:r>
            <a:endParaRPr lang="en-US" altLang="zh-CN"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89</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a:xfrm>
            <a:off x="6553200" y="6245225"/>
            <a:ext cx="2133600" cy="476250"/>
          </a:xfrm>
          <a:noFill/>
        </p:spPr>
        <p:txBody>
          <a:bodyPr anchor="t"/>
          <a:lstStyle/>
          <a:p>
            <a:pPr>
              <a:defRPr/>
            </a:pPr>
            <a:fld id="{2C87AC64-7B0E-423D-B9F5-1967852554DA}" type="slidenum">
              <a:rPr lang="en-US" altLang="zh-CN">
                <a:latin typeface="+mn-lt"/>
                <a:ea typeface="宋体" pitchFamily="2" charset="-122"/>
              </a:rPr>
              <a:pPr>
                <a:defRPr/>
              </a:pPr>
              <a:t>9</a:t>
            </a:fld>
            <a:endParaRPr lang="en-US" altLang="zh-CN">
              <a:latin typeface="+mn-lt"/>
              <a:ea typeface="宋体" pitchFamily="2" charset="-122"/>
            </a:endParaRPr>
          </a:p>
        </p:txBody>
      </p:sp>
      <p:sp>
        <p:nvSpPr>
          <p:cNvPr id="325636" name="Rectangle 2"/>
          <p:cNvSpPr>
            <a:spLocks noGrp="1" noChangeArrowheads="1"/>
          </p:cNvSpPr>
          <p:nvPr>
            <p:ph type="title" idx="4294967295"/>
          </p:nvPr>
        </p:nvSpPr>
        <p:spPr>
          <a:xfrm>
            <a:off x="899592" y="404664"/>
            <a:ext cx="6264275" cy="2160240"/>
          </a:xfrm>
        </p:spPr>
        <p:txBody>
          <a:bodyPr anchor="ctr"/>
          <a:lstStyle/>
          <a:p>
            <a:r>
              <a:rPr lang="zh-CN" altLang="en-US" sz="3200" dirty="0">
                <a:solidFill>
                  <a:schemeClr val="tx1"/>
                </a:solidFill>
              </a:rPr>
              <a:t>输出结果表示：</a:t>
            </a:r>
            <a:br>
              <a:rPr lang="zh-CN" altLang="en-US" sz="3200" dirty="0">
                <a:solidFill>
                  <a:schemeClr val="tx1"/>
                </a:solidFill>
              </a:rPr>
            </a:br>
            <a:r>
              <a:rPr lang="zh-CN" altLang="en-US" sz="3200" dirty="0">
                <a:solidFill>
                  <a:schemeClr val="tx1"/>
                </a:solidFill>
              </a:rPr>
              <a:t>用产生式序列表示语法分析树</a:t>
            </a:r>
          </a:p>
        </p:txBody>
      </p:sp>
      <p:sp>
        <p:nvSpPr>
          <p:cNvPr id="1202179" name="Rectangle 3"/>
          <p:cNvSpPr>
            <a:spLocks noGrp="1" noChangeArrowheads="1"/>
          </p:cNvSpPr>
          <p:nvPr>
            <p:ph type="body" idx="4294967295"/>
          </p:nvPr>
        </p:nvSpPr>
        <p:spPr>
          <a:xfrm>
            <a:off x="755576" y="2276872"/>
            <a:ext cx="1736725" cy="582612"/>
          </a:xfrm>
        </p:spPr>
        <p:txBody>
          <a:bodyPr/>
          <a:lstStyle/>
          <a:p>
            <a:pPr>
              <a:buFont typeface="Wingdings" pitchFamily="2" charset="2"/>
              <a:buNone/>
            </a:pPr>
            <a:r>
              <a:rPr lang="en-US" altLang="zh-CN" dirty="0">
                <a:latin typeface="Times New Roman" pitchFamily="18" charset="0"/>
              </a:rPr>
              <a:t>E → id</a:t>
            </a:r>
          </a:p>
        </p:txBody>
      </p:sp>
      <p:sp>
        <p:nvSpPr>
          <p:cNvPr id="1202180" name="Text Box 4"/>
          <p:cNvSpPr txBox="1">
            <a:spLocks noChangeArrowheads="1"/>
          </p:cNvSpPr>
          <p:nvPr/>
        </p:nvSpPr>
        <p:spPr bwMode="auto">
          <a:xfrm>
            <a:off x="4484613" y="5856684"/>
            <a:ext cx="3767138"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id     +     id     *     id </a:t>
            </a:r>
          </a:p>
        </p:txBody>
      </p:sp>
      <p:sp>
        <p:nvSpPr>
          <p:cNvPr id="1202181" name="Text Box 5"/>
          <p:cNvSpPr txBox="1">
            <a:spLocks noChangeArrowheads="1"/>
          </p:cNvSpPr>
          <p:nvPr/>
        </p:nvSpPr>
        <p:spPr bwMode="auto">
          <a:xfrm>
            <a:off x="4486201" y="469463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2" name="Text Box 6"/>
          <p:cNvSpPr txBox="1">
            <a:spLocks noChangeArrowheads="1"/>
          </p:cNvSpPr>
          <p:nvPr/>
        </p:nvSpPr>
        <p:spPr bwMode="auto">
          <a:xfrm>
            <a:off x="6086401" y="47136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3" name="Text Box 7"/>
          <p:cNvSpPr txBox="1">
            <a:spLocks noChangeArrowheads="1"/>
          </p:cNvSpPr>
          <p:nvPr/>
        </p:nvSpPr>
        <p:spPr bwMode="auto">
          <a:xfrm>
            <a:off x="7610401" y="47136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4" name="Text Box 8"/>
          <p:cNvSpPr txBox="1">
            <a:spLocks noChangeArrowheads="1"/>
          </p:cNvSpPr>
          <p:nvPr/>
        </p:nvSpPr>
        <p:spPr bwMode="auto">
          <a:xfrm>
            <a:off x="6772201" y="3494484"/>
            <a:ext cx="455612" cy="579438"/>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5" name="Text Box 9"/>
          <p:cNvSpPr txBox="1">
            <a:spLocks noChangeArrowheads="1"/>
          </p:cNvSpPr>
          <p:nvPr/>
        </p:nvSpPr>
        <p:spPr bwMode="auto">
          <a:xfrm>
            <a:off x="5170413" y="2187972"/>
            <a:ext cx="455613" cy="579437"/>
          </a:xfrm>
          <a:prstGeom prst="rect">
            <a:avLst/>
          </a:prstGeom>
          <a:noFill/>
          <a:ln w="12700">
            <a:noFill/>
            <a:miter lim="800000"/>
            <a:headEnd type="none" w="sm" len="sm"/>
            <a:tailEnd type="none" w="sm" len="sm"/>
          </a:ln>
        </p:spPr>
        <p:txBody>
          <a:bodyPr wrap="none">
            <a:spAutoFit/>
          </a:bodyPr>
          <a:lstStyle/>
          <a:p>
            <a:pPr eaLnBrk="0" hangingPunct="0"/>
            <a:r>
              <a:rPr kumimoji="1" lang="en-US" altLang="zh-CN" sz="3200" b="1">
                <a:latin typeface="Times New Roman" pitchFamily="18" charset="0"/>
              </a:rPr>
              <a:t>E</a:t>
            </a:r>
          </a:p>
        </p:txBody>
      </p:sp>
      <p:sp>
        <p:nvSpPr>
          <p:cNvPr id="1202186" name="Line 10"/>
          <p:cNvSpPr>
            <a:spLocks noChangeShapeType="1"/>
          </p:cNvSpPr>
          <p:nvPr/>
        </p:nvSpPr>
        <p:spPr bwMode="auto">
          <a:xfrm>
            <a:off x="47132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7" name="Line 11"/>
          <p:cNvSpPr>
            <a:spLocks noChangeShapeType="1"/>
          </p:cNvSpPr>
          <p:nvPr/>
        </p:nvSpPr>
        <p:spPr bwMode="auto">
          <a:xfrm>
            <a:off x="63134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8" name="Line 12"/>
          <p:cNvSpPr>
            <a:spLocks noChangeShapeType="1"/>
          </p:cNvSpPr>
          <p:nvPr/>
        </p:nvSpPr>
        <p:spPr bwMode="auto">
          <a:xfrm>
            <a:off x="7837413" y="5293122"/>
            <a:ext cx="0" cy="533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89" name="Line 13"/>
          <p:cNvSpPr>
            <a:spLocks noChangeShapeType="1"/>
          </p:cNvSpPr>
          <p:nvPr/>
        </p:nvSpPr>
        <p:spPr bwMode="auto">
          <a:xfrm flipH="1">
            <a:off x="4865613" y="2702322"/>
            <a:ext cx="381000" cy="19050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0" name="Line 14"/>
          <p:cNvSpPr>
            <a:spLocks noChangeShapeType="1"/>
          </p:cNvSpPr>
          <p:nvPr/>
        </p:nvSpPr>
        <p:spPr bwMode="auto">
          <a:xfrm flipH="1">
            <a:off x="6465813" y="3997722"/>
            <a:ext cx="381000" cy="685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1" name="Line 15"/>
          <p:cNvSpPr>
            <a:spLocks noChangeShapeType="1"/>
          </p:cNvSpPr>
          <p:nvPr/>
        </p:nvSpPr>
        <p:spPr bwMode="auto">
          <a:xfrm>
            <a:off x="7151613" y="3997722"/>
            <a:ext cx="533400" cy="685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2" name="Line 16"/>
          <p:cNvSpPr>
            <a:spLocks noChangeShapeType="1"/>
          </p:cNvSpPr>
          <p:nvPr/>
        </p:nvSpPr>
        <p:spPr bwMode="auto">
          <a:xfrm>
            <a:off x="5627613" y="2626122"/>
            <a:ext cx="1143000" cy="9144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3" name="Line 17"/>
          <p:cNvSpPr>
            <a:spLocks noChangeShapeType="1"/>
          </p:cNvSpPr>
          <p:nvPr/>
        </p:nvSpPr>
        <p:spPr bwMode="auto">
          <a:xfrm flipH="1" flipV="1">
            <a:off x="5475213" y="2626122"/>
            <a:ext cx="0" cy="3352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4" name="Line 18"/>
          <p:cNvSpPr>
            <a:spLocks noChangeShapeType="1"/>
          </p:cNvSpPr>
          <p:nvPr/>
        </p:nvSpPr>
        <p:spPr bwMode="auto">
          <a:xfrm flipH="1" flipV="1">
            <a:off x="7075413" y="3997722"/>
            <a:ext cx="0" cy="1828800"/>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1202195" name="Text Box 19"/>
          <p:cNvSpPr txBox="1">
            <a:spLocks noChangeArrowheads="1"/>
          </p:cNvSpPr>
          <p:nvPr/>
        </p:nvSpPr>
        <p:spPr bwMode="auto">
          <a:xfrm>
            <a:off x="719063" y="3157934"/>
            <a:ext cx="16764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dirty="0">
                <a:effectLst>
                  <a:outerShdw blurRad="38100" dist="38100" dir="2700000" algn="tl">
                    <a:srgbClr val="FFFFFF"/>
                  </a:outerShdw>
                </a:effectLst>
                <a:latin typeface="Times New Roman" pitchFamily="18" charset="0"/>
                <a:ea typeface="宋体" pitchFamily="2" charset="-122"/>
              </a:rPr>
              <a:t>E → id</a:t>
            </a:r>
          </a:p>
        </p:txBody>
      </p:sp>
      <p:sp>
        <p:nvSpPr>
          <p:cNvPr id="1202196" name="Text Box 20"/>
          <p:cNvSpPr txBox="1">
            <a:spLocks noChangeArrowheads="1"/>
          </p:cNvSpPr>
          <p:nvPr/>
        </p:nvSpPr>
        <p:spPr bwMode="auto">
          <a:xfrm>
            <a:off x="739701" y="3900884"/>
            <a:ext cx="16764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→id</a:t>
            </a:r>
          </a:p>
        </p:txBody>
      </p:sp>
      <p:sp>
        <p:nvSpPr>
          <p:cNvPr id="1202197" name="Text Box 21"/>
          <p:cNvSpPr txBox="1">
            <a:spLocks noChangeArrowheads="1"/>
          </p:cNvSpPr>
          <p:nvPr/>
        </p:nvSpPr>
        <p:spPr bwMode="auto">
          <a:xfrm>
            <a:off x="739701" y="4662884"/>
            <a:ext cx="21336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 E * E</a:t>
            </a:r>
          </a:p>
        </p:txBody>
      </p:sp>
      <p:sp>
        <p:nvSpPr>
          <p:cNvPr id="1202198" name="Text Box 22"/>
          <p:cNvSpPr txBox="1">
            <a:spLocks noChangeArrowheads="1"/>
          </p:cNvSpPr>
          <p:nvPr/>
        </p:nvSpPr>
        <p:spPr bwMode="auto">
          <a:xfrm>
            <a:off x="739701" y="5520134"/>
            <a:ext cx="2286000" cy="530225"/>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20000"/>
              </a:spcBef>
              <a:buClr>
                <a:schemeClr val="tx2"/>
              </a:buClr>
              <a:buSzPct val="75000"/>
              <a:buFont typeface="Monotype Sorts" pitchFamily="2" charset="2"/>
              <a:buNone/>
              <a:defRPr/>
            </a:pPr>
            <a:r>
              <a:rPr kumimoji="1" lang="en-US" altLang="zh-CN" sz="3200" b="1">
                <a:effectLst>
                  <a:outerShdw blurRad="38100" dist="38100" dir="2700000" algn="tl">
                    <a:srgbClr val="FFFFFF"/>
                  </a:outerShdw>
                </a:effectLst>
                <a:latin typeface="Times New Roman" pitchFamily="18" charset="0"/>
                <a:ea typeface="宋体" pitchFamily="2" charset="-122"/>
              </a:rPr>
              <a:t>E → E + E</a:t>
            </a:r>
          </a:p>
        </p:txBody>
      </p:sp>
      <p:sp>
        <p:nvSpPr>
          <p:cNvPr id="325657" name="Rectangle 23"/>
          <p:cNvSpPr>
            <a:spLocks noChangeArrowheads="1"/>
          </p:cNvSpPr>
          <p:nvPr/>
        </p:nvSpPr>
        <p:spPr bwMode="auto">
          <a:xfrm>
            <a:off x="899592" y="332656"/>
            <a:ext cx="5760640" cy="584775"/>
          </a:xfrm>
          <a:prstGeom prst="rect">
            <a:avLst/>
          </a:prstGeom>
          <a:noFill/>
          <a:ln w="9525">
            <a:noFill/>
            <a:miter lim="800000"/>
            <a:headEnd/>
            <a:tailEnd/>
          </a:ln>
        </p:spPr>
        <p:txBody>
          <a:bodyPr wrap="square">
            <a:spAutoFit/>
          </a:bodyPr>
          <a:lstStyle/>
          <a:p>
            <a:r>
              <a:rPr lang="zh-CN" altLang="en-US" sz="3200" b="1">
                <a:solidFill>
                  <a:srgbClr val="3333FF"/>
                </a:solidFill>
                <a:latin typeface="华文新魏" pitchFamily="2" charset="-122"/>
              </a:rPr>
              <a:t>例</a:t>
            </a:r>
            <a:r>
              <a:rPr lang="en-US" altLang="zh-CN" sz="3200" b="1" smtClean="0">
                <a:solidFill>
                  <a:srgbClr val="3333FF"/>
                </a:solidFill>
                <a:latin typeface="华文新魏" pitchFamily="2" charset="-122"/>
              </a:rPr>
              <a:t>5.2</a:t>
            </a:r>
            <a:r>
              <a:rPr lang="en-US" altLang="zh-CN" sz="3200" b="1" smtClean="0">
                <a:solidFill>
                  <a:srgbClr val="3333FF"/>
                </a:solidFill>
                <a:latin typeface="Times New Roman" pitchFamily="18" charset="0"/>
                <a:ea typeface="楷体_GB2312" pitchFamily="49" charset="-122"/>
              </a:rPr>
              <a:t>  </a:t>
            </a:r>
            <a:r>
              <a:rPr lang="en-US" altLang="zh-CN" sz="3200" b="1" dirty="0">
                <a:solidFill>
                  <a:srgbClr val="3333FF"/>
                </a:solidFill>
                <a:latin typeface="Times New Roman" pitchFamily="18" charset="0"/>
                <a:ea typeface="楷体_GB2312" pitchFamily="49" charset="-122"/>
              </a:rPr>
              <a:t>E→E+E|E*E|(E)|id</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42900"/>
            <a:ext cx="8458200" cy="495300"/>
          </a:xfrm>
        </p:spPr>
        <p:txBody>
          <a:bodyPr/>
          <a:lstStyle/>
          <a:p>
            <a:r>
              <a:rPr lang="en-US" altLang="zh-CN" sz="1800" dirty="0"/>
              <a:t/>
            </a:r>
            <a:br>
              <a:rPr lang="en-US" altLang="zh-CN" sz="1800" dirty="0"/>
            </a:br>
            <a:r>
              <a:rPr lang="en-US" altLang="zh-CN" sz="1800"/>
              <a:t/>
            </a:r>
            <a:br>
              <a:rPr lang="en-US" altLang="zh-CN" sz="1800"/>
            </a:br>
            <a:r>
              <a:rPr lang="en-US" altLang="zh-CN" sz="1800" smtClean="0"/>
              <a:t>.</a:t>
            </a:r>
            <a:r>
              <a:rPr lang="en-US" altLang="zh-CN" dirty="0"/>
              <a:t/>
            </a:r>
            <a:br>
              <a:rPr lang="en-US" altLang="zh-CN" dirty="0"/>
            </a:br>
            <a:endParaRPr lang="en-US" altLang="zh-CN" dirty="0"/>
          </a:p>
        </p:txBody>
      </p:sp>
      <p:sp>
        <p:nvSpPr>
          <p:cNvPr id="36867" name="Rectangle 3"/>
          <p:cNvSpPr>
            <a:spLocks noGrp="1" noChangeArrowheads="1"/>
          </p:cNvSpPr>
          <p:nvPr>
            <p:ph idx="1"/>
          </p:nvPr>
        </p:nvSpPr>
        <p:spPr>
          <a:xfrm>
            <a:off x="685800" y="1219200"/>
            <a:ext cx="7772400" cy="5257800"/>
          </a:xfrm>
        </p:spPr>
        <p:txBody>
          <a:bodyPr/>
          <a:lstStyle/>
          <a:p>
            <a:pPr>
              <a:buFont typeface="Monotype Sorts" pitchFamily="2" charset="2"/>
              <a:buNone/>
            </a:pPr>
            <a:r>
              <a:rPr lang="zh-CN" altLang="zh-CN" b="1" dirty="0"/>
              <a:t>讨论</a:t>
            </a:r>
            <a:r>
              <a:rPr lang="zh-CN" altLang="zh-CN" b="1" dirty="0" smtClean="0"/>
              <a:t>例</a:t>
            </a:r>
            <a:r>
              <a:rPr lang="en-US" altLang="zh-CN" b="1" dirty="0" smtClean="0"/>
              <a:t>5.14</a:t>
            </a:r>
            <a:r>
              <a:rPr lang="zh-CN" altLang="en-US" b="1" dirty="0" smtClean="0">
                <a:latin typeface="宋体" pitchFamily="2" charset="-122"/>
              </a:rPr>
              <a:t>后</a:t>
            </a:r>
            <a:r>
              <a:rPr lang="zh-CN" altLang="en-US" b="1" dirty="0">
                <a:latin typeface="宋体" pitchFamily="2" charset="-122"/>
              </a:rPr>
              <a:t>有以下结果：</a:t>
            </a:r>
          </a:p>
          <a:p>
            <a:pPr>
              <a:buFont typeface="Wingdings" pitchFamily="2" charset="2"/>
              <a:buChar char="v"/>
            </a:pPr>
            <a:r>
              <a:rPr lang="zh-CN" altLang="en-US" sz="2800" b="1" dirty="0">
                <a:latin typeface="宋体" pitchFamily="2" charset="-122"/>
              </a:rPr>
              <a:t>不是</a:t>
            </a:r>
            <a:r>
              <a:rPr lang="en-US" altLang="zh-CN" sz="2800" b="1" dirty="0">
                <a:latin typeface="宋体" pitchFamily="2" charset="-122"/>
              </a:rPr>
              <a:t>LR(0)</a:t>
            </a:r>
            <a:r>
              <a:rPr lang="zh-CN" altLang="en-US" sz="2800" b="1" dirty="0">
                <a:latin typeface="宋体" pitchFamily="2" charset="-122"/>
              </a:rPr>
              <a:t>文法    </a:t>
            </a:r>
          </a:p>
          <a:p>
            <a:pPr>
              <a:buFont typeface="Monotype Sorts" pitchFamily="2" charset="2"/>
              <a:buNone/>
            </a:pPr>
            <a:r>
              <a:rPr lang="zh-CN" altLang="en-US" sz="2800" b="1" dirty="0">
                <a:latin typeface="宋体" pitchFamily="2" charset="-122"/>
              </a:rPr>
              <a:t> ∵</a:t>
            </a:r>
            <a:r>
              <a:rPr lang="zh-CN" altLang="en-US" sz="2800" b="1" baseline="-25000" dirty="0">
                <a:latin typeface="宋体" pitchFamily="2" charset="-122"/>
              </a:rPr>
              <a:t> </a:t>
            </a:r>
            <a:r>
              <a:rPr lang="en-US" altLang="zh-CN" sz="2800" b="1" dirty="0">
                <a:latin typeface="宋体" pitchFamily="2" charset="-122"/>
              </a:rPr>
              <a:t>I</a:t>
            </a:r>
            <a:r>
              <a:rPr lang="en-US" altLang="zh-CN" sz="2800" b="1" baseline="-25000" dirty="0">
                <a:latin typeface="宋体" pitchFamily="2" charset="-122"/>
              </a:rPr>
              <a:t>2</a:t>
            </a:r>
            <a:r>
              <a:rPr lang="en-US" altLang="zh-CN" sz="2800" b="1" dirty="0">
                <a:latin typeface="宋体" pitchFamily="2" charset="-122"/>
              </a:rPr>
              <a:t>   </a:t>
            </a:r>
            <a:r>
              <a:rPr lang="en-US" altLang="zh-CN" sz="2800" b="1" dirty="0" smtClean="0">
                <a:latin typeface="宋体" pitchFamily="2" charset="-122"/>
              </a:rPr>
              <a:t>S</a:t>
            </a:r>
            <a:r>
              <a:rPr lang="en-US" altLang="zh-CN" sz="2800" b="1" dirty="0">
                <a:latin typeface="宋体" pitchFamily="2" charset="-122"/>
              </a:rPr>
              <a:t>→</a:t>
            </a:r>
            <a:r>
              <a:rPr lang="en-US" altLang="zh-CN" sz="2800" b="1" dirty="0" smtClean="0">
                <a:latin typeface="宋体" pitchFamily="2" charset="-122"/>
              </a:rPr>
              <a:t>L</a:t>
            </a:r>
            <a:r>
              <a:rPr lang="zh-CN" altLang="en-US" sz="2800" b="1" dirty="0" smtClean="0">
                <a:latin typeface="宋体" pitchFamily="2" charset="-122"/>
              </a:rPr>
              <a:t>．</a:t>
            </a:r>
            <a:r>
              <a:rPr lang="en-US" altLang="zh-CN" sz="2800" b="1" dirty="0" smtClean="0">
                <a:latin typeface="宋体" pitchFamily="2" charset="-122"/>
              </a:rPr>
              <a:t>=</a:t>
            </a:r>
            <a:r>
              <a:rPr lang="en-US" altLang="zh-CN" sz="2800" b="1" dirty="0">
                <a:latin typeface="宋体" pitchFamily="2" charset="-122"/>
              </a:rPr>
              <a:t>R  R→</a:t>
            </a:r>
            <a:r>
              <a:rPr lang="en-US" altLang="zh-CN" sz="2800" b="1" dirty="0" smtClean="0">
                <a:latin typeface="宋体" pitchFamily="2" charset="-122"/>
              </a:rPr>
              <a:t>L.</a:t>
            </a:r>
            <a:r>
              <a:rPr lang="zh-CN" altLang="en-US" sz="2800" b="1" dirty="0" smtClean="0">
                <a:latin typeface="宋体" pitchFamily="2" charset="-122"/>
              </a:rPr>
              <a:t>中</a:t>
            </a:r>
            <a:r>
              <a:rPr lang="zh-CN" altLang="en-US" sz="2800" b="1" dirty="0">
                <a:latin typeface="宋体" pitchFamily="2" charset="-122"/>
              </a:rPr>
              <a:t>存在移进</a:t>
            </a:r>
            <a:r>
              <a:rPr lang="en-US" altLang="zh-CN" sz="2800" b="1" dirty="0">
                <a:latin typeface="宋体" pitchFamily="2" charset="-122"/>
              </a:rPr>
              <a:t>/</a:t>
            </a:r>
            <a:r>
              <a:rPr lang="zh-CN" altLang="en-US" sz="2800" b="1" dirty="0">
                <a:latin typeface="宋体" pitchFamily="2" charset="-122"/>
              </a:rPr>
              <a:t>归约冲突</a:t>
            </a:r>
          </a:p>
          <a:p>
            <a:pPr>
              <a:buFont typeface="Wingdings" pitchFamily="2" charset="2"/>
              <a:buChar char="v"/>
            </a:pPr>
            <a:r>
              <a:rPr lang="en-US" altLang="zh-CN" sz="2800" b="1" dirty="0"/>
              <a:t>SLR</a:t>
            </a:r>
            <a:r>
              <a:rPr lang="zh-CN" altLang="en-US" sz="2800" b="1" dirty="0">
                <a:latin typeface="宋体" pitchFamily="2" charset="-122"/>
              </a:rPr>
              <a:t>能否</a:t>
            </a:r>
            <a:r>
              <a:rPr lang="zh-CN" altLang="en-US" sz="2800" b="1" dirty="0"/>
              <a:t>解决</a:t>
            </a:r>
            <a:r>
              <a:rPr lang="en-US" altLang="zh-CN" sz="2800" b="1" dirty="0">
                <a:latin typeface="宋体" pitchFamily="2" charset="-122"/>
              </a:rPr>
              <a:t>I</a:t>
            </a:r>
            <a:r>
              <a:rPr lang="en-US" altLang="zh-CN" sz="2800" b="1" baseline="-25000" dirty="0">
                <a:latin typeface="宋体" pitchFamily="2" charset="-122"/>
              </a:rPr>
              <a:t>2</a:t>
            </a:r>
            <a:r>
              <a:rPr lang="zh-CN" altLang="en-US" sz="2800" b="1" dirty="0">
                <a:latin typeface="宋体" pitchFamily="2" charset="-122"/>
              </a:rPr>
              <a:t>中的冲突</a:t>
            </a:r>
          </a:p>
          <a:p>
            <a:pPr>
              <a:buFont typeface="Monotype Sorts" pitchFamily="2" charset="2"/>
              <a:buNone/>
            </a:pPr>
            <a:r>
              <a:rPr lang="zh-CN" altLang="en-US" sz="2800" b="1" dirty="0">
                <a:latin typeface="宋体" pitchFamily="2" charset="-122"/>
              </a:rPr>
              <a:t> ∴</a:t>
            </a:r>
            <a:r>
              <a:rPr lang="en-US" altLang="zh-CN" sz="2800" b="1" dirty="0">
                <a:latin typeface="宋体" pitchFamily="2" charset="-122"/>
              </a:rPr>
              <a:t>FOLLOW</a:t>
            </a:r>
            <a:r>
              <a:rPr lang="zh-CN" altLang="en-US" sz="2800" b="1" dirty="0">
                <a:latin typeface="宋体" pitchFamily="2" charset="-122"/>
              </a:rPr>
              <a:t>（</a:t>
            </a:r>
            <a:r>
              <a:rPr lang="en-US" altLang="zh-CN" sz="2800" b="1" dirty="0">
                <a:latin typeface="宋体" pitchFamily="2" charset="-122"/>
              </a:rPr>
              <a:t>R</a:t>
            </a:r>
            <a:r>
              <a:rPr lang="zh-CN" altLang="en-US" sz="2800" b="1" dirty="0">
                <a:latin typeface="宋体" pitchFamily="2" charset="-122"/>
              </a:rPr>
              <a:t>）</a:t>
            </a:r>
            <a:r>
              <a:rPr lang="en-US" altLang="zh-CN" sz="2800" b="1" dirty="0">
                <a:latin typeface="宋体" pitchFamily="2" charset="-122"/>
              </a:rPr>
              <a:t>={#,=}</a:t>
            </a:r>
            <a:r>
              <a:rPr lang="zh-CN" altLang="en-US" sz="2800" b="1" dirty="0">
                <a:latin typeface="宋体" pitchFamily="2" charset="-122"/>
              </a:rPr>
              <a:t>与</a:t>
            </a:r>
            <a:r>
              <a:rPr lang="en-US" altLang="zh-CN" sz="2800" b="1" dirty="0">
                <a:latin typeface="宋体" pitchFamily="2" charset="-122"/>
              </a:rPr>
              <a:t>{=}</a:t>
            </a:r>
            <a:r>
              <a:rPr lang="zh-CN" altLang="en-US" sz="2800" b="1" dirty="0">
                <a:latin typeface="宋体" pitchFamily="2" charset="-122"/>
              </a:rPr>
              <a:t>交不为空  </a:t>
            </a:r>
            <a:endParaRPr lang="en-US" altLang="zh-CN" sz="2800" b="1" dirty="0">
              <a:latin typeface="宋体" pitchFamily="2" charset="-122"/>
            </a:endParaRPr>
          </a:p>
          <a:p>
            <a:pPr>
              <a:buFont typeface="Monotype Sorts" pitchFamily="2" charset="2"/>
              <a:buNone/>
            </a:pPr>
            <a:r>
              <a:rPr lang="en-US" altLang="zh-CN" sz="2800" b="1" dirty="0">
                <a:latin typeface="宋体" pitchFamily="2" charset="-122"/>
              </a:rPr>
              <a:t>  </a:t>
            </a:r>
            <a:r>
              <a:rPr lang="zh-CN" altLang="en-US" sz="2800" b="1" dirty="0">
                <a:latin typeface="宋体" pitchFamily="2" charset="-122"/>
              </a:rPr>
              <a:t>不是</a:t>
            </a:r>
            <a:r>
              <a:rPr lang="en-US" altLang="zh-CN" sz="2800" b="1" dirty="0"/>
              <a:t>SLR</a:t>
            </a:r>
            <a:r>
              <a:rPr lang="zh-CN" altLang="en-US" sz="2800" b="1" dirty="0"/>
              <a:t>（</a:t>
            </a:r>
            <a:r>
              <a:rPr lang="en-US" altLang="zh-CN" sz="2800" b="1" dirty="0"/>
              <a:t>1</a:t>
            </a:r>
            <a:r>
              <a:rPr lang="zh-CN" altLang="en-US" sz="2800" b="1" dirty="0"/>
              <a:t>）文法</a:t>
            </a:r>
          </a:p>
          <a:p>
            <a:pPr>
              <a:buFont typeface="Wingdings" pitchFamily="2" charset="2"/>
              <a:buChar char="v"/>
            </a:pPr>
            <a:r>
              <a:rPr lang="zh-CN" altLang="en-US" sz="2800" b="1" dirty="0"/>
              <a:t> 如</a:t>
            </a:r>
            <a:r>
              <a:rPr lang="zh-CN" altLang="zh-CN" sz="2800" b="1" dirty="0">
                <a:latin typeface="宋体" pitchFamily="2" charset="-122"/>
              </a:rPr>
              <a:t>早</a:t>
            </a:r>
            <a:r>
              <a:rPr lang="zh-CN" altLang="en-US" sz="2800" b="1" dirty="0">
                <a:latin typeface="宋体" pitchFamily="2" charset="-122"/>
              </a:rPr>
              <a:t>有</a:t>
            </a:r>
            <a:r>
              <a:rPr lang="zh-CN" altLang="zh-CN" sz="2800" b="1" dirty="0">
                <a:latin typeface="宋体" pitchFamily="2" charset="-122"/>
              </a:rPr>
              <a:t>信息</a:t>
            </a:r>
            <a:r>
              <a:rPr lang="zh-CN" altLang="en-US" sz="2800" b="1" dirty="0">
                <a:latin typeface="宋体" pitchFamily="2" charset="-122"/>
              </a:rPr>
              <a:t>告知：若用</a:t>
            </a:r>
            <a:r>
              <a:rPr lang="zh-CN" altLang="zh-CN" sz="2800" b="1" dirty="0"/>
              <a:t>  </a:t>
            </a:r>
            <a:r>
              <a:rPr lang="en-US" altLang="zh-CN" sz="2800" b="1" dirty="0"/>
              <a:t>R</a:t>
            </a:r>
            <a:r>
              <a:rPr lang="en-US" altLang="zh-CN" sz="2800" b="1" dirty="0">
                <a:latin typeface="宋体" pitchFamily="2" charset="-122"/>
              </a:rPr>
              <a:t>→L </a:t>
            </a:r>
            <a:r>
              <a:rPr lang="zh-CN" altLang="zh-CN" sz="2800" b="1" dirty="0" smtClean="0">
                <a:latin typeface="宋体" pitchFamily="2" charset="-122"/>
              </a:rPr>
              <a:t>归约</a:t>
            </a:r>
            <a:r>
              <a:rPr lang="zh-CN" altLang="en-US" sz="2800" b="1" dirty="0" smtClean="0">
                <a:latin typeface="宋体" pitchFamily="2" charset="-122"/>
              </a:rPr>
              <a:t>，</a:t>
            </a:r>
            <a:r>
              <a:rPr lang="zh-CN" altLang="zh-CN" sz="2800" b="1" dirty="0" smtClean="0">
                <a:latin typeface="宋体" pitchFamily="2" charset="-122"/>
              </a:rPr>
              <a:t>则</a:t>
            </a:r>
            <a:r>
              <a:rPr lang="zh-CN" altLang="zh-CN" sz="2800" b="1" dirty="0">
                <a:latin typeface="宋体" pitchFamily="2" charset="-122"/>
              </a:rPr>
              <a:t>形成</a:t>
            </a:r>
            <a:r>
              <a:rPr lang="en-US" altLang="zh-CN" sz="2800" b="1" dirty="0">
                <a:latin typeface="宋体" pitchFamily="2" charset="-122"/>
              </a:rPr>
              <a:t>R</a:t>
            </a:r>
            <a:r>
              <a:rPr lang="en-US" altLang="zh-CN" sz="2800" b="1" dirty="0" smtClean="0">
                <a:latin typeface="宋体" pitchFamily="2" charset="-122"/>
              </a:rPr>
              <a:t>=</a:t>
            </a:r>
            <a:r>
              <a:rPr lang="en-US" altLang="zh-CN" sz="2800" b="1" dirty="0" smtClean="0">
                <a:latin typeface="Times New Roman"/>
              </a:rPr>
              <a:t>…</a:t>
            </a:r>
            <a:r>
              <a:rPr lang="zh-CN" altLang="en-US" sz="2800" b="1" dirty="0" smtClean="0">
                <a:latin typeface="Times New Roman"/>
              </a:rPr>
              <a:t>，</a:t>
            </a:r>
            <a:r>
              <a:rPr lang="zh-CN" altLang="en-US" sz="2800" b="1" dirty="0" smtClean="0">
                <a:latin typeface="宋体" pitchFamily="2" charset="-122"/>
              </a:rPr>
              <a:t>而</a:t>
            </a:r>
            <a:r>
              <a:rPr lang="en-US" altLang="zh-CN" sz="2800" b="1" dirty="0">
                <a:latin typeface="宋体" pitchFamily="2" charset="-122"/>
              </a:rPr>
              <a:t>R=</a:t>
            </a:r>
            <a:r>
              <a:rPr lang="zh-CN" altLang="zh-CN" sz="2800" b="1" dirty="0">
                <a:latin typeface="宋体" pitchFamily="2" charset="-122"/>
              </a:rPr>
              <a:t>不是活</a:t>
            </a:r>
            <a:r>
              <a:rPr lang="zh-CN" altLang="zh-CN" sz="2800" b="1" dirty="0" smtClean="0">
                <a:latin typeface="宋体" pitchFamily="2" charset="-122"/>
              </a:rPr>
              <a:t>前缀</a:t>
            </a:r>
            <a:r>
              <a:rPr lang="zh-CN" altLang="en-US" sz="2800" b="1" dirty="0" smtClean="0">
                <a:latin typeface="宋体" pitchFamily="2" charset="-122"/>
              </a:rPr>
              <a:t>，就可以解决冲突。</a:t>
            </a: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90</a:t>
            </a:fld>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99592" y="1124744"/>
            <a:ext cx="7772400" cy="599728"/>
          </a:xfrm>
        </p:spPr>
        <p:txBody>
          <a:bodyPr/>
          <a:lstStyle/>
          <a:p>
            <a:r>
              <a:rPr lang="en-US" altLang="zh-CN" sz="3600" dirty="0"/>
              <a:t>SLR</a:t>
            </a:r>
            <a:r>
              <a:rPr lang="zh-CN" altLang="en-US" sz="3600" dirty="0"/>
              <a:t>（</a:t>
            </a:r>
            <a:r>
              <a:rPr lang="en-US" altLang="zh-CN" sz="3600" dirty="0"/>
              <a:t>1</a:t>
            </a:r>
            <a:r>
              <a:rPr lang="zh-CN" altLang="en-US" sz="3600" dirty="0"/>
              <a:t>）的局限</a:t>
            </a:r>
          </a:p>
        </p:txBody>
      </p:sp>
      <p:sp>
        <p:nvSpPr>
          <p:cNvPr id="35843" name="Rectangle 3"/>
          <p:cNvSpPr>
            <a:spLocks noGrp="1" noChangeArrowheads="1"/>
          </p:cNvSpPr>
          <p:nvPr>
            <p:ph idx="1"/>
          </p:nvPr>
        </p:nvSpPr>
        <p:spPr>
          <a:xfrm>
            <a:off x="539552" y="1916832"/>
            <a:ext cx="8305800" cy="4032448"/>
          </a:xfrm>
        </p:spPr>
        <p:txBody>
          <a:bodyPr/>
          <a:lstStyle/>
          <a:p>
            <a:pPr marL="0" indent="0" algn="just">
              <a:buFont typeface="Monotype Sorts" pitchFamily="2" charset="2"/>
              <a:buNone/>
            </a:pPr>
            <a:r>
              <a:rPr lang="en-US" altLang="zh-CN" sz="2800" dirty="0">
                <a:solidFill>
                  <a:srgbClr val="FF0000"/>
                </a:solidFill>
              </a:rPr>
              <a:t>  </a:t>
            </a:r>
            <a:r>
              <a:rPr lang="en-US" altLang="zh-CN" sz="2800" dirty="0" smtClean="0">
                <a:solidFill>
                  <a:srgbClr val="FF0000"/>
                </a:solidFill>
              </a:rPr>
              <a:t>   </a:t>
            </a:r>
            <a:r>
              <a:rPr lang="zh-CN" altLang="en-US" sz="2800" dirty="0" smtClean="0">
                <a:solidFill>
                  <a:srgbClr val="FF0000"/>
                </a:solidFill>
              </a:rPr>
              <a:t>一般地：</a:t>
            </a:r>
            <a:endParaRPr lang="en-US" altLang="zh-CN" sz="2800" dirty="0" smtClean="0">
              <a:solidFill>
                <a:srgbClr val="FF0000"/>
              </a:solidFill>
            </a:endParaRPr>
          </a:p>
          <a:p>
            <a:pPr marL="0" indent="0" algn="just">
              <a:buFont typeface="Monotype Sorts" pitchFamily="2" charset="2"/>
              <a:buNone/>
            </a:pPr>
            <a:r>
              <a:rPr lang="zh-CN" altLang="en-US" sz="2800" dirty="0" smtClean="0"/>
              <a:t>在</a:t>
            </a:r>
            <a:r>
              <a:rPr lang="en-US" altLang="zh-CN" sz="2800" dirty="0"/>
              <a:t>SLR </a:t>
            </a:r>
            <a:r>
              <a:rPr lang="zh-CN" altLang="en-US" sz="2800" dirty="0"/>
              <a:t>分析中</a:t>
            </a:r>
            <a:r>
              <a:rPr lang="en-US" altLang="zh-CN" sz="2800" dirty="0"/>
              <a:t>,</a:t>
            </a:r>
            <a:r>
              <a:rPr lang="zh-CN" altLang="en-US" sz="2800" dirty="0"/>
              <a:t>若项目集</a:t>
            </a:r>
            <a:r>
              <a:rPr lang="en-US" altLang="zh-CN" sz="2800" dirty="0" err="1"/>
              <a:t>I</a:t>
            </a:r>
            <a:r>
              <a:rPr lang="en-US" altLang="zh-CN" sz="2800" baseline="-25000" dirty="0" err="1"/>
              <a:t>k</a:t>
            </a:r>
            <a:r>
              <a:rPr lang="zh-CN" altLang="en-US" sz="2800" dirty="0"/>
              <a:t>含有项目</a:t>
            </a:r>
            <a:r>
              <a:rPr lang="zh-CN" altLang="en-US" sz="2800" dirty="0">
                <a:latin typeface="Arial" charset="0"/>
              </a:rPr>
              <a:t> </a:t>
            </a:r>
            <a:r>
              <a:rPr lang="en-US" altLang="zh-CN" sz="2800" b="1" dirty="0">
                <a:latin typeface="宋体" pitchFamily="2" charset="-122"/>
              </a:rPr>
              <a:t>A</a:t>
            </a:r>
            <a:r>
              <a:rPr lang="en-US" altLang="zh-CN" sz="2800" b="1" dirty="0">
                <a:solidFill>
                  <a:srgbClr val="000000"/>
                </a:solidFill>
              </a:rPr>
              <a:t> </a:t>
            </a:r>
            <a:r>
              <a:rPr lang="en-US" altLang="zh-CN" sz="2800" b="1" dirty="0" smtClean="0">
                <a:latin typeface="宋体" pitchFamily="2" charset="-122"/>
              </a:rPr>
              <a:t>→</a:t>
            </a:r>
            <a:r>
              <a:rPr lang="en-US" altLang="zh-CN" sz="2800" dirty="0" smtClean="0">
                <a:sym typeface="Symbol" pitchFamily="18" charset="2"/>
              </a:rPr>
              <a:t></a:t>
            </a:r>
            <a:r>
              <a:rPr lang="en-US" altLang="zh-CN" sz="2800" b="1" dirty="0" smtClean="0">
                <a:solidFill>
                  <a:srgbClr val="000000"/>
                </a:solidFill>
                <a:latin typeface="宋体" pitchFamily="2" charset="-122"/>
              </a:rPr>
              <a:t>.</a:t>
            </a:r>
            <a:r>
              <a:rPr lang="en-US" altLang="zh-CN" sz="2800" dirty="0" smtClean="0"/>
              <a:t>,</a:t>
            </a:r>
            <a:r>
              <a:rPr lang="zh-CN" altLang="en-US" sz="2800" dirty="0"/>
              <a:t>那么在相应的状态下</a:t>
            </a:r>
            <a:r>
              <a:rPr lang="en-US" altLang="zh-CN" sz="2800" dirty="0"/>
              <a:t>,</a:t>
            </a:r>
            <a:r>
              <a:rPr lang="zh-CN" altLang="en-US" sz="2800" dirty="0"/>
              <a:t>只要当前输入符号</a:t>
            </a:r>
            <a:r>
              <a:rPr lang="en-US" altLang="zh-CN" sz="2800" dirty="0" err="1"/>
              <a:t>a</a:t>
            </a:r>
            <a:r>
              <a:rPr lang="en-US" altLang="zh-CN" sz="2800" dirty="0" err="1">
                <a:sym typeface="Symbol" pitchFamily="18" charset="2"/>
              </a:rPr>
              <a:t></a:t>
            </a:r>
            <a:r>
              <a:rPr lang="en-US" altLang="zh-CN" sz="2800" dirty="0" err="1"/>
              <a:t>follow</a:t>
            </a:r>
            <a:r>
              <a:rPr lang="en-US" altLang="zh-CN" sz="2800" dirty="0"/>
              <a:t>(A) </a:t>
            </a:r>
            <a:r>
              <a:rPr lang="zh-CN" altLang="en-US" sz="2800" dirty="0"/>
              <a:t>集</a:t>
            </a:r>
            <a:r>
              <a:rPr lang="en-US" altLang="zh-CN" sz="2800" dirty="0"/>
              <a:t>,</a:t>
            </a:r>
            <a:r>
              <a:rPr lang="zh-CN" altLang="en-US" sz="2800" dirty="0"/>
              <a:t>就确定采用</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zh-CN" altLang="en-US" sz="2800" dirty="0"/>
              <a:t>进行</a:t>
            </a:r>
            <a:r>
              <a:rPr lang="zh-CN" altLang="en-US" sz="2800" dirty="0" smtClean="0"/>
              <a:t>归约</a:t>
            </a:r>
            <a:r>
              <a:rPr lang="en-US" altLang="zh-CN" sz="2800" dirty="0" smtClean="0"/>
              <a:t>.</a:t>
            </a:r>
            <a:r>
              <a:rPr lang="zh-CN" altLang="en-US" sz="2800" dirty="0" smtClean="0"/>
              <a:t>但</a:t>
            </a:r>
            <a:r>
              <a:rPr lang="zh-CN" altLang="en-US" sz="2800" dirty="0"/>
              <a:t>在某些情况下</a:t>
            </a:r>
            <a:r>
              <a:rPr lang="en-US" altLang="zh-CN" sz="2800" dirty="0"/>
              <a:t>,</a:t>
            </a:r>
            <a:r>
              <a:rPr lang="zh-CN" altLang="en-US" sz="2800" dirty="0"/>
              <a:t>当状态</a:t>
            </a:r>
            <a:r>
              <a:rPr lang="en-US" altLang="zh-CN" sz="2800" dirty="0"/>
              <a:t>k</a:t>
            </a:r>
            <a:r>
              <a:rPr lang="zh-CN" altLang="en-US" sz="2800" dirty="0"/>
              <a:t>呈现于栈顶时</a:t>
            </a:r>
            <a:r>
              <a:rPr lang="en-US" altLang="zh-CN" sz="2800" dirty="0"/>
              <a:t>,</a:t>
            </a:r>
            <a:r>
              <a:rPr lang="zh-CN" altLang="en-US" sz="2800" dirty="0"/>
              <a:t>栈内的串</a:t>
            </a:r>
            <a:r>
              <a:rPr lang="zh-CN" altLang="en-US" sz="2800" dirty="0">
                <a:sym typeface="Symbol" pitchFamily="18" charset="2"/>
              </a:rPr>
              <a:t></a:t>
            </a:r>
            <a:r>
              <a:rPr lang="zh-CN" altLang="en-US" sz="2800" dirty="0"/>
              <a:t>所构成的活前缀未必允许把</a:t>
            </a:r>
            <a:r>
              <a:rPr lang="zh-CN" altLang="en-US" sz="2800" dirty="0">
                <a:sym typeface="Symbol" pitchFamily="18" charset="2"/>
              </a:rPr>
              <a:t></a:t>
            </a:r>
            <a:r>
              <a:rPr lang="zh-CN" altLang="en-US" sz="2800" dirty="0"/>
              <a:t>归约为</a:t>
            </a:r>
            <a:r>
              <a:rPr lang="en-US" altLang="zh-CN" sz="2800" dirty="0"/>
              <a:t>A,</a:t>
            </a:r>
            <a:r>
              <a:rPr lang="zh-CN" altLang="en-US" sz="2800" dirty="0"/>
              <a:t>因为可能没有一个规范句型含有前缀</a:t>
            </a:r>
            <a:r>
              <a:rPr lang="zh-CN" altLang="en-US" sz="2800" dirty="0">
                <a:sym typeface="Symbol" pitchFamily="18" charset="2"/>
              </a:rPr>
              <a:t></a:t>
            </a:r>
            <a:r>
              <a:rPr lang="en-US" altLang="zh-CN" sz="2800" dirty="0" err="1" smtClean="0">
                <a:sym typeface="Symbol" pitchFamily="18" charset="2"/>
              </a:rPr>
              <a:t>Aa</a:t>
            </a:r>
            <a:r>
              <a:rPr lang="en-US" altLang="zh-CN" sz="2800" dirty="0" smtClean="0"/>
              <a:t>.</a:t>
            </a:r>
            <a:r>
              <a:rPr lang="zh-CN" altLang="en-US" sz="2800" dirty="0" smtClean="0"/>
              <a:t>即</a:t>
            </a:r>
            <a:r>
              <a:rPr lang="zh-CN" altLang="en-US" sz="2800" dirty="0"/>
              <a:t>在这种情况下</a:t>
            </a:r>
            <a:r>
              <a:rPr lang="en-US" altLang="zh-CN" sz="2800" dirty="0"/>
              <a:t>,</a:t>
            </a:r>
            <a:r>
              <a:rPr lang="zh-CN" altLang="en-US" sz="2800" dirty="0"/>
              <a:t>用</a:t>
            </a:r>
            <a:r>
              <a:rPr lang="en-US" altLang="zh-CN" sz="2800" b="1" dirty="0">
                <a:latin typeface="宋体" pitchFamily="2" charset="-122"/>
              </a:rPr>
              <a:t>A</a:t>
            </a:r>
            <a:r>
              <a:rPr lang="en-US" altLang="zh-CN" sz="2800" b="1" dirty="0">
                <a:solidFill>
                  <a:srgbClr val="000000"/>
                </a:solidFill>
              </a:rPr>
              <a:t> </a:t>
            </a:r>
            <a:r>
              <a:rPr lang="en-US" altLang="zh-CN" sz="2800" b="1" dirty="0">
                <a:latin typeface="宋体" pitchFamily="2" charset="-122"/>
              </a:rPr>
              <a:t>→</a:t>
            </a:r>
            <a:r>
              <a:rPr lang="en-US" altLang="zh-CN" sz="2800" dirty="0">
                <a:sym typeface="Symbol" pitchFamily="18" charset="2"/>
              </a:rPr>
              <a:t></a:t>
            </a:r>
            <a:r>
              <a:rPr lang="zh-CN" altLang="en-US" sz="2800" dirty="0"/>
              <a:t>归约未必</a:t>
            </a:r>
            <a:r>
              <a:rPr lang="zh-CN" altLang="en-US" sz="2800" dirty="0" smtClean="0"/>
              <a:t>有效</a:t>
            </a:r>
            <a:r>
              <a:rPr lang="en-US" altLang="zh-CN" sz="2800" dirty="0" smtClean="0"/>
              <a:t>.</a:t>
            </a:r>
            <a:endParaRPr lang="en-US" altLang="zh-CN" sz="2800" dirty="0"/>
          </a:p>
          <a:p>
            <a:pPr marL="0" indent="0">
              <a:buFont typeface="Monotype Sorts" pitchFamily="2" charset="2"/>
              <a:buNone/>
            </a:pPr>
            <a:r>
              <a:rPr lang="en-US" altLang="zh-CN" sz="2800" dirty="0"/>
              <a:t>    </a:t>
            </a:r>
            <a:r>
              <a:rPr lang="zh-CN" altLang="en-US" sz="2800" dirty="0">
                <a:solidFill>
                  <a:srgbClr val="FF0000"/>
                </a:solidFill>
              </a:rPr>
              <a:t>所以需要扩充状态以包含更多的信息：</a:t>
            </a:r>
            <a:r>
              <a:rPr lang="en-US" altLang="zh-CN" sz="2800" dirty="0">
                <a:solidFill>
                  <a:srgbClr val="FF0000"/>
                </a:solidFill>
              </a:rPr>
              <a:t>follow </a:t>
            </a:r>
            <a:r>
              <a:rPr lang="zh-CN" altLang="en-US" sz="2800" dirty="0">
                <a:solidFill>
                  <a:srgbClr val="FF0000"/>
                </a:solidFill>
              </a:rPr>
              <a:t>集的哪些部分才是进到该状态最恰当的归约</a:t>
            </a:r>
            <a:r>
              <a:rPr lang="zh-CN" altLang="en-US" sz="2800" dirty="0" smtClean="0">
                <a:solidFill>
                  <a:srgbClr val="FF0000"/>
                </a:solidFill>
              </a:rPr>
              <a:t>依据？</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99592" y="1052736"/>
            <a:ext cx="7772400" cy="599728"/>
          </a:xfrm>
        </p:spPr>
        <p:txBody>
          <a:bodyPr/>
          <a:lstStyle/>
          <a:p>
            <a:r>
              <a:rPr lang="en-US" altLang="zh-CN" sz="3600" dirty="0"/>
              <a:t>SLR</a:t>
            </a:r>
            <a:r>
              <a:rPr lang="zh-CN" altLang="en-US" sz="3600" dirty="0"/>
              <a:t>（</a:t>
            </a:r>
            <a:r>
              <a:rPr lang="en-US" altLang="zh-CN" sz="3600" dirty="0"/>
              <a:t>1</a:t>
            </a:r>
            <a:r>
              <a:rPr lang="zh-CN" altLang="en-US" sz="3600" dirty="0"/>
              <a:t>）的局限</a:t>
            </a:r>
          </a:p>
        </p:txBody>
      </p:sp>
      <p:sp>
        <p:nvSpPr>
          <p:cNvPr id="35843" name="Rectangle 3"/>
          <p:cNvSpPr>
            <a:spLocks noGrp="1" noChangeArrowheads="1"/>
          </p:cNvSpPr>
          <p:nvPr>
            <p:ph idx="1"/>
          </p:nvPr>
        </p:nvSpPr>
        <p:spPr>
          <a:xfrm>
            <a:off x="827584" y="2132856"/>
            <a:ext cx="7706816" cy="3456384"/>
          </a:xfrm>
        </p:spPr>
        <p:txBody>
          <a:bodyPr/>
          <a:lstStyle/>
          <a:p>
            <a:pPr marL="0" indent="0">
              <a:lnSpc>
                <a:spcPct val="90000"/>
              </a:lnSpc>
              <a:buFont typeface="Monotype Sorts" pitchFamily="2" charset="2"/>
              <a:buNone/>
            </a:pPr>
            <a:r>
              <a:rPr lang="zh-CN" altLang="en-US" sz="2800" dirty="0" smtClean="0">
                <a:solidFill>
                  <a:srgbClr val="FF0000"/>
                </a:solidFill>
              </a:rPr>
              <a:t>必须</a:t>
            </a:r>
            <a:r>
              <a:rPr lang="zh-CN" altLang="en-US" sz="2800" dirty="0">
                <a:solidFill>
                  <a:srgbClr val="FF0000"/>
                </a:solidFill>
              </a:rPr>
              <a:t>重新定义</a:t>
            </a:r>
            <a:r>
              <a:rPr lang="zh-CN" altLang="en-US" sz="2800" dirty="0" smtClean="0">
                <a:solidFill>
                  <a:srgbClr val="FF0000"/>
                </a:solidFill>
              </a:rPr>
              <a:t>项目</a:t>
            </a:r>
            <a:endParaRPr lang="en-US" altLang="zh-CN" sz="2800" dirty="0">
              <a:solidFill>
                <a:srgbClr val="FF0000"/>
              </a:solidFill>
            </a:endParaRPr>
          </a:p>
          <a:p>
            <a:pPr>
              <a:lnSpc>
                <a:spcPct val="90000"/>
              </a:lnSpc>
              <a:buFont typeface="Monotype Sorts" pitchFamily="2" charset="2"/>
              <a:buNone/>
            </a:pPr>
            <a:r>
              <a:rPr lang="en-US" altLang="zh-CN" sz="2800" b="1" dirty="0">
                <a:solidFill>
                  <a:srgbClr val="000000"/>
                </a:solidFill>
              </a:rPr>
              <a:t>LR</a:t>
            </a:r>
            <a:r>
              <a:rPr lang="zh-CN" altLang="en-US" sz="2800" b="1" dirty="0">
                <a:solidFill>
                  <a:srgbClr val="000000"/>
                </a:solidFill>
              </a:rPr>
              <a:t>（</a:t>
            </a:r>
            <a:r>
              <a:rPr lang="en-US" altLang="zh-CN" sz="2800" b="1" dirty="0">
                <a:solidFill>
                  <a:srgbClr val="000000"/>
                </a:solidFill>
              </a:rPr>
              <a:t>1</a:t>
            </a:r>
            <a:r>
              <a:rPr lang="zh-CN" altLang="en-US" sz="2800" b="1" dirty="0">
                <a:solidFill>
                  <a:srgbClr val="000000"/>
                </a:solidFill>
              </a:rPr>
              <a:t>）方法的思路</a:t>
            </a:r>
            <a:r>
              <a:rPr lang="en-US" altLang="zh-CN" sz="2800" b="1" dirty="0">
                <a:solidFill>
                  <a:srgbClr val="000000"/>
                </a:solidFill>
              </a:rPr>
              <a:t>:</a:t>
            </a:r>
          </a:p>
          <a:p>
            <a:pPr>
              <a:lnSpc>
                <a:spcPct val="90000"/>
              </a:lnSpc>
              <a:buFont typeface="Monotype Sorts" pitchFamily="2" charset="2"/>
              <a:buNone/>
            </a:pPr>
            <a:r>
              <a:rPr lang="zh-CN" altLang="en-US" sz="2800" b="1" dirty="0">
                <a:solidFill>
                  <a:srgbClr val="000000"/>
                </a:solidFill>
              </a:rPr>
              <a:t>若 </a:t>
            </a:r>
            <a:r>
              <a:rPr lang="en-US" altLang="zh-CN" sz="2800" b="1" dirty="0"/>
              <a:t>A </a:t>
            </a:r>
            <a:r>
              <a:rPr lang="en-US" altLang="zh-CN" sz="2800" b="1">
                <a:sym typeface="Symbol" pitchFamily="18" charset="2"/>
              </a:rPr>
              <a:t></a:t>
            </a:r>
            <a:r>
              <a:rPr lang="en-US" altLang="zh-CN" sz="2800" b="1"/>
              <a:t>  </a:t>
            </a:r>
            <a:r>
              <a:rPr lang="en-US" altLang="zh-CN" sz="2800" b="1" smtClean="0"/>
              <a:t>.B </a:t>
            </a:r>
            <a:r>
              <a:rPr lang="en-US" altLang="zh-CN" sz="2800" b="1" dirty="0">
                <a:sym typeface="Symbol" pitchFamily="18" charset="2"/>
              </a:rPr>
              <a:t>     I</a:t>
            </a:r>
            <a:endParaRPr lang="en-US" altLang="zh-CN" sz="2800" dirty="0">
              <a:sym typeface="Symbol" pitchFamily="18" charset="2"/>
            </a:endParaRPr>
          </a:p>
          <a:p>
            <a:pPr>
              <a:lnSpc>
                <a:spcPct val="90000"/>
              </a:lnSpc>
              <a:buFont typeface="Monotype Sorts" pitchFamily="2" charset="2"/>
              <a:buNone/>
            </a:pPr>
            <a:r>
              <a:rPr lang="zh-CN" altLang="en-US" sz="2800" b="1" dirty="0">
                <a:solidFill>
                  <a:srgbClr val="000000"/>
                </a:solidFill>
              </a:rPr>
              <a:t>则 </a:t>
            </a:r>
            <a:r>
              <a:rPr lang="en-US" altLang="zh-CN" sz="2800" b="1" dirty="0">
                <a:solidFill>
                  <a:srgbClr val="000000"/>
                </a:solidFill>
              </a:rPr>
              <a:t>B </a:t>
            </a:r>
            <a:r>
              <a:rPr lang="en-US" altLang="zh-CN" sz="2800" b="1">
                <a:sym typeface="Symbol" pitchFamily="18" charset="2"/>
              </a:rPr>
              <a:t></a:t>
            </a:r>
            <a:r>
              <a:rPr lang="en-US" altLang="zh-CN" sz="2800" b="1"/>
              <a:t> </a:t>
            </a:r>
            <a:r>
              <a:rPr lang="en-US" altLang="zh-CN" sz="2800" b="1" smtClean="0">
                <a:sym typeface="Symbol" pitchFamily="18" charset="2"/>
              </a:rPr>
              <a:t>.</a:t>
            </a:r>
            <a:r>
              <a:rPr lang="en-US" altLang="zh-CN" sz="2800" b="1" smtClean="0"/>
              <a:t> </a:t>
            </a:r>
            <a:r>
              <a:rPr lang="en-US" altLang="zh-CN" sz="2800" b="1" dirty="0">
                <a:sym typeface="Symbol" pitchFamily="18" charset="2"/>
              </a:rPr>
              <a:t>   </a:t>
            </a:r>
            <a:r>
              <a:rPr lang="zh-CN" altLang="zh-CN" sz="2800" b="1" dirty="0">
                <a:sym typeface="Symbol" pitchFamily="18" charset="2"/>
              </a:rPr>
              <a:t> </a:t>
            </a:r>
            <a:r>
              <a:rPr lang="en-US" altLang="zh-CN" sz="2800" b="1" dirty="0">
                <a:sym typeface="Symbol" pitchFamily="18" charset="2"/>
              </a:rPr>
              <a:t>I</a:t>
            </a:r>
          </a:p>
          <a:p>
            <a:pPr>
              <a:lnSpc>
                <a:spcPct val="90000"/>
              </a:lnSpc>
              <a:buFont typeface="Monotype Sorts" pitchFamily="2" charset="2"/>
              <a:buNone/>
            </a:pPr>
            <a:r>
              <a:rPr lang="en-US" altLang="zh-CN" sz="2800" b="1" dirty="0">
                <a:sym typeface="Symbol" pitchFamily="18" charset="2"/>
              </a:rPr>
              <a:t>	</a:t>
            </a:r>
            <a:r>
              <a:rPr lang="zh-CN" altLang="en-US" sz="2800" b="1" dirty="0">
                <a:sym typeface="Symbol" pitchFamily="18" charset="2"/>
              </a:rPr>
              <a:t>（ </a:t>
            </a:r>
            <a:r>
              <a:rPr lang="en-US" altLang="zh-CN" sz="2800" b="1" dirty="0">
                <a:solidFill>
                  <a:srgbClr val="000000"/>
                </a:solidFill>
              </a:rPr>
              <a:t>B </a:t>
            </a:r>
            <a:r>
              <a:rPr lang="en-US" altLang="zh-CN" sz="2800" b="1" dirty="0">
                <a:sym typeface="Symbol" pitchFamily="18" charset="2"/>
              </a:rPr>
              <a:t></a:t>
            </a:r>
            <a:r>
              <a:rPr lang="en-US" altLang="zh-CN" sz="2800" b="1" dirty="0"/>
              <a:t> </a:t>
            </a:r>
            <a:r>
              <a:rPr lang="en-US" altLang="zh-CN" sz="2800" b="1" dirty="0">
                <a:sym typeface="Symbol" pitchFamily="18" charset="2"/>
              </a:rPr>
              <a:t> </a:t>
            </a:r>
            <a:r>
              <a:rPr lang="zh-CN" altLang="en-US" sz="2800" b="1" dirty="0">
                <a:sym typeface="Symbol" pitchFamily="18" charset="2"/>
              </a:rPr>
              <a:t>是一产生式）</a:t>
            </a:r>
          </a:p>
          <a:p>
            <a:pPr marL="0" indent="0">
              <a:lnSpc>
                <a:spcPct val="90000"/>
              </a:lnSpc>
              <a:buFont typeface="Monotype Sorts" pitchFamily="2" charset="2"/>
              <a:buNone/>
            </a:pPr>
            <a:r>
              <a:rPr lang="zh-CN" altLang="en-US" sz="2800" b="1" dirty="0">
                <a:solidFill>
                  <a:srgbClr val="000000"/>
                </a:solidFill>
              </a:rPr>
              <a:t>把</a:t>
            </a:r>
            <a:r>
              <a:rPr lang="en-US" altLang="zh-CN" sz="2800" b="1" dirty="0">
                <a:solidFill>
                  <a:srgbClr val="000000"/>
                </a:solidFill>
              </a:rPr>
              <a:t>FIRST</a:t>
            </a:r>
            <a:r>
              <a:rPr lang="zh-CN" altLang="en-US" sz="2800" b="1" dirty="0">
                <a:solidFill>
                  <a:srgbClr val="000000"/>
                </a:solidFill>
              </a:rPr>
              <a:t>（</a:t>
            </a:r>
            <a:r>
              <a:rPr lang="zh-CN" altLang="en-US" sz="2800" b="1" dirty="0"/>
              <a:t> </a:t>
            </a:r>
            <a:r>
              <a:rPr lang="zh-CN" altLang="en-US" sz="2800" b="1" dirty="0">
                <a:sym typeface="Symbol" pitchFamily="18" charset="2"/>
              </a:rPr>
              <a:t> </a:t>
            </a:r>
            <a:r>
              <a:rPr lang="zh-CN" altLang="en-US" sz="2800" b="1" dirty="0">
                <a:solidFill>
                  <a:srgbClr val="000000"/>
                </a:solidFill>
              </a:rPr>
              <a:t>）中的符号作为用</a:t>
            </a:r>
            <a:r>
              <a:rPr lang="en-US" altLang="zh-CN" sz="2800" b="1" dirty="0">
                <a:solidFill>
                  <a:srgbClr val="000000"/>
                </a:solidFill>
              </a:rPr>
              <a:t>B </a:t>
            </a:r>
            <a:r>
              <a:rPr lang="en-US" altLang="zh-CN" sz="2800" b="1" dirty="0">
                <a:sym typeface="Symbol" pitchFamily="18" charset="2"/>
              </a:rPr>
              <a:t></a:t>
            </a:r>
            <a:r>
              <a:rPr lang="en-US" altLang="zh-CN" sz="2800" b="1" dirty="0"/>
              <a:t> </a:t>
            </a:r>
            <a:r>
              <a:rPr lang="en-US" altLang="zh-CN" sz="2800" b="1" dirty="0">
                <a:sym typeface="Symbol" pitchFamily="18" charset="2"/>
              </a:rPr>
              <a:t>  </a:t>
            </a:r>
            <a:r>
              <a:rPr lang="zh-CN" altLang="en-US" sz="2800" b="1" dirty="0">
                <a:sym typeface="Symbol" pitchFamily="18" charset="2"/>
              </a:rPr>
              <a:t>归约的搜索符，</a:t>
            </a:r>
            <a:r>
              <a:rPr lang="zh-CN" altLang="en-US" sz="2800" b="1" dirty="0">
                <a:solidFill>
                  <a:srgbClr val="000000"/>
                </a:solidFill>
              </a:rPr>
              <a:t>向前搜索符 </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92</a:t>
            </a:fld>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23528" y="1052736"/>
            <a:ext cx="8569325" cy="5184576"/>
          </a:xfrm>
        </p:spPr>
        <p:txBody>
          <a:bodyPr/>
          <a:lstStyle/>
          <a:p>
            <a:pPr>
              <a:lnSpc>
                <a:spcPct val="90000"/>
              </a:lnSpc>
              <a:buFont typeface="Monotype Sorts" pitchFamily="2" charset="2"/>
              <a:buNone/>
            </a:pPr>
            <a:r>
              <a:rPr lang="en-US" altLang="zh-CN" sz="2000" b="1" dirty="0"/>
              <a:t> </a:t>
            </a:r>
            <a:r>
              <a:rPr lang="en-US" altLang="zh-CN" sz="2800" b="1" dirty="0">
                <a:sym typeface="Symbol" pitchFamily="18" charset="2"/>
              </a:rPr>
              <a:t>LR</a:t>
            </a:r>
            <a:r>
              <a:rPr lang="zh-CN" altLang="en-US" sz="2800" b="1" dirty="0">
                <a:sym typeface="Symbol" pitchFamily="18" charset="2"/>
              </a:rPr>
              <a:t>（</a:t>
            </a:r>
            <a:r>
              <a:rPr lang="en-US" altLang="zh-CN" sz="2800" b="1" dirty="0">
                <a:sym typeface="Symbol" pitchFamily="18" charset="2"/>
              </a:rPr>
              <a:t>1</a:t>
            </a:r>
            <a:r>
              <a:rPr lang="zh-CN" altLang="en-US" sz="2800" b="1" dirty="0">
                <a:sym typeface="Symbol" pitchFamily="18" charset="2"/>
              </a:rPr>
              <a:t>）项目</a:t>
            </a:r>
            <a:r>
              <a:rPr lang="en-US" altLang="zh-CN" sz="2800" b="1" dirty="0">
                <a:sym typeface="Symbol" pitchFamily="18" charset="2"/>
              </a:rPr>
              <a:t>( </a:t>
            </a:r>
            <a:r>
              <a:rPr lang="zh-CN" altLang="en-US" sz="2800" b="1" dirty="0">
                <a:sym typeface="Symbol" pitchFamily="18" charset="2"/>
              </a:rPr>
              <a:t>配置）的一般形式</a:t>
            </a:r>
          </a:p>
          <a:p>
            <a:pPr lvl="1">
              <a:lnSpc>
                <a:spcPct val="90000"/>
              </a:lnSpc>
            </a:pPr>
            <a:r>
              <a:rPr lang="en-US" altLang="zh-CN" sz="2800" b="1" dirty="0">
                <a:solidFill>
                  <a:srgbClr val="000000"/>
                </a:solidFill>
              </a:rPr>
              <a:t>[ </a:t>
            </a:r>
            <a:r>
              <a:rPr lang="en-US" altLang="zh-CN" sz="2800" b="1" dirty="0"/>
              <a:t>A </a:t>
            </a:r>
            <a:r>
              <a:rPr lang="en-US" altLang="zh-CN" sz="2800" b="1" dirty="0">
                <a:sym typeface="Symbol" pitchFamily="18" charset="2"/>
              </a:rPr>
              <a:t></a:t>
            </a:r>
            <a:r>
              <a:rPr lang="en-US" altLang="zh-CN" sz="2800" b="1" dirty="0"/>
              <a:t>  </a:t>
            </a:r>
            <a:r>
              <a:rPr lang="en-US" altLang="zh-CN" sz="2800" b="1" dirty="0" smtClean="0"/>
              <a:t>. </a:t>
            </a:r>
            <a:r>
              <a:rPr lang="en-US" altLang="zh-CN" sz="2800" b="1" dirty="0">
                <a:sym typeface="Symbol" pitchFamily="18" charset="2"/>
              </a:rPr>
              <a:t></a:t>
            </a:r>
            <a:r>
              <a:rPr lang="zh-CN" altLang="en-US" sz="2800" b="1" dirty="0">
                <a:sym typeface="Symbol" pitchFamily="18" charset="2"/>
              </a:rPr>
              <a:t>， </a:t>
            </a:r>
            <a:r>
              <a:rPr lang="en-US" altLang="zh-CN" sz="2800" b="1" dirty="0">
                <a:sym typeface="Symbol" pitchFamily="18" charset="2"/>
              </a:rPr>
              <a:t>a </a:t>
            </a:r>
            <a:r>
              <a:rPr lang="en-US" altLang="zh-CN" sz="2800" b="1" dirty="0">
                <a:solidFill>
                  <a:srgbClr val="000000"/>
                </a:solidFill>
              </a:rPr>
              <a:t>]</a:t>
            </a:r>
          </a:p>
          <a:p>
            <a:pPr>
              <a:lnSpc>
                <a:spcPct val="90000"/>
              </a:lnSpc>
              <a:buFont typeface="Monotype Sorts" pitchFamily="2" charset="2"/>
              <a:buNone/>
            </a:pPr>
            <a:r>
              <a:rPr lang="en-US" altLang="zh-CN" sz="2800" b="1" dirty="0">
                <a:latin typeface="Arial" charset="0"/>
                <a:sym typeface="Symbol" pitchFamily="18" charset="2"/>
              </a:rPr>
              <a:t>a </a:t>
            </a:r>
            <a:r>
              <a:rPr lang="zh-CN" altLang="en-US" sz="2800" b="1" dirty="0">
                <a:latin typeface="Arial" charset="0"/>
                <a:sym typeface="Symbol" pitchFamily="18" charset="2"/>
              </a:rPr>
              <a:t>称作该</a:t>
            </a:r>
            <a:r>
              <a:rPr lang="zh-CN" altLang="en-US" sz="2800" b="1" dirty="0">
                <a:sym typeface="Symbol" pitchFamily="18" charset="2"/>
              </a:rPr>
              <a:t>项目</a:t>
            </a:r>
            <a:r>
              <a:rPr lang="en-US" altLang="zh-CN" sz="2800" b="1" dirty="0">
                <a:sym typeface="Symbol" pitchFamily="18" charset="2"/>
              </a:rPr>
              <a:t>( </a:t>
            </a:r>
            <a:r>
              <a:rPr lang="zh-CN" altLang="en-US" sz="2800" b="1" dirty="0">
                <a:sym typeface="Symbol" pitchFamily="18" charset="2"/>
              </a:rPr>
              <a:t>配置）</a:t>
            </a:r>
            <a:r>
              <a:rPr lang="zh-CN" altLang="en-US" sz="2800" b="1" dirty="0">
                <a:latin typeface="Arial" charset="0"/>
                <a:sym typeface="Symbol" pitchFamily="18" charset="2"/>
              </a:rPr>
              <a:t> 的向前搜索符（</a:t>
            </a:r>
            <a:r>
              <a:rPr lang="zh-CN" altLang="en-US" sz="2800" b="1" dirty="0">
                <a:sym typeface="Symbol" pitchFamily="18" charset="2"/>
              </a:rPr>
              <a:t> </a:t>
            </a:r>
            <a:r>
              <a:rPr lang="en-US" altLang="zh-CN" sz="2800" b="1" i="1" dirty="0" err="1">
                <a:sym typeface="Symbol" pitchFamily="18" charset="2"/>
              </a:rPr>
              <a:t>lookahead</a:t>
            </a:r>
            <a:r>
              <a:rPr lang="en-US" altLang="zh-CN" sz="2800" b="1" i="1" dirty="0">
                <a:sym typeface="Symbol" pitchFamily="18" charset="2"/>
              </a:rPr>
              <a:t> </a:t>
            </a:r>
            <a:r>
              <a:rPr lang="zh-CN" altLang="en-US" sz="2800" b="1" i="1" dirty="0" smtClean="0">
                <a:sym typeface="Symbol" pitchFamily="18" charset="2"/>
              </a:rPr>
              <a:t>）。</a:t>
            </a:r>
            <a:endParaRPr lang="zh-CN" altLang="en-US" sz="2800" b="1" i="1" dirty="0">
              <a:sym typeface="Symbol" pitchFamily="18" charset="2"/>
            </a:endParaRPr>
          </a:p>
          <a:p>
            <a:pPr marL="0" indent="0">
              <a:lnSpc>
                <a:spcPct val="90000"/>
              </a:lnSpc>
              <a:buFont typeface="Monotype Sorts" pitchFamily="2" charset="2"/>
              <a:buNone/>
            </a:pPr>
            <a:r>
              <a:rPr lang="zh-CN" altLang="en-US" sz="2800" b="1" dirty="0">
                <a:latin typeface="Arial" charset="0"/>
                <a:sym typeface="Symbol" pitchFamily="18" charset="2"/>
              </a:rPr>
              <a:t>向前搜索符（</a:t>
            </a:r>
            <a:r>
              <a:rPr lang="zh-CN" altLang="en-US" sz="2800" b="1" dirty="0">
                <a:sym typeface="Symbol" pitchFamily="18" charset="2"/>
              </a:rPr>
              <a:t> </a:t>
            </a:r>
            <a:r>
              <a:rPr lang="en-US" altLang="zh-CN" sz="2800" b="1" i="1" dirty="0" err="1">
                <a:sym typeface="Symbol" pitchFamily="18" charset="2"/>
              </a:rPr>
              <a:t>lookahead</a:t>
            </a:r>
            <a:r>
              <a:rPr lang="en-US" altLang="zh-CN" sz="2800" b="1" i="1" dirty="0">
                <a:sym typeface="Symbol" pitchFamily="18" charset="2"/>
              </a:rPr>
              <a:t> </a:t>
            </a:r>
            <a:r>
              <a:rPr lang="zh-CN" altLang="en-US" sz="2800" b="1" i="1" dirty="0">
                <a:sym typeface="Symbol" pitchFamily="18" charset="2"/>
              </a:rPr>
              <a:t>）只对圆点在最后的项目起作用</a:t>
            </a:r>
          </a:p>
          <a:p>
            <a:pPr>
              <a:lnSpc>
                <a:spcPct val="90000"/>
              </a:lnSpc>
              <a:buFont typeface="Monotype Sorts" pitchFamily="2" charset="2"/>
              <a:buNone/>
            </a:pPr>
            <a:r>
              <a:rPr lang="zh-CN" altLang="en-US" sz="2800" b="1" dirty="0">
                <a:latin typeface="Arial" charset="0"/>
                <a:sym typeface="Symbol" pitchFamily="18" charset="2"/>
              </a:rPr>
              <a:t>    </a:t>
            </a:r>
            <a:r>
              <a:rPr lang="en-US" altLang="zh-CN" sz="2800" b="1" dirty="0">
                <a:latin typeface="Arial" charset="0"/>
                <a:sym typeface="Symbol" pitchFamily="18" charset="2"/>
              </a:rPr>
              <a:t>A –&gt; </a:t>
            </a:r>
            <a:r>
              <a:rPr lang="en-US" altLang="zh-CN" sz="2800" b="1" dirty="0">
                <a:sym typeface="Symbol" pitchFamily="18" charset="2"/>
              </a:rPr>
              <a:t></a:t>
            </a:r>
            <a:r>
              <a:rPr lang="en-US" altLang="zh-CN" sz="2800" b="1" dirty="0"/>
              <a:t>   </a:t>
            </a:r>
            <a:r>
              <a:rPr lang="en-US" altLang="zh-CN" sz="2800" b="1" dirty="0">
                <a:sym typeface="Symbol" pitchFamily="18" charset="2"/>
              </a:rPr>
              <a:t></a:t>
            </a:r>
            <a:r>
              <a:rPr lang="en-US" altLang="zh-CN" sz="2800" b="1" dirty="0">
                <a:latin typeface="Arial" charset="0"/>
                <a:sym typeface="Symbol" pitchFamily="18" charset="2"/>
              </a:rPr>
              <a:t> •, a</a:t>
            </a:r>
            <a:endParaRPr lang="en-US" altLang="zh-CN" sz="2800" b="1" dirty="0">
              <a:sym typeface="Symbol" pitchFamily="18" charset="2"/>
            </a:endParaRPr>
          </a:p>
          <a:p>
            <a:pPr marL="0" indent="0">
              <a:lnSpc>
                <a:spcPct val="90000"/>
              </a:lnSpc>
              <a:buFont typeface="Monotype Sorts" pitchFamily="2" charset="2"/>
              <a:buNone/>
            </a:pPr>
            <a:r>
              <a:rPr lang="zh-CN" altLang="en-US" sz="2800" b="1" dirty="0" smtClean="0">
                <a:sym typeface="Symbol" pitchFamily="18" charset="2"/>
              </a:rPr>
              <a:t>意味着</a:t>
            </a:r>
            <a:r>
              <a:rPr lang="zh-CN" altLang="en-US" sz="2800" b="1" dirty="0">
                <a:sym typeface="Symbol" pitchFamily="18" charset="2"/>
              </a:rPr>
              <a:t>处在栈中是 的相应状态</a:t>
            </a:r>
            <a:r>
              <a:rPr lang="zh-CN" altLang="en-US" sz="2800" b="1" dirty="0" smtClean="0">
                <a:sym typeface="Symbol" pitchFamily="18" charset="2"/>
              </a:rPr>
              <a:t>，只有</a:t>
            </a:r>
            <a:r>
              <a:rPr lang="zh-CN" altLang="en-US" sz="2800" b="1" dirty="0">
                <a:sym typeface="Symbol" pitchFamily="18" charset="2"/>
              </a:rPr>
              <a:t>当下一个输入符是</a:t>
            </a:r>
            <a:r>
              <a:rPr lang="en-US" altLang="zh-CN" sz="2800" b="1" dirty="0">
                <a:sym typeface="Symbol" pitchFamily="18" charset="2"/>
              </a:rPr>
              <a:t>a</a:t>
            </a:r>
            <a:r>
              <a:rPr lang="zh-CN" altLang="en-US" sz="2800" b="1" dirty="0">
                <a:sym typeface="Symbol" pitchFamily="18" charset="2"/>
              </a:rPr>
              <a:t>时才能进行</a:t>
            </a:r>
            <a:r>
              <a:rPr lang="zh-CN" altLang="en-US" sz="2800" b="1" dirty="0" smtClean="0">
                <a:sym typeface="Symbol" pitchFamily="18" charset="2"/>
              </a:rPr>
              <a:t>归约。其中，</a:t>
            </a:r>
            <a:r>
              <a:rPr lang="en-US" altLang="zh-CN" sz="2800" b="1" dirty="0" smtClean="0">
                <a:sym typeface="Symbol" pitchFamily="18" charset="2"/>
              </a:rPr>
              <a:t> </a:t>
            </a:r>
          </a:p>
          <a:p>
            <a:pPr marL="0" indent="0">
              <a:lnSpc>
                <a:spcPct val="90000"/>
              </a:lnSpc>
              <a:buFont typeface="Monotype Sorts" pitchFamily="2" charset="2"/>
              <a:buNone/>
            </a:pPr>
            <a:r>
              <a:rPr lang="en-US" altLang="zh-CN" sz="2800" b="1" dirty="0" smtClean="0">
                <a:latin typeface="Arial" charset="0"/>
                <a:sym typeface="Symbol" pitchFamily="18" charset="2"/>
              </a:rPr>
              <a:t>a </a:t>
            </a:r>
            <a:r>
              <a:rPr lang="zh-CN" altLang="en-US" sz="2800" b="1" dirty="0">
                <a:latin typeface="Arial" charset="0"/>
                <a:sym typeface="Symbol" pitchFamily="18" charset="2"/>
              </a:rPr>
              <a:t>是一个终结符，或是输入结束标记</a:t>
            </a:r>
            <a:r>
              <a:rPr lang="en-US" altLang="zh-CN" sz="2800" b="1" dirty="0">
                <a:latin typeface="Arial" charset="0"/>
                <a:sym typeface="Symbol" pitchFamily="18" charset="2"/>
              </a:rPr>
              <a:t>#</a:t>
            </a:r>
          </a:p>
          <a:p>
            <a:pPr>
              <a:lnSpc>
                <a:spcPct val="90000"/>
              </a:lnSpc>
              <a:buFont typeface="Monotype Sorts" pitchFamily="2" charset="2"/>
              <a:buNone/>
            </a:pPr>
            <a:r>
              <a:rPr lang="zh-CN" altLang="en-US" sz="2800" b="1" dirty="0">
                <a:sym typeface="Symbol" pitchFamily="18" charset="2"/>
              </a:rPr>
              <a:t>有多个</a:t>
            </a:r>
            <a:r>
              <a:rPr lang="zh-CN" altLang="en-US" sz="2800" b="1" dirty="0">
                <a:latin typeface="Arial" charset="0"/>
                <a:sym typeface="Symbol" pitchFamily="18" charset="2"/>
              </a:rPr>
              <a:t>向前搜索符，比如</a:t>
            </a:r>
            <a:r>
              <a:rPr lang="en-US" altLang="zh-CN" sz="2800" b="1" dirty="0" err="1">
                <a:latin typeface="Arial" charset="0"/>
                <a:sym typeface="Symbol" pitchFamily="18" charset="2"/>
              </a:rPr>
              <a:t>a,b,c</a:t>
            </a:r>
            <a:r>
              <a:rPr lang="zh-CN" altLang="en-US" sz="2800" b="1" dirty="0">
                <a:latin typeface="Arial" charset="0"/>
                <a:sym typeface="Symbol" pitchFamily="18" charset="2"/>
              </a:rPr>
              <a:t>时，可写作</a:t>
            </a:r>
            <a:r>
              <a:rPr lang="zh-CN" altLang="en-US" sz="2800" b="1" dirty="0">
                <a:sym typeface="Symbol" pitchFamily="18" charset="2"/>
              </a:rPr>
              <a:t> </a:t>
            </a:r>
            <a:endParaRPr lang="en-US" altLang="zh-CN" sz="2800" b="1" dirty="0" smtClean="0">
              <a:sym typeface="Symbol" pitchFamily="18" charset="2"/>
            </a:endParaRPr>
          </a:p>
          <a:p>
            <a:pPr>
              <a:lnSpc>
                <a:spcPct val="90000"/>
              </a:lnSpc>
              <a:buFont typeface="Monotype Sorts" pitchFamily="2" charset="2"/>
              <a:buNone/>
            </a:pPr>
            <a:r>
              <a:rPr lang="en-US" altLang="zh-CN" sz="2800" b="1" dirty="0" smtClean="0">
                <a:latin typeface="Arial" charset="0"/>
                <a:sym typeface="Symbol" pitchFamily="18" charset="2"/>
              </a:rPr>
              <a:t>    A </a:t>
            </a:r>
            <a:r>
              <a:rPr lang="en-US" altLang="zh-CN" sz="2800" b="1" dirty="0">
                <a:latin typeface="Arial" charset="0"/>
                <a:sym typeface="Symbol" pitchFamily="18" charset="2"/>
              </a:rPr>
              <a:t>–&gt; u•, a/b/c</a:t>
            </a:r>
            <a:endParaRPr lang="en-US" altLang="zh-CN" b="1"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93</a:t>
            </a:fld>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9750" y="342900"/>
            <a:ext cx="8070850" cy="422275"/>
          </a:xfrm>
        </p:spPr>
        <p:txBody>
          <a:bodyPr/>
          <a:lstStyle/>
          <a:p>
            <a:r>
              <a:rPr lang="en-US" altLang="zh-CN" sz="3200" b="1" dirty="0">
                <a:solidFill>
                  <a:srgbClr val="3333FF"/>
                </a:solidFill>
              </a:rPr>
              <a:t>LR(1)</a:t>
            </a:r>
            <a:r>
              <a:rPr lang="zh-CN" altLang="en-US" sz="3200" b="1" dirty="0">
                <a:solidFill>
                  <a:srgbClr val="3333FF"/>
                </a:solidFill>
              </a:rPr>
              <a:t>项目对某个活前缀有效</a:t>
            </a:r>
          </a:p>
        </p:txBody>
      </p:sp>
      <p:sp>
        <p:nvSpPr>
          <p:cNvPr id="38915" name="Rectangle 3"/>
          <p:cNvSpPr>
            <a:spLocks noGrp="1" noChangeArrowheads="1"/>
          </p:cNvSpPr>
          <p:nvPr>
            <p:ph idx="1"/>
          </p:nvPr>
        </p:nvSpPr>
        <p:spPr>
          <a:xfrm>
            <a:off x="323850" y="908050"/>
            <a:ext cx="8496300" cy="5616575"/>
          </a:xfrm>
        </p:spPr>
        <p:txBody>
          <a:bodyPr/>
          <a:lstStyle/>
          <a:p>
            <a:pPr>
              <a:buFont typeface="Monotype Sorts" pitchFamily="2" charset="2"/>
              <a:buNone/>
            </a:pPr>
            <a:r>
              <a:rPr lang="zh-CN" altLang="en-US" b="1" u="sng" dirty="0">
                <a:solidFill>
                  <a:srgbClr val="000000"/>
                </a:solidFill>
              </a:rPr>
              <a:t>定义</a:t>
            </a:r>
          </a:p>
          <a:p>
            <a:pPr>
              <a:buFont typeface="Monotype Sorts" pitchFamily="2" charset="2"/>
              <a:buNone/>
            </a:pPr>
            <a:r>
              <a:rPr lang="zh-CN" altLang="en-US" b="1" dirty="0">
                <a:solidFill>
                  <a:srgbClr val="000000"/>
                </a:solidFill>
              </a:rPr>
              <a:t>一个</a:t>
            </a:r>
            <a:r>
              <a:rPr lang="en-US" altLang="zh-CN" sz="2400" b="1" dirty="0">
                <a:solidFill>
                  <a:srgbClr val="000000"/>
                </a:solidFill>
              </a:rPr>
              <a:t>LR(1)</a:t>
            </a:r>
            <a:r>
              <a:rPr lang="zh-CN" altLang="en-US" b="1" dirty="0">
                <a:solidFill>
                  <a:srgbClr val="000000"/>
                </a:solidFill>
              </a:rPr>
              <a:t>项目</a:t>
            </a:r>
            <a:r>
              <a:rPr lang="en-US" altLang="zh-CN" b="1" dirty="0">
                <a:solidFill>
                  <a:srgbClr val="000000"/>
                </a:solidFill>
              </a:rPr>
              <a:t>[</a:t>
            </a:r>
            <a:r>
              <a:rPr lang="en-US" altLang="zh-CN" b="1" dirty="0">
                <a:latin typeface="宋体" pitchFamily="2" charset="-122"/>
              </a:rPr>
              <a:t>A</a:t>
            </a:r>
            <a:r>
              <a:rPr lang="en-US" altLang="zh-CN" b="1" dirty="0">
                <a:solidFill>
                  <a:srgbClr val="000000"/>
                </a:solidFill>
              </a:rPr>
              <a:t> </a:t>
            </a:r>
            <a:r>
              <a:rPr lang="en-US" altLang="zh-CN" b="1">
                <a:latin typeface="宋体" pitchFamily="2" charset="-122"/>
              </a:rPr>
              <a:t>→</a:t>
            </a:r>
            <a:r>
              <a:rPr lang="en-US" altLang="zh-CN" b="1" smtClean="0">
                <a:solidFill>
                  <a:srgbClr val="000000"/>
                </a:solidFill>
                <a:latin typeface="宋体" pitchFamily="2" charset="-122"/>
              </a:rPr>
              <a:t>α.β,a</a:t>
            </a:r>
            <a:r>
              <a:rPr lang="en-US" altLang="zh-CN" b="1" dirty="0">
                <a:solidFill>
                  <a:srgbClr val="000000"/>
                </a:solidFill>
                <a:latin typeface="宋体" pitchFamily="2" charset="-122"/>
              </a:rPr>
              <a:t>]</a:t>
            </a:r>
            <a:r>
              <a:rPr lang="zh-CN" altLang="en-US" b="1" dirty="0">
                <a:solidFill>
                  <a:srgbClr val="000000"/>
                </a:solidFill>
              </a:rPr>
              <a:t>对活前缀</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是有效的</a:t>
            </a:r>
            <a:r>
              <a:rPr lang="en-US" altLang="zh-CN" b="1" dirty="0">
                <a:solidFill>
                  <a:srgbClr val="000000"/>
                </a:solidFill>
              </a:rPr>
              <a:t>,</a:t>
            </a:r>
            <a:r>
              <a:rPr lang="zh-CN" altLang="en-US" b="1" dirty="0">
                <a:solidFill>
                  <a:srgbClr val="000000"/>
                </a:solidFill>
              </a:rPr>
              <a:t>如果存在一个规范推导</a:t>
            </a:r>
            <a:r>
              <a:rPr lang="en-US" altLang="zh-CN" b="1" dirty="0">
                <a:solidFill>
                  <a:srgbClr val="000000"/>
                </a:solidFill>
              </a:rPr>
              <a:t>S </a:t>
            </a:r>
            <a:r>
              <a:rPr lang="en-US" altLang="zh-CN" b="1" dirty="0">
                <a:solidFill>
                  <a:srgbClr val="FF0000"/>
                </a:solidFill>
              </a:rPr>
              <a:t> =&gt;</a:t>
            </a:r>
            <a:r>
              <a:rPr lang="en-US" altLang="zh-CN" b="1" dirty="0">
                <a:solidFill>
                  <a:srgbClr val="000000"/>
                </a:solidFill>
              </a:rPr>
              <a:t> </a:t>
            </a:r>
            <a:r>
              <a:rPr lang="en-US" altLang="zh-CN" b="1" dirty="0">
                <a:solidFill>
                  <a:srgbClr val="000000"/>
                </a:solidFill>
                <a:sym typeface="Symbol" pitchFamily="18" charset="2"/>
              </a:rPr>
              <a:t></a:t>
            </a:r>
            <a:r>
              <a:rPr lang="en-US" altLang="zh-CN" b="1" dirty="0">
                <a:solidFill>
                  <a:srgbClr val="000000"/>
                </a:solidFill>
              </a:rPr>
              <a:t> </a:t>
            </a:r>
            <a:r>
              <a:rPr lang="en-US" altLang="zh-CN" b="1" dirty="0" err="1">
                <a:solidFill>
                  <a:srgbClr val="000000"/>
                </a:solidFill>
                <a:latin typeface="宋体" pitchFamily="2" charset="-122"/>
              </a:rPr>
              <a:t>Aω</a:t>
            </a:r>
            <a:r>
              <a:rPr lang="en-US" altLang="zh-CN" b="1" dirty="0">
                <a:solidFill>
                  <a:srgbClr val="000000"/>
                </a:solidFill>
                <a:latin typeface="宋体" pitchFamily="2" charset="-122"/>
              </a:rPr>
              <a:t>  </a:t>
            </a:r>
            <a:r>
              <a:rPr lang="en-US" altLang="zh-CN" b="1" dirty="0">
                <a:solidFill>
                  <a:srgbClr val="FF0000"/>
                </a:solidFill>
                <a:latin typeface="宋体" pitchFamily="2" charset="-122"/>
              </a:rPr>
              <a:t>=&gt; </a:t>
            </a:r>
            <a:r>
              <a:rPr lang="en-US" altLang="zh-CN" b="1" dirty="0">
                <a:solidFill>
                  <a:srgbClr val="000000"/>
                </a:solidFill>
                <a:sym typeface="Symbol" pitchFamily="18" charset="2"/>
              </a:rPr>
              <a:t></a:t>
            </a:r>
            <a:r>
              <a:rPr lang="en-US" altLang="zh-CN" b="1" dirty="0">
                <a:solidFill>
                  <a:srgbClr val="FF0000"/>
                </a:solidFill>
                <a:latin typeface="宋体" pitchFamily="2" charset="-122"/>
              </a:rPr>
              <a:t> </a:t>
            </a:r>
            <a:r>
              <a:rPr lang="en-US" altLang="zh-CN" b="1" dirty="0" err="1">
                <a:solidFill>
                  <a:srgbClr val="000000"/>
                </a:solidFill>
                <a:latin typeface="宋体" pitchFamily="2" charset="-122"/>
              </a:rPr>
              <a:t>αβω</a:t>
            </a:r>
            <a:r>
              <a:rPr lang="en-US" altLang="zh-CN" b="1" dirty="0">
                <a:solidFill>
                  <a:srgbClr val="000000"/>
                </a:solidFill>
              </a:rPr>
              <a:t> </a:t>
            </a:r>
          </a:p>
          <a:p>
            <a:pPr>
              <a:buFont typeface="Monotype Sorts" pitchFamily="2" charset="2"/>
              <a:buNone/>
            </a:pPr>
            <a:r>
              <a:rPr lang="zh-CN" altLang="en-US" b="1" dirty="0" smtClean="0">
                <a:solidFill>
                  <a:srgbClr val="000000"/>
                </a:solidFill>
              </a:rPr>
              <a:t>其中</a:t>
            </a:r>
            <a:r>
              <a:rPr lang="en-US" altLang="zh-CN" b="1" dirty="0" smtClean="0">
                <a:solidFill>
                  <a:srgbClr val="000000"/>
                </a:solidFill>
                <a:latin typeface="宋体" pitchFamily="2" charset="-122"/>
              </a:rPr>
              <a:t>ω</a:t>
            </a:r>
            <a:r>
              <a:rPr lang="zh-CN" altLang="en-US" b="1" dirty="0">
                <a:solidFill>
                  <a:srgbClr val="000000"/>
                </a:solidFill>
              </a:rPr>
              <a:t>的第一个</a:t>
            </a:r>
            <a:r>
              <a:rPr lang="zh-CN" altLang="en-US" b="1" dirty="0" smtClean="0">
                <a:solidFill>
                  <a:srgbClr val="000000"/>
                </a:solidFill>
              </a:rPr>
              <a:t>符号或为</a:t>
            </a:r>
            <a:r>
              <a:rPr lang="en-US" altLang="zh-CN" b="1" dirty="0">
                <a:solidFill>
                  <a:srgbClr val="000000"/>
                </a:solidFill>
              </a:rPr>
              <a:t>a,</a:t>
            </a:r>
            <a:r>
              <a:rPr lang="zh-CN" altLang="en-US" b="1" dirty="0">
                <a:solidFill>
                  <a:srgbClr val="000000"/>
                </a:solidFill>
              </a:rPr>
              <a:t>或</a:t>
            </a:r>
            <a:r>
              <a:rPr lang="en-US" altLang="zh-CN" b="1" dirty="0">
                <a:solidFill>
                  <a:srgbClr val="000000"/>
                </a:solidFill>
                <a:latin typeface="宋体" pitchFamily="2" charset="-122"/>
              </a:rPr>
              <a:t>ω=</a:t>
            </a:r>
            <a:r>
              <a:rPr lang="en-US" altLang="zh-CN" b="1" dirty="0">
                <a:solidFill>
                  <a:srgbClr val="000000"/>
                </a:solidFill>
                <a:latin typeface="宋体" pitchFamily="2" charset="-122"/>
                <a:sym typeface="Symbol" pitchFamily="18" charset="2"/>
              </a:rPr>
              <a:t></a:t>
            </a:r>
            <a:r>
              <a:rPr lang="zh-CN" altLang="en-US" b="1" dirty="0">
                <a:solidFill>
                  <a:srgbClr val="000000"/>
                </a:solidFill>
              </a:rPr>
              <a:t>而</a:t>
            </a:r>
            <a:r>
              <a:rPr lang="en-US" altLang="zh-CN" b="1" dirty="0">
                <a:solidFill>
                  <a:srgbClr val="000000"/>
                </a:solidFill>
              </a:rPr>
              <a:t>a</a:t>
            </a:r>
            <a:r>
              <a:rPr lang="zh-CN" altLang="en-US" b="1" dirty="0">
                <a:solidFill>
                  <a:srgbClr val="000000"/>
                </a:solidFill>
              </a:rPr>
              <a:t>为</a:t>
            </a:r>
            <a:r>
              <a:rPr lang="en-US" altLang="zh-CN" b="1" dirty="0">
                <a:solidFill>
                  <a:srgbClr val="000000"/>
                </a:solidFill>
              </a:rPr>
              <a:t>#</a:t>
            </a:r>
          </a:p>
          <a:p>
            <a:pPr>
              <a:buFont typeface="Monotype Sorts" pitchFamily="2" charset="2"/>
              <a:buNone/>
            </a:pPr>
            <a:r>
              <a:rPr lang="zh-CN" altLang="en-US" b="1" dirty="0">
                <a:solidFill>
                  <a:srgbClr val="000000"/>
                </a:solidFill>
              </a:rPr>
              <a:t>若</a:t>
            </a:r>
            <a:r>
              <a:rPr lang="en-US" altLang="zh-CN" sz="2400" b="1" dirty="0">
                <a:solidFill>
                  <a:srgbClr val="000000"/>
                </a:solidFill>
              </a:rPr>
              <a:t>LR(1)</a:t>
            </a:r>
            <a:r>
              <a:rPr lang="zh-CN" altLang="en-US" b="1" dirty="0">
                <a:solidFill>
                  <a:srgbClr val="000000"/>
                </a:solidFill>
              </a:rPr>
              <a:t>项目</a:t>
            </a:r>
            <a:r>
              <a:rPr lang="en-US" altLang="zh-CN" b="1" dirty="0">
                <a:solidFill>
                  <a:srgbClr val="000000"/>
                </a:solidFill>
              </a:rPr>
              <a:t>[</a:t>
            </a:r>
            <a:r>
              <a:rPr lang="en-US" altLang="zh-CN" b="1" dirty="0">
                <a:latin typeface="宋体" pitchFamily="2" charset="-122"/>
              </a:rPr>
              <a:t>A</a:t>
            </a:r>
            <a:r>
              <a:rPr lang="en-US" altLang="zh-CN" b="1" dirty="0">
                <a:solidFill>
                  <a:srgbClr val="000000"/>
                </a:solidFill>
              </a:rPr>
              <a:t> </a:t>
            </a:r>
            <a:r>
              <a:rPr lang="en-US" altLang="zh-CN" b="1">
                <a:latin typeface="宋体" pitchFamily="2" charset="-122"/>
              </a:rPr>
              <a:t>→</a:t>
            </a:r>
            <a:r>
              <a:rPr lang="en-US" altLang="zh-CN" b="1" smtClean="0">
                <a:solidFill>
                  <a:srgbClr val="000000"/>
                </a:solidFill>
                <a:latin typeface="宋体" pitchFamily="2" charset="-122"/>
              </a:rPr>
              <a:t>α.Bβ,a</a:t>
            </a:r>
            <a:r>
              <a:rPr lang="en-US" altLang="zh-CN" b="1" dirty="0">
                <a:solidFill>
                  <a:srgbClr val="000000"/>
                </a:solidFill>
                <a:latin typeface="宋体" pitchFamily="2" charset="-122"/>
              </a:rPr>
              <a:t>]</a:t>
            </a:r>
            <a:r>
              <a:rPr lang="zh-CN" altLang="en-US" b="1" dirty="0">
                <a:solidFill>
                  <a:srgbClr val="000000"/>
                </a:solidFill>
              </a:rPr>
              <a:t>对活前缀</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是有效的且</a:t>
            </a:r>
            <a:r>
              <a:rPr lang="en-US" altLang="zh-CN" b="1" dirty="0">
                <a:solidFill>
                  <a:srgbClr val="000000"/>
                </a:solidFill>
              </a:rPr>
              <a:t>B</a:t>
            </a:r>
            <a:r>
              <a:rPr lang="en-US" altLang="zh-CN" b="1" dirty="0">
                <a:latin typeface="宋体" pitchFamily="2" charset="-122"/>
              </a:rPr>
              <a:t>→</a:t>
            </a:r>
            <a:r>
              <a:rPr lang="en-US" altLang="zh-CN" b="1" dirty="0">
                <a:latin typeface="宋体" pitchFamily="2" charset="-122"/>
                <a:sym typeface="Symbol" pitchFamily="18" charset="2"/>
              </a:rPr>
              <a:t></a:t>
            </a:r>
            <a:r>
              <a:rPr lang="zh-CN" altLang="en-US" b="1" dirty="0">
                <a:latin typeface="宋体" pitchFamily="2" charset="-122"/>
                <a:sym typeface="Symbol" pitchFamily="18" charset="2"/>
              </a:rPr>
              <a:t>是一个产生式</a:t>
            </a:r>
            <a:r>
              <a:rPr lang="en-US" altLang="zh-CN" b="1" dirty="0">
                <a:solidFill>
                  <a:srgbClr val="000000"/>
                </a:solidFill>
              </a:rPr>
              <a:t>,</a:t>
            </a:r>
            <a:r>
              <a:rPr lang="zh-CN" altLang="en-US" b="1" dirty="0">
                <a:solidFill>
                  <a:srgbClr val="000000"/>
                </a:solidFill>
              </a:rPr>
              <a:t>则项目</a:t>
            </a:r>
            <a:r>
              <a:rPr lang="en-US" altLang="zh-CN" b="1" dirty="0">
                <a:solidFill>
                  <a:srgbClr val="000000"/>
                </a:solidFill>
              </a:rPr>
              <a:t>[</a:t>
            </a:r>
            <a:r>
              <a:rPr lang="en-US" altLang="zh-CN" b="1" err="1">
                <a:solidFill>
                  <a:srgbClr val="000000"/>
                </a:solidFill>
              </a:rPr>
              <a:t>B</a:t>
            </a:r>
            <a:r>
              <a:rPr lang="en-US" altLang="zh-CN" b="1" smtClean="0">
                <a:latin typeface="宋体" pitchFamily="2" charset="-122"/>
              </a:rPr>
              <a:t>→.</a:t>
            </a:r>
            <a:r>
              <a:rPr lang="en-US" altLang="zh-CN" b="1" smtClean="0">
                <a:latin typeface="宋体" pitchFamily="2" charset="-122"/>
                <a:sym typeface="Symbol" pitchFamily="18" charset="2"/>
              </a:rPr>
              <a:t></a:t>
            </a:r>
            <a:r>
              <a:rPr lang="en-US" altLang="zh-CN" b="1" dirty="0" err="1">
                <a:latin typeface="宋体" pitchFamily="2" charset="-122"/>
                <a:sym typeface="Symbol" pitchFamily="18" charset="2"/>
              </a:rPr>
              <a:t>,b</a:t>
            </a:r>
            <a:r>
              <a:rPr lang="en-US" altLang="zh-CN" b="1" dirty="0">
                <a:latin typeface="宋体" pitchFamily="2" charset="-122"/>
                <a:sym typeface="Symbol" pitchFamily="18" charset="2"/>
              </a:rPr>
              <a:t>]</a:t>
            </a:r>
            <a:r>
              <a:rPr lang="zh-CN" altLang="en-US" b="1" dirty="0">
                <a:solidFill>
                  <a:srgbClr val="000000"/>
                </a:solidFill>
              </a:rPr>
              <a:t>对</a:t>
            </a:r>
            <a:r>
              <a:rPr lang="en-US" altLang="zh-CN" b="1" dirty="0">
                <a:solidFill>
                  <a:srgbClr val="000000"/>
                </a:solidFill>
              </a:rPr>
              <a:t>r=</a:t>
            </a:r>
            <a:r>
              <a:rPr lang="en-US" altLang="zh-CN" b="1" dirty="0">
                <a:solidFill>
                  <a:srgbClr val="000000"/>
                </a:solidFill>
                <a:sym typeface="Symbol" pitchFamily="18" charset="2"/>
              </a:rPr>
              <a:t></a:t>
            </a:r>
            <a:r>
              <a:rPr lang="en-US" altLang="zh-CN" b="1" dirty="0">
                <a:solidFill>
                  <a:srgbClr val="000000"/>
                </a:solidFill>
                <a:latin typeface="宋体" pitchFamily="2" charset="-122"/>
              </a:rPr>
              <a:t>α</a:t>
            </a:r>
            <a:r>
              <a:rPr lang="zh-CN" altLang="en-US" b="1" dirty="0">
                <a:solidFill>
                  <a:srgbClr val="000000"/>
                </a:solidFill>
              </a:rPr>
              <a:t>也是</a:t>
            </a:r>
            <a:r>
              <a:rPr lang="zh-CN" altLang="en-US" b="1">
                <a:solidFill>
                  <a:srgbClr val="000000"/>
                </a:solidFill>
              </a:rPr>
              <a:t>有效</a:t>
            </a:r>
            <a:r>
              <a:rPr lang="zh-CN" altLang="en-US" b="1" smtClean="0">
                <a:solidFill>
                  <a:srgbClr val="000000"/>
                </a:solidFill>
              </a:rPr>
              <a:t>的</a:t>
            </a:r>
            <a:r>
              <a:rPr lang="en-US" altLang="zh-CN" b="1" smtClean="0">
                <a:solidFill>
                  <a:srgbClr val="000000"/>
                </a:solidFill>
              </a:rPr>
              <a:t>.</a:t>
            </a:r>
            <a:r>
              <a:rPr lang="zh-CN" altLang="en-US" b="1" smtClean="0">
                <a:solidFill>
                  <a:srgbClr val="000000"/>
                </a:solidFill>
              </a:rPr>
              <a:t>其中</a:t>
            </a:r>
            <a:r>
              <a:rPr lang="en-US" altLang="zh-CN" b="1" dirty="0">
                <a:solidFill>
                  <a:srgbClr val="000000"/>
                </a:solidFill>
              </a:rPr>
              <a:t>b</a:t>
            </a:r>
            <a:r>
              <a:rPr lang="zh-CN" altLang="en-US" b="1" dirty="0">
                <a:solidFill>
                  <a:srgbClr val="000000"/>
                </a:solidFill>
              </a:rPr>
              <a:t>或者是从</a:t>
            </a:r>
            <a:r>
              <a:rPr lang="en-US" altLang="zh-CN" b="1" dirty="0">
                <a:solidFill>
                  <a:srgbClr val="000000"/>
                </a:solidFill>
                <a:latin typeface="宋体" pitchFamily="2" charset="-122"/>
              </a:rPr>
              <a:t>β</a:t>
            </a:r>
            <a:r>
              <a:rPr lang="zh-CN" altLang="en-US" b="1" dirty="0">
                <a:solidFill>
                  <a:srgbClr val="000000"/>
                </a:solidFill>
                <a:latin typeface="宋体" pitchFamily="2" charset="-122"/>
              </a:rPr>
              <a:t>推出的</a:t>
            </a:r>
            <a:r>
              <a:rPr lang="zh-CN" altLang="en-US" b="1" dirty="0">
                <a:solidFill>
                  <a:srgbClr val="000000"/>
                </a:solidFill>
              </a:rPr>
              <a:t>第一个终结符</a:t>
            </a:r>
            <a:r>
              <a:rPr lang="en-US" altLang="zh-CN" b="1" dirty="0">
                <a:solidFill>
                  <a:srgbClr val="000000"/>
                </a:solidFill>
              </a:rPr>
              <a:t>,</a:t>
            </a:r>
            <a:r>
              <a:rPr lang="zh-CN" altLang="en-US" b="1" dirty="0">
                <a:solidFill>
                  <a:srgbClr val="000000"/>
                </a:solidFill>
              </a:rPr>
              <a:t>或者</a:t>
            </a:r>
            <a:r>
              <a:rPr lang="en-US" altLang="zh-CN" b="1" dirty="0">
                <a:solidFill>
                  <a:srgbClr val="000000"/>
                </a:solidFill>
                <a:latin typeface="宋体" pitchFamily="2" charset="-122"/>
              </a:rPr>
              <a:t>β</a:t>
            </a:r>
            <a:r>
              <a:rPr lang="en-US" altLang="zh-CN" b="1" dirty="0">
                <a:solidFill>
                  <a:srgbClr val="FF0000"/>
                </a:solidFill>
                <a:latin typeface="宋体" pitchFamily="2" charset="-122"/>
              </a:rPr>
              <a:t>=&gt;</a:t>
            </a:r>
            <a:r>
              <a:rPr lang="en-US" altLang="zh-CN" b="1" dirty="0">
                <a:solidFill>
                  <a:srgbClr val="000000"/>
                </a:solidFill>
              </a:rPr>
              <a:t> </a:t>
            </a:r>
            <a:r>
              <a:rPr lang="en-US" altLang="zh-CN" b="1" dirty="0">
                <a:solidFill>
                  <a:srgbClr val="000000"/>
                </a:solidFill>
                <a:latin typeface="宋体" pitchFamily="2" charset="-122"/>
                <a:sym typeface="Symbol" pitchFamily="18" charset="2"/>
              </a:rPr>
              <a:t></a:t>
            </a:r>
            <a:r>
              <a:rPr lang="zh-CN" altLang="en-US" b="1" dirty="0">
                <a:solidFill>
                  <a:srgbClr val="000000"/>
                </a:solidFill>
              </a:rPr>
              <a:t>而</a:t>
            </a:r>
            <a:r>
              <a:rPr lang="en-US" altLang="zh-CN" b="1" dirty="0">
                <a:solidFill>
                  <a:srgbClr val="000000"/>
                </a:solidFill>
              </a:rPr>
              <a:t>b=a,</a:t>
            </a:r>
            <a:r>
              <a:rPr lang="zh-CN" altLang="en-US" b="1" dirty="0">
                <a:solidFill>
                  <a:srgbClr val="000000"/>
                </a:solidFill>
              </a:rPr>
              <a:t>两者结合在一起</a:t>
            </a:r>
            <a:r>
              <a:rPr lang="en-US" altLang="zh-CN" b="1" dirty="0">
                <a:solidFill>
                  <a:srgbClr val="000000"/>
                </a:solidFill>
              </a:rPr>
              <a:t>,</a:t>
            </a:r>
            <a:r>
              <a:rPr lang="zh-CN" altLang="en-US" b="1" dirty="0">
                <a:solidFill>
                  <a:srgbClr val="000000"/>
                </a:solidFill>
              </a:rPr>
              <a:t>即</a:t>
            </a:r>
            <a:r>
              <a:rPr lang="en-US" altLang="zh-CN" b="1" dirty="0">
                <a:solidFill>
                  <a:srgbClr val="000000"/>
                </a:solidFill>
              </a:rPr>
              <a:t>:b </a:t>
            </a:r>
            <a:r>
              <a:rPr lang="en-US" altLang="zh-CN" dirty="0">
                <a:sym typeface="Symbol" pitchFamily="18" charset="2"/>
              </a:rPr>
              <a:t></a:t>
            </a:r>
            <a:r>
              <a:rPr lang="en-US" altLang="zh-CN" b="1" dirty="0">
                <a:solidFill>
                  <a:srgbClr val="000000"/>
                </a:solidFill>
              </a:rPr>
              <a:t> FIRST(</a:t>
            </a:r>
            <a:r>
              <a:rPr lang="en-US" altLang="zh-CN" b="1" dirty="0" err="1">
                <a:solidFill>
                  <a:srgbClr val="000000"/>
                </a:solidFill>
                <a:latin typeface="宋体" pitchFamily="2" charset="-122"/>
              </a:rPr>
              <a:t>βa</a:t>
            </a:r>
            <a:r>
              <a:rPr lang="en-US" altLang="zh-CN" b="1" dirty="0">
                <a:solidFill>
                  <a:srgbClr val="000000"/>
                </a:solidFill>
              </a:rPr>
              <a:t>)</a:t>
            </a:r>
            <a:endParaRPr lang="en-US" altLang="zh-CN" sz="3600" dirty="0"/>
          </a:p>
        </p:txBody>
      </p:sp>
      <p:sp>
        <p:nvSpPr>
          <p:cNvPr id="10" name="灯片编号占位符 9"/>
          <p:cNvSpPr>
            <a:spLocks noGrp="1"/>
          </p:cNvSpPr>
          <p:nvPr>
            <p:ph type="sldNum" sz="quarter" idx="12"/>
          </p:nvPr>
        </p:nvSpPr>
        <p:spPr/>
        <p:txBody>
          <a:bodyPr/>
          <a:lstStyle/>
          <a:p>
            <a:fld id="{09A025D1-BAA5-4CF6-A581-2B23F0086B83}" type="slidenum">
              <a:rPr lang="zh-CN" altLang="en-US" smtClean="0"/>
              <a:pPr/>
              <a:t>94</a:t>
            </a:fld>
            <a:endParaRPr lang="en-US" altLang="zh-CN"/>
          </a:p>
        </p:txBody>
      </p:sp>
      <p:grpSp>
        <p:nvGrpSpPr>
          <p:cNvPr id="2" name="Group 16"/>
          <p:cNvGrpSpPr>
            <a:grpSpLocks/>
          </p:cNvGrpSpPr>
          <p:nvPr/>
        </p:nvGrpSpPr>
        <p:grpSpPr bwMode="auto">
          <a:xfrm>
            <a:off x="6588125" y="1916113"/>
            <a:ext cx="457200" cy="838200"/>
            <a:chOff x="3216" y="1440"/>
            <a:chExt cx="288" cy="528"/>
          </a:xfrm>
        </p:grpSpPr>
        <p:sp>
          <p:nvSpPr>
            <p:cNvPr id="38929" name="Text Box 17"/>
            <p:cNvSpPr txBox="1">
              <a:spLocks noChangeArrowheads="1"/>
            </p:cNvSpPr>
            <p:nvPr/>
          </p:nvSpPr>
          <p:spPr bwMode="auto">
            <a:xfrm>
              <a:off x="3216" y="168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R</a:t>
              </a:r>
            </a:p>
          </p:txBody>
        </p:sp>
        <p:sp>
          <p:nvSpPr>
            <p:cNvPr id="38930" name="Text Box 18"/>
            <p:cNvSpPr txBox="1">
              <a:spLocks noChangeArrowheads="1"/>
            </p:cNvSpPr>
            <p:nvPr/>
          </p:nvSpPr>
          <p:spPr bwMode="auto">
            <a:xfrm>
              <a:off x="3216" y="144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a:t>
              </a:r>
            </a:p>
          </p:txBody>
        </p:sp>
      </p:grpSp>
      <p:grpSp>
        <p:nvGrpSpPr>
          <p:cNvPr id="3" name="Group 19"/>
          <p:cNvGrpSpPr>
            <a:grpSpLocks/>
          </p:cNvGrpSpPr>
          <p:nvPr/>
        </p:nvGrpSpPr>
        <p:grpSpPr bwMode="auto">
          <a:xfrm>
            <a:off x="4500563" y="5084763"/>
            <a:ext cx="457200" cy="838200"/>
            <a:chOff x="3216" y="1440"/>
            <a:chExt cx="288" cy="528"/>
          </a:xfrm>
        </p:grpSpPr>
        <p:sp>
          <p:nvSpPr>
            <p:cNvPr id="38932" name="Text Box 20"/>
            <p:cNvSpPr txBox="1">
              <a:spLocks noChangeArrowheads="1"/>
            </p:cNvSpPr>
            <p:nvPr/>
          </p:nvSpPr>
          <p:spPr bwMode="auto">
            <a:xfrm>
              <a:off x="3216" y="1680"/>
              <a:ext cx="288" cy="288"/>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a:ea typeface="宋体" pitchFamily="2" charset="-122"/>
              </a:endParaRPr>
            </a:p>
          </p:txBody>
        </p:sp>
        <p:sp>
          <p:nvSpPr>
            <p:cNvPr id="38933" name="Text Box 21"/>
            <p:cNvSpPr txBox="1">
              <a:spLocks noChangeArrowheads="1"/>
            </p:cNvSpPr>
            <p:nvPr/>
          </p:nvSpPr>
          <p:spPr bwMode="auto">
            <a:xfrm>
              <a:off x="3216" y="1440"/>
              <a:ext cx="288" cy="288"/>
            </a:xfrm>
            <a:prstGeom prst="rect">
              <a:avLst/>
            </a:prstGeom>
            <a:noFill/>
            <a:ln w="9525">
              <a:noFill/>
              <a:miter lim="800000"/>
              <a:headEnd/>
              <a:tailEnd/>
            </a:ln>
            <a:effectLst/>
          </p:spPr>
          <p:txBody>
            <a:bodyPr>
              <a:spAutoFit/>
            </a:bodyPr>
            <a:lstStyle/>
            <a:p>
              <a:pPr eaLnBrk="1" hangingPunct="1">
                <a:spcBef>
                  <a:spcPct val="50000"/>
                </a:spcBef>
              </a:pPr>
              <a:r>
                <a:rPr kumimoji="1" lang="en-US" altLang="zh-CN">
                  <a:ea typeface="宋体" pitchFamily="2" charset="-122"/>
                </a:rPr>
                <a:t>*</a:t>
              </a:r>
            </a:p>
          </p:txBody>
        </p: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3568" y="260648"/>
            <a:ext cx="7793037" cy="694407"/>
          </a:xfrm>
        </p:spPr>
        <p:txBody>
          <a:bodyPr/>
          <a:lstStyle/>
          <a:p>
            <a:r>
              <a:rPr lang="en-US" altLang="zh-CN" sz="2400" b="1" dirty="0">
                <a:solidFill>
                  <a:srgbClr val="3333FF"/>
                </a:solidFill>
              </a:rPr>
              <a:t>   </a:t>
            </a:r>
            <a:r>
              <a:rPr lang="zh-CN" altLang="en-US" sz="3600" b="1" dirty="0">
                <a:solidFill>
                  <a:srgbClr val="3333FF"/>
                </a:solidFill>
              </a:rPr>
              <a:t>构造</a:t>
            </a:r>
            <a:r>
              <a:rPr lang="en-US" altLang="zh-CN" sz="3600" b="1" dirty="0">
                <a:solidFill>
                  <a:srgbClr val="3333FF"/>
                </a:solidFill>
              </a:rPr>
              <a:t>LR(1)</a:t>
            </a:r>
            <a:r>
              <a:rPr lang="zh-CN" altLang="en-US" sz="3600" b="1" dirty="0">
                <a:solidFill>
                  <a:srgbClr val="3333FF"/>
                </a:solidFill>
              </a:rPr>
              <a:t>项目集</a:t>
            </a:r>
            <a:r>
              <a:rPr lang="zh-CN" altLang="en-US" sz="3600" b="1" dirty="0">
                <a:solidFill>
                  <a:srgbClr val="3333FF"/>
                </a:solidFill>
                <a:latin typeface="宋体" pitchFamily="2" charset="-122"/>
              </a:rPr>
              <a:t>规范族和</a:t>
            </a:r>
            <a:r>
              <a:rPr lang="en-US" altLang="zh-CN" sz="3600" b="1" dirty="0">
                <a:solidFill>
                  <a:srgbClr val="3333FF"/>
                </a:solidFill>
                <a:latin typeface="宋体" pitchFamily="2" charset="-122"/>
              </a:rPr>
              <a:t>G0</a:t>
            </a:r>
            <a:r>
              <a:rPr lang="zh-CN" altLang="en-US" sz="3600" b="1" dirty="0">
                <a:solidFill>
                  <a:srgbClr val="3333FF"/>
                </a:solidFill>
                <a:latin typeface="宋体" pitchFamily="2" charset="-122"/>
              </a:rPr>
              <a:t>函数</a:t>
            </a:r>
          </a:p>
        </p:txBody>
      </p:sp>
      <p:sp>
        <p:nvSpPr>
          <p:cNvPr id="13315" name="Rectangle 3"/>
          <p:cNvSpPr>
            <a:spLocks noGrp="1" noChangeArrowheads="1"/>
          </p:cNvSpPr>
          <p:nvPr>
            <p:ph idx="1"/>
          </p:nvPr>
        </p:nvSpPr>
        <p:spPr>
          <a:xfrm>
            <a:off x="304800" y="1196752"/>
            <a:ext cx="8610600" cy="5204048"/>
          </a:xfrm>
        </p:spPr>
        <p:txBody>
          <a:bodyPr/>
          <a:lstStyle/>
          <a:p>
            <a:pPr lvl="1">
              <a:lnSpc>
                <a:spcPct val="90000"/>
              </a:lnSpc>
              <a:buFontTx/>
              <a:buNone/>
            </a:pPr>
            <a:r>
              <a:rPr lang="en-US" altLang="zh-CN" sz="2400" b="1" dirty="0">
                <a:solidFill>
                  <a:srgbClr val="FF0000"/>
                </a:solidFill>
              </a:rPr>
              <a:t>closure(I)</a:t>
            </a:r>
            <a:r>
              <a:rPr lang="zh-CN" altLang="en-US" sz="2400" b="1" dirty="0">
                <a:solidFill>
                  <a:srgbClr val="FF0000"/>
                </a:solidFill>
              </a:rPr>
              <a:t>按如下方式构造</a:t>
            </a:r>
          </a:p>
          <a:p>
            <a:pPr>
              <a:lnSpc>
                <a:spcPct val="90000"/>
              </a:lnSpc>
              <a:buFont typeface="Monotype Sorts" pitchFamily="2" charset="2"/>
              <a:buNone/>
            </a:pPr>
            <a:r>
              <a:rPr lang="en-US" altLang="zh-CN" sz="2400" dirty="0"/>
              <a:t>(1) </a:t>
            </a:r>
            <a:r>
              <a:rPr lang="en-US" altLang="zh-CN" sz="2400" b="1" dirty="0">
                <a:solidFill>
                  <a:srgbClr val="000000"/>
                </a:solidFill>
              </a:rPr>
              <a:t>I</a:t>
            </a:r>
            <a:r>
              <a:rPr lang="zh-CN" altLang="en-US" sz="2400" b="1" dirty="0">
                <a:solidFill>
                  <a:srgbClr val="000000"/>
                </a:solidFill>
              </a:rPr>
              <a:t>的任何项目属</a:t>
            </a:r>
            <a:r>
              <a:rPr lang="en-US" altLang="zh-CN" sz="2400" b="1" dirty="0">
                <a:solidFill>
                  <a:srgbClr val="000000"/>
                </a:solidFill>
              </a:rPr>
              <a:t>closure(I)</a:t>
            </a:r>
            <a:r>
              <a:rPr lang="zh-CN" altLang="en-US" sz="2400" b="1" dirty="0">
                <a:solidFill>
                  <a:srgbClr val="000000"/>
                </a:solidFill>
              </a:rPr>
              <a:t>；</a:t>
            </a:r>
          </a:p>
          <a:p>
            <a:pPr>
              <a:lnSpc>
                <a:spcPct val="90000"/>
              </a:lnSpc>
              <a:buFont typeface="Monotype Sorts" pitchFamily="2" charset="2"/>
              <a:buNone/>
            </a:pPr>
            <a:r>
              <a:rPr lang="en-US" altLang="zh-CN" sz="2400" b="1" dirty="0">
                <a:solidFill>
                  <a:srgbClr val="000000"/>
                </a:solidFill>
              </a:rPr>
              <a:t>(2)</a:t>
            </a:r>
            <a:r>
              <a:rPr lang="zh-CN" altLang="en-US" sz="2400" b="1" dirty="0">
                <a:solidFill>
                  <a:srgbClr val="000000"/>
                </a:solidFill>
              </a:rPr>
              <a:t>若</a:t>
            </a:r>
            <a:r>
              <a:rPr lang="en-US" altLang="zh-CN" sz="2400" b="1" dirty="0">
                <a:solidFill>
                  <a:srgbClr val="000000"/>
                </a:solidFill>
              </a:rPr>
              <a:t>[A</a:t>
            </a:r>
            <a:r>
              <a:rPr lang="en-US" altLang="zh-CN" sz="2400" b="1" dirty="0">
                <a:solidFill>
                  <a:srgbClr val="000000"/>
                </a:solidFill>
                <a:latin typeface="宋体" pitchFamily="2" charset="-122"/>
              </a:rPr>
              <a:t>→</a:t>
            </a:r>
            <a:r>
              <a:rPr lang="en-US" altLang="zh-CN" sz="2400" b="1" dirty="0" smtClean="0">
                <a:solidFill>
                  <a:srgbClr val="000000"/>
                </a:solidFill>
                <a:latin typeface="宋体" pitchFamily="2" charset="-122"/>
              </a:rPr>
              <a:t>β</a:t>
            </a:r>
            <a:r>
              <a:rPr lang="en-US" altLang="zh-CN" sz="2400" b="1" baseline="-25000" dirty="0" smtClean="0">
                <a:solidFill>
                  <a:srgbClr val="000000"/>
                </a:solidFill>
                <a:latin typeface="宋体" pitchFamily="2" charset="-122"/>
              </a:rPr>
              <a:t>1</a:t>
            </a:r>
            <a:r>
              <a:rPr lang="zh-CN" altLang="en-US" sz="2400" b="1" dirty="0" smtClean="0">
                <a:solidFill>
                  <a:srgbClr val="000000"/>
                </a:solidFill>
                <a:latin typeface="宋体" pitchFamily="2" charset="-122"/>
              </a:rPr>
              <a:t>．</a:t>
            </a:r>
            <a:r>
              <a:rPr lang="en-US" altLang="zh-CN" sz="2400" b="1" dirty="0" smtClean="0">
                <a:solidFill>
                  <a:srgbClr val="000000"/>
                </a:solidFill>
                <a:latin typeface="宋体" pitchFamily="2" charset="-122"/>
              </a:rPr>
              <a:t>Bβ</a:t>
            </a:r>
            <a:r>
              <a:rPr lang="en-US" altLang="zh-CN" sz="2400" b="1" baseline="-25000" dirty="0" smtClean="0">
                <a:solidFill>
                  <a:srgbClr val="000000"/>
                </a:solidFill>
                <a:latin typeface="宋体" pitchFamily="2" charset="-122"/>
              </a:rPr>
              <a:t>2</a:t>
            </a:r>
            <a:r>
              <a:rPr lang="zh-CN" altLang="en-US" sz="2400" b="1" dirty="0">
                <a:solidFill>
                  <a:srgbClr val="000000"/>
                </a:solidFill>
                <a:latin typeface="宋体" pitchFamily="2" charset="-122"/>
              </a:rPr>
              <a:t>，</a:t>
            </a:r>
            <a:r>
              <a:rPr lang="en-US" altLang="zh-CN" sz="2400" b="1" dirty="0">
                <a:solidFill>
                  <a:srgbClr val="000000"/>
                </a:solidFill>
                <a:latin typeface="宋体" pitchFamily="2" charset="-122"/>
              </a:rPr>
              <a:t>a]∈</a:t>
            </a:r>
            <a:r>
              <a:rPr lang="en-US" altLang="zh-CN" sz="2400" b="1" dirty="0">
                <a:solidFill>
                  <a:srgbClr val="000000"/>
                </a:solidFill>
              </a:rPr>
              <a:t>closure(I)</a:t>
            </a:r>
            <a:r>
              <a:rPr lang="zh-CN" altLang="en-US" sz="2400" b="1" dirty="0">
                <a:solidFill>
                  <a:srgbClr val="000000"/>
                </a:solidFill>
              </a:rPr>
              <a:t>，</a:t>
            </a:r>
            <a:r>
              <a:rPr lang="en-US" altLang="zh-CN" sz="2400" b="1" dirty="0" err="1">
                <a:solidFill>
                  <a:srgbClr val="000000"/>
                </a:solidFill>
              </a:rPr>
              <a:t>B</a:t>
            </a:r>
            <a:r>
              <a:rPr lang="en-US" altLang="zh-CN" sz="2400" b="1" dirty="0" err="1">
                <a:solidFill>
                  <a:srgbClr val="000000"/>
                </a:solidFill>
                <a:latin typeface="宋体" pitchFamily="2" charset="-122"/>
              </a:rPr>
              <a:t>→δ</a:t>
            </a:r>
            <a:r>
              <a:rPr lang="zh-CN" altLang="en-US" sz="2400" b="1" dirty="0">
                <a:solidFill>
                  <a:srgbClr val="000000"/>
                </a:solidFill>
              </a:rPr>
              <a:t>是一产生式，那么对于</a:t>
            </a:r>
            <a:r>
              <a:rPr lang="en-US" altLang="zh-CN" sz="2400" b="1" dirty="0">
                <a:solidFill>
                  <a:srgbClr val="000000"/>
                </a:solidFill>
              </a:rPr>
              <a:t>FIRST(</a:t>
            </a:r>
            <a:r>
              <a:rPr lang="en-US" altLang="zh-CN" sz="2400" b="1" dirty="0">
                <a:solidFill>
                  <a:srgbClr val="000000"/>
                </a:solidFill>
                <a:latin typeface="宋体" pitchFamily="2" charset="-122"/>
              </a:rPr>
              <a:t>β</a:t>
            </a:r>
            <a:r>
              <a:rPr lang="en-US" altLang="zh-CN" sz="2400" b="1" baseline="-25000" dirty="0">
                <a:solidFill>
                  <a:srgbClr val="000000"/>
                </a:solidFill>
                <a:latin typeface="宋体" pitchFamily="2" charset="-122"/>
              </a:rPr>
              <a:t>2</a:t>
            </a:r>
            <a:r>
              <a:rPr lang="en-US" altLang="zh-CN" sz="2400" b="1" dirty="0">
                <a:solidFill>
                  <a:srgbClr val="000000"/>
                </a:solidFill>
                <a:latin typeface="宋体" pitchFamily="2" charset="-122"/>
              </a:rPr>
              <a:t>a</a:t>
            </a:r>
            <a:r>
              <a:rPr lang="en-US" altLang="zh-CN" sz="2400" b="1" dirty="0">
                <a:solidFill>
                  <a:srgbClr val="000000"/>
                </a:solidFill>
              </a:rPr>
              <a:t>)</a:t>
            </a:r>
            <a:r>
              <a:rPr lang="zh-CN" altLang="en-US" sz="2400" b="1" dirty="0">
                <a:solidFill>
                  <a:srgbClr val="000000"/>
                </a:solidFill>
              </a:rPr>
              <a:t>中的每个终结符</a:t>
            </a:r>
            <a:r>
              <a:rPr lang="en-US" altLang="zh-CN" sz="2400" b="1" dirty="0">
                <a:solidFill>
                  <a:srgbClr val="000000"/>
                </a:solidFill>
              </a:rPr>
              <a:t>b</a:t>
            </a:r>
            <a:r>
              <a:rPr lang="zh-CN" altLang="en-US" sz="2400" b="1" dirty="0">
                <a:solidFill>
                  <a:srgbClr val="000000"/>
                </a:solidFill>
              </a:rPr>
              <a:t>，如果</a:t>
            </a:r>
            <a:r>
              <a:rPr lang="en-US" altLang="zh-CN" sz="2400" b="1" dirty="0">
                <a:solidFill>
                  <a:srgbClr val="000000"/>
                </a:solidFill>
              </a:rPr>
              <a:t>[B</a:t>
            </a:r>
            <a:r>
              <a:rPr lang="en-US" altLang="zh-CN" sz="2400" b="1" dirty="0" smtClean="0">
                <a:solidFill>
                  <a:srgbClr val="000000"/>
                </a:solidFill>
                <a:latin typeface="宋体" pitchFamily="2" charset="-122"/>
              </a:rPr>
              <a:t>→</a:t>
            </a:r>
            <a:r>
              <a:rPr lang="zh-CN" altLang="en-US" sz="2400" b="1" dirty="0" smtClean="0">
                <a:solidFill>
                  <a:srgbClr val="000000"/>
                </a:solidFill>
                <a:latin typeface="宋体" pitchFamily="2" charset="-122"/>
              </a:rPr>
              <a:t>．</a:t>
            </a:r>
            <a:r>
              <a:rPr lang="en-US" altLang="zh-CN" sz="2400" b="1" dirty="0" err="1" smtClean="0">
                <a:solidFill>
                  <a:srgbClr val="000000"/>
                </a:solidFill>
                <a:latin typeface="宋体" pitchFamily="2" charset="-122"/>
              </a:rPr>
              <a:t>δ,b</a:t>
            </a:r>
            <a:r>
              <a:rPr lang="en-US" altLang="zh-CN" sz="2400" b="1" dirty="0">
                <a:solidFill>
                  <a:srgbClr val="000000"/>
                </a:solidFill>
              </a:rPr>
              <a:t>]</a:t>
            </a:r>
            <a:r>
              <a:rPr lang="zh-CN" altLang="en-US" sz="2400" b="1" dirty="0">
                <a:solidFill>
                  <a:srgbClr val="000000"/>
                </a:solidFill>
              </a:rPr>
              <a:t>不在</a:t>
            </a:r>
            <a:r>
              <a:rPr lang="en-US" altLang="zh-CN" sz="2400" b="1" dirty="0">
                <a:solidFill>
                  <a:srgbClr val="000000"/>
                </a:solidFill>
              </a:rPr>
              <a:t>closure(I)</a:t>
            </a:r>
            <a:r>
              <a:rPr lang="zh-CN" altLang="en-US" sz="2400" b="1" dirty="0">
                <a:solidFill>
                  <a:srgbClr val="000000"/>
                </a:solidFill>
              </a:rPr>
              <a:t>中，则把它加进去；</a:t>
            </a:r>
          </a:p>
          <a:p>
            <a:pPr>
              <a:lnSpc>
                <a:spcPct val="90000"/>
              </a:lnSpc>
              <a:buFont typeface="Monotype Sorts" pitchFamily="2" charset="2"/>
              <a:buNone/>
            </a:pPr>
            <a:r>
              <a:rPr lang="en-US" altLang="zh-CN" sz="2400" b="1" dirty="0">
                <a:solidFill>
                  <a:srgbClr val="000000"/>
                </a:solidFill>
              </a:rPr>
              <a:t>(3)</a:t>
            </a:r>
            <a:r>
              <a:rPr lang="zh-CN" altLang="en-US" sz="2400" b="1" dirty="0">
                <a:solidFill>
                  <a:srgbClr val="000000"/>
                </a:solidFill>
              </a:rPr>
              <a:t>重复（</a:t>
            </a:r>
            <a:r>
              <a:rPr lang="en-US" altLang="zh-CN" sz="2400" b="1" dirty="0">
                <a:solidFill>
                  <a:srgbClr val="000000"/>
                </a:solidFill>
              </a:rPr>
              <a:t>1</a:t>
            </a:r>
            <a:r>
              <a:rPr lang="zh-CN" altLang="en-US" sz="2400" b="1" dirty="0">
                <a:solidFill>
                  <a:srgbClr val="000000"/>
                </a:solidFill>
              </a:rPr>
              <a:t>）（</a:t>
            </a:r>
            <a:r>
              <a:rPr lang="en-US" altLang="zh-CN" sz="2400" b="1" dirty="0">
                <a:solidFill>
                  <a:srgbClr val="000000"/>
                </a:solidFill>
              </a:rPr>
              <a:t>2</a:t>
            </a:r>
            <a:r>
              <a:rPr lang="zh-CN" altLang="en-US" sz="2400" b="1" dirty="0">
                <a:solidFill>
                  <a:srgbClr val="000000"/>
                </a:solidFill>
              </a:rPr>
              <a:t>），直至</a:t>
            </a:r>
            <a:r>
              <a:rPr lang="en-US" altLang="zh-CN" sz="2400" b="1" dirty="0">
                <a:solidFill>
                  <a:srgbClr val="000000"/>
                </a:solidFill>
              </a:rPr>
              <a:t>closure(I)</a:t>
            </a:r>
            <a:r>
              <a:rPr lang="zh-CN" altLang="en-US" sz="2400" b="1" dirty="0">
                <a:solidFill>
                  <a:srgbClr val="000000"/>
                </a:solidFill>
              </a:rPr>
              <a:t>不再增大。</a:t>
            </a:r>
          </a:p>
          <a:p>
            <a:pPr lvl="1">
              <a:lnSpc>
                <a:spcPct val="90000"/>
              </a:lnSpc>
              <a:buFontTx/>
              <a:buNone/>
            </a:pPr>
            <a:r>
              <a:rPr lang="en-US" altLang="zh-CN" sz="2400" b="1" dirty="0">
                <a:solidFill>
                  <a:srgbClr val="FF0000"/>
                </a:solidFill>
              </a:rPr>
              <a:t>GO</a:t>
            </a:r>
            <a:r>
              <a:rPr lang="zh-CN" altLang="en-US" sz="2400" b="1" dirty="0">
                <a:solidFill>
                  <a:srgbClr val="FF0000"/>
                </a:solidFill>
              </a:rPr>
              <a:t>函数：</a:t>
            </a:r>
          </a:p>
          <a:p>
            <a:pPr>
              <a:lnSpc>
                <a:spcPct val="90000"/>
              </a:lnSpc>
              <a:buFont typeface="Monotype Sorts" pitchFamily="2" charset="2"/>
              <a:buNone/>
            </a:pPr>
            <a:r>
              <a:rPr lang="zh-CN" altLang="en-US" sz="2400" b="1" dirty="0">
                <a:solidFill>
                  <a:srgbClr val="000000"/>
                </a:solidFill>
              </a:rPr>
              <a:t>若</a:t>
            </a:r>
            <a:r>
              <a:rPr lang="en-US" altLang="zh-CN" sz="2400" b="1" dirty="0">
                <a:solidFill>
                  <a:srgbClr val="000000"/>
                </a:solidFill>
              </a:rPr>
              <a:t>I</a:t>
            </a:r>
            <a:r>
              <a:rPr lang="zh-CN" altLang="en-US" sz="2400" b="1" dirty="0">
                <a:solidFill>
                  <a:srgbClr val="000000"/>
                </a:solidFill>
              </a:rPr>
              <a:t>是一个项目集，</a:t>
            </a:r>
            <a:r>
              <a:rPr lang="en-US" altLang="zh-CN" sz="2400" b="1" dirty="0">
                <a:solidFill>
                  <a:srgbClr val="000000"/>
                </a:solidFill>
              </a:rPr>
              <a:t>X</a:t>
            </a:r>
            <a:r>
              <a:rPr lang="zh-CN" altLang="en-US" sz="2400" b="1" dirty="0">
                <a:solidFill>
                  <a:srgbClr val="000000"/>
                </a:solidFill>
              </a:rPr>
              <a:t>是一个文法符号</a:t>
            </a:r>
          </a:p>
          <a:p>
            <a:pPr>
              <a:lnSpc>
                <a:spcPct val="90000"/>
              </a:lnSpc>
              <a:buFont typeface="Monotype Sorts" pitchFamily="2" charset="2"/>
              <a:buNone/>
            </a:pPr>
            <a:r>
              <a:rPr lang="en-US" altLang="zh-CN" sz="2400" b="1" dirty="0">
                <a:solidFill>
                  <a:srgbClr val="000000"/>
                </a:solidFill>
              </a:rPr>
              <a:t>GO(I, X)= closure(J)  </a:t>
            </a:r>
          </a:p>
          <a:p>
            <a:pPr>
              <a:lnSpc>
                <a:spcPct val="90000"/>
              </a:lnSpc>
              <a:buFont typeface="Monotype Sorts" pitchFamily="2" charset="2"/>
              <a:buNone/>
            </a:pPr>
            <a:r>
              <a:rPr lang="zh-CN" altLang="en-US" sz="2400" b="1" dirty="0">
                <a:solidFill>
                  <a:srgbClr val="000000"/>
                </a:solidFill>
              </a:rPr>
              <a:t>其中 </a:t>
            </a:r>
            <a:r>
              <a:rPr lang="en-US" altLang="zh-CN" sz="2400" b="1" dirty="0">
                <a:solidFill>
                  <a:srgbClr val="000000"/>
                </a:solidFill>
              </a:rPr>
              <a:t>J={ </a:t>
            </a:r>
            <a:r>
              <a:rPr lang="zh-CN" altLang="en-US" sz="2400" b="1" dirty="0">
                <a:solidFill>
                  <a:srgbClr val="000000"/>
                </a:solidFill>
              </a:rPr>
              <a:t>任何形如</a:t>
            </a:r>
            <a:r>
              <a:rPr lang="en-US" altLang="zh-CN" sz="2400" b="1" dirty="0">
                <a:solidFill>
                  <a:srgbClr val="000000"/>
                </a:solidFill>
              </a:rPr>
              <a:t>[</a:t>
            </a:r>
            <a:r>
              <a:rPr lang="en-US" altLang="zh-CN" sz="2400" b="1" dirty="0" err="1">
                <a:solidFill>
                  <a:srgbClr val="000000"/>
                </a:solidFill>
              </a:rPr>
              <a:t>A</a:t>
            </a:r>
            <a:r>
              <a:rPr lang="en-US" altLang="zh-CN" sz="2400" b="1" dirty="0" err="1">
                <a:solidFill>
                  <a:srgbClr val="000000"/>
                </a:solidFill>
                <a:latin typeface="宋体" pitchFamily="2" charset="-122"/>
              </a:rPr>
              <a:t>→</a:t>
            </a:r>
            <a:r>
              <a:rPr lang="en-US" altLang="zh-CN" sz="2400" b="1" dirty="0" err="1" smtClean="0">
                <a:solidFill>
                  <a:srgbClr val="000000"/>
                </a:solidFill>
                <a:latin typeface="宋体" pitchFamily="2" charset="-122"/>
              </a:rPr>
              <a:t>αX</a:t>
            </a:r>
            <a:r>
              <a:rPr lang="zh-CN" altLang="en-US" sz="2400" b="1" dirty="0" smtClean="0">
                <a:solidFill>
                  <a:srgbClr val="000000"/>
                </a:solidFill>
                <a:latin typeface="宋体" pitchFamily="2" charset="-122"/>
              </a:rPr>
              <a:t>．</a:t>
            </a:r>
            <a:r>
              <a:rPr lang="en-US" altLang="zh-CN" sz="2400" b="1" dirty="0" err="1" smtClean="0">
                <a:solidFill>
                  <a:srgbClr val="000000"/>
                </a:solidFill>
                <a:latin typeface="宋体" pitchFamily="2" charset="-122"/>
              </a:rPr>
              <a:t>β,a</a:t>
            </a:r>
            <a:r>
              <a:rPr lang="en-US" altLang="zh-CN" sz="2400" b="1" dirty="0">
                <a:solidFill>
                  <a:srgbClr val="000000"/>
                </a:solidFill>
                <a:latin typeface="宋体" pitchFamily="2" charset="-122"/>
              </a:rPr>
              <a:t>]</a:t>
            </a:r>
            <a:r>
              <a:rPr lang="zh-CN" altLang="en-US" sz="2400" b="1" dirty="0">
                <a:solidFill>
                  <a:srgbClr val="000000"/>
                </a:solidFill>
              </a:rPr>
              <a:t>的项目</a:t>
            </a:r>
            <a:r>
              <a:rPr lang="zh-CN" altLang="en-US" sz="2400" b="1" dirty="0">
                <a:solidFill>
                  <a:srgbClr val="000000"/>
                </a:solidFill>
                <a:latin typeface="宋体" pitchFamily="2" charset="-122"/>
              </a:rPr>
              <a:t>∣</a:t>
            </a:r>
            <a:r>
              <a:rPr lang="en-US" altLang="zh-CN" sz="2400" b="1" dirty="0">
                <a:solidFill>
                  <a:srgbClr val="000000"/>
                </a:solidFill>
              </a:rPr>
              <a:t>[</a:t>
            </a:r>
            <a:r>
              <a:rPr lang="en-US" altLang="zh-CN" sz="2400" b="1" dirty="0" err="1">
                <a:solidFill>
                  <a:srgbClr val="000000"/>
                </a:solidFill>
              </a:rPr>
              <a:t>A</a:t>
            </a:r>
            <a:r>
              <a:rPr lang="en-US" altLang="zh-CN" sz="2400" b="1" dirty="0" err="1">
                <a:solidFill>
                  <a:srgbClr val="000000"/>
                </a:solidFill>
                <a:latin typeface="宋体" pitchFamily="2" charset="-122"/>
              </a:rPr>
              <a:t>→</a:t>
            </a:r>
            <a:r>
              <a:rPr lang="en-US" altLang="zh-CN" sz="2400" b="1" dirty="0" err="1" smtClean="0">
                <a:solidFill>
                  <a:srgbClr val="000000"/>
                </a:solidFill>
                <a:latin typeface="宋体" pitchFamily="2" charset="-122"/>
              </a:rPr>
              <a:t>α.Xβ,a</a:t>
            </a:r>
            <a:r>
              <a:rPr lang="en-US" altLang="zh-CN" sz="2400" b="1" dirty="0">
                <a:solidFill>
                  <a:srgbClr val="000000"/>
                </a:solidFill>
                <a:latin typeface="宋体" pitchFamily="2" charset="-122"/>
              </a:rPr>
              <a:t>]∈I}</a:t>
            </a:r>
          </a:p>
          <a:p>
            <a:pPr>
              <a:lnSpc>
                <a:spcPct val="90000"/>
              </a:lnSpc>
              <a:buFont typeface="Monotype Sorts" pitchFamily="2" charset="2"/>
              <a:buNone/>
            </a:pPr>
            <a:endParaRPr lang="en-US" altLang="zh-CN" sz="2400" b="1" dirty="0">
              <a:solidFill>
                <a:srgbClr val="000000"/>
              </a:solidFill>
              <a:latin typeface="宋体" pitchFamily="2" charset="-122"/>
            </a:endParaRPr>
          </a:p>
          <a:p>
            <a:pPr>
              <a:lnSpc>
                <a:spcPct val="90000"/>
              </a:lnSpc>
              <a:buFont typeface="Monotype Sorts" pitchFamily="2" charset="2"/>
              <a:buNone/>
            </a:pPr>
            <a:r>
              <a:rPr lang="en-US" altLang="zh-CN" sz="2400" b="1" dirty="0">
                <a:solidFill>
                  <a:srgbClr val="000000"/>
                </a:solidFill>
                <a:latin typeface="宋体" pitchFamily="2" charset="-122"/>
              </a:rPr>
              <a:t>LR(I)</a:t>
            </a:r>
            <a:r>
              <a:rPr lang="zh-CN" altLang="en-US" sz="2400" b="1" dirty="0">
                <a:solidFill>
                  <a:srgbClr val="000000"/>
                </a:solidFill>
                <a:latin typeface="宋体" pitchFamily="2" charset="-122"/>
              </a:rPr>
              <a:t>项目规范族</a:t>
            </a:r>
            <a:r>
              <a:rPr lang="en-US" altLang="zh-CN" sz="2400" b="1" dirty="0">
                <a:solidFill>
                  <a:srgbClr val="000000"/>
                </a:solidFill>
                <a:latin typeface="宋体" pitchFamily="2" charset="-122"/>
              </a:rPr>
              <a:t>C</a:t>
            </a:r>
            <a:r>
              <a:rPr lang="zh-CN" altLang="en-US" sz="2400" b="1" dirty="0">
                <a:solidFill>
                  <a:srgbClr val="000000"/>
                </a:solidFill>
                <a:latin typeface="宋体" pitchFamily="2" charset="-122"/>
              </a:rPr>
              <a:t>的构造算法类同</a:t>
            </a:r>
            <a:r>
              <a:rPr lang="en-US" altLang="zh-CN" sz="2400" b="1" dirty="0">
                <a:solidFill>
                  <a:srgbClr val="000000"/>
                </a:solidFill>
                <a:latin typeface="宋体" pitchFamily="2" charset="-122"/>
              </a:rPr>
              <a:t>LR(0)</a:t>
            </a:r>
            <a:r>
              <a:rPr lang="zh-CN" altLang="en-US" sz="2400" b="1" dirty="0">
                <a:solidFill>
                  <a:srgbClr val="000000"/>
                </a:solidFill>
                <a:latin typeface="宋体" pitchFamily="2" charset="-122"/>
              </a:rPr>
              <a:t>的，只是初始时：</a:t>
            </a:r>
            <a:endParaRPr lang="zh-CN" altLang="en-US" sz="2400" b="1" dirty="0">
              <a:solidFill>
                <a:srgbClr val="000000"/>
              </a:solidFill>
            </a:endParaRPr>
          </a:p>
          <a:p>
            <a:pPr>
              <a:lnSpc>
                <a:spcPct val="90000"/>
              </a:lnSpc>
              <a:buFont typeface="Monotype Sorts" pitchFamily="2" charset="2"/>
              <a:buNone/>
            </a:pPr>
            <a:r>
              <a:rPr lang="en-US" altLang="zh-CN" sz="2400" b="1" dirty="0">
                <a:solidFill>
                  <a:srgbClr val="000000"/>
                </a:solidFill>
              </a:rPr>
              <a:t>C={ closure({[</a:t>
            </a:r>
            <a:r>
              <a:rPr lang="en-US" altLang="zh-CN" sz="2400" b="1" dirty="0">
                <a:latin typeface="宋体" pitchFamily="2" charset="-122"/>
              </a:rPr>
              <a:t>S</a:t>
            </a:r>
            <a:r>
              <a:rPr lang="en-US" altLang="zh-CN" sz="2400" b="1" dirty="0">
                <a:latin typeface="Times New Roman"/>
              </a:rPr>
              <a:t>’</a:t>
            </a:r>
            <a:r>
              <a:rPr lang="en-US" altLang="zh-CN" sz="2400" b="1" dirty="0" smtClean="0">
                <a:latin typeface="宋体" pitchFamily="2" charset="-122"/>
              </a:rPr>
              <a:t>→</a:t>
            </a:r>
            <a:r>
              <a:rPr lang="zh-CN" altLang="en-US" sz="2400" b="1" dirty="0" smtClean="0">
                <a:latin typeface="宋体" pitchFamily="2" charset="-122"/>
              </a:rPr>
              <a:t>．</a:t>
            </a:r>
            <a:r>
              <a:rPr lang="en-US" altLang="zh-CN" sz="2400" b="1" dirty="0" smtClean="0">
                <a:latin typeface="宋体" pitchFamily="2" charset="-122"/>
              </a:rPr>
              <a:t>S</a:t>
            </a:r>
            <a:r>
              <a:rPr lang="en-US" altLang="zh-CN" sz="2400" b="1" dirty="0">
                <a:latin typeface="宋体" pitchFamily="2" charset="-122"/>
              </a:rPr>
              <a:t>,#]})};</a:t>
            </a:r>
          </a:p>
          <a:p>
            <a:pPr>
              <a:lnSpc>
                <a:spcPct val="90000"/>
              </a:lnSpc>
              <a:buFont typeface="Monotype Sorts" pitchFamily="2" charset="2"/>
              <a:buNone/>
            </a:pPr>
            <a:endParaRPr lang="en-US" altLang="zh-CN" sz="2400" b="1" dirty="0">
              <a:solidFill>
                <a:srgbClr val="000000"/>
              </a:solidFill>
            </a:endParaRPr>
          </a:p>
          <a:p>
            <a:pPr>
              <a:lnSpc>
                <a:spcPct val="90000"/>
              </a:lnSpc>
            </a:pPr>
            <a:endParaRPr lang="en-US" altLang="zh-CN" sz="36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95</a:t>
            </a:fld>
            <a:endParaRPr lang="en-US" altLang="zh-C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42900"/>
            <a:ext cx="7772400" cy="571500"/>
          </a:xfrm>
        </p:spPr>
        <p:txBody>
          <a:bodyPr/>
          <a:lstStyle/>
          <a:p>
            <a:r>
              <a:rPr lang="zh-CN" altLang="en-US" sz="3200" b="1" dirty="0" smtClean="0">
                <a:solidFill>
                  <a:srgbClr val="000000"/>
                </a:solidFill>
              </a:rPr>
              <a:t>例</a:t>
            </a:r>
            <a:r>
              <a:rPr lang="en-US" altLang="zh-CN" sz="3200" b="1" dirty="0" smtClean="0">
                <a:solidFill>
                  <a:srgbClr val="000000"/>
                </a:solidFill>
              </a:rPr>
              <a:t>5.13</a:t>
            </a:r>
            <a:r>
              <a:rPr lang="zh-CN" altLang="en-US" sz="3200" b="1" dirty="0" smtClean="0">
                <a:solidFill>
                  <a:srgbClr val="000000"/>
                </a:solidFill>
              </a:rPr>
              <a:t>的</a:t>
            </a:r>
            <a:r>
              <a:rPr lang="en-US" altLang="zh-CN" sz="3200" b="1" dirty="0">
                <a:solidFill>
                  <a:srgbClr val="000000"/>
                </a:solidFill>
              </a:rPr>
              <a:t>LR(1)</a:t>
            </a:r>
            <a:r>
              <a:rPr lang="zh-CN" altLang="en-US" sz="3200" b="1" dirty="0">
                <a:solidFill>
                  <a:srgbClr val="000000"/>
                </a:solidFill>
              </a:rPr>
              <a:t>项目集规范族</a:t>
            </a:r>
          </a:p>
        </p:txBody>
      </p:sp>
      <p:sp>
        <p:nvSpPr>
          <p:cNvPr id="14339" name="Rectangle 3"/>
          <p:cNvSpPr>
            <a:spLocks noGrp="1" noChangeArrowheads="1"/>
          </p:cNvSpPr>
          <p:nvPr>
            <p:ph idx="1"/>
          </p:nvPr>
        </p:nvSpPr>
        <p:spPr>
          <a:xfrm>
            <a:off x="2339752" y="908720"/>
            <a:ext cx="6480720" cy="5486400"/>
          </a:xfrm>
        </p:spPr>
        <p:txBody>
          <a:bodyPr/>
          <a:lstStyle/>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0</a:t>
            </a:r>
            <a:r>
              <a:rPr lang="en-US" altLang="zh-CN" sz="2400" b="1" dirty="0">
                <a:solidFill>
                  <a:srgbClr val="000000"/>
                </a:solidFill>
                <a:latin typeface="Times New Roman" pitchFamily="18" charset="0"/>
                <a:cs typeface="Times New Roman" pitchFamily="18" charset="0"/>
              </a:rPr>
              <a:t>:</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S</a:t>
            </a: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→.S</a:t>
            </a:r>
            <a:r>
              <a:rPr lang="en-US" altLang="zh-CN" sz="2400" b="1" dirty="0">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                   </a:t>
            </a: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5</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ae.c</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S </a:t>
            </a:r>
            <a:r>
              <a:rPr lang="en-US" altLang="zh-CN"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A </a:t>
            </a: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e.,  d  </a:t>
            </a:r>
            <a:endParaRPr lang="en-US" altLang="zh-CN" sz="2400" b="1" dirty="0">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S</a:t>
            </a:r>
            <a:r>
              <a:rPr lang="en-US" altLang="zh-CN" sz="2400" b="1" dirty="0" smtClean="0">
                <a:solidFill>
                  <a:srgbClr val="000000"/>
                </a:solidFill>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6</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S </a:t>
            </a:r>
            <a:r>
              <a:rPr lang="en-US" altLang="zh-CN" sz="2400" b="1" dirty="0" smtClean="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7</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be.d</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S </a:t>
            </a:r>
            <a:r>
              <a:rPr lang="en-US" altLang="zh-CN" sz="2400" b="1" dirty="0" smtClean="0">
                <a:latin typeface="Times New Roman" pitchFamily="18" charset="0"/>
                <a:cs typeface="Times New Roman" pitchFamily="18" charset="0"/>
              </a:rPr>
              <a:t>→.</a:t>
            </a:r>
            <a:r>
              <a:rPr lang="zh-CN" altLang="en-US" sz="2400" b="1" dirty="0" smtClean="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bed,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 </a:t>
            </a: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e.,  c    </a:t>
            </a:r>
            <a:endParaRPr lang="en-US" altLang="zh-CN" sz="2400" b="1" dirty="0">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S</a:t>
            </a:r>
            <a:r>
              <a:rPr lang="en-US" altLang="zh-CN" sz="2400" b="1" dirty="0">
                <a:latin typeface="Times New Roman" pitchFamily="18" charset="0"/>
                <a:cs typeface="Times New Roman" pitchFamily="18" charset="0"/>
              </a:rPr>
              <a:t>`</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S.,    </a:t>
            </a:r>
            <a:r>
              <a:rPr lang="en-US" altLang="zh-CN" sz="2400" b="1" dirty="0" smtClean="0">
                <a:solidFill>
                  <a:srgbClr val="000000"/>
                </a:solidFill>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I</a:t>
            </a:r>
            <a:r>
              <a:rPr lang="en-US" altLang="zh-CN" sz="2400" b="1" baseline="-25000" dirty="0" smtClean="0">
                <a:latin typeface="Times New Roman" pitchFamily="18" charset="0"/>
                <a:cs typeface="Times New Roman" pitchFamily="18" charset="0"/>
              </a:rPr>
              <a:t>8</a:t>
            </a:r>
            <a:r>
              <a:rPr lang="en-US" altLang="zh-CN" sz="2400" b="1" dirty="0">
                <a:latin typeface="Times New Roman" pitchFamily="18" charset="0"/>
                <a:cs typeface="Times New Roman" pitchFamily="18" charset="0"/>
              </a:rPr>
              <a:t>:   S</a:t>
            </a:r>
            <a:r>
              <a:rPr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aAd</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2</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9</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aec</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a.ec</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10</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bAc</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 </a:t>
            </a:r>
            <a:r>
              <a:rPr lang="en-US" altLang="zh-CN" sz="2400" b="1" dirty="0" smtClean="0">
                <a:latin typeface="Times New Roman" pitchFamily="18" charset="0"/>
                <a:cs typeface="Times New Roman" pitchFamily="18" charset="0"/>
              </a:rPr>
              <a:t>→.e</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d                  </a:t>
            </a: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11</a:t>
            </a:r>
            <a:r>
              <a:rPr lang="en-US" altLang="zh-CN" sz="2400" b="1" dirty="0">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bed.,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I</a:t>
            </a:r>
            <a:r>
              <a:rPr lang="en-US" altLang="zh-CN" sz="2400" b="1" baseline="-25000" dirty="0">
                <a:solidFill>
                  <a:srgbClr val="000000"/>
                </a:solidFill>
                <a:latin typeface="Times New Roman" pitchFamily="18" charset="0"/>
                <a:cs typeface="Times New Roman" pitchFamily="18" charset="0"/>
              </a:rPr>
              <a:t>3</a:t>
            </a:r>
            <a:r>
              <a:rPr lang="en-US" altLang="zh-CN" sz="2400" b="1" dirty="0">
                <a:solidFill>
                  <a:srgbClr val="000000"/>
                </a:solidFill>
                <a:latin typeface="Times New Roman" pitchFamily="18" charset="0"/>
                <a:cs typeface="Times New Roman" pitchFamily="18" charset="0"/>
              </a:rPr>
              <a:t>:    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b.Ac</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solidFill>
                <a:srgbClr val="000000"/>
              </a:solidFill>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a:solidFill>
                  <a:srgbClr val="000000"/>
                </a:solidFill>
                <a:latin typeface="Times New Roman" pitchFamily="18" charset="0"/>
                <a:cs typeface="Times New Roman" pitchFamily="18" charset="0"/>
              </a:rPr>
              <a:t>S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b.ed</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endParaRPr lang="en-US" altLang="zh-CN" sz="2400" b="1" dirty="0">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solidFill>
                  <a:srgbClr val="000000"/>
                </a:solidFill>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 </a:t>
            </a:r>
            <a:r>
              <a:rPr lang="en-US" altLang="zh-CN" sz="2400" b="1" dirty="0" err="1" smtClean="0">
                <a:solidFill>
                  <a:srgbClr val="000000"/>
                </a:solidFill>
                <a:latin typeface="Times New Roman" pitchFamily="18" charset="0"/>
                <a:cs typeface="Times New Roman" pitchFamily="18" charset="0"/>
              </a:rPr>
              <a:t>A</a:t>
            </a:r>
            <a:r>
              <a:rPr lang="en-US" altLang="zh-CN" sz="2400" b="1" dirty="0" err="1" smtClean="0">
                <a:latin typeface="Times New Roman" pitchFamily="18" charset="0"/>
                <a:cs typeface="Times New Roman" pitchFamily="18" charset="0"/>
              </a:rPr>
              <a:t>→.e</a:t>
            </a:r>
            <a:r>
              <a:rPr lang="en-US" altLang="zh-CN" sz="2400" b="1" dirty="0" smtClean="0">
                <a:latin typeface="Times New Roman" pitchFamily="18" charset="0"/>
                <a:cs typeface="Times New Roman" pitchFamily="18" charset="0"/>
              </a:rPr>
              <a:t>,  c                                  </a:t>
            </a:r>
            <a:endParaRPr lang="en-US" altLang="zh-CN" sz="2400" b="1" dirty="0">
              <a:latin typeface="Times New Roman" pitchFamily="18" charset="0"/>
              <a:cs typeface="Times New Roman" pitchFamily="18" charset="0"/>
            </a:endParaRPr>
          </a:p>
          <a:p>
            <a:pPr algn="just">
              <a:lnSpc>
                <a:spcPct val="90000"/>
              </a:lnSpc>
              <a:buFont typeface="Monotype Sorts" pitchFamily="2" charset="2"/>
              <a:buNone/>
            </a:pPr>
            <a:r>
              <a:rPr lang="en-US" altLang="zh-CN" sz="2400" b="1"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S</a:t>
            </a:r>
            <a:r>
              <a:rPr lang="en-US" altLang="zh-CN" sz="2400" b="1" dirty="0" smtClean="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t>
            </a:r>
            <a:r>
              <a:rPr lang="en-US" altLang="zh-CN" sz="2400" b="1" dirty="0" err="1" smtClean="0">
                <a:latin typeface="Times New Roman" pitchFamily="18" charset="0"/>
                <a:cs typeface="Times New Roman" pitchFamily="18" charset="0"/>
              </a:rPr>
              <a:t>aA.d</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b="1" dirty="0" smtClean="0">
                <a:solidFill>
                  <a:srgbClr val="000000"/>
                </a:solidFill>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96</a:t>
            </a:fld>
            <a:endParaRPr lang="en-US" altLang="zh-CN"/>
          </a:p>
        </p:txBody>
      </p:sp>
      <p:sp>
        <p:nvSpPr>
          <p:cNvPr id="6" name="矩形 5"/>
          <p:cNvSpPr/>
          <p:nvPr/>
        </p:nvSpPr>
        <p:spPr>
          <a:xfrm>
            <a:off x="179512" y="1340768"/>
            <a:ext cx="1656184" cy="2123658"/>
          </a:xfrm>
          <a:prstGeom prst="rect">
            <a:avLst/>
          </a:prstGeom>
          <a:ln>
            <a:solidFill>
              <a:schemeClr val="accent1"/>
            </a:solidFill>
          </a:ln>
        </p:spPr>
        <p:txBody>
          <a:bodyPr wrap="square">
            <a:spAutoFit/>
          </a:bodyPr>
          <a:lstStyle/>
          <a:p>
            <a:r>
              <a:rPr lang="zh-CN" altLang="en-US" sz="2400" b="1" dirty="0" smtClean="0">
                <a:latin typeface="宋体" pitchFamily="2" charset="-122"/>
              </a:rPr>
              <a:t>文法</a:t>
            </a:r>
            <a:r>
              <a:rPr lang="en-US" altLang="zh-CN" sz="2400" b="1" dirty="0" smtClean="0">
                <a:latin typeface="宋体" pitchFamily="2" charset="-122"/>
              </a:rPr>
              <a:t>G </a:t>
            </a:r>
          </a:p>
          <a:p>
            <a:r>
              <a:rPr lang="en-US" altLang="zh-CN" b="1" dirty="0" smtClean="0">
                <a:latin typeface="宋体" pitchFamily="2" charset="-122"/>
              </a:rPr>
              <a:t>(0) S`→S     (1) </a:t>
            </a:r>
            <a:r>
              <a:rPr lang="en-US" altLang="zh-CN" b="1" dirty="0" err="1" smtClean="0">
                <a:latin typeface="宋体" pitchFamily="2" charset="-122"/>
              </a:rPr>
              <a:t>S→aAd</a:t>
            </a:r>
            <a:r>
              <a:rPr lang="en-US" altLang="zh-CN" b="1" dirty="0" smtClean="0">
                <a:latin typeface="宋体" pitchFamily="2" charset="-122"/>
              </a:rPr>
              <a:t>     (2) </a:t>
            </a:r>
            <a:r>
              <a:rPr lang="en-US" altLang="zh-CN" b="1" dirty="0" err="1" smtClean="0">
                <a:latin typeface="宋体" pitchFamily="2" charset="-122"/>
              </a:rPr>
              <a:t>S→bAc</a:t>
            </a:r>
            <a:r>
              <a:rPr lang="en-US" altLang="zh-CN" b="1" dirty="0" smtClean="0">
                <a:solidFill>
                  <a:srgbClr val="000000"/>
                </a:solidFill>
              </a:rPr>
              <a:t/>
            </a:r>
            <a:br>
              <a:rPr lang="en-US" altLang="zh-CN" b="1" dirty="0" smtClean="0">
                <a:solidFill>
                  <a:srgbClr val="000000"/>
                </a:solidFill>
              </a:rPr>
            </a:br>
            <a:r>
              <a:rPr lang="en-US" altLang="zh-CN" b="1" dirty="0" smtClean="0">
                <a:latin typeface="宋体" pitchFamily="2" charset="-122"/>
              </a:rPr>
              <a:t>(3) </a:t>
            </a:r>
            <a:r>
              <a:rPr lang="en-US" altLang="zh-CN" b="1" dirty="0" err="1" smtClean="0">
                <a:latin typeface="宋体" pitchFamily="2" charset="-122"/>
              </a:rPr>
              <a:t>S→aec</a:t>
            </a:r>
            <a:r>
              <a:rPr lang="en-US" altLang="zh-CN" b="1" dirty="0" smtClean="0">
                <a:latin typeface="宋体" pitchFamily="2" charset="-122"/>
              </a:rPr>
              <a:t>    (4) </a:t>
            </a:r>
            <a:r>
              <a:rPr lang="en-US" altLang="zh-CN" b="1" dirty="0" err="1" smtClean="0">
                <a:latin typeface="宋体" pitchFamily="2" charset="-122"/>
              </a:rPr>
              <a:t>S→bed</a:t>
            </a:r>
            <a:r>
              <a:rPr lang="en-US" altLang="zh-CN" b="1" dirty="0" smtClean="0">
                <a:latin typeface="宋体" pitchFamily="2" charset="-122"/>
              </a:rPr>
              <a:t>     (5) </a:t>
            </a:r>
            <a:r>
              <a:rPr lang="en-US" altLang="zh-CN" b="1" dirty="0" err="1" smtClean="0">
                <a:latin typeface="宋体" pitchFamily="2" charset="-122"/>
              </a:rPr>
              <a:t>A→e</a:t>
            </a:r>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584" y="476672"/>
            <a:ext cx="7793037" cy="766415"/>
          </a:xfrm>
        </p:spPr>
        <p:txBody>
          <a:bodyPr/>
          <a:lstStyle/>
          <a:p>
            <a:r>
              <a:rPr lang="en-US" altLang="zh-CN" sz="3600" b="1" dirty="0" smtClean="0">
                <a:solidFill>
                  <a:srgbClr val="3333FF"/>
                </a:solidFill>
              </a:rPr>
              <a:t>LR(1</a:t>
            </a:r>
            <a:r>
              <a:rPr lang="en-US" altLang="zh-CN" sz="3600" b="1" dirty="0">
                <a:solidFill>
                  <a:srgbClr val="3333FF"/>
                </a:solidFill>
              </a:rPr>
              <a:t>)</a:t>
            </a:r>
            <a:r>
              <a:rPr lang="zh-CN" altLang="en-US" sz="3600" b="1" dirty="0">
                <a:solidFill>
                  <a:srgbClr val="3333FF"/>
                </a:solidFill>
              </a:rPr>
              <a:t>分析表的构造</a:t>
            </a:r>
          </a:p>
        </p:txBody>
      </p:sp>
      <p:sp>
        <p:nvSpPr>
          <p:cNvPr id="15363" name="Rectangle 3"/>
          <p:cNvSpPr>
            <a:spLocks noGrp="1" noChangeArrowheads="1"/>
          </p:cNvSpPr>
          <p:nvPr>
            <p:ph idx="1"/>
          </p:nvPr>
        </p:nvSpPr>
        <p:spPr>
          <a:xfrm>
            <a:off x="251520" y="1556792"/>
            <a:ext cx="8686800" cy="4536504"/>
          </a:xfrm>
        </p:spPr>
        <p:txBody>
          <a:bodyPr/>
          <a:lstStyle/>
          <a:p>
            <a:pPr marL="0" indent="0" algn="just">
              <a:buFont typeface="Monotype Sorts" pitchFamily="2" charset="2"/>
              <a:buNone/>
            </a:pPr>
            <a:r>
              <a:rPr lang="zh-CN" altLang="en-US" sz="2200" b="1" dirty="0" smtClean="0"/>
              <a:t>    假定</a:t>
            </a:r>
            <a:r>
              <a:rPr lang="en-US" altLang="zh-CN" sz="2200" b="1" dirty="0">
                <a:solidFill>
                  <a:srgbClr val="000000"/>
                </a:solidFill>
              </a:rPr>
              <a:t>LR(1)</a:t>
            </a:r>
            <a:r>
              <a:rPr lang="zh-CN" altLang="en-US" sz="2200" b="1" dirty="0">
                <a:solidFill>
                  <a:srgbClr val="000000"/>
                </a:solidFill>
              </a:rPr>
              <a:t>项目集规范族</a:t>
            </a:r>
            <a:r>
              <a:rPr lang="en-US" altLang="zh-CN" sz="2200" b="1" dirty="0"/>
              <a:t>C={I</a:t>
            </a:r>
            <a:r>
              <a:rPr lang="en-US" altLang="zh-CN" sz="2200" b="1" baseline="-25000" dirty="0"/>
              <a:t>0</a:t>
            </a:r>
            <a:r>
              <a:rPr lang="en-US" altLang="zh-CN" sz="2200" b="1" dirty="0"/>
              <a:t>, I</a:t>
            </a:r>
            <a:r>
              <a:rPr lang="en-US" altLang="zh-CN" sz="2200" b="1" baseline="-25000" dirty="0"/>
              <a:t>1</a:t>
            </a:r>
            <a:r>
              <a:rPr lang="en-US" altLang="zh-CN" sz="2200" b="1" dirty="0"/>
              <a:t>,……</a:t>
            </a:r>
            <a:r>
              <a:rPr lang="zh-CN" altLang="en-US" sz="2200" b="1" dirty="0"/>
              <a:t>，</a:t>
            </a:r>
            <a:r>
              <a:rPr lang="en-US" altLang="zh-CN" sz="2200" b="1" dirty="0"/>
              <a:t>I</a:t>
            </a:r>
            <a:r>
              <a:rPr lang="en-US" altLang="zh-CN" sz="2200" b="1" baseline="-25000" dirty="0"/>
              <a:t>n</a:t>
            </a:r>
            <a:r>
              <a:rPr lang="en-US" altLang="zh-CN" sz="2200" b="1" dirty="0"/>
              <a:t>}</a:t>
            </a:r>
            <a:r>
              <a:rPr lang="zh-CN" altLang="en-US" sz="2200" b="1" dirty="0"/>
              <a:t>，令每个项目集</a:t>
            </a:r>
            <a:r>
              <a:rPr lang="en-US" altLang="zh-CN" sz="2200" b="1" dirty="0" err="1"/>
              <a:t>I</a:t>
            </a:r>
            <a:r>
              <a:rPr lang="en-US" altLang="zh-CN" sz="2200" b="1" baseline="-25000" dirty="0" err="1"/>
              <a:t>k</a:t>
            </a:r>
            <a:r>
              <a:rPr lang="zh-CN" altLang="en-US" sz="2200" b="1" dirty="0"/>
              <a:t>的下标</a:t>
            </a:r>
            <a:r>
              <a:rPr lang="en-US" altLang="zh-CN" sz="2200" b="1" dirty="0"/>
              <a:t>k </a:t>
            </a:r>
            <a:r>
              <a:rPr lang="zh-CN" altLang="en-US" sz="2200" b="1" dirty="0"/>
              <a:t>为分析器的一个状态，</a:t>
            </a:r>
            <a:r>
              <a:rPr lang="en-US" altLang="zh-CN" sz="2200" b="1" dirty="0" smtClean="0"/>
              <a:t>G’</a:t>
            </a:r>
            <a:r>
              <a:rPr lang="zh-CN" altLang="en-US" sz="2200" b="1" dirty="0" smtClean="0"/>
              <a:t>的</a:t>
            </a:r>
            <a:r>
              <a:rPr lang="en-US" altLang="zh-CN" sz="2200" b="1" dirty="0"/>
              <a:t>LR</a:t>
            </a:r>
            <a:r>
              <a:rPr lang="zh-CN" altLang="en-US" sz="2200" b="1" dirty="0"/>
              <a:t>（</a:t>
            </a:r>
            <a:r>
              <a:rPr lang="en-US" altLang="zh-CN" sz="2200" b="1" dirty="0"/>
              <a:t>1</a:t>
            </a:r>
            <a:r>
              <a:rPr lang="zh-CN" altLang="en-US" sz="2200" b="1" dirty="0"/>
              <a:t>）分析表含有状态</a:t>
            </a:r>
            <a:r>
              <a:rPr lang="en-US" altLang="zh-CN" sz="2200" b="1" dirty="0"/>
              <a:t>0</a:t>
            </a:r>
            <a:r>
              <a:rPr lang="zh-CN" altLang="en-US" sz="2200" b="1" dirty="0"/>
              <a:t>，</a:t>
            </a:r>
            <a:r>
              <a:rPr lang="en-US" altLang="zh-CN" sz="2200" b="1" dirty="0"/>
              <a:t>1</a:t>
            </a:r>
            <a:r>
              <a:rPr lang="zh-CN" altLang="en-US" sz="2200" b="1" dirty="0"/>
              <a:t>，</a:t>
            </a:r>
            <a:r>
              <a:rPr lang="en-US" altLang="zh-CN" sz="2200" b="1" dirty="0"/>
              <a:t>……</a:t>
            </a:r>
            <a:r>
              <a:rPr lang="zh-CN" altLang="en-US" sz="2200" b="1" dirty="0"/>
              <a:t>，</a:t>
            </a:r>
            <a:r>
              <a:rPr lang="en-US" altLang="zh-CN" sz="2200" b="1" dirty="0"/>
              <a:t>n</a:t>
            </a:r>
            <a:r>
              <a:rPr lang="zh-CN" altLang="en-US" sz="2200" b="1" dirty="0" smtClean="0"/>
              <a:t>。令</a:t>
            </a:r>
            <a:r>
              <a:rPr lang="zh-CN" altLang="en-US" sz="2200" b="1" dirty="0"/>
              <a:t>那个含有项目</a:t>
            </a:r>
            <a:r>
              <a:rPr lang="en-US" altLang="zh-CN" sz="2200" b="1" dirty="0"/>
              <a:t>[S’</a:t>
            </a:r>
            <a:r>
              <a:rPr lang="en-US" altLang="zh-CN" sz="2200" b="1" dirty="0" smtClean="0">
                <a:latin typeface="宋体" pitchFamily="2" charset="-122"/>
              </a:rPr>
              <a:t>→</a:t>
            </a:r>
            <a:r>
              <a:rPr lang="zh-CN" altLang="en-US" sz="2200" b="1" dirty="0" smtClean="0">
                <a:latin typeface="宋体" pitchFamily="2" charset="-122"/>
              </a:rPr>
              <a:t>．</a:t>
            </a:r>
            <a:r>
              <a:rPr lang="en-US" altLang="zh-CN" sz="2200" b="1" dirty="0" smtClean="0"/>
              <a:t>S </a:t>
            </a:r>
            <a:r>
              <a:rPr lang="zh-CN" altLang="en-US" sz="2200" b="1" dirty="0"/>
              <a:t>，</a:t>
            </a:r>
            <a:r>
              <a:rPr lang="en-US" altLang="zh-CN" sz="2200" b="1" dirty="0"/>
              <a:t>#]</a:t>
            </a:r>
            <a:r>
              <a:rPr lang="zh-CN" altLang="en-US" sz="2200" b="1" dirty="0"/>
              <a:t>的</a:t>
            </a:r>
            <a:r>
              <a:rPr lang="en-US" altLang="zh-CN" sz="2200" b="1" dirty="0" err="1"/>
              <a:t>I</a:t>
            </a:r>
            <a:r>
              <a:rPr lang="en-US" altLang="zh-CN" sz="2200" b="1" baseline="-25000" dirty="0" err="1"/>
              <a:t>k</a:t>
            </a:r>
            <a:r>
              <a:rPr lang="zh-CN" altLang="en-US" sz="2200" b="1" dirty="0"/>
              <a:t>的下标</a:t>
            </a:r>
            <a:r>
              <a:rPr lang="en-US" altLang="zh-CN" sz="2200" b="1" dirty="0"/>
              <a:t>k</a:t>
            </a:r>
            <a:r>
              <a:rPr lang="zh-CN" altLang="en-US" sz="2200" b="1" dirty="0"/>
              <a:t>为状态</a:t>
            </a:r>
            <a:r>
              <a:rPr lang="en-US" altLang="zh-CN" sz="2200" b="1" dirty="0"/>
              <a:t>0</a:t>
            </a:r>
            <a:r>
              <a:rPr lang="zh-CN" altLang="en-US" sz="2200" b="1" dirty="0"/>
              <a:t>（初态</a:t>
            </a:r>
            <a:r>
              <a:rPr lang="zh-CN" altLang="en-US" sz="2200" b="1" dirty="0" smtClean="0"/>
              <a:t>）</a:t>
            </a:r>
            <a:r>
              <a:rPr lang="zh-CN" altLang="en-US" sz="2200" b="1" dirty="0"/>
              <a:t>，</a:t>
            </a:r>
            <a:r>
              <a:rPr lang="en-US" altLang="zh-CN" sz="2200" b="1" dirty="0" smtClean="0"/>
              <a:t>ACTION</a:t>
            </a:r>
            <a:r>
              <a:rPr lang="zh-CN" altLang="en-US" sz="2200" b="1" dirty="0"/>
              <a:t>表和</a:t>
            </a:r>
            <a:r>
              <a:rPr lang="en-US" altLang="zh-CN" sz="2200" b="1" dirty="0"/>
              <a:t>GOTO</a:t>
            </a:r>
            <a:r>
              <a:rPr lang="zh-CN" altLang="en-US" sz="2200" b="1" dirty="0"/>
              <a:t>表可按如下方法</a:t>
            </a:r>
            <a:r>
              <a:rPr lang="zh-CN" altLang="en-US" sz="2200" b="1" dirty="0" smtClean="0"/>
              <a:t>构造：</a:t>
            </a:r>
            <a:endParaRPr lang="zh-CN" altLang="en-US" sz="2200" b="1" dirty="0"/>
          </a:p>
          <a:p>
            <a:pPr marL="271463" indent="-271463" algn="just">
              <a:buNone/>
            </a:pPr>
            <a:r>
              <a:rPr lang="en-US" altLang="zh-CN" sz="2200" b="1" dirty="0" smtClean="0"/>
              <a:t>1.</a:t>
            </a:r>
            <a:r>
              <a:rPr lang="zh-CN" altLang="en-US" sz="2200" b="1" dirty="0" smtClean="0"/>
              <a:t>若项目</a:t>
            </a:r>
            <a:r>
              <a:rPr lang="en-US" altLang="zh-CN" sz="2200" b="1" dirty="0" smtClean="0"/>
              <a:t>[</a:t>
            </a:r>
            <a:r>
              <a:rPr lang="en-US" altLang="zh-CN" sz="2200" b="1" dirty="0" err="1" smtClean="0"/>
              <a:t>A</a:t>
            </a:r>
            <a:r>
              <a:rPr lang="en-US" altLang="zh-CN" sz="2200" b="1" dirty="0" err="1" smtClean="0">
                <a:latin typeface="宋体" pitchFamily="2" charset="-122"/>
              </a:rPr>
              <a:t>→α</a:t>
            </a:r>
            <a:r>
              <a:rPr lang="zh-CN" altLang="en-US" sz="2200" b="1" dirty="0" smtClean="0">
                <a:latin typeface="宋体" pitchFamily="2" charset="-122"/>
              </a:rPr>
              <a:t>．</a:t>
            </a:r>
            <a:r>
              <a:rPr lang="en-US" altLang="zh-CN" sz="2200" b="1" dirty="0" err="1" smtClean="0">
                <a:latin typeface="宋体" pitchFamily="2" charset="-122"/>
              </a:rPr>
              <a:t>aβ,b</a:t>
            </a:r>
            <a:r>
              <a:rPr lang="en-US" altLang="zh-CN" sz="2200" b="1" dirty="0" smtClean="0">
                <a:latin typeface="宋体" pitchFamily="2" charset="-122"/>
              </a:rPr>
              <a:t>]</a:t>
            </a:r>
            <a:r>
              <a:rPr lang="zh-CN" altLang="en-US" sz="2200" b="1" dirty="0" smtClean="0">
                <a:latin typeface="宋体" pitchFamily="2" charset="-122"/>
              </a:rPr>
              <a:t>属于</a:t>
            </a:r>
            <a:r>
              <a:rPr lang="en-US" altLang="zh-CN" sz="2200" b="1" dirty="0" err="1" smtClean="0"/>
              <a:t>I</a:t>
            </a:r>
            <a:r>
              <a:rPr lang="en-US" altLang="zh-CN" sz="2200" b="1" baseline="-25000" dirty="0" err="1" smtClean="0"/>
              <a:t>k</a:t>
            </a:r>
            <a:r>
              <a:rPr lang="zh-CN" altLang="en-US" sz="2200" b="1" dirty="0" smtClean="0"/>
              <a:t>且</a:t>
            </a:r>
            <a:r>
              <a:rPr lang="en-US" altLang="zh-CN" sz="2200" b="1" dirty="0" smtClean="0"/>
              <a:t>GO (</a:t>
            </a:r>
            <a:r>
              <a:rPr lang="en-US" altLang="zh-CN" sz="2200" b="1" dirty="0" err="1" smtClean="0"/>
              <a:t>I</a:t>
            </a:r>
            <a:r>
              <a:rPr lang="en-US" altLang="zh-CN" sz="2200" b="1" baseline="-25000" dirty="0" err="1" smtClean="0"/>
              <a:t>k</a:t>
            </a:r>
            <a:r>
              <a:rPr lang="en-US" altLang="zh-CN" sz="2200" b="1" dirty="0" smtClean="0"/>
              <a:t>, a)= </a:t>
            </a:r>
            <a:r>
              <a:rPr lang="en-US" altLang="zh-CN" sz="2200" b="1" dirty="0" err="1" smtClean="0"/>
              <a:t>I</a:t>
            </a:r>
            <a:r>
              <a:rPr lang="en-US" altLang="zh-CN" sz="2200" b="1" baseline="-25000" dirty="0" err="1" smtClean="0"/>
              <a:t>j</a:t>
            </a:r>
            <a:r>
              <a:rPr lang="en-US" altLang="zh-CN" sz="2200" b="1" dirty="0" smtClean="0"/>
              <a:t>,</a:t>
            </a:r>
            <a:r>
              <a:rPr lang="zh-CN" altLang="en-US" sz="2200" b="1" dirty="0" smtClean="0"/>
              <a:t>则置</a:t>
            </a:r>
            <a:r>
              <a:rPr lang="en-US" altLang="zh-CN" sz="2200" b="1" dirty="0" smtClean="0"/>
              <a:t>ACTION[k, a]</a:t>
            </a:r>
            <a:r>
              <a:rPr lang="zh-CN" altLang="en-US" sz="2200" b="1" dirty="0" smtClean="0"/>
              <a:t>为“把状态</a:t>
            </a:r>
            <a:r>
              <a:rPr lang="en-US" altLang="zh-CN" sz="2200" b="1" dirty="0" smtClean="0"/>
              <a:t>j</a:t>
            </a:r>
            <a:r>
              <a:rPr lang="zh-CN" altLang="en-US" sz="2200" b="1" dirty="0" smtClean="0"/>
              <a:t>和符号</a:t>
            </a:r>
            <a:r>
              <a:rPr lang="en-US" altLang="zh-CN" sz="2200" b="1" dirty="0" smtClean="0"/>
              <a:t>a</a:t>
            </a:r>
            <a:r>
              <a:rPr lang="zh-CN" altLang="en-US" sz="2200" b="1" dirty="0" smtClean="0"/>
              <a:t>移进栈”，简记为“</a:t>
            </a:r>
            <a:r>
              <a:rPr lang="en-US" altLang="zh-CN" sz="2200" b="1" dirty="0" err="1" smtClean="0"/>
              <a:t>sj</a:t>
            </a:r>
            <a:r>
              <a:rPr lang="en-US" altLang="zh-CN" sz="2200" b="1" dirty="0" smtClean="0"/>
              <a:t>”;</a:t>
            </a:r>
          </a:p>
          <a:p>
            <a:pPr marL="271463" indent="-271463" algn="just">
              <a:buFont typeface="Monotype Sorts" pitchFamily="2" charset="2"/>
              <a:buNone/>
            </a:pPr>
            <a:r>
              <a:rPr lang="en-US" altLang="zh-CN" sz="2200" b="1" dirty="0" smtClean="0"/>
              <a:t>2.</a:t>
            </a:r>
            <a:r>
              <a:rPr lang="zh-CN" altLang="en-US" sz="2200" b="1" dirty="0" smtClean="0"/>
              <a:t>若</a:t>
            </a:r>
            <a:r>
              <a:rPr lang="zh-CN" altLang="en-US" sz="2200" b="1" dirty="0"/>
              <a:t>项目</a:t>
            </a:r>
            <a:r>
              <a:rPr lang="en-US" altLang="zh-CN" sz="2200" b="1" dirty="0"/>
              <a:t>[</a:t>
            </a:r>
            <a:r>
              <a:rPr lang="en-US" altLang="zh-CN" sz="2200" b="1" dirty="0" err="1"/>
              <a:t>A</a:t>
            </a:r>
            <a:r>
              <a:rPr lang="en-US" altLang="zh-CN" sz="2200" b="1" dirty="0" err="1">
                <a:latin typeface="宋体" pitchFamily="2" charset="-122"/>
              </a:rPr>
              <a:t>→</a:t>
            </a:r>
            <a:r>
              <a:rPr lang="en-US" altLang="zh-CN" sz="2200" b="1" dirty="0" err="1" smtClean="0">
                <a:latin typeface="宋体" pitchFamily="2" charset="-122"/>
              </a:rPr>
              <a:t>α</a:t>
            </a:r>
            <a:r>
              <a:rPr lang="zh-CN" altLang="en-US" sz="2200" b="1" dirty="0" smtClean="0">
                <a:latin typeface="宋体" pitchFamily="2" charset="-122"/>
              </a:rPr>
              <a:t>．</a:t>
            </a:r>
            <a:r>
              <a:rPr lang="en-US" altLang="zh-CN" sz="2200" b="1" dirty="0" smtClean="0">
                <a:latin typeface="宋体" pitchFamily="2" charset="-122"/>
              </a:rPr>
              <a:t>,</a:t>
            </a:r>
            <a:r>
              <a:rPr lang="en-US" altLang="zh-CN" sz="2200" b="1" dirty="0">
                <a:latin typeface="宋体" pitchFamily="2" charset="-122"/>
              </a:rPr>
              <a:t>b]</a:t>
            </a:r>
            <a:r>
              <a:rPr lang="zh-CN" altLang="en-US" sz="2200" b="1" dirty="0">
                <a:latin typeface="宋体" pitchFamily="2" charset="-122"/>
              </a:rPr>
              <a:t>属于</a:t>
            </a:r>
            <a:r>
              <a:rPr lang="en-US" altLang="zh-CN" sz="2200" b="1" dirty="0" err="1"/>
              <a:t>I</a:t>
            </a:r>
            <a:r>
              <a:rPr lang="en-US" altLang="zh-CN" sz="2200" b="1" baseline="-25000" dirty="0" err="1"/>
              <a:t>k</a:t>
            </a:r>
            <a:r>
              <a:rPr lang="en-US" altLang="zh-CN" sz="2200" b="1" dirty="0"/>
              <a:t>, </a:t>
            </a:r>
            <a:r>
              <a:rPr lang="zh-CN" altLang="en-US" sz="2200" b="1" dirty="0"/>
              <a:t>那么</a:t>
            </a:r>
            <a:r>
              <a:rPr lang="zh-CN" altLang="en-US" sz="2200" b="1" dirty="0">
                <a:latin typeface="宋体" pitchFamily="2" charset="-122"/>
              </a:rPr>
              <a:t>置</a:t>
            </a:r>
            <a:r>
              <a:rPr lang="en-US" altLang="zh-CN" sz="2200" b="1" dirty="0"/>
              <a:t>ACTION[k, b]</a:t>
            </a:r>
            <a:r>
              <a:rPr lang="zh-CN" altLang="en-US" sz="2200" b="1" dirty="0"/>
              <a:t>为“用产生式</a:t>
            </a:r>
            <a:r>
              <a:rPr lang="en-US" altLang="zh-CN" sz="2200" b="1" dirty="0"/>
              <a:t>A</a:t>
            </a:r>
            <a:r>
              <a:rPr lang="en-US" altLang="zh-CN" sz="2200" b="1" dirty="0">
                <a:latin typeface="宋体" pitchFamily="2" charset="-122"/>
              </a:rPr>
              <a:t>→α</a:t>
            </a:r>
            <a:r>
              <a:rPr lang="zh-CN" altLang="en-US" sz="2200" b="1" smtClean="0">
                <a:latin typeface="宋体" pitchFamily="2" charset="-122"/>
              </a:rPr>
              <a:t>进行归约</a:t>
            </a:r>
            <a:r>
              <a:rPr lang="zh-CN" altLang="en-US" sz="2200" b="1" smtClean="0"/>
              <a:t>”</a:t>
            </a:r>
            <a:r>
              <a:rPr lang="zh-CN" altLang="en-US" sz="2200" b="1" dirty="0"/>
              <a:t>，简记为“</a:t>
            </a:r>
            <a:r>
              <a:rPr lang="en-US" altLang="zh-CN" sz="2200" b="1" dirty="0" err="1"/>
              <a:t>rj</a:t>
            </a:r>
            <a:r>
              <a:rPr lang="en-US" altLang="zh-CN" sz="2200" b="1" dirty="0"/>
              <a:t>”;(</a:t>
            </a:r>
            <a:r>
              <a:rPr lang="zh-CN" altLang="en-US" sz="2200" b="1" dirty="0"/>
              <a:t>假定</a:t>
            </a:r>
            <a:r>
              <a:rPr lang="en-US" altLang="zh-CN" sz="2200" b="1" dirty="0" err="1"/>
              <a:t>A</a:t>
            </a:r>
            <a:r>
              <a:rPr lang="en-US" altLang="zh-CN" sz="2200" b="1" dirty="0" err="1">
                <a:latin typeface="宋体" pitchFamily="2" charset="-122"/>
              </a:rPr>
              <a:t>→α</a:t>
            </a:r>
            <a:r>
              <a:rPr lang="zh-CN" altLang="en-US" sz="2200" b="1" dirty="0">
                <a:latin typeface="宋体" pitchFamily="2" charset="-122"/>
              </a:rPr>
              <a:t>为文法</a:t>
            </a:r>
            <a:r>
              <a:rPr lang="en-US" altLang="zh-CN" sz="2200" b="1" dirty="0">
                <a:latin typeface="宋体" pitchFamily="2" charset="-122"/>
              </a:rPr>
              <a:t>G</a:t>
            </a:r>
            <a:r>
              <a:rPr lang="en-US" altLang="zh-CN" sz="2200" b="1" dirty="0">
                <a:latin typeface="Times New Roman"/>
              </a:rPr>
              <a:t>’</a:t>
            </a:r>
            <a:r>
              <a:rPr lang="zh-CN" altLang="en-US" sz="2200" b="1" dirty="0">
                <a:latin typeface="宋体" pitchFamily="2" charset="-122"/>
              </a:rPr>
              <a:t>的第</a:t>
            </a:r>
            <a:r>
              <a:rPr lang="en-US" altLang="zh-CN" sz="2200" b="1" dirty="0">
                <a:latin typeface="宋体" pitchFamily="2" charset="-122"/>
              </a:rPr>
              <a:t>j</a:t>
            </a:r>
            <a:r>
              <a:rPr lang="zh-CN" altLang="en-US" sz="2200" b="1" dirty="0">
                <a:latin typeface="宋体" pitchFamily="2" charset="-122"/>
              </a:rPr>
              <a:t>个产生式</a:t>
            </a:r>
            <a:r>
              <a:rPr lang="en-US" altLang="zh-CN" sz="2200" b="1" dirty="0">
                <a:latin typeface="宋体" pitchFamily="2" charset="-122"/>
              </a:rPr>
              <a:t>)</a:t>
            </a:r>
          </a:p>
          <a:p>
            <a:pPr marL="271463" indent="-271463" algn="just">
              <a:buFont typeface="Monotype Sorts" pitchFamily="2" charset="2"/>
              <a:buNone/>
            </a:pPr>
            <a:r>
              <a:rPr lang="en-US" altLang="zh-CN" sz="2200" b="1" dirty="0" smtClean="0"/>
              <a:t>3.</a:t>
            </a:r>
            <a:r>
              <a:rPr lang="zh-CN" altLang="en-US" sz="2200" b="1" dirty="0" smtClean="0"/>
              <a:t>若</a:t>
            </a:r>
            <a:r>
              <a:rPr lang="zh-CN" altLang="en-US" sz="2200" b="1" dirty="0"/>
              <a:t>项目</a:t>
            </a:r>
            <a:r>
              <a:rPr lang="en-US" altLang="zh-CN" sz="2200" b="1" dirty="0"/>
              <a:t>[S’</a:t>
            </a:r>
            <a:r>
              <a:rPr lang="en-US" altLang="zh-CN" sz="2200" b="1" dirty="0">
                <a:latin typeface="宋体" pitchFamily="2" charset="-122"/>
              </a:rPr>
              <a:t>→</a:t>
            </a:r>
            <a:r>
              <a:rPr lang="en-US" altLang="zh-CN" sz="2200" b="1" dirty="0" smtClean="0">
                <a:latin typeface="宋体" pitchFamily="2" charset="-122"/>
              </a:rPr>
              <a:t>S</a:t>
            </a:r>
            <a:r>
              <a:rPr lang="zh-CN" altLang="en-US" sz="2200" b="1" dirty="0" smtClean="0">
                <a:latin typeface="宋体" pitchFamily="2" charset="-122"/>
              </a:rPr>
              <a:t>．</a:t>
            </a:r>
            <a:r>
              <a:rPr lang="en-US" altLang="zh-CN" sz="2200" b="1" dirty="0" smtClean="0">
                <a:latin typeface="宋体" pitchFamily="2" charset="-122"/>
              </a:rPr>
              <a:t>,#]</a:t>
            </a:r>
            <a:r>
              <a:rPr lang="zh-CN" altLang="en-US" sz="2200" b="1" dirty="0">
                <a:latin typeface="宋体" pitchFamily="2" charset="-122"/>
              </a:rPr>
              <a:t>属于</a:t>
            </a:r>
            <a:r>
              <a:rPr lang="en-US" altLang="zh-CN" sz="2200" b="1" dirty="0" err="1"/>
              <a:t>I</a:t>
            </a:r>
            <a:r>
              <a:rPr lang="en-US" altLang="zh-CN" sz="2200" b="1" baseline="-25000" dirty="0" err="1"/>
              <a:t>k</a:t>
            </a:r>
            <a:r>
              <a:rPr lang="en-US" altLang="zh-CN" sz="2200" b="1" dirty="0"/>
              <a:t>, </a:t>
            </a:r>
            <a:r>
              <a:rPr lang="zh-CN" altLang="en-US" sz="2200" b="1" dirty="0"/>
              <a:t>则置</a:t>
            </a:r>
            <a:r>
              <a:rPr lang="en-US" altLang="zh-CN" sz="2200" b="1" dirty="0"/>
              <a:t>ACTION[k, #]</a:t>
            </a:r>
            <a:r>
              <a:rPr lang="zh-CN" altLang="en-US" sz="2200" b="1" dirty="0"/>
              <a:t>为“接受”，简记为“</a:t>
            </a:r>
            <a:r>
              <a:rPr lang="en-US" altLang="zh-CN" sz="2200" b="1" dirty="0"/>
              <a:t>acc”;</a:t>
            </a:r>
            <a:r>
              <a:rPr lang="en-US" altLang="zh-CN" sz="2200" dirty="0"/>
              <a:t> </a:t>
            </a:r>
          </a:p>
          <a:p>
            <a:pPr marL="271463" indent="-271463" algn="just">
              <a:buFont typeface="Monotype Sorts" pitchFamily="2" charset="2"/>
              <a:buNone/>
            </a:pPr>
            <a:r>
              <a:rPr lang="en-US" altLang="zh-CN" sz="2200" b="1" dirty="0" smtClean="0"/>
              <a:t>4.</a:t>
            </a:r>
            <a:r>
              <a:rPr lang="zh-CN" altLang="en-US" sz="2200" b="1" dirty="0" smtClean="0"/>
              <a:t>若</a:t>
            </a:r>
            <a:r>
              <a:rPr lang="en-US" altLang="zh-CN" sz="2200" b="1" dirty="0"/>
              <a:t>GO (</a:t>
            </a:r>
            <a:r>
              <a:rPr lang="en-US" altLang="zh-CN" sz="2200" b="1" dirty="0" err="1"/>
              <a:t>I</a:t>
            </a:r>
            <a:r>
              <a:rPr lang="en-US" altLang="zh-CN" sz="2200" b="1" baseline="-25000" dirty="0" err="1"/>
              <a:t>k</a:t>
            </a:r>
            <a:r>
              <a:rPr lang="en-US" altLang="zh-CN" sz="2200" b="1" dirty="0"/>
              <a:t>, A)= </a:t>
            </a:r>
            <a:r>
              <a:rPr lang="en-US" altLang="zh-CN" sz="2200" b="1" dirty="0" err="1"/>
              <a:t>I</a:t>
            </a:r>
            <a:r>
              <a:rPr lang="en-US" altLang="zh-CN" sz="2200" b="1" baseline="-25000" dirty="0" err="1"/>
              <a:t>j</a:t>
            </a:r>
            <a:r>
              <a:rPr lang="en-US" altLang="zh-CN" sz="2200" b="1" dirty="0"/>
              <a:t>, A</a:t>
            </a:r>
            <a:r>
              <a:rPr lang="zh-CN" altLang="en-US" sz="2200" b="1" dirty="0"/>
              <a:t>为非终结符，则置</a:t>
            </a:r>
            <a:r>
              <a:rPr lang="en-US" altLang="zh-CN" sz="2200" b="1" dirty="0"/>
              <a:t>GOTO(k, A)=j;</a:t>
            </a:r>
          </a:p>
          <a:p>
            <a:pPr marL="361950" lvl="1" indent="-361950" algn="just">
              <a:buFontTx/>
              <a:buNone/>
            </a:pPr>
            <a:r>
              <a:rPr lang="en-US" altLang="zh-CN" sz="2200" b="1" dirty="0" smtClean="0"/>
              <a:t>5.</a:t>
            </a:r>
            <a:r>
              <a:rPr lang="zh-CN" altLang="en-US" sz="2200" b="1" dirty="0" smtClean="0"/>
              <a:t>分析</a:t>
            </a:r>
            <a:r>
              <a:rPr lang="zh-CN" altLang="en-US" sz="2200" b="1" dirty="0"/>
              <a:t>表中凡不能用规则</a:t>
            </a:r>
            <a:r>
              <a:rPr lang="en-US" altLang="zh-CN" sz="2200" b="1" dirty="0"/>
              <a:t>1</a:t>
            </a:r>
            <a:r>
              <a:rPr lang="zh-CN" altLang="en-US" sz="2200" b="1" dirty="0" smtClean="0"/>
              <a:t>至</a:t>
            </a:r>
            <a:r>
              <a:rPr lang="en-US" altLang="zh-CN" sz="2200" b="1" dirty="0" smtClean="0"/>
              <a:t>4</a:t>
            </a:r>
            <a:r>
              <a:rPr lang="zh-CN" altLang="en-US" sz="2200" b="1" dirty="0" smtClean="0"/>
              <a:t>填入</a:t>
            </a:r>
            <a:r>
              <a:rPr lang="zh-CN" altLang="en-US" sz="2200" b="1" dirty="0"/>
              <a:t>信息的空白格均置上“出错标志”。</a:t>
            </a:r>
          </a:p>
          <a:p>
            <a:endParaRPr lang="en-US" altLang="zh-CN" sz="2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97</a:t>
            </a:fld>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3568" y="764704"/>
            <a:ext cx="7772400" cy="5378152"/>
          </a:xfrm>
        </p:spPr>
        <p:txBody>
          <a:bodyPr/>
          <a:lstStyle/>
          <a:p>
            <a:pPr marL="0" indent="0">
              <a:buNone/>
            </a:pPr>
            <a:r>
              <a:rPr lang="zh-CN" altLang="en-US" sz="2800" b="1" dirty="0" smtClean="0"/>
              <a:t>    按上述算法构造的含有</a:t>
            </a:r>
            <a:r>
              <a:rPr lang="en-US" altLang="zh-CN" sz="2800" b="1" dirty="0" smtClean="0"/>
              <a:t>ACTION</a:t>
            </a:r>
            <a:r>
              <a:rPr lang="zh-CN" altLang="en-US" sz="2800" b="1" dirty="0" smtClean="0"/>
              <a:t>和</a:t>
            </a:r>
            <a:r>
              <a:rPr lang="en-US" altLang="zh-CN" sz="2800" b="1" dirty="0" smtClean="0"/>
              <a:t>GOTO</a:t>
            </a:r>
            <a:r>
              <a:rPr lang="zh-CN" altLang="en-US" sz="2800" b="1" dirty="0" smtClean="0"/>
              <a:t>两部分的分析表，如果每个入口不含多重定义，则称它为文法</a:t>
            </a:r>
            <a:r>
              <a:rPr lang="en-US" altLang="zh-CN" sz="2800" b="1" dirty="0" smtClean="0"/>
              <a:t>G</a:t>
            </a:r>
            <a:r>
              <a:rPr lang="zh-CN" altLang="en-US" sz="2800" b="1" dirty="0" smtClean="0"/>
              <a:t>的一张规范的</a:t>
            </a:r>
            <a:r>
              <a:rPr lang="en-US" altLang="zh-CN" sz="2800" b="1" dirty="0" smtClean="0"/>
              <a:t>LR(1)</a:t>
            </a:r>
            <a:r>
              <a:rPr lang="zh-CN" altLang="en-US" sz="2800" b="1" dirty="0" smtClean="0"/>
              <a:t>分析表。具有规范的</a:t>
            </a:r>
            <a:r>
              <a:rPr lang="en-US" altLang="zh-CN" sz="2800" b="1" dirty="0" smtClean="0"/>
              <a:t>LR(1)</a:t>
            </a:r>
            <a:r>
              <a:rPr lang="zh-CN" altLang="en-US" sz="2800" b="1" dirty="0" smtClean="0"/>
              <a:t>表的文法</a:t>
            </a:r>
            <a:r>
              <a:rPr lang="en-US" altLang="zh-CN" sz="2800" b="1" dirty="0" smtClean="0"/>
              <a:t>G</a:t>
            </a:r>
            <a:r>
              <a:rPr lang="zh-CN" altLang="en-US" sz="2800" b="1" dirty="0" smtClean="0"/>
              <a:t>称为一个</a:t>
            </a:r>
            <a:r>
              <a:rPr lang="en-US" altLang="zh-CN" sz="2800" b="1" dirty="0" smtClean="0"/>
              <a:t>LR</a:t>
            </a:r>
            <a:r>
              <a:rPr lang="zh-CN" altLang="en-US" sz="2800" b="1" dirty="0" smtClean="0"/>
              <a:t>（</a:t>
            </a:r>
            <a:r>
              <a:rPr lang="en-US" altLang="zh-CN" sz="2800" b="1" dirty="0" smtClean="0"/>
              <a:t>1</a:t>
            </a:r>
            <a:r>
              <a:rPr lang="zh-CN" altLang="en-US" sz="2800" b="1" dirty="0" smtClean="0"/>
              <a:t>）文法。</a:t>
            </a:r>
            <a:endParaRPr lang="zh-CN" altLang="en-US" sz="2800" b="1" dirty="0" smtClean="0">
              <a:sym typeface="Symbol" pitchFamily="18" charset="2"/>
            </a:endParaRPr>
          </a:p>
          <a:p>
            <a:pPr>
              <a:buFont typeface="Monotype Sorts" pitchFamily="2" charset="2"/>
              <a:buNone/>
            </a:pPr>
            <a:endParaRPr lang="en-US" altLang="zh-CN" sz="2800" b="1" dirty="0" smtClean="0"/>
          </a:p>
          <a:p>
            <a:pPr>
              <a:buFont typeface="Monotype Sorts" pitchFamily="2" charset="2"/>
              <a:buNone/>
            </a:pPr>
            <a:r>
              <a:rPr lang="en-US" altLang="zh-CN" sz="2800" b="1" dirty="0" smtClean="0"/>
              <a:t>    LR(1</a:t>
            </a:r>
            <a:r>
              <a:rPr lang="en-US" altLang="zh-CN" sz="2800" b="1" dirty="0"/>
              <a:t>) </a:t>
            </a:r>
            <a:r>
              <a:rPr lang="zh-CN" altLang="en-US" sz="2800" b="1" dirty="0"/>
              <a:t>文法满足下面两个条件</a:t>
            </a:r>
          </a:p>
          <a:p>
            <a:pPr>
              <a:buFont typeface="Monotype Sorts" pitchFamily="2" charset="2"/>
              <a:buNone/>
            </a:pPr>
            <a:r>
              <a:rPr lang="en-US" altLang="zh-CN" sz="2800" b="1" dirty="0" smtClean="0"/>
              <a:t>1.</a:t>
            </a:r>
            <a:r>
              <a:rPr lang="zh-CN" altLang="en-US" sz="2800" b="1" dirty="0" smtClean="0"/>
              <a:t>如果</a:t>
            </a:r>
            <a:r>
              <a:rPr lang="zh-CN" altLang="en-US" sz="2800" b="1" dirty="0"/>
              <a:t>一个项目集里有项目 </a:t>
            </a:r>
            <a:r>
              <a:rPr lang="en-US" altLang="zh-CN" sz="2800" b="1" dirty="0">
                <a:latin typeface="Arial" charset="0"/>
              </a:rPr>
              <a:t>[A –&gt; </a:t>
            </a:r>
            <a:r>
              <a:rPr lang="en-US" altLang="zh-CN" sz="2800" b="1" dirty="0" err="1">
                <a:latin typeface="Arial" charset="0"/>
              </a:rPr>
              <a:t>u•xv</a:t>
            </a:r>
            <a:r>
              <a:rPr lang="en-US" altLang="zh-CN" sz="2800" b="1" dirty="0">
                <a:latin typeface="Arial" charset="0"/>
              </a:rPr>
              <a:t> , a] </a:t>
            </a:r>
            <a:r>
              <a:rPr lang="zh-CN" altLang="en-US" sz="2800" b="1" dirty="0">
                <a:latin typeface="Arial" charset="0"/>
              </a:rPr>
              <a:t>，</a:t>
            </a:r>
            <a:r>
              <a:rPr lang="zh-CN" altLang="en-US" sz="2800" b="1" dirty="0"/>
              <a:t> </a:t>
            </a:r>
            <a:endParaRPr lang="en-US" altLang="zh-CN" sz="2800" b="1" dirty="0" smtClean="0"/>
          </a:p>
          <a:p>
            <a:pPr>
              <a:buFont typeface="Monotype Sorts" pitchFamily="2" charset="2"/>
              <a:buNone/>
            </a:pPr>
            <a:r>
              <a:rPr lang="en-US" altLang="zh-CN" sz="2800" b="1" dirty="0" smtClean="0">
                <a:latin typeface="Arial" charset="0"/>
              </a:rPr>
              <a:t>   x</a:t>
            </a:r>
            <a:r>
              <a:rPr lang="zh-CN" altLang="en-US" sz="2800" b="1" dirty="0">
                <a:latin typeface="Arial" charset="0"/>
              </a:rPr>
              <a:t>是终结符，那就不会有项目</a:t>
            </a:r>
            <a:r>
              <a:rPr lang="en-US" altLang="zh-CN" sz="2800" b="1" dirty="0">
                <a:latin typeface="Arial" charset="0"/>
              </a:rPr>
              <a:t>[B –&gt; u•, x] </a:t>
            </a:r>
          </a:p>
          <a:p>
            <a:pPr>
              <a:buFont typeface="Monotype Sorts" pitchFamily="2" charset="2"/>
              <a:buNone/>
            </a:pPr>
            <a:r>
              <a:rPr lang="en-US" altLang="zh-CN" sz="2800" b="1" dirty="0" smtClean="0"/>
              <a:t>2.</a:t>
            </a:r>
            <a:r>
              <a:rPr lang="zh-CN" altLang="en-US" sz="2800" b="1" dirty="0" smtClean="0"/>
              <a:t>项目</a:t>
            </a:r>
            <a:r>
              <a:rPr lang="zh-CN" altLang="en-US" sz="2800" b="1" dirty="0"/>
              <a:t>集里所有归约</a:t>
            </a:r>
            <a:r>
              <a:rPr lang="zh-CN" altLang="en-US" sz="2800" b="1" dirty="0" smtClean="0"/>
              <a:t>项目的</a:t>
            </a:r>
            <a:r>
              <a:rPr lang="zh-CN" altLang="en-US" sz="2800" b="1" dirty="0"/>
              <a:t>向前搜索符不相交，即不能同时含有项目</a:t>
            </a:r>
          </a:p>
          <a:p>
            <a:pPr>
              <a:buFont typeface="Monotype Sorts" pitchFamily="2" charset="2"/>
              <a:buNone/>
            </a:pPr>
            <a:r>
              <a:rPr lang="zh-CN" altLang="en-US" sz="2800" b="1" dirty="0">
                <a:latin typeface="Arial" charset="0"/>
              </a:rPr>
              <a:t>    </a:t>
            </a:r>
            <a:r>
              <a:rPr lang="en-US" altLang="zh-CN" sz="2800" b="1" dirty="0">
                <a:latin typeface="Arial" charset="0"/>
              </a:rPr>
              <a:t>[A –&gt; u•, a] </a:t>
            </a:r>
            <a:r>
              <a:rPr lang="zh-CN" altLang="en-US" sz="2800" b="1" dirty="0">
                <a:latin typeface="Arial" charset="0"/>
              </a:rPr>
              <a:t>和</a:t>
            </a:r>
            <a:r>
              <a:rPr lang="en-US" altLang="zh-CN" sz="2800" b="1" dirty="0">
                <a:latin typeface="Arial" charset="0"/>
              </a:rPr>
              <a:t>[B –&gt; v •, a]</a:t>
            </a:r>
          </a:p>
          <a:p>
            <a:pPr>
              <a:buFont typeface="Monotype Sorts" pitchFamily="2" charset="2"/>
              <a:buNone/>
            </a:pPr>
            <a:endParaRPr lang="en-US" altLang="zh-CN" dirty="0">
              <a:latin typeface="Arial"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98</a:t>
            </a:fld>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55576" y="620688"/>
            <a:ext cx="7772400" cy="647700"/>
          </a:xfrm>
        </p:spPr>
        <p:txBody>
          <a:bodyPr/>
          <a:lstStyle/>
          <a:p>
            <a:r>
              <a:rPr lang="en-US" altLang="zh-CN" sz="3600" b="1" dirty="0">
                <a:solidFill>
                  <a:srgbClr val="3333FF"/>
                </a:solidFill>
              </a:rPr>
              <a:t>LR(1)</a:t>
            </a:r>
            <a:r>
              <a:rPr lang="zh-CN" altLang="en-US" sz="3600" b="1" dirty="0">
                <a:solidFill>
                  <a:srgbClr val="3333FF"/>
                </a:solidFill>
              </a:rPr>
              <a:t>比</a:t>
            </a:r>
            <a:r>
              <a:rPr lang="en-US" altLang="zh-CN" sz="3600" b="1" dirty="0">
                <a:solidFill>
                  <a:srgbClr val="3333FF"/>
                </a:solidFill>
              </a:rPr>
              <a:t>SLR</a:t>
            </a:r>
            <a:r>
              <a:rPr lang="zh-CN" altLang="en-US" sz="3600" b="1" dirty="0">
                <a:solidFill>
                  <a:srgbClr val="3333FF"/>
                </a:solidFill>
              </a:rPr>
              <a:t>（</a:t>
            </a:r>
            <a:r>
              <a:rPr lang="en-US" altLang="zh-CN" sz="3600" b="1" dirty="0">
                <a:solidFill>
                  <a:srgbClr val="3333FF"/>
                </a:solidFill>
              </a:rPr>
              <a:t>1</a:t>
            </a:r>
            <a:r>
              <a:rPr lang="zh-CN" altLang="en-US" sz="3600" b="1" dirty="0">
                <a:solidFill>
                  <a:srgbClr val="3333FF"/>
                </a:solidFill>
              </a:rPr>
              <a:t>）能力强</a:t>
            </a:r>
          </a:p>
        </p:txBody>
      </p:sp>
      <p:sp>
        <p:nvSpPr>
          <p:cNvPr id="18435" name="Rectangle 3"/>
          <p:cNvSpPr>
            <a:spLocks noGrp="1" noChangeArrowheads="1"/>
          </p:cNvSpPr>
          <p:nvPr>
            <p:ph idx="1"/>
          </p:nvPr>
        </p:nvSpPr>
        <p:spPr>
          <a:xfrm>
            <a:off x="381000" y="1484784"/>
            <a:ext cx="8610600" cy="4248472"/>
          </a:xfrm>
        </p:spPr>
        <p:txBody>
          <a:bodyPr/>
          <a:lstStyle/>
          <a:p>
            <a:pPr algn="just">
              <a:buFont typeface="Monotype Sorts" pitchFamily="2" charset="2"/>
              <a:buNone/>
            </a:pPr>
            <a:endParaRPr lang="en-US" altLang="zh-CN" sz="2400" b="1" dirty="0"/>
          </a:p>
          <a:p>
            <a:pPr algn="just">
              <a:buFont typeface="Monotype Sorts" pitchFamily="2" charset="2"/>
              <a:buNone/>
            </a:pPr>
            <a:r>
              <a:rPr lang="en-US" altLang="zh-CN" sz="2400" b="1" dirty="0"/>
              <a:t> </a:t>
            </a:r>
            <a:r>
              <a:rPr lang="zh-CN" altLang="en-US" sz="2400" b="1" dirty="0" smtClean="0"/>
              <a:t>例</a:t>
            </a:r>
            <a:r>
              <a:rPr lang="en-US" altLang="zh-CN" sz="2400" b="1" dirty="0" smtClean="0"/>
              <a:t>5.14</a:t>
            </a:r>
            <a:endParaRPr lang="en-US" altLang="zh-CN" sz="2400" b="1" dirty="0"/>
          </a:p>
          <a:p>
            <a:pPr algn="just">
              <a:buFont typeface="Monotype Sorts" pitchFamily="2" charset="2"/>
              <a:buNone/>
            </a:pPr>
            <a:r>
              <a:rPr lang="en-US" altLang="zh-CN"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0) S`→S</a:t>
            </a:r>
          </a:p>
          <a:p>
            <a:pPr algn="just">
              <a:buFont typeface="Monotype Sorts" pitchFamily="2" charset="2"/>
              <a:buNone/>
            </a:pPr>
            <a:r>
              <a:rPr lang="en-US" altLang="zh-CN" sz="2400" b="1" dirty="0">
                <a:latin typeface="Times New Roman" pitchFamily="18" charset="0"/>
                <a:cs typeface="Times New Roman" pitchFamily="18" charset="0"/>
              </a:rPr>
              <a:t> (1</a:t>
            </a:r>
            <a:r>
              <a:rPr lang="en-US" altLang="zh-CN" sz="2400" b="1" dirty="0" smtClean="0">
                <a:latin typeface="Times New Roman" pitchFamily="18" charset="0"/>
                <a:cs typeface="Times New Roman" pitchFamily="18" charset="0"/>
              </a:rPr>
              <a:t>) S</a:t>
            </a:r>
            <a:r>
              <a:rPr lang="en-US" altLang="zh-CN" sz="2400" b="1" dirty="0">
                <a:latin typeface="Times New Roman" pitchFamily="18" charset="0"/>
                <a:cs typeface="Times New Roman" pitchFamily="18" charset="0"/>
              </a:rPr>
              <a:t>→L=R</a:t>
            </a:r>
          </a:p>
          <a:p>
            <a:pPr algn="just">
              <a:buFont typeface="Monotype Sorts" pitchFamily="2" charset="2"/>
              <a:buNone/>
            </a:pPr>
            <a:r>
              <a:rPr lang="en-US" altLang="zh-CN" sz="2400" b="1" dirty="0" smtClean="0">
                <a:latin typeface="Times New Roman" pitchFamily="18" charset="0"/>
                <a:cs typeface="Times New Roman" pitchFamily="18" charset="0"/>
              </a:rPr>
              <a:t> (2) S</a:t>
            </a:r>
            <a:r>
              <a:rPr lang="en-US" altLang="zh-CN" sz="2400" b="1" dirty="0">
                <a:latin typeface="Times New Roman" pitchFamily="18" charset="0"/>
                <a:cs typeface="Times New Roman" pitchFamily="18" charset="0"/>
              </a:rPr>
              <a:t>→R</a:t>
            </a:r>
          </a:p>
          <a:p>
            <a:pPr algn="just">
              <a:buFont typeface="Monotype Sorts" pitchFamily="2" charset="2"/>
              <a:buNone/>
            </a:pPr>
            <a:r>
              <a:rPr lang="en-US" altLang="zh-CN"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3</a:t>
            </a:r>
            <a:r>
              <a:rPr lang="en-US" altLang="zh-CN" sz="2400" b="1" dirty="0" smtClean="0">
                <a:latin typeface="Times New Roman" pitchFamily="18" charset="0"/>
                <a:cs typeface="Times New Roman" pitchFamily="18" charset="0"/>
              </a:rPr>
              <a:t>) L</a:t>
            </a:r>
            <a:r>
              <a:rPr lang="en-US" altLang="zh-CN" sz="2400" b="1" dirty="0">
                <a:latin typeface="Times New Roman" pitchFamily="18" charset="0"/>
                <a:cs typeface="Times New Roman" pitchFamily="18" charset="0"/>
              </a:rPr>
              <a:t>→ *R</a:t>
            </a:r>
          </a:p>
          <a:p>
            <a:pPr algn="just">
              <a:buFont typeface="Monotype Sorts" pitchFamily="2" charset="2"/>
              <a:buNone/>
            </a:pPr>
            <a:r>
              <a:rPr lang="en-US" altLang="zh-CN"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4</a:t>
            </a:r>
            <a:r>
              <a:rPr lang="en-US" altLang="zh-CN" sz="2400" b="1" dirty="0" smtClean="0">
                <a:latin typeface="Times New Roman" pitchFamily="18" charset="0"/>
                <a:cs typeface="Times New Roman" pitchFamily="18" charset="0"/>
              </a:rPr>
              <a:t>) </a:t>
            </a:r>
            <a:r>
              <a:rPr lang="en-US" altLang="zh-CN" sz="2400" b="1" dirty="0" err="1" smtClean="0">
                <a:latin typeface="Times New Roman" pitchFamily="18" charset="0"/>
                <a:cs typeface="Times New Roman" pitchFamily="18" charset="0"/>
              </a:rPr>
              <a:t>L</a:t>
            </a:r>
            <a:r>
              <a:rPr lang="en-US" altLang="zh-CN" sz="2400" b="1" dirty="0" err="1">
                <a:latin typeface="Times New Roman" pitchFamily="18" charset="0"/>
                <a:cs typeface="Times New Roman" pitchFamily="18" charset="0"/>
              </a:rPr>
              <a:t>→id</a:t>
            </a:r>
            <a:endParaRPr lang="en-US" altLang="zh-CN" sz="2400" b="1" dirty="0">
              <a:latin typeface="Times New Roman" pitchFamily="18" charset="0"/>
              <a:cs typeface="Times New Roman" pitchFamily="18" charset="0"/>
            </a:endParaRPr>
          </a:p>
          <a:p>
            <a:pPr>
              <a:buFont typeface="Monotype Sorts" pitchFamily="2" charset="2"/>
              <a:buNone/>
            </a:pPr>
            <a:r>
              <a:rPr lang="en-US" altLang="zh-CN" sz="2400" b="1" dirty="0" smtClean="0">
                <a:latin typeface="Times New Roman" pitchFamily="18" charset="0"/>
                <a:cs typeface="Times New Roman" pitchFamily="18" charset="0"/>
              </a:rPr>
              <a:t> (</a:t>
            </a:r>
            <a:r>
              <a:rPr lang="en-US" altLang="zh-CN" sz="2400" b="1" dirty="0">
                <a:latin typeface="Times New Roman" pitchFamily="18" charset="0"/>
                <a:cs typeface="Times New Roman" pitchFamily="18" charset="0"/>
              </a:rPr>
              <a:t>5</a:t>
            </a:r>
            <a:r>
              <a:rPr lang="en-US" altLang="zh-CN" sz="2400" b="1" dirty="0" smtClean="0">
                <a:latin typeface="Times New Roman" pitchFamily="18" charset="0"/>
                <a:cs typeface="Times New Roman" pitchFamily="18" charset="0"/>
              </a:rPr>
              <a:t>) R</a:t>
            </a:r>
            <a:r>
              <a:rPr lang="en-US" altLang="zh-CN" sz="2400" b="1" dirty="0">
                <a:latin typeface="Times New Roman" pitchFamily="18" charset="0"/>
                <a:cs typeface="Times New Roman" pitchFamily="18" charset="0"/>
              </a:rPr>
              <a:t>→L</a:t>
            </a:r>
            <a:r>
              <a:rPr lang="en-US" altLang="zh-CN" sz="1800" b="1" dirty="0">
                <a:latin typeface="宋体" pitchFamily="2" charset="-122"/>
              </a:rPr>
              <a:t/>
            </a:r>
            <a:br>
              <a:rPr lang="en-US" altLang="zh-CN" sz="1800" b="1" dirty="0">
                <a:latin typeface="宋体" pitchFamily="2" charset="-122"/>
              </a:rPr>
            </a:br>
            <a:r>
              <a:rPr lang="zh-CN" altLang="en-US" sz="2800" dirty="0"/>
              <a:t>不能用</a:t>
            </a:r>
            <a:r>
              <a:rPr lang="en-US" altLang="zh-CN" sz="2800" dirty="0"/>
              <a:t>SLR</a:t>
            </a:r>
            <a:r>
              <a:rPr lang="zh-CN" altLang="en-US" sz="2800" dirty="0"/>
              <a:t>（</a:t>
            </a:r>
            <a:r>
              <a:rPr lang="en-US" altLang="zh-CN" sz="2800" dirty="0"/>
              <a:t>1</a:t>
            </a:r>
            <a:r>
              <a:rPr lang="zh-CN" altLang="en-US" sz="2800" dirty="0"/>
              <a:t>）技术解决，但能用</a:t>
            </a:r>
            <a:r>
              <a:rPr lang="en-US" altLang="zh-CN" sz="2800" dirty="0"/>
              <a:t>LR</a:t>
            </a:r>
            <a:r>
              <a:rPr lang="zh-CN" altLang="en-US" sz="2800" dirty="0"/>
              <a:t>（</a:t>
            </a:r>
            <a:r>
              <a:rPr lang="en-US" altLang="zh-CN" sz="2800" dirty="0"/>
              <a:t>1</a:t>
            </a:r>
            <a:r>
              <a:rPr lang="zh-CN" altLang="en-US" sz="2800"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99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10481</TotalTime>
  <Words>12745</Words>
  <Application>Microsoft Office PowerPoint</Application>
  <PresentationFormat>全屏显示(4:3)</PresentationFormat>
  <Paragraphs>1793</Paragraphs>
  <Slides>125</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125</vt:i4>
      </vt:variant>
    </vt:vector>
  </HeadingPairs>
  <TitlesOfParts>
    <vt:vector size="146" baseType="lpstr">
      <vt:lpstr>Arial Unicode MS</vt:lpstr>
      <vt:lpstr>Monotype Sorts</vt:lpstr>
      <vt:lpstr>方正舒体</vt:lpstr>
      <vt:lpstr>仿宋_GB2312</vt:lpstr>
      <vt:lpstr>华文行楷</vt:lpstr>
      <vt:lpstr>华文新魏</vt:lpstr>
      <vt:lpstr>楷体_GB2312</vt:lpstr>
      <vt:lpstr>隶书</vt:lpstr>
      <vt:lpstr>宋体</vt:lpstr>
      <vt:lpstr>Arial</vt:lpstr>
      <vt:lpstr>Calibri</vt:lpstr>
      <vt:lpstr>Comic Sans MS</vt:lpstr>
      <vt:lpstr>Symbol</vt:lpstr>
      <vt:lpstr>Tahoma</vt:lpstr>
      <vt:lpstr>Times New Roman</vt:lpstr>
      <vt:lpstr>Wingdings</vt:lpstr>
      <vt:lpstr>主题1</vt:lpstr>
      <vt:lpstr>Visio</vt:lpstr>
      <vt:lpstr>公式</vt:lpstr>
      <vt:lpstr>Document</vt:lpstr>
      <vt:lpstr>文档</vt:lpstr>
      <vt:lpstr>第5章 自底向上的语法分析 </vt:lpstr>
      <vt:lpstr>5.1 自底向上的语法分析概述</vt:lpstr>
      <vt:lpstr>例5.1 一个简单的归约过程</vt:lpstr>
      <vt:lpstr>语法分析树的生成演示</vt:lpstr>
      <vt:lpstr>5.1.1 移进-归约分析</vt:lpstr>
      <vt:lpstr>移进-归约语法分析器的总体结构 </vt:lpstr>
      <vt:lpstr>与LL(1)的体系结构比较</vt:lpstr>
      <vt:lpstr>移进-归约分析的工作过程</vt:lpstr>
      <vt:lpstr>输出结果表示： 用产生式序列表示语法分析树</vt:lpstr>
      <vt:lpstr>PowerPoint 演示文稿</vt:lpstr>
      <vt:lpstr>分析器的四种动作</vt:lpstr>
      <vt:lpstr>移进-归约分析中的问题</vt:lpstr>
      <vt:lpstr>PowerPoint 演示文稿</vt:lpstr>
      <vt:lpstr>移进-归约分析中的问题</vt:lpstr>
      <vt:lpstr>5.1.2 优先法</vt:lpstr>
      <vt:lpstr>PowerPoint 演示文稿</vt:lpstr>
      <vt:lpstr>5.2  算符优先分析</vt:lpstr>
      <vt:lpstr>5.2.1 算符优先分析</vt:lpstr>
      <vt:lpstr>5.2.1 算符优先分析</vt:lpstr>
      <vt:lpstr>PowerPoint 演示文稿</vt:lpstr>
      <vt:lpstr>分析程序模型</vt:lpstr>
      <vt:lpstr>例5.3  G’[E]:   E→E＋T|T，T→T*F|F                    F→P↑F｜P， P→(E)|i</vt:lpstr>
      <vt:lpstr> 5.2.2 算符优先文法的定义</vt:lpstr>
      <vt:lpstr>算符优先关系</vt:lpstr>
      <vt:lpstr>算符优先文法</vt:lpstr>
      <vt:lpstr>5.2.3 算符优先关系表的构造</vt:lpstr>
      <vt:lpstr>计算算符优先关系</vt:lpstr>
      <vt:lpstr>文法G’[E’]： (0) E’→#E#  (1) E→E+T   (2) E→T     (3) T→T*F  (4) T→F      (5) F→PF|P  (6) P→(E)   (7) P→i</vt:lpstr>
      <vt:lpstr>       G’[E’]的算符优先关表</vt:lpstr>
      <vt:lpstr>5.2.4 算符优先分析算法</vt:lpstr>
      <vt:lpstr>算符优先分析算法</vt:lpstr>
      <vt:lpstr>5.2.5 算符优先分析法特点</vt:lpstr>
      <vt:lpstr>算符优先分析法还可以应用于二义文法</vt:lpstr>
      <vt:lpstr>5.3ＬＲ分析</vt:lpstr>
      <vt:lpstr>5.3ＬＲ分析</vt:lpstr>
      <vt:lpstr>5.3.1 概述：自底向上的语法分析</vt:lpstr>
      <vt:lpstr>自底向上的语法分析 (1)S → cAd   (2)  A → ab  (3)A → a 识别输入串w=cabd是否为该文法的句子</vt:lpstr>
      <vt:lpstr>刻画“可归约串”</vt:lpstr>
      <vt:lpstr>例5.8 ：i*i+i 的短语、直接短语和句柄</vt:lpstr>
      <vt:lpstr>   自底向上的语法分析 在分析程序工作的每一步，都是从当前串中选择一个子串，将它归约到某个非终结符号，该子串称为“可归约串”</vt:lpstr>
      <vt:lpstr>G[E]： E→E+T|T              T→T*F|F              F→(E)|i</vt:lpstr>
      <vt:lpstr>PowerPoint 演示文稿</vt:lpstr>
      <vt:lpstr>PowerPoint 演示文稿</vt:lpstr>
      <vt:lpstr>  L 从左到右扫描输入串         R  构造最右推导   ＬＲ分析器模型</vt:lpstr>
      <vt:lpstr>ＬＲ分析器模型(带符号栈的）</vt:lpstr>
      <vt:lpstr>  LR分析使用两张表</vt:lpstr>
      <vt:lpstr>LR分析表</vt:lpstr>
      <vt:lpstr>PowerPoint 演示文稿</vt:lpstr>
      <vt:lpstr>LR分析算法</vt:lpstr>
      <vt:lpstr>ＬＲ分析算法(continue)</vt:lpstr>
      <vt:lpstr>ＬＲ分析的特征</vt:lpstr>
      <vt:lpstr>5.3.2  LR(0) 分析</vt:lpstr>
      <vt:lpstr>  几个概念</vt:lpstr>
      <vt:lpstr>活前缀与句柄</vt:lpstr>
      <vt:lpstr>活前缀与句柄</vt:lpstr>
      <vt:lpstr> LR(0)项目</vt:lpstr>
      <vt:lpstr> LR(0)项目</vt:lpstr>
      <vt:lpstr>LR（0） 项目集</vt:lpstr>
      <vt:lpstr>LR(0)项目集规范族的构造</vt:lpstr>
      <vt:lpstr>LR(0)项目集规范族的构造</vt:lpstr>
      <vt:lpstr>例5.10</vt:lpstr>
      <vt:lpstr>PowerPoint 演示文稿</vt:lpstr>
      <vt:lpstr>LR(0)分析表的构造</vt:lpstr>
      <vt:lpstr>LR(0)文法</vt:lpstr>
      <vt:lpstr>例5.10</vt:lpstr>
      <vt:lpstr>PowerPoint 演示文稿</vt:lpstr>
      <vt:lpstr>识别活前缀的DFA</vt:lpstr>
      <vt:lpstr>PowerPoint 演示文稿</vt:lpstr>
      <vt:lpstr>PowerPoint 演示文稿</vt:lpstr>
      <vt:lpstr>PowerPoint 演示文稿</vt:lpstr>
      <vt:lpstr>PowerPoint 演示文稿</vt:lpstr>
      <vt:lpstr>  G[S]的LR(0)分析表</vt:lpstr>
      <vt:lpstr>PowerPoint 演示文稿</vt:lpstr>
      <vt:lpstr>PowerPoint 演示文稿</vt:lpstr>
      <vt:lpstr>5.3.3      SLR(1)分析</vt:lpstr>
      <vt:lpstr>文法： (0) S’→S       (1) S→rD        (2) D→D,i      (3) D→i</vt:lpstr>
      <vt:lpstr>PowerPoint 演示文稿</vt:lpstr>
      <vt:lpstr>LR(0)技术的局限性</vt:lpstr>
      <vt:lpstr>5.3.3 SLR(1)分析</vt:lpstr>
      <vt:lpstr>      SLR分析表的构造</vt:lpstr>
      <vt:lpstr>      SLR(1) 文法</vt:lpstr>
      <vt:lpstr>文法：(0) S`→S       (1) S→rD       (2) D→D,i      (3) D→i  I3:   S→r D．  D→D.,i  FOLLOW(S)= {# }  I4:   D→i． FOLLOW(D)= {,  # }   I6:   D→D，i． FOLLOW(D)= {,  # } </vt:lpstr>
      <vt:lpstr>5.3.4  LR(1)和LALR(1)分析</vt:lpstr>
      <vt:lpstr>例5.13文法G  (0) S’→S   (1) S→aAd   (2) S→bAc                (3) S→aec  (4) S→bed   (5) A→e</vt:lpstr>
      <vt:lpstr>PowerPoint 演示文稿</vt:lpstr>
      <vt:lpstr>(0) S’→S     (1) S→aAd     (2) S→bAc (3) S→aec    (4) S→bed     (5) A→e 非LR(0),非SLR(1)</vt:lpstr>
      <vt:lpstr>例5.14  G[S]: (0)  S’→S        (1)  S→L=R      (2)  S→R (3)  L→ *R        (4) L→id           (5)  R→L</vt:lpstr>
      <vt:lpstr>I2:  S –&gt; L• = R       R –&gt; L•   Follow(R)={#,=}</vt:lpstr>
      <vt:lpstr>SLR（1）的局限</vt:lpstr>
      <vt:lpstr>  . </vt:lpstr>
      <vt:lpstr>SLR（1）的局限</vt:lpstr>
      <vt:lpstr>SLR（1）的局限</vt:lpstr>
      <vt:lpstr>PowerPoint 演示文稿</vt:lpstr>
      <vt:lpstr>LR(1)项目对某个活前缀有效</vt:lpstr>
      <vt:lpstr>   构造LR(1)项目集规范族和G0函数</vt:lpstr>
      <vt:lpstr>例5.13的LR(1)项目集规范族</vt:lpstr>
      <vt:lpstr>LR(1)分析表的构造</vt:lpstr>
      <vt:lpstr>PowerPoint 演示文稿</vt:lpstr>
      <vt:lpstr>LR(1)比SLR（1）能力强</vt:lpstr>
      <vt:lpstr>PowerPoint 演示文稿</vt:lpstr>
      <vt:lpstr>每个SLR文法都是LR（1）的，一个SLR文法的规范LR分析器比其SLR分析器的状态要多</vt:lpstr>
      <vt:lpstr>PowerPoint 演示文稿</vt:lpstr>
      <vt:lpstr>PowerPoint 演示文稿</vt:lpstr>
      <vt:lpstr>LALR(1)分析</vt:lpstr>
      <vt:lpstr> LALR(1)分析表构造</vt:lpstr>
      <vt:lpstr>PowerPoint 演示文稿</vt:lpstr>
      <vt:lpstr>PowerPoint 演示文稿</vt:lpstr>
      <vt:lpstr>  对 输入串ab#用LR(1)分析的过程</vt:lpstr>
      <vt:lpstr> 对输入串ab#用LALR(1)分析的过程</vt:lpstr>
      <vt:lpstr>PowerPoint 演示文稿</vt:lpstr>
      <vt:lpstr> LR(1) 项目集规范族:</vt:lpstr>
      <vt:lpstr>PowerPoint 演示文稿</vt:lpstr>
      <vt:lpstr>5.3.5 LR分析在二义性文法中的应用</vt:lpstr>
      <vt:lpstr>PowerPoint 演示文稿</vt:lpstr>
      <vt:lpstr>PowerPoint 演示文稿</vt:lpstr>
      <vt:lpstr>在I1，I7，I8中 存在移进 -归约冲突</vt:lpstr>
      <vt:lpstr>PowerPoint 演示文稿</vt:lpstr>
      <vt:lpstr>PowerPoint 演示文稿</vt:lpstr>
      <vt:lpstr>5.4 语法分析程序的自动生成工具Yacc </vt:lpstr>
      <vt:lpstr>用Yacc和Lex合建编译程序</vt:lpstr>
      <vt:lpstr>Yacc 源程序的结构</vt:lpstr>
      <vt:lpstr>Yacc 源程序的结构</vt:lpstr>
      <vt:lpstr>Yacc 源程序的结构</vt:lpstr>
      <vt:lpstr>Yacc 源程序的结构</vt:lpstr>
      <vt:lpstr>5.5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第六章ＬＲ分析 自下而上的语法分析 特定的一种shift-reduce实现技术</dc:title>
  <dc:creator>apple</dc:creator>
  <cp:lastModifiedBy>liao</cp:lastModifiedBy>
  <cp:revision>257</cp:revision>
  <dcterms:created xsi:type="dcterms:W3CDTF">2018-10-01T07:29:23Z</dcterms:created>
  <dcterms:modified xsi:type="dcterms:W3CDTF">2021-05-12T01:10:29Z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