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bookmarkIdSeed="2">
  <p:sldMasterIdLst>
    <p:sldMasterId id="2147483648" r:id="rId1"/>
    <p:sldMasterId id="2147483679" r:id="rId2"/>
  </p:sldMasterIdLst>
  <p:notesMasterIdLst>
    <p:notesMasterId r:id="rId68"/>
  </p:notesMasterIdLst>
  <p:handoutMasterIdLst>
    <p:handoutMasterId r:id="rId69"/>
  </p:handoutMasterIdLst>
  <p:sldIdLst>
    <p:sldId id="1630" r:id="rId3"/>
    <p:sldId id="2167" r:id="rId4"/>
    <p:sldId id="695" r:id="rId5"/>
    <p:sldId id="1775" r:id="rId6"/>
    <p:sldId id="1562" r:id="rId7"/>
    <p:sldId id="1598" r:id="rId8"/>
    <p:sldId id="1631" r:id="rId9"/>
    <p:sldId id="1766" r:id="rId10"/>
    <p:sldId id="1696" r:id="rId11"/>
    <p:sldId id="1703" r:id="rId12"/>
    <p:sldId id="1706" r:id="rId13"/>
    <p:sldId id="1707" r:id="rId14"/>
    <p:sldId id="1708" r:id="rId15"/>
    <p:sldId id="1709" r:id="rId16"/>
    <p:sldId id="1711" r:id="rId17"/>
    <p:sldId id="1712" r:id="rId18"/>
    <p:sldId id="1714" r:id="rId19"/>
    <p:sldId id="1755" r:id="rId20"/>
    <p:sldId id="1716" r:id="rId21"/>
    <p:sldId id="1717" r:id="rId22"/>
    <p:sldId id="1718" r:id="rId23"/>
    <p:sldId id="1721" r:id="rId24"/>
    <p:sldId id="1722" r:id="rId25"/>
    <p:sldId id="1723" r:id="rId26"/>
    <p:sldId id="1724" r:id="rId27"/>
    <p:sldId id="1725" r:id="rId28"/>
    <p:sldId id="1761" r:id="rId29"/>
    <p:sldId id="1727" r:id="rId30"/>
    <p:sldId id="1762" r:id="rId31"/>
    <p:sldId id="1729" r:id="rId32"/>
    <p:sldId id="1763" r:id="rId33"/>
    <p:sldId id="1756" r:id="rId34"/>
    <p:sldId id="1757" r:id="rId35"/>
    <p:sldId id="1758" r:id="rId36"/>
    <p:sldId id="1759" r:id="rId37"/>
    <p:sldId id="1760" r:id="rId38"/>
    <p:sldId id="1736" r:id="rId39"/>
    <p:sldId id="1767" r:id="rId40"/>
    <p:sldId id="1771" r:id="rId41"/>
    <p:sldId id="1768" r:id="rId42"/>
    <p:sldId id="1774" r:id="rId43"/>
    <p:sldId id="1776" r:id="rId44"/>
    <p:sldId id="1777" r:id="rId45"/>
    <p:sldId id="1781" r:id="rId46"/>
    <p:sldId id="1782" r:id="rId47"/>
    <p:sldId id="1783" r:id="rId48"/>
    <p:sldId id="1784" r:id="rId49"/>
    <p:sldId id="1785" r:id="rId50"/>
    <p:sldId id="1786" r:id="rId51"/>
    <p:sldId id="1787" r:id="rId52"/>
    <p:sldId id="1788" r:id="rId53"/>
    <p:sldId id="1737" r:id="rId54"/>
    <p:sldId id="1739" r:id="rId55"/>
    <p:sldId id="1740" r:id="rId56"/>
    <p:sldId id="1741" r:id="rId57"/>
    <p:sldId id="1743" r:id="rId58"/>
    <p:sldId id="1745" r:id="rId59"/>
    <p:sldId id="1747" r:id="rId60"/>
    <p:sldId id="1750" r:id="rId61"/>
    <p:sldId id="1751" r:id="rId62"/>
    <p:sldId id="1752" r:id="rId63"/>
    <p:sldId id="1753" r:id="rId64"/>
    <p:sldId id="1632" r:id="rId65"/>
    <p:sldId id="1773" r:id="rId66"/>
    <p:sldId id="2168" r:id="rId67"/>
  </p:sldIdLst>
  <p:sldSz cx="12192000" cy="6858000"/>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charset="0"/>
        <a:ea typeface="Geneva" charset="0"/>
        <a:cs typeface="+mn-cs"/>
      </a:defRPr>
    </a:lvl1pPr>
    <a:lvl2pPr marL="457178" algn="l" rtl="0" eaLnBrk="0" fontAlgn="base" hangingPunct="0">
      <a:spcBef>
        <a:spcPct val="0"/>
      </a:spcBef>
      <a:spcAft>
        <a:spcPct val="0"/>
      </a:spcAft>
      <a:defRPr sz="2400" kern="1200">
        <a:solidFill>
          <a:schemeClr val="tx1"/>
        </a:solidFill>
        <a:latin typeface="Times" charset="0"/>
        <a:ea typeface="Geneva" charset="0"/>
        <a:cs typeface="+mn-cs"/>
      </a:defRPr>
    </a:lvl2pPr>
    <a:lvl3pPr marL="914354" algn="l" rtl="0" eaLnBrk="0" fontAlgn="base" hangingPunct="0">
      <a:spcBef>
        <a:spcPct val="0"/>
      </a:spcBef>
      <a:spcAft>
        <a:spcPct val="0"/>
      </a:spcAft>
      <a:defRPr sz="2400" kern="1200">
        <a:solidFill>
          <a:schemeClr val="tx1"/>
        </a:solidFill>
        <a:latin typeface="Times" charset="0"/>
        <a:ea typeface="Geneva" charset="0"/>
        <a:cs typeface="+mn-cs"/>
      </a:defRPr>
    </a:lvl3pPr>
    <a:lvl4pPr marL="1371532" algn="l" rtl="0" eaLnBrk="0" fontAlgn="base" hangingPunct="0">
      <a:spcBef>
        <a:spcPct val="0"/>
      </a:spcBef>
      <a:spcAft>
        <a:spcPct val="0"/>
      </a:spcAft>
      <a:defRPr sz="2400" kern="1200">
        <a:solidFill>
          <a:schemeClr val="tx1"/>
        </a:solidFill>
        <a:latin typeface="Times" charset="0"/>
        <a:ea typeface="Geneva" charset="0"/>
        <a:cs typeface="+mn-cs"/>
      </a:defRPr>
    </a:lvl4pPr>
    <a:lvl5pPr marL="1828709" algn="l" rtl="0" eaLnBrk="0" fontAlgn="base" hangingPunct="0">
      <a:spcBef>
        <a:spcPct val="0"/>
      </a:spcBef>
      <a:spcAft>
        <a:spcPct val="0"/>
      </a:spcAft>
      <a:defRPr sz="2400" kern="1200">
        <a:solidFill>
          <a:schemeClr val="tx1"/>
        </a:solidFill>
        <a:latin typeface="Times" charset="0"/>
        <a:ea typeface="Geneva" charset="0"/>
        <a:cs typeface="+mn-cs"/>
      </a:defRPr>
    </a:lvl5pPr>
    <a:lvl6pPr marL="2285886" algn="l" defTabSz="914354" rtl="0" eaLnBrk="1" latinLnBrk="0" hangingPunct="1">
      <a:defRPr sz="2400" kern="1200">
        <a:solidFill>
          <a:schemeClr val="tx1"/>
        </a:solidFill>
        <a:latin typeface="Times" charset="0"/>
        <a:ea typeface="Geneva" charset="0"/>
        <a:cs typeface="+mn-cs"/>
      </a:defRPr>
    </a:lvl6pPr>
    <a:lvl7pPr marL="2743062" algn="l" defTabSz="914354" rtl="0" eaLnBrk="1" latinLnBrk="0" hangingPunct="1">
      <a:defRPr sz="2400" kern="1200">
        <a:solidFill>
          <a:schemeClr val="tx1"/>
        </a:solidFill>
        <a:latin typeface="Times" charset="0"/>
        <a:ea typeface="Geneva" charset="0"/>
        <a:cs typeface="+mn-cs"/>
      </a:defRPr>
    </a:lvl7pPr>
    <a:lvl8pPr marL="3200240" algn="l" defTabSz="914354" rtl="0" eaLnBrk="1" latinLnBrk="0" hangingPunct="1">
      <a:defRPr sz="2400" kern="1200">
        <a:solidFill>
          <a:schemeClr val="tx1"/>
        </a:solidFill>
        <a:latin typeface="Times" charset="0"/>
        <a:ea typeface="Geneva" charset="0"/>
        <a:cs typeface="+mn-cs"/>
      </a:defRPr>
    </a:lvl8pPr>
    <a:lvl9pPr marL="3657418" algn="l" defTabSz="914354" rtl="0" eaLnBrk="1" latinLnBrk="0" hangingPunct="1">
      <a:defRPr sz="2400" kern="1200">
        <a:solidFill>
          <a:schemeClr val="tx1"/>
        </a:solidFill>
        <a:latin typeface="Times" charset="0"/>
        <a:ea typeface="Geneva" charset="0"/>
        <a:cs typeface="+mn-cs"/>
      </a:defRPr>
    </a:lvl9pPr>
  </p:defaultTextStyle>
  <p:extLst>
    <p:ext uri="{EFAFB233-063F-42B5-8137-9DF3F51BA10A}">
      <p15:sldGuideLst xmlns:p15="http://schemas.microsoft.com/office/powerpoint/2012/main">
        <p15:guide id="2" orient="horz" pos="4110" userDrawn="1">
          <p15:clr>
            <a:srgbClr val="A4A3A4"/>
          </p15:clr>
        </p15:guide>
        <p15:guide id="3" pos="801" userDrawn="1">
          <p15:clr>
            <a:srgbClr val="A4A3A4"/>
          </p15:clr>
        </p15:guide>
        <p15:guide id="4" pos="7296" userDrawn="1">
          <p15:clr>
            <a:srgbClr val="A4A3A4"/>
          </p15:clr>
        </p15:guide>
        <p15:guide id="5" pos="3840" userDrawn="1">
          <p15:clr>
            <a:srgbClr val="A4A3A4"/>
          </p15:clr>
        </p15:guide>
        <p15:guide id="6" orient="horz" pos="411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1" clrIdx="0">
    <p:extLst>
      <p:ext uri="{19B8F6BF-5375-455C-9EA6-DF929625EA0E}">
        <p15:presenceInfo xmlns:p15="http://schemas.microsoft.com/office/powerpoint/2012/main" userId="Windows 用户" providerId="None"/>
      </p:ext>
    </p:extLst>
  </p:cmAuthor>
  <p:cmAuthor id="2" name="GUMP" initials="GUMP" lastIdx="1" clrIdx="1">
    <p:extLst>
      <p:ext uri="{19B8F6BF-5375-455C-9EA6-DF929625EA0E}">
        <p15:presenceInfo xmlns:p15="http://schemas.microsoft.com/office/powerpoint/2012/main" userId="e84d90cb339aae1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1D38"/>
    <a:srgbClr val="2D2D8A"/>
    <a:srgbClr val="99CCFF"/>
    <a:srgbClr val="34AEA8"/>
    <a:srgbClr val="2E81B4"/>
    <a:srgbClr val="324A7A"/>
    <a:srgbClr val="004D8D"/>
    <a:srgbClr val="0087E2"/>
    <a:srgbClr val="0099FF"/>
    <a:srgbClr val="FA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44" autoAdjust="0"/>
    <p:restoredTop sz="78511" autoAdjust="0"/>
  </p:normalViewPr>
  <p:slideViewPr>
    <p:cSldViewPr>
      <p:cViewPr varScale="1">
        <p:scale>
          <a:sx n="85" d="100"/>
          <a:sy n="85" d="100"/>
        </p:scale>
        <p:origin x="520" y="68"/>
      </p:cViewPr>
      <p:guideLst>
        <p:guide orient="horz" pos="4110"/>
        <p:guide pos="801"/>
        <p:guide pos="7296"/>
        <p:guide pos="3840"/>
        <p:guide orient="horz" pos="4111"/>
      </p:guideLst>
    </p:cSldViewPr>
  </p:slideViewPr>
  <p:outlineViewPr>
    <p:cViewPr>
      <p:scale>
        <a:sx n="33" d="100"/>
        <a:sy n="33" d="100"/>
      </p:scale>
      <p:origin x="0" y="1758"/>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0" d="100"/>
          <a:sy n="50" d="100"/>
        </p:scale>
        <p:origin x="2628"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E298B3FB-E04F-41A6-BA05-7A32EB186443}" type="datetimeFigureOut">
              <a:rPr lang="zh-CN" altLang="en-US" smtClean="0"/>
              <a:pPr/>
              <a:t>2024-03-25</a:t>
            </a:fld>
            <a:endParaRPr lang="zh-CN" altLang="en-US"/>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20E306DD-D67D-4B9E-B1AA-43B67BE60182}" type="slidenum">
              <a:rPr lang="zh-CN" altLang="en-US" smtClean="0"/>
              <a:pPr/>
              <a:t>‹#›</a:t>
            </a:fld>
            <a:endParaRPr lang="zh-CN" altLang="en-US"/>
          </a:p>
        </p:txBody>
      </p:sp>
    </p:spTree>
    <p:extLst>
      <p:ext uri="{BB962C8B-B14F-4D97-AF65-F5344CB8AC3E}">
        <p14:creationId xmlns:p14="http://schemas.microsoft.com/office/powerpoint/2010/main" val="47224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52016" y="0"/>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01" name="Rectangle 5"/>
          <p:cNvSpPr>
            <a:spLocks noGrp="1" noChangeArrowheads="1"/>
          </p:cNvSpPr>
          <p:nvPr>
            <p:ph type="body" sz="quarter" idx="3"/>
          </p:nvPr>
        </p:nvSpPr>
        <p:spPr bwMode="auto">
          <a:xfrm>
            <a:off x="906357" y="4715907"/>
            <a:ext cx="4984962" cy="446770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431814"/>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52016" y="9431814"/>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9873D865-6F18-994C-8BEE-908E1D823428}" type="slidenum">
              <a:rPr lang="en-US" altLang="en-US"/>
              <a:pPr>
                <a:defRPr/>
              </a:pPr>
              <a:t>‹#›</a:t>
            </a:fld>
            <a:endParaRPr lang="en-US" alt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Geneva" charset="0"/>
        <a:cs typeface="Geneva" charset="0"/>
      </a:defRPr>
    </a:lvl1pPr>
    <a:lvl2pPr marL="457178" algn="l" rtl="0" eaLnBrk="0" fontAlgn="base" hangingPunct="0">
      <a:spcBef>
        <a:spcPct val="30000"/>
      </a:spcBef>
      <a:spcAft>
        <a:spcPct val="0"/>
      </a:spcAft>
      <a:defRPr sz="1200" kern="1200">
        <a:solidFill>
          <a:schemeClr val="tx1"/>
        </a:solidFill>
        <a:latin typeface="Times" charset="0"/>
        <a:ea typeface="Geneva" charset="0"/>
        <a:cs typeface="+mn-cs"/>
      </a:defRPr>
    </a:lvl2pPr>
    <a:lvl3pPr marL="914354" algn="l" rtl="0" eaLnBrk="0" fontAlgn="base" hangingPunct="0">
      <a:spcBef>
        <a:spcPct val="30000"/>
      </a:spcBef>
      <a:spcAft>
        <a:spcPct val="0"/>
      </a:spcAft>
      <a:defRPr sz="1200" kern="1200">
        <a:solidFill>
          <a:schemeClr val="tx1"/>
        </a:solidFill>
        <a:latin typeface="Times" charset="0"/>
        <a:ea typeface="Geneva" charset="0"/>
        <a:cs typeface="+mn-cs"/>
      </a:defRPr>
    </a:lvl3pPr>
    <a:lvl4pPr marL="1371532" algn="l" rtl="0" eaLnBrk="0" fontAlgn="base" hangingPunct="0">
      <a:spcBef>
        <a:spcPct val="30000"/>
      </a:spcBef>
      <a:spcAft>
        <a:spcPct val="0"/>
      </a:spcAft>
      <a:defRPr sz="1200" kern="1200">
        <a:solidFill>
          <a:schemeClr val="tx1"/>
        </a:solidFill>
        <a:latin typeface="Times" charset="0"/>
        <a:ea typeface="Geneva" charset="0"/>
        <a:cs typeface="+mn-cs"/>
      </a:defRPr>
    </a:lvl4pPr>
    <a:lvl5pPr marL="1828709" algn="l" rtl="0" eaLnBrk="0" fontAlgn="base" hangingPunct="0">
      <a:spcBef>
        <a:spcPct val="30000"/>
      </a:spcBef>
      <a:spcAft>
        <a:spcPct val="0"/>
      </a:spcAft>
      <a:defRPr sz="1200" kern="1200">
        <a:solidFill>
          <a:schemeClr val="tx1"/>
        </a:solidFill>
        <a:latin typeface="Times" charset="0"/>
        <a:ea typeface="Geneva" charset="0"/>
        <a:cs typeface="+mn-cs"/>
      </a:defRPr>
    </a:lvl5pPr>
    <a:lvl6pPr marL="2285886" algn="l" defTabSz="457178" rtl="0" eaLnBrk="1" latinLnBrk="0" hangingPunct="1">
      <a:defRPr sz="1200" kern="1200">
        <a:solidFill>
          <a:schemeClr val="tx1"/>
        </a:solidFill>
        <a:latin typeface="+mn-lt"/>
        <a:ea typeface="+mn-ea"/>
        <a:cs typeface="+mn-cs"/>
      </a:defRPr>
    </a:lvl6pPr>
    <a:lvl7pPr marL="2743062" algn="l" defTabSz="457178" rtl="0" eaLnBrk="1" latinLnBrk="0" hangingPunct="1">
      <a:defRPr sz="1200" kern="1200">
        <a:solidFill>
          <a:schemeClr val="tx1"/>
        </a:solidFill>
        <a:latin typeface="+mn-lt"/>
        <a:ea typeface="+mn-ea"/>
        <a:cs typeface="+mn-cs"/>
      </a:defRPr>
    </a:lvl7pPr>
    <a:lvl8pPr marL="3200240" algn="l" defTabSz="457178" rtl="0" eaLnBrk="1" latinLnBrk="0" hangingPunct="1">
      <a:defRPr sz="1200" kern="1200">
        <a:solidFill>
          <a:schemeClr val="tx1"/>
        </a:solidFill>
        <a:latin typeface="+mn-lt"/>
        <a:ea typeface="+mn-ea"/>
        <a:cs typeface="+mn-cs"/>
      </a:defRPr>
    </a:lvl8pPr>
    <a:lvl9pPr marL="3657418" algn="l" defTabSz="4571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baike.baidu.com/item/%E9%80%BB%E8%BE%91%E7%BB%93%E6%9E%84" TargetMode="External"/><Relationship Id="rId3" Type="http://schemas.openxmlformats.org/officeDocument/2006/relationships/hyperlink" Target="https://baike.baidu.com/item/%E5%85%83%E7%B4%A0" TargetMode="External"/><Relationship Id="rId7" Type="http://schemas.openxmlformats.org/officeDocument/2006/relationships/hyperlink" Target="https://baike.baidu.com/item/%E5%9B%BE%E5%BD%A2%E7%BB%93%E6%9E%84"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baike.baidu.com/item/%E6%A0%91%E5%BD%A2%E7%BB%93%E6%9E%84" TargetMode="External"/><Relationship Id="rId5" Type="http://schemas.openxmlformats.org/officeDocument/2006/relationships/hyperlink" Target="https://baike.baidu.com/item/%E9%80%BB%E8%BE%91%E5%85%B3%E7%B3%BB" TargetMode="External"/><Relationship Id="rId4" Type="http://schemas.openxmlformats.org/officeDocument/2006/relationships/hyperlink" Target="https://baike.baidu.com/item/%E6%95%B0%E6%8D%AE%E7%BB%93%E6%9E%84"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baike.baidu.com/view/2584.htm"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www.baidu.com/s?wd=%E4%BA%8C%E7%BA%A7%E5%AD%A6%E7%A7%91&amp;hl_tag=textlink&amp;tn=SE_hldp01350_v6v6zkg6" TargetMode="External"/><Relationship Id="rId5" Type="http://schemas.openxmlformats.org/officeDocument/2006/relationships/hyperlink" Target="http://www.baidu.com/s?wd=%E4%B8%80%E7%BA%A7%E5%AD%A6%E7%A7%91&amp;hl_tag=textlink&amp;tn=SE_hldp01350_v6v6zkg6" TargetMode="External"/><Relationship Id="rId4" Type="http://schemas.openxmlformats.org/officeDocument/2006/relationships/hyperlink" Target="http://baike.baidu.com/view/804923.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baike.baidu.com/item/%E6%96%87%E6%A1%A3/1009768" TargetMode="External"/><Relationship Id="rId3" Type="http://schemas.openxmlformats.org/officeDocument/2006/relationships/hyperlink" Target="https://baike.baidu.com/item/%E4%B8%9A%E5%8A%A1/1176273" TargetMode="External"/><Relationship Id="rId7" Type="http://schemas.openxmlformats.org/officeDocument/2006/relationships/hyperlink" Target="https://baike.baidu.com/item/%E6%9E%81%E7%AB%AF%E7%BC%96%E7%A8%8B"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baike.baidu.com/item/%E8%BD%AF%E4%BB%B6%E7%94%9F%E5%91%BD%E5%91%A8%E6%9C%9F/861455" TargetMode="External"/><Relationship Id="rId5" Type="http://schemas.openxmlformats.org/officeDocument/2006/relationships/hyperlink" Target="https://baike.baidu.com/item/%E6%96%B9%E6%B3%95%E8%AE%BA/82748" TargetMode="External"/><Relationship Id="rId4" Type="http://schemas.openxmlformats.org/officeDocument/2006/relationships/hyperlink" Target="https://baike.baidu.com/item/%E8%BD%AF%E4%BB%B6%E5%BC%80%E5%8F%91/3448966" TargetMode="External"/><Relationship Id="rId9" Type="http://schemas.openxmlformats.org/officeDocument/2006/relationships/hyperlink" Target="https://baike.baidu.com/item/%E6%9E%81%E9%99%90%E7%BC%96%E7%A8%8B"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a:t>
            </a:fld>
            <a:endParaRPr lang="en-US" altLang="en-US"/>
          </a:p>
        </p:txBody>
      </p:sp>
    </p:spTree>
    <p:extLst>
      <p:ext uri="{BB962C8B-B14F-4D97-AF65-F5344CB8AC3E}">
        <p14:creationId xmlns:p14="http://schemas.microsoft.com/office/powerpoint/2010/main" val="2810488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可以证明：三种语句序列可以构成我们需要的程序（顺序，分支，循环）。</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16</a:t>
            </a:fld>
            <a:endParaRPr lang="en-US" altLang="en-US"/>
          </a:p>
        </p:txBody>
      </p:sp>
    </p:spTree>
    <p:extLst>
      <p:ext uri="{BB962C8B-B14F-4D97-AF65-F5344CB8AC3E}">
        <p14:creationId xmlns:p14="http://schemas.microsoft.com/office/powerpoint/2010/main" val="4074317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A078657-5904-4324-8C2F-B0F589F13CE8}" type="slidenum">
              <a:rPr lang="zh-CN" altLang="en-US" smtClean="0">
                <a:latin typeface="Times New Roman" panose="02020603050405020304" pitchFamily="18" charset="0"/>
              </a:rPr>
              <a:pPr/>
              <a:t>17</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996719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Times" charset="0"/>
              <a:ea typeface="Geneva" charset="0"/>
              <a:cs typeface="Geneva" charset="0"/>
            </a:endParaRPr>
          </a:p>
          <a:p>
            <a:r>
              <a:rPr lang="zh-CN" altLang="en-US" sz="1200" b="0" i="0" kern="1200" dirty="0">
                <a:solidFill>
                  <a:schemeClr val="tx1"/>
                </a:solidFill>
                <a:effectLst/>
                <a:latin typeface="Times" charset="0"/>
                <a:ea typeface="Geneva" charset="0"/>
                <a:cs typeface="Geneva" charset="0"/>
              </a:rPr>
              <a:t>数据的逻辑结构指反映数据</a:t>
            </a:r>
            <a:r>
              <a:rPr lang="zh-CN" altLang="en-US" sz="1200" b="0" i="0" u="none" strike="noStrike" kern="1200" dirty="0">
                <a:solidFill>
                  <a:schemeClr val="tx1"/>
                </a:solidFill>
                <a:effectLst/>
                <a:latin typeface="Times" charset="0"/>
                <a:ea typeface="Geneva" charset="0"/>
                <a:cs typeface="Geneva" charset="0"/>
                <a:hlinkClick r:id="rId3"/>
              </a:rPr>
              <a:t>元素</a:t>
            </a:r>
            <a:r>
              <a:rPr lang="zh-CN" altLang="en-US" sz="1200" b="0" i="0" kern="1200" dirty="0">
                <a:solidFill>
                  <a:schemeClr val="tx1"/>
                </a:solidFill>
                <a:effectLst/>
                <a:latin typeface="Times" charset="0"/>
                <a:ea typeface="Geneva" charset="0"/>
                <a:cs typeface="Geneva" charset="0"/>
              </a:rPr>
              <a:t>之间的逻辑关系的</a:t>
            </a:r>
            <a:r>
              <a:rPr lang="zh-CN" altLang="en-US" sz="1200" b="0" i="0" u="none" strike="noStrike" kern="1200" dirty="0">
                <a:solidFill>
                  <a:schemeClr val="tx1"/>
                </a:solidFill>
                <a:effectLst/>
                <a:latin typeface="Times" charset="0"/>
                <a:ea typeface="Geneva" charset="0"/>
                <a:cs typeface="Geneva" charset="0"/>
                <a:hlinkClick r:id="rId4"/>
              </a:rPr>
              <a:t>数据结构</a:t>
            </a:r>
            <a:r>
              <a:rPr lang="zh-CN" altLang="en-US" sz="1200" b="0" i="0" kern="1200" dirty="0">
                <a:solidFill>
                  <a:schemeClr val="tx1"/>
                </a:solidFill>
                <a:effectLst/>
                <a:latin typeface="Times" charset="0"/>
                <a:ea typeface="Geneva" charset="0"/>
                <a:cs typeface="Geneva" charset="0"/>
              </a:rPr>
              <a:t>，其中的</a:t>
            </a:r>
            <a:r>
              <a:rPr lang="zh-CN" altLang="en-US" sz="1200" b="0" i="0" u="none" strike="noStrike" kern="1200" dirty="0">
                <a:solidFill>
                  <a:schemeClr val="tx1"/>
                </a:solidFill>
                <a:effectLst/>
                <a:latin typeface="Times" charset="0"/>
                <a:ea typeface="Geneva" charset="0"/>
                <a:cs typeface="Geneva" charset="0"/>
                <a:hlinkClick r:id="rId5"/>
              </a:rPr>
              <a:t>逻辑关系</a:t>
            </a:r>
            <a:r>
              <a:rPr lang="zh-CN" altLang="en-US" sz="1200" b="0" i="0" kern="1200" dirty="0">
                <a:solidFill>
                  <a:schemeClr val="tx1"/>
                </a:solidFill>
                <a:effectLst/>
                <a:latin typeface="Times" charset="0"/>
                <a:ea typeface="Geneva" charset="0"/>
                <a:cs typeface="Geneva" charset="0"/>
              </a:rPr>
              <a:t>是指数据元素之间的前后间关系，而与他们在计算机中的存储位置无关。逻辑结构包括：</a:t>
            </a:r>
            <a:r>
              <a:rPr lang="en-US" altLang="zh-CN" sz="1200" b="0" i="0" kern="1200" dirty="0">
                <a:solidFill>
                  <a:schemeClr val="tx1"/>
                </a:solidFill>
                <a:effectLst/>
                <a:latin typeface="Times" charset="0"/>
                <a:ea typeface="Geneva" charset="0"/>
                <a:cs typeface="Geneva" charset="0"/>
              </a:rPr>
              <a:t>1.</a:t>
            </a:r>
            <a:r>
              <a:rPr lang="zh-CN" altLang="en-US" sz="1200" b="0" i="0" kern="1200" dirty="0">
                <a:solidFill>
                  <a:schemeClr val="tx1"/>
                </a:solidFill>
                <a:effectLst/>
                <a:latin typeface="Times" charset="0"/>
                <a:ea typeface="Geneva" charset="0"/>
                <a:cs typeface="Geneva" charset="0"/>
              </a:rPr>
              <a:t>集合：数据结构中的元素之间除了“同属一个集合” 的相互关系外，别无其他关系；</a:t>
            </a:r>
            <a:r>
              <a:rPr lang="en-US" altLang="zh-CN" sz="1200" b="0" i="0" kern="1200" dirty="0">
                <a:solidFill>
                  <a:schemeClr val="tx1"/>
                </a:solidFill>
                <a:effectLst/>
                <a:latin typeface="Times" charset="0"/>
                <a:ea typeface="Geneva" charset="0"/>
                <a:cs typeface="Geneva" charset="0"/>
              </a:rPr>
              <a:t>2.</a:t>
            </a:r>
            <a:r>
              <a:rPr lang="zh-CN" altLang="en-US" sz="1200" b="0" i="0" kern="1200" dirty="0">
                <a:solidFill>
                  <a:schemeClr val="tx1"/>
                </a:solidFill>
                <a:effectLst/>
                <a:latin typeface="Times" charset="0"/>
                <a:ea typeface="Geneva" charset="0"/>
                <a:cs typeface="Geneva" charset="0"/>
              </a:rPr>
              <a:t>线性结构：数据结构中的元素存在一对一的相互关系；</a:t>
            </a:r>
            <a:r>
              <a:rPr lang="en-US" altLang="zh-CN" sz="1200" b="0" i="0" kern="1200" dirty="0">
                <a:solidFill>
                  <a:schemeClr val="tx1"/>
                </a:solidFill>
                <a:effectLst/>
                <a:latin typeface="Times" charset="0"/>
                <a:ea typeface="Geneva" charset="0"/>
                <a:cs typeface="Geneva" charset="0"/>
              </a:rPr>
              <a:t>3.</a:t>
            </a:r>
            <a:r>
              <a:rPr lang="zh-CN" altLang="en-US" sz="1200" b="0" i="0" u="none" strike="noStrike" kern="1200" dirty="0">
                <a:solidFill>
                  <a:schemeClr val="tx1"/>
                </a:solidFill>
                <a:effectLst/>
                <a:latin typeface="Times" charset="0"/>
                <a:ea typeface="Geneva" charset="0"/>
                <a:cs typeface="Geneva" charset="0"/>
                <a:hlinkClick r:id="rId6"/>
              </a:rPr>
              <a:t>树形结构</a:t>
            </a:r>
            <a:r>
              <a:rPr lang="zh-CN" altLang="en-US" sz="1200" b="0" i="0" kern="1200" dirty="0">
                <a:solidFill>
                  <a:schemeClr val="tx1"/>
                </a:solidFill>
                <a:effectLst/>
                <a:latin typeface="Times" charset="0"/>
                <a:ea typeface="Geneva" charset="0"/>
                <a:cs typeface="Geneva" charset="0"/>
              </a:rPr>
              <a:t>：数据结构中的元素存在一对多的相互关系；</a:t>
            </a:r>
            <a:r>
              <a:rPr lang="en-US" altLang="zh-CN" sz="1200" b="0" i="0" kern="1200" dirty="0">
                <a:solidFill>
                  <a:schemeClr val="tx1"/>
                </a:solidFill>
                <a:effectLst/>
                <a:latin typeface="Times" charset="0"/>
                <a:ea typeface="Geneva" charset="0"/>
                <a:cs typeface="Geneva" charset="0"/>
              </a:rPr>
              <a:t>4.</a:t>
            </a:r>
            <a:r>
              <a:rPr lang="zh-CN" altLang="en-US" sz="1200" b="0" i="0" u="none" strike="noStrike" kern="1200" dirty="0">
                <a:solidFill>
                  <a:schemeClr val="tx1"/>
                </a:solidFill>
                <a:effectLst/>
                <a:latin typeface="Times" charset="0"/>
                <a:ea typeface="Geneva" charset="0"/>
                <a:cs typeface="Geneva" charset="0"/>
                <a:hlinkClick r:id="rId7"/>
              </a:rPr>
              <a:t>图形结构</a:t>
            </a:r>
            <a:r>
              <a:rPr lang="zh-CN" altLang="en-US" sz="1200" b="0" i="0" kern="1200" dirty="0">
                <a:solidFill>
                  <a:schemeClr val="tx1"/>
                </a:solidFill>
                <a:effectLst/>
                <a:latin typeface="Times" charset="0"/>
                <a:ea typeface="Geneva" charset="0"/>
                <a:cs typeface="Geneva" charset="0"/>
              </a:rPr>
              <a:t>：数据结构中的元素存在多对多的相互关系。</a:t>
            </a:r>
            <a:endParaRPr lang="en-US" altLang="zh-CN" sz="1200" b="0" i="0" kern="1200" dirty="0">
              <a:solidFill>
                <a:schemeClr val="tx1"/>
              </a:solidFill>
              <a:effectLst/>
              <a:latin typeface="Times" charset="0"/>
              <a:ea typeface="Geneva" charset="0"/>
              <a:cs typeface="Geneva" charset="0"/>
            </a:endParaRPr>
          </a:p>
          <a:p>
            <a:r>
              <a:rPr lang="zh-CN" altLang="en-US" sz="1200" b="0" i="0" kern="1200" dirty="0">
                <a:solidFill>
                  <a:schemeClr val="tx1"/>
                </a:solidFill>
                <a:effectLst/>
                <a:latin typeface="Times" charset="0"/>
                <a:ea typeface="Geneva" charset="0"/>
                <a:cs typeface="Geneva" charset="0"/>
              </a:rPr>
              <a:t>数据的物理结构指数据的</a:t>
            </a:r>
            <a:r>
              <a:rPr lang="zh-CN" altLang="en-US" sz="1200" b="0" i="0" u="none" strike="noStrike" kern="1200" dirty="0">
                <a:solidFill>
                  <a:schemeClr val="tx1"/>
                </a:solidFill>
                <a:effectLst/>
                <a:latin typeface="Times" charset="0"/>
                <a:ea typeface="Geneva" charset="0"/>
                <a:cs typeface="Geneva" charset="0"/>
                <a:hlinkClick r:id="rId8"/>
              </a:rPr>
              <a:t>逻辑结构</a:t>
            </a:r>
            <a:r>
              <a:rPr lang="zh-CN" altLang="en-US" sz="1200" b="0" i="0" kern="1200" dirty="0">
                <a:solidFill>
                  <a:schemeClr val="tx1"/>
                </a:solidFill>
                <a:effectLst/>
                <a:latin typeface="Times" charset="0"/>
                <a:ea typeface="Geneva" charset="0"/>
                <a:cs typeface="Geneva" charset="0"/>
              </a:rPr>
              <a:t>在计算机存储空间的存放形式。常用两种存储结构：顺序存储结构和链式存储结构。</a:t>
            </a:r>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28</a:t>
            </a:fld>
            <a:endParaRPr lang="en-US" altLang="en-US"/>
          </a:p>
        </p:txBody>
      </p:sp>
    </p:spTree>
    <p:extLst>
      <p:ext uri="{BB962C8B-B14F-4D97-AF65-F5344CB8AC3E}">
        <p14:creationId xmlns:p14="http://schemas.microsoft.com/office/powerpoint/2010/main" val="4207148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30</a:t>
            </a:fld>
            <a:endParaRPr lang="en-US" altLang="en-US"/>
          </a:p>
        </p:txBody>
      </p:sp>
    </p:spTree>
    <p:extLst>
      <p:ext uri="{BB962C8B-B14F-4D97-AF65-F5344CB8AC3E}">
        <p14:creationId xmlns:p14="http://schemas.microsoft.com/office/powerpoint/2010/main" val="30607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31</a:t>
            </a:fld>
            <a:endParaRPr lang="en-US" altLang="en-US"/>
          </a:p>
        </p:txBody>
      </p:sp>
    </p:spTree>
    <p:extLst>
      <p:ext uri="{BB962C8B-B14F-4D97-AF65-F5344CB8AC3E}">
        <p14:creationId xmlns:p14="http://schemas.microsoft.com/office/powerpoint/2010/main" val="1175832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面向对象更像是中国人的思想，先国后家，</a:t>
            </a:r>
            <a:r>
              <a:rPr lang="en-US" altLang="zh-CN" dirty="0"/>
              <a:t>Family Name</a:t>
            </a:r>
            <a:r>
              <a:rPr lang="zh-CN" altLang="en-US" dirty="0"/>
              <a:t>（王），</a:t>
            </a:r>
            <a:r>
              <a:rPr lang="en-US" altLang="zh-CN" dirty="0"/>
              <a:t>Given Name</a:t>
            </a:r>
            <a:r>
              <a:rPr lang="zh-CN" altLang="en-US" dirty="0"/>
              <a:t>（备战）</a:t>
            </a:r>
            <a:endParaRPr lang="en-US" altLang="zh-CN" dirty="0"/>
          </a:p>
          <a:p>
            <a:r>
              <a:rPr lang="zh-CN" altLang="en-US" dirty="0"/>
              <a:t>但，可惜，</a:t>
            </a:r>
            <a:r>
              <a:rPr lang="en-US" altLang="zh-CN" dirty="0"/>
              <a:t>OO</a:t>
            </a:r>
            <a:r>
              <a:rPr lang="zh-CN" altLang="en-US" dirty="0"/>
              <a:t>也不是中国人发明的</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32</a:t>
            </a:fld>
            <a:endParaRPr lang="en-US" altLang="en-US"/>
          </a:p>
        </p:txBody>
      </p:sp>
    </p:spTree>
    <p:extLst>
      <p:ext uri="{BB962C8B-B14F-4D97-AF65-F5344CB8AC3E}">
        <p14:creationId xmlns:p14="http://schemas.microsoft.com/office/powerpoint/2010/main" val="1145564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若实时是一个修饰词，你觉得可以修饰啥？</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34</a:t>
            </a:fld>
            <a:endParaRPr lang="en-US" altLang="en-US"/>
          </a:p>
        </p:txBody>
      </p:sp>
    </p:spTree>
    <p:extLst>
      <p:ext uri="{BB962C8B-B14F-4D97-AF65-F5344CB8AC3E}">
        <p14:creationId xmlns:p14="http://schemas.microsoft.com/office/powerpoint/2010/main" val="3485874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操作系统中的</a:t>
            </a:r>
            <a:r>
              <a:rPr lang="en-US" altLang="zh-CN" dirty="0"/>
              <a:t>PV</a:t>
            </a:r>
            <a:r>
              <a:rPr lang="zh-CN" altLang="en-US" dirty="0"/>
              <a:t>操作？通过阻塞，荷兰语。</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35</a:t>
            </a:fld>
            <a:endParaRPr lang="en-US" altLang="en-US"/>
          </a:p>
        </p:txBody>
      </p:sp>
    </p:spTree>
    <p:extLst>
      <p:ext uri="{BB962C8B-B14F-4D97-AF65-F5344CB8AC3E}">
        <p14:creationId xmlns:p14="http://schemas.microsoft.com/office/powerpoint/2010/main" val="2170686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38</a:t>
            </a:fld>
            <a:endParaRPr lang="en-US" altLang="en-US"/>
          </a:p>
        </p:txBody>
      </p:sp>
    </p:spTree>
    <p:extLst>
      <p:ext uri="{BB962C8B-B14F-4D97-AF65-F5344CB8AC3E}">
        <p14:creationId xmlns:p14="http://schemas.microsoft.com/office/powerpoint/2010/main" val="1835792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39</a:t>
            </a:fld>
            <a:endParaRPr lang="en-US" altLang="en-US"/>
          </a:p>
        </p:txBody>
      </p:sp>
    </p:spTree>
    <p:extLst>
      <p:ext uri="{BB962C8B-B14F-4D97-AF65-F5344CB8AC3E}">
        <p14:creationId xmlns:p14="http://schemas.microsoft.com/office/powerpoint/2010/main" val="3008291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2</a:t>
            </a:fld>
            <a:endParaRPr lang="en-US" altLang="en-US"/>
          </a:p>
        </p:txBody>
      </p:sp>
    </p:spTree>
    <p:extLst>
      <p:ext uri="{BB962C8B-B14F-4D97-AF65-F5344CB8AC3E}">
        <p14:creationId xmlns:p14="http://schemas.microsoft.com/office/powerpoint/2010/main" val="4308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ea typeface="微软雅黑" panose="020B0503020204020204" pitchFamily="34" charset="-122"/>
              </a:rPr>
              <a:t>语言的发展是一个不断分层的</a:t>
            </a:r>
            <a:r>
              <a:rPr lang="zh-CN" altLang="en-US"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ea typeface="微软雅黑" panose="020B0503020204020204" pitchFamily="34" charset="-122"/>
              </a:rPr>
              <a:t>抽象</a:t>
            </a:r>
            <a:r>
              <a:rPr lang="zh-CN" altLang="en-US" dirty="0">
                <a:solidFill>
                  <a:srgbClr val="FF0000"/>
                </a:solidFill>
                <a:latin typeface="微软雅黑" panose="020B0503020204020204" pitchFamily="34" charset="-122"/>
                <a:ea typeface="微软雅黑" panose="020B0503020204020204" pitchFamily="34" charset="-122"/>
              </a:rPr>
              <a:t>”</a:t>
            </a:r>
            <a:r>
              <a:rPr lang="zh-CN" altLang="en-US" dirty="0">
                <a:ea typeface="微软雅黑" panose="020B0503020204020204" pitchFamily="34" charset="-122"/>
              </a:rPr>
              <a:t>的过程</a:t>
            </a:r>
          </a:p>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41</a:t>
            </a:fld>
            <a:endParaRPr lang="en-US" altLang="en-US"/>
          </a:p>
        </p:txBody>
      </p:sp>
    </p:spTree>
    <p:extLst>
      <p:ext uri="{BB962C8B-B14F-4D97-AF65-F5344CB8AC3E}">
        <p14:creationId xmlns:p14="http://schemas.microsoft.com/office/powerpoint/2010/main" val="308883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52</a:t>
            </a:fld>
            <a:endParaRPr lang="en-US" altLang="en-US"/>
          </a:p>
        </p:txBody>
      </p:sp>
    </p:spTree>
    <p:extLst>
      <p:ext uri="{BB962C8B-B14F-4D97-AF65-F5344CB8AC3E}">
        <p14:creationId xmlns:p14="http://schemas.microsoft.com/office/powerpoint/2010/main" val="611123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E9B6C1-2C21-408E-A74B-99020C214BD7}" type="slidenum">
              <a:rPr lang="zh-CN" altLang="en-US" smtClean="0">
                <a:latin typeface="Times New Roman" panose="02020603050405020304" pitchFamily="18" charset="0"/>
              </a:rPr>
              <a:pPr/>
              <a:t>59</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8421828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60</a:t>
            </a:fld>
            <a:endParaRPr lang="en-US" altLang="en-US"/>
          </a:p>
        </p:txBody>
      </p:sp>
    </p:spTree>
    <p:extLst>
      <p:ext uri="{BB962C8B-B14F-4D97-AF65-F5344CB8AC3E}">
        <p14:creationId xmlns:p14="http://schemas.microsoft.com/office/powerpoint/2010/main" val="2900603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62</a:t>
            </a:fld>
            <a:endParaRPr lang="en-US" altLang="en-US"/>
          </a:p>
        </p:txBody>
      </p:sp>
    </p:spTree>
    <p:extLst>
      <p:ext uri="{BB962C8B-B14F-4D97-AF65-F5344CB8AC3E}">
        <p14:creationId xmlns:p14="http://schemas.microsoft.com/office/powerpoint/2010/main" val="3042062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Times" charset="0"/>
                <a:ea typeface="Geneva" charset="0"/>
                <a:cs typeface="Geneva" charset="0"/>
              </a:rPr>
              <a:t>(-1) + (-127) = [1000 0001]</a:t>
            </a:r>
            <a:r>
              <a:rPr lang="zh-CN" altLang="en-US" sz="1200" b="0" i="0" kern="1200" dirty="0">
                <a:solidFill>
                  <a:schemeClr val="tx1"/>
                </a:solidFill>
                <a:effectLst/>
                <a:latin typeface="Times" charset="0"/>
                <a:ea typeface="Geneva" charset="0"/>
                <a:cs typeface="Geneva" charset="0"/>
              </a:rPr>
              <a:t>原 </a:t>
            </a:r>
            <a:r>
              <a:rPr lang="en-US" altLang="zh-CN" sz="1200" b="0" i="0" kern="1200" dirty="0">
                <a:solidFill>
                  <a:schemeClr val="tx1"/>
                </a:solidFill>
                <a:effectLst/>
                <a:latin typeface="Times" charset="0"/>
                <a:ea typeface="Geneva" charset="0"/>
                <a:cs typeface="Geneva" charset="0"/>
              </a:rPr>
              <a:t>+ [1111 1111]</a:t>
            </a:r>
            <a:r>
              <a:rPr lang="zh-CN" altLang="en-US" sz="1200" b="0" i="0" kern="1200" dirty="0">
                <a:solidFill>
                  <a:schemeClr val="tx1"/>
                </a:solidFill>
                <a:effectLst/>
                <a:latin typeface="Times" charset="0"/>
                <a:ea typeface="Geneva" charset="0"/>
                <a:cs typeface="Geneva" charset="0"/>
              </a:rPr>
              <a:t>原 </a:t>
            </a:r>
            <a:r>
              <a:rPr lang="en-US" altLang="zh-CN" sz="1200" b="0" i="0" kern="1200" dirty="0">
                <a:solidFill>
                  <a:schemeClr val="tx1"/>
                </a:solidFill>
                <a:effectLst/>
                <a:latin typeface="Times" charset="0"/>
                <a:ea typeface="Geneva" charset="0"/>
                <a:cs typeface="Geneva" charset="0"/>
              </a:rPr>
              <a:t>= [1111 1111]</a:t>
            </a:r>
            <a:r>
              <a:rPr lang="zh-CN" altLang="en-US" sz="1200" b="0" i="0" kern="1200" dirty="0">
                <a:solidFill>
                  <a:schemeClr val="tx1"/>
                </a:solidFill>
                <a:effectLst/>
                <a:latin typeface="Times" charset="0"/>
                <a:ea typeface="Geneva" charset="0"/>
                <a:cs typeface="Geneva" charset="0"/>
              </a:rPr>
              <a:t>补 </a:t>
            </a:r>
            <a:r>
              <a:rPr lang="en-US" altLang="zh-CN" sz="1200" b="0" i="0" kern="1200" dirty="0">
                <a:solidFill>
                  <a:schemeClr val="tx1"/>
                </a:solidFill>
                <a:effectLst/>
                <a:latin typeface="Times" charset="0"/>
                <a:ea typeface="Geneva" charset="0"/>
                <a:cs typeface="Geneva" charset="0"/>
              </a:rPr>
              <a:t>+ [1000 0001]</a:t>
            </a:r>
            <a:r>
              <a:rPr lang="zh-CN" altLang="en-US" sz="1200" b="0" i="0" kern="1200" dirty="0">
                <a:solidFill>
                  <a:schemeClr val="tx1"/>
                </a:solidFill>
                <a:effectLst/>
                <a:latin typeface="Times" charset="0"/>
                <a:ea typeface="Geneva" charset="0"/>
                <a:cs typeface="Geneva" charset="0"/>
              </a:rPr>
              <a:t>补 </a:t>
            </a:r>
            <a:r>
              <a:rPr lang="en-US" altLang="zh-CN" sz="1200" b="0" i="0" kern="1200" dirty="0">
                <a:solidFill>
                  <a:schemeClr val="tx1"/>
                </a:solidFill>
                <a:effectLst/>
                <a:latin typeface="Times" charset="0"/>
                <a:ea typeface="Geneva" charset="0"/>
                <a:cs typeface="Geneva" charset="0"/>
              </a:rPr>
              <a:t>= [1000 0000]</a:t>
            </a:r>
            <a:r>
              <a:rPr lang="zh-CN" altLang="en-US" sz="1200" b="0" i="0" kern="1200" dirty="0">
                <a:solidFill>
                  <a:schemeClr val="tx1"/>
                </a:solidFill>
                <a:effectLst/>
                <a:latin typeface="Times" charset="0"/>
                <a:ea typeface="Geneva" charset="0"/>
                <a:cs typeface="Geneva" charset="0"/>
              </a:rPr>
              <a:t>补</a:t>
            </a:r>
            <a:r>
              <a:rPr lang="en-US" altLang="zh-CN" sz="1200" b="0" i="0" kern="1200" dirty="0">
                <a:solidFill>
                  <a:schemeClr val="tx1"/>
                </a:solidFill>
                <a:effectLst/>
                <a:latin typeface="Times" charset="0"/>
                <a:ea typeface="Geneva" charset="0"/>
                <a:cs typeface="Geneva" charset="0"/>
              </a:rPr>
              <a:t>= -128</a:t>
            </a:r>
            <a:br>
              <a:rPr lang="zh-CN" altLang="en-US" dirty="0"/>
            </a:br>
            <a:r>
              <a:rPr lang="en-US" altLang="zh-CN" sz="1200" b="0" i="0" kern="1200" dirty="0">
                <a:solidFill>
                  <a:schemeClr val="tx1"/>
                </a:solidFill>
                <a:effectLst/>
                <a:latin typeface="Times" charset="0"/>
                <a:ea typeface="Geneva" charset="0"/>
                <a:cs typeface="Geneva" charset="0"/>
              </a:rPr>
              <a:t>[1000 0000]</a:t>
            </a:r>
            <a:r>
              <a:rPr lang="zh-CN" altLang="en-US" sz="1200" b="0" i="0" kern="1200" dirty="0">
                <a:solidFill>
                  <a:schemeClr val="tx1"/>
                </a:solidFill>
                <a:effectLst/>
                <a:latin typeface="Times" charset="0"/>
                <a:ea typeface="Geneva" charset="0"/>
                <a:cs typeface="Geneva" charset="0"/>
              </a:rPr>
              <a:t>补 其实就是用之前的</a:t>
            </a:r>
            <a:r>
              <a:rPr lang="en-US" altLang="zh-CN" sz="1200" b="0" i="0" kern="1200" dirty="0">
                <a:solidFill>
                  <a:schemeClr val="tx1"/>
                </a:solidFill>
                <a:effectLst/>
                <a:latin typeface="Times" charset="0"/>
                <a:ea typeface="Geneva" charset="0"/>
                <a:cs typeface="Geneva" charset="0"/>
              </a:rPr>
              <a:t>-0</a:t>
            </a:r>
            <a:r>
              <a:rPr lang="zh-CN" altLang="en-US" sz="1200" b="0" i="0" kern="1200" dirty="0">
                <a:solidFill>
                  <a:schemeClr val="tx1"/>
                </a:solidFill>
                <a:effectLst/>
                <a:latin typeface="Times" charset="0"/>
                <a:ea typeface="Geneva" charset="0"/>
                <a:cs typeface="Geneva" charset="0"/>
              </a:rPr>
              <a:t>的形式（</a:t>
            </a:r>
            <a:r>
              <a:rPr lang="en-US" altLang="zh-CN" sz="1200" b="0" i="0" kern="1200" dirty="0">
                <a:solidFill>
                  <a:schemeClr val="tx1"/>
                </a:solidFill>
                <a:effectLst/>
                <a:latin typeface="Times" charset="0"/>
                <a:ea typeface="Geneva" charset="0"/>
                <a:cs typeface="Geneva" charset="0"/>
              </a:rPr>
              <a:t>-0</a:t>
            </a:r>
            <a:r>
              <a:rPr lang="zh-CN" altLang="en-US" sz="1200" b="0" i="0" kern="1200" dirty="0">
                <a:solidFill>
                  <a:schemeClr val="tx1"/>
                </a:solidFill>
                <a:effectLst/>
                <a:latin typeface="Times" charset="0"/>
                <a:ea typeface="Geneva" charset="0"/>
                <a:cs typeface="Geneva" charset="0"/>
              </a:rPr>
              <a:t>的形式通过补码计算的方式</a:t>
            </a:r>
            <a:r>
              <a:rPr lang="en-US" altLang="zh-CN" sz="1200" b="0" i="0" kern="1200" dirty="0">
                <a:solidFill>
                  <a:schemeClr val="tx1"/>
                </a:solidFill>
                <a:effectLst/>
                <a:latin typeface="Times" charset="0"/>
                <a:ea typeface="Geneva" charset="0"/>
                <a:cs typeface="Geneva" charset="0"/>
              </a:rPr>
              <a:t>1+</a:t>
            </a:r>
            <a:r>
              <a:rPr lang="zh-CN" altLang="en-US" sz="1200" b="0" i="0" kern="1200" dirty="0">
                <a:solidFill>
                  <a:schemeClr val="tx1"/>
                </a:solidFill>
                <a:effectLst/>
                <a:latin typeface="Times" charset="0"/>
                <a:ea typeface="Geneva" charset="0"/>
                <a:cs typeface="Geneva" charset="0"/>
              </a:rPr>
              <a:t>（</a:t>
            </a:r>
            <a:r>
              <a:rPr lang="en-US" altLang="zh-CN" sz="1200" b="0" i="0" kern="1200" dirty="0">
                <a:solidFill>
                  <a:schemeClr val="tx1"/>
                </a:solidFill>
                <a:effectLst/>
                <a:latin typeface="Times" charset="0"/>
                <a:ea typeface="Geneva" charset="0"/>
                <a:cs typeface="Geneva" charset="0"/>
              </a:rPr>
              <a:t>-1</a:t>
            </a:r>
            <a:r>
              <a:rPr lang="zh-CN" altLang="en-US" sz="1200" b="0" i="0" kern="1200" dirty="0">
                <a:solidFill>
                  <a:schemeClr val="tx1"/>
                </a:solidFill>
                <a:effectLst/>
                <a:latin typeface="Times" charset="0"/>
                <a:ea typeface="Geneva" charset="0"/>
                <a:cs typeface="Geneva" charset="0"/>
              </a:rPr>
              <a:t>）</a:t>
            </a:r>
            <a:r>
              <a:rPr lang="en-US" altLang="zh-CN" sz="1200" b="0" i="0" kern="1200" dirty="0">
                <a:solidFill>
                  <a:schemeClr val="tx1"/>
                </a:solidFill>
                <a:effectLst/>
                <a:latin typeface="Times" charset="0"/>
                <a:ea typeface="Geneva" charset="0"/>
                <a:cs typeface="Geneva" charset="0"/>
              </a:rPr>
              <a:t>=[0000 0000]</a:t>
            </a:r>
            <a:r>
              <a:rPr lang="zh-CN" altLang="en-US" sz="1200" b="0" i="0" kern="1200" dirty="0">
                <a:solidFill>
                  <a:schemeClr val="tx1"/>
                </a:solidFill>
                <a:effectLst/>
                <a:latin typeface="Times" charset="0"/>
                <a:ea typeface="Geneva" charset="0"/>
                <a:cs typeface="Geneva" charset="0"/>
              </a:rPr>
              <a:t>可以避免）</a:t>
            </a:r>
            <a:r>
              <a:rPr lang="en-US" altLang="zh-CN" sz="1200" b="0" i="0" kern="1200" dirty="0">
                <a:solidFill>
                  <a:schemeClr val="tx1"/>
                </a:solidFill>
                <a:effectLst/>
                <a:latin typeface="Times" charset="0"/>
                <a:ea typeface="Geneva" charset="0"/>
                <a:cs typeface="Geneva" charset="0"/>
              </a:rPr>
              <a:t>,</a:t>
            </a:r>
            <a:r>
              <a:rPr lang="zh-CN" altLang="en-US" sz="1200" b="0" i="0" kern="1200" dirty="0">
                <a:solidFill>
                  <a:schemeClr val="tx1"/>
                </a:solidFill>
                <a:effectLst/>
                <a:latin typeface="Times" charset="0"/>
                <a:ea typeface="Geneva" charset="0"/>
                <a:cs typeface="Geneva" charset="0"/>
              </a:rPr>
              <a:t>通过上述计算方式可知用</a:t>
            </a:r>
            <a:r>
              <a:rPr lang="en-US" altLang="zh-CN" sz="1200" b="0" i="0" kern="1200" dirty="0">
                <a:solidFill>
                  <a:schemeClr val="tx1"/>
                </a:solidFill>
                <a:effectLst/>
                <a:latin typeface="Times" charset="0"/>
                <a:ea typeface="Geneva" charset="0"/>
                <a:cs typeface="Geneva" charset="0"/>
              </a:rPr>
              <a:t>-0</a:t>
            </a:r>
            <a:r>
              <a:rPr lang="zh-CN" altLang="en-US" sz="1200" b="0" i="0" kern="1200" dirty="0">
                <a:solidFill>
                  <a:schemeClr val="tx1"/>
                </a:solidFill>
                <a:effectLst/>
                <a:latin typeface="Times" charset="0"/>
                <a:ea typeface="Geneva" charset="0"/>
                <a:cs typeface="Geneva" charset="0"/>
              </a:rPr>
              <a:t>的形式来表示</a:t>
            </a:r>
            <a:r>
              <a:rPr lang="en-US" altLang="zh-CN" sz="1200" b="0" i="0" kern="1200" dirty="0">
                <a:solidFill>
                  <a:schemeClr val="tx1"/>
                </a:solidFill>
                <a:effectLst/>
                <a:latin typeface="Times" charset="0"/>
                <a:ea typeface="Geneva" charset="0"/>
                <a:cs typeface="Geneva" charset="0"/>
              </a:rPr>
              <a:t>-128</a:t>
            </a:r>
            <a:br>
              <a:rPr lang="zh-CN" altLang="en-US" dirty="0"/>
            </a:br>
            <a:r>
              <a:rPr lang="zh-CN" altLang="en-US" sz="1200" b="0" i="0" kern="1200" dirty="0">
                <a:solidFill>
                  <a:schemeClr val="tx1"/>
                </a:solidFill>
                <a:effectLst/>
                <a:latin typeface="Times" charset="0"/>
                <a:ea typeface="Geneva" charset="0"/>
                <a:cs typeface="Geneva" charset="0"/>
              </a:rPr>
              <a:t>，且可以理解负数的补码进行运算时符号位可以进位（最高位既表示</a:t>
            </a:r>
            <a:r>
              <a:rPr lang="en-US" altLang="zh-CN" sz="1200" b="0" i="0" kern="1200" dirty="0">
                <a:solidFill>
                  <a:schemeClr val="tx1"/>
                </a:solidFill>
                <a:effectLst/>
                <a:latin typeface="Times" charset="0"/>
                <a:ea typeface="Geneva" charset="0"/>
                <a:cs typeface="Geneva" charset="0"/>
              </a:rPr>
              <a:t>-</a:t>
            </a:r>
            <a:r>
              <a:rPr lang="zh-CN" altLang="en-US" sz="1200" b="0" i="0" kern="1200" dirty="0">
                <a:solidFill>
                  <a:schemeClr val="tx1"/>
                </a:solidFill>
                <a:effectLst/>
                <a:latin typeface="Times" charset="0"/>
                <a:ea typeface="Geneva" charset="0"/>
                <a:cs typeface="Geneva" charset="0"/>
              </a:rPr>
              <a:t>号又可以运算时向高位进</a:t>
            </a:r>
            <a:r>
              <a:rPr lang="en-US" altLang="zh-CN" sz="1200" b="0" i="0" kern="1200" dirty="0">
                <a:solidFill>
                  <a:schemeClr val="tx1"/>
                </a:solidFill>
                <a:effectLst/>
                <a:latin typeface="Times" charset="0"/>
                <a:ea typeface="Geneva" charset="0"/>
                <a:cs typeface="Geneva" charset="0"/>
              </a:rPr>
              <a:t>1 </a:t>
            </a:r>
            <a:r>
              <a:rPr lang="zh-CN" altLang="en-US" sz="1200" b="0" i="0" kern="1200" dirty="0">
                <a:solidFill>
                  <a:schemeClr val="tx1"/>
                </a:solidFill>
                <a:effectLst/>
                <a:latin typeface="Times" charset="0"/>
                <a:ea typeface="Geneva" charset="0"/>
                <a:cs typeface="Geneva" charset="0"/>
              </a:rPr>
              <a:t>即</a:t>
            </a:r>
            <a:r>
              <a:rPr lang="en-US" altLang="zh-CN" sz="1200" b="0" i="0" kern="1200" dirty="0">
                <a:solidFill>
                  <a:schemeClr val="tx1"/>
                </a:solidFill>
                <a:effectLst/>
                <a:latin typeface="Times" charset="0"/>
                <a:ea typeface="Geneva" charset="0"/>
                <a:cs typeface="Geneva" charset="0"/>
              </a:rPr>
              <a:t>1000 0000 </a:t>
            </a:r>
            <a:r>
              <a:rPr lang="zh-CN" altLang="en-US" sz="1200" b="0" i="0" kern="1200" dirty="0">
                <a:solidFill>
                  <a:schemeClr val="tx1"/>
                </a:solidFill>
                <a:effectLst/>
                <a:latin typeface="Times" charset="0"/>
                <a:ea typeface="Geneva" charset="0"/>
                <a:cs typeface="Geneva" charset="0"/>
              </a:rPr>
              <a:t>为</a:t>
            </a:r>
            <a:r>
              <a:rPr lang="en-US" altLang="zh-CN" sz="1200" b="0" i="0" kern="1200" dirty="0">
                <a:solidFill>
                  <a:schemeClr val="tx1"/>
                </a:solidFill>
                <a:effectLst/>
                <a:latin typeface="Times" charset="0"/>
                <a:ea typeface="Geneva" charset="0"/>
                <a:cs typeface="Geneva" charset="0"/>
              </a:rPr>
              <a:t>-128</a:t>
            </a:r>
            <a:r>
              <a:rPr lang="zh-CN" altLang="en-US" sz="1200" b="0" i="0" kern="1200" dirty="0">
                <a:solidFill>
                  <a:schemeClr val="tx1"/>
                </a:solidFill>
                <a:effectLst/>
                <a:latin typeface="Times" charset="0"/>
                <a:ea typeface="Geneva" charset="0"/>
                <a:cs typeface="Geneva" charset="0"/>
              </a:rPr>
              <a:t>），所以计算补码值为</a:t>
            </a:r>
            <a:r>
              <a:rPr lang="en-US" altLang="zh-CN" sz="1200" b="0" i="0" kern="1200" dirty="0">
                <a:solidFill>
                  <a:schemeClr val="tx1"/>
                </a:solidFill>
                <a:effectLst/>
                <a:latin typeface="Times" charset="0"/>
                <a:ea typeface="Geneva" charset="0"/>
                <a:cs typeface="Geneva" charset="0"/>
              </a:rPr>
              <a:t>-128</a:t>
            </a:r>
            <a:r>
              <a:rPr lang="zh-CN" altLang="en-US" sz="1200" b="0" i="0" kern="1200" dirty="0">
                <a:solidFill>
                  <a:schemeClr val="tx1"/>
                </a:solidFill>
                <a:effectLst/>
                <a:latin typeface="Times" charset="0"/>
                <a:ea typeface="Geneva" charset="0"/>
                <a:cs typeface="Geneva" charset="0"/>
              </a:rPr>
              <a:t>。</a:t>
            </a:r>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63</a:t>
            </a:fld>
            <a:endParaRPr lang="en-US" altLang="en-US"/>
          </a:p>
        </p:txBody>
      </p:sp>
    </p:spTree>
    <p:extLst>
      <p:ext uri="{BB962C8B-B14F-4D97-AF65-F5344CB8AC3E}">
        <p14:creationId xmlns:p14="http://schemas.microsoft.com/office/powerpoint/2010/main" val="847399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0342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9CB880-FC4D-4562-AA3E-ECEABA75E671}" type="slidenum">
              <a:rPr lang="zh-CN" altLang="en-US" smtClean="0"/>
              <a:pPr fontAlgn="base">
                <a:spcBef>
                  <a:spcPct val="0"/>
                </a:spcBef>
                <a:spcAft>
                  <a:spcPct val="0"/>
                </a:spcAft>
                <a:defRPr/>
              </a:pPr>
              <a:t>64</a:t>
            </a:fld>
            <a:endParaRPr lang="zh-CN" altLang="en-US"/>
          </a:p>
        </p:txBody>
      </p:sp>
    </p:spTree>
    <p:extLst>
      <p:ext uri="{BB962C8B-B14F-4D97-AF65-F5344CB8AC3E}">
        <p14:creationId xmlns:p14="http://schemas.microsoft.com/office/powerpoint/2010/main" val="1527488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baseline="0" dirty="0"/>
              <a:t>软件体系结构是在识别</a:t>
            </a:r>
            <a:r>
              <a:rPr lang="en-US" altLang="zh-CN" baseline="0" dirty="0"/>
              <a:t>….</a:t>
            </a:r>
            <a:r>
              <a:rPr lang="zh-CN" altLang="en-US" baseline="0" dirty="0"/>
              <a:t>的基础上，研究软件的</a:t>
            </a:r>
            <a:r>
              <a:rPr lang="en-US" altLang="zh-CN" baseline="0" dirty="0"/>
              <a:t>…</a:t>
            </a:r>
            <a:r>
              <a:rPr lang="zh-CN" altLang="en-US" baseline="0" dirty="0"/>
              <a:t>和</a:t>
            </a:r>
            <a:r>
              <a:rPr lang="en-US" altLang="zh-CN" baseline="0" dirty="0"/>
              <a:t>…</a:t>
            </a:r>
            <a:r>
              <a:rPr lang="zh-CN" altLang="en-US" baseline="0" dirty="0"/>
              <a:t>的理论和技术。</a:t>
            </a:r>
            <a:endParaRPr lang="zh-CN" altLang="en-US" dirty="0"/>
          </a:p>
        </p:txBody>
      </p:sp>
      <p:sp>
        <p:nvSpPr>
          <p:cNvPr id="675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8A8674-C66F-4CAF-A4E9-B1BD441EEC10}" type="slidenum">
              <a:rPr lang="zh-CN" altLang="en-US" smtClean="0"/>
              <a:pPr fontAlgn="base">
                <a:spcBef>
                  <a:spcPct val="0"/>
                </a:spcBef>
                <a:spcAft>
                  <a:spcPct val="0"/>
                </a:spcAft>
                <a:defRPr/>
              </a:pPr>
              <a:t>3</a:t>
            </a:fld>
            <a:endParaRPr lang="zh-CN" altLang="en-US"/>
          </a:p>
        </p:txBody>
      </p:sp>
    </p:spTree>
    <p:extLst>
      <p:ext uri="{BB962C8B-B14F-4D97-AF65-F5344CB8AC3E}">
        <p14:creationId xmlns:p14="http://schemas.microsoft.com/office/powerpoint/2010/main" val="2524536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endParaRPr lang="zh-CN" altLang="en-US" dirty="0"/>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隶书" pitchFamily="49" charset="-122"/>
              </a:defRPr>
            </a:lvl1pPr>
            <a:lvl2pPr marL="742950" indent="-285750" eaLnBrk="0" hangingPunct="0">
              <a:defRPr kumimoji="1" sz="2400">
                <a:solidFill>
                  <a:schemeClr val="tx1"/>
                </a:solidFill>
                <a:latin typeface="Times New Roman" pitchFamily="18" charset="0"/>
                <a:ea typeface="隶书" pitchFamily="49" charset="-122"/>
              </a:defRPr>
            </a:lvl2pPr>
            <a:lvl3pPr marL="1143000" indent="-228600" eaLnBrk="0" hangingPunct="0">
              <a:defRPr kumimoji="1" sz="2400">
                <a:solidFill>
                  <a:schemeClr val="tx1"/>
                </a:solidFill>
                <a:latin typeface="Times New Roman" pitchFamily="18" charset="0"/>
                <a:ea typeface="隶书" pitchFamily="49" charset="-122"/>
              </a:defRPr>
            </a:lvl3pPr>
            <a:lvl4pPr marL="1600200" indent="-228600" eaLnBrk="0" hangingPunct="0">
              <a:defRPr kumimoji="1" sz="2400">
                <a:solidFill>
                  <a:schemeClr val="tx1"/>
                </a:solidFill>
                <a:latin typeface="Times New Roman" pitchFamily="18" charset="0"/>
                <a:ea typeface="隶书" pitchFamily="49" charset="-122"/>
              </a:defRPr>
            </a:lvl4pPr>
            <a:lvl5pPr marL="2057400" indent="-228600" eaLnBrk="0" hangingPunct="0">
              <a:defRPr kumimoji="1" sz="2400">
                <a:solidFill>
                  <a:schemeClr val="tx1"/>
                </a:solidFill>
                <a:latin typeface="Times New Roman" pitchFamily="18" charset="0"/>
                <a:ea typeface="隶书"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739427C-1310-4D1E-95B6-9D3A4034B7C0}" type="slidenum">
              <a:rPr kumimoji="1" lang="zh-CN" altLang="en-US" sz="1200" b="0" i="0" u="none" strike="noStrike" kern="1200" cap="none" spc="0" normalizeH="0" baseline="0" noProof="0" smtClean="0">
                <a:ln>
                  <a:noFill/>
                </a:ln>
                <a:solidFill>
                  <a:prstClr val="black"/>
                </a:solidFill>
                <a:effectLst/>
                <a:uLnTx/>
                <a:uFillTx/>
                <a:latin typeface="Times New Roman" pitchFamily="18"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en-US" altLang="zh-CN" sz="1200" b="0" i="0" u="none" strike="noStrike" kern="1200" cap="none" spc="0" normalizeH="0" baseline="0" noProof="0">
              <a:ln>
                <a:noFill/>
              </a:ln>
              <a:solidFill>
                <a:prstClr val="black"/>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44248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u="none" dirty="0">
                <a:solidFill>
                  <a:schemeClr val="tx1"/>
                </a:solidFill>
              </a:rPr>
              <a:t>有例外，如植物： 器官 →个体，即无系统层次只有器官。</a:t>
            </a:r>
          </a:p>
          <a:p>
            <a:r>
              <a:rPr lang="zh-CN" altLang="en-US" b="0" u="none" dirty="0">
                <a:solidFill>
                  <a:schemeClr val="tx1"/>
                </a:solidFill>
              </a:rPr>
              <a:t>单细胞：细胞 → 个体。单细胞生物：既属于细胞层次又属于个体层次。</a:t>
            </a:r>
          </a:p>
          <a:p>
            <a:r>
              <a:rPr lang="zh-CN" altLang="en-US" sz="1200" b="0" u="none" kern="1200" dirty="0">
                <a:solidFill>
                  <a:schemeClr val="tx1"/>
                </a:solidFill>
                <a:latin typeface="Times" charset="0"/>
                <a:hlinkClick r:id="rId3">
                  <a:extLst>
                    <a:ext uri="{A12FA001-AC4F-418D-AE19-62706E023703}">
                      <ahyp:hlinkClr xmlns:ahyp="http://schemas.microsoft.com/office/drawing/2018/hyperlinkcolor" val="tx"/>
                    </a:ext>
                  </a:extLst>
                </a:hlinkClick>
              </a:rPr>
              <a:t>病毒</a:t>
            </a:r>
            <a:r>
              <a:rPr lang="zh-CN" altLang="en-US" sz="1200" b="0" u="none" kern="1200" dirty="0">
                <a:solidFill>
                  <a:schemeClr val="tx1"/>
                </a:solidFill>
                <a:latin typeface="Times" charset="0"/>
              </a:rPr>
              <a:t>没有结构层次，因为它没有</a:t>
            </a:r>
            <a:r>
              <a:rPr lang="zh-CN" altLang="en-US" sz="1200" b="0" u="none" kern="1200" dirty="0">
                <a:solidFill>
                  <a:schemeClr val="tx1"/>
                </a:solidFill>
                <a:latin typeface="Times" charset="0"/>
                <a:hlinkClick r:id="rId4">
                  <a:extLst>
                    <a:ext uri="{A12FA001-AC4F-418D-AE19-62706E023703}">
                      <ahyp:hlinkClr xmlns:ahyp="http://schemas.microsoft.com/office/drawing/2018/hyperlinkcolor" val="tx"/>
                    </a:ext>
                  </a:extLst>
                </a:hlinkClick>
              </a:rPr>
              <a:t>细胞结构</a:t>
            </a:r>
            <a:r>
              <a:rPr lang="zh-CN" altLang="en-US" sz="1200" b="0" u="none" kern="1200" dirty="0">
                <a:solidFill>
                  <a:schemeClr val="tx1"/>
                </a:solidFill>
                <a:latin typeface="Times" charset="0"/>
              </a:rPr>
              <a:t>，</a:t>
            </a:r>
            <a:r>
              <a:rPr lang="zh-CN" altLang="en-US" b="0" u="none" dirty="0">
                <a:solidFill>
                  <a:schemeClr val="tx1"/>
                </a:solidFill>
              </a:rPr>
              <a:t>属于非细胞生物，病毒不属于生命系统的任何层次。</a:t>
            </a:r>
            <a:endParaRPr lang="en-US" altLang="zh-CN" b="0" u="none" dirty="0">
              <a:solidFill>
                <a:schemeClr val="tx1"/>
              </a:solidFill>
            </a:endParaRPr>
          </a:p>
          <a:p>
            <a:r>
              <a:rPr lang="zh-CN" altLang="en-US" b="0" u="none" dirty="0">
                <a:solidFill>
                  <a:schemeClr val="tx1"/>
                </a:solidFill>
              </a:rPr>
              <a:t>我们人类头脑的知识可以分为三</a:t>
            </a:r>
            <a:r>
              <a:rPr lang="zh-CN" altLang="en-US" sz="1200" b="0" u="none" kern="1200" dirty="0">
                <a:solidFill>
                  <a:schemeClr val="tx1"/>
                </a:solidFill>
                <a:latin typeface="Times" charset="0"/>
              </a:rPr>
              <a:t>个层次：一，生活的常识；二，科学的知识；三，属灵的知识。</a:t>
            </a:r>
            <a:endParaRPr lang="en-US" altLang="zh-CN" sz="1200" b="0" u="none" kern="1200" dirty="0">
              <a:solidFill>
                <a:schemeClr val="tx1"/>
              </a:solidFill>
              <a:latin typeface="Times" charset="0"/>
            </a:endParaRPr>
          </a:p>
          <a:p>
            <a:r>
              <a:rPr lang="zh-CN" altLang="en-US" sz="1200" b="0" u="none" kern="1200" dirty="0">
                <a:solidFill>
                  <a:schemeClr val="tx1"/>
                </a:solidFill>
                <a:latin typeface="Times" charset="0"/>
              </a:rPr>
              <a:t>学科的</a:t>
            </a:r>
            <a:r>
              <a:rPr lang="en-US" altLang="zh-CN" sz="1200" b="0" u="none" kern="1200" dirty="0">
                <a:solidFill>
                  <a:schemeClr val="tx1"/>
                </a:solidFill>
                <a:latin typeface="Times" charset="0"/>
              </a:rPr>
              <a:t>4</a:t>
            </a:r>
            <a:r>
              <a:rPr lang="zh-CN" altLang="en-US" sz="1200" b="0" u="none" kern="1200" dirty="0">
                <a:solidFill>
                  <a:schemeClr val="tx1"/>
                </a:solidFill>
                <a:latin typeface="Times" charset="0"/>
              </a:rPr>
              <a:t>个层次：学科门类（</a:t>
            </a:r>
            <a:r>
              <a:rPr lang="en-US" altLang="zh-CN" sz="1200" b="0" u="none" kern="1200" dirty="0">
                <a:solidFill>
                  <a:schemeClr val="tx1"/>
                </a:solidFill>
                <a:latin typeface="Times" charset="0"/>
              </a:rPr>
              <a:t>12</a:t>
            </a:r>
            <a:r>
              <a:rPr lang="zh-CN" altLang="en-US" sz="1200" b="0" u="none" kern="1200" dirty="0">
                <a:solidFill>
                  <a:schemeClr val="tx1"/>
                </a:solidFill>
                <a:latin typeface="Times" charset="0"/>
              </a:rPr>
              <a:t>个）、</a:t>
            </a:r>
            <a:r>
              <a:rPr lang="zh-CN" altLang="en-US" sz="1200" b="0" u="none" kern="1200" dirty="0">
                <a:solidFill>
                  <a:schemeClr val="tx1"/>
                </a:solidFill>
                <a:latin typeface="Times" charset="0"/>
                <a:hlinkClick r:id="rId5">
                  <a:extLst>
                    <a:ext uri="{A12FA001-AC4F-418D-AE19-62706E023703}">
                      <ahyp:hlinkClr xmlns:ahyp="http://schemas.microsoft.com/office/drawing/2018/hyperlinkcolor" val="tx"/>
                    </a:ext>
                  </a:extLst>
                </a:hlinkClick>
              </a:rPr>
              <a:t>一级学科</a:t>
            </a:r>
            <a:r>
              <a:rPr lang="zh-CN" altLang="en-US" sz="1200" b="0" u="none" kern="1200" dirty="0">
                <a:solidFill>
                  <a:schemeClr val="tx1"/>
                </a:solidFill>
                <a:latin typeface="Times" charset="0"/>
              </a:rPr>
              <a:t>、</a:t>
            </a:r>
            <a:r>
              <a:rPr lang="zh-CN" altLang="en-US" sz="1200" b="0" u="none" kern="1200" dirty="0">
                <a:solidFill>
                  <a:schemeClr val="tx1"/>
                </a:solidFill>
                <a:latin typeface="Times" charset="0"/>
                <a:hlinkClick r:id="rId6">
                  <a:extLst>
                    <a:ext uri="{A12FA001-AC4F-418D-AE19-62706E023703}">
                      <ahyp:hlinkClr xmlns:ahyp="http://schemas.microsoft.com/office/drawing/2018/hyperlinkcolor" val="tx"/>
                    </a:ext>
                  </a:extLst>
                </a:hlinkClick>
              </a:rPr>
              <a:t>二级学科</a:t>
            </a:r>
            <a:r>
              <a:rPr lang="zh-CN" altLang="en-US" sz="1200" b="0" u="none" kern="1200" dirty="0">
                <a:solidFill>
                  <a:schemeClr val="tx1"/>
                </a:solidFill>
                <a:latin typeface="Times" charset="0"/>
              </a:rPr>
              <a:t>、</a:t>
            </a:r>
            <a:r>
              <a:rPr lang="zh-CN" altLang="en-US" b="0" u="none" dirty="0">
                <a:solidFill>
                  <a:schemeClr val="tx1"/>
                </a:solidFill>
              </a:rPr>
              <a:t>研究方向</a:t>
            </a:r>
            <a:endParaRPr lang="en-US" altLang="zh-CN" b="0" u="none" dirty="0">
              <a:solidFill>
                <a:schemeClr val="tx1"/>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9873D865-6F18-994C-8BEE-908E1D823428}" type="slidenum">
              <a:rPr lang="en-US" altLang="en-US" smtClean="0"/>
              <a:pPr>
                <a:defRPr/>
              </a:pPr>
              <a:t>5</a:t>
            </a:fld>
            <a:endParaRPr lang="en-US" altLang="en-US"/>
          </a:p>
        </p:txBody>
      </p:sp>
    </p:spTree>
    <p:extLst>
      <p:ext uri="{BB962C8B-B14F-4D97-AF65-F5344CB8AC3E}">
        <p14:creationId xmlns:p14="http://schemas.microsoft.com/office/powerpoint/2010/main" val="560219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7</a:t>
            </a:fld>
            <a:endParaRPr lang="en-US" altLang="en-US"/>
          </a:p>
        </p:txBody>
      </p:sp>
    </p:spTree>
    <p:extLst>
      <p:ext uri="{BB962C8B-B14F-4D97-AF65-F5344CB8AC3E}">
        <p14:creationId xmlns:p14="http://schemas.microsoft.com/office/powerpoint/2010/main" val="976819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rgbClr val="A61D38"/>
                </a:solidFill>
                <a:effectLst/>
                <a:latin typeface="Times" charset="0"/>
                <a:ea typeface="Geneva" charset="0"/>
                <a:cs typeface="Geneva" charset="0"/>
              </a:rPr>
              <a:t>极限编程</a:t>
            </a:r>
            <a:r>
              <a:rPr lang="zh-CN" altLang="en-US" sz="1200" b="0" i="0" kern="1200" dirty="0">
                <a:solidFill>
                  <a:schemeClr val="tx1"/>
                </a:solidFill>
                <a:effectLst/>
                <a:latin typeface="Times" charset="0"/>
                <a:ea typeface="Geneva" charset="0"/>
                <a:cs typeface="Geneva" charset="0"/>
              </a:rPr>
              <a:t>是一门针对</a:t>
            </a:r>
            <a:r>
              <a:rPr lang="zh-CN" altLang="en-US" sz="1200" b="0" i="0" u="none" strike="noStrike" kern="1200" dirty="0">
                <a:solidFill>
                  <a:schemeClr val="tx1"/>
                </a:solidFill>
                <a:effectLst/>
                <a:latin typeface="Times" charset="0"/>
                <a:ea typeface="Geneva" charset="0"/>
                <a:cs typeface="Geneva" charset="0"/>
                <a:hlinkClick r:id="rId3">
                  <a:extLst>
                    <a:ext uri="{A12FA001-AC4F-418D-AE19-62706E023703}">
                      <ahyp:hlinkClr xmlns:ahyp="http://schemas.microsoft.com/office/drawing/2018/hyperlinkcolor" val="tx"/>
                    </a:ext>
                  </a:extLst>
                </a:hlinkClick>
              </a:rPr>
              <a:t>业务</a:t>
            </a:r>
            <a:r>
              <a:rPr lang="zh-CN" altLang="en-US" sz="1200" b="0" i="0" kern="1200" dirty="0">
                <a:solidFill>
                  <a:schemeClr val="tx1"/>
                </a:solidFill>
                <a:effectLst/>
                <a:latin typeface="Times" charset="0"/>
                <a:ea typeface="Geneva" charset="0"/>
                <a:cs typeface="Geneva" charset="0"/>
              </a:rPr>
              <a:t>和</a:t>
            </a:r>
            <a:r>
              <a:rPr lang="zh-CN" altLang="en-US" sz="1200" b="0" i="0" u="none" strike="noStrike" kern="1200" dirty="0">
                <a:solidFill>
                  <a:schemeClr val="tx1"/>
                </a:solidFill>
                <a:effectLst/>
                <a:latin typeface="Times" charset="0"/>
                <a:ea typeface="Geneva" charset="0"/>
                <a:cs typeface="Geneva" charset="0"/>
                <a:hlinkClick r:id="rId4">
                  <a:extLst>
                    <a:ext uri="{A12FA001-AC4F-418D-AE19-62706E023703}">
                      <ahyp:hlinkClr xmlns:ahyp="http://schemas.microsoft.com/office/drawing/2018/hyperlinkcolor" val="tx"/>
                    </a:ext>
                  </a:extLst>
                </a:hlinkClick>
              </a:rPr>
              <a:t>软件开发</a:t>
            </a:r>
            <a:r>
              <a:rPr lang="zh-CN" altLang="en-US" sz="1200" b="0" i="0" kern="1200" dirty="0">
                <a:solidFill>
                  <a:schemeClr val="tx1"/>
                </a:solidFill>
                <a:effectLst/>
                <a:latin typeface="Times" charset="0"/>
                <a:ea typeface="Geneva" charset="0"/>
                <a:cs typeface="Geneva" charset="0"/>
              </a:rPr>
              <a:t>的规则，它的作用在于将两者的力量集中在共同的、可以达到的目标上。它是以符合客户需要的软件为目标而产生的一种</a:t>
            </a:r>
            <a:r>
              <a:rPr lang="zh-CN" altLang="en-US" sz="1200" b="0" i="0" u="none" strike="noStrike" kern="1200" dirty="0">
                <a:solidFill>
                  <a:schemeClr val="tx1"/>
                </a:solidFill>
                <a:effectLst/>
                <a:latin typeface="Times" charset="0"/>
                <a:ea typeface="Geneva" charset="0"/>
                <a:cs typeface="Geneva" charset="0"/>
                <a:hlinkClick r:id="rId5">
                  <a:extLst>
                    <a:ext uri="{A12FA001-AC4F-418D-AE19-62706E023703}">
                      <ahyp:hlinkClr xmlns:ahyp="http://schemas.microsoft.com/office/drawing/2018/hyperlinkcolor" val="tx"/>
                    </a:ext>
                  </a:extLst>
                </a:hlinkClick>
              </a:rPr>
              <a:t>方法论</a:t>
            </a:r>
            <a:r>
              <a:rPr lang="zh-CN" altLang="en-US" sz="1200" b="0" i="0" kern="1200" dirty="0">
                <a:solidFill>
                  <a:schemeClr val="tx1"/>
                </a:solidFill>
                <a:effectLst/>
                <a:latin typeface="Times" charset="0"/>
                <a:ea typeface="Geneva" charset="0"/>
                <a:cs typeface="Geneva" charset="0"/>
              </a:rPr>
              <a:t>，</a:t>
            </a:r>
            <a:r>
              <a:rPr lang="en-US" altLang="zh-CN" sz="1200" b="0" i="0" kern="1200" dirty="0">
                <a:solidFill>
                  <a:schemeClr val="tx1"/>
                </a:solidFill>
                <a:effectLst/>
                <a:latin typeface="Times" charset="0"/>
                <a:ea typeface="Geneva" charset="0"/>
                <a:cs typeface="Geneva" charset="0"/>
              </a:rPr>
              <a:t>XP</a:t>
            </a:r>
            <a:r>
              <a:rPr lang="zh-CN" altLang="en-US" sz="1200" b="0" i="0" kern="1200" dirty="0">
                <a:solidFill>
                  <a:schemeClr val="tx1"/>
                </a:solidFill>
                <a:effectLst/>
                <a:latin typeface="Times" charset="0"/>
                <a:ea typeface="Geneva" charset="0"/>
                <a:cs typeface="Geneva" charset="0"/>
              </a:rPr>
              <a:t>使开发者能够更有效的响应客户的需求变化，哪怕是在</a:t>
            </a:r>
            <a:r>
              <a:rPr lang="zh-CN" altLang="en-US" sz="1200" b="0" i="0" u="none" strike="noStrike" kern="1200" dirty="0">
                <a:solidFill>
                  <a:schemeClr val="tx1"/>
                </a:solidFill>
                <a:effectLst/>
                <a:latin typeface="Times" charset="0"/>
                <a:ea typeface="Geneva" charset="0"/>
                <a:cs typeface="Geneva" charset="0"/>
                <a:hlinkClick r:id="rId6">
                  <a:extLst>
                    <a:ext uri="{A12FA001-AC4F-418D-AE19-62706E023703}">
                      <ahyp:hlinkClr xmlns:ahyp="http://schemas.microsoft.com/office/drawing/2018/hyperlinkcolor" val="tx"/>
                    </a:ext>
                  </a:extLst>
                </a:hlinkClick>
              </a:rPr>
              <a:t>软件生命周期</a:t>
            </a:r>
            <a:r>
              <a:rPr lang="zh-CN" altLang="en-US" sz="1200" b="0" i="0" kern="1200" dirty="0">
                <a:solidFill>
                  <a:schemeClr val="tx1"/>
                </a:solidFill>
                <a:effectLst/>
                <a:latin typeface="Times" charset="0"/>
                <a:ea typeface="Geneva" charset="0"/>
                <a:cs typeface="Geneva" charset="0"/>
              </a:rPr>
              <a:t>的后期。它强调，软件开发是人与人合作进行的过程，因此成功的软件开发过程应该充分利用人的优势，而弱化人的缺点，突出了人在软件开发过程中的作用。</a:t>
            </a:r>
            <a:r>
              <a:rPr lang="zh-CN" altLang="en-US" sz="1200" b="0" i="0" u="none" strike="noStrike" kern="1200" dirty="0">
                <a:solidFill>
                  <a:srgbClr val="C00000"/>
                </a:solidFill>
                <a:effectLst/>
                <a:latin typeface="Times" charset="0"/>
                <a:ea typeface="Geneva" charset="0"/>
                <a:cs typeface="Geneva" charset="0"/>
                <a:hlinkClick r:id="rId7">
                  <a:extLst>
                    <a:ext uri="{A12FA001-AC4F-418D-AE19-62706E023703}">
                      <ahyp:hlinkClr xmlns:ahyp="http://schemas.microsoft.com/office/drawing/2018/hyperlinkcolor" val="tx"/>
                    </a:ext>
                  </a:extLst>
                </a:hlinkClick>
              </a:rPr>
              <a:t>极端编程</a:t>
            </a:r>
            <a:r>
              <a:rPr lang="zh-CN" altLang="en-US" sz="1200" b="0" i="0" kern="1200" dirty="0">
                <a:solidFill>
                  <a:srgbClr val="C00000"/>
                </a:solidFill>
                <a:effectLst/>
                <a:latin typeface="Times" charset="0"/>
                <a:ea typeface="Geneva" charset="0"/>
                <a:cs typeface="Geneva" charset="0"/>
              </a:rPr>
              <a:t>属于轻量级的方法，认为</a:t>
            </a:r>
            <a:r>
              <a:rPr lang="zh-CN" altLang="en-US" sz="1200" b="0" i="0" u="none" strike="noStrike" kern="1200" dirty="0">
                <a:solidFill>
                  <a:srgbClr val="C00000"/>
                </a:solidFill>
                <a:effectLst/>
                <a:latin typeface="Times" charset="0"/>
                <a:ea typeface="Geneva" charset="0"/>
                <a:cs typeface="Geneva" charset="0"/>
                <a:hlinkClick r:id="rId8">
                  <a:extLst>
                    <a:ext uri="{A12FA001-AC4F-418D-AE19-62706E023703}">
                      <ahyp:hlinkClr xmlns:ahyp="http://schemas.microsoft.com/office/drawing/2018/hyperlinkcolor" val="tx"/>
                    </a:ext>
                  </a:extLst>
                </a:hlinkClick>
              </a:rPr>
              <a:t>文档</a:t>
            </a:r>
            <a:r>
              <a:rPr lang="zh-CN" altLang="en-US" sz="1200" b="0" i="0" kern="1200" dirty="0">
                <a:solidFill>
                  <a:srgbClr val="C00000"/>
                </a:solidFill>
                <a:effectLst/>
                <a:latin typeface="Times" charset="0"/>
                <a:ea typeface="Geneva" charset="0"/>
                <a:cs typeface="Geneva" charset="0"/>
              </a:rPr>
              <a:t>、架构不如直接编程来的直接。</a:t>
            </a:r>
            <a:endParaRPr lang="en-US" altLang="zh-CN" sz="1200" b="0" i="0" kern="1200" dirty="0">
              <a:solidFill>
                <a:srgbClr val="C00000"/>
              </a:solidFill>
              <a:effectLst/>
              <a:latin typeface="Times" charset="0"/>
              <a:ea typeface="Geneva" charset="0"/>
              <a:cs typeface="Geneva" charset="0"/>
            </a:endParaRPr>
          </a:p>
          <a:p>
            <a:r>
              <a:rPr lang="zh-CN" altLang="en-US" sz="1200" b="0" i="0" kern="1200" dirty="0">
                <a:solidFill>
                  <a:schemeClr val="tx1"/>
                </a:solidFill>
                <a:effectLst/>
                <a:latin typeface="Times" charset="0"/>
                <a:ea typeface="Geneva" charset="0"/>
                <a:cs typeface="Geneva" charset="0"/>
              </a:rPr>
              <a:t>从长远看，早期发现错误以及降低复杂度可以节约成本。</a:t>
            </a:r>
            <a:r>
              <a:rPr lang="zh-CN" altLang="en-US" sz="1200" b="0" i="0" u="none" strike="noStrike" kern="1200" dirty="0">
                <a:solidFill>
                  <a:schemeClr val="tx1"/>
                </a:solidFill>
                <a:effectLst/>
                <a:latin typeface="Times" charset="0"/>
                <a:ea typeface="Geneva" charset="0"/>
                <a:cs typeface="Geneva" charset="0"/>
                <a:hlinkClick r:id="rId9">
                  <a:extLst>
                    <a:ext uri="{A12FA001-AC4F-418D-AE19-62706E023703}">
                      <ahyp:hlinkClr xmlns:ahyp="http://schemas.microsoft.com/office/drawing/2018/hyperlinkcolor" val="tx"/>
                    </a:ext>
                  </a:extLst>
                </a:hlinkClick>
              </a:rPr>
              <a:t>极限编程</a:t>
            </a:r>
            <a:r>
              <a:rPr lang="zh-CN" altLang="en-US" sz="1200" b="0" i="0" kern="1200" dirty="0">
                <a:solidFill>
                  <a:schemeClr val="tx1"/>
                </a:solidFill>
                <a:effectLst/>
                <a:latin typeface="Times" charset="0"/>
                <a:ea typeface="Geneva" charset="0"/>
                <a:cs typeface="Geneva" charset="0"/>
              </a:rPr>
              <a:t>强调我们将任务</a:t>
            </a:r>
            <a:r>
              <a:rPr lang="en-US" altLang="zh-CN" sz="1200" b="0" i="0" kern="1200" dirty="0">
                <a:solidFill>
                  <a:schemeClr val="tx1"/>
                </a:solidFill>
                <a:effectLst/>
                <a:latin typeface="Times" charset="0"/>
                <a:ea typeface="Geneva" charset="0"/>
                <a:cs typeface="Geneva" charset="0"/>
              </a:rPr>
              <a:t>/</a:t>
            </a:r>
            <a:r>
              <a:rPr lang="zh-CN" altLang="en-US" sz="1200" b="0" i="0" kern="1200" dirty="0">
                <a:solidFill>
                  <a:schemeClr val="tx1"/>
                </a:solidFill>
                <a:effectLst/>
                <a:latin typeface="Times" charset="0"/>
                <a:ea typeface="Geneva" charset="0"/>
                <a:cs typeface="Geneva" charset="0"/>
              </a:rPr>
              <a:t>系统细分为可以在较短周期解决的一个个子任务</a:t>
            </a:r>
            <a:r>
              <a:rPr lang="en-US" altLang="zh-CN" sz="1200" b="0" i="0" kern="1200" dirty="0">
                <a:solidFill>
                  <a:schemeClr val="tx1"/>
                </a:solidFill>
                <a:effectLst/>
                <a:latin typeface="Times" charset="0"/>
                <a:ea typeface="Geneva" charset="0"/>
                <a:cs typeface="Geneva" charset="0"/>
              </a:rPr>
              <a:t>/</a:t>
            </a:r>
            <a:r>
              <a:rPr lang="zh-CN" altLang="en-US" sz="1200" b="0" i="0" kern="1200" dirty="0">
                <a:solidFill>
                  <a:schemeClr val="tx1"/>
                </a:solidFill>
                <a:effectLst/>
                <a:latin typeface="Times" charset="0"/>
                <a:ea typeface="Geneva" charset="0"/>
                <a:cs typeface="Geneva" charset="0"/>
              </a:rPr>
              <a:t>模块，并且强调测试、代码质量和及早发现问题。通常，通过一个个短小的迭代周期，我们就可以获得一个个阶段性的进展，并且可以及时形成一个版本供用户参考，以便及时对用户可能的需求变更作出响应。</a:t>
            </a:r>
            <a:endParaRPr lang="en-US" altLang="zh-CN" dirty="0">
              <a:solidFill>
                <a:schemeClr val="tx1"/>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a:solidFill>
                  <a:schemeClr val="tx1"/>
                </a:solidFill>
              </a:rPr>
              <a:t>工程师</a:t>
            </a:r>
            <a:r>
              <a:rPr lang="zh-CN" altLang="en-US" dirty="0">
                <a:solidFill>
                  <a:schemeClr val="tx1"/>
                </a:solidFill>
              </a:rPr>
              <a:t>使我们与大自然法规相契合，他们实现了和谐。软件工程师一直试图给自己一个定义，一方面他们希望被看作真正的工程师；另一方面他们又很难将自己与架构师和程序员区分开来。因此导致软件工程师身份定义危机。</a:t>
            </a:r>
            <a:endParaRPr lang="en-US" altLang="zh-CN" dirty="0">
              <a:solidFill>
                <a:schemeClr val="tx1"/>
              </a:solidFill>
            </a:endParaRPr>
          </a:p>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8</a:t>
            </a:fld>
            <a:endParaRPr lang="en-US" altLang="en-US"/>
          </a:p>
        </p:txBody>
      </p:sp>
    </p:spTree>
    <p:extLst>
      <p:ext uri="{BB962C8B-B14F-4D97-AF65-F5344CB8AC3E}">
        <p14:creationId xmlns:p14="http://schemas.microsoft.com/office/powerpoint/2010/main" val="793167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chemeClr val="tx1"/>
                </a:solidFill>
              </a:rPr>
              <a:t>在建筑领域，职业经纬分明。做什么，产品是什么，使用工具，负何责任，职业培训。</a:t>
            </a:r>
            <a:endParaRPr lang="en-US" altLang="zh-CN" dirty="0">
              <a:solidFill>
                <a:schemeClr val="tx1"/>
              </a:solidFill>
            </a:endParaRPr>
          </a:p>
          <a:p>
            <a:r>
              <a:rPr lang="zh-CN" altLang="en-US" dirty="0">
                <a:solidFill>
                  <a:schemeClr val="tx1"/>
                </a:solidFill>
              </a:rPr>
              <a:t>但前面加上</a:t>
            </a:r>
            <a:r>
              <a:rPr lang="en-US" altLang="zh-CN" dirty="0">
                <a:solidFill>
                  <a:schemeClr val="tx1"/>
                </a:solidFill>
              </a:rPr>
              <a:t>Soft</a:t>
            </a:r>
            <a:r>
              <a:rPr lang="zh-CN" altLang="en-US" dirty="0">
                <a:solidFill>
                  <a:schemeClr val="tx1"/>
                </a:solidFill>
              </a:rPr>
              <a:t>，则，概念模糊了。不可避免的结果是：进程或结果没有可预测性。</a:t>
            </a:r>
            <a:endParaRPr lang="en-US" altLang="zh-CN" dirty="0">
              <a:solidFill>
                <a:schemeClr val="tx1"/>
              </a:solidFill>
            </a:endParaRPr>
          </a:p>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9</a:t>
            </a:fld>
            <a:endParaRPr lang="en-US" altLang="en-US"/>
          </a:p>
        </p:txBody>
      </p:sp>
    </p:spTree>
    <p:extLst>
      <p:ext uri="{BB962C8B-B14F-4D97-AF65-F5344CB8AC3E}">
        <p14:creationId xmlns:p14="http://schemas.microsoft.com/office/powerpoint/2010/main" val="2074189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量子计算，缠论等。</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11</a:t>
            </a:fld>
            <a:endParaRPr lang="en-US" altLang="en-US"/>
          </a:p>
        </p:txBody>
      </p:sp>
    </p:spTree>
    <p:extLst>
      <p:ext uri="{BB962C8B-B14F-4D97-AF65-F5344CB8AC3E}">
        <p14:creationId xmlns:p14="http://schemas.microsoft.com/office/powerpoint/2010/main" val="37774597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grpSp>
        <p:nvGrpSpPr>
          <p:cNvPr id="8" name="组合 7"/>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0"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97151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sz="3000"/>
            </a:lvl1pPr>
          </a:lstStyle>
          <a:p>
            <a:r>
              <a:rPr lang="zh-CN" altLang="en-US" dirty="0"/>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3977874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a:t>单击此处编辑母版标题样式</a:t>
            </a:r>
          </a:p>
        </p:txBody>
      </p:sp>
    </p:spTree>
    <p:extLst>
      <p:ext uri="{BB962C8B-B14F-4D97-AF65-F5344CB8AC3E}">
        <p14:creationId xmlns:p14="http://schemas.microsoft.com/office/powerpoint/2010/main" val="306455898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27366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3106162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3111212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462197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179388"/>
            <a:ext cx="3048000" cy="60118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79388"/>
            <a:ext cx="8940800" cy="6011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7853529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reserve="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12192000" cy="688975"/>
          </a:xfrm>
        </p:spPr>
        <p:txBody>
          <a:bodyPr/>
          <a:lstStyle/>
          <a:p>
            <a:r>
              <a:rPr lang="zh-CN" altLang="en-US"/>
              <a:t>单击此处编辑母版标题样式</a:t>
            </a:r>
          </a:p>
        </p:txBody>
      </p:sp>
      <p:sp>
        <p:nvSpPr>
          <p:cNvPr id="3" name="文本占位符 2"/>
          <p:cNvSpPr>
            <a:spLocks noGrp="1"/>
          </p:cNvSpPr>
          <p:nvPr>
            <p:ph type="body" sz="half" idx="1"/>
          </p:nvPr>
        </p:nvSpPr>
        <p:spPr>
          <a:xfrm>
            <a:off x="624417" y="1125538"/>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125538"/>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7182501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548857"/>
      </p:ext>
    </p:extLst>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49300" y="228600"/>
            <a:ext cx="10365317" cy="838200"/>
          </a:xfrm>
        </p:spPr>
        <p:txBody>
          <a:bodyPr/>
          <a:lstStyle/>
          <a:p>
            <a:r>
              <a:rPr lang="zh-CN" altLang="en-US"/>
              <a:t>单击此处编辑母版标题样式</a:t>
            </a:r>
          </a:p>
        </p:txBody>
      </p:sp>
      <p:sp>
        <p:nvSpPr>
          <p:cNvPr id="3" name="表格占位符 2"/>
          <p:cNvSpPr>
            <a:spLocks noGrp="1"/>
          </p:cNvSpPr>
          <p:nvPr>
            <p:ph type="tbl" idx="1"/>
          </p:nvPr>
        </p:nvSpPr>
        <p:spPr>
          <a:xfrm>
            <a:off x="749300" y="1873250"/>
            <a:ext cx="10363200" cy="4724400"/>
          </a:xfrm>
        </p:spPr>
        <p:txBody>
          <a:bodyPr/>
          <a:lstStyle/>
          <a:p>
            <a:pPr lvl="0"/>
            <a:endParaRPr lang="zh-CN" altLang="en-US" noProof="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2EA7651E-1B15-4814-BE43-2A825F034011}" type="slidenum">
              <a:rPr lang="ko-KR" altLang="en-US"/>
              <a:pPr>
                <a:defRPr/>
              </a:pPr>
              <a:t>‹#›</a:t>
            </a:fld>
            <a:r>
              <a:rPr lang="en-US" altLang="zh-CN"/>
              <a:t>/64</a:t>
            </a:r>
            <a:endParaRPr lang="en-US" altLang="ko-KR"/>
          </a:p>
        </p:txBody>
      </p:sp>
    </p:spTree>
    <p:extLst>
      <p:ext uri="{BB962C8B-B14F-4D97-AF65-F5344CB8AC3E}">
        <p14:creationId xmlns:p14="http://schemas.microsoft.com/office/powerpoint/2010/main" val="2288851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提纲页">
    <p:spTree>
      <p:nvGrpSpPr>
        <p:cNvPr id="1" name=""/>
        <p:cNvGrpSpPr/>
        <p:nvPr/>
      </p:nvGrpSpPr>
      <p:grpSpPr>
        <a:xfrm>
          <a:off x="0" y="0"/>
          <a:ext cx="0" cy="0"/>
          <a:chOff x="0" y="0"/>
          <a:chExt cx="0" cy="0"/>
        </a:xfrm>
      </p:grpSpPr>
      <p:sp>
        <p:nvSpPr>
          <p:cNvPr id="4"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pic>
        <p:nvPicPr>
          <p:cNvPr id="9" name="图片 7"/>
          <p:cNvPicPr>
            <a:picLocks noChangeAspect="1"/>
          </p:cNvPicPr>
          <p:nvPr userDrawn="1"/>
        </p:nvPicPr>
        <p:blipFill>
          <a:blip r:embed="rId2">
            <a:extLst>
              <a:ext uri="{28A0092B-C50C-407E-A947-70E740481C1C}">
                <a14:useLocalDpi xmlns:a14="http://schemas.microsoft.com/office/drawing/2010/main" val="0"/>
              </a:ext>
            </a:extLst>
          </a:blip>
          <a:srcRect r="21251"/>
          <a:stretch>
            <a:fillRect/>
          </a:stretch>
        </p:blipFill>
        <p:spPr bwMode="auto">
          <a:xfrm>
            <a:off x="-5629" y="892175"/>
            <a:ext cx="3554413"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2"/>
          <p:cNvSpPr>
            <a:spLocks noGrp="1"/>
          </p:cNvSpPr>
          <p:nvPr>
            <p:ph idx="1"/>
          </p:nvPr>
        </p:nvSpPr>
        <p:spPr>
          <a:xfrm>
            <a:off x="4871864" y="1939706"/>
            <a:ext cx="7320136" cy="4729657"/>
          </a:xfrm>
          <a:prstGeom prst="rect">
            <a:avLst/>
          </a:prstGeom>
        </p:spPr>
        <p:txBody>
          <a:bodyPr lIns="91436" tIns="45718" rIns="91436" bIns="45718"/>
          <a:lstStyle>
            <a:lvl1pPr marL="857208" indent="-857208" algn="just">
              <a:lnSpc>
                <a:spcPts val="3200"/>
              </a:lnSpc>
              <a:spcBef>
                <a:spcPts val="1500"/>
              </a:spcBef>
              <a:spcAft>
                <a:spcPts val="1500"/>
              </a:spcAft>
              <a:buFont typeface="+mj-ea"/>
              <a:buAutoNum type="ea1JpnChsDbPeriod"/>
              <a:defRPr sz="4000">
                <a:solidFill>
                  <a:srgbClr val="324A7A"/>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grpSp>
        <p:nvGrpSpPr>
          <p:cNvPr id="11" name="组合 10"/>
          <p:cNvGrpSpPr/>
          <p:nvPr userDrawn="1"/>
        </p:nvGrpSpPr>
        <p:grpSpPr>
          <a:xfrm>
            <a:off x="9164501" y="116632"/>
            <a:ext cx="2404107" cy="720080"/>
            <a:chOff x="9164501" y="116632"/>
            <a:chExt cx="2404107" cy="720080"/>
          </a:xfrm>
        </p:grpSpPr>
        <p:pic>
          <p:nvPicPr>
            <p:cNvPr id="13" name="图片 7" descr="厦门大学校徽（标准版_蓝）.png"/>
            <p:cNvPicPr>
              <a:picLocks noChangeAspect="1"/>
            </p:cNvPicPr>
            <p:nvPr userDrawn="1"/>
          </p:nvPicPr>
          <p:blipFill>
            <a:blip r:embed="rId3"/>
            <a:srcRect/>
            <a:stretch>
              <a:fillRect/>
            </a:stretch>
          </p:blipFill>
          <p:spPr bwMode="auto">
            <a:xfrm>
              <a:off x="9164501" y="116632"/>
              <a:ext cx="720080" cy="720080"/>
            </a:xfrm>
            <a:prstGeom prst="rect">
              <a:avLst/>
            </a:prstGeom>
            <a:noFill/>
            <a:ln w="9525">
              <a:noFill/>
              <a:miter lim="800000"/>
              <a:headEnd/>
              <a:tailEnd/>
            </a:ln>
          </p:spPr>
        </p:pic>
        <p:pic>
          <p:nvPicPr>
            <p:cNvPr id="14" name="图片 9" descr="厦门大学校名（标准版_蓝）.png"/>
            <p:cNvPicPr>
              <a:picLocks noChangeAspect="1"/>
            </p:cNvPicPr>
            <p:nvPr userDrawn="1"/>
          </p:nvPicPr>
          <p:blipFill>
            <a:blip r:embed="rId4"/>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4672792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pic>
        <p:nvPicPr>
          <p:cNvPr id="7" name="图片 6" descr="厦门大学校徽（标准版）.png">
            <a:extLst>
              <a:ext uri="{FF2B5EF4-FFF2-40B4-BE49-F238E27FC236}">
                <a16:creationId xmlns:a16="http://schemas.microsoft.com/office/drawing/2014/main" id="{A07D6114-9FA0-4630-BCEA-01D47174D386}"/>
              </a:ext>
            </a:extLst>
          </p:cNvPr>
          <p:cNvPicPr>
            <a:picLocks noChangeAspect="1"/>
          </p:cNvPicPr>
          <p:nvPr userDrawn="1"/>
        </p:nvPicPr>
        <p:blipFill>
          <a:blip r:embed="rId2" cstate="print">
            <a:duotone>
              <a:schemeClr val="accent3">
                <a:shade val="45000"/>
                <a:satMod val="135000"/>
              </a:schemeClr>
              <a:prstClr val="white"/>
            </a:duotone>
            <a:lum contrast="40000"/>
          </a:blip>
          <a:srcRect r="13154" b="28781"/>
          <a:stretch>
            <a:fillRect/>
          </a:stretch>
        </p:blipFill>
        <p:spPr>
          <a:xfrm>
            <a:off x="6381753" y="3286124"/>
            <a:ext cx="5807543" cy="3571876"/>
          </a:xfrm>
          <a:prstGeom prst="rect">
            <a:avLst/>
          </a:prstGeom>
        </p:spPr>
      </p:pic>
    </p:spTree>
    <p:extLst>
      <p:ext uri="{BB962C8B-B14F-4D97-AF65-F5344CB8AC3E}">
        <p14:creationId xmlns:p14="http://schemas.microsoft.com/office/powerpoint/2010/main" val="340605621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sp>
        <p:nvSpPr>
          <p:cNvPr id="33" name="内容占位符 2"/>
          <p:cNvSpPr>
            <a:spLocks noGrp="1"/>
          </p:cNvSpPr>
          <p:nvPr>
            <p:ph idx="13"/>
          </p:nvPr>
        </p:nvSpPr>
        <p:spPr>
          <a:xfrm>
            <a:off x="624419" y="6297958"/>
            <a:ext cx="11234208" cy="659436"/>
          </a:xfrm>
          <a:prstGeom prst="rect">
            <a:avLst/>
          </a:prstGeom>
        </p:spPr>
        <p:txBody>
          <a:bodyPr lIns="91436" tIns="45718" rIns="91436" bIns="45718"/>
          <a:lstStyle>
            <a:lvl1pPr marL="449239" indent="-449239" algn="just">
              <a:spcBef>
                <a:spcPts val="800"/>
              </a:spcBef>
              <a:spcAft>
                <a:spcPts val="0"/>
              </a:spcAft>
              <a:buFont typeface="Wingdings" pitchFamily="2" charset="2"/>
              <a:buChar char="ü"/>
              <a:defRPr sz="2700" b="1">
                <a:solidFill>
                  <a:srgbClr val="A61D38"/>
                </a:solidFill>
                <a:effectLst/>
                <a:latin typeface="仿宋" panose="02010609060101010101" pitchFamily="49" charset="-122"/>
                <a:ea typeface="仿宋" panose="02010609060101010101" pitchFamily="49" charset="-122"/>
                <a:cs typeface="Times New Roman" pitchFamily="18" charset="0"/>
              </a:defRPr>
            </a:lvl1pPr>
            <a:lvl2pPr marL="812760" indent="-355582" algn="just">
              <a:lnSpc>
                <a:spcPts val="2800"/>
              </a:lnSpc>
              <a:spcBef>
                <a:spcPts val="1000"/>
              </a:spcBef>
              <a:spcAft>
                <a:spcPts val="0"/>
              </a:spcAft>
              <a:buFont typeface="Wingdings" panose="05000000000000000000" pitchFamily="2" charset="2"/>
              <a:buChar char="p"/>
              <a:defRPr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1261999" indent="-347646" algn="just">
              <a:spcAft>
                <a:spcPts val="0"/>
              </a:spcAft>
              <a:buFont typeface="Wingdings" panose="05000000000000000000" pitchFamily="2" charset="2"/>
              <a:buChar char="ü"/>
              <a:defRPr sz="2000">
                <a:solidFill>
                  <a:schemeClr val="tx1"/>
                </a:solidFill>
                <a:latin typeface="楷体" panose="02010609060101010101" pitchFamily="49" charset="-122"/>
                <a:ea typeface="楷体" panose="02010609060101010101" pitchFamily="49" charset="-122"/>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endParaRPr lang="en-US" altLang="zh-CN" dirty="0"/>
          </a:p>
        </p:txBody>
      </p:sp>
      <p:grpSp>
        <p:nvGrpSpPr>
          <p:cNvPr id="13" name="组合 12"/>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2"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15680055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49"/>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94807718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厦门大学">
    <p:spTree>
      <p:nvGrpSpPr>
        <p:cNvPr id="1" name=""/>
        <p:cNvGrpSpPr/>
        <p:nvPr/>
      </p:nvGrpSpPr>
      <p:grpSpPr>
        <a:xfrm>
          <a:off x="0" y="0"/>
          <a:ext cx="0" cy="0"/>
          <a:chOff x="0" y="0"/>
          <a:chExt cx="0" cy="0"/>
        </a:xfrm>
      </p:grpSpPr>
      <p:pic>
        <p:nvPicPr>
          <p:cNvPr id="4" name="图片 7" descr="底板副本.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8"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厦门大学校徽（标准版）.png"/>
          <p:cNvPicPr>
            <a:picLocks noChangeAspect="1"/>
          </p:cNvPicPr>
          <p:nvPr/>
        </p:nvPicPr>
        <p:blipFill>
          <a:blip r:embed="rId3" cstate="print">
            <a:duotone>
              <a:schemeClr val="accent3">
                <a:shade val="45000"/>
                <a:satMod val="135000"/>
              </a:schemeClr>
              <a:prstClr val="white"/>
            </a:duotone>
            <a:lum contrast="40000"/>
          </a:blip>
          <a:srcRect r="13154" b="28781"/>
          <a:stretch>
            <a:fillRect/>
          </a:stretch>
        </p:blipFill>
        <p:spPr>
          <a:xfrm>
            <a:off x="6381753" y="3286124"/>
            <a:ext cx="5807543" cy="3571876"/>
          </a:xfrm>
          <a:prstGeom prst="rect">
            <a:avLst/>
          </a:prstGeom>
        </p:spPr>
      </p:pic>
      <p:grpSp>
        <p:nvGrpSpPr>
          <p:cNvPr id="6" name="组合 6"/>
          <p:cNvGrpSpPr>
            <a:grpSpLocks/>
          </p:cNvGrpSpPr>
          <p:nvPr/>
        </p:nvGrpSpPr>
        <p:grpSpPr bwMode="auto">
          <a:xfrm>
            <a:off x="7143751" y="203201"/>
            <a:ext cx="4857749" cy="606425"/>
            <a:chOff x="5000628" y="214290"/>
            <a:chExt cx="3970722" cy="660159"/>
          </a:xfrm>
        </p:grpSpPr>
        <p:pic>
          <p:nvPicPr>
            <p:cNvPr id="7" name="Picture 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78502" y="216002"/>
              <a:ext cx="792848"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000628" y="214290"/>
              <a:ext cx="801466" cy="66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594222" y="219075"/>
              <a:ext cx="792128" cy="65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E:\My Documents\My Pictures\厦门大学图片库\厦大风光\柳垂芙蓉.bmp"/>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386351" y="216002"/>
              <a:ext cx="792151"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E:\My Documents\My Pictures\厦门大学图片库\厦大风光\嘉庚铜像.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802094" y="216002"/>
              <a:ext cx="792128"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1364" name="Rectangle 4"/>
          <p:cNvSpPr>
            <a:spLocks noGrp="1" noChangeArrowheads="1"/>
          </p:cNvSpPr>
          <p:nvPr>
            <p:ph type="ctrTitle"/>
          </p:nvPr>
        </p:nvSpPr>
        <p:spPr>
          <a:xfrm>
            <a:off x="914400" y="1816100"/>
            <a:ext cx="10363200" cy="1470025"/>
          </a:xfrm>
        </p:spPr>
        <p:txBody>
          <a:bodyPr/>
          <a:lstStyle>
            <a:lvl1pPr algn="ctr">
              <a:defRPr sz="5400"/>
            </a:lvl1pPr>
          </a:lstStyle>
          <a:p>
            <a:r>
              <a:rPr lang="zh-CN" altLang="en-US" dirty="0"/>
              <a:t>单击此处编辑母版标题样式</a:t>
            </a:r>
          </a:p>
        </p:txBody>
      </p:sp>
      <p:sp>
        <p:nvSpPr>
          <p:cNvPr id="271365" name="Rectangle 5"/>
          <p:cNvSpPr>
            <a:spLocks noGrp="1" noChangeArrowheads="1"/>
          </p:cNvSpPr>
          <p:nvPr>
            <p:ph type="subTitle" idx="1"/>
          </p:nvPr>
        </p:nvSpPr>
        <p:spPr>
          <a:xfrm>
            <a:off x="1828800" y="3886200"/>
            <a:ext cx="8534400" cy="1752600"/>
          </a:xfrm>
          <a:ln/>
        </p:spPr>
        <p:txBody>
          <a:bodyPr/>
          <a:lstStyle>
            <a:lvl1pPr marL="0" indent="0" algn="ctr">
              <a:buFontTx/>
              <a:buNone/>
              <a:defRPr/>
            </a:lvl1pPr>
          </a:lstStyle>
          <a:p>
            <a:r>
              <a:rPr lang="zh-CN" altLang="en-US" dirty="0"/>
              <a:t>单击此处编辑母版副标题样式</a:t>
            </a:r>
          </a:p>
        </p:txBody>
      </p:sp>
    </p:spTree>
    <p:extLst>
      <p:ext uri="{BB962C8B-B14F-4D97-AF65-F5344CB8AC3E}">
        <p14:creationId xmlns:p14="http://schemas.microsoft.com/office/powerpoint/2010/main" val="367158152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49"/>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78628875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7744103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a:t>单击此处编辑母版标题样式</a:t>
            </a:r>
          </a:p>
        </p:txBody>
      </p:sp>
      <p:sp>
        <p:nvSpPr>
          <p:cNvPr id="3" name="内容占位符 2"/>
          <p:cNvSpPr>
            <a:spLocks noGrp="1"/>
          </p:cNvSpPr>
          <p:nvPr>
            <p:ph sz="half" idx="1"/>
          </p:nvPr>
        </p:nvSpPr>
        <p:spPr>
          <a:xfrm>
            <a:off x="624417" y="1125538"/>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125538"/>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4599974"/>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5.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4.png"/><Relationship Id="rId2" Type="http://schemas.openxmlformats.org/officeDocument/2006/relationships/slideLayout" Target="../slideLayouts/slideLayout7.xml"/><Relationship Id="rId16" Type="http://schemas.openxmlformats.org/officeDocument/2006/relationships/theme" Target="../theme/theme2.xml"/><Relationship Id="rId20"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image" Target="../media/image1.png"/><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flipV="1">
            <a:off x="609600" y="6248400"/>
            <a:ext cx="10972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4" name="Rectangle 17"/>
          <p:cNvSpPr/>
          <p:nvPr/>
        </p:nvSpPr>
        <p:spPr bwMode="auto">
          <a:xfrm>
            <a:off x="0" y="1074637"/>
            <a:ext cx="12192000" cy="5783363"/>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36" tIns="45718" rIns="91436" bIns="45718" numCol="1" rtlCol="0" anchor="t" anchorCtr="0" compatLnSpc="1">
            <a:prstTxWarp prst="textNoShape">
              <a:avLst/>
            </a:prstTxWarp>
          </a:bodyPr>
          <a:lstStyle/>
          <a:p>
            <a:pPr marL="0" marR="0" indent="0" algn="l" defTabSz="914354"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a typeface="Geneva" charset="0"/>
            </a:endParaRPr>
          </a:p>
        </p:txBody>
      </p:sp>
    </p:spTree>
  </p:cSld>
  <p:clrMap bg1="lt1" tx1="dk1" bg2="lt2" tx2="dk2" accent1="accent1" accent2="accent2" accent3="accent3" accent4="accent4" accent5="accent5" accent6="accent6" hlink="hlink" folHlink="folHlink"/>
  <p:sldLayoutIdLst>
    <p:sldLayoutId id="2147483651" r:id="rId1"/>
    <p:sldLayoutId id="2147483649" r:id="rId2"/>
    <p:sldLayoutId id="2147483652" r:id="rId3"/>
    <p:sldLayoutId id="2147483677" r:id="rId4"/>
    <p:sldLayoutId id="2147483694" r:id="rId5"/>
  </p:sldLayoutIdLst>
  <p:hf hdr="0" ftr="0"/>
  <p:txStyles>
    <p:title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p:titleStyle>
    <p:bodyStyle>
      <a:lvl1pPr marL="230177" indent="-230177"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13" indent="-285737" algn="l" rtl="0" eaLnBrk="0" fontAlgn="base" hangingPunct="0">
        <a:lnSpc>
          <a:spcPts val="2800"/>
        </a:lnSpc>
        <a:spcBef>
          <a:spcPct val="0"/>
        </a:spcBef>
        <a:spcAft>
          <a:spcPts val="1400"/>
        </a:spcAft>
        <a:buChar char="–"/>
        <a:defRPr sz="2300">
          <a:solidFill>
            <a:schemeClr val="tx1"/>
          </a:solidFill>
          <a:latin typeface="+mn-lt"/>
          <a:ea typeface="+mn-ea"/>
        </a:defRPr>
      </a:lvl2pPr>
      <a:lvl3pPr marL="1142942" indent="-228589"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120" indent="-228589" algn="l" rtl="0" eaLnBrk="0" fontAlgn="base" hangingPunct="0">
        <a:spcBef>
          <a:spcPct val="20000"/>
        </a:spcBef>
        <a:spcAft>
          <a:spcPct val="0"/>
        </a:spcAft>
        <a:defRPr sz="2000">
          <a:solidFill>
            <a:schemeClr val="tx1"/>
          </a:solidFill>
          <a:latin typeface="Times" charset="0"/>
          <a:ea typeface="+mn-ea"/>
        </a:defRPr>
      </a:lvl4pPr>
      <a:lvl5pPr marL="2057298" indent="-228589" algn="l" rtl="0" eaLnBrk="0" fontAlgn="base" hangingPunct="0">
        <a:spcBef>
          <a:spcPct val="20000"/>
        </a:spcBef>
        <a:spcAft>
          <a:spcPct val="0"/>
        </a:spcAft>
        <a:buChar char="»"/>
        <a:defRPr sz="2000">
          <a:solidFill>
            <a:schemeClr val="tx1"/>
          </a:solidFill>
          <a:latin typeface="Times" charset="0"/>
          <a:ea typeface="+mn-ea"/>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p:bodyStyle>
    <p:other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0339" name="Rectangle 4"/>
          <p:cNvSpPr>
            <a:spLocks noGrp="1" noChangeArrowheads="1"/>
          </p:cNvSpPr>
          <p:nvPr>
            <p:ph type="title"/>
          </p:nvPr>
        </p:nvSpPr>
        <p:spPr bwMode="auto">
          <a:xfrm>
            <a:off x="0" y="179388"/>
            <a:ext cx="12192000" cy="688975"/>
          </a:xfrm>
          <a:prstGeom prst="rect">
            <a:avLst/>
          </a:prstGeom>
          <a:noFill/>
          <a:ln w="9525" algn="ctr">
            <a:noFill/>
            <a:miter lim="800000"/>
            <a:headEnd/>
            <a:tailEnd/>
          </a:ln>
          <a:effectLst>
            <a:outerShdw dist="35921" dir="2700000" algn="ctr" rotWithShape="0">
              <a:schemeClr val="bg1"/>
            </a:outerShdw>
          </a:effectLst>
        </p:spPr>
        <p:txBody>
          <a:bodyPr vert="horz" wrap="square" lIns="72000" tIns="36000" rIns="91440" bIns="45720" numCol="1" anchor="t" anchorCtr="0" compatLnSpc="1">
            <a:prstTxWarp prst="textNoShape">
              <a:avLst/>
            </a:prstTxWarp>
          </a:bodyPr>
          <a:lstStyle/>
          <a:p>
            <a:pPr lvl="0"/>
            <a:r>
              <a:rPr lang="zh-CN" altLang="en-US" dirty="0"/>
              <a:t>单击此处编辑母版标题样式</a:t>
            </a:r>
          </a:p>
        </p:txBody>
      </p:sp>
      <p:sp>
        <p:nvSpPr>
          <p:cNvPr id="3075" name="Rectangle 5"/>
          <p:cNvSpPr>
            <a:spLocks noGrp="1" noChangeArrowheads="1"/>
          </p:cNvSpPr>
          <p:nvPr>
            <p:ph type="body" idx="1"/>
          </p:nvPr>
        </p:nvSpPr>
        <p:spPr bwMode="auto">
          <a:xfrm>
            <a:off x="624417" y="1125538"/>
            <a:ext cx="109728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endParaRPr lang="en-US" altLang="zh-CN"/>
          </a:p>
        </p:txBody>
      </p:sp>
      <p:pic>
        <p:nvPicPr>
          <p:cNvPr id="3076" name="图片 8" descr="渐变.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 y="6572251"/>
            <a:ext cx="4119033" cy="11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图片 9" descr="渐变.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5619751" y="677863"/>
            <a:ext cx="40005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图片 7" descr="厦门大学校徽（标准版_蓝）.png"/>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1351684" y="233363"/>
            <a:ext cx="776816"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图片 9" descr="厦门大学校名（标准版_蓝）.png"/>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9645651" y="300038"/>
            <a:ext cx="169756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398892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5" r:id="rId15"/>
  </p:sldLayoutIdLst>
  <p:transition/>
  <p:txStyles>
    <p:titleStyle>
      <a:lvl1pPr indent="361950" algn="l" rtl="0" eaLnBrk="0" fontAlgn="base" hangingPunct="0">
        <a:spcBef>
          <a:spcPct val="0"/>
        </a:spcBef>
        <a:spcAft>
          <a:spcPct val="0"/>
        </a:spcAft>
        <a:defRPr sz="2800" b="1">
          <a:solidFill>
            <a:srgbClr val="C00000"/>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indent="361950" algn="l" rtl="0" eaLnBrk="0" fontAlgn="base" hangingPunct="0">
        <a:spcBef>
          <a:spcPct val="0"/>
        </a:spcBef>
        <a:spcAft>
          <a:spcPct val="0"/>
        </a:spcAft>
        <a:defRPr sz="3000" b="1">
          <a:solidFill>
            <a:srgbClr val="C00000"/>
          </a:solidFill>
          <a:latin typeface="Arial" charset="0"/>
          <a:ea typeface="华文新魏" pitchFamily="2" charset="-122"/>
        </a:defRPr>
      </a:lvl2pPr>
      <a:lvl3pPr indent="361950" algn="l" rtl="0" eaLnBrk="0" fontAlgn="base" hangingPunct="0">
        <a:spcBef>
          <a:spcPct val="0"/>
        </a:spcBef>
        <a:spcAft>
          <a:spcPct val="0"/>
        </a:spcAft>
        <a:defRPr sz="3000" b="1">
          <a:solidFill>
            <a:srgbClr val="C00000"/>
          </a:solidFill>
          <a:latin typeface="Arial" charset="0"/>
          <a:ea typeface="华文新魏" pitchFamily="2" charset="-122"/>
        </a:defRPr>
      </a:lvl3pPr>
      <a:lvl4pPr indent="361950" algn="l" rtl="0" eaLnBrk="0" fontAlgn="base" hangingPunct="0">
        <a:spcBef>
          <a:spcPct val="0"/>
        </a:spcBef>
        <a:spcAft>
          <a:spcPct val="0"/>
        </a:spcAft>
        <a:defRPr sz="3000" b="1">
          <a:solidFill>
            <a:srgbClr val="C00000"/>
          </a:solidFill>
          <a:latin typeface="Arial" charset="0"/>
          <a:ea typeface="华文新魏" pitchFamily="2" charset="-122"/>
        </a:defRPr>
      </a:lvl4pPr>
      <a:lvl5pPr indent="361950" algn="l" rtl="0" eaLnBrk="0" fontAlgn="base" hangingPunct="0">
        <a:spcBef>
          <a:spcPct val="0"/>
        </a:spcBef>
        <a:spcAft>
          <a:spcPct val="0"/>
        </a:spcAft>
        <a:defRPr sz="3000" b="1">
          <a:solidFill>
            <a:srgbClr val="C00000"/>
          </a:solidFill>
          <a:latin typeface="Arial" charset="0"/>
          <a:ea typeface="华文新魏" pitchFamily="2" charset="-122"/>
        </a:defRPr>
      </a:lvl5pPr>
      <a:lvl6pPr marL="457200" algn="ctr" rtl="0" eaLnBrk="1" fontAlgn="base" hangingPunct="1">
        <a:spcBef>
          <a:spcPct val="0"/>
        </a:spcBef>
        <a:spcAft>
          <a:spcPct val="0"/>
        </a:spcAft>
        <a:defRPr sz="3000" b="1">
          <a:solidFill>
            <a:srgbClr val="112F8F"/>
          </a:solidFill>
          <a:latin typeface="Arial" charset="0"/>
          <a:ea typeface="华文新魏" pitchFamily="2" charset="-122"/>
        </a:defRPr>
      </a:lvl6pPr>
      <a:lvl7pPr marL="914400" algn="ctr" rtl="0" eaLnBrk="1" fontAlgn="base" hangingPunct="1">
        <a:spcBef>
          <a:spcPct val="0"/>
        </a:spcBef>
        <a:spcAft>
          <a:spcPct val="0"/>
        </a:spcAft>
        <a:defRPr sz="3000" b="1">
          <a:solidFill>
            <a:srgbClr val="112F8F"/>
          </a:solidFill>
          <a:latin typeface="Arial" charset="0"/>
          <a:ea typeface="华文新魏" pitchFamily="2" charset="-122"/>
        </a:defRPr>
      </a:lvl7pPr>
      <a:lvl8pPr marL="1371600" algn="ctr" rtl="0" eaLnBrk="1" fontAlgn="base" hangingPunct="1">
        <a:spcBef>
          <a:spcPct val="0"/>
        </a:spcBef>
        <a:spcAft>
          <a:spcPct val="0"/>
        </a:spcAft>
        <a:defRPr sz="3000" b="1">
          <a:solidFill>
            <a:srgbClr val="112F8F"/>
          </a:solidFill>
          <a:latin typeface="Arial" charset="0"/>
          <a:ea typeface="华文新魏" pitchFamily="2" charset="-122"/>
        </a:defRPr>
      </a:lvl8pPr>
      <a:lvl9pPr marL="1828800" algn="ctr" rtl="0" eaLnBrk="1" fontAlgn="base" hangingPunct="1">
        <a:spcBef>
          <a:spcPct val="0"/>
        </a:spcBef>
        <a:spcAft>
          <a:spcPct val="0"/>
        </a:spcAft>
        <a:defRPr sz="3000" b="1">
          <a:solidFill>
            <a:srgbClr val="112F8F"/>
          </a:solidFill>
          <a:latin typeface="Arial" charset="0"/>
          <a:ea typeface="华文新魏" pitchFamily="2" charset="-122"/>
        </a:defRPr>
      </a:lvl9pPr>
    </p:titleStyle>
    <p:body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hemeOverride" Target="../theme/themeOverride1.xml"/><Relationship Id="rId5" Type="http://schemas.openxmlformats.org/officeDocument/2006/relationships/hyperlink" Target="mailto:wangbz@xmu.edu.cn" TargetMode="External"/><Relationship Id="rId4" Type="http://schemas.openxmlformats.org/officeDocument/2006/relationships/image" Target="../media/image1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1.wmf"/></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1384" y="1196752"/>
            <a:ext cx="11305256" cy="5184576"/>
          </a:xfrm>
        </p:spPr>
        <p:txBody>
          <a:bodyPr/>
          <a:lstStyle/>
          <a:p>
            <a:pPr>
              <a:lnSpc>
                <a:spcPct val="150000"/>
              </a:lnSpc>
            </a:pPr>
            <a:r>
              <a:rPr lang="zh-CN" altLang="en-US" dirty="0">
                <a:solidFill>
                  <a:schemeClr val="accent2">
                    <a:lumMod val="50000"/>
                  </a:schemeClr>
                </a:solidFill>
              </a:rPr>
              <a:t>孩子，我要求你读书用功，不是因为我要你跟别人比成绩，而是，我希望你将来会拥有选择的权利，选择有意义、有时间的工作，而不是被迫谋生。</a:t>
            </a:r>
            <a:endParaRPr lang="en-US" altLang="zh-CN" dirty="0">
              <a:solidFill>
                <a:schemeClr val="accent2">
                  <a:lumMod val="50000"/>
                </a:schemeClr>
              </a:solidFill>
            </a:endParaRPr>
          </a:p>
          <a:p>
            <a:pPr>
              <a:lnSpc>
                <a:spcPct val="150000"/>
              </a:lnSpc>
            </a:pPr>
            <a:r>
              <a:rPr lang="zh-CN" altLang="en-US" dirty="0">
                <a:solidFill>
                  <a:schemeClr val="accent2">
                    <a:lumMod val="50000"/>
                  </a:schemeClr>
                </a:solidFill>
              </a:rPr>
              <a:t>当你的工作在你心中有意义，你就有成就感。</a:t>
            </a:r>
            <a:endParaRPr lang="en-US" altLang="zh-CN" dirty="0">
              <a:solidFill>
                <a:schemeClr val="accent2">
                  <a:lumMod val="50000"/>
                </a:schemeClr>
              </a:solidFill>
            </a:endParaRPr>
          </a:p>
          <a:p>
            <a:pPr>
              <a:lnSpc>
                <a:spcPct val="150000"/>
              </a:lnSpc>
            </a:pPr>
            <a:r>
              <a:rPr lang="zh-CN" altLang="en-US" dirty="0">
                <a:solidFill>
                  <a:schemeClr val="accent2">
                    <a:lumMod val="50000"/>
                  </a:schemeClr>
                </a:solidFill>
              </a:rPr>
              <a:t>当你的工作给你时间，不剥夺你的生活，你就有尊严。</a:t>
            </a:r>
            <a:endParaRPr lang="en-US" altLang="zh-CN" dirty="0">
              <a:solidFill>
                <a:schemeClr val="accent2">
                  <a:lumMod val="50000"/>
                </a:schemeClr>
              </a:solidFill>
            </a:endParaRPr>
          </a:p>
          <a:p>
            <a:pPr>
              <a:lnSpc>
                <a:spcPct val="150000"/>
              </a:lnSpc>
            </a:pPr>
            <a:r>
              <a:rPr lang="zh-CN" altLang="en-US" dirty="0">
                <a:solidFill>
                  <a:schemeClr val="accent2">
                    <a:lumMod val="50000"/>
                  </a:schemeClr>
                </a:solidFill>
              </a:rPr>
              <a:t>成就感和尊严，给你快乐</a:t>
            </a:r>
            <a:r>
              <a:rPr lang="zh-CN" altLang="en-US" sz="2000" dirty="0">
                <a:solidFill>
                  <a:schemeClr val="accent2">
                    <a:lumMod val="50000"/>
                  </a:schemeClr>
                </a:solidFill>
              </a:rPr>
              <a:t>。</a:t>
            </a:r>
            <a:endParaRPr lang="en-US" altLang="zh-CN" sz="2000" dirty="0">
              <a:solidFill>
                <a:schemeClr val="accent2">
                  <a:lumMod val="50000"/>
                </a:schemeClr>
              </a:solidFill>
            </a:endParaRPr>
          </a:p>
          <a:p>
            <a:pPr>
              <a:lnSpc>
                <a:spcPct val="150000"/>
              </a:lnSpc>
            </a:pPr>
            <a:r>
              <a:rPr lang="en-US" altLang="zh-CN" dirty="0">
                <a:solidFill>
                  <a:schemeClr val="accent2">
                    <a:lumMod val="50000"/>
                  </a:schemeClr>
                </a:solidFill>
              </a:rPr>
              <a:t>“The purpose of life is to find a mode of being that’s so meaningful that the fact that the life is suffering is no longer relevant.” — Jordan Peterson </a:t>
            </a:r>
          </a:p>
          <a:p>
            <a:pPr>
              <a:lnSpc>
                <a:spcPct val="150000"/>
              </a:lnSpc>
            </a:pPr>
            <a:r>
              <a:rPr lang="en-US" altLang="zh-CN" dirty="0">
                <a:solidFill>
                  <a:schemeClr val="accent2">
                    <a:lumMod val="50000"/>
                  </a:schemeClr>
                </a:solidFill>
              </a:rPr>
              <a:t>Run to the rescue with love, and peace will follow.</a:t>
            </a:r>
            <a:endParaRPr lang="zh-CN" altLang="en-US" dirty="0">
              <a:solidFill>
                <a:schemeClr val="accent2">
                  <a:lumMod val="50000"/>
                </a:schemeClr>
              </a:solidFill>
            </a:endParaRPr>
          </a:p>
          <a:p>
            <a:endParaRPr lang="zh-CN" altLang="en-US" sz="2000" dirty="0"/>
          </a:p>
        </p:txBody>
      </p:sp>
    </p:spTree>
    <p:extLst>
      <p:ext uri="{BB962C8B-B14F-4D97-AF65-F5344CB8AC3E}">
        <p14:creationId xmlns:p14="http://schemas.microsoft.com/office/powerpoint/2010/main" val="222212169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11267" name="Rectangle 3"/>
          <p:cNvSpPr>
            <a:spLocks noGrp="1" noChangeArrowheads="1"/>
          </p:cNvSpPr>
          <p:nvPr>
            <p:ph type="body" idx="1"/>
          </p:nvPr>
        </p:nvSpPr>
        <p:spPr>
          <a:xfrm>
            <a:off x="407368" y="938228"/>
            <a:ext cx="10972800" cy="5587116"/>
          </a:xfrm>
        </p:spPr>
        <p:txBody>
          <a:bodyPr/>
          <a:lstStyle/>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体系结构需要层次：从建筑的层次性看软件构成。</a:t>
            </a:r>
          </a:p>
          <a:p>
            <a:pPr lvl="1" eaLnBrk="1" hangingPunct="1">
              <a:lnSpc>
                <a:spcPct val="150000"/>
              </a:lnSpc>
              <a:buFont typeface="Wingdings" panose="05000000000000000000" pitchFamily="2" charset="2"/>
              <a:buChar char="u"/>
            </a:pPr>
            <a:r>
              <a:rPr lang="zh-CN" altLang="en-US" sz="2400" b="0" dirty="0">
                <a:solidFill>
                  <a:schemeClr val="tx1"/>
                </a:solidFill>
                <a:latin typeface="华文中宋" panose="02010600040101010101" pitchFamily="2" charset="-122"/>
                <a:ea typeface="华文中宋" panose="02010600040101010101" pitchFamily="2" charset="-122"/>
              </a:rPr>
              <a:t>建筑是由基本材料到基础构件再到整体框架逐层次发展和构成的历程。</a:t>
            </a:r>
          </a:p>
          <a:p>
            <a:pPr lvl="1" eaLnBrk="1" hangingPunct="1">
              <a:lnSpc>
                <a:spcPct val="150000"/>
              </a:lnSpc>
              <a:buFont typeface="Wingdings" panose="05000000000000000000" pitchFamily="2" charset="2"/>
              <a:buChar char="u"/>
            </a:pPr>
            <a:r>
              <a:rPr lang="zh-CN" altLang="en-US" sz="2400" b="0" dirty="0">
                <a:solidFill>
                  <a:schemeClr val="tx1"/>
                </a:solidFill>
                <a:latin typeface="华文中宋" panose="02010600040101010101" pitchFamily="2" charset="-122"/>
                <a:ea typeface="华文中宋" panose="02010600040101010101" pitchFamily="2" charset="-122"/>
              </a:rPr>
              <a:t>软件的体系结构也是由使用最基本的材料开始，到认识常用基础构件再到组装和构造整体框架的发展过程。</a:t>
            </a:r>
            <a:endParaRPr lang="en-US" altLang="zh-CN" sz="2400" b="0" dirty="0">
              <a:solidFill>
                <a:schemeClr val="tx1"/>
              </a:solidFill>
              <a:latin typeface="华文中宋" panose="02010600040101010101" pitchFamily="2" charset="-122"/>
              <a:ea typeface="华文中宋" panose="02010600040101010101" pitchFamily="2" charset="-122"/>
            </a:endParaRPr>
          </a:p>
          <a:p>
            <a:pPr eaLnBrk="1" hangingPunct="1"/>
            <a:r>
              <a:rPr lang="zh-CN" altLang="en-US" dirty="0">
                <a:solidFill>
                  <a:schemeClr val="tx1"/>
                </a:solidFill>
                <a:latin typeface="华文中宋" panose="02010600040101010101" pitchFamily="2" charset="-122"/>
                <a:ea typeface="华文中宋" panose="02010600040101010101" pitchFamily="2" charset="-122"/>
              </a:rPr>
              <a:t>体系结构需要模式：从建筑的组合性看软件构成</a:t>
            </a:r>
          </a:p>
          <a:p>
            <a:pPr lvl="1" eaLnBrk="1" hangingPunct="1">
              <a:lnSpc>
                <a:spcPct val="150000"/>
              </a:lnSpc>
              <a:buFont typeface="Wingdings" panose="05000000000000000000" pitchFamily="2" charset="2"/>
              <a:buChar char="u"/>
            </a:pPr>
            <a:r>
              <a:rPr lang="zh-CN" altLang="en-US" sz="2400" b="0" dirty="0">
                <a:solidFill>
                  <a:schemeClr val="tx1"/>
                </a:solidFill>
                <a:latin typeface="华文中宋" panose="02010600040101010101" pitchFamily="2" charset="-122"/>
                <a:ea typeface="华文中宋" panose="02010600040101010101" pitchFamily="2" charset="-122"/>
              </a:rPr>
              <a:t>形态和构件组成了建筑模式。</a:t>
            </a:r>
            <a:r>
              <a:rPr lang="en-US" altLang="zh-CN" sz="2400" b="0" dirty="0">
                <a:solidFill>
                  <a:schemeClr val="tx1"/>
                </a:solidFill>
                <a:latin typeface="华文中宋" panose="02010600040101010101" pitchFamily="2" charset="-122"/>
                <a:ea typeface="华文中宋" panose="02010600040101010101" pitchFamily="2" charset="-122"/>
              </a:rPr>
              <a:t>20</a:t>
            </a:r>
            <a:r>
              <a:rPr lang="zh-CN" altLang="en-US" sz="2400" b="0" dirty="0">
                <a:solidFill>
                  <a:schemeClr val="tx1"/>
                </a:solidFill>
                <a:latin typeface="华文中宋" panose="02010600040101010101" pitchFamily="2" charset="-122"/>
                <a:ea typeface="华文中宋" panose="02010600040101010101" pitchFamily="2" charset="-122"/>
              </a:rPr>
              <a:t>多年建立了现代建筑学的</a:t>
            </a:r>
            <a:r>
              <a:rPr lang="en-US" altLang="zh-CN" sz="2400" b="0" dirty="0">
                <a:solidFill>
                  <a:schemeClr val="tx1"/>
                </a:solidFill>
                <a:latin typeface="华文中宋" panose="02010600040101010101" pitchFamily="2" charset="-122"/>
                <a:ea typeface="华文中宋" panose="02010600040101010101" pitchFamily="2" charset="-122"/>
              </a:rPr>
              <a:t>250</a:t>
            </a:r>
            <a:r>
              <a:rPr lang="zh-CN" altLang="en-US" sz="2400" b="0" dirty="0">
                <a:solidFill>
                  <a:schemeClr val="tx1"/>
                </a:solidFill>
                <a:latin typeface="华文中宋" panose="02010600040101010101" pitchFamily="2" charset="-122"/>
                <a:ea typeface="华文中宋" panose="02010600040101010101" pitchFamily="2" charset="-122"/>
              </a:rPr>
              <a:t>余种“场景－问题－解决方案”模式，涵盖不同的规模和形态。</a:t>
            </a:r>
          </a:p>
          <a:p>
            <a:pPr lvl="1" eaLnBrk="1" hangingPunct="1">
              <a:lnSpc>
                <a:spcPct val="150000"/>
              </a:lnSpc>
              <a:buFont typeface="Wingdings" panose="05000000000000000000" pitchFamily="2" charset="2"/>
              <a:buChar char="u"/>
            </a:pPr>
            <a:r>
              <a:rPr lang="zh-CN" altLang="en-US" sz="2400" b="0" dirty="0">
                <a:solidFill>
                  <a:schemeClr val="tx1"/>
                </a:solidFill>
                <a:latin typeface="华文中宋" panose="02010600040101010101" pitchFamily="2" charset="-122"/>
                <a:ea typeface="华文中宋" panose="02010600040101010101" pitchFamily="2" charset="-122"/>
              </a:rPr>
              <a:t>这些建筑学的思想在软件结构的研究中也得到了重视，提出并发展了软件“软件设计模式”的概念</a:t>
            </a:r>
            <a:r>
              <a:rPr lang="en-US" altLang="zh-CN" sz="2400" b="0" dirty="0">
                <a:solidFill>
                  <a:schemeClr val="tx1"/>
                </a:solidFill>
                <a:latin typeface="华文中宋" panose="02010600040101010101" pitchFamily="2" charset="-122"/>
                <a:ea typeface="华文中宋" panose="02010600040101010101" pitchFamily="2" charset="-122"/>
              </a:rPr>
              <a:t>,</a:t>
            </a:r>
            <a:r>
              <a:rPr lang="zh-CN" altLang="en-US" sz="2400" b="0" dirty="0">
                <a:solidFill>
                  <a:schemeClr val="tx1"/>
                </a:solidFill>
                <a:latin typeface="华文中宋" panose="02010600040101010101" pitchFamily="2" charset="-122"/>
                <a:ea typeface="华文中宋" panose="02010600040101010101" pitchFamily="2" charset="-122"/>
              </a:rPr>
              <a:t>进而又提出了“软件体系结构模式”的概念。</a:t>
            </a:r>
          </a:p>
          <a:p>
            <a:pPr lvl="1" eaLnBrk="1" hangingPunct="1">
              <a:lnSpc>
                <a:spcPct val="150000"/>
              </a:lnSpc>
            </a:pPr>
            <a:endParaRPr lang="zh-CN" altLang="en-US" b="0" dirty="0">
              <a:ea typeface="宋体" panose="02010600030101010101" pitchFamily="2" charset="-122"/>
            </a:endParaRPr>
          </a:p>
        </p:txBody>
      </p:sp>
      <p:sp>
        <p:nvSpPr>
          <p:cNvPr id="11268" name="Rectangle 5"/>
          <p:cNvSpPr>
            <a:spLocks noGrp="1" noChangeArrowheads="1"/>
          </p:cNvSpPr>
          <p:nvPr>
            <p:ph type="title"/>
          </p:nvPr>
        </p:nvSpPr>
        <p:spPr>
          <a:xfrm>
            <a:off x="784" y="116632"/>
            <a:ext cx="8050213" cy="850900"/>
          </a:xfrm>
          <a:noFill/>
        </p:spPr>
        <p:txBody>
          <a:bodyPr/>
          <a:lstStyle/>
          <a:p>
            <a:pPr eaLnBrk="1" hangingPunct="1"/>
            <a:r>
              <a:rPr lang="en-US" altLang="zh-CN" b="1" dirty="0">
                <a:latin typeface="Arial" panose="020B0604020202020204" pitchFamily="34" charset="0"/>
              </a:rPr>
              <a:t>§3.1</a:t>
            </a:r>
            <a:r>
              <a:rPr lang="en-US" altLang="zh-CN" b="1" dirty="0"/>
              <a:t> </a:t>
            </a:r>
            <a:r>
              <a:rPr lang="zh-CN" altLang="en-US" b="1" dirty="0"/>
              <a:t>从建筑学看软件的构成</a:t>
            </a:r>
            <a:endParaRPr lang="en-US" altLang="zh-CN" b="1" dirty="0"/>
          </a:p>
        </p:txBody>
      </p:sp>
    </p:spTree>
    <p:extLst>
      <p:ext uri="{BB962C8B-B14F-4D97-AF65-F5344CB8AC3E}">
        <p14:creationId xmlns:p14="http://schemas.microsoft.com/office/powerpoint/2010/main" val="88462074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14339" name="Rectangle 3"/>
          <p:cNvSpPr>
            <a:spLocks noGrp="1" noChangeArrowheads="1"/>
          </p:cNvSpPr>
          <p:nvPr>
            <p:ph type="body" idx="1"/>
          </p:nvPr>
        </p:nvSpPr>
        <p:spPr>
          <a:xfrm>
            <a:off x="335360" y="878756"/>
            <a:ext cx="10972800" cy="5065712"/>
          </a:xfrm>
        </p:spPr>
        <p:txBody>
          <a:bodyPr/>
          <a:lstStyle/>
          <a:p>
            <a:pPr eaLnBrk="1" hangingPunct="1">
              <a:lnSpc>
                <a:spcPct val="150000"/>
              </a:lnSpc>
            </a:pPr>
            <a:r>
              <a:rPr lang="zh-CN" altLang="en-US" sz="2800" dirty="0">
                <a:solidFill>
                  <a:schemeClr val="tx1"/>
                </a:solidFill>
                <a:latin typeface="华文中宋" panose="02010600040101010101" pitchFamily="2" charset="-122"/>
                <a:ea typeface="华文中宋" panose="02010600040101010101" pitchFamily="2" charset="-122"/>
              </a:rPr>
              <a:t>软件设计的物质基础是当前的计算机硬件，它决定了软件设计和实现的出发点。</a:t>
            </a:r>
            <a:endParaRPr lang="en-US" altLang="zh-CN" sz="28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pPr>
            <a:r>
              <a:rPr lang="zh-CN" altLang="en-US" sz="2800" dirty="0">
                <a:solidFill>
                  <a:schemeClr val="tx1"/>
                </a:solidFill>
                <a:latin typeface="华文中宋" panose="02010600040101010101" pitchFamily="2" charset="-122"/>
                <a:ea typeface="华文中宋" panose="02010600040101010101" pitchFamily="2" charset="-122"/>
              </a:rPr>
              <a:t>当前硬件的变革表现在两个方面</a:t>
            </a:r>
          </a:p>
          <a:p>
            <a:pPr lvl="1" eaLnBrk="1" hangingPunct="1">
              <a:lnSpc>
                <a:spcPct val="150000"/>
              </a:lnSpc>
              <a:buFont typeface="Wingdings" panose="05000000000000000000" pitchFamily="2" charset="2"/>
              <a:buChar char="u"/>
            </a:pPr>
            <a:r>
              <a:rPr lang="zh-CN" altLang="en-US" sz="2400" b="0" dirty="0">
                <a:solidFill>
                  <a:schemeClr val="tx1"/>
                </a:solidFill>
                <a:latin typeface="华文中宋" panose="02010600040101010101" pitchFamily="2" charset="-122"/>
                <a:ea typeface="华文中宋" panose="02010600040101010101" pitchFamily="2" charset="-122"/>
              </a:rPr>
              <a:t>非冯</a:t>
            </a:r>
            <a:r>
              <a:rPr lang="en-US" altLang="zh-CN" sz="2400" b="0" dirty="0">
                <a:solidFill>
                  <a:schemeClr val="tx1"/>
                </a:solidFill>
                <a:latin typeface="华文中宋" panose="02010600040101010101" pitchFamily="2" charset="-122"/>
                <a:ea typeface="华文中宋" panose="02010600040101010101" pitchFamily="2" charset="-122"/>
              </a:rPr>
              <a:t>.</a:t>
            </a:r>
            <a:r>
              <a:rPr lang="zh-CN" altLang="en-US" sz="2400" b="0" dirty="0">
                <a:solidFill>
                  <a:schemeClr val="tx1"/>
                </a:solidFill>
                <a:latin typeface="华文中宋" panose="02010600040101010101" pitchFamily="2" charset="-122"/>
                <a:ea typeface="华文中宋" panose="02010600040101010101" pitchFamily="2" charset="-122"/>
              </a:rPr>
              <a:t>诺依曼运行机制的产生</a:t>
            </a:r>
            <a:r>
              <a:rPr lang="zh-CN" altLang="en-US" sz="2400" b="0" dirty="0">
                <a:solidFill>
                  <a:schemeClr val="tx1"/>
                </a:solidFill>
                <a:highlight>
                  <a:srgbClr val="FFFF00"/>
                </a:highlight>
                <a:latin typeface="华文中宋" panose="02010600040101010101" pitchFamily="2" charset="-122"/>
                <a:ea typeface="华文中宋" panose="02010600040101010101" pitchFamily="2" charset="-122"/>
              </a:rPr>
              <a:t>（量子计算）</a:t>
            </a:r>
          </a:p>
          <a:p>
            <a:pPr lvl="1" eaLnBrk="1" hangingPunct="1">
              <a:lnSpc>
                <a:spcPct val="150000"/>
              </a:lnSpc>
              <a:buFont typeface="Wingdings" panose="05000000000000000000" pitchFamily="2" charset="2"/>
              <a:buChar char="u"/>
            </a:pPr>
            <a:r>
              <a:rPr lang="zh-CN" altLang="en-US" sz="2400" b="0" dirty="0">
                <a:solidFill>
                  <a:schemeClr val="tx1"/>
                </a:solidFill>
                <a:latin typeface="华文中宋" panose="02010600040101010101" pitchFamily="2" charset="-122"/>
                <a:ea typeface="华文中宋" panose="02010600040101010101" pitchFamily="2" charset="-122"/>
              </a:rPr>
              <a:t>并行处理为特征的高性能计算机结构</a:t>
            </a:r>
          </a:p>
        </p:txBody>
      </p:sp>
      <p:sp>
        <p:nvSpPr>
          <p:cNvPr id="14340" name="Rectangle 5"/>
          <p:cNvSpPr>
            <a:spLocks noGrp="1" noChangeArrowheads="1"/>
          </p:cNvSpPr>
          <p:nvPr>
            <p:ph type="title"/>
          </p:nvPr>
        </p:nvSpPr>
        <p:spPr>
          <a:xfrm>
            <a:off x="0" y="188640"/>
            <a:ext cx="8050213" cy="850900"/>
          </a:xfrm>
          <a:noFill/>
        </p:spPr>
        <p:txBody>
          <a:bodyPr/>
          <a:lstStyle/>
          <a:p>
            <a:pPr eaLnBrk="1" hangingPunct="1"/>
            <a:r>
              <a:rPr lang="en-US" altLang="zh-CN" b="1" dirty="0">
                <a:latin typeface="Arial" panose="020B0604020202020204" pitchFamily="34" charset="0"/>
              </a:rPr>
              <a:t>§3.2</a:t>
            </a:r>
            <a:r>
              <a:rPr lang="en-US" altLang="zh-CN" b="1" dirty="0"/>
              <a:t> </a:t>
            </a:r>
            <a:r>
              <a:rPr lang="zh-CN" altLang="en-US" b="1" dirty="0"/>
              <a:t>软件的物质基础</a:t>
            </a:r>
            <a:endParaRPr lang="en-US" altLang="zh-CN" b="1" dirty="0"/>
          </a:p>
        </p:txBody>
      </p:sp>
    </p:spTree>
    <p:extLst>
      <p:ext uri="{BB962C8B-B14F-4D97-AF65-F5344CB8AC3E}">
        <p14:creationId xmlns:p14="http://schemas.microsoft.com/office/powerpoint/2010/main" val="233314019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15363" name="Rectangle 3"/>
          <p:cNvSpPr>
            <a:spLocks noGrp="1" noChangeArrowheads="1"/>
          </p:cNvSpPr>
          <p:nvPr>
            <p:ph type="body" idx="1"/>
          </p:nvPr>
        </p:nvSpPr>
        <p:spPr>
          <a:xfrm>
            <a:off x="407368" y="836712"/>
            <a:ext cx="10972800" cy="5065712"/>
          </a:xfrm>
        </p:spPr>
        <p:txBody>
          <a:bodyPr/>
          <a:lstStyle/>
          <a:p>
            <a:pPr eaLnBrk="1" hangingPunct="1">
              <a:lnSpc>
                <a:spcPct val="150000"/>
              </a:lnSpc>
            </a:pPr>
            <a:r>
              <a:rPr lang="zh-CN" altLang="en-US" sz="2800" dirty="0">
                <a:solidFill>
                  <a:schemeClr val="tx1"/>
                </a:solidFill>
                <a:latin typeface="华文中宋" panose="02010600040101010101" pitchFamily="2" charset="-122"/>
                <a:ea typeface="华文中宋" panose="02010600040101010101" pitchFamily="2" charset="-122"/>
              </a:rPr>
              <a:t>计算机硬件体系结构</a:t>
            </a:r>
          </a:p>
          <a:p>
            <a:pPr lvl="1" eaLnBrk="1" hangingPunct="1">
              <a:lnSpc>
                <a:spcPct val="150000"/>
              </a:lnSpc>
              <a:buFont typeface="Wingdings" panose="05000000000000000000" pitchFamily="2" charset="2"/>
              <a:buChar char="u"/>
            </a:pPr>
            <a:r>
              <a:rPr lang="zh-CN" altLang="en-US" sz="2400" dirty="0">
                <a:solidFill>
                  <a:schemeClr val="tx1"/>
                </a:solidFill>
                <a:latin typeface="华文中宋" panose="02010600040101010101" pitchFamily="2" charset="-122"/>
                <a:ea typeface="华文中宋" panose="02010600040101010101" pitchFamily="2" charset="-122"/>
              </a:rPr>
              <a:t>程序是对一组数据进行处理的一串指令的集合。</a:t>
            </a:r>
          </a:p>
          <a:p>
            <a:pPr lvl="1" eaLnBrk="1" hangingPunct="1">
              <a:lnSpc>
                <a:spcPct val="150000"/>
              </a:lnSpc>
              <a:buFont typeface="Wingdings" panose="05000000000000000000" pitchFamily="2" charset="2"/>
              <a:buChar char="u"/>
            </a:pPr>
            <a:r>
              <a:rPr lang="zh-CN" altLang="en-US" sz="2400" dirty="0">
                <a:solidFill>
                  <a:schemeClr val="tx1"/>
                </a:solidFill>
                <a:latin typeface="华文中宋" panose="02010600040101010101" pitchFamily="2" charset="-122"/>
                <a:ea typeface="华文中宋" panose="02010600040101010101" pitchFamily="2" charset="-122"/>
              </a:rPr>
              <a:t>根据处理指令流和数据流的数量，计算机分为：</a:t>
            </a:r>
          </a:p>
          <a:p>
            <a:pPr lvl="2" eaLnBrk="1" hangingPunct="1">
              <a:lnSpc>
                <a:spcPct val="150000"/>
              </a:lnSpc>
            </a:pPr>
            <a:r>
              <a:rPr lang="en-US" altLang="zh-CN" b="0" dirty="0">
                <a:solidFill>
                  <a:schemeClr val="tx1"/>
                </a:solidFill>
                <a:ea typeface="宋体" panose="02010600030101010101" pitchFamily="2" charset="-122"/>
              </a:rPr>
              <a:t>SISD</a:t>
            </a:r>
          </a:p>
          <a:p>
            <a:pPr lvl="2" eaLnBrk="1" hangingPunct="1">
              <a:lnSpc>
                <a:spcPct val="150000"/>
              </a:lnSpc>
            </a:pPr>
            <a:r>
              <a:rPr lang="en-US" altLang="zh-CN" b="0" dirty="0">
                <a:solidFill>
                  <a:schemeClr val="tx1"/>
                </a:solidFill>
                <a:ea typeface="宋体" panose="02010600030101010101" pitchFamily="2" charset="-122"/>
              </a:rPr>
              <a:t>SIMD</a:t>
            </a:r>
          </a:p>
          <a:p>
            <a:pPr lvl="2" eaLnBrk="1" hangingPunct="1">
              <a:lnSpc>
                <a:spcPct val="150000"/>
              </a:lnSpc>
            </a:pPr>
            <a:r>
              <a:rPr lang="en-US" altLang="zh-CN" b="0" dirty="0">
                <a:solidFill>
                  <a:schemeClr val="tx1"/>
                </a:solidFill>
                <a:ea typeface="宋体" panose="02010600030101010101" pitchFamily="2" charset="-122"/>
              </a:rPr>
              <a:t>MISD</a:t>
            </a:r>
          </a:p>
          <a:p>
            <a:pPr lvl="2" eaLnBrk="1" hangingPunct="1">
              <a:lnSpc>
                <a:spcPct val="150000"/>
              </a:lnSpc>
            </a:pPr>
            <a:r>
              <a:rPr lang="en-US" altLang="zh-CN" b="0" dirty="0">
                <a:solidFill>
                  <a:schemeClr val="tx1"/>
                </a:solidFill>
                <a:ea typeface="宋体" panose="02010600030101010101" pitchFamily="2" charset="-122"/>
              </a:rPr>
              <a:t>MIMD</a:t>
            </a:r>
          </a:p>
        </p:txBody>
      </p:sp>
      <p:sp>
        <p:nvSpPr>
          <p:cNvPr id="15364" name="Rectangle 5"/>
          <p:cNvSpPr>
            <a:spLocks noGrp="1" noChangeArrowheads="1"/>
          </p:cNvSpPr>
          <p:nvPr>
            <p:ph type="title"/>
          </p:nvPr>
        </p:nvSpPr>
        <p:spPr>
          <a:xfrm>
            <a:off x="0" y="116632"/>
            <a:ext cx="8050213" cy="850900"/>
          </a:xfrm>
          <a:noFill/>
        </p:spPr>
        <p:txBody>
          <a:bodyPr/>
          <a:lstStyle/>
          <a:p>
            <a:pPr eaLnBrk="1" hangingPunct="1"/>
            <a:r>
              <a:rPr lang="en-US" altLang="zh-CN" b="1" dirty="0">
                <a:latin typeface="Arial" panose="020B0604020202020204" pitchFamily="34" charset="0"/>
              </a:rPr>
              <a:t>§3.2</a:t>
            </a:r>
            <a:r>
              <a:rPr lang="en-US" altLang="zh-CN" b="1" dirty="0"/>
              <a:t> </a:t>
            </a:r>
            <a:r>
              <a:rPr lang="zh-CN" altLang="en-US" b="1" dirty="0"/>
              <a:t>软件的物质基础</a:t>
            </a:r>
            <a:endParaRPr lang="en-US" altLang="zh-CN" b="1" dirty="0"/>
          </a:p>
        </p:txBody>
      </p:sp>
    </p:spTree>
    <p:extLst>
      <p:ext uri="{BB962C8B-B14F-4D97-AF65-F5344CB8AC3E}">
        <p14:creationId xmlns:p14="http://schemas.microsoft.com/office/powerpoint/2010/main" val="374555406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16387" name="Rectangle 3"/>
          <p:cNvSpPr>
            <a:spLocks noGrp="1" noChangeArrowheads="1"/>
          </p:cNvSpPr>
          <p:nvPr>
            <p:ph type="body" idx="1"/>
          </p:nvPr>
        </p:nvSpPr>
        <p:spPr>
          <a:xfrm>
            <a:off x="407368" y="875740"/>
            <a:ext cx="10972800" cy="5065712"/>
          </a:xfrm>
        </p:spPr>
        <p:txBody>
          <a:bodyPr/>
          <a:lstStyle/>
          <a:p>
            <a:pPr eaLnBrk="1" hangingPunct="1">
              <a:lnSpc>
                <a:spcPct val="150000"/>
              </a:lnSpc>
            </a:pPr>
            <a:r>
              <a:rPr lang="zh-CN" altLang="en-US" sz="2800" dirty="0">
                <a:solidFill>
                  <a:schemeClr val="tx1"/>
                </a:solidFill>
                <a:ea typeface="宋体" panose="02010600030101010101" pitchFamily="2" charset="-122"/>
              </a:rPr>
              <a:t>多处理机系统</a:t>
            </a:r>
          </a:p>
          <a:p>
            <a:pPr lvl="1" eaLnBrk="1" hangingPunct="1">
              <a:lnSpc>
                <a:spcPct val="150000"/>
              </a:lnSpc>
              <a:buFont typeface="Wingdings" panose="05000000000000000000" pitchFamily="2" charset="2"/>
              <a:buChar char="u"/>
            </a:pPr>
            <a:r>
              <a:rPr lang="zh-CN" altLang="en-US" sz="2400" dirty="0">
                <a:solidFill>
                  <a:schemeClr val="tx1"/>
                </a:solidFill>
                <a:latin typeface="宋体" panose="02010600030101010101" pitchFamily="2" charset="-122"/>
                <a:ea typeface="宋体" panose="02010600030101010101" pitchFamily="2" charset="-122"/>
              </a:rPr>
              <a:t>属于</a:t>
            </a:r>
            <a:r>
              <a:rPr lang="en-US" altLang="zh-CN" sz="2400" dirty="0">
                <a:solidFill>
                  <a:schemeClr val="tx1"/>
                </a:solidFill>
                <a:latin typeface="Arial" panose="020B0604020202020204" pitchFamily="34" charset="0"/>
                <a:ea typeface="宋体" panose="02010600030101010101" pitchFamily="2" charset="-122"/>
              </a:rPr>
              <a:t>MIMD</a:t>
            </a:r>
            <a:r>
              <a:rPr lang="zh-CN" altLang="en-US" sz="2400" dirty="0">
                <a:solidFill>
                  <a:schemeClr val="tx1"/>
                </a:solidFill>
                <a:latin typeface="宋体" panose="02010600030101010101" pitchFamily="2" charset="-122"/>
                <a:ea typeface="宋体" panose="02010600030101010101" pitchFamily="2" charset="-122"/>
              </a:rPr>
              <a:t>系统。</a:t>
            </a:r>
          </a:p>
          <a:p>
            <a:pPr lvl="1" eaLnBrk="1" hangingPunct="1">
              <a:lnSpc>
                <a:spcPct val="150000"/>
              </a:lnSpc>
              <a:buFont typeface="Wingdings" panose="05000000000000000000" pitchFamily="2" charset="2"/>
              <a:buChar char="u"/>
            </a:pPr>
            <a:r>
              <a:rPr lang="zh-CN" altLang="en-US" sz="2400" dirty="0">
                <a:solidFill>
                  <a:schemeClr val="tx1"/>
                </a:solidFill>
                <a:latin typeface="宋体" panose="02010600030101010101" pitchFamily="2" charset="-122"/>
                <a:ea typeface="宋体" panose="02010600030101010101" pitchFamily="2" charset="-122"/>
              </a:rPr>
              <a:t>多处理机系统分为：</a:t>
            </a:r>
          </a:p>
          <a:p>
            <a:pPr lvl="2" eaLnBrk="1" hangingPunct="1">
              <a:lnSpc>
                <a:spcPct val="150000"/>
              </a:lnSpc>
            </a:pPr>
            <a:r>
              <a:rPr lang="zh-CN" altLang="en-US" sz="2000" b="0" dirty="0">
                <a:solidFill>
                  <a:schemeClr val="tx1"/>
                </a:solidFill>
                <a:latin typeface="宋体" panose="02010600030101010101" pitchFamily="2" charset="-122"/>
                <a:ea typeface="宋体" panose="02010600030101010101" pitchFamily="2" charset="-122"/>
              </a:rPr>
              <a:t>共享存储器</a:t>
            </a:r>
          </a:p>
          <a:p>
            <a:pPr lvl="2" eaLnBrk="1" hangingPunct="1">
              <a:lnSpc>
                <a:spcPct val="150000"/>
              </a:lnSpc>
            </a:pPr>
            <a:r>
              <a:rPr lang="zh-CN" altLang="en-US" sz="2000" b="0" dirty="0">
                <a:solidFill>
                  <a:schemeClr val="tx1"/>
                </a:solidFill>
                <a:latin typeface="宋体" panose="02010600030101010101" pitchFamily="2" charset="-122"/>
                <a:ea typeface="宋体" panose="02010600030101010101" pitchFamily="2" charset="-122"/>
              </a:rPr>
              <a:t>分布存储器</a:t>
            </a:r>
          </a:p>
          <a:p>
            <a:pPr lvl="1" eaLnBrk="1" hangingPunct="1">
              <a:lnSpc>
                <a:spcPct val="150000"/>
              </a:lnSpc>
              <a:buFont typeface="Wingdings" panose="05000000000000000000" pitchFamily="2" charset="2"/>
              <a:buChar char="u"/>
            </a:pPr>
            <a:r>
              <a:rPr lang="zh-CN" altLang="en-US" sz="2400" dirty="0">
                <a:solidFill>
                  <a:schemeClr val="tx1"/>
                </a:solidFill>
                <a:latin typeface="宋体" panose="02010600030101010101" pitchFamily="2" charset="-122"/>
                <a:ea typeface="宋体" panose="02010600030101010101" pitchFamily="2" charset="-122"/>
              </a:rPr>
              <a:t>工作在统一的操作系统下进行资源管理。</a:t>
            </a:r>
          </a:p>
          <a:p>
            <a:pPr lvl="1" eaLnBrk="1" hangingPunct="1">
              <a:lnSpc>
                <a:spcPct val="150000"/>
              </a:lnSpc>
              <a:buFont typeface="Wingdings" panose="05000000000000000000" pitchFamily="2" charset="2"/>
              <a:buChar char="u"/>
            </a:pPr>
            <a:r>
              <a:rPr lang="zh-CN" altLang="en-US" sz="2400" dirty="0">
                <a:solidFill>
                  <a:schemeClr val="tx1"/>
                </a:solidFill>
                <a:latin typeface="宋体" panose="02010600030101010101" pitchFamily="2" charset="-122"/>
                <a:ea typeface="宋体" panose="02010600030101010101" pitchFamily="2" charset="-122"/>
              </a:rPr>
              <a:t>挑战：并行算法和软件的设计。</a:t>
            </a:r>
          </a:p>
        </p:txBody>
      </p:sp>
      <p:sp>
        <p:nvSpPr>
          <p:cNvPr id="16388" name="Rectangle 5"/>
          <p:cNvSpPr>
            <a:spLocks noGrp="1" noChangeArrowheads="1"/>
          </p:cNvSpPr>
          <p:nvPr>
            <p:ph type="title"/>
          </p:nvPr>
        </p:nvSpPr>
        <p:spPr>
          <a:xfrm>
            <a:off x="-5288" y="260648"/>
            <a:ext cx="8050213" cy="850900"/>
          </a:xfrm>
          <a:noFill/>
        </p:spPr>
        <p:txBody>
          <a:bodyPr/>
          <a:lstStyle/>
          <a:p>
            <a:pPr eaLnBrk="1" hangingPunct="1"/>
            <a:r>
              <a:rPr lang="en-US" altLang="zh-CN" b="1" dirty="0">
                <a:latin typeface="Arial" panose="020B0604020202020204" pitchFamily="34" charset="0"/>
              </a:rPr>
              <a:t>§3.2</a:t>
            </a:r>
            <a:r>
              <a:rPr lang="en-US" altLang="zh-CN" b="1" dirty="0"/>
              <a:t> </a:t>
            </a:r>
            <a:r>
              <a:rPr lang="zh-CN" altLang="en-US" b="1" dirty="0"/>
              <a:t>软件的物质基础</a:t>
            </a:r>
            <a:endParaRPr lang="en-US" altLang="zh-CN" b="1" dirty="0"/>
          </a:p>
        </p:txBody>
      </p:sp>
    </p:spTree>
    <p:extLst>
      <p:ext uri="{BB962C8B-B14F-4D97-AF65-F5344CB8AC3E}">
        <p14:creationId xmlns:p14="http://schemas.microsoft.com/office/powerpoint/2010/main" val="377129643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17411" name="Rectangle 3"/>
          <p:cNvSpPr>
            <a:spLocks noGrp="1" noChangeArrowheads="1"/>
          </p:cNvSpPr>
          <p:nvPr>
            <p:ph type="body" idx="1"/>
          </p:nvPr>
        </p:nvSpPr>
        <p:spPr>
          <a:xfrm>
            <a:off x="407368" y="967532"/>
            <a:ext cx="10972800" cy="5065712"/>
          </a:xfrm>
        </p:spPr>
        <p:txBody>
          <a:bodyPr/>
          <a:lstStyle/>
          <a:p>
            <a:pPr eaLnBrk="1" hangingPunct="1">
              <a:lnSpc>
                <a:spcPct val="150000"/>
              </a:lnSpc>
            </a:pPr>
            <a:r>
              <a:rPr lang="zh-CN" altLang="en-US" sz="2800" dirty="0">
                <a:solidFill>
                  <a:schemeClr val="tx1"/>
                </a:solidFill>
                <a:latin typeface="华文中宋" panose="02010600040101010101" pitchFamily="2" charset="-122"/>
                <a:ea typeface="华文中宋" panose="02010600040101010101" pitchFamily="2" charset="-122"/>
              </a:rPr>
              <a:t>分布计算系统</a:t>
            </a:r>
          </a:p>
          <a:p>
            <a:pPr lvl="1" eaLnBrk="1" hangingPunct="1">
              <a:lnSpc>
                <a:spcPct val="150000"/>
              </a:lnSpc>
              <a:buFont typeface="Wingdings" panose="05000000000000000000" pitchFamily="2" charset="2"/>
              <a:buChar char="u"/>
            </a:pPr>
            <a:r>
              <a:rPr lang="zh-CN" altLang="en-US" sz="2400" dirty="0">
                <a:solidFill>
                  <a:schemeClr val="tx1"/>
                </a:solidFill>
                <a:latin typeface="华文中宋" panose="02010600040101010101" pitchFamily="2" charset="-122"/>
                <a:ea typeface="华文中宋" panose="02010600040101010101" pitchFamily="2" charset="-122"/>
              </a:rPr>
              <a:t>多台计算机通过网络连接起来的大系统；</a:t>
            </a:r>
          </a:p>
          <a:p>
            <a:pPr lvl="1" eaLnBrk="1" hangingPunct="1">
              <a:lnSpc>
                <a:spcPct val="150000"/>
              </a:lnSpc>
              <a:buFont typeface="Wingdings" panose="05000000000000000000" pitchFamily="2" charset="2"/>
              <a:buChar char="u"/>
            </a:pPr>
            <a:r>
              <a:rPr lang="zh-CN" altLang="en-US" sz="2400" dirty="0">
                <a:solidFill>
                  <a:schemeClr val="tx1"/>
                </a:solidFill>
                <a:latin typeface="华文中宋" panose="02010600040101010101" pitchFamily="2" charset="-122"/>
                <a:ea typeface="华文中宋" panose="02010600040101010101" pitchFamily="2" charset="-122"/>
              </a:rPr>
              <a:t>分布存储的多处理机系统；</a:t>
            </a:r>
          </a:p>
          <a:p>
            <a:pPr lvl="2" eaLnBrk="1" hangingPunct="1">
              <a:lnSpc>
                <a:spcPct val="150000"/>
              </a:lnSpc>
            </a:pPr>
            <a:r>
              <a:rPr lang="zh-CN" altLang="en-US" sz="2000" b="0" dirty="0">
                <a:solidFill>
                  <a:schemeClr val="tx1"/>
                </a:solidFill>
                <a:latin typeface="华文中宋" panose="02010600040101010101" pitchFamily="2" charset="-122"/>
                <a:ea typeface="华文中宋" panose="02010600040101010101" pitchFamily="2" charset="-122"/>
              </a:rPr>
              <a:t>各自运行独立的操作系统。</a:t>
            </a:r>
            <a:endParaRPr lang="en-US" altLang="zh-CN" sz="2000" b="0" dirty="0">
              <a:solidFill>
                <a:schemeClr val="tx1"/>
              </a:solidFill>
              <a:latin typeface="华文中宋" panose="02010600040101010101" pitchFamily="2" charset="-122"/>
              <a:ea typeface="华文中宋" panose="02010600040101010101" pitchFamily="2" charset="-122"/>
            </a:endParaRPr>
          </a:p>
          <a:p>
            <a:pPr eaLnBrk="1" hangingPunct="1"/>
            <a:r>
              <a:rPr lang="zh-CN" altLang="en-US" sz="2800" dirty="0">
                <a:solidFill>
                  <a:schemeClr val="tx1"/>
                </a:solidFill>
                <a:latin typeface="华文中宋" panose="02010600040101010101" pitchFamily="2" charset="-122"/>
                <a:ea typeface="华文中宋" panose="02010600040101010101" pitchFamily="2" charset="-122"/>
              </a:rPr>
              <a:t>结论</a:t>
            </a:r>
          </a:p>
          <a:p>
            <a:pPr lvl="1" eaLnBrk="1" hangingPunct="1">
              <a:lnSpc>
                <a:spcPct val="150000"/>
              </a:lnSpc>
              <a:buFont typeface="Wingdings" panose="05000000000000000000" pitchFamily="2" charset="2"/>
              <a:buChar char="u"/>
            </a:pPr>
            <a:r>
              <a:rPr lang="zh-CN" altLang="en-US" sz="2400" dirty="0">
                <a:solidFill>
                  <a:schemeClr val="tx1"/>
                </a:solidFill>
                <a:latin typeface="华文中宋" panose="02010600040101010101" pitchFamily="2" charset="-122"/>
                <a:ea typeface="华文中宋" panose="02010600040101010101" pitchFamily="2" charset="-122"/>
              </a:rPr>
              <a:t>多处理机需要并行处理（解决并行任务的调度和自动分解），对软件设计提出了复杂的要求，使软件设计的复杂度大大提高；</a:t>
            </a:r>
          </a:p>
          <a:p>
            <a:pPr lvl="1" eaLnBrk="1" hangingPunct="1">
              <a:lnSpc>
                <a:spcPct val="150000"/>
              </a:lnSpc>
              <a:buFont typeface="Wingdings" panose="05000000000000000000" pitchFamily="2" charset="2"/>
              <a:buChar char="u"/>
            </a:pPr>
            <a:r>
              <a:rPr lang="zh-CN" altLang="en-US" sz="2400" dirty="0">
                <a:solidFill>
                  <a:schemeClr val="tx1"/>
                </a:solidFill>
                <a:latin typeface="华文中宋" panose="02010600040101010101" pitchFamily="2" charset="-122"/>
                <a:ea typeface="华文中宋" panose="02010600040101010101" pitchFamily="2" charset="-122"/>
              </a:rPr>
              <a:t>我们以讨论串行计算机环境下的软件体系结构为主。</a:t>
            </a:r>
          </a:p>
          <a:p>
            <a:pPr eaLnBrk="1" hangingPunct="1">
              <a:lnSpc>
                <a:spcPct val="150000"/>
              </a:lnSpc>
            </a:pPr>
            <a:endParaRPr lang="zh-CN" altLang="en-US" sz="2000" b="0" dirty="0">
              <a:solidFill>
                <a:schemeClr val="tx1"/>
              </a:solidFill>
              <a:latin typeface="华文中宋" panose="02010600040101010101" pitchFamily="2" charset="-122"/>
              <a:ea typeface="华文中宋" panose="02010600040101010101" pitchFamily="2" charset="-122"/>
            </a:endParaRPr>
          </a:p>
        </p:txBody>
      </p:sp>
      <p:sp>
        <p:nvSpPr>
          <p:cNvPr id="17412" name="Rectangle 5"/>
          <p:cNvSpPr>
            <a:spLocks noGrp="1" noChangeArrowheads="1"/>
          </p:cNvSpPr>
          <p:nvPr>
            <p:ph type="title"/>
          </p:nvPr>
        </p:nvSpPr>
        <p:spPr>
          <a:xfrm>
            <a:off x="0" y="116632"/>
            <a:ext cx="8050213" cy="850900"/>
          </a:xfrm>
          <a:noFill/>
        </p:spPr>
        <p:txBody>
          <a:bodyPr/>
          <a:lstStyle/>
          <a:p>
            <a:pPr eaLnBrk="1" hangingPunct="1"/>
            <a:r>
              <a:rPr lang="en-US" altLang="zh-CN" b="1" dirty="0">
                <a:latin typeface="Arial" panose="020B0604020202020204" pitchFamily="34" charset="0"/>
              </a:rPr>
              <a:t>§3.2</a:t>
            </a:r>
            <a:r>
              <a:rPr lang="en-US" altLang="zh-CN" b="1" dirty="0"/>
              <a:t> </a:t>
            </a:r>
            <a:r>
              <a:rPr lang="zh-CN" altLang="en-US" b="1" dirty="0"/>
              <a:t>软件的物质基础</a:t>
            </a:r>
            <a:endParaRPr lang="en-US" altLang="zh-CN" b="1" dirty="0"/>
          </a:p>
        </p:txBody>
      </p:sp>
    </p:spTree>
    <p:extLst>
      <p:ext uri="{BB962C8B-B14F-4D97-AF65-F5344CB8AC3E}">
        <p14:creationId xmlns:p14="http://schemas.microsoft.com/office/powerpoint/2010/main" val="274537394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19459" name="Rectangle 4"/>
          <p:cNvSpPr>
            <a:spLocks noChangeArrowheads="1"/>
          </p:cNvSpPr>
          <p:nvPr/>
        </p:nvSpPr>
        <p:spPr bwMode="auto">
          <a:xfrm>
            <a:off x="1775520" y="4437112"/>
            <a:ext cx="2016224" cy="319324"/>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latinLnBrk="0">
              <a:spcBef>
                <a:spcPct val="0"/>
              </a:spcBef>
              <a:buFontTx/>
              <a:buNone/>
            </a:pPr>
            <a:endParaRPr kumimoji="0" lang="zh-CN" altLang="en-US" sz="1800">
              <a:latin typeface="Arial" panose="020B0604020202020204" pitchFamily="34" charset="0"/>
              <a:ea typeface="宋体" panose="02010600030101010101" pitchFamily="2" charset="-122"/>
            </a:endParaRPr>
          </a:p>
        </p:txBody>
      </p:sp>
      <p:sp>
        <p:nvSpPr>
          <p:cNvPr id="19460" name="Rectangle 3"/>
          <p:cNvSpPr>
            <a:spLocks noGrp="1" noChangeArrowheads="1"/>
          </p:cNvSpPr>
          <p:nvPr>
            <p:ph type="body" idx="1"/>
          </p:nvPr>
        </p:nvSpPr>
        <p:spPr>
          <a:xfrm>
            <a:off x="360364" y="764704"/>
            <a:ext cx="11280252" cy="5292368"/>
          </a:xfrm>
        </p:spPr>
        <p:txBody>
          <a:bodyPr/>
          <a:lstStyle/>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任何具有固定组成形式的数据、代码、数据集合、代码序列、数据和代码的结合体都可以称作结构。 </a:t>
            </a:r>
            <a:endParaRPr lang="en-US" altLang="zh-CN"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无论多么高层的结构，都是建立在基础结构之上的。</a:t>
            </a:r>
            <a:endParaRPr lang="en-US" altLang="zh-CN"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软件结构的问题从最初的最基本、最底层的描述过渡到越来越高、越来越抽象的层次上。</a:t>
            </a:r>
            <a:endParaRPr lang="en-US" altLang="zh-CN"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软件结构基础的思想和概念，包括四个方面：</a:t>
            </a:r>
          </a:p>
          <a:p>
            <a:pPr lvl="2" eaLnBrk="1" hangingPunct="1">
              <a:lnSpc>
                <a:spcPct val="150000"/>
              </a:lnSpc>
              <a:buFont typeface="Wingdings" panose="05000000000000000000" pitchFamily="2" charset="2"/>
              <a:buChar char="u"/>
            </a:pPr>
            <a:r>
              <a:rPr lang="zh-CN" altLang="en-US" sz="1800" dirty="0">
                <a:solidFill>
                  <a:srgbClr val="C00000"/>
                </a:solidFill>
                <a:latin typeface="华文中宋" panose="02010600040101010101" pitchFamily="2" charset="-122"/>
                <a:ea typeface="华文中宋" panose="02010600040101010101" pitchFamily="2" charset="-122"/>
              </a:rPr>
              <a:t>结构化控制流</a:t>
            </a:r>
            <a:r>
              <a:rPr lang="en-US" altLang="zh-CN" sz="1800" dirty="0">
                <a:solidFill>
                  <a:srgbClr val="C00000"/>
                </a:solidFill>
                <a:latin typeface="华文中宋" panose="02010600040101010101" pitchFamily="2" charset="-122"/>
                <a:ea typeface="华文中宋" panose="02010600040101010101" pitchFamily="2" charset="-122"/>
              </a:rPr>
              <a:t>	</a:t>
            </a:r>
            <a:r>
              <a:rPr lang="en-US" altLang="zh-CN" sz="1800" b="0" dirty="0">
                <a:solidFill>
                  <a:schemeClr val="tx1"/>
                </a:solidFill>
                <a:latin typeface="华文中宋" panose="02010600040101010101" pitchFamily="2" charset="-122"/>
                <a:ea typeface="华文中宋" panose="02010600040101010101" pitchFamily="2" charset="-122"/>
              </a:rPr>
              <a:t>	</a:t>
            </a:r>
            <a:endParaRPr lang="zh-CN" altLang="en-US" sz="1800" b="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u"/>
            </a:pPr>
            <a:r>
              <a:rPr lang="zh-CN" altLang="en-US" sz="1800" b="0" dirty="0">
                <a:solidFill>
                  <a:schemeClr val="tx1"/>
                </a:solidFill>
                <a:latin typeface="华文中宋" panose="02010600040101010101" pitchFamily="2" charset="-122"/>
                <a:ea typeface="华文中宋" panose="02010600040101010101" pitchFamily="2" charset="-122"/>
              </a:rPr>
              <a:t>部件的连接模式</a:t>
            </a:r>
          </a:p>
          <a:p>
            <a:pPr lvl="2" eaLnBrk="1" hangingPunct="1">
              <a:lnSpc>
                <a:spcPct val="150000"/>
              </a:lnSpc>
              <a:buFont typeface="Wingdings" panose="05000000000000000000" pitchFamily="2" charset="2"/>
              <a:buChar char="u"/>
            </a:pPr>
            <a:r>
              <a:rPr lang="zh-CN" altLang="en-US" sz="1800" b="0" dirty="0">
                <a:solidFill>
                  <a:schemeClr val="tx1"/>
                </a:solidFill>
                <a:latin typeface="华文中宋" panose="02010600040101010101" pitchFamily="2" charset="-122"/>
                <a:ea typeface="华文中宋" panose="02010600040101010101" pitchFamily="2" charset="-122"/>
              </a:rPr>
              <a:t>数据结构</a:t>
            </a:r>
          </a:p>
          <a:p>
            <a:pPr lvl="2" eaLnBrk="1" hangingPunct="1">
              <a:lnSpc>
                <a:spcPct val="150000"/>
              </a:lnSpc>
              <a:buFont typeface="Wingdings" panose="05000000000000000000" pitchFamily="2" charset="2"/>
              <a:buChar char="u"/>
            </a:pPr>
            <a:r>
              <a:rPr lang="zh-CN" altLang="en-US" sz="1800" b="0" dirty="0">
                <a:solidFill>
                  <a:schemeClr val="tx1"/>
                </a:solidFill>
                <a:latin typeface="华文中宋" panose="02010600040101010101" pitchFamily="2" charset="-122"/>
                <a:ea typeface="华文中宋" panose="02010600040101010101" pitchFamily="2" charset="-122"/>
              </a:rPr>
              <a:t>抽象数据类型</a:t>
            </a:r>
            <a:r>
              <a:rPr lang="en-US" altLang="zh-CN" sz="1800" b="0" dirty="0">
                <a:solidFill>
                  <a:schemeClr val="tx1"/>
                </a:solidFill>
                <a:latin typeface="华文中宋" panose="02010600040101010101" pitchFamily="2" charset="-122"/>
                <a:ea typeface="华文中宋" panose="02010600040101010101" pitchFamily="2" charset="-122"/>
              </a:rPr>
              <a:t>	</a:t>
            </a:r>
            <a:r>
              <a:rPr lang="en-US" altLang="zh-CN" sz="1800" dirty="0">
                <a:ea typeface="宋体" panose="02010600030101010101" pitchFamily="2" charset="-122"/>
              </a:rPr>
              <a:t>		</a:t>
            </a:r>
            <a:endParaRPr lang="zh-CN" altLang="en-US" sz="1800" dirty="0">
              <a:ea typeface="宋体" panose="02010600030101010101" pitchFamily="2" charset="-122"/>
            </a:endParaRPr>
          </a:p>
        </p:txBody>
      </p:sp>
      <p:sp>
        <p:nvSpPr>
          <p:cNvPr id="19461" name="AutoShape 6"/>
          <p:cNvSpPr>
            <a:spLocks noChangeArrowheads="1"/>
          </p:cNvSpPr>
          <p:nvPr/>
        </p:nvSpPr>
        <p:spPr bwMode="auto">
          <a:xfrm>
            <a:off x="2711624" y="4437112"/>
            <a:ext cx="2376264" cy="1728192"/>
          </a:xfrm>
          <a:prstGeom prst="downArrow">
            <a:avLst>
              <a:gd name="adj1" fmla="val 10087"/>
              <a:gd name="adj2" fmla="val 28009"/>
            </a:avLst>
          </a:prstGeom>
          <a:solidFill>
            <a:schemeClr val="accent1"/>
          </a:solidFill>
          <a:ln w="9525" algn="ctr">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越</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来</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越</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抽</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象</a:t>
            </a:r>
          </a:p>
        </p:txBody>
      </p:sp>
      <p:sp>
        <p:nvSpPr>
          <p:cNvPr id="19462" name="Rectangle 8"/>
          <p:cNvSpPr>
            <a:spLocks noGrp="1" noChangeArrowheads="1"/>
          </p:cNvSpPr>
          <p:nvPr>
            <p:ph type="title"/>
          </p:nvPr>
        </p:nvSpPr>
        <p:spPr>
          <a:xfrm>
            <a:off x="53181" y="146844"/>
            <a:ext cx="10939363" cy="850900"/>
          </a:xfrm>
          <a:noFill/>
        </p:spPr>
        <p:txBody>
          <a:bodyPr/>
          <a:lstStyle/>
          <a:p>
            <a:pPr eaLnBrk="1" hangingPunct="1"/>
            <a:r>
              <a:rPr lang="en-US" altLang="zh-CN" b="1" dirty="0">
                <a:latin typeface="Arial" panose="020B0604020202020204" pitchFamily="34" charset="0"/>
              </a:rPr>
              <a:t>§3.3</a:t>
            </a:r>
            <a:r>
              <a:rPr lang="en-US" altLang="zh-CN" b="1" dirty="0"/>
              <a:t> </a:t>
            </a:r>
            <a:r>
              <a:rPr lang="zh-CN" altLang="en-US" b="1" dirty="0"/>
              <a:t>软件的结构基础</a:t>
            </a:r>
            <a:endParaRPr lang="en-US" altLang="zh-CN" b="1" dirty="0"/>
          </a:p>
        </p:txBody>
      </p:sp>
    </p:spTree>
    <p:extLst>
      <p:ext uri="{BB962C8B-B14F-4D97-AF65-F5344CB8AC3E}">
        <p14:creationId xmlns:p14="http://schemas.microsoft.com/office/powerpoint/2010/main" val="297317895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20483" name="Rectangle 3"/>
          <p:cNvSpPr>
            <a:spLocks noGrp="1" noChangeArrowheads="1"/>
          </p:cNvSpPr>
          <p:nvPr>
            <p:ph type="body" idx="1"/>
          </p:nvPr>
        </p:nvSpPr>
        <p:spPr>
          <a:xfrm>
            <a:off x="335360" y="878364"/>
            <a:ext cx="6264696" cy="5646980"/>
          </a:xfrm>
        </p:spPr>
        <p:txBody>
          <a:bodyPr/>
          <a:lstStyle/>
          <a:p>
            <a:pPr eaLnBrk="1" hangingPunct="1">
              <a:lnSpc>
                <a:spcPct val="150000"/>
              </a:lnSpc>
            </a:pPr>
            <a:r>
              <a:rPr lang="zh-CN" altLang="en-US" dirty="0">
                <a:solidFill>
                  <a:schemeClr val="tx1"/>
                </a:solidFill>
                <a:ea typeface="华文中宋" panose="02010600040101010101" pitchFamily="2" charset="-122"/>
              </a:rPr>
              <a:t>结构化控制流</a:t>
            </a:r>
          </a:p>
          <a:p>
            <a:pPr lvl="1" eaLnBrk="1" hangingPunct="1">
              <a:lnSpc>
                <a:spcPct val="150000"/>
              </a:lnSpc>
              <a:buFont typeface="Wingdings" panose="05000000000000000000" pitchFamily="2" charset="2"/>
              <a:buChar char="u"/>
            </a:pPr>
            <a:r>
              <a:rPr lang="zh-CN" altLang="en-US" dirty="0">
                <a:solidFill>
                  <a:schemeClr val="tx1"/>
                </a:solidFill>
                <a:ea typeface="华文中宋" panose="02010600040101010101" pitchFamily="2" charset="-122"/>
              </a:rPr>
              <a:t>顺序序列</a:t>
            </a:r>
          </a:p>
          <a:p>
            <a:pPr lvl="2" eaLnBrk="1" hangingPunct="1">
              <a:lnSpc>
                <a:spcPct val="150000"/>
              </a:lnSpc>
            </a:pPr>
            <a:r>
              <a:rPr lang="en-US" altLang="zh-CN" b="0" dirty="0">
                <a:solidFill>
                  <a:schemeClr val="tx1"/>
                </a:solidFill>
                <a:ea typeface="华文中宋" panose="02010600040101010101" pitchFamily="2" charset="-122"/>
              </a:rPr>
              <a:t>&lt;statement 1&gt;</a:t>
            </a:r>
          </a:p>
          <a:p>
            <a:pPr lvl="2" eaLnBrk="1" hangingPunct="1">
              <a:lnSpc>
                <a:spcPct val="150000"/>
              </a:lnSpc>
            </a:pPr>
            <a:r>
              <a:rPr lang="en-US" altLang="zh-CN" b="0" dirty="0">
                <a:solidFill>
                  <a:schemeClr val="tx1"/>
                </a:solidFill>
                <a:ea typeface="华文中宋" panose="02010600040101010101" pitchFamily="2" charset="-122"/>
              </a:rPr>
              <a:t>…</a:t>
            </a:r>
          </a:p>
          <a:p>
            <a:pPr lvl="2" eaLnBrk="1" hangingPunct="1">
              <a:lnSpc>
                <a:spcPct val="150000"/>
              </a:lnSpc>
            </a:pPr>
            <a:r>
              <a:rPr lang="en-US" altLang="zh-CN" b="0" dirty="0">
                <a:solidFill>
                  <a:schemeClr val="tx1"/>
                </a:solidFill>
                <a:ea typeface="华文中宋" panose="02010600040101010101" pitchFamily="2" charset="-122"/>
              </a:rPr>
              <a:t>&lt;statement n&gt;</a:t>
            </a:r>
          </a:p>
          <a:p>
            <a:pPr lvl="1" eaLnBrk="1" hangingPunct="1">
              <a:lnSpc>
                <a:spcPct val="150000"/>
              </a:lnSpc>
              <a:buFont typeface="Wingdings" panose="05000000000000000000" pitchFamily="2" charset="2"/>
              <a:buChar char="u"/>
            </a:pPr>
            <a:r>
              <a:rPr lang="zh-CN" altLang="en-US" dirty="0">
                <a:solidFill>
                  <a:schemeClr val="tx1"/>
                </a:solidFill>
                <a:ea typeface="华文中宋" panose="02010600040101010101" pitchFamily="2" charset="-122"/>
              </a:rPr>
              <a:t>转向语句</a:t>
            </a:r>
          </a:p>
          <a:p>
            <a:pPr lvl="2" eaLnBrk="1" hangingPunct="1">
              <a:lnSpc>
                <a:spcPct val="150000"/>
              </a:lnSpc>
            </a:pPr>
            <a:r>
              <a:rPr lang="en-US" altLang="zh-CN" b="0" dirty="0" err="1">
                <a:solidFill>
                  <a:schemeClr val="tx1"/>
                </a:solidFill>
                <a:ea typeface="华文中宋" panose="02010600040101010101" pitchFamily="2" charset="-122"/>
              </a:rPr>
              <a:t>goto</a:t>
            </a:r>
            <a:r>
              <a:rPr lang="en-US" altLang="zh-CN" b="0" dirty="0">
                <a:solidFill>
                  <a:schemeClr val="tx1"/>
                </a:solidFill>
                <a:ea typeface="华文中宋" panose="02010600040101010101" pitchFamily="2" charset="-122"/>
              </a:rPr>
              <a:t>  &lt;</a:t>
            </a:r>
            <a:r>
              <a:rPr lang="en-US" altLang="zh-CN" b="0" dirty="0" err="1">
                <a:solidFill>
                  <a:schemeClr val="tx1"/>
                </a:solidFill>
                <a:ea typeface="华文中宋" panose="02010600040101010101" pitchFamily="2" charset="-122"/>
              </a:rPr>
              <a:t>lable</a:t>
            </a:r>
            <a:r>
              <a:rPr lang="en-US" altLang="zh-CN" b="0" dirty="0">
                <a:solidFill>
                  <a:schemeClr val="tx1"/>
                </a:solidFill>
                <a:ea typeface="华文中宋" panose="02010600040101010101" pitchFamily="2" charset="-122"/>
              </a:rPr>
              <a:t>&gt;</a:t>
            </a:r>
          </a:p>
        </p:txBody>
      </p:sp>
      <p:sp>
        <p:nvSpPr>
          <p:cNvPr id="20484" name="Rectangle 5"/>
          <p:cNvSpPr>
            <a:spLocks noGrp="1" noChangeArrowheads="1"/>
          </p:cNvSpPr>
          <p:nvPr>
            <p:ph type="title"/>
          </p:nvPr>
        </p:nvSpPr>
        <p:spPr>
          <a:xfrm>
            <a:off x="119336" y="260648"/>
            <a:ext cx="8050213" cy="850900"/>
          </a:xfrm>
          <a:noFill/>
        </p:spPr>
        <p:txBody>
          <a:bodyPr/>
          <a:lstStyle/>
          <a:p>
            <a:pPr eaLnBrk="1" hangingPunct="1"/>
            <a:r>
              <a:rPr lang="en-US" altLang="zh-CN" b="1" dirty="0">
                <a:latin typeface="Arial" panose="020B0604020202020204" pitchFamily="34" charset="0"/>
              </a:rPr>
              <a:t>§3.3</a:t>
            </a:r>
            <a:r>
              <a:rPr lang="en-US" altLang="zh-CN" b="1" dirty="0"/>
              <a:t> </a:t>
            </a:r>
            <a:r>
              <a:rPr lang="zh-CN" altLang="en-US" b="1" dirty="0"/>
              <a:t>软件的结构基础</a:t>
            </a:r>
            <a:endParaRPr lang="en-US" altLang="zh-CN" b="1" dirty="0"/>
          </a:p>
        </p:txBody>
      </p:sp>
      <p:sp>
        <p:nvSpPr>
          <p:cNvPr id="5" name="Rectangle 3"/>
          <p:cNvSpPr txBox="1">
            <a:spLocks noChangeArrowheads="1"/>
          </p:cNvSpPr>
          <p:nvPr/>
        </p:nvSpPr>
        <p:spPr bwMode="auto">
          <a:xfrm>
            <a:off x="4237183" y="1573292"/>
            <a:ext cx="7344809" cy="516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lvl="1" eaLnBrk="1" hangingPunct="1">
              <a:lnSpc>
                <a:spcPct val="100000"/>
              </a:lnSpc>
              <a:buFont typeface="Wingdings" panose="05000000000000000000" pitchFamily="2" charset="2"/>
              <a:buChar char="u"/>
            </a:pPr>
            <a:r>
              <a:rPr lang="zh-CN" altLang="en-US" kern="0" dirty="0">
                <a:solidFill>
                  <a:schemeClr val="tx1"/>
                </a:solidFill>
                <a:latin typeface="华文中宋" panose="02010600040101010101" pitchFamily="2" charset="-122"/>
                <a:ea typeface="华文中宋" panose="02010600040101010101" pitchFamily="2" charset="-122"/>
              </a:rPr>
              <a:t>条件语句</a:t>
            </a:r>
          </a:p>
          <a:p>
            <a:pPr lvl="2" eaLnBrk="1" hangingPunct="1"/>
            <a:r>
              <a:rPr lang="en-US" altLang="zh-CN" b="0" dirty="0">
                <a:solidFill>
                  <a:schemeClr val="tx1"/>
                </a:solidFill>
                <a:ea typeface="华文中宋" panose="02010600040101010101" pitchFamily="2" charset="-122"/>
              </a:rPr>
              <a:t>if  &lt;condition&gt; then &lt;statement&gt;</a:t>
            </a:r>
          </a:p>
          <a:p>
            <a:pPr lvl="2" eaLnBrk="1" hangingPunct="1"/>
            <a:r>
              <a:rPr lang="en-US" altLang="zh-CN" b="0" dirty="0">
                <a:solidFill>
                  <a:schemeClr val="tx1"/>
                </a:solidFill>
                <a:ea typeface="华文中宋" panose="02010600040101010101" pitchFamily="2" charset="-122"/>
              </a:rPr>
              <a:t>if &lt;condition&gt; then &lt;statement 1&gt; </a:t>
            </a:r>
          </a:p>
          <a:p>
            <a:pPr marL="1093788" lvl="2" indent="0" eaLnBrk="1" hangingPunct="1">
              <a:buNone/>
            </a:pPr>
            <a:r>
              <a:rPr lang="en-US" altLang="zh-CN" b="0" dirty="0">
                <a:solidFill>
                  <a:schemeClr val="tx1"/>
                </a:solidFill>
                <a:ea typeface="华文中宋" panose="02010600040101010101" pitchFamily="2" charset="-122"/>
              </a:rPr>
              <a:t>   else &lt;statement 2&gt;</a:t>
            </a:r>
          </a:p>
          <a:p>
            <a:pPr lvl="1" eaLnBrk="1" hangingPunct="1">
              <a:lnSpc>
                <a:spcPct val="100000"/>
              </a:lnSpc>
              <a:buFont typeface="Wingdings" panose="05000000000000000000" pitchFamily="2" charset="2"/>
              <a:buChar char="u"/>
            </a:pPr>
            <a:r>
              <a:rPr lang="zh-CN" altLang="en-US" kern="0" dirty="0">
                <a:solidFill>
                  <a:schemeClr val="tx1"/>
                </a:solidFill>
                <a:latin typeface="华文中宋" panose="02010600040101010101" pitchFamily="2" charset="-122"/>
                <a:ea typeface="华文中宋" panose="02010600040101010101" pitchFamily="2" charset="-122"/>
              </a:rPr>
              <a:t>开关语句</a:t>
            </a:r>
          </a:p>
          <a:p>
            <a:pPr lvl="2" eaLnBrk="1" hangingPunct="1"/>
            <a:r>
              <a:rPr lang="en-US" altLang="zh-CN" b="0" dirty="0" err="1">
                <a:solidFill>
                  <a:schemeClr val="tx1"/>
                </a:solidFill>
                <a:ea typeface="华文中宋" panose="02010600040101010101" pitchFamily="2" charset="-122"/>
              </a:rPr>
              <a:t>Swithch</a:t>
            </a:r>
            <a:r>
              <a:rPr lang="en-US" altLang="zh-CN" b="0" dirty="0">
                <a:solidFill>
                  <a:schemeClr val="tx1"/>
                </a:solidFill>
                <a:ea typeface="华文中宋" panose="02010600040101010101" pitchFamily="2" charset="-122"/>
              </a:rPr>
              <a:t> &lt;expression&gt;</a:t>
            </a:r>
          </a:p>
          <a:p>
            <a:pPr lvl="2" eaLnBrk="1" hangingPunct="1"/>
            <a:r>
              <a:rPr lang="en-US" altLang="zh-CN" b="0" dirty="0">
                <a:solidFill>
                  <a:schemeClr val="tx1"/>
                </a:solidFill>
                <a:ea typeface="华文中宋" panose="02010600040101010101" pitchFamily="2" charset="-122"/>
              </a:rPr>
              <a:t>Case  value 1 &lt;statement 1&gt;</a:t>
            </a:r>
          </a:p>
          <a:p>
            <a:pPr lvl="2" eaLnBrk="1" hangingPunct="1"/>
            <a:r>
              <a:rPr lang="en-US" altLang="zh-CN" b="0" dirty="0">
                <a:solidFill>
                  <a:schemeClr val="tx1"/>
                </a:solidFill>
                <a:ea typeface="华文中宋" panose="02010600040101010101" pitchFamily="2" charset="-122"/>
              </a:rPr>
              <a:t>…</a:t>
            </a:r>
          </a:p>
          <a:p>
            <a:pPr lvl="2" eaLnBrk="1" hangingPunct="1"/>
            <a:r>
              <a:rPr lang="en-US" altLang="zh-CN" b="0" dirty="0">
                <a:solidFill>
                  <a:schemeClr val="tx1"/>
                </a:solidFill>
                <a:ea typeface="华文中宋" panose="02010600040101010101" pitchFamily="2" charset="-122"/>
              </a:rPr>
              <a:t>Case value n &lt;statement n&gt;</a:t>
            </a:r>
          </a:p>
          <a:p>
            <a:pPr lvl="1" eaLnBrk="1" hangingPunct="1">
              <a:lnSpc>
                <a:spcPct val="100000"/>
              </a:lnSpc>
              <a:buFont typeface="Wingdings" panose="05000000000000000000" pitchFamily="2" charset="2"/>
              <a:buChar char="u"/>
            </a:pPr>
            <a:r>
              <a:rPr lang="zh-CN" altLang="en-US" dirty="0">
                <a:solidFill>
                  <a:schemeClr val="tx1"/>
                </a:solidFill>
                <a:ea typeface="华文中宋" panose="02010600040101010101" pitchFamily="2" charset="-122"/>
              </a:rPr>
              <a:t>过程调用</a:t>
            </a:r>
          </a:p>
          <a:p>
            <a:pPr lvl="2" eaLnBrk="1" hangingPunct="1"/>
            <a:r>
              <a:rPr lang="en-US" altLang="zh-CN" b="0" dirty="0">
                <a:solidFill>
                  <a:schemeClr val="tx1"/>
                </a:solidFill>
                <a:ea typeface="华文中宋" panose="02010600040101010101" pitchFamily="2" charset="-122"/>
              </a:rPr>
              <a:t>&lt;procedure name&gt;  &lt;para1,…para n&gt;</a:t>
            </a:r>
          </a:p>
          <a:p>
            <a:pPr marL="1093788" lvl="2" indent="0" eaLnBrk="1" hangingPunct="1">
              <a:buNone/>
            </a:pPr>
            <a:endParaRPr lang="en-US" altLang="zh-CN" kern="0" dirty="0">
              <a:solidFill>
                <a:schemeClr val="tx1"/>
              </a:solidFill>
              <a:ea typeface="宋体" panose="02010600030101010101" pitchFamily="2" charset="-122"/>
            </a:endParaRPr>
          </a:p>
          <a:p>
            <a:pPr lvl="1" eaLnBrk="1" hangingPunct="1"/>
            <a:endParaRPr lang="en-US" altLang="zh-CN" sz="1800" kern="0" dirty="0">
              <a:ea typeface="宋体" panose="02010600030101010101" pitchFamily="2" charset="-122"/>
            </a:endParaRPr>
          </a:p>
        </p:txBody>
      </p:sp>
      <p:cxnSp>
        <p:nvCxnSpPr>
          <p:cNvPr id="3" name="直接连接符 2"/>
          <p:cNvCxnSpPr>
            <a:cxnSpLocks/>
          </p:cNvCxnSpPr>
          <p:nvPr/>
        </p:nvCxnSpPr>
        <p:spPr bwMode="auto">
          <a:xfrm>
            <a:off x="4007768" y="1111548"/>
            <a:ext cx="0" cy="5629820"/>
          </a:xfrm>
          <a:prstGeom prst="line">
            <a:avLst/>
          </a:pr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p:spPr>
      </p:cxnSp>
    </p:spTree>
    <p:extLst>
      <p:ext uri="{BB962C8B-B14F-4D97-AF65-F5344CB8AC3E}">
        <p14:creationId xmlns:p14="http://schemas.microsoft.com/office/powerpoint/2010/main" val="404108287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22531" name="Rectangle 3"/>
          <p:cNvSpPr>
            <a:spLocks noGrp="1" noChangeArrowheads="1"/>
          </p:cNvSpPr>
          <p:nvPr>
            <p:ph type="body" idx="1"/>
          </p:nvPr>
        </p:nvSpPr>
        <p:spPr>
          <a:xfrm>
            <a:off x="335360" y="980728"/>
            <a:ext cx="4752528" cy="5065712"/>
          </a:xfrm>
        </p:spPr>
        <p:txBody>
          <a:bodyPr/>
          <a:lstStyle/>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结构化控制流</a:t>
            </a: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循环语句</a:t>
            </a:r>
          </a:p>
          <a:p>
            <a:pPr lvl="2" eaLnBrk="1" hangingPunct="1">
              <a:lnSpc>
                <a:spcPct val="150000"/>
              </a:lnSpc>
            </a:pPr>
            <a:r>
              <a:rPr lang="en-US" altLang="zh-CN" b="0" dirty="0">
                <a:solidFill>
                  <a:schemeClr val="tx1"/>
                </a:solidFill>
                <a:ea typeface="宋体" panose="02010600030101010101" pitchFamily="2" charset="-122"/>
              </a:rPr>
              <a:t>for </a:t>
            </a:r>
          </a:p>
          <a:p>
            <a:pPr lvl="2" eaLnBrk="1" hangingPunct="1">
              <a:lnSpc>
                <a:spcPct val="150000"/>
              </a:lnSpc>
            </a:pPr>
            <a:r>
              <a:rPr lang="en-US" altLang="zh-CN" b="0" dirty="0">
                <a:solidFill>
                  <a:schemeClr val="tx1"/>
                </a:solidFill>
                <a:ea typeface="宋体" panose="02010600030101010101" pitchFamily="2" charset="-122"/>
              </a:rPr>
              <a:t>while do </a:t>
            </a:r>
          </a:p>
          <a:p>
            <a:pPr lvl="2" eaLnBrk="1" hangingPunct="1">
              <a:lnSpc>
                <a:spcPct val="150000"/>
              </a:lnSpc>
            </a:pPr>
            <a:r>
              <a:rPr lang="en-US" altLang="zh-CN" b="0" dirty="0">
                <a:solidFill>
                  <a:schemeClr val="tx1"/>
                </a:solidFill>
                <a:ea typeface="宋体" panose="02010600030101010101" pitchFamily="2" charset="-122"/>
              </a:rPr>
              <a:t>do while</a:t>
            </a:r>
          </a:p>
          <a:p>
            <a:pPr lvl="2" eaLnBrk="1" hangingPunct="1">
              <a:lnSpc>
                <a:spcPct val="150000"/>
              </a:lnSpc>
            </a:pPr>
            <a:r>
              <a:rPr lang="en-US" altLang="zh-CN" b="0" dirty="0">
                <a:solidFill>
                  <a:schemeClr val="tx1"/>
                </a:solidFill>
                <a:ea typeface="宋体" panose="02010600030101010101" pitchFamily="2" charset="-122"/>
              </a:rPr>
              <a:t>repeat until</a:t>
            </a:r>
          </a:p>
          <a:p>
            <a:pPr lvl="2" eaLnBrk="1" hangingPunct="1">
              <a:lnSpc>
                <a:spcPct val="150000"/>
              </a:lnSpc>
            </a:pPr>
            <a:r>
              <a:rPr lang="en-US" altLang="zh-CN" b="0" dirty="0">
                <a:solidFill>
                  <a:schemeClr val="tx1"/>
                </a:solidFill>
                <a:ea typeface="宋体" panose="02010600030101010101" pitchFamily="2" charset="-122"/>
              </a:rPr>
              <a:t>break</a:t>
            </a:r>
          </a:p>
          <a:p>
            <a:pPr lvl="2" eaLnBrk="1" hangingPunct="1">
              <a:lnSpc>
                <a:spcPct val="150000"/>
              </a:lnSpc>
            </a:pPr>
            <a:r>
              <a:rPr lang="en-US" altLang="zh-CN" b="0" dirty="0">
                <a:solidFill>
                  <a:schemeClr val="tx1"/>
                </a:solidFill>
                <a:ea typeface="宋体" panose="02010600030101010101" pitchFamily="2" charset="-122"/>
              </a:rPr>
              <a:t>continue </a:t>
            </a:r>
          </a:p>
        </p:txBody>
      </p:sp>
      <p:sp>
        <p:nvSpPr>
          <p:cNvPr id="22532" name="Rectangle 5"/>
          <p:cNvSpPr>
            <a:spLocks noGrp="1" noChangeArrowheads="1"/>
          </p:cNvSpPr>
          <p:nvPr>
            <p:ph type="title"/>
          </p:nvPr>
        </p:nvSpPr>
        <p:spPr>
          <a:xfrm>
            <a:off x="2704" y="129828"/>
            <a:ext cx="8050213" cy="850900"/>
          </a:xfrm>
          <a:noFill/>
        </p:spPr>
        <p:txBody>
          <a:bodyPr/>
          <a:lstStyle/>
          <a:p>
            <a:pPr eaLnBrk="1" hangingPunct="1"/>
            <a:r>
              <a:rPr lang="en-US" altLang="zh-CN" b="1" dirty="0">
                <a:latin typeface="Arial" panose="020B0604020202020204" pitchFamily="34" charset="0"/>
              </a:rPr>
              <a:t>§3.3</a:t>
            </a:r>
            <a:r>
              <a:rPr lang="en-US" altLang="zh-CN" b="1" dirty="0"/>
              <a:t> </a:t>
            </a:r>
            <a:r>
              <a:rPr lang="zh-CN" altLang="en-US" b="1" dirty="0"/>
              <a:t>软件的结构基础</a:t>
            </a:r>
            <a:endParaRPr lang="en-US" altLang="zh-CN" b="1" dirty="0"/>
          </a:p>
        </p:txBody>
      </p:sp>
      <p:sp>
        <p:nvSpPr>
          <p:cNvPr id="5" name="Rectangle 3"/>
          <p:cNvSpPr txBox="1">
            <a:spLocks noChangeArrowheads="1"/>
          </p:cNvSpPr>
          <p:nvPr/>
        </p:nvSpPr>
        <p:spPr bwMode="auto">
          <a:xfrm>
            <a:off x="5520450" y="1196752"/>
            <a:ext cx="5183551"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eaLnBrk="1" hangingPunct="1">
              <a:buFont typeface="Wingdings" pitchFamily="2" charset="2"/>
              <a:buNone/>
            </a:pPr>
            <a:endParaRPr lang="zh-CN" altLang="en-US" kern="0"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en-US" altLang="zh-CN" kern="0" dirty="0">
                <a:solidFill>
                  <a:schemeClr val="tx1"/>
                </a:solidFill>
                <a:latin typeface="华文中宋" panose="02010600040101010101" pitchFamily="2" charset="-122"/>
                <a:ea typeface="华文中宋" panose="02010600040101010101" pitchFamily="2" charset="-122"/>
              </a:rPr>
              <a:t> </a:t>
            </a:r>
            <a:r>
              <a:rPr lang="zh-CN" altLang="en-US" kern="0" dirty="0">
                <a:solidFill>
                  <a:schemeClr val="tx1"/>
                </a:solidFill>
                <a:latin typeface="华文中宋" panose="02010600040101010101" pitchFamily="2" charset="-122"/>
                <a:ea typeface="华文中宋" panose="02010600040101010101" pitchFamily="2" charset="-122"/>
              </a:rPr>
              <a:t>事件</a:t>
            </a:r>
            <a:r>
              <a:rPr lang="en-US" altLang="zh-CN" kern="0" dirty="0">
                <a:solidFill>
                  <a:schemeClr val="tx1"/>
                </a:solidFill>
                <a:latin typeface="华文中宋" panose="02010600040101010101" pitchFamily="2" charset="-122"/>
                <a:ea typeface="华文中宋" panose="02010600040101010101" pitchFamily="2" charset="-122"/>
              </a:rPr>
              <a:t>/</a:t>
            </a:r>
            <a:r>
              <a:rPr lang="zh-CN" altLang="en-US" kern="0" dirty="0">
                <a:solidFill>
                  <a:schemeClr val="tx1"/>
                </a:solidFill>
                <a:latin typeface="华文中宋" panose="02010600040101010101" pitchFamily="2" charset="-122"/>
                <a:ea typeface="华文中宋" panose="02010600040101010101" pitchFamily="2" charset="-122"/>
              </a:rPr>
              <a:t>异常语句</a:t>
            </a:r>
          </a:p>
          <a:p>
            <a:pPr lvl="2" eaLnBrk="1" hangingPunct="1">
              <a:lnSpc>
                <a:spcPct val="150000"/>
              </a:lnSpc>
            </a:pPr>
            <a:r>
              <a:rPr lang="en-US" altLang="zh-CN" b="0" kern="0" dirty="0">
                <a:solidFill>
                  <a:schemeClr val="tx1"/>
                </a:solidFill>
                <a:ea typeface="华文中宋" panose="02010600040101010101" pitchFamily="2" charset="-122"/>
              </a:rPr>
              <a:t>On &lt;</a:t>
            </a:r>
            <a:r>
              <a:rPr lang="zh-CN" altLang="en-US" b="0" kern="0" dirty="0">
                <a:solidFill>
                  <a:schemeClr val="tx1"/>
                </a:solidFill>
                <a:ea typeface="华文中宋" panose="02010600040101010101" pitchFamily="2" charset="-122"/>
              </a:rPr>
              <a:t>事件</a:t>
            </a:r>
            <a:r>
              <a:rPr lang="en-US" altLang="zh-CN" b="0" kern="0" dirty="0">
                <a:solidFill>
                  <a:schemeClr val="tx1"/>
                </a:solidFill>
                <a:ea typeface="华文中宋" panose="02010600040101010101" pitchFamily="2" charset="-122"/>
              </a:rPr>
              <a:t>&gt; </a:t>
            </a:r>
            <a:r>
              <a:rPr lang="en-US" altLang="zh-CN" b="0" kern="0" dirty="0" err="1">
                <a:solidFill>
                  <a:schemeClr val="tx1"/>
                </a:solidFill>
                <a:ea typeface="华文中宋" panose="02010600040101010101" pitchFamily="2" charset="-122"/>
              </a:rPr>
              <a:t>goto</a:t>
            </a:r>
            <a:r>
              <a:rPr lang="en-US" altLang="zh-CN" b="0" kern="0" dirty="0">
                <a:solidFill>
                  <a:schemeClr val="tx1"/>
                </a:solidFill>
                <a:ea typeface="华文中宋" panose="02010600040101010101" pitchFamily="2" charset="-122"/>
              </a:rPr>
              <a:t> &lt;label&gt;</a:t>
            </a:r>
          </a:p>
          <a:p>
            <a:pPr lvl="1" eaLnBrk="1" hangingPunct="1">
              <a:lnSpc>
                <a:spcPct val="150000"/>
              </a:lnSpc>
              <a:buFont typeface="Wingdings" panose="05000000000000000000" pitchFamily="2" charset="2"/>
              <a:buChar char="u"/>
            </a:pPr>
            <a:r>
              <a:rPr lang="zh-CN" altLang="en-US" kern="0" dirty="0">
                <a:solidFill>
                  <a:schemeClr val="tx1"/>
                </a:solidFill>
                <a:latin typeface="华文中宋" panose="02010600040101010101" pitchFamily="2" charset="-122"/>
                <a:ea typeface="华文中宋" panose="02010600040101010101" pitchFamily="2" charset="-122"/>
              </a:rPr>
              <a:t>中断</a:t>
            </a:r>
            <a:r>
              <a:rPr lang="en-US" altLang="zh-CN" kern="0" dirty="0">
                <a:solidFill>
                  <a:schemeClr val="tx1"/>
                </a:solidFill>
                <a:latin typeface="华文中宋" panose="02010600040101010101" pitchFamily="2" charset="-122"/>
                <a:ea typeface="华文中宋" panose="02010600040101010101" pitchFamily="2" charset="-122"/>
              </a:rPr>
              <a:t>/</a:t>
            </a:r>
            <a:r>
              <a:rPr lang="zh-CN" altLang="en-US" kern="0" dirty="0">
                <a:solidFill>
                  <a:schemeClr val="tx1"/>
                </a:solidFill>
                <a:latin typeface="华文中宋" panose="02010600040101010101" pitchFamily="2" charset="-122"/>
                <a:ea typeface="华文中宋" panose="02010600040101010101" pitchFamily="2" charset="-122"/>
              </a:rPr>
              <a:t>事件控制</a:t>
            </a:r>
          </a:p>
          <a:p>
            <a:pPr lvl="2" eaLnBrk="1" hangingPunct="1">
              <a:lnSpc>
                <a:spcPct val="150000"/>
              </a:lnSpc>
            </a:pPr>
            <a:r>
              <a:rPr lang="en-US" altLang="zh-CN" b="0" kern="0" dirty="0">
                <a:solidFill>
                  <a:schemeClr val="tx1"/>
                </a:solidFill>
                <a:ea typeface="华文中宋" panose="02010600040101010101" pitchFamily="2" charset="-122"/>
              </a:rPr>
              <a:t>Set &lt;</a:t>
            </a:r>
            <a:r>
              <a:rPr lang="zh-CN" altLang="en-US" b="0" kern="0" dirty="0">
                <a:solidFill>
                  <a:schemeClr val="tx1"/>
                </a:solidFill>
                <a:ea typeface="华文中宋" panose="02010600040101010101" pitchFamily="2" charset="-122"/>
              </a:rPr>
              <a:t>事件</a:t>
            </a:r>
            <a:r>
              <a:rPr lang="en-US" altLang="zh-CN" b="0" kern="0" dirty="0">
                <a:solidFill>
                  <a:schemeClr val="tx1"/>
                </a:solidFill>
                <a:ea typeface="华文中宋" panose="02010600040101010101" pitchFamily="2" charset="-122"/>
              </a:rPr>
              <a:t>&gt; to &lt;</a:t>
            </a:r>
            <a:r>
              <a:rPr lang="zh-CN" altLang="en-US" b="0" kern="0" dirty="0">
                <a:solidFill>
                  <a:schemeClr val="tx1"/>
                </a:solidFill>
                <a:ea typeface="华文中宋" panose="02010600040101010101" pitchFamily="2" charset="-122"/>
              </a:rPr>
              <a:t>过程</a:t>
            </a:r>
            <a:r>
              <a:rPr lang="en-US" altLang="zh-CN" b="0" kern="0" dirty="0">
                <a:solidFill>
                  <a:schemeClr val="tx1"/>
                </a:solidFill>
                <a:ea typeface="华文中宋" panose="02010600040101010101" pitchFamily="2" charset="-122"/>
              </a:rPr>
              <a:t>&gt;</a:t>
            </a:r>
          </a:p>
          <a:p>
            <a:pPr lvl="2" eaLnBrk="1" hangingPunct="1">
              <a:lnSpc>
                <a:spcPct val="150000"/>
              </a:lnSpc>
            </a:pPr>
            <a:r>
              <a:rPr lang="en-US" altLang="zh-CN" b="0" kern="0" dirty="0">
                <a:solidFill>
                  <a:schemeClr val="tx1"/>
                </a:solidFill>
                <a:ea typeface="华文中宋" panose="02010600040101010101" pitchFamily="2" charset="-122"/>
              </a:rPr>
              <a:t>Set &lt;</a:t>
            </a:r>
            <a:r>
              <a:rPr lang="zh-CN" altLang="en-US" b="0" kern="0" dirty="0">
                <a:solidFill>
                  <a:schemeClr val="tx1"/>
                </a:solidFill>
                <a:ea typeface="华文中宋" panose="02010600040101010101" pitchFamily="2" charset="-122"/>
              </a:rPr>
              <a:t>事件</a:t>
            </a:r>
            <a:r>
              <a:rPr lang="en-US" altLang="zh-CN" b="0" kern="0" dirty="0">
                <a:solidFill>
                  <a:schemeClr val="tx1"/>
                </a:solidFill>
                <a:ea typeface="华文中宋" panose="02010600040101010101" pitchFamily="2" charset="-122"/>
              </a:rPr>
              <a:t>&gt; on/off</a:t>
            </a:r>
          </a:p>
          <a:p>
            <a:pPr eaLnBrk="1" hangingPunct="1"/>
            <a:endParaRPr lang="zh-CN" altLang="en-US" kern="0" dirty="0">
              <a:latin typeface="Arial" panose="020B0604020202020204" pitchFamily="34" charset="0"/>
              <a:ea typeface="宋体" panose="02010600030101010101" pitchFamily="2" charset="-122"/>
            </a:endParaRPr>
          </a:p>
        </p:txBody>
      </p:sp>
      <p:cxnSp>
        <p:nvCxnSpPr>
          <p:cNvPr id="3" name="直接连接符 2"/>
          <p:cNvCxnSpPr>
            <a:cxnSpLocks/>
          </p:cNvCxnSpPr>
          <p:nvPr/>
        </p:nvCxnSpPr>
        <p:spPr bwMode="auto">
          <a:xfrm>
            <a:off x="5520450" y="1196752"/>
            <a:ext cx="72008" cy="5256584"/>
          </a:xfrm>
          <a:prstGeom prst="line">
            <a:avLst/>
          </a:pr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p:spPr>
      </p:cxnSp>
    </p:spTree>
    <p:extLst>
      <p:ext uri="{BB962C8B-B14F-4D97-AF65-F5344CB8AC3E}">
        <p14:creationId xmlns:p14="http://schemas.microsoft.com/office/powerpoint/2010/main" val="340246253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19459" name="Rectangle 4"/>
          <p:cNvSpPr>
            <a:spLocks noChangeArrowheads="1"/>
          </p:cNvSpPr>
          <p:nvPr/>
        </p:nvSpPr>
        <p:spPr bwMode="auto">
          <a:xfrm>
            <a:off x="1736892" y="4869160"/>
            <a:ext cx="2016224" cy="319324"/>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latinLnBrk="0">
              <a:spcBef>
                <a:spcPct val="0"/>
              </a:spcBef>
              <a:buFontTx/>
              <a:buNone/>
            </a:pPr>
            <a:endParaRPr kumimoji="0" lang="zh-CN" altLang="en-US" sz="1800">
              <a:latin typeface="Arial" panose="020B0604020202020204" pitchFamily="34" charset="0"/>
              <a:ea typeface="宋体" panose="02010600030101010101" pitchFamily="2" charset="-122"/>
            </a:endParaRPr>
          </a:p>
        </p:txBody>
      </p:sp>
      <p:sp>
        <p:nvSpPr>
          <p:cNvPr id="19460" name="Rectangle 3"/>
          <p:cNvSpPr>
            <a:spLocks noGrp="1" noChangeArrowheads="1"/>
          </p:cNvSpPr>
          <p:nvPr>
            <p:ph type="body" idx="1"/>
          </p:nvPr>
        </p:nvSpPr>
        <p:spPr>
          <a:xfrm>
            <a:off x="360364" y="764704"/>
            <a:ext cx="11280252" cy="5292368"/>
          </a:xfrm>
        </p:spPr>
        <p:txBody>
          <a:bodyPr/>
          <a:lstStyle/>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任何具有固定组成形式的数据、代码、数据集合、代码序列、数据和代码的结合体都可以称作结构。 </a:t>
            </a:r>
            <a:endParaRPr lang="en-US" altLang="zh-CN"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无论多么高层的结构，都是建立在基础结构之上的。</a:t>
            </a:r>
            <a:endParaRPr lang="en-US" altLang="zh-CN"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软件结构的问题从最初的最基本、最底层的描述过渡到越来越高、越来越抽象的层次上。</a:t>
            </a:r>
            <a:endParaRPr lang="en-US" altLang="zh-CN"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软件结构基础的思想和概念，包括四个方面：</a:t>
            </a:r>
          </a:p>
          <a:p>
            <a:pPr lvl="2" eaLnBrk="1" hangingPunct="1">
              <a:lnSpc>
                <a:spcPct val="150000"/>
              </a:lnSpc>
              <a:buFont typeface="Wingdings" panose="05000000000000000000" pitchFamily="2" charset="2"/>
              <a:buChar char="u"/>
            </a:pPr>
            <a:r>
              <a:rPr lang="zh-CN" altLang="en-US" sz="1800" b="0" dirty="0">
                <a:solidFill>
                  <a:schemeClr val="tx1"/>
                </a:solidFill>
                <a:latin typeface="华文中宋" panose="02010600040101010101" pitchFamily="2" charset="-122"/>
                <a:ea typeface="华文中宋" panose="02010600040101010101" pitchFamily="2" charset="-122"/>
              </a:rPr>
              <a:t>结构化控制流</a:t>
            </a:r>
            <a:r>
              <a:rPr lang="en-US" altLang="zh-CN" sz="1800" b="0" dirty="0">
                <a:solidFill>
                  <a:schemeClr val="tx1"/>
                </a:solidFill>
                <a:latin typeface="华文中宋" panose="02010600040101010101" pitchFamily="2" charset="-122"/>
                <a:ea typeface="华文中宋" panose="02010600040101010101" pitchFamily="2" charset="-122"/>
              </a:rPr>
              <a:t>		</a:t>
            </a:r>
            <a:endParaRPr lang="zh-CN" altLang="en-US" sz="1800" b="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u"/>
            </a:pPr>
            <a:r>
              <a:rPr lang="zh-CN" altLang="en-US" sz="1800" dirty="0">
                <a:solidFill>
                  <a:srgbClr val="C00000"/>
                </a:solidFill>
                <a:latin typeface="华文中宋" panose="02010600040101010101" pitchFamily="2" charset="-122"/>
                <a:ea typeface="华文中宋" panose="02010600040101010101" pitchFamily="2" charset="-122"/>
              </a:rPr>
              <a:t>部件的连接模式</a:t>
            </a:r>
          </a:p>
          <a:p>
            <a:pPr lvl="2" eaLnBrk="1" hangingPunct="1">
              <a:lnSpc>
                <a:spcPct val="150000"/>
              </a:lnSpc>
              <a:buFont typeface="Wingdings" panose="05000000000000000000" pitchFamily="2" charset="2"/>
              <a:buChar char="u"/>
            </a:pPr>
            <a:r>
              <a:rPr lang="zh-CN" altLang="en-US" sz="1800" b="0" dirty="0">
                <a:solidFill>
                  <a:schemeClr val="tx1"/>
                </a:solidFill>
                <a:latin typeface="华文中宋" panose="02010600040101010101" pitchFamily="2" charset="-122"/>
                <a:ea typeface="华文中宋" panose="02010600040101010101" pitchFamily="2" charset="-122"/>
              </a:rPr>
              <a:t>数据结构</a:t>
            </a:r>
          </a:p>
          <a:p>
            <a:pPr lvl="2" eaLnBrk="1" hangingPunct="1">
              <a:lnSpc>
                <a:spcPct val="150000"/>
              </a:lnSpc>
              <a:buFont typeface="Wingdings" panose="05000000000000000000" pitchFamily="2" charset="2"/>
              <a:buChar char="u"/>
            </a:pPr>
            <a:r>
              <a:rPr lang="zh-CN" altLang="en-US" sz="1800" b="0" dirty="0">
                <a:solidFill>
                  <a:schemeClr val="tx1"/>
                </a:solidFill>
                <a:latin typeface="华文中宋" panose="02010600040101010101" pitchFamily="2" charset="-122"/>
                <a:ea typeface="华文中宋" panose="02010600040101010101" pitchFamily="2" charset="-122"/>
              </a:rPr>
              <a:t>抽象数据类型</a:t>
            </a:r>
            <a:r>
              <a:rPr lang="en-US" altLang="zh-CN" sz="1800" b="0" dirty="0">
                <a:solidFill>
                  <a:schemeClr val="tx1"/>
                </a:solidFill>
                <a:latin typeface="华文中宋" panose="02010600040101010101" pitchFamily="2" charset="-122"/>
                <a:ea typeface="华文中宋" panose="02010600040101010101" pitchFamily="2" charset="-122"/>
              </a:rPr>
              <a:t>	</a:t>
            </a:r>
            <a:r>
              <a:rPr lang="en-US" altLang="zh-CN" sz="1800" dirty="0">
                <a:ea typeface="宋体" panose="02010600030101010101" pitchFamily="2" charset="-122"/>
              </a:rPr>
              <a:t>		</a:t>
            </a:r>
            <a:endParaRPr lang="zh-CN" altLang="en-US" sz="1800" dirty="0">
              <a:ea typeface="宋体" panose="02010600030101010101" pitchFamily="2" charset="-122"/>
            </a:endParaRPr>
          </a:p>
        </p:txBody>
      </p:sp>
      <p:sp>
        <p:nvSpPr>
          <p:cNvPr id="19461" name="AutoShape 6"/>
          <p:cNvSpPr>
            <a:spLocks noChangeArrowheads="1"/>
          </p:cNvSpPr>
          <p:nvPr/>
        </p:nvSpPr>
        <p:spPr bwMode="auto">
          <a:xfrm>
            <a:off x="2567608" y="4437112"/>
            <a:ext cx="2376264" cy="1728192"/>
          </a:xfrm>
          <a:prstGeom prst="downArrow">
            <a:avLst>
              <a:gd name="adj1" fmla="val 10087"/>
              <a:gd name="adj2" fmla="val 28009"/>
            </a:avLst>
          </a:prstGeom>
          <a:solidFill>
            <a:schemeClr val="accent1"/>
          </a:solidFill>
          <a:ln w="9525" algn="ctr">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越</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来</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越</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抽</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象</a:t>
            </a:r>
          </a:p>
        </p:txBody>
      </p:sp>
      <p:sp>
        <p:nvSpPr>
          <p:cNvPr id="19462" name="Rectangle 8"/>
          <p:cNvSpPr>
            <a:spLocks noGrp="1" noChangeArrowheads="1"/>
          </p:cNvSpPr>
          <p:nvPr>
            <p:ph type="title"/>
          </p:nvPr>
        </p:nvSpPr>
        <p:spPr>
          <a:xfrm>
            <a:off x="53181" y="146844"/>
            <a:ext cx="8050213" cy="850900"/>
          </a:xfrm>
          <a:noFill/>
        </p:spPr>
        <p:txBody>
          <a:bodyPr/>
          <a:lstStyle/>
          <a:p>
            <a:pPr eaLnBrk="1" hangingPunct="1"/>
            <a:r>
              <a:rPr lang="en-US" altLang="zh-CN" b="1" dirty="0">
                <a:latin typeface="Arial" panose="020B0604020202020204" pitchFamily="34" charset="0"/>
              </a:rPr>
              <a:t>§3.3</a:t>
            </a:r>
            <a:r>
              <a:rPr lang="en-US" altLang="zh-CN" b="1" dirty="0"/>
              <a:t> </a:t>
            </a:r>
            <a:r>
              <a:rPr lang="zh-CN" altLang="en-US" b="1" dirty="0"/>
              <a:t>软件的结构基础</a:t>
            </a:r>
            <a:endParaRPr lang="en-US" altLang="zh-CN" b="1" dirty="0"/>
          </a:p>
        </p:txBody>
      </p:sp>
    </p:spTree>
    <p:extLst>
      <p:ext uri="{BB962C8B-B14F-4D97-AF65-F5344CB8AC3E}">
        <p14:creationId xmlns:p14="http://schemas.microsoft.com/office/powerpoint/2010/main" val="89929725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25603" name="Rectangle 3"/>
          <p:cNvSpPr>
            <a:spLocks noGrp="1" noChangeArrowheads="1"/>
          </p:cNvSpPr>
          <p:nvPr>
            <p:ph type="body" idx="1"/>
          </p:nvPr>
        </p:nvSpPr>
        <p:spPr>
          <a:xfrm>
            <a:off x="335360" y="836712"/>
            <a:ext cx="11377264" cy="5760640"/>
          </a:xfrm>
        </p:spPr>
        <p:txBody>
          <a:bodyPr/>
          <a:lstStyle/>
          <a:p>
            <a:pPr eaLnBrk="1" hangingPunct="1">
              <a:lnSpc>
                <a:spcPct val="100000"/>
              </a:lnSpc>
            </a:pPr>
            <a:r>
              <a:rPr lang="zh-CN" altLang="en-US" dirty="0">
                <a:solidFill>
                  <a:schemeClr val="tx1"/>
                </a:solidFill>
                <a:latin typeface="华文中宋" panose="02010600040101010101" pitchFamily="2" charset="-122"/>
                <a:ea typeface="华文中宋" panose="02010600040101010101" pitchFamily="2" charset="-122"/>
              </a:rPr>
              <a:t>部件的连接方式：</a:t>
            </a:r>
            <a:r>
              <a:rPr lang="zh-CN" altLang="en-US" b="0" dirty="0">
                <a:solidFill>
                  <a:schemeClr val="tx1"/>
                </a:solidFill>
                <a:latin typeface="华文中宋" panose="02010600040101010101" pitchFamily="2" charset="-122"/>
                <a:ea typeface="华文中宋" panose="02010600040101010101" pitchFamily="2" charset="-122"/>
              </a:rPr>
              <a:t>建立在基本控制流之上的高层次抽象，指部件与部件连接关系的构成形式。</a:t>
            </a:r>
          </a:p>
          <a:p>
            <a:pPr lvl="1" eaLnBrk="1" hangingPunct="1">
              <a:lnSpc>
                <a:spcPct val="100000"/>
              </a:lnSpc>
              <a:buFont typeface="Wingdings" panose="05000000000000000000" pitchFamily="2" charset="2"/>
              <a:buChar char="u"/>
            </a:pPr>
            <a:r>
              <a:rPr lang="zh-CN" altLang="en-US" sz="2400" b="0" dirty="0">
                <a:solidFill>
                  <a:schemeClr val="tx1"/>
                </a:solidFill>
                <a:latin typeface="华文中宋" panose="02010600040101010101" pitchFamily="2" charset="-122"/>
                <a:ea typeface="华文中宋" panose="02010600040101010101" pitchFamily="2" charset="-122"/>
              </a:rPr>
              <a:t>部件：数据、外部设备、程序段</a:t>
            </a:r>
            <a:endParaRPr lang="en-US" altLang="zh-CN" sz="2400" b="0" dirty="0">
              <a:solidFill>
                <a:schemeClr val="tx1"/>
              </a:solidFill>
              <a:latin typeface="华文中宋" panose="02010600040101010101" pitchFamily="2" charset="-122"/>
              <a:ea typeface="华文中宋" panose="02010600040101010101" pitchFamily="2" charset="-122"/>
            </a:endParaRPr>
          </a:p>
          <a:p>
            <a:pPr lvl="1" eaLnBrk="1" hangingPunct="1">
              <a:lnSpc>
                <a:spcPct val="100000"/>
              </a:lnSpc>
              <a:buFont typeface="Wingdings" panose="05000000000000000000" pitchFamily="2" charset="2"/>
              <a:buChar char="u"/>
            </a:pPr>
            <a:r>
              <a:rPr lang="zh-CN" altLang="en-US" sz="2400" b="0" dirty="0">
                <a:solidFill>
                  <a:schemeClr val="tx1"/>
                </a:solidFill>
                <a:latin typeface="华文中宋" panose="02010600040101010101" pitchFamily="2" charset="-122"/>
                <a:ea typeface="华文中宋" panose="02010600040101010101" pitchFamily="2" charset="-122"/>
              </a:rPr>
              <a:t>部件连接器：完成部件与部件之间的连接</a:t>
            </a:r>
          </a:p>
          <a:p>
            <a:pPr lvl="1" eaLnBrk="1" hangingPunct="1">
              <a:lnSpc>
                <a:spcPct val="100000"/>
              </a:lnSpc>
              <a:buFont typeface="Wingdings" panose="05000000000000000000" pitchFamily="2" charset="2"/>
              <a:buChar char="u"/>
            </a:pPr>
            <a:r>
              <a:rPr lang="zh-CN" altLang="en-US" sz="2400" b="0" dirty="0">
                <a:solidFill>
                  <a:schemeClr val="tx1"/>
                </a:solidFill>
                <a:latin typeface="华文中宋" panose="02010600040101010101" pitchFamily="2" charset="-122"/>
                <a:ea typeface="华文中宋" panose="02010600040101010101" pitchFamily="2" charset="-122"/>
              </a:rPr>
              <a:t>实现部件连接的方式</a:t>
            </a:r>
          </a:p>
          <a:p>
            <a:pPr lvl="2" eaLnBrk="1" hangingPunct="1"/>
            <a:r>
              <a:rPr lang="zh-CN" altLang="en-US" sz="2000" b="0" dirty="0">
                <a:solidFill>
                  <a:schemeClr val="tx1"/>
                </a:solidFill>
                <a:latin typeface="楷体" panose="02010609060101010101" pitchFamily="49" charset="-122"/>
                <a:ea typeface="楷体" panose="02010609060101010101" pitchFamily="49" charset="-122"/>
              </a:rPr>
              <a:t>过程调用</a:t>
            </a:r>
          </a:p>
          <a:p>
            <a:pPr lvl="2" eaLnBrk="1" hangingPunct="1"/>
            <a:r>
              <a:rPr lang="zh-CN" altLang="en-US" sz="2000" b="0" dirty="0">
                <a:solidFill>
                  <a:schemeClr val="tx1"/>
                </a:solidFill>
                <a:latin typeface="楷体" panose="02010609060101010101" pitchFamily="49" charset="-122"/>
                <a:ea typeface="楷体" panose="02010609060101010101" pitchFamily="49" charset="-122"/>
              </a:rPr>
              <a:t>远程过程调用</a:t>
            </a:r>
          </a:p>
          <a:p>
            <a:pPr lvl="2" eaLnBrk="1" hangingPunct="1"/>
            <a:r>
              <a:rPr lang="zh-CN" altLang="en-US" sz="2000" b="0" dirty="0">
                <a:solidFill>
                  <a:schemeClr val="tx1"/>
                </a:solidFill>
                <a:latin typeface="楷体" panose="02010609060101010101" pitchFamily="49" charset="-122"/>
                <a:ea typeface="楷体" panose="02010609060101010101" pitchFamily="49" charset="-122"/>
              </a:rPr>
              <a:t>事件触发</a:t>
            </a:r>
          </a:p>
          <a:p>
            <a:pPr lvl="2" eaLnBrk="1" hangingPunct="1"/>
            <a:r>
              <a:rPr lang="zh-CN" altLang="en-US" sz="2000" b="0" dirty="0">
                <a:solidFill>
                  <a:schemeClr val="tx1"/>
                </a:solidFill>
                <a:latin typeface="楷体" panose="02010609060101010101" pitchFamily="49" charset="-122"/>
                <a:ea typeface="楷体" panose="02010609060101010101" pitchFamily="49" charset="-122"/>
              </a:rPr>
              <a:t>服务连接</a:t>
            </a:r>
            <a:endParaRPr lang="en-US" altLang="zh-CN" sz="2000" b="0" dirty="0">
              <a:solidFill>
                <a:schemeClr val="tx1"/>
              </a:solidFill>
              <a:latin typeface="楷体" panose="02010609060101010101" pitchFamily="49" charset="-122"/>
              <a:ea typeface="楷体" panose="02010609060101010101" pitchFamily="49" charset="-122"/>
            </a:endParaRPr>
          </a:p>
          <a:p>
            <a:pPr lvl="2" eaLnBrk="1" hangingPunct="1"/>
            <a:r>
              <a:rPr lang="zh-CN" altLang="en-US" sz="2000" b="0" dirty="0">
                <a:solidFill>
                  <a:schemeClr val="tx1"/>
                </a:solidFill>
                <a:latin typeface="楷体" panose="02010609060101010101" pitchFamily="49" charset="-122"/>
                <a:ea typeface="楷体" panose="02010609060101010101" pitchFamily="49" charset="-122"/>
              </a:rPr>
              <a:t>条件连接</a:t>
            </a:r>
          </a:p>
          <a:p>
            <a:pPr lvl="2" eaLnBrk="1" hangingPunct="1"/>
            <a:r>
              <a:rPr lang="zh-CN" altLang="en-US" sz="2000" b="0" dirty="0">
                <a:solidFill>
                  <a:schemeClr val="tx1"/>
                </a:solidFill>
                <a:latin typeface="楷体" panose="02010609060101010101" pitchFamily="49" charset="-122"/>
                <a:ea typeface="楷体" panose="02010609060101010101" pitchFamily="49" charset="-122"/>
              </a:rPr>
              <a:t>循环连接</a:t>
            </a:r>
          </a:p>
          <a:p>
            <a:pPr lvl="2" eaLnBrk="1" hangingPunct="1"/>
            <a:r>
              <a:rPr lang="zh-CN" altLang="en-US" sz="2000" b="0" dirty="0">
                <a:solidFill>
                  <a:schemeClr val="tx1"/>
                </a:solidFill>
                <a:latin typeface="楷体" panose="02010609060101010101" pitchFamily="49" charset="-122"/>
                <a:ea typeface="楷体" panose="02010609060101010101" pitchFamily="49" charset="-122"/>
              </a:rPr>
              <a:t>查询连接</a:t>
            </a:r>
          </a:p>
          <a:p>
            <a:pPr lvl="2" eaLnBrk="1" hangingPunct="1"/>
            <a:r>
              <a:rPr lang="zh-CN" altLang="en-US" sz="2000" b="0" dirty="0">
                <a:solidFill>
                  <a:schemeClr val="tx1"/>
                </a:solidFill>
                <a:latin typeface="楷体" panose="02010609060101010101" pitchFamily="49" charset="-122"/>
                <a:ea typeface="楷体" panose="02010609060101010101" pitchFamily="49" charset="-122"/>
              </a:rPr>
              <a:t>中断</a:t>
            </a:r>
            <a:r>
              <a:rPr lang="en-US" altLang="zh-CN" sz="2000" b="0" dirty="0">
                <a:solidFill>
                  <a:schemeClr val="tx1"/>
                </a:solidFill>
                <a:latin typeface="楷体" panose="02010609060101010101" pitchFamily="49" charset="-122"/>
                <a:ea typeface="楷体" panose="02010609060101010101" pitchFamily="49" charset="-122"/>
              </a:rPr>
              <a:t>/</a:t>
            </a:r>
            <a:r>
              <a:rPr lang="zh-CN" altLang="en-US" sz="2000" b="0" dirty="0">
                <a:solidFill>
                  <a:schemeClr val="tx1"/>
                </a:solidFill>
                <a:latin typeface="楷体" panose="02010609060101010101" pitchFamily="49" charset="-122"/>
                <a:ea typeface="楷体" panose="02010609060101010101" pitchFamily="49" charset="-122"/>
              </a:rPr>
              <a:t>事件方式</a:t>
            </a:r>
          </a:p>
          <a:p>
            <a:pPr lvl="2" eaLnBrk="1" hangingPunct="1"/>
            <a:r>
              <a:rPr lang="zh-CN" altLang="en-US" sz="2000" b="0" dirty="0">
                <a:solidFill>
                  <a:schemeClr val="tx1"/>
                </a:solidFill>
                <a:latin typeface="楷体" panose="02010609060101010101" pitchFamily="49" charset="-122"/>
                <a:ea typeface="楷体" panose="02010609060101010101" pitchFamily="49" charset="-122"/>
              </a:rPr>
              <a:t>共享信息方式</a:t>
            </a:r>
            <a:endParaRPr lang="en-US" altLang="zh-CN" sz="2000" b="0" dirty="0">
              <a:solidFill>
                <a:schemeClr val="tx1"/>
              </a:solidFill>
              <a:latin typeface="楷体" panose="02010609060101010101" pitchFamily="49" charset="-122"/>
              <a:ea typeface="楷体" panose="02010609060101010101" pitchFamily="49" charset="-122"/>
            </a:endParaRPr>
          </a:p>
          <a:p>
            <a:pPr lvl="2" eaLnBrk="1" hangingPunct="1"/>
            <a:r>
              <a:rPr lang="en-US" altLang="zh-CN" sz="2000" b="0" dirty="0">
                <a:solidFill>
                  <a:schemeClr val="tx1"/>
                </a:solidFill>
                <a:latin typeface="楷体" panose="02010609060101010101" pitchFamily="49" charset="-122"/>
                <a:ea typeface="楷体" panose="02010609060101010101" pitchFamily="49" charset="-122"/>
              </a:rPr>
              <a:t>……</a:t>
            </a:r>
            <a:r>
              <a:rPr lang="zh-CN" altLang="en-US" sz="2000" b="0" dirty="0">
                <a:solidFill>
                  <a:schemeClr val="tx1"/>
                </a:solidFill>
                <a:highlight>
                  <a:srgbClr val="FFFF00"/>
                </a:highlight>
                <a:latin typeface="楷体" panose="02010609060101010101" pitchFamily="49" charset="-122"/>
                <a:ea typeface="楷体" panose="02010609060101010101" pitchFamily="49" charset="-122"/>
              </a:rPr>
              <a:t>（</a:t>
            </a:r>
            <a:r>
              <a:rPr lang="en-US" altLang="zh-CN" sz="2000" b="0" dirty="0">
                <a:solidFill>
                  <a:schemeClr val="tx1"/>
                </a:solidFill>
                <a:highlight>
                  <a:srgbClr val="FFFF00"/>
                </a:highlight>
                <a:latin typeface="楷体" panose="02010609060101010101" pitchFamily="49" charset="-122"/>
                <a:ea typeface="楷体" panose="02010609060101010101" pitchFamily="49" charset="-122"/>
              </a:rPr>
              <a:t>To Be Continued</a:t>
            </a:r>
            <a:r>
              <a:rPr lang="zh-CN" altLang="en-US" sz="2000" b="0" dirty="0">
                <a:solidFill>
                  <a:schemeClr val="tx1"/>
                </a:solidFill>
                <a:highlight>
                  <a:srgbClr val="FFFF00"/>
                </a:highlight>
                <a:latin typeface="楷体" panose="02010609060101010101" pitchFamily="49" charset="-122"/>
                <a:ea typeface="楷体" panose="02010609060101010101" pitchFamily="49" charset="-122"/>
              </a:rPr>
              <a:t>）</a:t>
            </a:r>
          </a:p>
        </p:txBody>
      </p:sp>
      <p:sp>
        <p:nvSpPr>
          <p:cNvPr id="25604" name="Rectangle 5"/>
          <p:cNvSpPr>
            <a:spLocks noGrp="1" noChangeArrowheads="1"/>
          </p:cNvSpPr>
          <p:nvPr>
            <p:ph type="title"/>
          </p:nvPr>
        </p:nvSpPr>
        <p:spPr>
          <a:xfrm>
            <a:off x="0" y="116632"/>
            <a:ext cx="8050213" cy="850900"/>
          </a:xfrm>
          <a:noFill/>
        </p:spPr>
        <p:txBody>
          <a:bodyPr/>
          <a:lstStyle/>
          <a:p>
            <a:pPr eaLnBrk="1" hangingPunct="1"/>
            <a:r>
              <a:rPr lang="en-US" altLang="zh-CN" b="1" dirty="0">
                <a:latin typeface="Arial" panose="020B0604020202020204" pitchFamily="34" charset="0"/>
              </a:rPr>
              <a:t>§3.3</a:t>
            </a:r>
            <a:r>
              <a:rPr lang="en-US" altLang="zh-CN" b="1" dirty="0"/>
              <a:t> </a:t>
            </a:r>
            <a:r>
              <a:rPr lang="zh-CN" altLang="en-US" b="1" dirty="0"/>
              <a:t>软件的结构基础</a:t>
            </a:r>
            <a:endParaRPr lang="en-US" altLang="zh-CN" sz="2000" dirty="0"/>
          </a:p>
        </p:txBody>
      </p:sp>
    </p:spTree>
    <p:extLst>
      <p:ext uri="{BB962C8B-B14F-4D97-AF65-F5344CB8AC3E}">
        <p14:creationId xmlns:p14="http://schemas.microsoft.com/office/powerpoint/2010/main" val="329526540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AB4AF51-E940-4C92-880C-92E1EB13FEC5}"/>
              </a:ext>
            </a:extLst>
          </p:cNvPr>
          <p:cNvSpPr>
            <a:spLocks noGrp="1"/>
          </p:cNvSpPr>
          <p:nvPr>
            <p:ph idx="1"/>
          </p:nvPr>
        </p:nvSpPr>
        <p:spPr>
          <a:xfrm>
            <a:off x="623392" y="1052736"/>
            <a:ext cx="11064552" cy="5400600"/>
          </a:xfrm>
        </p:spPr>
        <p:txBody>
          <a:bodyPr/>
          <a:lstStyle/>
          <a:p>
            <a:pPr eaLnBrk="1" hangingPunct="1">
              <a:lnSpc>
                <a:spcPct val="100000"/>
              </a:lnSpc>
              <a:buFont typeface="Wingdings" panose="05000000000000000000" pitchFamily="2" charset="2"/>
              <a:buChar char="n"/>
            </a:pPr>
            <a:r>
              <a:rPr lang="zh-CN" altLang="en-US" sz="2000" b="0" dirty="0">
                <a:solidFill>
                  <a:schemeClr val="tx1"/>
                </a:solidFill>
                <a:effectLst/>
                <a:latin typeface="华文中宋" panose="02010600040101010101" pitchFamily="2" charset="-122"/>
                <a:ea typeface="华文中宋" panose="02010600040101010101" pitchFamily="2" charset="-122"/>
              </a:rPr>
              <a:t>目前，软件工程的实践与传统的工程实践相距较远。在某个领域明确地提出结构问题，表明该领域的发展正走向成熟。软件体系结构的提出，</a:t>
            </a:r>
            <a:r>
              <a:rPr lang="zh-CN" altLang="en-US" sz="2000" dirty="0">
                <a:solidFill>
                  <a:schemeClr val="tx1"/>
                </a:solidFill>
                <a:latin typeface="华文中宋" panose="02010600040101010101" pitchFamily="2" charset="-122"/>
                <a:ea typeface="华文中宋" panose="02010600040101010101" pitchFamily="2" charset="-122"/>
              </a:rPr>
              <a:t>表明</a:t>
            </a:r>
            <a:r>
              <a:rPr lang="en-US" altLang="zh-CN" sz="2000" dirty="0">
                <a:solidFill>
                  <a:schemeClr val="tx1"/>
                </a:solidFill>
                <a:latin typeface="华文中宋" panose="02010600040101010101" pitchFamily="2" charset="-122"/>
                <a:ea typeface="华文中宋" panose="02010600040101010101" pitchFamily="2" charset="-122"/>
              </a:rPr>
              <a:t>……</a:t>
            </a:r>
          </a:p>
          <a:p>
            <a:pPr eaLnBrk="1" hangingPunct="1">
              <a:lnSpc>
                <a:spcPct val="100000"/>
              </a:lnSpc>
              <a:buFont typeface="Wingdings" panose="05000000000000000000" pitchFamily="2" charset="2"/>
              <a:buChar char="n"/>
            </a:pPr>
            <a:r>
              <a:rPr lang="zh-CN" altLang="en-US" sz="2000" b="0" dirty="0">
                <a:solidFill>
                  <a:schemeClr val="tx1"/>
                </a:solidFill>
                <a:effectLst/>
                <a:latin typeface="华文中宋" panose="02010600040101010101" pitchFamily="2" charset="-122"/>
                <a:ea typeface="华文中宋" panose="02010600040101010101" pitchFamily="2" charset="-122"/>
              </a:rPr>
              <a:t>软件业今天面临的</a:t>
            </a:r>
            <a:r>
              <a:rPr lang="zh-CN" altLang="en-US" sz="2000" dirty="0">
                <a:solidFill>
                  <a:schemeClr val="tx1"/>
                </a:solidFill>
                <a:latin typeface="华文中宋" panose="02010600040101010101" pitchFamily="2" charset="-122"/>
                <a:ea typeface="华文中宋" panose="02010600040101010101" pitchFamily="2" charset="-122"/>
              </a:rPr>
              <a:t>挑战</a:t>
            </a:r>
            <a:r>
              <a:rPr lang="zh-CN" altLang="en-US" sz="2000" b="0" dirty="0">
                <a:solidFill>
                  <a:schemeClr val="tx1"/>
                </a:solidFill>
                <a:effectLst/>
                <a:latin typeface="华文中宋" panose="02010600040101010101" pitchFamily="2" charset="-122"/>
                <a:ea typeface="华文中宋" panose="02010600040101010101" pitchFamily="2" charset="-122"/>
              </a:rPr>
              <a:t>：日益复杂的需求和环境下软件的高效生产和维护。</a:t>
            </a:r>
            <a:endParaRPr lang="en-US" altLang="zh-CN" sz="20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00000"/>
              </a:lnSpc>
              <a:buFont typeface="Wingdings" panose="05000000000000000000" pitchFamily="2" charset="2"/>
              <a:buChar char="n"/>
            </a:pPr>
            <a:r>
              <a:rPr lang="zh-CN" altLang="en-US" sz="2000" b="0" dirty="0">
                <a:solidFill>
                  <a:schemeClr val="tx1"/>
                </a:solidFill>
                <a:effectLst/>
                <a:latin typeface="华文中宋" panose="02010600040101010101" pitchFamily="2" charset="-122"/>
                <a:ea typeface="华文中宋" panose="02010600040101010101" pitchFamily="2" charset="-122"/>
              </a:rPr>
              <a:t>软件设计中出现的</a:t>
            </a:r>
            <a:r>
              <a:rPr lang="zh-CN" altLang="en-US" sz="2000" dirty="0">
                <a:solidFill>
                  <a:schemeClr val="tx1"/>
                </a:solidFill>
                <a:latin typeface="华文中宋" panose="02010600040101010101" pitchFamily="2" charset="-122"/>
                <a:ea typeface="华文中宋" panose="02010600040101010101" pitchFamily="2" charset="-122"/>
              </a:rPr>
              <a:t>问题、</a:t>
            </a:r>
            <a:r>
              <a:rPr lang="zh-CN" altLang="en-US" sz="2000" b="0" dirty="0">
                <a:solidFill>
                  <a:schemeClr val="tx1"/>
                </a:solidFill>
                <a:effectLst/>
                <a:latin typeface="华文中宋" panose="02010600040101010101" pitchFamily="2" charset="-122"/>
                <a:ea typeface="华文中宋" panose="02010600040101010101" pitchFamily="2" charset="-122"/>
              </a:rPr>
              <a:t>针对问题提出的软件设计</a:t>
            </a:r>
            <a:r>
              <a:rPr lang="zh-CN" altLang="en-US" sz="2000" dirty="0">
                <a:solidFill>
                  <a:schemeClr val="tx1"/>
                </a:solidFill>
                <a:latin typeface="华文中宋" panose="02010600040101010101" pitchFamily="2" charset="-122"/>
                <a:ea typeface="华文中宋" panose="02010600040101010101" pitchFamily="2" charset="-122"/>
              </a:rPr>
              <a:t>思想</a:t>
            </a:r>
            <a:endParaRPr lang="en-US" altLang="zh-CN" sz="2000" dirty="0">
              <a:solidFill>
                <a:schemeClr val="tx1"/>
              </a:solidFill>
              <a:latin typeface="华文中宋" panose="02010600040101010101" pitchFamily="2" charset="-122"/>
              <a:ea typeface="华文中宋" panose="02010600040101010101" pitchFamily="2" charset="-122"/>
            </a:endParaRPr>
          </a:p>
          <a:p>
            <a:pPr eaLnBrk="1" hangingPunct="1">
              <a:lnSpc>
                <a:spcPct val="100000"/>
              </a:lnSpc>
              <a:buFont typeface="Wingdings" panose="05000000000000000000" pitchFamily="2" charset="2"/>
              <a:buChar char="n"/>
            </a:pPr>
            <a:r>
              <a:rPr lang="zh-CN" altLang="en-US" sz="2000" b="0" dirty="0">
                <a:solidFill>
                  <a:schemeClr val="tx1"/>
                </a:solidFill>
                <a:effectLst/>
                <a:latin typeface="华文中宋" panose="02010600040101010101" pitchFamily="2" charset="-122"/>
                <a:ea typeface="华文中宋" panose="02010600040101010101" pitchFamily="2" charset="-122"/>
              </a:rPr>
              <a:t>构架商业周期（</a:t>
            </a:r>
            <a:r>
              <a:rPr lang="en-US" altLang="zh-CN" sz="2000" b="0" dirty="0">
                <a:solidFill>
                  <a:schemeClr val="tx1"/>
                </a:solidFill>
                <a:effectLst/>
                <a:latin typeface="华文中宋" panose="02010600040101010101" pitchFamily="2" charset="-122"/>
                <a:ea typeface="华文中宋" panose="02010600040101010101" pitchFamily="2" charset="-122"/>
              </a:rPr>
              <a:t>ABC</a:t>
            </a:r>
            <a:r>
              <a:rPr lang="zh-CN" altLang="en-US" sz="2000" b="0" dirty="0">
                <a:solidFill>
                  <a:schemeClr val="tx1"/>
                </a:solidFill>
                <a:effectLst/>
                <a:latin typeface="华文中宋" panose="02010600040101010101" pitchFamily="2" charset="-122"/>
                <a:ea typeface="华文中宋" panose="02010600040101010101" pitchFamily="2" charset="-122"/>
              </a:rPr>
              <a:t>），</a:t>
            </a:r>
            <a:r>
              <a:rPr lang="en-US" altLang="zh-CN" sz="2000" b="0" dirty="0">
                <a:solidFill>
                  <a:schemeClr val="tx1"/>
                </a:solidFill>
                <a:effectLst/>
                <a:latin typeface="华文中宋" panose="02010600040101010101" pitchFamily="2" charset="-122"/>
                <a:ea typeface="华文中宋" panose="02010600040101010101" pitchFamily="2" charset="-122"/>
              </a:rPr>
              <a:t>Architecture Business Cycle</a:t>
            </a:r>
          </a:p>
          <a:p>
            <a:pPr eaLnBrk="1" hangingPunct="1">
              <a:lnSpc>
                <a:spcPct val="100000"/>
              </a:lnSpc>
              <a:buFont typeface="Wingdings" panose="05000000000000000000" pitchFamily="2" charset="2"/>
              <a:buChar char="n"/>
            </a:pPr>
            <a:r>
              <a:rPr lang="en-US" altLang="zh-CN" sz="2000" b="0" dirty="0">
                <a:solidFill>
                  <a:schemeClr val="tx1"/>
                </a:solidFill>
                <a:effectLst/>
                <a:latin typeface="华文中宋" panose="02010600040101010101" pitchFamily="2" charset="-122"/>
                <a:ea typeface="华文中宋" panose="02010600040101010101" pitchFamily="2" charset="-122"/>
              </a:rPr>
              <a:t>SA</a:t>
            </a:r>
            <a:r>
              <a:rPr lang="zh-CN" altLang="en-US" sz="2000" b="0" dirty="0">
                <a:solidFill>
                  <a:schemeClr val="tx1"/>
                </a:solidFill>
                <a:effectLst/>
                <a:latin typeface="华文中宋" panose="02010600040101010101" pitchFamily="2" charset="-122"/>
                <a:ea typeface="华文中宋" panose="02010600040101010101" pitchFamily="2" charset="-122"/>
              </a:rPr>
              <a:t>的定义：</a:t>
            </a:r>
            <a:r>
              <a:rPr lang="en-US" altLang="zh-CN" sz="2000" b="0" dirty="0">
                <a:solidFill>
                  <a:schemeClr val="tx1"/>
                </a:solidFill>
                <a:effectLst/>
                <a:latin typeface="华文中宋" panose="02010600040101010101" pitchFamily="2" charset="-122"/>
                <a:ea typeface="华文中宋" panose="02010600040101010101" pitchFamily="2" charset="-122"/>
              </a:rPr>
              <a:t>Architecture=Components + Connectors + Constrains</a:t>
            </a:r>
          </a:p>
          <a:p>
            <a:pPr eaLnBrk="1" hangingPunct="1">
              <a:lnSpc>
                <a:spcPct val="100000"/>
              </a:lnSpc>
              <a:buFont typeface="Wingdings" panose="05000000000000000000" pitchFamily="2" charset="2"/>
              <a:buChar char="n"/>
            </a:pPr>
            <a:r>
              <a:rPr lang="zh-CN" altLang="en-US" sz="2000" b="0" dirty="0">
                <a:solidFill>
                  <a:schemeClr val="tx1"/>
                </a:solidFill>
                <a:effectLst/>
                <a:latin typeface="华文中宋" panose="02010600040101010101" pitchFamily="2" charset="-122"/>
                <a:ea typeface="华文中宋" panose="02010600040101010101" pitchFamily="2" charset="-122"/>
              </a:rPr>
              <a:t>当前对软件体系结构的认识：范畴、描述</a:t>
            </a:r>
            <a:endParaRPr lang="en-US" altLang="zh-CN" sz="20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00000"/>
              </a:lnSpc>
              <a:buFont typeface="Wingdings" panose="05000000000000000000" pitchFamily="2" charset="2"/>
              <a:buChar char="n"/>
            </a:pPr>
            <a:r>
              <a:rPr lang="zh-CN" altLang="en-US" sz="2000" b="0" dirty="0">
                <a:solidFill>
                  <a:schemeClr val="tx1"/>
                </a:solidFill>
                <a:effectLst/>
                <a:latin typeface="华文中宋" panose="02010600040101010101" pitchFamily="2" charset="-122"/>
                <a:ea typeface="华文中宋" panose="02010600040101010101" pitchFamily="2" charset="-122"/>
              </a:rPr>
              <a:t>几个术语：</a:t>
            </a:r>
            <a:r>
              <a:rPr lang="en-US" altLang="zh-CN" sz="2000" b="0" dirty="0">
                <a:solidFill>
                  <a:schemeClr val="tx1"/>
                </a:solidFill>
                <a:effectLst/>
                <a:latin typeface="华文中宋" panose="02010600040101010101" pitchFamily="2" charset="-122"/>
                <a:ea typeface="华文中宋" panose="02010600040101010101" pitchFamily="2" charset="-122"/>
              </a:rPr>
              <a:t>DP Framework</a:t>
            </a:r>
            <a:r>
              <a:rPr lang="zh-CN" altLang="en-US" sz="2000" b="0" dirty="0">
                <a:solidFill>
                  <a:schemeClr val="tx1"/>
                </a:solidFill>
                <a:effectLst/>
                <a:latin typeface="华文中宋" panose="02010600040101010101" pitchFamily="2" charset="-122"/>
                <a:ea typeface="华文中宋" panose="02010600040101010101" pitchFamily="2" charset="-122"/>
              </a:rPr>
              <a:t>，</a:t>
            </a:r>
            <a:r>
              <a:rPr lang="en-US" altLang="zh-CN" sz="2000" b="0" dirty="0">
                <a:solidFill>
                  <a:schemeClr val="tx1"/>
                </a:solidFill>
                <a:effectLst/>
                <a:latin typeface="华文中宋" panose="02010600040101010101" pitchFamily="2" charset="-122"/>
                <a:ea typeface="华文中宋" panose="02010600040101010101" pitchFamily="2" charset="-122"/>
              </a:rPr>
              <a:t>Software Architecture Styles</a:t>
            </a:r>
          </a:p>
          <a:p>
            <a:pPr eaLnBrk="1" hangingPunct="1">
              <a:lnSpc>
                <a:spcPct val="100000"/>
              </a:lnSpc>
              <a:buFont typeface="Wingdings" panose="05000000000000000000" pitchFamily="2" charset="2"/>
              <a:buChar char="u"/>
            </a:pPr>
            <a:r>
              <a:rPr lang="zh-CN" altLang="en-US" sz="2000" b="0" dirty="0">
                <a:solidFill>
                  <a:schemeClr val="tx1"/>
                </a:solidFill>
                <a:effectLst/>
                <a:latin typeface="华文中宋" panose="02010600040101010101" pitchFamily="2" charset="-122"/>
                <a:ea typeface="华文中宋" panose="02010600040101010101" pitchFamily="2" charset="-122"/>
              </a:rPr>
              <a:t>目前软件体系结构的意义和目标</a:t>
            </a:r>
            <a:endParaRPr lang="en-US" altLang="zh-CN" sz="2000" b="0" dirty="0">
              <a:solidFill>
                <a:schemeClr val="tx1"/>
              </a:solidFill>
              <a:effectLst/>
              <a:latin typeface="华文中宋" panose="02010600040101010101" pitchFamily="2" charset="-122"/>
              <a:ea typeface="华文中宋" panose="02010600040101010101" pitchFamily="2" charset="-122"/>
            </a:endParaRPr>
          </a:p>
          <a:p>
            <a:pPr lvl="1" eaLnBrk="1" hangingPunct="1">
              <a:lnSpc>
                <a:spcPct val="100000"/>
              </a:lnSpc>
              <a:buFont typeface="Wingdings" panose="05000000000000000000" pitchFamily="2" charset="2"/>
              <a:buChar char="u"/>
            </a:pPr>
            <a:r>
              <a:rPr lang="zh-CN" altLang="en-US" sz="2000" b="0" dirty="0">
                <a:latin typeface="华文中宋" panose="02010600040101010101" pitchFamily="2" charset="-122"/>
                <a:ea typeface="华文中宋" panose="02010600040101010101" pitchFamily="2" charset="-122"/>
              </a:rPr>
              <a:t>成功因素，交流载体</a:t>
            </a:r>
            <a:endParaRPr lang="en-US" altLang="zh-CN" sz="2000" b="0" dirty="0">
              <a:latin typeface="华文中宋" panose="02010600040101010101" pitchFamily="2" charset="-122"/>
              <a:ea typeface="华文中宋" panose="02010600040101010101" pitchFamily="2" charset="-122"/>
            </a:endParaRPr>
          </a:p>
          <a:p>
            <a:pPr lvl="1" eaLnBrk="1" hangingPunct="1">
              <a:lnSpc>
                <a:spcPct val="100000"/>
              </a:lnSpc>
              <a:buFont typeface="Wingdings" panose="05000000000000000000" pitchFamily="2" charset="2"/>
              <a:buChar char="u"/>
            </a:pPr>
            <a:r>
              <a:rPr lang="zh-CN" altLang="en-US" sz="2000" b="0" dirty="0">
                <a:latin typeface="华文中宋" panose="02010600040101010101" pitchFamily="2" charset="-122"/>
                <a:ea typeface="华文中宋" panose="02010600040101010101" pitchFamily="2" charset="-122"/>
              </a:rPr>
              <a:t>最好的回报。</a:t>
            </a:r>
            <a:r>
              <a:rPr lang="en-US" altLang="zh-CN" sz="2000" b="0" dirty="0">
                <a:solidFill>
                  <a:srgbClr val="A61D38"/>
                </a:solidFill>
                <a:latin typeface="华文中宋" panose="02010600040101010101" pitchFamily="2" charset="-122"/>
                <a:ea typeface="华文中宋" panose="02010600040101010101" pitchFamily="2" charset="-122"/>
              </a:rPr>
              <a:t>SA</a:t>
            </a:r>
            <a:r>
              <a:rPr lang="zh-CN" altLang="en-US" sz="2000" b="0" dirty="0">
                <a:solidFill>
                  <a:srgbClr val="A61D38"/>
                </a:solidFill>
                <a:latin typeface="华文中宋" panose="02010600040101010101" pitchFamily="2" charset="-122"/>
                <a:ea typeface="华文中宋" panose="02010600040101010101" pitchFamily="2" charset="-122"/>
              </a:rPr>
              <a:t>的错误意味着</a:t>
            </a:r>
            <a:r>
              <a:rPr lang="en-US" altLang="zh-CN" sz="2000" b="0" dirty="0">
                <a:solidFill>
                  <a:srgbClr val="A61D38"/>
                </a:solidFill>
                <a:latin typeface="华文中宋" panose="02010600040101010101" pitchFamily="2" charset="-122"/>
                <a:ea typeface="华文中宋" panose="02010600040101010101" pitchFamily="2" charset="-122"/>
              </a:rPr>
              <a:t>……</a:t>
            </a:r>
          </a:p>
          <a:p>
            <a:pPr lvl="1" eaLnBrk="1" hangingPunct="1">
              <a:lnSpc>
                <a:spcPct val="100000"/>
              </a:lnSpc>
              <a:buFont typeface="Wingdings" panose="05000000000000000000" pitchFamily="2" charset="2"/>
              <a:buChar char="u"/>
            </a:pPr>
            <a:r>
              <a:rPr lang="zh-CN" altLang="en-US" sz="2000" b="0" dirty="0">
                <a:latin typeface="华文中宋" panose="02010600040101010101" pitchFamily="2" charset="-122"/>
                <a:ea typeface="华文中宋" panose="02010600040101010101" pitchFamily="2" charset="-122"/>
              </a:rPr>
              <a:t>高汇报的重要因素。</a:t>
            </a:r>
            <a:r>
              <a:rPr lang="zh-CN" altLang="en-US" sz="2000" b="0" dirty="0">
                <a:solidFill>
                  <a:srgbClr val="A61D38"/>
                </a:solidFill>
                <a:latin typeface="华文中宋" panose="02010600040101010101" pitchFamily="2" charset="-122"/>
                <a:ea typeface="华文中宋" panose="02010600040101010101" pitchFamily="2" charset="-122"/>
              </a:rPr>
              <a:t>相对于其他投入，</a:t>
            </a:r>
            <a:r>
              <a:rPr lang="en-US" altLang="zh-CN" sz="2000" b="0" dirty="0">
                <a:solidFill>
                  <a:srgbClr val="A61D38"/>
                </a:solidFill>
                <a:latin typeface="华文中宋" panose="02010600040101010101" pitchFamily="2" charset="-122"/>
                <a:ea typeface="华文中宋" panose="02010600040101010101" pitchFamily="2" charset="-122"/>
              </a:rPr>
              <a:t>SA</a:t>
            </a:r>
            <a:r>
              <a:rPr lang="zh-CN" altLang="en-US" sz="2000" b="0" dirty="0">
                <a:solidFill>
                  <a:srgbClr val="A61D38"/>
                </a:solidFill>
                <a:latin typeface="华文中宋" panose="02010600040101010101" pitchFamily="2" charset="-122"/>
                <a:ea typeface="华文中宋" panose="02010600040101010101" pitchFamily="2" charset="-122"/>
              </a:rPr>
              <a:t>的投入</a:t>
            </a:r>
            <a:r>
              <a:rPr lang="en-US" altLang="zh-CN" sz="2000" b="0" dirty="0">
                <a:solidFill>
                  <a:srgbClr val="A61D38"/>
                </a:solidFill>
                <a:latin typeface="华文中宋" panose="02010600040101010101" pitchFamily="2" charset="-122"/>
                <a:ea typeface="华文中宋" panose="02010600040101010101" pitchFamily="2" charset="-122"/>
              </a:rPr>
              <a:t>……</a:t>
            </a:r>
          </a:p>
          <a:p>
            <a:pPr eaLnBrk="1" hangingPunct="1">
              <a:lnSpc>
                <a:spcPct val="100000"/>
              </a:lnSpc>
              <a:buFont typeface="Wingdings" panose="05000000000000000000" pitchFamily="2" charset="2"/>
              <a:buChar char="n"/>
            </a:pPr>
            <a:r>
              <a:rPr lang="zh-CN" altLang="en-US" sz="2000" b="0" dirty="0">
                <a:solidFill>
                  <a:schemeClr val="tx1"/>
                </a:solidFill>
                <a:effectLst/>
                <a:latin typeface="华文中宋" panose="02010600040101010101" pitchFamily="2" charset="-122"/>
                <a:ea typeface="华文中宋" panose="02010600040101010101" pitchFamily="2" charset="-122"/>
              </a:rPr>
              <a:t>研究范畴：</a:t>
            </a:r>
            <a:r>
              <a:rPr lang="en-US" altLang="zh-CN" sz="2000" b="0" dirty="0">
                <a:solidFill>
                  <a:srgbClr val="A61D38"/>
                </a:solidFill>
                <a:effectLst/>
                <a:latin typeface="华文中宋" panose="02010600040101010101" pitchFamily="2" charset="-122"/>
                <a:ea typeface="华文中宋" panose="02010600040101010101" pitchFamily="2" charset="-122"/>
              </a:rPr>
              <a:t>ADL</a:t>
            </a:r>
            <a:r>
              <a:rPr lang="zh-CN" altLang="en-US" sz="2000" b="0" dirty="0">
                <a:solidFill>
                  <a:srgbClr val="A61D38"/>
                </a:solidFill>
                <a:effectLst/>
                <a:latin typeface="华文中宋" panose="02010600040101010101" pitchFamily="2" charset="-122"/>
                <a:ea typeface="华文中宋" panose="02010600040101010101" pitchFamily="2" charset="-122"/>
              </a:rPr>
              <a:t>、产品线与标准、风格及风格应用、文档化</a:t>
            </a:r>
            <a:endParaRPr lang="en-US" altLang="zh-CN" sz="2000" b="0" dirty="0">
              <a:solidFill>
                <a:srgbClr val="A61D38"/>
              </a:solidFill>
              <a:effectLst/>
              <a:latin typeface="华文中宋" panose="02010600040101010101" pitchFamily="2" charset="-122"/>
              <a:ea typeface="华文中宋" panose="02010600040101010101" pitchFamily="2" charset="-122"/>
            </a:endParaRPr>
          </a:p>
          <a:p>
            <a:pPr marL="0" indent="0" eaLnBrk="1" hangingPunct="1">
              <a:lnSpc>
                <a:spcPct val="150000"/>
              </a:lnSpc>
              <a:buNone/>
            </a:pPr>
            <a:endParaRPr lang="zh-CN" altLang="en-US" sz="2400" dirty="0">
              <a:solidFill>
                <a:schemeClr val="tx1"/>
              </a:solidFill>
              <a:latin typeface="华文中宋" panose="02010600040101010101" pitchFamily="2" charset="-122"/>
              <a:ea typeface="华文中宋" panose="02010600040101010101" pitchFamily="2" charset="-122"/>
            </a:endParaRPr>
          </a:p>
          <a:p>
            <a:pPr marL="0" indent="0" eaLnBrk="1" hangingPunct="1">
              <a:lnSpc>
                <a:spcPct val="150000"/>
              </a:lnSpc>
              <a:buNone/>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zh-CN" altLang="en-US"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zh-CN" altLang="en-US" sz="2400" dirty="0">
              <a:solidFill>
                <a:schemeClr val="tx1"/>
              </a:solidFill>
              <a:latin typeface="华文中宋" panose="02010600040101010101" pitchFamily="2" charset="-122"/>
              <a:ea typeface="华文中宋" panose="02010600040101010101" pitchFamily="2" charset="-122"/>
            </a:endParaRPr>
          </a:p>
        </p:txBody>
      </p:sp>
      <p:sp>
        <p:nvSpPr>
          <p:cNvPr id="3" name="内容占位符 2">
            <a:extLst>
              <a:ext uri="{FF2B5EF4-FFF2-40B4-BE49-F238E27FC236}">
                <a16:creationId xmlns:a16="http://schemas.microsoft.com/office/drawing/2014/main" id="{C604D2A7-3D4C-41D8-AC84-B06CB52F59D9}"/>
              </a:ext>
            </a:extLst>
          </p:cNvPr>
          <p:cNvSpPr>
            <a:spLocks noGrp="1"/>
          </p:cNvSpPr>
          <p:nvPr>
            <p:ph idx="10"/>
          </p:nvPr>
        </p:nvSpPr>
        <p:spPr/>
        <p:txBody>
          <a:bodyPr/>
          <a:lstStyle/>
          <a:p>
            <a:r>
              <a:rPr lang="zh-CN" altLang="en-US" dirty="0"/>
              <a:t>上节课回顾</a:t>
            </a:r>
          </a:p>
        </p:txBody>
      </p:sp>
    </p:spTree>
    <p:extLst>
      <p:ext uri="{BB962C8B-B14F-4D97-AF65-F5344CB8AC3E}">
        <p14:creationId xmlns:p14="http://schemas.microsoft.com/office/powerpoint/2010/main" val="413503888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26627" name="Rectangle 3"/>
          <p:cNvSpPr>
            <a:spLocks noGrp="1" noChangeArrowheads="1"/>
          </p:cNvSpPr>
          <p:nvPr>
            <p:ph type="body" idx="1"/>
          </p:nvPr>
        </p:nvSpPr>
        <p:spPr>
          <a:xfrm>
            <a:off x="407368" y="938228"/>
            <a:ext cx="11233248" cy="5065712"/>
          </a:xfrm>
        </p:spPr>
        <p:txBody>
          <a:bodyPr/>
          <a:lstStyle/>
          <a:p>
            <a:pPr eaLnBrk="1" hangingPunct="1">
              <a:lnSpc>
                <a:spcPct val="150000"/>
              </a:lnSpc>
            </a:pPr>
            <a:r>
              <a:rPr lang="zh-CN" altLang="en-US" sz="2800" dirty="0">
                <a:solidFill>
                  <a:schemeClr val="tx1"/>
                </a:solidFill>
                <a:latin typeface="华文中宋" panose="02010600040101010101" pitchFamily="2" charset="-122"/>
                <a:ea typeface="华文中宋" panose="02010600040101010101" pitchFamily="2" charset="-122"/>
              </a:rPr>
              <a:t>部件的连接方式</a:t>
            </a:r>
          </a:p>
          <a:p>
            <a:pPr lvl="1" eaLnBrk="1" hangingPunct="1">
              <a:lnSpc>
                <a:spcPct val="150000"/>
              </a:lnSpc>
              <a:buFont typeface="Wingdings" panose="05000000000000000000" pitchFamily="2" charset="2"/>
              <a:buChar char="u"/>
            </a:pPr>
            <a:r>
              <a:rPr lang="zh-CN" altLang="en-US" sz="2400" dirty="0">
                <a:solidFill>
                  <a:schemeClr val="tx1"/>
                </a:solidFill>
                <a:latin typeface="宋体" panose="02010600030101010101" pitchFamily="2" charset="-122"/>
                <a:ea typeface="宋体" panose="02010600030101010101" pitchFamily="2" charset="-122"/>
              </a:rPr>
              <a:t>过程调用方式</a:t>
            </a:r>
          </a:p>
          <a:p>
            <a:pPr lvl="2" eaLnBrk="1" hangingPunct="1">
              <a:lnSpc>
                <a:spcPct val="150000"/>
              </a:lnSpc>
            </a:pPr>
            <a:r>
              <a:rPr lang="zh-CN" altLang="en-US" sz="2000" b="0" dirty="0">
                <a:solidFill>
                  <a:schemeClr val="tx1"/>
                </a:solidFill>
                <a:latin typeface="楷体" panose="02010609060101010101" pitchFamily="49" charset="-122"/>
                <a:ea typeface="楷体" panose="02010609060101010101" pitchFamily="49" charset="-122"/>
              </a:rPr>
              <a:t>部件之间通过过程、函数或方法实现连接</a:t>
            </a:r>
          </a:p>
          <a:p>
            <a:pPr lvl="2" eaLnBrk="1" hangingPunct="1">
              <a:lnSpc>
                <a:spcPct val="150000"/>
              </a:lnSpc>
            </a:pPr>
            <a:r>
              <a:rPr lang="zh-CN" altLang="en-US" sz="2000" b="0" dirty="0">
                <a:solidFill>
                  <a:schemeClr val="tx1"/>
                </a:solidFill>
                <a:latin typeface="楷体" panose="02010609060101010101" pitchFamily="49" charset="-122"/>
                <a:ea typeface="楷体" panose="02010609060101010101" pitchFamily="49" charset="-122"/>
              </a:rPr>
              <a:t>必须知道对方部件的标识、对外提供的操作过程标识、参数设置</a:t>
            </a:r>
          </a:p>
          <a:p>
            <a:pPr lvl="1" eaLnBrk="1" hangingPunct="1">
              <a:lnSpc>
                <a:spcPct val="150000"/>
              </a:lnSpc>
              <a:buFont typeface="Wingdings" panose="05000000000000000000" pitchFamily="2" charset="2"/>
              <a:buChar char="u"/>
            </a:pPr>
            <a:r>
              <a:rPr lang="zh-CN" altLang="en-US" sz="2400" dirty="0">
                <a:solidFill>
                  <a:schemeClr val="tx1"/>
                </a:solidFill>
                <a:latin typeface="宋体" panose="02010600030101010101" pitchFamily="2" charset="-122"/>
                <a:ea typeface="宋体" panose="02010600030101010101" pitchFamily="2" charset="-122"/>
              </a:rPr>
              <a:t>远程过程调用</a:t>
            </a:r>
          </a:p>
          <a:p>
            <a:pPr lvl="2" eaLnBrk="1" hangingPunct="1">
              <a:lnSpc>
                <a:spcPct val="150000"/>
              </a:lnSpc>
            </a:pPr>
            <a:r>
              <a:rPr lang="en-US" altLang="zh-CN" sz="2000" b="0" dirty="0">
                <a:solidFill>
                  <a:schemeClr val="tx1"/>
                </a:solidFill>
                <a:latin typeface="楷体" panose="02010609060101010101" pitchFamily="49" charset="-122"/>
                <a:ea typeface="楷体" panose="02010609060101010101" pitchFamily="49" charset="-122"/>
              </a:rPr>
              <a:t>RPC</a:t>
            </a:r>
          </a:p>
          <a:p>
            <a:pPr lvl="2" eaLnBrk="1" hangingPunct="1">
              <a:lnSpc>
                <a:spcPct val="150000"/>
              </a:lnSpc>
            </a:pPr>
            <a:r>
              <a:rPr lang="zh-CN" altLang="en-US" sz="2000" b="0" dirty="0">
                <a:solidFill>
                  <a:schemeClr val="tx1"/>
                </a:solidFill>
                <a:latin typeface="楷体" panose="02010609060101010101" pitchFamily="49" charset="-122"/>
                <a:ea typeface="楷体" panose="02010609060101010101" pitchFamily="49" charset="-122"/>
              </a:rPr>
              <a:t>网络分布环境下的过程调用</a:t>
            </a:r>
          </a:p>
          <a:p>
            <a:pPr lvl="2" eaLnBrk="1" hangingPunct="1">
              <a:lnSpc>
                <a:spcPct val="150000"/>
              </a:lnSpc>
            </a:pPr>
            <a:r>
              <a:rPr lang="zh-CN" altLang="en-US" sz="2000" b="0" dirty="0">
                <a:solidFill>
                  <a:schemeClr val="tx1"/>
                </a:solidFill>
                <a:latin typeface="楷体" panose="02010609060101010101" pitchFamily="49" charset="-122"/>
                <a:ea typeface="楷体" panose="02010609060101010101" pitchFamily="49" charset="-122"/>
              </a:rPr>
              <a:t>通过代理部件完成部件之间的连接</a:t>
            </a:r>
          </a:p>
        </p:txBody>
      </p:sp>
      <p:sp>
        <p:nvSpPr>
          <p:cNvPr id="26628" name="Rectangle 5"/>
          <p:cNvSpPr>
            <a:spLocks noGrp="1" noChangeArrowheads="1"/>
          </p:cNvSpPr>
          <p:nvPr>
            <p:ph type="title"/>
          </p:nvPr>
        </p:nvSpPr>
        <p:spPr>
          <a:xfrm>
            <a:off x="21000" y="116632"/>
            <a:ext cx="8050213" cy="850900"/>
          </a:xfrm>
          <a:noFill/>
        </p:spPr>
        <p:txBody>
          <a:bodyPr/>
          <a:lstStyle/>
          <a:p>
            <a:pPr eaLnBrk="1" hangingPunct="1"/>
            <a:r>
              <a:rPr lang="en-US" altLang="zh-CN" b="1" dirty="0">
                <a:latin typeface="Arial" panose="020B0604020202020204" pitchFamily="34" charset="0"/>
              </a:rPr>
              <a:t>§3.3</a:t>
            </a:r>
            <a:r>
              <a:rPr lang="en-US" altLang="zh-CN" b="1" dirty="0"/>
              <a:t> </a:t>
            </a:r>
            <a:r>
              <a:rPr lang="zh-CN" altLang="en-US" b="1" dirty="0"/>
              <a:t>软件的结构基础</a:t>
            </a:r>
            <a:endParaRPr lang="en-US" altLang="zh-CN" b="1" dirty="0"/>
          </a:p>
        </p:txBody>
      </p:sp>
    </p:spTree>
    <p:extLst>
      <p:ext uri="{BB962C8B-B14F-4D97-AF65-F5344CB8AC3E}">
        <p14:creationId xmlns:p14="http://schemas.microsoft.com/office/powerpoint/2010/main" val="170822368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27651" name="Rectangle 3"/>
          <p:cNvSpPr>
            <a:spLocks noGrp="1" noChangeArrowheads="1"/>
          </p:cNvSpPr>
          <p:nvPr>
            <p:ph type="body" idx="1"/>
          </p:nvPr>
        </p:nvSpPr>
        <p:spPr>
          <a:xfrm>
            <a:off x="451792" y="836712"/>
            <a:ext cx="10972800" cy="5268540"/>
          </a:xfrm>
        </p:spPr>
        <p:txBody>
          <a:bodyPr/>
          <a:lstStyle/>
          <a:p>
            <a:pPr eaLnBrk="1" hangingPunct="1">
              <a:lnSpc>
                <a:spcPct val="150000"/>
              </a:lnSpc>
            </a:pPr>
            <a:r>
              <a:rPr lang="zh-CN" altLang="en-US" sz="2800" dirty="0">
                <a:solidFill>
                  <a:schemeClr val="tx1"/>
                </a:solidFill>
                <a:latin typeface="华文中宋" panose="02010600040101010101" pitchFamily="2" charset="-122"/>
                <a:ea typeface="华文中宋" panose="02010600040101010101" pitchFamily="2" charset="-122"/>
              </a:rPr>
              <a:t>部件的连接方式</a:t>
            </a:r>
          </a:p>
          <a:p>
            <a:pPr lvl="1" eaLnBrk="1" hangingPunct="1">
              <a:lnSpc>
                <a:spcPct val="150000"/>
              </a:lnSpc>
              <a:buSzPct val="100000"/>
              <a:buFont typeface="Wingdings" panose="05000000000000000000" pitchFamily="2" charset="2"/>
              <a:buChar char="u"/>
            </a:pPr>
            <a:r>
              <a:rPr lang="zh-CN" altLang="en-US" sz="2400" dirty="0">
                <a:solidFill>
                  <a:schemeClr val="tx1"/>
                </a:solidFill>
                <a:latin typeface="华文中宋" panose="02010600040101010101" pitchFamily="2" charset="-122"/>
                <a:ea typeface="华文中宋" panose="02010600040101010101" pitchFamily="2" charset="-122"/>
              </a:rPr>
              <a:t>服务连接方式</a:t>
            </a:r>
          </a:p>
          <a:p>
            <a:pPr lvl="2" eaLnBrk="1" hangingPunct="1">
              <a:lnSpc>
                <a:spcPct val="150000"/>
              </a:lnSpc>
            </a:pPr>
            <a:r>
              <a:rPr lang="zh-CN" altLang="en-US" b="0" dirty="0">
                <a:solidFill>
                  <a:schemeClr val="tx1"/>
                </a:solidFill>
                <a:latin typeface="楷体" panose="02010609060101010101" pitchFamily="49" charset="-122"/>
                <a:ea typeface="楷体" panose="02010609060101010101" pitchFamily="49" charset="-122"/>
              </a:rPr>
              <a:t>服务连接方式由接口、分析器、执行器构成</a:t>
            </a:r>
          </a:p>
          <a:p>
            <a:pPr lvl="2" eaLnBrk="1" hangingPunct="1">
              <a:lnSpc>
                <a:spcPct val="150000"/>
              </a:lnSpc>
            </a:pPr>
            <a:r>
              <a:rPr lang="zh-CN" altLang="en-US" b="0" dirty="0">
                <a:solidFill>
                  <a:schemeClr val="tx1"/>
                </a:solidFill>
                <a:latin typeface="楷体" panose="02010609060101010101" pitchFamily="49" charset="-122"/>
                <a:ea typeface="楷体" panose="02010609060101010101" pitchFamily="49" charset="-122"/>
              </a:rPr>
              <a:t>请求部件     接口      分析器     执行器    请求部件</a:t>
            </a:r>
          </a:p>
          <a:p>
            <a:pPr lvl="2" eaLnBrk="1" hangingPunct="1">
              <a:lnSpc>
                <a:spcPct val="150000"/>
              </a:lnSpc>
            </a:pPr>
            <a:r>
              <a:rPr lang="zh-CN" altLang="en-US" b="0" dirty="0">
                <a:solidFill>
                  <a:schemeClr val="tx1"/>
                </a:solidFill>
                <a:latin typeface="楷体" panose="02010609060101010101" pitchFamily="49" charset="-122"/>
                <a:ea typeface="楷体" panose="02010609060101010101" pitchFamily="49" charset="-122"/>
              </a:rPr>
              <a:t>各类解释器、功能服务器采用的就是这种连接方式</a:t>
            </a:r>
          </a:p>
        </p:txBody>
      </p:sp>
      <p:sp>
        <p:nvSpPr>
          <p:cNvPr id="27652" name="Line 4"/>
          <p:cNvSpPr>
            <a:spLocks noChangeShapeType="1"/>
          </p:cNvSpPr>
          <p:nvPr/>
        </p:nvSpPr>
        <p:spPr bwMode="auto">
          <a:xfrm>
            <a:off x="4583832" y="3150809"/>
            <a:ext cx="576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3" name="Line 5"/>
          <p:cNvSpPr>
            <a:spLocks noChangeShapeType="1"/>
          </p:cNvSpPr>
          <p:nvPr/>
        </p:nvSpPr>
        <p:spPr bwMode="auto">
          <a:xfrm>
            <a:off x="6384032" y="3140968"/>
            <a:ext cx="5762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4" name="Line 6"/>
          <p:cNvSpPr>
            <a:spLocks noChangeShapeType="1"/>
          </p:cNvSpPr>
          <p:nvPr/>
        </p:nvSpPr>
        <p:spPr bwMode="auto">
          <a:xfrm>
            <a:off x="3143672" y="3140968"/>
            <a:ext cx="576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5" name="Line 7"/>
          <p:cNvSpPr>
            <a:spLocks noChangeShapeType="1"/>
          </p:cNvSpPr>
          <p:nvPr/>
        </p:nvSpPr>
        <p:spPr bwMode="auto">
          <a:xfrm>
            <a:off x="7968208" y="3140968"/>
            <a:ext cx="5762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6" name="Rectangle 9"/>
          <p:cNvSpPr>
            <a:spLocks noGrp="1" noChangeArrowheads="1"/>
          </p:cNvSpPr>
          <p:nvPr>
            <p:ph type="title"/>
          </p:nvPr>
        </p:nvSpPr>
        <p:spPr>
          <a:xfrm>
            <a:off x="0" y="188640"/>
            <a:ext cx="8050213" cy="850900"/>
          </a:xfrm>
          <a:noFill/>
        </p:spPr>
        <p:txBody>
          <a:bodyPr/>
          <a:lstStyle/>
          <a:p>
            <a:pPr eaLnBrk="1" hangingPunct="1"/>
            <a:r>
              <a:rPr lang="en-US" altLang="zh-CN" b="1" dirty="0">
                <a:latin typeface="Arial" panose="020B0604020202020204" pitchFamily="34" charset="0"/>
              </a:rPr>
              <a:t>§3.3</a:t>
            </a:r>
            <a:r>
              <a:rPr lang="en-US" altLang="zh-CN" b="1" dirty="0"/>
              <a:t> </a:t>
            </a:r>
            <a:r>
              <a:rPr lang="zh-CN" altLang="en-US" b="1" dirty="0"/>
              <a:t>软件的结构基础</a:t>
            </a:r>
            <a:endParaRPr lang="en-US" altLang="zh-CN" b="1" dirty="0"/>
          </a:p>
        </p:txBody>
      </p:sp>
    </p:spTree>
    <p:extLst>
      <p:ext uri="{BB962C8B-B14F-4D97-AF65-F5344CB8AC3E}">
        <p14:creationId xmlns:p14="http://schemas.microsoft.com/office/powerpoint/2010/main" val="47517992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31747" name="Rectangle 3"/>
          <p:cNvSpPr>
            <a:spLocks noGrp="1" noChangeArrowheads="1"/>
          </p:cNvSpPr>
          <p:nvPr>
            <p:ph type="body" idx="1"/>
          </p:nvPr>
        </p:nvSpPr>
        <p:spPr>
          <a:xfrm>
            <a:off x="335360" y="977107"/>
            <a:ext cx="10972800" cy="5065712"/>
          </a:xfrm>
        </p:spPr>
        <p:txBody>
          <a:bodyPr/>
          <a:lstStyle/>
          <a:p>
            <a:pPr eaLnBrk="1" hangingPunct="1">
              <a:lnSpc>
                <a:spcPct val="150000"/>
              </a:lnSpc>
            </a:pPr>
            <a:r>
              <a:rPr lang="zh-CN" altLang="en-US" sz="2800" dirty="0">
                <a:solidFill>
                  <a:schemeClr val="tx1"/>
                </a:solidFill>
                <a:latin typeface="华文中宋" panose="02010600040101010101" pitchFamily="2" charset="-122"/>
                <a:ea typeface="华文中宋" panose="02010600040101010101" pitchFamily="2" charset="-122"/>
              </a:rPr>
              <a:t>部件的连接方式</a:t>
            </a:r>
          </a:p>
          <a:p>
            <a:pPr lvl="1" eaLnBrk="1" hangingPunct="1">
              <a:lnSpc>
                <a:spcPct val="150000"/>
              </a:lnSpc>
              <a:buFont typeface="Wingdings" panose="05000000000000000000" pitchFamily="2" charset="2"/>
              <a:buChar char="u"/>
            </a:pPr>
            <a:r>
              <a:rPr lang="zh-CN" altLang="en-US" sz="2400" dirty="0">
                <a:solidFill>
                  <a:schemeClr val="tx1"/>
                </a:solidFill>
                <a:latin typeface="华文中宋" panose="02010600040101010101" pitchFamily="2" charset="-122"/>
                <a:ea typeface="华文中宋" panose="02010600040101010101" pitchFamily="2" charset="-122"/>
              </a:rPr>
              <a:t>条件连接</a:t>
            </a:r>
          </a:p>
          <a:p>
            <a:pPr lvl="1" eaLnBrk="1" hangingPunct="1"/>
            <a:endParaRPr lang="zh-CN" altLang="en-US" dirty="0">
              <a:ea typeface="宋体" panose="02010600030101010101" pitchFamily="2" charset="-122"/>
            </a:endParaRPr>
          </a:p>
          <a:p>
            <a:pPr lvl="1" eaLnBrk="1" hangingPunct="1"/>
            <a:endParaRPr lang="zh-CN" altLang="en-US" dirty="0">
              <a:ea typeface="宋体" panose="02010600030101010101" pitchFamily="2" charset="-122"/>
            </a:endParaRPr>
          </a:p>
          <a:p>
            <a:pPr lvl="1" eaLnBrk="1" hangingPunct="1"/>
            <a:endParaRPr lang="zh-CN" altLang="en-US" dirty="0">
              <a:ea typeface="宋体" panose="02010600030101010101" pitchFamily="2" charset="-122"/>
            </a:endParaRPr>
          </a:p>
          <a:p>
            <a:pPr lvl="1" eaLnBrk="1" hangingPunct="1"/>
            <a:endParaRPr lang="zh-CN" altLang="en-US" dirty="0">
              <a:ea typeface="宋体" panose="02010600030101010101" pitchFamily="2" charset="-122"/>
            </a:endParaRPr>
          </a:p>
          <a:p>
            <a:pPr lvl="1" eaLnBrk="1" hangingPunct="1">
              <a:buFontTx/>
              <a:buNone/>
            </a:pPr>
            <a:r>
              <a:rPr lang="zh-CN" altLang="en-US" dirty="0">
                <a:ea typeface="宋体" panose="02010600030101010101" pitchFamily="2" charset="-122"/>
              </a:rPr>
              <a:t>                                </a:t>
            </a:r>
          </a:p>
        </p:txBody>
      </p:sp>
      <p:sp>
        <p:nvSpPr>
          <p:cNvPr id="31748" name="Rectangle 4"/>
          <p:cNvSpPr>
            <a:spLocks noChangeArrowheads="1"/>
          </p:cNvSpPr>
          <p:nvPr/>
        </p:nvSpPr>
        <p:spPr bwMode="auto">
          <a:xfrm>
            <a:off x="3575720" y="2492896"/>
            <a:ext cx="2017713" cy="576263"/>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部件</a:t>
            </a:r>
            <a:r>
              <a:rPr kumimoji="0" lang="en-US" altLang="zh-CN" sz="1800" dirty="0">
                <a:latin typeface="Times New Roman" panose="02020603050405020304" pitchFamily="18" charset="0"/>
                <a:ea typeface="宋体" panose="02010600030101010101" pitchFamily="2" charset="-122"/>
              </a:rPr>
              <a:t>A</a:t>
            </a:r>
          </a:p>
        </p:txBody>
      </p:sp>
      <p:sp>
        <p:nvSpPr>
          <p:cNvPr id="31749" name="Rectangle 5"/>
          <p:cNvSpPr>
            <a:spLocks noChangeArrowheads="1"/>
          </p:cNvSpPr>
          <p:nvPr/>
        </p:nvSpPr>
        <p:spPr bwMode="auto">
          <a:xfrm>
            <a:off x="1775494" y="4856684"/>
            <a:ext cx="1512888" cy="503237"/>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部件 </a:t>
            </a:r>
            <a:r>
              <a:rPr kumimoji="0" lang="en-US" altLang="zh-CN" sz="1800">
                <a:latin typeface="Times New Roman" panose="02020603050405020304" pitchFamily="18" charset="0"/>
                <a:ea typeface="宋体" panose="02010600030101010101" pitchFamily="2" charset="-122"/>
              </a:rPr>
              <a:t>1</a:t>
            </a:r>
          </a:p>
        </p:txBody>
      </p:sp>
      <p:sp>
        <p:nvSpPr>
          <p:cNvPr id="31750" name="Rectangle 6"/>
          <p:cNvSpPr>
            <a:spLocks noChangeArrowheads="1"/>
          </p:cNvSpPr>
          <p:nvPr/>
        </p:nvSpPr>
        <p:spPr bwMode="auto">
          <a:xfrm>
            <a:off x="5518819" y="4856684"/>
            <a:ext cx="1512888" cy="503237"/>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部件 </a:t>
            </a:r>
            <a:r>
              <a:rPr kumimoji="0" lang="en-US" altLang="zh-CN" sz="1800">
                <a:latin typeface="Times New Roman" panose="02020603050405020304" pitchFamily="18" charset="0"/>
                <a:ea typeface="宋体" panose="02010600030101010101" pitchFamily="2" charset="-122"/>
              </a:rPr>
              <a:t>n</a:t>
            </a:r>
          </a:p>
        </p:txBody>
      </p:sp>
      <p:sp>
        <p:nvSpPr>
          <p:cNvPr id="31751" name="AutoShape 7"/>
          <p:cNvSpPr>
            <a:spLocks noChangeArrowheads="1"/>
          </p:cNvSpPr>
          <p:nvPr/>
        </p:nvSpPr>
        <p:spPr bwMode="auto">
          <a:xfrm>
            <a:off x="3934494" y="3199334"/>
            <a:ext cx="1225550" cy="358775"/>
          </a:xfrm>
          <a:prstGeom prst="diamond">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条件</a:t>
            </a:r>
          </a:p>
        </p:txBody>
      </p:sp>
      <p:sp>
        <p:nvSpPr>
          <p:cNvPr id="31752" name="Line 8"/>
          <p:cNvSpPr>
            <a:spLocks noChangeShapeType="1"/>
          </p:cNvSpPr>
          <p:nvPr/>
        </p:nvSpPr>
        <p:spPr bwMode="auto">
          <a:xfrm flipH="1">
            <a:off x="2494633" y="3488259"/>
            <a:ext cx="1728787" cy="13684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3" name="Line 9"/>
          <p:cNvSpPr>
            <a:spLocks noChangeShapeType="1"/>
          </p:cNvSpPr>
          <p:nvPr/>
        </p:nvSpPr>
        <p:spPr bwMode="auto">
          <a:xfrm>
            <a:off x="4871119" y="3488259"/>
            <a:ext cx="1512888" cy="13684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4" name="Line 10"/>
          <p:cNvSpPr>
            <a:spLocks noChangeShapeType="1"/>
          </p:cNvSpPr>
          <p:nvPr/>
        </p:nvSpPr>
        <p:spPr bwMode="auto">
          <a:xfrm>
            <a:off x="4583782" y="3559695"/>
            <a:ext cx="0" cy="12969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5" name="Rectangle 12"/>
          <p:cNvSpPr>
            <a:spLocks noGrp="1" noChangeArrowheads="1"/>
          </p:cNvSpPr>
          <p:nvPr>
            <p:ph type="title"/>
          </p:nvPr>
        </p:nvSpPr>
        <p:spPr>
          <a:xfrm>
            <a:off x="-89693" y="144463"/>
            <a:ext cx="8050213" cy="850900"/>
          </a:xfrm>
          <a:noFill/>
        </p:spPr>
        <p:txBody>
          <a:bodyPr/>
          <a:lstStyle/>
          <a:p>
            <a:pPr eaLnBrk="1" hangingPunct="1"/>
            <a:r>
              <a:rPr lang="en-US" altLang="zh-CN" b="1" dirty="0">
                <a:latin typeface="Arial" panose="020B0604020202020204" pitchFamily="34" charset="0"/>
              </a:rPr>
              <a:t>§3.3</a:t>
            </a:r>
            <a:r>
              <a:rPr lang="en-US" altLang="zh-CN" b="1" dirty="0"/>
              <a:t> </a:t>
            </a:r>
            <a:r>
              <a:rPr lang="zh-CN" altLang="en-US" b="1" dirty="0"/>
              <a:t>软件的结构基础</a:t>
            </a:r>
            <a:endParaRPr lang="en-US" altLang="zh-CN" b="1" dirty="0"/>
          </a:p>
        </p:txBody>
      </p:sp>
      <p:sp>
        <p:nvSpPr>
          <p:cNvPr id="12" name="Rectangle 6"/>
          <p:cNvSpPr>
            <a:spLocks noChangeArrowheads="1"/>
          </p:cNvSpPr>
          <p:nvPr/>
        </p:nvSpPr>
        <p:spPr bwMode="auto">
          <a:xfrm>
            <a:off x="3713435" y="4893990"/>
            <a:ext cx="1512888" cy="503237"/>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None/>
            </a:pPr>
            <a:r>
              <a:rPr lang="en-US" altLang="zh-CN" sz="1800" dirty="0">
                <a:latin typeface="Arial" panose="020B0604020202020204" pitchFamily="34" charset="0"/>
                <a:ea typeface="宋体" panose="02010600030101010101" pitchFamily="2" charset="-122"/>
              </a:rPr>
              <a:t>……</a:t>
            </a:r>
            <a:endParaRPr lang="en-US" altLang="zh-CN" sz="1800" dirty="0">
              <a:ea typeface="宋体" panose="02010600030101010101" pitchFamily="2" charset="-122"/>
            </a:endParaRPr>
          </a:p>
        </p:txBody>
      </p:sp>
    </p:spTree>
    <p:extLst>
      <p:ext uri="{BB962C8B-B14F-4D97-AF65-F5344CB8AC3E}">
        <p14:creationId xmlns:p14="http://schemas.microsoft.com/office/powerpoint/2010/main" val="79746623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32771" name="Rectangle 5"/>
          <p:cNvSpPr>
            <a:spLocks noGrp="1" noChangeArrowheads="1"/>
          </p:cNvSpPr>
          <p:nvPr>
            <p:ph type="body" idx="1"/>
          </p:nvPr>
        </p:nvSpPr>
        <p:spPr>
          <a:xfrm>
            <a:off x="407368" y="918722"/>
            <a:ext cx="10972800" cy="5065712"/>
          </a:xfrm>
          <a:noFill/>
        </p:spPr>
        <p:txBody>
          <a:bodyPr vert="horz" wrap="square" lIns="182562" tIns="46038" rIns="182562" bIns="46038" numCol="1" anchor="t" anchorCtr="0" compatLnSpc="1">
            <a:prstTxWarp prst="textNoShape">
              <a:avLst/>
            </a:prstTxWarp>
          </a:bodyPr>
          <a:lstStyle/>
          <a:p>
            <a:pPr eaLnBrk="1" hangingPunct="1">
              <a:lnSpc>
                <a:spcPct val="150000"/>
              </a:lnSpc>
            </a:pPr>
            <a:r>
              <a:rPr lang="zh-CN" altLang="en-US" sz="2800" dirty="0">
                <a:solidFill>
                  <a:schemeClr val="tx1"/>
                </a:solidFill>
                <a:latin typeface="华文中宋" panose="02010600040101010101" pitchFamily="2" charset="-122"/>
                <a:ea typeface="华文中宋" panose="02010600040101010101" pitchFamily="2" charset="-122"/>
              </a:rPr>
              <a:t>部件的连接方式</a:t>
            </a:r>
          </a:p>
          <a:p>
            <a:pPr lvl="1" eaLnBrk="1" hangingPunct="1">
              <a:lnSpc>
                <a:spcPct val="150000"/>
              </a:lnSpc>
              <a:buFont typeface="Wingdings" panose="05000000000000000000" pitchFamily="2" charset="2"/>
              <a:buChar char="u"/>
            </a:pPr>
            <a:r>
              <a:rPr lang="zh-CN" altLang="en-US" sz="2400" dirty="0">
                <a:solidFill>
                  <a:schemeClr val="tx1"/>
                </a:solidFill>
                <a:latin typeface="华文中宋" panose="02010600040101010101" pitchFamily="2" charset="-122"/>
                <a:ea typeface="华文中宋" panose="02010600040101010101" pitchFamily="2" charset="-122"/>
              </a:rPr>
              <a:t>循环连接</a:t>
            </a:r>
          </a:p>
          <a:p>
            <a:pPr lvl="2" eaLnBrk="1" hangingPunct="1">
              <a:lnSpc>
                <a:spcPct val="150000"/>
              </a:lnSpc>
            </a:pPr>
            <a:r>
              <a:rPr lang="zh-CN" altLang="en-US" sz="2000" b="0" dirty="0">
                <a:solidFill>
                  <a:schemeClr val="tx1"/>
                </a:solidFill>
                <a:latin typeface="楷体" panose="02010609060101010101" pitchFamily="49" charset="-122"/>
                <a:ea typeface="楷体" panose="02010609060101010101" pitchFamily="49" charset="-122"/>
              </a:rPr>
              <a:t>例如编译系统中：调用词法分析、语法分析、语义分析、目标代码生成、代码优化、链接等模块</a:t>
            </a:r>
          </a:p>
          <a:p>
            <a:pPr lvl="1" eaLnBrk="1" hangingPunct="1">
              <a:lnSpc>
                <a:spcPct val="90000"/>
              </a:lnSpc>
            </a:pPr>
            <a:endParaRPr lang="zh-CN" altLang="en-US" dirty="0">
              <a:ea typeface="宋体" panose="02010600030101010101" pitchFamily="2" charset="-122"/>
            </a:endParaRPr>
          </a:p>
          <a:p>
            <a:pPr lvl="1" eaLnBrk="1" hangingPunct="1">
              <a:lnSpc>
                <a:spcPct val="90000"/>
              </a:lnSpc>
            </a:pPr>
            <a:endParaRPr lang="zh-CN" altLang="en-US" dirty="0">
              <a:ea typeface="宋体" panose="02010600030101010101" pitchFamily="2" charset="-122"/>
            </a:endParaRPr>
          </a:p>
          <a:p>
            <a:pPr lvl="1" eaLnBrk="1" hangingPunct="1">
              <a:lnSpc>
                <a:spcPct val="90000"/>
              </a:lnSpc>
            </a:pPr>
            <a:endParaRPr lang="zh-CN" altLang="en-US" dirty="0">
              <a:ea typeface="宋体" panose="02010600030101010101" pitchFamily="2" charset="-122"/>
            </a:endParaRPr>
          </a:p>
          <a:p>
            <a:pPr lvl="1" eaLnBrk="1" hangingPunct="1">
              <a:lnSpc>
                <a:spcPct val="90000"/>
              </a:lnSpc>
              <a:buFontTx/>
              <a:buNone/>
            </a:pPr>
            <a:r>
              <a:rPr lang="zh-CN" altLang="en-US" dirty="0">
                <a:ea typeface="宋体" panose="02010600030101010101" pitchFamily="2" charset="-122"/>
              </a:rPr>
              <a:t>                                </a:t>
            </a:r>
          </a:p>
        </p:txBody>
      </p:sp>
      <p:sp>
        <p:nvSpPr>
          <p:cNvPr id="32772" name="Rectangle 6"/>
          <p:cNvSpPr>
            <a:spLocks noChangeArrowheads="1"/>
          </p:cNvSpPr>
          <p:nvPr/>
        </p:nvSpPr>
        <p:spPr bwMode="auto">
          <a:xfrm>
            <a:off x="5231904" y="3356417"/>
            <a:ext cx="2017712" cy="576263"/>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部件</a:t>
            </a:r>
            <a:r>
              <a:rPr kumimoji="0" lang="en-US" altLang="zh-CN" sz="1800">
                <a:latin typeface="Times New Roman" panose="02020603050405020304" pitchFamily="18" charset="0"/>
                <a:ea typeface="宋体" panose="02010600030101010101" pitchFamily="2" charset="-122"/>
              </a:rPr>
              <a:t>A</a:t>
            </a:r>
          </a:p>
        </p:txBody>
      </p:sp>
      <p:sp>
        <p:nvSpPr>
          <p:cNvPr id="32773" name="Rectangle 7"/>
          <p:cNvSpPr>
            <a:spLocks noChangeArrowheads="1"/>
          </p:cNvSpPr>
          <p:nvPr/>
        </p:nvSpPr>
        <p:spPr bwMode="auto">
          <a:xfrm>
            <a:off x="3431680" y="5517005"/>
            <a:ext cx="1512887" cy="503237"/>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部件 </a:t>
            </a:r>
            <a:r>
              <a:rPr kumimoji="0" lang="en-US" altLang="zh-CN" sz="1800">
                <a:latin typeface="Times New Roman" panose="02020603050405020304" pitchFamily="18" charset="0"/>
                <a:ea typeface="宋体" panose="02010600030101010101" pitchFamily="2" charset="-122"/>
              </a:rPr>
              <a:t>1</a:t>
            </a:r>
          </a:p>
        </p:txBody>
      </p:sp>
      <p:sp>
        <p:nvSpPr>
          <p:cNvPr id="32774" name="Rectangle 8"/>
          <p:cNvSpPr>
            <a:spLocks noChangeArrowheads="1"/>
          </p:cNvSpPr>
          <p:nvPr/>
        </p:nvSpPr>
        <p:spPr bwMode="auto">
          <a:xfrm>
            <a:off x="7175005" y="5517005"/>
            <a:ext cx="1512887" cy="503237"/>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部件 </a:t>
            </a:r>
            <a:r>
              <a:rPr kumimoji="0" lang="en-US" altLang="zh-CN" sz="1800">
                <a:latin typeface="Times New Roman" panose="02020603050405020304" pitchFamily="18" charset="0"/>
                <a:ea typeface="宋体" panose="02010600030101010101" pitchFamily="2" charset="-122"/>
              </a:rPr>
              <a:t>n</a:t>
            </a:r>
          </a:p>
        </p:txBody>
      </p:sp>
      <p:sp>
        <p:nvSpPr>
          <p:cNvPr id="32775" name="Line 9"/>
          <p:cNvSpPr>
            <a:spLocks noChangeShapeType="1"/>
          </p:cNvSpPr>
          <p:nvPr/>
        </p:nvSpPr>
        <p:spPr bwMode="auto">
          <a:xfrm>
            <a:off x="6239966" y="3932679"/>
            <a:ext cx="0" cy="1223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76" name="Line 11"/>
          <p:cNvSpPr>
            <a:spLocks noChangeShapeType="1"/>
          </p:cNvSpPr>
          <p:nvPr/>
        </p:nvSpPr>
        <p:spPr bwMode="auto">
          <a:xfrm flipH="1">
            <a:off x="4150816" y="3932680"/>
            <a:ext cx="2089150" cy="1584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77" name="Line 12"/>
          <p:cNvSpPr>
            <a:spLocks noChangeShapeType="1"/>
          </p:cNvSpPr>
          <p:nvPr/>
        </p:nvSpPr>
        <p:spPr bwMode="auto">
          <a:xfrm>
            <a:off x="6239967" y="3932680"/>
            <a:ext cx="1800225" cy="1584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78" name="AutoShape 14"/>
          <p:cNvSpPr>
            <a:spLocks noChangeArrowheads="1"/>
          </p:cNvSpPr>
          <p:nvPr/>
        </p:nvSpPr>
        <p:spPr bwMode="auto">
          <a:xfrm>
            <a:off x="5303342" y="4148579"/>
            <a:ext cx="2232025" cy="360362"/>
          </a:xfrm>
          <a:prstGeom prst="curvedUpArrow">
            <a:avLst>
              <a:gd name="adj1" fmla="val 123877"/>
              <a:gd name="adj2" fmla="val 247754"/>
              <a:gd name="adj3" fmla="val 33333"/>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latinLnBrk="0">
              <a:spcBef>
                <a:spcPct val="0"/>
              </a:spcBef>
              <a:buFontTx/>
              <a:buNone/>
            </a:pPr>
            <a:endParaRPr kumimoji="0" lang="zh-CN" altLang="en-US" sz="1800">
              <a:latin typeface="Arial" panose="020B0604020202020204" pitchFamily="34" charset="0"/>
              <a:ea typeface="宋体" panose="02010600030101010101" pitchFamily="2" charset="-122"/>
            </a:endParaRPr>
          </a:p>
        </p:txBody>
      </p:sp>
      <p:sp>
        <p:nvSpPr>
          <p:cNvPr id="32779" name="Rectangle 16"/>
          <p:cNvSpPr>
            <a:spLocks noGrp="1" noChangeArrowheads="1"/>
          </p:cNvSpPr>
          <p:nvPr>
            <p:ph type="title"/>
          </p:nvPr>
        </p:nvSpPr>
        <p:spPr>
          <a:xfrm>
            <a:off x="19050" y="164382"/>
            <a:ext cx="8050213" cy="850900"/>
          </a:xfrm>
          <a:noFill/>
        </p:spPr>
        <p:txBody>
          <a:bodyPr/>
          <a:lstStyle/>
          <a:p>
            <a:pPr eaLnBrk="1" hangingPunct="1"/>
            <a:r>
              <a:rPr lang="en-US" altLang="zh-CN" b="1" dirty="0">
                <a:latin typeface="Arial" panose="020B0604020202020204" pitchFamily="34" charset="0"/>
              </a:rPr>
              <a:t>§3.3</a:t>
            </a:r>
            <a:r>
              <a:rPr lang="en-US" altLang="zh-CN" b="1" dirty="0"/>
              <a:t> </a:t>
            </a:r>
            <a:r>
              <a:rPr lang="zh-CN" altLang="en-US" b="1" dirty="0"/>
              <a:t>软件的结构基础</a:t>
            </a:r>
            <a:endParaRPr lang="en-US" altLang="zh-CN" b="1" dirty="0"/>
          </a:p>
        </p:txBody>
      </p:sp>
      <p:sp>
        <p:nvSpPr>
          <p:cNvPr id="12" name="Rectangle 8"/>
          <p:cNvSpPr>
            <a:spLocks noChangeArrowheads="1"/>
          </p:cNvSpPr>
          <p:nvPr/>
        </p:nvSpPr>
        <p:spPr bwMode="auto">
          <a:xfrm>
            <a:off x="5422542" y="5500021"/>
            <a:ext cx="1512887" cy="503237"/>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None/>
            </a:pPr>
            <a:r>
              <a:rPr lang="en-US" altLang="zh-CN" sz="1800" dirty="0">
                <a:latin typeface="Arial" panose="020B0604020202020204" pitchFamily="34" charset="0"/>
                <a:ea typeface="宋体" panose="02010600030101010101" pitchFamily="2" charset="-122"/>
              </a:rPr>
              <a:t>……</a:t>
            </a:r>
            <a:endParaRPr lang="en-US" altLang="zh-CN" sz="1800" dirty="0">
              <a:ea typeface="宋体" panose="02010600030101010101" pitchFamily="2" charset="-122"/>
            </a:endParaRPr>
          </a:p>
        </p:txBody>
      </p:sp>
    </p:spTree>
    <p:extLst>
      <p:ext uri="{BB962C8B-B14F-4D97-AF65-F5344CB8AC3E}">
        <p14:creationId xmlns:p14="http://schemas.microsoft.com/office/powerpoint/2010/main" val="412676152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33795" name="Rectangle 3"/>
          <p:cNvSpPr>
            <a:spLocks noGrp="1" noChangeArrowheads="1"/>
          </p:cNvSpPr>
          <p:nvPr>
            <p:ph type="body" idx="1"/>
          </p:nvPr>
        </p:nvSpPr>
        <p:spPr>
          <a:xfrm>
            <a:off x="407988" y="773115"/>
            <a:ext cx="10972800" cy="5065712"/>
          </a:xfrm>
        </p:spPr>
        <p:txBody>
          <a:bodyPr/>
          <a:lstStyle/>
          <a:p>
            <a:pPr eaLnBrk="1" hangingPunct="1">
              <a:lnSpc>
                <a:spcPct val="150000"/>
              </a:lnSpc>
            </a:pPr>
            <a:r>
              <a:rPr lang="zh-CN" altLang="en-US" sz="2800" dirty="0">
                <a:solidFill>
                  <a:schemeClr val="tx1"/>
                </a:solidFill>
                <a:latin typeface="华文中宋" panose="02010600040101010101" pitchFamily="2" charset="-122"/>
                <a:ea typeface="华文中宋" panose="02010600040101010101" pitchFamily="2" charset="-122"/>
              </a:rPr>
              <a:t>部件的连接方式</a:t>
            </a:r>
          </a:p>
          <a:p>
            <a:pPr lvl="1" eaLnBrk="1" hangingPunct="1">
              <a:lnSpc>
                <a:spcPct val="150000"/>
              </a:lnSpc>
              <a:buFont typeface="Wingdings" panose="05000000000000000000" pitchFamily="2" charset="2"/>
              <a:buChar char="u"/>
            </a:pPr>
            <a:r>
              <a:rPr lang="zh-CN" altLang="en-US" sz="2400" dirty="0">
                <a:solidFill>
                  <a:schemeClr val="tx1"/>
                </a:solidFill>
                <a:latin typeface="华文中宋" panose="02010600040101010101" pitchFamily="2" charset="-122"/>
                <a:ea typeface="华文中宋" panose="02010600040101010101" pitchFamily="2" charset="-122"/>
              </a:rPr>
              <a:t>查询方式</a:t>
            </a:r>
          </a:p>
          <a:p>
            <a:pPr lvl="2" eaLnBrk="1" hangingPunct="1">
              <a:lnSpc>
                <a:spcPct val="150000"/>
              </a:lnSpc>
            </a:pPr>
            <a:r>
              <a:rPr lang="zh-CN" altLang="en-US" sz="2000" dirty="0">
                <a:solidFill>
                  <a:schemeClr val="tx1"/>
                </a:solidFill>
                <a:latin typeface="华文中宋" panose="02010600040101010101" pitchFamily="2" charset="-122"/>
                <a:ea typeface="华文中宋" panose="02010600040101010101" pitchFamily="2" charset="-122"/>
              </a:rPr>
              <a:t>两个部件</a:t>
            </a:r>
          </a:p>
          <a:p>
            <a:pPr lvl="3" eaLnBrk="1" hangingPunct="1">
              <a:lnSpc>
                <a:spcPct val="150000"/>
              </a:lnSpc>
            </a:pPr>
            <a:r>
              <a:rPr lang="zh-CN" altLang="en-US" dirty="0">
                <a:latin typeface="楷体" panose="02010609060101010101" pitchFamily="49" charset="-122"/>
                <a:ea typeface="楷体" panose="02010609060101010101" pitchFamily="49" charset="-122"/>
              </a:rPr>
              <a:t>信息源：负责信息的采集</a:t>
            </a:r>
          </a:p>
          <a:p>
            <a:pPr lvl="3" eaLnBrk="1" hangingPunct="1">
              <a:lnSpc>
                <a:spcPct val="150000"/>
              </a:lnSpc>
            </a:pPr>
            <a:r>
              <a:rPr lang="zh-CN" altLang="en-US" dirty="0">
                <a:latin typeface="楷体" panose="02010609060101010101" pitchFamily="49" charset="-122"/>
                <a:ea typeface="楷体" panose="02010609060101010101" pitchFamily="49" charset="-122"/>
              </a:rPr>
              <a:t>信息处理部件：周期性地对信息源进行信息查询</a:t>
            </a:r>
          </a:p>
          <a:p>
            <a:pPr lvl="2" eaLnBrk="1" hangingPunct="1">
              <a:lnSpc>
                <a:spcPct val="150000"/>
              </a:lnSpc>
            </a:pPr>
            <a:r>
              <a:rPr lang="zh-CN" altLang="en-US" sz="2000" dirty="0">
                <a:solidFill>
                  <a:schemeClr val="tx1"/>
                </a:solidFill>
                <a:latin typeface="华文中宋" panose="02010600040101010101" pitchFamily="2" charset="-122"/>
                <a:ea typeface="华文中宋" panose="02010600040101010101" pitchFamily="2" charset="-122"/>
              </a:rPr>
              <a:t>对于随机发生的信息源事件无法达到快速的实时处理</a:t>
            </a:r>
          </a:p>
          <a:p>
            <a:pPr lvl="2" eaLnBrk="1" hangingPunct="1">
              <a:lnSpc>
                <a:spcPct val="150000"/>
              </a:lnSpc>
              <a:buFontTx/>
              <a:buNone/>
            </a:pPr>
            <a:r>
              <a:rPr lang="en-US" altLang="zh-CN" dirty="0">
                <a:ea typeface="宋体" panose="02010600030101010101" pitchFamily="2" charset="-122"/>
              </a:rPr>
              <a:t>                                                      </a:t>
            </a:r>
          </a:p>
          <a:p>
            <a:pPr lvl="1" eaLnBrk="1" hangingPunct="1">
              <a:lnSpc>
                <a:spcPct val="150000"/>
              </a:lnSpc>
              <a:buFontTx/>
              <a:buNone/>
            </a:pPr>
            <a:r>
              <a:rPr lang="zh-CN" altLang="en-US" dirty="0">
                <a:ea typeface="宋体" panose="02010600030101010101" pitchFamily="2" charset="-122"/>
              </a:rPr>
              <a:t>　　　　　　　　　　</a:t>
            </a:r>
            <a:endParaRPr lang="en-US" altLang="zh-CN" dirty="0">
              <a:ea typeface="宋体" panose="02010600030101010101" pitchFamily="2" charset="-122"/>
            </a:endParaRPr>
          </a:p>
        </p:txBody>
      </p:sp>
      <p:sp>
        <p:nvSpPr>
          <p:cNvPr id="33796" name="Rectangle 4"/>
          <p:cNvSpPr>
            <a:spLocks noChangeArrowheads="1"/>
          </p:cNvSpPr>
          <p:nvPr/>
        </p:nvSpPr>
        <p:spPr bwMode="auto">
          <a:xfrm>
            <a:off x="3081353" y="5912246"/>
            <a:ext cx="3384550" cy="360362"/>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信息获取和处理构件</a:t>
            </a:r>
          </a:p>
        </p:txBody>
      </p:sp>
      <p:sp>
        <p:nvSpPr>
          <p:cNvPr id="33797" name="Rectangle 5"/>
          <p:cNvSpPr>
            <a:spLocks noChangeArrowheads="1"/>
          </p:cNvSpPr>
          <p:nvPr/>
        </p:nvSpPr>
        <p:spPr bwMode="auto">
          <a:xfrm>
            <a:off x="2073290" y="4616847"/>
            <a:ext cx="1296988" cy="358775"/>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信息源 </a:t>
            </a:r>
            <a:r>
              <a:rPr kumimoji="0" lang="en-US" altLang="zh-CN" sz="1800">
                <a:latin typeface="Times New Roman" panose="02020603050405020304" pitchFamily="18" charset="0"/>
                <a:ea typeface="宋体" panose="02010600030101010101" pitchFamily="2" charset="-122"/>
              </a:rPr>
              <a:t>1</a:t>
            </a:r>
          </a:p>
        </p:txBody>
      </p:sp>
      <p:sp>
        <p:nvSpPr>
          <p:cNvPr id="33798" name="Rectangle 6"/>
          <p:cNvSpPr>
            <a:spLocks noChangeArrowheads="1"/>
          </p:cNvSpPr>
          <p:nvPr/>
        </p:nvSpPr>
        <p:spPr bwMode="auto">
          <a:xfrm>
            <a:off x="5889640" y="4543822"/>
            <a:ext cx="1296988" cy="358775"/>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信息源 </a:t>
            </a:r>
            <a:r>
              <a:rPr kumimoji="0" lang="en-US" altLang="zh-CN" sz="1800">
                <a:latin typeface="Times New Roman" panose="02020603050405020304" pitchFamily="18" charset="0"/>
                <a:ea typeface="宋体" panose="02010600030101010101" pitchFamily="2" charset="-122"/>
              </a:rPr>
              <a:t>n</a:t>
            </a:r>
          </a:p>
        </p:txBody>
      </p:sp>
      <p:sp>
        <p:nvSpPr>
          <p:cNvPr id="33799" name="Line 7"/>
          <p:cNvSpPr>
            <a:spLocks noChangeShapeType="1"/>
          </p:cNvSpPr>
          <p:nvPr/>
        </p:nvSpPr>
        <p:spPr bwMode="auto">
          <a:xfrm flipH="1" flipV="1">
            <a:off x="2649553" y="4975622"/>
            <a:ext cx="2089150"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0" name="Line 8"/>
          <p:cNvSpPr>
            <a:spLocks noChangeShapeType="1"/>
          </p:cNvSpPr>
          <p:nvPr/>
        </p:nvSpPr>
        <p:spPr bwMode="auto">
          <a:xfrm flipV="1">
            <a:off x="4738703" y="4975622"/>
            <a:ext cx="0"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1" name="Line 9"/>
          <p:cNvSpPr>
            <a:spLocks noChangeShapeType="1"/>
          </p:cNvSpPr>
          <p:nvPr/>
        </p:nvSpPr>
        <p:spPr bwMode="auto">
          <a:xfrm flipV="1">
            <a:off x="4738704" y="4904184"/>
            <a:ext cx="1800225" cy="10080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2" name="Rectangle 11"/>
          <p:cNvSpPr>
            <a:spLocks noGrp="1" noChangeArrowheads="1"/>
          </p:cNvSpPr>
          <p:nvPr>
            <p:ph type="title"/>
          </p:nvPr>
        </p:nvSpPr>
        <p:spPr>
          <a:xfrm>
            <a:off x="0" y="136443"/>
            <a:ext cx="8050213" cy="850900"/>
          </a:xfrm>
          <a:noFill/>
        </p:spPr>
        <p:txBody>
          <a:bodyPr/>
          <a:lstStyle/>
          <a:p>
            <a:pPr eaLnBrk="1" hangingPunct="1"/>
            <a:r>
              <a:rPr lang="en-US" altLang="zh-CN" b="1" dirty="0">
                <a:latin typeface="Arial" panose="020B0604020202020204" pitchFamily="34" charset="0"/>
              </a:rPr>
              <a:t>§3.3</a:t>
            </a:r>
            <a:r>
              <a:rPr lang="en-US" altLang="zh-CN" b="1" dirty="0"/>
              <a:t> </a:t>
            </a:r>
            <a:r>
              <a:rPr lang="zh-CN" altLang="en-US" b="1" dirty="0"/>
              <a:t>软件的结构基础</a:t>
            </a:r>
            <a:endParaRPr lang="en-US" altLang="zh-CN" b="1" dirty="0"/>
          </a:p>
        </p:txBody>
      </p:sp>
      <p:sp>
        <p:nvSpPr>
          <p:cNvPr id="11" name="Rectangle 6"/>
          <p:cNvSpPr>
            <a:spLocks noChangeArrowheads="1"/>
          </p:cNvSpPr>
          <p:nvPr/>
        </p:nvSpPr>
        <p:spPr bwMode="auto">
          <a:xfrm>
            <a:off x="4007768" y="4581128"/>
            <a:ext cx="1296988" cy="358775"/>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lvl="1" eaLnBrk="1" hangingPunct="1">
              <a:buFontTx/>
              <a:buNone/>
            </a:pPr>
            <a:r>
              <a:rPr lang="en-US" altLang="zh-CN" dirty="0">
                <a:latin typeface="Arial" panose="020B0604020202020204" pitchFamily="34" charset="0"/>
                <a:ea typeface="宋体" panose="02010600030101010101" pitchFamily="2" charset="-122"/>
              </a:rPr>
              <a:t>……</a:t>
            </a:r>
            <a:endParaRPr lang="en-US" altLang="zh-CN" dirty="0">
              <a:ea typeface="宋体" panose="02010600030101010101" pitchFamily="2" charset="-122"/>
            </a:endParaRPr>
          </a:p>
        </p:txBody>
      </p:sp>
    </p:spTree>
    <p:extLst>
      <p:ext uri="{BB962C8B-B14F-4D97-AF65-F5344CB8AC3E}">
        <p14:creationId xmlns:p14="http://schemas.microsoft.com/office/powerpoint/2010/main" val="389998195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34819" name="Rectangle 3"/>
          <p:cNvSpPr>
            <a:spLocks noGrp="1" noChangeArrowheads="1"/>
          </p:cNvSpPr>
          <p:nvPr>
            <p:ph type="body" idx="1"/>
          </p:nvPr>
        </p:nvSpPr>
        <p:spPr>
          <a:xfrm>
            <a:off x="621161" y="788989"/>
            <a:ext cx="10972800" cy="5065712"/>
          </a:xfrm>
        </p:spPr>
        <p:txBody>
          <a:bodyPr/>
          <a:lstStyle/>
          <a:p>
            <a:pPr lvl="0" eaLnBrk="1" hangingPunct="1">
              <a:lnSpc>
                <a:spcPct val="150000"/>
              </a:lnSpc>
            </a:pPr>
            <a:r>
              <a:rPr lang="zh-CN" altLang="en-US" sz="2800" dirty="0">
                <a:solidFill>
                  <a:schemeClr val="tx1"/>
                </a:solidFill>
                <a:latin typeface="华文中宋" panose="02010600040101010101" pitchFamily="2" charset="-122"/>
                <a:ea typeface="华文中宋" panose="02010600040101010101" pitchFamily="2" charset="-122"/>
              </a:rPr>
              <a:t>部件的连接方式</a:t>
            </a:r>
          </a:p>
          <a:p>
            <a:pPr lvl="1" eaLnBrk="1" hangingPunct="1">
              <a:lnSpc>
                <a:spcPct val="150000"/>
              </a:lnSpc>
              <a:buFont typeface="Wingdings" panose="05000000000000000000" pitchFamily="2" charset="2"/>
              <a:buChar char="u"/>
            </a:pPr>
            <a:r>
              <a:rPr lang="zh-CN" altLang="en-US" sz="2400" dirty="0">
                <a:solidFill>
                  <a:schemeClr val="tx1"/>
                </a:solidFill>
                <a:latin typeface="华文中宋" panose="02010600040101010101" pitchFamily="2" charset="-122"/>
                <a:ea typeface="华文中宋" panose="02010600040101010101" pitchFamily="2" charset="-122"/>
              </a:rPr>
              <a:t>中断</a:t>
            </a:r>
            <a:r>
              <a:rPr lang="en-US" altLang="zh-CN" sz="2400" dirty="0">
                <a:solidFill>
                  <a:schemeClr val="tx1"/>
                </a:solidFill>
                <a:latin typeface="华文中宋" panose="02010600040101010101" pitchFamily="2" charset="-122"/>
                <a:ea typeface="华文中宋" panose="02010600040101010101" pitchFamily="2" charset="-122"/>
              </a:rPr>
              <a:t>/</a:t>
            </a:r>
            <a:r>
              <a:rPr lang="zh-CN" altLang="en-US" sz="2400" dirty="0">
                <a:solidFill>
                  <a:schemeClr val="tx1"/>
                </a:solidFill>
                <a:latin typeface="华文中宋" panose="02010600040101010101" pitchFamily="2" charset="-122"/>
                <a:ea typeface="华文中宋" panose="02010600040101010101" pitchFamily="2" charset="-122"/>
              </a:rPr>
              <a:t>事件触发方式</a:t>
            </a:r>
          </a:p>
          <a:p>
            <a:pPr lvl="2" eaLnBrk="1" hangingPunct="1">
              <a:lnSpc>
                <a:spcPct val="150000"/>
              </a:lnSpc>
            </a:pPr>
            <a:r>
              <a:rPr lang="zh-CN" altLang="en-US" b="0" dirty="0">
                <a:solidFill>
                  <a:schemeClr val="tx1"/>
                </a:solidFill>
                <a:highlight>
                  <a:srgbClr val="FFFF00"/>
                </a:highlight>
                <a:latin typeface="楷体" panose="02010609060101010101" pitchFamily="49" charset="-122"/>
                <a:ea typeface="楷体" panose="02010609060101010101" pitchFamily="49" charset="-122"/>
              </a:rPr>
              <a:t>硬的：</a:t>
            </a:r>
            <a:r>
              <a:rPr lang="zh-CN" altLang="en-US" b="0" dirty="0">
                <a:solidFill>
                  <a:schemeClr val="tx1"/>
                </a:solidFill>
                <a:latin typeface="楷体" panose="02010609060101010101" pitchFamily="49" charset="-122"/>
                <a:ea typeface="楷体" panose="02010609060101010101" pitchFamily="49" charset="-122"/>
              </a:rPr>
              <a:t>通过硬件提供的中断及其控制机制实现部件连接的方式</a:t>
            </a:r>
          </a:p>
          <a:p>
            <a:pPr lvl="2" eaLnBrk="1" hangingPunct="1">
              <a:lnSpc>
                <a:spcPct val="150000"/>
              </a:lnSpc>
            </a:pPr>
            <a:r>
              <a:rPr lang="zh-CN" altLang="en-US" b="0" dirty="0">
                <a:solidFill>
                  <a:schemeClr val="tx1"/>
                </a:solidFill>
                <a:highlight>
                  <a:srgbClr val="FFFF00"/>
                </a:highlight>
                <a:latin typeface="楷体" panose="02010609060101010101" pitchFamily="49" charset="-122"/>
                <a:ea typeface="楷体" panose="02010609060101010101" pitchFamily="49" charset="-122"/>
              </a:rPr>
              <a:t>软的：</a:t>
            </a:r>
            <a:r>
              <a:rPr lang="zh-CN" altLang="en-US" b="0" dirty="0">
                <a:solidFill>
                  <a:schemeClr val="tx1"/>
                </a:solidFill>
                <a:latin typeface="楷体" panose="02010609060101010101" pitchFamily="49" charset="-122"/>
                <a:ea typeface="楷体" panose="02010609060101010101" pitchFamily="49" charset="-122"/>
              </a:rPr>
              <a:t>用特定名称标识中断号码就形成事件触发的部件连接方式</a:t>
            </a:r>
            <a:endParaRPr lang="zh-CN" altLang="en-US" sz="240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pPr>
            <a:r>
              <a:rPr lang="zh-CN" altLang="en-US" sz="2000" b="0" dirty="0">
                <a:solidFill>
                  <a:schemeClr val="tx1"/>
                </a:solidFill>
                <a:latin typeface="楷体" panose="02010609060101010101" pitchFamily="49" charset="-122"/>
                <a:ea typeface="楷体" panose="02010609060101010101" pitchFamily="49" charset="-122"/>
              </a:rPr>
              <a:t>处理构件不主动关心信息源的情况</a:t>
            </a:r>
          </a:p>
          <a:p>
            <a:pPr lvl="2" eaLnBrk="1" hangingPunct="1">
              <a:lnSpc>
                <a:spcPct val="150000"/>
              </a:lnSpc>
            </a:pPr>
            <a:r>
              <a:rPr lang="zh-CN" altLang="en-US" sz="2000" b="0" dirty="0">
                <a:solidFill>
                  <a:schemeClr val="tx1"/>
                </a:solidFill>
                <a:latin typeface="楷体" panose="02010609060101010101" pitchFamily="49" charset="-122"/>
                <a:ea typeface="楷体" panose="02010609060101010101" pitchFamily="49" charset="-122"/>
              </a:rPr>
              <a:t>信息处理部件在信息源中断事件触发下启动工作</a:t>
            </a:r>
          </a:p>
          <a:p>
            <a:pPr lvl="2" eaLnBrk="1" hangingPunct="1">
              <a:lnSpc>
                <a:spcPct val="150000"/>
              </a:lnSpc>
            </a:pPr>
            <a:r>
              <a:rPr lang="zh-CN" altLang="en-US" sz="2000" b="0" dirty="0">
                <a:solidFill>
                  <a:schemeClr val="tx1"/>
                </a:solidFill>
                <a:latin typeface="楷体" panose="02010609060101010101" pitchFamily="49" charset="-122"/>
                <a:ea typeface="楷体" panose="02010609060101010101" pitchFamily="49" charset="-122"/>
              </a:rPr>
              <a:t>可以对随机发生的信息源事件进行快速的实时处理</a:t>
            </a:r>
            <a:endParaRPr lang="en-US" altLang="zh-CN" sz="2000" b="0" dirty="0">
              <a:solidFill>
                <a:schemeClr val="tx1"/>
              </a:solidFill>
              <a:latin typeface="楷体" panose="02010609060101010101" pitchFamily="49" charset="-122"/>
              <a:ea typeface="楷体" panose="02010609060101010101" pitchFamily="49" charset="-122"/>
            </a:endParaRPr>
          </a:p>
        </p:txBody>
      </p:sp>
      <p:sp>
        <p:nvSpPr>
          <p:cNvPr id="34820" name="Rectangle 4"/>
          <p:cNvSpPr>
            <a:spLocks noChangeArrowheads="1"/>
          </p:cNvSpPr>
          <p:nvPr/>
        </p:nvSpPr>
        <p:spPr bwMode="auto">
          <a:xfrm>
            <a:off x="7968233" y="6341056"/>
            <a:ext cx="3384550" cy="360362"/>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处理构件</a:t>
            </a:r>
          </a:p>
        </p:txBody>
      </p:sp>
      <p:sp>
        <p:nvSpPr>
          <p:cNvPr id="34821" name="Rectangle 5"/>
          <p:cNvSpPr>
            <a:spLocks noChangeArrowheads="1"/>
          </p:cNvSpPr>
          <p:nvPr/>
        </p:nvSpPr>
        <p:spPr bwMode="auto">
          <a:xfrm>
            <a:off x="6960170" y="5045657"/>
            <a:ext cx="1296988" cy="358775"/>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信息源 </a:t>
            </a:r>
            <a:r>
              <a:rPr kumimoji="0" lang="en-US" altLang="zh-CN" sz="1800">
                <a:latin typeface="Times New Roman" panose="02020603050405020304" pitchFamily="18" charset="0"/>
                <a:ea typeface="宋体" panose="02010600030101010101" pitchFamily="2" charset="-122"/>
              </a:rPr>
              <a:t>1</a:t>
            </a:r>
          </a:p>
        </p:txBody>
      </p:sp>
      <p:sp>
        <p:nvSpPr>
          <p:cNvPr id="34822" name="Rectangle 6"/>
          <p:cNvSpPr>
            <a:spLocks noChangeArrowheads="1"/>
          </p:cNvSpPr>
          <p:nvPr/>
        </p:nvSpPr>
        <p:spPr bwMode="auto">
          <a:xfrm>
            <a:off x="10776520" y="4972632"/>
            <a:ext cx="1296988" cy="358775"/>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信息源 </a:t>
            </a:r>
            <a:r>
              <a:rPr kumimoji="0" lang="en-US" altLang="zh-CN" sz="1800">
                <a:latin typeface="Times New Roman" panose="02020603050405020304" pitchFamily="18" charset="0"/>
                <a:ea typeface="宋体" panose="02010600030101010101" pitchFamily="2" charset="-122"/>
              </a:rPr>
              <a:t>n</a:t>
            </a:r>
          </a:p>
        </p:txBody>
      </p:sp>
      <p:sp>
        <p:nvSpPr>
          <p:cNvPr id="34823" name="Line 7"/>
          <p:cNvSpPr>
            <a:spLocks noChangeShapeType="1"/>
          </p:cNvSpPr>
          <p:nvPr/>
        </p:nvSpPr>
        <p:spPr bwMode="auto">
          <a:xfrm flipH="1" flipV="1">
            <a:off x="7536433" y="5404432"/>
            <a:ext cx="2089150" cy="9366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4824" name="Line 8"/>
          <p:cNvSpPr>
            <a:spLocks noChangeShapeType="1"/>
          </p:cNvSpPr>
          <p:nvPr/>
        </p:nvSpPr>
        <p:spPr bwMode="auto">
          <a:xfrm flipV="1">
            <a:off x="9625583" y="5404432"/>
            <a:ext cx="0" cy="9366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4825" name="Line 9"/>
          <p:cNvSpPr>
            <a:spLocks noChangeShapeType="1"/>
          </p:cNvSpPr>
          <p:nvPr/>
        </p:nvSpPr>
        <p:spPr bwMode="auto">
          <a:xfrm flipV="1">
            <a:off x="9625584" y="5332994"/>
            <a:ext cx="1800225" cy="10080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4826" name="Text Box 10"/>
          <p:cNvSpPr txBox="1">
            <a:spLocks noChangeArrowheads="1"/>
          </p:cNvSpPr>
          <p:nvPr/>
        </p:nvSpPr>
        <p:spPr bwMode="auto">
          <a:xfrm>
            <a:off x="8739758" y="4942468"/>
            <a:ext cx="11624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eaLnBrk="1" latinLnBrk="0" hangingPunct="1">
              <a:buClr>
                <a:schemeClr val="accent1"/>
              </a:buClr>
              <a:buFont typeface="Wingdings" panose="05000000000000000000" pitchFamily="2" charset="2"/>
              <a:buNone/>
            </a:pPr>
            <a:r>
              <a:rPr kumimoji="0" lang="en-US" altLang="zh-CN" b="1">
                <a:latin typeface="宋体" panose="02010600030101010101" pitchFamily="2" charset="-122"/>
                <a:ea typeface="宋体" panose="02010600030101010101" pitchFamily="2" charset="-122"/>
              </a:rPr>
              <a:t>……</a:t>
            </a:r>
          </a:p>
        </p:txBody>
      </p:sp>
      <p:sp>
        <p:nvSpPr>
          <p:cNvPr id="34827" name="Rectangle 12"/>
          <p:cNvSpPr>
            <a:spLocks noGrp="1" noChangeArrowheads="1"/>
          </p:cNvSpPr>
          <p:nvPr>
            <p:ph type="title"/>
          </p:nvPr>
        </p:nvSpPr>
        <p:spPr>
          <a:xfrm>
            <a:off x="0" y="127060"/>
            <a:ext cx="8050213" cy="850900"/>
          </a:xfrm>
          <a:noFill/>
        </p:spPr>
        <p:txBody>
          <a:bodyPr/>
          <a:lstStyle/>
          <a:p>
            <a:pPr eaLnBrk="1" hangingPunct="1"/>
            <a:r>
              <a:rPr lang="en-US" altLang="zh-CN" b="1" dirty="0">
                <a:latin typeface="Arial" panose="020B0604020202020204" pitchFamily="34" charset="0"/>
                <a:ea typeface="宋体" panose="02010600030101010101" pitchFamily="2" charset="-122"/>
              </a:rPr>
              <a:t>§3.3</a:t>
            </a:r>
            <a:r>
              <a:rPr lang="en-US" altLang="zh-CN" b="1" dirty="0"/>
              <a:t> </a:t>
            </a:r>
            <a:r>
              <a:rPr lang="zh-CN" altLang="en-US" b="1" dirty="0"/>
              <a:t>软件的结构基础</a:t>
            </a:r>
            <a:endParaRPr lang="en-US" altLang="zh-CN" b="1" dirty="0"/>
          </a:p>
        </p:txBody>
      </p:sp>
    </p:spTree>
    <p:extLst>
      <p:ext uri="{BB962C8B-B14F-4D97-AF65-F5344CB8AC3E}">
        <p14:creationId xmlns:p14="http://schemas.microsoft.com/office/powerpoint/2010/main" val="358399838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35843" name="Rectangle 3"/>
          <p:cNvSpPr>
            <a:spLocks noGrp="1" noChangeArrowheads="1"/>
          </p:cNvSpPr>
          <p:nvPr>
            <p:ph type="body" idx="1"/>
          </p:nvPr>
        </p:nvSpPr>
        <p:spPr>
          <a:xfrm>
            <a:off x="263352" y="951867"/>
            <a:ext cx="11233248" cy="5065712"/>
          </a:xfrm>
        </p:spPr>
        <p:txBody>
          <a:bodyPr/>
          <a:lstStyle/>
          <a:p>
            <a:pPr lvl="0" eaLnBrk="1" hangingPunct="1">
              <a:lnSpc>
                <a:spcPct val="150000"/>
              </a:lnSpc>
            </a:pPr>
            <a:r>
              <a:rPr lang="zh-CN" altLang="en-US" sz="2800" dirty="0">
                <a:solidFill>
                  <a:schemeClr val="tx1"/>
                </a:solidFill>
                <a:latin typeface="华文中宋" panose="02010600040101010101" pitchFamily="2" charset="-122"/>
                <a:ea typeface="华文中宋" panose="02010600040101010101" pitchFamily="2" charset="-122"/>
              </a:rPr>
              <a:t>部件的连接方式</a:t>
            </a:r>
          </a:p>
          <a:p>
            <a:pPr lvl="1" eaLnBrk="1" hangingPunct="1">
              <a:lnSpc>
                <a:spcPct val="150000"/>
              </a:lnSpc>
              <a:buFont typeface="Wingdings" panose="05000000000000000000" pitchFamily="2" charset="2"/>
              <a:buChar char="u"/>
            </a:pPr>
            <a:r>
              <a:rPr lang="zh-CN" altLang="en-US" sz="2400" dirty="0">
                <a:solidFill>
                  <a:schemeClr val="tx1"/>
                </a:solidFill>
                <a:latin typeface="华文中宋" panose="02010600040101010101" pitchFamily="2" charset="-122"/>
                <a:ea typeface="华文中宋" panose="02010600040101010101" pitchFamily="2" charset="-122"/>
              </a:rPr>
              <a:t>共享信息模式</a:t>
            </a:r>
          </a:p>
          <a:p>
            <a:pPr lvl="2" eaLnBrk="1" hangingPunct="1">
              <a:lnSpc>
                <a:spcPct val="150000"/>
              </a:lnSpc>
            </a:pPr>
            <a:r>
              <a:rPr lang="zh-CN" altLang="en-US" sz="2000" b="0" dirty="0">
                <a:solidFill>
                  <a:schemeClr val="tx1"/>
                </a:solidFill>
                <a:latin typeface="楷体" panose="02010609060101010101" pitchFamily="49" charset="-122"/>
                <a:ea typeface="楷体" panose="02010609060101010101" pitchFamily="49" charset="-122"/>
              </a:rPr>
              <a:t>共享信息区构件进行信息源和信息处理构件的信息交换和传递</a:t>
            </a:r>
          </a:p>
          <a:p>
            <a:pPr lvl="2" eaLnBrk="1" hangingPunct="1">
              <a:lnSpc>
                <a:spcPct val="150000"/>
              </a:lnSpc>
            </a:pPr>
            <a:r>
              <a:rPr lang="zh-CN" altLang="en-US" sz="2000" b="0" dirty="0">
                <a:solidFill>
                  <a:schemeClr val="tx1"/>
                </a:solidFill>
                <a:latin typeface="楷体" panose="02010609060101010101" pitchFamily="49" charset="-122"/>
                <a:ea typeface="楷体" panose="02010609060101010101" pitchFamily="49" charset="-122"/>
              </a:rPr>
              <a:t>需要考虑信息存取的同步和互斥问题</a:t>
            </a:r>
          </a:p>
          <a:p>
            <a:pPr lvl="2" eaLnBrk="1" hangingPunct="1"/>
            <a:endParaRPr lang="zh-CN" altLang="en-US" dirty="0">
              <a:ea typeface="宋体" panose="02010600030101010101" pitchFamily="2" charset="-122"/>
            </a:endParaRPr>
          </a:p>
          <a:p>
            <a:pPr lvl="2" eaLnBrk="1" hangingPunct="1">
              <a:buFontTx/>
              <a:buNone/>
            </a:pPr>
            <a:r>
              <a:rPr lang="zh-CN" altLang="en-US" dirty="0">
                <a:ea typeface="宋体" panose="02010600030101010101" pitchFamily="2" charset="-122"/>
              </a:rPr>
              <a:t>              </a:t>
            </a:r>
            <a:endParaRPr lang="en-US" altLang="zh-CN" dirty="0">
              <a:ea typeface="宋体" panose="02010600030101010101" pitchFamily="2" charset="-122"/>
            </a:endParaRPr>
          </a:p>
        </p:txBody>
      </p:sp>
      <p:sp>
        <p:nvSpPr>
          <p:cNvPr id="35844" name="Rectangle 4"/>
          <p:cNvSpPr>
            <a:spLocks noChangeArrowheads="1"/>
          </p:cNvSpPr>
          <p:nvPr/>
        </p:nvSpPr>
        <p:spPr bwMode="auto">
          <a:xfrm>
            <a:off x="1738783" y="3579167"/>
            <a:ext cx="1549400" cy="31115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信息源 </a:t>
            </a:r>
            <a:r>
              <a:rPr kumimoji="0" lang="en-US" altLang="zh-CN" sz="1800" dirty="0">
                <a:latin typeface="Times New Roman" panose="02020603050405020304" pitchFamily="18" charset="0"/>
                <a:ea typeface="宋体" panose="02010600030101010101" pitchFamily="2" charset="-122"/>
              </a:rPr>
              <a:t>1</a:t>
            </a:r>
          </a:p>
        </p:txBody>
      </p:sp>
      <p:sp>
        <p:nvSpPr>
          <p:cNvPr id="35846" name="Oval 6"/>
          <p:cNvSpPr>
            <a:spLocks noChangeArrowheads="1"/>
          </p:cNvSpPr>
          <p:nvPr/>
        </p:nvSpPr>
        <p:spPr bwMode="auto">
          <a:xfrm>
            <a:off x="4139084" y="4149080"/>
            <a:ext cx="1839913" cy="677862"/>
          </a:xfrm>
          <a:prstGeom prst="ellipse">
            <a:avLst/>
          </a:prstGeom>
          <a:solidFill>
            <a:schemeClr val="accent1"/>
          </a:solidFill>
          <a:ln w="9525">
            <a:solidFill>
              <a:schemeClr val="tx1"/>
            </a:solidFill>
            <a:round/>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latinLnBrk="0">
              <a:spcBef>
                <a:spcPct val="0"/>
              </a:spcBef>
              <a:buFontTx/>
              <a:buNone/>
            </a:pPr>
            <a:endParaRPr kumimoji="0" lang="zh-CN" altLang="en-US" sz="1800">
              <a:latin typeface="Arial" panose="020B0604020202020204" pitchFamily="34" charset="0"/>
              <a:ea typeface="宋体" panose="02010600030101010101" pitchFamily="2" charset="-122"/>
            </a:endParaRPr>
          </a:p>
        </p:txBody>
      </p:sp>
      <p:sp>
        <p:nvSpPr>
          <p:cNvPr id="35847" name="Rectangle 7"/>
          <p:cNvSpPr>
            <a:spLocks noChangeArrowheads="1"/>
          </p:cNvSpPr>
          <p:nvPr/>
        </p:nvSpPr>
        <p:spPr bwMode="auto">
          <a:xfrm>
            <a:off x="1734021" y="5078721"/>
            <a:ext cx="1549400" cy="31115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信息源 </a:t>
            </a:r>
            <a:r>
              <a:rPr kumimoji="0" lang="en-US" altLang="zh-CN" sz="1800" dirty="0">
                <a:latin typeface="Times New Roman" panose="02020603050405020304" pitchFamily="18" charset="0"/>
                <a:ea typeface="宋体" panose="02010600030101010101" pitchFamily="2" charset="-122"/>
              </a:rPr>
              <a:t>n </a:t>
            </a:r>
          </a:p>
        </p:txBody>
      </p:sp>
      <p:sp>
        <p:nvSpPr>
          <p:cNvPr id="35848" name="Oval 8"/>
          <p:cNvSpPr>
            <a:spLocks noChangeArrowheads="1"/>
          </p:cNvSpPr>
          <p:nvPr/>
        </p:nvSpPr>
        <p:spPr bwMode="auto">
          <a:xfrm>
            <a:off x="4151784" y="4149080"/>
            <a:ext cx="1839913" cy="677862"/>
          </a:xfrm>
          <a:prstGeom prst="ellipse">
            <a:avLst/>
          </a:prstGeom>
          <a:solidFill>
            <a:schemeClr val="accent1"/>
          </a:solidFill>
          <a:ln w="9525">
            <a:solidFill>
              <a:schemeClr val="tx1"/>
            </a:solidFill>
            <a:round/>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共享信息交换区</a:t>
            </a:r>
          </a:p>
        </p:txBody>
      </p:sp>
      <p:sp>
        <p:nvSpPr>
          <p:cNvPr id="35849" name="Rectangle 9"/>
          <p:cNvSpPr>
            <a:spLocks noChangeArrowheads="1"/>
          </p:cNvSpPr>
          <p:nvPr/>
        </p:nvSpPr>
        <p:spPr bwMode="auto">
          <a:xfrm>
            <a:off x="6902921" y="4357042"/>
            <a:ext cx="1549400" cy="31115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信息处理构件</a:t>
            </a:r>
          </a:p>
        </p:txBody>
      </p:sp>
      <p:sp>
        <p:nvSpPr>
          <p:cNvPr id="35850" name="Line 10"/>
          <p:cNvSpPr>
            <a:spLocks noChangeShapeType="1"/>
          </p:cNvSpPr>
          <p:nvPr/>
        </p:nvSpPr>
        <p:spPr bwMode="auto">
          <a:xfrm>
            <a:off x="3319933" y="3772842"/>
            <a:ext cx="1162050" cy="387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1" name="Line 11"/>
          <p:cNvSpPr>
            <a:spLocks noChangeShapeType="1"/>
          </p:cNvSpPr>
          <p:nvPr/>
        </p:nvSpPr>
        <p:spPr bwMode="auto">
          <a:xfrm flipV="1">
            <a:off x="3283421" y="4858692"/>
            <a:ext cx="1236662" cy="4206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2" name="Line 13"/>
          <p:cNvSpPr>
            <a:spLocks noChangeShapeType="1"/>
          </p:cNvSpPr>
          <p:nvPr/>
        </p:nvSpPr>
        <p:spPr bwMode="auto">
          <a:xfrm>
            <a:off x="6015509" y="4482455"/>
            <a:ext cx="860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3" name="Rectangle 15"/>
          <p:cNvSpPr>
            <a:spLocks noGrp="1" noChangeArrowheads="1"/>
          </p:cNvSpPr>
          <p:nvPr>
            <p:ph type="title"/>
          </p:nvPr>
        </p:nvSpPr>
        <p:spPr>
          <a:xfrm>
            <a:off x="0" y="215901"/>
            <a:ext cx="8050213" cy="850900"/>
          </a:xfrm>
          <a:noFill/>
        </p:spPr>
        <p:txBody>
          <a:bodyPr/>
          <a:lstStyle/>
          <a:p>
            <a:pPr eaLnBrk="1" hangingPunct="1"/>
            <a:r>
              <a:rPr lang="en-US" altLang="zh-CN" b="1" dirty="0">
                <a:latin typeface="Arial" panose="020B0604020202020204" pitchFamily="34" charset="0"/>
              </a:rPr>
              <a:t>§3.3</a:t>
            </a:r>
            <a:r>
              <a:rPr lang="en-US" altLang="zh-CN" b="1" dirty="0"/>
              <a:t> </a:t>
            </a:r>
            <a:r>
              <a:rPr lang="zh-CN" altLang="en-US" b="1" dirty="0"/>
              <a:t>软件的结构基础</a:t>
            </a:r>
            <a:endParaRPr lang="en-US" altLang="zh-CN" b="1" dirty="0"/>
          </a:p>
        </p:txBody>
      </p:sp>
      <p:sp>
        <p:nvSpPr>
          <p:cNvPr id="14" name="Rectangle 4"/>
          <p:cNvSpPr>
            <a:spLocks noChangeArrowheads="1"/>
          </p:cNvSpPr>
          <p:nvPr/>
        </p:nvSpPr>
        <p:spPr bwMode="auto">
          <a:xfrm>
            <a:off x="1738783" y="4273222"/>
            <a:ext cx="1549400" cy="31115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en-US" altLang="zh-CN" sz="1800" dirty="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354874073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19459" name="Rectangle 4"/>
          <p:cNvSpPr>
            <a:spLocks noChangeArrowheads="1"/>
          </p:cNvSpPr>
          <p:nvPr/>
        </p:nvSpPr>
        <p:spPr bwMode="auto">
          <a:xfrm>
            <a:off x="1736892" y="5341924"/>
            <a:ext cx="2016224" cy="319324"/>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latinLnBrk="0">
              <a:spcBef>
                <a:spcPct val="0"/>
              </a:spcBef>
              <a:buFontTx/>
              <a:buNone/>
            </a:pPr>
            <a:endParaRPr kumimoji="0" lang="zh-CN" altLang="en-US" sz="1800">
              <a:latin typeface="Arial" panose="020B0604020202020204" pitchFamily="34" charset="0"/>
              <a:ea typeface="宋体" panose="02010600030101010101" pitchFamily="2" charset="-122"/>
            </a:endParaRPr>
          </a:p>
        </p:txBody>
      </p:sp>
      <p:sp>
        <p:nvSpPr>
          <p:cNvPr id="19460" name="Rectangle 3"/>
          <p:cNvSpPr>
            <a:spLocks noGrp="1" noChangeArrowheads="1"/>
          </p:cNvSpPr>
          <p:nvPr>
            <p:ph type="body" idx="1"/>
          </p:nvPr>
        </p:nvSpPr>
        <p:spPr>
          <a:xfrm>
            <a:off x="360364" y="764704"/>
            <a:ext cx="11280252" cy="5292368"/>
          </a:xfrm>
        </p:spPr>
        <p:txBody>
          <a:bodyPr/>
          <a:lstStyle/>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任何具有固定组成形式的数据、代码、数据集合、代码序列、数据和代码的结合体都可以称作结构。 </a:t>
            </a:r>
            <a:endParaRPr lang="en-US" altLang="zh-CN"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无论多么高层的结构，都是建立在基础结构之上的。</a:t>
            </a:r>
            <a:endParaRPr lang="en-US" altLang="zh-CN"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软件结构的问题从最初的最基本、最底层的描述过渡到越来越高、越来越抽象的层次上。</a:t>
            </a:r>
            <a:endParaRPr lang="en-US" altLang="zh-CN"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软件结构基础的思想和概念，包括四个方面：</a:t>
            </a:r>
          </a:p>
          <a:p>
            <a:pPr lvl="2" eaLnBrk="1" hangingPunct="1">
              <a:lnSpc>
                <a:spcPct val="150000"/>
              </a:lnSpc>
            </a:pPr>
            <a:r>
              <a:rPr lang="zh-CN" altLang="en-US" sz="1800" b="0" dirty="0">
                <a:solidFill>
                  <a:schemeClr val="tx1"/>
                </a:solidFill>
                <a:latin typeface="华文中宋" panose="02010600040101010101" pitchFamily="2" charset="-122"/>
                <a:ea typeface="华文中宋" panose="02010600040101010101" pitchFamily="2" charset="-122"/>
              </a:rPr>
              <a:t>结构化控制流</a:t>
            </a:r>
            <a:r>
              <a:rPr lang="en-US" altLang="zh-CN" sz="1800" b="0" dirty="0">
                <a:solidFill>
                  <a:schemeClr val="tx1"/>
                </a:solidFill>
                <a:latin typeface="华文中宋" panose="02010600040101010101" pitchFamily="2" charset="-122"/>
                <a:ea typeface="华文中宋" panose="02010600040101010101" pitchFamily="2" charset="-122"/>
              </a:rPr>
              <a:t>		</a:t>
            </a:r>
            <a:endParaRPr lang="zh-CN" altLang="en-US" sz="1800" b="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pPr>
            <a:r>
              <a:rPr lang="zh-CN" altLang="en-US" sz="1800" b="0" dirty="0">
                <a:solidFill>
                  <a:schemeClr val="tx1"/>
                </a:solidFill>
                <a:latin typeface="华文中宋" panose="02010600040101010101" pitchFamily="2" charset="-122"/>
                <a:ea typeface="华文中宋" panose="02010600040101010101" pitchFamily="2" charset="-122"/>
              </a:rPr>
              <a:t>部件的连接模式</a:t>
            </a:r>
          </a:p>
          <a:p>
            <a:pPr lvl="2" eaLnBrk="1" hangingPunct="1">
              <a:lnSpc>
                <a:spcPct val="150000"/>
              </a:lnSpc>
            </a:pPr>
            <a:r>
              <a:rPr lang="zh-CN" altLang="en-US" sz="1800" dirty="0">
                <a:solidFill>
                  <a:srgbClr val="C00000"/>
                </a:solidFill>
                <a:latin typeface="华文中宋" panose="02010600040101010101" pitchFamily="2" charset="-122"/>
                <a:ea typeface="华文中宋" panose="02010600040101010101" pitchFamily="2" charset="-122"/>
              </a:rPr>
              <a:t>数据结构</a:t>
            </a:r>
          </a:p>
          <a:p>
            <a:pPr lvl="2" eaLnBrk="1" hangingPunct="1">
              <a:lnSpc>
                <a:spcPct val="150000"/>
              </a:lnSpc>
            </a:pPr>
            <a:r>
              <a:rPr lang="zh-CN" altLang="en-US" sz="1800" b="0" dirty="0">
                <a:solidFill>
                  <a:schemeClr val="tx1"/>
                </a:solidFill>
                <a:latin typeface="华文中宋" panose="02010600040101010101" pitchFamily="2" charset="-122"/>
                <a:ea typeface="华文中宋" panose="02010600040101010101" pitchFamily="2" charset="-122"/>
              </a:rPr>
              <a:t>抽象数据类型</a:t>
            </a:r>
            <a:r>
              <a:rPr lang="en-US" altLang="zh-CN" sz="1800" b="0" dirty="0">
                <a:solidFill>
                  <a:schemeClr val="tx1"/>
                </a:solidFill>
                <a:latin typeface="华文中宋" panose="02010600040101010101" pitchFamily="2" charset="-122"/>
                <a:ea typeface="华文中宋" panose="02010600040101010101" pitchFamily="2" charset="-122"/>
              </a:rPr>
              <a:t>	</a:t>
            </a:r>
            <a:r>
              <a:rPr lang="en-US" altLang="zh-CN" sz="1800" dirty="0">
                <a:ea typeface="宋体" panose="02010600030101010101" pitchFamily="2" charset="-122"/>
              </a:rPr>
              <a:t>		</a:t>
            </a:r>
            <a:endParaRPr lang="zh-CN" altLang="en-US" sz="1800" dirty="0">
              <a:ea typeface="宋体" panose="02010600030101010101" pitchFamily="2" charset="-122"/>
            </a:endParaRPr>
          </a:p>
        </p:txBody>
      </p:sp>
      <p:sp>
        <p:nvSpPr>
          <p:cNvPr id="19461" name="AutoShape 6"/>
          <p:cNvSpPr>
            <a:spLocks noChangeArrowheads="1"/>
          </p:cNvSpPr>
          <p:nvPr/>
        </p:nvSpPr>
        <p:spPr bwMode="auto">
          <a:xfrm>
            <a:off x="2567608" y="4437112"/>
            <a:ext cx="2376264" cy="1728192"/>
          </a:xfrm>
          <a:prstGeom prst="downArrow">
            <a:avLst>
              <a:gd name="adj1" fmla="val 10087"/>
              <a:gd name="adj2" fmla="val 28009"/>
            </a:avLst>
          </a:prstGeom>
          <a:solidFill>
            <a:schemeClr val="accent1"/>
          </a:solidFill>
          <a:ln w="9525" algn="ctr">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越</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来</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越</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抽</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象</a:t>
            </a:r>
          </a:p>
        </p:txBody>
      </p:sp>
      <p:sp>
        <p:nvSpPr>
          <p:cNvPr id="19462" name="Rectangle 8"/>
          <p:cNvSpPr>
            <a:spLocks noGrp="1" noChangeArrowheads="1"/>
          </p:cNvSpPr>
          <p:nvPr>
            <p:ph type="title"/>
          </p:nvPr>
        </p:nvSpPr>
        <p:spPr>
          <a:xfrm>
            <a:off x="53181" y="146844"/>
            <a:ext cx="8050213" cy="850900"/>
          </a:xfrm>
          <a:noFill/>
        </p:spPr>
        <p:txBody>
          <a:bodyPr/>
          <a:lstStyle/>
          <a:p>
            <a:pPr eaLnBrk="1" hangingPunct="1"/>
            <a:r>
              <a:rPr lang="en-US" altLang="zh-CN" b="1" dirty="0">
                <a:latin typeface="Arial" panose="020B0604020202020204" pitchFamily="34" charset="0"/>
              </a:rPr>
              <a:t>§3.3</a:t>
            </a:r>
            <a:r>
              <a:rPr lang="en-US" altLang="zh-CN" b="1" dirty="0"/>
              <a:t> </a:t>
            </a:r>
            <a:r>
              <a:rPr lang="zh-CN" altLang="en-US" b="1" dirty="0"/>
              <a:t>软件的结构基础</a:t>
            </a:r>
            <a:endParaRPr lang="en-US" altLang="zh-CN" b="1" dirty="0"/>
          </a:p>
        </p:txBody>
      </p:sp>
    </p:spTree>
    <p:extLst>
      <p:ext uri="{BB962C8B-B14F-4D97-AF65-F5344CB8AC3E}">
        <p14:creationId xmlns:p14="http://schemas.microsoft.com/office/powerpoint/2010/main" val="65208890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37891" name="Rectangle 3"/>
          <p:cNvSpPr>
            <a:spLocks noGrp="1" noChangeArrowheads="1"/>
          </p:cNvSpPr>
          <p:nvPr>
            <p:ph type="body" idx="1"/>
          </p:nvPr>
        </p:nvSpPr>
        <p:spPr>
          <a:xfrm>
            <a:off x="443372" y="476672"/>
            <a:ext cx="11305256" cy="5904656"/>
          </a:xfrm>
        </p:spPr>
        <p:txBody>
          <a:bodyPr/>
          <a:lstStyle/>
          <a:p>
            <a:pPr eaLnBrk="1" hangingPunct="1">
              <a:lnSpc>
                <a:spcPct val="150000"/>
              </a:lnSpc>
            </a:pPr>
            <a:r>
              <a:rPr lang="zh-CN" altLang="en-US" sz="2800" dirty="0">
                <a:solidFill>
                  <a:schemeClr val="tx1"/>
                </a:solidFill>
                <a:latin typeface="华文中宋" panose="02010600040101010101" pitchFamily="2" charset="-122"/>
                <a:ea typeface="华文中宋" panose="02010600040101010101" pitchFamily="2" charset="-122"/>
              </a:rPr>
              <a:t>数据结构</a:t>
            </a:r>
          </a:p>
          <a:p>
            <a:pPr lvl="1" eaLnBrk="1" hangingPunct="1">
              <a:lnSpc>
                <a:spcPct val="150000"/>
              </a:lnSpc>
              <a:buFont typeface="Wingdings" panose="05000000000000000000" pitchFamily="2" charset="2"/>
              <a:buChar char="u"/>
            </a:pPr>
            <a:r>
              <a:rPr lang="zh-CN" altLang="en-US" sz="2400" dirty="0">
                <a:solidFill>
                  <a:schemeClr val="tx1"/>
                </a:solidFill>
                <a:latin typeface="华文中宋" panose="02010600040101010101" pitchFamily="2" charset="-122"/>
                <a:ea typeface="华文中宋" panose="02010600040101010101" pitchFamily="2" charset="-122"/>
              </a:rPr>
              <a:t>是继规范控制和结构化设计后在软件研究和设计中发挥巨大促进作用的软件结构概念。</a:t>
            </a:r>
            <a:endParaRPr lang="en-US" altLang="zh-CN" sz="2400" dirty="0">
              <a:solidFill>
                <a:schemeClr val="tx1"/>
              </a:solidFill>
              <a:latin typeface="华文中宋" panose="02010600040101010101" pitchFamily="2" charset="-122"/>
              <a:ea typeface="华文中宋" panose="02010600040101010101" pitchFamily="2" charset="-122"/>
            </a:endParaRPr>
          </a:p>
          <a:p>
            <a:pPr lvl="2" eaLnBrk="1" hangingPunct="1"/>
            <a:r>
              <a:rPr lang="zh-CN" altLang="en-US" sz="2000" b="0" kern="1200" dirty="0">
                <a:solidFill>
                  <a:schemeClr val="tx1"/>
                </a:solidFill>
                <a:latin typeface="楷体" panose="02010609060101010101" pitchFamily="49" charset="-122"/>
                <a:ea typeface="楷体" panose="02010609060101010101" pitchFamily="49" charset="-122"/>
                <a:cs typeface="Geneva" charset="0"/>
              </a:rPr>
              <a:t>数据结构是计算机存储、组织数据的方式。数据结构是指相互之间存在一种或多种特定关系的数据元素的集合</a:t>
            </a:r>
            <a:r>
              <a:rPr lang="zh-CN" altLang="en-US" sz="2000" dirty="0">
                <a:solidFill>
                  <a:schemeClr val="tx1"/>
                </a:solidFill>
                <a:highlight>
                  <a:srgbClr val="FFFF00"/>
                </a:highlight>
                <a:latin typeface="华文中宋" panose="02010600040101010101" pitchFamily="2" charset="-122"/>
                <a:ea typeface="华文中宋" panose="02010600040101010101" pitchFamily="2" charset="-122"/>
              </a:rPr>
              <a:t>（数之间</a:t>
            </a:r>
            <a:r>
              <a:rPr lang="zh-CN" altLang="en-US" sz="2000" dirty="0">
                <a:solidFill>
                  <a:schemeClr val="tx1"/>
                </a:solidFill>
                <a:latin typeface="华文中宋" panose="02010600040101010101" pitchFamily="2" charset="-122"/>
                <a:ea typeface="华文中宋" panose="02010600040101010101" pitchFamily="2" charset="-122"/>
              </a:rPr>
              <a:t>的</a:t>
            </a:r>
            <a:r>
              <a:rPr lang="zh-CN" altLang="en-US" sz="2000" dirty="0">
                <a:solidFill>
                  <a:schemeClr val="tx1"/>
                </a:solidFill>
                <a:highlight>
                  <a:srgbClr val="00FF00"/>
                </a:highlight>
                <a:latin typeface="华文中宋" panose="02010600040101010101" pitchFamily="2" charset="-122"/>
                <a:ea typeface="华文中宋" panose="02010600040101010101" pitchFamily="2" charset="-122"/>
              </a:rPr>
              <a:t>关系</a:t>
            </a:r>
            <a:r>
              <a:rPr lang="zh-CN" altLang="en-US" sz="2000" dirty="0">
                <a:solidFill>
                  <a:schemeClr val="tx1"/>
                </a:solidFill>
                <a:latin typeface="华文中宋" panose="02010600040101010101" pitchFamily="2" charset="-122"/>
                <a:ea typeface="华文中宋" panose="02010600040101010101" pitchFamily="2" charset="-122"/>
              </a:rPr>
              <a:t>和</a:t>
            </a:r>
            <a:r>
              <a:rPr lang="zh-CN" altLang="en-US" sz="2000" dirty="0">
                <a:solidFill>
                  <a:schemeClr val="tx1"/>
                </a:solidFill>
                <a:highlight>
                  <a:srgbClr val="FF00FF"/>
                </a:highlight>
                <a:latin typeface="华文中宋" panose="02010600040101010101" pitchFamily="2" charset="-122"/>
                <a:ea typeface="华文中宋" panose="02010600040101010101" pitchFamily="2" charset="-122"/>
              </a:rPr>
              <a:t>存储</a:t>
            </a:r>
            <a:r>
              <a:rPr lang="zh-CN" altLang="en-US" sz="2000" dirty="0">
                <a:solidFill>
                  <a:schemeClr val="tx1"/>
                </a:solidFill>
                <a:latin typeface="华文中宋" panose="02010600040101010101" pitchFamily="2" charset="-122"/>
                <a:ea typeface="华文中宋" panose="02010600040101010101" pitchFamily="2" charset="-122"/>
              </a:rPr>
              <a:t>） </a:t>
            </a:r>
            <a:r>
              <a:rPr lang="zh-CN" altLang="en-US" sz="2000" b="0" kern="1200" dirty="0">
                <a:solidFill>
                  <a:schemeClr val="tx1"/>
                </a:solidFill>
                <a:latin typeface="楷体" panose="02010609060101010101" pitchFamily="49" charset="-122"/>
                <a:ea typeface="楷体" panose="02010609060101010101" pitchFamily="49" charset="-122"/>
                <a:cs typeface="Geneva" charset="0"/>
              </a:rPr>
              <a:t>。</a:t>
            </a:r>
            <a:endParaRPr lang="en-US" altLang="zh-CN" sz="2000" b="0" kern="1200" dirty="0">
              <a:solidFill>
                <a:schemeClr val="tx1"/>
              </a:solidFill>
              <a:latin typeface="楷体" panose="02010609060101010101" pitchFamily="49" charset="-122"/>
              <a:ea typeface="楷体" panose="02010609060101010101" pitchFamily="49" charset="-122"/>
              <a:cs typeface="Geneva" charset="0"/>
            </a:endParaRPr>
          </a:p>
          <a:p>
            <a:pPr lvl="1" eaLnBrk="1" hangingPunct="1">
              <a:lnSpc>
                <a:spcPct val="150000"/>
              </a:lnSpc>
              <a:buFont typeface="Wingdings" panose="05000000000000000000" pitchFamily="2" charset="2"/>
              <a:buChar char="u"/>
            </a:pPr>
            <a:r>
              <a:rPr lang="zh-CN" altLang="en-US" sz="2400" dirty="0">
                <a:solidFill>
                  <a:schemeClr val="tx1"/>
                </a:solidFill>
                <a:latin typeface="华文中宋" panose="02010600040101010101" pitchFamily="2" charset="-122"/>
                <a:ea typeface="华文中宋" panose="02010600040101010101" pitchFamily="2" charset="-122"/>
              </a:rPr>
              <a:t>在表达软件体系结构的时候离不开基本的数据结构，是体系结构的基本和重要方面。</a:t>
            </a:r>
            <a:endParaRPr lang="en-US" altLang="zh-CN" sz="240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pPr>
            <a:r>
              <a:rPr lang="zh-CN" altLang="en-US" sz="2000" b="0" kern="1200" dirty="0">
                <a:solidFill>
                  <a:schemeClr val="tx1"/>
                </a:solidFill>
                <a:latin typeface="楷体" panose="02010609060101010101" pitchFamily="49" charset="-122"/>
                <a:ea typeface="楷体" panose="02010609060101010101" pitchFamily="49" charset="-122"/>
                <a:cs typeface="Geneva" charset="0"/>
              </a:rPr>
              <a:t>恰当的数据结构可以为具体应用带来更高的运行或者存储效率。</a:t>
            </a:r>
            <a:endParaRPr lang="zh-CN" altLang="en-US" sz="2000"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sz="2400" dirty="0">
                <a:solidFill>
                  <a:schemeClr val="tx1"/>
                </a:solidFill>
                <a:latin typeface="华文中宋" panose="02010600040101010101" pitchFamily="2" charset="-122"/>
                <a:ea typeface="华文中宋" panose="02010600040101010101" pitchFamily="2" charset="-122"/>
              </a:rPr>
              <a:t>已经让位与体系结构和更高层的结构。</a:t>
            </a:r>
          </a:p>
          <a:p>
            <a:pPr lvl="2" eaLnBrk="1" hangingPunct="1">
              <a:lnSpc>
                <a:spcPct val="150000"/>
              </a:lnSpc>
            </a:pPr>
            <a:r>
              <a:rPr lang="zh-CN" altLang="en-US" sz="2000" dirty="0">
                <a:solidFill>
                  <a:schemeClr val="tx1"/>
                </a:solidFill>
                <a:latin typeface="华文中宋" panose="02010600040101010101" pitchFamily="2" charset="-122"/>
                <a:ea typeface="华文中宋" panose="02010600040101010101" pitchFamily="2" charset="-122"/>
              </a:rPr>
              <a:t>常见的数据结构：</a:t>
            </a:r>
            <a:endParaRPr lang="en-US" altLang="zh-CN" sz="2000" dirty="0">
              <a:solidFill>
                <a:schemeClr val="tx1"/>
              </a:solidFill>
              <a:latin typeface="华文中宋" panose="02010600040101010101" pitchFamily="2" charset="-122"/>
              <a:ea typeface="华文中宋" panose="02010600040101010101" pitchFamily="2" charset="-122"/>
            </a:endParaRPr>
          </a:p>
          <a:p>
            <a:pPr lvl="3" eaLnBrk="1" hangingPunct="1">
              <a:lnSpc>
                <a:spcPct val="150000"/>
              </a:lnSpc>
            </a:pPr>
            <a:r>
              <a:rPr lang="zh-CN" altLang="en-US" sz="1600" b="0" dirty="0">
                <a:solidFill>
                  <a:schemeClr val="tx1"/>
                </a:solidFill>
                <a:highlight>
                  <a:srgbClr val="00FF00"/>
                </a:highlight>
                <a:latin typeface="华文中宋" panose="02010600040101010101" pitchFamily="2" charset="-122"/>
                <a:ea typeface="华文中宋" panose="02010600040101010101" pitchFamily="2" charset="-122"/>
              </a:rPr>
              <a:t>集合、线性结构、树形结构、图形结构 </a:t>
            </a:r>
            <a:r>
              <a:rPr lang="zh-CN" altLang="en-US" sz="1600" b="0" dirty="0">
                <a:solidFill>
                  <a:schemeClr val="tx1"/>
                </a:solidFill>
                <a:latin typeface="华文中宋" panose="02010600040101010101" pitchFamily="2" charset="-122"/>
                <a:ea typeface="华文中宋" panose="02010600040101010101" pitchFamily="2" charset="-122"/>
              </a:rPr>
              <a:t>；</a:t>
            </a:r>
            <a:r>
              <a:rPr lang="zh-CN" altLang="en-US" sz="1600" b="0" dirty="0">
                <a:solidFill>
                  <a:schemeClr val="tx1"/>
                </a:solidFill>
                <a:highlight>
                  <a:srgbClr val="FF00FF"/>
                </a:highlight>
                <a:latin typeface="华文中宋" panose="02010600040101010101" pitchFamily="2" charset="-122"/>
                <a:ea typeface="华文中宋" panose="02010600040101010101" pitchFamily="2" charset="-122"/>
              </a:rPr>
              <a:t>顺序、链式</a:t>
            </a:r>
            <a:endParaRPr lang="en-US" altLang="zh-CN" sz="1600" b="0" dirty="0">
              <a:solidFill>
                <a:schemeClr val="tx1"/>
              </a:solidFill>
              <a:highlight>
                <a:srgbClr val="FF00FF"/>
              </a:highlight>
              <a:latin typeface="华文中宋" panose="02010600040101010101" pitchFamily="2" charset="-122"/>
              <a:ea typeface="华文中宋" panose="02010600040101010101" pitchFamily="2" charset="-122"/>
            </a:endParaRPr>
          </a:p>
          <a:p>
            <a:pPr lvl="2" eaLnBrk="1" hangingPunct="1"/>
            <a:r>
              <a:rPr lang="en-US" altLang="zh-CN" sz="2000" dirty="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Q: </a:t>
            </a:r>
            <a:r>
              <a:rPr lang="zh-CN" altLang="en-US" sz="2000" dirty="0">
                <a:solidFill>
                  <a:schemeClr val="tx1"/>
                </a:solidFill>
                <a:highlight>
                  <a:srgbClr val="C0C0C0"/>
                </a:highlight>
                <a:latin typeface="华文中宋" panose="02010600040101010101" pitchFamily="2" charset="-122"/>
                <a:ea typeface="华文中宋" panose="02010600040101010101" pitchFamily="2" charset="-122"/>
              </a:rPr>
              <a:t>数据的逻辑结构和物理结构啥关系？</a:t>
            </a:r>
            <a:endParaRPr lang="en-US" altLang="zh-CN" sz="2000" dirty="0">
              <a:solidFill>
                <a:schemeClr val="tx1"/>
              </a:solidFill>
              <a:highlight>
                <a:srgbClr val="C0C0C0"/>
              </a:highlight>
              <a:latin typeface="华文中宋" panose="02010600040101010101" pitchFamily="2" charset="-122"/>
              <a:ea typeface="华文中宋" panose="02010600040101010101" pitchFamily="2" charset="-122"/>
            </a:endParaRPr>
          </a:p>
          <a:p>
            <a:pPr marL="628650" lvl="1" indent="0" eaLnBrk="1" hangingPunct="1">
              <a:lnSpc>
                <a:spcPct val="150000"/>
              </a:lnSpc>
              <a:buNone/>
            </a:pPr>
            <a:endParaRPr lang="zh-CN" altLang="en-US" sz="2000" dirty="0">
              <a:solidFill>
                <a:schemeClr val="tx1"/>
              </a:solidFill>
              <a:latin typeface="华文中宋" panose="02010600040101010101" pitchFamily="2" charset="-122"/>
              <a:ea typeface="华文中宋" panose="02010600040101010101" pitchFamily="2" charset="-122"/>
            </a:endParaRPr>
          </a:p>
        </p:txBody>
      </p:sp>
      <p:sp>
        <p:nvSpPr>
          <p:cNvPr id="37892" name="Rectangle 5"/>
          <p:cNvSpPr>
            <a:spLocks noGrp="1" noChangeArrowheads="1"/>
          </p:cNvSpPr>
          <p:nvPr>
            <p:ph type="title"/>
          </p:nvPr>
        </p:nvSpPr>
        <p:spPr>
          <a:xfrm>
            <a:off x="0" y="116632"/>
            <a:ext cx="8050213" cy="850900"/>
          </a:xfrm>
          <a:noFill/>
        </p:spPr>
        <p:txBody>
          <a:bodyPr/>
          <a:lstStyle/>
          <a:p>
            <a:pPr eaLnBrk="1" hangingPunct="1"/>
            <a:r>
              <a:rPr lang="en-US" altLang="zh-CN" b="1" dirty="0">
                <a:latin typeface="Arial" panose="020B0604020202020204" pitchFamily="34" charset="0"/>
              </a:rPr>
              <a:t>§3.3</a:t>
            </a:r>
            <a:r>
              <a:rPr lang="en-US" altLang="zh-CN" b="1" dirty="0"/>
              <a:t> </a:t>
            </a:r>
            <a:r>
              <a:rPr lang="zh-CN" altLang="en-US" b="1" dirty="0"/>
              <a:t>软件的结构基础</a:t>
            </a:r>
            <a:endParaRPr lang="en-US" altLang="zh-CN" b="1" dirty="0"/>
          </a:p>
        </p:txBody>
      </p:sp>
    </p:spTree>
    <p:extLst>
      <p:ext uri="{BB962C8B-B14F-4D97-AF65-F5344CB8AC3E}">
        <p14:creationId xmlns:p14="http://schemas.microsoft.com/office/powerpoint/2010/main" val="181271458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19459" name="Rectangle 4"/>
          <p:cNvSpPr>
            <a:spLocks noChangeArrowheads="1"/>
          </p:cNvSpPr>
          <p:nvPr/>
        </p:nvSpPr>
        <p:spPr bwMode="auto">
          <a:xfrm>
            <a:off x="1736892" y="5845980"/>
            <a:ext cx="2016224" cy="319324"/>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latinLnBrk="0">
              <a:spcBef>
                <a:spcPct val="0"/>
              </a:spcBef>
              <a:buFontTx/>
              <a:buNone/>
            </a:pPr>
            <a:endParaRPr kumimoji="0" lang="zh-CN" altLang="en-US" sz="1800">
              <a:latin typeface="Arial" panose="020B0604020202020204" pitchFamily="34" charset="0"/>
              <a:ea typeface="宋体" panose="02010600030101010101" pitchFamily="2" charset="-122"/>
            </a:endParaRPr>
          </a:p>
        </p:txBody>
      </p:sp>
      <p:sp>
        <p:nvSpPr>
          <p:cNvPr id="19460" name="Rectangle 3"/>
          <p:cNvSpPr>
            <a:spLocks noGrp="1" noChangeArrowheads="1"/>
          </p:cNvSpPr>
          <p:nvPr>
            <p:ph type="body" idx="1"/>
          </p:nvPr>
        </p:nvSpPr>
        <p:spPr>
          <a:xfrm>
            <a:off x="360364" y="764704"/>
            <a:ext cx="11280252" cy="5292368"/>
          </a:xfrm>
        </p:spPr>
        <p:txBody>
          <a:bodyPr/>
          <a:lstStyle/>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任何具有固定组成形式的数据、代码、数据集合、代码序列、数据和代码的结合体都可以称作结构。 </a:t>
            </a:r>
            <a:endParaRPr lang="en-US" altLang="zh-CN"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无论多么高层的结构，都是建立在基础结构之上的。</a:t>
            </a:r>
            <a:endParaRPr lang="en-US" altLang="zh-CN"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软件结构的问题从最初的最基本、最底层的描述过渡到越来越高、越来越抽象的层次上。</a:t>
            </a:r>
            <a:endParaRPr lang="en-US" altLang="zh-CN"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软件结构基础的思想和概念，包括四个方面：</a:t>
            </a:r>
          </a:p>
          <a:p>
            <a:pPr lvl="2" eaLnBrk="1" hangingPunct="1">
              <a:lnSpc>
                <a:spcPct val="150000"/>
              </a:lnSpc>
              <a:buFont typeface="Wingdings" panose="05000000000000000000" pitchFamily="2" charset="2"/>
              <a:buChar char="u"/>
            </a:pPr>
            <a:r>
              <a:rPr lang="zh-CN" altLang="en-US" sz="1800" b="0" dirty="0">
                <a:solidFill>
                  <a:schemeClr val="tx1"/>
                </a:solidFill>
                <a:latin typeface="华文中宋" panose="02010600040101010101" pitchFamily="2" charset="-122"/>
                <a:ea typeface="华文中宋" panose="02010600040101010101" pitchFamily="2" charset="-122"/>
              </a:rPr>
              <a:t>结构化控制流</a:t>
            </a:r>
            <a:r>
              <a:rPr lang="en-US" altLang="zh-CN" sz="1800" b="0" dirty="0">
                <a:solidFill>
                  <a:schemeClr val="tx1"/>
                </a:solidFill>
                <a:latin typeface="华文中宋" panose="02010600040101010101" pitchFamily="2" charset="-122"/>
                <a:ea typeface="华文中宋" panose="02010600040101010101" pitchFamily="2" charset="-122"/>
              </a:rPr>
              <a:t>		</a:t>
            </a:r>
            <a:endParaRPr lang="zh-CN" altLang="en-US" sz="1800" b="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u"/>
            </a:pPr>
            <a:r>
              <a:rPr lang="zh-CN" altLang="en-US" sz="1800" b="0" dirty="0">
                <a:solidFill>
                  <a:schemeClr val="tx1"/>
                </a:solidFill>
                <a:latin typeface="华文中宋" panose="02010600040101010101" pitchFamily="2" charset="-122"/>
                <a:ea typeface="华文中宋" panose="02010600040101010101" pitchFamily="2" charset="-122"/>
              </a:rPr>
              <a:t>部件的连接模式</a:t>
            </a:r>
          </a:p>
          <a:p>
            <a:pPr lvl="2" eaLnBrk="1" hangingPunct="1">
              <a:lnSpc>
                <a:spcPct val="150000"/>
              </a:lnSpc>
              <a:buFont typeface="Wingdings" panose="05000000000000000000" pitchFamily="2" charset="2"/>
              <a:buChar char="u"/>
            </a:pPr>
            <a:r>
              <a:rPr lang="zh-CN" altLang="en-US" sz="1800" b="0" dirty="0">
                <a:solidFill>
                  <a:schemeClr val="tx1"/>
                </a:solidFill>
                <a:latin typeface="华文中宋" panose="02010600040101010101" pitchFamily="2" charset="-122"/>
                <a:ea typeface="华文中宋" panose="02010600040101010101" pitchFamily="2" charset="-122"/>
              </a:rPr>
              <a:t>数据结构</a:t>
            </a:r>
          </a:p>
          <a:p>
            <a:pPr lvl="2" eaLnBrk="1" hangingPunct="1">
              <a:lnSpc>
                <a:spcPct val="150000"/>
              </a:lnSpc>
              <a:buFont typeface="Wingdings" panose="05000000000000000000" pitchFamily="2" charset="2"/>
              <a:buChar char="u"/>
            </a:pPr>
            <a:r>
              <a:rPr lang="zh-CN" altLang="en-US" sz="1800" dirty="0">
                <a:solidFill>
                  <a:srgbClr val="C00000"/>
                </a:solidFill>
                <a:latin typeface="华文中宋" panose="02010600040101010101" pitchFamily="2" charset="-122"/>
                <a:ea typeface="华文中宋" panose="02010600040101010101" pitchFamily="2" charset="-122"/>
              </a:rPr>
              <a:t>抽象数据类型</a:t>
            </a:r>
            <a:r>
              <a:rPr lang="en-US" altLang="zh-CN" sz="1800" b="0" dirty="0">
                <a:solidFill>
                  <a:schemeClr val="tx1"/>
                </a:solidFill>
                <a:latin typeface="华文中宋" panose="02010600040101010101" pitchFamily="2" charset="-122"/>
                <a:ea typeface="华文中宋" panose="02010600040101010101" pitchFamily="2" charset="-122"/>
              </a:rPr>
              <a:t>	</a:t>
            </a:r>
            <a:r>
              <a:rPr lang="en-US" altLang="zh-CN" sz="1800" dirty="0">
                <a:solidFill>
                  <a:schemeClr val="tx1"/>
                </a:solidFill>
                <a:ea typeface="宋体" panose="02010600030101010101" pitchFamily="2" charset="-122"/>
              </a:rPr>
              <a:t>	</a:t>
            </a:r>
            <a:r>
              <a:rPr lang="en-US" altLang="zh-CN" sz="1800" dirty="0">
                <a:ea typeface="宋体" panose="02010600030101010101" pitchFamily="2" charset="-122"/>
              </a:rPr>
              <a:t>	</a:t>
            </a:r>
            <a:endParaRPr lang="zh-CN" altLang="en-US" sz="1800" dirty="0">
              <a:ea typeface="宋体" panose="02010600030101010101" pitchFamily="2" charset="-122"/>
            </a:endParaRPr>
          </a:p>
        </p:txBody>
      </p:sp>
      <p:sp>
        <p:nvSpPr>
          <p:cNvPr id="19461" name="AutoShape 6"/>
          <p:cNvSpPr>
            <a:spLocks noChangeArrowheads="1"/>
          </p:cNvSpPr>
          <p:nvPr/>
        </p:nvSpPr>
        <p:spPr bwMode="auto">
          <a:xfrm>
            <a:off x="3431704" y="4581128"/>
            <a:ext cx="2520280" cy="1872208"/>
          </a:xfrm>
          <a:prstGeom prst="downArrow">
            <a:avLst>
              <a:gd name="adj1" fmla="val 10087"/>
              <a:gd name="adj2" fmla="val 28009"/>
            </a:avLst>
          </a:prstGeom>
          <a:solidFill>
            <a:schemeClr val="accent1"/>
          </a:solidFill>
          <a:ln w="9525" algn="ctr">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越</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来</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越</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抽</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象</a:t>
            </a:r>
          </a:p>
        </p:txBody>
      </p:sp>
      <p:sp>
        <p:nvSpPr>
          <p:cNvPr id="19462" name="Rectangle 8"/>
          <p:cNvSpPr>
            <a:spLocks noGrp="1" noChangeArrowheads="1"/>
          </p:cNvSpPr>
          <p:nvPr>
            <p:ph type="title"/>
          </p:nvPr>
        </p:nvSpPr>
        <p:spPr>
          <a:xfrm>
            <a:off x="53181" y="146844"/>
            <a:ext cx="8050213" cy="850900"/>
          </a:xfrm>
          <a:noFill/>
        </p:spPr>
        <p:txBody>
          <a:bodyPr/>
          <a:lstStyle/>
          <a:p>
            <a:pPr eaLnBrk="1" hangingPunct="1"/>
            <a:r>
              <a:rPr lang="en-US" altLang="zh-CN" b="1" dirty="0">
                <a:latin typeface="Arial" panose="020B0604020202020204" pitchFamily="34" charset="0"/>
              </a:rPr>
              <a:t>§3.3</a:t>
            </a:r>
            <a:r>
              <a:rPr lang="en-US" altLang="zh-CN" b="1" dirty="0"/>
              <a:t> </a:t>
            </a:r>
            <a:r>
              <a:rPr lang="zh-CN" altLang="en-US" b="1" dirty="0"/>
              <a:t>软件的结构基础</a:t>
            </a:r>
            <a:endParaRPr lang="en-US" altLang="zh-CN" b="1" dirty="0"/>
          </a:p>
        </p:txBody>
      </p:sp>
    </p:spTree>
    <p:extLst>
      <p:ext uri="{BB962C8B-B14F-4D97-AF65-F5344CB8AC3E}">
        <p14:creationId xmlns:p14="http://schemas.microsoft.com/office/powerpoint/2010/main" val="64481893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700" name="Picture 8" descr="E:\厦门大学图片库\3.嘉庚建筑\05.jpg"/>
          <p:cNvPicPr>
            <a:picLocks noChangeAspect="1" noChangeArrowheads="1"/>
          </p:cNvPicPr>
          <p:nvPr/>
        </p:nvPicPr>
        <p:blipFill>
          <a:blip r:embed="rId4" cstate="print"/>
          <a:srcRect t="24818" b="15805"/>
          <a:stretch>
            <a:fillRect/>
          </a:stretch>
        </p:blipFill>
        <p:spPr bwMode="auto">
          <a:xfrm>
            <a:off x="0" y="4683128"/>
            <a:ext cx="12192000" cy="2174875"/>
          </a:xfrm>
          <a:prstGeom prst="rect">
            <a:avLst/>
          </a:prstGeom>
          <a:noFill/>
          <a:ln w="9525">
            <a:noFill/>
            <a:miter lim="800000"/>
            <a:headEnd/>
            <a:tailEnd/>
          </a:ln>
        </p:spPr>
      </p:pic>
      <p:sp>
        <p:nvSpPr>
          <p:cNvPr id="29698" name="标题 3"/>
          <p:cNvSpPr>
            <a:spLocks noGrp="1"/>
          </p:cNvSpPr>
          <p:nvPr>
            <p:ph type="ctrTitle" idx="4294967295"/>
          </p:nvPr>
        </p:nvSpPr>
        <p:spPr>
          <a:xfrm>
            <a:off x="119336" y="836712"/>
            <a:ext cx="11953328" cy="3846415"/>
          </a:xfrm>
          <a:prstGeom prst="rect">
            <a:avLst/>
          </a:prstGeom>
        </p:spPr>
        <p:txBody>
          <a:bodyPr lIns="91436" tIns="45718" rIns="91436" bIns="45718"/>
          <a:lstStyle/>
          <a:p>
            <a:pPr eaLnBrk="1" hangingPunct="1"/>
            <a:r>
              <a:rPr lang="en-US" altLang="zh-CN" sz="4800" dirty="0">
                <a:latin typeface="Arial Black" panose="020B0A04020102020204" pitchFamily="34" charset="0"/>
                <a:ea typeface="华文中宋" panose="02010600040101010101" pitchFamily="2" charset="-122"/>
              </a:rPr>
              <a:t>Software Architecture</a:t>
            </a:r>
            <a:br>
              <a:rPr lang="en-US" altLang="zh-CN" sz="6000" dirty="0">
                <a:latin typeface="Arial Black" panose="020B0A04020102020204" pitchFamily="34" charset="0"/>
                <a:ea typeface="华文中宋" panose="02010600040101010101" pitchFamily="2" charset="-122"/>
              </a:rPr>
            </a:br>
            <a:r>
              <a:rPr lang="en-US" altLang="zh-CN" sz="6000" dirty="0">
                <a:latin typeface="Arial Black" panose="020B0A04020102020204" pitchFamily="34" charset="0"/>
                <a:ea typeface="华文中宋" panose="02010600040101010101" pitchFamily="2" charset="-122"/>
              </a:rPr>
              <a:t>--- </a:t>
            </a:r>
            <a:r>
              <a:rPr lang="en-US" altLang="zh-CN" sz="3600" dirty="0">
                <a:latin typeface="Arial Black" panose="020B0A04020102020204" pitchFamily="34" charset="0"/>
                <a:ea typeface="华文中宋" panose="02010600040101010101" pitchFamily="2" charset="-122"/>
              </a:rPr>
              <a:t>Perspective on an Emerging Discipline</a:t>
            </a:r>
            <a:br>
              <a:rPr lang="en-US" altLang="zh-CN" sz="3600" dirty="0">
                <a:latin typeface="Arial Black" panose="020B0A04020102020204" pitchFamily="34" charset="0"/>
                <a:ea typeface="华文中宋" panose="02010600040101010101" pitchFamily="2" charset="-122"/>
              </a:rPr>
            </a:br>
            <a:br>
              <a:rPr lang="en-US" altLang="zh-CN" sz="4800" dirty="0">
                <a:latin typeface="Arial Black" panose="020B0A04020102020204" pitchFamily="34" charset="0"/>
                <a:ea typeface="华文中宋" panose="02010600040101010101" pitchFamily="2" charset="-122"/>
              </a:rPr>
            </a:br>
            <a:r>
              <a:rPr lang="zh-CN" altLang="en-US" sz="4800" dirty="0">
                <a:latin typeface="Arial Black" panose="020B0A04020102020204" pitchFamily="34" charset="0"/>
                <a:ea typeface="华文中宋" panose="02010600040101010101" pitchFamily="2" charset="-122"/>
              </a:rPr>
              <a:t>软件体系结构</a:t>
            </a:r>
            <a:br>
              <a:rPr lang="zh-CN" altLang="en-US" sz="6000" dirty="0">
                <a:latin typeface="Arial Black" panose="020B0A04020102020204" pitchFamily="34" charset="0"/>
                <a:ea typeface="华文中宋" panose="02010600040101010101" pitchFamily="2" charset="-122"/>
              </a:rPr>
            </a:br>
            <a:r>
              <a:rPr lang="en-US" altLang="zh-CN" sz="3600" dirty="0">
                <a:latin typeface="Arial Black" panose="020B0A04020102020204" pitchFamily="34" charset="0"/>
                <a:ea typeface="华文中宋" panose="02010600040101010101" pitchFamily="2" charset="-122"/>
              </a:rPr>
              <a:t>--- </a:t>
            </a:r>
            <a:r>
              <a:rPr lang="zh-CN" altLang="en-US" sz="3600" dirty="0">
                <a:latin typeface="Arial Black" panose="020B0A04020102020204" pitchFamily="34" charset="0"/>
                <a:ea typeface="华文中宋" panose="02010600040101010101" pitchFamily="2" charset="-122"/>
              </a:rPr>
              <a:t>一门初露端倪的学科</a:t>
            </a:r>
          </a:p>
        </p:txBody>
      </p:sp>
      <p:sp>
        <p:nvSpPr>
          <p:cNvPr id="2" name="矩形 1"/>
          <p:cNvSpPr/>
          <p:nvPr/>
        </p:nvSpPr>
        <p:spPr>
          <a:xfrm>
            <a:off x="9641310" y="3344737"/>
            <a:ext cx="2550690" cy="1077214"/>
          </a:xfrm>
          <a:prstGeom prst="rect">
            <a:avLst/>
          </a:prstGeom>
        </p:spPr>
        <p:txBody>
          <a:bodyPr wrap="none" lIns="91436" tIns="45718" rIns="91436" bIns="45718">
            <a:spAutoFit/>
          </a:bodyPr>
          <a:lstStyle/>
          <a:p>
            <a:pPr marL="0" indent="0" algn="r" eaLnBrk="1" fontAlgn="auto" hangingPunct="1">
              <a:lnSpc>
                <a:spcPct val="80000"/>
              </a:lnSpc>
              <a:spcAft>
                <a:spcPts val="0"/>
              </a:spcAft>
              <a:buFont typeface="Arial" panose="020B0604020202020204" pitchFamily="34" charset="0"/>
              <a:buNone/>
              <a:defRPr/>
            </a:pPr>
            <a:r>
              <a:rPr lang="zh-CN" altLang="en-US" sz="2000" b="1" dirty="0"/>
              <a:t>王备战</a:t>
            </a:r>
          </a:p>
          <a:p>
            <a:pPr marL="0" indent="0" algn="r" eaLnBrk="1" fontAlgn="auto" hangingPunct="1">
              <a:lnSpc>
                <a:spcPct val="80000"/>
              </a:lnSpc>
              <a:spcAft>
                <a:spcPts val="0"/>
              </a:spcAft>
              <a:buFont typeface="Arial" panose="020B0604020202020204" pitchFamily="34" charset="0"/>
              <a:buNone/>
              <a:defRPr/>
            </a:pPr>
            <a:r>
              <a:rPr lang="en-US" altLang="zh-CN" sz="2000" b="1" dirty="0">
                <a:hlinkClick r:id="rId5"/>
              </a:rPr>
              <a:t>wangbz@xmu.edu.cn</a:t>
            </a:r>
            <a:endParaRPr lang="en-US" altLang="zh-CN" sz="2000" b="1" dirty="0"/>
          </a:p>
          <a:p>
            <a:pPr marL="0" indent="0" algn="r" eaLnBrk="1" fontAlgn="auto" hangingPunct="1">
              <a:lnSpc>
                <a:spcPct val="80000"/>
              </a:lnSpc>
              <a:spcAft>
                <a:spcPts val="0"/>
              </a:spcAft>
              <a:buFont typeface="Arial" panose="020B0604020202020204" pitchFamily="34" charset="0"/>
              <a:buNone/>
              <a:defRPr/>
            </a:pPr>
            <a:r>
              <a:rPr lang="en-US" altLang="zh-CN" sz="2000" b="1" dirty="0"/>
              <a:t>13959238599(M)</a:t>
            </a:r>
          </a:p>
          <a:p>
            <a:pPr marL="0" indent="0" algn="r" eaLnBrk="1" fontAlgn="auto" hangingPunct="1">
              <a:lnSpc>
                <a:spcPct val="80000"/>
              </a:lnSpc>
              <a:spcAft>
                <a:spcPts val="0"/>
              </a:spcAft>
              <a:buFont typeface="Arial" panose="020B0604020202020204" pitchFamily="34" charset="0"/>
              <a:buNone/>
              <a:defRPr/>
            </a:pPr>
            <a:r>
              <a:rPr lang="zh-CN" altLang="en-US" sz="2000" b="1" dirty="0"/>
              <a:t>海韵园行政楼</a:t>
            </a:r>
            <a:r>
              <a:rPr lang="en-US" altLang="zh-CN" sz="2000" b="1" dirty="0"/>
              <a:t>A</a:t>
            </a:r>
            <a:r>
              <a:rPr lang="zh-CN" altLang="en-US" sz="2000" b="1" dirty="0"/>
              <a:t>座</a:t>
            </a:r>
            <a:r>
              <a:rPr lang="en-US" altLang="zh-CN" sz="2000" b="1" dirty="0"/>
              <a:t>506</a:t>
            </a:r>
          </a:p>
        </p:txBody>
      </p:sp>
    </p:spTree>
  </p:cSld>
  <p:clrMapOvr>
    <a:overrideClrMapping bg1="lt1" tx1="dk1" bg2="lt2" tx2="dk2" accent1="accent1" accent2="accent2" accent3="accent3" accent4="accent4" accent5="accent5" accent6="accent6" hlink="hlink" folHlink="folHlink"/>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39939" name="Rectangle 3"/>
          <p:cNvSpPr>
            <a:spLocks noGrp="1" noChangeArrowheads="1"/>
          </p:cNvSpPr>
          <p:nvPr>
            <p:ph type="body" idx="1"/>
          </p:nvPr>
        </p:nvSpPr>
        <p:spPr>
          <a:xfrm>
            <a:off x="335360" y="974676"/>
            <a:ext cx="10972800" cy="5065712"/>
          </a:xfrm>
        </p:spPr>
        <p:txBody>
          <a:bodyPr/>
          <a:lstStyle/>
          <a:p>
            <a:pPr eaLnBrk="1" hangingPunct="1">
              <a:lnSpc>
                <a:spcPct val="70000"/>
              </a:lnSpc>
            </a:pPr>
            <a:r>
              <a:rPr lang="zh-CN" altLang="en-US" sz="2800" dirty="0">
                <a:solidFill>
                  <a:schemeClr val="tx1"/>
                </a:solidFill>
                <a:ea typeface="宋体" panose="02010600030101010101" pitchFamily="2" charset="-122"/>
              </a:rPr>
              <a:t>抽象数据结构</a:t>
            </a:r>
          </a:p>
          <a:p>
            <a:pPr lvl="1" eaLnBrk="1" hangingPunct="1">
              <a:lnSpc>
                <a:spcPct val="150000"/>
              </a:lnSpc>
              <a:buFont typeface="Wingdings" panose="05000000000000000000" pitchFamily="2" charset="2"/>
              <a:buChar char="u"/>
            </a:pPr>
            <a:r>
              <a:rPr lang="en-US" altLang="zh-CN" sz="2400" dirty="0">
                <a:solidFill>
                  <a:schemeClr val="tx1"/>
                </a:solidFill>
                <a:latin typeface="Arial" panose="020B0604020202020204" pitchFamily="34" charset="0"/>
                <a:ea typeface="宋体" panose="02010600030101010101" pitchFamily="2" charset="-122"/>
              </a:rPr>
              <a:t>ADT</a:t>
            </a:r>
            <a:r>
              <a:rPr lang="zh-CN" altLang="en-US" sz="2400" dirty="0">
                <a:solidFill>
                  <a:schemeClr val="tx1"/>
                </a:solidFill>
                <a:latin typeface="Arial" panose="020B0604020202020204" pitchFamily="34" charset="0"/>
                <a:ea typeface="宋体" panose="02010600030101010101" pitchFamily="2" charset="-122"/>
              </a:rPr>
              <a:t>是一个关于软件分块或者部件的数学模型，定义了由一个值域和定义在该值域上的一组操作组成</a:t>
            </a:r>
            <a:r>
              <a:rPr lang="en-US" altLang="zh-CN" sz="2400" dirty="0">
                <a:solidFill>
                  <a:schemeClr val="tx1"/>
                </a:solidFill>
                <a:latin typeface="Arial" panose="020B0604020202020204" pitchFamily="34" charset="0"/>
                <a:ea typeface="宋体" panose="02010600030101010101" pitchFamily="2" charset="-122"/>
              </a:rPr>
              <a:t>;</a:t>
            </a:r>
            <a:endParaRPr lang="zh-CN" altLang="en-US" sz="2400" dirty="0">
              <a:solidFill>
                <a:schemeClr val="tx1"/>
              </a:solidFill>
              <a:latin typeface="Arial" panose="020B0604020202020204" pitchFamily="34" charset="0"/>
              <a:ea typeface="宋体" panose="02010600030101010101" pitchFamily="2" charset="-122"/>
            </a:endParaRPr>
          </a:p>
          <a:p>
            <a:pPr lvl="1" eaLnBrk="1" hangingPunct="1">
              <a:lnSpc>
                <a:spcPct val="150000"/>
              </a:lnSpc>
              <a:buFont typeface="Wingdings" panose="05000000000000000000" pitchFamily="2" charset="2"/>
              <a:buChar char="u"/>
            </a:pPr>
            <a:r>
              <a:rPr lang="zh-CN" altLang="en-US" sz="2400" dirty="0">
                <a:solidFill>
                  <a:schemeClr val="tx1"/>
                </a:solidFill>
                <a:latin typeface="Arial" panose="020B0604020202020204" pitchFamily="34" charset="0"/>
                <a:ea typeface="宋体" panose="02010600030101010101" pitchFamily="2" charset="-122"/>
              </a:rPr>
              <a:t>定义了所描述的部件的构成和构成成员之间的关系以及作用在部件构成之上的合法的操作和操作的性质</a:t>
            </a:r>
            <a:r>
              <a:rPr lang="en-US" altLang="zh-CN" sz="2400" dirty="0">
                <a:solidFill>
                  <a:schemeClr val="tx1"/>
                </a:solidFill>
                <a:latin typeface="Arial" panose="020B0604020202020204" pitchFamily="34" charset="0"/>
                <a:ea typeface="宋体" panose="02010600030101010101" pitchFamily="2" charset="-122"/>
              </a:rPr>
              <a:t>;</a:t>
            </a:r>
            <a:endParaRPr lang="zh-CN" altLang="en-US" sz="2400" dirty="0">
              <a:solidFill>
                <a:schemeClr val="tx1"/>
              </a:solidFill>
              <a:latin typeface="Arial" panose="020B0604020202020204" pitchFamily="34" charset="0"/>
              <a:ea typeface="宋体" panose="02010600030101010101" pitchFamily="2" charset="-122"/>
            </a:endParaRPr>
          </a:p>
          <a:p>
            <a:pPr lvl="1" eaLnBrk="1" hangingPunct="1">
              <a:lnSpc>
                <a:spcPct val="150000"/>
              </a:lnSpc>
              <a:buFont typeface="Wingdings" panose="05000000000000000000" pitchFamily="2" charset="2"/>
              <a:buChar char="u"/>
            </a:pPr>
            <a:r>
              <a:rPr lang="zh-CN" altLang="en-US" sz="2400" dirty="0">
                <a:solidFill>
                  <a:schemeClr val="tx1"/>
                </a:solidFill>
                <a:latin typeface="Arial" panose="020B0604020202020204" pitchFamily="34" charset="0"/>
                <a:ea typeface="宋体" panose="02010600030101010101" pitchFamily="2" charset="-122"/>
              </a:rPr>
              <a:t>与其在计算机内的具体的表示和实现无关</a:t>
            </a:r>
            <a:r>
              <a:rPr lang="en-US" altLang="zh-CN" sz="2400" dirty="0">
                <a:solidFill>
                  <a:schemeClr val="tx1"/>
                </a:solidFill>
                <a:latin typeface="Arial" panose="020B0604020202020204" pitchFamily="34" charset="0"/>
                <a:ea typeface="宋体" panose="02010600030101010101" pitchFamily="2" charset="-122"/>
              </a:rPr>
              <a:t>;</a:t>
            </a:r>
            <a:endParaRPr lang="zh-CN" altLang="en-US" sz="2400" dirty="0">
              <a:solidFill>
                <a:schemeClr val="tx1"/>
              </a:solidFill>
              <a:latin typeface="Arial" panose="020B0604020202020204" pitchFamily="34" charset="0"/>
              <a:ea typeface="宋体" panose="02010600030101010101" pitchFamily="2" charset="-122"/>
            </a:endParaRPr>
          </a:p>
          <a:p>
            <a:pPr lvl="1" eaLnBrk="1" hangingPunct="1">
              <a:lnSpc>
                <a:spcPct val="150000"/>
              </a:lnSpc>
              <a:buFont typeface="Wingdings" panose="05000000000000000000" pitchFamily="2" charset="2"/>
              <a:buChar char="u"/>
            </a:pPr>
            <a:r>
              <a:rPr lang="zh-CN" altLang="en-US" sz="2400" dirty="0">
                <a:solidFill>
                  <a:schemeClr val="tx1"/>
                </a:solidFill>
                <a:latin typeface="Arial" panose="020B0604020202020204" pitchFamily="34" charset="0"/>
                <a:ea typeface="宋体" panose="02010600030101010101" pitchFamily="2" charset="-122"/>
              </a:rPr>
              <a:t>抽象数据类型的定义：</a:t>
            </a:r>
            <a:endParaRPr lang="en-US" altLang="zh-CN" sz="2400" dirty="0">
              <a:solidFill>
                <a:schemeClr val="tx1"/>
              </a:solidFill>
              <a:latin typeface="Arial" panose="020B0604020202020204" pitchFamily="34" charset="0"/>
              <a:ea typeface="宋体" panose="02010600030101010101" pitchFamily="2" charset="-122"/>
            </a:endParaRPr>
          </a:p>
          <a:p>
            <a:pPr lvl="2" eaLnBrk="1" hangingPunct="1">
              <a:lnSpc>
                <a:spcPct val="150000"/>
              </a:lnSpc>
            </a:pPr>
            <a:r>
              <a:rPr lang="zh-CN" altLang="en-US" sz="2000" dirty="0">
                <a:solidFill>
                  <a:schemeClr val="tx1"/>
                </a:solidFill>
                <a:ea typeface="楷体" panose="02010609060101010101" pitchFamily="49" charset="-122"/>
              </a:rPr>
              <a:t>四元组（</a:t>
            </a:r>
            <a:r>
              <a:rPr lang="en-US" altLang="zh-CN" sz="2000" dirty="0">
                <a:solidFill>
                  <a:schemeClr val="tx1"/>
                </a:solidFill>
                <a:ea typeface="楷体" panose="02010609060101010101" pitchFamily="49" charset="-122"/>
              </a:rPr>
              <a:t>D</a:t>
            </a:r>
            <a:r>
              <a:rPr lang="zh-CN" altLang="en-US" sz="2000" dirty="0">
                <a:solidFill>
                  <a:schemeClr val="tx1"/>
                </a:solidFill>
                <a:ea typeface="楷体" panose="02010609060101010101" pitchFamily="49" charset="-122"/>
              </a:rPr>
              <a:t>，</a:t>
            </a:r>
            <a:r>
              <a:rPr lang="en-US" altLang="zh-CN" sz="2000" dirty="0">
                <a:solidFill>
                  <a:schemeClr val="tx1"/>
                </a:solidFill>
                <a:ea typeface="楷体" panose="02010609060101010101" pitchFamily="49" charset="-122"/>
              </a:rPr>
              <a:t>R</a:t>
            </a:r>
            <a:r>
              <a:rPr lang="zh-CN" altLang="en-US" sz="2000" dirty="0">
                <a:solidFill>
                  <a:schemeClr val="tx1"/>
                </a:solidFill>
                <a:ea typeface="楷体" panose="02010609060101010101" pitchFamily="49" charset="-122"/>
              </a:rPr>
              <a:t>，</a:t>
            </a:r>
            <a:r>
              <a:rPr lang="en-US" altLang="zh-CN" sz="2000" dirty="0">
                <a:solidFill>
                  <a:schemeClr val="tx1"/>
                </a:solidFill>
                <a:ea typeface="楷体" panose="02010609060101010101" pitchFamily="49" charset="-122"/>
              </a:rPr>
              <a:t>P</a:t>
            </a:r>
            <a:r>
              <a:rPr lang="zh-CN" altLang="en-US" sz="2000" dirty="0">
                <a:solidFill>
                  <a:schemeClr val="tx1"/>
                </a:solidFill>
                <a:ea typeface="楷体" panose="02010609060101010101" pitchFamily="49" charset="-122"/>
              </a:rPr>
              <a:t>，</a:t>
            </a:r>
            <a:r>
              <a:rPr lang="en-US" altLang="zh-CN" sz="2000" dirty="0">
                <a:solidFill>
                  <a:schemeClr val="tx1"/>
                </a:solidFill>
                <a:ea typeface="楷体" panose="02010609060101010101" pitchFamily="49" charset="-122"/>
              </a:rPr>
              <a:t>S</a:t>
            </a:r>
            <a:r>
              <a:rPr lang="zh-CN" altLang="en-US" sz="2000" dirty="0">
                <a:solidFill>
                  <a:schemeClr val="tx1"/>
                </a:solidFill>
                <a:ea typeface="楷体" panose="02010609060101010101" pitchFamily="49" charset="-122"/>
              </a:rPr>
              <a:t>）表示。</a:t>
            </a:r>
            <a:endParaRPr lang="en-US" altLang="zh-CN" sz="2000" dirty="0">
              <a:solidFill>
                <a:schemeClr val="tx1"/>
              </a:solidFill>
              <a:ea typeface="楷体" panose="02010609060101010101" pitchFamily="49" charset="-122"/>
            </a:endParaRPr>
          </a:p>
          <a:p>
            <a:pPr lvl="2" eaLnBrk="1" hangingPunct="1">
              <a:lnSpc>
                <a:spcPct val="150000"/>
              </a:lnSpc>
            </a:pPr>
            <a:r>
              <a:rPr lang="en-US" altLang="zh-CN" sz="2000" dirty="0">
                <a:solidFill>
                  <a:srgbClr val="C00000"/>
                </a:solidFill>
                <a:ea typeface="楷体" panose="02010609060101010101" pitchFamily="49" charset="-122"/>
              </a:rPr>
              <a:t>Q</a:t>
            </a:r>
            <a:r>
              <a:rPr lang="zh-CN" altLang="en-US" sz="2000" dirty="0">
                <a:solidFill>
                  <a:srgbClr val="C00000"/>
                </a:solidFill>
                <a:ea typeface="楷体" panose="02010609060101010101" pitchFamily="49" charset="-122"/>
              </a:rPr>
              <a:t>：一个关系模式是几元组？</a:t>
            </a:r>
          </a:p>
          <a:p>
            <a:pPr lvl="1" eaLnBrk="1" hangingPunct="1">
              <a:lnSpc>
                <a:spcPct val="150000"/>
              </a:lnSpc>
            </a:pPr>
            <a:endParaRPr lang="zh-CN" altLang="en-US" sz="2400" dirty="0">
              <a:latin typeface="Arial" panose="020B0604020202020204" pitchFamily="34" charset="0"/>
              <a:ea typeface="宋体" panose="02010600030101010101" pitchFamily="2" charset="-122"/>
            </a:endParaRPr>
          </a:p>
        </p:txBody>
      </p:sp>
      <p:sp>
        <p:nvSpPr>
          <p:cNvPr id="39940" name="Rectangle 5"/>
          <p:cNvSpPr>
            <a:spLocks noGrp="1" noChangeArrowheads="1"/>
          </p:cNvSpPr>
          <p:nvPr>
            <p:ph type="title"/>
          </p:nvPr>
        </p:nvSpPr>
        <p:spPr>
          <a:xfrm>
            <a:off x="0" y="116632"/>
            <a:ext cx="8050213" cy="850900"/>
          </a:xfrm>
          <a:noFill/>
        </p:spPr>
        <p:txBody>
          <a:bodyPr/>
          <a:lstStyle/>
          <a:p>
            <a:pPr eaLnBrk="1" hangingPunct="1"/>
            <a:r>
              <a:rPr lang="en-US" altLang="zh-CN" b="1" dirty="0">
                <a:latin typeface="Arial" panose="020B0604020202020204" pitchFamily="34" charset="0"/>
              </a:rPr>
              <a:t>§3.3</a:t>
            </a:r>
            <a:r>
              <a:rPr lang="en-US" altLang="zh-CN" b="1" dirty="0"/>
              <a:t> </a:t>
            </a:r>
            <a:r>
              <a:rPr lang="zh-CN" altLang="en-US" b="1" dirty="0"/>
              <a:t>软件的结构基础</a:t>
            </a:r>
            <a:endParaRPr lang="en-US" altLang="zh-CN" b="1" dirty="0"/>
          </a:p>
        </p:txBody>
      </p:sp>
    </p:spTree>
    <p:extLst>
      <p:ext uri="{BB962C8B-B14F-4D97-AF65-F5344CB8AC3E}">
        <p14:creationId xmlns:p14="http://schemas.microsoft.com/office/powerpoint/2010/main" val="4426277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19459" name="Rectangle 4"/>
          <p:cNvSpPr>
            <a:spLocks noChangeArrowheads="1"/>
          </p:cNvSpPr>
          <p:nvPr/>
        </p:nvSpPr>
        <p:spPr bwMode="auto">
          <a:xfrm>
            <a:off x="1736892" y="6278028"/>
            <a:ext cx="8031516" cy="319324"/>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latinLnBrk="0">
              <a:spcBef>
                <a:spcPct val="0"/>
              </a:spcBef>
              <a:buFontTx/>
              <a:buNone/>
            </a:pPr>
            <a:endParaRPr kumimoji="0" lang="zh-CN" altLang="en-US" sz="1800">
              <a:latin typeface="Arial" panose="020B0604020202020204" pitchFamily="34" charset="0"/>
              <a:ea typeface="宋体" panose="02010600030101010101" pitchFamily="2" charset="-122"/>
            </a:endParaRPr>
          </a:p>
        </p:txBody>
      </p:sp>
      <p:sp>
        <p:nvSpPr>
          <p:cNvPr id="19460" name="Rectangle 3"/>
          <p:cNvSpPr>
            <a:spLocks noGrp="1" noChangeArrowheads="1"/>
          </p:cNvSpPr>
          <p:nvPr>
            <p:ph type="body" idx="1"/>
          </p:nvPr>
        </p:nvSpPr>
        <p:spPr>
          <a:xfrm>
            <a:off x="360364" y="764704"/>
            <a:ext cx="11280252" cy="5946452"/>
          </a:xfrm>
        </p:spPr>
        <p:txBody>
          <a:bodyPr/>
          <a:lstStyle/>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任何具有固定组成形式的数据、代码、数据集合、代码序列、数据和代码的结合体都可以称作结构。 </a:t>
            </a:r>
            <a:endParaRPr lang="en-US" altLang="zh-CN"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无论多么高层的结构，都是建立在基础结构之上的。</a:t>
            </a:r>
            <a:endParaRPr lang="en-US" altLang="zh-CN"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软件结构的问题从最初的最基本、最底层的描述过渡到越来越高、越来越抽象的层次上。</a:t>
            </a:r>
            <a:endParaRPr lang="en-US" altLang="zh-CN"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软件结构基础的思想和概念，包括四个方面：</a:t>
            </a:r>
          </a:p>
          <a:p>
            <a:pPr lvl="2" eaLnBrk="1" hangingPunct="1">
              <a:lnSpc>
                <a:spcPct val="150000"/>
              </a:lnSpc>
              <a:buFont typeface="Wingdings" panose="05000000000000000000" pitchFamily="2" charset="2"/>
              <a:buChar char="u"/>
            </a:pPr>
            <a:r>
              <a:rPr lang="zh-CN" altLang="en-US" sz="1800" b="0" dirty="0">
                <a:solidFill>
                  <a:schemeClr val="tx1"/>
                </a:solidFill>
                <a:latin typeface="华文中宋" panose="02010600040101010101" pitchFamily="2" charset="-122"/>
                <a:ea typeface="华文中宋" panose="02010600040101010101" pitchFamily="2" charset="-122"/>
              </a:rPr>
              <a:t>结构化控制流</a:t>
            </a:r>
            <a:r>
              <a:rPr lang="en-US" altLang="zh-CN" sz="1800" b="0" dirty="0">
                <a:solidFill>
                  <a:schemeClr val="tx1"/>
                </a:solidFill>
                <a:latin typeface="华文中宋" panose="02010600040101010101" pitchFamily="2" charset="-122"/>
                <a:ea typeface="华文中宋" panose="02010600040101010101" pitchFamily="2" charset="-122"/>
              </a:rPr>
              <a:t>		</a:t>
            </a:r>
            <a:endParaRPr lang="zh-CN" altLang="en-US" sz="1800" b="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u"/>
            </a:pPr>
            <a:r>
              <a:rPr lang="zh-CN" altLang="en-US" sz="1800" b="0" dirty="0">
                <a:solidFill>
                  <a:schemeClr val="tx1"/>
                </a:solidFill>
                <a:latin typeface="华文中宋" panose="02010600040101010101" pitchFamily="2" charset="-122"/>
                <a:ea typeface="华文中宋" panose="02010600040101010101" pitchFamily="2" charset="-122"/>
              </a:rPr>
              <a:t>部件的连接模式</a:t>
            </a:r>
          </a:p>
          <a:p>
            <a:pPr lvl="2" eaLnBrk="1" hangingPunct="1">
              <a:lnSpc>
                <a:spcPct val="150000"/>
              </a:lnSpc>
              <a:buFont typeface="Wingdings" panose="05000000000000000000" pitchFamily="2" charset="2"/>
              <a:buChar char="u"/>
            </a:pPr>
            <a:r>
              <a:rPr lang="zh-CN" altLang="en-US" sz="1800" b="0" dirty="0">
                <a:solidFill>
                  <a:schemeClr val="tx1"/>
                </a:solidFill>
                <a:latin typeface="华文中宋" panose="02010600040101010101" pitchFamily="2" charset="-122"/>
                <a:ea typeface="华文中宋" panose="02010600040101010101" pitchFamily="2" charset="-122"/>
              </a:rPr>
              <a:t>数据结构</a:t>
            </a:r>
          </a:p>
          <a:p>
            <a:pPr lvl="2" eaLnBrk="1" hangingPunct="1">
              <a:lnSpc>
                <a:spcPct val="150000"/>
              </a:lnSpc>
              <a:buFont typeface="Wingdings" panose="05000000000000000000" pitchFamily="2" charset="2"/>
              <a:buChar char="u"/>
            </a:pPr>
            <a:r>
              <a:rPr lang="zh-CN" altLang="en-US" sz="1800" b="0" dirty="0">
                <a:solidFill>
                  <a:schemeClr val="tx1"/>
                </a:solidFill>
                <a:latin typeface="华文中宋" panose="02010600040101010101" pitchFamily="2" charset="-122"/>
                <a:ea typeface="华文中宋" panose="02010600040101010101" pitchFamily="2" charset="-122"/>
              </a:rPr>
              <a:t>抽象数据类型</a:t>
            </a:r>
            <a:endParaRPr lang="en-US" altLang="zh-CN" sz="1800" b="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u"/>
            </a:pPr>
            <a:r>
              <a:rPr lang="zh-CN" altLang="en-US" sz="1800" dirty="0">
                <a:solidFill>
                  <a:srgbClr val="C00000"/>
                </a:solidFill>
                <a:ea typeface="宋体" panose="02010600030101010101" pitchFamily="2" charset="-122"/>
              </a:rPr>
              <a:t>面向对象、进程及其运行环境、分时并发计算、资源共享</a:t>
            </a:r>
            <a:r>
              <a:rPr lang="en-US" altLang="zh-CN" sz="1800" dirty="0">
                <a:solidFill>
                  <a:srgbClr val="C00000"/>
                </a:solidFill>
                <a:ea typeface="宋体" panose="02010600030101010101" pitchFamily="2" charset="-122"/>
              </a:rPr>
              <a:t>/</a:t>
            </a:r>
            <a:r>
              <a:rPr lang="zh-CN" altLang="en-US" sz="1800" dirty="0">
                <a:solidFill>
                  <a:srgbClr val="C00000"/>
                </a:solidFill>
                <a:ea typeface="宋体" panose="02010600030101010101" pitchFamily="2" charset="-122"/>
              </a:rPr>
              <a:t>并行同步、实时系统</a:t>
            </a:r>
            <a:endParaRPr lang="en-US" altLang="zh-CN" sz="1800" dirty="0">
              <a:solidFill>
                <a:srgbClr val="C00000"/>
              </a:solidFill>
              <a:ea typeface="宋体" panose="02010600030101010101" pitchFamily="2" charset="-122"/>
            </a:endParaRPr>
          </a:p>
          <a:p>
            <a:pPr marL="1093788" lvl="2" indent="0" eaLnBrk="1" hangingPunct="1">
              <a:lnSpc>
                <a:spcPct val="150000"/>
              </a:lnSpc>
              <a:buNone/>
            </a:pPr>
            <a:r>
              <a:rPr lang="en-US" altLang="zh-CN" sz="1800" b="0" dirty="0">
                <a:solidFill>
                  <a:schemeClr val="tx1"/>
                </a:solidFill>
                <a:latin typeface="华文中宋" panose="02010600040101010101" pitchFamily="2" charset="-122"/>
                <a:ea typeface="华文中宋" panose="02010600040101010101" pitchFamily="2" charset="-122"/>
              </a:rPr>
              <a:t>	</a:t>
            </a:r>
            <a:r>
              <a:rPr lang="en-US" altLang="zh-CN" sz="1800" dirty="0">
                <a:solidFill>
                  <a:schemeClr val="tx1"/>
                </a:solidFill>
                <a:ea typeface="宋体" panose="02010600030101010101" pitchFamily="2" charset="-122"/>
              </a:rPr>
              <a:t>		</a:t>
            </a:r>
            <a:endParaRPr lang="zh-CN" altLang="en-US" sz="1800" dirty="0">
              <a:solidFill>
                <a:schemeClr val="tx1"/>
              </a:solidFill>
              <a:ea typeface="宋体" panose="02010600030101010101" pitchFamily="2" charset="-122"/>
            </a:endParaRPr>
          </a:p>
        </p:txBody>
      </p:sp>
      <p:sp>
        <p:nvSpPr>
          <p:cNvPr id="19461" name="AutoShape 6"/>
          <p:cNvSpPr>
            <a:spLocks noChangeArrowheads="1"/>
          </p:cNvSpPr>
          <p:nvPr/>
        </p:nvSpPr>
        <p:spPr bwMode="auto">
          <a:xfrm>
            <a:off x="2567608" y="4437112"/>
            <a:ext cx="2376264" cy="1728192"/>
          </a:xfrm>
          <a:prstGeom prst="downArrow">
            <a:avLst>
              <a:gd name="adj1" fmla="val 10087"/>
              <a:gd name="adj2" fmla="val 28009"/>
            </a:avLst>
          </a:prstGeom>
          <a:solidFill>
            <a:schemeClr val="accent1"/>
          </a:solidFill>
          <a:ln w="9525" algn="ctr">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越</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来</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越</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抽</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象</a:t>
            </a:r>
          </a:p>
        </p:txBody>
      </p:sp>
      <p:sp>
        <p:nvSpPr>
          <p:cNvPr id="19462" name="Rectangle 8"/>
          <p:cNvSpPr>
            <a:spLocks noGrp="1" noChangeArrowheads="1"/>
          </p:cNvSpPr>
          <p:nvPr>
            <p:ph type="title"/>
          </p:nvPr>
        </p:nvSpPr>
        <p:spPr>
          <a:xfrm>
            <a:off x="53181" y="146844"/>
            <a:ext cx="8050213" cy="850900"/>
          </a:xfrm>
          <a:noFill/>
        </p:spPr>
        <p:txBody>
          <a:bodyPr/>
          <a:lstStyle/>
          <a:p>
            <a:pPr eaLnBrk="1" hangingPunct="1"/>
            <a:r>
              <a:rPr lang="en-US" altLang="zh-CN" b="1" dirty="0">
                <a:latin typeface="Arial" panose="020B0604020202020204" pitchFamily="34" charset="0"/>
              </a:rPr>
              <a:t>§3.3</a:t>
            </a:r>
            <a:r>
              <a:rPr lang="en-US" altLang="zh-CN" b="1" dirty="0"/>
              <a:t> </a:t>
            </a:r>
            <a:r>
              <a:rPr lang="zh-CN" altLang="en-US" b="1" dirty="0"/>
              <a:t>软件的结构基础</a:t>
            </a:r>
            <a:endParaRPr lang="en-US" altLang="zh-CN" b="1" dirty="0"/>
          </a:p>
        </p:txBody>
      </p:sp>
    </p:spTree>
    <p:extLst>
      <p:ext uri="{BB962C8B-B14F-4D97-AF65-F5344CB8AC3E}">
        <p14:creationId xmlns:p14="http://schemas.microsoft.com/office/powerpoint/2010/main" val="216430477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07368" y="836712"/>
            <a:ext cx="11175032" cy="549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eaLnBrk="1" hangingPunct="1">
              <a:lnSpc>
                <a:spcPct val="150000"/>
              </a:lnSpc>
            </a:pPr>
            <a:r>
              <a:rPr lang="zh-CN" altLang="en-US" sz="2800" dirty="0">
                <a:solidFill>
                  <a:schemeClr val="tx1"/>
                </a:solidFill>
                <a:ea typeface="宋体" panose="02010600030101010101" pitchFamily="2" charset="-122"/>
              </a:rPr>
              <a:t>面向对象、进程及其运行环境、分时并发计算、资源共享</a:t>
            </a:r>
            <a:r>
              <a:rPr lang="en-US" altLang="zh-CN"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并行同步、实时系统</a:t>
            </a:r>
            <a:endParaRPr lang="en-US" altLang="zh-CN" sz="2800" dirty="0">
              <a:solidFill>
                <a:schemeClr val="tx1"/>
              </a:solidFill>
              <a:ea typeface="宋体" panose="02010600030101010101" pitchFamily="2" charset="-122"/>
            </a:endParaRPr>
          </a:p>
          <a:p>
            <a:pPr lvl="1" eaLnBrk="1" hangingPunct="1">
              <a:lnSpc>
                <a:spcPct val="150000"/>
              </a:lnSpc>
              <a:buFont typeface="Wingdings" panose="05000000000000000000" pitchFamily="2" charset="2"/>
              <a:buChar char="u"/>
            </a:pPr>
            <a:r>
              <a:rPr lang="zh-CN" altLang="en-US" sz="2400" dirty="0">
                <a:solidFill>
                  <a:schemeClr val="tx1"/>
                </a:solidFill>
                <a:latin typeface="Arial" panose="020B0604020202020204" pitchFamily="34" charset="0"/>
                <a:ea typeface="宋体" panose="02010600030101010101" pitchFamily="2" charset="-122"/>
              </a:rPr>
              <a:t>面向对象</a:t>
            </a:r>
          </a:p>
          <a:p>
            <a:pPr lvl="2" eaLnBrk="1" hangingPunct="1">
              <a:lnSpc>
                <a:spcPct val="150000"/>
              </a:lnSpc>
            </a:pPr>
            <a:r>
              <a:rPr lang="en-US" altLang="zh-CN" sz="2000" dirty="0">
                <a:solidFill>
                  <a:schemeClr val="tx1"/>
                </a:solidFill>
                <a:ea typeface="楷体" panose="02010609060101010101" pitchFamily="49" charset="-122"/>
              </a:rPr>
              <a:t>20</a:t>
            </a:r>
            <a:r>
              <a:rPr lang="zh-CN" altLang="en-US" sz="2000" dirty="0">
                <a:solidFill>
                  <a:schemeClr val="tx1"/>
                </a:solidFill>
                <a:ea typeface="楷体" panose="02010609060101010101" pitchFamily="49" charset="-122"/>
              </a:rPr>
              <a:t>世纪</a:t>
            </a:r>
            <a:r>
              <a:rPr lang="en-US" altLang="zh-CN" sz="2000" dirty="0">
                <a:solidFill>
                  <a:schemeClr val="tx1"/>
                </a:solidFill>
                <a:ea typeface="楷体" panose="02010609060101010101" pitchFamily="49" charset="-122"/>
              </a:rPr>
              <a:t>60</a:t>
            </a:r>
            <a:r>
              <a:rPr lang="zh-CN" altLang="en-US" sz="2000" dirty="0">
                <a:solidFill>
                  <a:schemeClr val="tx1"/>
                </a:solidFill>
                <a:ea typeface="楷体" panose="02010609060101010101" pitchFamily="49" charset="-122"/>
              </a:rPr>
              <a:t>年代提出的：</a:t>
            </a:r>
            <a:r>
              <a:rPr lang="en-US" altLang="zh-CN" sz="2000" dirty="0">
                <a:solidFill>
                  <a:schemeClr val="tx1"/>
                </a:solidFill>
                <a:ea typeface="楷体" panose="02010609060101010101" pitchFamily="49" charset="-122"/>
              </a:rPr>
              <a:t>Simula67,Smalltalk80</a:t>
            </a:r>
          </a:p>
          <a:p>
            <a:pPr lvl="2" eaLnBrk="1" hangingPunct="1">
              <a:lnSpc>
                <a:spcPct val="150000"/>
              </a:lnSpc>
            </a:pPr>
            <a:r>
              <a:rPr lang="zh-CN" altLang="en-US" sz="2000" dirty="0">
                <a:solidFill>
                  <a:schemeClr val="tx1"/>
                </a:solidFill>
                <a:ea typeface="楷体" panose="02010609060101010101" pitchFamily="49" charset="-122"/>
              </a:rPr>
              <a:t>建立在抽象数据类型基础之上</a:t>
            </a:r>
          </a:p>
          <a:p>
            <a:pPr lvl="2" eaLnBrk="1" hangingPunct="1">
              <a:lnSpc>
                <a:spcPct val="150000"/>
              </a:lnSpc>
            </a:pPr>
            <a:r>
              <a:rPr lang="zh-CN" altLang="en-US" sz="2000" dirty="0">
                <a:solidFill>
                  <a:schemeClr val="tx1"/>
                </a:solidFill>
                <a:ea typeface="楷体" panose="02010609060101010101" pitchFamily="49" charset="-122"/>
              </a:rPr>
              <a:t>基本概念：类、对象；</a:t>
            </a:r>
            <a:r>
              <a:rPr lang="zh-CN" altLang="en-US" sz="2000" dirty="0">
                <a:solidFill>
                  <a:srgbClr val="C00000"/>
                </a:solidFill>
                <a:ea typeface="楷体" panose="02010609060101010101" pitchFamily="49" charset="-122"/>
              </a:rPr>
              <a:t>封装、继承、多态</a:t>
            </a:r>
            <a:endParaRPr lang="en-US" altLang="zh-CN" sz="2000" dirty="0">
              <a:solidFill>
                <a:srgbClr val="C00000"/>
              </a:solidFill>
              <a:ea typeface="楷体" panose="02010609060101010101" pitchFamily="49" charset="-122"/>
            </a:endParaRPr>
          </a:p>
          <a:p>
            <a:pPr lvl="2" eaLnBrk="1" hangingPunct="1">
              <a:lnSpc>
                <a:spcPct val="150000"/>
              </a:lnSpc>
            </a:pPr>
            <a:r>
              <a:rPr lang="zh-CN" altLang="en-US" sz="2000" dirty="0">
                <a:solidFill>
                  <a:schemeClr val="tx1"/>
                </a:solidFill>
                <a:ea typeface="楷体" panose="02010609060101010101" pitchFamily="49" charset="-122"/>
              </a:rPr>
              <a:t>信息隐藏保证的对象行为的可靠性</a:t>
            </a:r>
          </a:p>
          <a:p>
            <a:pPr lvl="2" eaLnBrk="1" hangingPunct="1">
              <a:lnSpc>
                <a:spcPct val="150000"/>
              </a:lnSpc>
            </a:pPr>
            <a:r>
              <a:rPr lang="zh-CN" altLang="en-US" sz="2000" dirty="0">
                <a:solidFill>
                  <a:schemeClr val="tx1"/>
                </a:solidFill>
                <a:ea typeface="楷体" panose="02010609060101010101" pitchFamily="49" charset="-122"/>
              </a:rPr>
              <a:t>封装提高了对象作为一种模块的内聚力</a:t>
            </a:r>
            <a:endParaRPr lang="en-US" altLang="zh-CN" sz="2000" dirty="0">
              <a:solidFill>
                <a:schemeClr val="tx1"/>
              </a:solidFill>
              <a:ea typeface="楷体" panose="02010609060101010101" pitchFamily="49" charset="-122"/>
            </a:endParaRPr>
          </a:p>
          <a:p>
            <a:pPr lvl="2" eaLnBrk="1" hangingPunct="1">
              <a:lnSpc>
                <a:spcPct val="150000"/>
              </a:lnSpc>
            </a:pPr>
            <a:r>
              <a:rPr lang="zh-CN" altLang="en-US" sz="2000" dirty="0">
                <a:solidFill>
                  <a:schemeClr val="tx1"/>
                </a:solidFill>
                <a:ea typeface="楷体" panose="02010609060101010101" pitchFamily="49" charset="-122"/>
              </a:rPr>
              <a:t>类的层次性增加了代码的复用</a:t>
            </a:r>
            <a:endParaRPr lang="en-US" altLang="zh-CN" sz="2000" dirty="0">
              <a:solidFill>
                <a:schemeClr val="tx1"/>
              </a:solidFill>
              <a:ea typeface="楷体" panose="02010609060101010101" pitchFamily="49" charset="-122"/>
            </a:endParaRPr>
          </a:p>
          <a:p>
            <a:pPr lvl="2" eaLnBrk="1" hangingPunct="1">
              <a:lnSpc>
                <a:spcPct val="150000"/>
              </a:lnSpc>
            </a:pPr>
            <a:r>
              <a:rPr lang="zh-CN" altLang="en-US" sz="2000" dirty="0">
                <a:solidFill>
                  <a:schemeClr val="tx1"/>
                </a:solidFill>
                <a:ea typeface="楷体" panose="02010609060101010101" pitchFamily="49" charset="-122"/>
              </a:rPr>
              <a:t>现实世界是多态的</a:t>
            </a:r>
          </a:p>
          <a:p>
            <a:pPr eaLnBrk="1" hangingPunct="1">
              <a:lnSpc>
                <a:spcPct val="150000"/>
              </a:lnSpc>
            </a:pPr>
            <a:endParaRPr lang="zh-CN" altLang="en-US" sz="2000" dirty="0">
              <a:solidFill>
                <a:schemeClr val="tx2"/>
              </a:solidFill>
              <a:latin typeface="宋体" panose="02010600030101010101" pitchFamily="2" charset="-122"/>
              <a:ea typeface="宋体" panose="02010600030101010101" pitchFamily="2" charset="-122"/>
            </a:endParaRPr>
          </a:p>
        </p:txBody>
      </p:sp>
      <p:sp>
        <p:nvSpPr>
          <p:cNvPr id="5" name="Rectangle 5"/>
          <p:cNvSpPr txBox="1">
            <a:spLocks noChangeArrowheads="1"/>
          </p:cNvSpPr>
          <p:nvPr/>
        </p:nvSpPr>
        <p:spPr bwMode="auto">
          <a:xfrm>
            <a:off x="0" y="203449"/>
            <a:ext cx="8050213" cy="850900"/>
          </a:xfrm>
          <a:prstGeom prst="rect">
            <a:avLst/>
          </a:prstGeom>
          <a:noFill/>
          <a:ln w="9525" algn="ctr">
            <a:noFill/>
            <a:miter lim="800000"/>
            <a:headEnd/>
            <a:tailEnd/>
          </a:ln>
          <a:effectLst>
            <a:outerShdw dist="35921" dir="2700000" algn="ctr" rotWithShape="0">
              <a:schemeClr val="bg1"/>
            </a:outerShdw>
          </a:effectLst>
        </p:spPr>
        <p:txBody>
          <a:bodyPr vert="horz" wrap="square" lIns="72000" tIns="36000" rIns="91440" bIns="45720" numCol="1" anchor="t" anchorCtr="0" compatLnSpc="1">
            <a:prstTxWarp prst="textNoShape">
              <a:avLst/>
            </a:prstTxWarp>
          </a:bodyPr>
          <a:lstStyle>
            <a:lvl1pPr indent="361950" algn="l" rtl="0" eaLnBrk="0" fontAlgn="base" hangingPunct="0">
              <a:spcBef>
                <a:spcPct val="0"/>
              </a:spcBef>
              <a:spcAft>
                <a:spcPct val="0"/>
              </a:spcAft>
              <a:defRPr sz="3000" b="1">
                <a:solidFill>
                  <a:srgbClr val="C00000"/>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indent="361950" algn="l" rtl="0" eaLnBrk="0" fontAlgn="base" hangingPunct="0">
              <a:spcBef>
                <a:spcPct val="0"/>
              </a:spcBef>
              <a:spcAft>
                <a:spcPct val="0"/>
              </a:spcAft>
              <a:defRPr sz="3000" b="1">
                <a:solidFill>
                  <a:srgbClr val="C00000"/>
                </a:solidFill>
                <a:latin typeface="Arial" charset="0"/>
                <a:ea typeface="华文新魏" pitchFamily="2" charset="-122"/>
              </a:defRPr>
            </a:lvl2pPr>
            <a:lvl3pPr indent="361950" algn="l" rtl="0" eaLnBrk="0" fontAlgn="base" hangingPunct="0">
              <a:spcBef>
                <a:spcPct val="0"/>
              </a:spcBef>
              <a:spcAft>
                <a:spcPct val="0"/>
              </a:spcAft>
              <a:defRPr sz="3000" b="1">
                <a:solidFill>
                  <a:srgbClr val="C00000"/>
                </a:solidFill>
                <a:latin typeface="Arial" charset="0"/>
                <a:ea typeface="华文新魏" pitchFamily="2" charset="-122"/>
              </a:defRPr>
            </a:lvl3pPr>
            <a:lvl4pPr indent="361950" algn="l" rtl="0" eaLnBrk="0" fontAlgn="base" hangingPunct="0">
              <a:spcBef>
                <a:spcPct val="0"/>
              </a:spcBef>
              <a:spcAft>
                <a:spcPct val="0"/>
              </a:spcAft>
              <a:defRPr sz="3000" b="1">
                <a:solidFill>
                  <a:srgbClr val="C00000"/>
                </a:solidFill>
                <a:latin typeface="Arial" charset="0"/>
                <a:ea typeface="华文新魏" pitchFamily="2" charset="-122"/>
              </a:defRPr>
            </a:lvl4pPr>
            <a:lvl5pPr indent="361950" algn="l" rtl="0" eaLnBrk="0" fontAlgn="base" hangingPunct="0">
              <a:spcBef>
                <a:spcPct val="0"/>
              </a:spcBef>
              <a:spcAft>
                <a:spcPct val="0"/>
              </a:spcAft>
              <a:defRPr sz="3000" b="1">
                <a:solidFill>
                  <a:srgbClr val="C00000"/>
                </a:solidFill>
                <a:latin typeface="Arial" charset="0"/>
                <a:ea typeface="华文新魏" pitchFamily="2" charset="-122"/>
              </a:defRPr>
            </a:lvl5pPr>
            <a:lvl6pPr marL="457200" algn="ctr" rtl="0" eaLnBrk="1" fontAlgn="base" hangingPunct="1">
              <a:spcBef>
                <a:spcPct val="0"/>
              </a:spcBef>
              <a:spcAft>
                <a:spcPct val="0"/>
              </a:spcAft>
              <a:defRPr sz="3000" b="1">
                <a:solidFill>
                  <a:srgbClr val="112F8F"/>
                </a:solidFill>
                <a:latin typeface="Arial" charset="0"/>
                <a:ea typeface="华文新魏" pitchFamily="2" charset="-122"/>
              </a:defRPr>
            </a:lvl6pPr>
            <a:lvl7pPr marL="914400" algn="ctr" rtl="0" eaLnBrk="1" fontAlgn="base" hangingPunct="1">
              <a:spcBef>
                <a:spcPct val="0"/>
              </a:spcBef>
              <a:spcAft>
                <a:spcPct val="0"/>
              </a:spcAft>
              <a:defRPr sz="3000" b="1">
                <a:solidFill>
                  <a:srgbClr val="112F8F"/>
                </a:solidFill>
                <a:latin typeface="Arial" charset="0"/>
                <a:ea typeface="华文新魏" pitchFamily="2" charset="-122"/>
              </a:defRPr>
            </a:lvl7pPr>
            <a:lvl8pPr marL="1371600" algn="ctr" rtl="0" eaLnBrk="1" fontAlgn="base" hangingPunct="1">
              <a:spcBef>
                <a:spcPct val="0"/>
              </a:spcBef>
              <a:spcAft>
                <a:spcPct val="0"/>
              </a:spcAft>
              <a:defRPr sz="3000" b="1">
                <a:solidFill>
                  <a:srgbClr val="112F8F"/>
                </a:solidFill>
                <a:latin typeface="Arial" charset="0"/>
                <a:ea typeface="华文新魏" pitchFamily="2" charset="-122"/>
              </a:defRPr>
            </a:lvl8pPr>
            <a:lvl9pPr marL="1828800" algn="ctr" rtl="0" eaLnBrk="1" fontAlgn="base" hangingPunct="1">
              <a:spcBef>
                <a:spcPct val="0"/>
              </a:spcBef>
              <a:spcAft>
                <a:spcPct val="0"/>
              </a:spcAft>
              <a:defRPr sz="3000" b="1">
                <a:solidFill>
                  <a:srgbClr val="112F8F"/>
                </a:solidFill>
                <a:latin typeface="Arial" charset="0"/>
                <a:ea typeface="华文新魏" pitchFamily="2" charset="-122"/>
              </a:defRPr>
            </a:lvl9pPr>
          </a:lstStyle>
          <a:p>
            <a:pPr eaLnBrk="1" hangingPunct="1"/>
            <a:r>
              <a:rPr lang="en-US" altLang="zh-CN" kern="0" dirty="0">
                <a:latin typeface="Arial" panose="020B0604020202020204" pitchFamily="34" charset="0"/>
              </a:rPr>
              <a:t>§3.3</a:t>
            </a:r>
            <a:r>
              <a:rPr lang="en-US" altLang="zh-CN" kern="0" dirty="0"/>
              <a:t> </a:t>
            </a:r>
            <a:r>
              <a:rPr lang="zh-CN" altLang="en-US" kern="0" dirty="0"/>
              <a:t>软件的结构基础</a:t>
            </a:r>
            <a:endParaRPr lang="en-US" altLang="zh-CN" kern="0" dirty="0"/>
          </a:p>
        </p:txBody>
      </p:sp>
    </p:spTree>
    <p:extLst>
      <p:ext uri="{BB962C8B-B14F-4D97-AF65-F5344CB8AC3E}">
        <p14:creationId xmlns:p14="http://schemas.microsoft.com/office/powerpoint/2010/main" val="411511916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35360" y="836712"/>
            <a:ext cx="11737304" cy="571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面向对象、进程、分时并发计算、资源共享</a:t>
            </a:r>
            <a:r>
              <a:rPr lang="en-US" altLang="zh-CN" dirty="0">
                <a:solidFill>
                  <a:schemeClr val="tx1"/>
                </a:solidFill>
                <a:latin typeface="华文中宋" panose="02010600040101010101" pitchFamily="2" charset="-122"/>
                <a:ea typeface="华文中宋" panose="02010600040101010101" pitchFamily="2" charset="-122"/>
              </a:rPr>
              <a:t>/</a:t>
            </a:r>
            <a:r>
              <a:rPr lang="zh-CN" altLang="en-US" dirty="0">
                <a:solidFill>
                  <a:schemeClr val="tx1"/>
                </a:solidFill>
                <a:latin typeface="华文中宋" panose="02010600040101010101" pitchFamily="2" charset="-122"/>
                <a:ea typeface="华文中宋" panose="02010600040101010101" pitchFamily="2" charset="-122"/>
              </a:rPr>
              <a:t>并行同步、实时系统</a:t>
            </a:r>
            <a:endParaRPr lang="en-US" altLang="zh-CN"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进程</a:t>
            </a:r>
          </a:p>
          <a:p>
            <a:pPr lvl="2" eaLnBrk="1" hangingPunct="1">
              <a:lnSpc>
                <a:spcPct val="150000"/>
              </a:lnSpc>
            </a:pPr>
            <a:r>
              <a:rPr lang="en-US" altLang="zh-CN" sz="2000" dirty="0">
                <a:solidFill>
                  <a:schemeClr val="tx1"/>
                </a:solidFill>
                <a:latin typeface="楷体" panose="02010609060101010101" pitchFamily="49" charset="-122"/>
                <a:ea typeface="楷体" panose="02010609060101010101" pitchFamily="49" charset="-122"/>
              </a:rPr>
              <a:t>60</a:t>
            </a:r>
            <a:r>
              <a:rPr lang="zh-CN" altLang="en-US" sz="2000" dirty="0">
                <a:solidFill>
                  <a:schemeClr val="tx1"/>
                </a:solidFill>
                <a:latin typeface="楷体" panose="02010609060101010101" pitchFamily="49" charset="-122"/>
                <a:ea typeface="楷体" panose="02010609060101010101" pitchFamily="49" charset="-122"/>
              </a:rPr>
              <a:t>年代初引入的概念。</a:t>
            </a:r>
            <a:r>
              <a:rPr lang="zh-CN" altLang="en-US" sz="2000" dirty="0">
                <a:solidFill>
                  <a:srgbClr val="A61D38"/>
                </a:solidFill>
                <a:latin typeface="楷体" panose="02010609060101010101" pitchFamily="49" charset="-122"/>
                <a:ea typeface="楷体" panose="02010609060101010101" pitchFamily="49" charset="-122"/>
              </a:rPr>
              <a:t>行为的规范构成程序，程序在处理机上的执行活动叫进程。</a:t>
            </a:r>
          </a:p>
          <a:p>
            <a:pPr lvl="2" eaLnBrk="1" hangingPunct="1">
              <a:lnSpc>
                <a:spcPct val="150000"/>
              </a:lnSpc>
            </a:pPr>
            <a:r>
              <a:rPr lang="zh-CN" altLang="en-US" sz="2000" dirty="0">
                <a:solidFill>
                  <a:schemeClr val="tx1"/>
                </a:solidFill>
                <a:latin typeface="楷体" panose="02010609060101010101" pitchFamily="49" charset="-122"/>
                <a:ea typeface="楷体" panose="02010609060101010101" pitchFamily="49" charset="-122"/>
              </a:rPr>
              <a:t>进程是可以并行执行的计算部分，是一个独立的可以调度的活动。</a:t>
            </a:r>
          </a:p>
          <a:p>
            <a:pPr lvl="2" eaLnBrk="1" hangingPunct="1">
              <a:lnSpc>
                <a:spcPct val="150000"/>
              </a:lnSpc>
            </a:pPr>
            <a:r>
              <a:rPr lang="zh-CN" altLang="en-US" sz="2000" dirty="0">
                <a:solidFill>
                  <a:schemeClr val="tx1"/>
                </a:solidFill>
                <a:latin typeface="楷体" panose="02010609060101010101" pitchFamily="49" charset="-122"/>
                <a:ea typeface="楷体" panose="02010609060101010101" pitchFamily="49" charset="-122"/>
              </a:rPr>
              <a:t>程序是进程的脚本，进程是程序的动态执行过程。</a:t>
            </a:r>
          </a:p>
          <a:p>
            <a:pPr lvl="2" eaLnBrk="1" hangingPunct="1">
              <a:lnSpc>
                <a:spcPct val="150000"/>
              </a:lnSpc>
            </a:pPr>
            <a:r>
              <a:rPr lang="zh-CN" altLang="en-US" sz="2000" dirty="0">
                <a:solidFill>
                  <a:schemeClr val="tx1"/>
                </a:solidFill>
                <a:latin typeface="楷体" panose="02010609060101010101" pitchFamily="49" charset="-122"/>
                <a:ea typeface="楷体" panose="02010609060101010101" pitchFamily="49" charset="-122"/>
              </a:rPr>
              <a:t>一个进程可以执行一个或者几个程序。</a:t>
            </a:r>
          </a:p>
          <a:p>
            <a:pPr lvl="2" eaLnBrk="1" hangingPunct="1">
              <a:lnSpc>
                <a:spcPct val="150000"/>
              </a:lnSpc>
            </a:pPr>
            <a:r>
              <a:rPr lang="zh-CN" altLang="en-US" sz="2000" dirty="0">
                <a:solidFill>
                  <a:schemeClr val="tx1"/>
                </a:solidFill>
                <a:latin typeface="楷体" panose="02010609060101010101" pitchFamily="49" charset="-122"/>
                <a:ea typeface="楷体" panose="02010609060101010101" pitchFamily="49" charset="-122"/>
              </a:rPr>
              <a:t>不同的进程可以包含同一个程序。</a:t>
            </a:r>
          </a:p>
          <a:p>
            <a:pPr lvl="2" eaLnBrk="1" hangingPunct="1">
              <a:lnSpc>
                <a:spcPct val="150000"/>
              </a:lnSpc>
            </a:pPr>
            <a:r>
              <a:rPr lang="zh-CN" altLang="en-US" sz="2000" dirty="0">
                <a:solidFill>
                  <a:schemeClr val="tx1"/>
                </a:solidFill>
                <a:latin typeface="楷体" panose="02010609060101010101" pitchFamily="49" charset="-122"/>
                <a:ea typeface="楷体" panose="02010609060101010101" pitchFamily="49" charset="-122"/>
              </a:rPr>
              <a:t>进程具有并行特征。进程执行某个任务时，需要分配和释放各种资源，进程必须建立独立的数据环境（确保进程间不发生干扰）。</a:t>
            </a:r>
          </a:p>
          <a:p>
            <a:pPr lvl="2" eaLnBrk="1" hangingPunct="1">
              <a:lnSpc>
                <a:spcPct val="150000"/>
              </a:lnSpc>
            </a:pPr>
            <a:r>
              <a:rPr lang="zh-CN" altLang="en-US" sz="2000" dirty="0">
                <a:solidFill>
                  <a:schemeClr val="tx1"/>
                </a:solidFill>
                <a:latin typeface="楷体" panose="02010609060101010101" pitchFamily="49" charset="-122"/>
                <a:ea typeface="楷体" panose="02010609060101010101" pitchFamily="49" charset="-122"/>
              </a:rPr>
              <a:t>在串行计算机上，进程处理是实现程序并行和分时运行的必不可少的机制。</a:t>
            </a:r>
          </a:p>
          <a:p>
            <a:pPr lvl="2" eaLnBrk="1" hangingPunct="1">
              <a:lnSpc>
                <a:spcPct val="150000"/>
              </a:lnSpc>
            </a:pPr>
            <a:r>
              <a:rPr lang="zh-CN" altLang="en-US" sz="2000" dirty="0">
                <a:solidFill>
                  <a:schemeClr val="tx1"/>
                </a:solidFill>
                <a:latin typeface="楷体" panose="02010609060101010101" pitchFamily="49" charset="-122"/>
                <a:ea typeface="楷体" panose="02010609060101010101" pitchFamily="49" charset="-122"/>
              </a:rPr>
              <a:t>进程概念的进一步发展，提出和实现了线程</a:t>
            </a:r>
            <a:r>
              <a:rPr lang="zh-CN" altLang="en-US" sz="2000" dirty="0">
                <a:solidFill>
                  <a:srgbClr val="A61D38"/>
                </a:solidFill>
                <a:latin typeface="楷体" panose="02010609060101010101" pitchFamily="49" charset="-122"/>
                <a:ea typeface="楷体" panose="02010609060101010101" pitchFamily="49" charset="-122"/>
              </a:rPr>
              <a:t>（轻量级进程）</a:t>
            </a:r>
            <a:r>
              <a:rPr lang="zh-CN" altLang="en-US" sz="2000" dirty="0">
                <a:solidFill>
                  <a:schemeClr val="tx1"/>
                </a:solidFill>
                <a:latin typeface="楷体" panose="02010609060101010101" pitchFamily="49" charset="-122"/>
                <a:ea typeface="楷体" panose="02010609060101010101" pitchFamily="49" charset="-122"/>
              </a:rPr>
              <a:t>等概念。</a:t>
            </a:r>
            <a:endParaRPr lang="en-US" altLang="zh-CN" sz="2000" dirty="0">
              <a:solidFill>
                <a:schemeClr val="tx1"/>
              </a:solidFill>
              <a:latin typeface="楷体" panose="02010609060101010101" pitchFamily="49" charset="-122"/>
              <a:ea typeface="楷体" panose="02010609060101010101" pitchFamily="49" charset="-122"/>
            </a:endParaRPr>
          </a:p>
          <a:p>
            <a:pPr eaLnBrk="1" hangingPunct="1">
              <a:lnSpc>
                <a:spcPct val="150000"/>
              </a:lnSpc>
            </a:pPr>
            <a:endParaRPr lang="zh-CN" altLang="en-US" sz="2000" dirty="0">
              <a:solidFill>
                <a:schemeClr val="tx2"/>
              </a:solidFill>
              <a:latin typeface="宋体" panose="02010600030101010101" pitchFamily="2" charset="-122"/>
              <a:ea typeface="宋体" panose="02010600030101010101" pitchFamily="2" charset="-122"/>
            </a:endParaRPr>
          </a:p>
        </p:txBody>
      </p:sp>
      <p:sp>
        <p:nvSpPr>
          <p:cNvPr id="5" name="Rectangle 5"/>
          <p:cNvSpPr txBox="1">
            <a:spLocks noChangeArrowheads="1"/>
          </p:cNvSpPr>
          <p:nvPr/>
        </p:nvSpPr>
        <p:spPr bwMode="auto">
          <a:xfrm>
            <a:off x="0" y="188640"/>
            <a:ext cx="8050213" cy="850900"/>
          </a:xfrm>
          <a:prstGeom prst="rect">
            <a:avLst/>
          </a:prstGeom>
          <a:noFill/>
          <a:ln w="9525" algn="ctr">
            <a:noFill/>
            <a:miter lim="800000"/>
            <a:headEnd/>
            <a:tailEnd/>
          </a:ln>
          <a:effectLst>
            <a:outerShdw dist="35921" dir="2700000" algn="ctr" rotWithShape="0">
              <a:schemeClr val="bg1"/>
            </a:outerShdw>
          </a:effectLst>
        </p:spPr>
        <p:txBody>
          <a:bodyPr vert="horz" wrap="square" lIns="72000" tIns="36000" rIns="91440" bIns="45720" numCol="1" anchor="t" anchorCtr="0" compatLnSpc="1">
            <a:prstTxWarp prst="textNoShape">
              <a:avLst/>
            </a:prstTxWarp>
          </a:bodyPr>
          <a:lstStyle>
            <a:lvl1pPr indent="361950" algn="l" rtl="0" eaLnBrk="0" fontAlgn="base" hangingPunct="0">
              <a:spcBef>
                <a:spcPct val="0"/>
              </a:spcBef>
              <a:spcAft>
                <a:spcPct val="0"/>
              </a:spcAft>
              <a:defRPr sz="3000" b="1">
                <a:solidFill>
                  <a:srgbClr val="C00000"/>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indent="361950" algn="l" rtl="0" eaLnBrk="0" fontAlgn="base" hangingPunct="0">
              <a:spcBef>
                <a:spcPct val="0"/>
              </a:spcBef>
              <a:spcAft>
                <a:spcPct val="0"/>
              </a:spcAft>
              <a:defRPr sz="3000" b="1">
                <a:solidFill>
                  <a:srgbClr val="C00000"/>
                </a:solidFill>
                <a:latin typeface="Arial" charset="0"/>
                <a:ea typeface="华文新魏" pitchFamily="2" charset="-122"/>
              </a:defRPr>
            </a:lvl2pPr>
            <a:lvl3pPr indent="361950" algn="l" rtl="0" eaLnBrk="0" fontAlgn="base" hangingPunct="0">
              <a:spcBef>
                <a:spcPct val="0"/>
              </a:spcBef>
              <a:spcAft>
                <a:spcPct val="0"/>
              </a:spcAft>
              <a:defRPr sz="3000" b="1">
                <a:solidFill>
                  <a:srgbClr val="C00000"/>
                </a:solidFill>
                <a:latin typeface="Arial" charset="0"/>
                <a:ea typeface="华文新魏" pitchFamily="2" charset="-122"/>
              </a:defRPr>
            </a:lvl3pPr>
            <a:lvl4pPr indent="361950" algn="l" rtl="0" eaLnBrk="0" fontAlgn="base" hangingPunct="0">
              <a:spcBef>
                <a:spcPct val="0"/>
              </a:spcBef>
              <a:spcAft>
                <a:spcPct val="0"/>
              </a:spcAft>
              <a:defRPr sz="3000" b="1">
                <a:solidFill>
                  <a:srgbClr val="C00000"/>
                </a:solidFill>
                <a:latin typeface="Arial" charset="0"/>
                <a:ea typeface="华文新魏" pitchFamily="2" charset="-122"/>
              </a:defRPr>
            </a:lvl4pPr>
            <a:lvl5pPr indent="361950" algn="l" rtl="0" eaLnBrk="0" fontAlgn="base" hangingPunct="0">
              <a:spcBef>
                <a:spcPct val="0"/>
              </a:spcBef>
              <a:spcAft>
                <a:spcPct val="0"/>
              </a:spcAft>
              <a:defRPr sz="3000" b="1">
                <a:solidFill>
                  <a:srgbClr val="C00000"/>
                </a:solidFill>
                <a:latin typeface="Arial" charset="0"/>
                <a:ea typeface="华文新魏" pitchFamily="2" charset="-122"/>
              </a:defRPr>
            </a:lvl5pPr>
            <a:lvl6pPr marL="457200" algn="ctr" rtl="0" eaLnBrk="1" fontAlgn="base" hangingPunct="1">
              <a:spcBef>
                <a:spcPct val="0"/>
              </a:spcBef>
              <a:spcAft>
                <a:spcPct val="0"/>
              </a:spcAft>
              <a:defRPr sz="3000" b="1">
                <a:solidFill>
                  <a:srgbClr val="112F8F"/>
                </a:solidFill>
                <a:latin typeface="Arial" charset="0"/>
                <a:ea typeface="华文新魏" pitchFamily="2" charset="-122"/>
              </a:defRPr>
            </a:lvl6pPr>
            <a:lvl7pPr marL="914400" algn="ctr" rtl="0" eaLnBrk="1" fontAlgn="base" hangingPunct="1">
              <a:spcBef>
                <a:spcPct val="0"/>
              </a:spcBef>
              <a:spcAft>
                <a:spcPct val="0"/>
              </a:spcAft>
              <a:defRPr sz="3000" b="1">
                <a:solidFill>
                  <a:srgbClr val="112F8F"/>
                </a:solidFill>
                <a:latin typeface="Arial" charset="0"/>
                <a:ea typeface="华文新魏" pitchFamily="2" charset="-122"/>
              </a:defRPr>
            </a:lvl7pPr>
            <a:lvl8pPr marL="1371600" algn="ctr" rtl="0" eaLnBrk="1" fontAlgn="base" hangingPunct="1">
              <a:spcBef>
                <a:spcPct val="0"/>
              </a:spcBef>
              <a:spcAft>
                <a:spcPct val="0"/>
              </a:spcAft>
              <a:defRPr sz="3000" b="1">
                <a:solidFill>
                  <a:srgbClr val="112F8F"/>
                </a:solidFill>
                <a:latin typeface="Arial" charset="0"/>
                <a:ea typeface="华文新魏" pitchFamily="2" charset="-122"/>
              </a:defRPr>
            </a:lvl8pPr>
            <a:lvl9pPr marL="1828800" algn="ctr" rtl="0" eaLnBrk="1" fontAlgn="base" hangingPunct="1">
              <a:spcBef>
                <a:spcPct val="0"/>
              </a:spcBef>
              <a:spcAft>
                <a:spcPct val="0"/>
              </a:spcAft>
              <a:defRPr sz="3000" b="1">
                <a:solidFill>
                  <a:srgbClr val="112F8F"/>
                </a:solidFill>
                <a:latin typeface="Arial" charset="0"/>
                <a:ea typeface="华文新魏" pitchFamily="2" charset="-122"/>
              </a:defRPr>
            </a:lvl9pPr>
          </a:lstStyle>
          <a:p>
            <a:pPr eaLnBrk="1" hangingPunct="1"/>
            <a:r>
              <a:rPr lang="en-US" altLang="zh-CN" kern="0" dirty="0">
                <a:latin typeface="Arial" panose="020B0604020202020204" pitchFamily="34" charset="0"/>
              </a:rPr>
              <a:t>§3.3</a:t>
            </a:r>
            <a:r>
              <a:rPr lang="en-US" altLang="zh-CN" kern="0" dirty="0"/>
              <a:t> </a:t>
            </a:r>
            <a:r>
              <a:rPr lang="zh-CN" altLang="en-US" kern="0" dirty="0"/>
              <a:t>软件的结构基础</a:t>
            </a:r>
            <a:endParaRPr lang="en-US" altLang="zh-CN" kern="0" dirty="0"/>
          </a:p>
        </p:txBody>
      </p:sp>
    </p:spTree>
    <p:extLst>
      <p:ext uri="{BB962C8B-B14F-4D97-AF65-F5344CB8AC3E}">
        <p14:creationId xmlns:p14="http://schemas.microsoft.com/office/powerpoint/2010/main" val="38698629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79376" y="764704"/>
            <a:ext cx="11593288" cy="571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eaLnBrk="1" hangingPunct="1">
              <a:lnSpc>
                <a:spcPct val="150000"/>
              </a:lnSpc>
            </a:pPr>
            <a:r>
              <a:rPr lang="zh-CN" altLang="en-US" sz="2000" dirty="0">
                <a:solidFill>
                  <a:schemeClr val="tx1"/>
                </a:solidFill>
                <a:latin typeface="华文中宋" panose="02010600040101010101" pitchFamily="2" charset="-122"/>
                <a:ea typeface="华文中宋" panose="02010600040101010101" pitchFamily="2" charset="-122"/>
              </a:rPr>
              <a:t>面向对象、进程、分时并发计算、资源共享</a:t>
            </a:r>
            <a:r>
              <a:rPr lang="en-US" altLang="zh-CN" sz="2000" dirty="0">
                <a:solidFill>
                  <a:schemeClr val="tx1"/>
                </a:solidFill>
                <a:latin typeface="华文中宋" panose="02010600040101010101" pitchFamily="2" charset="-122"/>
                <a:ea typeface="华文中宋" panose="02010600040101010101" pitchFamily="2" charset="-122"/>
              </a:rPr>
              <a:t>/</a:t>
            </a:r>
            <a:r>
              <a:rPr lang="zh-CN" altLang="en-US" sz="2000" dirty="0">
                <a:solidFill>
                  <a:schemeClr val="tx1"/>
                </a:solidFill>
                <a:highlight>
                  <a:srgbClr val="FFFF00"/>
                </a:highlight>
                <a:latin typeface="华文中宋" panose="02010600040101010101" pitchFamily="2" charset="-122"/>
                <a:ea typeface="华文中宋" panose="02010600040101010101" pitchFamily="2" charset="-122"/>
              </a:rPr>
              <a:t>并行</a:t>
            </a:r>
            <a:r>
              <a:rPr lang="zh-CN" altLang="en-US" sz="2000" dirty="0">
                <a:solidFill>
                  <a:srgbClr val="FF0000"/>
                </a:solidFill>
                <a:highlight>
                  <a:srgbClr val="FFFF00"/>
                </a:highlight>
                <a:latin typeface="华文中宋" panose="02010600040101010101" pitchFamily="2" charset="-122"/>
                <a:ea typeface="华文中宋" panose="02010600040101010101" pitchFamily="2" charset="-122"/>
              </a:rPr>
              <a:t>（同一时间点）</a:t>
            </a:r>
            <a:r>
              <a:rPr lang="zh-CN" altLang="en-US" sz="2000" dirty="0">
                <a:solidFill>
                  <a:schemeClr val="tx1"/>
                </a:solidFill>
                <a:latin typeface="华文中宋" panose="02010600040101010101" pitchFamily="2" charset="-122"/>
                <a:ea typeface="华文中宋" panose="02010600040101010101" pitchFamily="2" charset="-122"/>
              </a:rPr>
              <a:t>同步、实时系统</a:t>
            </a:r>
            <a:endParaRPr lang="en-US" altLang="zh-CN" sz="2000"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分时</a:t>
            </a:r>
            <a:r>
              <a:rPr lang="zh-CN" altLang="en-US" dirty="0">
                <a:solidFill>
                  <a:schemeClr val="tx1"/>
                </a:solidFill>
                <a:highlight>
                  <a:srgbClr val="FFFF00"/>
                </a:highlight>
                <a:latin typeface="华文中宋" panose="02010600040101010101" pitchFamily="2" charset="-122"/>
                <a:ea typeface="华文中宋" panose="02010600040101010101" pitchFamily="2" charset="-122"/>
              </a:rPr>
              <a:t>并发</a:t>
            </a:r>
            <a:r>
              <a:rPr lang="zh-CN" altLang="en-US" dirty="0">
                <a:solidFill>
                  <a:srgbClr val="FF0000"/>
                </a:solidFill>
                <a:highlight>
                  <a:srgbClr val="FFFF00"/>
                </a:highlight>
                <a:latin typeface="华文中宋" panose="02010600040101010101" pitchFamily="2" charset="-122"/>
                <a:ea typeface="华文中宋" panose="02010600040101010101" pitchFamily="2" charset="-122"/>
              </a:rPr>
              <a:t>（同一时间段）</a:t>
            </a:r>
            <a:r>
              <a:rPr lang="zh-CN" altLang="en-US" dirty="0">
                <a:solidFill>
                  <a:schemeClr val="tx1"/>
                </a:solidFill>
                <a:latin typeface="华文中宋" panose="02010600040101010101" pitchFamily="2" charset="-122"/>
                <a:ea typeface="华文中宋" panose="02010600040101010101" pitchFamily="2" charset="-122"/>
              </a:rPr>
              <a:t>计算</a:t>
            </a:r>
          </a:p>
          <a:p>
            <a:pPr lvl="2" eaLnBrk="1" hangingPunct="1">
              <a:lnSpc>
                <a:spcPct val="150000"/>
              </a:lnSpc>
            </a:pPr>
            <a:r>
              <a:rPr lang="zh-CN" altLang="en-US" sz="2000" dirty="0">
                <a:solidFill>
                  <a:schemeClr val="tx1"/>
                </a:solidFill>
                <a:latin typeface="楷体" panose="02010609060101010101" pitchFamily="49" charset="-122"/>
                <a:ea typeface="楷体" panose="02010609060101010101" pitchFamily="49" charset="-122"/>
              </a:rPr>
              <a:t>对分时系统的需求：引入基于进程的多道程序技术后使机器的利用率得到的改善，但仍然不能满足用户的需求。主要表现：对任务控制能力的失去（小计算量的长时间等待）、希望多个操作能同时进行。</a:t>
            </a:r>
          </a:p>
          <a:p>
            <a:pPr lvl="2" eaLnBrk="1" hangingPunct="1">
              <a:lnSpc>
                <a:spcPct val="150000"/>
              </a:lnSpc>
            </a:pPr>
            <a:r>
              <a:rPr lang="zh-CN" altLang="en-US" sz="2000" dirty="0">
                <a:solidFill>
                  <a:schemeClr val="tx1"/>
                </a:solidFill>
                <a:latin typeface="楷体" panose="02010609060101010101" pitchFamily="49" charset="-122"/>
                <a:ea typeface="楷体" panose="02010609060101010101" pitchFamily="49" charset="-122"/>
              </a:rPr>
              <a:t>分时系统的基本特征</a:t>
            </a:r>
          </a:p>
          <a:p>
            <a:pPr lvl="3" eaLnBrk="1" hangingPunct="1">
              <a:lnSpc>
                <a:spcPct val="150000"/>
              </a:lnSpc>
            </a:pPr>
            <a:r>
              <a:rPr lang="zh-CN" altLang="en-US" sz="1800" dirty="0">
                <a:latin typeface="华文中宋" panose="02010600040101010101" pitchFamily="2" charset="-122"/>
                <a:ea typeface="华文中宋" panose="02010600040101010101" pitchFamily="2" charset="-122"/>
              </a:rPr>
              <a:t>同时性</a:t>
            </a:r>
          </a:p>
          <a:p>
            <a:pPr lvl="3" eaLnBrk="1" hangingPunct="1">
              <a:lnSpc>
                <a:spcPct val="150000"/>
              </a:lnSpc>
            </a:pPr>
            <a:r>
              <a:rPr lang="zh-CN" altLang="en-US" sz="1800" dirty="0">
                <a:latin typeface="华文中宋" panose="02010600040101010101" pitchFamily="2" charset="-122"/>
                <a:ea typeface="华文中宋" panose="02010600040101010101" pitchFamily="2" charset="-122"/>
              </a:rPr>
              <a:t>独立性</a:t>
            </a:r>
          </a:p>
          <a:p>
            <a:pPr lvl="3" eaLnBrk="1" hangingPunct="1">
              <a:lnSpc>
                <a:spcPct val="150000"/>
              </a:lnSpc>
            </a:pPr>
            <a:r>
              <a:rPr lang="zh-CN" altLang="en-US" sz="1800" dirty="0">
                <a:latin typeface="华文中宋" panose="02010600040101010101" pitchFamily="2" charset="-122"/>
                <a:ea typeface="华文中宋" panose="02010600040101010101" pitchFamily="2" charset="-122"/>
              </a:rPr>
              <a:t>及时性</a:t>
            </a:r>
          </a:p>
          <a:p>
            <a:pPr lvl="3" eaLnBrk="1" hangingPunct="1">
              <a:lnSpc>
                <a:spcPct val="150000"/>
              </a:lnSpc>
            </a:pPr>
            <a:r>
              <a:rPr lang="zh-CN" altLang="en-US" sz="1800" dirty="0">
                <a:latin typeface="华文中宋" panose="02010600040101010101" pitchFamily="2" charset="-122"/>
                <a:ea typeface="华文中宋" panose="02010600040101010101" pitchFamily="2" charset="-122"/>
              </a:rPr>
              <a:t>交互作用性</a:t>
            </a:r>
          </a:p>
          <a:p>
            <a:pPr lvl="2" eaLnBrk="1" hangingPunct="1">
              <a:lnSpc>
                <a:spcPct val="150000"/>
              </a:lnSpc>
            </a:pPr>
            <a:r>
              <a:rPr lang="zh-CN" altLang="en-US" sz="2000" dirty="0">
                <a:solidFill>
                  <a:schemeClr val="tx1"/>
                </a:solidFill>
                <a:latin typeface="楷体" panose="02010609060101010101" pitchFamily="49" charset="-122"/>
                <a:ea typeface="楷体" panose="02010609060101010101" pitchFamily="49" charset="-122"/>
              </a:rPr>
              <a:t>实现分时的方法</a:t>
            </a:r>
          </a:p>
          <a:p>
            <a:pPr lvl="3" eaLnBrk="1" hangingPunct="1">
              <a:lnSpc>
                <a:spcPct val="150000"/>
              </a:lnSpc>
            </a:pPr>
            <a:r>
              <a:rPr lang="zh-CN" altLang="en-US" sz="1800" dirty="0">
                <a:latin typeface="华文中宋" panose="02010600040101010101" pitchFamily="2" charset="-122"/>
                <a:ea typeface="华文中宋" panose="02010600040101010101" pitchFamily="2" charset="-122"/>
              </a:rPr>
              <a:t>时间片</a:t>
            </a:r>
            <a:endParaRPr lang="en-US" altLang="zh-CN" sz="1800" dirty="0">
              <a:latin typeface="华文中宋" panose="02010600040101010101" pitchFamily="2" charset="-122"/>
              <a:ea typeface="华文中宋" panose="02010600040101010101" pitchFamily="2" charset="-122"/>
            </a:endParaRPr>
          </a:p>
          <a:p>
            <a:pPr lvl="2" eaLnBrk="1" hangingPunct="1">
              <a:lnSpc>
                <a:spcPct val="150000"/>
              </a:lnSpc>
            </a:pPr>
            <a:endParaRPr lang="zh-CN" altLang="en-US" sz="2200" dirty="0">
              <a:latin typeface="华文中宋" panose="02010600040101010101" pitchFamily="2" charset="-122"/>
              <a:ea typeface="华文中宋" panose="02010600040101010101" pitchFamily="2" charset="-122"/>
            </a:endParaRPr>
          </a:p>
          <a:p>
            <a:pPr eaLnBrk="1" hangingPunct="1">
              <a:lnSpc>
                <a:spcPct val="150000"/>
              </a:lnSpc>
            </a:pPr>
            <a:endParaRPr lang="zh-CN" altLang="en-US" sz="2000" dirty="0">
              <a:solidFill>
                <a:schemeClr val="tx2"/>
              </a:solidFill>
              <a:latin typeface="宋体" panose="02010600030101010101" pitchFamily="2" charset="-122"/>
              <a:ea typeface="宋体" panose="02010600030101010101" pitchFamily="2" charset="-122"/>
            </a:endParaRPr>
          </a:p>
        </p:txBody>
      </p:sp>
      <p:sp>
        <p:nvSpPr>
          <p:cNvPr id="5" name="Rectangle 5"/>
          <p:cNvSpPr txBox="1">
            <a:spLocks noChangeArrowheads="1"/>
          </p:cNvSpPr>
          <p:nvPr/>
        </p:nvSpPr>
        <p:spPr bwMode="auto">
          <a:xfrm>
            <a:off x="0" y="234281"/>
            <a:ext cx="8050213" cy="850900"/>
          </a:xfrm>
          <a:prstGeom prst="rect">
            <a:avLst/>
          </a:prstGeom>
          <a:noFill/>
          <a:ln w="9525" algn="ctr">
            <a:noFill/>
            <a:miter lim="800000"/>
            <a:headEnd/>
            <a:tailEnd/>
          </a:ln>
          <a:effectLst>
            <a:outerShdw dist="35921" dir="2700000" algn="ctr" rotWithShape="0">
              <a:schemeClr val="bg1"/>
            </a:outerShdw>
          </a:effectLst>
        </p:spPr>
        <p:txBody>
          <a:bodyPr vert="horz" wrap="square" lIns="72000" tIns="36000" rIns="91440" bIns="45720" numCol="1" anchor="t" anchorCtr="0" compatLnSpc="1">
            <a:prstTxWarp prst="textNoShape">
              <a:avLst/>
            </a:prstTxWarp>
          </a:bodyPr>
          <a:lstStyle>
            <a:lvl1pPr indent="361950" algn="l" rtl="0" eaLnBrk="0" fontAlgn="base" hangingPunct="0">
              <a:spcBef>
                <a:spcPct val="0"/>
              </a:spcBef>
              <a:spcAft>
                <a:spcPct val="0"/>
              </a:spcAft>
              <a:defRPr sz="3000" b="1">
                <a:solidFill>
                  <a:srgbClr val="C00000"/>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indent="361950" algn="l" rtl="0" eaLnBrk="0" fontAlgn="base" hangingPunct="0">
              <a:spcBef>
                <a:spcPct val="0"/>
              </a:spcBef>
              <a:spcAft>
                <a:spcPct val="0"/>
              </a:spcAft>
              <a:defRPr sz="3000" b="1">
                <a:solidFill>
                  <a:srgbClr val="C00000"/>
                </a:solidFill>
                <a:latin typeface="Arial" charset="0"/>
                <a:ea typeface="华文新魏" pitchFamily="2" charset="-122"/>
              </a:defRPr>
            </a:lvl2pPr>
            <a:lvl3pPr indent="361950" algn="l" rtl="0" eaLnBrk="0" fontAlgn="base" hangingPunct="0">
              <a:spcBef>
                <a:spcPct val="0"/>
              </a:spcBef>
              <a:spcAft>
                <a:spcPct val="0"/>
              </a:spcAft>
              <a:defRPr sz="3000" b="1">
                <a:solidFill>
                  <a:srgbClr val="C00000"/>
                </a:solidFill>
                <a:latin typeface="Arial" charset="0"/>
                <a:ea typeface="华文新魏" pitchFamily="2" charset="-122"/>
              </a:defRPr>
            </a:lvl3pPr>
            <a:lvl4pPr indent="361950" algn="l" rtl="0" eaLnBrk="0" fontAlgn="base" hangingPunct="0">
              <a:spcBef>
                <a:spcPct val="0"/>
              </a:spcBef>
              <a:spcAft>
                <a:spcPct val="0"/>
              </a:spcAft>
              <a:defRPr sz="3000" b="1">
                <a:solidFill>
                  <a:srgbClr val="C00000"/>
                </a:solidFill>
                <a:latin typeface="Arial" charset="0"/>
                <a:ea typeface="华文新魏" pitchFamily="2" charset="-122"/>
              </a:defRPr>
            </a:lvl4pPr>
            <a:lvl5pPr indent="361950" algn="l" rtl="0" eaLnBrk="0" fontAlgn="base" hangingPunct="0">
              <a:spcBef>
                <a:spcPct val="0"/>
              </a:spcBef>
              <a:spcAft>
                <a:spcPct val="0"/>
              </a:spcAft>
              <a:defRPr sz="3000" b="1">
                <a:solidFill>
                  <a:srgbClr val="C00000"/>
                </a:solidFill>
                <a:latin typeface="Arial" charset="0"/>
                <a:ea typeface="华文新魏" pitchFamily="2" charset="-122"/>
              </a:defRPr>
            </a:lvl5pPr>
            <a:lvl6pPr marL="457200" algn="ctr" rtl="0" eaLnBrk="1" fontAlgn="base" hangingPunct="1">
              <a:spcBef>
                <a:spcPct val="0"/>
              </a:spcBef>
              <a:spcAft>
                <a:spcPct val="0"/>
              </a:spcAft>
              <a:defRPr sz="3000" b="1">
                <a:solidFill>
                  <a:srgbClr val="112F8F"/>
                </a:solidFill>
                <a:latin typeface="Arial" charset="0"/>
                <a:ea typeface="华文新魏" pitchFamily="2" charset="-122"/>
              </a:defRPr>
            </a:lvl6pPr>
            <a:lvl7pPr marL="914400" algn="ctr" rtl="0" eaLnBrk="1" fontAlgn="base" hangingPunct="1">
              <a:spcBef>
                <a:spcPct val="0"/>
              </a:spcBef>
              <a:spcAft>
                <a:spcPct val="0"/>
              </a:spcAft>
              <a:defRPr sz="3000" b="1">
                <a:solidFill>
                  <a:srgbClr val="112F8F"/>
                </a:solidFill>
                <a:latin typeface="Arial" charset="0"/>
                <a:ea typeface="华文新魏" pitchFamily="2" charset="-122"/>
              </a:defRPr>
            </a:lvl7pPr>
            <a:lvl8pPr marL="1371600" algn="ctr" rtl="0" eaLnBrk="1" fontAlgn="base" hangingPunct="1">
              <a:spcBef>
                <a:spcPct val="0"/>
              </a:spcBef>
              <a:spcAft>
                <a:spcPct val="0"/>
              </a:spcAft>
              <a:defRPr sz="3000" b="1">
                <a:solidFill>
                  <a:srgbClr val="112F8F"/>
                </a:solidFill>
                <a:latin typeface="Arial" charset="0"/>
                <a:ea typeface="华文新魏" pitchFamily="2" charset="-122"/>
              </a:defRPr>
            </a:lvl8pPr>
            <a:lvl9pPr marL="1828800" algn="ctr" rtl="0" eaLnBrk="1" fontAlgn="base" hangingPunct="1">
              <a:spcBef>
                <a:spcPct val="0"/>
              </a:spcBef>
              <a:spcAft>
                <a:spcPct val="0"/>
              </a:spcAft>
              <a:defRPr sz="3000" b="1">
                <a:solidFill>
                  <a:srgbClr val="112F8F"/>
                </a:solidFill>
                <a:latin typeface="Arial" charset="0"/>
                <a:ea typeface="华文新魏" pitchFamily="2" charset="-122"/>
              </a:defRPr>
            </a:lvl9pPr>
          </a:lstStyle>
          <a:p>
            <a:pPr eaLnBrk="1" hangingPunct="1"/>
            <a:r>
              <a:rPr lang="en-US" altLang="zh-CN" kern="0" dirty="0">
                <a:latin typeface="Arial" panose="020B0604020202020204" pitchFamily="34" charset="0"/>
              </a:rPr>
              <a:t>§3.3</a:t>
            </a:r>
            <a:r>
              <a:rPr lang="en-US" altLang="zh-CN" kern="0" dirty="0"/>
              <a:t> </a:t>
            </a:r>
            <a:r>
              <a:rPr lang="zh-CN" altLang="en-US" kern="0" dirty="0"/>
              <a:t>软件的结构基础</a:t>
            </a:r>
            <a:endParaRPr lang="en-US" altLang="zh-CN" kern="0" dirty="0"/>
          </a:p>
        </p:txBody>
      </p:sp>
    </p:spTree>
    <p:extLst>
      <p:ext uri="{BB962C8B-B14F-4D97-AF65-F5344CB8AC3E}">
        <p14:creationId xmlns:p14="http://schemas.microsoft.com/office/powerpoint/2010/main" val="94608744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35360" y="836712"/>
            <a:ext cx="11377264" cy="571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eaLnBrk="1" hangingPunct="1">
              <a:lnSpc>
                <a:spcPct val="150000"/>
              </a:lnSpc>
            </a:pPr>
            <a:r>
              <a:rPr lang="zh-CN" altLang="en-US" sz="2800" dirty="0">
                <a:solidFill>
                  <a:schemeClr val="tx1"/>
                </a:solidFill>
                <a:latin typeface="华文中宋" panose="02010600040101010101" pitchFamily="2" charset="-122"/>
                <a:ea typeface="华文中宋" panose="02010600040101010101" pitchFamily="2" charset="-122"/>
              </a:rPr>
              <a:t>面向对象、进程、分时并发计算、资源共享</a:t>
            </a:r>
            <a:r>
              <a:rPr lang="en-US" altLang="zh-CN" sz="2800" dirty="0">
                <a:solidFill>
                  <a:schemeClr val="tx1"/>
                </a:solidFill>
                <a:latin typeface="华文中宋" panose="02010600040101010101" pitchFamily="2" charset="-122"/>
                <a:ea typeface="华文中宋" panose="02010600040101010101" pitchFamily="2" charset="-122"/>
              </a:rPr>
              <a:t>/</a:t>
            </a:r>
            <a:r>
              <a:rPr lang="zh-CN" altLang="en-US" sz="2800" dirty="0">
                <a:solidFill>
                  <a:schemeClr val="tx1"/>
                </a:solidFill>
                <a:latin typeface="华文中宋" panose="02010600040101010101" pitchFamily="2" charset="-122"/>
                <a:ea typeface="华文中宋" panose="02010600040101010101" pitchFamily="2" charset="-122"/>
              </a:rPr>
              <a:t>并行同步、实时系统</a:t>
            </a:r>
            <a:endParaRPr lang="en-US" altLang="zh-CN" sz="2800"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sz="2800" dirty="0">
                <a:solidFill>
                  <a:schemeClr val="tx1"/>
                </a:solidFill>
                <a:latin typeface="华文中宋" panose="02010600040101010101" pitchFamily="2" charset="-122"/>
                <a:ea typeface="华文中宋" panose="02010600040101010101" pitchFamily="2" charset="-122"/>
              </a:rPr>
              <a:t>资源共享</a:t>
            </a:r>
            <a:r>
              <a:rPr lang="en-US" altLang="zh-CN" sz="2800" dirty="0">
                <a:solidFill>
                  <a:schemeClr val="tx1"/>
                </a:solidFill>
                <a:latin typeface="华文中宋" panose="02010600040101010101" pitchFamily="2" charset="-122"/>
                <a:ea typeface="华文中宋" panose="02010600040101010101" pitchFamily="2" charset="-122"/>
              </a:rPr>
              <a:t>/</a:t>
            </a:r>
            <a:r>
              <a:rPr lang="zh-CN" altLang="en-US" sz="2800" dirty="0">
                <a:solidFill>
                  <a:schemeClr val="tx1"/>
                </a:solidFill>
                <a:latin typeface="华文中宋" panose="02010600040101010101" pitchFamily="2" charset="-122"/>
                <a:ea typeface="华文中宋" panose="02010600040101010101" pitchFamily="2" charset="-122"/>
              </a:rPr>
              <a:t>并行同步</a:t>
            </a:r>
          </a:p>
          <a:p>
            <a:pPr lvl="2" eaLnBrk="1" hangingPunct="1">
              <a:lnSpc>
                <a:spcPct val="150000"/>
              </a:lnSpc>
            </a:pPr>
            <a:r>
              <a:rPr lang="zh-CN" altLang="en-US" dirty="0">
                <a:solidFill>
                  <a:schemeClr val="tx1"/>
                </a:solidFill>
                <a:latin typeface="楷体" panose="02010609060101010101" pitchFamily="49" charset="-122"/>
                <a:ea typeface="楷体" panose="02010609060101010101" pitchFamily="49" charset="-122"/>
              </a:rPr>
              <a:t>并行执行的任务同时需要同一个硬件和软件资源</a:t>
            </a:r>
            <a:r>
              <a:rPr lang="zh-CN" altLang="en-US" dirty="0">
                <a:solidFill>
                  <a:schemeClr val="tx1"/>
                </a:solidFill>
                <a:latin typeface="楷体" panose="02010609060101010101" pitchFamily="49" charset="-122"/>
                <a:ea typeface="楷体" panose="02010609060101010101" pitchFamily="49" charset="-122"/>
                <a:sym typeface="Wingdings" panose="05000000000000000000" pitchFamily="2" charset="2"/>
              </a:rPr>
              <a:t>资源共享、竞争的问题</a:t>
            </a:r>
          </a:p>
          <a:p>
            <a:pPr lvl="2" eaLnBrk="1" hangingPunct="1">
              <a:lnSpc>
                <a:spcPct val="150000"/>
              </a:lnSpc>
            </a:pPr>
            <a:r>
              <a:rPr lang="zh-CN" altLang="en-US" dirty="0">
                <a:solidFill>
                  <a:schemeClr val="tx1"/>
                </a:solidFill>
                <a:latin typeface="楷体" panose="02010609060101010101" pitchFamily="49" charset="-122"/>
                <a:ea typeface="楷体" panose="02010609060101010101" pitchFamily="49" charset="-122"/>
                <a:sym typeface="Wingdings" panose="05000000000000000000" pitchFamily="2" charset="2"/>
              </a:rPr>
              <a:t>并行执行的任务之间可能存在某种受限的逻辑或时序关系进程同步问题</a:t>
            </a:r>
          </a:p>
          <a:p>
            <a:pPr lvl="2" eaLnBrk="1" hangingPunct="1">
              <a:lnSpc>
                <a:spcPct val="150000"/>
              </a:lnSpc>
            </a:pPr>
            <a:r>
              <a:rPr lang="zh-CN" altLang="en-US" dirty="0">
                <a:solidFill>
                  <a:schemeClr val="tx1"/>
                </a:solidFill>
                <a:latin typeface="楷体" panose="02010609060101010101" pitchFamily="49" charset="-122"/>
                <a:ea typeface="楷体" panose="02010609060101010101" pitchFamily="49" charset="-122"/>
                <a:sym typeface="Wingdings" panose="05000000000000000000" pitchFamily="2" charset="2"/>
              </a:rPr>
              <a:t>解决办法：信号量</a:t>
            </a:r>
          </a:p>
          <a:p>
            <a:pPr lvl="3" eaLnBrk="1" hangingPunct="1">
              <a:lnSpc>
                <a:spcPct val="150000"/>
              </a:lnSpc>
            </a:pPr>
            <a:r>
              <a:rPr lang="zh-CN" altLang="en-US" dirty="0">
                <a:latin typeface="华文中宋" panose="02010600040101010101" pitchFamily="2" charset="-122"/>
                <a:ea typeface="华文中宋" panose="02010600040101010101" pitchFamily="2" charset="-122"/>
                <a:sym typeface="Wingdings" panose="05000000000000000000" pitchFamily="2" charset="2"/>
              </a:rPr>
              <a:t>互斥信号：用于资源共享</a:t>
            </a:r>
          </a:p>
          <a:p>
            <a:pPr lvl="3" eaLnBrk="1" hangingPunct="1">
              <a:lnSpc>
                <a:spcPct val="150000"/>
              </a:lnSpc>
            </a:pPr>
            <a:r>
              <a:rPr lang="zh-CN" altLang="en-US" dirty="0">
                <a:latin typeface="华文中宋" panose="02010600040101010101" pitchFamily="2" charset="-122"/>
                <a:ea typeface="华文中宋" panose="02010600040101010101" pitchFamily="2" charset="-122"/>
                <a:sym typeface="Wingdings" panose="05000000000000000000" pitchFamily="2" charset="2"/>
              </a:rPr>
              <a:t>同步信号：用于任务同步</a:t>
            </a:r>
          </a:p>
          <a:p>
            <a:pPr eaLnBrk="1" hangingPunct="1">
              <a:lnSpc>
                <a:spcPct val="150000"/>
              </a:lnSpc>
            </a:pPr>
            <a:endParaRPr lang="zh-CN" altLang="en-US" sz="2000" dirty="0">
              <a:solidFill>
                <a:schemeClr val="tx2"/>
              </a:solidFill>
              <a:latin typeface="宋体" panose="02010600030101010101" pitchFamily="2" charset="-122"/>
              <a:ea typeface="宋体" panose="02010600030101010101" pitchFamily="2" charset="-122"/>
            </a:endParaRPr>
          </a:p>
        </p:txBody>
      </p:sp>
      <p:sp>
        <p:nvSpPr>
          <p:cNvPr id="5" name="Rectangle 5"/>
          <p:cNvSpPr txBox="1">
            <a:spLocks noChangeArrowheads="1"/>
          </p:cNvSpPr>
          <p:nvPr/>
        </p:nvSpPr>
        <p:spPr bwMode="auto">
          <a:xfrm>
            <a:off x="0" y="234281"/>
            <a:ext cx="8050213" cy="850900"/>
          </a:xfrm>
          <a:prstGeom prst="rect">
            <a:avLst/>
          </a:prstGeom>
          <a:noFill/>
          <a:ln w="9525" algn="ctr">
            <a:noFill/>
            <a:miter lim="800000"/>
            <a:headEnd/>
            <a:tailEnd/>
          </a:ln>
          <a:effectLst>
            <a:outerShdw dist="35921" dir="2700000" algn="ctr" rotWithShape="0">
              <a:schemeClr val="bg1"/>
            </a:outerShdw>
          </a:effectLst>
        </p:spPr>
        <p:txBody>
          <a:bodyPr vert="horz" wrap="square" lIns="72000" tIns="36000" rIns="91440" bIns="45720" numCol="1" anchor="t" anchorCtr="0" compatLnSpc="1">
            <a:prstTxWarp prst="textNoShape">
              <a:avLst/>
            </a:prstTxWarp>
          </a:bodyPr>
          <a:lstStyle>
            <a:lvl1pPr indent="361950" algn="l" rtl="0" eaLnBrk="0" fontAlgn="base" hangingPunct="0">
              <a:spcBef>
                <a:spcPct val="0"/>
              </a:spcBef>
              <a:spcAft>
                <a:spcPct val="0"/>
              </a:spcAft>
              <a:defRPr sz="3000" b="1">
                <a:solidFill>
                  <a:srgbClr val="C00000"/>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indent="361950" algn="l" rtl="0" eaLnBrk="0" fontAlgn="base" hangingPunct="0">
              <a:spcBef>
                <a:spcPct val="0"/>
              </a:spcBef>
              <a:spcAft>
                <a:spcPct val="0"/>
              </a:spcAft>
              <a:defRPr sz="3000" b="1">
                <a:solidFill>
                  <a:srgbClr val="C00000"/>
                </a:solidFill>
                <a:latin typeface="Arial" charset="0"/>
                <a:ea typeface="华文新魏" pitchFamily="2" charset="-122"/>
              </a:defRPr>
            </a:lvl2pPr>
            <a:lvl3pPr indent="361950" algn="l" rtl="0" eaLnBrk="0" fontAlgn="base" hangingPunct="0">
              <a:spcBef>
                <a:spcPct val="0"/>
              </a:spcBef>
              <a:spcAft>
                <a:spcPct val="0"/>
              </a:spcAft>
              <a:defRPr sz="3000" b="1">
                <a:solidFill>
                  <a:srgbClr val="C00000"/>
                </a:solidFill>
                <a:latin typeface="Arial" charset="0"/>
                <a:ea typeface="华文新魏" pitchFamily="2" charset="-122"/>
              </a:defRPr>
            </a:lvl3pPr>
            <a:lvl4pPr indent="361950" algn="l" rtl="0" eaLnBrk="0" fontAlgn="base" hangingPunct="0">
              <a:spcBef>
                <a:spcPct val="0"/>
              </a:spcBef>
              <a:spcAft>
                <a:spcPct val="0"/>
              </a:spcAft>
              <a:defRPr sz="3000" b="1">
                <a:solidFill>
                  <a:srgbClr val="C00000"/>
                </a:solidFill>
                <a:latin typeface="Arial" charset="0"/>
                <a:ea typeface="华文新魏" pitchFamily="2" charset="-122"/>
              </a:defRPr>
            </a:lvl4pPr>
            <a:lvl5pPr indent="361950" algn="l" rtl="0" eaLnBrk="0" fontAlgn="base" hangingPunct="0">
              <a:spcBef>
                <a:spcPct val="0"/>
              </a:spcBef>
              <a:spcAft>
                <a:spcPct val="0"/>
              </a:spcAft>
              <a:defRPr sz="3000" b="1">
                <a:solidFill>
                  <a:srgbClr val="C00000"/>
                </a:solidFill>
                <a:latin typeface="Arial" charset="0"/>
                <a:ea typeface="华文新魏" pitchFamily="2" charset="-122"/>
              </a:defRPr>
            </a:lvl5pPr>
            <a:lvl6pPr marL="457200" algn="ctr" rtl="0" eaLnBrk="1" fontAlgn="base" hangingPunct="1">
              <a:spcBef>
                <a:spcPct val="0"/>
              </a:spcBef>
              <a:spcAft>
                <a:spcPct val="0"/>
              </a:spcAft>
              <a:defRPr sz="3000" b="1">
                <a:solidFill>
                  <a:srgbClr val="112F8F"/>
                </a:solidFill>
                <a:latin typeface="Arial" charset="0"/>
                <a:ea typeface="华文新魏" pitchFamily="2" charset="-122"/>
              </a:defRPr>
            </a:lvl6pPr>
            <a:lvl7pPr marL="914400" algn="ctr" rtl="0" eaLnBrk="1" fontAlgn="base" hangingPunct="1">
              <a:spcBef>
                <a:spcPct val="0"/>
              </a:spcBef>
              <a:spcAft>
                <a:spcPct val="0"/>
              </a:spcAft>
              <a:defRPr sz="3000" b="1">
                <a:solidFill>
                  <a:srgbClr val="112F8F"/>
                </a:solidFill>
                <a:latin typeface="Arial" charset="0"/>
                <a:ea typeface="华文新魏" pitchFamily="2" charset="-122"/>
              </a:defRPr>
            </a:lvl7pPr>
            <a:lvl8pPr marL="1371600" algn="ctr" rtl="0" eaLnBrk="1" fontAlgn="base" hangingPunct="1">
              <a:spcBef>
                <a:spcPct val="0"/>
              </a:spcBef>
              <a:spcAft>
                <a:spcPct val="0"/>
              </a:spcAft>
              <a:defRPr sz="3000" b="1">
                <a:solidFill>
                  <a:srgbClr val="112F8F"/>
                </a:solidFill>
                <a:latin typeface="Arial" charset="0"/>
                <a:ea typeface="华文新魏" pitchFamily="2" charset="-122"/>
              </a:defRPr>
            </a:lvl8pPr>
            <a:lvl9pPr marL="1828800" algn="ctr" rtl="0" eaLnBrk="1" fontAlgn="base" hangingPunct="1">
              <a:spcBef>
                <a:spcPct val="0"/>
              </a:spcBef>
              <a:spcAft>
                <a:spcPct val="0"/>
              </a:spcAft>
              <a:defRPr sz="3000" b="1">
                <a:solidFill>
                  <a:srgbClr val="112F8F"/>
                </a:solidFill>
                <a:latin typeface="Arial" charset="0"/>
                <a:ea typeface="华文新魏" pitchFamily="2" charset="-122"/>
              </a:defRPr>
            </a:lvl9pPr>
          </a:lstStyle>
          <a:p>
            <a:pPr eaLnBrk="1" hangingPunct="1"/>
            <a:r>
              <a:rPr lang="en-US" altLang="zh-CN" kern="0" dirty="0">
                <a:latin typeface="Arial" panose="020B0604020202020204" pitchFamily="34" charset="0"/>
              </a:rPr>
              <a:t>§3.3</a:t>
            </a:r>
            <a:r>
              <a:rPr lang="en-US" altLang="zh-CN" kern="0" dirty="0"/>
              <a:t> </a:t>
            </a:r>
            <a:r>
              <a:rPr lang="zh-CN" altLang="en-US" kern="0" dirty="0"/>
              <a:t>软件的结构基础</a:t>
            </a:r>
            <a:endParaRPr lang="en-US" altLang="zh-CN" kern="0" dirty="0"/>
          </a:p>
        </p:txBody>
      </p:sp>
    </p:spTree>
    <p:extLst>
      <p:ext uri="{BB962C8B-B14F-4D97-AF65-F5344CB8AC3E}">
        <p14:creationId xmlns:p14="http://schemas.microsoft.com/office/powerpoint/2010/main" val="320316178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35360" y="836712"/>
            <a:ext cx="11665296" cy="571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eaLnBrk="1" hangingPunct="1">
              <a:lnSpc>
                <a:spcPct val="150000"/>
              </a:lnSpc>
            </a:pPr>
            <a:r>
              <a:rPr lang="zh-CN" altLang="en-US" sz="2000" dirty="0">
                <a:solidFill>
                  <a:schemeClr val="tx1"/>
                </a:solidFill>
                <a:latin typeface="华文中宋" panose="02010600040101010101" pitchFamily="2" charset="-122"/>
                <a:ea typeface="华文中宋" panose="02010600040101010101" pitchFamily="2" charset="-122"/>
              </a:rPr>
              <a:t>面向对象、进程、分时并发计算、资源共享</a:t>
            </a:r>
            <a:r>
              <a:rPr lang="en-US" altLang="zh-CN" sz="2000" dirty="0">
                <a:solidFill>
                  <a:schemeClr val="tx1"/>
                </a:solidFill>
                <a:latin typeface="华文中宋" panose="02010600040101010101" pitchFamily="2" charset="-122"/>
                <a:ea typeface="华文中宋" panose="02010600040101010101" pitchFamily="2" charset="-122"/>
              </a:rPr>
              <a:t>/</a:t>
            </a:r>
            <a:r>
              <a:rPr lang="zh-CN" altLang="en-US" sz="2000" dirty="0">
                <a:solidFill>
                  <a:schemeClr val="tx1"/>
                </a:solidFill>
                <a:latin typeface="华文中宋" panose="02010600040101010101" pitchFamily="2" charset="-122"/>
                <a:ea typeface="华文中宋" panose="02010600040101010101" pitchFamily="2" charset="-122"/>
              </a:rPr>
              <a:t>并行同步、实时系统</a:t>
            </a:r>
            <a:endParaRPr lang="en-US" altLang="zh-CN" sz="2000"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实时系统</a:t>
            </a:r>
          </a:p>
          <a:p>
            <a:pPr lvl="2" eaLnBrk="1" hangingPunct="1">
              <a:lnSpc>
                <a:spcPct val="150000"/>
              </a:lnSpc>
            </a:pPr>
            <a:r>
              <a:rPr lang="zh-CN" altLang="en-US" sz="1800" dirty="0">
                <a:solidFill>
                  <a:schemeClr val="tx1"/>
                </a:solidFill>
                <a:latin typeface="楷体" panose="02010609060101010101" pitchFamily="49" charset="-122"/>
                <a:ea typeface="楷体" panose="02010609060101010101" pitchFamily="49" charset="-122"/>
              </a:rPr>
              <a:t>实时是指对于特定事件处理响应的高速度特性，或所提供的计算或服务反映最新信息状态的现实特性。</a:t>
            </a:r>
          </a:p>
          <a:p>
            <a:pPr lvl="2" eaLnBrk="1" hangingPunct="1">
              <a:lnSpc>
                <a:spcPct val="150000"/>
              </a:lnSpc>
            </a:pPr>
            <a:r>
              <a:rPr lang="zh-CN" altLang="en-US" sz="1800" dirty="0">
                <a:solidFill>
                  <a:schemeClr val="tx1"/>
                </a:solidFill>
                <a:latin typeface="楷体" panose="02010609060101010101" pitchFamily="49" charset="-122"/>
                <a:ea typeface="楷体" panose="02010609060101010101" pitchFamily="49" charset="-122"/>
              </a:rPr>
              <a:t>实时是相对于用户容许的响应时间或容许的滞后时间，只要满足用户对时间的要求，皆可称作实时的</a:t>
            </a: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分时与实时</a:t>
            </a:r>
          </a:p>
          <a:p>
            <a:pPr lvl="2" eaLnBrk="1" hangingPunct="1">
              <a:lnSpc>
                <a:spcPct val="150000"/>
              </a:lnSpc>
            </a:pPr>
            <a:r>
              <a:rPr lang="zh-CN" altLang="en-US" sz="1800" dirty="0">
                <a:solidFill>
                  <a:schemeClr val="tx1"/>
                </a:solidFill>
                <a:latin typeface="楷体" panose="02010609060101010101" pitchFamily="49" charset="-122"/>
                <a:ea typeface="楷体" panose="02010609060101010101" pitchFamily="49" charset="-122"/>
              </a:rPr>
              <a:t>分时的目标是提供多个用户可同时使用同一台机器或多个程序可在同一台机器上运行的软件环境</a:t>
            </a:r>
          </a:p>
          <a:p>
            <a:pPr lvl="2" eaLnBrk="1" hangingPunct="1">
              <a:lnSpc>
                <a:spcPct val="150000"/>
              </a:lnSpc>
            </a:pPr>
            <a:r>
              <a:rPr lang="zh-CN" altLang="en-US" sz="1800" dirty="0">
                <a:solidFill>
                  <a:schemeClr val="tx1"/>
                </a:solidFill>
                <a:latin typeface="楷体" panose="02010609060101010101" pitchFamily="49" charset="-122"/>
                <a:ea typeface="楷体" panose="02010609060101010101" pitchFamily="49" charset="-122"/>
              </a:rPr>
              <a:t>实时强调的是系统对特殊时间或请求的及时响应性</a:t>
            </a: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实时系统的实现</a:t>
            </a:r>
          </a:p>
          <a:p>
            <a:pPr lvl="2" eaLnBrk="1" hangingPunct="1">
              <a:lnSpc>
                <a:spcPct val="150000"/>
              </a:lnSpc>
            </a:pPr>
            <a:r>
              <a:rPr lang="zh-CN" altLang="en-US" sz="1800" dirty="0">
                <a:solidFill>
                  <a:schemeClr val="tx1"/>
                </a:solidFill>
                <a:latin typeface="楷体" panose="02010609060101010101" pitchFamily="49" charset="-122"/>
                <a:ea typeface="楷体" panose="02010609060101010101" pitchFamily="49" charset="-122"/>
              </a:rPr>
              <a:t>在分时控制下的循环查询模式和事件</a:t>
            </a:r>
            <a:r>
              <a:rPr lang="en-US" altLang="zh-CN" sz="1800" dirty="0">
                <a:solidFill>
                  <a:schemeClr val="tx1"/>
                </a:solidFill>
                <a:latin typeface="楷体" panose="02010609060101010101" pitchFamily="49" charset="-122"/>
                <a:ea typeface="楷体" panose="02010609060101010101" pitchFamily="49" charset="-122"/>
              </a:rPr>
              <a:t>/</a:t>
            </a:r>
            <a:r>
              <a:rPr lang="zh-CN" altLang="en-US" sz="1800" dirty="0">
                <a:solidFill>
                  <a:schemeClr val="tx1"/>
                </a:solidFill>
                <a:latin typeface="楷体" panose="02010609060101010101" pitchFamily="49" charset="-122"/>
                <a:ea typeface="楷体" panose="02010609060101010101" pitchFamily="49" charset="-122"/>
              </a:rPr>
              <a:t>中断模式</a:t>
            </a: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实时系统的特性</a:t>
            </a:r>
          </a:p>
          <a:p>
            <a:pPr lvl="2" eaLnBrk="1" hangingPunct="1">
              <a:lnSpc>
                <a:spcPct val="150000"/>
              </a:lnSpc>
            </a:pPr>
            <a:r>
              <a:rPr lang="zh-CN" altLang="en-US" sz="1800" dirty="0">
                <a:solidFill>
                  <a:schemeClr val="tx1"/>
                </a:solidFill>
                <a:latin typeface="楷体" panose="02010609060101010101" pitchFamily="49" charset="-122"/>
                <a:ea typeface="楷体" panose="02010609060101010101" pitchFamily="49" charset="-122"/>
              </a:rPr>
              <a:t>实时时钟管理、负载控制能力、高可靠性</a:t>
            </a:r>
          </a:p>
          <a:p>
            <a:pPr eaLnBrk="1" hangingPunct="1">
              <a:lnSpc>
                <a:spcPct val="150000"/>
              </a:lnSpc>
            </a:pPr>
            <a:endParaRPr lang="zh-CN" altLang="en-US" sz="2000" dirty="0">
              <a:solidFill>
                <a:schemeClr val="tx2"/>
              </a:solidFill>
              <a:latin typeface="宋体" panose="02010600030101010101" pitchFamily="2" charset="-122"/>
              <a:ea typeface="宋体" panose="02010600030101010101" pitchFamily="2" charset="-122"/>
            </a:endParaRPr>
          </a:p>
        </p:txBody>
      </p:sp>
      <p:sp>
        <p:nvSpPr>
          <p:cNvPr id="5" name="Rectangle 5"/>
          <p:cNvSpPr txBox="1">
            <a:spLocks noChangeArrowheads="1"/>
          </p:cNvSpPr>
          <p:nvPr/>
        </p:nvSpPr>
        <p:spPr bwMode="auto">
          <a:xfrm>
            <a:off x="0" y="234281"/>
            <a:ext cx="8050213" cy="850900"/>
          </a:xfrm>
          <a:prstGeom prst="rect">
            <a:avLst/>
          </a:prstGeom>
          <a:noFill/>
          <a:ln w="9525" algn="ctr">
            <a:noFill/>
            <a:miter lim="800000"/>
            <a:headEnd/>
            <a:tailEnd/>
          </a:ln>
          <a:effectLst>
            <a:outerShdw dist="35921" dir="2700000" algn="ctr" rotWithShape="0">
              <a:schemeClr val="bg1"/>
            </a:outerShdw>
          </a:effectLst>
        </p:spPr>
        <p:txBody>
          <a:bodyPr vert="horz" wrap="square" lIns="72000" tIns="36000" rIns="91440" bIns="45720" numCol="1" anchor="t" anchorCtr="0" compatLnSpc="1">
            <a:prstTxWarp prst="textNoShape">
              <a:avLst/>
            </a:prstTxWarp>
          </a:bodyPr>
          <a:lstStyle>
            <a:lvl1pPr indent="361950" algn="l" rtl="0" eaLnBrk="0" fontAlgn="base" hangingPunct="0">
              <a:spcBef>
                <a:spcPct val="0"/>
              </a:spcBef>
              <a:spcAft>
                <a:spcPct val="0"/>
              </a:spcAft>
              <a:defRPr sz="3000" b="1">
                <a:solidFill>
                  <a:srgbClr val="C00000"/>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indent="361950" algn="l" rtl="0" eaLnBrk="0" fontAlgn="base" hangingPunct="0">
              <a:spcBef>
                <a:spcPct val="0"/>
              </a:spcBef>
              <a:spcAft>
                <a:spcPct val="0"/>
              </a:spcAft>
              <a:defRPr sz="3000" b="1">
                <a:solidFill>
                  <a:srgbClr val="C00000"/>
                </a:solidFill>
                <a:latin typeface="Arial" charset="0"/>
                <a:ea typeface="华文新魏" pitchFamily="2" charset="-122"/>
              </a:defRPr>
            </a:lvl2pPr>
            <a:lvl3pPr indent="361950" algn="l" rtl="0" eaLnBrk="0" fontAlgn="base" hangingPunct="0">
              <a:spcBef>
                <a:spcPct val="0"/>
              </a:spcBef>
              <a:spcAft>
                <a:spcPct val="0"/>
              </a:spcAft>
              <a:defRPr sz="3000" b="1">
                <a:solidFill>
                  <a:srgbClr val="C00000"/>
                </a:solidFill>
                <a:latin typeface="Arial" charset="0"/>
                <a:ea typeface="华文新魏" pitchFamily="2" charset="-122"/>
              </a:defRPr>
            </a:lvl3pPr>
            <a:lvl4pPr indent="361950" algn="l" rtl="0" eaLnBrk="0" fontAlgn="base" hangingPunct="0">
              <a:spcBef>
                <a:spcPct val="0"/>
              </a:spcBef>
              <a:spcAft>
                <a:spcPct val="0"/>
              </a:spcAft>
              <a:defRPr sz="3000" b="1">
                <a:solidFill>
                  <a:srgbClr val="C00000"/>
                </a:solidFill>
                <a:latin typeface="Arial" charset="0"/>
                <a:ea typeface="华文新魏" pitchFamily="2" charset="-122"/>
              </a:defRPr>
            </a:lvl4pPr>
            <a:lvl5pPr indent="361950" algn="l" rtl="0" eaLnBrk="0" fontAlgn="base" hangingPunct="0">
              <a:spcBef>
                <a:spcPct val="0"/>
              </a:spcBef>
              <a:spcAft>
                <a:spcPct val="0"/>
              </a:spcAft>
              <a:defRPr sz="3000" b="1">
                <a:solidFill>
                  <a:srgbClr val="C00000"/>
                </a:solidFill>
                <a:latin typeface="Arial" charset="0"/>
                <a:ea typeface="华文新魏" pitchFamily="2" charset="-122"/>
              </a:defRPr>
            </a:lvl5pPr>
            <a:lvl6pPr marL="457200" algn="ctr" rtl="0" eaLnBrk="1" fontAlgn="base" hangingPunct="1">
              <a:spcBef>
                <a:spcPct val="0"/>
              </a:spcBef>
              <a:spcAft>
                <a:spcPct val="0"/>
              </a:spcAft>
              <a:defRPr sz="3000" b="1">
                <a:solidFill>
                  <a:srgbClr val="112F8F"/>
                </a:solidFill>
                <a:latin typeface="Arial" charset="0"/>
                <a:ea typeface="华文新魏" pitchFamily="2" charset="-122"/>
              </a:defRPr>
            </a:lvl6pPr>
            <a:lvl7pPr marL="914400" algn="ctr" rtl="0" eaLnBrk="1" fontAlgn="base" hangingPunct="1">
              <a:spcBef>
                <a:spcPct val="0"/>
              </a:spcBef>
              <a:spcAft>
                <a:spcPct val="0"/>
              </a:spcAft>
              <a:defRPr sz="3000" b="1">
                <a:solidFill>
                  <a:srgbClr val="112F8F"/>
                </a:solidFill>
                <a:latin typeface="Arial" charset="0"/>
                <a:ea typeface="华文新魏" pitchFamily="2" charset="-122"/>
              </a:defRPr>
            </a:lvl7pPr>
            <a:lvl8pPr marL="1371600" algn="ctr" rtl="0" eaLnBrk="1" fontAlgn="base" hangingPunct="1">
              <a:spcBef>
                <a:spcPct val="0"/>
              </a:spcBef>
              <a:spcAft>
                <a:spcPct val="0"/>
              </a:spcAft>
              <a:defRPr sz="3000" b="1">
                <a:solidFill>
                  <a:srgbClr val="112F8F"/>
                </a:solidFill>
                <a:latin typeface="Arial" charset="0"/>
                <a:ea typeface="华文新魏" pitchFamily="2" charset="-122"/>
              </a:defRPr>
            </a:lvl8pPr>
            <a:lvl9pPr marL="1828800" algn="ctr" rtl="0" eaLnBrk="1" fontAlgn="base" hangingPunct="1">
              <a:spcBef>
                <a:spcPct val="0"/>
              </a:spcBef>
              <a:spcAft>
                <a:spcPct val="0"/>
              </a:spcAft>
              <a:defRPr sz="3000" b="1">
                <a:solidFill>
                  <a:srgbClr val="112F8F"/>
                </a:solidFill>
                <a:latin typeface="Arial" charset="0"/>
                <a:ea typeface="华文新魏" pitchFamily="2" charset="-122"/>
              </a:defRPr>
            </a:lvl9pPr>
          </a:lstStyle>
          <a:p>
            <a:pPr eaLnBrk="1" hangingPunct="1"/>
            <a:r>
              <a:rPr lang="en-US" altLang="zh-CN" kern="0" dirty="0">
                <a:latin typeface="Arial" panose="020B0604020202020204" pitchFamily="34" charset="0"/>
              </a:rPr>
              <a:t>§3.3</a:t>
            </a:r>
            <a:r>
              <a:rPr lang="en-US" altLang="zh-CN" kern="0" dirty="0"/>
              <a:t> </a:t>
            </a:r>
            <a:r>
              <a:rPr lang="zh-CN" altLang="en-US" kern="0" dirty="0"/>
              <a:t>软件的结构基础</a:t>
            </a:r>
            <a:endParaRPr lang="en-US" altLang="zh-CN" kern="0" dirty="0"/>
          </a:p>
        </p:txBody>
      </p:sp>
    </p:spTree>
    <p:extLst>
      <p:ext uri="{BB962C8B-B14F-4D97-AF65-F5344CB8AC3E}">
        <p14:creationId xmlns:p14="http://schemas.microsoft.com/office/powerpoint/2010/main" val="312621142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47107" name="Rectangle 3"/>
          <p:cNvSpPr>
            <a:spLocks noGrp="1" noChangeArrowheads="1"/>
          </p:cNvSpPr>
          <p:nvPr>
            <p:ph type="body" idx="1"/>
          </p:nvPr>
        </p:nvSpPr>
        <p:spPr>
          <a:xfrm>
            <a:off x="551384" y="865301"/>
            <a:ext cx="11305256" cy="5065712"/>
          </a:xfrm>
        </p:spPr>
        <p:txBody>
          <a:bodyPr/>
          <a:lstStyle/>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分而治之的思想</a:t>
            </a:r>
            <a:r>
              <a:rPr lang="zh-CN" altLang="en-US" dirty="0">
                <a:solidFill>
                  <a:schemeClr val="tx1"/>
                </a:solidFill>
                <a:highlight>
                  <a:srgbClr val="FFFF00"/>
                </a:highlight>
                <a:latin typeface="华文中宋" panose="02010600040101010101" pitchFamily="2" charset="-122"/>
                <a:ea typeface="华文中宋" panose="02010600040101010101" pitchFamily="2" charset="-122"/>
              </a:rPr>
              <a:t>（系统切割的方式）</a:t>
            </a:r>
          </a:p>
          <a:p>
            <a:pPr lvl="2" eaLnBrk="1" hangingPunct="1">
              <a:lnSpc>
                <a:spcPct val="150000"/>
              </a:lnSpc>
              <a:buFont typeface="Wingdings" panose="05000000000000000000" pitchFamily="2" charset="2"/>
              <a:buChar char="u"/>
            </a:pPr>
            <a:r>
              <a:rPr lang="zh-CN" altLang="en-US" dirty="0">
                <a:solidFill>
                  <a:schemeClr val="tx1"/>
                </a:solidFill>
                <a:latin typeface="楷体" panose="02010609060101010101" pitchFamily="49" charset="-122"/>
                <a:ea typeface="楷体" panose="02010609060101010101" pitchFamily="49" charset="-122"/>
              </a:rPr>
              <a:t>横向</a:t>
            </a:r>
          </a:p>
          <a:p>
            <a:pPr lvl="2" eaLnBrk="1" hangingPunct="1">
              <a:lnSpc>
                <a:spcPct val="150000"/>
              </a:lnSpc>
              <a:buFont typeface="Wingdings" panose="05000000000000000000" pitchFamily="2" charset="2"/>
              <a:buChar char="u"/>
            </a:pPr>
            <a:r>
              <a:rPr lang="zh-CN" altLang="en-US" dirty="0">
                <a:solidFill>
                  <a:schemeClr val="tx1"/>
                </a:solidFill>
                <a:latin typeface="楷体" panose="02010609060101010101" pitchFamily="49" charset="-122"/>
                <a:ea typeface="楷体" panose="02010609060101010101" pitchFamily="49" charset="-122"/>
              </a:rPr>
              <a:t>纵向</a:t>
            </a:r>
          </a:p>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 层次性一直都是软件的问题分析和设计实施的基本和具有普遍适用的思想方法</a:t>
            </a:r>
          </a:p>
          <a:p>
            <a:pPr lvl="2" eaLnBrk="1" hangingPunct="1">
              <a:lnSpc>
                <a:spcPct val="150000"/>
              </a:lnSpc>
              <a:buFont typeface="Wingdings" panose="05000000000000000000" pitchFamily="2" charset="2"/>
              <a:buChar char="u"/>
            </a:pPr>
            <a:r>
              <a:rPr lang="en-US" altLang="zh-CN" dirty="0">
                <a:solidFill>
                  <a:schemeClr val="tx1"/>
                </a:solidFill>
                <a:ea typeface="楷体" panose="02010609060101010101" pitchFamily="49" charset="-122"/>
              </a:rPr>
              <a:t>OS</a:t>
            </a:r>
          </a:p>
          <a:p>
            <a:pPr lvl="2" eaLnBrk="1" hangingPunct="1">
              <a:lnSpc>
                <a:spcPct val="150000"/>
              </a:lnSpc>
              <a:buFont typeface="Wingdings" panose="05000000000000000000" pitchFamily="2" charset="2"/>
              <a:buChar char="u"/>
            </a:pPr>
            <a:r>
              <a:rPr lang="en-US" altLang="zh-CN" dirty="0">
                <a:solidFill>
                  <a:schemeClr val="tx1"/>
                </a:solidFill>
                <a:ea typeface="楷体" panose="02010609060101010101" pitchFamily="49" charset="-122"/>
              </a:rPr>
              <a:t>Network</a:t>
            </a:r>
          </a:p>
          <a:p>
            <a:pPr lvl="2" eaLnBrk="1" hangingPunct="1">
              <a:lnSpc>
                <a:spcPct val="150000"/>
              </a:lnSpc>
              <a:buFont typeface="Wingdings" panose="05000000000000000000" pitchFamily="2" charset="2"/>
              <a:buChar char="u"/>
            </a:pPr>
            <a:r>
              <a:rPr lang="en-US" altLang="zh-CN" dirty="0">
                <a:solidFill>
                  <a:schemeClr val="tx1"/>
                </a:solidFill>
                <a:ea typeface="楷体" panose="02010609060101010101" pitchFamily="49" charset="-122"/>
              </a:rPr>
              <a:t>DB</a:t>
            </a:r>
          </a:p>
          <a:p>
            <a:pPr lvl="2" eaLnBrk="1" hangingPunct="1">
              <a:lnSpc>
                <a:spcPct val="150000"/>
              </a:lnSpc>
              <a:buFont typeface="Wingdings" panose="05000000000000000000" pitchFamily="2" charset="2"/>
              <a:buChar char="u"/>
            </a:pPr>
            <a:r>
              <a:rPr lang="zh-CN" altLang="en-US" dirty="0">
                <a:solidFill>
                  <a:schemeClr val="tx1"/>
                </a:solidFill>
                <a:ea typeface="楷体" panose="02010609060101010101" pitchFamily="49" charset="-122"/>
              </a:rPr>
              <a:t>目录（文件、应用）、类树、水</a:t>
            </a:r>
            <a:r>
              <a:rPr lang="en-US" altLang="zh-CN" dirty="0">
                <a:solidFill>
                  <a:schemeClr val="tx1"/>
                </a:solidFill>
                <a:ea typeface="楷体" panose="02010609060101010101" pitchFamily="49" charset="-122"/>
              </a:rPr>
              <a:t>……</a:t>
            </a:r>
          </a:p>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层次系统（</a:t>
            </a:r>
            <a:r>
              <a:rPr lang="en-US" altLang="zh-CN" dirty="0">
                <a:solidFill>
                  <a:schemeClr val="tx1"/>
                </a:solidFill>
                <a:latin typeface="华文中宋" panose="02010600040101010101" pitchFamily="2" charset="-122"/>
                <a:ea typeface="华文中宋" panose="02010600040101010101" pitchFamily="2" charset="-122"/>
              </a:rPr>
              <a:t>Layered Systems</a:t>
            </a:r>
            <a:r>
              <a:rPr lang="zh-CN" altLang="en-US" dirty="0">
                <a:solidFill>
                  <a:schemeClr val="tx1"/>
                </a:solidFill>
                <a:latin typeface="华文中宋" panose="02010600040101010101" pitchFamily="2" charset="-122"/>
                <a:ea typeface="华文中宋" panose="02010600040101010101" pitchFamily="2" charset="-122"/>
              </a:rPr>
              <a:t>）是一种体系结构风格</a:t>
            </a:r>
          </a:p>
        </p:txBody>
      </p:sp>
      <p:sp>
        <p:nvSpPr>
          <p:cNvPr id="47108" name="Rectangle 5"/>
          <p:cNvSpPr>
            <a:spLocks noGrp="1" noChangeArrowheads="1"/>
          </p:cNvSpPr>
          <p:nvPr>
            <p:ph type="title"/>
          </p:nvPr>
        </p:nvSpPr>
        <p:spPr>
          <a:xfrm>
            <a:off x="0" y="0"/>
            <a:ext cx="8050213" cy="850900"/>
          </a:xfrm>
          <a:noFill/>
        </p:spPr>
        <p:txBody>
          <a:bodyPr/>
          <a:lstStyle/>
          <a:p>
            <a:pPr eaLnBrk="1" hangingPunct="1"/>
            <a:r>
              <a:rPr lang="en-US" altLang="zh-CN" sz="3200" dirty="0">
                <a:latin typeface="华文中宋" panose="02010600040101010101" pitchFamily="2" charset="-122"/>
                <a:ea typeface="华文中宋" panose="02010600040101010101" pitchFamily="2" charset="-122"/>
              </a:rPr>
              <a:t>§3.4 </a:t>
            </a:r>
            <a:r>
              <a:rPr lang="zh-CN" altLang="en-US" sz="3200" dirty="0">
                <a:latin typeface="华文中宋" panose="02010600040101010101" pitchFamily="2" charset="-122"/>
                <a:ea typeface="华文中宋" panose="02010600040101010101" pitchFamily="2" charset="-122"/>
              </a:rPr>
              <a:t>软件的层次结构模型</a:t>
            </a:r>
            <a:endParaRPr lang="en-US" altLang="zh-CN" sz="3200" dirty="0">
              <a:latin typeface="华文中宋" panose="02010600040101010101" pitchFamily="2" charset="-122"/>
              <a:ea typeface="华文中宋" panose="02010600040101010101" pitchFamily="2" charset="-122"/>
            </a:endParaRPr>
          </a:p>
        </p:txBody>
      </p:sp>
      <p:pic>
        <p:nvPicPr>
          <p:cNvPr id="5" name="内容占位符 4">
            <a:extLst>
              <a:ext uri="{FF2B5EF4-FFF2-40B4-BE49-F238E27FC236}">
                <a16:creationId xmlns:a16="http://schemas.microsoft.com/office/drawing/2014/main" id="{9463E40E-E014-490E-A413-FF63093B37B7}"/>
              </a:ext>
            </a:extLst>
          </p:cNvPr>
          <p:cNvPicPr>
            <a:picLocks noChangeAspect="1"/>
          </p:cNvPicPr>
          <p:nvPr/>
        </p:nvPicPr>
        <p:blipFill>
          <a:blip r:embed="rId2"/>
          <a:stretch>
            <a:fillRect/>
          </a:stretch>
        </p:blipFill>
        <p:spPr bwMode="auto">
          <a:xfrm>
            <a:off x="6096000" y="0"/>
            <a:ext cx="6096000" cy="2852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80345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DDBE6D5E-9EBC-44FA-BADA-476973A9616A}"/>
              </a:ext>
            </a:extLst>
          </p:cNvPr>
          <p:cNvSpPr txBox="1">
            <a:spLocks/>
          </p:cNvSpPr>
          <p:nvPr/>
        </p:nvSpPr>
        <p:spPr>
          <a:xfrm>
            <a:off x="4583832" y="5867737"/>
            <a:ext cx="3384376" cy="667156"/>
          </a:xfrm>
          <a:prstGeom prst="rect">
            <a:avLst/>
          </a:prstGeom>
        </p:spPr>
        <p:txBody>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buNone/>
            </a:pPr>
            <a:r>
              <a:rPr lang="zh-CN" altLang="en-US" kern="0" dirty="0">
                <a:solidFill>
                  <a:srgbClr val="C00000"/>
                </a:solidFill>
                <a:latin typeface="华文中宋" panose="02010600040101010101" pitchFamily="2" charset="-122"/>
                <a:ea typeface="华文中宋" panose="02010600040101010101" pitchFamily="2" charset="-122"/>
              </a:rPr>
              <a:t>存储器的层次结构</a:t>
            </a:r>
          </a:p>
        </p:txBody>
      </p:sp>
      <p:pic>
        <p:nvPicPr>
          <p:cNvPr id="5" name="图片 4">
            <a:extLst>
              <a:ext uri="{FF2B5EF4-FFF2-40B4-BE49-F238E27FC236}">
                <a16:creationId xmlns:a16="http://schemas.microsoft.com/office/drawing/2014/main" id="{81C8881B-5B2F-497C-B126-A45DEB5FCA7E}"/>
              </a:ext>
            </a:extLst>
          </p:cNvPr>
          <p:cNvPicPr>
            <a:picLocks noChangeAspect="1"/>
          </p:cNvPicPr>
          <p:nvPr/>
        </p:nvPicPr>
        <p:blipFill>
          <a:blip r:embed="rId3"/>
          <a:stretch>
            <a:fillRect/>
          </a:stretch>
        </p:blipFill>
        <p:spPr>
          <a:xfrm>
            <a:off x="1631504" y="1435374"/>
            <a:ext cx="9391007" cy="4392488"/>
          </a:xfrm>
          <a:prstGeom prst="rect">
            <a:avLst/>
          </a:prstGeom>
        </p:spPr>
      </p:pic>
      <p:sp>
        <p:nvSpPr>
          <p:cNvPr id="6" name="Rectangle 5">
            <a:extLst>
              <a:ext uri="{FF2B5EF4-FFF2-40B4-BE49-F238E27FC236}">
                <a16:creationId xmlns:a16="http://schemas.microsoft.com/office/drawing/2014/main" id="{60C6CB8F-4CE6-4098-9A2A-C0014FBB3015}"/>
              </a:ext>
            </a:extLst>
          </p:cNvPr>
          <p:cNvSpPr>
            <a:spLocks noGrp="1" noChangeArrowheads="1"/>
          </p:cNvSpPr>
          <p:nvPr>
            <p:ph type="title"/>
          </p:nvPr>
        </p:nvSpPr>
        <p:spPr>
          <a:xfrm>
            <a:off x="7938" y="260350"/>
            <a:ext cx="12192000" cy="688975"/>
          </a:xfrm>
          <a:noFill/>
        </p:spPr>
        <p:txBody>
          <a:bodyPr/>
          <a:lstStyle/>
          <a:p>
            <a:pPr eaLnBrk="1" hangingPunct="1"/>
            <a:r>
              <a:rPr lang="en-US" altLang="zh-CN" sz="3200" dirty="0">
                <a:latin typeface="华文中宋" panose="02010600040101010101" pitchFamily="2" charset="-122"/>
                <a:ea typeface="华文中宋" panose="02010600040101010101" pitchFamily="2" charset="-122"/>
              </a:rPr>
              <a:t>§3.4 </a:t>
            </a:r>
            <a:r>
              <a:rPr lang="zh-CN" altLang="en-US" sz="3200" dirty="0">
                <a:latin typeface="华文中宋" panose="02010600040101010101" pitchFamily="2" charset="-122"/>
                <a:ea typeface="华文中宋" panose="02010600040101010101" pitchFamily="2" charset="-122"/>
              </a:rPr>
              <a:t>软件的层次结构模型</a:t>
            </a:r>
            <a:endParaRPr lang="en-US" altLang="zh-CN" sz="32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63107671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C6CB8F-4CE6-4098-9A2A-C0014FBB3015}"/>
              </a:ext>
            </a:extLst>
          </p:cNvPr>
          <p:cNvSpPr>
            <a:spLocks noGrp="1" noChangeArrowheads="1"/>
          </p:cNvSpPr>
          <p:nvPr>
            <p:ph type="title"/>
          </p:nvPr>
        </p:nvSpPr>
        <p:spPr>
          <a:xfrm>
            <a:off x="7938" y="260350"/>
            <a:ext cx="12192000" cy="688975"/>
          </a:xfrm>
          <a:noFill/>
        </p:spPr>
        <p:txBody>
          <a:bodyPr/>
          <a:lstStyle/>
          <a:p>
            <a:pPr eaLnBrk="1" hangingPunct="1"/>
            <a:r>
              <a:rPr lang="en-US" altLang="zh-CN" sz="3200" dirty="0">
                <a:latin typeface="华文中宋" panose="02010600040101010101" pitchFamily="2" charset="-122"/>
                <a:ea typeface="华文中宋" panose="02010600040101010101" pitchFamily="2" charset="-122"/>
              </a:rPr>
              <a:t>§3.4 </a:t>
            </a:r>
            <a:r>
              <a:rPr lang="zh-CN" altLang="en-US" sz="3200" dirty="0">
                <a:latin typeface="华文中宋" panose="02010600040101010101" pitchFamily="2" charset="-122"/>
                <a:ea typeface="华文中宋" panose="02010600040101010101" pitchFamily="2" charset="-122"/>
              </a:rPr>
              <a:t>软件的层次结构模型</a:t>
            </a:r>
            <a:endParaRPr lang="en-US" altLang="zh-CN" sz="3200" dirty="0">
              <a:latin typeface="华文中宋" panose="02010600040101010101" pitchFamily="2" charset="-122"/>
              <a:ea typeface="华文中宋" panose="02010600040101010101" pitchFamily="2" charset="-122"/>
            </a:endParaRPr>
          </a:p>
        </p:txBody>
      </p:sp>
      <p:pic>
        <p:nvPicPr>
          <p:cNvPr id="3" name="Picture 2">
            <a:extLst>
              <a:ext uri="{FF2B5EF4-FFF2-40B4-BE49-F238E27FC236}">
                <a16:creationId xmlns:a16="http://schemas.microsoft.com/office/drawing/2014/main" id="{4F0BED79-AE88-4518-8A2B-77559498DE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3632" y="1136949"/>
            <a:ext cx="8001000"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A267D2ED-8074-4EA2-997C-8EBD13A3A0CA}"/>
              </a:ext>
            </a:extLst>
          </p:cNvPr>
          <p:cNvSpPr txBox="1">
            <a:spLocks noChangeArrowheads="1"/>
          </p:cNvSpPr>
          <p:nvPr/>
        </p:nvSpPr>
        <p:spPr>
          <a:xfrm>
            <a:off x="1839651" y="1165278"/>
            <a:ext cx="655949" cy="5432372"/>
          </a:xfrm>
          <a:prstGeom prst="rect">
            <a:avLst/>
          </a:prstGeom>
          <a:noFill/>
        </p:spPr>
        <p:txBody>
          <a:bodyPr vert="eaVert" wrap="square" lIns="92075" tIns="46038" rIns="92075" bIns="46038">
            <a:spAutoFit/>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r>
              <a:rPr lang="en-US" altLang="zh-CN" sz="2800" kern="0" dirty="0">
                <a:solidFill>
                  <a:schemeClr val="tx1"/>
                </a:solidFill>
                <a:latin typeface="华文中宋" panose="02010600040101010101" pitchFamily="2" charset="-122"/>
                <a:ea typeface="华文中宋" panose="02010600040101010101" pitchFamily="2" charset="-122"/>
              </a:rPr>
              <a:t>Hardware/Software  Interface</a:t>
            </a:r>
            <a:endParaRPr lang="zh-CN" altLang="en-US" sz="2800" kern="0" dirty="0">
              <a:solidFill>
                <a:schemeClr val="tx1"/>
              </a:solidFill>
              <a:latin typeface="华文中宋" panose="02010600040101010101" pitchFamily="2" charset="-122"/>
              <a:ea typeface="华文中宋" panose="02010600040101010101" pitchFamily="2" charset="-122"/>
            </a:endParaRPr>
          </a:p>
        </p:txBody>
      </p:sp>
      <p:sp>
        <p:nvSpPr>
          <p:cNvPr id="5" name="Rectangle 8">
            <a:extLst>
              <a:ext uri="{FF2B5EF4-FFF2-40B4-BE49-F238E27FC236}">
                <a16:creationId xmlns:a16="http://schemas.microsoft.com/office/drawing/2014/main" id="{78259A22-20C5-4D16-9C16-591644488FB9}"/>
              </a:ext>
            </a:extLst>
          </p:cNvPr>
          <p:cNvSpPr>
            <a:spLocks noChangeArrowheads="1"/>
          </p:cNvSpPr>
          <p:nvPr/>
        </p:nvSpPr>
        <p:spPr bwMode="auto">
          <a:xfrm>
            <a:off x="2495600" y="4932661"/>
            <a:ext cx="9145016"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30000"/>
              </a:spcBef>
              <a:buFontTx/>
              <a:buNone/>
            </a:pPr>
            <a:r>
              <a:rPr lang="zh-CN" altLang="en-US" dirty="0">
                <a:solidFill>
                  <a:srgbClr val="A61D38"/>
                </a:solidFill>
                <a:latin typeface="华文中宋" panose="02010600040101010101" pitchFamily="2" charset="-122"/>
                <a:ea typeface="华文中宋" panose="02010600040101010101" pitchFamily="2" charset="-122"/>
              </a:rPr>
              <a:t>软件和硬件的界面 </a:t>
            </a:r>
            <a:endParaRPr lang="en-US" altLang="zh-CN" dirty="0">
              <a:solidFill>
                <a:srgbClr val="A61D38"/>
              </a:solidFill>
              <a:latin typeface="华文中宋" panose="02010600040101010101" pitchFamily="2" charset="-122"/>
              <a:ea typeface="华文中宋" panose="02010600040101010101" pitchFamily="2" charset="-122"/>
            </a:endParaRPr>
          </a:p>
          <a:p>
            <a:pPr algn="ctr">
              <a:lnSpc>
                <a:spcPct val="100000"/>
              </a:lnSpc>
              <a:spcBef>
                <a:spcPct val="30000"/>
              </a:spcBef>
              <a:buFontTx/>
              <a:buNone/>
            </a:pPr>
            <a:r>
              <a:rPr lang="en-US" altLang="zh-CN" sz="2000" dirty="0">
                <a:latin typeface="华文楷体" panose="02010600040101010101" pitchFamily="2" charset="-122"/>
                <a:ea typeface="华文楷体" panose="02010600040101010101" pitchFamily="2" charset="-122"/>
              </a:rPr>
              <a:t>ISA</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Instruction Set Architecture </a:t>
            </a:r>
            <a:r>
              <a:rPr lang="zh-CN" altLang="en-US" sz="2000" dirty="0">
                <a:latin typeface="华文楷体" panose="02010600040101010101" pitchFamily="2" charset="-122"/>
                <a:ea typeface="华文楷体" panose="02010600040101010101" pitchFamily="2" charset="-122"/>
              </a:rPr>
              <a:t>）</a:t>
            </a:r>
            <a:r>
              <a:rPr lang="zh-CN" altLang="en-US" sz="2000" dirty="0">
                <a:solidFill>
                  <a:schemeClr val="tx2"/>
                </a:solidFill>
                <a:latin typeface="华文楷体" panose="02010600040101010101" pitchFamily="2" charset="-122"/>
                <a:ea typeface="华文楷体" panose="02010600040101010101" pitchFamily="2" charset="-122"/>
              </a:rPr>
              <a:t>指令集体系结构，</a:t>
            </a:r>
            <a:r>
              <a:rPr lang="zh-CN" altLang="en-US" sz="2000" dirty="0">
                <a:latin typeface="华文楷体" panose="02010600040101010101" pitchFamily="2" charset="-122"/>
                <a:ea typeface="华文楷体" panose="02010600040101010101" pitchFamily="2" charset="-122"/>
              </a:rPr>
              <a:t>是一种规约（</a:t>
            </a:r>
            <a:r>
              <a:rPr lang="en-US" altLang="zh-CN" sz="2000" dirty="0">
                <a:latin typeface="华文楷体" panose="02010600040101010101" pitchFamily="2" charset="-122"/>
                <a:ea typeface="华文楷体" panose="02010600040101010101" pitchFamily="2" charset="-122"/>
              </a:rPr>
              <a:t>Specification</a:t>
            </a:r>
            <a:r>
              <a:rPr lang="zh-CN" altLang="en-US" sz="2000" dirty="0">
                <a:latin typeface="华文楷体" panose="02010600040101010101" pitchFamily="2" charset="-122"/>
                <a:ea typeface="华文楷体" panose="02010600040101010101" pitchFamily="2" charset="-122"/>
              </a:rPr>
              <a:t>），它规定了</a:t>
            </a:r>
            <a:r>
              <a:rPr lang="zh-CN" altLang="en-US" sz="2000" dirty="0">
                <a:solidFill>
                  <a:srgbClr val="A61D38"/>
                </a:solidFill>
                <a:latin typeface="华文楷体" panose="02010600040101010101" pitchFamily="2" charset="-122"/>
                <a:ea typeface="华文楷体" panose="02010600040101010101" pitchFamily="2" charset="-122"/>
              </a:rPr>
              <a:t>如何使用硬件</a:t>
            </a:r>
          </a:p>
        </p:txBody>
      </p:sp>
    </p:spTree>
    <p:extLst>
      <p:ext uri="{BB962C8B-B14F-4D97-AF65-F5344CB8AC3E}">
        <p14:creationId xmlns:p14="http://schemas.microsoft.com/office/powerpoint/2010/main" val="411767634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厦门大学校徽（标准版）.png"/>
          <p:cNvPicPr>
            <a:picLocks noChangeAspect="1"/>
          </p:cNvPicPr>
          <p:nvPr/>
        </p:nvPicPr>
        <p:blipFill>
          <a:blip r:embed="rId3" cstate="print">
            <a:duotone>
              <a:schemeClr val="accent3">
                <a:shade val="45000"/>
                <a:satMod val="135000"/>
              </a:schemeClr>
              <a:prstClr val="white"/>
            </a:duotone>
            <a:lum contrast="40000"/>
          </a:blip>
          <a:srcRect r="13154" b="28781"/>
          <a:stretch>
            <a:fillRect/>
          </a:stretch>
        </p:blipFill>
        <p:spPr>
          <a:xfrm>
            <a:off x="7776492" y="3287039"/>
            <a:ext cx="4355657" cy="3571876"/>
          </a:xfrm>
          <a:prstGeom prst="rect">
            <a:avLst/>
          </a:prstGeom>
        </p:spPr>
      </p:pic>
      <p:sp>
        <p:nvSpPr>
          <p:cNvPr id="9" name="椭圆 8"/>
          <p:cNvSpPr/>
          <p:nvPr/>
        </p:nvSpPr>
        <p:spPr bwMode="auto">
          <a:xfrm>
            <a:off x="1055440" y="2989312"/>
            <a:ext cx="1512887"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srgbClr val="FFFFFF"/>
              </a:solidFill>
              <a:latin typeface="Franklin Gothic Book"/>
              <a:ea typeface="黑体" panose="02010609060101010101" pitchFamily="49" charset="-122"/>
            </a:endParaRPr>
          </a:p>
        </p:txBody>
      </p:sp>
      <p:sp>
        <p:nvSpPr>
          <p:cNvPr id="6147" name="文本框 8"/>
          <p:cNvSpPr txBox="1">
            <a:spLocks noChangeArrowheads="1"/>
          </p:cNvSpPr>
          <p:nvPr/>
        </p:nvSpPr>
        <p:spPr bwMode="auto">
          <a:xfrm>
            <a:off x="1271340" y="3487787"/>
            <a:ext cx="10382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隶书" pitchFamily="49" charset="-122"/>
              </a:defRPr>
            </a:lvl1pPr>
            <a:lvl2pPr marL="742950" indent="-285750" eaLnBrk="0" hangingPunct="0">
              <a:defRPr kumimoji="1" sz="2400">
                <a:solidFill>
                  <a:schemeClr val="tx1"/>
                </a:solidFill>
                <a:latin typeface="Times New Roman" pitchFamily="18" charset="0"/>
                <a:ea typeface="隶书" pitchFamily="49" charset="-122"/>
              </a:defRPr>
            </a:lvl2pPr>
            <a:lvl3pPr marL="1143000" indent="-228600" eaLnBrk="0" hangingPunct="0">
              <a:defRPr kumimoji="1" sz="2400">
                <a:solidFill>
                  <a:schemeClr val="tx1"/>
                </a:solidFill>
                <a:latin typeface="Times New Roman" pitchFamily="18" charset="0"/>
                <a:ea typeface="隶书" pitchFamily="49" charset="-122"/>
              </a:defRPr>
            </a:lvl3pPr>
            <a:lvl4pPr marL="1600200" indent="-228600" eaLnBrk="0" hangingPunct="0">
              <a:defRPr kumimoji="1" sz="2400">
                <a:solidFill>
                  <a:schemeClr val="tx1"/>
                </a:solidFill>
                <a:latin typeface="Times New Roman" pitchFamily="18" charset="0"/>
                <a:ea typeface="隶书" pitchFamily="49" charset="-122"/>
              </a:defRPr>
            </a:lvl4pPr>
            <a:lvl5pPr marL="2057400" indent="-228600" eaLnBrk="0" hangingPunct="0">
              <a:defRPr kumimoji="1" sz="2400">
                <a:solidFill>
                  <a:schemeClr val="tx1"/>
                </a:solidFill>
                <a:latin typeface="Times New Roman" pitchFamily="18" charset="0"/>
                <a:ea typeface="隶书"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9pPr>
          </a:lstStyle>
          <a:p>
            <a:pPr algn="ctr" eaLnBrk="1" fontAlgn="auto" hangingPunct="1">
              <a:spcBef>
                <a:spcPts val="0"/>
              </a:spcBef>
              <a:spcAft>
                <a:spcPts val="0"/>
              </a:spcAft>
            </a:pPr>
            <a:r>
              <a:rPr lang="zh-CN" altLang="en-US" sz="2800" b="1" dirty="0">
                <a:solidFill>
                  <a:srgbClr val="FFFFFF"/>
                </a:solidFill>
                <a:latin typeface="微软雅黑" pitchFamily="34" charset="-122"/>
                <a:ea typeface="微软雅黑" pitchFamily="34" charset="-122"/>
                <a:cs typeface="Times New Roman" pitchFamily="18" charset="0"/>
              </a:rPr>
              <a:t>目录</a:t>
            </a:r>
          </a:p>
        </p:txBody>
      </p:sp>
      <p:sp>
        <p:nvSpPr>
          <p:cNvPr id="11" name="文本框 10"/>
          <p:cNvSpPr txBox="1"/>
          <p:nvPr/>
        </p:nvSpPr>
        <p:spPr>
          <a:xfrm>
            <a:off x="2509644" y="1644478"/>
            <a:ext cx="5674588"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r>
              <a:rPr lang="en-US" altLang="zh-CN" sz="2800" b="1" dirty="0">
                <a:solidFill>
                  <a:schemeClr val="bg1">
                    <a:lumMod val="50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软件工程</a:t>
            </a: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50</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年</a:t>
            </a:r>
          </a:p>
        </p:txBody>
      </p:sp>
      <p:sp>
        <p:nvSpPr>
          <p:cNvPr id="8" name="标题 1"/>
          <p:cNvSpPr txBox="1">
            <a:spLocks/>
          </p:cNvSpPr>
          <p:nvPr/>
        </p:nvSpPr>
        <p:spPr>
          <a:xfrm>
            <a:off x="119336" y="214609"/>
            <a:ext cx="8229600" cy="622026"/>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sz="3600" dirty="0">
                <a:latin typeface="Arial Black" panose="020B0A04020102020204" pitchFamily="34" charset="0"/>
                <a:ea typeface="华文中宋" panose="02010600040101010101" pitchFamily="2" charset="-122"/>
              </a:rPr>
              <a:t>Software Architecture</a:t>
            </a:r>
            <a:endParaRPr lang="zh-CN" altLang="en-US" kern="0" dirty="0">
              <a:latin typeface="华文中宋" panose="02010600040101010101" pitchFamily="2" charset="-122"/>
              <a:ea typeface="华文中宋" panose="02010600040101010101" pitchFamily="2" charset="-122"/>
            </a:endParaRPr>
          </a:p>
        </p:txBody>
      </p:sp>
      <p:sp>
        <p:nvSpPr>
          <p:cNvPr id="10" name="文本框 9"/>
          <p:cNvSpPr txBox="1"/>
          <p:nvPr/>
        </p:nvSpPr>
        <p:spPr>
          <a:xfrm>
            <a:off x="2515819" y="2086124"/>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2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 概述</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文本框 13"/>
          <p:cNvSpPr txBox="1"/>
          <p:nvPr/>
        </p:nvSpPr>
        <p:spPr>
          <a:xfrm>
            <a:off x="2514562" y="2575149"/>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3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第二章 软件体系结构的研究与发展</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文本框 12"/>
          <p:cNvSpPr txBox="1"/>
          <p:nvPr/>
        </p:nvSpPr>
        <p:spPr>
          <a:xfrm>
            <a:off x="2513305" y="3027806"/>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4  | </a:t>
            </a:r>
            <a:r>
              <a:rPr lang="zh-CN" altLang="en-US"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软件体系结构的层次性</a:t>
            </a:r>
            <a:endPar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5" name="文本框 14"/>
          <p:cNvSpPr txBox="1"/>
          <p:nvPr/>
        </p:nvSpPr>
        <p:spPr>
          <a:xfrm>
            <a:off x="2512048" y="3460917"/>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5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第四章 软件体系结构的设计原理</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文本框 15"/>
          <p:cNvSpPr txBox="1"/>
          <p:nvPr/>
        </p:nvSpPr>
        <p:spPr>
          <a:xfrm>
            <a:off x="2512047" y="3882847"/>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6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第五章 部件与连接器</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文本框 16"/>
          <p:cNvSpPr txBox="1"/>
          <p:nvPr/>
        </p:nvSpPr>
        <p:spPr>
          <a:xfrm>
            <a:off x="2509346" y="4309335"/>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7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第六章 软件体系结构的一般描述</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文本框 17"/>
          <p:cNvSpPr txBox="1"/>
          <p:nvPr/>
        </p:nvSpPr>
        <p:spPr>
          <a:xfrm>
            <a:off x="2502473" y="4753203"/>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8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第七章 设计模式</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文本框 18"/>
          <p:cNvSpPr txBox="1"/>
          <p:nvPr/>
        </p:nvSpPr>
        <p:spPr>
          <a:xfrm>
            <a:off x="2495600" y="5173009"/>
            <a:ext cx="9289032"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9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OO</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的设计法则、体系结构风格、</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Overview</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etc.</a:t>
            </a:r>
          </a:p>
        </p:txBody>
      </p:sp>
    </p:spTree>
    <p:extLst>
      <p:ext uri="{BB962C8B-B14F-4D97-AF65-F5344CB8AC3E}">
        <p14:creationId xmlns:p14="http://schemas.microsoft.com/office/powerpoint/2010/main" val="24079665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C6CB8F-4CE6-4098-9A2A-C0014FBB3015}"/>
              </a:ext>
            </a:extLst>
          </p:cNvPr>
          <p:cNvSpPr>
            <a:spLocks noGrp="1" noChangeArrowheads="1"/>
          </p:cNvSpPr>
          <p:nvPr>
            <p:ph type="title"/>
          </p:nvPr>
        </p:nvSpPr>
        <p:spPr>
          <a:xfrm>
            <a:off x="7938" y="260350"/>
            <a:ext cx="12192000" cy="688975"/>
          </a:xfrm>
          <a:noFill/>
        </p:spPr>
        <p:txBody>
          <a:bodyPr/>
          <a:lstStyle/>
          <a:p>
            <a:pPr eaLnBrk="1" hangingPunct="1"/>
            <a:r>
              <a:rPr lang="en-US" altLang="zh-CN" sz="3200" dirty="0">
                <a:latin typeface="华文中宋" panose="02010600040101010101" pitchFamily="2" charset="-122"/>
                <a:ea typeface="华文中宋" panose="02010600040101010101" pitchFamily="2" charset="-122"/>
              </a:rPr>
              <a:t>§3.4 </a:t>
            </a:r>
            <a:r>
              <a:rPr lang="zh-CN" altLang="en-US" sz="3200" dirty="0">
                <a:latin typeface="华文中宋" panose="02010600040101010101" pitchFamily="2" charset="-122"/>
                <a:ea typeface="华文中宋" panose="02010600040101010101" pitchFamily="2" charset="-122"/>
              </a:rPr>
              <a:t>软件的层次结构模型</a:t>
            </a:r>
            <a:endParaRPr lang="en-US" altLang="zh-CN" sz="3200" dirty="0">
              <a:latin typeface="华文中宋" panose="02010600040101010101" pitchFamily="2" charset="-122"/>
              <a:ea typeface="华文中宋" panose="02010600040101010101" pitchFamily="2" charset="-122"/>
            </a:endParaRPr>
          </a:p>
        </p:txBody>
      </p:sp>
      <p:pic>
        <p:nvPicPr>
          <p:cNvPr id="7" name="Picture 2">
            <a:extLst>
              <a:ext uri="{FF2B5EF4-FFF2-40B4-BE49-F238E27FC236}">
                <a16:creationId xmlns:a16="http://schemas.microsoft.com/office/drawing/2014/main" id="{97C5015F-2047-4799-9E8B-B93FDEE71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52" y="1512888"/>
            <a:ext cx="6256337"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a:extLst>
              <a:ext uri="{FF2B5EF4-FFF2-40B4-BE49-F238E27FC236}">
                <a16:creationId xmlns:a16="http://schemas.microsoft.com/office/drawing/2014/main" id="{BFE8A2D5-B3FB-46F7-A1F3-8D7D2A75A5DE}"/>
              </a:ext>
            </a:extLst>
          </p:cNvPr>
          <p:cNvSpPr txBox="1">
            <a:spLocks noChangeArrowheads="1"/>
          </p:cNvSpPr>
          <p:nvPr/>
        </p:nvSpPr>
        <p:spPr>
          <a:xfrm>
            <a:off x="8439570" y="1878908"/>
            <a:ext cx="3377756" cy="4752528"/>
          </a:xfrm>
          <a:prstGeom prst="rect">
            <a:avLst/>
          </a:prstGeom>
          <a:solidFill>
            <a:schemeClr val="bg1"/>
          </a:solidFill>
          <a:scene3d>
            <a:camera prst="orthographicFront"/>
            <a:lightRig rig="threePt" dir="t"/>
          </a:scene3d>
          <a:sp3d prstMaterial="powder"/>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algn="l">
              <a:lnSpc>
                <a:spcPct val="100000"/>
              </a:lnSpc>
              <a:spcBef>
                <a:spcPct val="30000"/>
              </a:spcBef>
              <a:buFontTx/>
              <a:buNone/>
            </a:pPr>
            <a:r>
              <a:rPr lang="zh-CN" altLang="en-US" sz="2200" kern="0" dirty="0">
                <a:solidFill>
                  <a:srgbClr val="C00000"/>
                </a:solidFill>
                <a:latin typeface="华文中宋" panose="02010600040101010101" pitchFamily="2" charset="-122"/>
                <a:ea typeface="华文中宋" panose="02010600040101010101" pitchFamily="2" charset="-122"/>
              </a:rPr>
              <a:t>程序执行结果</a:t>
            </a:r>
            <a:r>
              <a:rPr lang="zh-CN" altLang="en-US" sz="2200" kern="0" dirty="0">
                <a:latin typeface="华文中宋" panose="02010600040101010101" pitchFamily="2" charset="-122"/>
                <a:ea typeface="华文中宋" panose="02010600040101010101" pitchFamily="2" charset="-122"/>
              </a:rPr>
              <a:t>不仅取决于</a:t>
            </a:r>
            <a:r>
              <a:rPr lang="zh-CN" altLang="en-US" sz="2200" kern="0" dirty="0">
                <a:solidFill>
                  <a:srgbClr val="008000"/>
                </a:solidFill>
                <a:latin typeface="华文中宋" panose="02010600040101010101" pitchFamily="2" charset="-122"/>
                <a:ea typeface="华文中宋" panose="02010600040101010101" pitchFamily="2" charset="-122"/>
              </a:rPr>
              <a:t>算法、程序编写</a:t>
            </a:r>
          </a:p>
          <a:p>
            <a:pPr algn="l">
              <a:lnSpc>
                <a:spcPct val="100000"/>
              </a:lnSpc>
              <a:spcBef>
                <a:spcPct val="30000"/>
              </a:spcBef>
              <a:buFontTx/>
              <a:buNone/>
            </a:pPr>
            <a:r>
              <a:rPr lang="zh-CN" altLang="en-US" sz="2200" kern="0" dirty="0">
                <a:latin typeface="华文中宋" panose="02010600040101010101" pitchFamily="2" charset="-122"/>
                <a:ea typeface="华文中宋" panose="02010600040101010101" pitchFamily="2" charset="-122"/>
              </a:rPr>
              <a:t>而且取决于</a:t>
            </a:r>
            <a:r>
              <a:rPr lang="zh-CN" altLang="en-US" sz="2200" kern="0" dirty="0">
                <a:solidFill>
                  <a:srgbClr val="008000"/>
                </a:solidFill>
                <a:latin typeface="华文中宋" panose="02010600040101010101" pitchFamily="2" charset="-122"/>
                <a:ea typeface="华文中宋" panose="02010600040101010101" pitchFamily="2" charset="-122"/>
              </a:rPr>
              <a:t>语言处理系统、操作系统、</a:t>
            </a:r>
            <a:r>
              <a:rPr lang="en-US" altLang="zh-CN" sz="2200" kern="0" dirty="0">
                <a:solidFill>
                  <a:srgbClr val="008000"/>
                </a:solidFill>
                <a:latin typeface="华文中宋" panose="02010600040101010101" pitchFamily="2" charset="-122"/>
                <a:ea typeface="华文中宋" panose="02010600040101010101" pitchFamily="2" charset="-122"/>
              </a:rPr>
              <a:t>ISA</a:t>
            </a:r>
            <a:r>
              <a:rPr lang="zh-CN" altLang="en-US" sz="2200" kern="0" dirty="0">
                <a:solidFill>
                  <a:srgbClr val="008000"/>
                </a:solidFill>
                <a:latin typeface="华文中宋" panose="02010600040101010101" pitchFamily="2" charset="-122"/>
                <a:ea typeface="华文中宋" panose="02010600040101010101" pitchFamily="2" charset="-122"/>
              </a:rPr>
              <a:t>、微体系结构</a:t>
            </a:r>
            <a:endParaRPr lang="en-US" altLang="zh-CN" sz="2200" kern="0" dirty="0">
              <a:solidFill>
                <a:srgbClr val="008000"/>
              </a:solidFill>
              <a:latin typeface="华文中宋" panose="02010600040101010101" pitchFamily="2" charset="-122"/>
              <a:ea typeface="华文中宋" panose="02010600040101010101" pitchFamily="2" charset="-122"/>
            </a:endParaRPr>
          </a:p>
          <a:p>
            <a:pPr algn="l">
              <a:lnSpc>
                <a:spcPct val="100000"/>
              </a:lnSpc>
              <a:spcBef>
                <a:spcPct val="30000"/>
              </a:spcBef>
              <a:buFontTx/>
              <a:buNone/>
            </a:pPr>
            <a:endParaRPr lang="en-US" altLang="zh-CN" sz="2200" kern="0" dirty="0">
              <a:solidFill>
                <a:srgbClr val="008000"/>
              </a:solidFill>
              <a:latin typeface="华文中宋" panose="02010600040101010101" pitchFamily="2" charset="-122"/>
              <a:ea typeface="华文中宋" panose="02010600040101010101" pitchFamily="2" charset="-122"/>
            </a:endParaRPr>
          </a:p>
          <a:p>
            <a:pPr eaLnBrk="1" hangingPunct="1">
              <a:lnSpc>
                <a:spcPct val="100000"/>
              </a:lnSpc>
              <a:spcBef>
                <a:spcPct val="50000"/>
              </a:spcBef>
              <a:buFontTx/>
              <a:buNone/>
            </a:pPr>
            <a:r>
              <a:rPr lang="zh-CN" altLang="en-US" sz="2200" kern="0" dirty="0">
                <a:solidFill>
                  <a:srgbClr val="C00000"/>
                </a:solidFill>
                <a:latin typeface="华文中宋" panose="02010600040101010101" pitchFamily="2" charset="-122"/>
                <a:ea typeface="华文中宋" panose="02010600040101010101" pitchFamily="2" charset="-122"/>
              </a:rPr>
              <a:t>不同计算机课程处于不同层次</a:t>
            </a:r>
          </a:p>
          <a:p>
            <a:pPr eaLnBrk="1" hangingPunct="1">
              <a:lnSpc>
                <a:spcPct val="100000"/>
              </a:lnSpc>
              <a:spcBef>
                <a:spcPct val="50000"/>
              </a:spcBef>
              <a:buFontTx/>
              <a:buNone/>
            </a:pPr>
            <a:r>
              <a:rPr lang="zh-CN" altLang="en-US" sz="2200" dirty="0">
                <a:solidFill>
                  <a:srgbClr val="C00000"/>
                </a:solidFill>
                <a:latin typeface="华文中宋" panose="02010600040101010101" pitchFamily="2" charset="-122"/>
                <a:ea typeface="华文中宋" panose="02010600040101010101" pitchFamily="2" charset="-122"/>
              </a:rPr>
              <a:t>必须将各层次关联起来解决问题</a:t>
            </a:r>
          </a:p>
          <a:p>
            <a:pPr algn="l">
              <a:lnSpc>
                <a:spcPct val="100000"/>
              </a:lnSpc>
              <a:spcBef>
                <a:spcPct val="30000"/>
              </a:spcBef>
              <a:buFontTx/>
              <a:buNone/>
            </a:pPr>
            <a:endParaRPr lang="en-US" altLang="zh-CN" sz="2200" kern="0" dirty="0">
              <a:solidFill>
                <a:srgbClr val="008000"/>
              </a:solidFill>
              <a:latin typeface="华文中宋" panose="02010600040101010101" pitchFamily="2" charset="-122"/>
              <a:ea typeface="华文中宋" panose="02010600040101010101" pitchFamily="2" charset="-122"/>
            </a:endParaRPr>
          </a:p>
          <a:p>
            <a:pPr algn="l">
              <a:lnSpc>
                <a:spcPct val="100000"/>
              </a:lnSpc>
              <a:spcBef>
                <a:spcPct val="30000"/>
              </a:spcBef>
              <a:buFontTx/>
              <a:buNone/>
            </a:pPr>
            <a:endParaRPr lang="zh-CN" altLang="en-US" sz="2200" kern="0" dirty="0">
              <a:solidFill>
                <a:srgbClr val="008000"/>
              </a:solidFill>
              <a:latin typeface="华文中宋" panose="02010600040101010101" pitchFamily="2" charset="-122"/>
              <a:ea typeface="华文中宋" panose="02010600040101010101" pitchFamily="2" charset="-122"/>
            </a:endParaRPr>
          </a:p>
          <a:p>
            <a:pPr>
              <a:lnSpc>
                <a:spcPct val="130000"/>
              </a:lnSpc>
              <a:spcBef>
                <a:spcPct val="30000"/>
              </a:spcBef>
              <a:buFontTx/>
              <a:buNone/>
            </a:pPr>
            <a:endParaRPr lang="en-US" altLang="zh-CN" sz="2200" kern="0" dirty="0">
              <a:solidFill>
                <a:srgbClr val="008000"/>
              </a:solidFill>
              <a:latin typeface="华文中宋" panose="02010600040101010101" pitchFamily="2" charset="-122"/>
              <a:ea typeface="华文中宋" panose="02010600040101010101" pitchFamily="2" charset="-122"/>
            </a:endParaRPr>
          </a:p>
        </p:txBody>
      </p:sp>
      <p:sp>
        <p:nvSpPr>
          <p:cNvPr id="9" name="Rectangle 5">
            <a:extLst>
              <a:ext uri="{FF2B5EF4-FFF2-40B4-BE49-F238E27FC236}">
                <a16:creationId xmlns:a16="http://schemas.microsoft.com/office/drawing/2014/main" id="{A08B7E3A-28EB-43DE-A6AF-2D480A2513C9}"/>
              </a:ext>
            </a:extLst>
          </p:cNvPr>
          <p:cNvSpPr>
            <a:spLocks noChangeArrowheads="1"/>
          </p:cNvSpPr>
          <p:nvPr/>
        </p:nvSpPr>
        <p:spPr bwMode="auto">
          <a:xfrm>
            <a:off x="2927648" y="1124744"/>
            <a:ext cx="36439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dirty="0">
                <a:latin typeface="华文中宋" panose="02010600040101010101" pitchFamily="2" charset="-122"/>
                <a:ea typeface="华文中宋" panose="02010600040101010101" pitchFamily="2" charset="-122"/>
              </a:rPr>
              <a:t>计算机系统抽象层的转换</a:t>
            </a:r>
            <a:r>
              <a:rPr lang="zh-CN" altLang="en-US" sz="1800" b="0" dirty="0">
                <a:latin typeface="华文中宋" panose="02010600040101010101" pitchFamily="2" charset="-122"/>
                <a:ea typeface="华文中宋" panose="02010600040101010101" pitchFamily="2" charset="-122"/>
              </a:rPr>
              <a:t> </a:t>
            </a:r>
          </a:p>
        </p:txBody>
      </p:sp>
    </p:spTree>
    <p:extLst>
      <p:ext uri="{BB962C8B-B14F-4D97-AF65-F5344CB8AC3E}">
        <p14:creationId xmlns:p14="http://schemas.microsoft.com/office/powerpoint/2010/main" val="33989457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linds(horizontal)">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6B21EA88-55F1-4164-A295-ED4B2847178E}"/>
              </a:ext>
            </a:extLst>
          </p:cNvPr>
          <p:cNvGrpSpPr>
            <a:grpSpLocks/>
          </p:cNvGrpSpPr>
          <p:nvPr/>
        </p:nvGrpSpPr>
        <p:grpSpPr bwMode="auto">
          <a:xfrm>
            <a:off x="1271464" y="1052736"/>
            <a:ext cx="2398713" cy="1357313"/>
            <a:chOff x="4010" y="714"/>
            <a:chExt cx="1511" cy="855"/>
          </a:xfrm>
        </p:grpSpPr>
        <p:sp>
          <p:nvSpPr>
            <p:cNvPr id="5" name="Text Box 5">
              <a:extLst>
                <a:ext uri="{FF2B5EF4-FFF2-40B4-BE49-F238E27FC236}">
                  <a16:creationId xmlns:a16="http://schemas.microsoft.com/office/drawing/2014/main" id="{DBD0A999-763A-4617-9DB1-F3A2B7BB1707}"/>
                </a:ext>
              </a:extLst>
            </p:cNvPr>
            <p:cNvSpPr txBox="1">
              <a:spLocks noChangeArrowheads="1"/>
            </p:cNvSpPr>
            <p:nvPr/>
          </p:nvSpPr>
          <p:spPr bwMode="auto">
            <a:xfrm>
              <a:off x="4014" y="714"/>
              <a:ext cx="1507" cy="260"/>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2100" dirty="0">
                  <a:ea typeface="微软雅黑" panose="020B0503020204020204" pitchFamily="34" charset="-122"/>
                </a:rPr>
                <a:t>应用程序</a:t>
              </a:r>
            </a:p>
          </p:txBody>
        </p:sp>
        <p:sp>
          <p:nvSpPr>
            <p:cNvPr id="6" name="Text Box 6">
              <a:extLst>
                <a:ext uri="{FF2B5EF4-FFF2-40B4-BE49-F238E27FC236}">
                  <a16:creationId xmlns:a16="http://schemas.microsoft.com/office/drawing/2014/main" id="{B169B9E4-343B-4031-812F-B81F2833FEE2}"/>
                </a:ext>
              </a:extLst>
            </p:cNvPr>
            <p:cNvSpPr txBox="1">
              <a:spLocks noChangeArrowheads="1"/>
            </p:cNvSpPr>
            <p:nvPr/>
          </p:nvSpPr>
          <p:spPr bwMode="auto">
            <a:xfrm>
              <a:off x="4010" y="1009"/>
              <a:ext cx="1507" cy="26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2100" dirty="0">
                  <a:ea typeface="微软雅黑" panose="020B0503020204020204" pitchFamily="34" charset="-122"/>
                </a:rPr>
                <a:t>指令集体系结构</a:t>
              </a:r>
            </a:p>
          </p:txBody>
        </p:sp>
        <p:sp>
          <p:nvSpPr>
            <p:cNvPr id="7" name="Text Box 7">
              <a:extLst>
                <a:ext uri="{FF2B5EF4-FFF2-40B4-BE49-F238E27FC236}">
                  <a16:creationId xmlns:a16="http://schemas.microsoft.com/office/drawing/2014/main" id="{6EF66B87-367C-4251-A35E-683322890EF2}"/>
                </a:ext>
              </a:extLst>
            </p:cNvPr>
            <p:cNvSpPr txBox="1">
              <a:spLocks noChangeArrowheads="1"/>
            </p:cNvSpPr>
            <p:nvPr/>
          </p:nvSpPr>
          <p:spPr bwMode="auto">
            <a:xfrm>
              <a:off x="4014" y="1309"/>
              <a:ext cx="1507" cy="26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2100" dirty="0">
                  <a:ea typeface="微软雅黑" panose="020B0503020204020204" pitchFamily="34" charset="-122"/>
                </a:rPr>
                <a:t>计算机硬件</a:t>
              </a:r>
            </a:p>
          </p:txBody>
        </p:sp>
      </p:grpSp>
      <p:sp>
        <p:nvSpPr>
          <p:cNvPr id="8" name="文本框 7">
            <a:extLst>
              <a:ext uri="{FF2B5EF4-FFF2-40B4-BE49-F238E27FC236}">
                <a16:creationId xmlns:a16="http://schemas.microsoft.com/office/drawing/2014/main" id="{B8C938FA-50C4-4159-AF61-957A708189AE}"/>
              </a:ext>
            </a:extLst>
          </p:cNvPr>
          <p:cNvSpPr txBox="1"/>
          <p:nvPr/>
        </p:nvSpPr>
        <p:spPr>
          <a:xfrm>
            <a:off x="3775644" y="1052736"/>
            <a:ext cx="6618360" cy="707886"/>
          </a:xfrm>
          <a:prstGeom prst="rect">
            <a:avLst/>
          </a:prstGeom>
          <a:pattFill prst="pct5">
            <a:fgClr>
              <a:schemeClr val="accent1"/>
            </a:fgClr>
            <a:bgClr>
              <a:schemeClr val="bg1"/>
            </a:bgClr>
          </a:pattFill>
          <a:effectLst>
            <a:outerShdw blurRad="50800" dist="38100" dir="2700000" algn="tl" rotWithShape="0">
              <a:prstClr val="black">
                <a:alpha val="40000"/>
              </a:prstClr>
            </a:outerShdw>
          </a:effectLst>
        </p:spPr>
        <p:txBody>
          <a:bodyPr wrap="square" rtlCol="0">
            <a:spAutoFit/>
          </a:bodyPr>
          <a:lstStyle/>
          <a:p>
            <a:r>
              <a:rPr lang="en-US" altLang="zh-CN" sz="2000" kern="0" dirty="0">
                <a:latin typeface="Times New Roman" panose="02020603050405020304" pitchFamily="18" charset="0"/>
                <a:ea typeface="楷体" panose="02010609060101010101" pitchFamily="49" charset="-122"/>
              </a:rPr>
              <a:t>1GL First generation programming language</a:t>
            </a:r>
          </a:p>
          <a:p>
            <a:pPr marL="0" indent="0">
              <a:buNone/>
            </a:pPr>
            <a:r>
              <a:rPr lang="en-US" altLang="zh-CN" sz="2000" kern="0" dirty="0">
                <a:latin typeface="Times New Roman" panose="02020603050405020304" pitchFamily="18" charset="0"/>
                <a:ea typeface="楷体" panose="02010609060101010101" pitchFamily="49" charset="-122"/>
              </a:rPr>
              <a:t> </a:t>
            </a:r>
            <a:r>
              <a:rPr lang="zh-CN" altLang="en-US" sz="2000" kern="0" dirty="0">
                <a:latin typeface="Times New Roman" panose="02020603050405020304" pitchFamily="18" charset="0"/>
                <a:ea typeface="楷体" panose="02010609060101010101" pitchFamily="49" charset="-122"/>
              </a:rPr>
              <a:t>机器语言称为第一代程序设计语言。</a:t>
            </a:r>
          </a:p>
        </p:txBody>
      </p:sp>
      <p:grpSp>
        <p:nvGrpSpPr>
          <p:cNvPr id="9" name="Group 8">
            <a:extLst>
              <a:ext uri="{FF2B5EF4-FFF2-40B4-BE49-F238E27FC236}">
                <a16:creationId xmlns:a16="http://schemas.microsoft.com/office/drawing/2014/main" id="{4C1E38FA-4020-42AB-8820-159C7D5531AF}"/>
              </a:ext>
            </a:extLst>
          </p:cNvPr>
          <p:cNvGrpSpPr>
            <a:grpSpLocks/>
          </p:cNvGrpSpPr>
          <p:nvPr/>
        </p:nvGrpSpPr>
        <p:grpSpPr bwMode="auto">
          <a:xfrm>
            <a:off x="1250215" y="2564904"/>
            <a:ext cx="2434859" cy="1699558"/>
            <a:chOff x="4023" y="2272"/>
            <a:chExt cx="1507" cy="1489"/>
          </a:xfrm>
        </p:grpSpPr>
        <p:sp>
          <p:nvSpPr>
            <p:cNvPr id="10" name="Text Box 9">
              <a:extLst>
                <a:ext uri="{FF2B5EF4-FFF2-40B4-BE49-F238E27FC236}">
                  <a16:creationId xmlns:a16="http://schemas.microsoft.com/office/drawing/2014/main" id="{587BF1F2-BE92-41E6-864C-4E408809FDD9}"/>
                </a:ext>
              </a:extLst>
            </p:cNvPr>
            <p:cNvSpPr txBox="1">
              <a:spLocks noChangeArrowheads="1"/>
            </p:cNvSpPr>
            <p:nvPr/>
          </p:nvSpPr>
          <p:spPr bwMode="auto">
            <a:xfrm>
              <a:off x="4023" y="2528"/>
              <a:ext cx="1507" cy="364"/>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100" dirty="0">
                  <a:ea typeface="微软雅黑" panose="020B0503020204020204" pitchFamily="34" charset="-122"/>
                </a:rPr>
                <a:t>        </a:t>
              </a:r>
              <a:r>
                <a:rPr lang="zh-CN" altLang="en-US" sz="1600" dirty="0">
                  <a:ea typeface="微软雅黑" panose="020B0503020204020204" pitchFamily="34" charset="-122"/>
                </a:rPr>
                <a:t>汇编程序</a:t>
              </a:r>
              <a:endParaRPr lang="zh-CN" altLang="en-US" sz="2100" dirty="0">
                <a:ea typeface="微软雅黑" panose="020B0503020204020204" pitchFamily="34" charset="-122"/>
              </a:endParaRPr>
            </a:p>
          </p:txBody>
        </p:sp>
        <p:sp>
          <p:nvSpPr>
            <p:cNvPr id="11" name="Text Box 10">
              <a:extLst>
                <a:ext uri="{FF2B5EF4-FFF2-40B4-BE49-F238E27FC236}">
                  <a16:creationId xmlns:a16="http://schemas.microsoft.com/office/drawing/2014/main" id="{9E624108-154E-4DCE-B885-6D9BD4ABAE6B}"/>
                </a:ext>
              </a:extLst>
            </p:cNvPr>
            <p:cNvSpPr txBox="1">
              <a:spLocks noChangeArrowheads="1"/>
            </p:cNvSpPr>
            <p:nvPr/>
          </p:nvSpPr>
          <p:spPr bwMode="auto">
            <a:xfrm>
              <a:off x="4023" y="2874"/>
              <a:ext cx="1507" cy="297"/>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600" dirty="0">
                  <a:ea typeface="微软雅黑" panose="020B0503020204020204" pitchFamily="34" charset="-122"/>
                </a:rPr>
                <a:t>操作系统</a:t>
              </a:r>
              <a:endParaRPr lang="zh-CN" altLang="en-US" sz="2100" dirty="0">
                <a:ea typeface="微软雅黑" panose="020B0503020204020204" pitchFamily="34" charset="-122"/>
              </a:endParaRPr>
            </a:p>
          </p:txBody>
        </p:sp>
        <p:sp>
          <p:nvSpPr>
            <p:cNvPr id="12" name="Text Box 11">
              <a:extLst>
                <a:ext uri="{FF2B5EF4-FFF2-40B4-BE49-F238E27FC236}">
                  <a16:creationId xmlns:a16="http://schemas.microsoft.com/office/drawing/2014/main" id="{1786CA9A-8356-4829-8E16-69D4E01B1BAC}"/>
                </a:ext>
              </a:extLst>
            </p:cNvPr>
            <p:cNvSpPr txBox="1">
              <a:spLocks noChangeArrowheads="1"/>
            </p:cNvSpPr>
            <p:nvPr/>
          </p:nvSpPr>
          <p:spPr bwMode="auto">
            <a:xfrm>
              <a:off x="4023" y="3169"/>
              <a:ext cx="1507" cy="29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600" dirty="0">
                  <a:ea typeface="微软雅黑" panose="020B0503020204020204" pitchFamily="34" charset="-122"/>
                </a:rPr>
                <a:t>指令集体系结构</a:t>
              </a:r>
              <a:endParaRPr lang="zh-CN" altLang="en-US" sz="2100" dirty="0">
                <a:ea typeface="微软雅黑" panose="020B0503020204020204" pitchFamily="34" charset="-122"/>
              </a:endParaRPr>
            </a:p>
          </p:txBody>
        </p:sp>
        <p:sp>
          <p:nvSpPr>
            <p:cNvPr id="13" name="Text Box 12">
              <a:extLst>
                <a:ext uri="{FF2B5EF4-FFF2-40B4-BE49-F238E27FC236}">
                  <a16:creationId xmlns:a16="http://schemas.microsoft.com/office/drawing/2014/main" id="{FBC7BF50-F832-4704-AB06-A11EBC61B3A2}"/>
                </a:ext>
              </a:extLst>
            </p:cNvPr>
            <p:cNvSpPr txBox="1">
              <a:spLocks noChangeArrowheads="1"/>
            </p:cNvSpPr>
            <p:nvPr/>
          </p:nvSpPr>
          <p:spPr bwMode="auto">
            <a:xfrm>
              <a:off x="4023" y="3464"/>
              <a:ext cx="1507" cy="297"/>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600" dirty="0">
                  <a:ea typeface="微软雅黑" panose="020B0503020204020204" pitchFamily="34" charset="-122"/>
                </a:rPr>
                <a:t>计算机硬件</a:t>
              </a:r>
              <a:endParaRPr lang="zh-CN" altLang="en-US" sz="2100" dirty="0">
                <a:ea typeface="微软雅黑" panose="020B0503020204020204" pitchFamily="34" charset="-122"/>
              </a:endParaRPr>
            </a:p>
          </p:txBody>
        </p:sp>
        <p:sp>
          <p:nvSpPr>
            <p:cNvPr id="14" name="Text Box 13">
              <a:extLst>
                <a:ext uri="{FF2B5EF4-FFF2-40B4-BE49-F238E27FC236}">
                  <a16:creationId xmlns:a16="http://schemas.microsoft.com/office/drawing/2014/main" id="{F4DF0158-6DA0-4112-9ACB-C914A26DD556}"/>
                </a:ext>
              </a:extLst>
            </p:cNvPr>
            <p:cNvSpPr txBox="1">
              <a:spLocks noChangeArrowheads="1"/>
            </p:cNvSpPr>
            <p:nvPr/>
          </p:nvSpPr>
          <p:spPr bwMode="auto">
            <a:xfrm>
              <a:off x="4023" y="2272"/>
              <a:ext cx="1507" cy="297"/>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600" dirty="0">
                  <a:ea typeface="微软雅黑" panose="020B0503020204020204" pitchFamily="34" charset="-122"/>
                </a:rPr>
                <a:t>应用程序</a:t>
              </a:r>
              <a:endParaRPr lang="zh-CN" altLang="en-US" sz="2100" dirty="0">
                <a:ea typeface="微软雅黑" panose="020B0503020204020204" pitchFamily="34" charset="-122"/>
              </a:endParaRPr>
            </a:p>
          </p:txBody>
        </p:sp>
      </p:grpSp>
      <p:sp>
        <p:nvSpPr>
          <p:cNvPr id="15" name="文本框 14">
            <a:extLst>
              <a:ext uri="{FF2B5EF4-FFF2-40B4-BE49-F238E27FC236}">
                <a16:creationId xmlns:a16="http://schemas.microsoft.com/office/drawing/2014/main" id="{334C1A97-E0FA-45BB-BC34-65683E5EF707}"/>
              </a:ext>
            </a:extLst>
          </p:cNvPr>
          <p:cNvSpPr txBox="1"/>
          <p:nvPr/>
        </p:nvSpPr>
        <p:spPr>
          <a:xfrm>
            <a:off x="3769268" y="2649106"/>
            <a:ext cx="6624736" cy="707886"/>
          </a:xfrm>
          <a:prstGeom prst="rect">
            <a:avLst/>
          </a:prstGeom>
          <a:pattFill prst="pct5">
            <a:fgClr>
              <a:schemeClr val="accent1"/>
            </a:fgClr>
            <a:bgClr>
              <a:schemeClr val="bg1"/>
            </a:bgClr>
          </a:pattFill>
          <a:effectLst>
            <a:outerShdw blurRad="50800" dist="38100" dir="2700000" algn="tl" rotWithShape="0">
              <a:prstClr val="black">
                <a:alpha val="40000"/>
              </a:prstClr>
            </a:outerShdw>
          </a:effectLst>
        </p:spPr>
        <p:txBody>
          <a:bodyPr wrap="square" rtlCol="0">
            <a:spAutoFit/>
          </a:bodyPr>
          <a:lstStyle/>
          <a:p>
            <a:r>
              <a:rPr lang="en-US" altLang="zh-CN" sz="2000" kern="0" dirty="0">
                <a:latin typeface="Times New Roman" panose="02020603050405020304" pitchFamily="18" charset="0"/>
                <a:ea typeface="楷体" panose="02010609060101010101" pitchFamily="49" charset="-122"/>
              </a:rPr>
              <a:t>2GL,</a:t>
            </a:r>
            <a:r>
              <a:rPr lang="zh-CN" altLang="en-US" sz="2000" kern="0" dirty="0">
                <a:latin typeface="Times New Roman" panose="02020603050405020304" pitchFamily="18" charset="0"/>
                <a:ea typeface="楷体" panose="02010609060101010101" pitchFamily="49" charset="-122"/>
              </a:rPr>
              <a:t> </a:t>
            </a:r>
            <a:r>
              <a:rPr lang="en-US" altLang="zh-CN" sz="2000" kern="0" dirty="0">
                <a:latin typeface="Times New Roman" panose="02020603050405020304" pitchFamily="18" charset="0"/>
                <a:ea typeface="楷体" panose="02010609060101010101" pitchFamily="49" charset="-122"/>
              </a:rPr>
              <a:t>Second generation programming language</a:t>
            </a:r>
            <a:r>
              <a:rPr lang="zh-CN" altLang="en-US" sz="2000" kern="0" dirty="0">
                <a:latin typeface="Times New Roman" panose="02020603050405020304" pitchFamily="18" charset="0"/>
                <a:ea typeface="楷体" panose="02010609060101010101" pitchFamily="49" charset="-122"/>
              </a:rPr>
              <a:t>   </a:t>
            </a:r>
            <a:endParaRPr lang="en-US" altLang="zh-CN" sz="2000" kern="0" dirty="0">
              <a:latin typeface="Times New Roman" panose="02020603050405020304" pitchFamily="18" charset="0"/>
              <a:ea typeface="楷体" panose="02010609060101010101" pitchFamily="49" charset="-122"/>
            </a:endParaRPr>
          </a:p>
          <a:p>
            <a:pPr marL="0" indent="0">
              <a:buNone/>
            </a:pPr>
            <a:r>
              <a:rPr lang="zh-CN" altLang="en-US" sz="2000" kern="0" dirty="0">
                <a:latin typeface="Times New Roman" panose="02020603050405020304" pitchFamily="18" charset="0"/>
                <a:ea typeface="楷体" panose="02010609060101010101" pitchFamily="49" charset="-122"/>
              </a:rPr>
              <a:t>汇编语言称为第二代程序设计语言。</a:t>
            </a:r>
          </a:p>
        </p:txBody>
      </p:sp>
      <p:grpSp>
        <p:nvGrpSpPr>
          <p:cNvPr id="16" name="Group 4">
            <a:extLst>
              <a:ext uri="{FF2B5EF4-FFF2-40B4-BE49-F238E27FC236}">
                <a16:creationId xmlns:a16="http://schemas.microsoft.com/office/drawing/2014/main" id="{5EABE1C2-E0AA-4DC5-A5B1-BED057F474E6}"/>
              </a:ext>
            </a:extLst>
          </p:cNvPr>
          <p:cNvGrpSpPr>
            <a:grpSpLocks/>
          </p:cNvGrpSpPr>
          <p:nvPr/>
        </p:nvGrpSpPr>
        <p:grpSpPr bwMode="auto">
          <a:xfrm>
            <a:off x="1260181" y="4365104"/>
            <a:ext cx="2459555" cy="2303463"/>
            <a:chOff x="4038" y="2273"/>
            <a:chExt cx="1507" cy="1451"/>
          </a:xfrm>
        </p:grpSpPr>
        <p:sp>
          <p:nvSpPr>
            <p:cNvPr id="17" name="Text Box 5">
              <a:extLst>
                <a:ext uri="{FF2B5EF4-FFF2-40B4-BE49-F238E27FC236}">
                  <a16:creationId xmlns:a16="http://schemas.microsoft.com/office/drawing/2014/main" id="{73A0313E-DA8D-41DA-9FB9-8365E65CC146}"/>
                </a:ext>
              </a:extLst>
            </p:cNvPr>
            <p:cNvSpPr txBox="1">
              <a:spLocks noChangeArrowheads="1"/>
            </p:cNvSpPr>
            <p:nvPr/>
          </p:nvSpPr>
          <p:spPr bwMode="auto">
            <a:xfrm>
              <a:off x="4038" y="2577"/>
              <a:ext cx="1507" cy="26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2100" dirty="0">
                  <a:ea typeface="微软雅黑" panose="020B0503020204020204" pitchFamily="34" charset="-122"/>
                </a:rPr>
                <a:t>语言处理系统</a:t>
              </a:r>
            </a:p>
          </p:txBody>
        </p:sp>
        <p:sp>
          <p:nvSpPr>
            <p:cNvPr id="18" name="Text Box 6">
              <a:extLst>
                <a:ext uri="{FF2B5EF4-FFF2-40B4-BE49-F238E27FC236}">
                  <a16:creationId xmlns:a16="http://schemas.microsoft.com/office/drawing/2014/main" id="{EB873B47-A1A4-47F5-BE1F-E9C4EC345E68}"/>
                </a:ext>
              </a:extLst>
            </p:cNvPr>
            <p:cNvSpPr txBox="1">
              <a:spLocks noChangeArrowheads="1"/>
            </p:cNvSpPr>
            <p:nvPr/>
          </p:nvSpPr>
          <p:spPr bwMode="auto">
            <a:xfrm>
              <a:off x="4038" y="2874"/>
              <a:ext cx="1507" cy="260"/>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2100">
                  <a:ea typeface="微软雅黑" panose="020B0503020204020204" pitchFamily="34" charset="-122"/>
                </a:rPr>
                <a:t>操作系统</a:t>
              </a:r>
            </a:p>
          </p:txBody>
        </p:sp>
        <p:sp>
          <p:nvSpPr>
            <p:cNvPr id="19" name="Text Box 7">
              <a:extLst>
                <a:ext uri="{FF2B5EF4-FFF2-40B4-BE49-F238E27FC236}">
                  <a16:creationId xmlns:a16="http://schemas.microsoft.com/office/drawing/2014/main" id="{236F664E-11AC-4825-8024-2F4B694C7C0F}"/>
                </a:ext>
              </a:extLst>
            </p:cNvPr>
            <p:cNvSpPr txBox="1">
              <a:spLocks noChangeArrowheads="1"/>
            </p:cNvSpPr>
            <p:nvPr/>
          </p:nvSpPr>
          <p:spPr bwMode="auto">
            <a:xfrm>
              <a:off x="4038" y="3169"/>
              <a:ext cx="1507" cy="26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2100">
                  <a:ea typeface="微软雅黑" panose="020B0503020204020204" pitchFamily="34" charset="-122"/>
                </a:rPr>
                <a:t>指令集体系结构</a:t>
              </a:r>
            </a:p>
          </p:txBody>
        </p:sp>
        <p:sp>
          <p:nvSpPr>
            <p:cNvPr id="20" name="Text Box 8">
              <a:extLst>
                <a:ext uri="{FF2B5EF4-FFF2-40B4-BE49-F238E27FC236}">
                  <a16:creationId xmlns:a16="http://schemas.microsoft.com/office/drawing/2014/main" id="{B4CF2FD8-CDB9-4170-9EBE-4B28AF338170}"/>
                </a:ext>
              </a:extLst>
            </p:cNvPr>
            <p:cNvSpPr txBox="1">
              <a:spLocks noChangeArrowheads="1"/>
            </p:cNvSpPr>
            <p:nvPr/>
          </p:nvSpPr>
          <p:spPr bwMode="auto">
            <a:xfrm>
              <a:off x="4038" y="3464"/>
              <a:ext cx="1507" cy="26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2100">
                  <a:ea typeface="微软雅黑" panose="020B0503020204020204" pitchFamily="34" charset="-122"/>
                </a:rPr>
                <a:t>计算机硬件</a:t>
              </a:r>
            </a:p>
          </p:txBody>
        </p:sp>
        <p:sp>
          <p:nvSpPr>
            <p:cNvPr id="21" name="Text Box 9">
              <a:extLst>
                <a:ext uri="{FF2B5EF4-FFF2-40B4-BE49-F238E27FC236}">
                  <a16:creationId xmlns:a16="http://schemas.microsoft.com/office/drawing/2014/main" id="{BDDDCB08-64B6-40D4-B65B-126BCDCC2E9B}"/>
                </a:ext>
              </a:extLst>
            </p:cNvPr>
            <p:cNvSpPr txBox="1">
              <a:spLocks noChangeArrowheads="1"/>
            </p:cNvSpPr>
            <p:nvPr/>
          </p:nvSpPr>
          <p:spPr bwMode="auto">
            <a:xfrm>
              <a:off x="4038" y="2273"/>
              <a:ext cx="1507" cy="260"/>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2100" dirty="0">
                  <a:ea typeface="微软雅黑" panose="020B0503020204020204" pitchFamily="34" charset="-122"/>
                </a:rPr>
                <a:t>应用程序</a:t>
              </a:r>
            </a:p>
          </p:txBody>
        </p:sp>
      </p:grpSp>
      <p:sp>
        <p:nvSpPr>
          <p:cNvPr id="22" name="文本框 21">
            <a:extLst>
              <a:ext uri="{FF2B5EF4-FFF2-40B4-BE49-F238E27FC236}">
                <a16:creationId xmlns:a16="http://schemas.microsoft.com/office/drawing/2014/main" id="{59B9EFE8-3BE3-4176-AC3E-4C8B307E4F39}"/>
              </a:ext>
            </a:extLst>
          </p:cNvPr>
          <p:cNvSpPr txBox="1"/>
          <p:nvPr/>
        </p:nvSpPr>
        <p:spPr>
          <a:xfrm>
            <a:off x="3791744" y="4365104"/>
            <a:ext cx="6624736" cy="1631216"/>
          </a:xfrm>
          <a:prstGeom prst="rect">
            <a:avLst/>
          </a:prstGeom>
          <a:pattFill prst="pct5">
            <a:fgClr>
              <a:schemeClr val="accent1"/>
            </a:fgClr>
            <a:bgClr>
              <a:schemeClr val="bg1"/>
            </a:bgClr>
          </a:pattFill>
          <a:effectLst>
            <a:outerShdw blurRad="50800" dist="38100" dir="2700000" algn="tl" rotWithShape="0">
              <a:prstClr val="black">
                <a:alpha val="40000"/>
              </a:prstClr>
            </a:outerShdw>
          </a:effectLst>
        </p:spPr>
        <p:txBody>
          <a:bodyPr wrap="square" rtlCol="0">
            <a:spAutoFit/>
          </a:bodyPr>
          <a:lstStyle/>
          <a:p>
            <a:r>
              <a:rPr lang="en-US" altLang="zh-CN" sz="2000" kern="0" dirty="0">
                <a:latin typeface="Times New Roman" panose="02020603050405020304" pitchFamily="18" charset="0"/>
                <a:ea typeface="楷体" panose="02010609060101010101" pitchFamily="49" charset="-122"/>
              </a:rPr>
              <a:t>3GL</a:t>
            </a:r>
            <a:r>
              <a:rPr lang="zh-CN" altLang="en-US" sz="2000" kern="0" dirty="0">
                <a:latin typeface="Times New Roman" panose="02020603050405020304" pitchFamily="18" charset="0"/>
                <a:ea typeface="楷体" panose="02010609060101010101" pitchFamily="49" charset="-122"/>
              </a:rPr>
              <a:t>，第三代程序设计语言，过程式语言，编码时需要描述实现过程，即</a:t>
            </a:r>
            <a:r>
              <a:rPr lang="zh-CN" altLang="en-US" sz="2000" kern="0" dirty="0">
                <a:solidFill>
                  <a:srgbClr val="A61D38"/>
                </a:solidFill>
                <a:latin typeface="Times New Roman" panose="02020603050405020304" pitchFamily="18" charset="0"/>
                <a:ea typeface="楷体" panose="02010609060101010101" pitchFamily="49" charset="-122"/>
              </a:rPr>
              <a:t>“如何做”</a:t>
            </a:r>
            <a:r>
              <a:rPr lang="zh-CN" altLang="en-US" sz="2000" kern="0" dirty="0">
                <a:latin typeface="Times New Roman" panose="02020603050405020304" pitchFamily="18" charset="0"/>
                <a:ea typeface="楷体" panose="02010609060101010101" pitchFamily="49" charset="-122"/>
              </a:rPr>
              <a:t>。</a:t>
            </a:r>
            <a:endParaRPr lang="en-US" altLang="zh-CN" sz="2000" kern="0" dirty="0">
              <a:latin typeface="Times New Roman" panose="02020603050405020304" pitchFamily="18" charset="0"/>
              <a:ea typeface="楷体" panose="02010609060101010101" pitchFamily="49" charset="-122"/>
            </a:endParaRPr>
          </a:p>
          <a:p>
            <a:endParaRPr lang="en-US" altLang="zh-CN" sz="2000" kern="0" dirty="0">
              <a:latin typeface="Times New Roman" panose="02020603050405020304" pitchFamily="18" charset="0"/>
              <a:ea typeface="楷体" panose="02010609060101010101" pitchFamily="49" charset="-122"/>
            </a:endParaRPr>
          </a:p>
          <a:p>
            <a:r>
              <a:rPr lang="en-US" altLang="zh-CN" sz="2000" kern="0" dirty="0">
                <a:latin typeface="Times New Roman" panose="02020603050405020304" pitchFamily="18" charset="0"/>
                <a:ea typeface="楷体" panose="02010609060101010101" pitchFamily="49" charset="-122"/>
              </a:rPr>
              <a:t>4GL</a:t>
            </a:r>
            <a:r>
              <a:rPr lang="zh-CN" altLang="en-US" sz="2000" kern="0" dirty="0">
                <a:latin typeface="Times New Roman" panose="02020603050405020304" pitchFamily="18" charset="0"/>
                <a:ea typeface="楷体" panose="02010609060101010101" pitchFamily="49" charset="-122"/>
              </a:rPr>
              <a:t>，第四代程序设计语言</a:t>
            </a:r>
            <a:r>
              <a:rPr lang="en-US" altLang="zh-CN" sz="2000" kern="0" dirty="0">
                <a:latin typeface="Times New Roman" panose="02020603050405020304" pitchFamily="18" charset="0"/>
                <a:ea typeface="楷体" panose="02010609060101010101" pitchFamily="49" charset="-122"/>
              </a:rPr>
              <a:t> </a:t>
            </a:r>
            <a:r>
              <a:rPr lang="zh-CN" altLang="en-US" sz="2000" kern="0" dirty="0">
                <a:latin typeface="Times New Roman" panose="02020603050405020304" pitchFamily="18" charset="0"/>
                <a:ea typeface="楷体" panose="02010609060101010101" pitchFamily="49" charset="-122"/>
              </a:rPr>
              <a:t>为非过程化语言，编码时只需说明</a:t>
            </a:r>
            <a:r>
              <a:rPr lang="zh-CN" altLang="en-US" sz="2000" kern="0" dirty="0">
                <a:solidFill>
                  <a:srgbClr val="A61D38"/>
                </a:solidFill>
                <a:latin typeface="Times New Roman" panose="02020603050405020304" pitchFamily="18" charset="0"/>
                <a:ea typeface="楷体" panose="02010609060101010101" pitchFamily="49" charset="-122"/>
              </a:rPr>
              <a:t>“做什么”</a:t>
            </a:r>
            <a:r>
              <a:rPr lang="zh-CN" altLang="en-US" sz="2000" kern="0" dirty="0">
                <a:latin typeface="Times New Roman" panose="02020603050405020304" pitchFamily="18" charset="0"/>
                <a:ea typeface="楷体" panose="02010609060101010101" pitchFamily="49" charset="-122"/>
              </a:rPr>
              <a:t>，不需要描述具体的算法实现细节。</a:t>
            </a:r>
          </a:p>
        </p:txBody>
      </p:sp>
      <p:sp>
        <p:nvSpPr>
          <p:cNvPr id="23" name="Rectangle 5">
            <a:extLst>
              <a:ext uri="{FF2B5EF4-FFF2-40B4-BE49-F238E27FC236}">
                <a16:creationId xmlns:a16="http://schemas.microsoft.com/office/drawing/2014/main" id="{3CDC5A9A-6852-4A6F-B0BA-532456F9F5F3}"/>
              </a:ext>
            </a:extLst>
          </p:cNvPr>
          <p:cNvSpPr>
            <a:spLocks noGrp="1" noChangeArrowheads="1"/>
          </p:cNvSpPr>
          <p:nvPr>
            <p:ph type="title"/>
          </p:nvPr>
        </p:nvSpPr>
        <p:spPr>
          <a:xfrm>
            <a:off x="7938" y="260350"/>
            <a:ext cx="12192000" cy="688975"/>
          </a:xfrm>
          <a:noFill/>
        </p:spPr>
        <p:txBody>
          <a:bodyPr/>
          <a:lstStyle/>
          <a:p>
            <a:pPr eaLnBrk="1" hangingPunct="1"/>
            <a:r>
              <a:rPr lang="en-US" altLang="zh-CN" sz="3200" dirty="0">
                <a:latin typeface="华文中宋" panose="02010600040101010101" pitchFamily="2" charset="-122"/>
                <a:ea typeface="华文中宋" panose="02010600040101010101" pitchFamily="2" charset="-122"/>
              </a:rPr>
              <a:t>§3.4 </a:t>
            </a:r>
            <a:r>
              <a:rPr lang="zh-CN" altLang="en-US" sz="3200" dirty="0">
                <a:latin typeface="华文中宋" panose="02010600040101010101" pitchFamily="2" charset="-122"/>
                <a:ea typeface="华文中宋" panose="02010600040101010101" pitchFamily="2" charset="-122"/>
              </a:rPr>
              <a:t>软件的层次结构模型</a:t>
            </a:r>
            <a:endParaRPr lang="en-US" altLang="zh-CN" sz="3200" dirty="0">
              <a:latin typeface="华文中宋" panose="02010600040101010101" pitchFamily="2" charset="-122"/>
              <a:ea typeface="华文中宋" panose="02010600040101010101" pitchFamily="2" charset="-122"/>
            </a:endParaRPr>
          </a:p>
        </p:txBody>
      </p:sp>
      <p:sp>
        <p:nvSpPr>
          <p:cNvPr id="25" name="Line 30">
            <a:extLst>
              <a:ext uri="{FF2B5EF4-FFF2-40B4-BE49-F238E27FC236}">
                <a16:creationId xmlns:a16="http://schemas.microsoft.com/office/drawing/2014/main" id="{D056806C-A125-4BD1-B806-EA992C83FDE2}"/>
              </a:ext>
            </a:extLst>
          </p:cNvPr>
          <p:cNvSpPr>
            <a:spLocks noChangeShapeType="1"/>
          </p:cNvSpPr>
          <p:nvPr/>
        </p:nvSpPr>
        <p:spPr bwMode="auto">
          <a:xfrm>
            <a:off x="7938" y="2503064"/>
            <a:ext cx="1213673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dirty="0"/>
          </a:p>
        </p:txBody>
      </p:sp>
      <p:sp>
        <p:nvSpPr>
          <p:cNvPr id="26" name="Line 30">
            <a:extLst>
              <a:ext uri="{FF2B5EF4-FFF2-40B4-BE49-F238E27FC236}">
                <a16:creationId xmlns:a16="http://schemas.microsoft.com/office/drawing/2014/main" id="{00528C2A-4368-4F3F-A49D-2937D1BC675C}"/>
              </a:ext>
            </a:extLst>
          </p:cNvPr>
          <p:cNvSpPr>
            <a:spLocks noChangeShapeType="1"/>
          </p:cNvSpPr>
          <p:nvPr/>
        </p:nvSpPr>
        <p:spPr bwMode="auto">
          <a:xfrm>
            <a:off x="7938" y="4280690"/>
            <a:ext cx="12136734" cy="8441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8634481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17597C-20F6-4361-ACCD-76EA8052D134}"/>
              </a:ext>
            </a:extLst>
          </p:cNvPr>
          <p:cNvSpPr>
            <a:spLocks noGrp="1"/>
          </p:cNvSpPr>
          <p:nvPr>
            <p:ph type="title"/>
          </p:nvPr>
        </p:nvSpPr>
        <p:spPr/>
        <p:txBody>
          <a:bodyPr/>
          <a:lstStyle/>
          <a:p>
            <a:r>
              <a:rPr lang="en-US" altLang="zh-CN" sz="2800" dirty="0">
                <a:latin typeface="华文中宋" panose="02010600040101010101" pitchFamily="2" charset="-122"/>
                <a:ea typeface="华文中宋" panose="02010600040101010101" pitchFamily="2" charset="-122"/>
              </a:rPr>
              <a:t>§3.4 </a:t>
            </a:r>
            <a:r>
              <a:rPr lang="zh-CN" altLang="en-US" sz="2800" dirty="0">
                <a:latin typeface="华文中宋" panose="02010600040101010101" pitchFamily="2" charset="-122"/>
                <a:ea typeface="华文中宋" panose="02010600040101010101" pitchFamily="2" charset="-122"/>
              </a:rPr>
              <a:t>软件的层次结构模型：</a:t>
            </a:r>
            <a:r>
              <a:rPr lang="zh-CN" altLang="en-US" sz="2800" dirty="0">
                <a:solidFill>
                  <a:schemeClr val="tx1"/>
                </a:solidFill>
                <a:latin typeface="华文中宋" panose="02010600040101010101" pitchFamily="2" charset="-122"/>
                <a:ea typeface="华文中宋" panose="02010600040101010101" pitchFamily="2" charset="-122"/>
              </a:rPr>
              <a:t>常见的架构模式</a:t>
            </a:r>
            <a:endParaRPr lang="zh-CN" altLang="en-US" dirty="0">
              <a:solidFill>
                <a:schemeClr val="tx1"/>
              </a:solidFill>
            </a:endParaRPr>
          </a:p>
        </p:txBody>
      </p:sp>
      <p:pic>
        <p:nvPicPr>
          <p:cNvPr id="7" name="图片 6">
            <a:extLst>
              <a:ext uri="{FF2B5EF4-FFF2-40B4-BE49-F238E27FC236}">
                <a16:creationId xmlns:a16="http://schemas.microsoft.com/office/drawing/2014/main" id="{B91EA9AB-FD2F-4E07-9155-ECD9D8056CB3}"/>
              </a:ext>
            </a:extLst>
          </p:cNvPr>
          <p:cNvPicPr>
            <a:picLocks noChangeAspect="1"/>
          </p:cNvPicPr>
          <p:nvPr/>
        </p:nvPicPr>
        <p:blipFill>
          <a:blip r:embed="rId2"/>
          <a:stretch>
            <a:fillRect/>
          </a:stretch>
        </p:blipFill>
        <p:spPr>
          <a:xfrm>
            <a:off x="1216450" y="1125538"/>
            <a:ext cx="2052214" cy="3599606"/>
          </a:xfrm>
          <a:prstGeom prst="rect">
            <a:avLst/>
          </a:prstGeom>
        </p:spPr>
      </p:pic>
      <p:sp>
        <p:nvSpPr>
          <p:cNvPr id="10" name="内容占位符 9">
            <a:extLst>
              <a:ext uri="{FF2B5EF4-FFF2-40B4-BE49-F238E27FC236}">
                <a16:creationId xmlns:a16="http://schemas.microsoft.com/office/drawing/2014/main" id="{2207DC62-FC58-4F13-9F23-60897A2AE491}"/>
              </a:ext>
            </a:extLst>
          </p:cNvPr>
          <p:cNvSpPr>
            <a:spLocks noGrp="1"/>
          </p:cNvSpPr>
          <p:nvPr>
            <p:ph idx="1"/>
          </p:nvPr>
        </p:nvSpPr>
        <p:spPr>
          <a:xfrm>
            <a:off x="4007768" y="1125538"/>
            <a:ext cx="7589448" cy="5065712"/>
          </a:xfrm>
        </p:spPr>
        <p:txBody>
          <a:bodyPr/>
          <a:lstStyle/>
          <a:p>
            <a:r>
              <a:rPr lang="zh-CN" altLang="en-US" dirty="0">
                <a:solidFill>
                  <a:schemeClr val="tx1"/>
                </a:solidFill>
                <a:latin typeface="华文中宋" panose="02010600040101010101" pitchFamily="2" charset="-122"/>
                <a:ea typeface="华文中宋" panose="02010600040101010101" pitchFamily="2" charset="-122"/>
              </a:rPr>
              <a:t>分层模式（</a:t>
            </a:r>
            <a:r>
              <a:rPr lang="en-US" altLang="zh-CN" dirty="0">
                <a:solidFill>
                  <a:schemeClr val="tx1"/>
                </a:solidFill>
                <a:latin typeface="华文中宋" panose="02010600040101010101" pitchFamily="2" charset="-122"/>
                <a:ea typeface="华文中宋" panose="02010600040101010101" pitchFamily="2" charset="-122"/>
              </a:rPr>
              <a:t>N Tiers</a:t>
            </a:r>
            <a:r>
              <a:rPr lang="zh-CN" altLang="en-US" dirty="0">
                <a:solidFill>
                  <a:schemeClr val="tx1"/>
                </a:solidFill>
                <a:latin typeface="华文中宋" panose="02010600040101010101" pitchFamily="2" charset="-122"/>
                <a:ea typeface="华文中宋" panose="02010600040101010101" pitchFamily="2" charset="-122"/>
              </a:rPr>
              <a:t>）</a:t>
            </a:r>
            <a:endParaRPr lang="en-US" altLang="zh-CN" dirty="0">
              <a:solidFill>
                <a:schemeClr val="tx1"/>
              </a:solidFill>
              <a:latin typeface="华文中宋" panose="02010600040101010101" pitchFamily="2" charset="-122"/>
              <a:ea typeface="华文中宋" panose="02010600040101010101" pitchFamily="2" charset="-122"/>
            </a:endParaRPr>
          </a:p>
          <a:p>
            <a:pPr lvl="1">
              <a:lnSpc>
                <a:spcPct val="150000"/>
              </a:lnSpc>
              <a:buFont typeface="Wingdings" panose="05000000000000000000" pitchFamily="2" charset="2"/>
              <a:buChar char="u"/>
            </a:pPr>
            <a:r>
              <a:rPr lang="zh-CN" altLang="en-US" dirty="0">
                <a:solidFill>
                  <a:schemeClr val="tx1"/>
                </a:solidFill>
                <a:latin typeface="华文楷体" panose="02010600040101010101" pitchFamily="2" charset="-122"/>
                <a:ea typeface="华文楷体" panose="02010600040101010101" pitchFamily="2" charset="-122"/>
              </a:rPr>
              <a:t>表示（</a:t>
            </a:r>
            <a:r>
              <a:rPr lang="en-US" altLang="zh-CN" dirty="0">
                <a:solidFill>
                  <a:schemeClr val="tx1"/>
                </a:solidFill>
                <a:latin typeface="华文楷体" panose="02010600040101010101" pitchFamily="2" charset="-122"/>
                <a:ea typeface="华文楷体" panose="02010600040101010101" pitchFamily="2" charset="-122"/>
              </a:rPr>
              <a:t>UI</a:t>
            </a:r>
            <a:r>
              <a:rPr lang="zh-CN" altLang="en-US" dirty="0">
                <a:solidFill>
                  <a:schemeClr val="tx1"/>
                </a:solidFill>
                <a:latin typeface="华文楷体" panose="02010600040101010101" pitchFamily="2" charset="-122"/>
                <a:ea typeface="华文楷体" panose="02010600040101010101" pitchFamily="2" charset="-122"/>
              </a:rPr>
              <a:t>）</a:t>
            </a:r>
            <a:endParaRPr lang="en-US" altLang="zh-CN"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dirty="0">
                <a:solidFill>
                  <a:schemeClr val="tx1"/>
                </a:solidFill>
                <a:latin typeface="华文楷体" panose="02010600040101010101" pitchFamily="2" charset="-122"/>
                <a:ea typeface="华文楷体" panose="02010600040101010101" pitchFamily="2" charset="-122"/>
              </a:rPr>
              <a:t>应用（服务）</a:t>
            </a:r>
            <a:endParaRPr lang="en-US" altLang="zh-CN"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dirty="0">
                <a:solidFill>
                  <a:schemeClr val="tx1"/>
                </a:solidFill>
                <a:latin typeface="华文楷体" panose="02010600040101010101" pitchFamily="2" charset="-122"/>
                <a:ea typeface="华文楷体" panose="02010600040101010101" pitchFamily="2" charset="-122"/>
              </a:rPr>
              <a:t>业务逻辑（领域）</a:t>
            </a:r>
            <a:endParaRPr lang="en-US" altLang="zh-CN"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dirty="0">
                <a:solidFill>
                  <a:schemeClr val="tx1"/>
                </a:solidFill>
                <a:latin typeface="华文楷体" panose="02010600040101010101" pitchFamily="2" charset="-122"/>
                <a:ea typeface="华文楷体" panose="02010600040101010101" pitchFamily="2" charset="-122"/>
              </a:rPr>
              <a:t>数据访问（持久化）</a:t>
            </a:r>
            <a:endParaRPr lang="en-US" altLang="zh-CN" dirty="0">
              <a:solidFill>
                <a:schemeClr val="tx1"/>
              </a:solidFill>
              <a:latin typeface="华文楷体" panose="02010600040101010101" pitchFamily="2" charset="-122"/>
              <a:ea typeface="华文楷体" panose="02010600040101010101" pitchFamily="2" charset="-122"/>
            </a:endParaRPr>
          </a:p>
          <a:p>
            <a:r>
              <a:rPr lang="zh-CN" altLang="en-US" dirty="0">
                <a:solidFill>
                  <a:schemeClr val="tx1"/>
                </a:solidFill>
                <a:latin typeface="华文中宋" panose="02010600040101010101" pitchFamily="2" charset="-122"/>
                <a:ea typeface="华文中宋" panose="02010600040101010101" pitchFamily="2" charset="-122"/>
              </a:rPr>
              <a:t>应用场景</a:t>
            </a:r>
            <a:endParaRPr lang="en-US" altLang="zh-CN" dirty="0">
              <a:solidFill>
                <a:schemeClr val="tx1"/>
              </a:solidFill>
              <a:latin typeface="华文中宋" panose="02010600040101010101" pitchFamily="2" charset="-122"/>
              <a:ea typeface="华文中宋" panose="02010600040101010101" pitchFamily="2" charset="-122"/>
            </a:endParaRPr>
          </a:p>
          <a:p>
            <a:pPr lvl="1">
              <a:lnSpc>
                <a:spcPct val="150000"/>
              </a:lnSpc>
              <a:buFont typeface="Wingdings" panose="05000000000000000000" pitchFamily="2" charset="2"/>
              <a:buChar char="u"/>
            </a:pPr>
            <a:r>
              <a:rPr lang="zh-CN" altLang="en-US" dirty="0">
                <a:solidFill>
                  <a:schemeClr val="tx1"/>
                </a:solidFill>
                <a:latin typeface="华文楷体" panose="02010600040101010101" pitchFamily="2" charset="-122"/>
                <a:ea typeface="华文楷体" panose="02010600040101010101" pitchFamily="2" charset="-122"/>
              </a:rPr>
              <a:t>通用桌面应用程序</a:t>
            </a:r>
            <a:endParaRPr lang="en-US" altLang="zh-CN"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dirty="0">
                <a:solidFill>
                  <a:schemeClr val="tx1"/>
                </a:solidFill>
                <a:latin typeface="华文楷体" panose="02010600040101010101" pitchFamily="2" charset="-122"/>
                <a:ea typeface="华文楷体" panose="02010600040101010101" pitchFamily="2" charset="-122"/>
              </a:rPr>
              <a:t>电子商务、</a:t>
            </a:r>
            <a:r>
              <a:rPr lang="en-US" altLang="zh-CN" dirty="0">
                <a:solidFill>
                  <a:schemeClr val="tx1"/>
                </a:solidFill>
                <a:latin typeface="华文楷体" panose="02010600040101010101" pitchFamily="2" charset="-122"/>
                <a:ea typeface="华文楷体" panose="02010600040101010101" pitchFamily="2" charset="-122"/>
              </a:rPr>
              <a:t>WEB</a:t>
            </a:r>
            <a:r>
              <a:rPr lang="zh-CN" altLang="en-US" dirty="0">
                <a:solidFill>
                  <a:schemeClr val="tx1"/>
                </a:solidFill>
                <a:latin typeface="华文楷体" panose="02010600040101010101" pitchFamily="2" charset="-122"/>
                <a:ea typeface="华文楷体" panose="02010600040101010101" pitchFamily="2" charset="-122"/>
              </a:rPr>
              <a:t>应用</a:t>
            </a:r>
          </a:p>
        </p:txBody>
      </p:sp>
    </p:spTree>
    <p:extLst>
      <p:ext uri="{BB962C8B-B14F-4D97-AF65-F5344CB8AC3E}">
        <p14:creationId xmlns:p14="http://schemas.microsoft.com/office/powerpoint/2010/main" val="2149992548"/>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94EFE37D-55B5-4323-9ACA-178502229172}"/>
              </a:ext>
            </a:extLst>
          </p:cNvPr>
          <p:cNvPicPr>
            <a:picLocks noGrp="1" noChangeAspect="1"/>
          </p:cNvPicPr>
          <p:nvPr>
            <p:ph idx="1"/>
          </p:nvPr>
        </p:nvPicPr>
        <p:blipFill>
          <a:blip r:embed="rId2"/>
          <a:stretch>
            <a:fillRect/>
          </a:stretch>
        </p:blipFill>
        <p:spPr>
          <a:xfrm>
            <a:off x="1055440" y="1125538"/>
            <a:ext cx="3195355" cy="3600400"/>
          </a:xfrm>
        </p:spPr>
      </p:pic>
      <p:sp>
        <p:nvSpPr>
          <p:cNvPr id="12" name="内容占位符 9">
            <a:extLst>
              <a:ext uri="{FF2B5EF4-FFF2-40B4-BE49-F238E27FC236}">
                <a16:creationId xmlns:a16="http://schemas.microsoft.com/office/drawing/2014/main" id="{93DE3C2A-DFF3-4620-8CCA-E4D48D07CC04}"/>
              </a:ext>
            </a:extLst>
          </p:cNvPr>
          <p:cNvSpPr txBox="1">
            <a:spLocks/>
          </p:cNvSpPr>
          <p:nvPr/>
        </p:nvSpPr>
        <p:spPr bwMode="auto">
          <a:xfrm>
            <a:off x="4250794" y="1125538"/>
            <a:ext cx="7346421"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solidFill>
                  <a:schemeClr val="tx1"/>
                </a:solidFill>
                <a:latin typeface="华文中宋" panose="02010600040101010101" pitchFamily="2" charset="-122"/>
                <a:ea typeface="华文中宋" panose="02010600040101010101" pitchFamily="2" charset="-122"/>
              </a:rPr>
              <a:t>客户</a:t>
            </a:r>
            <a:r>
              <a:rPr lang="en-US" altLang="zh-CN" kern="0" dirty="0">
                <a:solidFill>
                  <a:schemeClr val="tx1"/>
                </a:solidFill>
                <a:latin typeface="华文中宋" panose="02010600040101010101" pitchFamily="2" charset="-122"/>
                <a:ea typeface="华文中宋" panose="02010600040101010101" pitchFamily="2" charset="-122"/>
              </a:rPr>
              <a:t>/</a:t>
            </a:r>
            <a:r>
              <a:rPr lang="zh-CN" altLang="en-US" kern="0" dirty="0">
                <a:solidFill>
                  <a:schemeClr val="tx1"/>
                </a:solidFill>
                <a:latin typeface="华文中宋" panose="02010600040101010101" pitchFamily="2" charset="-122"/>
                <a:ea typeface="华文中宋" panose="02010600040101010101" pitchFamily="2" charset="-122"/>
              </a:rPr>
              <a:t>服务器（</a:t>
            </a:r>
            <a:r>
              <a:rPr lang="en-US" altLang="zh-CN" kern="0" dirty="0">
                <a:solidFill>
                  <a:schemeClr val="tx1"/>
                </a:solidFill>
                <a:latin typeface="华文中宋" panose="02010600040101010101" pitchFamily="2" charset="-122"/>
                <a:ea typeface="华文中宋" panose="02010600040101010101" pitchFamily="2" charset="-122"/>
              </a:rPr>
              <a:t>C/S</a:t>
            </a:r>
            <a:r>
              <a:rPr lang="zh-CN" altLang="en-US" kern="0" dirty="0">
                <a:solidFill>
                  <a:schemeClr val="tx1"/>
                </a:solidFill>
                <a:latin typeface="华文中宋" panose="02010600040101010101" pitchFamily="2" charset="-122"/>
                <a:ea typeface="华文中宋" panose="02010600040101010101" pitchFamily="2" charset="-122"/>
              </a:rPr>
              <a:t>）</a:t>
            </a:r>
            <a:endParaRPr lang="en-US" altLang="zh-CN" kern="0"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en-US" altLang="zh-CN" kern="0" dirty="0">
                <a:solidFill>
                  <a:schemeClr val="tx1"/>
                </a:solidFill>
                <a:latin typeface="华文楷体" panose="02010600040101010101" pitchFamily="2" charset="-122"/>
                <a:ea typeface="华文楷体" panose="02010600040101010101" pitchFamily="2" charset="-122"/>
              </a:rPr>
              <a:t>Client</a:t>
            </a:r>
          </a:p>
          <a:p>
            <a:pPr lvl="1">
              <a:lnSpc>
                <a:spcPct val="150000"/>
              </a:lnSpc>
              <a:buFont typeface="Wingdings" panose="05000000000000000000" pitchFamily="2" charset="2"/>
              <a:buChar char="u"/>
            </a:pPr>
            <a:r>
              <a:rPr lang="en-US" altLang="zh-CN" kern="0" dirty="0">
                <a:solidFill>
                  <a:schemeClr val="tx1"/>
                </a:solidFill>
                <a:latin typeface="华文楷体" panose="02010600040101010101" pitchFamily="2" charset="-122"/>
                <a:ea typeface="华文楷体" panose="02010600040101010101" pitchFamily="2" charset="-122"/>
              </a:rPr>
              <a:t>Server</a:t>
            </a:r>
          </a:p>
          <a:p>
            <a:r>
              <a:rPr lang="zh-CN" altLang="en-US" kern="0" dirty="0">
                <a:solidFill>
                  <a:schemeClr val="tx1"/>
                </a:solidFill>
                <a:latin typeface="华文中宋" panose="02010600040101010101" pitchFamily="2" charset="-122"/>
                <a:ea typeface="华文中宋" panose="02010600040101010101" pitchFamily="2" charset="-122"/>
              </a:rPr>
              <a:t>应用场景</a:t>
            </a:r>
            <a:endParaRPr lang="en-US" altLang="zh-CN" kern="0" dirty="0">
              <a:solidFill>
                <a:schemeClr val="tx1"/>
              </a:solidFill>
              <a:latin typeface="华文中宋" panose="02010600040101010101" pitchFamily="2" charset="-122"/>
              <a:ea typeface="华文中宋"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电子邮件（</a:t>
            </a:r>
            <a:r>
              <a:rPr lang="en-US" altLang="zh-CN" kern="0" dirty="0">
                <a:solidFill>
                  <a:schemeClr val="tx1"/>
                </a:solidFill>
                <a:latin typeface="华文楷体" panose="02010600040101010101" pitchFamily="2" charset="-122"/>
                <a:ea typeface="华文楷体" panose="02010600040101010101" pitchFamily="2" charset="-122"/>
              </a:rPr>
              <a:t>Outlook</a:t>
            </a:r>
            <a:r>
              <a:rPr lang="zh-CN" altLang="en-US" kern="0" dirty="0">
                <a:solidFill>
                  <a:schemeClr val="tx1"/>
                </a:solidFill>
                <a:latin typeface="华文楷体" panose="02010600040101010101" pitchFamily="2" charset="-122"/>
                <a:ea typeface="华文楷体" panose="02010600040101010101" pitchFamily="2" charset="-122"/>
              </a:rPr>
              <a:t>）</a:t>
            </a:r>
            <a:endParaRPr lang="en-US" altLang="zh-CN" kern="0"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文件共享（</a:t>
            </a:r>
            <a:r>
              <a:rPr lang="en-US" altLang="zh-CN" kern="0" dirty="0">
                <a:solidFill>
                  <a:schemeClr val="tx1"/>
                </a:solidFill>
                <a:latin typeface="华文楷体" panose="02010600040101010101" pitchFamily="2" charset="-122"/>
                <a:ea typeface="华文楷体" panose="02010600040101010101" pitchFamily="2" charset="-122"/>
              </a:rPr>
              <a:t>FTP</a:t>
            </a:r>
            <a:r>
              <a:rPr lang="zh-CN" altLang="en-US" kern="0" dirty="0">
                <a:solidFill>
                  <a:schemeClr val="tx1"/>
                </a:solidFill>
                <a:latin typeface="华文楷体" panose="02010600040101010101" pitchFamily="2" charset="-122"/>
                <a:ea typeface="华文楷体" panose="02010600040101010101" pitchFamily="2" charset="-122"/>
              </a:rPr>
              <a:t>）</a:t>
            </a:r>
            <a:endParaRPr lang="en-US" altLang="zh-CN" kern="0"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银行业务</a:t>
            </a:r>
          </a:p>
        </p:txBody>
      </p:sp>
      <p:sp>
        <p:nvSpPr>
          <p:cNvPr id="9" name="标题 1">
            <a:extLst>
              <a:ext uri="{FF2B5EF4-FFF2-40B4-BE49-F238E27FC236}">
                <a16:creationId xmlns:a16="http://schemas.microsoft.com/office/drawing/2014/main" id="{259051D5-F1CD-4350-9470-261869F98DA5}"/>
              </a:ext>
            </a:extLst>
          </p:cNvPr>
          <p:cNvSpPr>
            <a:spLocks noGrp="1"/>
          </p:cNvSpPr>
          <p:nvPr>
            <p:ph type="title"/>
          </p:nvPr>
        </p:nvSpPr>
        <p:spPr>
          <a:xfrm>
            <a:off x="8384" y="260649"/>
            <a:ext cx="12192000" cy="688975"/>
          </a:xfrm>
        </p:spPr>
        <p:txBody>
          <a:bodyPr/>
          <a:lstStyle/>
          <a:p>
            <a:r>
              <a:rPr lang="en-US" altLang="zh-CN" sz="2800" dirty="0">
                <a:latin typeface="华文中宋" panose="02010600040101010101" pitchFamily="2" charset="-122"/>
                <a:ea typeface="华文中宋" panose="02010600040101010101" pitchFamily="2" charset="-122"/>
              </a:rPr>
              <a:t>§3.4 </a:t>
            </a:r>
            <a:r>
              <a:rPr lang="zh-CN" altLang="en-US" sz="2800" dirty="0">
                <a:latin typeface="华文中宋" panose="02010600040101010101" pitchFamily="2" charset="-122"/>
                <a:ea typeface="华文中宋" panose="02010600040101010101" pitchFamily="2" charset="-122"/>
              </a:rPr>
              <a:t>软件的层次结构模型：</a:t>
            </a:r>
            <a:r>
              <a:rPr lang="zh-CN" altLang="en-US" sz="2800" dirty="0">
                <a:solidFill>
                  <a:schemeClr val="tx1"/>
                </a:solidFill>
                <a:latin typeface="华文中宋" panose="02010600040101010101" pitchFamily="2" charset="-122"/>
                <a:ea typeface="华文中宋" panose="02010600040101010101" pitchFamily="2" charset="-122"/>
              </a:rPr>
              <a:t>常见的架构模式</a:t>
            </a:r>
            <a:endParaRPr lang="zh-CN" altLang="en-US" dirty="0">
              <a:solidFill>
                <a:schemeClr val="tx1"/>
              </a:solidFill>
            </a:endParaRPr>
          </a:p>
        </p:txBody>
      </p:sp>
    </p:spTree>
    <p:extLst>
      <p:ext uri="{BB962C8B-B14F-4D97-AF65-F5344CB8AC3E}">
        <p14:creationId xmlns:p14="http://schemas.microsoft.com/office/powerpoint/2010/main" val="454305375"/>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9">
            <a:extLst>
              <a:ext uri="{FF2B5EF4-FFF2-40B4-BE49-F238E27FC236}">
                <a16:creationId xmlns:a16="http://schemas.microsoft.com/office/drawing/2014/main" id="{93DE3C2A-DFF3-4620-8CCA-E4D48D07CC04}"/>
              </a:ext>
            </a:extLst>
          </p:cNvPr>
          <p:cNvSpPr txBox="1">
            <a:spLocks/>
          </p:cNvSpPr>
          <p:nvPr/>
        </p:nvSpPr>
        <p:spPr bwMode="auto">
          <a:xfrm>
            <a:off x="5591944" y="1268760"/>
            <a:ext cx="5861255"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solidFill>
                  <a:schemeClr val="tx1"/>
                </a:solidFill>
                <a:latin typeface="华文中宋" panose="02010600040101010101" pitchFamily="2" charset="-122"/>
                <a:ea typeface="华文中宋" panose="02010600040101010101" pitchFamily="2" charset="-122"/>
              </a:rPr>
              <a:t>主从</a:t>
            </a:r>
            <a:r>
              <a:rPr lang="en-US" altLang="zh-CN" kern="0" dirty="0">
                <a:solidFill>
                  <a:schemeClr val="tx1"/>
                </a:solidFill>
                <a:latin typeface="华文中宋" panose="02010600040101010101" pitchFamily="2" charset="-122"/>
                <a:ea typeface="华文中宋" panose="02010600040101010101" pitchFamily="2" charset="-122"/>
              </a:rPr>
              <a:t>/</a:t>
            </a:r>
            <a:r>
              <a:rPr lang="zh-CN" altLang="en-US" kern="0" dirty="0">
                <a:solidFill>
                  <a:schemeClr val="tx1"/>
                </a:solidFill>
                <a:latin typeface="华文中宋" panose="02010600040101010101" pitchFamily="2" charset="-122"/>
                <a:ea typeface="华文中宋" panose="02010600040101010101" pitchFamily="2" charset="-122"/>
              </a:rPr>
              <a:t>从（</a:t>
            </a:r>
            <a:r>
              <a:rPr lang="en-US" altLang="zh-CN" kern="0" dirty="0">
                <a:solidFill>
                  <a:schemeClr val="tx1"/>
                </a:solidFill>
                <a:latin typeface="华文中宋" panose="02010600040101010101" pitchFamily="2" charset="-122"/>
                <a:ea typeface="华文中宋" panose="02010600040101010101" pitchFamily="2" charset="-122"/>
              </a:rPr>
              <a:t>M/S</a:t>
            </a:r>
            <a:r>
              <a:rPr lang="zh-CN" altLang="en-US" kern="0" dirty="0">
                <a:solidFill>
                  <a:schemeClr val="tx1"/>
                </a:solidFill>
                <a:latin typeface="华文中宋" panose="02010600040101010101" pitchFamily="2" charset="-122"/>
                <a:ea typeface="华文中宋" panose="02010600040101010101" pitchFamily="2" charset="-122"/>
              </a:rPr>
              <a:t>）</a:t>
            </a:r>
            <a:endParaRPr lang="en-US" altLang="zh-CN" kern="0"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主设备</a:t>
            </a:r>
            <a:endParaRPr lang="en-US" altLang="zh-CN" kern="0"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从设备</a:t>
            </a:r>
            <a:endParaRPr lang="en-US" altLang="zh-CN" kern="0" dirty="0">
              <a:solidFill>
                <a:schemeClr val="tx1"/>
              </a:solidFill>
              <a:latin typeface="华文楷体" panose="02010600040101010101" pitchFamily="2" charset="-122"/>
              <a:ea typeface="华文楷体" panose="02010600040101010101" pitchFamily="2" charset="-122"/>
            </a:endParaRPr>
          </a:p>
          <a:p>
            <a:r>
              <a:rPr lang="zh-CN" altLang="en-US" kern="0" dirty="0">
                <a:solidFill>
                  <a:schemeClr val="tx1"/>
                </a:solidFill>
                <a:latin typeface="华文中宋" panose="02010600040101010101" pitchFamily="2" charset="-122"/>
                <a:ea typeface="华文中宋" panose="02010600040101010101" pitchFamily="2" charset="-122"/>
              </a:rPr>
              <a:t>应用场景</a:t>
            </a:r>
            <a:endParaRPr lang="en-US" altLang="zh-CN" kern="0" dirty="0">
              <a:solidFill>
                <a:schemeClr val="tx1"/>
              </a:solidFill>
              <a:latin typeface="华文中宋" panose="02010600040101010101" pitchFamily="2" charset="-122"/>
              <a:ea typeface="华文中宋"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数据库复制</a:t>
            </a:r>
            <a:endParaRPr lang="en-US" altLang="zh-CN" kern="0"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计算机系统中通过总线互连的各设备</a:t>
            </a:r>
          </a:p>
        </p:txBody>
      </p:sp>
      <p:pic>
        <p:nvPicPr>
          <p:cNvPr id="6" name="内容占位符 5">
            <a:extLst>
              <a:ext uri="{FF2B5EF4-FFF2-40B4-BE49-F238E27FC236}">
                <a16:creationId xmlns:a16="http://schemas.microsoft.com/office/drawing/2014/main" id="{9A036D38-9AEC-4465-894B-B70DD5599AC0}"/>
              </a:ext>
            </a:extLst>
          </p:cNvPr>
          <p:cNvPicPr>
            <a:picLocks noGrp="1" noChangeAspect="1"/>
          </p:cNvPicPr>
          <p:nvPr>
            <p:ph idx="1"/>
          </p:nvPr>
        </p:nvPicPr>
        <p:blipFill>
          <a:blip r:embed="rId2"/>
          <a:stretch>
            <a:fillRect/>
          </a:stretch>
        </p:blipFill>
        <p:spPr>
          <a:xfrm>
            <a:off x="594784" y="1087672"/>
            <a:ext cx="4687101" cy="3349440"/>
          </a:xfrm>
        </p:spPr>
      </p:pic>
      <p:pic>
        <p:nvPicPr>
          <p:cNvPr id="10" name="图片 9">
            <a:extLst>
              <a:ext uri="{FF2B5EF4-FFF2-40B4-BE49-F238E27FC236}">
                <a16:creationId xmlns:a16="http://schemas.microsoft.com/office/drawing/2014/main" id="{E14493F9-A5FD-45A1-A3A7-A159609446C5}"/>
              </a:ext>
            </a:extLst>
          </p:cNvPr>
          <p:cNvPicPr>
            <a:picLocks noChangeAspect="1"/>
          </p:cNvPicPr>
          <p:nvPr/>
        </p:nvPicPr>
        <p:blipFill>
          <a:blip r:embed="rId3"/>
          <a:stretch>
            <a:fillRect/>
          </a:stretch>
        </p:blipFill>
        <p:spPr>
          <a:xfrm>
            <a:off x="4275714" y="4077072"/>
            <a:ext cx="828681" cy="147639"/>
          </a:xfrm>
          <a:prstGeom prst="rect">
            <a:avLst/>
          </a:prstGeom>
        </p:spPr>
      </p:pic>
      <p:sp>
        <p:nvSpPr>
          <p:cNvPr id="8" name="标题 1">
            <a:extLst>
              <a:ext uri="{FF2B5EF4-FFF2-40B4-BE49-F238E27FC236}">
                <a16:creationId xmlns:a16="http://schemas.microsoft.com/office/drawing/2014/main" id="{191BB9E4-8B12-42FB-9AE7-6663AC6ABC1F}"/>
              </a:ext>
            </a:extLst>
          </p:cNvPr>
          <p:cNvSpPr>
            <a:spLocks noGrp="1"/>
          </p:cNvSpPr>
          <p:nvPr>
            <p:ph type="title"/>
          </p:nvPr>
        </p:nvSpPr>
        <p:spPr>
          <a:xfrm>
            <a:off x="8384" y="260649"/>
            <a:ext cx="12192000" cy="688975"/>
          </a:xfrm>
        </p:spPr>
        <p:txBody>
          <a:bodyPr/>
          <a:lstStyle/>
          <a:p>
            <a:r>
              <a:rPr lang="en-US" altLang="zh-CN" sz="2800" dirty="0">
                <a:latin typeface="华文中宋" panose="02010600040101010101" pitchFamily="2" charset="-122"/>
                <a:ea typeface="华文中宋" panose="02010600040101010101" pitchFamily="2" charset="-122"/>
              </a:rPr>
              <a:t>§3.4 </a:t>
            </a:r>
            <a:r>
              <a:rPr lang="zh-CN" altLang="en-US" sz="2800" dirty="0">
                <a:latin typeface="华文中宋" panose="02010600040101010101" pitchFamily="2" charset="-122"/>
                <a:ea typeface="华文中宋" panose="02010600040101010101" pitchFamily="2" charset="-122"/>
              </a:rPr>
              <a:t>软件的层次结构模型：</a:t>
            </a:r>
            <a:r>
              <a:rPr lang="zh-CN" altLang="en-US" sz="2800" dirty="0">
                <a:solidFill>
                  <a:schemeClr val="tx1"/>
                </a:solidFill>
                <a:latin typeface="华文中宋" panose="02010600040101010101" pitchFamily="2" charset="-122"/>
                <a:ea typeface="华文中宋" panose="02010600040101010101" pitchFamily="2" charset="-122"/>
              </a:rPr>
              <a:t>常见的架构模式</a:t>
            </a:r>
            <a:endParaRPr lang="zh-CN" altLang="en-US" dirty="0">
              <a:solidFill>
                <a:schemeClr val="tx1"/>
              </a:solidFill>
            </a:endParaRPr>
          </a:p>
        </p:txBody>
      </p:sp>
    </p:spTree>
    <p:extLst>
      <p:ext uri="{BB962C8B-B14F-4D97-AF65-F5344CB8AC3E}">
        <p14:creationId xmlns:p14="http://schemas.microsoft.com/office/powerpoint/2010/main" val="301998184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3EAB2E1E-6178-45F8-B5A1-68489B42AA48}"/>
              </a:ext>
            </a:extLst>
          </p:cNvPr>
          <p:cNvSpPr>
            <a:spLocks noGrp="1"/>
          </p:cNvSpPr>
          <p:nvPr>
            <p:ph type="title"/>
          </p:nvPr>
        </p:nvSpPr>
        <p:spPr>
          <a:xfrm>
            <a:off x="8384" y="260649"/>
            <a:ext cx="12192000" cy="688975"/>
          </a:xfrm>
        </p:spPr>
        <p:txBody>
          <a:bodyPr/>
          <a:lstStyle/>
          <a:p>
            <a:r>
              <a:rPr lang="en-US" altLang="zh-CN" sz="2800" dirty="0">
                <a:latin typeface="华文中宋" panose="02010600040101010101" pitchFamily="2" charset="-122"/>
                <a:ea typeface="华文中宋" panose="02010600040101010101" pitchFamily="2" charset="-122"/>
              </a:rPr>
              <a:t>§3.4 </a:t>
            </a:r>
            <a:r>
              <a:rPr lang="zh-CN" altLang="en-US" sz="2800" dirty="0">
                <a:latin typeface="华文中宋" panose="02010600040101010101" pitchFamily="2" charset="-122"/>
                <a:ea typeface="华文中宋" panose="02010600040101010101" pitchFamily="2" charset="-122"/>
              </a:rPr>
              <a:t>软件的层次结构模型</a:t>
            </a:r>
            <a:r>
              <a:rPr lang="zh-CN" altLang="en-US" sz="3200" dirty="0">
                <a:latin typeface="华文中宋" panose="02010600040101010101" pitchFamily="2" charset="-122"/>
                <a:ea typeface="华文中宋" panose="02010600040101010101" pitchFamily="2" charset="-122"/>
              </a:rPr>
              <a:t>：</a:t>
            </a:r>
            <a:r>
              <a:rPr lang="zh-CN" altLang="en-US" sz="2800" dirty="0">
                <a:solidFill>
                  <a:schemeClr val="tx1"/>
                </a:solidFill>
                <a:latin typeface="华文中宋" panose="02010600040101010101" pitchFamily="2" charset="-122"/>
                <a:ea typeface="华文中宋" panose="02010600040101010101" pitchFamily="2" charset="-122"/>
              </a:rPr>
              <a:t>常见的架构模式</a:t>
            </a:r>
            <a:endParaRPr lang="zh-CN" altLang="en-US" sz="2800" dirty="0"/>
          </a:p>
        </p:txBody>
      </p:sp>
      <p:sp>
        <p:nvSpPr>
          <p:cNvPr id="12" name="内容占位符 9">
            <a:extLst>
              <a:ext uri="{FF2B5EF4-FFF2-40B4-BE49-F238E27FC236}">
                <a16:creationId xmlns:a16="http://schemas.microsoft.com/office/drawing/2014/main" id="{93DE3C2A-DFF3-4620-8CCA-E4D48D07CC04}"/>
              </a:ext>
            </a:extLst>
          </p:cNvPr>
          <p:cNvSpPr txBox="1">
            <a:spLocks/>
          </p:cNvSpPr>
          <p:nvPr/>
        </p:nvSpPr>
        <p:spPr bwMode="auto">
          <a:xfrm>
            <a:off x="8413460" y="1916832"/>
            <a:ext cx="3513631"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solidFill>
                  <a:schemeClr val="tx1"/>
                </a:solidFill>
                <a:latin typeface="华文中宋" panose="02010600040101010101" pitchFamily="2" charset="-122"/>
                <a:ea typeface="华文中宋" panose="02010600040101010101" pitchFamily="2" charset="-122"/>
              </a:rPr>
              <a:t>管道</a:t>
            </a:r>
            <a:r>
              <a:rPr lang="en-US" altLang="zh-CN" kern="0" dirty="0">
                <a:solidFill>
                  <a:schemeClr val="tx1"/>
                </a:solidFill>
                <a:latin typeface="华文中宋" panose="02010600040101010101" pitchFamily="2" charset="-122"/>
                <a:ea typeface="华文中宋" panose="02010600040101010101" pitchFamily="2" charset="-122"/>
              </a:rPr>
              <a:t>/</a:t>
            </a:r>
            <a:r>
              <a:rPr lang="zh-CN" altLang="en-US" kern="0" dirty="0">
                <a:solidFill>
                  <a:schemeClr val="tx1"/>
                </a:solidFill>
                <a:latin typeface="华文中宋" panose="02010600040101010101" pitchFamily="2" charset="-122"/>
                <a:ea typeface="华文中宋" panose="02010600040101010101" pitchFamily="2" charset="-122"/>
              </a:rPr>
              <a:t>过滤器</a:t>
            </a:r>
            <a:endParaRPr lang="en-US" altLang="zh-CN" kern="0"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管道（</a:t>
            </a:r>
            <a:r>
              <a:rPr lang="en-US" altLang="zh-CN" kern="0" dirty="0">
                <a:solidFill>
                  <a:schemeClr val="tx1"/>
                </a:solidFill>
                <a:latin typeface="华文楷体" panose="02010600040101010101" pitchFamily="2" charset="-122"/>
                <a:ea typeface="华文楷体" panose="02010600040101010101" pitchFamily="2" charset="-122"/>
              </a:rPr>
              <a:t>Pipes</a:t>
            </a:r>
            <a:r>
              <a:rPr lang="zh-CN" altLang="en-US" kern="0" dirty="0">
                <a:solidFill>
                  <a:schemeClr val="tx1"/>
                </a:solidFill>
                <a:latin typeface="华文楷体" panose="02010600040101010101" pitchFamily="2" charset="-122"/>
                <a:ea typeface="华文楷体" panose="02010600040101010101" pitchFamily="2" charset="-122"/>
              </a:rPr>
              <a:t>）</a:t>
            </a:r>
            <a:endParaRPr lang="en-US" altLang="zh-CN" kern="0"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过滤器（</a:t>
            </a:r>
            <a:r>
              <a:rPr lang="en-US" altLang="zh-CN" kern="0" dirty="0">
                <a:solidFill>
                  <a:schemeClr val="tx1"/>
                </a:solidFill>
                <a:latin typeface="华文楷体" panose="02010600040101010101" pitchFamily="2" charset="-122"/>
                <a:ea typeface="华文楷体" panose="02010600040101010101" pitchFamily="2" charset="-122"/>
              </a:rPr>
              <a:t>Filters</a:t>
            </a:r>
            <a:r>
              <a:rPr lang="zh-CN" altLang="en-US" kern="0" dirty="0">
                <a:solidFill>
                  <a:schemeClr val="tx1"/>
                </a:solidFill>
                <a:latin typeface="华文楷体" panose="02010600040101010101" pitchFamily="2" charset="-122"/>
                <a:ea typeface="华文楷体" panose="02010600040101010101" pitchFamily="2" charset="-122"/>
              </a:rPr>
              <a:t>）</a:t>
            </a:r>
            <a:endParaRPr lang="en-US" altLang="zh-CN" kern="0" dirty="0">
              <a:solidFill>
                <a:schemeClr val="tx1"/>
              </a:solidFill>
              <a:latin typeface="华文楷体" panose="02010600040101010101" pitchFamily="2" charset="-122"/>
              <a:ea typeface="华文楷体" panose="02010600040101010101" pitchFamily="2" charset="-122"/>
            </a:endParaRPr>
          </a:p>
          <a:p>
            <a:r>
              <a:rPr lang="zh-CN" altLang="en-US" kern="0" dirty="0">
                <a:solidFill>
                  <a:schemeClr val="tx1"/>
                </a:solidFill>
                <a:latin typeface="华文中宋" panose="02010600040101010101" pitchFamily="2" charset="-122"/>
                <a:ea typeface="华文中宋" panose="02010600040101010101" pitchFamily="2" charset="-122"/>
              </a:rPr>
              <a:t>应用场景</a:t>
            </a:r>
            <a:endParaRPr lang="en-US" altLang="zh-CN" kern="0" dirty="0">
              <a:solidFill>
                <a:schemeClr val="tx1"/>
              </a:solidFill>
              <a:latin typeface="华文中宋" panose="02010600040101010101" pitchFamily="2" charset="-122"/>
              <a:ea typeface="华文中宋"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编译器</a:t>
            </a:r>
            <a:endParaRPr lang="en-US" altLang="zh-CN" kern="0"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信号处理</a:t>
            </a:r>
          </a:p>
        </p:txBody>
      </p:sp>
      <p:pic>
        <p:nvPicPr>
          <p:cNvPr id="8" name="内容占位符 7">
            <a:extLst>
              <a:ext uri="{FF2B5EF4-FFF2-40B4-BE49-F238E27FC236}">
                <a16:creationId xmlns:a16="http://schemas.microsoft.com/office/drawing/2014/main" id="{F84A41E4-24DD-4A67-BCF5-32D731436017}"/>
              </a:ext>
            </a:extLst>
          </p:cNvPr>
          <p:cNvPicPr>
            <a:picLocks noGrp="1" noChangeAspect="1"/>
          </p:cNvPicPr>
          <p:nvPr>
            <p:ph idx="1"/>
          </p:nvPr>
        </p:nvPicPr>
        <p:blipFill>
          <a:blip r:embed="rId2"/>
          <a:stretch>
            <a:fillRect/>
          </a:stretch>
        </p:blipFill>
        <p:spPr>
          <a:xfrm>
            <a:off x="264909" y="1772816"/>
            <a:ext cx="7560840" cy="1512168"/>
          </a:xfrm>
        </p:spPr>
      </p:pic>
      <p:cxnSp>
        <p:nvCxnSpPr>
          <p:cNvPr id="10" name="直接连接符 9">
            <a:extLst>
              <a:ext uri="{FF2B5EF4-FFF2-40B4-BE49-F238E27FC236}">
                <a16:creationId xmlns:a16="http://schemas.microsoft.com/office/drawing/2014/main" id="{CC9B4108-9B16-4117-A66D-5B995394CA26}"/>
              </a:ext>
            </a:extLst>
          </p:cNvPr>
          <p:cNvCxnSpPr/>
          <p:nvPr/>
        </p:nvCxnSpPr>
        <p:spPr bwMode="auto">
          <a:xfrm>
            <a:off x="6169565" y="2996952"/>
            <a:ext cx="1512168" cy="0"/>
          </a:xfrm>
          <a:prstGeom prst="line">
            <a:avLst/>
          </a:pr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p:spPr>
      </p:cxnSp>
      <p:cxnSp>
        <p:nvCxnSpPr>
          <p:cNvPr id="13" name="直接连接符 12">
            <a:extLst>
              <a:ext uri="{FF2B5EF4-FFF2-40B4-BE49-F238E27FC236}">
                <a16:creationId xmlns:a16="http://schemas.microsoft.com/office/drawing/2014/main" id="{74DFFEDA-7DFA-4BE9-A7F0-A8BB93CCBBF5}"/>
              </a:ext>
            </a:extLst>
          </p:cNvPr>
          <p:cNvCxnSpPr/>
          <p:nvPr/>
        </p:nvCxnSpPr>
        <p:spPr bwMode="auto">
          <a:xfrm>
            <a:off x="6529605" y="2060848"/>
            <a:ext cx="0" cy="936104"/>
          </a:xfrm>
          <a:prstGeom prst="line">
            <a:avLst/>
          </a:pr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p:spPr>
      </p:cxnSp>
    </p:spTree>
    <p:extLst>
      <p:ext uri="{BB962C8B-B14F-4D97-AF65-F5344CB8AC3E}">
        <p14:creationId xmlns:p14="http://schemas.microsoft.com/office/powerpoint/2010/main" val="244802272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3EAB2E1E-6178-45F8-B5A1-68489B42AA48}"/>
              </a:ext>
            </a:extLst>
          </p:cNvPr>
          <p:cNvSpPr>
            <a:spLocks noGrp="1"/>
          </p:cNvSpPr>
          <p:nvPr>
            <p:ph type="title"/>
          </p:nvPr>
        </p:nvSpPr>
        <p:spPr>
          <a:xfrm>
            <a:off x="8384" y="260649"/>
            <a:ext cx="12192000" cy="688975"/>
          </a:xfrm>
        </p:spPr>
        <p:txBody>
          <a:bodyPr/>
          <a:lstStyle/>
          <a:p>
            <a:r>
              <a:rPr lang="en-US" altLang="zh-CN" sz="2800" dirty="0">
                <a:latin typeface="华文中宋" panose="02010600040101010101" pitchFamily="2" charset="-122"/>
                <a:ea typeface="华文中宋" panose="02010600040101010101" pitchFamily="2" charset="-122"/>
              </a:rPr>
              <a:t>§3.4 </a:t>
            </a:r>
            <a:r>
              <a:rPr lang="zh-CN" altLang="en-US" sz="2800" dirty="0">
                <a:latin typeface="华文中宋" panose="02010600040101010101" pitchFamily="2" charset="-122"/>
                <a:ea typeface="华文中宋" panose="02010600040101010101" pitchFamily="2" charset="-122"/>
              </a:rPr>
              <a:t>软件的层次结构模型</a:t>
            </a:r>
            <a:r>
              <a:rPr lang="zh-CN" altLang="en-US" sz="3200" dirty="0">
                <a:latin typeface="华文中宋" panose="02010600040101010101" pitchFamily="2" charset="-122"/>
                <a:ea typeface="华文中宋" panose="02010600040101010101" pitchFamily="2" charset="-122"/>
              </a:rPr>
              <a:t>：</a:t>
            </a:r>
            <a:r>
              <a:rPr lang="zh-CN" altLang="en-US" sz="2800" dirty="0">
                <a:solidFill>
                  <a:schemeClr val="tx1"/>
                </a:solidFill>
                <a:latin typeface="华文中宋" panose="02010600040101010101" pitchFamily="2" charset="-122"/>
                <a:ea typeface="华文中宋" panose="02010600040101010101" pitchFamily="2" charset="-122"/>
              </a:rPr>
              <a:t>常见的架构模式</a:t>
            </a:r>
            <a:endParaRPr lang="zh-CN" altLang="en-US" dirty="0"/>
          </a:p>
        </p:txBody>
      </p:sp>
      <p:sp>
        <p:nvSpPr>
          <p:cNvPr id="12" name="内容占位符 9">
            <a:extLst>
              <a:ext uri="{FF2B5EF4-FFF2-40B4-BE49-F238E27FC236}">
                <a16:creationId xmlns:a16="http://schemas.microsoft.com/office/drawing/2014/main" id="{93DE3C2A-DFF3-4620-8CCA-E4D48D07CC04}"/>
              </a:ext>
            </a:extLst>
          </p:cNvPr>
          <p:cNvSpPr txBox="1">
            <a:spLocks/>
          </p:cNvSpPr>
          <p:nvPr/>
        </p:nvSpPr>
        <p:spPr bwMode="auto">
          <a:xfrm>
            <a:off x="6824936" y="1125538"/>
            <a:ext cx="4772279"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solidFill>
                  <a:schemeClr val="tx1"/>
                </a:solidFill>
                <a:latin typeface="华文中宋" panose="02010600040101010101" pitchFamily="2" charset="-122"/>
                <a:ea typeface="华文中宋" panose="02010600040101010101" pitchFamily="2" charset="-122"/>
              </a:rPr>
              <a:t>代理（</a:t>
            </a:r>
            <a:r>
              <a:rPr lang="en-US" altLang="zh-CN" kern="0" dirty="0">
                <a:solidFill>
                  <a:schemeClr val="tx1"/>
                </a:solidFill>
                <a:latin typeface="华文中宋" panose="02010600040101010101" pitchFamily="2" charset="-122"/>
                <a:ea typeface="华文中宋" panose="02010600040101010101" pitchFamily="2" charset="-122"/>
              </a:rPr>
              <a:t>Broken</a:t>
            </a:r>
            <a:r>
              <a:rPr lang="zh-CN" altLang="en-US" kern="0" dirty="0">
                <a:solidFill>
                  <a:schemeClr val="tx1"/>
                </a:solidFill>
                <a:latin typeface="华文中宋" panose="02010600040101010101" pitchFamily="2" charset="-122"/>
                <a:ea typeface="华文中宋" panose="02010600040101010101" pitchFamily="2" charset="-122"/>
              </a:rPr>
              <a:t>）</a:t>
            </a:r>
            <a:endParaRPr lang="en-US" altLang="zh-CN" kern="0"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用于组件间的通信协调</a:t>
            </a:r>
            <a:endParaRPr lang="en-US" altLang="zh-CN" kern="0" dirty="0">
              <a:solidFill>
                <a:schemeClr val="tx1"/>
              </a:solidFill>
              <a:latin typeface="华文楷体" panose="02010600040101010101" pitchFamily="2" charset="-122"/>
              <a:ea typeface="华文楷体" panose="02010600040101010101" pitchFamily="2" charset="-122"/>
            </a:endParaRPr>
          </a:p>
          <a:p>
            <a:r>
              <a:rPr lang="zh-CN" altLang="en-US" kern="0" dirty="0">
                <a:solidFill>
                  <a:schemeClr val="tx1"/>
                </a:solidFill>
                <a:latin typeface="华文中宋" panose="02010600040101010101" pitchFamily="2" charset="-122"/>
                <a:ea typeface="华文中宋" panose="02010600040101010101" pitchFamily="2" charset="-122"/>
              </a:rPr>
              <a:t>应用场景</a:t>
            </a:r>
            <a:endParaRPr lang="en-US" altLang="zh-CN" kern="0" dirty="0">
              <a:solidFill>
                <a:schemeClr val="tx1"/>
              </a:solidFill>
              <a:latin typeface="华文中宋" panose="02010600040101010101" pitchFamily="2" charset="-122"/>
              <a:ea typeface="华文中宋"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消息中间件</a:t>
            </a:r>
            <a:endParaRPr lang="en-US" altLang="zh-CN" kern="0" dirty="0">
              <a:solidFill>
                <a:schemeClr val="tx1"/>
              </a:solidFill>
              <a:latin typeface="华文楷体" panose="02010600040101010101" pitchFamily="2" charset="-122"/>
              <a:ea typeface="华文楷体" panose="02010600040101010101" pitchFamily="2" charset="-122"/>
            </a:endParaRPr>
          </a:p>
          <a:p>
            <a:pPr lvl="2">
              <a:lnSpc>
                <a:spcPct val="150000"/>
              </a:lnSpc>
            </a:pPr>
            <a:r>
              <a:rPr lang="en-US" altLang="zh-CN" kern="0" dirty="0">
                <a:solidFill>
                  <a:schemeClr val="tx1"/>
                </a:solidFill>
                <a:latin typeface="华文楷体" panose="02010600040101010101" pitchFamily="2" charset="-122"/>
                <a:ea typeface="华文楷体" panose="02010600040101010101" pitchFamily="2" charset="-122"/>
              </a:rPr>
              <a:t>Apache </a:t>
            </a:r>
            <a:r>
              <a:rPr lang="en-US" altLang="zh-CN" kern="0" dirty="0" err="1">
                <a:solidFill>
                  <a:schemeClr val="tx1"/>
                </a:solidFill>
                <a:latin typeface="华文楷体" panose="02010600040101010101" pitchFamily="2" charset="-122"/>
                <a:ea typeface="华文楷体" panose="02010600040101010101" pitchFamily="2" charset="-122"/>
              </a:rPr>
              <a:t>Kafaka</a:t>
            </a:r>
            <a:r>
              <a:rPr lang="zh-CN" altLang="en-US" kern="0" dirty="0">
                <a:solidFill>
                  <a:schemeClr val="tx1"/>
                </a:solidFill>
                <a:latin typeface="华文楷体" panose="02010600040101010101" pitchFamily="2" charset="-122"/>
                <a:ea typeface="华文楷体" panose="02010600040101010101" pitchFamily="2" charset="-122"/>
              </a:rPr>
              <a:t>，</a:t>
            </a:r>
            <a:r>
              <a:rPr lang="en-US" altLang="zh-CN" kern="0" dirty="0">
                <a:solidFill>
                  <a:schemeClr val="tx1"/>
                </a:solidFill>
                <a:latin typeface="华文楷体" panose="02010600040101010101" pitchFamily="2" charset="-122"/>
                <a:ea typeface="华文楷体" panose="02010600040101010101" pitchFamily="2" charset="-122"/>
              </a:rPr>
              <a:t>JBoss</a:t>
            </a:r>
            <a:endParaRPr lang="zh-CN" altLang="en-US" kern="0" dirty="0">
              <a:solidFill>
                <a:schemeClr val="tx1"/>
              </a:solidFill>
              <a:latin typeface="华文楷体" panose="02010600040101010101" pitchFamily="2" charset="-122"/>
              <a:ea typeface="华文楷体" panose="02010600040101010101" pitchFamily="2" charset="-122"/>
            </a:endParaRPr>
          </a:p>
        </p:txBody>
      </p:sp>
      <p:pic>
        <p:nvPicPr>
          <p:cNvPr id="10" name="图片 9">
            <a:extLst>
              <a:ext uri="{FF2B5EF4-FFF2-40B4-BE49-F238E27FC236}">
                <a16:creationId xmlns:a16="http://schemas.microsoft.com/office/drawing/2014/main" id="{E14493F9-A5FD-45A1-A3A7-A159609446C5}"/>
              </a:ext>
            </a:extLst>
          </p:cNvPr>
          <p:cNvPicPr>
            <a:picLocks noChangeAspect="1"/>
          </p:cNvPicPr>
          <p:nvPr/>
        </p:nvPicPr>
        <p:blipFill>
          <a:blip r:embed="rId2"/>
          <a:stretch>
            <a:fillRect/>
          </a:stretch>
        </p:blipFill>
        <p:spPr>
          <a:xfrm>
            <a:off x="4275714" y="4077072"/>
            <a:ext cx="828681" cy="147639"/>
          </a:xfrm>
          <a:prstGeom prst="rect">
            <a:avLst/>
          </a:prstGeom>
        </p:spPr>
      </p:pic>
      <p:pic>
        <p:nvPicPr>
          <p:cNvPr id="7" name="内容占位符 6">
            <a:extLst>
              <a:ext uri="{FF2B5EF4-FFF2-40B4-BE49-F238E27FC236}">
                <a16:creationId xmlns:a16="http://schemas.microsoft.com/office/drawing/2014/main" id="{86370BD3-2E11-424D-AA42-329F75B654A0}"/>
              </a:ext>
            </a:extLst>
          </p:cNvPr>
          <p:cNvPicPr>
            <a:picLocks noGrp="1" noChangeAspect="1"/>
          </p:cNvPicPr>
          <p:nvPr>
            <p:ph idx="1"/>
          </p:nvPr>
        </p:nvPicPr>
        <p:blipFill>
          <a:blip r:embed="rId3"/>
          <a:stretch>
            <a:fillRect/>
          </a:stretch>
        </p:blipFill>
        <p:spPr>
          <a:xfrm>
            <a:off x="119336" y="1268760"/>
            <a:ext cx="6705600" cy="4076700"/>
          </a:xfrm>
        </p:spPr>
      </p:pic>
      <p:pic>
        <p:nvPicPr>
          <p:cNvPr id="8" name="图片 7">
            <a:extLst>
              <a:ext uri="{FF2B5EF4-FFF2-40B4-BE49-F238E27FC236}">
                <a16:creationId xmlns:a16="http://schemas.microsoft.com/office/drawing/2014/main" id="{DC01C80F-4E04-4604-9450-767393BF42C7}"/>
              </a:ext>
            </a:extLst>
          </p:cNvPr>
          <p:cNvPicPr>
            <a:picLocks noChangeAspect="1"/>
          </p:cNvPicPr>
          <p:nvPr/>
        </p:nvPicPr>
        <p:blipFill>
          <a:blip r:embed="rId4"/>
          <a:stretch>
            <a:fillRect/>
          </a:stretch>
        </p:blipFill>
        <p:spPr>
          <a:xfrm>
            <a:off x="5446796" y="5085184"/>
            <a:ext cx="1179823" cy="216024"/>
          </a:xfrm>
          <a:prstGeom prst="rect">
            <a:avLst/>
          </a:prstGeom>
        </p:spPr>
      </p:pic>
    </p:spTree>
    <p:extLst>
      <p:ext uri="{BB962C8B-B14F-4D97-AF65-F5344CB8AC3E}">
        <p14:creationId xmlns:p14="http://schemas.microsoft.com/office/powerpoint/2010/main" val="90714163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0A9A275D-4313-4D1E-B593-865F025C81CD}"/>
              </a:ext>
            </a:extLst>
          </p:cNvPr>
          <p:cNvPicPr>
            <a:picLocks noGrp="1" noChangeAspect="1"/>
          </p:cNvPicPr>
          <p:nvPr>
            <p:ph idx="1"/>
          </p:nvPr>
        </p:nvPicPr>
        <p:blipFill>
          <a:blip r:embed="rId2"/>
          <a:stretch>
            <a:fillRect/>
          </a:stretch>
        </p:blipFill>
        <p:spPr>
          <a:xfrm>
            <a:off x="1055440" y="1484785"/>
            <a:ext cx="2664296" cy="3024336"/>
          </a:xfrm>
        </p:spPr>
      </p:pic>
      <p:sp>
        <p:nvSpPr>
          <p:cNvPr id="5" name="标题 1">
            <a:extLst>
              <a:ext uri="{FF2B5EF4-FFF2-40B4-BE49-F238E27FC236}">
                <a16:creationId xmlns:a16="http://schemas.microsoft.com/office/drawing/2014/main" id="{3EAB2E1E-6178-45F8-B5A1-68489B42AA48}"/>
              </a:ext>
            </a:extLst>
          </p:cNvPr>
          <p:cNvSpPr>
            <a:spLocks noGrp="1"/>
          </p:cNvSpPr>
          <p:nvPr>
            <p:ph type="title"/>
          </p:nvPr>
        </p:nvSpPr>
        <p:spPr>
          <a:xfrm>
            <a:off x="8384" y="260649"/>
            <a:ext cx="12192000" cy="688975"/>
          </a:xfrm>
        </p:spPr>
        <p:txBody>
          <a:bodyPr/>
          <a:lstStyle/>
          <a:p>
            <a:r>
              <a:rPr lang="en-US" altLang="zh-CN" sz="2800" dirty="0">
                <a:latin typeface="华文中宋" panose="02010600040101010101" pitchFamily="2" charset="-122"/>
                <a:ea typeface="华文中宋" panose="02010600040101010101" pitchFamily="2" charset="-122"/>
              </a:rPr>
              <a:t>§3.4 </a:t>
            </a:r>
            <a:r>
              <a:rPr lang="zh-CN" altLang="en-US" sz="2800" dirty="0">
                <a:latin typeface="华文中宋" panose="02010600040101010101" pitchFamily="2" charset="-122"/>
                <a:ea typeface="华文中宋" panose="02010600040101010101" pitchFamily="2" charset="-122"/>
              </a:rPr>
              <a:t>软件的层次结构模型</a:t>
            </a:r>
            <a:r>
              <a:rPr lang="zh-CN" altLang="en-US" sz="3200" dirty="0">
                <a:latin typeface="华文中宋" panose="02010600040101010101" pitchFamily="2" charset="-122"/>
                <a:ea typeface="华文中宋" panose="02010600040101010101" pitchFamily="2" charset="-122"/>
              </a:rPr>
              <a:t>：</a:t>
            </a:r>
            <a:r>
              <a:rPr lang="zh-CN" altLang="en-US" sz="2800" dirty="0">
                <a:solidFill>
                  <a:schemeClr val="tx1"/>
                </a:solidFill>
                <a:latin typeface="华文中宋" panose="02010600040101010101" pitchFamily="2" charset="-122"/>
                <a:ea typeface="华文中宋" panose="02010600040101010101" pitchFamily="2" charset="-122"/>
              </a:rPr>
              <a:t>常见的架构模式</a:t>
            </a:r>
            <a:endParaRPr lang="zh-CN" altLang="en-US" dirty="0"/>
          </a:p>
        </p:txBody>
      </p:sp>
      <p:sp>
        <p:nvSpPr>
          <p:cNvPr id="12" name="内容占位符 9">
            <a:extLst>
              <a:ext uri="{FF2B5EF4-FFF2-40B4-BE49-F238E27FC236}">
                <a16:creationId xmlns:a16="http://schemas.microsoft.com/office/drawing/2014/main" id="{93DE3C2A-DFF3-4620-8CCA-E4D48D07CC04}"/>
              </a:ext>
            </a:extLst>
          </p:cNvPr>
          <p:cNvSpPr txBox="1">
            <a:spLocks/>
          </p:cNvSpPr>
          <p:nvPr/>
        </p:nvSpPr>
        <p:spPr bwMode="auto">
          <a:xfrm>
            <a:off x="4799856" y="1484784"/>
            <a:ext cx="5861255"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solidFill>
                  <a:schemeClr val="tx1"/>
                </a:solidFill>
                <a:latin typeface="华文中宋" panose="02010600040101010101" pitchFamily="2" charset="-122"/>
                <a:ea typeface="华文中宋" panose="02010600040101010101" pitchFamily="2" charset="-122"/>
              </a:rPr>
              <a:t>对等（</a:t>
            </a:r>
            <a:r>
              <a:rPr lang="en-US" altLang="zh-CN" kern="0" dirty="0">
                <a:solidFill>
                  <a:schemeClr val="tx1"/>
                </a:solidFill>
                <a:latin typeface="华文中宋" panose="02010600040101010101" pitchFamily="2" charset="-122"/>
                <a:ea typeface="华文中宋" panose="02010600040101010101" pitchFamily="2" charset="-122"/>
              </a:rPr>
              <a:t>P2P</a:t>
            </a:r>
            <a:r>
              <a:rPr lang="zh-CN" altLang="en-US" kern="0" dirty="0">
                <a:solidFill>
                  <a:schemeClr val="tx1"/>
                </a:solidFill>
                <a:latin typeface="华文中宋" panose="02010600040101010101" pitchFamily="2" charset="-122"/>
                <a:ea typeface="华文中宋" panose="02010600040101010101" pitchFamily="2" charset="-122"/>
              </a:rPr>
              <a:t>）</a:t>
            </a:r>
            <a:endParaRPr lang="en-US" altLang="zh-CN" kern="0"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组件角色是对等的</a:t>
            </a:r>
            <a:endParaRPr lang="en-US" altLang="zh-CN" kern="0" dirty="0">
              <a:solidFill>
                <a:schemeClr val="tx1"/>
              </a:solidFill>
              <a:latin typeface="华文楷体" panose="02010600040101010101" pitchFamily="2" charset="-122"/>
              <a:ea typeface="华文楷体" panose="02010600040101010101" pitchFamily="2" charset="-122"/>
            </a:endParaRPr>
          </a:p>
          <a:p>
            <a:r>
              <a:rPr lang="zh-CN" altLang="en-US" kern="0" dirty="0">
                <a:solidFill>
                  <a:schemeClr val="tx1"/>
                </a:solidFill>
                <a:latin typeface="华文中宋" panose="02010600040101010101" pitchFamily="2" charset="-122"/>
                <a:ea typeface="华文中宋" panose="02010600040101010101" pitchFamily="2" charset="-122"/>
              </a:rPr>
              <a:t>应用场景</a:t>
            </a:r>
            <a:endParaRPr lang="en-US" altLang="zh-CN" kern="0" dirty="0">
              <a:solidFill>
                <a:schemeClr val="tx1"/>
              </a:solidFill>
              <a:latin typeface="华文中宋" panose="02010600040101010101" pitchFamily="2" charset="-122"/>
              <a:ea typeface="华文中宋"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网络文件共享</a:t>
            </a:r>
            <a:endParaRPr lang="en-US" altLang="zh-CN" kern="0"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流媒体协议与应用</a:t>
            </a:r>
          </a:p>
        </p:txBody>
      </p:sp>
      <p:pic>
        <p:nvPicPr>
          <p:cNvPr id="10" name="图片 9">
            <a:extLst>
              <a:ext uri="{FF2B5EF4-FFF2-40B4-BE49-F238E27FC236}">
                <a16:creationId xmlns:a16="http://schemas.microsoft.com/office/drawing/2014/main" id="{E14493F9-A5FD-45A1-A3A7-A159609446C5}"/>
              </a:ext>
            </a:extLst>
          </p:cNvPr>
          <p:cNvPicPr>
            <a:picLocks noChangeAspect="1"/>
          </p:cNvPicPr>
          <p:nvPr/>
        </p:nvPicPr>
        <p:blipFill>
          <a:blip r:embed="rId3"/>
          <a:stretch>
            <a:fillRect/>
          </a:stretch>
        </p:blipFill>
        <p:spPr>
          <a:xfrm>
            <a:off x="2711624" y="4149080"/>
            <a:ext cx="828681" cy="288032"/>
          </a:xfrm>
          <a:prstGeom prst="rect">
            <a:avLst/>
          </a:prstGeom>
        </p:spPr>
      </p:pic>
    </p:spTree>
    <p:extLst>
      <p:ext uri="{BB962C8B-B14F-4D97-AF65-F5344CB8AC3E}">
        <p14:creationId xmlns:p14="http://schemas.microsoft.com/office/powerpoint/2010/main" val="80191369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3EAB2E1E-6178-45F8-B5A1-68489B42AA48}"/>
              </a:ext>
            </a:extLst>
          </p:cNvPr>
          <p:cNvSpPr>
            <a:spLocks noGrp="1"/>
          </p:cNvSpPr>
          <p:nvPr>
            <p:ph type="title"/>
          </p:nvPr>
        </p:nvSpPr>
        <p:spPr>
          <a:xfrm>
            <a:off x="8384" y="260649"/>
            <a:ext cx="12192000" cy="688975"/>
          </a:xfrm>
        </p:spPr>
        <p:txBody>
          <a:bodyPr/>
          <a:lstStyle/>
          <a:p>
            <a:r>
              <a:rPr lang="en-US" altLang="zh-CN" sz="2800" dirty="0">
                <a:latin typeface="华文中宋" panose="02010600040101010101" pitchFamily="2" charset="-122"/>
                <a:ea typeface="华文中宋" panose="02010600040101010101" pitchFamily="2" charset="-122"/>
              </a:rPr>
              <a:t>§3.4 </a:t>
            </a:r>
            <a:r>
              <a:rPr lang="zh-CN" altLang="en-US" sz="2800" dirty="0">
                <a:latin typeface="华文中宋" panose="02010600040101010101" pitchFamily="2" charset="-122"/>
                <a:ea typeface="华文中宋" panose="02010600040101010101" pitchFamily="2" charset="-122"/>
              </a:rPr>
              <a:t>软件的层次结构模型</a:t>
            </a:r>
            <a:r>
              <a:rPr lang="zh-CN" altLang="en-US" sz="3200" dirty="0">
                <a:latin typeface="华文中宋" panose="02010600040101010101" pitchFamily="2" charset="-122"/>
                <a:ea typeface="华文中宋" panose="02010600040101010101" pitchFamily="2" charset="-122"/>
              </a:rPr>
              <a:t>：</a:t>
            </a:r>
            <a:r>
              <a:rPr lang="zh-CN" altLang="en-US" sz="2800" dirty="0">
                <a:solidFill>
                  <a:schemeClr val="tx1"/>
                </a:solidFill>
                <a:latin typeface="华文中宋" panose="02010600040101010101" pitchFamily="2" charset="-122"/>
                <a:ea typeface="华文中宋" panose="02010600040101010101" pitchFamily="2" charset="-122"/>
              </a:rPr>
              <a:t>常见的架构模式</a:t>
            </a:r>
            <a:endParaRPr lang="zh-CN" altLang="en-US" dirty="0"/>
          </a:p>
        </p:txBody>
      </p:sp>
      <p:sp>
        <p:nvSpPr>
          <p:cNvPr id="12" name="内容占位符 9">
            <a:extLst>
              <a:ext uri="{FF2B5EF4-FFF2-40B4-BE49-F238E27FC236}">
                <a16:creationId xmlns:a16="http://schemas.microsoft.com/office/drawing/2014/main" id="{93DE3C2A-DFF3-4620-8CCA-E4D48D07CC04}"/>
              </a:ext>
            </a:extLst>
          </p:cNvPr>
          <p:cNvSpPr txBox="1">
            <a:spLocks/>
          </p:cNvSpPr>
          <p:nvPr/>
        </p:nvSpPr>
        <p:spPr bwMode="auto">
          <a:xfrm>
            <a:off x="6139080" y="1340768"/>
            <a:ext cx="5861255"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solidFill>
                  <a:schemeClr val="tx1"/>
                </a:solidFill>
                <a:latin typeface="华文中宋" panose="02010600040101010101" pitchFamily="2" charset="-122"/>
                <a:ea typeface="华文中宋" panose="02010600040101010101" pitchFamily="2" charset="-122"/>
              </a:rPr>
              <a:t>事件总线</a:t>
            </a:r>
            <a:endParaRPr lang="en-US" altLang="zh-CN" kern="0"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事件源（</a:t>
            </a:r>
            <a:r>
              <a:rPr lang="en-US" altLang="zh-CN" kern="0" dirty="0">
                <a:solidFill>
                  <a:schemeClr val="tx1"/>
                </a:solidFill>
                <a:latin typeface="华文楷体" panose="02010600040101010101" pitchFamily="2" charset="-122"/>
                <a:ea typeface="华文楷体" panose="02010600040101010101" pitchFamily="2" charset="-122"/>
              </a:rPr>
              <a:t>Source</a:t>
            </a:r>
            <a:r>
              <a:rPr lang="zh-CN" altLang="en-US" kern="0" dirty="0">
                <a:solidFill>
                  <a:schemeClr val="tx1"/>
                </a:solidFill>
                <a:latin typeface="华文楷体" panose="02010600040101010101" pitchFamily="2" charset="-122"/>
                <a:ea typeface="华文楷体" panose="02010600040101010101" pitchFamily="2" charset="-122"/>
              </a:rPr>
              <a:t>）</a:t>
            </a:r>
            <a:endParaRPr lang="en-US" altLang="zh-CN" kern="0"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通道（</a:t>
            </a:r>
            <a:r>
              <a:rPr lang="en-US" altLang="zh-CN" kern="0" dirty="0">
                <a:solidFill>
                  <a:schemeClr val="tx1"/>
                </a:solidFill>
                <a:latin typeface="华文楷体" panose="02010600040101010101" pitchFamily="2" charset="-122"/>
                <a:ea typeface="华文楷体" panose="02010600040101010101" pitchFamily="2" charset="-122"/>
              </a:rPr>
              <a:t>Channel</a:t>
            </a:r>
            <a:r>
              <a:rPr lang="zh-CN" altLang="en-US" kern="0" dirty="0">
                <a:solidFill>
                  <a:schemeClr val="tx1"/>
                </a:solidFill>
                <a:latin typeface="华文楷体" panose="02010600040101010101" pitchFamily="2" charset="-122"/>
                <a:ea typeface="华文楷体" panose="02010600040101010101" pitchFamily="2" charset="-122"/>
              </a:rPr>
              <a:t>）</a:t>
            </a:r>
            <a:endParaRPr lang="en-US" altLang="zh-CN" kern="0"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总线（</a:t>
            </a:r>
            <a:r>
              <a:rPr lang="en-US" altLang="zh-CN" kern="0" dirty="0">
                <a:solidFill>
                  <a:schemeClr val="tx1"/>
                </a:solidFill>
                <a:latin typeface="华文楷体" panose="02010600040101010101" pitchFamily="2" charset="-122"/>
                <a:ea typeface="华文楷体" panose="02010600040101010101" pitchFamily="2" charset="-122"/>
              </a:rPr>
              <a:t>Bus</a:t>
            </a:r>
            <a:r>
              <a:rPr lang="zh-CN" altLang="en-US" kern="0" dirty="0">
                <a:solidFill>
                  <a:schemeClr val="tx1"/>
                </a:solidFill>
                <a:latin typeface="华文楷体" panose="02010600040101010101" pitchFamily="2" charset="-122"/>
                <a:ea typeface="华文楷体" panose="02010600040101010101" pitchFamily="2" charset="-122"/>
              </a:rPr>
              <a:t>）</a:t>
            </a:r>
            <a:endParaRPr lang="en-US" altLang="zh-CN" kern="0"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侦听者（</a:t>
            </a:r>
            <a:r>
              <a:rPr lang="en-US" altLang="zh-CN" kern="0" dirty="0">
                <a:solidFill>
                  <a:schemeClr val="tx1"/>
                </a:solidFill>
                <a:latin typeface="华文楷体" panose="02010600040101010101" pitchFamily="2" charset="-122"/>
                <a:ea typeface="华文楷体" panose="02010600040101010101" pitchFamily="2" charset="-122"/>
              </a:rPr>
              <a:t>Listener</a:t>
            </a:r>
            <a:r>
              <a:rPr lang="zh-CN" altLang="en-US" kern="0" dirty="0">
                <a:solidFill>
                  <a:schemeClr val="tx1"/>
                </a:solidFill>
                <a:latin typeface="华文楷体" panose="02010600040101010101" pitchFamily="2" charset="-122"/>
                <a:ea typeface="华文楷体" panose="02010600040101010101" pitchFamily="2" charset="-122"/>
              </a:rPr>
              <a:t>）</a:t>
            </a:r>
            <a:endParaRPr lang="en-US" altLang="zh-CN" kern="0" dirty="0">
              <a:solidFill>
                <a:schemeClr val="tx1"/>
              </a:solidFill>
              <a:latin typeface="华文楷体" panose="02010600040101010101" pitchFamily="2" charset="-122"/>
              <a:ea typeface="华文楷体" panose="02010600040101010101" pitchFamily="2" charset="-122"/>
            </a:endParaRPr>
          </a:p>
          <a:p>
            <a:r>
              <a:rPr lang="zh-CN" altLang="en-US" kern="0" dirty="0">
                <a:solidFill>
                  <a:schemeClr val="tx1"/>
                </a:solidFill>
                <a:latin typeface="华文中宋" panose="02010600040101010101" pitchFamily="2" charset="-122"/>
                <a:ea typeface="华文中宋" panose="02010600040101010101" pitchFamily="2" charset="-122"/>
              </a:rPr>
              <a:t>应用场景</a:t>
            </a:r>
            <a:endParaRPr lang="en-US" altLang="zh-CN" kern="0" dirty="0">
              <a:solidFill>
                <a:schemeClr val="tx1"/>
              </a:solidFill>
              <a:latin typeface="华文中宋" panose="02010600040101010101" pitchFamily="2" charset="-122"/>
              <a:ea typeface="华文中宋" panose="02010600040101010101" pitchFamily="2" charset="-122"/>
            </a:endParaRPr>
          </a:p>
          <a:p>
            <a:pPr lvl="1">
              <a:lnSpc>
                <a:spcPct val="150000"/>
              </a:lnSpc>
              <a:buFont typeface="Wingdings" panose="05000000000000000000" pitchFamily="2" charset="2"/>
              <a:buChar char="u"/>
            </a:pPr>
            <a:r>
              <a:rPr lang="en-US" altLang="zh-CN" kern="0" dirty="0">
                <a:solidFill>
                  <a:schemeClr val="tx1"/>
                </a:solidFill>
                <a:latin typeface="华文楷体" panose="02010600040101010101" pitchFamily="2" charset="-122"/>
                <a:ea typeface="华文楷体" panose="02010600040101010101" pitchFamily="2" charset="-122"/>
              </a:rPr>
              <a:t>Android</a:t>
            </a:r>
            <a:r>
              <a:rPr lang="zh-CN" altLang="en-US" kern="0" dirty="0">
                <a:solidFill>
                  <a:schemeClr val="tx1"/>
                </a:solidFill>
                <a:latin typeface="华文楷体" panose="02010600040101010101" pitchFamily="2" charset="-122"/>
                <a:ea typeface="华文楷体" panose="02010600040101010101" pitchFamily="2" charset="-122"/>
              </a:rPr>
              <a:t>开发</a:t>
            </a:r>
            <a:endParaRPr lang="en-US" altLang="zh-CN" kern="0"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通告服务</a:t>
            </a:r>
          </a:p>
        </p:txBody>
      </p:sp>
      <p:pic>
        <p:nvPicPr>
          <p:cNvPr id="6" name="内容占位符 5">
            <a:extLst>
              <a:ext uri="{FF2B5EF4-FFF2-40B4-BE49-F238E27FC236}">
                <a16:creationId xmlns:a16="http://schemas.microsoft.com/office/drawing/2014/main" id="{46D6504C-3C57-4A5B-A70C-6D5F5DE19971}"/>
              </a:ext>
            </a:extLst>
          </p:cNvPr>
          <p:cNvPicPr>
            <a:picLocks noGrp="1" noChangeAspect="1"/>
          </p:cNvPicPr>
          <p:nvPr>
            <p:ph idx="1"/>
          </p:nvPr>
        </p:nvPicPr>
        <p:blipFill>
          <a:blip r:embed="rId2"/>
          <a:stretch>
            <a:fillRect/>
          </a:stretch>
        </p:blipFill>
        <p:spPr>
          <a:xfrm>
            <a:off x="335360" y="1340768"/>
            <a:ext cx="5904656" cy="3848100"/>
          </a:xfrm>
        </p:spPr>
      </p:pic>
    </p:spTree>
    <p:extLst>
      <p:ext uri="{BB962C8B-B14F-4D97-AF65-F5344CB8AC3E}">
        <p14:creationId xmlns:p14="http://schemas.microsoft.com/office/powerpoint/2010/main" val="386622771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3EAB2E1E-6178-45F8-B5A1-68489B42AA48}"/>
              </a:ext>
            </a:extLst>
          </p:cNvPr>
          <p:cNvSpPr>
            <a:spLocks noGrp="1"/>
          </p:cNvSpPr>
          <p:nvPr>
            <p:ph type="title"/>
          </p:nvPr>
        </p:nvSpPr>
        <p:spPr>
          <a:xfrm>
            <a:off x="8384" y="260649"/>
            <a:ext cx="12192000" cy="688975"/>
          </a:xfrm>
        </p:spPr>
        <p:txBody>
          <a:bodyPr/>
          <a:lstStyle/>
          <a:p>
            <a:r>
              <a:rPr lang="en-US" altLang="zh-CN" sz="2800" dirty="0">
                <a:latin typeface="华文中宋" panose="02010600040101010101" pitchFamily="2" charset="-122"/>
                <a:ea typeface="华文中宋" panose="02010600040101010101" pitchFamily="2" charset="-122"/>
              </a:rPr>
              <a:t>§3.4 </a:t>
            </a:r>
            <a:r>
              <a:rPr lang="zh-CN" altLang="en-US" sz="2800" dirty="0">
                <a:latin typeface="华文中宋" panose="02010600040101010101" pitchFamily="2" charset="-122"/>
                <a:ea typeface="华文中宋" panose="02010600040101010101" pitchFamily="2" charset="-122"/>
              </a:rPr>
              <a:t>软件的层次结构模型</a:t>
            </a:r>
            <a:r>
              <a:rPr lang="zh-CN" altLang="en-US" sz="3200" dirty="0">
                <a:latin typeface="华文中宋" panose="02010600040101010101" pitchFamily="2" charset="-122"/>
                <a:ea typeface="华文中宋" panose="02010600040101010101" pitchFamily="2" charset="-122"/>
              </a:rPr>
              <a:t>：</a:t>
            </a:r>
            <a:r>
              <a:rPr lang="zh-CN" altLang="en-US" sz="2800" dirty="0">
                <a:solidFill>
                  <a:schemeClr val="tx1"/>
                </a:solidFill>
                <a:latin typeface="华文中宋" panose="02010600040101010101" pitchFamily="2" charset="-122"/>
                <a:ea typeface="华文中宋" panose="02010600040101010101" pitchFamily="2" charset="-122"/>
              </a:rPr>
              <a:t>常见的架构模式</a:t>
            </a:r>
            <a:endParaRPr lang="zh-CN" altLang="en-US" dirty="0"/>
          </a:p>
        </p:txBody>
      </p:sp>
      <p:sp>
        <p:nvSpPr>
          <p:cNvPr id="12" name="内容占位符 9">
            <a:extLst>
              <a:ext uri="{FF2B5EF4-FFF2-40B4-BE49-F238E27FC236}">
                <a16:creationId xmlns:a16="http://schemas.microsoft.com/office/drawing/2014/main" id="{93DE3C2A-DFF3-4620-8CCA-E4D48D07CC04}"/>
              </a:ext>
            </a:extLst>
          </p:cNvPr>
          <p:cNvSpPr txBox="1">
            <a:spLocks/>
          </p:cNvSpPr>
          <p:nvPr/>
        </p:nvSpPr>
        <p:spPr bwMode="auto">
          <a:xfrm>
            <a:off x="7548310" y="1340768"/>
            <a:ext cx="4452025"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en-US" altLang="zh-CN" kern="0" dirty="0">
                <a:solidFill>
                  <a:schemeClr val="tx1"/>
                </a:solidFill>
                <a:latin typeface="华文中宋" panose="02010600040101010101" pitchFamily="2" charset="-122"/>
                <a:ea typeface="华文中宋" panose="02010600040101010101" pitchFamily="2" charset="-122"/>
              </a:rPr>
              <a:t>MVC</a:t>
            </a:r>
          </a:p>
          <a:p>
            <a:pPr lvl="1">
              <a:lnSpc>
                <a:spcPct val="150000"/>
              </a:lnSpc>
              <a:buFont typeface="Wingdings" panose="05000000000000000000" pitchFamily="2" charset="2"/>
              <a:buChar char="u"/>
            </a:pPr>
            <a:r>
              <a:rPr lang="en-US" altLang="zh-CN" kern="0" dirty="0">
                <a:solidFill>
                  <a:schemeClr val="tx1"/>
                </a:solidFill>
                <a:latin typeface="华文楷体" panose="02010600040101010101" pitchFamily="2" charset="-122"/>
                <a:ea typeface="华文楷体" panose="02010600040101010101" pitchFamily="2" charset="-122"/>
              </a:rPr>
              <a:t>MODEL</a:t>
            </a:r>
          </a:p>
          <a:p>
            <a:pPr lvl="1">
              <a:lnSpc>
                <a:spcPct val="150000"/>
              </a:lnSpc>
              <a:buFont typeface="Wingdings" panose="05000000000000000000" pitchFamily="2" charset="2"/>
              <a:buChar char="u"/>
            </a:pPr>
            <a:r>
              <a:rPr lang="en-US" altLang="zh-CN" kern="0" dirty="0">
                <a:solidFill>
                  <a:schemeClr val="tx1"/>
                </a:solidFill>
                <a:latin typeface="华文楷体" panose="02010600040101010101" pitchFamily="2" charset="-122"/>
                <a:ea typeface="华文楷体" panose="02010600040101010101" pitchFamily="2" charset="-122"/>
              </a:rPr>
              <a:t>VIEW</a:t>
            </a:r>
          </a:p>
          <a:p>
            <a:pPr lvl="1">
              <a:lnSpc>
                <a:spcPct val="150000"/>
              </a:lnSpc>
              <a:buFont typeface="Wingdings" panose="05000000000000000000" pitchFamily="2" charset="2"/>
              <a:buChar char="u"/>
            </a:pPr>
            <a:r>
              <a:rPr lang="en-US" altLang="zh-CN" kern="0" dirty="0">
                <a:solidFill>
                  <a:schemeClr val="tx1"/>
                </a:solidFill>
                <a:latin typeface="华文楷体" panose="02010600040101010101" pitchFamily="2" charset="-122"/>
                <a:ea typeface="华文楷体" panose="02010600040101010101" pitchFamily="2" charset="-122"/>
              </a:rPr>
              <a:t>Controller</a:t>
            </a:r>
          </a:p>
          <a:p>
            <a:r>
              <a:rPr lang="zh-CN" altLang="en-US" kern="0" dirty="0">
                <a:solidFill>
                  <a:schemeClr val="tx1"/>
                </a:solidFill>
                <a:latin typeface="华文中宋" panose="02010600040101010101" pitchFamily="2" charset="-122"/>
                <a:ea typeface="华文中宋" panose="02010600040101010101" pitchFamily="2" charset="-122"/>
              </a:rPr>
              <a:t>应用场景</a:t>
            </a:r>
            <a:endParaRPr lang="en-US" altLang="zh-CN" kern="0" dirty="0">
              <a:solidFill>
                <a:schemeClr val="tx1"/>
              </a:solidFill>
              <a:latin typeface="华文中宋" panose="02010600040101010101" pitchFamily="2" charset="-122"/>
              <a:ea typeface="华文中宋"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主流开发语言构建互联网应用</a:t>
            </a:r>
          </a:p>
        </p:txBody>
      </p:sp>
      <p:pic>
        <p:nvPicPr>
          <p:cNvPr id="7" name="内容占位符 6">
            <a:extLst>
              <a:ext uri="{FF2B5EF4-FFF2-40B4-BE49-F238E27FC236}">
                <a16:creationId xmlns:a16="http://schemas.microsoft.com/office/drawing/2014/main" id="{0FD34A87-1B97-4B9C-8E03-92C4BBE5D89B}"/>
              </a:ext>
            </a:extLst>
          </p:cNvPr>
          <p:cNvPicPr>
            <a:picLocks noGrp="1" noChangeAspect="1"/>
          </p:cNvPicPr>
          <p:nvPr>
            <p:ph idx="1"/>
          </p:nvPr>
        </p:nvPicPr>
        <p:blipFill>
          <a:blip r:embed="rId2"/>
          <a:stretch>
            <a:fillRect/>
          </a:stretch>
        </p:blipFill>
        <p:spPr>
          <a:xfrm>
            <a:off x="47328" y="1340768"/>
            <a:ext cx="7534275" cy="3276600"/>
          </a:xfrm>
        </p:spPr>
      </p:pic>
    </p:spTree>
    <p:extLst>
      <p:ext uri="{BB962C8B-B14F-4D97-AF65-F5344CB8AC3E}">
        <p14:creationId xmlns:p14="http://schemas.microsoft.com/office/powerpoint/2010/main" val="6648371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580492" y="980728"/>
            <a:ext cx="11132132" cy="5760640"/>
          </a:xfrm>
        </p:spPr>
        <p:txBody>
          <a:bodyPr/>
          <a:lstStyle/>
          <a:p>
            <a:pPr lvl="1" eaLnBrk="1" hangingPunct="1">
              <a:defRPr/>
            </a:pPr>
            <a:r>
              <a:rPr lang="zh-CN" altLang="en-US" sz="2800" dirty="0">
                <a:solidFill>
                  <a:schemeClr val="accent6"/>
                </a:solidFill>
                <a:ea typeface="华文中宋" panose="02010600040101010101" pitchFamily="2" charset="-122"/>
              </a:rPr>
              <a:t>生命系统的结构层次</a:t>
            </a:r>
          </a:p>
          <a:p>
            <a:pPr lvl="2" eaLnBrk="1" hangingPunct="1">
              <a:buClrTx/>
              <a:buFont typeface="Wingdings" panose="05000000000000000000" pitchFamily="2" charset="2"/>
              <a:buChar char="n"/>
              <a:defRPr/>
            </a:pPr>
            <a:r>
              <a:rPr lang="zh-CN" altLang="en-US" sz="2800" b="1" dirty="0">
                <a:latin typeface="华文中宋" panose="02010600040101010101" pitchFamily="2" charset="-122"/>
                <a:ea typeface="华文中宋" panose="02010600040101010101" pitchFamily="2" charset="-122"/>
              </a:rPr>
              <a:t>细胞 </a:t>
            </a:r>
            <a:endParaRPr lang="en-US" altLang="zh-CN" sz="2800" b="1" dirty="0">
              <a:latin typeface="华文中宋" panose="02010600040101010101" pitchFamily="2" charset="-122"/>
              <a:ea typeface="华文中宋" panose="02010600040101010101" pitchFamily="2" charset="-122"/>
            </a:endParaRPr>
          </a:p>
          <a:p>
            <a:pPr lvl="3" eaLnBrk="1" hangingPunct="1">
              <a:buFont typeface="Wingdings" panose="05000000000000000000" pitchFamily="2" charset="2"/>
              <a:buChar char="n"/>
              <a:defRPr/>
            </a:pPr>
            <a:r>
              <a:rPr lang="zh-CN" altLang="en-US" sz="2400" b="1" dirty="0">
                <a:latin typeface="华文中宋" panose="02010600040101010101" pitchFamily="2" charset="-122"/>
                <a:ea typeface="华文中宋" panose="02010600040101010101" pitchFamily="2" charset="-122"/>
              </a:rPr>
              <a:t>组织</a:t>
            </a:r>
            <a:endParaRPr lang="en-US" altLang="zh-CN" sz="2400" b="1" dirty="0">
              <a:latin typeface="华文中宋" panose="02010600040101010101" pitchFamily="2" charset="-122"/>
              <a:ea typeface="华文中宋" panose="02010600040101010101" pitchFamily="2" charset="-122"/>
            </a:endParaRPr>
          </a:p>
          <a:p>
            <a:pPr lvl="4" eaLnBrk="1" hangingPunct="1">
              <a:buFont typeface="Wingdings" panose="05000000000000000000" pitchFamily="2" charset="2"/>
              <a:buChar char="n"/>
              <a:defRPr/>
            </a:pPr>
            <a:r>
              <a:rPr lang="zh-CN" altLang="en-US" b="1" dirty="0">
                <a:latin typeface="华文中宋" panose="02010600040101010101" pitchFamily="2" charset="-122"/>
                <a:ea typeface="华文中宋" panose="02010600040101010101" pitchFamily="2" charset="-122"/>
              </a:rPr>
              <a:t>器官</a:t>
            </a:r>
            <a:endParaRPr lang="en-US" altLang="zh-CN" b="1" dirty="0">
              <a:latin typeface="华文中宋" panose="02010600040101010101" pitchFamily="2" charset="-122"/>
              <a:ea typeface="华文中宋" panose="02010600040101010101" pitchFamily="2" charset="-122"/>
            </a:endParaRPr>
          </a:p>
          <a:p>
            <a:pPr lvl="5" eaLnBrk="1" hangingPunct="1">
              <a:buFont typeface="Wingdings" panose="05000000000000000000" pitchFamily="2" charset="2"/>
              <a:buChar char="n"/>
              <a:defRPr/>
            </a:pPr>
            <a:r>
              <a:rPr lang="zh-CN" altLang="en-US" sz="1800" b="1" dirty="0">
                <a:latin typeface="华文中宋" panose="02010600040101010101" pitchFamily="2" charset="-122"/>
                <a:ea typeface="华文中宋" panose="02010600040101010101" pitchFamily="2" charset="-122"/>
              </a:rPr>
              <a:t>系统</a:t>
            </a:r>
            <a:endParaRPr lang="en-US" altLang="zh-CN" sz="1800" b="1" dirty="0">
              <a:latin typeface="华文中宋" panose="02010600040101010101" pitchFamily="2" charset="-122"/>
              <a:ea typeface="华文中宋" panose="02010600040101010101" pitchFamily="2" charset="-122"/>
            </a:endParaRPr>
          </a:p>
          <a:p>
            <a:pPr lvl="6" eaLnBrk="1" hangingPunct="1">
              <a:buFont typeface="Wingdings" panose="05000000000000000000" pitchFamily="2" charset="2"/>
              <a:buChar char="n"/>
              <a:defRPr/>
            </a:pPr>
            <a:r>
              <a:rPr lang="zh-CN" altLang="en-US" sz="1800" b="1" dirty="0">
                <a:latin typeface="华文中宋" panose="02010600040101010101" pitchFamily="2" charset="-122"/>
                <a:ea typeface="华文中宋" panose="02010600040101010101" pitchFamily="2" charset="-122"/>
              </a:rPr>
              <a:t> </a:t>
            </a:r>
            <a:r>
              <a:rPr lang="zh-CN" altLang="en-US" sz="1600" b="1" dirty="0">
                <a:latin typeface="华文中宋" panose="02010600040101010101" pitchFamily="2" charset="-122"/>
                <a:ea typeface="华文中宋" panose="02010600040101010101" pitchFamily="2" charset="-122"/>
              </a:rPr>
              <a:t>个体 </a:t>
            </a:r>
            <a:endParaRPr lang="en-US" altLang="zh-CN" sz="1600" b="1" dirty="0">
              <a:latin typeface="华文中宋" panose="02010600040101010101" pitchFamily="2" charset="-122"/>
              <a:ea typeface="华文中宋" panose="02010600040101010101" pitchFamily="2" charset="-122"/>
            </a:endParaRPr>
          </a:p>
          <a:p>
            <a:pPr lvl="7" eaLnBrk="1" hangingPunct="1">
              <a:buFont typeface="Wingdings" panose="05000000000000000000" pitchFamily="2" charset="2"/>
              <a:buChar char="n"/>
              <a:defRPr/>
            </a:pPr>
            <a:r>
              <a:rPr lang="zh-CN" altLang="en-US" sz="1400" b="1" dirty="0">
                <a:latin typeface="华文中宋" panose="02010600040101010101" pitchFamily="2" charset="-122"/>
                <a:ea typeface="华文中宋" panose="02010600040101010101" pitchFamily="2" charset="-122"/>
              </a:rPr>
              <a:t>种群和群落</a:t>
            </a:r>
            <a:endParaRPr lang="en-US" altLang="zh-CN" sz="1400" b="1" dirty="0">
              <a:latin typeface="华文中宋" panose="02010600040101010101" pitchFamily="2" charset="-122"/>
              <a:ea typeface="华文中宋" panose="02010600040101010101" pitchFamily="2" charset="-122"/>
            </a:endParaRPr>
          </a:p>
          <a:p>
            <a:pPr lvl="8" eaLnBrk="1" hangingPunct="1">
              <a:buFont typeface="Wingdings" panose="05000000000000000000" pitchFamily="2" charset="2"/>
              <a:buChar char="n"/>
              <a:defRPr/>
            </a:pPr>
            <a:r>
              <a:rPr lang="zh-CN" altLang="en-US" sz="2300" b="1" dirty="0">
                <a:latin typeface="华文中宋" panose="02010600040101010101" pitchFamily="2" charset="-122"/>
                <a:ea typeface="华文中宋" panose="02010600040101010101" pitchFamily="2" charset="-122"/>
              </a:rPr>
              <a:t> </a:t>
            </a:r>
            <a:r>
              <a:rPr lang="zh-CN" altLang="en-US" sz="1200" b="1" dirty="0">
                <a:latin typeface="华文中宋" panose="02010600040101010101" pitchFamily="2" charset="-122"/>
                <a:ea typeface="华文中宋" panose="02010600040101010101" pitchFamily="2" charset="-122"/>
              </a:rPr>
              <a:t>生态系统 </a:t>
            </a:r>
            <a:endParaRPr lang="en-US" altLang="zh-CN" sz="1200" b="1" dirty="0">
              <a:latin typeface="华文中宋" panose="02010600040101010101" pitchFamily="2" charset="-122"/>
              <a:ea typeface="华文中宋" panose="02010600040101010101" pitchFamily="2" charset="-122"/>
            </a:endParaRPr>
          </a:p>
          <a:p>
            <a:pPr marL="3657417" lvl="8" indent="0" eaLnBrk="1" hangingPunct="1">
              <a:buNone/>
              <a:defRPr/>
            </a:pPr>
            <a:r>
              <a:rPr lang="zh-CN" altLang="en-US" sz="1100" b="1" dirty="0">
                <a:latin typeface="华文中宋" panose="02010600040101010101" pitchFamily="2" charset="-122"/>
                <a:ea typeface="华文中宋" panose="02010600040101010101" pitchFamily="2" charset="-122"/>
              </a:rPr>
              <a:t>       生物圈</a:t>
            </a:r>
            <a:endParaRPr lang="en-US" altLang="zh-CN" sz="1100" b="1" dirty="0">
              <a:latin typeface="华文中宋" panose="02010600040101010101" pitchFamily="2" charset="-122"/>
              <a:ea typeface="华文中宋" panose="02010600040101010101" pitchFamily="2" charset="-122"/>
            </a:endParaRPr>
          </a:p>
          <a:p>
            <a:pPr lvl="1" eaLnBrk="1" hangingPunct="1">
              <a:defRPr/>
            </a:pPr>
            <a:r>
              <a:rPr lang="zh-CN" altLang="en-US" sz="2800" dirty="0">
                <a:solidFill>
                  <a:schemeClr val="accent6"/>
                </a:solidFill>
                <a:ea typeface="华文中宋" panose="02010600040101010101" pitchFamily="2" charset="-122"/>
              </a:rPr>
              <a:t>知识的层次</a:t>
            </a:r>
            <a:endParaRPr lang="en-US" altLang="zh-CN" sz="2800" dirty="0">
              <a:solidFill>
                <a:schemeClr val="accent6"/>
              </a:solidFill>
              <a:ea typeface="华文中宋" panose="02010600040101010101" pitchFamily="2" charset="-122"/>
            </a:endParaRPr>
          </a:p>
          <a:p>
            <a:pPr lvl="1" eaLnBrk="1" hangingPunct="1">
              <a:defRPr/>
            </a:pPr>
            <a:r>
              <a:rPr lang="zh-CN" altLang="en-US" sz="2800" dirty="0">
                <a:solidFill>
                  <a:schemeClr val="accent6"/>
                </a:solidFill>
                <a:ea typeface="华文中宋" panose="02010600040101010101" pitchFamily="2" charset="-122"/>
              </a:rPr>
              <a:t>学科的层次</a:t>
            </a:r>
            <a:endParaRPr lang="en-US" altLang="zh-CN" sz="2800" dirty="0">
              <a:solidFill>
                <a:schemeClr val="accent6"/>
              </a:solidFill>
              <a:ea typeface="华文中宋" panose="02010600040101010101" pitchFamily="2" charset="-122"/>
            </a:endParaRPr>
          </a:p>
          <a:p>
            <a:pPr lvl="1" eaLnBrk="1" hangingPunct="1">
              <a:defRPr/>
            </a:pPr>
            <a:r>
              <a:rPr lang="zh-CN" altLang="en-US" sz="2800" dirty="0">
                <a:solidFill>
                  <a:schemeClr val="accent6"/>
                </a:solidFill>
                <a:ea typeface="华文中宋" panose="02010600040101010101" pitchFamily="2" charset="-122"/>
              </a:rPr>
              <a:t>软件的层次</a:t>
            </a:r>
            <a:endParaRPr lang="en-US" altLang="zh-CN" sz="2800" dirty="0">
              <a:solidFill>
                <a:schemeClr val="accent6"/>
              </a:solidFill>
              <a:ea typeface="华文中宋" panose="02010600040101010101" pitchFamily="2" charset="-122"/>
            </a:endParaRPr>
          </a:p>
          <a:p>
            <a:pPr lvl="1" eaLnBrk="1" hangingPunct="1">
              <a:defRPr/>
            </a:pPr>
            <a:r>
              <a:rPr lang="en-US" altLang="zh-CN" sz="2800" dirty="0">
                <a:solidFill>
                  <a:schemeClr val="accent6"/>
                </a:solidFill>
                <a:ea typeface="华文中宋" panose="02010600040101010101" pitchFamily="2" charset="-122"/>
              </a:rPr>
              <a:t>……</a:t>
            </a:r>
          </a:p>
        </p:txBody>
      </p:sp>
    </p:spTree>
    <p:extLst>
      <p:ext uri="{BB962C8B-B14F-4D97-AF65-F5344CB8AC3E}">
        <p14:creationId xmlns:p14="http://schemas.microsoft.com/office/powerpoint/2010/main" val="3427962258"/>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3EAB2E1E-6178-45F8-B5A1-68489B42AA48}"/>
              </a:ext>
            </a:extLst>
          </p:cNvPr>
          <p:cNvSpPr>
            <a:spLocks noGrp="1"/>
          </p:cNvSpPr>
          <p:nvPr>
            <p:ph type="title"/>
          </p:nvPr>
        </p:nvSpPr>
        <p:spPr>
          <a:xfrm>
            <a:off x="8384" y="260649"/>
            <a:ext cx="12192000" cy="688975"/>
          </a:xfrm>
        </p:spPr>
        <p:txBody>
          <a:bodyPr/>
          <a:lstStyle/>
          <a:p>
            <a:r>
              <a:rPr lang="en-US" altLang="zh-CN" sz="2800" dirty="0">
                <a:latin typeface="华文中宋" panose="02010600040101010101" pitchFamily="2" charset="-122"/>
                <a:ea typeface="华文中宋" panose="02010600040101010101" pitchFamily="2" charset="-122"/>
              </a:rPr>
              <a:t>§3.4 </a:t>
            </a:r>
            <a:r>
              <a:rPr lang="zh-CN" altLang="en-US" sz="2800" dirty="0">
                <a:latin typeface="华文中宋" panose="02010600040101010101" pitchFamily="2" charset="-122"/>
                <a:ea typeface="华文中宋" panose="02010600040101010101" pitchFamily="2" charset="-122"/>
              </a:rPr>
              <a:t>软件的层次结构模型</a:t>
            </a:r>
            <a:r>
              <a:rPr lang="zh-CN" altLang="en-US" sz="3200" dirty="0">
                <a:latin typeface="华文中宋" panose="02010600040101010101" pitchFamily="2" charset="-122"/>
                <a:ea typeface="华文中宋" panose="02010600040101010101" pitchFamily="2" charset="-122"/>
              </a:rPr>
              <a:t>：</a:t>
            </a:r>
            <a:r>
              <a:rPr lang="zh-CN" altLang="en-US" sz="2800" dirty="0">
                <a:solidFill>
                  <a:schemeClr val="tx1"/>
                </a:solidFill>
                <a:latin typeface="华文中宋" panose="02010600040101010101" pitchFamily="2" charset="-122"/>
                <a:ea typeface="华文中宋" panose="02010600040101010101" pitchFamily="2" charset="-122"/>
              </a:rPr>
              <a:t>常见的架构模式</a:t>
            </a:r>
            <a:endParaRPr lang="zh-CN" altLang="en-US" dirty="0"/>
          </a:p>
        </p:txBody>
      </p:sp>
      <p:sp>
        <p:nvSpPr>
          <p:cNvPr id="12" name="内容占位符 9">
            <a:extLst>
              <a:ext uri="{FF2B5EF4-FFF2-40B4-BE49-F238E27FC236}">
                <a16:creationId xmlns:a16="http://schemas.microsoft.com/office/drawing/2014/main" id="{93DE3C2A-DFF3-4620-8CCA-E4D48D07CC04}"/>
              </a:ext>
            </a:extLst>
          </p:cNvPr>
          <p:cNvSpPr txBox="1">
            <a:spLocks/>
          </p:cNvSpPr>
          <p:nvPr/>
        </p:nvSpPr>
        <p:spPr bwMode="auto">
          <a:xfrm>
            <a:off x="5519936" y="1484784"/>
            <a:ext cx="6192688"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solidFill>
                  <a:schemeClr val="tx1"/>
                </a:solidFill>
                <a:latin typeface="华文中宋" panose="02010600040101010101" pitchFamily="2" charset="-122"/>
                <a:ea typeface="华文中宋" panose="02010600040101010101" pitchFamily="2" charset="-122"/>
              </a:rPr>
              <a:t>黑板</a:t>
            </a:r>
            <a:endParaRPr lang="en-US" altLang="zh-CN" kern="0" dirty="0">
              <a:solidFill>
                <a:schemeClr val="tx1"/>
              </a:solidFill>
              <a:latin typeface="华文中宋" panose="02010600040101010101" pitchFamily="2" charset="-122"/>
              <a:ea typeface="华文中宋"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黑板：存储的解空间</a:t>
            </a:r>
            <a:endParaRPr lang="en-US" altLang="zh-CN" kern="0"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知识：能自表意的专用模块</a:t>
            </a:r>
            <a:endParaRPr lang="en-US" altLang="zh-CN" kern="0"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控制：选择、配置与执行的模块</a:t>
            </a:r>
            <a:endParaRPr lang="en-US" altLang="zh-CN" kern="0" dirty="0">
              <a:solidFill>
                <a:schemeClr val="tx1"/>
              </a:solidFill>
              <a:latin typeface="华文楷体" panose="02010600040101010101" pitchFamily="2" charset="-122"/>
              <a:ea typeface="华文楷体" panose="02010600040101010101" pitchFamily="2" charset="-122"/>
            </a:endParaRPr>
          </a:p>
          <a:p>
            <a:r>
              <a:rPr lang="zh-CN" altLang="en-US" kern="0" dirty="0">
                <a:solidFill>
                  <a:schemeClr val="tx1"/>
                </a:solidFill>
                <a:latin typeface="华文中宋" panose="02010600040101010101" pitchFamily="2" charset="-122"/>
                <a:ea typeface="华文中宋" panose="02010600040101010101" pitchFamily="2" charset="-122"/>
              </a:rPr>
              <a:t>应用场景</a:t>
            </a:r>
            <a:endParaRPr lang="en-US" altLang="zh-CN" kern="0" dirty="0">
              <a:solidFill>
                <a:schemeClr val="tx1"/>
              </a:solidFill>
              <a:latin typeface="华文中宋" panose="02010600040101010101" pitchFamily="2" charset="-122"/>
              <a:ea typeface="华文中宋"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语音识别、车辆识别与跟踪</a:t>
            </a:r>
            <a:endParaRPr lang="en-US" altLang="zh-CN" kern="0"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信号解析</a:t>
            </a:r>
            <a:endParaRPr lang="en-US" altLang="zh-CN" kern="0"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蛋白质结构鉴定</a:t>
            </a:r>
            <a:endParaRPr lang="en-US" altLang="zh-CN" kern="0" dirty="0">
              <a:solidFill>
                <a:schemeClr val="tx1"/>
              </a:solidFill>
              <a:latin typeface="华文楷体" panose="02010600040101010101" pitchFamily="2" charset="-122"/>
              <a:ea typeface="华文楷体" panose="02010600040101010101" pitchFamily="2" charset="-122"/>
            </a:endParaRPr>
          </a:p>
        </p:txBody>
      </p:sp>
      <p:pic>
        <p:nvPicPr>
          <p:cNvPr id="6" name="内容占位符 5">
            <a:extLst>
              <a:ext uri="{FF2B5EF4-FFF2-40B4-BE49-F238E27FC236}">
                <a16:creationId xmlns:a16="http://schemas.microsoft.com/office/drawing/2014/main" id="{D3CEB050-3310-482A-B517-F44C5722520A}"/>
              </a:ext>
            </a:extLst>
          </p:cNvPr>
          <p:cNvPicPr>
            <a:picLocks noGrp="1" noChangeAspect="1"/>
          </p:cNvPicPr>
          <p:nvPr>
            <p:ph idx="1"/>
          </p:nvPr>
        </p:nvPicPr>
        <p:blipFill>
          <a:blip r:embed="rId2"/>
          <a:stretch>
            <a:fillRect/>
          </a:stretch>
        </p:blipFill>
        <p:spPr>
          <a:xfrm>
            <a:off x="407368" y="1460186"/>
            <a:ext cx="5048250" cy="3048934"/>
          </a:xfrm>
        </p:spPr>
      </p:pic>
      <p:cxnSp>
        <p:nvCxnSpPr>
          <p:cNvPr id="9" name="直接连接符 8">
            <a:extLst>
              <a:ext uri="{FF2B5EF4-FFF2-40B4-BE49-F238E27FC236}">
                <a16:creationId xmlns:a16="http://schemas.microsoft.com/office/drawing/2014/main" id="{2FC10F1C-F4C0-46E9-9B15-6AF1884D74C1}"/>
              </a:ext>
            </a:extLst>
          </p:cNvPr>
          <p:cNvCxnSpPr>
            <a:cxnSpLocks/>
          </p:cNvCxnSpPr>
          <p:nvPr/>
        </p:nvCxnSpPr>
        <p:spPr bwMode="auto">
          <a:xfrm>
            <a:off x="3503712" y="4293096"/>
            <a:ext cx="1800200" cy="0"/>
          </a:xfrm>
          <a:prstGeom prst="line">
            <a:avLst/>
          </a:pr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p:spPr>
      </p:cxnSp>
    </p:spTree>
    <p:extLst>
      <p:ext uri="{BB962C8B-B14F-4D97-AF65-F5344CB8AC3E}">
        <p14:creationId xmlns:p14="http://schemas.microsoft.com/office/powerpoint/2010/main" val="417173008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58B07BC8-AC4A-45F4-964F-AA919792882C}"/>
              </a:ext>
            </a:extLst>
          </p:cNvPr>
          <p:cNvPicPr>
            <a:picLocks noGrp="1" noChangeAspect="1"/>
          </p:cNvPicPr>
          <p:nvPr>
            <p:ph idx="1"/>
          </p:nvPr>
        </p:nvPicPr>
        <p:blipFill>
          <a:blip r:embed="rId2"/>
          <a:stretch>
            <a:fillRect/>
          </a:stretch>
        </p:blipFill>
        <p:spPr>
          <a:xfrm>
            <a:off x="191344" y="1484784"/>
            <a:ext cx="6286500" cy="4448175"/>
          </a:xfrm>
        </p:spPr>
      </p:pic>
      <p:sp>
        <p:nvSpPr>
          <p:cNvPr id="5" name="标题 1">
            <a:extLst>
              <a:ext uri="{FF2B5EF4-FFF2-40B4-BE49-F238E27FC236}">
                <a16:creationId xmlns:a16="http://schemas.microsoft.com/office/drawing/2014/main" id="{3EAB2E1E-6178-45F8-B5A1-68489B42AA48}"/>
              </a:ext>
            </a:extLst>
          </p:cNvPr>
          <p:cNvSpPr>
            <a:spLocks noGrp="1"/>
          </p:cNvSpPr>
          <p:nvPr>
            <p:ph type="title"/>
          </p:nvPr>
        </p:nvSpPr>
        <p:spPr>
          <a:xfrm>
            <a:off x="8384" y="260649"/>
            <a:ext cx="12192000" cy="688975"/>
          </a:xfrm>
        </p:spPr>
        <p:txBody>
          <a:bodyPr/>
          <a:lstStyle/>
          <a:p>
            <a:r>
              <a:rPr lang="en-US" altLang="zh-CN" sz="2800" dirty="0">
                <a:latin typeface="华文中宋" panose="02010600040101010101" pitchFamily="2" charset="-122"/>
                <a:ea typeface="华文中宋" panose="02010600040101010101" pitchFamily="2" charset="-122"/>
              </a:rPr>
              <a:t>§3.4 </a:t>
            </a:r>
            <a:r>
              <a:rPr lang="zh-CN" altLang="en-US" sz="2800" dirty="0">
                <a:latin typeface="华文中宋" panose="02010600040101010101" pitchFamily="2" charset="-122"/>
                <a:ea typeface="华文中宋" panose="02010600040101010101" pitchFamily="2" charset="-122"/>
              </a:rPr>
              <a:t>软件的层次结构模型</a:t>
            </a:r>
            <a:r>
              <a:rPr lang="zh-CN" altLang="en-US" sz="3200" dirty="0">
                <a:latin typeface="华文中宋" panose="02010600040101010101" pitchFamily="2" charset="-122"/>
                <a:ea typeface="华文中宋" panose="02010600040101010101" pitchFamily="2" charset="-122"/>
              </a:rPr>
              <a:t>：</a:t>
            </a:r>
            <a:r>
              <a:rPr lang="zh-CN" altLang="en-US" sz="2800" dirty="0">
                <a:solidFill>
                  <a:schemeClr val="tx1"/>
                </a:solidFill>
                <a:latin typeface="华文中宋" panose="02010600040101010101" pitchFamily="2" charset="-122"/>
                <a:ea typeface="华文中宋" panose="02010600040101010101" pitchFamily="2" charset="-122"/>
              </a:rPr>
              <a:t>常见的架构模式</a:t>
            </a:r>
            <a:endParaRPr lang="zh-CN" altLang="en-US" dirty="0"/>
          </a:p>
        </p:txBody>
      </p:sp>
      <p:sp>
        <p:nvSpPr>
          <p:cNvPr id="12" name="内容占位符 9">
            <a:extLst>
              <a:ext uri="{FF2B5EF4-FFF2-40B4-BE49-F238E27FC236}">
                <a16:creationId xmlns:a16="http://schemas.microsoft.com/office/drawing/2014/main" id="{93DE3C2A-DFF3-4620-8CCA-E4D48D07CC04}"/>
              </a:ext>
            </a:extLst>
          </p:cNvPr>
          <p:cNvSpPr txBox="1">
            <a:spLocks/>
          </p:cNvSpPr>
          <p:nvPr/>
        </p:nvSpPr>
        <p:spPr bwMode="auto">
          <a:xfrm>
            <a:off x="6600056" y="1628800"/>
            <a:ext cx="504056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solidFill>
                  <a:schemeClr val="tx1"/>
                </a:solidFill>
                <a:latin typeface="华文中宋" panose="02010600040101010101" pitchFamily="2" charset="-122"/>
                <a:ea typeface="华文中宋" panose="02010600040101010101" pitchFamily="2" charset="-122"/>
              </a:rPr>
              <a:t>解析器（</a:t>
            </a:r>
            <a:r>
              <a:rPr lang="en-US" altLang="zh-CN" kern="0" dirty="0">
                <a:solidFill>
                  <a:schemeClr val="tx1"/>
                </a:solidFill>
                <a:latin typeface="华文中宋" panose="02010600040101010101" pitchFamily="2" charset="-122"/>
                <a:ea typeface="华文中宋" panose="02010600040101010101" pitchFamily="2" charset="-122"/>
              </a:rPr>
              <a:t>Interpreter</a:t>
            </a:r>
            <a:r>
              <a:rPr lang="zh-CN" altLang="en-US" kern="0" dirty="0">
                <a:solidFill>
                  <a:schemeClr val="tx1"/>
                </a:solidFill>
                <a:latin typeface="华文中宋" panose="02010600040101010101" pitchFamily="2" charset="-122"/>
                <a:ea typeface="华文中宋" panose="02010600040101010101" pitchFamily="2" charset="-122"/>
              </a:rPr>
              <a:t>）</a:t>
            </a:r>
            <a:endParaRPr lang="en-US" altLang="zh-CN" kern="0"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语法解析</a:t>
            </a:r>
            <a:endParaRPr lang="en-US" altLang="zh-CN" kern="0"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为每个符号定义相应的类</a:t>
            </a:r>
            <a:endParaRPr lang="en-US" altLang="zh-CN" kern="0" dirty="0">
              <a:solidFill>
                <a:schemeClr val="tx1"/>
              </a:solidFill>
              <a:latin typeface="华文楷体" panose="02010600040101010101" pitchFamily="2" charset="-122"/>
              <a:ea typeface="华文楷体" panose="02010600040101010101" pitchFamily="2" charset="-122"/>
            </a:endParaRPr>
          </a:p>
          <a:p>
            <a:r>
              <a:rPr lang="zh-CN" altLang="en-US" kern="0" dirty="0">
                <a:solidFill>
                  <a:schemeClr val="tx1"/>
                </a:solidFill>
                <a:latin typeface="华文中宋" panose="02010600040101010101" pitchFamily="2" charset="-122"/>
                <a:ea typeface="华文中宋" panose="02010600040101010101" pitchFamily="2" charset="-122"/>
              </a:rPr>
              <a:t>应用场景</a:t>
            </a:r>
            <a:endParaRPr lang="en-US" altLang="zh-CN" kern="0" dirty="0">
              <a:solidFill>
                <a:schemeClr val="tx1"/>
              </a:solidFill>
              <a:latin typeface="华文中宋" panose="02010600040101010101" pitchFamily="2" charset="-122"/>
              <a:ea typeface="华文中宋" panose="02010600040101010101" pitchFamily="2" charset="-122"/>
            </a:endParaRPr>
          </a:p>
          <a:p>
            <a:pPr lvl="1">
              <a:lnSpc>
                <a:spcPct val="150000"/>
              </a:lnSpc>
              <a:buFont typeface="Wingdings" panose="05000000000000000000" pitchFamily="2" charset="2"/>
              <a:buChar char="u"/>
            </a:pPr>
            <a:r>
              <a:rPr lang="en-US" altLang="zh-CN" kern="0" dirty="0">
                <a:solidFill>
                  <a:schemeClr val="tx1"/>
                </a:solidFill>
                <a:latin typeface="华文楷体" panose="02010600040101010101" pitchFamily="2" charset="-122"/>
                <a:ea typeface="华文楷体" panose="02010600040101010101" pitchFamily="2" charset="-122"/>
              </a:rPr>
              <a:t>SQL</a:t>
            </a:r>
            <a:r>
              <a:rPr lang="zh-CN" altLang="en-US" kern="0" dirty="0">
                <a:solidFill>
                  <a:schemeClr val="tx1"/>
                </a:solidFill>
                <a:latin typeface="华文楷体" panose="02010600040101010101" pitchFamily="2" charset="-122"/>
                <a:ea typeface="华文楷体" panose="02010600040101010101" pitchFamily="2" charset="-122"/>
              </a:rPr>
              <a:t>数据库查询语言</a:t>
            </a:r>
            <a:endParaRPr lang="en-US" altLang="zh-CN" kern="0" dirty="0">
              <a:solidFill>
                <a:schemeClr val="tx1"/>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Char char="u"/>
            </a:pPr>
            <a:r>
              <a:rPr lang="zh-CN" altLang="en-US" kern="0" dirty="0">
                <a:solidFill>
                  <a:schemeClr val="tx1"/>
                </a:solidFill>
                <a:latin typeface="华文楷体" panose="02010600040101010101" pitchFamily="2" charset="-122"/>
                <a:ea typeface="华文楷体" panose="02010600040101010101" pitchFamily="2" charset="-122"/>
              </a:rPr>
              <a:t>通讯协议</a:t>
            </a:r>
            <a:endParaRPr lang="en-US" altLang="zh-CN" kern="0" dirty="0">
              <a:solidFill>
                <a:schemeClr val="tx1"/>
              </a:solidFill>
              <a:latin typeface="华文楷体" panose="02010600040101010101" pitchFamily="2" charset="-122"/>
              <a:ea typeface="华文楷体" panose="02010600040101010101" pitchFamily="2" charset="-122"/>
            </a:endParaRPr>
          </a:p>
        </p:txBody>
      </p:sp>
      <p:cxnSp>
        <p:nvCxnSpPr>
          <p:cNvPr id="9" name="直接连接符 8">
            <a:extLst>
              <a:ext uri="{FF2B5EF4-FFF2-40B4-BE49-F238E27FC236}">
                <a16:creationId xmlns:a16="http://schemas.microsoft.com/office/drawing/2014/main" id="{2FC10F1C-F4C0-46E9-9B15-6AF1884D74C1}"/>
              </a:ext>
            </a:extLst>
          </p:cNvPr>
          <p:cNvCxnSpPr>
            <a:cxnSpLocks/>
          </p:cNvCxnSpPr>
          <p:nvPr/>
        </p:nvCxnSpPr>
        <p:spPr bwMode="auto">
          <a:xfrm>
            <a:off x="4439816" y="5733256"/>
            <a:ext cx="1872208" cy="0"/>
          </a:xfrm>
          <a:prstGeom prst="line">
            <a:avLst/>
          </a:pr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p:spPr>
      </p:cxnSp>
    </p:spTree>
    <p:extLst>
      <p:ext uri="{BB962C8B-B14F-4D97-AF65-F5344CB8AC3E}">
        <p14:creationId xmlns:p14="http://schemas.microsoft.com/office/powerpoint/2010/main" val="21959216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48131" name="Rectangle 3"/>
          <p:cNvSpPr>
            <a:spLocks noGrp="1" noChangeArrowheads="1"/>
          </p:cNvSpPr>
          <p:nvPr>
            <p:ph type="body" idx="1"/>
          </p:nvPr>
        </p:nvSpPr>
        <p:spPr>
          <a:xfrm>
            <a:off x="431800" y="931059"/>
            <a:ext cx="7772400" cy="5194300"/>
          </a:xfrm>
        </p:spPr>
        <p:txBody>
          <a:bodyPr/>
          <a:lstStyle/>
          <a:p>
            <a:pPr eaLnBrk="1" hangingPunct="1"/>
            <a:r>
              <a:rPr lang="zh-CN" altLang="en-US" dirty="0">
                <a:solidFill>
                  <a:schemeClr val="tx1"/>
                </a:solidFill>
                <a:ea typeface="华文中宋" panose="02010600040101010101" pitchFamily="2" charset="-122"/>
              </a:rPr>
              <a:t>计算机网络的体系结构</a:t>
            </a:r>
          </a:p>
        </p:txBody>
      </p:sp>
      <p:sp>
        <p:nvSpPr>
          <p:cNvPr id="48132" name="Rectangle 4"/>
          <p:cNvSpPr>
            <a:spLocks noChangeArrowheads="1"/>
          </p:cNvSpPr>
          <p:nvPr/>
        </p:nvSpPr>
        <p:spPr bwMode="auto">
          <a:xfrm>
            <a:off x="830908" y="2502247"/>
            <a:ext cx="1033462" cy="24765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应用层</a:t>
            </a:r>
          </a:p>
        </p:txBody>
      </p:sp>
      <p:sp>
        <p:nvSpPr>
          <p:cNvPr id="48133" name="Rectangle 5"/>
          <p:cNvSpPr>
            <a:spLocks noChangeArrowheads="1"/>
          </p:cNvSpPr>
          <p:nvPr/>
        </p:nvSpPr>
        <p:spPr bwMode="auto">
          <a:xfrm>
            <a:off x="821383" y="2995959"/>
            <a:ext cx="1033462" cy="24765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表示层</a:t>
            </a:r>
          </a:p>
        </p:txBody>
      </p:sp>
      <p:sp>
        <p:nvSpPr>
          <p:cNvPr id="48134" name="Rectangle 6"/>
          <p:cNvSpPr>
            <a:spLocks noChangeArrowheads="1"/>
          </p:cNvSpPr>
          <p:nvPr/>
        </p:nvSpPr>
        <p:spPr bwMode="auto">
          <a:xfrm>
            <a:off x="799158" y="3489672"/>
            <a:ext cx="1033462" cy="24765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会话层</a:t>
            </a:r>
          </a:p>
        </p:txBody>
      </p:sp>
      <p:sp>
        <p:nvSpPr>
          <p:cNvPr id="48135" name="Rectangle 7"/>
          <p:cNvSpPr>
            <a:spLocks noChangeArrowheads="1"/>
          </p:cNvSpPr>
          <p:nvPr/>
        </p:nvSpPr>
        <p:spPr bwMode="auto">
          <a:xfrm>
            <a:off x="788046" y="3962747"/>
            <a:ext cx="1033463" cy="24765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传输层</a:t>
            </a:r>
          </a:p>
        </p:txBody>
      </p:sp>
      <p:sp>
        <p:nvSpPr>
          <p:cNvPr id="48136" name="Rectangle 8"/>
          <p:cNvSpPr>
            <a:spLocks noChangeArrowheads="1"/>
          </p:cNvSpPr>
          <p:nvPr/>
        </p:nvSpPr>
        <p:spPr bwMode="auto">
          <a:xfrm>
            <a:off x="788046" y="4499322"/>
            <a:ext cx="1033463" cy="24765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网络层</a:t>
            </a:r>
          </a:p>
        </p:txBody>
      </p:sp>
      <p:sp>
        <p:nvSpPr>
          <p:cNvPr id="48137" name="Rectangle 9"/>
          <p:cNvSpPr>
            <a:spLocks noChangeArrowheads="1"/>
          </p:cNvSpPr>
          <p:nvPr/>
        </p:nvSpPr>
        <p:spPr bwMode="auto">
          <a:xfrm>
            <a:off x="788046" y="5070822"/>
            <a:ext cx="1033463" cy="24765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链路层</a:t>
            </a:r>
          </a:p>
        </p:txBody>
      </p:sp>
      <p:sp>
        <p:nvSpPr>
          <p:cNvPr id="48138" name="Rectangle 10"/>
          <p:cNvSpPr>
            <a:spLocks noChangeArrowheads="1"/>
          </p:cNvSpPr>
          <p:nvPr/>
        </p:nvSpPr>
        <p:spPr bwMode="auto">
          <a:xfrm>
            <a:off x="767408" y="5629622"/>
            <a:ext cx="1033462" cy="24765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物理层</a:t>
            </a:r>
          </a:p>
        </p:txBody>
      </p:sp>
      <p:sp>
        <p:nvSpPr>
          <p:cNvPr id="48139" name="Line 11"/>
          <p:cNvSpPr>
            <a:spLocks noChangeShapeType="1"/>
          </p:cNvSpPr>
          <p:nvPr/>
        </p:nvSpPr>
        <p:spPr bwMode="auto">
          <a:xfrm>
            <a:off x="1316683" y="2772123"/>
            <a:ext cx="0" cy="2254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0" name="Line 12"/>
          <p:cNvSpPr>
            <a:spLocks noChangeShapeType="1"/>
          </p:cNvSpPr>
          <p:nvPr/>
        </p:nvSpPr>
        <p:spPr bwMode="auto">
          <a:xfrm>
            <a:off x="1316683" y="3210273"/>
            <a:ext cx="0" cy="2254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1" name="Line 13"/>
          <p:cNvSpPr>
            <a:spLocks noChangeShapeType="1"/>
          </p:cNvSpPr>
          <p:nvPr/>
        </p:nvSpPr>
        <p:spPr bwMode="auto">
          <a:xfrm>
            <a:off x="1316683" y="3759548"/>
            <a:ext cx="0" cy="2254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2" name="Line 14"/>
          <p:cNvSpPr>
            <a:spLocks noChangeShapeType="1"/>
          </p:cNvSpPr>
          <p:nvPr/>
        </p:nvSpPr>
        <p:spPr bwMode="auto">
          <a:xfrm>
            <a:off x="1316683" y="4253260"/>
            <a:ext cx="0" cy="2254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3" name="Line 15"/>
          <p:cNvSpPr>
            <a:spLocks noChangeShapeType="1"/>
          </p:cNvSpPr>
          <p:nvPr/>
        </p:nvSpPr>
        <p:spPr bwMode="auto">
          <a:xfrm>
            <a:off x="1316683" y="4791423"/>
            <a:ext cx="0" cy="2254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4" name="Line 16"/>
          <p:cNvSpPr>
            <a:spLocks noChangeShapeType="1"/>
          </p:cNvSpPr>
          <p:nvPr/>
        </p:nvSpPr>
        <p:spPr bwMode="auto">
          <a:xfrm>
            <a:off x="1307158" y="5393085"/>
            <a:ext cx="0" cy="2254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5" name="Line 30"/>
          <p:cNvSpPr>
            <a:spLocks noChangeShapeType="1"/>
          </p:cNvSpPr>
          <p:nvPr/>
        </p:nvSpPr>
        <p:spPr bwMode="auto">
          <a:xfrm>
            <a:off x="1864370" y="2610197"/>
            <a:ext cx="2281238"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52" name="Rectangle 37"/>
          <p:cNvSpPr>
            <a:spLocks noChangeArrowheads="1"/>
          </p:cNvSpPr>
          <p:nvPr/>
        </p:nvSpPr>
        <p:spPr bwMode="auto">
          <a:xfrm>
            <a:off x="4209108" y="2491134"/>
            <a:ext cx="1033462" cy="24765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dirty="0">
                <a:latin typeface="华文中宋" panose="02010600040101010101" pitchFamily="2" charset="-122"/>
                <a:ea typeface="华文中宋" panose="02010600040101010101" pitchFamily="2" charset="-122"/>
              </a:rPr>
              <a:t>应用层</a:t>
            </a:r>
          </a:p>
        </p:txBody>
      </p:sp>
      <p:sp>
        <p:nvSpPr>
          <p:cNvPr id="48153" name="Rectangle 38"/>
          <p:cNvSpPr>
            <a:spLocks noChangeArrowheads="1"/>
          </p:cNvSpPr>
          <p:nvPr/>
        </p:nvSpPr>
        <p:spPr bwMode="auto">
          <a:xfrm>
            <a:off x="4199583" y="2984847"/>
            <a:ext cx="1033462" cy="24765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表示层</a:t>
            </a:r>
          </a:p>
        </p:txBody>
      </p:sp>
      <p:sp>
        <p:nvSpPr>
          <p:cNvPr id="48154" name="Rectangle 39"/>
          <p:cNvSpPr>
            <a:spLocks noChangeArrowheads="1"/>
          </p:cNvSpPr>
          <p:nvPr/>
        </p:nvSpPr>
        <p:spPr bwMode="auto">
          <a:xfrm>
            <a:off x="4177358" y="3478559"/>
            <a:ext cx="1033462" cy="24765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会话层</a:t>
            </a:r>
          </a:p>
        </p:txBody>
      </p:sp>
      <p:sp>
        <p:nvSpPr>
          <p:cNvPr id="48155" name="Rectangle 40"/>
          <p:cNvSpPr>
            <a:spLocks noChangeArrowheads="1"/>
          </p:cNvSpPr>
          <p:nvPr/>
        </p:nvSpPr>
        <p:spPr bwMode="auto">
          <a:xfrm>
            <a:off x="4166246" y="3951634"/>
            <a:ext cx="1033463" cy="24765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传输层</a:t>
            </a:r>
          </a:p>
        </p:txBody>
      </p:sp>
      <p:sp>
        <p:nvSpPr>
          <p:cNvPr id="48156" name="Rectangle 41"/>
          <p:cNvSpPr>
            <a:spLocks noChangeArrowheads="1"/>
          </p:cNvSpPr>
          <p:nvPr/>
        </p:nvSpPr>
        <p:spPr bwMode="auto">
          <a:xfrm>
            <a:off x="4166246" y="4488209"/>
            <a:ext cx="1033463" cy="24765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网络层</a:t>
            </a:r>
          </a:p>
        </p:txBody>
      </p:sp>
      <p:sp>
        <p:nvSpPr>
          <p:cNvPr id="48157" name="Rectangle 42"/>
          <p:cNvSpPr>
            <a:spLocks noChangeArrowheads="1"/>
          </p:cNvSpPr>
          <p:nvPr/>
        </p:nvSpPr>
        <p:spPr bwMode="auto">
          <a:xfrm>
            <a:off x="4166246" y="5059709"/>
            <a:ext cx="1033463" cy="24765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链路层</a:t>
            </a:r>
          </a:p>
        </p:txBody>
      </p:sp>
      <p:sp>
        <p:nvSpPr>
          <p:cNvPr id="48158" name="Rectangle 43"/>
          <p:cNvSpPr>
            <a:spLocks noChangeArrowheads="1"/>
          </p:cNvSpPr>
          <p:nvPr/>
        </p:nvSpPr>
        <p:spPr bwMode="auto">
          <a:xfrm>
            <a:off x="4145608" y="5618509"/>
            <a:ext cx="1033462" cy="24765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物理层</a:t>
            </a:r>
          </a:p>
        </p:txBody>
      </p:sp>
      <p:sp>
        <p:nvSpPr>
          <p:cNvPr id="48159" name="Line 44"/>
          <p:cNvSpPr>
            <a:spLocks noChangeShapeType="1"/>
          </p:cNvSpPr>
          <p:nvPr/>
        </p:nvSpPr>
        <p:spPr bwMode="auto">
          <a:xfrm>
            <a:off x="4694883" y="2761010"/>
            <a:ext cx="0" cy="2254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60" name="Line 45"/>
          <p:cNvSpPr>
            <a:spLocks noChangeShapeType="1"/>
          </p:cNvSpPr>
          <p:nvPr/>
        </p:nvSpPr>
        <p:spPr bwMode="auto">
          <a:xfrm>
            <a:off x="4694883" y="3199160"/>
            <a:ext cx="0" cy="2254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61" name="Line 46"/>
          <p:cNvSpPr>
            <a:spLocks noChangeShapeType="1"/>
          </p:cNvSpPr>
          <p:nvPr/>
        </p:nvSpPr>
        <p:spPr bwMode="auto">
          <a:xfrm>
            <a:off x="4694883" y="3748435"/>
            <a:ext cx="0" cy="2254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62" name="Line 47"/>
          <p:cNvSpPr>
            <a:spLocks noChangeShapeType="1"/>
          </p:cNvSpPr>
          <p:nvPr/>
        </p:nvSpPr>
        <p:spPr bwMode="auto">
          <a:xfrm>
            <a:off x="4694883" y="4242148"/>
            <a:ext cx="0" cy="2254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63" name="Line 48"/>
          <p:cNvSpPr>
            <a:spLocks noChangeShapeType="1"/>
          </p:cNvSpPr>
          <p:nvPr/>
        </p:nvSpPr>
        <p:spPr bwMode="auto">
          <a:xfrm>
            <a:off x="4694883" y="4780310"/>
            <a:ext cx="0" cy="2254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64" name="Line 49"/>
          <p:cNvSpPr>
            <a:spLocks noChangeShapeType="1"/>
          </p:cNvSpPr>
          <p:nvPr/>
        </p:nvSpPr>
        <p:spPr bwMode="auto">
          <a:xfrm>
            <a:off x="4685358" y="5381973"/>
            <a:ext cx="0" cy="2254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65" name="Rectangle 50"/>
          <p:cNvSpPr>
            <a:spLocks noChangeArrowheads="1"/>
          </p:cNvSpPr>
          <p:nvPr/>
        </p:nvSpPr>
        <p:spPr bwMode="auto">
          <a:xfrm>
            <a:off x="2316809" y="5439123"/>
            <a:ext cx="143033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第</a:t>
            </a:r>
            <a:r>
              <a:rPr kumimoji="0" lang="en-US" altLang="zh-CN" sz="1800">
                <a:latin typeface="华文中宋" panose="02010600040101010101" pitchFamily="2" charset="-122"/>
                <a:ea typeface="华文中宋" panose="02010600040101010101" pitchFamily="2" charset="-122"/>
              </a:rPr>
              <a:t>1</a:t>
            </a:r>
            <a:r>
              <a:rPr kumimoji="0" lang="zh-CN" altLang="en-US" sz="1800">
                <a:latin typeface="华文中宋" panose="02010600040101010101" pitchFamily="2" charset="-122"/>
                <a:ea typeface="华文中宋" panose="02010600040101010101" pitchFamily="2" charset="-122"/>
              </a:rPr>
              <a:t>层协议</a:t>
            </a:r>
          </a:p>
        </p:txBody>
      </p:sp>
      <p:sp>
        <p:nvSpPr>
          <p:cNvPr id="48166" name="Rectangle 57"/>
          <p:cNvSpPr>
            <a:spLocks noChangeArrowheads="1"/>
          </p:cNvSpPr>
          <p:nvPr/>
        </p:nvSpPr>
        <p:spPr bwMode="auto">
          <a:xfrm>
            <a:off x="2316809" y="4880323"/>
            <a:ext cx="143033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第</a:t>
            </a:r>
            <a:r>
              <a:rPr kumimoji="0" lang="en-US" altLang="zh-CN" sz="1800">
                <a:latin typeface="华文中宋" panose="02010600040101010101" pitchFamily="2" charset="-122"/>
                <a:ea typeface="华文中宋" panose="02010600040101010101" pitchFamily="2" charset="-122"/>
              </a:rPr>
              <a:t>2</a:t>
            </a:r>
            <a:r>
              <a:rPr kumimoji="0" lang="zh-CN" altLang="en-US" sz="1800">
                <a:latin typeface="华文中宋" panose="02010600040101010101" pitchFamily="2" charset="-122"/>
                <a:ea typeface="华文中宋" panose="02010600040101010101" pitchFamily="2" charset="-122"/>
              </a:rPr>
              <a:t>层协议</a:t>
            </a:r>
          </a:p>
        </p:txBody>
      </p:sp>
      <p:sp>
        <p:nvSpPr>
          <p:cNvPr id="48167" name="Rectangle 61"/>
          <p:cNvSpPr>
            <a:spLocks noChangeArrowheads="1"/>
          </p:cNvSpPr>
          <p:nvPr/>
        </p:nvSpPr>
        <p:spPr bwMode="auto">
          <a:xfrm>
            <a:off x="2316809" y="4256435"/>
            <a:ext cx="143033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第</a:t>
            </a:r>
            <a:r>
              <a:rPr kumimoji="0" lang="en-US" altLang="zh-CN" sz="1800">
                <a:latin typeface="华文中宋" panose="02010600040101010101" pitchFamily="2" charset="-122"/>
                <a:ea typeface="华文中宋" panose="02010600040101010101" pitchFamily="2" charset="-122"/>
              </a:rPr>
              <a:t>3</a:t>
            </a:r>
            <a:r>
              <a:rPr kumimoji="0" lang="zh-CN" altLang="en-US" sz="1800">
                <a:latin typeface="华文中宋" panose="02010600040101010101" pitchFamily="2" charset="-122"/>
                <a:ea typeface="华文中宋" panose="02010600040101010101" pitchFamily="2" charset="-122"/>
              </a:rPr>
              <a:t>层协议</a:t>
            </a:r>
          </a:p>
        </p:txBody>
      </p:sp>
      <p:sp>
        <p:nvSpPr>
          <p:cNvPr id="48168" name="Rectangle 62"/>
          <p:cNvSpPr>
            <a:spLocks noChangeArrowheads="1"/>
          </p:cNvSpPr>
          <p:nvPr/>
        </p:nvSpPr>
        <p:spPr bwMode="auto">
          <a:xfrm>
            <a:off x="2316809" y="3792885"/>
            <a:ext cx="143033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第</a:t>
            </a:r>
            <a:r>
              <a:rPr kumimoji="0" lang="en-US" altLang="zh-CN" sz="1800">
                <a:latin typeface="华文中宋" panose="02010600040101010101" pitchFamily="2" charset="-122"/>
                <a:ea typeface="华文中宋" panose="02010600040101010101" pitchFamily="2" charset="-122"/>
              </a:rPr>
              <a:t>4</a:t>
            </a:r>
            <a:r>
              <a:rPr kumimoji="0" lang="zh-CN" altLang="en-US" sz="1800">
                <a:latin typeface="华文中宋" panose="02010600040101010101" pitchFamily="2" charset="-122"/>
                <a:ea typeface="华文中宋" panose="02010600040101010101" pitchFamily="2" charset="-122"/>
              </a:rPr>
              <a:t>层协议</a:t>
            </a:r>
          </a:p>
        </p:txBody>
      </p:sp>
      <p:sp>
        <p:nvSpPr>
          <p:cNvPr id="48169" name="Rectangle 67"/>
          <p:cNvSpPr>
            <a:spLocks noChangeArrowheads="1"/>
          </p:cNvSpPr>
          <p:nvPr/>
        </p:nvSpPr>
        <p:spPr bwMode="auto">
          <a:xfrm>
            <a:off x="2316809" y="3351560"/>
            <a:ext cx="143033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第</a:t>
            </a:r>
            <a:r>
              <a:rPr kumimoji="0" lang="en-US" altLang="zh-CN" sz="1800">
                <a:latin typeface="华文中宋" panose="02010600040101010101" pitchFamily="2" charset="-122"/>
                <a:ea typeface="华文中宋" panose="02010600040101010101" pitchFamily="2" charset="-122"/>
              </a:rPr>
              <a:t>5</a:t>
            </a:r>
            <a:r>
              <a:rPr kumimoji="0" lang="zh-CN" altLang="en-US" sz="1800">
                <a:latin typeface="华文中宋" panose="02010600040101010101" pitchFamily="2" charset="-122"/>
                <a:ea typeface="华文中宋" panose="02010600040101010101" pitchFamily="2" charset="-122"/>
              </a:rPr>
              <a:t>层协议</a:t>
            </a:r>
          </a:p>
        </p:txBody>
      </p:sp>
      <p:sp>
        <p:nvSpPr>
          <p:cNvPr id="48170" name="Rectangle 68"/>
          <p:cNvSpPr>
            <a:spLocks noChangeArrowheads="1"/>
          </p:cNvSpPr>
          <p:nvPr/>
        </p:nvSpPr>
        <p:spPr bwMode="auto">
          <a:xfrm>
            <a:off x="2316809" y="2802285"/>
            <a:ext cx="143033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dirty="0">
                <a:latin typeface="华文中宋" panose="02010600040101010101" pitchFamily="2" charset="-122"/>
                <a:ea typeface="华文中宋" panose="02010600040101010101" pitchFamily="2" charset="-122"/>
              </a:rPr>
              <a:t>第</a:t>
            </a:r>
            <a:r>
              <a:rPr kumimoji="0" lang="en-US" altLang="zh-CN" sz="1800" dirty="0">
                <a:latin typeface="华文中宋" panose="02010600040101010101" pitchFamily="2" charset="-122"/>
                <a:ea typeface="华文中宋" panose="02010600040101010101" pitchFamily="2" charset="-122"/>
              </a:rPr>
              <a:t>6</a:t>
            </a:r>
            <a:r>
              <a:rPr kumimoji="0" lang="zh-CN" altLang="en-US" sz="1800" dirty="0">
                <a:latin typeface="华文中宋" panose="02010600040101010101" pitchFamily="2" charset="-122"/>
                <a:ea typeface="华文中宋" panose="02010600040101010101" pitchFamily="2" charset="-122"/>
              </a:rPr>
              <a:t>层协议</a:t>
            </a:r>
          </a:p>
        </p:txBody>
      </p:sp>
      <p:sp>
        <p:nvSpPr>
          <p:cNvPr id="48171" name="Rectangle 71"/>
          <p:cNvSpPr>
            <a:spLocks noChangeArrowheads="1"/>
          </p:cNvSpPr>
          <p:nvPr/>
        </p:nvSpPr>
        <p:spPr bwMode="auto">
          <a:xfrm>
            <a:off x="2316809" y="2340323"/>
            <a:ext cx="143033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dirty="0">
                <a:latin typeface="华文中宋" panose="02010600040101010101" pitchFamily="2" charset="-122"/>
                <a:ea typeface="华文中宋" panose="02010600040101010101" pitchFamily="2" charset="-122"/>
              </a:rPr>
              <a:t>第</a:t>
            </a:r>
            <a:r>
              <a:rPr kumimoji="0" lang="en-US" altLang="zh-CN" sz="1800" dirty="0">
                <a:latin typeface="华文中宋" panose="02010600040101010101" pitchFamily="2" charset="-122"/>
                <a:ea typeface="华文中宋" panose="02010600040101010101" pitchFamily="2" charset="-122"/>
              </a:rPr>
              <a:t>7</a:t>
            </a:r>
            <a:r>
              <a:rPr kumimoji="0" lang="zh-CN" altLang="en-US" sz="1800" dirty="0">
                <a:latin typeface="华文中宋" panose="02010600040101010101" pitchFamily="2" charset="-122"/>
                <a:ea typeface="华文中宋" panose="02010600040101010101" pitchFamily="2" charset="-122"/>
              </a:rPr>
              <a:t>层协议</a:t>
            </a:r>
          </a:p>
        </p:txBody>
      </p:sp>
      <p:sp>
        <p:nvSpPr>
          <p:cNvPr id="48172" name="Rectangle 73"/>
          <p:cNvSpPr>
            <a:spLocks noGrp="1" noChangeArrowheads="1"/>
          </p:cNvSpPr>
          <p:nvPr>
            <p:ph type="title"/>
          </p:nvPr>
        </p:nvSpPr>
        <p:spPr>
          <a:xfrm>
            <a:off x="0" y="58740"/>
            <a:ext cx="8050213" cy="850900"/>
          </a:xfrm>
          <a:noFill/>
        </p:spPr>
        <p:txBody>
          <a:bodyPr/>
          <a:lstStyle/>
          <a:p>
            <a:pPr eaLnBrk="1" hangingPunct="1"/>
            <a:r>
              <a:rPr lang="en-US" altLang="zh-CN" b="1" dirty="0">
                <a:latin typeface="Arial" panose="020B0604020202020204" pitchFamily="34" charset="0"/>
              </a:rPr>
              <a:t>§3.4</a:t>
            </a:r>
            <a:r>
              <a:rPr lang="en-US" altLang="zh-CN" b="1" dirty="0"/>
              <a:t> </a:t>
            </a:r>
            <a:r>
              <a:rPr lang="zh-CN" altLang="en-US" b="1" dirty="0"/>
              <a:t>软件的层次结构模型</a:t>
            </a:r>
            <a:endParaRPr lang="en-US" altLang="zh-CN" b="1" dirty="0"/>
          </a:p>
        </p:txBody>
      </p:sp>
      <p:sp>
        <p:nvSpPr>
          <p:cNvPr id="45" name="Rectangle 3"/>
          <p:cNvSpPr txBox="1">
            <a:spLocks noChangeArrowheads="1"/>
          </p:cNvSpPr>
          <p:nvPr/>
        </p:nvSpPr>
        <p:spPr bwMode="auto">
          <a:xfrm>
            <a:off x="5771207" y="987374"/>
            <a:ext cx="6375026"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eaLnBrk="1" hangingPunct="1"/>
            <a:r>
              <a:rPr lang="zh-CN" altLang="en-US" kern="0" dirty="0">
                <a:solidFill>
                  <a:schemeClr val="tx1"/>
                </a:solidFill>
                <a:ea typeface="华文中宋" panose="02010600040101010101" pitchFamily="2" charset="-122"/>
              </a:rPr>
              <a:t>计算机操作系统的体系结构</a:t>
            </a:r>
          </a:p>
        </p:txBody>
      </p:sp>
      <p:sp>
        <p:nvSpPr>
          <p:cNvPr id="46" name="AutoShape 4"/>
          <p:cNvSpPr>
            <a:spLocks noChangeArrowheads="1"/>
          </p:cNvSpPr>
          <p:nvPr/>
        </p:nvSpPr>
        <p:spPr bwMode="auto">
          <a:xfrm>
            <a:off x="5861248" y="5340053"/>
            <a:ext cx="5441950" cy="506413"/>
          </a:xfrm>
          <a:prstGeom prst="cube">
            <a:avLst>
              <a:gd name="adj" fmla="val 25000"/>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计算机硬件（</a:t>
            </a:r>
            <a:r>
              <a:rPr kumimoji="0" lang="en-US" altLang="zh-CN" sz="1800">
                <a:latin typeface="华文中宋" panose="02010600040101010101" pitchFamily="2" charset="-122"/>
                <a:ea typeface="华文中宋" panose="02010600040101010101" pitchFamily="2" charset="-122"/>
              </a:rPr>
              <a:t>CPU</a:t>
            </a:r>
            <a:r>
              <a:rPr kumimoji="0" lang="zh-CN" altLang="en-US" sz="1800">
                <a:latin typeface="华文中宋" panose="02010600040101010101" pitchFamily="2" charset="-122"/>
                <a:ea typeface="华文中宋" panose="02010600040101010101" pitchFamily="2" charset="-122"/>
              </a:rPr>
              <a:t>、内存、</a:t>
            </a:r>
            <a:r>
              <a:rPr kumimoji="0" lang="en-US" altLang="zh-CN" sz="1800">
                <a:latin typeface="华文中宋" panose="02010600040101010101" pitchFamily="2" charset="-122"/>
                <a:ea typeface="华文中宋" panose="02010600040101010101" pitchFamily="2" charset="-122"/>
              </a:rPr>
              <a:t>I/O</a:t>
            </a:r>
            <a:r>
              <a:rPr kumimoji="0" lang="zh-CN" altLang="en-US" sz="1800">
                <a:latin typeface="华文中宋" panose="02010600040101010101" pitchFamily="2" charset="-122"/>
                <a:ea typeface="华文中宋" panose="02010600040101010101" pitchFamily="2" charset="-122"/>
              </a:rPr>
              <a:t>）</a:t>
            </a:r>
          </a:p>
        </p:txBody>
      </p:sp>
      <p:sp>
        <p:nvSpPr>
          <p:cNvPr id="47" name="AutoShape 5"/>
          <p:cNvSpPr>
            <a:spLocks noChangeArrowheads="1"/>
          </p:cNvSpPr>
          <p:nvPr/>
        </p:nvSpPr>
        <p:spPr bwMode="auto">
          <a:xfrm>
            <a:off x="5848548" y="4770140"/>
            <a:ext cx="5441950" cy="506412"/>
          </a:xfrm>
          <a:prstGeom prst="cube">
            <a:avLst>
              <a:gd name="adj" fmla="val 25000"/>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基本输入输出</a:t>
            </a:r>
          </a:p>
        </p:txBody>
      </p:sp>
      <p:sp>
        <p:nvSpPr>
          <p:cNvPr id="48" name="AutoShape 6"/>
          <p:cNvSpPr>
            <a:spLocks noChangeArrowheads="1"/>
          </p:cNvSpPr>
          <p:nvPr/>
        </p:nvSpPr>
        <p:spPr bwMode="auto">
          <a:xfrm>
            <a:off x="5867598" y="4189115"/>
            <a:ext cx="5441950" cy="506412"/>
          </a:xfrm>
          <a:prstGeom prst="cube">
            <a:avLst>
              <a:gd name="adj" fmla="val 25000"/>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操作系统内核</a:t>
            </a:r>
          </a:p>
        </p:txBody>
      </p:sp>
      <p:sp>
        <p:nvSpPr>
          <p:cNvPr id="49" name="AutoShape 7"/>
          <p:cNvSpPr>
            <a:spLocks noChangeArrowheads="1"/>
          </p:cNvSpPr>
          <p:nvPr/>
        </p:nvSpPr>
        <p:spPr bwMode="auto">
          <a:xfrm>
            <a:off x="5854898" y="3620790"/>
            <a:ext cx="5441950" cy="506412"/>
          </a:xfrm>
          <a:prstGeom prst="cube">
            <a:avLst>
              <a:gd name="adj" fmla="val 25000"/>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系统调用</a:t>
            </a:r>
          </a:p>
        </p:txBody>
      </p:sp>
      <p:sp>
        <p:nvSpPr>
          <p:cNvPr id="50" name="AutoShape 8"/>
          <p:cNvSpPr>
            <a:spLocks noChangeArrowheads="1"/>
          </p:cNvSpPr>
          <p:nvPr/>
        </p:nvSpPr>
        <p:spPr bwMode="auto">
          <a:xfrm>
            <a:off x="5862836" y="3063578"/>
            <a:ext cx="5441950" cy="506413"/>
          </a:xfrm>
          <a:prstGeom prst="cube">
            <a:avLst>
              <a:gd name="adj" fmla="val 25000"/>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语言处理、系统工具、系统应用、应用程序</a:t>
            </a:r>
          </a:p>
        </p:txBody>
      </p:sp>
      <p:sp>
        <p:nvSpPr>
          <p:cNvPr id="51" name="AutoShape 9"/>
          <p:cNvSpPr>
            <a:spLocks noChangeArrowheads="1"/>
          </p:cNvSpPr>
          <p:nvPr/>
        </p:nvSpPr>
        <p:spPr bwMode="auto">
          <a:xfrm>
            <a:off x="5875536" y="2493665"/>
            <a:ext cx="5441950" cy="506412"/>
          </a:xfrm>
          <a:prstGeom prst="cube">
            <a:avLst>
              <a:gd name="adj" fmla="val 25000"/>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en-US" altLang="zh-CN" sz="1800">
                <a:latin typeface="华文中宋" panose="02010600040101010101" pitchFamily="2" charset="-122"/>
                <a:ea typeface="华文中宋" panose="02010600040101010101" pitchFamily="2" charset="-122"/>
              </a:rPr>
              <a:t>Shell</a:t>
            </a:r>
            <a:r>
              <a:rPr kumimoji="0" lang="zh-CN" altLang="en-US" sz="1800">
                <a:latin typeface="华文中宋" panose="02010600040101010101" pitchFamily="2" charset="-122"/>
                <a:ea typeface="华文中宋" panose="02010600040101010101" pitchFamily="2" charset="-122"/>
              </a:rPr>
              <a:t>解释运行</a:t>
            </a:r>
          </a:p>
        </p:txBody>
      </p:sp>
      <p:sp>
        <p:nvSpPr>
          <p:cNvPr id="52" name="AutoShape 10"/>
          <p:cNvSpPr>
            <a:spLocks noChangeArrowheads="1"/>
          </p:cNvSpPr>
          <p:nvPr/>
        </p:nvSpPr>
        <p:spPr bwMode="auto">
          <a:xfrm>
            <a:off x="6337499" y="1757066"/>
            <a:ext cx="1108075" cy="515937"/>
          </a:xfrm>
          <a:prstGeom prst="smileyFace">
            <a:avLst>
              <a:gd name="adj" fmla="val 4653"/>
            </a:avLst>
          </a:prstGeom>
          <a:solidFill>
            <a:schemeClr val="accent1"/>
          </a:solidFill>
          <a:ln w="9525">
            <a:solidFill>
              <a:schemeClr val="tx1"/>
            </a:solidFill>
            <a:round/>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endParaRPr kumimoji="0" lang="en-US" altLang="zh-CN" sz="1800">
              <a:latin typeface="华文中宋" panose="02010600040101010101" pitchFamily="2" charset="-122"/>
              <a:ea typeface="华文中宋" panose="02010600040101010101" pitchFamily="2" charset="-122"/>
            </a:endParaRPr>
          </a:p>
        </p:txBody>
      </p:sp>
      <p:sp>
        <p:nvSpPr>
          <p:cNvPr id="53" name="AutoShape 11"/>
          <p:cNvSpPr>
            <a:spLocks noChangeArrowheads="1"/>
          </p:cNvSpPr>
          <p:nvPr/>
        </p:nvSpPr>
        <p:spPr bwMode="auto">
          <a:xfrm>
            <a:off x="9522024" y="1736427"/>
            <a:ext cx="1108075" cy="515938"/>
          </a:xfrm>
          <a:prstGeom prst="smileyFace">
            <a:avLst>
              <a:gd name="adj" fmla="val 4653"/>
            </a:avLst>
          </a:prstGeom>
          <a:solidFill>
            <a:schemeClr val="accent1"/>
          </a:solidFill>
          <a:ln w="9525">
            <a:solidFill>
              <a:schemeClr val="tx1"/>
            </a:solidFill>
            <a:round/>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latinLnBrk="0">
              <a:spcBef>
                <a:spcPct val="0"/>
              </a:spcBef>
              <a:buFontTx/>
              <a:buNone/>
            </a:pPr>
            <a:endParaRPr kumimoji="0" lang="zh-CN" altLang="en-US" sz="1800">
              <a:latin typeface="华文中宋" panose="02010600040101010101" pitchFamily="2" charset="-122"/>
              <a:ea typeface="华文中宋" panose="02010600040101010101" pitchFamily="2" charset="-122"/>
            </a:endParaRPr>
          </a:p>
        </p:txBody>
      </p:sp>
      <p:sp>
        <p:nvSpPr>
          <p:cNvPr id="54" name="Line 12"/>
          <p:cNvSpPr>
            <a:spLocks noChangeShapeType="1"/>
          </p:cNvSpPr>
          <p:nvPr/>
        </p:nvSpPr>
        <p:spPr bwMode="auto">
          <a:xfrm>
            <a:off x="6875661" y="2295228"/>
            <a:ext cx="0" cy="1825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13"/>
          <p:cNvSpPr>
            <a:spLocks noChangeShapeType="1"/>
          </p:cNvSpPr>
          <p:nvPr/>
        </p:nvSpPr>
        <p:spPr bwMode="auto">
          <a:xfrm>
            <a:off x="10082411" y="2304753"/>
            <a:ext cx="0" cy="1825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Rectangle 14"/>
          <p:cNvSpPr>
            <a:spLocks noChangeArrowheads="1"/>
          </p:cNvSpPr>
          <p:nvPr/>
        </p:nvSpPr>
        <p:spPr bwMode="auto">
          <a:xfrm>
            <a:off x="8212336" y="1930102"/>
            <a:ext cx="13446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en-US" altLang="zh-CN" sz="1800">
                <a:latin typeface="华文中宋" panose="02010600040101010101" pitchFamily="2" charset="-122"/>
                <a:ea typeface="华文中宋" panose="02010600040101010101" pitchFamily="2" charset="-122"/>
              </a:rPr>
              <a:t>……</a:t>
            </a:r>
          </a:p>
        </p:txBody>
      </p:sp>
      <p:cxnSp>
        <p:nvCxnSpPr>
          <p:cNvPr id="3" name="直接连接符 2"/>
          <p:cNvCxnSpPr>
            <a:cxnSpLocks/>
          </p:cNvCxnSpPr>
          <p:nvPr/>
        </p:nvCxnSpPr>
        <p:spPr bwMode="auto">
          <a:xfrm>
            <a:off x="5519936" y="1052736"/>
            <a:ext cx="0" cy="5328592"/>
          </a:xfrm>
          <a:prstGeom prst="line">
            <a:avLst/>
          </a:pr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p:spPr>
      </p:cxnSp>
      <p:sp>
        <p:nvSpPr>
          <p:cNvPr id="58" name="Line 30">
            <a:extLst>
              <a:ext uri="{FF2B5EF4-FFF2-40B4-BE49-F238E27FC236}">
                <a16:creationId xmlns:a16="http://schemas.microsoft.com/office/drawing/2014/main" id="{5325719D-3220-405B-8F3F-2F38199FB8EC}"/>
              </a:ext>
            </a:extLst>
          </p:cNvPr>
          <p:cNvSpPr>
            <a:spLocks noChangeShapeType="1"/>
          </p:cNvSpPr>
          <p:nvPr/>
        </p:nvSpPr>
        <p:spPr bwMode="auto">
          <a:xfrm>
            <a:off x="1870546" y="3140968"/>
            <a:ext cx="2281238"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 name="Line 30">
            <a:extLst>
              <a:ext uri="{FF2B5EF4-FFF2-40B4-BE49-F238E27FC236}">
                <a16:creationId xmlns:a16="http://schemas.microsoft.com/office/drawing/2014/main" id="{D3ABE3D8-9C0F-45BE-9D7D-C120D7C6B062}"/>
              </a:ext>
            </a:extLst>
          </p:cNvPr>
          <p:cNvSpPr>
            <a:spLocks noChangeShapeType="1"/>
          </p:cNvSpPr>
          <p:nvPr/>
        </p:nvSpPr>
        <p:spPr bwMode="auto">
          <a:xfrm>
            <a:off x="1870546" y="3645024"/>
            <a:ext cx="2281238"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 name="Line 30">
            <a:extLst>
              <a:ext uri="{FF2B5EF4-FFF2-40B4-BE49-F238E27FC236}">
                <a16:creationId xmlns:a16="http://schemas.microsoft.com/office/drawing/2014/main" id="{2F42BB90-546C-4607-902A-7F224A14411E}"/>
              </a:ext>
            </a:extLst>
          </p:cNvPr>
          <p:cNvSpPr>
            <a:spLocks noChangeShapeType="1"/>
          </p:cNvSpPr>
          <p:nvPr/>
        </p:nvSpPr>
        <p:spPr bwMode="auto">
          <a:xfrm>
            <a:off x="1847528" y="4077072"/>
            <a:ext cx="2281238"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 name="Line 30">
            <a:extLst>
              <a:ext uri="{FF2B5EF4-FFF2-40B4-BE49-F238E27FC236}">
                <a16:creationId xmlns:a16="http://schemas.microsoft.com/office/drawing/2014/main" id="{AD469325-5A74-4E26-B80C-9B98909A0649}"/>
              </a:ext>
            </a:extLst>
          </p:cNvPr>
          <p:cNvSpPr>
            <a:spLocks noChangeShapeType="1"/>
          </p:cNvSpPr>
          <p:nvPr/>
        </p:nvSpPr>
        <p:spPr bwMode="auto">
          <a:xfrm>
            <a:off x="1847528" y="4581128"/>
            <a:ext cx="2281238"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 name="Line 30">
            <a:extLst>
              <a:ext uri="{FF2B5EF4-FFF2-40B4-BE49-F238E27FC236}">
                <a16:creationId xmlns:a16="http://schemas.microsoft.com/office/drawing/2014/main" id="{BB93690F-C534-4901-83BC-DDA94F137C64}"/>
              </a:ext>
            </a:extLst>
          </p:cNvPr>
          <p:cNvSpPr>
            <a:spLocks noChangeShapeType="1"/>
          </p:cNvSpPr>
          <p:nvPr/>
        </p:nvSpPr>
        <p:spPr bwMode="auto">
          <a:xfrm>
            <a:off x="1798538" y="5733256"/>
            <a:ext cx="2281238"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 name="Line 30">
            <a:extLst>
              <a:ext uri="{FF2B5EF4-FFF2-40B4-BE49-F238E27FC236}">
                <a16:creationId xmlns:a16="http://schemas.microsoft.com/office/drawing/2014/main" id="{CC9A934F-434D-4A75-A257-D3D0F4301498}"/>
              </a:ext>
            </a:extLst>
          </p:cNvPr>
          <p:cNvSpPr>
            <a:spLocks noChangeShapeType="1"/>
          </p:cNvSpPr>
          <p:nvPr/>
        </p:nvSpPr>
        <p:spPr bwMode="auto">
          <a:xfrm>
            <a:off x="1847528" y="5157192"/>
            <a:ext cx="2281238"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92940405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50179" name="Rectangle 3"/>
          <p:cNvSpPr>
            <a:spLocks noGrp="1" noChangeArrowheads="1"/>
          </p:cNvSpPr>
          <p:nvPr>
            <p:ph type="body" idx="1"/>
          </p:nvPr>
        </p:nvSpPr>
        <p:spPr>
          <a:xfrm>
            <a:off x="551384" y="852887"/>
            <a:ext cx="10873208" cy="5192712"/>
          </a:xfrm>
        </p:spPr>
        <p:txBody>
          <a:bodyPr/>
          <a:lstStyle/>
          <a:p>
            <a:pPr eaLnBrk="1" hangingPunct="1">
              <a:lnSpc>
                <a:spcPct val="150000"/>
              </a:lnSpc>
            </a:pPr>
            <a:r>
              <a:rPr lang="zh-CN" altLang="en-US" sz="2800" dirty="0">
                <a:solidFill>
                  <a:schemeClr val="tx1"/>
                </a:solidFill>
                <a:ea typeface="华文中宋" panose="02010600040101010101" pitchFamily="2" charset="-122"/>
              </a:rPr>
              <a:t>层次体系结构的对比、总结</a:t>
            </a:r>
            <a:endParaRPr lang="en-US" altLang="zh-CN" sz="2800" dirty="0">
              <a:solidFill>
                <a:schemeClr val="tx1"/>
              </a:solidFill>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sz="2400" dirty="0">
                <a:solidFill>
                  <a:schemeClr val="tx1"/>
                </a:solidFill>
                <a:latin typeface="楷体" panose="02010609060101010101" pitchFamily="49" charset="-122"/>
                <a:ea typeface="楷体" panose="02010609060101010101" pitchFamily="49" charset="-122"/>
              </a:rPr>
              <a:t>都是从硬件的构成和连接的基础开始</a:t>
            </a:r>
          </a:p>
          <a:p>
            <a:pPr lvl="1" eaLnBrk="1" hangingPunct="1">
              <a:lnSpc>
                <a:spcPct val="150000"/>
              </a:lnSpc>
              <a:buFont typeface="Wingdings" panose="05000000000000000000" pitchFamily="2" charset="2"/>
              <a:buChar char="u"/>
            </a:pPr>
            <a:r>
              <a:rPr lang="zh-CN" altLang="en-US" sz="2400" dirty="0">
                <a:solidFill>
                  <a:schemeClr val="tx1"/>
                </a:solidFill>
                <a:latin typeface="楷体" panose="02010609060101010101" pitchFamily="49" charset="-122"/>
                <a:ea typeface="楷体" panose="02010609060101010101" pitchFamily="49" charset="-122"/>
              </a:rPr>
              <a:t>系统设计中都考虑到了系统的升级和扩展性、兼容性</a:t>
            </a:r>
          </a:p>
          <a:p>
            <a:pPr lvl="1" eaLnBrk="1" hangingPunct="1">
              <a:lnSpc>
                <a:spcPct val="150000"/>
              </a:lnSpc>
              <a:buFont typeface="Wingdings" panose="05000000000000000000" pitchFamily="2" charset="2"/>
              <a:buChar char="u"/>
            </a:pPr>
            <a:r>
              <a:rPr lang="zh-CN" altLang="en-US" sz="2400" dirty="0">
                <a:solidFill>
                  <a:schemeClr val="tx1"/>
                </a:solidFill>
                <a:latin typeface="楷体" panose="02010609060101010101" pitchFamily="49" charset="-122"/>
                <a:ea typeface="楷体" panose="02010609060101010101" pitchFamily="49" charset="-122"/>
              </a:rPr>
              <a:t>建立在各基础层服务之上的系统，对于性能可以建立可追踪的分析估计</a:t>
            </a:r>
          </a:p>
          <a:p>
            <a:pPr lvl="1" eaLnBrk="1" hangingPunct="1">
              <a:lnSpc>
                <a:spcPct val="150000"/>
              </a:lnSpc>
              <a:buFont typeface="Wingdings" panose="05000000000000000000" pitchFamily="2" charset="2"/>
              <a:buChar char="u"/>
            </a:pPr>
            <a:r>
              <a:rPr lang="zh-CN" altLang="en-US" sz="2400" dirty="0">
                <a:solidFill>
                  <a:schemeClr val="tx1"/>
                </a:solidFill>
                <a:highlight>
                  <a:srgbClr val="FFFF00"/>
                </a:highlight>
                <a:latin typeface="楷体" panose="02010609060101010101" pitchFamily="49" charset="-122"/>
                <a:ea typeface="楷体" panose="02010609060101010101" pitchFamily="49" charset="-122"/>
              </a:rPr>
              <a:t>以上两个体系结构的不同点</a:t>
            </a:r>
          </a:p>
          <a:p>
            <a:pPr lvl="2" eaLnBrk="1" hangingPunct="1">
              <a:lnSpc>
                <a:spcPct val="150000"/>
              </a:lnSpc>
            </a:pPr>
            <a:r>
              <a:rPr lang="zh-CN" altLang="en-US" sz="2000" dirty="0">
                <a:solidFill>
                  <a:srgbClr val="A61D38"/>
                </a:solidFill>
                <a:ea typeface="华文中宋" panose="02010600040101010101" pitchFamily="2" charset="-122"/>
              </a:rPr>
              <a:t>上层对下层的隔层之间是否发生直接连接或调用关系</a:t>
            </a:r>
          </a:p>
          <a:p>
            <a:pPr lvl="1" eaLnBrk="1" hangingPunct="1">
              <a:lnSpc>
                <a:spcPct val="150000"/>
              </a:lnSpc>
              <a:buFont typeface="Wingdings" panose="05000000000000000000" pitchFamily="2" charset="2"/>
              <a:buChar char="u"/>
            </a:pPr>
            <a:r>
              <a:rPr lang="zh-CN" altLang="en-US" sz="2400" dirty="0">
                <a:solidFill>
                  <a:schemeClr val="tx1"/>
                </a:solidFill>
                <a:latin typeface="楷体" panose="02010609060101010101" pitchFamily="49" charset="-122"/>
                <a:ea typeface="楷体" panose="02010609060101010101" pitchFamily="49" charset="-122"/>
              </a:rPr>
              <a:t>以上体系结构为复杂软件的分层设计提供了典范，体系结构的层次风格主要因此而得到认识的。</a:t>
            </a:r>
          </a:p>
        </p:txBody>
      </p:sp>
      <p:sp>
        <p:nvSpPr>
          <p:cNvPr id="50180" name="Rectangle 5"/>
          <p:cNvSpPr>
            <a:spLocks noGrp="1" noChangeArrowheads="1"/>
          </p:cNvSpPr>
          <p:nvPr>
            <p:ph type="title"/>
          </p:nvPr>
        </p:nvSpPr>
        <p:spPr>
          <a:xfrm>
            <a:off x="0" y="0"/>
            <a:ext cx="8050213" cy="850900"/>
          </a:xfrm>
          <a:noFill/>
        </p:spPr>
        <p:txBody>
          <a:bodyPr/>
          <a:lstStyle/>
          <a:p>
            <a:pPr eaLnBrk="1" hangingPunct="1"/>
            <a:r>
              <a:rPr lang="en-US" altLang="zh-CN" b="1" dirty="0">
                <a:latin typeface="华文中宋" panose="02010600040101010101" pitchFamily="2" charset="-122"/>
                <a:ea typeface="华文中宋" panose="02010600040101010101" pitchFamily="2" charset="-122"/>
              </a:rPr>
              <a:t>§3.4 </a:t>
            </a:r>
            <a:r>
              <a:rPr lang="zh-CN" altLang="en-US" b="1" dirty="0">
                <a:latin typeface="华文中宋" panose="02010600040101010101" pitchFamily="2" charset="-122"/>
                <a:ea typeface="华文中宋" panose="02010600040101010101" pitchFamily="2" charset="-122"/>
              </a:rPr>
              <a:t>软件的层次结构模型</a:t>
            </a:r>
            <a:endParaRPr lang="en-US" altLang="zh-CN"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3423358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51203" name="Rectangle 3"/>
          <p:cNvSpPr>
            <a:spLocks noGrp="1" noChangeArrowheads="1"/>
          </p:cNvSpPr>
          <p:nvPr>
            <p:ph type="body" idx="1"/>
          </p:nvPr>
        </p:nvSpPr>
        <p:spPr>
          <a:xfrm>
            <a:off x="335360" y="1052735"/>
            <a:ext cx="11161240" cy="4945315"/>
          </a:xfrm>
        </p:spPr>
        <p:txBody>
          <a:bodyPr/>
          <a:lstStyle/>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建筑的发展经历了从认识建筑材料到采用基础构件、到建立整体结构的过程。</a:t>
            </a:r>
            <a:endParaRPr lang="en-US" altLang="zh-CN"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软件的发展和构造也具有类似建筑的性质。</a:t>
            </a:r>
            <a:endParaRPr lang="en-US" altLang="zh-CN"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任何软件的完整结构都具有层次关系</a:t>
            </a:r>
            <a:r>
              <a:rPr lang="en-US" altLang="zh-CN" dirty="0">
                <a:solidFill>
                  <a:schemeClr val="tx1"/>
                </a:solidFill>
                <a:latin typeface="华文中宋" panose="02010600040101010101" pitchFamily="2" charset="-122"/>
                <a:ea typeface="华文中宋" panose="02010600040101010101" pitchFamily="2" charset="-122"/>
              </a:rPr>
              <a:t>:</a:t>
            </a:r>
          </a:p>
          <a:p>
            <a:pPr lvl="1" eaLnBrk="1" hangingPunct="1">
              <a:lnSpc>
                <a:spcPct val="150000"/>
              </a:lnSpc>
              <a:buFont typeface="Wingdings" panose="05000000000000000000" pitchFamily="2" charset="2"/>
              <a:buChar char="u"/>
            </a:pPr>
            <a:r>
              <a:rPr lang="zh-CN" altLang="en-US" sz="2400" dirty="0">
                <a:solidFill>
                  <a:schemeClr val="tx1"/>
                </a:solidFill>
                <a:latin typeface="楷体" panose="02010609060101010101" pitchFamily="49" charset="-122"/>
                <a:ea typeface="楷体" panose="02010609060101010101" pitchFamily="49" charset="-122"/>
              </a:rPr>
              <a:t>特定的软件需要特定的硬件环境运行</a:t>
            </a:r>
          </a:p>
          <a:p>
            <a:pPr lvl="1" eaLnBrk="1" hangingPunct="1">
              <a:lnSpc>
                <a:spcPct val="150000"/>
              </a:lnSpc>
              <a:buFont typeface="Wingdings" panose="05000000000000000000" pitchFamily="2" charset="2"/>
              <a:buChar char="u"/>
            </a:pPr>
            <a:r>
              <a:rPr lang="zh-CN" altLang="en-US" sz="2400" dirty="0">
                <a:solidFill>
                  <a:schemeClr val="tx1"/>
                </a:solidFill>
                <a:latin typeface="楷体" panose="02010609060101010101" pitchFamily="49" charset="-122"/>
                <a:ea typeface="楷体" panose="02010609060101010101" pitchFamily="49" charset="-122"/>
              </a:rPr>
              <a:t>不存在不需要下层支持的抽象的上层结构或框架</a:t>
            </a:r>
          </a:p>
          <a:p>
            <a:pPr lvl="1" eaLnBrk="1" hangingPunct="1">
              <a:lnSpc>
                <a:spcPct val="150000"/>
              </a:lnSpc>
              <a:buFont typeface="Wingdings" panose="05000000000000000000" pitchFamily="2" charset="2"/>
              <a:buChar char="u"/>
            </a:pPr>
            <a:r>
              <a:rPr lang="zh-CN" altLang="en-US" sz="2400" dirty="0">
                <a:solidFill>
                  <a:schemeClr val="tx1"/>
                </a:solidFill>
                <a:latin typeface="楷体" panose="02010609060101010101" pitchFamily="49" charset="-122"/>
                <a:ea typeface="楷体" panose="02010609060101010101" pitchFamily="49" charset="-122"/>
              </a:rPr>
              <a:t>层次性是软件体系结构的不变性质，是软件构成的共同规律</a:t>
            </a:r>
          </a:p>
        </p:txBody>
      </p:sp>
      <p:sp>
        <p:nvSpPr>
          <p:cNvPr id="51204" name="Rectangle 23"/>
          <p:cNvSpPr>
            <a:spLocks noGrp="1" noChangeArrowheads="1"/>
          </p:cNvSpPr>
          <p:nvPr>
            <p:ph type="title"/>
          </p:nvPr>
        </p:nvSpPr>
        <p:spPr>
          <a:xfrm>
            <a:off x="0" y="235340"/>
            <a:ext cx="8050213" cy="850900"/>
          </a:xfrm>
          <a:noFill/>
        </p:spPr>
        <p:txBody>
          <a:bodyPr/>
          <a:lstStyle/>
          <a:p>
            <a:pPr eaLnBrk="1" hangingPunct="1"/>
            <a:r>
              <a:rPr lang="en-US" altLang="zh-CN" b="1" dirty="0">
                <a:latin typeface="Arial" panose="020B0604020202020204" pitchFamily="34" charset="0"/>
              </a:rPr>
              <a:t>§3.5</a:t>
            </a:r>
            <a:r>
              <a:rPr lang="en-US" altLang="zh-CN" b="1" dirty="0"/>
              <a:t> </a:t>
            </a:r>
            <a:r>
              <a:rPr lang="zh-CN" altLang="en-US" b="1" dirty="0"/>
              <a:t>软件体系结构的层次模型</a:t>
            </a:r>
            <a:endParaRPr lang="en-US" altLang="zh-CN" b="1" dirty="0"/>
          </a:p>
        </p:txBody>
      </p:sp>
    </p:spTree>
    <p:extLst>
      <p:ext uri="{BB962C8B-B14F-4D97-AF65-F5344CB8AC3E}">
        <p14:creationId xmlns:p14="http://schemas.microsoft.com/office/powerpoint/2010/main" val="424827021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b="1" dirty="0">
                <a:latin typeface="Arial" panose="020B0604020202020204" pitchFamily="34" charset="0"/>
              </a:rPr>
              <a:t>§3.5</a:t>
            </a:r>
            <a:r>
              <a:rPr lang="en-US" altLang="zh-CN" b="1" dirty="0"/>
              <a:t> </a:t>
            </a:r>
            <a:r>
              <a:rPr lang="zh-CN" altLang="en-US" b="1" dirty="0"/>
              <a:t>软件体系结构的层次模型</a:t>
            </a:r>
          </a:p>
        </p:txBody>
      </p:sp>
      <p:sp>
        <p:nvSpPr>
          <p:cNvPr id="52227" name="Rectangle 4"/>
          <p:cNvSpPr>
            <a:spLocks noChangeArrowheads="1"/>
          </p:cNvSpPr>
          <p:nvPr/>
        </p:nvSpPr>
        <p:spPr bwMode="auto">
          <a:xfrm>
            <a:off x="1271464" y="1556792"/>
            <a:ext cx="4084637" cy="496887"/>
          </a:xfrm>
          <a:prstGeom prst="rect">
            <a:avLst/>
          </a:prstGeom>
          <a:solidFill>
            <a:schemeClr val="accent1"/>
          </a:solidFill>
          <a:ln w="9525" algn="ctr">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第</a:t>
            </a:r>
            <a:r>
              <a:rPr kumimoji="0" lang="en-US" altLang="zh-CN" sz="1800">
                <a:latin typeface="华文中宋" panose="02010600040101010101" pitchFamily="2" charset="-122"/>
                <a:ea typeface="华文中宋" panose="02010600040101010101" pitchFamily="2" charset="-122"/>
              </a:rPr>
              <a:t>6</a:t>
            </a:r>
            <a:r>
              <a:rPr kumimoji="0" lang="zh-CN" altLang="en-US" sz="1800">
                <a:latin typeface="华文中宋" panose="02010600040101010101" pitchFamily="2" charset="-122"/>
                <a:ea typeface="华文中宋" panose="02010600040101010101" pitchFamily="2" charset="-122"/>
              </a:rPr>
              <a:t>层 应用层</a:t>
            </a:r>
          </a:p>
        </p:txBody>
      </p:sp>
      <p:sp>
        <p:nvSpPr>
          <p:cNvPr id="52228" name="Rectangle 5"/>
          <p:cNvSpPr>
            <a:spLocks noChangeArrowheads="1"/>
          </p:cNvSpPr>
          <p:nvPr/>
        </p:nvSpPr>
        <p:spPr bwMode="auto">
          <a:xfrm>
            <a:off x="1271464" y="2085428"/>
            <a:ext cx="4084637" cy="496888"/>
          </a:xfrm>
          <a:prstGeom prst="rect">
            <a:avLst/>
          </a:prstGeom>
          <a:solidFill>
            <a:schemeClr val="accent1"/>
          </a:solidFill>
          <a:ln w="9525" algn="ctr">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第</a:t>
            </a:r>
            <a:r>
              <a:rPr kumimoji="0" lang="en-US" altLang="zh-CN" sz="1800">
                <a:latin typeface="华文中宋" panose="02010600040101010101" pitchFamily="2" charset="-122"/>
                <a:ea typeface="华文中宋" panose="02010600040101010101" pitchFamily="2" charset="-122"/>
              </a:rPr>
              <a:t>5</a:t>
            </a:r>
            <a:r>
              <a:rPr kumimoji="0" lang="zh-CN" altLang="en-US" sz="1800">
                <a:latin typeface="华文中宋" panose="02010600040101010101" pitchFamily="2" charset="-122"/>
                <a:ea typeface="华文中宋" panose="02010600040101010101" pitchFamily="2" charset="-122"/>
              </a:rPr>
              <a:t>层 系统结构模式层</a:t>
            </a:r>
          </a:p>
        </p:txBody>
      </p:sp>
      <p:sp>
        <p:nvSpPr>
          <p:cNvPr id="52229" name="Rectangle 6"/>
          <p:cNvSpPr>
            <a:spLocks noChangeArrowheads="1"/>
          </p:cNvSpPr>
          <p:nvPr/>
        </p:nvSpPr>
        <p:spPr bwMode="auto">
          <a:xfrm>
            <a:off x="1271464" y="2650578"/>
            <a:ext cx="4084637" cy="496888"/>
          </a:xfrm>
          <a:prstGeom prst="rect">
            <a:avLst/>
          </a:prstGeom>
          <a:solidFill>
            <a:schemeClr val="accent1"/>
          </a:solidFill>
          <a:ln w="9525" algn="ctr">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第</a:t>
            </a:r>
            <a:r>
              <a:rPr kumimoji="0" lang="en-US" altLang="zh-CN" sz="1800">
                <a:latin typeface="华文中宋" panose="02010600040101010101" pitchFamily="2" charset="-122"/>
                <a:ea typeface="华文中宋" panose="02010600040101010101" pitchFamily="2" charset="-122"/>
              </a:rPr>
              <a:t>4</a:t>
            </a:r>
            <a:r>
              <a:rPr kumimoji="0" lang="zh-CN" altLang="en-US" sz="1800">
                <a:latin typeface="华文中宋" panose="02010600040101010101" pitchFamily="2" charset="-122"/>
                <a:ea typeface="华文中宋" panose="02010600040101010101" pitchFamily="2" charset="-122"/>
              </a:rPr>
              <a:t>层 资源和管理调度层</a:t>
            </a:r>
          </a:p>
        </p:txBody>
      </p:sp>
      <p:sp>
        <p:nvSpPr>
          <p:cNvPr id="52230" name="Rectangle 7"/>
          <p:cNvSpPr>
            <a:spLocks noChangeArrowheads="1"/>
          </p:cNvSpPr>
          <p:nvPr/>
        </p:nvSpPr>
        <p:spPr bwMode="auto">
          <a:xfrm>
            <a:off x="1271464" y="3209378"/>
            <a:ext cx="4105274" cy="496888"/>
          </a:xfrm>
          <a:prstGeom prst="rect">
            <a:avLst/>
          </a:prstGeom>
          <a:solidFill>
            <a:schemeClr val="accent1"/>
          </a:solidFill>
          <a:ln w="9525" algn="ctr">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华文中宋" panose="02010600040101010101" pitchFamily="2" charset="-122"/>
                <a:ea typeface="华文中宋" panose="02010600040101010101" pitchFamily="2" charset="-122"/>
              </a:rPr>
              <a:t>第</a:t>
            </a:r>
            <a:r>
              <a:rPr kumimoji="0" lang="en-US" altLang="zh-CN" sz="1800">
                <a:latin typeface="华文中宋" panose="02010600040101010101" pitchFamily="2" charset="-122"/>
                <a:ea typeface="华文中宋" panose="02010600040101010101" pitchFamily="2" charset="-122"/>
              </a:rPr>
              <a:t>3</a:t>
            </a:r>
            <a:r>
              <a:rPr kumimoji="0" lang="zh-CN" altLang="en-US" sz="1800">
                <a:latin typeface="华文中宋" panose="02010600040101010101" pitchFamily="2" charset="-122"/>
                <a:ea typeface="华文中宋" panose="02010600040101010101" pitchFamily="2" charset="-122"/>
              </a:rPr>
              <a:t>层 基础控制描述层</a:t>
            </a:r>
          </a:p>
        </p:txBody>
      </p:sp>
      <p:sp>
        <p:nvSpPr>
          <p:cNvPr id="52231" name="Rectangle 8"/>
          <p:cNvSpPr>
            <a:spLocks noChangeArrowheads="1"/>
          </p:cNvSpPr>
          <p:nvPr/>
        </p:nvSpPr>
        <p:spPr bwMode="auto">
          <a:xfrm>
            <a:off x="1271464" y="3796209"/>
            <a:ext cx="4105274" cy="496887"/>
          </a:xfrm>
          <a:prstGeom prst="rect">
            <a:avLst/>
          </a:prstGeom>
          <a:solidFill>
            <a:schemeClr val="accent1"/>
          </a:solidFill>
          <a:ln w="9525" algn="ctr">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dirty="0">
                <a:latin typeface="华文中宋" panose="02010600040101010101" pitchFamily="2" charset="-122"/>
                <a:ea typeface="华文中宋" panose="02010600040101010101" pitchFamily="2" charset="-122"/>
              </a:rPr>
              <a:t>第</a:t>
            </a:r>
            <a:r>
              <a:rPr kumimoji="0" lang="en-US" altLang="zh-CN" sz="1800" dirty="0">
                <a:latin typeface="华文中宋" panose="02010600040101010101" pitchFamily="2" charset="-122"/>
                <a:ea typeface="华文中宋" panose="02010600040101010101" pitchFamily="2" charset="-122"/>
              </a:rPr>
              <a:t>2</a:t>
            </a:r>
            <a:r>
              <a:rPr kumimoji="0" lang="zh-CN" altLang="en-US" sz="1800" dirty="0">
                <a:latin typeface="华文中宋" panose="02010600040101010101" pitchFamily="2" charset="-122"/>
                <a:ea typeface="华文中宋" panose="02010600040101010101" pitchFamily="2" charset="-122"/>
              </a:rPr>
              <a:t>层 软化的硬件层</a:t>
            </a:r>
          </a:p>
        </p:txBody>
      </p:sp>
      <p:sp>
        <p:nvSpPr>
          <p:cNvPr id="52232" name="Rectangle 9"/>
          <p:cNvSpPr>
            <a:spLocks noChangeArrowheads="1"/>
          </p:cNvSpPr>
          <p:nvPr/>
        </p:nvSpPr>
        <p:spPr bwMode="auto">
          <a:xfrm>
            <a:off x="1263246" y="4372272"/>
            <a:ext cx="4113491" cy="496888"/>
          </a:xfrm>
          <a:prstGeom prst="rect">
            <a:avLst/>
          </a:prstGeom>
          <a:solidFill>
            <a:schemeClr val="accent1"/>
          </a:solidFill>
          <a:ln w="9525" algn="ctr">
            <a:solidFill>
              <a:schemeClr val="tx1"/>
            </a:solidFill>
            <a:miter lim="800000"/>
            <a:headEnd/>
            <a:tailEnd/>
          </a:ln>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dirty="0">
                <a:latin typeface="华文中宋" panose="02010600040101010101" pitchFamily="2" charset="-122"/>
                <a:ea typeface="华文中宋" panose="02010600040101010101" pitchFamily="2" charset="-122"/>
              </a:rPr>
              <a:t>第</a:t>
            </a:r>
            <a:r>
              <a:rPr kumimoji="0" lang="en-US" altLang="zh-CN" sz="1800" dirty="0">
                <a:latin typeface="华文中宋" panose="02010600040101010101" pitchFamily="2" charset="-122"/>
                <a:ea typeface="华文中宋" panose="02010600040101010101" pitchFamily="2" charset="-122"/>
              </a:rPr>
              <a:t>1</a:t>
            </a:r>
            <a:r>
              <a:rPr kumimoji="0" lang="zh-CN" altLang="en-US" sz="1800" dirty="0">
                <a:latin typeface="华文中宋" panose="02010600040101010101" pitchFamily="2" charset="-122"/>
                <a:ea typeface="华文中宋" panose="02010600040101010101" pitchFamily="2" charset="-122"/>
              </a:rPr>
              <a:t>层 计算机硬件</a:t>
            </a:r>
          </a:p>
        </p:txBody>
      </p:sp>
      <p:sp>
        <p:nvSpPr>
          <p:cNvPr id="52243" name="Rectangle 21"/>
          <p:cNvSpPr>
            <a:spLocks noChangeArrowheads="1"/>
          </p:cNvSpPr>
          <p:nvPr/>
        </p:nvSpPr>
        <p:spPr bwMode="auto">
          <a:xfrm>
            <a:off x="551384" y="5383676"/>
            <a:ext cx="6016625" cy="407988"/>
          </a:xfrm>
          <a:prstGeom prst="rect">
            <a:avLst/>
          </a:prstGeom>
          <a:solidFill>
            <a:srgbClr val="C0C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2400">
                <a:latin typeface="华文中宋" panose="02010600040101010101" pitchFamily="2" charset="-122"/>
                <a:ea typeface="华文中宋" panose="02010600040101010101" pitchFamily="2" charset="-122"/>
              </a:rPr>
              <a:t>软件体系结构的层次模型</a:t>
            </a:r>
          </a:p>
        </p:txBody>
      </p:sp>
      <p:sp>
        <p:nvSpPr>
          <p:cNvPr id="20" name="Rectangle 3"/>
          <p:cNvSpPr txBox="1">
            <a:spLocks noChangeArrowheads="1"/>
          </p:cNvSpPr>
          <p:nvPr/>
        </p:nvSpPr>
        <p:spPr bwMode="auto">
          <a:xfrm>
            <a:off x="6104384" y="1416297"/>
            <a:ext cx="5536232"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eaLnBrk="1" hangingPunct="1">
              <a:lnSpc>
                <a:spcPct val="150000"/>
              </a:lnSpc>
            </a:pPr>
            <a:r>
              <a:rPr lang="zh-CN" altLang="en-US" kern="0" dirty="0">
                <a:solidFill>
                  <a:schemeClr val="tx1"/>
                </a:solidFill>
                <a:latin typeface="华文中宋" panose="02010600040101010101" pitchFamily="2" charset="-122"/>
                <a:ea typeface="华文中宋" panose="02010600040101010101" pitchFamily="2" charset="-122"/>
              </a:rPr>
              <a:t>硬件基础层</a:t>
            </a:r>
          </a:p>
          <a:p>
            <a:pPr lvl="1" eaLnBrk="1" hangingPunct="1">
              <a:lnSpc>
                <a:spcPct val="150000"/>
              </a:lnSpc>
              <a:buFont typeface="Wingdings" panose="05000000000000000000" pitchFamily="2" charset="2"/>
              <a:buChar char="u"/>
            </a:pPr>
            <a:r>
              <a:rPr lang="zh-CN" altLang="en-US" kern="0" dirty="0">
                <a:solidFill>
                  <a:schemeClr val="tx1"/>
                </a:solidFill>
                <a:latin typeface="华文中宋" panose="02010600040101010101" pitchFamily="2" charset="-122"/>
                <a:ea typeface="华文中宋" panose="02010600040101010101" pitchFamily="2" charset="-122"/>
              </a:rPr>
              <a:t>软件运行的物质基础</a:t>
            </a:r>
          </a:p>
          <a:p>
            <a:pPr eaLnBrk="1" hangingPunct="1">
              <a:lnSpc>
                <a:spcPct val="150000"/>
              </a:lnSpc>
            </a:pPr>
            <a:r>
              <a:rPr lang="zh-CN" altLang="en-US" kern="0" dirty="0">
                <a:solidFill>
                  <a:schemeClr val="tx1"/>
                </a:solidFill>
                <a:latin typeface="华文中宋" panose="02010600040101010101" pitchFamily="2" charset="-122"/>
                <a:ea typeface="华文中宋" panose="02010600040101010101" pitchFamily="2" charset="-122"/>
              </a:rPr>
              <a:t>软化的硬件层</a:t>
            </a:r>
          </a:p>
          <a:p>
            <a:pPr lvl="1" eaLnBrk="1" hangingPunct="1">
              <a:lnSpc>
                <a:spcPct val="150000"/>
              </a:lnSpc>
              <a:buFont typeface="Wingdings" panose="05000000000000000000" pitchFamily="2" charset="2"/>
              <a:buChar char="u"/>
            </a:pPr>
            <a:r>
              <a:rPr lang="zh-CN" altLang="en-US" kern="0" dirty="0">
                <a:solidFill>
                  <a:schemeClr val="tx1"/>
                </a:solidFill>
                <a:latin typeface="华文中宋" panose="02010600040101010101" pitchFamily="2" charset="-122"/>
                <a:ea typeface="华文中宋" panose="02010600040101010101" pitchFamily="2" charset="-122"/>
              </a:rPr>
              <a:t>对硬件结构和性能抽象的基础上，实现硬件的操作和控制描述</a:t>
            </a:r>
            <a:endParaRPr lang="zh-CN" altLang="en-US" kern="0" dirty="0">
              <a:solidFill>
                <a:schemeClr val="tx1"/>
              </a:solidFill>
              <a:latin typeface="华文中宋" panose="02010600040101010101" pitchFamily="2" charset="-122"/>
              <a:ea typeface="华文中宋" panose="02010600040101010101" pitchFamily="2" charset="-122"/>
              <a:sym typeface="Wingdings" panose="05000000000000000000" pitchFamily="2" charset="2"/>
            </a:endParaRPr>
          </a:p>
          <a:p>
            <a:pPr lvl="2" eaLnBrk="1" hangingPunct="1">
              <a:lnSpc>
                <a:spcPct val="150000"/>
              </a:lnSpc>
            </a:pPr>
            <a:r>
              <a:rPr lang="zh-CN" altLang="en-US" sz="1800" kern="0" dirty="0">
                <a:solidFill>
                  <a:schemeClr val="tx1"/>
                </a:solidFill>
                <a:latin typeface="华文中宋" panose="02010600040101010101" pitchFamily="2" charset="-122"/>
                <a:ea typeface="华文中宋" panose="02010600040101010101" pitchFamily="2" charset="-122"/>
              </a:rPr>
              <a:t>处理器：状态和指令集合</a:t>
            </a:r>
          </a:p>
          <a:p>
            <a:pPr lvl="2" eaLnBrk="1" hangingPunct="1">
              <a:lnSpc>
                <a:spcPct val="150000"/>
              </a:lnSpc>
            </a:pPr>
            <a:r>
              <a:rPr lang="zh-CN" altLang="en-US" sz="1800" kern="0" dirty="0">
                <a:solidFill>
                  <a:schemeClr val="tx1"/>
                </a:solidFill>
                <a:latin typeface="华文中宋" panose="02010600040101010101" pitchFamily="2" charset="-122"/>
                <a:ea typeface="华文中宋" panose="02010600040101010101" pitchFamily="2" charset="-122"/>
              </a:rPr>
              <a:t>中断：状态和中断服务</a:t>
            </a:r>
          </a:p>
          <a:p>
            <a:pPr eaLnBrk="1" hangingPunct="1"/>
            <a:endParaRPr lang="zh-CN" altLang="en-US" kern="0" dirty="0">
              <a:latin typeface="华文中宋" panose="02010600040101010101" pitchFamily="2" charset="-122"/>
              <a:ea typeface="华文中宋" panose="02010600040101010101" pitchFamily="2" charset="-122"/>
            </a:endParaRPr>
          </a:p>
        </p:txBody>
      </p:sp>
      <p:sp>
        <p:nvSpPr>
          <p:cNvPr id="2" name="箭头: 下 1">
            <a:extLst>
              <a:ext uri="{FF2B5EF4-FFF2-40B4-BE49-F238E27FC236}">
                <a16:creationId xmlns:a16="http://schemas.microsoft.com/office/drawing/2014/main" id="{AB0AA62D-4BA5-495B-B561-6D4926A9DEC1}"/>
              </a:ext>
            </a:extLst>
          </p:cNvPr>
          <p:cNvSpPr/>
          <p:nvPr/>
        </p:nvSpPr>
        <p:spPr bwMode="auto">
          <a:xfrm>
            <a:off x="1847528" y="1700808"/>
            <a:ext cx="117571" cy="3103514"/>
          </a:xfrm>
          <a:prstGeom prst="downArrow">
            <a:avLst/>
          </a:prstGeom>
          <a:solidFill>
            <a:srgbClr val="2D2D8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p:spPr>
        <p:txBody>
          <a:bodyPr vert="horz" wrap="square" lIns="91440" tIns="54000" rIns="91440" bIns="45720" numCol="1" rtlCol="0" anchor="t"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000" b="1" i="0" u="none" strike="noStrike" cap="none" normalizeH="0" baseline="0">
              <a:ln>
                <a:noFill/>
              </a:ln>
              <a:solidFill>
                <a:srgbClr val="C00000"/>
              </a:solidFill>
              <a:effectLst/>
              <a:latin typeface="Arial" charset="0"/>
              <a:ea typeface="黑体" pitchFamily="2" charset="-122"/>
            </a:endParaRPr>
          </a:p>
        </p:txBody>
      </p:sp>
      <p:sp>
        <p:nvSpPr>
          <p:cNvPr id="3" name="箭头: 上 2">
            <a:extLst>
              <a:ext uri="{FF2B5EF4-FFF2-40B4-BE49-F238E27FC236}">
                <a16:creationId xmlns:a16="http://schemas.microsoft.com/office/drawing/2014/main" id="{DBB674DF-3CB4-4B20-A1CA-FCC22E263041}"/>
              </a:ext>
            </a:extLst>
          </p:cNvPr>
          <p:cNvSpPr/>
          <p:nvPr/>
        </p:nvSpPr>
        <p:spPr bwMode="auto">
          <a:xfrm>
            <a:off x="4799855" y="1700808"/>
            <a:ext cx="117571" cy="3103514"/>
          </a:xfrm>
          <a:prstGeom prst="upArrow">
            <a:avLst/>
          </a:prstGeom>
          <a:solidFill>
            <a:srgbClr val="2D2D8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p:spPr>
        <p:txBody>
          <a:bodyPr vert="horz" wrap="square" lIns="91440" tIns="54000" rIns="91440" bIns="45720" numCol="1" rtlCol="0" anchor="t"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000" b="1" i="0" u="none" strike="noStrike" cap="none" normalizeH="0" baseline="0">
              <a:ln>
                <a:noFill/>
              </a:ln>
              <a:solidFill>
                <a:srgbClr val="C00000"/>
              </a:solidFill>
              <a:effectLst/>
              <a:latin typeface="Arial" charset="0"/>
              <a:ea typeface="黑体" pitchFamily="2" charset="-122"/>
            </a:endParaRPr>
          </a:p>
        </p:txBody>
      </p:sp>
    </p:spTree>
    <p:extLst>
      <p:ext uri="{BB962C8B-B14F-4D97-AF65-F5344CB8AC3E}">
        <p14:creationId xmlns:p14="http://schemas.microsoft.com/office/powerpoint/2010/main" val="966831543"/>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54275" name="Rectangle 3"/>
          <p:cNvSpPr>
            <a:spLocks noGrp="1" noChangeArrowheads="1"/>
          </p:cNvSpPr>
          <p:nvPr>
            <p:ph type="body" idx="1"/>
          </p:nvPr>
        </p:nvSpPr>
        <p:spPr>
          <a:xfrm>
            <a:off x="263352" y="836712"/>
            <a:ext cx="5688632" cy="5760640"/>
          </a:xfrm>
        </p:spPr>
        <p:txBody>
          <a:bodyPr/>
          <a:lstStyle/>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基础控制描述层</a:t>
            </a:r>
          </a:p>
          <a:p>
            <a:pPr lvl="1" eaLnBrk="1" hangingPunct="1">
              <a:lnSpc>
                <a:spcPct val="150000"/>
              </a:lnSpc>
              <a:buFont typeface="Wingdings" panose="05000000000000000000" pitchFamily="2" charset="2"/>
              <a:buChar char="u"/>
            </a:pPr>
            <a:r>
              <a:rPr lang="zh-CN" altLang="en-US" sz="1800" dirty="0">
                <a:solidFill>
                  <a:schemeClr val="tx1"/>
                </a:solidFill>
                <a:latin typeface="华文中宋" panose="02010600040101010101" pitchFamily="2" charset="-122"/>
                <a:ea typeface="华文中宋" panose="02010600040101010101" pitchFamily="2" charset="-122"/>
              </a:rPr>
              <a:t>建立在高级程序语言描述上的纯粹软件描述层，包括了高级语言所支持的所有程序控制和数据描述概念</a:t>
            </a:r>
          </a:p>
          <a:p>
            <a:pPr lvl="2" eaLnBrk="1" hangingPunct="1">
              <a:lnSpc>
                <a:spcPct val="150000"/>
              </a:lnSpc>
            </a:pPr>
            <a:r>
              <a:rPr lang="zh-CN" altLang="en-US" sz="1800" dirty="0">
                <a:solidFill>
                  <a:schemeClr val="tx1"/>
                </a:solidFill>
                <a:latin typeface="华文中宋" panose="02010600040101010101" pitchFamily="2" charset="-122"/>
                <a:ea typeface="华文中宋" panose="02010600040101010101" pitchFamily="2" charset="-122"/>
              </a:rPr>
              <a:t>程序控制概念：顺序、条件、选择、循环、变量、参数、过程、函数、模块</a:t>
            </a:r>
          </a:p>
          <a:p>
            <a:pPr lvl="2" eaLnBrk="1" hangingPunct="1">
              <a:lnSpc>
                <a:spcPct val="150000"/>
              </a:lnSpc>
            </a:pPr>
            <a:r>
              <a:rPr lang="zh-CN" altLang="en-US" sz="1800" dirty="0">
                <a:solidFill>
                  <a:schemeClr val="tx1"/>
                </a:solidFill>
                <a:latin typeface="华文中宋" panose="02010600040101010101" pitchFamily="2" charset="-122"/>
                <a:ea typeface="华文中宋" panose="02010600040101010101" pitchFamily="2" charset="-122"/>
              </a:rPr>
              <a:t>数据描述的概念：数组、队列、链表、堆栈、树、图、指针、记录</a:t>
            </a:r>
          </a:p>
          <a:p>
            <a:pPr lvl="1" eaLnBrk="1" hangingPunct="1">
              <a:lnSpc>
                <a:spcPct val="150000"/>
              </a:lnSpc>
              <a:buFont typeface="Wingdings" panose="05000000000000000000" pitchFamily="2" charset="2"/>
              <a:buChar char="u"/>
            </a:pPr>
            <a:r>
              <a:rPr lang="zh-CN" altLang="en-US" sz="1800" dirty="0">
                <a:solidFill>
                  <a:schemeClr val="tx1"/>
                </a:solidFill>
                <a:latin typeface="华文中宋" panose="02010600040101010101" pitchFamily="2" charset="-122"/>
                <a:ea typeface="华文中宋" panose="02010600040101010101" pitchFamily="2" charset="-122"/>
              </a:rPr>
              <a:t>支持该层面的软件系统模型：主程序</a:t>
            </a:r>
            <a:r>
              <a:rPr lang="en-US" altLang="zh-CN" sz="1800" dirty="0">
                <a:solidFill>
                  <a:schemeClr val="tx1"/>
                </a:solidFill>
                <a:latin typeface="华文中宋" panose="02010600040101010101" pitchFamily="2" charset="-122"/>
                <a:ea typeface="华文中宋" panose="02010600040101010101" pitchFamily="2" charset="-122"/>
              </a:rPr>
              <a:t>/</a:t>
            </a:r>
            <a:r>
              <a:rPr lang="zh-CN" altLang="en-US" sz="1800" dirty="0">
                <a:solidFill>
                  <a:schemeClr val="tx1"/>
                </a:solidFill>
                <a:latin typeface="华文中宋" panose="02010600040101010101" pitchFamily="2" charset="-122"/>
                <a:ea typeface="华文中宋" panose="02010600040101010101" pitchFamily="2" charset="-122"/>
              </a:rPr>
              <a:t>子程序、结构化程序、模块化程序、面向对象程序</a:t>
            </a:r>
          </a:p>
          <a:p>
            <a:pPr lvl="1" eaLnBrk="1" hangingPunct="1">
              <a:lnSpc>
                <a:spcPct val="150000"/>
              </a:lnSpc>
              <a:buFont typeface="Wingdings" panose="05000000000000000000" pitchFamily="2" charset="2"/>
              <a:buChar char="u"/>
            </a:pPr>
            <a:r>
              <a:rPr lang="zh-CN" altLang="en-US" sz="1800" dirty="0">
                <a:solidFill>
                  <a:schemeClr val="tx1"/>
                </a:solidFill>
                <a:latin typeface="华文中宋" panose="02010600040101010101" pitchFamily="2" charset="-122"/>
                <a:ea typeface="华文中宋" panose="02010600040101010101" pitchFamily="2" charset="-122"/>
              </a:rPr>
              <a:t>支持该层面的设计工具：程序设计语言、结构化分析、面向对象分析设计</a:t>
            </a:r>
          </a:p>
        </p:txBody>
      </p:sp>
      <p:sp>
        <p:nvSpPr>
          <p:cNvPr id="54276" name="Rectangle 5"/>
          <p:cNvSpPr>
            <a:spLocks noGrp="1" noChangeArrowheads="1"/>
          </p:cNvSpPr>
          <p:nvPr>
            <p:ph type="title"/>
          </p:nvPr>
        </p:nvSpPr>
        <p:spPr>
          <a:xfrm>
            <a:off x="0" y="116632"/>
            <a:ext cx="8050213" cy="850900"/>
          </a:xfrm>
          <a:noFill/>
        </p:spPr>
        <p:txBody>
          <a:bodyPr/>
          <a:lstStyle/>
          <a:p>
            <a:pPr eaLnBrk="1" hangingPunct="1"/>
            <a:r>
              <a:rPr lang="en-US" altLang="zh-CN" b="1" dirty="0">
                <a:latin typeface="华文中宋" panose="02010600040101010101" pitchFamily="2" charset="-122"/>
                <a:ea typeface="华文中宋" panose="02010600040101010101" pitchFamily="2" charset="-122"/>
              </a:rPr>
              <a:t>§3.5 </a:t>
            </a:r>
            <a:r>
              <a:rPr lang="zh-CN" altLang="en-US" b="1" dirty="0">
                <a:latin typeface="华文中宋" panose="02010600040101010101" pitchFamily="2" charset="-122"/>
                <a:ea typeface="华文中宋" panose="02010600040101010101" pitchFamily="2" charset="-122"/>
              </a:rPr>
              <a:t>软件体系结构的层次模型</a:t>
            </a:r>
            <a:endParaRPr lang="en-US" altLang="zh-CN" b="1" dirty="0">
              <a:latin typeface="华文中宋" panose="02010600040101010101" pitchFamily="2" charset="-122"/>
              <a:ea typeface="华文中宋" panose="02010600040101010101" pitchFamily="2" charset="-122"/>
            </a:endParaRPr>
          </a:p>
        </p:txBody>
      </p:sp>
      <p:sp>
        <p:nvSpPr>
          <p:cNvPr id="5" name="Rectangle 3"/>
          <p:cNvSpPr txBox="1">
            <a:spLocks noChangeArrowheads="1"/>
          </p:cNvSpPr>
          <p:nvPr/>
        </p:nvSpPr>
        <p:spPr bwMode="auto">
          <a:xfrm>
            <a:off x="6038988" y="836712"/>
            <a:ext cx="5832648"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eaLnBrk="1" hangingPunct="1">
              <a:lnSpc>
                <a:spcPct val="150000"/>
              </a:lnSpc>
            </a:pPr>
            <a:r>
              <a:rPr lang="zh-CN" altLang="en-US" kern="0" dirty="0">
                <a:solidFill>
                  <a:schemeClr val="tx1"/>
                </a:solidFill>
                <a:latin typeface="华文中宋" panose="02010600040101010101" pitchFamily="2" charset="-122"/>
                <a:ea typeface="华文中宋" panose="02010600040101010101" pitchFamily="2" charset="-122"/>
              </a:rPr>
              <a:t>资源和管理层</a:t>
            </a:r>
          </a:p>
          <a:p>
            <a:pPr lvl="1" eaLnBrk="1" hangingPunct="1">
              <a:lnSpc>
                <a:spcPct val="150000"/>
              </a:lnSpc>
              <a:buFont typeface="Wingdings" panose="05000000000000000000" pitchFamily="2" charset="2"/>
              <a:buChar char="u"/>
            </a:pPr>
            <a:r>
              <a:rPr lang="zh-CN" altLang="en-US" kern="0" dirty="0">
                <a:solidFill>
                  <a:schemeClr val="tx1"/>
                </a:solidFill>
                <a:latin typeface="华文中宋" panose="02010600040101010101" pitchFamily="2" charset="-122"/>
                <a:ea typeface="华文中宋" panose="02010600040101010101" pitchFamily="2" charset="-122"/>
              </a:rPr>
              <a:t>在基础控制描述层建立的一切数据对象和操作，都需要在操作系统的协调和控制下才能实际的实现其设计的作用和功能，进程管理、消息处理、</a:t>
            </a:r>
            <a:r>
              <a:rPr lang="en-US" altLang="zh-CN" kern="0" dirty="0">
                <a:solidFill>
                  <a:schemeClr val="tx1"/>
                </a:solidFill>
                <a:latin typeface="华文中宋" panose="02010600040101010101" pitchFamily="2" charset="-122"/>
                <a:ea typeface="华文中宋" panose="02010600040101010101" pitchFamily="2" charset="-122"/>
              </a:rPr>
              <a:t>I/O etc.</a:t>
            </a:r>
          </a:p>
          <a:p>
            <a:pPr lvl="1" eaLnBrk="1" hangingPunct="1">
              <a:lnSpc>
                <a:spcPct val="150000"/>
              </a:lnSpc>
              <a:buFont typeface="Wingdings" panose="05000000000000000000" pitchFamily="2" charset="2"/>
              <a:buChar char="u"/>
            </a:pPr>
            <a:r>
              <a:rPr lang="zh-CN" altLang="en-US" kern="0" dirty="0">
                <a:solidFill>
                  <a:schemeClr val="tx1"/>
                </a:solidFill>
                <a:latin typeface="华文中宋" panose="02010600040101010101" pitchFamily="2" charset="-122"/>
                <a:ea typeface="华文中宋" panose="02010600040101010101" pitchFamily="2" charset="-122"/>
              </a:rPr>
              <a:t>该层考虑的设计模式：共享资源、同步、分时系统、异常处理、并行、进程、线程、消息、远程调用 </a:t>
            </a:r>
            <a:r>
              <a:rPr lang="en-US" altLang="zh-CN" kern="0" dirty="0">
                <a:solidFill>
                  <a:schemeClr val="tx1"/>
                </a:solidFill>
                <a:latin typeface="华文中宋" panose="02010600040101010101" pitchFamily="2" charset="-122"/>
                <a:ea typeface="华文中宋" panose="02010600040101010101" pitchFamily="2" charset="-122"/>
              </a:rPr>
              <a:t>etc.</a:t>
            </a:r>
          </a:p>
          <a:p>
            <a:pPr lvl="1" eaLnBrk="1" hangingPunct="1">
              <a:lnSpc>
                <a:spcPct val="150000"/>
              </a:lnSpc>
              <a:buFont typeface="Wingdings" panose="05000000000000000000" pitchFamily="2" charset="2"/>
              <a:buChar char="u"/>
            </a:pPr>
            <a:r>
              <a:rPr lang="zh-CN" altLang="en-US" kern="0" dirty="0">
                <a:solidFill>
                  <a:schemeClr val="tx1"/>
                </a:solidFill>
                <a:latin typeface="华文中宋" panose="02010600040101010101" pitchFamily="2" charset="-122"/>
                <a:ea typeface="华文中宋" panose="02010600040101010101" pitchFamily="2" charset="-122"/>
              </a:rPr>
              <a:t>该层的软件系统模型：进程控制、分时系统、消息机制 </a:t>
            </a:r>
            <a:r>
              <a:rPr lang="en-US" altLang="zh-CN" kern="0" dirty="0" err="1">
                <a:solidFill>
                  <a:schemeClr val="tx1"/>
                </a:solidFill>
                <a:latin typeface="华文中宋" panose="02010600040101010101" pitchFamily="2" charset="-122"/>
                <a:ea typeface="华文中宋" panose="02010600040101010101" pitchFamily="2" charset="-122"/>
              </a:rPr>
              <a:t>etc</a:t>
            </a:r>
            <a:r>
              <a:rPr lang="en-US" altLang="zh-CN" kern="0" dirty="0">
                <a:solidFill>
                  <a:schemeClr val="tx1"/>
                </a:solidFill>
                <a:latin typeface="华文中宋" panose="02010600040101010101" pitchFamily="2" charset="-122"/>
                <a:ea typeface="华文中宋" panose="02010600040101010101" pitchFamily="2" charset="-122"/>
              </a:rPr>
              <a:t> .</a:t>
            </a:r>
          </a:p>
        </p:txBody>
      </p:sp>
      <p:cxnSp>
        <p:nvCxnSpPr>
          <p:cNvPr id="6" name="直接连接符 5">
            <a:extLst>
              <a:ext uri="{FF2B5EF4-FFF2-40B4-BE49-F238E27FC236}">
                <a16:creationId xmlns:a16="http://schemas.microsoft.com/office/drawing/2014/main" id="{A296068A-45B2-4D78-9D45-85FD016BB646}"/>
              </a:ext>
            </a:extLst>
          </p:cNvPr>
          <p:cNvCxnSpPr>
            <a:cxnSpLocks/>
          </p:cNvCxnSpPr>
          <p:nvPr/>
        </p:nvCxnSpPr>
        <p:spPr bwMode="auto">
          <a:xfrm>
            <a:off x="5995152" y="1077354"/>
            <a:ext cx="0" cy="5328592"/>
          </a:xfrm>
          <a:prstGeom prst="line">
            <a:avLst/>
          </a:pr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p:spPr>
      </p:cxnSp>
    </p:spTree>
    <p:extLst>
      <p:ext uri="{BB962C8B-B14F-4D97-AF65-F5344CB8AC3E}">
        <p14:creationId xmlns:p14="http://schemas.microsoft.com/office/powerpoint/2010/main" val="227860053"/>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56323" name="Rectangle 3"/>
          <p:cNvSpPr>
            <a:spLocks noGrp="1" noChangeArrowheads="1"/>
          </p:cNvSpPr>
          <p:nvPr>
            <p:ph type="body" idx="1"/>
          </p:nvPr>
        </p:nvSpPr>
        <p:spPr>
          <a:xfrm>
            <a:off x="407368" y="967532"/>
            <a:ext cx="5688632" cy="5065712"/>
          </a:xfrm>
        </p:spPr>
        <p:txBody>
          <a:bodyPr/>
          <a:lstStyle/>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系统结构模式层</a:t>
            </a: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最高层次的软件结构概念</a:t>
            </a: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属于体系结构风格或系统级别的设计模式</a:t>
            </a: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最高的抽象描述层</a:t>
            </a: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该层包含的概念有：解释器、编译器、编辑器、管道</a:t>
            </a:r>
            <a:r>
              <a:rPr lang="en-US" altLang="zh-CN" dirty="0">
                <a:solidFill>
                  <a:schemeClr val="tx1"/>
                </a:solidFill>
                <a:latin typeface="华文中宋" panose="02010600040101010101" pitchFamily="2" charset="-122"/>
                <a:ea typeface="华文中宋" panose="02010600040101010101" pitchFamily="2" charset="-122"/>
              </a:rPr>
              <a:t>/</a:t>
            </a:r>
            <a:r>
              <a:rPr lang="zh-CN" altLang="en-US" dirty="0">
                <a:solidFill>
                  <a:schemeClr val="tx1"/>
                </a:solidFill>
                <a:latin typeface="华文中宋" panose="02010600040101010101" pitchFamily="2" charset="-122"/>
                <a:ea typeface="华文中宋" panose="02010600040101010101" pitchFamily="2" charset="-122"/>
              </a:rPr>
              <a:t>过滤器、黑板、</a:t>
            </a:r>
            <a:r>
              <a:rPr lang="en-US" altLang="zh-CN" dirty="0">
                <a:solidFill>
                  <a:schemeClr val="tx1"/>
                </a:solidFill>
                <a:latin typeface="华文中宋" panose="02010600040101010101" pitchFamily="2" charset="-122"/>
                <a:ea typeface="华文中宋" panose="02010600040101010101" pitchFamily="2" charset="-122"/>
              </a:rPr>
              <a:t>C/S </a:t>
            </a:r>
            <a:r>
              <a:rPr lang="zh-CN" altLang="en-US" dirty="0">
                <a:solidFill>
                  <a:schemeClr val="tx1"/>
                </a:solidFill>
                <a:latin typeface="华文中宋" panose="02010600040101010101" pitchFamily="2" charset="-122"/>
                <a:ea typeface="华文中宋" panose="02010600040101010101" pitchFamily="2" charset="-122"/>
              </a:rPr>
              <a:t>、</a:t>
            </a:r>
            <a:r>
              <a:rPr lang="en-US" altLang="zh-CN" dirty="0">
                <a:solidFill>
                  <a:schemeClr val="tx1"/>
                </a:solidFill>
                <a:latin typeface="华文中宋" panose="02010600040101010101" pitchFamily="2" charset="-122"/>
                <a:ea typeface="华文中宋" panose="02010600040101010101" pitchFamily="2" charset="-122"/>
              </a:rPr>
              <a:t>B/S</a:t>
            </a:r>
            <a:r>
              <a:rPr lang="zh-CN" altLang="en-US" dirty="0">
                <a:solidFill>
                  <a:schemeClr val="tx1"/>
                </a:solidFill>
                <a:latin typeface="华文中宋" panose="02010600040101010101" pitchFamily="2" charset="-122"/>
                <a:ea typeface="华文中宋" panose="02010600040101010101" pitchFamily="2" charset="-122"/>
              </a:rPr>
              <a:t>、框架 </a:t>
            </a:r>
            <a:r>
              <a:rPr lang="en-US" altLang="zh-CN" dirty="0">
                <a:solidFill>
                  <a:schemeClr val="tx1"/>
                </a:solidFill>
                <a:latin typeface="华文中宋" panose="02010600040101010101" pitchFamily="2" charset="-122"/>
                <a:ea typeface="华文中宋" panose="02010600040101010101" pitchFamily="2" charset="-122"/>
              </a:rPr>
              <a:t>etc.</a:t>
            </a:r>
          </a:p>
        </p:txBody>
      </p:sp>
      <p:sp>
        <p:nvSpPr>
          <p:cNvPr id="56324" name="Rectangle 5"/>
          <p:cNvSpPr>
            <a:spLocks noGrp="1" noChangeArrowheads="1"/>
          </p:cNvSpPr>
          <p:nvPr>
            <p:ph type="title"/>
          </p:nvPr>
        </p:nvSpPr>
        <p:spPr>
          <a:xfrm>
            <a:off x="0" y="116632"/>
            <a:ext cx="8050213" cy="850900"/>
          </a:xfrm>
          <a:noFill/>
        </p:spPr>
        <p:txBody>
          <a:bodyPr/>
          <a:lstStyle/>
          <a:p>
            <a:pPr eaLnBrk="1" hangingPunct="1"/>
            <a:r>
              <a:rPr lang="en-US" altLang="zh-CN" b="1" dirty="0">
                <a:latin typeface="华文中宋" panose="02010600040101010101" pitchFamily="2" charset="-122"/>
                <a:ea typeface="华文中宋" panose="02010600040101010101" pitchFamily="2" charset="-122"/>
              </a:rPr>
              <a:t>§3.5 </a:t>
            </a:r>
            <a:r>
              <a:rPr lang="zh-CN" altLang="en-US" b="1" dirty="0">
                <a:latin typeface="华文中宋" panose="02010600040101010101" pitchFamily="2" charset="-122"/>
                <a:ea typeface="华文中宋" panose="02010600040101010101" pitchFamily="2" charset="-122"/>
              </a:rPr>
              <a:t>软件体系结构的层次模型</a:t>
            </a:r>
            <a:endParaRPr lang="en-US" altLang="zh-CN" b="1" dirty="0">
              <a:latin typeface="华文中宋" panose="02010600040101010101" pitchFamily="2" charset="-122"/>
              <a:ea typeface="华文中宋" panose="02010600040101010101" pitchFamily="2" charset="-122"/>
            </a:endParaRPr>
          </a:p>
        </p:txBody>
      </p:sp>
      <p:sp>
        <p:nvSpPr>
          <p:cNvPr id="5" name="Rectangle 3"/>
          <p:cNvSpPr txBox="1">
            <a:spLocks noChangeArrowheads="1"/>
          </p:cNvSpPr>
          <p:nvPr/>
        </p:nvSpPr>
        <p:spPr bwMode="auto">
          <a:xfrm>
            <a:off x="6384032" y="938994"/>
            <a:ext cx="5256584"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eaLnBrk="1" hangingPunct="1">
              <a:lnSpc>
                <a:spcPct val="150000"/>
              </a:lnSpc>
            </a:pPr>
            <a:r>
              <a:rPr lang="zh-CN" altLang="en-US" kern="0" dirty="0">
                <a:solidFill>
                  <a:schemeClr val="tx1"/>
                </a:solidFill>
                <a:latin typeface="华文中宋" panose="02010600040101010101" pitchFamily="2" charset="-122"/>
                <a:ea typeface="华文中宋" panose="02010600040101010101" pitchFamily="2" charset="-122"/>
              </a:rPr>
              <a:t>应用层</a:t>
            </a:r>
          </a:p>
          <a:p>
            <a:pPr lvl="1" eaLnBrk="1" hangingPunct="1">
              <a:lnSpc>
                <a:spcPct val="150000"/>
              </a:lnSpc>
              <a:buFont typeface="Wingdings" panose="05000000000000000000" pitchFamily="2" charset="2"/>
              <a:buChar char="u"/>
            </a:pPr>
            <a:r>
              <a:rPr lang="zh-CN" altLang="en-US" kern="0" dirty="0">
                <a:solidFill>
                  <a:schemeClr val="tx1"/>
                </a:solidFill>
                <a:latin typeface="华文中宋" panose="02010600040101010101" pitchFamily="2" charset="-122"/>
                <a:ea typeface="华文中宋" panose="02010600040101010101" pitchFamily="2" charset="-122"/>
              </a:rPr>
              <a:t>从纯粹应用领域出发所建立的系统结构概念</a:t>
            </a:r>
          </a:p>
          <a:p>
            <a:pPr lvl="1" eaLnBrk="1" hangingPunct="1">
              <a:lnSpc>
                <a:spcPct val="150000"/>
              </a:lnSpc>
              <a:buFont typeface="Wingdings" panose="05000000000000000000" pitchFamily="2" charset="2"/>
              <a:buChar char="u"/>
            </a:pPr>
            <a:r>
              <a:rPr lang="zh-CN" altLang="en-US" kern="0" dirty="0">
                <a:solidFill>
                  <a:schemeClr val="tx1"/>
                </a:solidFill>
                <a:latin typeface="华文中宋" panose="02010600040101010101" pitchFamily="2" charset="-122"/>
                <a:ea typeface="华文中宋" panose="02010600040101010101" pitchFamily="2" charset="-122"/>
              </a:rPr>
              <a:t>是系统结构模式层的概念经过领域应用命名的直接引用：企业管理、公文处理、控制系统、</a:t>
            </a:r>
            <a:r>
              <a:rPr lang="en-US" altLang="zh-CN" kern="0" dirty="0">
                <a:solidFill>
                  <a:schemeClr val="tx1"/>
                </a:solidFill>
                <a:latin typeface="华文中宋" panose="02010600040101010101" pitchFamily="2" charset="-122"/>
                <a:ea typeface="华文中宋" panose="02010600040101010101" pitchFamily="2" charset="-122"/>
              </a:rPr>
              <a:t>CAD</a:t>
            </a:r>
            <a:r>
              <a:rPr lang="zh-CN" altLang="en-US" kern="0" dirty="0">
                <a:solidFill>
                  <a:schemeClr val="tx1"/>
                </a:solidFill>
                <a:latin typeface="华文中宋" panose="02010600040101010101" pitchFamily="2" charset="-122"/>
                <a:ea typeface="华文中宋" panose="02010600040101010101" pitchFamily="2" charset="-122"/>
              </a:rPr>
              <a:t>系统、</a:t>
            </a:r>
            <a:r>
              <a:rPr lang="en-US" altLang="zh-CN" kern="0" dirty="0">
                <a:solidFill>
                  <a:schemeClr val="tx1"/>
                </a:solidFill>
                <a:latin typeface="华文中宋" panose="02010600040101010101" pitchFamily="2" charset="-122"/>
                <a:ea typeface="华文中宋" panose="02010600040101010101" pitchFamily="2" charset="-122"/>
              </a:rPr>
              <a:t>ERP</a:t>
            </a:r>
            <a:r>
              <a:rPr lang="zh-CN" altLang="en-US" kern="0" dirty="0">
                <a:solidFill>
                  <a:schemeClr val="tx1"/>
                </a:solidFill>
                <a:latin typeface="华文中宋" panose="02010600040101010101" pitchFamily="2" charset="-122"/>
                <a:ea typeface="华文中宋" panose="02010600040101010101" pitchFamily="2" charset="-122"/>
              </a:rPr>
              <a:t>系统 ，</a:t>
            </a:r>
            <a:r>
              <a:rPr lang="en-US" altLang="zh-CN" kern="0" dirty="0">
                <a:solidFill>
                  <a:schemeClr val="tx1"/>
                </a:solidFill>
                <a:latin typeface="华文中宋" panose="02010600040101010101" pitchFamily="2" charset="-122"/>
                <a:ea typeface="华文中宋" panose="02010600040101010101" pitchFamily="2" charset="-122"/>
              </a:rPr>
              <a:t>etc.</a:t>
            </a:r>
          </a:p>
        </p:txBody>
      </p:sp>
      <p:cxnSp>
        <p:nvCxnSpPr>
          <p:cNvPr id="6" name="直接连接符 5">
            <a:extLst>
              <a:ext uri="{FF2B5EF4-FFF2-40B4-BE49-F238E27FC236}">
                <a16:creationId xmlns:a16="http://schemas.microsoft.com/office/drawing/2014/main" id="{A7E73FBE-B394-49E1-A828-36E51BD36697}"/>
              </a:ext>
            </a:extLst>
          </p:cNvPr>
          <p:cNvCxnSpPr>
            <a:cxnSpLocks/>
          </p:cNvCxnSpPr>
          <p:nvPr/>
        </p:nvCxnSpPr>
        <p:spPr bwMode="auto">
          <a:xfrm>
            <a:off x="6312024" y="1196752"/>
            <a:ext cx="0" cy="5328592"/>
          </a:xfrm>
          <a:prstGeom prst="line">
            <a:avLst/>
          </a:pr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p:spPr>
      </p:cxnSp>
    </p:spTree>
    <p:extLst>
      <p:ext uri="{BB962C8B-B14F-4D97-AF65-F5344CB8AC3E}">
        <p14:creationId xmlns:p14="http://schemas.microsoft.com/office/powerpoint/2010/main" val="2354227823"/>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graphicFrame>
        <p:nvGraphicFramePr>
          <p:cNvPr id="58570" name="Group 202"/>
          <p:cNvGraphicFramePr>
            <a:graphicFrameLocks noGrp="1"/>
          </p:cNvGraphicFramePr>
          <p:nvPr>
            <p:ph idx="1"/>
            <p:extLst>
              <p:ext uri="{D42A27DB-BD31-4B8C-83A1-F6EECF244321}">
                <p14:modId xmlns:p14="http://schemas.microsoft.com/office/powerpoint/2010/main" val="1759867078"/>
              </p:ext>
            </p:extLst>
          </p:nvPr>
        </p:nvGraphicFramePr>
        <p:xfrm>
          <a:off x="135712" y="931629"/>
          <a:ext cx="7340600" cy="3397250"/>
        </p:xfrm>
        <a:graphic>
          <a:graphicData uri="http://schemas.openxmlformats.org/drawingml/2006/table">
            <a:tbl>
              <a:tblPr/>
              <a:tblGrid>
                <a:gridCol w="1049337">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1049338">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gridCol w="1049337">
                  <a:extLst>
                    <a:ext uri="{9D8B030D-6E8A-4147-A177-3AD203B41FA5}">
                      <a16:colId xmlns:a16="http://schemas.microsoft.com/office/drawing/2014/main" val="20004"/>
                    </a:ext>
                  </a:extLst>
                </a:gridCol>
                <a:gridCol w="1047750">
                  <a:extLst>
                    <a:ext uri="{9D8B030D-6E8A-4147-A177-3AD203B41FA5}">
                      <a16:colId xmlns:a16="http://schemas.microsoft.com/office/drawing/2014/main" val="20005"/>
                    </a:ext>
                  </a:extLst>
                </a:gridCol>
                <a:gridCol w="1049338">
                  <a:extLst>
                    <a:ext uri="{9D8B030D-6E8A-4147-A177-3AD203B41FA5}">
                      <a16:colId xmlns:a16="http://schemas.microsoft.com/office/drawing/2014/main" val="20006"/>
                    </a:ext>
                  </a:extLst>
                </a:gridCol>
              </a:tblGrid>
              <a:tr h="335270">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华文中宋" pitchFamily="2" charset="-122"/>
                          <a:ea typeface="华文中宋" pitchFamily="2" charset="-122"/>
                        </a:rPr>
                        <a:t>层次</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50000">
                          <a:srgbClr val="FFFFFF">
                            <a:gamma/>
                            <a:shade val="46275"/>
                            <a:invGamma/>
                          </a:srgbClr>
                        </a:gs>
                        <a:gs pos="100000">
                          <a:srgbClr val="FFFFFF"/>
                        </a:gs>
                      </a:gsLst>
                      <a:lin ang="5400000" scaled="1"/>
                    </a:gradFill>
                  </a:tcPr>
                </a:tc>
                <a:tc gridSpan="4">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tx1"/>
                          </a:solidFill>
                          <a:effectLst/>
                          <a:latin typeface="华文中宋" pitchFamily="2" charset="-122"/>
                          <a:ea typeface="华文中宋" pitchFamily="2" charset="-122"/>
                        </a:rPr>
                        <a:t>设计概念</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50000">
                          <a:srgbClr val="FFFFFF">
                            <a:gamma/>
                            <a:shade val="46275"/>
                            <a:invGamma/>
                          </a:srgbClr>
                        </a:gs>
                        <a:gs pos="100000">
                          <a:srgbClr val="FFFFFF"/>
                        </a:gs>
                      </a:gsLst>
                      <a:lin ang="5400000" scaled="1"/>
                    </a:gra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华文中宋" pitchFamily="2" charset="-122"/>
                          <a:ea typeface="华文中宋" pitchFamily="2" charset="-122"/>
                        </a:rPr>
                        <a:t>系统模型</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50000">
                          <a:srgbClr val="FFFFFF">
                            <a:gamma/>
                            <a:shade val="46275"/>
                            <a:invGamma/>
                          </a:srgbClr>
                        </a:gs>
                        <a:gs pos="100000">
                          <a:srgbClr val="FFFFFF"/>
                        </a:gs>
                      </a:gsLst>
                      <a:lin ang="5400000" scaled="1"/>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华文中宋" pitchFamily="2" charset="-122"/>
                          <a:ea typeface="华文中宋" pitchFamily="2" charset="-122"/>
                        </a:rPr>
                        <a:t>设计环境</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50000">
                          <a:srgbClr val="FFFFFF">
                            <a:gamma/>
                            <a:shade val="46275"/>
                            <a:invGamma/>
                          </a:srgbClr>
                        </a:gs>
                        <a:gs pos="100000">
                          <a:srgbClr val="FFFFFF"/>
                        </a:gs>
                      </a:gsLst>
                      <a:lin ang="5400000" scaled="1"/>
                    </a:gradFill>
                  </a:tcPr>
                </a:tc>
                <a:extLst>
                  <a:ext uri="{0D108BD9-81ED-4DB2-BD59-A6C34878D82A}">
                    <a16:rowId xmlns:a16="http://schemas.microsoft.com/office/drawing/2014/main" val="10000"/>
                  </a:ext>
                </a:extLst>
              </a:tr>
              <a:tr h="579110">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华文中宋" pitchFamily="2" charset="-122"/>
                          <a:ea typeface="华文中宋" pitchFamily="2" charset="-122"/>
                        </a:rPr>
                        <a:t>1</a:t>
                      </a:r>
                      <a:r>
                        <a:rPr kumimoji="1" lang="zh-CN" altLang="en-US" sz="1600" b="0" i="0" u="none" strike="noStrike" cap="none" normalizeH="0" baseline="0">
                          <a:ln>
                            <a:noFill/>
                          </a:ln>
                          <a:solidFill>
                            <a:schemeClr val="tx1"/>
                          </a:solidFill>
                          <a:effectLst/>
                          <a:latin typeface="华文中宋" pitchFamily="2" charset="-122"/>
                          <a:ea typeface="华文中宋" pitchFamily="2" charset="-122"/>
                        </a:rPr>
                        <a:t>、硬件层次</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tx1"/>
                          </a:solidFill>
                          <a:effectLst/>
                          <a:latin typeface="华文中宋" pitchFamily="2" charset="-122"/>
                          <a:ea typeface="华文中宋" pitchFamily="2" charset="-122"/>
                        </a:rPr>
                        <a:t>时钟、中断控制、</a:t>
                      </a:r>
                      <a:r>
                        <a:rPr kumimoji="1" lang="en-US" altLang="zh-CN" sz="1600" b="0" i="0" u="none" strike="noStrike" cap="none" normalizeH="0" baseline="0" dirty="0">
                          <a:ln>
                            <a:noFill/>
                          </a:ln>
                          <a:solidFill>
                            <a:schemeClr val="tx1"/>
                          </a:solidFill>
                          <a:effectLst/>
                          <a:latin typeface="华文中宋" pitchFamily="2" charset="-122"/>
                          <a:ea typeface="华文中宋" pitchFamily="2" charset="-122"/>
                        </a:rPr>
                        <a:t>I/O</a:t>
                      </a:r>
                      <a:r>
                        <a:rPr kumimoji="1" lang="zh-CN" altLang="en-US" sz="1600" b="0" i="0" u="none" strike="noStrike" cap="none" normalizeH="0" baseline="0" dirty="0">
                          <a:ln>
                            <a:noFill/>
                          </a:ln>
                          <a:solidFill>
                            <a:schemeClr val="tx1"/>
                          </a:solidFill>
                          <a:effectLst/>
                          <a:latin typeface="华文中宋" pitchFamily="2" charset="-122"/>
                          <a:ea typeface="华文中宋" pitchFamily="2" charset="-122"/>
                        </a:rPr>
                        <a:t>、通道、处理器、存储器</a:t>
                      </a:r>
                      <a:r>
                        <a:rPr kumimoji="1" lang="en-US" altLang="zh-CN" sz="1600" b="0" i="0" u="none" strike="noStrike" cap="none" normalizeH="0" baseline="0" dirty="0">
                          <a:ln>
                            <a:noFill/>
                          </a:ln>
                          <a:solidFill>
                            <a:schemeClr val="tx1"/>
                          </a:solidFill>
                          <a:effectLst/>
                          <a:latin typeface="华文中宋" pitchFamily="2" charset="-122"/>
                          <a:ea typeface="华文中宋" pitchFamily="2" charset="-122"/>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zh-CN" altLang="en-US" sz="1600" b="0" i="0" u="none" strike="noStrike" cap="none" normalizeH="0" baseline="0">
                        <a:ln>
                          <a:noFill/>
                        </a:ln>
                        <a:solidFill>
                          <a:schemeClr val="tx1"/>
                        </a:solidFill>
                        <a:effectLst/>
                        <a:latin typeface="华文中宋" pitchFamily="2" charset="-122"/>
                        <a:ea typeface="华文中宋"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zh-CN" altLang="en-US" sz="1600" b="0" i="0" u="none" strike="noStrike" cap="none" normalizeH="0" baseline="0">
                        <a:ln>
                          <a:noFill/>
                        </a:ln>
                        <a:solidFill>
                          <a:schemeClr val="tx1"/>
                        </a:solidFill>
                        <a:effectLst/>
                        <a:latin typeface="华文中宋" pitchFamily="2" charset="-122"/>
                        <a:ea typeface="华文中宋"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70">
                <a:tc rowSpan="2">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华文中宋" pitchFamily="2" charset="-122"/>
                          <a:ea typeface="华文中宋" pitchFamily="2" charset="-122"/>
                        </a:rPr>
                        <a:t>2</a:t>
                      </a:r>
                      <a:r>
                        <a:rPr kumimoji="1" lang="zh-CN" altLang="en-US" sz="1600" b="0" i="0" u="none" strike="noStrike" cap="none" normalizeH="0" baseline="0">
                          <a:ln>
                            <a:noFill/>
                          </a:ln>
                          <a:solidFill>
                            <a:schemeClr val="tx1"/>
                          </a:solidFill>
                          <a:effectLst/>
                          <a:latin typeface="华文中宋" pitchFamily="2" charset="-122"/>
                          <a:ea typeface="华文中宋" pitchFamily="2" charset="-122"/>
                        </a:rPr>
                        <a:t>、软化的硬件层</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华文中宋" pitchFamily="2" charset="-122"/>
                          <a:ea typeface="华文中宋" pitchFamily="2" charset="-122"/>
                        </a:rPr>
                        <a:t>部件</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华文中宋" pitchFamily="2" charset="-122"/>
                          <a:ea typeface="华文中宋" pitchFamily="2" charset="-122"/>
                        </a:rPr>
                        <a:t>控制</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华文中宋" pitchFamily="2" charset="-122"/>
                          <a:ea typeface="华文中宋" pitchFamily="2" charset="-122"/>
                        </a:rPr>
                        <a:t>连接</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华文中宋" pitchFamily="2" charset="-122"/>
                          <a:ea typeface="华文中宋" pitchFamily="2" charset="-122"/>
                        </a:rPr>
                        <a:t>代码</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zh-CN" altLang="en-US" sz="1600" b="0" i="0" u="none" strike="noStrike" cap="none" normalizeH="0" baseline="0">
                        <a:ln>
                          <a:noFill/>
                        </a:ln>
                        <a:solidFill>
                          <a:schemeClr val="tx1"/>
                        </a:solidFill>
                        <a:effectLst/>
                        <a:latin typeface="华文中宋" pitchFamily="2" charset="-122"/>
                        <a:ea typeface="华文中宋"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华文中宋" pitchFamily="2" charset="-122"/>
                          <a:ea typeface="华文中宋" pitchFamily="2" charset="-122"/>
                        </a:rPr>
                        <a:t>汇编语言</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47600">
                <a:tc vMerge="1">
                  <a:txBody>
                    <a:bodyPr/>
                    <a:lstStyle/>
                    <a:p>
                      <a:endParaRPr lang="zh-CN" altLang="en-US"/>
                    </a:p>
                  </a:txBody>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华文中宋" pitchFamily="2" charset="-122"/>
                          <a:ea typeface="华文中宋" pitchFamily="2" charset="-122"/>
                        </a:rPr>
                        <a:t>处理器、时钟、中断、存储器、堆栈、</a:t>
                      </a:r>
                      <a:r>
                        <a:rPr kumimoji="1" lang="en-US" altLang="zh-CN" sz="1600" b="0" i="0" u="none" strike="noStrike" cap="none" normalizeH="0" baseline="0">
                          <a:ln>
                            <a:noFill/>
                          </a:ln>
                          <a:solidFill>
                            <a:schemeClr val="tx1"/>
                          </a:solidFill>
                          <a:effectLst/>
                          <a:latin typeface="华文中宋" pitchFamily="2" charset="-122"/>
                          <a:ea typeface="华文中宋" pitchFamily="2" charset="-122"/>
                        </a:rPr>
                        <a:t>I/O</a:t>
                      </a:r>
                      <a:r>
                        <a:rPr kumimoji="1" lang="zh-CN" altLang="en-US" sz="1600" b="0" i="0" u="none" strike="noStrike" cap="none" normalizeH="0" baseline="0">
                          <a:ln>
                            <a:noFill/>
                          </a:ln>
                          <a:solidFill>
                            <a:schemeClr val="tx1"/>
                          </a:solidFill>
                          <a:effectLst/>
                          <a:latin typeface="华文中宋" pitchFamily="2" charset="-122"/>
                          <a:ea typeface="华文中宋" pitchFamily="2" charset="-122"/>
                        </a:rPr>
                        <a:t>、端口、通道</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华文中宋" pitchFamily="2" charset="-122"/>
                          <a:ea typeface="华文中宋" pitchFamily="2" charset="-122"/>
                        </a:rPr>
                        <a:t>顺序、条件、循环、过程、转移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华文中宋" pitchFamily="2" charset="-122"/>
                          <a:ea typeface="华文中宋" pitchFamily="2" charset="-122"/>
                        </a:rPr>
                        <a:t>循环扫描、中断请求</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tx1"/>
                          </a:solidFill>
                          <a:effectLst/>
                          <a:latin typeface="华文中宋" pitchFamily="2" charset="-122"/>
                          <a:ea typeface="华文中宋" pitchFamily="2" charset="-122"/>
                        </a:rPr>
                        <a:t>过程、代码块</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zh-CN" altLang="en-US" sz="1600" b="0" i="0" u="none" strike="noStrike" cap="none" normalizeH="0" baseline="0" dirty="0">
                        <a:ln>
                          <a:noFill/>
                        </a:ln>
                        <a:solidFill>
                          <a:schemeClr val="tx1"/>
                        </a:solidFill>
                        <a:effectLst/>
                        <a:latin typeface="华文中宋" pitchFamily="2" charset="-122"/>
                        <a:ea typeface="华文中宋"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58405" name="Rectangle 201"/>
          <p:cNvSpPr>
            <a:spLocks noGrp="1" noChangeArrowheads="1"/>
          </p:cNvSpPr>
          <p:nvPr>
            <p:ph type="title"/>
          </p:nvPr>
        </p:nvSpPr>
        <p:spPr>
          <a:xfrm>
            <a:off x="119336" y="116632"/>
            <a:ext cx="8050213" cy="850900"/>
          </a:xfrm>
          <a:noFill/>
        </p:spPr>
        <p:txBody>
          <a:bodyPr/>
          <a:lstStyle/>
          <a:p>
            <a:pPr eaLnBrk="1" hangingPunct="1"/>
            <a:r>
              <a:rPr lang="en-US" altLang="zh-CN" b="1" dirty="0">
                <a:latin typeface="华文中宋" panose="02010600040101010101" pitchFamily="2" charset="-122"/>
                <a:ea typeface="华文中宋" panose="02010600040101010101" pitchFamily="2" charset="-122"/>
              </a:rPr>
              <a:t>§3.5 </a:t>
            </a:r>
            <a:r>
              <a:rPr lang="zh-CN" altLang="en-US" b="1" dirty="0">
                <a:latin typeface="华文中宋" panose="02010600040101010101" pitchFamily="2" charset="-122"/>
                <a:ea typeface="华文中宋" panose="02010600040101010101" pitchFamily="2" charset="-122"/>
              </a:rPr>
              <a:t>软件体系结构的层次模型</a:t>
            </a:r>
            <a:endParaRPr lang="en-US" altLang="zh-CN" b="1" dirty="0">
              <a:latin typeface="华文中宋" panose="02010600040101010101" pitchFamily="2" charset="-122"/>
              <a:ea typeface="华文中宋" panose="02010600040101010101" pitchFamily="2" charset="-122"/>
            </a:endParaRPr>
          </a:p>
        </p:txBody>
      </p:sp>
      <p:graphicFrame>
        <p:nvGraphicFramePr>
          <p:cNvPr id="5" name="Group 46"/>
          <p:cNvGraphicFramePr>
            <a:graphicFrameLocks/>
          </p:cNvGraphicFramePr>
          <p:nvPr>
            <p:extLst>
              <p:ext uri="{D42A27DB-BD31-4B8C-83A1-F6EECF244321}">
                <p14:modId xmlns:p14="http://schemas.microsoft.com/office/powerpoint/2010/main" val="3465153382"/>
              </p:ext>
            </p:extLst>
          </p:nvPr>
        </p:nvGraphicFramePr>
        <p:xfrm>
          <a:off x="1199456" y="1916832"/>
          <a:ext cx="7631112" cy="4114800"/>
        </p:xfrm>
        <a:graphic>
          <a:graphicData uri="http://schemas.openxmlformats.org/drawingml/2006/table">
            <a:tbl>
              <a:tblPr/>
              <a:tblGrid>
                <a:gridCol w="1090612">
                  <a:extLst>
                    <a:ext uri="{9D8B030D-6E8A-4147-A177-3AD203B41FA5}">
                      <a16:colId xmlns:a16="http://schemas.microsoft.com/office/drawing/2014/main" val="20000"/>
                    </a:ext>
                  </a:extLst>
                </a:gridCol>
                <a:gridCol w="1090613">
                  <a:extLst>
                    <a:ext uri="{9D8B030D-6E8A-4147-A177-3AD203B41FA5}">
                      <a16:colId xmlns:a16="http://schemas.microsoft.com/office/drawing/2014/main" val="20001"/>
                    </a:ext>
                  </a:extLst>
                </a:gridCol>
                <a:gridCol w="1090612">
                  <a:extLst>
                    <a:ext uri="{9D8B030D-6E8A-4147-A177-3AD203B41FA5}">
                      <a16:colId xmlns:a16="http://schemas.microsoft.com/office/drawing/2014/main" val="20002"/>
                    </a:ext>
                  </a:extLst>
                </a:gridCol>
                <a:gridCol w="1087438">
                  <a:extLst>
                    <a:ext uri="{9D8B030D-6E8A-4147-A177-3AD203B41FA5}">
                      <a16:colId xmlns:a16="http://schemas.microsoft.com/office/drawing/2014/main" val="20003"/>
                    </a:ext>
                  </a:extLst>
                </a:gridCol>
                <a:gridCol w="1090612">
                  <a:extLst>
                    <a:ext uri="{9D8B030D-6E8A-4147-A177-3AD203B41FA5}">
                      <a16:colId xmlns:a16="http://schemas.microsoft.com/office/drawing/2014/main" val="20004"/>
                    </a:ext>
                  </a:extLst>
                </a:gridCol>
                <a:gridCol w="1090613">
                  <a:extLst>
                    <a:ext uri="{9D8B030D-6E8A-4147-A177-3AD203B41FA5}">
                      <a16:colId xmlns:a16="http://schemas.microsoft.com/office/drawing/2014/main" val="20005"/>
                    </a:ext>
                  </a:extLst>
                </a:gridCol>
                <a:gridCol w="1090612">
                  <a:extLst>
                    <a:ext uri="{9D8B030D-6E8A-4147-A177-3AD203B41FA5}">
                      <a16:colId xmlns:a16="http://schemas.microsoft.com/office/drawing/2014/main" val="20006"/>
                    </a:ext>
                  </a:extLst>
                </a:gridCol>
              </a:tblGrid>
              <a:tr h="3111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bg1"/>
                          </a:solidFill>
                          <a:effectLst/>
                          <a:latin typeface="华文中宋" pitchFamily="2" charset="-122"/>
                          <a:ea typeface="华文中宋" pitchFamily="2" charset="-122"/>
                        </a:rPr>
                        <a:t>层次</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bg1"/>
                          </a:solidFill>
                          <a:effectLst/>
                          <a:latin typeface="华文中宋" pitchFamily="2" charset="-122"/>
                          <a:ea typeface="华文中宋" pitchFamily="2" charset="-122"/>
                        </a:rPr>
                        <a:t>设计概念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bg1"/>
                          </a:solidFill>
                          <a:effectLst/>
                          <a:latin typeface="华文中宋" pitchFamily="2" charset="-122"/>
                          <a:ea typeface="华文中宋" pitchFamily="2" charset="-122"/>
                        </a:rPr>
                        <a:t>系统模型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bg1"/>
                          </a:solidFill>
                          <a:effectLst/>
                          <a:latin typeface="华文中宋" pitchFamily="2" charset="-122"/>
                          <a:ea typeface="华文中宋" pitchFamily="2" charset="-122"/>
                        </a:rPr>
                        <a:t>设计环境</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val="10000"/>
                  </a:ext>
                </a:extLst>
              </a:tr>
              <a:tr h="531813">
                <a:tc row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bg1"/>
                          </a:solidFill>
                          <a:effectLst/>
                          <a:latin typeface="华文中宋" pitchFamily="2" charset="-122"/>
                          <a:ea typeface="华文中宋" pitchFamily="2" charset="-122"/>
                        </a:rPr>
                        <a:t>3</a:t>
                      </a: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、基础控制描述层</a:t>
                      </a:r>
                      <a:endParaRPr kumimoji="1" lang="en-US" altLang="zh-CN" sz="1600" b="0" i="0" u="none" strike="noStrike" cap="none" normalizeH="0" baseline="0">
                        <a:ln>
                          <a:noFill/>
                        </a:ln>
                        <a:solidFill>
                          <a:schemeClr val="bg1"/>
                        </a:solidFill>
                        <a:effectLst/>
                        <a:latin typeface="华文中宋" pitchFamily="2" charset="-122"/>
                        <a:ea typeface="华文中宋"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bg1"/>
                          </a:solidFill>
                          <a:effectLst/>
                          <a:latin typeface="华文中宋" pitchFamily="2" charset="-122"/>
                          <a:ea typeface="华文中宋" pitchFamily="2" charset="-122"/>
                        </a:rPr>
                        <a:t>部件抽象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bg1"/>
                          </a:solidFill>
                          <a:effectLst/>
                          <a:latin typeface="华文中宋" pitchFamily="2" charset="-122"/>
                          <a:ea typeface="华文中宋" pitchFamily="2" charset="-122"/>
                        </a:rPr>
                        <a:t>控制抽象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bg1"/>
                          </a:solidFill>
                          <a:effectLst/>
                          <a:latin typeface="华文中宋" pitchFamily="2" charset="-122"/>
                          <a:ea typeface="华文中宋" pitchFamily="2" charset="-122"/>
                        </a:rPr>
                        <a:t>连接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bg1"/>
                          </a:solidFill>
                          <a:effectLst/>
                          <a:latin typeface="华文中宋" pitchFamily="2" charset="-122"/>
                          <a:ea typeface="华文中宋" pitchFamily="2" charset="-122"/>
                        </a:rPr>
                        <a:t>代码、设计模式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row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主</a:t>
                      </a:r>
                      <a:r>
                        <a:rPr kumimoji="1" lang="en-US" altLang="zh-CN" sz="1600" b="0" i="0" u="none" strike="noStrike" cap="none" normalizeH="0" baseline="0">
                          <a:ln>
                            <a:noFill/>
                          </a:ln>
                          <a:solidFill>
                            <a:schemeClr val="bg1"/>
                          </a:solidFill>
                          <a:effectLst/>
                          <a:latin typeface="华文中宋" pitchFamily="2" charset="-122"/>
                          <a:ea typeface="华文中宋" pitchFamily="2" charset="-122"/>
                        </a:rPr>
                        <a:t>/</a:t>
                      </a: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子程序、结构化程序、模块化程序、</a:t>
                      </a:r>
                      <a:r>
                        <a:rPr kumimoji="1" lang="en-US" altLang="zh-CN" sz="1600" b="0" i="0" u="none" strike="noStrike" cap="none" normalizeH="0" baseline="0">
                          <a:ln>
                            <a:noFill/>
                          </a:ln>
                          <a:solidFill>
                            <a:schemeClr val="bg1"/>
                          </a:solidFill>
                          <a:effectLst/>
                          <a:latin typeface="华文中宋" pitchFamily="2" charset="-122"/>
                          <a:ea typeface="华文中宋" pitchFamily="2" charset="-122"/>
                        </a:rPr>
                        <a:t>OOP</a:t>
                      </a: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a:t>
                      </a:r>
                      <a:r>
                        <a:rPr kumimoji="1" lang="en-US" altLang="zh-CN" sz="1600" b="0" i="0" u="none" strike="noStrike" cap="none" normalizeH="0" baseline="0">
                          <a:ln>
                            <a:noFill/>
                          </a:ln>
                          <a:solidFill>
                            <a:schemeClr val="bg1"/>
                          </a:solidFill>
                          <a:effectLst/>
                          <a:latin typeface="华文中宋" pitchFamily="2" charset="-122"/>
                          <a:ea typeface="华文中宋" pitchFamily="2" charset="-122"/>
                        </a:rPr>
                        <a:t>ER</a:t>
                      </a: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a:t>
                      </a:r>
                      <a:r>
                        <a:rPr kumimoji="1" lang="en-US" altLang="zh-CN" sz="1600" b="0" i="0" u="none" strike="noStrike" cap="none" normalizeH="0" baseline="0">
                          <a:ln>
                            <a:noFill/>
                          </a:ln>
                          <a:solidFill>
                            <a:schemeClr val="bg1"/>
                          </a:solidFill>
                          <a:effectLst/>
                          <a:latin typeface="华文中宋" pitchFamily="2" charset="-122"/>
                          <a:ea typeface="华文中宋" pitchFamily="2" charset="-122"/>
                        </a:rPr>
                        <a:t>UML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row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程序语言、结构化分析设计</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bg1"/>
                          </a:solidFill>
                          <a:effectLst/>
                          <a:latin typeface="华文中宋" pitchFamily="2" charset="-122"/>
                          <a:ea typeface="华文中宋" pitchFamily="2" charset="-122"/>
                        </a:rPr>
                        <a:t>OOA/OOD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val="10001"/>
                  </a:ext>
                </a:extLst>
              </a:tr>
              <a:tr h="1435100">
                <a:tc vMerge="1">
                  <a:txBody>
                    <a:bodyPr/>
                    <a:lstStyle/>
                    <a:p>
                      <a:endParaRPr lang="zh-CN" altLang="en-US"/>
                    </a:p>
                  </a:txBody>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200" b="0" i="0" u="none" strike="noStrike" cap="none" normalizeH="0" baseline="0">
                          <a:ln>
                            <a:noFill/>
                          </a:ln>
                          <a:solidFill>
                            <a:schemeClr val="bg1"/>
                          </a:solidFill>
                          <a:effectLst/>
                          <a:latin typeface="华文中宋" pitchFamily="2" charset="-122"/>
                          <a:ea typeface="华文中宋" pitchFamily="2" charset="-122"/>
                        </a:rPr>
                        <a:t>数组、队列、链表、堆栈、树、图、指针、文件、记录、类、对象 </a:t>
                      </a:r>
                      <a:r>
                        <a:rPr kumimoji="1" lang="en-US" altLang="zh-CN" sz="1200" b="0" i="0" u="none" strike="noStrike" cap="none" normalizeH="0" baseline="0">
                          <a:ln>
                            <a:noFill/>
                          </a:ln>
                          <a:solidFill>
                            <a:schemeClr val="bg1"/>
                          </a:solidFill>
                          <a:effectLst/>
                          <a:latin typeface="华文中宋" pitchFamily="2" charset="-122"/>
                          <a:ea typeface="华文中宋" pitchFamily="2" charset="-122"/>
                        </a:rPr>
                        <a:t>etc.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顺序、条件、循环、变量、参数、中断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调用、中断流、通讯协议、继承、文件输入输出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bg1"/>
                          </a:solidFill>
                          <a:effectLst/>
                          <a:latin typeface="华文中宋" pitchFamily="2" charset="-122"/>
                          <a:ea typeface="华文中宋" pitchFamily="2" charset="-122"/>
                        </a:rPr>
                        <a:t>过程、函数、库、包、</a:t>
                      </a:r>
                      <a:r>
                        <a:rPr kumimoji="1" lang="en-US" altLang="zh-CN" sz="1600" b="0" i="0" u="none" strike="noStrike" cap="none" normalizeH="0" baseline="0" dirty="0">
                          <a:ln>
                            <a:noFill/>
                          </a:ln>
                          <a:solidFill>
                            <a:schemeClr val="bg1"/>
                          </a:solidFill>
                          <a:effectLst/>
                          <a:latin typeface="华文中宋" pitchFamily="2" charset="-122"/>
                          <a:ea typeface="华文中宋" pitchFamily="2" charset="-122"/>
                        </a:rPr>
                        <a:t>etc.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323850">
                <a:tc row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bg1"/>
                          </a:solidFill>
                          <a:effectLst/>
                          <a:latin typeface="华文中宋" pitchFamily="2" charset="-122"/>
                          <a:ea typeface="华文中宋" pitchFamily="2" charset="-122"/>
                        </a:rPr>
                        <a:t>4</a:t>
                      </a:r>
                      <a:r>
                        <a:rPr kumimoji="1" lang="zh-CN" altLang="en-US" sz="1600" b="0" i="0" u="none" strike="noStrike" cap="none" normalizeH="0" baseline="0" dirty="0">
                          <a:ln>
                            <a:noFill/>
                          </a:ln>
                          <a:solidFill>
                            <a:schemeClr val="bg1"/>
                          </a:solidFill>
                          <a:effectLst/>
                          <a:latin typeface="华文中宋" pitchFamily="2" charset="-122"/>
                          <a:ea typeface="华文中宋" pitchFamily="2" charset="-122"/>
                        </a:rPr>
                        <a:t>、资源及管理调度层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控制服务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连接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运行控制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人机交互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row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bg1"/>
                          </a:solidFill>
                          <a:effectLst/>
                          <a:latin typeface="华文中宋" pitchFamily="2" charset="-122"/>
                          <a:ea typeface="华文中宋" pitchFamily="2" charset="-122"/>
                        </a:rPr>
                        <a:t>消息机制、可视化程序结构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row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bg1"/>
                          </a:solidFill>
                          <a:effectLst/>
                          <a:latin typeface="华文中宋" pitchFamily="2" charset="-122"/>
                          <a:ea typeface="华文中宋" pitchFamily="2" charset="-122"/>
                        </a:rPr>
                        <a:t>可视化程序设计</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val="10003"/>
                  </a:ext>
                </a:extLst>
              </a:tr>
              <a:tr h="1096963">
                <a:tc vMerge="1">
                  <a:txBody>
                    <a:bodyPr/>
                    <a:lstStyle/>
                    <a:p>
                      <a:endParaRPr lang="zh-CN" altLang="en-US"/>
                    </a:p>
                  </a:txBody>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bg1"/>
                          </a:solidFill>
                          <a:effectLst/>
                          <a:latin typeface="华文中宋" pitchFamily="2" charset="-122"/>
                          <a:ea typeface="华文中宋" pitchFamily="2" charset="-122"/>
                        </a:rPr>
                        <a:t>ODBC</a:t>
                      </a: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、动态连接库、剪贴板 </a:t>
                      </a:r>
                      <a:r>
                        <a:rPr kumimoji="1" lang="en-US" altLang="zh-CN" sz="1600" b="0" i="0" u="none" strike="noStrike" cap="none" normalizeH="0" baseline="0">
                          <a:ln>
                            <a:noFill/>
                          </a:ln>
                          <a:solidFill>
                            <a:schemeClr val="bg1"/>
                          </a:solidFill>
                          <a:effectLst/>
                          <a:latin typeface="华文中宋" pitchFamily="2" charset="-122"/>
                          <a:ea typeface="华文中宋" pitchFamily="2" charset="-122"/>
                        </a:rPr>
                        <a:t>etc.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事件 消息</a:t>
                      </a:r>
                      <a:r>
                        <a:rPr kumimoji="1" lang="en-US" altLang="zh-CN" sz="1600" b="0" i="0" u="none" strike="noStrike" cap="none" normalizeH="0" baseline="0">
                          <a:ln>
                            <a:noFill/>
                          </a:ln>
                          <a:solidFill>
                            <a:schemeClr val="bg1"/>
                          </a:solidFill>
                          <a:effectLst/>
                          <a:latin typeface="华文中宋" pitchFamily="2" charset="-122"/>
                          <a:ea typeface="华文中宋" pitchFamily="2" charset="-122"/>
                        </a:rPr>
                        <a:t> </a:t>
                      </a: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异常</a:t>
                      </a:r>
                      <a:r>
                        <a:rPr kumimoji="1" lang="en-US" altLang="zh-CN" sz="1600" b="0" i="0" u="none" strike="noStrike" cap="none" normalizeH="0" baseline="0">
                          <a:ln>
                            <a:noFill/>
                          </a:ln>
                          <a:solidFill>
                            <a:schemeClr val="bg1"/>
                          </a:solidFill>
                          <a:effectLst/>
                          <a:latin typeface="华文中宋" pitchFamily="2" charset="-122"/>
                          <a:ea typeface="华文中宋" pitchFamily="2" charset="-122"/>
                        </a:rPr>
                        <a:t> RPC DLL </a:t>
                      </a: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应用程序接口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共享、同步、分时、并行、进程、线程、实时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bg1"/>
                          </a:solidFill>
                          <a:effectLst/>
                          <a:latin typeface="华文中宋" pitchFamily="2" charset="-122"/>
                          <a:ea typeface="华文中宋" pitchFamily="2" charset="-122"/>
                        </a:rPr>
                        <a:t>WIMP</a:t>
                      </a:r>
                      <a:r>
                        <a:rPr kumimoji="1" lang="zh-CN" altLang="en-US" sz="1600" b="0" i="0" u="none" strike="noStrike" cap="none" normalizeH="0" baseline="0" dirty="0">
                          <a:ln>
                            <a:noFill/>
                          </a:ln>
                          <a:solidFill>
                            <a:schemeClr val="bg1"/>
                          </a:solidFill>
                          <a:effectLst/>
                          <a:latin typeface="华文中宋" pitchFamily="2" charset="-122"/>
                          <a:ea typeface="华文中宋" pitchFamily="2" charset="-122"/>
                        </a:rPr>
                        <a:t>、多媒体、控件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4"/>
                  </a:ext>
                </a:extLst>
              </a:tr>
            </a:tbl>
          </a:graphicData>
        </a:graphic>
      </p:graphicFrame>
      <p:graphicFrame>
        <p:nvGraphicFramePr>
          <p:cNvPr id="6" name="Group 46"/>
          <p:cNvGraphicFramePr>
            <a:graphicFrameLocks/>
          </p:cNvGraphicFramePr>
          <p:nvPr>
            <p:extLst>
              <p:ext uri="{D42A27DB-BD31-4B8C-83A1-F6EECF244321}">
                <p14:modId xmlns:p14="http://schemas.microsoft.com/office/powerpoint/2010/main" val="3337090867"/>
              </p:ext>
            </p:extLst>
          </p:nvPr>
        </p:nvGraphicFramePr>
        <p:xfrm>
          <a:off x="2351584" y="2852936"/>
          <a:ext cx="7340600" cy="3514725"/>
        </p:xfrm>
        <a:graphic>
          <a:graphicData uri="http://schemas.openxmlformats.org/drawingml/2006/table">
            <a:tbl>
              <a:tblPr/>
              <a:tblGrid>
                <a:gridCol w="1049337">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1049338">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gridCol w="1049337">
                  <a:extLst>
                    <a:ext uri="{9D8B030D-6E8A-4147-A177-3AD203B41FA5}">
                      <a16:colId xmlns:a16="http://schemas.microsoft.com/office/drawing/2014/main" val="20004"/>
                    </a:ext>
                  </a:extLst>
                </a:gridCol>
                <a:gridCol w="1047750">
                  <a:extLst>
                    <a:ext uri="{9D8B030D-6E8A-4147-A177-3AD203B41FA5}">
                      <a16:colId xmlns:a16="http://schemas.microsoft.com/office/drawing/2014/main" val="20005"/>
                    </a:ext>
                  </a:extLst>
                </a:gridCol>
                <a:gridCol w="1049338">
                  <a:extLst>
                    <a:ext uri="{9D8B030D-6E8A-4147-A177-3AD203B41FA5}">
                      <a16:colId xmlns:a16="http://schemas.microsoft.com/office/drawing/2014/main" val="20006"/>
                    </a:ext>
                  </a:extLst>
                </a:gridCol>
              </a:tblGrid>
              <a:tr h="335341">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bg1"/>
                          </a:solidFill>
                          <a:effectLst/>
                          <a:latin typeface="华文中宋" pitchFamily="2" charset="-122"/>
                          <a:ea typeface="华文中宋" pitchFamily="2" charset="-122"/>
                        </a:rPr>
                        <a:t>层次</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gridSpan="4">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bg1"/>
                          </a:solidFill>
                          <a:effectLst/>
                          <a:latin typeface="华文中宋" pitchFamily="2" charset="-122"/>
                          <a:ea typeface="华文中宋" pitchFamily="2" charset="-122"/>
                        </a:rPr>
                        <a:t>设计概念</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系统模型</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bg1"/>
                          </a:solidFill>
                          <a:effectLst/>
                          <a:latin typeface="华文中宋" pitchFamily="2" charset="-122"/>
                          <a:ea typeface="华文中宋" pitchFamily="2" charset="-122"/>
                        </a:rPr>
                        <a:t>设计环境</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335341">
                <a:tc row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bg1"/>
                          </a:solidFill>
                          <a:effectLst/>
                          <a:latin typeface="华文中宋" pitchFamily="2" charset="-122"/>
                          <a:ea typeface="华文中宋" pitchFamily="2" charset="-122"/>
                        </a:rPr>
                        <a:t>5</a:t>
                      </a: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、系统结构模式层</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控制服务</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bg1"/>
                          </a:solidFill>
                          <a:effectLst/>
                          <a:latin typeface="华文中宋" pitchFamily="2" charset="-122"/>
                          <a:ea typeface="华文中宋" pitchFamily="2" charset="-122"/>
                        </a:rPr>
                        <a:t>解释转换</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bg1"/>
                          </a:solidFill>
                          <a:effectLst/>
                          <a:latin typeface="华文中宋" pitchFamily="2" charset="-122"/>
                          <a:ea typeface="华文中宋" pitchFamily="2" charset="-122"/>
                        </a:rPr>
                        <a:t>分布计算</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bg1"/>
                          </a:solidFill>
                          <a:effectLst/>
                          <a:latin typeface="华文中宋" pitchFamily="2" charset="-122"/>
                          <a:ea typeface="华文中宋" pitchFamily="2" charset="-122"/>
                        </a:rPr>
                        <a:t>结构模式</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row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分布计算</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程序组装</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row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bg1"/>
                          </a:solidFill>
                          <a:effectLst/>
                          <a:latin typeface="华文中宋" pitchFamily="2" charset="-122"/>
                          <a:ea typeface="华文中宋" pitchFamily="2" charset="-122"/>
                        </a:rPr>
                        <a:t>组件设计</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1"/>
                  </a:ext>
                </a:extLst>
              </a:tr>
              <a:tr h="1486168">
                <a:tc vMerge="1">
                  <a:txBody>
                    <a:bodyPr/>
                    <a:lstStyle/>
                    <a:p>
                      <a:endParaRPr lang="zh-CN" altLang="en-US"/>
                    </a:p>
                  </a:txBody>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数据库服务、域名服务、组件服务</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bg1"/>
                          </a:solidFill>
                          <a:effectLst/>
                          <a:latin typeface="华文中宋" pitchFamily="2" charset="-122"/>
                          <a:ea typeface="华文中宋" pitchFamily="2" charset="-122"/>
                        </a:rPr>
                        <a:t>管道、解释器、浏览器</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组件、中间件、</a:t>
                      </a:r>
                      <a:r>
                        <a:rPr kumimoji="1" lang="en-US" altLang="zh-CN" sz="1600" b="0" i="0" u="none" strike="noStrike" cap="none" normalizeH="0" baseline="0">
                          <a:ln>
                            <a:noFill/>
                          </a:ln>
                          <a:solidFill>
                            <a:schemeClr val="bg1"/>
                          </a:solidFill>
                          <a:effectLst/>
                          <a:latin typeface="华文中宋" pitchFamily="2" charset="-122"/>
                          <a:ea typeface="华文中宋" pitchFamily="2" charset="-122"/>
                        </a:rPr>
                        <a:t>C/S</a:t>
                      </a: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a:t>
                      </a:r>
                      <a:r>
                        <a:rPr kumimoji="1" lang="en-US" altLang="zh-CN" sz="1600" b="0" i="0" u="none" strike="noStrike" cap="none" normalizeH="0" baseline="0">
                          <a:ln>
                            <a:noFill/>
                          </a:ln>
                          <a:solidFill>
                            <a:schemeClr val="bg1"/>
                          </a:solidFill>
                          <a:effectLst/>
                          <a:latin typeface="华文中宋" pitchFamily="2" charset="-122"/>
                          <a:ea typeface="华文中宋" pitchFamily="2" charset="-122"/>
                        </a:rPr>
                        <a:t>B/S</a:t>
                      </a: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a:t>
                      </a:r>
                      <a:r>
                        <a:rPr kumimoji="1" lang="en-US" altLang="zh-CN" sz="1600" b="0" i="0" u="none" strike="noStrike" cap="none" normalizeH="0" baseline="0">
                          <a:ln>
                            <a:noFill/>
                          </a:ln>
                          <a:solidFill>
                            <a:schemeClr val="bg1"/>
                          </a:solidFill>
                          <a:effectLst/>
                          <a:latin typeface="华文中宋" pitchFamily="2" charset="-122"/>
                          <a:ea typeface="华文中宋" pitchFamily="2" charset="-122"/>
                        </a:rPr>
                        <a:t>Mutil</a:t>
                      </a: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a:t>
                      </a:r>
                      <a:r>
                        <a:rPr kumimoji="1" lang="en-US" altLang="zh-CN" sz="1600" b="0" i="0" u="none" strike="noStrike" cap="none" normalizeH="0" baseline="0">
                          <a:ln>
                            <a:noFill/>
                          </a:ln>
                          <a:solidFill>
                            <a:schemeClr val="bg1"/>
                          </a:solidFill>
                          <a:effectLst/>
                          <a:latin typeface="华文中宋" pitchFamily="2" charset="-122"/>
                          <a:ea typeface="华文中宋" pitchFamily="2" charset="-122"/>
                        </a:rPr>
                        <a:t>Tiers</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bg1"/>
                          </a:solidFill>
                          <a:effectLst/>
                          <a:latin typeface="华文中宋" pitchFamily="2" charset="-122"/>
                          <a:ea typeface="华文中宋" pitchFamily="2" charset="-122"/>
                        </a:rPr>
                        <a:t>框架，</a:t>
                      </a:r>
                      <a:r>
                        <a:rPr kumimoji="1" lang="en-US" altLang="zh-CN" sz="1600" b="0" i="0" u="none" strike="noStrike" cap="none" normalizeH="0" baseline="0" dirty="0">
                          <a:ln>
                            <a:noFill/>
                          </a:ln>
                          <a:solidFill>
                            <a:schemeClr val="bg1"/>
                          </a:solidFill>
                          <a:effectLst/>
                          <a:latin typeface="华文中宋" pitchFamily="2" charset="-122"/>
                          <a:ea typeface="华文中宋" pitchFamily="2" charset="-122"/>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335341">
                <a:tc row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bg1"/>
                          </a:solidFill>
                          <a:effectLst/>
                          <a:latin typeface="华文中宋" pitchFamily="2" charset="-122"/>
                          <a:ea typeface="华文中宋" pitchFamily="2" charset="-122"/>
                        </a:rPr>
                        <a:t>6</a:t>
                      </a: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、应用层</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控制系统</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bg1"/>
                          </a:solidFill>
                          <a:effectLst/>
                          <a:latin typeface="华文中宋" pitchFamily="2" charset="-122"/>
                          <a:ea typeface="华文中宋" pitchFamily="2" charset="-122"/>
                        </a:rPr>
                        <a:t>CAD</a:t>
                      </a: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系统</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事务处理</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其他领域</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row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bg1"/>
                          </a:solidFill>
                          <a:effectLst/>
                          <a:latin typeface="华文中宋" pitchFamily="2" charset="-122"/>
                          <a:ea typeface="华文中宋" pitchFamily="2" charset="-122"/>
                        </a:rPr>
                        <a:t>领域模型</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c row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bg1"/>
                          </a:solidFill>
                          <a:effectLst/>
                          <a:latin typeface="华文中宋" pitchFamily="2" charset="-122"/>
                          <a:ea typeface="华文中宋" pitchFamily="2" charset="-122"/>
                        </a:rPr>
                        <a:t>领域应用设计环境</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3"/>
                  </a:ext>
                </a:extLst>
              </a:tr>
              <a:tr h="1022534">
                <a:tc vMerge="1">
                  <a:txBody>
                    <a:bodyPr/>
                    <a:lstStyle/>
                    <a:p>
                      <a:endParaRPr lang="zh-CN" altLang="en-US"/>
                    </a:p>
                  </a:txBody>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实时、生产线</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机械、建筑、电器、自动化</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a:ln>
                            <a:noFill/>
                          </a:ln>
                          <a:solidFill>
                            <a:schemeClr val="bg1"/>
                          </a:solidFill>
                          <a:effectLst/>
                          <a:latin typeface="华文中宋" pitchFamily="2" charset="-122"/>
                          <a:ea typeface="华文中宋" pitchFamily="2" charset="-122"/>
                        </a:rPr>
                        <a:t>计划、仓库、财务、档案</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bg1"/>
                          </a:solidFill>
                          <a:effectLst/>
                          <a:latin typeface="华文中宋" pitchFamily="2" charset="-122"/>
                          <a:ea typeface="华文中宋" pitchFamily="2" charset="-122"/>
                        </a:rPr>
                        <a:t>信息服务、航空、金融</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111101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61443" name="Rectangle 3"/>
          <p:cNvSpPr>
            <a:spLocks noGrp="1" noChangeArrowheads="1"/>
          </p:cNvSpPr>
          <p:nvPr>
            <p:ph type="body" idx="1"/>
          </p:nvPr>
        </p:nvSpPr>
        <p:spPr>
          <a:xfrm>
            <a:off x="479376" y="1028789"/>
            <a:ext cx="11089232" cy="5010150"/>
          </a:xfrm>
        </p:spPr>
        <p:txBody>
          <a:bodyPr/>
          <a:lstStyle/>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体系结构的层次模型构成了</a:t>
            </a:r>
            <a:r>
              <a:rPr lang="en-US" altLang="zh-CN" dirty="0">
                <a:solidFill>
                  <a:schemeClr val="tx1"/>
                </a:solidFill>
                <a:latin typeface="华文中宋" panose="02010600040101010101" pitchFamily="2" charset="-122"/>
                <a:ea typeface="华文中宋" panose="02010600040101010101" pitchFamily="2" charset="-122"/>
              </a:rPr>
              <a:t>SA</a:t>
            </a:r>
            <a:r>
              <a:rPr lang="zh-CN" altLang="en-US" dirty="0">
                <a:solidFill>
                  <a:schemeClr val="tx1"/>
                </a:solidFill>
                <a:latin typeface="华文中宋" panose="02010600040101010101" pitchFamily="2" charset="-122"/>
                <a:ea typeface="华文中宋" panose="02010600040101010101" pitchFamily="2" charset="-122"/>
              </a:rPr>
              <a:t>的结构体系、知识体系。原因如下：</a:t>
            </a:r>
          </a:p>
          <a:p>
            <a:pPr lvl="1" eaLnBrk="1" hangingPunct="1">
              <a:lnSpc>
                <a:spcPct val="150000"/>
              </a:lnSpc>
              <a:buFont typeface="Wingdings" panose="05000000000000000000" pitchFamily="2" charset="2"/>
              <a:buChar char="u"/>
            </a:pPr>
            <a:r>
              <a:rPr lang="zh-CN" altLang="en-US" sz="2400" dirty="0">
                <a:solidFill>
                  <a:schemeClr val="tx1"/>
                </a:solidFill>
                <a:latin typeface="楷体" panose="02010609060101010101" pitchFamily="49" charset="-122"/>
                <a:ea typeface="楷体" panose="02010609060101010101" pitchFamily="49" charset="-122"/>
              </a:rPr>
              <a:t>软件研究的过程就是</a:t>
            </a:r>
            <a:r>
              <a:rPr lang="en-US" altLang="zh-CN" sz="2400" dirty="0">
                <a:solidFill>
                  <a:schemeClr val="tx1"/>
                </a:solidFill>
                <a:latin typeface="楷体" panose="02010609060101010101" pitchFamily="49" charset="-122"/>
                <a:ea typeface="楷体" panose="02010609060101010101" pitchFamily="49" charset="-122"/>
              </a:rPr>
              <a:t>SA</a:t>
            </a:r>
            <a:r>
              <a:rPr lang="zh-CN" altLang="en-US" sz="2400" dirty="0">
                <a:solidFill>
                  <a:schemeClr val="tx1"/>
                </a:solidFill>
                <a:latin typeface="楷体" panose="02010609060101010101" pitchFamily="49" charset="-122"/>
                <a:ea typeface="楷体" panose="02010609060101010101" pitchFamily="49" charset="-122"/>
              </a:rPr>
              <a:t>从基础到高层逐步发展的过程</a:t>
            </a:r>
          </a:p>
          <a:p>
            <a:pPr lvl="1" eaLnBrk="1" hangingPunct="1">
              <a:lnSpc>
                <a:spcPct val="150000"/>
              </a:lnSpc>
              <a:buFont typeface="Wingdings" panose="05000000000000000000" pitchFamily="2" charset="2"/>
              <a:buChar char="u"/>
            </a:pPr>
            <a:r>
              <a:rPr lang="en-US" altLang="zh-CN" sz="2400" dirty="0">
                <a:solidFill>
                  <a:schemeClr val="tx1"/>
                </a:solidFill>
                <a:latin typeface="楷体" panose="02010609060101010101" pitchFamily="49" charset="-122"/>
                <a:ea typeface="楷体" panose="02010609060101010101" pitchFamily="49" charset="-122"/>
              </a:rPr>
              <a:t>SA</a:t>
            </a:r>
            <a:r>
              <a:rPr lang="zh-CN" altLang="en-US" sz="2400" dirty="0">
                <a:solidFill>
                  <a:schemeClr val="tx1"/>
                </a:solidFill>
                <a:latin typeface="楷体" panose="02010609060101010101" pitchFamily="49" charset="-122"/>
                <a:ea typeface="楷体" panose="02010609060101010101" pitchFamily="49" charset="-122"/>
              </a:rPr>
              <a:t>的概念是建立在软件研究和技术成果之上，是软件发展过至今的产物</a:t>
            </a:r>
          </a:p>
          <a:p>
            <a:pPr eaLnBrk="1" hangingPunct="1">
              <a:lnSpc>
                <a:spcPct val="150000"/>
              </a:lnSpc>
            </a:pPr>
            <a:r>
              <a:rPr lang="zh-CN" altLang="en-US" dirty="0">
                <a:solidFill>
                  <a:schemeClr val="tx1"/>
                </a:solidFill>
                <a:ea typeface="华文中宋" panose="02010600040101010101" pitchFamily="2" charset="-122"/>
              </a:rPr>
              <a:t>层次模型对软件体系结构的认识</a:t>
            </a:r>
          </a:p>
          <a:p>
            <a:pPr lvl="1" eaLnBrk="1" hangingPunct="1">
              <a:lnSpc>
                <a:spcPct val="150000"/>
              </a:lnSpc>
              <a:buFont typeface="Wingdings" panose="05000000000000000000" pitchFamily="2" charset="2"/>
              <a:buChar char="u"/>
            </a:pPr>
            <a:r>
              <a:rPr lang="zh-CN" altLang="en-US" sz="2400" dirty="0">
                <a:solidFill>
                  <a:schemeClr val="tx1"/>
                </a:solidFill>
                <a:latin typeface="楷体" panose="02010609060101010101" pitchFamily="49" charset="-122"/>
                <a:ea typeface="楷体" panose="02010609060101010101" pitchFamily="49" charset="-122"/>
              </a:rPr>
              <a:t>体系结构是关于软件的构成部件及其连接的分层的结构框架</a:t>
            </a:r>
          </a:p>
          <a:p>
            <a:pPr lvl="1" eaLnBrk="1" hangingPunct="1">
              <a:lnSpc>
                <a:spcPct val="150000"/>
              </a:lnSpc>
              <a:buFont typeface="Wingdings" panose="05000000000000000000" pitchFamily="2" charset="2"/>
              <a:buChar char="u"/>
            </a:pPr>
            <a:r>
              <a:rPr lang="zh-CN" altLang="en-US" sz="2400" dirty="0">
                <a:solidFill>
                  <a:schemeClr val="tx1"/>
                </a:solidFill>
                <a:latin typeface="楷体" panose="02010609060101010101" pitchFamily="49" charset="-122"/>
                <a:ea typeface="楷体" panose="02010609060101010101" pitchFamily="49" charset="-122"/>
              </a:rPr>
              <a:t>体系结构包括软件的内在概念和外在操作</a:t>
            </a:r>
          </a:p>
          <a:p>
            <a:pPr lvl="1" eaLnBrk="1" hangingPunct="1">
              <a:lnSpc>
                <a:spcPct val="150000"/>
              </a:lnSpc>
              <a:buFont typeface="Wingdings" panose="05000000000000000000" pitchFamily="2" charset="2"/>
              <a:buChar char="u"/>
            </a:pPr>
            <a:r>
              <a:rPr lang="zh-CN" altLang="en-US" sz="2400" dirty="0">
                <a:solidFill>
                  <a:schemeClr val="tx1"/>
                </a:solidFill>
                <a:latin typeface="楷体" panose="02010609060101010101" pitchFamily="49" charset="-122"/>
                <a:ea typeface="楷体" panose="02010609060101010101" pitchFamily="49" charset="-122"/>
              </a:rPr>
              <a:t>体系结构分析与设计涵盖并指导着从逻辑结构设计到运行实现的软件工程的全部过程</a:t>
            </a:r>
          </a:p>
          <a:p>
            <a:pPr lvl="1" eaLnBrk="1" hangingPunct="1"/>
            <a:endParaRPr lang="zh-CN" altLang="en-US" dirty="0">
              <a:solidFill>
                <a:schemeClr val="tx1"/>
              </a:solidFill>
              <a:latin typeface="华文中宋" panose="02010600040101010101" pitchFamily="2" charset="-122"/>
              <a:ea typeface="华文中宋" panose="02010600040101010101" pitchFamily="2" charset="-122"/>
            </a:endParaRPr>
          </a:p>
          <a:p>
            <a:pPr eaLnBrk="1" hangingPunct="1"/>
            <a:endParaRPr lang="zh-CN" altLang="en-US" dirty="0">
              <a:solidFill>
                <a:schemeClr val="tx1"/>
              </a:solidFill>
              <a:ea typeface="宋体" panose="02010600030101010101" pitchFamily="2" charset="-122"/>
            </a:endParaRPr>
          </a:p>
          <a:p>
            <a:pPr lvl="1" eaLnBrk="1" hangingPunct="1"/>
            <a:endParaRPr lang="zh-CN" altLang="en-US" dirty="0">
              <a:ea typeface="宋体" panose="02010600030101010101" pitchFamily="2" charset="-122"/>
            </a:endParaRPr>
          </a:p>
        </p:txBody>
      </p:sp>
      <p:sp>
        <p:nvSpPr>
          <p:cNvPr id="61444" name="Rectangle 5"/>
          <p:cNvSpPr>
            <a:spLocks noGrp="1" noChangeArrowheads="1"/>
          </p:cNvSpPr>
          <p:nvPr>
            <p:ph type="title"/>
          </p:nvPr>
        </p:nvSpPr>
        <p:spPr>
          <a:xfrm>
            <a:off x="0" y="188640"/>
            <a:ext cx="8050213" cy="850900"/>
          </a:xfrm>
          <a:noFill/>
        </p:spPr>
        <p:txBody>
          <a:bodyPr/>
          <a:lstStyle/>
          <a:p>
            <a:pPr eaLnBrk="1" hangingPunct="1"/>
            <a:r>
              <a:rPr lang="en-US" altLang="zh-CN" b="1" dirty="0">
                <a:latin typeface="华文中宋" panose="02010600040101010101" pitchFamily="2" charset="-122"/>
                <a:ea typeface="华文中宋" panose="02010600040101010101" pitchFamily="2" charset="-122"/>
              </a:rPr>
              <a:t>§3.6 </a:t>
            </a:r>
            <a:r>
              <a:rPr lang="zh-CN" altLang="en-US" b="1" dirty="0">
                <a:latin typeface="华文中宋" panose="02010600040101010101" pitchFamily="2" charset="-122"/>
                <a:ea typeface="华文中宋" panose="02010600040101010101" pitchFamily="2" charset="-122"/>
              </a:rPr>
              <a:t>软件体系结构的体系</a:t>
            </a:r>
            <a:endParaRPr lang="en-US" altLang="zh-CN"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69014746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effectLst/>
                <a:latin typeface="Times New Roman" panose="02020603050405020304" pitchFamily="18" charset="0"/>
                <a:ea typeface="+mj-ea"/>
                <a:cs typeface="Times New Roman" panose="02020603050405020304" pitchFamily="18" charset="0"/>
              </a:rPr>
              <a:t>Chapter 3 </a:t>
            </a:r>
            <a:r>
              <a:rPr lang="zh-CN" altLang="en-US" sz="4000" dirty="0">
                <a:effectLst/>
                <a:latin typeface="Times New Roman" panose="02020603050405020304" pitchFamily="18" charset="0"/>
                <a:ea typeface="+mj-ea"/>
                <a:cs typeface="Times New Roman" panose="02020603050405020304" pitchFamily="18" charset="0"/>
              </a:rPr>
              <a:t>软件体系结构的层次性</a:t>
            </a:r>
          </a:p>
        </p:txBody>
      </p:sp>
      <p:sp>
        <p:nvSpPr>
          <p:cNvPr id="3" name="内容占位符 2"/>
          <p:cNvSpPr>
            <a:spLocks noGrp="1"/>
          </p:cNvSpPr>
          <p:nvPr>
            <p:ph idx="1"/>
          </p:nvPr>
        </p:nvSpPr>
        <p:spPr/>
        <p:txBody>
          <a:bodyPr/>
          <a:lstStyle/>
          <a:p>
            <a:pPr eaLnBrk="1" hangingPunct="1">
              <a:lnSpc>
                <a:spcPct val="150000"/>
              </a:lnSpc>
            </a:pPr>
            <a:r>
              <a:rPr lang="en-US" altLang="zh-CN" sz="3600" dirty="0">
                <a:solidFill>
                  <a:schemeClr val="tx1"/>
                </a:solidFill>
                <a:ea typeface="+mj-ea"/>
              </a:rPr>
              <a:t>Contents:</a:t>
            </a:r>
          </a:p>
          <a:p>
            <a:pPr lvl="1" eaLnBrk="1" hangingPunct="1">
              <a:lnSpc>
                <a:spcPct val="150000"/>
              </a:lnSpc>
              <a:buFont typeface="Wingdings" panose="05000000000000000000" pitchFamily="2" charset="2"/>
              <a:buChar char="u"/>
              <a:defRPr/>
            </a:pPr>
            <a:r>
              <a:rPr lang="zh-CN" altLang="en-US" sz="3200" kern="1200" dirty="0">
                <a:solidFill>
                  <a:schemeClr val="tx1"/>
                </a:solidFill>
                <a:ea typeface="+mj-ea"/>
              </a:rPr>
              <a:t>体系结构的基础和层次特性</a:t>
            </a:r>
          </a:p>
          <a:p>
            <a:pPr lvl="1" eaLnBrk="1" hangingPunct="1">
              <a:lnSpc>
                <a:spcPct val="150000"/>
              </a:lnSpc>
              <a:buFont typeface="Wingdings" panose="05000000000000000000" pitchFamily="2" charset="2"/>
              <a:buChar char="u"/>
              <a:defRPr/>
            </a:pPr>
            <a:r>
              <a:rPr lang="zh-CN" altLang="en-US" sz="3200" kern="1200" dirty="0">
                <a:solidFill>
                  <a:schemeClr val="tx1"/>
                </a:solidFill>
                <a:ea typeface="+mj-ea"/>
              </a:rPr>
              <a:t>软件体系结构的层次结构模型</a:t>
            </a:r>
          </a:p>
          <a:p>
            <a:pPr lvl="1" eaLnBrk="1" hangingPunct="1">
              <a:lnSpc>
                <a:spcPct val="150000"/>
              </a:lnSpc>
              <a:buFont typeface="Wingdings" panose="05000000000000000000" pitchFamily="2" charset="2"/>
              <a:buChar char="u"/>
              <a:defRPr/>
            </a:pPr>
            <a:r>
              <a:rPr lang="zh-CN" altLang="en-US" sz="3200" kern="1200" dirty="0">
                <a:solidFill>
                  <a:schemeClr val="tx1"/>
                </a:solidFill>
                <a:ea typeface="+mj-ea"/>
              </a:rPr>
              <a:t>从层次模型看软件体系结构</a:t>
            </a:r>
          </a:p>
          <a:p>
            <a:endParaRPr lang="zh-CN" altLang="en-US" dirty="0"/>
          </a:p>
        </p:txBody>
      </p:sp>
    </p:spTree>
    <p:extLst>
      <p:ext uri="{BB962C8B-B14F-4D97-AF65-F5344CB8AC3E}">
        <p14:creationId xmlns:p14="http://schemas.microsoft.com/office/powerpoint/2010/main" val="225747440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63491" name="Rectangle 3"/>
          <p:cNvSpPr>
            <a:spLocks noGrp="1" noChangeArrowheads="1"/>
          </p:cNvSpPr>
          <p:nvPr>
            <p:ph type="body" idx="1"/>
          </p:nvPr>
        </p:nvSpPr>
        <p:spPr>
          <a:xfrm>
            <a:off x="623392" y="764704"/>
            <a:ext cx="10945216" cy="5400675"/>
          </a:xfrm>
        </p:spPr>
        <p:txBody>
          <a:bodyPr/>
          <a:lstStyle/>
          <a:p>
            <a:pPr eaLnBrk="1" hangingPunct="1"/>
            <a:r>
              <a:rPr lang="zh-CN" altLang="en-US" dirty="0">
                <a:solidFill>
                  <a:schemeClr val="tx1"/>
                </a:solidFill>
                <a:latin typeface="华文中宋" panose="02010600040101010101" pitchFamily="2" charset="-122"/>
                <a:ea typeface="华文中宋" panose="02010600040101010101" pitchFamily="2" charset="-122"/>
              </a:rPr>
              <a:t>体系结构的构成基础</a:t>
            </a:r>
          </a:p>
          <a:p>
            <a:pPr lvl="1" eaLnBrk="1" hangingPunct="1">
              <a:buFont typeface="Wingdings" panose="05000000000000000000" pitchFamily="2" charset="2"/>
              <a:buChar char="u"/>
            </a:pPr>
            <a:r>
              <a:rPr lang="zh-CN" altLang="en-US" sz="2400" dirty="0">
                <a:solidFill>
                  <a:schemeClr val="tx1"/>
                </a:solidFill>
                <a:latin typeface="华文中宋" panose="02010600040101010101" pitchFamily="2" charset="-122"/>
                <a:ea typeface="华文中宋" panose="02010600040101010101" pitchFamily="2" charset="-122"/>
              </a:rPr>
              <a:t>体系结构是计算机技术发展成熟的必然产物</a:t>
            </a:r>
          </a:p>
          <a:p>
            <a:pPr lvl="2" eaLnBrk="1" hangingPunct="1"/>
            <a:r>
              <a:rPr lang="zh-CN" altLang="en-US" dirty="0">
                <a:solidFill>
                  <a:schemeClr val="tx1"/>
                </a:solidFill>
                <a:latin typeface="楷体" panose="02010609060101010101" pitchFamily="49" charset="-122"/>
                <a:ea typeface="楷体" panose="02010609060101010101" pitchFamily="49" charset="-122"/>
              </a:rPr>
              <a:t>硬件基础、对硬件的软件抽象、基础控制描述、资源管理调度、系统结构模式、</a:t>
            </a:r>
            <a:r>
              <a:rPr lang="zh-CN" altLang="en-US" dirty="0">
                <a:solidFill>
                  <a:schemeClr val="tx1"/>
                </a:solidFill>
                <a:ea typeface="楷体" panose="02010609060101010101" pitchFamily="49" charset="-122"/>
              </a:rPr>
              <a:t>领域知识；</a:t>
            </a:r>
          </a:p>
          <a:p>
            <a:pPr lvl="2" eaLnBrk="1" hangingPunct="1"/>
            <a:r>
              <a:rPr lang="en-US" altLang="zh-CN" dirty="0">
                <a:solidFill>
                  <a:schemeClr val="tx1"/>
                </a:solidFill>
                <a:ea typeface="楷体" panose="02010609060101010101" pitchFamily="49" charset="-122"/>
              </a:rPr>
              <a:t>SA</a:t>
            </a:r>
            <a:r>
              <a:rPr lang="zh-CN" altLang="en-US" dirty="0">
                <a:solidFill>
                  <a:schemeClr val="tx1"/>
                </a:solidFill>
                <a:ea typeface="楷体" panose="02010609060101010101" pitchFamily="49" charset="-122"/>
              </a:rPr>
              <a:t>研究是整个软件领域几十年研究的继承、概括和发展。</a:t>
            </a:r>
            <a:endParaRPr lang="en-US" altLang="zh-CN" dirty="0">
              <a:solidFill>
                <a:schemeClr val="tx1"/>
              </a:solidFill>
              <a:ea typeface="楷体" panose="02010609060101010101" pitchFamily="49" charset="-122"/>
            </a:endParaRPr>
          </a:p>
          <a:p>
            <a:pPr eaLnBrk="1" hangingPunct="1"/>
            <a:r>
              <a:rPr lang="zh-CN" altLang="en-US" dirty="0">
                <a:solidFill>
                  <a:schemeClr val="tx1"/>
                </a:solidFill>
                <a:latin typeface="华文中宋" panose="02010600040101010101" pitchFamily="2" charset="-122"/>
                <a:ea typeface="华文中宋" panose="02010600040101010101" pitchFamily="2" charset="-122"/>
              </a:rPr>
              <a:t>体系结构的描述抽象</a:t>
            </a:r>
          </a:p>
          <a:p>
            <a:pPr lvl="1" eaLnBrk="1" hangingPunct="1">
              <a:buFont typeface="Wingdings" panose="05000000000000000000" pitchFamily="2" charset="2"/>
              <a:buChar char="u"/>
            </a:pPr>
            <a:r>
              <a:rPr lang="zh-CN" altLang="en-US" sz="2400" dirty="0">
                <a:solidFill>
                  <a:schemeClr val="tx1"/>
                </a:solidFill>
                <a:latin typeface="华文中宋" panose="02010600040101010101" pitchFamily="2" charset="-122"/>
                <a:ea typeface="华文中宋" panose="02010600040101010101" pitchFamily="2" charset="-122"/>
              </a:rPr>
              <a:t>抽象在软件技术研究中一直发挥着重要的作用，每次抽象都标志着技术发展从经验向理论的转折，每次抽象都在前一次抽象基础上建立的。</a:t>
            </a:r>
          </a:p>
          <a:p>
            <a:pPr lvl="2" eaLnBrk="1" hangingPunct="1"/>
            <a:r>
              <a:rPr lang="zh-CN" altLang="en-US" dirty="0">
                <a:solidFill>
                  <a:schemeClr val="tx1"/>
                </a:solidFill>
                <a:ea typeface="楷体" panose="02010609060101010101" pitchFamily="49" charset="-122"/>
              </a:rPr>
              <a:t>语言</a:t>
            </a:r>
            <a:r>
              <a:rPr lang="en-US" altLang="zh-CN" dirty="0">
                <a:solidFill>
                  <a:schemeClr val="tx1"/>
                </a:solidFill>
                <a:ea typeface="楷体" panose="02010609060101010101" pitchFamily="49" charset="-122"/>
              </a:rPr>
              <a:t>(01</a:t>
            </a:r>
            <a:r>
              <a:rPr lang="zh-CN" altLang="en-US" dirty="0">
                <a:solidFill>
                  <a:schemeClr val="tx1"/>
                </a:solidFill>
                <a:ea typeface="楷体" panose="02010609060101010101" pitchFamily="49" charset="-122"/>
              </a:rPr>
              <a:t>，汇编高级</a:t>
            </a:r>
            <a:r>
              <a:rPr lang="en-US" altLang="zh-CN" dirty="0">
                <a:solidFill>
                  <a:schemeClr val="tx1"/>
                </a:solidFill>
                <a:ea typeface="楷体" panose="02010609060101010101" pitchFamily="49" charset="-122"/>
              </a:rPr>
              <a:t>)</a:t>
            </a:r>
            <a:r>
              <a:rPr lang="zh-CN" altLang="en-US" dirty="0">
                <a:solidFill>
                  <a:schemeClr val="tx1"/>
                </a:solidFill>
                <a:ea typeface="楷体" panose="02010609060101010101" pitchFamily="49" charset="-122"/>
              </a:rPr>
              <a:t>；</a:t>
            </a:r>
            <a:r>
              <a:rPr lang="en-US" altLang="zh-CN" dirty="0">
                <a:solidFill>
                  <a:schemeClr val="tx1"/>
                </a:solidFill>
                <a:ea typeface="楷体" panose="02010609060101010101" pitchFamily="49" charset="-122"/>
              </a:rPr>
              <a:t>ADT</a:t>
            </a:r>
            <a:r>
              <a:rPr lang="zh-CN" altLang="en-US" dirty="0">
                <a:solidFill>
                  <a:schemeClr val="tx1"/>
                </a:solidFill>
                <a:ea typeface="楷体" panose="02010609060101010101" pitchFamily="49" charset="-122"/>
              </a:rPr>
              <a:t>；进程</a:t>
            </a:r>
            <a:r>
              <a:rPr lang="en-US" altLang="zh-CN" dirty="0">
                <a:solidFill>
                  <a:schemeClr val="tx1"/>
                </a:solidFill>
                <a:ea typeface="楷体" panose="02010609060101010101" pitchFamily="49" charset="-122"/>
              </a:rPr>
              <a:t>(</a:t>
            </a:r>
            <a:r>
              <a:rPr lang="zh-CN" altLang="en-US" dirty="0">
                <a:solidFill>
                  <a:schemeClr val="tx1"/>
                </a:solidFill>
                <a:ea typeface="楷体" panose="02010609060101010101" pitchFamily="49" charset="-122"/>
              </a:rPr>
              <a:t>并行和任务调度</a:t>
            </a:r>
            <a:r>
              <a:rPr lang="en-US" altLang="zh-CN" dirty="0">
                <a:solidFill>
                  <a:schemeClr val="tx1"/>
                </a:solidFill>
                <a:ea typeface="楷体" panose="02010609060101010101" pitchFamily="49" charset="-122"/>
              </a:rPr>
              <a:t>)</a:t>
            </a:r>
            <a:r>
              <a:rPr lang="zh-CN" altLang="en-US" dirty="0">
                <a:solidFill>
                  <a:schemeClr val="tx1"/>
                </a:solidFill>
                <a:ea typeface="楷体" panose="02010609060101010101" pitchFamily="49" charset="-122"/>
              </a:rPr>
              <a:t>；事件和消息</a:t>
            </a:r>
            <a:r>
              <a:rPr lang="en-US" altLang="zh-CN" dirty="0">
                <a:solidFill>
                  <a:schemeClr val="tx1"/>
                </a:solidFill>
                <a:ea typeface="楷体" panose="02010609060101010101" pitchFamily="49" charset="-122"/>
              </a:rPr>
              <a:t>(</a:t>
            </a:r>
            <a:r>
              <a:rPr lang="zh-CN" altLang="en-US" dirty="0">
                <a:solidFill>
                  <a:schemeClr val="tx1"/>
                </a:solidFill>
                <a:ea typeface="楷体" panose="02010609060101010101" pitchFamily="49" charset="-122"/>
              </a:rPr>
              <a:t>中断</a:t>
            </a:r>
            <a:r>
              <a:rPr lang="en-US" altLang="zh-CN" dirty="0">
                <a:solidFill>
                  <a:schemeClr val="tx1"/>
                </a:solidFill>
                <a:ea typeface="楷体" panose="02010609060101010101" pitchFamily="49" charset="-122"/>
              </a:rPr>
              <a:t>)</a:t>
            </a:r>
            <a:r>
              <a:rPr lang="zh-CN" altLang="en-US" dirty="0">
                <a:solidFill>
                  <a:schemeClr val="tx1"/>
                </a:solidFill>
                <a:ea typeface="楷体" panose="02010609060101010101" pitchFamily="49" charset="-122"/>
              </a:rPr>
              <a:t>；虚拟机、微内核</a:t>
            </a:r>
            <a:r>
              <a:rPr lang="en-US" altLang="zh-CN" dirty="0">
                <a:solidFill>
                  <a:schemeClr val="tx1"/>
                </a:solidFill>
                <a:ea typeface="楷体" panose="02010609060101010101" pitchFamily="49" charset="-122"/>
              </a:rPr>
              <a:t>(OS)</a:t>
            </a:r>
            <a:r>
              <a:rPr lang="zh-CN" altLang="en-US" dirty="0">
                <a:solidFill>
                  <a:schemeClr val="tx1"/>
                </a:solidFill>
                <a:ea typeface="楷体" panose="02010609060101010101" pitchFamily="49" charset="-122"/>
              </a:rPr>
              <a:t>；分布式 ；领域模型</a:t>
            </a:r>
            <a:r>
              <a:rPr lang="en-US" altLang="zh-CN" dirty="0">
                <a:solidFill>
                  <a:schemeClr val="tx1"/>
                </a:solidFill>
                <a:ea typeface="楷体" panose="02010609060101010101" pitchFamily="49" charset="-122"/>
              </a:rPr>
              <a:t>(</a:t>
            </a:r>
            <a:r>
              <a:rPr lang="zh-CN" altLang="en-US" dirty="0">
                <a:solidFill>
                  <a:schemeClr val="tx1"/>
                </a:solidFill>
                <a:ea typeface="楷体" panose="02010609060101010101" pitchFamily="49" charset="-122"/>
              </a:rPr>
              <a:t>特定应用问题</a:t>
            </a:r>
            <a:r>
              <a:rPr lang="en-US" altLang="zh-CN" dirty="0">
                <a:solidFill>
                  <a:schemeClr val="tx1"/>
                </a:solidFill>
                <a:ea typeface="楷体" panose="02010609060101010101" pitchFamily="49" charset="-122"/>
              </a:rPr>
              <a:t>)</a:t>
            </a:r>
            <a:r>
              <a:rPr lang="zh-CN" altLang="en-US" dirty="0">
                <a:solidFill>
                  <a:schemeClr val="tx1"/>
                </a:solidFill>
                <a:ea typeface="楷体" panose="02010609060101010101" pitchFamily="49" charset="-122"/>
              </a:rPr>
              <a:t>；</a:t>
            </a:r>
            <a:r>
              <a:rPr lang="en-US" altLang="zh-CN" dirty="0">
                <a:solidFill>
                  <a:schemeClr val="tx1"/>
                </a:solidFill>
                <a:ea typeface="楷体" panose="02010609060101010101" pitchFamily="49" charset="-122"/>
              </a:rPr>
              <a:t>SP</a:t>
            </a:r>
            <a:r>
              <a:rPr lang="zh-CN" altLang="en-US" dirty="0">
                <a:solidFill>
                  <a:schemeClr val="tx1"/>
                </a:solidFill>
                <a:ea typeface="楷体" panose="02010609060101010101" pitchFamily="49" charset="-122"/>
              </a:rPr>
              <a:t>、</a:t>
            </a:r>
            <a:r>
              <a:rPr lang="en-US" altLang="zh-CN" dirty="0">
                <a:solidFill>
                  <a:schemeClr val="tx1"/>
                </a:solidFill>
                <a:ea typeface="楷体" panose="02010609060101010101" pitchFamily="49" charset="-122"/>
              </a:rPr>
              <a:t>OO</a:t>
            </a:r>
            <a:r>
              <a:rPr lang="zh-CN" altLang="en-US" dirty="0">
                <a:solidFill>
                  <a:schemeClr val="tx1"/>
                </a:solidFill>
                <a:ea typeface="楷体" panose="02010609060101010101" pitchFamily="49" charset="-122"/>
              </a:rPr>
              <a:t>、</a:t>
            </a:r>
            <a:r>
              <a:rPr lang="en-US" altLang="zh-CN" dirty="0">
                <a:solidFill>
                  <a:schemeClr val="tx1"/>
                </a:solidFill>
                <a:ea typeface="楷体" panose="02010609060101010101" pitchFamily="49" charset="-122"/>
              </a:rPr>
              <a:t>UML(</a:t>
            </a:r>
            <a:r>
              <a:rPr lang="zh-CN" altLang="en-US" dirty="0">
                <a:solidFill>
                  <a:schemeClr val="tx1"/>
                </a:solidFill>
                <a:ea typeface="楷体" panose="02010609060101010101" pitchFamily="49" charset="-122"/>
              </a:rPr>
              <a:t>软件结构</a:t>
            </a:r>
            <a:r>
              <a:rPr lang="en-US" altLang="zh-CN" dirty="0">
                <a:solidFill>
                  <a:schemeClr val="tx1"/>
                </a:solidFill>
                <a:ea typeface="楷体" panose="02010609060101010101" pitchFamily="49" charset="-122"/>
              </a:rPr>
              <a:t>) etc.</a:t>
            </a:r>
            <a:r>
              <a:rPr lang="zh-CN" altLang="en-US" dirty="0">
                <a:solidFill>
                  <a:schemeClr val="tx1"/>
                </a:solidFill>
                <a:ea typeface="楷体" panose="02010609060101010101" pitchFamily="49" charset="-122"/>
              </a:rPr>
              <a:t>。</a:t>
            </a:r>
            <a:endParaRPr lang="en-US" altLang="zh-CN" dirty="0">
              <a:solidFill>
                <a:schemeClr val="tx1"/>
              </a:solidFill>
              <a:ea typeface="楷体" panose="02010609060101010101" pitchFamily="49" charset="-122"/>
            </a:endParaRPr>
          </a:p>
          <a:p>
            <a:pPr lvl="1" eaLnBrk="1" hangingPunct="1">
              <a:buFont typeface="Wingdings" panose="05000000000000000000" pitchFamily="2" charset="2"/>
              <a:buChar char="u"/>
            </a:pPr>
            <a:r>
              <a:rPr lang="en-US" altLang="zh-CN" sz="2400" dirty="0">
                <a:solidFill>
                  <a:schemeClr val="tx1"/>
                </a:solidFill>
                <a:latin typeface="华文中宋" panose="02010600040101010101" pitchFamily="2" charset="-122"/>
                <a:ea typeface="华文中宋" panose="02010600040101010101" pitchFamily="2" charset="-122"/>
              </a:rPr>
              <a:t>SA</a:t>
            </a:r>
            <a:r>
              <a:rPr lang="zh-CN" altLang="en-US" sz="2400" dirty="0">
                <a:solidFill>
                  <a:schemeClr val="tx1"/>
                </a:solidFill>
                <a:latin typeface="华文中宋" panose="02010600040101010101" pitchFamily="2" charset="-122"/>
                <a:ea typeface="华文中宋" panose="02010600040101010101" pitchFamily="2" charset="-122"/>
              </a:rPr>
              <a:t>是目前对软件结构的最高级抽象，该抽象建立在当强所有关于软件的研究成果之上的。</a:t>
            </a:r>
            <a:endParaRPr lang="en-US" altLang="zh-CN" sz="2400" dirty="0">
              <a:solidFill>
                <a:schemeClr val="tx1"/>
              </a:solidFill>
              <a:latin typeface="华文中宋" panose="02010600040101010101" pitchFamily="2" charset="-122"/>
              <a:ea typeface="华文中宋" panose="02010600040101010101" pitchFamily="2" charset="-122"/>
            </a:endParaRPr>
          </a:p>
          <a:p>
            <a:pPr lvl="2" eaLnBrk="1" hangingPunct="1"/>
            <a:endParaRPr lang="zh-CN" altLang="en-US" dirty="0">
              <a:latin typeface="华文中宋" panose="02010600040101010101" pitchFamily="2" charset="-122"/>
              <a:ea typeface="华文中宋" panose="02010600040101010101" pitchFamily="2" charset="-122"/>
            </a:endParaRPr>
          </a:p>
        </p:txBody>
      </p:sp>
      <p:sp>
        <p:nvSpPr>
          <p:cNvPr id="63492" name="Rectangle 5"/>
          <p:cNvSpPr>
            <a:spLocks noGrp="1" noChangeArrowheads="1"/>
          </p:cNvSpPr>
          <p:nvPr>
            <p:ph type="title"/>
          </p:nvPr>
        </p:nvSpPr>
        <p:spPr>
          <a:xfrm>
            <a:off x="119336" y="129828"/>
            <a:ext cx="8050213" cy="850900"/>
          </a:xfrm>
          <a:noFill/>
        </p:spPr>
        <p:txBody>
          <a:bodyPr/>
          <a:lstStyle/>
          <a:p>
            <a:pPr eaLnBrk="1" hangingPunct="1"/>
            <a:r>
              <a:rPr lang="en-US" altLang="zh-CN" b="1" dirty="0">
                <a:latin typeface="华文中宋" panose="02010600040101010101" pitchFamily="2" charset="-122"/>
                <a:ea typeface="华文中宋" panose="02010600040101010101" pitchFamily="2" charset="-122"/>
              </a:rPr>
              <a:t>§3.6 </a:t>
            </a:r>
            <a:r>
              <a:rPr lang="zh-CN" altLang="en-US" b="1" dirty="0">
                <a:latin typeface="华文中宋" panose="02010600040101010101" pitchFamily="2" charset="-122"/>
                <a:ea typeface="华文中宋" panose="02010600040101010101" pitchFamily="2" charset="-122"/>
              </a:rPr>
              <a:t>软件体系结构的体系</a:t>
            </a:r>
            <a:endParaRPr lang="en-US" altLang="zh-CN"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696074183"/>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64515" name="Rectangle 3"/>
          <p:cNvSpPr>
            <a:spLocks noGrp="1" noChangeArrowheads="1"/>
          </p:cNvSpPr>
          <p:nvPr>
            <p:ph type="body" idx="1"/>
          </p:nvPr>
        </p:nvSpPr>
        <p:spPr>
          <a:xfrm>
            <a:off x="551384" y="937024"/>
            <a:ext cx="11089232" cy="5444303"/>
          </a:xfrm>
        </p:spPr>
        <p:txBody>
          <a:bodyPr/>
          <a:lstStyle/>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体系结构的语法和语义</a:t>
            </a: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体系结构的组成需要使用特定的语言进行描述</a:t>
            </a:r>
          </a:p>
          <a:p>
            <a:pPr lvl="2" eaLnBrk="1" hangingPunct="1">
              <a:lnSpc>
                <a:spcPct val="150000"/>
              </a:lnSpc>
            </a:pPr>
            <a:r>
              <a:rPr lang="zh-CN" altLang="en-US" sz="2000" dirty="0">
                <a:solidFill>
                  <a:schemeClr val="tx1"/>
                </a:solidFill>
                <a:latin typeface="楷体" panose="02010609060101010101" pitchFamily="49" charset="-122"/>
                <a:ea typeface="楷体" panose="02010609060101010101" pitchFamily="49" charset="-122"/>
              </a:rPr>
              <a:t>词汇、语法、语义、语用</a:t>
            </a:r>
          </a:p>
          <a:p>
            <a:pPr lvl="1" eaLnBrk="1" hangingPunct="1">
              <a:lnSpc>
                <a:spcPct val="150000"/>
              </a:lnSpc>
              <a:buFont typeface="Wingdings" panose="05000000000000000000" pitchFamily="2" charset="2"/>
              <a:buChar char="u"/>
            </a:pPr>
            <a:r>
              <a:rPr lang="en-US" altLang="zh-CN" dirty="0">
                <a:solidFill>
                  <a:schemeClr val="tx1"/>
                </a:solidFill>
                <a:latin typeface="华文中宋" panose="02010600040101010101" pitchFamily="2" charset="-122"/>
                <a:ea typeface="华文中宋" panose="02010600040101010101" pitchFamily="2" charset="-122"/>
              </a:rPr>
              <a:t>SA</a:t>
            </a:r>
            <a:r>
              <a:rPr lang="zh-CN" altLang="en-US" dirty="0">
                <a:solidFill>
                  <a:schemeClr val="tx1"/>
                </a:solidFill>
                <a:latin typeface="华文中宋" panose="02010600040101010101" pitchFamily="2" charset="-122"/>
                <a:ea typeface="华文中宋" panose="02010600040101010101" pitchFamily="2" charset="-122"/>
              </a:rPr>
              <a:t>的层次性反映了几十年软件描述的基础词汇、语法集合、使用方法</a:t>
            </a:r>
            <a:r>
              <a:rPr lang="en-US" altLang="zh-CN" dirty="0">
                <a:solidFill>
                  <a:schemeClr val="tx1"/>
                </a:solidFill>
                <a:latin typeface="华文中宋" panose="02010600040101010101" pitchFamily="2" charset="-122"/>
                <a:ea typeface="华文中宋" panose="02010600040101010101" pitchFamily="2" charset="-122"/>
                <a:sym typeface="Wingdings" panose="05000000000000000000" pitchFamily="2" charset="2"/>
              </a:rPr>
              <a:t></a:t>
            </a:r>
            <a:r>
              <a:rPr lang="zh-CN" altLang="en-US" dirty="0">
                <a:solidFill>
                  <a:schemeClr val="tx1"/>
                </a:solidFill>
                <a:latin typeface="华文中宋" panose="02010600040101010101" pitchFamily="2" charset="-122"/>
                <a:ea typeface="华文中宋" panose="02010600040101010101" pitchFamily="2" charset="-122"/>
                <a:sym typeface="Wingdings" panose="05000000000000000000" pitchFamily="2" charset="2"/>
              </a:rPr>
              <a:t>规范化、形式化</a:t>
            </a:r>
            <a:endParaRPr lang="en-US" altLang="zh-CN" dirty="0">
              <a:solidFill>
                <a:schemeClr val="tx1"/>
              </a:solidFill>
              <a:latin typeface="华文中宋" panose="02010600040101010101" pitchFamily="2" charset="-122"/>
              <a:ea typeface="华文中宋" panose="02010600040101010101" pitchFamily="2" charset="-122"/>
              <a:sym typeface="Wingdings" panose="05000000000000000000" pitchFamily="2" charset="2"/>
            </a:endParaRPr>
          </a:p>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体系结构的性能分析</a:t>
            </a: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软件的性能</a:t>
            </a:r>
          </a:p>
          <a:p>
            <a:pPr lvl="2" eaLnBrk="1" hangingPunct="1">
              <a:lnSpc>
                <a:spcPct val="150000"/>
              </a:lnSpc>
            </a:pPr>
            <a:r>
              <a:rPr lang="zh-CN" altLang="en-US" sz="2000" dirty="0">
                <a:solidFill>
                  <a:schemeClr val="tx1"/>
                </a:solidFill>
                <a:ea typeface="楷体" panose="02010609060101010101" pitchFamily="49" charset="-122"/>
              </a:rPr>
              <a:t>功能特性（</a:t>
            </a:r>
            <a:r>
              <a:rPr lang="en-US" altLang="zh-CN" sz="2000" dirty="0">
                <a:solidFill>
                  <a:schemeClr val="tx1"/>
                </a:solidFill>
                <a:ea typeface="楷体" panose="02010609060101010101" pitchFamily="49" charset="-122"/>
              </a:rPr>
              <a:t>Functional Properties</a:t>
            </a:r>
            <a:r>
              <a:rPr lang="zh-CN" altLang="en-US" sz="2000" dirty="0">
                <a:solidFill>
                  <a:schemeClr val="tx1"/>
                </a:solidFill>
                <a:ea typeface="楷体" panose="02010609060101010101" pitchFamily="49" charset="-122"/>
              </a:rPr>
              <a:t>）</a:t>
            </a:r>
          </a:p>
          <a:p>
            <a:pPr lvl="2" eaLnBrk="1" hangingPunct="1">
              <a:lnSpc>
                <a:spcPct val="150000"/>
              </a:lnSpc>
            </a:pPr>
            <a:r>
              <a:rPr lang="zh-CN" altLang="en-US" sz="2000" dirty="0">
                <a:solidFill>
                  <a:schemeClr val="tx1"/>
                </a:solidFill>
                <a:ea typeface="楷体" panose="02010609060101010101" pitchFamily="49" charset="-122"/>
              </a:rPr>
              <a:t>非功能特性（</a:t>
            </a:r>
            <a:r>
              <a:rPr lang="en-US" altLang="zh-CN" sz="2000" dirty="0">
                <a:solidFill>
                  <a:schemeClr val="tx1"/>
                </a:solidFill>
                <a:ea typeface="楷体" panose="02010609060101010101" pitchFamily="49" charset="-122"/>
              </a:rPr>
              <a:t>Non</a:t>
            </a:r>
            <a:r>
              <a:rPr lang="zh-CN" altLang="en-US" sz="2000" dirty="0">
                <a:solidFill>
                  <a:schemeClr val="tx1"/>
                </a:solidFill>
                <a:ea typeface="楷体" panose="02010609060101010101" pitchFamily="49" charset="-122"/>
              </a:rPr>
              <a:t>－</a:t>
            </a:r>
            <a:r>
              <a:rPr lang="en-US" altLang="zh-CN" sz="2000" dirty="0">
                <a:solidFill>
                  <a:schemeClr val="tx1"/>
                </a:solidFill>
                <a:ea typeface="楷体" panose="02010609060101010101" pitchFamily="49" charset="-122"/>
              </a:rPr>
              <a:t>Functional Properties</a:t>
            </a:r>
            <a:r>
              <a:rPr lang="zh-CN" altLang="en-US" sz="2000" dirty="0">
                <a:solidFill>
                  <a:schemeClr val="tx1"/>
                </a:solidFill>
                <a:ea typeface="楷体" panose="02010609060101010101" pitchFamily="49" charset="-122"/>
              </a:rPr>
              <a:t>）</a:t>
            </a: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只有最上层结构关系而无深层次实现描述是无法实现非功能性分析</a:t>
            </a: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体系结构层次模型的资源及管理调度和基础控制描述层为研究非功能特性提供了支持</a:t>
            </a:r>
          </a:p>
          <a:p>
            <a:pPr lvl="1" eaLnBrk="1" hangingPunct="1"/>
            <a:endParaRPr lang="zh-CN" altLang="en-US" dirty="0">
              <a:latin typeface="华文中宋" panose="02010600040101010101" pitchFamily="2" charset="-122"/>
              <a:ea typeface="华文中宋" panose="02010600040101010101" pitchFamily="2" charset="-122"/>
            </a:endParaRPr>
          </a:p>
        </p:txBody>
      </p:sp>
      <p:sp>
        <p:nvSpPr>
          <p:cNvPr id="64516" name="Rectangle 5"/>
          <p:cNvSpPr>
            <a:spLocks noGrp="1" noChangeArrowheads="1"/>
          </p:cNvSpPr>
          <p:nvPr>
            <p:ph type="title"/>
          </p:nvPr>
        </p:nvSpPr>
        <p:spPr>
          <a:xfrm>
            <a:off x="0" y="116632"/>
            <a:ext cx="8050213" cy="850900"/>
          </a:xfrm>
          <a:noFill/>
        </p:spPr>
        <p:txBody>
          <a:bodyPr/>
          <a:lstStyle/>
          <a:p>
            <a:pPr eaLnBrk="1" hangingPunct="1"/>
            <a:r>
              <a:rPr lang="en-US" altLang="zh-CN" b="1" dirty="0">
                <a:latin typeface="华文中宋" panose="02010600040101010101" pitchFamily="2" charset="-122"/>
                <a:ea typeface="华文中宋" panose="02010600040101010101" pitchFamily="2" charset="-122"/>
              </a:rPr>
              <a:t>§3.6 </a:t>
            </a:r>
            <a:r>
              <a:rPr lang="zh-CN" altLang="en-US" b="1" dirty="0">
                <a:latin typeface="华文中宋" panose="02010600040101010101" pitchFamily="2" charset="-122"/>
                <a:ea typeface="华文中宋" panose="02010600040101010101" pitchFamily="2" charset="-122"/>
              </a:rPr>
              <a:t>软件体系结构的体系</a:t>
            </a:r>
            <a:endParaRPr lang="en-US" altLang="zh-CN"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927198945"/>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endParaRPr lang="en-US" altLang="ko-KR" sz="1400" dirty="0">
              <a:latin typeface="-윤고딕140" pitchFamily="18" charset="-127"/>
              <a:ea typeface="-윤고딕140" pitchFamily="18" charset="-127"/>
            </a:endParaRPr>
          </a:p>
        </p:txBody>
      </p:sp>
      <p:sp>
        <p:nvSpPr>
          <p:cNvPr id="65539" name="Rectangle 3"/>
          <p:cNvSpPr>
            <a:spLocks noGrp="1" noChangeArrowheads="1"/>
          </p:cNvSpPr>
          <p:nvPr>
            <p:ph type="body" idx="1"/>
          </p:nvPr>
        </p:nvSpPr>
        <p:spPr>
          <a:xfrm>
            <a:off x="119336" y="836712"/>
            <a:ext cx="5616624" cy="5544616"/>
          </a:xfrm>
        </p:spPr>
        <p:txBody>
          <a:bodyPr/>
          <a:lstStyle/>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体系结构代码生成</a:t>
            </a: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软件设计的目的是建立正确高效运行的软件代码系统</a:t>
            </a:r>
          </a:p>
          <a:p>
            <a:pPr lvl="1" eaLnBrk="1" hangingPunct="1">
              <a:lnSpc>
                <a:spcPct val="150000"/>
              </a:lnSpc>
              <a:buFont typeface="Wingdings" panose="05000000000000000000" pitchFamily="2" charset="2"/>
              <a:buChar char="u"/>
            </a:pPr>
            <a:r>
              <a:rPr lang="en-US" altLang="zh-CN" dirty="0">
                <a:solidFill>
                  <a:schemeClr val="tx1"/>
                </a:solidFill>
                <a:latin typeface="华文中宋" panose="02010600040101010101" pitchFamily="2" charset="-122"/>
                <a:ea typeface="华文中宋" panose="02010600040101010101" pitchFamily="2" charset="-122"/>
              </a:rPr>
              <a:t>SA</a:t>
            </a:r>
            <a:r>
              <a:rPr lang="zh-CN" altLang="en-US" dirty="0">
                <a:solidFill>
                  <a:schemeClr val="tx1"/>
                </a:solidFill>
                <a:latin typeface="华文中宋" panose="02010600040101010101" pitchFamily="2" charset="-122"/>
                <a:ea typeface="华文中宋" panose="02010600040101010101" pitchFamily="2" charset="-122"/>
              </a:rPr>
              <a:t>应该支持代码的生成，提供对各个层次的部件和连接器的深层分析和表达</a:t>
            </a:r>
          </a:p>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目前，</a:t>
            </a:r>
            <a:r>
              <a:rPr lang="en-US" altLang="zh-CN" dirty="0">
                <a:solidFill>
                  <a:schemeClr val="tx1"/>
                </a:solidFill>
                <a:latin typeface="华文中宋" panose="02010600040101010101" pitchFamily="2" charset="-122"/>
                <a:ea typeface="华文中宋" panose="02010600040101010101" pitchFamily="2" charset="-122"/>
              </a:rPr>
              <a:t>SA</a:t>
            </a:r>
            <a:r>
              <a:rPr lang="zh-CN" altLang="en-US" dirty="0">
                <a:solidFill>
                  <a:schemeClr val="tx1"/>
                </a:solidFill>
                <a:latin typeface="华文中宋" panose="02010600040101010101" pitchFamily="2" charset="-122"/>
                <a:ea typeface="华文中宋" panose="02010600040101010101" pitchFamily="2" charset="-122"/>
              </a:rPr>
              <a:t>研究重点在：</a:t>
            </a:r>
            <a:endParaRPr lang="zh-CN" altLang="en-US" sz="2200" dirty="0">
              <a:solidFill>
                <a:schemeClr val="tx1"/>
              </a:solidFill>
              <a:latin typeface="楷体" panose="02010609060101010101" pitchFamily="49" charset="-122"/>
              <a:ea typeface="楷体" panose="02010609060101010101" pitchFamily="49" charset="-122"/>
            </a:endParaRPr>
          </a:p>
          <a:p>
            <a:pPr lvl="1" eaLnBrk="1" hangingPunct="1">
              <a:lnSpc>
                <a:spcPct val="150000"/>
              </a:lnSpc>
              <a:buFont typeface="Wingdings" panose="05000000000000000000" pitchFamily="2" charset="2"/>
              <a:buChar char="u"/>
            </a:pPr>
            <a:r>
              <a:rPr lang="zh-CN" altLang="en-US" dirty="0">
                <a:solidFill>
                  <a:schemeClr val="tx1"/>
                </a:solidFill>
                <a:ea typeface="楷体" panose="02010609060101010101" pitchFamily="49" charset="-122"/>
              </a:rPr>
              <a:t>体系结构形式化（</a:t>
            </a:r>
            <a:r>
              <a:rPr lang="en-US" altLang="zh-CN" dirty="0">
                <a:solidFill>
                  <a:schemeClr val="tx1"/>
                </a:solidFill>
                <a:ea typeface="楷体" panose="02010609060101010101" pitchFamily="49" charset="-122"/>
              </a:rPr>
              <a:t>ADL</a:t>
            </a:r>
            <a:r>
              <a:rPr lang="zh-CN" altLang="en-US" dirty="0">
                <a:solidFill>
                  <a:schemeClr val="tx1"/>
                </a:solidFill>
                <a:ea typeface="楷体" panose="02010609060101010101" pitchFamily="49" charset="-122"/>
              </a:rPr>
              <a:t>）</a:t>
            </a:r>
            <a:endParaRPr lang="en-US" altLang="zh-CN" dirty="0">
              <a:solidFill>
                <a:schemeClr val="tx1"/>
              </a:solidFill>
              <a:ea typeface="楷体" panose="02010609060101010101" pitchFamily="49" charset="-122"/>
            </a:endParaRPr>
          </a:p>
          <a:p>
            <a:pPr lvl="1" eaLnBrk="1" hangingPunct="1">
              <a:lnSpc>
                <a:spcPct val="150000"/>
              </a:lnSpc>
              <a:buFont typeface="Wingdings" panose="05000000000000000000" pitchFamily="2" charset="2"/>
              <a:buChar char="u"/>
            </a:pPr>
            <a:r>
              <a:rPr lang="zh-CN" altLang="en-US" dirty="0">
                <a:solidFill>
                  <a:schemeClr val="tx1"/>
                </a:solidFill>
                <a:latin typeface="楷体" panose="02010609060101010101" pitchFamily="49" charset="-122"/>
                <a:ea typeface="楷体" panose="02010609060101010101" pitchFamily="49" charset="-122"/>
              </a:rPr>
              <a:t>体系结构风格</a:t>
            </a:r>
          </a:p>
          <a:p>
            <a:pPr lvl="1" eaLnBrk="1" hangingPunct="1">
              <a:lnSpc>
                <a:spcPct val="150000"/>
              </a:lnSpc>
              <a:buFont typeface="Wingdings" panose="05000000000000000000" pitchFamily="2" charset="2"/>
              <a:buChar char="u"/>
            </a:pPr>
            <a:r>
              <a:rPr lang="zh-CN" altLang="en-US" dirty="0">
                <a:solidFill>
                  <a:schemeClr val="tx1"/>
                </a:solidFill>
                <a:latin typeface="楷体" panose="02010609060101010101" pitchFamily="49" charset="-122"/>
                <a:ea typeface="楷体" panose="02010609060101010101" pitchFamily="49" charset="-122"/>
              </a:rPr>
              <a:t>体系结构文档</a:t>
            </a:r>
            <a:endParaRPr lang="en-US" altLang="zh-CN" dirty="0">
              <a:solidFill>
                <a:schemeClr val="tx1"/>
              </a:solidFill>
              <a:latin typeface="楷体" panose="02010609060101010101" pitchFamily="49" charset="-122"/>
              <a:ea typeface="楷体" panose="02010609060101010101" pitchFamily="49" charset="-122"/>
            </a:endParaRPr>
          </a:p>
          <a:p>
            <a:pPr lvl="1" eaLnBrk="1" hangingPunct="1">
              <a:lnSpc>
                <a:spcPct val="150000"/>
              </a:lnSpc>
              <a:buFont typeface="Wingdings" panose="05000000000000000000" pitchFamily="2" charset="2"/>
              <a:buChar char="u"/>
            </a:pPr>
            <a:r>
              <a:rPr lang="zh-CN" altLang="en-US" dirty="0">
                <a:solidFill>
                  <a:schemeClr val="tx1"/>
                </a:solidFill>
                <a:latin typeface="楷体" panose="02010609060101010101" pitchFamily="49" charset="-122"/>
                <a:ea typeface="楷体" panose="02010609060101010101" pitchFamily="49" charset="-122"/>
              </a:rPr>
              <a:t>产品线与标准</a:t>
            </a:r>
          </a:p>
        </p:txBody>
      </p:sp>
      <p:sp>
        <p:nvSpPr>
          <p:cNvPr id="65540" name="Rectangle 5"/>
          <p:cNvSpPr>
            <a:spLocks noGrp="1" noChangeArrowheads="1"/>
          </p:cNvSpPr>
          <p:nvPr>
            <p:ph type="title"/>
          </p:nvPr>
        </p:nvSpPr>
        <p:spPr>
          <a:xfrm>
            <a:off x="30135" y="116632"/>
            <a:ext cx="8050213" cy="850900"/>
          </a:xfrm>
          <a:noFill/>
        </p:spPr>
        <p:txBody>
          <a:bodyPr/>
          <a:lstStyle/>
          <a:p>
            <a:pPr eaLnBrk="1" hangingPunct="1"/>
            <a:r>
              <a:rPr lang="en-US" altLang="zh-CN" b="1" dirty="0">
                <a:latin typeface="Arial" panose="020B0604020202020204" pitchFamily="34" charset="0"/>
              </a:rPr>
              <a:t>§3.6</a:t>
            </a:r>
            <a:r>
              <a:rPr lang="en-US" altLang="zh-CN" b="1" dirty="0"/>
              <a:t> </a:t>
            </a:r>
            <a:r>
              <a:rPr lang="zh-CN" altLang="en-US" b="1" dirty="0"/>
              <a:t>软件体系结构的体系</a:t>
            </a:r>
            <a:endParaRPr lang="en-US" altLang="zh-CN" b="1" dirty="0"/>
          </a:p>
        </p:txBody>
      </p:sp>
      <p:sp>
        <p:nvSpPr>
          <p:cNvPr id="5" name="Rectangle 3"/>
          <p:cNvSpPr txBox="1">
            <a:spLocks noChangeArrowheads="1"/>
          </p:cNvSpPr>
          <p:nvPr/>
        </p:nvSpPr>
        <p:spPr bwMode="auto">
          <a:xfrm>
            <a:off x="6152070" y="836712"/>
            <a:ext cx="570457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eaLnBrk="1" hangingPunct="1">
              <a:lnSpc>
                <a:spcPct val="150000"/>
              </a:lnSpc>
            </a:pPr>
            <a:r>
              <a:rPr lang="zh-CN" altLang="en-US" kern="0" dirty="0">
                <a:solidFill>
                  <a:schemeClr val="tx1"/>
                </a:solidFill>
                <a:latin typeface="华文中宋" panose="02010600040101010101" pitchFamily="2" charset="-122"/>
                <a:ea typeface="华文中宋" panose="02010600040101010101" pitchFamily="2" charset="-122"/>
              </a:rPr>
              <a:t>体系结构的知识体系</a:t>
            </a:r>
          </a:p>
          <a:p>
            <a:pPr lvl="1" eaLnBrk="1" hangingPunct="1">
              <a:lnSpc>
                <a:spcPct val="150000"/>
              </a:lnSpc>
              <a:buFont typeface="Wingdings" panose="05000000000000000000" pitchFamily="2" charset="2"/>
              <a:buChar char="u"/>
            </a:pPr>
            <a:r>
              <a:rPr lang="zh-CN" altLang="en-US" kern="0" dirty="0">
                <a:solidFill>
                  <a:schemeClr val="tx1"/>
                </a:solidFill>
                <a:latin typeface="华文中宋" panose="02010600040101010101" pitchFamily="2" charset="-122"/>
                <a:ea typeface="华文中宋" panose="02010600040101010101" pitchFamily="2" charset="-122"/>
              </a:rPr>
              <a:t>软件体系结构的层次模型说明了软件的构成和设计知识贯穿散布在计算机各领域中</a:t>
            </a:r>
          </a:p>
          <a:p>
            <a:pPr lvl="2" eaLnBrk="1" hangingPunct="1">
              <a:lnSpc>
                <a:spcPct val="150000"/>
              </a:lnSpc>
            </a:pPr>
            <a:r>
              <a:rPr lang="zh-CN" altLang="en-US" sz="1800" kern="0" dirty="0">
                <a:solidFill>
                  <a:schemeClr val="tx1"/>
                </a:solidFill>
                <a:ea typeface="楷体" panose="02010609060101010101" pitchFamily="49" charset="-122"/>
              </a:rPr>
              <a:t>软化的硬件层：组成、汇编、接口</a:t>
            </a:r>
          </a:p>
          <a:p>
            <a:pPr lvl="2" eaLnBrk="1" hangingPunct="1">
              <a:lnSpc>
                <a:spcPct val="150000"/>
              </a:lnSpc>
            </a:pPr>
            <a:r>
              <a:rPr lang="zh-CN" altLang="en-US" sz="1800" kern="0" dirty="0">
                <a:solidFill>
                  <a:schemeClr val="tx1"/>
                </a:solidFill>
                <a:ea typeface="楷体" panose="02010609060101010101" pitchFamily="49" charset="-122"/>
              </a:rPr>
              <a:t>基础控制描述层：语言、</a:t>
            </a:r>
            <a:r>
              <a:rPr lang="en-US" altLang="zh-CN" sz="1800" kern="0" dirty="0">
                <a:solidFill>
                  <a:schemeClr val="tx1"/>
                </a:solidFill>
                <a:ea typeface="楷体" panose="02010609060101010101" pitchFamily="49" charset="-122"/>
              </a:rPr>
              <a:t>DS</a:t>
            </a:r>
            <a:r>
              <a:rPr lang="zh-CN" altLang="en-US" sz="1800" kern="0" dirty="0">
                <a:solidFill>
                  <a:schemeClr val="tx1"/>
                </a:solidFill>
                <a:ea typeface="楷体" panose="02010609060101010101" pitchFamily="49" charset="-122"/>
              </a:rPr>
              <a:t>、</a:t>
            </a:r>
            <a:r>
              <a:rPr lang="en-US" altLang="zh-CN" sz="1800" kern="0" dirty="0">
                <a:solidFill>
                  <a:schemeClr val="tx1"/>
                </a:solidFill>
                <a:ea typeface="楷体" panose="02010609060101010101" pitchFamily="49" charset="-122"/>
              </a:rPr>
              <a:t>OO</a:t>
            </a:r>
            <a:r>
              <a:rPr lang="zh-CN" altLang="en-US" sz="1800" kern="0" dirty="0">
                <a:solidFill>
                  <a:schemeClr val="tx1"/>
                </a:solidFill>
                <a:ea typeface="楷体" panose="02010609060101010101" pitchFamily="49" charset="-122"/>
              </a:rPr>
              <a:t>、</a:t>
            </a:r>
            <a:r>
              <a:rPr lang="en-US" altLang="zh-CN" sz="1800" kern="0" dirty="0">
                <a:solidFill>
                  <a:schemeClr val="tx1"/>
                </a:solidFill>
                <a:ea typeface="楷体" panose="02010609060101010101" pitchFamily="49" charset="-122"/>
              </a:rPr>
              <a:t>DB</a:t>
            </a:r>
          </a:p>
          <a:p>
            <a:pPr lvl="2" eaLnBrk="1" hangingPunct="1">
              <a:lnSpc>
                <a:spcPct val="150000"/>
              </a:lnSpc>
            </a:pPr>
            <a:r>
              <a:rPr lang="zh-CN" altLang="en-US" sz="1800" kern="0" dirty="0">
                <a:solidFill>
                  <a:schemeClr val="tx1"/>
                </a:solidFill>
                <a:ea typeface="楷体" panose="02010609060101010101" pitchFamily="49" charset="-122"/>
              </a:rPr>
              <a:t>资源及管理调度层：</a:t>
            </a:r>
            <a:r>
              <a:rPr lang="en-US" altLang="zh-CN" sz="1800" kern="0" dirty="0">
                <a:solidFill>
                  <a:schemeClr val="tx1"/>
                </a:solidFill>
                <a:ea typeface="楷体" panose="02010609060101010101" pitchFamily="49" charset="-122"/>
              </a:rPr>
              <a:t>OS</a:t>
            </a:r>
            <a:endParaRPr lang="zh-CN" altLang="en-US" sz="1800" kern="0" dirty="0">
              <a:solidFill>
                <a:schemeClr val="tx1"/>
              </a:solidFill>
              <a:ea typeface="楷体" panose="02010609060101010101" pitchFamily="49" charset="-122"/>
            </a:endParaRPr>
          </a:p>
          <a:p>
            <a:pPr lvl="2" eaLnBrk="1" hangingPunct="1">
              <a:lnSpc>
                <a:spcPct val="150000"/>
              </a:lnSpc>
            </a:pPr>
            <a:r>
              <a:rPr lang="zh-CN" altLang="en-US" sz="1800" kern="0" dirty="0">
                <a:solidFill>
                  <a:schemeClr val="tx1"/>
                </a:solidFill>
                <a:ea typeface="楷体" panose="02010609060101010101" pitchFamily="49" charset="-122"/>
              </a:rPr>
              <a:t>系统结构模式层：</a:t>
            </a:r>
            <a:r>
              <a:rPr lang="en-US" altLang="zh-CN" sz="1800" kern="0" dirty="0">
                <a:solidFill>
                  <a:schemeClr val="tx1"/>
                </a:solidFill>
                <a:ea typeface="楷体" panose="02010609060101010101" pitchFamily="49" charset="-122"/>
              </a:rPr>
              <a:t>DB</a:t>
            </a:r>
            <a:r>
              <a:rPr lang="zh-CN" altLang="en-US" sz="1800" kern="0" dirty="0">
                <a:solidFill>
                  <a:schemeClr val="tx1"/>
                </a:solidFill>
                <a:ea typeface="楷体" panose="02010609060101010101" pitchFamily="49" charset="-122"/>
              </a:rPr>
              <a:t>、</a:t>
            </a:r>
            <a:r>
              <a:rPr lang="en-US" altLang="zh-CN" sz="1800" kern="0" dirty="0">
                <a:solidFill>
                  <a:schemeClr val="tx1"/>
                </a:solidFill>
                <a:ea typeface="楷体" panose="02010609060101010101" pitchFamily="49" charset="-122"/>
              </a:rPr>
              <a:t>SE</a:t>
            </a:r>
            <a:r>
              <a:rPr lang="zh-CN" altLang="en-US" sz="1800" kern="0" dirty="0">
                <a:solidFill>
                  <a:schemeClr val="tx1"/>
                </a:solidFill>
                <a:ea typeface="楷体" panose="02010609060101010101" pitchFamily="49" charset="-122"/>
              </a:rPr>
              <a:t>、</a:t>
            </a:r>
            <a:r>
              <a:rPr lang="en-US" altLang="zh-CN" sz="1800" kern="0" dirty="0">
                <a:solidFill>
                  <a:schemeClr val="tx1"/>
                </a:solidFill>
                <a:ea typeface="楷体" panose="02010609060101010101" pitchFamily="49" charset="-122"/>
              </a:rPr>
              <a:t>DC</a:t>
            </a:r>
          </a:p>
          <a:p>
            <a:pPr lvl="2" eaLnBrk="1" hangingPunct="1">
              <a:lnSpc>
                <a:spcPct val="150000"/>
              </a:lnSpc>
            </a:pPr>
            <a:r>
              <a:rPr lang="zh-CN" altLang="en-US" sz="1800" kern="0" dirty="0">
                <a:solidFill>
                  <a:schemeClr val="tx1"/>
                </a:solidFill>
                <a:ea typeface="楷体" panose="02010609060101010101" pitchFamily="49" charset="-122"/>
              </a:rPr>
              <a:t>应用层：</a:t>
            </a:r>
            <a:r>
              <a:rPr lang="en-US" altLang="zh-CN" sz="1800" kern="0" dirty="0">
                <a:solidFill>
                  <a:schemeClr val="tx1"/>
                </a:solidFill>
                <a:ea typeface="楷体" panose="02010609060101010101" pitchFamily="49" charset="-122"/>
              </a:rPr>
              <a:t>Background</a:t>
            </a:r>
          </a:p>
          <a:p>
            <a:pPr lvl="1" eaLnBrk="1" hangingPunct="1">
              <a:lnSpc>
                <a:spcPct val="150000"/>
              </a:lnSpc>
              <a:buFont typeface="Wingdings" panose="05000000000000000000" pitchFamily="2" charset="2"/>
              <a:buChar char="u"/>
            </a:pPr>
            <a:r>
              <a:rPr lang="zh-CN" altLang="en-US" kern="0" dirty="0">
                <a:solidFill>
                  <a:schemeClr val="tx1"/>
                </a:solidFill>
                <a:latin typeface="华文中宋" panose="02010600040101010101" pitchFamily="2" charset="-122"/>
                <a:ea typeface="华文中宋" panose="02010600040101010101" pitchFamily="2" charset="-122"/>
              </a:rPr>
              <a:t>建立统一、系统的软件知识体系</a:t>
            </a:r>
          </a:p>
        </p:txBody>
      </p:sp>
      <p:cxnSp>
        <p:nvCxnSpPr>
          <p:cNvPr id="3" name="直接连接符 2"/>
          <p:cNvCxnSpPr/>
          <p:nvPr/>
        </p:nvCxnSpPr>
        <p:spPr bwMode="auto">
          <a:xfrm>
            <a:off x="5951984" y="967532"/>
            <a:ext cx="0" cy="4934892"/>
          </a:xfrm>
          <a:prstGeom prst="line">
            <a:avLst/>
          </a:pr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p:spPr>
      </p:cxnSp>
    </p:spTree>
    <p:extLst>
      <p:ext uri="{BB962C8B-B14F-4D97-AF65-F5344CB8AC3E}">
        <p14:creationId xmlns:p14="http://schemas.microsoft.com/office/powerpoint/2010/main" val="984809816"/>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8D7D36-A711-42F6-B2AB-4885C08EFC6A}"/>
              </a:ext>
            </a:extLst>
          </p:cNvPr>
          <p:cNvSpPr>
            <a:spLocks noGrp="1"/>
          </p:cNvSpPr>
          <p:nvPr>
            <p:ph type="title"/>
          </p:nvPr>
        </p:nvSpPr>
        <p:spPr/>
        <p:txBody>
          <a:bodyPr/>
          <a:lstStyle/>
          <a:p>
            <a:r>
              <a:rPr lang="en-US" altLang="zh-CN" sz="3200" dirty="0"/>
              <a:t>Homework:</a:t>
            </a:r>
            <a:br>
              <a:rPr lang="zh-CN" altLang="en-US" sz="2400" dirty="0"/>
            </a:br>
            <a:endParaRPr lang="zh-CN" altLang="en-US" dirty="0"/>
          </a:p>
        </p:txBody>
      </p:sp>
      <p:sp>
        <p:nvSpPr>
          <p:cNvPr id="4" name="Rectangle 3">
            <a:extLst>
              <a:ext uri="{FF2B5EF4-FFF2-40B4-BE49-F238E27FC236}">
                <a16:creationId xmlns:a16="http://schemas.microsoft.com/office/drawing/2014/main" id="{D743A733-935E-494B-8ADA-A32C8D14183B}"/>
              </a:ext>
            </a:extLst>
          </p:cNvPr>
          <p:cNvSpPr txBox="1">
            <a:spLocks noChangeArrowheads="1"/>
          </p:cNvSpPr>
          <p:nvPr/>
        </p:nvSpPr>
        <p:spPr>
          <a:xfrm>
            <a:off x="1396716" y="1340768"/>
            <a:ext cx="4483259" cy="4669978"/>
          </a:xfrm>
          <a:prstGeom prst="rect">
            <a:avLst/>
          </a:prstGeom>
        </p:spPr>
        <p:txBody>
          <a:bodyPr/>
          <a:lstStyle>
            <a:lvl1pPr marL="230177" indent="-230177"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13" indent="-285737" algn="l" rtl="0" eaLnBrk="0" fontAlgn="base" hangingPunct="0">
              <a:lnSpc>
                <a:spcPts val="2800"/>
              </a:lnSpc>
              <a:spcBef>
                <a:spcPct val="0"/>
              </a:spcBef>
              <a:spcAft>
                <a:spcPts val="1400"/>
              </a:spcAft>
              <a:buChar char="–"/>
              <a:defRPr sz="2300">
                <a:solidFill>
                  <a:schemeClr val="tx1"/>
                </a:solidFill>
                <a:latin typeface="+mn-lt"/>
                <a:ea typeface="+mn-ea"/>
              </a:defRPr>
            </a:lvl2pPr>
            <a:lvl3pPr marL="1142942" indent="-228589"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120" indent="-228589" algn="l" rtl="0" eaLnBrk="0" fontAlgn="base" hangingPunct="0">
              <a:spcBef>
                <a:spcPct val="20000"/>
              </a:spcBef>
              <a:spcAft>
                <a:spcPct val="0"/>
              </a:spcAft>
              <a:defRPr sz="2000">
                <a:solidFill>
                  <a:schemeClr val="tx1"/>
                </a:solidFill>
                <a:latin typeface="Times" charset="0"/>
                <a:ea typeface="+mn-ea"/>
              </a:defRPr>
            </a:lvl4pPr>
            <a:lvl5pPr marL="2057298" indent="-228589" algn="l" rtl="0" eaLnBrk="0" fontAlgn="base" hangingPunct="0">
              <a:spcBef>
                <a:spcPct val="20000"/>
              </a:spcBef>
              <a:spcAft>
                <a:spcPct val="0"/>
              </a:spcAft>
              <a:buChar char="»"/>
              <a:defRPr sz="2000">
                <a:solidFill>
                  <a:schemeClr val="tx1"/>
                </a:solidFill>
                <a:latin typeface="Times" charset="0"/>
                <a:ea typeface="+mn-ea"/>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algn="just">
              <a:lnSpc>
                <a:spcPts val="3200"/>
              </a:lnSpc>
              <a:spcBef>
                <a:spcPts val="1500"/>
              </a:spcBef>
              <a:spcAft>
                <a:spcPts val="1500"/>
              </a:spcAft>
            </a:pPr>
            <a:r>
              <a:rPr lang="en-US" altLang="zh-CN" sz="3200" b="1" kern="0" dirty="0">
                <a:latin typeface="华文中宋" panose="02010600040101010101" pitchFamily="2" charset="-122"/>
                <a:ea typeface="华文中宋" panose="02010600040101010101" pitchFamily="2" charset="-122"/>
                <a:cs typeface="Times New Roman" pitchFamily="18" charset="0"/>
              </a:rPr>
              <a:t>Reading……</a:t>
            </a:r>
          </a:p>
          <a:p>
            <a:pPr algn="just">
              <a:lnSpc>
                <a:spcPts val="3200"/>
              </a:lnSpc>
              <a:spcBef>
                <a:spcPts val="1500"/>
              </a:spcBef>
              <a:spcAft>
                <a:spcPts val="1500"/>
              </a:spcAft>
            </a:pPr>
            <a:r>
              <a:rPr lang="zh-CN" altLang="en-US" sz="3200" b="1" kern="0" dirty="0">
                <a:latin typeface="华文中宋" panose="02010600040101010101" pitchFamily="2" charset="-122"/>
                <a:ea typeface="华文中宋" panose="02010600040101010101" pitchFamily="2" charset="-122"/>
                <a:cs typeface="Times New Roman" pitchFamily="18" charset="0"/>
              </a:rPr>
              <a:t>简述软件体系结构的质量属性。</a:t>
            </a:r>
            <a:endParaRPr lang="en-US" altLang="zh-CN" sz="3200" b="1" kern="0" dirty="0">
              <a:latin typeface="华文中宋" panose="02010600040101010101" pitchFamily="2" charset="-122"/>
              <a:ea typeface="华文中宋" panose="02010600040101010101" pitchFamily="2" charset="-122"/>
              <a:cs typeface="Times New Roman" pitchFamily="18" charset="0"/>
            </a:endParaRPr>
          </a:p>
          <a:p>
            <a:pPr algn="just">
              <a:lnSpc>
                <a:spcPts val="3200"/>
              </a:lnSpc>
              <a:spcBef>
                <a:spcPts val="1500"/>
              </a:spcBef>
              <a:spcAft>
                <a:spcPts val="1500"/>
              </a:spcAft>
            </a:pPr>
            <a:r>
              <a:rPr lang="en-US" altLang="zh-CN" sz="3200" b="1" dirty="0">
                <a:solidFill>
                  <a:srgbClr val="C00000"/>
                </a:solidFill>
              </a:rPr>
              <a:t>Deadline</a:t>
            </a:r>
            <a:r>
              <a:rPr lang="zh-CN" altLang="en-US" sz="3200" b="1" dirty="0">
                <a:solidFill>
                  <a:srgbClr val="C00000"/>
                </a:solidFill>
              </a:rPr>
              <a:t>：</a:t>
            </a:r>
            <a:r>
              <a:rPr lang="en-US" altLang="zh-CN" sz="3200" b="1" dirty="0">
                <a:solidFill>
                  <a:srgbClr val="C00000"/>
                </a:solidFill>
              </a:rPr>
              <a:t>2024.4.1</a:t>
            </a:r>
            <a:r>
              <a:rPr lang="zh-CN" altLang="en-US" sz="3200" b="1" dirty="0">
                <a:solidFill>
                  <a:srgbClr val="C00000"/>
                </a:solidFill>
              </a:rPr>
              <a:t>前提交至</a:t>
            </a:r>
            <a:r>
              <a:rPr lang="en-US" altLang="zh-CN" sz="3200" b="1" dirty="0">
                <a:solidFill>
                  <a:srgbClr val="C00000"/>
                </a:solidFill>
              </a:rPr>
              <a:t>FTP</a:t>
            </a:r>
            <a:r>
              <a:rPr lang="zh-CN" altLang="en-US" sz="3200" b="1" dirty="0">
                <a:solidFill>
                  <a:srgbClr val="C00000"/>
                </a:solidFill>
              </a:rPr>
              <a:t>。作业文件命名同以前。</a:t>
            </a:r>
            <a:endParaRPr lang="en-US" altLang="zh-CN" sz="3200" b="1" kern="0" dirty="0">
              <a:solidFill>
                <a:srgbClr val="C00000"/>
              </a:solidFill>
              <a:latin typeface="华文中宋" panose="02010600040101010101" pitchFamily="2" charset="-122"/>
              <a:ea typeface="华文中宋" panose="02010600040101010101" pitchFamily="2" charset="-122"/>
              <a:cs typeface="Times New Roman" pitchFamily="18" charset="0"/>
            </a:endParaRPr>
          </a:p>
          <a:p>
            <a:pPr eaLnBrk="1" hangingPunct="1"/>
            <a:endParaRPr lang="en-US" altLang="zh-CN" kern="0" dirty="0">
              <a:solidFill>
                <a:schemeClr val="folHlink"/>
              </a:solidFill>
            </a:endParaRPr>
          </a:p>
        </p:txBody>
      </p:sp>
      <p:graphicFrame>
        <p:nvGraphicFramePr>
          <p:cNvPr id="7" name="对象 6">
            <a:extLst>
              <a:ext uri="{FF2B5EF4-FFF2-40B4-BE49-F238E27FC236}">
                <a16:creationId xmlns:a16="http://schemas.microsoft.com/office/drawing/2014/main" id="{91CBA571-7023-47BE-96B4-F1960347D564}"/>
              </a:ext>
            </a:extLst>
          </p:cNvPr>
          <p:cNvGraphicFramePr>
            <a:graphicFrameLocks noChangeAspect="1"/>
          </p:cNvGraphicFramePr>
          <p:nvPr>
            <p:extLst>
              <p:ext uri="{D42A27DB-BD31-4B8C-83A1-F6EECF244321}">
                <p14:modId xmlns:p14="http://schemas.microsoft.com/office/powerpoint/2010/main" val="655472115"/>
              </p:ext>
            </p:extLst>
          </p:nvPr>
        </p:nvGraphicFramePr>
        <p:xfrm>
          <a:off x="6168009" y="949623"/>
          <a:ext cx="5496118" cy="5647728"/>
        </p:xfrm>
        <a:graphic>
          <a:graphicData uri="http://schemas.openxmlformats.org/presentationml/2006/ole">
            <mc:AlternateContent xmlns:mc="http://schemas.openxmlformats.org/markup-compatibility/2006">
              <mc:Choice xmlns:v="urn:schemas-microsoft-com:vml" Requires="v">
                <p:oleObj name="PDF" r:id="rId3" imgW="0" imgH="360" progId="FoxitPhantomPDF.Document">
                  <p:embed/>
                </p:oleObj>
              </mc:Choice>
              <mc:Fallback>
                <p:oleObj name="PDF" r:id="rId3" imgW="0" imgH="360" progId="FoxitPhantomPDF.Document">
                  <p:embed/>
                  <p:pic>
                    <p:nvPicPr>
                      <p:cNvPr id="0" name=""/>
                      <p:cNvPicPr/>
                      <p:nvPr/>
                    </p:nvPicPr>
                    <p:blipFill>
                      <a:blip r:embed="rId4"/>
                      <a:stretch>
                        <a:fillRect/>
                      </a:stretch>
                    </p:blipFill>
                    <p:spPr>
                      <a:xfrm>
                        <a:off x="6168009" y="949623"/>
                        <a:ext cx="5496118" cy="5647728"/>
                      </a:xfrm>
                      <a:prstGeom prst="rect">
                        <a:avLst/>
                      </a:prstGeom>
                    </p:spPr>
                  </p:pic>
                </p:oleObj>
              </mc:Fallback>
            </mc:AlternateContent>
          </a:graphicData>
        </a:graphic>
      </p:graphicFrame>
    </p:spTree>
    <p:extLst>
      <p:ext uri="{BB962C8B-B14F-4D97-AF65-F5344CB8AC3E}">
        <p14:creationId xmlns:p14="http://schemas.microsoft.com/office/powerpoint/2010/main" val="3695189629"/>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462" b="3514"/>
          <a:stretch/>
        </p:blipFill>
        <p:spPr bwMode="auto">
          <a:xfrm>
            <a:off x="0" y="-27384"/>
            <a:ext cx="12192000" cy="6885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a:extLst>
              <a:ext uri="{FF2B5EF4-FFF2-40B4-BE49-F238E27FC236}">
                <a16:creationId xmlns:a16="http://schemas.microsoft.com/office/drawing/2014/main" id="{F212FC5C-A5D9-40DC-8063-FA3529E7ABD4}"/>
              </a:ext>
            </a:extLst>
          </p:cNvPr>
          <p:cNvSpPr/>
          <p:nvPr/>
        </p:nvSpPr>
        <p:spPr>
          <a:xfrm>
            <a:off x="1271588" y="1628800"/>
            <a:ext cx="10310812" cy="1569660"/>
          </a:xfrm>
          <a:prstGeom prst="rect">
            <a:avLst/>
          </a:prstGeom>
        </p:spPr>
        <p:txBody>
          <a:bodyPr wrap="square">
            <a:spAutoFit/>
          </a:bodyPr>
          <a:lstStyle/>
          <a:p>
            <a:pPr algn="ctr"/>
            <a:r>
              <a:rPr lang="en-US" altLang="zh-CN" sz="9600" b="1" dirty="0">
                <a:solidFill>
                  <a:srgbClr val="606060"/>
                </a:solidFill>
                <a:effectLst>
                  <a:outerShdw blurRad="38100" dist="38100" dir="2700000" algn="tl">
                    <a:srgbClr val="000000">
                      <a:alpha val="43137"/>
                    </a:srgbClr>
                  </a:outerShdw>
                </a:effectLst>
                <a:latin typeface="Ink Free" panose="03080402000500000000" pitchFamily="66" charset="0"/>
                <a:ea typeface="Calibri Italic" charset="0"/>
                <a:cs typeface="Times New Roman" panose="02020603050405020304" pitchFamily="18" charset="0"/>
                <a:sym typeface="Calibri Italic" charset="0"/>
              </a:rPr>
              <a:t>Welcome and Enjoy! </a:t>
            </a:r>
            <a:endParaRPr lang="zh-CN" altLang="en-US" sz="9600" b="1" dirty="0">
              <a:effectLst>
                <a:outerShdw blurRad="38100" dist="38100" dir="2700000" algn="tl">
                  <a:srgbClr val="000000">
                    <a:alpha val="43137"/>
                  </a:srgbClr>
                </a:outerShdw>
              </a:effectLst>
              <a:latin typeface="Ink Free" panose="03080402000500000000" pitchFamily="66" charset="0"/>
              <a:cs typeface="Times New Roman" panose="02020603050405020304" pitchFamily="18" charset="0"/>
            </a:endParaRPr>
          </a:p>
        </p:txBody>
      </p:sp>
    </p:spTree>
    <p:extLst>
      <p:ext uri="{BB962C8B-B14F-4D97-AF65-F5344CB8AC3E}">
        <p14:creationId xmlns:p14="http://schemas.microsoft.com/office/powerpoint/2010/main" val="4190930898"/>
      </p:ext>
    </p:extLst>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AB4AF51-E940-4C92-880C-92E1EB13FEC5}"/>
              </a:ext>
            </a:extLst>
          </p:cNvPr>
          <p:cNvSpPr>
            <a:spLocks noGrp="1"/>
          </p:cNvSpPr>
          <p:nvPr>
            <p:ph idx="1"/>
          </p:nvPr>
        </p:nvSpPr>
        <p:spPr>
          <a:xfrm>
            <a:off x="623392" y="1052736"/>
            <a:ext cx="11305256" cy="5400600"/>
          </a:xfrm>
        </p:spPr>
        <p:txBody>
          <a:bodyPr/>
          <a:lstStyle/>
          <a:p>
            <a:pPr eaLnBrk="1" hangingPunct="1">
              <a:lnSpc>
                <a:spcPct val="100000"/>
              </a:lnSpc>
              <a:buFont typeface="Wingdings" panose="05000000000000000000" pitchFamily="2" charset="2"/>
              <a:buChar char="p"/>
            </a:pPr>
            <a:r>
              <a:rPr lang="zh-CN" altLang="en-US" sz="2400" dirty="0">
                <a:latin typeface="华文中宋" panose="02010600040101010101" pitchFamily="2" charset="-122"/>
                <a:ea typeface="华文中宋" panose="02010600040101010101" pitchFamily="2" charset="-122"/>
              </a:rPr>
              <a:t>从建筑学看软件的构成：相似</a:t>
            </a:r>
            <a:endParaRPr lang="en-US" altLang="zh-CN" sz="2400" dirty="0">
              <a:latin typeface="华文中宋" panose="02010600040101010101" pitchFamily="2" charset="-122"/>
              <a:ea typeface="华文中宋" panose="02010600040101010101" pitchFamily="2" charset="-122"/>
            </a:endParaRPr>
          </a:p>
          <a:p>
            <a:pPr lvl="1" eaLnBrk="1" hangingPunct="1">
              <a:lnSpc>
                <a:spcPct val="100000"/>
              </a:lnSpc>
              <a:buFont typeface="Wingdings" panose="05000000000000000000" pitchFamily="2" charset="2"/>
              <a:buChar char="n"/>
            </a:pPr>
            <a:r>
              <a:rPr lang="zh-CN" altLang="en-US" sz="2000" b="0" dirty="0">
                <a:solidFill>
                  <a:schemeClr val="tx1"/>
                </a:solidFill>
                <a:latin typeface="华文中宋" panose="02010600040101010101" pitchFamily="2" charset="-122"/>
                <a:ea typeface="华文中宋" panose="02010600040101010101" pitchFamily="2" charset="-122"/>
              </a:rPr>
              <a:t>需要基础</a:t>
            </a:r>
            <a:endParaRPr lang="en-US" altLang="zh-CN" sz="2000" b="0" dirty="0">
              <a:solidFill>
                <a:schemeClr val="tx1"/>
              </a:solidFill>
              <a:latin typeface="华文中宋" panose="02010600040101010101" pitchFamily="2" charset="-122"/>
              <a:ea typeface="华文中宋" panose="02010600040101010101" pitchFamily="2" charset="-122"/>
            </a:endParaRPr>
          </a:p>
          <a:p>
            <a:pPr lvl="1" eaLnBrk="1" hangingPunct="1">
              <a:lnSpc>
                <a:spcPct val="100000"/>
              </a:lnSpc>
              <a:buFont typeface="Wingdings" panose="05000000000000000000" pitchFamily="2" charset="2"/>
              <a:buChar char="n"/>
            </a:pPr>
            <a:r>
              <a:rPr lang="zh-CN" altLang="en-US" sz="2000" b="0" dirty="0">
                <a:solidFill>
                  <a:schemeClr val="tx1"/>
                </a:solidFill>
                <a:latin typeface="华文中宋" panose="02010600040101010101" pitchFamily="2" charset="-122"/>
                <a:ea typeface="华文中宋" panose="02010600040101010101" pitchFamily="2" charset="-122"/>
              </a:rPr>
              <a:t>需要层次</a:t>
            </a:r>
            <a:endParaRPr lang="en-US" altLang="zh-CN" sz="2000" b="0" dirty="0">
              <a:solidFill>
                <a:schemeClr val="tx1"/>
              </a:solidFill>
              <a:latin typeface="华文中宋" panose="02010600040101010101" pitchFamily="2" charset="-122"/>
              <a:ea typeface="华文中宋" panose="02010600040101010101" pitchFamily="2" charset="-122"/>
            </a:endParaRPr>
          </a:p>
          <a:p>
            <a:pPr lvl="1" eaLnBrk="1" hangingPunct="1">
              <a:lnSpc>
                <a:spcPct val="100000"/>
              </a:lnSpc>
              <a:buFont typeface="Wingdings" panose="05000000000000000000" pitchFamily="2" charset="2"/>
              <a:buChar char="n"/>
            </a:pPr>
            <a:r>
              <a:rPr lang="zh-CN" altLang="en-US" sz="2000" b="0" dirty="0">
                <a:solidFill>
                  <a:schemeClr val="tx1"/>
                </a:solidFill>
                <a:latin typeface="华文中宋" panose="02010600040101010101" pitchFamily="2" charset="-122"/>
                <a:ea typeface="华文中宋" panose="02010600040101010101" pitchFamily="2" charset="-122"/>
              </a:rPr>
              <a:t>需要清晰的角色划分</a:t>
            </a:r>
            <a:endParaRPr lang="en-US" altLang="zh-CN" sz="2000" b="0" dirty="0">
              <a:solidFill>
                <a:schemeClr val="tx1"/>
              </a:solidFill>
              <a:latin typeface="华文中宋" panose="02010600040101010101" pitchFamily="2" charset="-122"/>
              <a:ea typeface="华文中宋" panose="02010600040101010101" pitchFamily="2" charset="-122"/>
            </a:endParaRPr>
          </a:p>
          <a:p>
            <a:pPr lvl="1" eaLnBrk="1" hangingPunct="1">
              <a:lnSpc>
                <a:spcPct val="100000"/>
              </a:lnSpc>
              <a:buFont typeface="Wingdings" panose="05000000000000000000" pitchFamily="2" charset="2"/>
              <a:buChar char="n"/>
            </a:pPr>
            <a:r>
              <a:rPr lang="zh-CN" altLang="en-US" sz="2000" b="0" dirty="0">
                <a:solidFill>
                  <a:schemeClr val="tx1"/>
                </a:solidFill>
                <a:latin typeface="华文中宋" panose="02010600040101010101" pitchFamily="2" charset="-122"/>
                <a:ea typeface="华文中宋" panose="02010600040101010101" pitchFamily="2" charset="-122"/>
              </a:rPr>
              <a:t>需要模式</a:t>
            </a:r>
            <a:endParaRPr lang="en-US" altLang="zh-CN" sz="2000" b="0" dirty="0">
              <a:solidFill>
                <a:schemeClr val="tx1"/>
              </a:solidFill>
              <a:latin typeface="华文中宋" panose="02010600040101010101" pitchFamily="2" charset="-122"/>
              <a:ea typeface="华文中宋" panose="02010600040101010101" pitchFamily="2" charset="-122"/>
            </a:endParaRPr>
          </a:p>
          <a:p>
            <a:pPr eaLnBrk="1" hangingPunct="1">
              <a:lnSpc>
                <a:spcPct val="100000"/>
              </a:lnSpc>
              <a:buFont typeface="Wingdings" panose="05000000000000000000" pitchFamily="2" charset="2"/>
              <a:buChar char="p"/>
            </a:pPr>
            <a:r>
              <a:rPr lang="zh-CN" altLang="en-US" sz="2400" dirty="0">
                <a:latin typeface="华文中宋" panose="02010600040101010101" pitchFamily="2" charset="-122"/>
                <a:ea typeface="华文中宋" panose="02010600040101010101" pitchFamily="2" charset="-122"/>
              </a:rPr>
              <a:t>软件的结构基础：无论多么高层的结构，都是建立在基础结构之上的。</a:t>
            </a:r>
            <a:endParaRPr lang="en-US" altLang="zh-CN" sz="2400" dirty="0">
              <a:latin typeface="华文中宋" panose="02010600040101010101" pitchFamily="2" charset="-122"/>
              <a:ea typeface="华文中宋" panose="02010600040101010101" pitchFamily="2" charset="-122"/>
            </a:endParaRPr>
          </a:p>
          <a:p>
            <a:pPr lvl="1" eaLnBrk="1" hangingPunct="1">
              <a:lnSpc>
                <a:spcPct val="100000"/>
              </a:lnSpc>
              <a:buFont typeface="Wingdings" panose="05000000000000000000" pitchFamily="2" charset="2"/>
              <a:buChar char="n"/>
            </a:pPr>
            <a:r>
              <a:rPr lang="zh-CN" altLang="en-US" sz="2000" b="0" dirty="0">
                <a:solidFill>
                  <a:schemeClr val="tx1"/>
                </a:solidFill>
                <a:latin typeface="华文中宋" panose="02010600040101010101" pitchFamily="2" charset="-122"/>
                <a:ea typeface="华文中宋" panose="02010600040101010101" pitchFamily="2" charset="-122"/>
              </a:rPr>
              <a:t>任何具有固定组成形式的数据、代码、数据集合、代码序列、数据和代码的结合体都可以称作结构。软件结构的问题从最初的最基本、最底层的描述过渡到越来越高、越来越抽象的层次上。</a:t>
            </a:r>
            <a:endParaRPr lang="en-US" altLang="zh-CN" sz="2000" b="0" dirty="0">
              <a:solidFill>
                <a:schemeClr val="tx1"/>
              </a:solidFill>
              <a:latin typeface="华文中宋" panose="02010600040101010101" pitchFamily="2" charset="-122"/>
              <a:ea typeface="华文中宋" panose="02010600040101010101" pitchFamily="2" charset="-122"/>
            </a:endParaRPr>
          </a:p>
          <a:p>
            <a:pPr lvl="2" eaLnBrk="1" hangingPunct="1">
              <a:buFont typeface="Wingdings" panose="05000000000000000000" pitchFamily="2" charset="2"/>
              <a:buChar char="u"/>
            </a:pPr>
            <a:r>
              <a:rPr lang="zh-CN" altLang="en-US" sz="2000" b="0" dirty="0">
                <a:latin typeface="华文楷体" panose="02010600040101010101" pitchFamily="2" charset="-122"/>
                <a:ea typeface="华文楷体" panose="02010600040101010101" pitchFamily="2" charset="-122"/>
              </a:rPr>
              <a:t>结构化控制流</a:t>
            </a:r>
            <a:r>
              <a:rPr lang="en-US" altLang="zh-CN" sz="2000" b="0" dirty="0">
                <a:latin typeface="华文楷体" panose="02010600040101010101" pitchFamily="2" charset="-122"/>
                <a:ea typeface="华文楷体" panose="02010600040101010101" pitchFamily="2" charset="-122"/>
              </a:rPr>
              <a:t>		</a:t>
            </a:r>
            <a:endParaRPr lang="zh-CN" altLang="en-US" sz="2000" b="0" dirty="0">
              <a:latin typeface="华文楷体" panose="02010600040101010101" pitchFamily="2" charset="-122"/>
              <a:ea typeface="华文楷体" panose="02010600040101010101" pitchFamily="2" charset="-122"/>
            </a:endParaRPr>
          </a:p>
          <a:p>
            <a:pPr lvl="2" eaLnBrk="1" hangingPunct="1">
              <a:buFont typeface="Wingdings" panose="05000000000000000000" pitchFamily="2" charset="2"/>
              <a:buChar char="u"/>
            </a:pPr>
            <a:r>
              <a:rPr lang="zh-CN" altLang="en-US" sz="2000" b="0" dirty="0">
                <a:latin typeface="华文楷体" panose="02010600040101010101" pitchFamily="2" charset="-122"/>
                <a:ea typeface="华文楷体" panose="02010600040101010101" pitchFamily="2" charset="-122"/>
              </a:rPr>
              <a:t>部件的连接模式</a:t>
            </a:r>
          </a:p>
          <a:p>
            <a:pPr lvl="2" eaLnBrk="1" hangingPunct="1">
              <a:buFont typeface="Wingdings" panose="05000000000000000000" pitchFamily="2" charset="2"/>
              <a:buChar char="u"/>
            </a:pPr>
            <a:r>
              <a:rPr lang="zh-CN" altLang="en-US" sz="2000" b="0" dirty="0">
                <a:latin typeface="华文楷体" panose="02010600040101010101" pitchFamily="2" charset="-122"/>
                <a:ea typeface="华文楷体" panose="02010600040101010101" pitchFamily="2" charset="-122"/>
              </a:rPr>
              <a:t>数据结构</a:t>
            </a:r>
          </a:p>
          <a:p>
            <a:pPr lvl="2" eaLnBrk="1" hangingPunct="1">
              <a:buFont typeface="Wingdings" panose="05000000000000000000" pitchFamily="2" charset="2"/>
              <a:buChar char="u"/>
            </a:pPr>
            <a:r>
              <a:rPr lang="zh-CN" altLang="en-US" sz="2000" b="0" dirty="0">
                <a:latin typeface="华文楷体" panose="02010600040101010101" pitchFamily="2" charset="-122"/>
                <a:ea typeface="华文楷体" panose="02010600040101010101" pitchFamily="2" charset="-122"/>
              </a:rPr>
              <a:t>抽象数据类型</a:t>
            </a:r>
            <a:endParaRPr lang="en-US" altLang="zh-CN" sz="2000" b="0" dirty="0">
              <a:latin typeface="华文楷体" panose="02010600040101010101" pitchFamily="2" charset="-122"/>
              <a:ea typeface="华文楷体" panose="02010600040101010101" pitchFamily="2" charset="-122"/>
            </a:endParaRPr>
          </a:p>
          <a:p>
            <a:pPr lvl="2" eaLnBrk="1" hangingPunct="1">
              <a:buFont typeface="Wingdings" panose="05000000000000000000" pitchFamily="2" charset="2"/>
              <a:buChar char="u"/>
            </a:pPr>
            <a:r>
              <a:rPr lang="zh-CN" altLang="en-US" sz="2000" dirty="0">
                <a:solidFill>
                  <a:srgbClr val="C00000"/>
                </a:solidFill>
                <a:latin typeface="华文楷体" panose="02010600040101010101" pitchFamily="2" charset="-122"/>
                <a:ea typeface="华文楷体" panose="02010600040101010101" pitchFamily="2" charset="-122"/>
              </a:rPr>
              <a:t>面向对象、进程及其运行环境、分时并发计算、资源共享</a:t>
            </a:r>
            <a:r>
              <a:rPr lang="en-US" altLang="zh-CN" sz="2000" dirty="0">
                <a:solidFill>
                  <a:srgbClr val="C00000"/>
                </a:solidFill>
                <a:latin typeface="华文楷体" panose="02010600040101010101" pitchFamily="2" charset="-122"/>
                <a:ea typeface="华文楷体" panose="02010600040101010101" pitchFamily="2" charset="-122"/>
              </a:rPr>
              <a:t>/</a:t>
            </a:r>
            <a:r>
              <a:rPr lang="zh-CN" altLang="en-US" sz="2000" dirty="0">
                <a:solidFill>
                  <a:srgbClr val="C00000"/>
                </a:solidFill>
                <a:latin typeface="华文楷体" panose="02010600040101010101" pitchFamily="2" charset="-122"/>
                <a:ea typeface="华文楷体" panose="02010600040101010101" pitchFamily="2" charset="-122"/>
              </a:rPr>
              <a:t>并行同步、实时系统</a:t>
            </a:r>
            <a:endParaRPr lang="en-US" altLang="zh-CN" sz="2000" dirty="0">
              <a:solidFill>
                <a:schemeClr val="tx1"/>
              </a:solidFill>
              <a:latin typeface="华文楷体" panose="02010600040101010101" pitchFamily="2" charset="-122"/>
              <a:ea typeface="华文楷体" panose="02010600040101010101" pitchFamily="2" charset="-122"/>
            </a:endParaRPr>
          </a:p>
          <a:p>
            <a:pPr eaLnBrk="1" hangingPunct="1">
              <a:lnSpc>
                <a:spcPct val="100000"/>
              </a:lnSpc>
              <a:buFont typeface="Wingdings" panose="05000000000000000000" pitchFamily="2" charset="2"/>
              <a:buChar char="n"/>
            </a:pPr>
            <a:endParaRPr lang="en-US" altLang="zh-CN" sz="2000" dirty="0">
              <a:solidFill>
                <a:schemeClr val="tx1"/>
              </a:solidFill>
              <a:latin typeface="华文中宋" panose="02010600040101010101" pitchFamily="2" charset="-122"/>
              <a:ea typeface="华文中宋" panose="02010600040101010101" pitchFamily="2" charset="-122"/>
            </a:endParaRPr>
          </a:p>
          <a:p>
            <a:pPr eaLnBrk="1" hangingPunct="1">
              <a:lnSpc>
                <a:spcPct val="100000"/>
              </a:lnSpc>
              <a:buFont typeface="Wingdings" panose="05000000000000000000" pitchFamily="2" charset="2"/>
              <a:buChar char="n"/>
            </a:pPr>
            <a:endParaRPr lang="zh-CN" altLang="en-US" sz="2400" dirty="0">
              <a:solidFill>
                <a:schemeClr val="tx1"/>
              </a:solidFill>
              <a:latin typeface="华文中宋" panose="02010600040101010101" pitchFamily="2" charset="-122"/>
              <a:ea typeface="华文中宋" panose="02010600040101010101" pitchFamily="2" charset="-122"/>
            </a:endParaRPr>
          </a:p>
          <a:p>
            <a:pPr marL="0" indent="0" eaLnBrk="1" hangingPunct="1">
              <a:lnSpc>
                <a:spcPct val="150000"/>
              </a:lnSpc>
              <a:buNone/>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zh-CN" altLang="en-US"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zh-CN" altLang="en-US" sz="2400" dirty="0">
              <a:solidFill>
                <a:schemeClr val="tx1"/>
              </a:solidFill>
              <a:latin typeface="华文中宋" panose="02010600040101010101" pitchFamily="2" charset="-122"/>
              <a:ea typeface="华文中宋" panose="02010600040101010101" pitchFamily="2" charset="-122"/>
            </a:endParaRPr>
          </a:p>
        </p:txBody>
      </p:sp>
      <p:sp>
        <p:nvSpPr>
          <p:cNvPr id="3" name="内容占位符 2">
            <a:extLst>
              <a:ext uri="{FF2B5EF4-FFF2-40B4-BE49-F238E27FC236}">
                <a16:creationId xmlns:a16="http://schemas.microsoft.com/office/drawing/2014/main" id="{C604D2A7-3D4C-41D8-AC84-B06CB52F59D9}"/>
              </a:ext>
            </a:extLst>
          </p:cNvPr>
          <p:cNvSpPr>
            <a:spLocks noGrp="1"/>
          </p:cNvSpPr>
          <p:nvPr>
            <p:ph idx="10"/>
          </p:nvPr>
        </p:nvSpPr>
        <p:spPr/>
        <p:txBody>
          <a:bodyPr/>
          <a:lstStyle/>
          <a:p>
            <a:r>
              <a:rPr lang="zh-CN" altLang="en-US" dirty="0"/>
              <a:t>上节课回顾</a:t>
            </a:r>
          </a:p>
        </p:txBody>
      </p:sp>
    </p:spTree>
    <p:extLst>
      <p:ext uri="{BB962C8B-B14F-4D97-AF65-F5344CB8AC3E}">
        <p14:creationId xmlns:p14="http://schemas.microsoft.com/office/powerpoint/2010/main" val="316402104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rPr>
              <a:t>§3.1</a:t>
            </a:r>
            <a:r>
              <a:rPr lang="en-US" altLang="zh-CN" dirty="0"/>
              <a:t> </a:t>
            </a:r>
            <a:r>
              <a:rPr lang="zh-CN" altLang="en-US" dirty="0"/>
              <a:t>从建筑学看软件的构成</a:t>
            </a:r>
          </a:p>
        </p:txBody>
      </p:sp>
      <p:sp>
        <p:nvSpPr>
          <p:cNvPr id="3" name="内容占位符 2"/>
          <p:cNvSpPr>
            <a:spLocks noGrp="1"/>
          </p:cNvSpPr>
          <p:nvPr>
            <p:ph idx="1"/>
          </p:nvPr>
        </p:nvSpPr>
        <p:spPr>
          <a:xfrm>
            <a:off x="624417" y="1124744"/>
            <a:ext cx="10972800" cy="5400600"/>
          </a:xfrm>
        </p:spPr>
        <p:txBody>
          <a:bodyPr/>
          <a:lstStyle/>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在构建一幢建筑物和构建一个软件系统之间存在着惊人的相似性（</a:t>
            </a:r>
            <a:r>
              <a:rPr lang="en-US" altLang="zh-CN" dirty="0">
                <a:solidFill>
                  <a:schemeClr val="tx1"/>
                </a:solidFill>
                <a:latin typeface="华文中宋" panose="02010600040101010101" pitchFamily="2" charset="-122"/>
                <a:ea typeface="华文中宋" panose="02010600040101010101" pitchFamily="2" charset="-122"/>
              </a:rPr>
              <a:t>From </a:t>
            </a:r>
            <a:r>
              <a:rPr lang="zh-CN" altLang="en-US" dirty="0">
                <a:solidFill>
                  <a:schemeClr val="tx1"/>
                </a:solidFill>
                <a:latin typeface="华文中宋" panose="02010600040101010101" pitchFamily="2" charset="-122"/>
                <a:ea typeface="华文中宋" panose="02010600040101010101" pitchFamily="2" charset="-122"/>
              </a:rPr>
              <a:t>软件架构师导读） 。</a:t>
            </a: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简单而易于掌握的思想具有改变思想和认识的力量。</a:t>
            </a:r>
          </a:p>
          <a:p>
            <a:pPr lvl="2" eaLnBrk="1" hangingPunct="1">
              <a:lnSpc>
                <a:spcPct val="150000"/>
              </a:lnSpc>
            </a:pPr>
            <a:r>
              <a:rPr lang="zh-CN" altLang="en-US" sz="2000" b="0" dirty="0">
                <a:solidFill>
                  <a:schemeClr val="tx1"/>
                </a:solidFill>
                <a:latin typeface="华文中宋" panose="02010600040101010101" pitchFamily="2" charset="-122"/>
                <a:ea typeface="华文中宋" panose="02010600040101010101" pitchFamily="2" charset="-122"/>
              </a:rPr>
              <a:t>牛顿与万有引力。</a:t>
            </a:r>
          </a:p>
          <a:p>
            <a:pPr lvl="2" eaLnBrk="1" hangingPunct="1">
              <a:lnSpc>
                <a:spcPct val="150000"/>
              </a:lnSpc>
            </a:pPr>
            <a:r>
              <a:rPr lang="zh-CN" altLang="en-US" sz="2000" b="0" dirty="0">
                <a:solidFill>
                  <a:schemeClr val="tx1"/>
                </a:solidFill>
                <a:latin typeface="华文中宋" panose="02010600040101010101" pitchFamily="2" charset="-122"/>
                <a:ea typeface="华文中宋" panose="02010600040101010101" pitchFamily="2" charset="-122"/>
              </a:rPr>
              <a:t>弗洛伊德：潜意识的存在是行为的动机。</a:t>
            </a:r>
          </a:p>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如果把软件和信息技术系统都想象成物理建筑，则：我们会看到什么？</a:t>
            </a: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废弃的房屋；烂尾楼；不开心的住户；空房</a:t>
            </a:r>
            <a:r>
              <a:rPr lang="en-US" altLang="zh-CN" b="0" dirty="0">
                <a:solidFill>
                  <a:schemeClr val="tx1"/>
                </a:solidFill>
                <a:latin typeface="华文中宋" panose="02010600040101010101" pitchFamily="2" charset="-122"/>
                <a:ea typeface="华文中宋" panose="02010600040101010101" pitchFamily="2" charset="-122"/>
              </a:rPr>
              <a:t>……</a:t>
            </a:r>
            <a:endParaRPr lang="zh-CN" altLang="en-US" b="0" dirty="0">
              <a:solidFill>
                <a:schemeClr val="tx1"/>
              </a:solidFill>
              <a:latin typeface="华文中宋" panose="02010600040101010101" pitchFamily="2" charset="-122"/>
              <a:ea typeface="华文中宋" panose="02010600040101010101" pitchFamily="2" charset="-122"/>
            </a:endParaRPr>
          </a:p>
          <a:p>
            <a:endParaRPr lang="zh-CN" altLang="en-US" dirty="0"/>
          </a:p>
        </p:txBody>
      </p:sp>
    </p:spTree>
    <p:extLst>
      <p:ext uri="{BB962C8B-B14F-4D97-AF65-F5344CB8AC3E}">
        <p14:creationId xmlns:p14="http://schemas.microsoft.com/office/powerpoint/2010/main" val="374699667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rPr>
              <a:t>§3.1</a:t>
            </a:r>
            <a:r>
              <a:rPr lang="en-US" altLang="zh-CN" dirty="0"/>
              <a:t> </a:t>
            </a:r>
            <a:r>
              <a:rPr lang="zh-CN" altLang="en-US" dirty="0"/>
              <a:t>从建筑学看软件的构成</a:t>
            </a:r>
          </a:p>
        </p:txBody>
      </p:sp>
      <p:sp>
        <p:nvSpPr>
          <p:cNvPr id="3" name="内容占位符 2"/>
          <p:cNvSpPr>
            <a:spLocks noGrp="1"/>
          </p:cNvSpPr>
          <p:nvPr>
            <p:ph idx="1"/>
          </p:nvPr>
        </p:nvSpPr>
        <p:spPr>
          <a:xfrm>
            <a:off x="624417" y="1124744"/>
            <a:ext cx="10972800" cy="5400600"/>
          </a:xfrm>
        </p:spPr>
        <p:txBody>
          <a:bodyPr/>
          <a:lstStyle/>
          <a:p>
            <a:pPr eaLnBrk="1" hangingPunct="1">
              <a:lnSpc>
                <a:spcPct val="200000"/>
              </a:lnSpc>
            </a:pPr>
            <a:r>
              <a:rPr lang="zh-CN" altLang="en-US" dirty="0">
                <a:solidFill>
                  <a:schemeClr val="tx1"/>
                </a:solidFill>
                <a:ea typeface="华文中宋" panose="02010600040101010101" pitchFamily="2" charset="-122"/>
              </a:rPr>
              <a:t>几乎所有的软件设计理念都可以在浩如烟海的建筑学历史中找到更为深远的历史回响，最为著名的当属模式理论与</a:t>
            </a:r>
            <a:r>
              <a:rPr lang="en-US" altLang="zh-CN" dirty="0">
                <a:solidFill>
                  <a:schemeClr val="tx1"/>
                </a:solidFill>
                <a:ea typeface="华文中宋" panose="02010600040101010101" pitchFamily="2" charset="-122"/>
              </a:rPr>
              <a:t>XP</a:t>
            </a:r>
            <a:r>
              <a:rPr lang="zh-CN" altLang="en-US" kern="1200" dirty="0">
                <a:solidFill>
                  <a:srgbClr val="C00000"/>
                </a:solidFill>
                <a:ea typeface="Geneva" charset="0"/>
              </a:rPr>
              <a:t> （</a:t>
            </a:r>
            <a:r>
              <a:rPr lang="en-US" altLang="zh-CN" kern="1200" dirty="0" err="1">
                <a:solidFill>
                  <a:srgbClr val="C00000"/>
                </a:solidFill>
                <a:ea typeface="Geneva" charset="0"/>
              </a:rPr>
              <a:t>eXtreme</a:t>
            </a:r>
            <a:r>
              <a:rPr lang="en-US" altLang="zh-CN" kern="1200" dirty="0">
                <a:solidFill>
                  <a:srgbClr val="C00000"/>
                </a:solidFill>
                <a:ea typeface="Geneva" charset="0"/>
              </a:rPr>
              <a:t> Programming</a:t>
            </a:r>
            <a:r>
              <a:rPr lang="zh-CN" altLang="en-US" kern="1200" dirty="0">
                <a:solidFill>
                  <a:srgbClr val="C00000"/>
                </a:solidFill>
                <a:ea typeface="Geneva" charset="0"/>
              </a:rPr>
              <a:t>） </a:t>
            </a:r>
            <a:r>
              <a:rPr lang="zh-CN" altLang="en-US" dirty="0">
                <a:solidFill>
                  <a:schemeClr val="tx1"/>
                </a:solidFill>
                <a:ea typeface="华文中宋" panose="02010600040101010101" pitchFamily="2" charset="-122"/>
              </a:rPr>
              <a:t>。</a:t>
            </a:r>
            <a:endParaRPr lang="en-US" altLang="zh-CN" dirty="0">
              <a:solidFill>
                <a:schemeClr val="tx1"/>
              </a:solidFill>
              <a:ea typeface="华文中宋" panose="02010600040101010101" pitchFamily="2" charset="-122"/>
            </a:endParaRPr>
          </a:p>
          <a:p>
            <a:pPr eaLnBrk="1" hangingPunct="1">
              <a:lnSpc>
                <a:spcPct val="200000"/>
              </a:lnSpc>
            </a:pPr>
            <a:r>
              <a:rPr lang="zh-CN" altLang="en-US" dirty="0">
                <a:solidFill>
                  <a:schemeClr val="tx1"/>
                </a:solidFill>
                <a:ea typeface="华文中宋" panose="02010600040101010101" pitchFamily="2" charset="-122"/>
              </a:rPr>
              <a:t>极限编程属于</a:t>
            </a:r>
            <a:r>
              <a:rPr lang="zh-CN" altLang="en-US" dirty="0">
                <a:solidFill>
                  <a:srgbClr val="C00000"/>
                </a:solidFill>
                <a:ea typeface="华文中宋" panose="02010600040101010101" pitchFamily="2" charset="-122"/>
              </a:rPr>
              <a:t>轻量级</a:t>
            </a:r>
            <a:r>
              <a:rPr lang="zh-CN" altLang="en-US" dirty="0">
                <a:solidFill>
                  <a:schemeClr val="tx1"/>
                </a:solidFill>
                <a:ea typeface="华文中宋" panose="02010600040101010101" pitchFamily="2" charset="-122"/>
              </a:rPr>
              <a:t>的方法，认为文档、架构不如直接编程来的直接</a:t>
            </a:r>
            <a:r>
              <a:rPr lang="zh-CN" altLang="en-US" sz="1400" dirty="0">
                <a:solidFill>
                  <a:schemeClr val="tx1"/>
                </a:solidFill>
                <a:highlight>
                  <a:srgbClr val="FFFF00"/>
                </a:highlight>
                <a:ea typeface="华文中宋" panose="02010600040101010101" pitchFamily="2" charset="-122"/>
              </a:rPr>
              <a:t>（测试优先）</a:t>
            </a:r>
            <a:r>
              <a:rPr lang="zh-CN" altLang="en-US" dirty="0">
                <a:solidFill>
                  <a:schemeClr val="tx1"/>
                </a:solidFill>
                <a:ea typeface="华文中宋" panose="02010600040101010101" pitchFamily="2" charset="-122"/>
              </a:rPr>
              <a:t>。</a:t>
            </a:r>
            <a:endParaRPr lang="en-US" altLang="zh-CN" dirty="0">
              <a:solidFill>
                <a:schemeClr val="tx1"/>
              </a:solidFill>
              <a:ea typeface="华文中宋" panose="02010600040101010101" pitchFamily="2" charset="-122"/>
            </a:endParaRPr>
          </a:p>
          <a:p>
            <a:pPr eaLnBrk="1" hangingPunct="1">
              <a:lnSpc>
                <a:spcPct val="200000"/>
              </a:lnSpc>
            </a:pPr>
            <a:r>
              <a:rPr lang="zh-CN" altLang="en-US" dirty="0">
                <a:solidFill>
                  <a:schemeClr val="tx1"/>
                </a:solidFill>
                <a:highlight>
                  <a:srgbClr val="FFFF00"/>
                </a:highlight>
              </a:rPr>
              <a:t>对原因发生兴趣，则不易厌恶结果。</a:t>
            </a:r>
            <a:endParaRPr lang="en-US" altLang="zh-CN" dirty="0">
              <a:solidFill>
                <a:schemeClr val="tx1"/>
              </a:solidFill>
              <a:highlight>
                <a:srgbClr val="FFFF00"/>
              </a:highlight>
            </a:endParaRPr>
          </a:p>
          <a:p>
            <a:pPr eaLnBrk="1" hangingPunct="1">
              <a:lnSpc>
                <a:spcPct val="200000"/>
              </a:lnSpc>
            </a:pPr>
            <a:r>
              <a:rPr lang="zh-CN" altLang="en-US" dirty="0">
                <a:solidFill>
                  <a:schemeClr val="tx1"/>
                </a:solidFill>
              </a:rPr>
              <a:t>软件工程师身份定义危机：软件工程师一直试图给自己一个定义，</a:t>
            </a:r>
            <a:r>
              <a:rPr lang="zh-CN" altLang="en-US" dirty="0">
                <a:solidFill>
                  <a:schemeClr val="tx1"/>
                </a:solidFill>
                <a:highlight>
                  <a:srgbClr val="FFFF00"/>
                </a:highlight>
              </a:rPr>
              <a:t>但他们又很难将自己与架构师和程序员区分开来。</a:t>
            </a:r>
            <a:endParaRPr lang="en-US" altLang="zh-CN" dirty="0">
              <a:highlight>
                <a:srgbClr val="FFFF00"/>
              </a:highlight>
            </a:endParaRPr>
          </a:p>
          <a:p>
            <a:pPr marL="0" indent="0">
              <a:buNone/>
            </a:pPr>
            <a:r>
              <a:rPr lang="en-US" altLang="zh-CN" dirty="0">
                <a:solidFill>
                  <a:schemeClr val="tx1"/>
                </a:solidFill>
              </a:rPr>
              <a:t>           </a:t>
            </a:r>
            <a:endParaRPr lang="zh-CN" altLang="en-US" sz="2000" dirty="0">
              <a:solidFill>
                <a:schemeClr val="tx1"/>
              </a:solidFill>
            </a:endParaRPr>
          </a:p>
        </p:txBody>
      </p:sp>
    </p:spTree>
    <p:extLst>
      <p:ext uri="{BB962C8B-B14F-4D97-AF65-F5344CB8AC3E}">
        <p14:creationId xmlns:p14="http://schemas.microsoft.com/office/powerpoint/2010/main" val="148292335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title"/>
          </p:nvPr>
        </p:nvSpPr>
        <p:spPr>
          <a:noFill/>
        </p:spPr>
        <p:txBody>
          <a:bodyPr/>
          <a:lstStyle/>
          <a:p>
            <a:pPr eaLnBrk="1" hangingPunct="1"/>
            <a:r>
              <a:rPr lang="en-US" altLang="zh-CN" b="1" dirty="0">
                <a:latin typeface="Arial" panose="020B0604020202020204" pitchFamily="34" charset="0"/>
              </a:rPr>
              <a:t>§3.1</a:t>
            </a:r>
            <a:r>
              <a:rPr lang="en-US" altLang="zh-CN" b="1" dirty="0"/>
              <a:t> </a:t>
            </a:r>
            <a:r>
              <a:rPr lang="zh-CN" altLang="en-US" b="1" dirty="0"/>
              <a:t>从建筑学看软件的构成</a:t>
            </a:r>
            <a:endParaRPr lang="en-US" altLang="zh-CN" b="1" dirty="0"/>
          </a:p>
        </p:txBody>
      </p:sp>
      <p:sp>
        <p:nvSpPr>
          <p:cNvPr id="5" name="Rectangle 3"/>
          <p:cNvSpPr txBox="1">
            <a:spLocks noChangeArrowheads="1"/>
          </p:cNvSpPr>
          <p:nvPr/>
        </p:nvSpPr>
        <p:spPr bwMode="auto">
          <a:xfrm>
            <a:off x="335360" y="949624"/>
            <a:ext cx="11305256" cy="5791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eaLnBrk="1" hangingPunct="1">
              <a:lnSpc>
                <a:spcPct val="150000"/>
              </a:lnSpc>
            </a:pPr>
            <a:r>
              <a:rPr lang="zh-CN" altLang="en-US" kern="0" dirty="0">
                <a:solidFill>
                  <a:schemeClr val="tx1"/>
                </a:solidFill>
                <a:latin typeface="华文中宋" panose="02010600040101010101" pitchFamily="2" charset="-122"/>
                <a:ea typeface="华文中宋" panose="02010600040101010101" pitchFamily="2" charset="-122"/>
              </a:rPr>
              <a:t>体系结构需要基础：从建筑的基础性看软件构成</a:t>
            </a:r>
          </a:p>
          <a:p>
            <a:pPr lvl="1" eaLnBrk="1" hangingPunct="1">
              <a:lnSpc>
                <a:spcPct val="150000"/>
              </a:lnSpc>
              <a:buFont typeface="Wingdings" panose="05000000000000000000" pitchFamily="2" charset="2"/>
              <a:buChar char="u"/>
            </a:pPr>
            <a:r>
              <a:rPr lang="zh-CN" altLang="en-US" b="0" kern="0" dirty="0">
                <a:solidFill>
                  <a:schemeClr val="tx1"/>
                </a:solidFill>
                <a:latin typeface="华文中宋" panose="02010600040101010101" pitchFamily="2" charset="-122"/>
                <a:ea typeface="华文中宋" panose="02010600040101010101" pitchFamily="2" charset="-122"/>
              </a:rPr>
              <a:t>地基、材料、材料构成三个方面从根本上决定了建筑物的结构、性能、功用、建造方法，形成了建筑的基础。</a:t>
            </a:r>
          </a:p>
          <a:p>
            <a:pPr lvl="1" eaLnBrk="1" hangingPunct="1">
              <a:lnSpc>
                <a:spcPct val="150000"/>
              </a:lnSpc>
              <a:buFont typeface="Wingdings" panose="05000000000000000000" pitchFamily="2" charset="2"/>
              <a:buChar char="u"/>
            </a:pPr>
            <a:r>
              <a:rPr lang="zh-CN" altLang="en-US" b="0" kern="0" dirty="0">
                <a:solidFill>
                  <a:schemeClr val="tx1"/>
                </a:solidFill>
                <a:latin typeface="华文中宋" panose="02010600040101010101" pitchFamily="2" charset="-122"/>
                <a:ea typeface="华文中宋" panose="02010600040101010101" pitchFamily="2" charset="-122"/>
              </a:rPr>
              <a:t>构造软件同样需要基础。计算机硬件结构、软件的基本组成、构成软件的可用组块三个方面。</a:t>
            </a:r>
          </a:p>
          <a:p>
            <a:pPr lvl="1" eaLnBrk="1" hangingPunct="1">
              <a:lnSpc>
                <a:spcPct val="150000"/>
              </a:lnSpc>
              <a:buFont typeface="Wingdings" panose="05000000000000000000" pitchFamily="2" charset="2"/>
              <a:buChar char="u"/>
            </a:pPr>
            <a:r>
              <a:rPr lang="zh-CN" altLang="en-US" b="0" kern="0" dirty="0">
                <a:solidFill>
                  <a:schemeClr val="tx1"/>
                </a:solidFill>
                <a:latin typeface="华文中宋" panose="02010600040101010101" pitchFamily="2" charset="-122"/>
                <a:ea typeface="华文中宋" panose="02010600040101010101" pitchFamily="2" charset="-122"/>
              </a:rPr>
              <a:t>讨论软件的体系结构必须首先建立一个基础：一旦确立了基础，各种观点的比较就有了共同的标准语言。</a:t>
            </a:r>
            <a:endParaRPr lang="en-US" altLang="zh-CN" b="0" kern="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pPr>
            <a:r>
              <a:rPr lang="zh-CN" altLang="en-US" kern="0" dirty="0">
                <a:solidFill>
                  <a:schemeClr val="tx1"/>
                </a:solidFill>
                <a:latin typeface="华文中宋" panose="02010600040101010101" pitchFamily="2" charset="-122"/>
                <a:ea typeface="华文中宋" panose="02010600040101010101" pitchFamily="2" charset="-122"/>
              </a:rPr>
              <a:t>体系结构需要清晰的角色划分：从建筑业看各个角色的划分。</a:t>
            </a:r>
            <a:endParaRPr lang="en-US" altLang="zh-CN" kern="0"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pPr>
            <a:endParaRPr lang="zh-CN" altLang="en-US" sz="1800" b="0" kern="0" dirty="0">
              <a:latin typeface="华文中宋" panose="02010600040101010101" pitchFamily="2" charset="-122"/>
              <a:ea typeface="华文中宋" panose="02010600040101010101" pitchFamily="2" charset="-122"/>
            </a:endParaRPr>
          </a:p>
        </p:txBody>
      </p:sp>
      <p:sp>
        <p:nvSpPr>
          <p:cNvPr id="3" name="文本框 2">
            <a:extLst>
              <a:ext uri="{FF2B5EF4-FFF2-40B4-BE49-F238E27FC236}">
                <a16:creationId xmlns:a16="http://schemas.microsoft.com/office/drawing/2014/main" id="{62372AA0-AFAE-4F63-B619-1A1A76A0201A}"/>
              </a:ext>
            </a:extLst>
          </p:cNvPr>
          <p:cNvSpPr txBox="1"/>
          <p:nvPr/>
        </p:nvSpPr>
        <p:spPr>
          <a:xfrm>
            <a:off x="4599709" y="4797152"/>
            <a:ext cx="7040907" cy="1688924"/>
          </a:xfrm>
          <a:prstGeom prst="rect">
            <a:avLst/>
          </a:prstGeom>
          <a:pattFill prst="pct5">
            <a:fgClr>
              <a:schemeClr val="accent1"/>
            </a:fgClr>
            <a:bgClr>
              <a:schemeClr val="bg1"/>
            </a:bgClr>
          </a:pattFill>
          <a:effectLst>
            <a:outerShdw blurRad="50800" dist="38100" dir="2700000" algn="tl" rotWithShape="0">
              <a:prstClr val="black">
                <a:alpha val="40000"/>
              </a:prstClr>
            </a:outerShdw>
          </a:effectLst>
        </p:spPr>
        <p:txBody>
          <a:bodyPr wrap="square" rtlCol="0">
            <a:spAutoFit/>
          </a:bodyPr>
          <a:lstStyle/>
          <a:p>
            <a:pPr lvl="8" algn="r">
              <a:lnSpc>
                <a:spcPct val="150000"/>
              </a:lnSpc>
              <a:buFont typeface="Wingdings" panose="05000000000000000000" pitchFamily="2" charset="2"/>
              <a:buChar char="u"/>
            </a:pPr>
            <a:r>
              <a:rPr lang="zh-CN" altLang="en-US" kern="0" dirty="0">
                <a:latin typeface="华文中宋" panose="02010600040101010101" pitchFamily="2" charset="-122"/>
                <a:ea typeface="华文中宋" panose="02010600040101010101" pitchFamily="2" charset="-122"/>
              </a:rPr>
              <a:t>都负责就是都不负责</a:t>
            </a:r>
            <a:endParaRPr lang="en-US" altLang="zh-CN" kern="0" dirty="0">
              <a:latin typeface="华文中宋" panose="02010600040101010101" pitchFamily="2" charset="-122"/>
              <a:ea typeface="华文中宋" panose="02010600040101010101" pitchFamily="2" charset="-122"/>
            </a:endParaRPr>
          </a:p>
          <a:p>
            <a:pPr lvl="8" algn="r">
              <a:lnSpc>
                <a:spcPct val="150000"/>
              </a:lnSpc>
              <a:buFont typeface="Wingdings" panose="05000000000000000000" pitchFamily="2" charset="2"/>
              <a:buChar char="u"/>
            </a:pPr>
            <a:r>
              <a:rPr lang="zh-CN" altLang="en-US" kern="0" dirty="0">
                <a:latin typeface="华文中宋" panose="02010600040101010101" pitchFamily="2" charset="-122"/>
                <a:ea typeface="华文中宋" panose="02010600040101010101" pitchFamily="2" charset="-122"/>
              </a:rPr>
              <a:t>原则上就是没原则</a:t>
            </a:r>
            <a:endParaRPr lang="en-US" altLang="zh-CN" kern="0" dirty="0">
              <a:latin typeface="华文中宋" panose="02010600040101010101" pitchFamily="2" charset="-122"/>
              <a:ea typeface="华文中宋" panose="02010600040101010101" pitchFamily="2" charset="-122"/>
            </a:endParaRPr>
          </a:p>
          <a:p>
            <a:pPr lvl="8" algn="r">
              <a:lnSpc>
                <a:spcPct val="150000"/>
              </a:lnSpc>
              <a:buFont typeface="Wingdings" panose="05000000000000000000" pitchFamily="2" charset="2"/>
              <a:buChar char="u"/>
            </a:pPr>
            <a:r>
              <a:rPr lang="zh-CN" altLang="en-US" kern="0" dirty="0">
                <a:highlight>
                  <a:srgbClr val="FFFF00"/>
                </a:highlight>
                <a:latin typeface="华文中宋" panose="02010600040101010101" pitchFamily="2" charset="-122"/>
                <a:ea typeface="华文中宋" panose="02010600040101010101" pitchFamily="2" charset="-122"/>
              </a:rPr>
              <a:t>责权利应该明确</a:t>
            </a:r>
          </a:p>
        </p:txBody>
      </p:sp>
      <p:pic>
        <p:nvPicPr>
          <p:cNvPr id="2" name="图片 1">
            <a:extLst>
              <a:ext uri="{FF2B5EF4-FFF2-40B4-BE49-F238E27FC236}">
                <a16:creationId xmlns:a16="http://schemas.microsoft.com/office/drawing/2014/main" id="{6DC94219-3431-44CA-A462-D969FA2DF959}"/>
              </a:ext>
            </a:extLst>
          </p:cNvPr>
          <p:cNvPicPr>
            <a:picLocks noChangeAspect="1"/>
          </p:cNvPicPr>
          <p:nvPr/>
        </p:nvPicPr>
        <p:blipFill>
          <a:blip r:embed="rId3"/>
          <a:stretch>
            <a:fillRect/>
          </a:stretch>
        </p:blipFill>
        <p:spPr>
          <a:xfrm>
            <a:off x="983432" y="4797151"/>
            <a:ext cx="5296483" cy="1688925"/>
          </a:xfrm>
          <a:prstGeom prst="rect">
            <a:avLst/>
          </a:prstGeom>
          <a:effectLst>
            <a:glow rad="12700">
              <a:schemeClr val="bg1">
                <a:lumMod val="50000"/>
                <a:alpha val="40000"/>
              </a:schemeClr>
            </a:glow>
            <a:outerShdw blurRad="50800" dist="38100" dir="2700000" algn="tl" rotWithShape="0">
              <a:prstClr val="black">
                <a:alpha val="40000"/>
              </a:prstClr>
            </a:outerShdw>
            <a:reflection blurRad="1244600" stA="0" endPos="0" dist="1270000" dir="5400000" sy="-100000" algn="bl" rotWithShape="0"/>
          </a:effectLst>
          <a:scene3d>
            <a:camera prst="orthographicFront"/>
            <a:lightRig rig="threePt" dir="t"/>
          </a:scene3d>
          <a:sp3d extrusionH="38100">
            <a:bevelT w="152400" h="50800" prst="softRound"/>
            <a:bevelB/>
          </a:sp3d>
        </p:spPr>
      </p:pic>
    </p:spTree>
    <p:extLst>
      <p:ext uri="{BB962C8B-B14F-4D97-AF65-F5344CB8AC3E}">
        <p14:creationId xmlns:p14="http://schemas.microsoft.com/office/powerpoint/2010/main" val="672207293"/>
      </p:ext>
    </p:extLst>
  </p:cSld>
  <p:clrMapOvr>
    <a:masterClrMapping/>
  </p:clrMapOvr>
  <p:transition/>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fontScheme name="Blank Presentation">
      <a:majorFont>
        <a:latin typeface="Arial"/>
        <a:ea typeface="Geneva"/>
        <a:cs typeface=""/>
      </a:majorFont>
      <a:minorFont>
        <a:latin typeface="Times New Roman"/>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厦门大学">
  <a:themeElements>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000" b="1" i="0" u="none" strike="noStrike" cap="none" normalizeH="0" baseline="0" smtClean="0">
            <a:ln>
              <a:noFill/>
            </a:ln>
            <a:solidFill>
              <a:srgbClr val="133984"/>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000" b="1" i="0" u="none" strike="noStrike" cap="none" normalizeH="0" baseline="0" smtClean="0">
            <a:ln>
              <a:noFill/>
            </a:ln>
            <a:solidFill>
              <a:srgbClr val="133984"/>
            </a:solidFill>
            <a:effectLst/>
            <a:latin typeface="Arial" charset="0"/>
            <a:ea typeface="黑体" pitchFamily="2" charset="-122"/>
          </a:defRPr>
        </a:defPPr>
      </a:lstStyle>
    </a:lnDef>
    <a:txDef>
      <a:spPr>
        <a:pattFill prst="pct5">
          <a:fgClr>
            <a:schemeClr val="accent1"/>
          </a:fgClr>
          <a:bgClr>
            <a:schemeClr val="bg1"/>
          </a:bgClr>
        </a:pattFill>
        <a:effectLst>
          <a:outerShdw blurRad="50800" dist="38100" dir="2700000" algn="tl" rotWithShape="0">
            <a:prstClr val="black">
              <a:alpha val="40000"/>
            </a:prstClr>
          </a:outerShdw>
        </a:effectLst>
      </a:spPr>
      <a:bodyPr wrap="square" rtlCol="0">
        <a:spAutoFit/>
      </a:bodyPr>
      <a:lstStyle>
        <a:defPPr algn="ctr">
          <a:defRPr sz="2000" b="1" dirty="0" smtClean="0">
            <a:solidFill>
              <a:srgbClr val="C00000"/>
            </a:solidFill>
            <a:latin typeface="微软雅黑" panose="020B0503020204020204" pitchFamily="34" charset="-122"/>
            <a:ea typeface="微软雅黑" panose="020B0503020204020204" pitchFamily="34" charset="-122"/>
          </a:defRPr>
        </a:defPPr>
      </a:lstStyle>
    </a:txDef>
  </a:objectDefaults>
  <a:extraClrSchemeLst>
    <a:extraClrScheme>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国发展论坛张杰校长报告07093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国发展论坛张杰校长报告07093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国发展论坛张杰校长报告07093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国发展论坛张杰校长报告07093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国发展论坛张杰校长报告07093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国发展论坛张杰校长报告07093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国发展论坛张杰校长报告07093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国发展论坛张杰校长报告07093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国发展论坛张杰校长报告07093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国发展论坛张杰校长报告07093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国发展论坛张杰校长报告07093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emplate/>
  <TotalTime>26011</TotalTime>
  <Words>6151</Words>
  <Application>Microsoft Office PowerPoint</Application>
  <PresentationFormat>宽屏</PresentationFormat>
  <Paragraphs>773</Paragraphs>
  <Slides>65</Slides>
  <Notes>26</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1</vt:i4>
      </vt:variant>
      <vt:variant>
        <vt:lpstr>幻灯片标题</vt:lpstr>
      </vt:variant>
      <vt:variant>
        <vt:i4>65</vt:i4>
      </vt:variant>
    </vt:vector>
  </HeadingPairs>
  <TitlesOfParts>
    <vt:vector size="84" baseType="lpstr">
      <vt:lpstr>Geneva</vt:lpstr>
      <vt:lpstr>仿宋</vt:lpstr>
      <vt:lpstr>黑体</vt:lpstr>
      <vt:lpstr>华文楷体</vt:lpstr>
      <vt:lpstr>华文中宋</vt:lpstr>
      <vt:lpstr>楷体</vt:lpstr>
      <vt:lpstr>宋体</vt:lpstr>
      <vt:lpstr>微软雅黑</vt:lpstr>
      <vt:lpstr>-윤고딕140</vt:lpstr>
      <vt:lpstr>Arial</vt:lpstr>
      <vt:lpstr>Arial Black</vt:lpstr>
      <vt:lpstr>Franklin Gothic Book</vt:lpstr>
      <vt:lpstr>Ink Free</vt:lpstr>
      <vt:lpstr>Times</vt:lpstr>
      <vt:lpstr>Times New Roman</vt:lpstr>
      <vt:lpstr>Wingdings</vt:lpstr>
      <vt:lpstr>Blank Presentation</vt:lpstr>
      <vt:lpstr>厦门大学</vt:lpstr>
      <vt:lpstr>PDF</vt:lpstr>
      <vt:lpstr>PowerPoint 演示文稿</vt:lpstr>
      <vt:lpstr>PowerPoint 演示文稿</vt:lpstr>
      <vt:lpstr>Software Architecture --- Perspective on an Emerging Discipline  软件体系结构 --- 一门初露端倪的学科</vt:lpstr>
      <vt:lpstr>PowerPoint 演示文稿</vt:lpstr>
      <vt:lpstr>PowerPoint 演示文稿</vt:lpstr>
      <vt:lpstr>Chapter 3 软件体系结构的层次性</vt:lpstr>
      <vt:lpstr>§3.1 从建筑学看软件的构成</vt:lpstr>
      <vt:lpstr>§3.1 从建筑学看软件的构成</vt:lpstr>
      <vt:lpstr>§3.1 从建筑学看软件的构成</vt:lpstr>
      <vt:lpstr>§3.1 从建筑学看软件的构成</vt:lpstr>
      <vt:lpstr>§3.2 软件的物质基础</vt:lpstr>
      <vt:lpstr>§3.2 软件的物质基础</vt:lpstr>
      <vt:lpstr>§3.2 软件的物质基础</vt:lpstr>
      <vt:lpstr>§3.2 软件的物质基础</vt:lpstr>
      <vt:lpstr>§3.3 软件的结构基础</vt:lpstr>
      <vt:lpstr>§3.3 软件的结构基础</vt:lpstr>
      <vt:lpstr>§3.3 软件的结构基础</vt:lpstr>
      <vt:lpstr>§3.3 软件的结构基础</vt:lpstr>
      <vt:lpstr>§3.3 软件的结构基础</vt:lpstr>
      <vt:lpstr>§3.3 软件的结构基础</vt:lpstr>
      <vt:lpstr>§3.3 软件的结构基础</vt:lpstr>
      <vt:lpstr>§3.3 软件的结构基础</vt:lpstr>
      <vt:lpstr>§3.3 软件的结构基础</vt:lpstr>
      <vt:lpstr>§3.3 软件的结构基础</vt:lpstr>
      <vt:lpstr>§3.3 软件的结构基础</vt:lpstr>
      <vt:lpstr>§3.3 软件的结构基础</vt:lpstr>
      <vt:lpstr>§3.3 软件的结构基础</vt:lpstr>
      <vt:lpstr>§3.3 软件的结构基础</vt:lpstr>
      <vt:lpstr>§3.3 软件的结构基础</vt:lpstr>
      <vt:lpstr>§3.3 软件的结构基础</vt:lpstr>
      <vt:lpstr>§3.3 软件的结构基础</vt:lpstr>
      <vt:lpstr>PowerPoint 演示文稿</vt:lpstr>
      <vt:lpstr>PowerPoint 演示文稿</vt:lpstr>
      <vt:lpstr>PowerPoint 演示文稿</vt:lpstr>
      <vt:lpstr>PowerPoint 演示文稿</vt:lpstr>
      <vt:lpstr>PowerPoint 演示文稿</vt:lpstr>
      <vt:lpstr>§3.4 软件的层次结构模型</vt:lpstr>
      <vt:lpstr>§3.4 软件的层次结构模型</vt:lpstr>
      <vt:lpstr>§3.4 软件的层次结构模型</vt:lpstr>
      <vt:lpstr>§3.4 软件的层次结构模型</vt:lpstr>
      <vt:lpstr>§3.4 软件的层次结构模型</vt:lpstr>
      <vt:lpstr>§3.4 软件的层次结构模型：常见的架构模式</vt:lpstr>
      <vt:lpstr>§3.4 软件的层次结构模型：常见的架构模式</vt:lpstr>
      <vt:lpstr>§3.4 软件的层次结构模型：常见的架构模式</vt:lpstr>
      <vt:lpstr>§3.4 软件的层次结构模型：常见的架构模式</vt:lpstr>
      <vt:lpstr>§3.4 软件的层次结构模型：常见的架构模式</vt:lpstr>
      <vt:lpstr>§3.4 软件的层次结构模型：常见的架构模式</vt:lpstr>
      <vt:lpstr>§3.4 软件的层次结构模型：常见的架构模式</vt:lpstr>
      <vt:lpstr>§3.4 软件的层次结构模型：常见的架构模式</vt:lpstr>
      <vt:lpstr>§3.4 软件的层次结构模型：常见的架构模式</vt:lpstr>
      <vt:lpstr>§3.4 软件的层次结构模型：常见的架构模式</vt:lpstr>
      <vt:lpstr>§3.4 软件的层次结构模型</vt:lpstr>
      <vt:lpstr>§3.4 软件的层次结构模型</vt:lpstr>
      <vt:lpstr>§3.5 软件体系结构的层次模型</vt:lpstr>
      <vt:lpstr>§3.5 软件体系结构的层次模型</vt:lpstr>
      <vt:lpstr>§3.5 软件体系结构的层次模型</vt:lpstr>
      <vt:lpstr>§3.5 软件体系结构的层次模型</vt:lpstr>
      <vt:lpstr>§3.5 软件体系结构的层次模型</vt:lpstr>
      <vt:lpstr>§3.6 软件体系结构的体系</vt:lpstr>
      <vt:lpstr>§3.6 软件体系结构的体系</vt:lpstr>
      <vt:lpstr>§3.6 软件体系结构的体系</vt:lpstr>
      <vt:lpstr>§3.6 软件体系结构的体系</vt:lpstr>
      <vt:lpstr>Homework: </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Yiwei Dong</dc:creator>
  <cp:lastModifiedBy>^_^ AaaZ</cp:lastModifiedBy>
  <cp:revision>2103</cp:revision>
  <cp:lastPrinted>2017-05-23T01:03:28Z</cp:lastPrinted>
  <dcterms:created xsi:type="dcterms:W3CDTF">2016-05-25T14:04:48Z</dcterms:created>
  <dcterms:modified xsi:type="dcterms:W3CDTF">2024-03-25T11:19:13Z</dcterms:modified>
</cp:coreProperties>
</file>