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theme/themeOverride1.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bookmarkIdSeed="2">
  <p:sldMasterIdLst>
    <p:sldMasterId id="2147483648" r:id="rId1"/>
    <p:sldMasterId id="2147483679" r:id="rId2"/>
  </p:sldMasterIdLst>
  <p:notesMasterIdLst>
    <p:notesMasterId r:id="rId56"/>
  </p:notesMasterIdLst>
  <p:handoutMasterIdLst>
    <p:handoutMasterId r:id="rId57"/>
  </p:handoutMasterIdLst>
  <p:sldIdLst>
    <p:sldId id="2167" r:id="rId3"/>
    <p:sldId id="2168" r:id="rId4"/>
    <p:sldId id="1722" r:id="rId5"/>
    <p:sldId id="695" r:id="rId6"/>
    <p:sldId id="1775" r:id="rId7"/>
    <p:sldId id="1919" r:id="rId8"/>
    <p:sldId id="1921" r:id="rId9"/>
    <p:sldId id="1920" r:id="rId10"/>
    <p:sldId id="1858" r:id="rId11"/>
    <p:sldId id="1859" r:id="rId12"/>
    <p:sldId id="1860" r:id="rId13"/>
    <p:sldId id="1861" r:id="rId14"/>
    <p:sldId id="1862" r:id="rId15"/>
    <p:sldId id="1863" r:id="rId16"/>
    <p:sldId id="1864" r:id="rId17"/>
    <p:sldId id="1865" r:id="rId18"/>
    <p:sldId id="1866" r:id="rId19"/>
    <p:sldId id="1867" r:id="rId20"/>
    <p:sldId id="1868" r:id="rId21"/>
    <p:sldId id="1869" r:id="rId22"/>
    <p:sldId id="1870" r:id="rId23"/>
    <p:sldId id="1871" r:id="rId24"/>
    <p:sldId id="1872" r:id="rId25"/>
    <p:sldId id="1873" r:id="rId26"/>
    <p:sldId id="1875" r:id="rId27"/>
    <p:sldId id="1874" r:id="rId28"/>
    <p:sldId id="1876" r:id="rId29"/>
    <p:sldId id="1877" r:id="rId30"/>
    <p:sldId id="1878" r:id="rId31"/>
    <p:sldId id="1879" r:id="rId32"/>
    <p:sldId id="1880" r:id="rId33"/>
    <p:sldId id="1881" r:id="rId34"/>
    <p:sldId id="1882" r:id="rId35"/>
    <p:sldId id="1883" r:id="rId36"/>
    <p:sldId id="1884" r:id="rId37"/>
    <p:sldId id="1885" r:id="rId38"/>
    <p:sldId id="1887" r:id="rId39"/>
    <p:sldId id="1895" r:id="rId40"/>
    <p:sldId id="1897" r:id="rId41"/>
    <p:sldId id="1899" r:id="rId42"/>
    <p:sldId id="1900" r:id="rId43"/>
    <p:sldId id="1901" r:id="rId44"/>
    <p:sldId id="1902" r:id="rId45"/>
    <p:sldId id="1903" r:id="rId46"/>
    <p:sldId id="1905" r:id="rId47"/>
    <p:sldId id="1907" r:id="rId48"/>
    <p:sldId id="1909" r:id="rId49"/>
    <p:sldId id="1911" r:id="rId50"/>
    <p:sldId id="1913" r:id="rId51"/>
    <p:sldId id="1915" r:id="rId52"/>
    <p:sldId id="1922" r:id="rId53"/>
    <p:sldId id="726" r:id="rId54"/>
    <p:sldId id="2166" r:id="rId55"/>
  </p:sldIdLst>
  <p:sldSz cx="12192000" cy="6858000"/>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charset="0"/>
        <a:ea typeface="Geneva" charset="0"/>
        <a:cs typeface="+mn-cs"/>
      </a:defRPr>
    </a:lvl1pPr>
    <a:lvl2pPr marL="457167" algn="l" rtl="0" eaLnBrk="0" fontAlgn="base" hangingPunct="0">
      <a:spcBef>
        <a:spcPct val="0"/>
      </a:spcBef>
      <a:spcAft>
        <a:spcPct val="0"/>
      </a:spcAft>
      <a:defRPr sz="2400" kern="1200">
        <a:solidFill>
          <a:schemeClr val="tx1"/>
        </a:solidFill>
        <a:latin typeface="Times" charset="0"/>
        <a:ea typeface="Geneva" charset="0"/>
        <a:cs typeface="+mn-cs"/>
      </a:defRPr>
    </a:lvl2pPr>
    <a:lvl3pPr marL="914332" algn="l" rtl="0" eaLnBrk="0" fontAlgn="base" hangingPunct="0">
      <a:spcBef>
        <a:spcPct val="0"/>
      </a:spcBef>
      <a:spcAft>
        <a:spcPct val="0"/>
      </a:spcAft>
      <a:defRPr sz="2400" kern="1200">
        <a:solidFill>
          <a:schemeClr val="tx1"/>
        </a:solidFill>
        <a:latin typeface="Times" charset="0"/>
        <a:ea typeface="Geneva" charset="0"/>
        <a:cs typeface="+mn-cs"/>
      </a:defRPr>
    </a:lvl3pPr>
    <a:lvl4pPr marL="1371498" algn="l" rtl="0" eaLnBrk="0" fontAlgn="base" hangingPunct="0">
      <a:spcBef>
        <a:spcPct val="0"/>
      </a:spcBef>
      <a:spcAft>
        <a:spcPct val="0"/>
      </a:spcAft>
      <a:defRPr sz="2400" kern="1200">
        <a:solidFill>
          <a:schemeClr val="tx1"/>
        </a:solidFill>
        <a:latin typeface="Times" charset="0"/>
        <a:ea typeface="Geneva" charset="0"/>
        <a:cs typeface="+mn-cs"/>
      </a:defRPr>
    </a:lvl4pPr>
    <a:lvl5pPr marL="1828664" algn="l" rtl="0" eaLnBrk="0" fontAlgn="base" hangingPunct="0">
      <a:spcBef>
        <a:spcPct val="0"/>
      </a:spcBef>
      <a:spcAft>
        <a:spcPct val="0"/>
      </a:spcAft>
      <a:defRPr sz="2400" kern="1200">
        <a:solidFill>
          <a:schemeClr val="tx1"/>
        </a:solidFill>
        <a:latin typeface="Times" charset="0"/>
        <a:ea typeface="Geneva" charset="0"/>
        <a:cs typeface="+mn-cs"/>
      </a:defRPr>
    </a:lvl5pPr>
    <a:lvl6pPr marL="2285830" algn="l" defTabSz="914332" rtl="0" eaLnBrk="1" latinLnBrk="0" hangingPunct="1">
      <a:defRPr sz="2400" kern="1200">
        <a:solidFill>
          <a:schemeClr val="tx1"/>
        </a:solidFill>
        <a:latin typeface="Times" charset="0"/>
        <a:ea typeface="Geneva" charset="0"/>
        <a:cs typeface="+mn-cs"/>
      </a:defRPr>
    </a:lvl6pPr>
    <a:lvl7pPr marL="2742994" algn="l" defTabSz="914332" rtl="0" eaLnBrk="1" latinLnBrk="0" hangingPunct="1">
      <a:defRPr sz="2400" kern="1200">
        <a:solidFill>
          <a:schemeClr val="tx1"/>
        </a:solidFill>
        <a:latin typeface="Times" charset="0"/>
        <a:ea typeface="Geneva" charset="0"/>
        <a:cs typeface="+mn-cs"/>
      </a:defRPr>
    </a:lvl7pPr>
    <a:lvl8pPr marL="3200160" algn="l" defTabSz="914332" rtl="0" eaLnBrk="1" latinLnBrk="0" hangingPunct="1">
      <a:defRPr sz="2400" kern="1200">
        <a:solidFill>
          <a:schemeClr val="tx1"/>
        </a:solidFill>
        <a:latin typeface="Times" charset="0"/>
        <a:ea typeface="Geneva" charset="0"/>
        <a:cs typeface="+mn-cs"/>
      </a:defRPr>
    </a:lvl8pPr>
    <a:lvl9pPr marL="3657327" algn="l" defTabSz="914332" rtl="0" eaLnBrk="1" latinLnBrk="0" hangingPunct="1">
      <a:defRPr sz="2400" kern="1200">
        <a:solidFill>
          <a:schemeClr val="tx1"/>
        </a:solidFill>
        <a:latin typeface="Times" charset="0"/>
        <a:ea typeface="Geneva" charset="0"/>
        <a:cs typeface="+mn-cs"/>
      </a:defRPr>
    </a:lvl9pPr>
  </p:defaultTextStyle>
  <p:extLst>
    <p:ext uri="{EFAFB233-063F-42B5-8137-9DF3F51BA10A}">
      <p15:sldGuideLst xmlns:p15="http://schemas.microsoft.com/office/powerpoint/2012/main">
        <p15:guide id="2" orient="horz" pos="4111" userDrawn="1">
          <p15:clr>
            <a:srgbClr val="A4A3A4"/>
          </p15:clr>
        </p15:guide>
        <p15:guide id="3" pos="801" userDrawn="1">
          <p15:clr>
            <a:srgbClr val="A4A3A4"/>
          </p15:clr>
        </p15:guide>
        <p15:guide id="4" pos="7296" userDrawn="1">
          <p15:clr>
            <a:srgbClr val="A4A3A4"/>
          </p15:clr>
        </p15:guide>
        <p15:guide id="5"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4A7A"/>
    <a:srgbClr val="004D8D"/>
    <a:srgbClr val="99CCFF"/>
    <a:srgbClr val="2D2D8A"/>
    <a:srgbClr val="34AEA8"/>
    <a:srgbClr val="2E81B4"/>
    <a:srgbClr val="A61D38"/>
    <a:srgbClr val="0087E2"/>
    <a:srgbClr val="0099FF"/>
    <a:srgbClr val="FA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6179" autoAdjust="0"/>
  </p:normalViewPr>
  <p:slideViewPr>
    <p:cSldViewPr>
      <p:cViewPr varScale="1">
        <p:scale>
          <a:sx n="102" d="100"/>
          <a:sy n="102" d="100"/>
        </p:scale>
        <p:origin x="124" y="168"/>
      </p:cViewPr>
      <p:guideLst>
        <p:guide orient="horz" pos="4111"/>
        <p:guide pos="801"/>
        <p:guide pos="7296"/>
        <p:guide pos="3840"/>
      </p:guideLst>
    </p:cSldViewPr>
  </p:slideViewPr>
  <p:outlineViewPr>
    <p:cViewPr>
      <p:scale>
        <a:sx n="33" d="100"/>
        <a:sy n="33" d="100"/>
      </p:scale>
      <p:origin x="0" y="1758"/>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0" d="100"/>
          <a:sy n="50" d="100"/>
        </p:scale>
        <p:origin x="2628" y="4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tableStyles" Target="tableStyle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handoutMaster" Target="handoutMasters/handoutMaster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E298B3FB-E04F-41A6-BA05-7A32EB186443}" type="datetimeFigureOut">
              <a:rPr lang="zh-CN" altLang="en-US" smtClean="0"/>
              <a:pPr/>
              <a:t>2024-06-19</a:t>
            </a:fld>
            <a:endParaRPr lang="zh-CN" alt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20E306DD-D67D-4B9E-B1AA-43B67BE60182}" type="slidenum">
              <a:rPr lang="zh-CN" altLang="en-US" smtClean="0"/>
              <a:pPr/>
              <a:t>‹#›</a:t>
            </a:fld>
            <a:endParaRPr lang="zh-CN" altLang="en-US"/>
          </a:p>
        </p:txBody>
      </p:sp>
    </p:spTree>
    <p:extLst>
      <p:ext uri="{BB962C8B-B14F-4D97-AF65-F5344CB8AC3E}">
        <p14:creationId xmlns:p14="http://schemas.microsoft.com/office/powerpoint/2010/main" val="47224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52016" y="0"/>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906357" y="4715907"/>
            <a:ext cx="4984962" cy="446770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431814"/>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52016" y="9431814"/>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9873D865-6F18-994C-8BEE-908E1D823428}" type="slidenum">
              <a:rPr lang="en-US" altLang="en-US"/>
              <a:pPr>
                <a:defRPr/>
              </a:pPr>
              <a:t>‹#›</a:t>
            </a:fld>
            <a:endParaRPr lang="en-US"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Geneva" charset="0"/>
        <a:cs typeface="Geneva" charset="0"/>
      </a:defRPr>
    </a:lvl1pPr>
    <a:lvl2pPr marL="457167" algn="l" rtl="0" eaLnBrk="0" fontAlgn="base" hangingPunct="0">
      <a:spcBef>
        <a:spcPct val="30000"/>
      </a:spcBef>
      <a:spcAft>
        <a:spcPct val="0"/>
      </a:spcAft>
      <a:defRPr sz="1200" kern="1200">
        <a:solidFill>
          <a:schemeClr val="tx1"/>
        </a:solidFill>
        <a:latin typeface="Times" charset="0"/>
        <a:ea typeface="Geneva" charset="0"/>
        <a:cs typeface="+mn-cs"/>
      </a:defRPr>
    </a:lvl2pPr>
    <a:lvl3pPr marL="914332" algn="l" rtl="0" eaLnBrk="0" fontAlgn="base" hangingPunct="0">
      <a:spcBef>
        <a:spcPct val="30000"/>
      </a:spcBef>
      <a:spcAft>
        <a:spcPct val="0"/>
      </a:spcAft>
      <a:defRPr sz="1200" kern="1200">
        <a:solidFill>
          <a:schemeClr val="tx1"/>
        </a:solidFill>
        <a:latin typeface="Times" charset="0"/>
        <a:ea typeface="Geneva" charset="0"/>
        <a:cs typeface="+mn-cs"/>
      </a:defRPr>
    </a:lvl3pPr>
    <a:lvl4pPr marL="1371498" algn="l" rtl="0" eaLnBrk="0" fontAlgn="base" hangingPunct="0">
      <a:spcBef>
        <a:spcPct val="30000"/>
      </a:spcBef>
      <a:spcAft>
        <a:spcPct val="0"/>
      </a:spcAft>
      <a:defRPr sz="1200" kern="1200">
        <a:solidFill>
          <a:schemeClr val="tx1"/>
        </a:solidFill>
        <a:latin typeface="Times" charset="0"/>
        <a:ea typeface="Geneva" charset="0"/>
        <a:cs typeface="+mn-cs"/>
      </a:defRPr>
    </a:lvl4pPr>
    <a:lvl5pPr marL="1828664" algn="l" rtl="0" eaLnBrk="0" fontAlgn="base" hangingPunct="0">
      <a:spcBef>
        <a:spcPct val="30000"/>
      </a:spcBef>
      <a:spcAft>
        <a:spcPct val="0"/>
      </a:spcAft>
      <a:defRPr sz="1200" kern="1200">
        <a:solidFill>
          <a:schemeClr val="tx1"/>
        </a:solidFill>
        <a:latin typeface="Times" charset="0"/>
        <a:ea typeface="Geneva" charset="0"/>
        <a:cs typeface="+mn-cs"/>
      </a:defRPr>
    </a:lvl5pPr>
    <a:lvl6pPr marL="2285830" algn="l" defTabSz="457167" rtl="0" eaLnBrk="1" latinLnBrk="0" hangingPunct="1">
      <a:defRPr sz="1200" kern="1200">
        <a:solidFill>
          <a:schemeClr val="tx1"/>
        </a:solidFill>
        <a:latin typeface="+mn-lt"/>
        <a:ea typeface="+mn-ea"/>
        <a:cs typeface="+mn-cs"/>
      </a:defRPr>
    </a:lvl6pPr>
    <a:lvl7pPr marL="2742994" algn="l" defTabSz="457167" rtl="0" eaLnBrk="1" latinLnBrk="0" hangingPunct="1">
      <a:defRPr sz="1200" kern="1200">
        <a:solidFill>
          <a:schemeClr val="tx1"/>
        </a:solidFill>
        <a:latin typeface="+mn-lt"/>
        <a:ea typeface="+mn-ea"/>
        <a:cs typeface="+mn-cs"/>
      </a:defRPr>
    </a:lvl7pPr>
    <a:lvl8pPr marL="3200160" algn="l" defTabSz="457167" rtl="0" eaLnBrk="1" latinLnBrk="0" hangingPunct="1">
      <a:defRPr sz="1200" kern="1200">
        <a:solidFill>
          <a:schemeClr val="tx1"/>
        </a:solidFill>
        <a:latin typeface="+mn-lt"/>
        <a:ea typeface="+mn-ea"/>
        <a:cs typeface="+mn-cs"/>
      </a:defRPr>
    </a:lvl8pPr>
    <a:lvl9pPr marL="3657327" algn="l" defTabSz="457167"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baike.baidu.com/view/9720.htm"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被算法设计或控制的人生。</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a:t>
            </a:fld>
            <a:endParaRPr lang="en-US" altLang="en-US"/>
          </a:p>
        </p:txBody>
      </p:sp>
    </p:spTree>
    <p:extLst>
      <p:ext uri="{BB962C8B-B14F-4D97-AF65-F5344CB8AC3E}">
        <p14:creationId xmlns:p14="http://schemas.microsoft.com/office/powerpoint/2010/main" val="32149428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幻灯片图像占位符 1"/>
          <p:cNvSpPr>
            <a:spLocks noGrp="1" noRot="1" noChangeAspect="1" noTextEdit="1"/>
          </p:cNvSpPr>
          <p:nvPr>
            <p:ph type="sldImg"/>
          </p:nvPr>
        </p:nvSpPr>
        <p:spPr>
          <a:ln/>
        </p:spPr>
      </p:sp>
      <p:sp>
        <p:nvSpPr>
          <p:cNvPr id="1638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世界是物质的。</a:t>
            </a:r>
            <a:endParaRPr lang="en-US" altLang="zh-CN"/>
          </a:p>
          <a:p>
            <a:r>
              <a:rPr lang="zh-CN" altLang="en-US"/>
              <a:t>封装、继承、多态。</a:t>
            </a:r>
          </a:p>
        </p:txBody>
      </p:sp>
      <p:sp>
        <p:nvSpPr>
          <p:cNvPr id="16388"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F6B52FF0-BFF9-4828-B654-6DCCCFDAE818}" type="datetime1">
              <a:rPr kumimoji="0" lang="zh-CN" altLang="en-US" sz="1200" smtClean="0">
                <a:latin typeface="Times New Roman" panose="02020603050405020304" pitchFamily="18" charset="0"/>
                <a:ea typeface="宋体" panose="02010600030101010101" pitchFamily="2" charset="-122"/>
              </a:rPr>
              <a:pPr/>
              <a:t>2024-06-19</a:t>
            </a:fld>
            <a:endParaRPr kumimoji="0" lang="en-US" altLang="zh-CN" sz="1200">
              <a:latin typeface="Times New Roman" panose="02020603050405020304" pitchFamily="18" charset="0"/>
              <a:ea typeface="宋体" panose="02010600030101010101" pitchFamily="2" charset="-122"/>
            </a:endParaRPr>
          </a:p>
        </p:txBody>
      </p:sp>
      <p:sp>
        <p:nvSpPr>
          <p:cNvPr id="16389"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452106CF-2693-48ED-BB77-9251593224DD}" type="slidenum">
              <a:rPr kumimoji="0" lang="zh-CN" altLang="en-US" sz="1200" smtClean="0">
                <a:latin typeface="Times New Roman" panose="02020603050405020304" pitchFamily="18" charset="0"/>
                <a:ea typeface="宋体" panose="02010600030101010101" pitchFamily="2" charset="-122"/>
              </a:rPr>
              <a:pPr/>
              <a:t>13</a:t>
            </a:fld>
            <a:endParaRPr kumimoji="0" lang="en-US" altLang="zh-CN" sz="1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8239207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56E8608-F53A-445A-96FE-8CDDFBFEA087}" type="datetime1">
              <a:rPr lang="zh-CN" altLang="en-US" smtClean="0"/>
              <a:pPr>
                <a:spcBef>
                  <a:spcPct val="0"/>
                </a:spcBef>
              </a:pPr>
              <a:t>2024-06-19</a:t>
            </a:fld>
            <a:endParaRPr lang="en-US" altLang="zh-CN"/>
          </a:p>
        </p:txBody>
      </p:sp>
      <p:sp>
        <p:nvSpPr>
          <p:cNvPr id="19459"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ea typeface="宋体" panose="02010600030101010101" pitchFamily="2" charset="-122"/>
              </a:defRPr>
            </a:lvl1pPr>
            <a:lvl2pPr marL="742950" indent="-285750">
              <a:spcBef>
                <a:spcPct val="30000"/>
              </a:spcBef>
              <a:defRPr sz="1200">
                <a:solidFill>
                  <a:schemeClr val="tx1"/>
                </a:solidFill>
                <a:latin typeface="Times New Roman" panose="02020603050405020304" pitchFamily="18" charset="0"/>
                <a:ea typeface="宋体" panose="02010600030101010101" pitchFamily="2" charset="-122"/>
              </a:defRPr>
            </a:lvl2pPr>
            <a:lvl3pPr marL="1143000" indent="-228600">
              <a:spcBef>
                <a:spcPct val="30000"/>
              </a:spcBef>
              <a:defRPr sz="1200">
                <a:solidFill>
                  <a:schemeClr val="tx1"/>
                </a:solidFill>
                <a:latin typeface="Times New Roman" panose="02020603050405020304" pitchFamily="18" charset="0"/>
                <a:ea typeface="宋体" panose="02010600030101010101" pitchFamily="2" charset="-122"/>
              </a:defRPr>
            </a:lvl3pPr>
            <a:lvl4pPr marL="1600200" indent="-228600">
              <a:spcBef>
                <a:spcPct val="30000"/>
              </a:spcBef>
              <a:defRPr sz="1200">
                <a:solidFill>
                  <a:schemeClr val="tx1"/>
                </a:solidFill>
                <a:latin typeface="Times New Roman" panose="02020603050405020304" pitchFamily="18" charset="0"/>
                <a:ea typeface="宋体" panose="02010600030101010101" pitchFamily="2" charset="-122"/>
              </a:defRPr>
            </a:lvl4pPr>
            <a:lvl5pPr marL="2057400" indent="-228600">
              <a:spcBef>
                <a:spcPct val="30000"/>
              </a:spcBef>
              <a:defRPr sz="12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ea typeface="宋体" panose="02010600030101010101" pitchFamily="2" charset="-122"/>
              </a:defRPr>
            </a:lvl9pPr>
          </a:lstStyle>
          <a:p>
            <a:pPr>
              <a:spcBef>
                <a:spcPct val="0"/>
              </a:spcBef>
            </a:pPr>
            <a:fld id="{CC6C7550-F137-4300-BB6A-3A5DE9B25450}" type="slidenum">
              <a:rPr lang="zh-CN" altLang="en-US" smtClean="0"/>
              <a:pPr>
                <a:spcBef>
                  <a:spcPct val="0"/>
                </a:spcBef>
              </a:pPr>
              <a:t>15</a:t>
            </a:fld>
            <a:endParaRPr lang="en-US" altLang="zh-CN"/>
          </a:p>
        </p:txBody>
      </p:sp>
      <p:sp>
        <p:nvSpPr>
          <p:cNvPr id="19460" name="Rectangle 2"/>
          <p:cNvSpPr>
            <a:spLocks noGrp="1" noRot="1" noChangeAspect="1" noChangeArrowheads="1" noTextEdit="1"/>
          </p:cNvSpPr>
          <p:nvPr>
            <p:ph type="sldImg"/>
          </p:nvPr>
        </p:nvSpPr>
        <p:spPr>
          <a:ln/>
        </p:spPr>
      </p:sp>
      <p:sp>
        <p:nvSpPr>
          <p:cNvPr id="19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dirty="0"/>
          </a:p>
        </p:txBody>
      </p:sp>
    </p:spTree>
    <p:extLst>
      <p:ext uri="{BB962C8B-B14F-4D97-AF65-F5344CB8AC3E}">
        <p14:creationId xmlns:p14="http://schemas.microsoft.com/office/powerpoint/2010/main" val="1217654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幻灯片图像占位符 1"/>
          <p:cNvSpPr>
            <a:spLocks noGrp="1" noRot="1" noChangeAspect="1" noTextEdit="1"/>
          </p:cNvSpPr>
          <p:nvPr>
            <p:ph type="sldImg"/>
          </p:nvPr>
        </p:nvSpPr>
        <p:spPr>
          <a:ln/>
        </p:spPr>
      </p:sp>
      <p:sp>
        <p:nvSpPr>
          <p:cNvPr id="2150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21508"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901BE199-7FDB-4EBD-BB16-1961DF19820E}" type="datetime1">
              <a:rPr kumimoji="0" lang="zh-CN" altLang="en-US" sz="1200" smtClean="0">
                <a:latin typeface="Times New Roman" panose="02020603050405020304" pitchFamily="18" charset="0"/>
                <a:ea typeface="宋体" panose="02010600030101010101" pitchFamily="2" charset="-122"/>
              </a:rPr>
              <a:pPr/>
              <a:t>2024-06-19</a:t>
            </a:fld>
            <a:endParaRPr kumimoji="0" lang="en-US" altLang="zh-CN" sz="1200">
              <a:latin typeface="Times New Roman" panose="02020603050405020304" pitchFamily="18" charset="0"/>
              <a:ea typeface="宋体" panose="02010600030101010101" pitchFamily="2" charset="-122"/>
            </a:endParaRPr>
          </a:p>
        </p:txBody>
      </p:sp>
      <p:sp>
        <p:nvSpPr>
          <p:cNvPr id="21509"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35A95BF1-3A40-4E1C-B994-4F8F2174B798}" type="slidenum">
              <a:rPr kumimoji="0" lang="zh-CN" altLang="en-US" sz="1200" smtClean="0">
                <a:latin typeface="Times New Roman" panose="02020603050405020304" pitchFamily="18" charset="0"/>
                <a:ea typeface="宋体" panose="02010600030101010101" pitchFamily="2" charset="-122"/>
              </a:rPr>
              <a:pPr/>
              <a:t>16</a:t>
            </a:fld>
            <a:endParaRPr kumimoji="0" lang="en-US" altLang="zh-CN" sz="1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5256695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幻灯片图像占位符 1"/>
          <p:cNvSpPr>
            <a:spLocks noGrp="1" noRot="1" noChangeAspect="1" noTextEdit="1"/>
          </p:cNvSpPr>
          <p:nvPr>
            <p:ph type="sldImg"/>
          </p:nvPr>
        </p:nvSpPr>
        <p:spPr>
          <a:ln/>
        </p:spPr>
      </p:sp>
      <p:sp>
        <p:nvSpPr>
          <p:cNvPr id="2867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洋葱：边拨边流泪。</a:t>
            </a:r>
          </a:p>
        </p:txBody>
      </p:sp>
      <p:sp>
        <p:nvSpPr>
          <p:cNvPr id="28676"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AA10AAD9-8F41-4EB1-B58B-A99FFA42FB7A}" type="datetime1">
              <a:rPr kumimoji="0" lang="zh-CN" altLang="en-US" sz="1200" smtClean="0">
                <a:latin typeface="Times New Roman" panose="02020603050405020304" pitchFamily="18" charset="0"/>
                <a:ea typeface="宋体" panose="02010600030101010101" pitchFamily="2" charset="-122"/>
              </a:rPr>
              <a:pPr/>
              <a:t>2024-06-19</a:t>
            </a:fld>
            <a:endParaRPr kumimoji="0" lang="en-US" altLang="zh-CN" sz="1200">
              <a:latin typeface="Times New Roman" panose="02020603050405020304" pitchFamily="18" charset="0"/>
              <a:ea typeface="宋体" panose="02010600030101010101" pitchFamily="2" charset="-122"/>
            </a:endParaRPr>
          </a:p>
        </p:txBody>
      </p:sp>
      <p:sp>
        <p:nvSpPr>
          <p:cNvPr id="28677"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1809A1B9-4772-4646-9A07-7B73E85C491F}" type="slidenum">
              <a:rPr kumimoji="0" lang="zh-CN" altLang="en-US" sz="1200" smtClean="0">
                <a:latin typeface="Times New Roman" panose="02020603050405020304" pitchFamily="18" charset="0"/>
                <a:ea typeface="宋体" panose="02010600030101010101" pitchFamily="2" charset="-122"/>
              </a:rPr>
              <a:pPr/>
              <a:t>22</a:t>
            </a:fld>
            <a:endParaRPr kumimoji="0" lang="en-US" altLang="zh-CN" sz="1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6051809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幻灯片图像占位符 1"/>
          <p:cNvSpPr>
            <a:spLocks noGrp="1" noRot="1" noChangeAspect="1" noTextEdit="1"/>
          </p:cNvSpPr>
          <p:nvPr>
            <p:ph type="sldImg"/>
          </p:nvPr>
        </p:nvSpPr>
        <p:spPr>
          <a:ln/>
        </p:spPr>
      </p:sp>
      <p:sp>
        <p:nvSpPr>
          <p:cNvPr id="337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33796"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AA1FE733-6009-41E3-9FE1-AA005DEB59AC}" type="datetime1">
              <a:rPr kumimoji="0" lang="zh-CN" altLang="en-US" sz="1200" smtClean="0">
                <a:latin typeface="Times New Roman" panose="02020603050405020304" pitchFamily="18" charset="0"/>
                <a:ea typeface="宋体" panose="02010600030101010101" pitchFamily="2" charset="-122"/>
              </a:rPr>
              <a:pPr/>
              <a:t>2024-06-19</a:t>
            </a:fld>
            <a:endParaRPr kumimoji="0" lang="en-US" altLang="zh-CN" sz="1200">
              <a:latin typeface="Times New Roman" panose="02020603050405020304" pitchFamily="18" charset="0"/>
              <a:ea typeface="宋体" panose="02010600030101010101" pitchFamily="2" charset="-122"/>
            </a:endParaRPr>
          </a:p>
        </p:txBody>
      </p:sp>
      <p:sp>
        <p:nvSpPr>
          <p:cNvPr id="33797"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B3DFA626-CF6C-4DD9-8A91-3C975C0AE0F8}" type="slidenum">
              <a:rPr kumimoji="0" lang="zh-CN" altLang="en-US" sz="1200" smtClean="0">
                <a:latin typeface="Times New Roman" panose="02020603050405020304" pitchFamily="18" charset="0"/>
                <a:ea typeface="宋体" panose="02010600030101010101" pitchFamily="2" charset="-122"/>
              </a:rPr>
              <a:pPr/>
              <a:t>25</a:t>
            </a:fld>
            <a:endParaRPr kumimoji="0" lang="en-US" altLang="zh-CN" sz="1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4135894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幻灯片图像占位符 1"/>
          <p:cNvSpPr>
            <a:spLocks noGrp="1" noRot="1" noChangeAspect="1" noTextEdit="1"/>
          </p:cNvSpPr>
          <p:nvPr>
            <p:ph type="sldImg"/>
          </p:nvPr>
        </p:nvSpPr>
        <p:spPr>
          <a:ln/>
        </p:spPr>
      </p:sp>
      <p:sp>
        <p:nvSpPr>
          <p:cNvPr id="3584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TCP/IP</a:t>
            </a:r>
            <a:r>
              <a:rPr lang="zh-CN" altLang="en-US" dirty="0"/>
              <a:t>的四层模型：</a:t>
            </a:r>
            <a:endParaRPr lang="en-US" altLang="zh-CN" dirty="0"/>
          </a:p>
          <a:p>
            <a:r>
              <a:rPr lang="en-US" altLang="zh-CN" dirty="0"/>
              <a:t>1</a:t>
            </a:r>
            <a:r>
              <a:rPr lang="zh-CN" altLang="en-US" dirty="0"/>
              <a:t>应用层：</a:t>
            </a:r>
            <a:r>
              <a:rPr lang="en-US" altLang="zh-CN" dirty="0"/>
              <a:t>FTP</a:t>
            </a:r>
            <a:r>
              <a:rPr lang="zh-CN" altLang="en-US" dirty="0"/>
              <a:t>，</a:t>
            </a:r>
            <a:r>
              <a:rPr lang="en-US" altLang="zh-CN" dirty="0"/>
              <a:t>Telnet</a:t>
            </a:r>
            <a:r>
              <a:rPr lang="zh-CN" altLang="en-US" dirty="0"/>
              <a:t>，</a:t>
            </a:r>
            <a:r>
              <a:rPr lang="en-US" altLang="zh-CN" dirty="0"/>
              <a:t>DNS</a:t>
            </a:r>
            <a:r>
              <a:rPr lang="zh-CN" altLang="en-US" dirty="0"/>
              <a:t>，</a:t>
            </a:r>
            <a:r>
              <a:rPr lang="en-US" altLang="zh-CN" dirty="0"/>
              <a:t>SMTP</a:t>
            </a:r>
          </a:p>
          <a:p>
            <a:r>
              <a:rPr lang="en-US" altLang="zh-CN" dirty="0"/>
              <a:t>2</a:t>
            </a:r>
            <a:r>
              <a:rPr lang="zh-CN" altLang="en-US" dirty="0"/>
              <a:t>传输层：</a:t>
            </a:r>
            <a:r>
              <a:rPr lang="en-US" altLang="zh-CN" dirty="0"/>
              <a:t>TCP</a:t>
            </a:r>
            <a:r>
              <a:rPr lang="zh-CN" altLang="en-US" dirty="0"/>
              <a:t>，</a:t>
            </a:r>
            <a:r>
              <a:rPr lang="en-US" altLang="zh-CN" dirty="0"/>
              <a:t>UDP</a:t>
            </a:r>
          </a:p>
          <a:p>
            <a:r>
              <a:rPr lang="en-US" altLang="zh-CN" dirty="0"/>
              <a:t>3</a:t>
            </a:r>
            <a:r>
              <a:rPr lang="zh-CN" altLang="en-US" dirty="0"/>
              <a:t>网际互连层：</a:t>
            </a:r>
            <a:r>
              <a:rPr lang="en-US" altLang="zh-CN" dirty="0"/>
              <a:t>IP</a:t>
            </a:r>
          </a:p>
          <a:p>
            <a:r>
              <a:rPr lang="en-US" altLang="zh-CN" dirty="0"/>
              <a:t>4</a:t>
            </a:r>
            <a:r>
              <a:rPr lang="zh-CN" altLang="en-US" dirty="0"/>
              <a:t>网络接入层：</a:t>
            </a:r>
            <a:r>
              <a:rPr lang="en-US" altLang="zh-CN" dirty="0"/>
              <a:t>ARP</a:t>
            </a:r>
            <a:endParaRPr lang="zh-CN" altLang="en-US" dirty="0"/>
          </a:p>
        </p:txBody>
      </p:sp>
      <p:sp>
        <p:nvSpPr>
          <p:cNvPr id="35844"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BF65396A-0CE1-4138-9576-96B0C3A31085}" type="datetime1">
              <a:rPr kumimoji="0" lang="zh-CN" altLang="en-US" sz="1200" smtClean="0">
                <a:latin typeface="Times New Roman" panose="02020603050405020304" pitchFamily="18" charset="0"/>
                <a:ea typeface="宋体" panose="02010600030101010101" pitchFamily="2" charset="-122"/>
              </a:rPr>
              <a:pPr/>
              <a:t>2024-06-19</a:t>
            </a:fld>
            <a:endParaRPr kumimoji="0" lang="en-US" altLang="zh-CN" sz="1200">
              <a:latin typeface="Times New Roman" panose="02020603050405020304" pitchFamily="18" charset="0"/>
              <a:ea typeface="宋体" panose="02010600030101010101" pitchFamily="2" charset="-122"/>
            </a:endParaRPr>
          </a:p>
        </p:txBody>
      </p:sp>
      <p:sp>
        <p:nvSpPr>
          <p:cNvPr id="35845"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41715109-D375-4CA5-8CA0-F0A400E74E40}" type="slidenum">
              <a:rPr kumimoji="0" lang="zh-CN" altLang="en-US" sz="1200" smtClean="0">
                <a:latin typeface="Times New Roman" panose="02020603050405020304" pitchFamily="18" charset="0"/>
                <a:ea typeface="宋体" panose="02010600030101010101" pitchFamily="2" charset="-122"/>
              </a:rPr>
              <a:pPr/>
              <a:t>27</a:t>
            </a:fld>
            <a:endParaRPr kumimoji="0" lang="en-US" altLang="zh-CN" sz="1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38272902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Times" charset="0"/>
                <a:ea typeface="Geneva" charset="0"/>
                <a:cs typeface="Geneva" charset="0"/>
              </a:rPr>
              <a:t>编译：目标代码与源程序的等价性，已证明。</a:t>
            </a:r>
            <a:endParaRPr lang="en-US" altLang="zh-CN" sz="1200" b="0" i="0" kern="1200" dirty="0">
              <a:solidFill>
                <a:schemeClr val="tx1"/>
              </a:solidFill>
              <a:effectLst/>
              <a:latin typeface="Times" charset="0"/>
              <a:ea typeface="Geneva" charset="0"/>
              <a:cs typeface="Geneva" charset="0"/>
            </a:endParaRPr>
          </a:p>
          <a:p>
            <a:r>
              <a:rPr lang="zh-CN" altLang="en-US" sz="1200" b="0" i="0" kern="1200" dirty="0">
                <a:solidFill>
                  <a:schemeClr val="tx1"/>
                </a:solidFill>
                <a:effectLst/>
                <a:latin typeface="Times" charset="0"/>
              </a:rPr>
              <a:t>一篇文章：不能保证内存安全的代码一定会产生内存的不安全性。</a:t>
            </a:r>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33</a:t>
            </a:fld>
            <a:endParaRPr lang="en-US" altLang="en-US"/>
          </a:p>
        </p:txBody>
      </p:sp>
    </p:spTree>
    <p:extLst>
      <p:ext uri="{BB962C8B-B14F-4D97-AF65-F5344CB8AC3E}">
        <p14:creationId xmlns:p14="http://schemas.microsoft.com/office/powerpoint/2010/main" val="12271304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37</a:t>
            </a:fld>
            <a:endParaRPr lang="en-US" altLang="en-US"/>
          </a:p>
        </p:txBody>
      </p:sp>
    </p:spTree>
    <p:extLst>
      <p:ext uri="{BB962C8B-B14F-4D97-AF65-F5344CB8AC3E}">
        <p14:creationId xmlns:p14="http://schemas.microsoft.com/office/powerpoint/2010/main" val="26546499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幻灯片图像占位符 1"/>
          <p:cNvSpPr>
            <a:spLocks noGrp="1" noRot="1" noChangeAspect="1" noTextEdit="1"/>
          </p:cNvSpPr>
          <p:nvPr>
            <p:ph type="sldImg"/>
          </p:nvPr>
        </p:nvSpPr>
        <p:spPr>
          <a:ln/>
        </p:spPr>
      </p:sp>
      <p:sp>
        <p:nvSpPr>
          <p:cNvPr id="5939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计算机领域的爵士</a:t>
            </a:r>
            <a:r>
              <a:rPr lang="en-US" altLang="zh-CN" dirty="0"/>
              <a:t>——C. A. R. Hoare</a:t>
            </a:r>
            <a:r>
              <a:rPr lang="zh-CN" altLang="en-US" dirty="0"/>
              <a:t>，</a:t>
            </a:r>
            <a:r>
              <a:rPr lang="en-US" altLang="zh-CN" dirty="0"/>
              <a:t>1934</a:t>
            </a:r>
            <a:r>
              <a:rPr lang="zh-CN" altLang="en-US" dirty="0"/>
              <a:t>年出生于英国，</a:t>
            </a:r>
            <a:r>
              <a:rPr lang="en-US" altLang="zh-CN" dirty="0"/>
              <a:t>1959</a:t>
            </a:r>
            <a:r>
              <a:rPr lang="zh-CN" altLang="en-US" dirty="0"/>
              <a:t>年博士毕业于俄罗斯莫斯科国立大学，获得语言机器翻译专业学士学位。</a:t>
            </a:r>
            <a:r>
              <a:rPr lang="en-US" altLang="zh-CN" dirty="0"/>
              <a:t>1960</a:t>
            </a:r>
            <a:r>
              <a:rPr lang="zh-CN" altLang="en-US" dirty="0"/>
              <a:t>年发布了使他闻名于世的</a:t>
            </a:r>
            <a:r>
              <a:rPr lang="zh-CN" altLang="en-US" dirty="0">
                <a:highlight>
                  <a:srgbClr val="FFFF00"/>
                </a:highlight>
              </a:rPr>
              <a:t>快速排序算法（</a:t>
            </a:r>
            <a:r>
              <a:rPr lang="en-US" altLang="zh-CN" dirty="0"/>
              <a:t>Quick Sort</a:t>
            </a:r>
            <a:r>
              <a:rPr lang="zh-CN" altLang="en-US" dirty="0"/>
              <a:t>），这个算法也是当前世界上使用最广泛的算法之一。</a:t>
            </a:r>
            <a:r>
              <a:rPr lang="en-US" altLang="zh-CN" dirty="0"/>
              <a:t>Tony Hoare</a:t>
            </a:r>
            <a:r>
              <a:rPr lang="zh-CN" altLang="en-US" dirty="0"/>
              <a:t>在取得博士学位后，就职于</a:t>
            </a:r>
            <a:r>
              <a:rPr lang="en-US" altLang="zh-CN" dirty="0"/>
              <a:t>Elliott Brothers</a:t>
            </a:r>
            <a:r>
              <a:rPr lang="zh-CN" altLang="en-US" dirty="0"/>
              <a:t>，领导了</a:t>
            </a:r>
            <a:r>
              <a:rPr lang="en-US" altLang="zh-CN" dirty="0"/>
              <a:t>Algol 60</a:t>
            </a:r>
            <a:r>
              <a:rPr lang="zh-CN" altLang="en-US" dirty="0"/>
              <a:t>第一个商用编译器的设计与开发，由于其出色的成绩，最终成为该公司首席科学家。他于</a:t>
            </a:r>
            <a:r>
              <a:rPr lang="en-US" altLang="zh-CN" dirty="0"/>
              <a:t>1969</a:t>
            </a:r>
            <a:r>
              <a:rPr lang="zh-CN" altLang="en-US" dirty="0"/>
              <a:t>年发表了论文</a:t>
            </a:r>
            <a:r>
              <a:rPr lang="en-US" altLang="zh-CN" dirty="0"/>
              <a:t>"</a:t>
            </a:r>
            <a:r>
              <a:rPr lang="zh-CN" altLang="en-US" dirty="0"/>
              <a:t>计算机程序的公理基础</a:t>
            </a:r>
            <a:r>
              <a:rPr lang="en-US" altLang="zh-CN" dirty="0"/>
              <a:t>"</a:t>
            </a:r>
            <a:r>
              <a:rPr lang="zh-CN" altLang="en-US" dirty="0"/>
              <a:t>提出了名为</a:t>
            </a:r>
            <a:r>
              <a:rPr lang="en-US" altLang="zh-CN" dirty="0"/>
              <a:t>Hoare</a:t>
            </a:r>
            <a:r>
              <a:rPr lang="zh-CN" altLang="en-US" dirty="0"/>
              <a:t>逻辑的形式系统理论。这个系统的用途是为了使用严格的数理逻辑推理计算机程序的正确性提供一组逻辑规则。他还设计了形式化语言</a:t>
            </a:r>
            <a:r>
              <a:rPr lang="en-US" altLang="zh-CN" dirty="0"/>
              <a:t>CSP</a:t>
            </a:r>
            <a:r>
              <a:rPr lang="zh-CN" altLang="en-US" dirty="0"/>
              <a:t>（</a:t>
            </a:r>
            <a:r>
              <a:rPr lang="en-US" altLang="zh-CN" dirty="0"/>
              <a:t>Communicating Sequential Processes</a:t>
            </a:r>
            <a:r>
              <a:rPr lang="zh-CN" altLang="en-US" dirty="0"/>
              <a:t>）用以描述并发进程相互作用。从</a:t>
            </a:r>
            <a:r>
              <a:rPr lang="en-US" altLang="zh-CN" dirty="0"/>
              <a:t>1977</a:t>
            </a:r>
            <a:r>
              <a:rPr lang="zh-CN" altLang="en-US" dirty="0"/>
              <a:t>年开始，</a:t>
            </a:r>
            <a:r>
              <a:rPr lang="en-US" altLang="zh-CN" dirty="0"/>
              <a:t>Tony Hoare</a:t>
            </a:r>
            <a:r>
              <a:rPr lang="zh-CN" altLang="en-US" dirty="0"/>
              <a:t>博士任职于牛津大学，投身于计算系统的精确性的研究、设计及开发。因其对</a:t>
            </a:r>
            <a:r>
              <a:rPr lang="en-US" altLang="zh-CN" dirty="0"/>
              <a:t>Algol60</a:t>
            </a:r>
            <a:r>
              <a:rPr lang="zh-CN" altLang="en-US" dirty="0"/>
              <a:t>程序设计语言理论、互动式系统及</a:t>
            </a:r>
            <a:r>
              <a:rPr lang="en-US" altLang="zh-CN" dirty="0"/>
              <a:t>APL</a:t>
            </a:r>
            <a:r>
              <a:rPr lang="zh-CN" altLang="en-US" dirty="0"/>
              <a:t>的贡献，</a:t>
            </a:r>
            <a:r>
              <a:rPr lang="en-US" altLang="zh-CN" dirty="0"/>
              <a:t>1980</a:t>
            </a:r>
            <a:r>
              <a:rPr lang="zh-CN" altLang="en-US" dirty="0"/>
              <a:t>年被美国计算机协会授予“图灵奖”。 </a:t>
            </a:r>
            <a:r>
              <a:rPr lang="en-US" altLang="zh-CN" dirty="0"/>
              <a:t>1999</a:t>
            </a:r>
            <a:r>
              <a:rPr lang="zh-CN" altLang="en-US" dirty="0"/>
              <a:t>年在</a:t>
            </a:r>
            <a:r>
              <a:rPr lang="zh-CN" altLang="en-US" dirty="0">
                <a:hlinkClick r:id="rId3"/>
              </a:rPr>
              <a:t>牛津大学</a:t>
            </a:r>
            <a:r>
              <a:rPr lang="zh-CN" altLang="en-US" dirty="0"/>
              <a:t>退休后，</a:t>
            </a:r>
            <a:r>
              <a:rPr lang="en-US" altLang="zh-CN" dirty="0" err="1"/>
              <a:t>TonyHoare</a:t>
            </a:r>
            <a:r>
              <a:rPr lang="zh-CN" altLang="en-US" dirty="0"/>
              <a:t>博士被微软剑桥研究院聘请担任高级程序员，从事微软剑桥研究院研究成果的工业化应用的工作，以及协助其它研究人员进行服务于软件产业及用户的长期基础研究项目。</a:t>
            </a:r>
            <a:r>
              <a:rPr lang="en-US" altLang="zh-CN" dirty="0"/>
              <a:t>2000</a:t>
            </a:r>
            <a:r>
              <a:rPr lang="zh-CN" altLang="en-US" dirty="0"/>
              <a:t>年因为其在计算机科学与教育上做出的贡献被封为爵士。</a:t>
            </a:r>
          </a:p>
        </p:txBody>
      </p:sp>
      <p:sp>
        <p:nvSpPr>
          <p:cNvPr id="59396"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DFFC7A88-DB37-4511-B34B-B3C024147066}" type="datetime1">
              <a:rPr kumimoji="0" lang="zh-CN" altLang="en-US" sz="1200" smtClean="0">
                <a:latin typeface="Times New Roman" panose="02020603050405020304" pitchFamily="18" charset="0"/>
                <a:ea typeface="宋体" panose="02010600030101010101" pitchFamily="2" charset="-122"/>
              </a:rPr>
              <a:pPr/>
              <a:t>2024-06-19</a:t>
            </a:fld>
            <a:endParaRPr kumimoji="0" lang="en-US" altLang="zh-CN" sz="1200">
              <a:latin typeface="Times New Roman" panose="02020603050405020304" pitchFamily="18" charset="0"/>
              <a:ea typeface="宋体" panose="02010600030101010101" pitchFamily="2" charset="-122"/>
            </a:endParaRPr>
          </a:p>
        </p:txBody>
      </p:sp>
      <p:sp>
        <p:nvSpPr>
          <p:cNvPr id="59397"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7E802115-6C0B-41C0-BCF0-FD80FC364067}" type="slidenum">
              <a:rPr kumimoji="0" lang="zh-CN" altLang="en-US" sz="1200" smtClean="0">
                <a:latin typeface="Times New Roman" panose="02020603050405020304" pitchFamily="18" charset="0"/>
                <a:ea typeface="宋体" panose="02010600030101010101" pitchFamily="2" charset="-122"/>
              </a:rPr>
              <a:pPr/>
              <a:t>39</a:t>
            </a:fld>
            <a:endParaRPr kumimoji="0" lang="en-US" altLang="zh-CN" sz="1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20047608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41</a:t>
            </a:fld>
            <a:endParaRPr lang="en-US" altLang="en-US"/>
          </a:p>
        </p:txBody>
      </p:sp>
    </p:spTree>
    <p:extLst>
      <p:ext uri="{BB962C8B-B14F-4D97-AF65-F5344CB8AC3E}">
        <p14:creationId xmlns:p14="http://schemas.microsoft.com/office/powerpoint/2010/main" val="33365858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675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8A8674-C66F-4CAF-A4E9-B1BD441EEC10}" type="slidenum">
              <a:rPr lang="zh-CN" altLang="en-US" smtClean="0"/>
              <a:pPr fontAlgn="base">
                <a:spcBef>
                  <a:spcPct val="0"/>
                </a:spcBef>
                <a:spcAft>
                  <a:spcPct val="0"/>
                </a:spcAft>
                <a:defRPr/>
              </a:pPr>
              <a:t>4</a:t>
            </a:fld>
            <a:endParaRPr lang="zh-CN" altLang="en-US"/>
          </a:p>
        </p:txBody>
      </p:sp>
    </p:spTree>
    <p:extLst>
      <p:ext uri="{BB962C8B-B14F-4D97-AF65-F5344CB8AC3E}">
        <p14:creationId xmlns:p14="http://schemas.microsoft.com/office/powerpoint/2010/main" val="252453698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873D865-6F18-994C-8BEE-908E1D823428}" type="slidenum">
              <a:rPr lang="en-US" altLang="en-US" smtClean="0"/>
              <a:pPr>
                <a:defRPr/>
              </a:pPr>
              <a:t>50</a:t>
            </a:fld>
            <a:endParaRPr lang="en-US" altLang="en-US"/>
          </a:p>
        </p:txBody>
      </p:sp>
    </p:spTree>
    <p:extLst>
      <p:ext uri="{BB962C8B-B14F-4D97-AF65-F5344CB8AC3E}">
        <p14:creationId xmlns:p14="http://schemas.microsoft.com/office/powerpoint/2010/main" val="41465331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9873D865-6F18-994C-8BEE-908E1D823428}" type="slidenum">
              <a:rPr lang="en-US" altLang="en-US" smtClean="0"/>
              <a:pPr>
                <a:defRPr/>
              </a:pPr>
              <a:t>51</a:t>
            </a:fld>
            <a:endParaRPr lang="en-US" altLang="en-US"/>
          </a:p>
        </p:txBody>
      </p:sp>
    </p:spTree>
    <p:extLst>
      <p:ext uri="{BB962C8B-B14F-4D97-AF65-F5344CB8AC3E}">
        <p14:creationId xmlns:p14="http://schemas.microsoft.com/office/powerpoint/2010/main" val="33159999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r>
              <a:rPr lang="zh-CN" altLang="en-US" sz="1200" dirty="0"/>
              <a:t>体系结构的设计模式是构成负责软件的基础和常用单元，解决的是软件的底层或接近底层的结构问题。</a:t>
            </a:r>
            <a:endParaRPr lang="en-US" altLang="zh-CN" sz="1200" dirty="0"/>
          </a:p>
          <a:p>
            <a:pPr eaLnBrk="1" hangingPunct="1"/>
            <a:r>
              <a:rPr lang="zh-CN" altLang="en-US" sz="1200" dirty="0"/>
              <a:t>自从</a:t>
            </a:r>
            <a:r>
              <a:rPr lang="en-US" altLang="zh-CN" sz="1200" dirty="0"/>
              <a:t>1991</a:t>
            </a:r>
            <a:r>
              <a:rPr lang="zh-CN" altLang="en-US" sz="1200" dirty="0"/>
              <a:t>年以来，模式的观念和理论逐渐成为面向对象领域中的热门的话题之一。</a:t>
            </a:r>
            <a:endParaRPr lang="en-US" altLang="zh-CN" sz="1200" dirty="0"/>
          </a:p>
          <a:p>
            <a:pPr eaLnBrk="1" hangingPunct="1"/>
            <a:r>
              <a:rPr lang="zh-CN" altLang="en-US" sz="1200" dirty="0"/>
              <a:t>设计面向对象的软件比较困难：</a:t>
            </a:r>
            <a:endParaRPr lang="en-US" altLang="zh-CN" sz="1200" dirty="0"/>
          </a:p>
          <a:p>
            <a:pPr eaLnBrk="1" hangingPunct="1"/>
            <a:r>
              <a:rPr lang="zh-CN" altLang="en-US" sz="1200" dirty="0"/>
              <a:t>找对象、归类、定义接口与层次、建立对象间的关系：目的是当前行，对今后具有通用性</a:t>
            </a:r>
            <a:endParaRPr lang="en-US" altLang="zh-CN" sz="1200" dirty="0"/>
          </a:p>
          <a:p>
            <a:pPr eaLnBrk="1" hangingPunct="1"/>
            <a:r>
              <a:rPr lang="zh-CN" altLang="en-US" sz="1200" dirty="0"/>
              <a:t>但一下子要做到好的设计，好的可复用的面向对象不是说不可能，至少更加的困难。</a:t>
            </a:r>
            <a:endParaRPr lang="en-US" altLang="zh-CN" sz="1200" dirty="0"/>
          </a:p>
          <a:p>
            <a:pPr eaLnBrk="1" hangingPunct="1"/>
            <a:r>
              <a:rPr lang="zh-CN" altLang="en-US" sz="1200" dirty="0"/>
              <a:t>经验，重复</a:t>
            </a:r>
            <a:endParaRPr lang="en-US" altLang="zh-CN" sz="1200" dirty="0"/>
          </a:p>
          <a:p>
            <a:pPr eaLnBrk="1" hangingPunct="1"/>
            <a:r>
              <a:rPr lang="zh-CN" altLang="en-US" sz="1200" dirty="0"/>
              <a:t>设计模式使人们可以更加简单方便地复用成功的设计和体系结构，帮助设计者更好更快地完成系统设计。</a:t>
            </a:r>
            <a:endParaRPr lang="en-US" altLang="zh-CN" sz="1200" dirty="0"/>
          </a:p>
          <a:p>
            <a:pPr eaLnBrk="1" hangingPunct="1"/>
            <a:r>
              <a:rPr lang="zh-CN" altLang="en-US" sz="1200" dirty="0"/>
              <a:t>此乃第七章的内容：设计模式</a:t>
            </a:r>
          </a:p>
          <a:p>
            <a:pPr eaLnBrk="1" hangingPunct="1">
              <a:spcBef>
                <a:spcPct val="0"/>
              </a:spcBef>
            </a:pPr>
            <a:endParaRPr lang="zh-CN" altLang="en-US" dirty="0"/>
          </a:p>
        </p:txBody>
      </p:sp>
      <p:sp>
        <p:nvSpPr>
          <p:cNvPr id="10342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9CB880-FC4D-4562-AA3E-ECEABA75E671}" type="slidenum">
              <a:rPr lang="zh-CN" altLang="en-US" smtClean="0"/>
              <a:pPr fontAlgn="base">
                <a:spcBef>
                  <a:spcPct val="0"/>
                </a:spcBef>
                <a:spcAft>
                  <a:spcPct val="0"/>
                </a:spcAft>
                <a:defRPr/>
              </a:pPr>
              <a:t>52</a:t>
            </a:fld>
            <a:endParaRPr lang="zh-CN" altLang="en-US"/>
          </a:p>
        </p:txBody>
      </p:sp>
    </p:spTree>
    <p:extLst>
      <p:ext uri="{BB962C8B-B14F-4D97-AF65-F5344CB8AC3E}">
        <p14:creationId xmlns:p14="http://schemas.microsoft.com/office/powerpoint/2010/main" val="23819500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r>
              <a:rPr lang="zh-CN" altLang="en-US" dirty="0"/>
              <a:t>我们这门课的主要内容如下</a:t>
            </a:r>
            <a:r>
              <a:rPr lang="en-US" altLang="zh-CN" dirty="0"/>
              <a:t>……..</a:t>
            </a:r>
            <a:r>
              <a:rPr lang="zh-CN" altLang="en-US" dirty="0"/>
              <a:t>。</a:t>
            </a:r>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739427C-1310-4D1E-95B6-9D3A4034B7C0}" type="slidenum">
              <a:rPr kumimoji="1" lang="zh-CN" altLang="en-US" sz="1200" b="0" i="0" u="none" strike="noStrike" kern="1200" cap="none" spc="0" normalizeH="0" baseline="0" noProof="0" smtClean="0">
                <a:ln>
                  <a:noFill/>
                </a:ln>
                <a:solidFill>
                  <a:prstClr val="black"/>
                </a:solidFill>
                <a:effectLst/>
                <a:uLnTx/>
                <a:uFillTx/>
                <a:latin typeface="Times New Roman" pitchFamily="18"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1" lang="en-US" altLang="zh-CN" sz="12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4424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无连接分组交换技术是革命性的创造。</a:t>
            </a:r>
            <a:endParaRPr lang="en-US" altLang="zh-CN" dirty="0"/>
          </a:p>
          <a:p>
            <a:r>
              <a:rPr lang="zh-CN" altLang="en-US" dirty="0"/>
              <a:t>原因：终端用户不应该相信网络是可靠的。事实上，网络也不可能是可靠的。</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9873D865-6F18-994C-8BEE-908E1D823428}" type="slidenum">
              <a:rPr lang="en-US" altLang="en-US" smtClean="0"/>
              <a:pPr>
                <a:defRPr/>
              </a:pPr>
              <a:t>6</a:t>
            </a:fld>
            <a:endParaRPr lang="en-US" altLang="en-US"/>
          </a:p>
        </p:txBody>
      </p:sp>
    </p:spTree>
    <p:extLst>
      <p:ext uri="{BB962C8B-B14F-4D97-AF65-F5344CB8AC3E}">
        <p14:creationId xmlns:p14="http://schemas.microsoft.com/office/powerpoint/2010/main" val="11346312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本章内容如下：</a:t>
            </a:r>
          </a:p>
          <a:p>
            <a:endParaRPr lang="zh-CN" altLang="en-US" dirty="0"/>
          </a:p>
        </p:txBody>
      </p:sp>
      <p:sp>
        <p:nvSpPr>
          <p:cNvPr id="4" name="灯片编号占位符 3"/>
          <p:cNvSpPr>
            <a:spLocks noGrp="1"/>
          </p:cNvSpPr>
          <p:nvPr>
            <p:ph type="sldNum" sz="quarter" idx="10"/>
          </p:nvPr>
        </p:nvSpPr>
        <p:spPr/>
        <p:txBody>
          <a:bodyPr/>
          <a:lstStyle/>
          <a:p>
            <a:pPr>
              <a:defRPr/>
            </a:pPr>
            <a:fld id="{9873D865-6F18-994C-8BEE-908E1D823428}" type="slidenum">
              <a:rPr lang="en-US" altLang="en-US" smtClean="0"/>
              <a:pPr>
                <a:defRPr/>
              </a:pPr>
              <a:t>7</a:t>
            </a:fld>
            <a:endParaRPr lang="en-US" altLang="en-US"/>
          </a:p>
        </p:txBody>
      </p:sp>
    </p:spTree>
    <p:extLst>
      <p:ext uri="{BB962C8B-B14F-4D97-AF65-F5344CB8AC3E}">
        <p14:creationId xmlns:p14="http://schemas.microsoft.com/office/powerpoint/2010/main" val="1738289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本章内容如下：</a:t>
            </a:r>
          </a:p>
          <a:p>
            <a:endParaRPr lang="zh-CN" altLang="en-US" dirty="0"/>
          </a:p>
        </p:txBody>
      </p:sp>
      <p:sp>
        <p:nvSpPr>
          <p:cNvPr id="4" name="灯片编号占位符 3"/>
          <p:cNvSpPr>
            <a:spLocks noGrp="1"/>
          </p:cNvSpPr>
          <p:nvPr>
            <p:ph type="sldNum" sz="quarter" idx="10"/>
          </p:nvPr>
        </p:nvSpPr>
        <p:spPr/>
        <p:txBody>
          <a:bodyPr/>
          <a:lstStyle/>
          <a:p>
            <a:pPr>
              <a:defRPr/>
            </a:pPr>
            <a:fld id="{9873D865-6F18-994C-8BEE-908E1D823428}" type="slidenum">
              <a:rPr lang="en-US" altLang="en-US" smtClean="0"/>
              <a:pPr>
                <a:defRPr/>
              </a:pPr>
              <a:t>8</a:t>
            </a:fld>
            <a:endParaRPr lang="en-US" altLang="en-US"/>
          </a:p>
        </p:txBody>
      </p:sp>
    </p:spTree>
    <p:extLst>
      <p:ext uri="{BB962C8B-B14F-4D97-AF65-F5344CB8AC3E}">
        <p14:creationId xmlns:p14="http://schemas.microsoft.com/office/powerpoint/2010/main" val="42718357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软件体系结构的提出，很多人都忙起来了。毛主席虽然去世了，但他老人家依然影响或者改变着很多人。</a:t>
            </a:r>
          </a:p>
        </p:txBody>
      </p:sp>
      <p:sp>
        <p:nvSpPr>
          <p:cNvPr id="4" name="灯片编号占位符 3"/>
          <p:cNvSpPr>
            <a:spLocks noGrp="1"/>
          </p:cNvSpPr>
          <p:nvPr>
            <p:ph type="sldNum" sz="quarter" idx="10"/>
          </p:nvPr>
        </p:nvSpPr>
        <p:spPr/>
        <p:txBody>
          <a:bodyPr/>
          <a:lstStyle/>
          <a:p>
            <a:pPr>
              <a:defRPr/>
            </a:pPr>
            <a:fld id="{9873D865-6F18-994C-8BEE-908E1D823428}" type="slidenum">
              <a:rPr lang="en-US" altLang="en-US" smtClean="0"/>
              <a:pPr>
                <a:defRPr/>
              </a:pPr>
              <a:t>9</a:t>
            </a:fld>
            <a:endParaRPr lang="en-US" altLang="en-US"/>
          </a:p>
        </p:txBody>
      </p:sp>
    </p:spTree>
    <p:extLst>
      <p:ext uri="{BB962C8B-B14F-4D97-AF65-F5344CB8AC3E}">
        <p14:creationId xmlns:p14="http://schemas.microsoft.com/office/powerpoint/2010/main" val="17570890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何谓库、包、模块、程序覆盖？</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10</a:t>
            </a:fld>
            <a:endParaRPr lang="en-US" altLang="en-US"/>
          </a:p>
        </p:txBody>
      </p:sp>
    </p:spTree>
    <p:extLst>
      <p:ext uri="{BB962C8B-B14F-4D97-AF65-F5344CB8AC3E}">
        <p14:creationId xmlns:p14="http://schemas.microsoft.com/office/powerpoint/2010/main" val="19700637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幻灯片图像占位符 1"/>
          <p:cNvSpPr>
            <a:spLocks noGrp="1" noRot="1" noChangeAspect="1" noTextEdit="1"/>
          </p:cNvSpPr>
          <p:nvPr>
            <p:ph type="sldImg"/>
          </p:nvPr>
        </p:nvSpPr>
        <p:spPr>
          <a:ln/>
        </p:spPr>
      </p:sp>
      <p:sp>
        <p:nvSpPr>
          <p:cNvPr id="13315"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AI</a:t>
            </a:r>
            <a:r>
              <a:rPr lang="zh-CN" altLang="en-US"/>
              <a:t>的黑盒子的问题，只知道结果，不知道过程</a:t>
            </a:r>
          </a:p>
        </p:txBody>
      </p:sp>
      <p:sp>
        <p:nvSpPr>
          <p:cNvPr id="13316" name="日期占位符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FEE4A8EB-BFB5-4AF9-B1DE-CF7AFB888666}" type="datetime1">
              <a:rPr kumimoji="0" lang="zh-CN" altLang="en-US" sz="1200" smtClean="0">
                <a:latin typeface="Times New Roman" panose="02020603050405020304" pitchFamily="18" charset="0"/>
                <a:ea typeface="宋体" panose="02010600030101010101" pitchFamily="2" charset="-122"/>
              </a:rPr>
              <a:pPr/>
              <a:t>2024-06-19</a:t>
            </a:fld>
            <a:endParaRPr kumimoji="0" lang="en-US" altLang="zh-CN" sz="1200">
              <a:latin typeface="Times New Roman" panose="02020603050405020304" pitchFamily="18" charset="0"/>
              <a:ea typeface="宋体" panose="02010600030101010101" pitchFamily="2" charset="-122"/>
            </a:endParaRPr>
          </a:p>
        </p:txBody>
      </p:sp>
      <p:sp>
        <p:nvSpPr>
          <p:cNvPr id="13317" name="灯片编号占位符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a:solidFill>
                  <a:schemeClr val="tx1"/>
                </a:solidFill>
                <a:latin typeface="Gulim" pitchFamily="34" charset="-127"/>
                <a:ea typeface="Gulim" pitchFamily="34" charset="-127"/>
              </a:defRPr>
            </a:lvl1pPr>
            <a:lvl2pPr marL="742950" indent="-285750">
              <a:defRPr kumimoji="1" sz="2400">
                <a:solidFill>
                  <a:schemeClr val="tx1"/>
                </a:solidFill>
                <a:latin typeface="Gulim" pitchFamily="34" charset="-127"/>
                <a:ea typeface="Gulim" pitchFamily="34" charset="-127"/>
              </a:defRPr>
            </a:lvl2pPr>
            <a:lvl3pPr marL="1143000" indent="-228600">
              <a:defRPr kumimoji="1" sz="2400">
                <a:solidFill>
                  <a:schemeClr val="tx1"/>
                </a:solidFill>
                <a:latin typeface="Gulim" pitchFamily="34" charset="-127"/>
                <a:ea typeface="Gulim" pitchFamily="34" charset="-127"/>
              </a:defRPr>
            </a:lvl3pPr>
            <a:lvl4pPr marL="1600200" indent="-228600">
              <a:defRPr kumimoji="1" sz="2400">
                <a:solidFill>
                  <a:schemeClr val="tx1"/>
                </a:solidFill>
                <a:latin typeface="Gulim" pitchFamily="34" charset="-127"/>
                <a:ea typeface="Gulim" pitchFamily="34" charset="-127"/>
              </a:defRPr>
            </a:lvl4pPr>
            <a:lvl5pPr marL="2057400" indent="-228600">
              <a:defRPr kumimoji="1" sz="2400">
                <a:solidFill>
                  <a:schemeClr val="tx1"/>
                </a:solidFill>
                <a:latin typeface="Gulim" pitchFamily="34" charset="-127"/>
                <a:ea typeface="Gulim" pitchFamily="34" charset="-127"/>
              </a:defRPr>
            </a:lvl5pPr>
            <a:lvl6pPr marL="2514600" indent="-228600" eaLnBrk="0" fontAlgn="base" hangingPunct="0">
              <a:spcBef>
                <a:spcPct val="0"/>
              </a:spcBef>
              <a:spcAft>
                <a:spcPct val="0"/>
              </a:spcAft>
              <a:defRPr kumimoji="1" sz="2400">
                <a:solidFill>
                  <a:schemeClr val="tx1"/>
                </a:solidFill>
                <a:latin typeface="Gulim" pitchFamily="34" charset="-127"/>
                <a:ea typeface="Gulim" pitchFamily="34" charset="-127"/>
              </a:defRPr>
            </a:lvl6pPr>
            <a:lvl7pPr marL="2971800" indent="-228600" eaLnBrk="0" fontAlgn="base" hangingPunct="0">
              <a:spcBef>
                <a:spcPct val="0"/>
              </a:spcBef>
              <a:spcAft>
                <a:spcPct val="0"/>
              </a:spcAft>
              <a:defRPr kumimoji="1" sz="2400">
                <a:solidFill>
                  <a:schemeClr val="tx1"/>
                </a:solidFill>
                <a:latin typeface="Gulim" pitchFamily="34" charset="-127"/>
                <a:ea typeface="Gulim" pitchFamily="34" charset="-127"/>
              </a:defRPr>
            </a:lvl7pPr>
            <a:lvl8pPr marL="3429000" indent="-228600" eaLnBrk="0" fontAlgn="base" hangingPunct="0">
              <a:spcBef>
                <a:spcPct val="0"/>
              </a:spcBef>
              <a:spcAft>
                <a:spcPct val="0"/>
              </a:spcAft>
              <a:defRPr kumimoji="1" sz="2400">
                <a:solidFill>
                  <a:schemeClr val="tx1"/>
                </a:solidFill>
                <a:latin typeface="Gulim" pitchFamily="34" charset="-127"/>
                <a:ea typeface="Gulim" pitchFamily="34" charset="-127"/>
              </a:defRPr>
            </a:lvl8pPr>
            <a:lvl9pPr marL="3886200" indent="-228600" eaLnBrk="0" fontAlgn="base" hangingPunct="0">
              <a:spcBef>
                <a:spcPct val="0"/>
              </a:spcBef>
              <a:spcAft>
                <a:spcPct val="0"/>
              </a:spcAft>
              <a:defRPr kumimoji="1" sz="2400">
                <a:solidFill>
                  <a:schemeClr val="tx1"/>
                </a:solidFill>
                <a:latin typeface="Gulim" pitchFamily="34" charset="-127"/>
                <a:ea typeface="Gulim" pitchFamily="34" charset="-127"/>
              </a:defRPr>
            </a:lvl9pPr>
          </a:lstStyle>
          <a:p>
            <a:fld id="{B75683A7-5CE6-4C61-8335-FFE2C494B03D}" type="slidenum">
              <a:rPr kumimoji="0" lang="zh-CN" altLang="en-US" sz="1200" smtClean="0">
                <a:latin typeface="Times New Roman" panose="02020603050405020304" pitchFamily="18" charset="0"/>
                <a:ea typeface="宋体" panose="02010600030101010101" pitchFamily="2" charset="-122"/>
              </a:rPr>
              <a:pPr/>
              <a:t>11</a:t>
            </a:fld>
            <a:endParaRPr kumimoji="0" lang="en-US" altLang="zh-CN" sz="120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31974504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image" Target="../media/image7.jpe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8" name="组合 7"/>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0"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97151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
        <p:nvSpPr>
          <p:cNvPr id="3" name="内容占位符 2"/>
          <p:cNvSpPr>
            <a:spLocks noGrp="1"/>
          </p:cNvSpPr>
          <p:nvPr>
            <p:ph sz="half" idx="1"/>
          </p:nvPr>
        </p:nvSpPr>
        <p:spPr>
          <a:xfrm>
            <a:off x="624417" y="1125539"/>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9"/>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459997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9"/>
            <a:ext cx="10972800" cy="1143000"/>
          </a:xfrm>
        </p:spPr>
        <p:txBody>
          <a:bodyPr/>
          <a:lstStyle>
            <a:lvl1pPr>
              <a:defRPr sz="3000"/>
            </a:lvl1pPr>
          </a:lstStyle>
          <a:p>
            <a:r>
              <a:rPr lang="zh-CN" altLang="en-US" dirty="0"/>
              <a:t>单击此处编辑母版标题样式</a:t>
            </a:r>
          </a:p>
        </p:txBody>
      </p:sp>
      <p:sp>
        <p:nvSpPr>
          <p:cNvPr id="3" name="文本占位符 2"/>
          <p:cNvSpPr>
            <a:spLocks noGrp="1"/>
          </p:cNvSpPr>
          <p:nvPr>
            <p:ph type="body" idx="1"/>
          </p:nvPr>
        </p:nvSpPr>
        <p:spPr>
          <a:xfrm>
            <a:off x="609600" y="1535113"/>
            <a:ext cx="5386917"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9" y="1535113"/>
            <a:ext cx="5389033" cy="639763"/>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3977874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Tree>
    <p:extLst>
      <p:ext uri="{BB962C8B-B14F-4D97-AF65-F5344CB8AC3E}">
        <p14:creationId xmlns:p14="http://schemas.microsoft.com/office/powerpoint/2010/main" val="306455898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27366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2" y="273049"/>
            <a:ext cx="4011084" cy="1162051"/>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2" y="1435102"/>
            <a:ext cx="4011084" cy="46910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3106162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9"/>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3"/>
          </a:xfrm>
        </p:spPr>
        <p:txBody>
          <a:bodyPr/>
          <a:lstStyle>
            <a:lvl1pPr marL="0" indent="0">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3111212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462197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179389"/>
            <a:ext cx="3048000" cy="6011863"/>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79389"/>
            <a:ext cx="8940800" cy="6011863"/>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853529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90"/>
            <a:ext cx="12192000" cy="688975"/>
          </a:xfrm>
        </p:spPr>
        <p:txBody>
          <a:bodyPr/>
          <a:lstStyle/>
          <a:p>
            <a:r>
              <a:rPr lang="zh-CN" altLang="en-US"/>
              <a:t>单击此处编辑母版标题样式</a:t>
            </a:r>
          </a:p>
        </p:txBody>
      </p:sp>
      <p:sp>
        <p:nvSpPr>
          <p:cNvPr id="3" name="文本占位符 2"/>
          <p:cNvSpPr>
            <a:spLocks noGrp="1"/>
          </p:cNvSpPr>
          <p:nvPr>
            <p:ph type="body" sz="half" idx="1"/>
          </p:nvPr>
        </p:nvSpPr>
        <p:spPr>
          <a:xfrm>
            <a:off x="624417" y="1125539"/>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9"/>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71825015"/>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提纲页">
    <p:spTree>
      <p:nvGrpSpPr>
        <p:cNvPr id="1" name=""/>
        <p:cNvGrpSpPr/>
        <p:nvPr/>
      </p:nvGrpSpPr>
      <p:grpSpPr>
        <a:xfrm>
          <a:off x="0" y="0"/>
          <a:ext cx="0" cy="0"/>
          <a:chOff x="0" y="0"/>
          <a:chExt cx="0" cy="0"/>
        </a:xfrm>
      </p:grpSpPr>
      <p:sp>
        <p:nvSpPr>
          <p:cNvPr id="4"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9" rIns="91436" bIns="45719" anchor="ctr"/>
          <a:lstStyle/>
          <a:p>
            <a:endParaRPr lang="en-US" sz="2400" dirty="0"/>
          </a:p>
        </p:txBody>
      </p:sp>
      <p:pic>
        <p:nvPicPr>
          <p:cNvPr id="9" name="图片 7"/>
          <p:cNvPicPr>
            <a:picLocks noChangeAspect="1"/>
          </p:cNvPicPr>
          <p:nvPr userDrawn="1"/>
        </p:nvPicPr>
        <p:blipFill>
          <a:blip r:embed="rId2">
            <a:extLst>
              <a:ext uri="{28A0092B-C50C-407E-A947-70E740481C1C}">
                <a14:useLocalDpi xmlns:a14="http://schemas.microsoft.com/office/drawing/2010/main" val="0"/>
              </a:ext>
            </a:extLst>
          </a:blip>
          <a:srcRect r="21251"/>
          <a:stretch>
            <a:fillRect/>
          </a:stretch>
        </p:blipFill>
        <p:spPr bwMode="auto">
          <a:xfrm>
            <a:off x="-5629" y="892175"/>
            <a:ext cx="3554413"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
          </p:nvPr>
        </p:nvSpPr>
        <p:spPr>
          <a:xfrm>
            <a:off x="4871864" y="1939708"/>
            <a:ext cx="7320136" cy="4729657"/>
          </a:xfrm>
          <a:prstGeom prst="rect">
            <a:avLst/>
          </a:prstGeom>
        </p:spPr>
        <p:txBody>
          <a:bodyPr lIns="91436" tIns="45718" rIns="91436" bIns="45718"/>
          <a:lstStyle>
            <a:lvl1pPr marL="857187" indent="-857187" algn="just">
              <a:lnSpc>
                <a:spcPts val="3200"/>
              </a:lnSpc>
              <a:spcBef>
                <a:spcPts val="1500"/>
              </a:spcBef>
              <a:spcAft>
                <a:spcPts val="1500"/>
              </a:spcAft>
              <a:buFont typeface="+mj-ea"/>
              <a:buAutoNum type="ea1JpnChsDbPeriod"/>
              <a:defRPr sz="4000">
                <a:solidFill>
                  <a:srgbClr val="324A7A"/>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内容占位符 2"/>
          <p:cNvSpPr>
            <a:spLocks noGrp="1"/>
          </p:cNvSpPr>
          <p:nvPr>
            <p:ph idx="10"/>
          </p:nvPr>
        </p:nvSpPr>
        <p:spPr>
          <a:xfrm>
            <a:off x="504056" y="258983"/>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grpSp>
        <p:nvGrpSpPr>
          <p:cNvPr id="11" name="组合 10"/>
          <p:cNvGrpSpPr/>
          <p:nvPr userDrawn="1"/>
        </p:nvGrpSpPr>
        <p:grpSpPr>
          <a:xfrm>
            <a:off x="9164501" y="116632"/>
            <a:ext cx="2404107" cy="720080"/>
            <a:chOff x="9164501" y="116632"/>
            <a:chExt cx="2404107" cy="720080"/>
          </a:xfrm>
        </p:grpSpPr>
        <p:pic>
          <p:nvPicPr>
            <p:cNvPr id="13" name="图片 7" descr="厦门大学校徽（标准版_蓝）.png"/>
            <p:cNvPicPr>
              <a:picLocks noChangeAspect="1"/>
            </p:cNvPicPr>
            <p:nvPr userDrawn="1"/>
          </p:nvPicPr>
          <p:blipFill>
            <a:blip r:embed="rId3"/>
            <a:srcRect/>
            <a:stretch>
              <a:fillRect/>
            </a:stretch>
          </p:blipFill>
          <p:spPr bwMode="auto">
            <a:xfrm>
              <a:off x="9164501" y="116632"/>
              <a:ext cx="720080" cy="720080"/>
            </a:xfrm>
            <a:prstGeom prst="rect">
              <a:avLst/>
            </a:prstGeom>
            <a:noFill/>
            <a:ln w="9525">
              <a:noFill/>
              <a:miter lim="800000"/>
              <a:headEnd/>
              <a:tailEnd/>
            </a:ln>
          </p:spPr>
        </p:pic>
        <p:pic>
          <p:nvPicPr>
            <p:cNvPr id="14" name="图片 9" descr="厦门大学校名（标准版_蓝）.png"/>
            <p:cNvPicPr>
              <a:picLocks noChangeAspect="1"/>
            </p:cNvPicPr>
            <p:nvPr userDrawn="1"/>
          </p:nvPicPr>
          <p:blipFill>
            <a:blip r:embed="rId4"/>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4672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8" y="1125541"/>
            <a:ext cx="5615599" cy="4679727"/>
          </a:xfrm>
          <a:prstGeom prst="rect">
            <a:avLst/>
          </a:prstGeom>
        </p:spPr>
        <p:txBody>
          <a:bodyPr lIns="91436" tIns="45718" rIns="91436" bIns="45718"/>
          <a:lstStyle>
            <a:lvl1pPr marL="363514" indent="-363514"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40" indent="-361926"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48" indent="-174613"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378" indent="-260331"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3"/>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9" rIns="91436" bIns="45719" anchor="ctr"/>
          <a:lstStyle/>
          <a:p>
            <a:endParaRPr lang="en-US" sz="2400" dirty="0"/>
          </a:p>
        </p:txBody>
      </p:sp>
      <p:sp>
        <p:nvSpPr>
          <p:cNvPr id="21" name="内容占位符 20"/>
          <p:cNvSpPr>
            <a:spLocks noGrp="1"/>
          </p:cNvSpPr>
          <p:nvPr>
            <p:ph sz="quarter" idx="12" hasCustomPrompt="1"/>
          </p:nvPr>
        </p:nvSpPr>
        <p:spPr>
          <a:xfrm>
            <a:off x="6744076"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sp>
        <p:nvSpPr>
          <p:cNvPr id="33" name="内容占位符 2"/>
          <p:cNvSpPr>
            <a:spLocks noGrp="1"/>
          </p:cNvSpPr>
          <p:nvPr>
            <p:ph idx="13"/>
          </p:nvPr>
        </p:nvSpPr>
        <p:spPr>
          <a:xfrm>
            <a:off x="624419" y="6297959"/>
            <a:ext cx="11234208" cy="659436"/>
          </a:xfrm>
          <a:prstGeom prst="rect">
            <a:avLst/>
          </a:prstGeom>
        </p:spPr>
        <p:txBody>
          <a:bodyPr lIns="91436" tIns="45718" rIns="91436" bIns="45718"/>
          <a:lstStyle>
            <a:lvl1pPr marL="449227" indent="-449227" algn="just">
              <a:spcBef>
                <a:spcPts val="800"/>
              </a:spcBef>
              <a:spcAft>
                <a:spcPts val="0"/>
              </a:spcAft>
              <a:buFont typeface="Wingdings" pitchFamily="2" charset="2"/>
              <a:buChar char="ü"/>
              <a:defRPr sz="2700" b="1">
                <a:solidFill>
                  <a:srgbClr val="A61D38"/>
                </a:solidFill>
                <a:effectLst/>
                <a:latin typeface="仿宋" panose="02010609060101010101" pitchFamily="49" charset="-122"/>
                <a:ea typeface="仿宋" panose="02010609060101010101" pitchFamily="49" charset="-122"/>
                <a:cs typeface="Times New Roman" pitchFamily="18" charset="0"/>
              </a:defRPr>
            </a:lvl1pPr>
            <a:lvl2pPr marL="812740" indent="-355574" algn="just">
              <a:lnSpc>
                <a:spcPts val="2800"/>
              </a:lnSpc>
              <a:spcBef>
                <a:spcPts val="1000"/>
              </a:spcBef>
              <a:spcAft>
                <a:spcPts val="0"/>
              </a:spcAft>
              <a:buFont typeface="Wingdings" panose="05000000000000000000" pitchFamily="2" charset="2"/>
              <a:buChar char="p"/>
              <a:defRPr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1261967" indent="-347638" algn="just">
              <a:spcAft>
                <a:spcPts val="0"/>
              </a:spcAft>
              <a:buFont typeface="Wingdings" panose="05000000000000000000" pitchFamily="2" charset="2"/>
              <a:buChar char="ü"/>
              <a:defRPr sz="2000">
                <a:solidFill>
                  <a:schemeClr val="tx1"/>
                </a:solidFill>
                <a:latin typeface="楷体" panose="02010609060101010101" pitchFamily="49" charset="-122"/>
                <a:ea typeface="楷体" panose="02010609060101010101" pitchFamily="49" charset="-122"/>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endParaRPr lang="en-US" altLang="zh-CN" dirty="0"/>
          </a:p>
        </p:txBody>
      </p:sp>
      <p:grpSp>
        <p:nvGrpSpPr>
          <p:cNvPr id="13" name="组合 12"/>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2"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15680055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50"/>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14642443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pic>
        <p:nvPicPr>
          <p:cNvPr id="7" name="图片 6" descr="厦门大学校徽（标准版）.png">
            <a:extLst>
              <a:ext uri="{FF2B5EF4-FFF2-40B4-BE49-F238E27FC236}">
                <a16:creationId xmlns:a16="http://schemas.microsoft.com/office/drawing/2014/main" id="{A07D6114-9FA0-4630-BCEA-01D47174D386}"/>
              </a:ext>
            </a:extLst>
          </p:cNvPr>
          <p:cNvPicPr>
            <a:picLocks noChangeAspect="1"/>
          </p:cNvPicPr>
          <p:nvPr userDrawn="1"/>
        </p:nvPicPr>
        <p:blipFill>
          <a:blip r:embed="rId2"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spTree>
    <p:extLst>
      <p:ext uri="{BB962C8B-B14F-4D97-AF65-F5344CB8AC3E}">
        <p14:creationId xmlns:p14="http://schemas.microsoft.com/office/powerpoint/2010/main" val="332654494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厦门大学">
    <p:spTree>
      <p:nvGrpSpPr>
        <p:cNvPr id="1" name=""/>
        <p:cNvGrpSpPr/>
        <p:nvPr/>
      </p:nvGrpSpPr>
      <p:grpSpPr>
        <a:xfrm>
          <a:off x="0" y="0"/>
          <a:ext cx="0" cy="0"/>
          <a:chOff x="0" y="0"/>
          <a:chExt cx="0" cy="0"/>
        </a:xfrm>
      </p:grpSpPr>
      <p:pic>
        <p:nvPicPr>
          <p:cNvPr id="4" name="图片 7" descr="底板副本.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9"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6381754" y="3286125"/>
            <a:ext cx="5807543" cy="3571876"/>
          </a:xfrm>
          <a:prstGeom prst="rect">
            <a:avLst/>
          </a:prstGeom>
        </p:spPr>
      </p:pic>
      <p:grpSp>
        <p:nvGrpSpPr>
          <p:cNvPr id="6" name="组合 6"/>
          <p:cNvGrpSpPr>
            <a:grpSpLocks/>
          </p:cNvGrpSpPr>
          <p:nvPr/>
        </p:nvGrpSpPr>
        <p:grpSpPr bwMode="auto">
          <a:xfrm>
            <a:off x="7143752" y="203202"/>
            <a:ext cx="4857749" cy="606425"/>
            <a:chOff x="5000628" y="214290"/>
            <a:chExt cx="3970722" cy="660159"/>
          </a:xfrm>
        </p:grpSpPr>
        <p:pic>
          <p:nvPicPr>
            <p:cNvPr id="7" name="Picture 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78502" y="216002"/>
              <a:ext cx="79284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000628" y="214290"/>
              <a:ext cx="801466" cy="66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594222" y="219075"/>
              <a:ext cx="792128" cy="65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E:\My Documents\My Pictures\厦门大学图片库\厦大风光\柳垂芙蓉.bmp"/>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86351" y="216002"/>
              <a:ext cx="792151"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E:\My Documents\My Pictures\厦门大学图片库\厦大风光\嘉庚铜像.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802094" y="216002"/>
              <a:ext cx="79212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1364" name="Rectangle 4"/>
          <p:cNvSpPr>
            <a:spLocks noGrp="1" noChangeArrowheads="1"/>
          </p:cNvSpPr>
          <p:nvPr>
            <p:ph type="ctrTitle"/>
          </p:nvPr>
        </p:nvSpPr>
        <p:spPr>
          <a:xfrm>
            <a:off x="914400" y="1816101"/>
            <a:ext cx="10363200" cy="1470025"/>
          </a:xfrm>
        </p:spPr>
        <p:txBody>
          <a:bodyPr/>
          <a:lstStyle>
            <a:lvl1pPr algn="ctr">
              <a:defRPr sz="5400"/>
            </a:lvl1pPr>
          </a:lstStyle>
          <a:p>
            <a:r>
              <a:rPr lang="zh-CN" altLang="en-US" dirty="0"/>
              <a:t>单击此处编辑母版标题样式</a:t>
            </a:r>
          </a:p>
        </p:txBody>
      </p:sp>
      <p:sp>
        <p:nvSpPr>
          <p:cNvPr id="271365" name="Rectangle 5"/>
          <p:cNvSpPr>
            <a:spLocks noGrp="1" noChangeArrowheads="1"/>
          </p:cNvSpPr>
          <p:nvPr>
            <p:ph type="subTitle" idx="1"/>
          </p:nvPr>
        </p:nvSpPr>
        <p:spPr>
          <a:xfrm>
            <a:off x="1828800" y="3886200"/>
            <a:ext cx="8534400" cy="1752600"/>
          </a:xfrm>
          <a:ln/>
        </p:spPr>
        <p:txBody>
          <a:bodyPr/>
          <a:lstStyle>
            <a:lvl1pPr marL="0" indent="0" algn="ctr">
              <a:buFontTx/>
              <a:buNone/>
              <a:defRPr/>
            </a:lvl1pPr>
          </a:lstStyle>
          <a:p>
            <a:r>
              <a:rPr lang="zh-CN" altLang="en-US" dirty="0"/>
              <a:t>单击此处编辑母版副标题样式</a:t>
            </a:r>
          </a:p>
        </p:txBody>
      </p:sp>
    </p:spTree>
    <p:extLst>
      <p:ext uri="{BB962C8B-B14F-4D97-AF65-F5344CB8AC3E}">
        <p14:creationId xmlns:p14="http://schemas.microsoft.com/office/powerpoint/2010/main" val="36715815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50"/>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7862887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189" indent="0">
              <a:buNone/>
              <a:defRPr sz="1800"/>
            </a:lvl2pPr>
            <a:lvl3pPr marL="914377" indent="0">
              <a:buNone/>
              <a:defRPr sz="1600"/>
            </a:lvl3pPr>
            <a:lvl4pPr marL="1371566" indent="0">
              <a:buNone/>
              <a:defRPr sz="1400"/>
            </a:lvl4pPr>
            <a:lvl5pPr marL="1828754" indent="0">
              <a:buNone/>
              <a:defRPr sz="1400"/>
            </a:lvl5pPr>
            <a:lvl6pPr marL="2285943" indent="0">
              <a:buNone/>
              <a:defRPr sz="1400"/>
            </a:lvl6pPr>
            <a:lvl7pPr marL="2743131" indent="0">
              <a:buNone/>
              <a:defRPr sz="1400"/>
            </a:lvl7pPr>
            <a:lvl8pPr marL="3200320" indent="0">
              <a:buNone/>
              <a:defRPr sz="1400"/>
            </a:lvl8pPr>
            <a:lvl9pPr marL="3657509"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77441037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image" Target="../media/image2.png"/><Relationship Id="rId2" Type="http://schemas.openxmlformats.org/officeDocument/2006/relationships/slideLayout" Target="../slideLayouts/slideLayout8.xml"/><Relationship Id="rId16"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6.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flipV="1">
            <a:off x="609600" y="6248400"/>
            <a:ext cx="10972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436" tIns="45719" rIns="91436" bIns="45719" anchor="ctr"/>
          <a:lstStyle/>
          <a:p>
            <a:endParaRPr lang="en-US" sz="2400" dirty="0"/>
          </a:p>
        </p:txBody>
      </p:sp>
      <p:sp>
        <p:nvSpPr>
          <p:cNvPr id="4" name="Rectangle 17"/>
          <p:cNvSpPr/>
          <p:nvPr/>
        </p:nvSpPr>
        <p:spPr bwMode="auto">
          <a:xfrm>
            <a:off x="0" y="1074637"/>
            <a:ext cx="12192000" cy="5783363"/>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36" tIns="45719" rIns="91436" bIns="45719" numCol="1" rtlCol="0" anchor="t" anchorCtr="0" compatLnSpc="1">
            <a:prstTxWarp prst="textNoShape">
              <a:avLst/>
            </a:prstTxWarp>
          </a:bodyPr>
          <a:lstStyle/>
          <a:p>
            <a:pPr marL="0" marR="0" indent="0" algn="l" defTabSz="914332"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a typeface="Geneva" charset="0"/>
            </a:endParaRPr>
          </a:p>
        </p:txBody>
      </p:sp>
    </p:spTree>
  </p:cSld>
  <p:clrMap bg1="lt1" tx1="dk1" bg2="lt2" tx2="dk2" accent1="accent1" accent2="accent2" accent3="accent3" accent4="accent4" accent5="accent5" accent6="accent6" hlink="hlink" folHlink="folHlink"/>
  <p:sldLayoutIdLst>
    <p:sldLayoutId id="2147483651" r:id="rId1"/>
    <p:sldLayoutId id="2147483649" r:id="rId2"/>
    <p:sldLayoutId id="2147483652" r:id="rId3"/>
    <p:sldLayoutId id="2147483677" r:id="rId4"/>
    <p:sldLayoutId id="2147483692" r:id="rId5"/>
    <p:sldLayoutId id="2147483693" r:id="rId6"/>
  </p:sldLayoutIdLst>
  <p:hf hdr="0" ftr="0"/>
  <p:txStyles>
    <p:title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67"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32"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498"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664" algn="l" rtl="0" eaLnBrk="0" fontAlgn="base" hangingPunct="0">
        <a:lnSpc>
          <a:spcPts val="4000"/>
        </a:lnSpc>
        <a:spcBef>
          <a:spcPct val="0"/>
        </a:spcBef>
        <a:spcAft>
          <a:spcPct val="0"/>
        </a:spcAft>
        <a:defRPr sz="3500" b="1">
          <a:solidFill>
            <a:srgbClr val="993333"/>
          </a:solidFill>
          <a:latin typeface="Arial" charset="0"/>
          <a:ea typeface="Geneva" charset="0"/>
        </a:defRPr>
      </a:lvl9pPr>
    </p:titleStyle>
    <p:bodyStyle>
      <a:lvl1pPr marL="230172" indent="-230172"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895" indent="-285730" algn="l" rtl="0" eaLnBrk="0" fontAlgn="base" hangingPunct="0">
        <a:lnSpc>
          <a:spcPts val="2800"/>
        </a:lnSpc>
        <a:spcBef>
          <a:spcPct val="0"/>
        </a:spcBef>
        <a:spcAft>
          <a:spcPts val="1400"/>
        </a:spcAft>
        <a:buChar char="–"/>
        <a:defRPr sz="2300">
          <a:solidFill>
            <a:schemeClr val="tx1"/>
          </a:solidFill>
          <a:latin typeface="+mn-lt"/>
          <a:ea typeface="+mn-ea"/>
        </a:defRPr>
      </a:lvl2pPr>
      <a:lvl3pPr marL="1142914" indent="-228584"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080" indent="-228584" algn="l" rtl="0" eaLnBrk="0" fontAlgn="base" hangingPunct="0">
        <a:spcBef>
          <a:spcPct val="20000"/>
        </a:spcBef>
        <a:spcAft>
          <a:spcPct val="0"/>
        </a:spcAft>
        <a:defRPr sz="2000">
          <a:solidFill>
            <a:schemeClr val="tx1"/>
          </a:solidFill>
          <a:latin typeface="Times" charset="0"/>
          <a:ea typeface="+mn-ea"/>
        </a:defRPr>
      </a:lvl4pPr>
      <a:lvl5pPr marL="2057247" indent="-228584" algn="l" rtl="0" eaLnBrk="0" fontAlgn="base" hangingPunct="0">
        <a:spcBef>
          <a:spcPct val="20000"/>
        </a:spcBef>
        <a:spcAft>
          <a:spcPct val="0"/>
        </a:spcAft>
        <a:buChar char="»"/>
        <a:defRPr sz="2000">
          <a:solidFill>
            <a:schemeClr val="tx1"/>
          </a:solidFill>
          <a:latin typeface="Times" charset="0"/>
          <a:ea typeface="+mn-ea"/>
        </a:defRPr>
      </a:lvl5pPr>
      <a:lvl6pPr marL="2514412" indent="-228584" algn="l" rtl="0" eaLnBrk="0" fontAlgn="base" hangingPunct="0">
        <a:spcBef>
          <a:spcPct val="20000"/>
        </a:spcBef>
        <a:spcAft>
          <a:spcPct val="0"/>
        </a:spcAft>
        <a:buChar char="»"/>
        <a:defRPr sz="2000">
          <a:solidFill>
            <a:schemeClr val="tx1"/>
          </a:solidFill>
          <a:latin typeface="Times" charset="0"/>
          <a:ea typeface="+mn-ea"/>
        </a:defRPr>
      </a:lvl6pPr>
      <a:lvl7pPr marL="2971578" indent="-228584" algn="l" rtl="0" eaLnBrk="0" fontAlgn="base" hangingPunct="0">
        <a:spcBef>
          <a:spcPct val="20000"/>
        </a:spcBef>
        <a:spcAft>
          <a:spcPct val="0"/>
        </a:spcAft>
        <a:buChar char="»"/>
        <a:defRPr sz="2000">
          <a:solidFill>
            <a:schemeClr val="tx1"/>
          </a:solidFill>
          <a:latin typeface="Times" charset="0"/>
          <a:ea typeface="+mn-ea"/>
        </a:defRPr>
      </a:lvl7pPr>
      <a:lvl8pPr marL="3428744" indent="-228584" algn="l" rtl="0" eaLnBrk="0" fontAlgn="base" hangingPunct="0">
        <a:spcBef>
          <a:spcPct val="20000"/>
        </a:spcBef>
        <a:spcAft>
          <a:spcPct val="0"/>
        </a:spcAft>
        <a:buChar char="»"/>
        <a:defRPr sz="2000">
          <a:solidFill>
            <a:schemeClr val="tx1"/>
          </a:solidFill>
          <a:latin typeface="Times" charset="0"/>
          <a:ea typeface="+mn-ea"/>
        </a:defRPr>
      </a:lvl8pPr>
      <a:lvl9pPr marL="3885910" indent="-228584"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167" rtl="0" eaLnBrk="1" latinLnBrk="0" hangingPunct="1">
        <a:defRPr sz="1900" kern="1200">
          <a:solidFill>
            <a:schemeClr val="tx1"/>
          </a:solidFill>
          <a:latin typeface="+mn-lt"/>
          <a:ea typeface="+mn-ea"/>
          <a:cs typeface="+mn-cs"/>
        </a:defRPr>
      </a:lvl1pPr>
      <a:lvl2pPr marL="457167" algn="l" defTabSz="457167" rtl="0" eaLnBrk="1" latinLnBrk="0" hangingPunct="1">
        <a:defRPr sz="1900" kern="1200">
          <a:solidFill>
            <a:schemeClr val="tx1"/>
          </a:solidFill>
          <a:latin typeface="+mn-lt"/>
          <a:ea typeface="+mn-ea"/>
          <a:cs typeface="+mn-cs"/>
        </a:defRPr>
      </a:lvl2pPr>
      <a:lvl3pPr marL="914332" algn="l" defTabSz="457167" rtl="0" eaLnBrk="1" latinLnBrk="0" hangingPunct="1">
        <a:defRPr sz="1900" kern="1200">
          <a:solidFill>
            <a:schemeClr val="tx1"/>
          </a:solidFill>
          <a:latin typeface="+mn-lt"/>
          <a:ea typeface="+mn-ea"/>
          <a:cs typeface="+mn-cs"/>
        </a:defRPr>
      </a:lvl3pPr>
      <a:lvl4pPr marL="1371498" algn="l" defTabSz="457167" rtl="0" eaLnBrk="1" latinLnBrk="0" hangingPunct="1">
        <a:defRPr sz="1900" kern="1200">
          <a:solidFill>
            <a:schemeClr val="tx1"/>
          </a:solidFill>
          <a:latin typeface="+mn-lt"/>
          <a:ea typeface="+mn-ea"/>
          <a:cs typeface="+mn-cs"/>
        </a:defRPr>
      </a:lvl4pPr>
      <a:lvl5pPr marL="1828664" algn="l" defTabSz="457167" rtl="0" eaLnBrk="1" latinLnBrk="0" hangingPunct="1">
        <a:defRPr sz="1900" kern="1200">
          <a:solidFill>
            <a:schemeClr val="tx1"/>
          </a:solidFill>
          <a:latin typeface="+mn-lt"/>
          <a:ea typeface="+mn-ea"/>
          <a:cs typeface="+mn-cs"/>
        </a:defRPr>
      </a:lvl5pPr>
      <a:lvl6pPr marL="2285830" algn="l" defTabSz="457167" rtl="0" eaLnBrk="1" latinLnBrk="0" hangingPunct="1">
        <a:defRPr sz="1900" kern="1200">
          <a:solidFill>
            <a:schemeClr val="tx1"/>
          </a:solidFill>
          <a:latin typeface="+mn-lt"/>
          <a:ea typeface="+mn-ea"/>
          <a:cs typeface="+mn-cs"/>
        </a:defRPr>
      </a:lvl6pPr>
      <a:lvl7pPr marL="2742994" algn="l" defTabSz="457167" rtl="0" eaLnBrk="1" latinLnBrk="0" hangingPunct="1">
        <a:defRPr sz="1900" kern="1200">
          <a:solidFill>
            <a:schemeClr val="tx1"/>
          </a:solidFill>
          <a:latin typeface="+mn-lt"/>
          <a:ea typeface="+mn-ea"/>
          <a:cs typeface="+mn-cs"/>
        </a:defRPr>
      </a:lvl7pPr>
      <a:lvl8pPr marL="3200160" algn="l" defTabSz="457167" rtl="0" eaLnBrk="1" latinLnBrk="0" hangingPunct="1">
        <a:defRPr sz="1900" kern="1200">
          <a:solidFill>
            <a:schemeClr val="tx1"/>
          </a:solidFill>
          <a:latin typeface="+mn-lt"/>
          <a:ea typeface="+mn-ea"/>
          <a:cs typeface="+mn-cs"/>
        </a:defRPr>
      </a:lvl8pPr>
      <a:lvl9pPr marL="3657327" algn="l" defTabSz="457167"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0339" name="Rectangle 4"/>
          <p:cNvSpPr>
            <a:spLocks noGrp="1" noChangeArrowheads="1"/>
          </p:cNvSpPr>
          <p:nvPr>
            <p:ph type="title"/>
          </p:nvPr>
        </p:nvSpPr>
        <p:spPr bwMode="auto">
          <a:xfrm>
            <a:off x="0" y="179390"/>
            <a:ext cx="12192000" cy="688975"/>
          </a:xfrm>
          <a:prstGeom prst="rect">
            <a:avLst/>
          </a:prstGeom>
          <a:noFill/>
          <a:ln w="9525" algn="ctr">
            <a:noFill/>
            <a:miter lim="800000"/>
            <a:headEnd/>
            <a:tailEnd/>
          </a:ln>
          <a:effectLst>
            <a:outerShdw dist="35921" dir="2700000" algn="ctr" rotWithShape="0">
              <a:schemeClr val="bg1"/>
            </a:outerShdw>
          </a:effectLst>
        </p:spPr>
        <p:txBody>
          <a:bodyPr vert="horz" wrap="square" lIns="72000" tIns="36000" rIns="91440" bIns="45720" numCol="1" anchor="t" anchorCtr="0" compatLnSpc="1">
            <a:prstTxWarp prst="textNoShape">
              <a:avLst/>
            </a:prstTxWarp>
          </a:bodyPr>
          <a:lstStyle/>
          <a:p>
            <a:pPr lvl="0"/>
            <a:r>
              <a:rPr lang="zh-CN" altLang="en-US" dirty="0"/>
              <a:t>单击此处编辑母版标题样式</a:t>
            </a:r>
          </a:p>
        </p:txBody>
      </p:sp>
      <p:sp>
        <p:nvSpPr>
          <p:cNvPr id="3075" name="Rectangle 5"/>
          <p:cNvSpPr>
            <a:spLocks noGrp="1" noChangeArrowheads="1"/>
          </p:cNvSpPr>
          <p:nvPr>
            <p:ph type="body" idx="1"/>
          </p:nvPr>
        </p:nvSpPr>
        <p:spPr bwMode="auto">
          <a:xfrm>
            <a:off x="624417" y="1125539"/>
            <a:ext cx="109728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endParaRPr lang="en-US" altLang="zh-CN"/>
          </a:p>
        </p:txBody>
      </p:sp>
      <p:pic>
        <p:nvPicPr>
          <p:cNvPr id="3076" name="图片 8" descr="渐变.png"/>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2" y="6572253"/>
            <a:ext cx="4119033"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图片 9" descr="渐变.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5619751" y="677863"/>
            <a:ext cx="4000500" cy="107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图片 7" descr="厦门大学校徽（标准版_蓝）.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1351684" y="233363"/>
            <a:ext cx="776816"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图片 9" descr="厦门大学校名（标准版_蓝）.png"/>
          <p:cNvPicPr>
            <a:picLocks noChangeAspect="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9645653" y="300037"/>
            <a:ext cx="1697567" cy="476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98892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Lst>
  <p:transition/>
  <p:txStyles>
    <p:titleStyle>
      <a:lvl1pPr indent="361942" algn="l" rtl="0" eaLnBrk="0" fontAlgn="base" hangingPunct="0">
        <a:spcBef>
          <a:spcPct val="0"/>
        </a:spcBef>
        <a:spcAft>
          <a:spcPct val="0"/>
        </a:spcAft>
        <a:defRPr sz="2800" b="1">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indent="361942" algn="l" rtl="0" eaLnBrk="0" fontAlgn="base" hangingPunct="0">
        <a:spcBef>
          <a:spcPct val="0"/>
        </a:spcBef>
        <a:spcAft>
          <a:spcPct val="0"/>
        </a:spcAft>
        <a:defRPr sz="3000" b="1">
          <a:solidFill>
            <a:srgbClr val="C00000"/>
          </a:solidFill>
          <a:latin typeface="Arial" charset="0"/>
          <a:ea typeface="华文新魏" pitchFamily="2" charset="-122"/>
        </a:defRPr>
      </a:lvl2pPr>
      <a:lvl3pPr indent="361942" algn="l" rtl="0" eaLnBrk="0" fontAlgn="base" hangingPunct="0">
        <a:spcBef>
          <a:spcPct val="0"/>
        </a:spcBef>
        <a:spcAft>
          <a:spcPct val="0"/>
        </a:spcAft>
        <a:defRPr sz="3000" b="1">
          <a:solidFill>
            <a:srgbClr val="C00000"/>
          </a:solidFill>
          <a:latin typeface="Arial" charset="0"/>
          <a:ea typeface="华文新魏" pitchFamily="2" charset="-122"/>
        </a:defRPr>
      </a:lvl3pPr>
      <a:lvl4pPr indent="361942" algn="l" rtl="0" eaLnBrk="0" fontAlgn="base" hangingPunct="0">
        <a:spcBef>
          <a:spcPct val="0"/>
        </a:spcBef>
        <a:spcAft>
          <a:spcPct val="0"/>
        </a:spcAft>
        <a:defRPr sz="3000" b="1">
          <a:solidFill>
            <a:srgbClr val="C00000"/>
          </a:solidFill>
          <a:latin typeface="Arial" charset="0"/>
          <a:ea typeface="华文新魏" pitchFamily="2" charset="-122"/>
        </a:defRPr>
      </a:lvl4pPr>
      <a:lvl5pPr indent="361942" algn="l" rtl="0" eaLnBrk="0" fontAlgn="base" hangingPunct="0">
        <a:spcBef>
          <a:spcPct val="0"/>
        </a:spcBef>
        <a:spcAft>
          <a:spcPct val="0"/>
        </a:spcAft>
        <a:defRPr sz="3000" b="1">
          <a:solidFill>
            <a:srgbClr val="C00000"/>
          </a:solidFill>
          <a:latin typeface="Arial" charset="0"/>
          <a:ea typeface="华文新魏" pitchFamily="2" charset="-122"/>
        </a:defRPr>
      </a:lvl5pPr>
      <a:lvl6pPr marL="457189" algn="ctr" rtl="0" eaLnBrk="1" fontAlgn="base" hangingPunct="1">
        <a:spcBef>
          <a:spcPct val="0"/>
        </a:spcBef>
        <a:spcAft>
          <a:spcPct val="0"/>
        </a:spcAft>
        <a:defRPr sz="3000" b="1">
          <a:solidFill>
            <a:srgbClr val="112F8F"/>
          </a:solidFill>
          <a:latin typeface="Arial" charset="0"/>
          <a:ea typeface="华文新魏" pitchFamily="2" charset="-122"/>
        </a:defRPr>
      </a:lvl6pPr>
      <a:lvl7pPr marL="914377" algn="ctr" rtl="0" eaLnBrk="1" fontAlgn="base" hangingPunct="1">
        <a:spcBef>
          <a:spcPct val="0"/>
        </a:spcBef>
        <a:spcAft>
          <a:spcPct val="0"/>
        </a:spcAft>
        <a:defRPr sz="3000" b="1">
          <a:solidFill>
            <a:srgbClr val="112F8F"/>
          </a:solidFill>
          <a:latin typeface="Arial" charset="0"/>
          <a:ea typeface="华文新魏" pitchFamily="2" charset="-122"/>
        </a:defRPr>
      </a:lvl7pPr>
      <a:lvl8pPr marL="1371566" algn="ctr" rtl="0" eaLnBrk="1" fontAlgn="base" hangingPunct="1">
        <a:spcBef>
          <a:spcPct val="0"/>
        </a:spcBef>
        <a:spcAft>
          <a:spcPct val="0"/>
        </a:spcAft>
        <a:defRPr sz="3000" b="1">
          <a:solidFill>
            <a:srgbClr val="112F8F"/>
          </a:solidFill>
          <a:latin typeface="Arial" charset="0"/>
          <a:ea typeface="华文新魏" pitchFamily="2" charset="-122"/>
        </a:defRPr>
      </a:lvl8pPr>
      <a:lvl9pPr marL="1828754" algn="ctr" rtl="0" eaLnBrk="1" fontAlgn="base" hangingPunct="1">
        <a:spcBef>
          <a:spcPct val="0"/>
        </a:spcBef>
        <a:spcAft>
          <a:spcPct val="0"/>
        </a:spcAft>
        <a:defRPr sz="3000" b="1">
          <a:solidFill>
            <a:srgbClr val="112F8F"/>
          </a:solidFill>
          <a:latin typeface="Arial" charset="0"/>
          <a:ea typeface="华文新魏" pitchFamily="2" charset="-122"/>
        </a:defRPr>
      </a:lvl9pPr>
    </p:titleStyle>
    <p:bodyStyle>
      <a:lvl1pPr marL="449251" indent="-449251"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377" indent="-285744"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55" indent="-228594"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31" indent="-228594"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09" indent="-228594"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498" indent="-228594" algn="l" rtl="0" eaLnBrk="1" fontAlgn="base" hangingPunct="1">
        <a:spcBef>
          <a:spcPct val="20000"/>
        </a:spcBef>
        <a:spcAft>
          <a:spcPct val="0"/>
        </a:spcAft>
        <a:buChar char="»"/>
        <a:defRPr sz="2000">
          <a:solidFill>
            <a:schemeClr val="tx1"/>
          </a:solidFill>
          <a:latin typeface="+mn-lt"/>
          <a:ea typeface="宋体" pitchFamily="2" charset="-122"/>
        </a:defRPr>
      </a:lvl6pPr>
      <a:lvl7pPr marL="3052686" indent="-228594" algn="l" rtl="0" eaLnBrk="1" fontAlgn="base" hangingPunct="1">
        <a:spcBef>
          <a:spcPct val="20000"/>
        </a:spcBef>
        <a:spcAft>
          <a:spcPct val="0"/>
        </a:spcAft>
        <a:buChar char="»"/>
        <a:defRPr sz="2000">
          <a:solidFill>
            <a:schemeClr val="tx1"/>
          </a:solidFill>
          <a:latin typeface="+mn-lt"/>
          <a:ea typeface="宋体" pitchFamily="2" charset="-122"/>
        </a:defRPr>
      </a:lvl7pPr>
      <a:lvl8pPr marL="3509875" indent="-228594" algn="l" rtl="0" eaLnBrk="1" fontAlgn="base" hangingPunct="1">
        <a:spcBef>
          <a:spcPct val="20000"/>
        </a:spcBef>
        <a:spcAft>
          <a:spcPct val="0"/>
        </a:spcAft>
        <a:buChar char="»"/>
        <a:defRPr sz="2000">
          <a:solidFill>
            <a:schemeClr val="tx1"/>
          </a:solidFill>
          <a:latin typeface="+mn-lt"/>
          <a:ea typeface="宋体" pitchFamily="2" charset="-122"/>
        </a:defRPr>
      </a:lvl8pPr>
      <a:lvl9pPr marL="3967063" indent="-228594"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8.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themeOverride" Target="../theme/themeOverride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mailto:wangbz@xmu.edu.cn"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3" Type="http://schemas.openxmlformats.org/officeDocument/2006/relationships/hyperlink" Target="https://baike.baidu.com/item/%E8%BD%AF%E4%BB%B6%E6%9E%B6%E6%9E%84/7485920?fromModule=lemma_inlink" TargetMode="External"/><Relationship Id="rId2" Type="http://schemas.openxmlformats.org/officeDocument/2006/relationships/hyperlink" Target="https://baike.baidu.com/item/%E5%8D%A1%E8%80%90%E5%9F%BA%E6%A2%85%E9%9A%86%E5%A4%A7%E5%AD%A6/5383421?fromModule=lemma_inlink" TargetMode="External"/><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6.jpe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AB4AF51-E940-4C92-880C-92E1EB13FEC5}"/>
              </a:ext>
            </a:extLst>
          </p:cNvPr>
          <p:cNvSpPr>
            <a:spLocks noGrp="1"/>
          </p:cNvSpPr>
          <p:nvPr>
            <p:ph idx="1"/>
          </p:nvPr>
        </p:nvSpPr>
        <p:spPr>
          <a:xfrm>
            <a:off x="623392" y="1124744"/>
            <a:ext cx="11064552" cy="5184576"/>
          </a:xfrm>
        </p:spPr>
        <p:txBody>
          <a:bodyPr/>
          <a:lstStyle/>
          <a:p>
            <a:pPr eaLnBrk="1" hangingPunct="1">
              <a:lnSpc>
                <a:spcPct val="150000"/>
              </a:lnSpc>
              <a:buFont typeface="Wingdings" panose="05000000000000000000" pitchFamily="2" charset="2"/>
              <a:buChar char="p"/>
            </a:pPr>
            <a:r>
              <a:rPr lang="zh-CN" altLang="en-US" sz="2400" b="0" dirty="0">
                <a:solidFill>
                  <a:schemeClr val="tx1"/>
                </a:solidFill>
                <a:effectLst/>
                <a:latin typeface="华文中宋" panose="02010600040101010101" pitchFamily="2" charset="-122"/>
                <a:ea typeface="华文中宋" panose="02010600040101010101" pitchFamily="2" charset="-122"/>
              </a:rPr>
              <a:t>软件体系结构的设计原理</a:t>
            </a: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200" b="0" dirty="0">
                <a:solidFill>
                  <a:schemeClr val="tx1"/>
                </a:solidFill>
                <a:effectLst/>
                <a:latin typeface="华文中宋" panose="02010600040101010101" pitchFamily="2" charset="-122"/>
                <a:ea typeface="华文中宋" panose="02010600040101010101" pitchFamily="2" charset="-122"/>
              </a:rPr>
              <a:t>抽象、封装、数据隐藏、模块化、注意点分离、耦合和内聚、原始性、策略和实现的分离、接口与实现的分离、分而治之、层次化</a:t>
            </a:r>
            <a:endParaRPr lang="en-US" altLang="zh-CN" sz="22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p"/>
            </a:pPr>
            <a:r>
              <a:rPr lang="zh-CN" altLang="en-US" sz="2400" b="0" dirty="0">
                <a:solidFill>
                  <a:schemeClr val="tx1"/>
                </a:solidFill>
                <a:effectLst/>
                <a:latin typeface="华文中宋" panose="02010600040101010101" pitchFamily="2" charset="-122"/>
                <a:ea typeface="华文中宋" panose="02010600040101010101" pitchFamily="2" charset="-122"/>
              </a:rPr>
              <a:t>软件的非功能特性</a:t>
            </a: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200" b="0" dirty="0">
                <a:latin typeface="华文中宋" panose="02010600040101010101" pitchFamily="2" charset="-122"/>
                <a:ea typeface="华文中宋" panose="02010600040101010101" pitchFamily="2" charset="-122"/>
              </a:rPr>
              <a:t>可变性、可维护性、互操作性、效率、可靠性、可测试性、可重用性</a:t>
            </a:r>
            <a:endParaRPr lang="en-US" altLang="zh-CN" sz="2200" b="0" dirty="0">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p"/>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dirty="0">
              <a:solidFill>
                <a:schemeClr val="tx1"/>
              </a:solidFill>
              <a:latin typeface="华文中宋" panose="02010600040101010101" pitchFamily="2" charset="-122"/>
              <a:ea typeface="华文中宋" panose="02010600040101010101" pitchFamily="2" charset="-122"/>
            </a:endParaRPr>
          </a:p>
        </p:txBody>
      </p:sp>
      <p:sp>
        <p:nvSpPr>
          <p:cNvPr id="3" name="内容占位符 2">
            <a:extLst>
              <a:ext uri="{FF2B5EF4-FFF2-40B4-BE49-F238E27FC236}">
                <a16:creationId xmlns:a16="http://schemas.microsoft.com/office/drawing/2014/main" id="{C604D2A7-3D4C-41D8-AC84-B06CB52F59D9}"/>
              </a:ext>
            </a:extLst>
          </p:cNvPr>
          <p:cNvSpPr>
            <a:spLocks noGrp="1"/>
          </p:cNvSpPr>
          <p:nvPr>
            <p:ph idx="10"/>
          </p:nvPr>
        </p:nvSpPr>
        <p:spPr/>
        <p:txBody>
          <a:bodyPr/>
          <a:lstStyle/>
          <a:p>
            <a:r>
              <a:rPr lang="zh-CN" altLang="en-US" dirty="0"/>
              <a:t>上节课回顾</a:t>
            </a:r>
          </a:p>
        </p:txBody>
      </p:sp>
    </p:spTree>
    <p:extLst>
      <p:ext uri="{BB962C8B-B14F-4D97-AF65-F5344CB8AC3E}">
        <p14:creationId xmlns:p14="http://schemas.microsoft.com/office/powerpoint/2010/main" val="331023292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11267" name="Rectangle 2"/>
          <p:cNvSpPr>
            <a:spLocks noGrp="1" noChangeArrowheads="1"/>
          </p:cNvSpPr>
          <p:nvPr>
            <p:ph type="title"/>
          </p:nvPr>
        </p:nvSpPr>
        <p:spPr/>
        <p:txBody>
          <a:bodyPr/>
          <a:lstStyle/>
          <a:p>
            <a:pPr eaLnBrk="1" hangingPunct="1"/>
            <a:r>
              <a:rPr lang="en-US" altLang="zh-CN">
                <a:latin typeface="华文中宋" panose="02010600040101010101" pitchFamily="2" charset="-122"/>
                <a:ea typeface="华文中宋" panose="02010600040101010101" pitchFamily="2" charset="-122"/>
              </a:rPr>
              <a:t>§6.1 </a:t>
            </a:r>
            <a:r>
              <a:rPr lang="zh-CN" altLang="en-US">
                <a:latin typeface="华文中宋" panose="02010600040101010101" pitchFamily="2" charset="-122"/>
                <a:ea typeface="华文中宋" panose="02010600040101010101" pitchFamily="2" charset="-122"/>
              </a:rPr>
              <a:t>主程序与子程序</a:t>
            </a:r>
          </a:p>
        </p:txBody>
      </p:sp>
      <p:sp>
        <p:nvSpPr>
          <p:cNvPr id="11268" name="Rectangle 3"/>
          <p:cNvSpPr>
            <a:spLocks noGrp="1" noChangeArrowheads="1"/>
          </p:cNvSpPr>
          <p:nvPr>
            <p:ph type="body" idx="1"/>
          </p:nvPr>
        </p:nvSpPr>
        <p:spPr>
          <a:xfrm>
            <a:off x="479376" y="1124744"/>
            <a:ext cx="11089232" cy="5184576"/>
          </a:xfrm>
        </p:spPr>
        <p:txBody>
          <a:bodyPr/>
          <a:lstStyle/>
          <a:p>
            <a:pPr eaLnBrk="1" hangingPunct="1"/>
            <a:r>
              <a:rPr lang="zh-CN" altLang="en-US" dirty="0">
                <a:solidFill>
                  <a:srgbClr val="002060"/>
                </a:solidFill>
                <a:latin typeface="华文中宋" panose="02010600040101010101" pitchFamily="2" charset="-122"/>
                <a:ea typeface="华文中宋" panose="02010600040101010101" pitchFamily="2" charset="-122"/>
              </a:rPr>
              <a:t>结构化思想和概念的提出后，主程序和子程序成为主要的程序设计思想。</a:t>
            </a:r>
            <a:endParaRPr lang="en-US" altLang="zh-CN" dirty="0">
              <a:solidFill>
                <a:srgbClr val="002060"/>
              </a:solidFill>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n"/>
            </a:pPr>
            <a:r>
              <a:rPr lang="en-US" altLang="zh-CN" dirty="0">
                <a:solidFill>
                  <a:srgbClr val="002060"/>
                </a:solidFill>
                <a:latin typeface="Times New Roman" panose="02020603050405020304" pitchFamily="18" charset="0"/>
                <a:cs typeface="Times New Roman" panose="02020603050405020304" pitchFamily="18" charset="0"/>
              </a:rPr>
              <a:t>public static void main(String[] </a:t>
            </a:r>
            <a:r>
              <a:rPr lang="en-US" altLang="zh-CN" dirty="0" err="1">
                <a:solidFill>
                  <a:srgbClr val="002060"/>
                </a:solidFill>
                <a:latin typeface="Times New Roman" panose="02020603050405020304" pitchFamily="18" charset="0"/>
                <a:cs typeface="Times New Roman" panose="02020603050405020304" pitchFamily="18" charset="0"/>
              </a:rPr>
              <a:t>args</a:t>
            </a:r>
            <a:r>
              <a:rPr lang="en-US" altLang="zh-CN" dirty="0">
                <a:solidFill>
                  <a:srgbClr val="002060"/>
                </a:solidFill>
                <a:latin typeface="Times New Roman" panose="02020603050405020304" pitchFamily="18" charset="0"/>
                <a:cs typeface="Times New Roman" panose="02020603050405020304" pitchFamily="18" charset="0"/>
              </a:rPr>
              <a:t>) {}</a:t>
            </a:r>
          </a:p>
          <a:p>
            <a:pPr lvl="1" eaLnBrk="1" hangingPunct="1">
              <a:buFont typeface="Wingdings" panose="05000000000000000000" pitchFamily="2" charset="2"/>
              <a:buChar char="n"/>
            </a:pPr>
            <a:r>
              <a:rPr lang="en-US" altLang="zh-CN" dirty="0">
                <a:solidFill>
                  <a:srgbClr val="002060"/>
                </a:solidFill>
                <a:latin typeface="Times New Roman" panose="02020603050405020304" pitchFamily="18" charset="0"/>
                <a:cs typeface="Times New Roman" panose="02020603050405020304" pitchFamily="18" charset="0"/>
              </a:rPr>
              <a:t>public static void Main()</a:t>
            </a:r>
          </a:p>
          <a:p>
            <a:pPr lvl="1" eaLnBrk="1" hangingPunct="1">
              <a:buFont typeface="Wingdings" panose="05000000000000000000" pitchFamily="2" charset="2"/>
              <a:buChar char="n"/>
            </a:pPr>
            <a:r>
              <a:rPr lang="en-US" altLang="zh-CN" dirty="0">
                <a:solidFill>
                  <a:srgbClr val="002060"/>
                </a:solidFill>
                <a:latin typeface="Times New Roman" panose="02020603050405020304" pitchFamily="18" charset="0"/>
                <a:cs typeface="Times New Roman" panose="02020603050405020304" pitchFamily="18" charset="0"/>
              </a:rPr>
              <a:t>public static </a:t>
            </a:r>
            <a:r>
              <a:rPr lang="en-US" altLang="zh-CN" dirty="0" err="1">
                <a:solidFill>
                  <a:srgbClr val="002060"/>
                </a:solidFill>
                <a:latin typeface="Times New Roman" panose="02020603050405020304" pitchFamily="18" charset="0"/>
                <a:cs typeface="Times New Roman" panose="02020603050405020304" pitchFamily="18" charset="0"/>
              </a:rPr>
              <a:t>int</a:t>
            </a:r>
            <a:r>
              <a:rPr lang="en-US" altLang="zh-CN" dirty="0">
                <a:solidFill>
                  <a:srgbClr val="002060"/>
                </a:solidFill>
                <a:latin typeface="Times New Roman" panose="02020603050405020304" pitchFamily="18" charset="0"/>
                <a:cs typeface="Times New Roman" panose="02020603050405020304" pitchFamily="18" charset="0"/>
              </a:rPr>
              <a:t> Main()</a:t>
            </a:r>
          </a:p>
          <a:p>
            <a:pPr lvl="1" eaLnBrk="1" hangingPunct="1">
              <a:buFont typeface="Wingdings" panose="05000000000000000000" pitchFamily="2" charset="2"/>
              <a:buChar char="n"/>
            </a:pPr>
            <a:r>
              <a:rPr lang="en-US" altLang="zh-CN" dirty="0">
                <a:solidFill>
                  <a:srgbClr val="002060"/>
                </a:solidFill>
                <a:latin typeface="Times New Roman" panose="02020603050405020304" pitchFamily="18" charset="0"/>
                <a:cs typeface="Times New Roman" panose="02020603050405020304" pitchFamily="18" charset="0"/>
              </a:rPr>
              <a:t>public static int Main(string[] </a:t>
            </a:r>
            <a:r>
              <a:rPr lang="en-US" altLang="zh-CN" dirty="0" err="1">
                <a:solidFill>
                  <a:srgbClr val="002060"/>
                </a:solidFill>
                <a:latin typeface="Times New Roman" panose="02020603050405020304" pitchFamily="18" charset="0"/>
                <a:cs typeface="Times New Roman" panose="02020603050405020304" pitchFamily="18" charset="0"/>
              </a:rPr>
              <a:t>args</a:t>
            </a:r>
            <a:r>
              <a:rPr lang="en-US" altLang="zh-CN" dirty="0">
                <a:solidFill>
                  <a:srgbClr val="002060"/>
                </a:solidFill>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n"/>
            </a:pPr>
            <a:r>
              <a:rPr lang="en-US" altLang="zh-CN" dirty="0" err="1">
                <a:solidFill>
                  <a:srgbClr val="002060"/>
                </a:solidFill>
                <a:latin typeface="Times New Roman" panose="02020603050405020304" pitchFamily="18" charset="0"/>
                <a:cs typeface="Times New Roman" panose="02020603050405020304" pitchFamily="18" charset="0"/>
              </a:rPr>
              <a:t>int</a:t>
            </a:r>
            <a:r>
              <a:rPr lang="en-US" altLang="zh-CN" dirty="0">
                <a:solidFill>
                  <a:srgbClr val="002060"/>
                </a:solidFill>
                <a:latin typeface="Times New Roman" panose="02020603050405020304" pitchFamily="18" charset="0"/>
                <a:cs typeface="Times New Roman" panose="02020603050405020304" pitchFamily="18" charset="0"/>
              </a:rPr>
              <a:t> main(</a:t>
            </a:r>
            <a:r>
              <a:rPr lang="en-US" altLang="zh-CN" dirty="0" err="1">
                <a:solidFill>
                  <a:srgbClr val="002060"/>
                </a:solidFill>
                <a:latin typeface="Times New Roman" panose="02020603050405020304" pitchFamily="18" charset="0"/>
                <a:cs typeface="Times New Roman" panose="02020603050405020304" pitchFamily="18" charset="0"/>
              </a:rPr>
              <a:t>int</a:t>
            </a:r>
            <a:r>
              <a:rPr lang="en-US" altLang="zh-CN" dirty="0">
                <a:solidFill>
                  <a:srgbClr val="002060"/>
                </a:solidFill>
                <a:latin typeface="Times New Roman" panose="02020603050405020304" pitchFamily="18" charset="0"/>
                <a:cs typeface="Times New Roman" panose="02020603050405020304" pitchFamily="18" charset="0"/>
              </a:rPr>
              <a:t> </a:t>
            </a:r>
            <a:r>
              <a:rPr lang="en-US" altLang="zh-CN" dirty="0" err="1">
                <a:solidFill>
                  <a:srgbClr val="002060"/>
                </a:solidFill>
                <a:latin typeface="Times New Roman" panose="02020603050405020304" pitchFamily="18" charset="0"/>
                <a:cs typeface="Times New Roman" panose="02020603050405020304" pitchFamily="18" charset="0"/>
              </a:rPr>
              <a:t>argc</a:t>
            </a:r>
            <a:r>
              <a:rPr lang="en-US" altLang="zh-CN" dirty="0">
                <a:solidFill>
                  <a:srgbClr val="002060"/>
                </a:solidFill>
                <a:latin typeface="Times New Roman" panose="02020603050405020304" pitchFamily="18" charset="0"/>
                <a:cs typeface="Times New Roman" panose="02020603050405020304" pitchFamily="18" charset="0"/>
              </a:rPr>
              <a:t>, char *</a:t>
            </a:r>
            <a:r>
              <a:rPr lang="en-US" altLang="zh-CN" dirty="0" err="1">
                <a:solidFill>
                  <a:srgbClr val="002060"/>
                </a:solidFill>
                <a:latin typeface="Times New Roman" panose="02020603050405020304" pitchFamily="18" charset="0"/>
                <a:cs typeface="Times New Roman" panose="02020603050405020304" pitchFamily="18" charset="0"/>
              </a:rPr>
              <a:t>argv</a:t>
            </a:r>
            <a:r>
              <a:rPr lang="en-US" altLang="zh-CN" dirty="0">
                <a:solidFill>
                  <a:srgbClr val="002060"/>
                </a:solidFill>
                <a:latin typeface="Times New Roman" panose="02020603050405020304" pitchFamily="18" charset="0"/>
                <a:cs typeface="Times New Roman" panose="02020603050405020304" pitchFamily="18" charset="0"/>
              </a:rPr>
              <a:t>)</a:t>
            </a:r>
          </a:p>
          <a:p>
            <a:pPr lvl="1" eaLnBrk="1" hangingPunct="1">
              <a:buFont typeface="Wingdings" panose="05000000000000000000" pitchFamily="2" charset="2"/>
              <a:buChar char="n"/>
            </a:pPr>
            <a:r>
              <a:rPr lang="en-US" altLang="zh-CN" dirty="0" err="1">
                <a:solidFill>
                  <a:srgbClr val="002060"/>
                </a:solidFill>
                <a:latin typeface="Times New Roman" panose="02020603050405020304" pitchFamily="18" charset="0"/>
                <a:cs typeface="Times New Roman" panose="02020603050405020304" pitchFamily="18" charset="0"/>
              </a:rPr>
              <a:t>WinMain</a:t>
            </a:r>
            <a:r>
              <a:rPr lang="en-US" altLang="zh-CN" dirty="0">
                <a:solidFill>
                  <a:srgbClr val="002060"/>
                </a:solidFill>
                <a:latin typeface="Times New Roman" panose="02020603050405020304" pitchFamily="18" charset="0"/>
                <a:cs typeface="Times New Roman" panose="02020603050405020304" pitchFamily="18" charset="0"/>
              </a:rPr>
              <a:t>()</a:t>
            </a:r>
          </a:p>
          <a:p>
            <a:pPr eaLnBrk="1" hangingPunct="1"/>
            <a:r>
              <a:rPr lang="zh-CN" altLang="en-US" dirty="0">
                <a:solidFill>
                  <a:srgbClr val="002060"/>
                </a:solidFill>
                <a:latin typeface="华文中宋" panose="02010600040101010101" pitchFamily="2" charset="-122"/>
                <a:ea typeface="华文中宋" panose="02010600040101010101" pitchFamily="2" charset="-122"/>
              </a:rPr>
              <a:t>系统结构被映射为主程序和一系列具有调用关系的子过程的集合。</a:t>
            </a:r>
          </a:p>
          <a:p>
            <a:pPr eaLnBrk="1" hangingPunct="1"/>
            <a:r>
              <a:rPr lang="zh-CN" altLang="en-US" dirty="0">
                <a:solidFill>
                  <a:srgbClr val="002060"/>
                </a:solidFill>
                <a:latin typeface="华文中宋" panose="02010600040101010101" pitchFamily="2" charset="-122"/>
                <a:ea typeface="华文中宋" panose="02010600040101010101" pitchFamily="2" charset="-122"/>
              </a:rPr>
              <a:t>这是软件设计最直接、最基本的结构关系。</a:t>
            </a:r>
          </a:p>
          <a:p>
            <a:pPr eaLnBrk="1" hangingPunct="1"/>
            <a:r>
              <a:rPr lang="zh-CN" altLang="en-US" dirty="0">
                <a:solidFill>
                  <a:srgbClr val="002060"/>
                </a:solidFill>
                <a:latin typeface="华文中宋" panose="02010600040101010101" pitchFamily="2" charset="-122"/>
                <a:ea typeface="华文中宋" panose="02010600040101010101" pitchFamily="2" charset="-122"/>
              </a:rPr>
              <a:t>更复杂的设计包含</a:t>
            </a:r>
            <a:r>
              <a:rPr lang="zh-CN" altLang="en-US" dirty="0">
                <a:latin typeface="华文中宋" panose="02010600040101010101" pitchFamily="2" charset="-122"/>
                <a:ea typeface="华文中宋" panose="02010600040101010101" pitchFamily="2" charset="-122"/>
              </a:rPr>
              <a:t>了</a:t>
            </a:r>
            <a:r>
              <a:rPr lang="zh-CN" altLang="en-US" dirty="0">
                <a:solidFill>
                  <a:srgbClr val="C00000"/>
                </a:solidFill>
                <a:latin typeface="华文中宋" panose="02010600040101010101" pitchFamily="2" charset="-122"/>
                <a:ea typeface="华文中宋" panose="02010600040101010101" pitchFamily="2" charset="-122"/>
              </a:rPr>
              <a:t>库、包、模块、程序覆盖</a:t>
            </a:r>
            <a:r>
              <a:rPr lang="zh-CN" altLang="en-US" dirty="0">
                <a:solidFill>
                  <a:srgbClr val="002060"/>
                </a:solidFill>
                <a:latin typeface="华文中宋" panose="02010600040101010101" pitchFamily="2" charset="-122"/>
                <a:ea typeface="华文中宋" panose="02010600040101010101" pitchFamily="2" charset="-122"/>
              </a:rPr>
              <a:t>等概念。</a:t>
            </a:r>
          </a:p>
        </p:txBody>
      </p:sp>
    </p:spTree>
    <p:extLst>
      <p:ext uri="{BB962C8B-B14F-4D97-AF65-F5344CB8AC3E}">
        <p14:creationId xmlns:p14="http://schemas.microsoft.com/office/powerpoint/2010/main" val="324747825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12291" name="Rectangle 2"/>
          <p:cNvSpPr>
            <a:spLocks noGrp="1" noChangeArrowheads="1"/>
          </p:cNvSpPr>
          <p:nvPr>
            <p:ph type="title"/>
          </p:nvPr>
        </p:nvSpPr>
        <p:spPr/>
        <p:txBody>
          <a:bodyPr/>
          <a:lstStyle/>
          <a:p>
            <a:pPr eaLnBrk="1" hangingPunct="1"/>
            <a:r>
              <a:rPr lang="en-US" altLang="zh-CN">
                <a:latin typeface="华文中宋" panose="02010600040101010101" pitchFamily="2" charset="-122"/>
                <a:ea typeface="华文中宋" panose="02010600040101010101" pitchFamily="2" charset="-122"/>
              </a:rPr>
              <a:t>§6.1 </a:t>
            </a:r>
            <a:r>
              <a:rPr lang="zh-CN" altLang="en-US">
                <a:latin typeface="华文中宋" panose="02010600040101010101" pitchFamily="2" charset="-122"/>
                <a:ea typeface="华文中宋" panose="02010600040101010101" pitchFamily="2" charset="-122"/>
              </a:rPr>
              <a:t>主程序与子程序</a:t>
            </a:r>
          </a:p>
        </p:txBody>
      </p:sp>
      <p:sp>
        <p:nvSpPr>
          <p:cNvPr id="12292" name="Rectangle 3"/>
          <p:cNvSpPr>
            <a:spLocks noGrp="1" noChangeArrowheads="1"/>
          </p:cNvSpPr>
          <p:nvPr>
            <p:ph type="body" idx="1"/>
          </p:nvPr>
        </p:nvSpPr>
        <p:spPr>
          <a:xfrm>
            <a:off x="623392" y="836712"/>
            <a:ext cx="10945216" cy="5688632"/>
          </a:xfrm>
        </p:spPr>
        <p:txBody>
          <a:bodyPr/>
          <a:lstStyle/>
          <a:p>
            <a:pPr eaLnBrk="1" hangingPunct="1">
              <a:lnSpc>
                <a:spcPct val="150000"/>
              </a:lnSpc>
            </a:pPr>
            <a:r>
              <a:rPr lang="zh-CN" altLang="en-US" dirty="0">
                <a:solidFill>
                  <a:srgbClr val="002060"/>
                </a:solidFill>
                <a:latin typeface="华文中宋" panose="02010600040101010101" pitchFamily="2" charset="-122"/>
                <a:ea typeface="华文中宋" panose="02010600040101010101" pitchFamily="2" charset="-122"/>
              </a:rPr>
              <a:t>主程序与子程序之优点</a:t>
            </a:r>
          </a:p>
          <a:p>
            <a:pPr lvl="1" eaLnBrk="1" hangingPunct="1">
              <a:lnSpc>
                <a:spcPct val="10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是一切软件结构的最本质、最基础的形式</a:t>
            </a:r>
          </a:p>
          <a:p>
            <a:pPr lvl="1" eaLnBrk="1" hangingPunct="1">
              <a:lnSpc>
                <a:spcPct val="10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代码的效率可以得到最大限度的发挥和提高。</a:t>
            </a:r>
          </a:p>
          <a:p>
            <a:pPr eaLnBrk="1" hangingPunct="1">
              <a:lnSpc>
                <a:spcPct val="150000"/>
              </a:lnSpc>
            </a:pPr>
            <a:r>
              <a:rPr lang="zh-CN" altLang="en-US" dirty="0">
                <a:solidFill>
                  <a:srgbClr val="002060"/>
                </a:solidFill>
                <a:latin typeface="华文中宋" panose="02010600040101010101" pitchFamily="2" charset="-122"/>
                <a:ea typeface="华文中宋" panose="02010600040101010101" pitchFamily="2" charset="-122"/>
              </a:rPr>
              <a:t>主程序与子程序之缺点</a:t>
            </a:r>
          </a:p>
          <a:p>
            <a:pPr lvl="1" eaLnBrk="1" hangingPunct="1">
              <a:lnSpc>
                <a:spcPct val="10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部件的连接关系不明显。 </a:t>
            </a:r>
            <a:endParaRPr lang="en-US" altLang="zh-CN"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l"/>
            </a:pPr>
            <a:r>
              <a:rPr lang="zh-CN" altLang="en-US" sz="1600" b="0" dirty="0">
                <a:solidFill>
                  <a:schemeClr val="tx1"/>
                </a:solidFill>
                <a:latin typeface="华文楷体" panose="02010600040101010101" pitchFamily="2" charset="-122"/>
                <a:ea typeface="华文楷体" panose="02010600040101010101" pitchFamily="2" charset="-122"/>
              </a:rPr>
              <a:t>简单的调用的背后实际上可能较为复杂。</a:t>
            </a:r>
          </a:p>
          <a:p>
            <a:pPr lvl="1" eaLnBrk="1" hangingPunct="1">
              <a:lnSpc>
                <a:spcPct val="10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代码维护性差。</a:t>
            </a:r>
            <a:endParaRPr lang="en-US" altLang="zh-CN"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l"/>
            </a:pPr>
            <a:r>
              <a:rPr lang="zh-CN" altLang="en-US" sz="1600" b="0" dirty="0">
                <a:solidFill>
                  <a:schemeClr val="tx1"/>
                </a:solidFill>
                <a:latin typeface="华文楷体" panose="02010600040101010101" pitchFamily="2" charset="-122"/>
                <a:ea typeface="华文楷体" panose="02010600040101010101" pitchFamily="2" charset="-122"/>
              </a:rPr>
              <a:t>简单的调用关系为维护带来了困难。</a:t>
            </a:r>
          </a:p>
          <a:p>
            <a:pPr lvl="1" eaLnBrk="1" hangingPunct="1">
              <a:lnSpc>
                <a:spcPct val="10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代码的复用性差。</a:t>
            </a:r>
            <a:endParaRPr lang="en-US" altLang="zh-CN" b="0" dirty="0">
              <a:solidFill>
                <a:schemeClr val="tx1"/>
              </a:solidFill>
              <a:latin typeface="华文中宋" panose="02010600040101010101" pitchFamily="2" charset="-122"/>
              <a:ea typeface="华文中宋" panose="02010600040101010101" pitchFamily="2" charset="-122"/>
            </a:endParaRPr>
          </a:p>
          <a:p>
            <a:pPr lvl="2" eaLnBrk="1" hangingPunct="1">
              <a:buFont typeface="Wingdings" panose="05000000000000000000" pitchFamily="2" charset="2"/>
              <a:buChar char="l"/>
            </a:pPr>
            <a:r>
              <a:rPr lang="zh-CN" altLang="en-US" sz="1600" b="0" dirty="0">
                <a:solidFill>
                  <a:schemeClr val="tx1"/>
                </a:solidFill>
                <a:latin typeface="华文楷体" panose="02010600040101010101" pitchFamily="2" charset="-122"/>
                <a:ea typeface="华文楷体" panose="02010600040101010101" pitchFamily="2" charset="-122"/>
              </a:rPr>
              <a:t>单纯的过程不能反映复杂的结构，难以成为复用的单元和基础</a:t>
            </a:r>
            <a:r>
              <a:rPr lang="zh-CN" altLang="en-US" b="0" dirty="0">
                <a:solidFill>
                  <a:schemeClr val="tx1"/>
                </a:solidFill>
                <a:latin typeface="华文楷体" panose="02010600040101010101" pitchFamily="2" charset="-122"/>
                <a:ea typeface="华文楷体" panose="02010600040101010101" pitchFamily="2" charset="-122"/>
              </a:rPr>
              <a:t>。</a:t>
            </a:r>
          </a:p>
          <a:p>
            <a:pPr eaLnBrk="1" hangingPunct="1">
              <a:lnSpc>
                <a:spcPct val="150000"/>
              </a:lnSpc>
            </a:pPr>
            <a:r>
              <a:rPr lang="zh-CN" altLang="en-US" dirty="0">
                <a:solidFill>
                  <a:srgbClr val="002060"/>
                </a:solidFill>
                <a:latin typeface="华文中宋" panose="02010600040101010101" pitchFamily="2" charset="-122"/>
                <a:ea typeface="华文中宋" panose="02010600040101010101" pitchFamily="2" charset="-122"/>
              </a:rPr>
              <a:t>结论</a:t>
            </a:r>
          </a:p>
          <a:p>
            <a:pPr lvl="1" eaLnBrk="1" hangingPunct="1">
              <a:lnSpc>
                <a:spcPct val="10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该方法存在的问题导致了各种软件设计方法的研究和提出，导致了对软件体系结构的研究和发展，</a:t>
            </a:r>
            <a:r>
              <a:rPr lang="en-US" altLang="zh-CN" b="0" dirty="0">
                <a:solidFill>
                  <a:schemeClr val="tx1"/>
                </a:solidFill>
                <a:latin typeface="华文中宋" panose="02010600040101010101" pitchFamily="2" charset="-122"/>
                <a:ea typeface="华文中宋" panose="02010600040101010101" pitchFamily="2" charset="-122"/>
              </a:rPr>
              <a:t>OO</a:t>
            </a:r>
            <a:r>
              <a:rPr lang="zh-CN" altLang="en-US" b="0" dirty="0">
                <a:solidFill>
                  <a:schemeClr val="tx1"/>
                </a:solidFill>
                <a:latin typeface="华文中宋" panose="02010600040101010101" pitchFamily="2" charset="-122"/>
                <a:ea typeface="华文中宋" panose="02010600040101010101" pitchFamily="2" charset="-122"/>
              </a:rPr>
              <a:t>方法是最主要的突破和发展。</a:t>
            </a:r>
          </a:p>
        </p:txBody>
      </p:sp>
    </p:spTree>
    <p:extLst>
      <p:ext uri="{BB962C8B-B14F-4D97-AF65-F5344CB8AC3E}">
        <p14:creationId xmlns:p14="http://schemas.microsoft.com/office/powerpoint/2010/main" val="3274292114"/>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14339" name="Rectangle 2"/>
          <p:cNvSpPr>
            <a:spLocks noGrp="1" noChangeArrowheads="1"/>
          </p:cNvSpPr>
          <p:nvPr>
            <p:ph type="title"/>
          </p:nvPr>
        </p:nvSpPr>
        <p:spPr/>
        <p:txBody>
          <a:bodyPr/>
          <a:lstStyle/>
          <a:p>
            <a:pPr eaLnBrk="1" hangingPunct="1"/>
            <a:r>
              <a:rPr lang="en-US" altLang="zh-CN">
                <a:latin typeface="华文中宋" panose="02010600040101010101" pitchFamily="2" charset="-122"/>
                <a:ea typeface="华文中宋" panose="02010600040101010101" pitchFamily="2" charset="-122"/>
              </a:rPr>
              <a:t>§6.2 </a:t>
            </a:r>
            <a:r>
              <a:rPr lang="zh-CN" altLang="en-US">
                <a:latin typeface="华文中宋" panose="02010600040101010101" pitchFamily="2" charset="-122"/>
                <a:ea typeface="华文中宋" panose="02010600040101010101" pitchFamily="2" charset="-122"/>
              </a:rPr>
              <a:t>数据抽象和面向对象</a:t>
            </a:r>
          </a:p>
        </p:txBody>
      </p:sp>
      <p:sp>
        <p:nvSpPr>
          <p:cNvPr id="14340" name="Rectangle 3"/>
          <p:cNvSpPr>
            <a:spLocks noGrp="1" noChangeArrowheads="1"/>
          </p:cNvSpPr>
          <p:nvPr>
            <p:ph type="body" idx="1"/>
          </p:nvPr>
        </p:nvSpPr>
        <p:spPr>
          <a:xfrm>
            <a:off x="617984" y="949624"/>
            <a:ext cx="10972800" cy="5065712"/>
          </a:xfrm>
        </p:spPr>
        <p:txBody>
          <a:bodyPr/>
          <a:lstStyle/>
          <a:p>
            <a:pPr eaLnBrk="1" hangingPunct="1">
              <a:lnSpc>
                <a:spcPct val="150000"/>
              </a:lnSpc>
            </a:pPr>
            <a:r>
              <a:rPr lang="zh-CN" altLang="en-US" sz="2800" dirty="0">
                <a:solidFill>
                  <a:srgbClr val="002060"/>
                </a:solidFill>
                <a:latin typeface="华文中宋" panose="02010600040101010101" pitchFamily="2" charset="-122"/>
                <a:ea typeface="华文中宋" panose="02010600040101010101" pitchFamily="2" charset="-122"/>
              </a:rPr>
              <a:t>概述</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数据抽象和面向对象设计是在主程序和子过程设计基础上建立和发展起来的重要的软件描述方法。</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数据抽象是面向对象设计的理论基础。</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类和对象是该描述方法的基础粒度，而非主子、模块或者包。</a:t>
            </a:r>
          </a:p>
          <a:p>
            <a:pPr lvl="2" eaLnBrk="1" hangingPunct="1">
              <a:lnSpc>
                <a:spcPct val="150000"/>
              </a:lnSpc>
              <a:buFont typeface="Wingdings" panose="05000000000000000000" pitchFamily="2" charset="2"/>
              <a:buChar char="l"/>
            </a:pPr>
            <a:r>
              <a:rPr lang="zh-CN" altLang="en-US" sz="2000" dirty="0">
                <a:solidFill>
                  <a:srgbClr val="004D8D"/>
                </a:solidFill>
                <a:latin typeface="华文楷体" panose="02010600040101010101" pitchFamily="2" charset="-122"/>
                <a:ea typeface="华文楷体" panose="02010600040101010101" pitchFamily="2" charset="-122"/>
              </a:rPr>
              <a:t>本质上没有逃出主子程序的思想。</a:t>
            </a:r>
          </a:p>
          <a:p>
            <a:pPr lvl="1" eaLnBrk="1" hangingPunct="1">
              <a:lnSpc>
                <a:spcPct val="150000"/>
              </a:lnSpc>
              <a:buFont typeface="Wingdings" panose="05000000000000000000" pitchFamily="2" charset="2"/>
              <a:buChar char="n"/>
            </a:pPr>
            <a:r>
              <a:rPr lang="zh-CN" altLang="en-US" sz="2400" dirty="0">
                <a:solidFill>
                  <a:schemeClr val="tx1"/>
                </a:solidFill>
                <a:latin typeface="华文中宋" panose="02010600040101010101" pitchFamily="2" charset="-122"/>
                <a:ea typeface="华文中宋" panose="02010600040101010101" pitchFamily="2" charset="-122"/>
              </a:rPr>
              <a:t>面向对象已经成为大多数软件系统设计的基础和出发点。</a:t>
            </a:r>
          </a:p>
          <a:p>
            <a:pPr lvl="2" eaLnBrk="1" hangingPunct="1">
              <a:lnSpc>
                <a:spcPct val="150000"/>
              </a:lnSpc>
              <a:buFont typeface="Wingdings" panose="05000000000000000000" pitchFamily="2" charset="2"/>
              <a:buChar char="l"/>
            </a:pPr>
            <a:r>
              <a:rPr lang="zh-CN" altLang="en-US" sz="2000" dirty="0">
                <a:solidFill>
                  <a:srgbClr val="004D8D"/>
                </a:solidFill>
                <a:latin typeface="华文楷体" panose="02010600040101010101" pitchFamily="2" charset="-122"/>
                <a:ea typeface="华文楷体" panose="02010600040101010101" pitchFamily="2" charset="-122"/>
              </a:rPr>
              <a:t>一些重要的软件设计思想都是在此基础上提出来的</a:t>
            </a:r>
            <a:r>
              <a:rPr lang="zh-CN" altLang="en-US" sz="2000" dirty="0">
                <a:solidFill>
                  <a:srgbClr val="C00000"/>
                </a:solidFill>
                <a:latin typeface="华文楷体" panose="02010600040101010101" pitchFamily="2" charset="-122"/>
                <a:ea typeface="华文楷体" panose="02010600040101010101" pitchFamily="2" charset="-122"/>
              </a:rPr>
              <a:t>（例如：</a:t>
            </a:r>
            <a:r>
              <a:rPr lang="en-US" altLang="zh-CN" sz="2000" dirty="0">
                <a:solidFill>
                  <a:srgbClr val="C00000"/>
                </a:solidFill>
                <a:latin typeface="华文楷体" panose="02010600040101010101" pitchFamily="2" charset="-122"/>
                <a:ea typeface="华文楷体" panose="02010600040101010101" pitchFamily="2" charset="-122"/>
              </a:rPr>
              <a:t>DP</a:t>
            </a:r>
            <a:r>
              <a:rPr lang="zh-CN" altLang="en-US" sz="2000" dirty="0">
                <a:solidFill>
                  <a:srgbClr val="C00000"/>
                </a:solidFill>
                <a:latin typeface="华文楷体" panose="02010600040101010101" pitchFamily="2" charset="-122"/>
                <a:ea typeface="华文楷体" panose="02010600040101010101" pitchFamily="2" charset="-122"/>
              </a:rPr>
              <a:t>）</a:t>
            </a:r>
            <a:r>
              <a:rPr lang="zh-CN" altLang="en-US" sz="2000" dirty="0">
                <a:solidFill>
                  <a:srgbClr val="004D8D"/>
                </a:solidFill>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3926314280"/>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15363"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§6.2 </a:t>
            </a:r>
            <a:r>
              <a:rPr lang="zh-CN" altLang="en-US" dirty="0">
                <a:latin typeface="华文中宋" panose="02010600040101010101" pitchFamily="2" charset="-122"/>
                <a:ea typeface="华文中宋" panose="02010600040101010101" pitchFamily="2" charset="-122"/>
              </a:rPr>
              <a:t>数据抽象和面向对象</a:t>
            </a:r>
          </a:p>
        </p:txBody>
      </p:sp>
      <p:sp>
        <p:nvSpPr>
          <p:cNvPr id="15364" name="Rectangle 3"/>
          <p:cNvSpPr>
            <a:spLocks noGrp="1" noChangeArrowheads="1"/>
          </p:cNvSpPr>
          <p:nvPr>
            <p:ph type="body" idx="1"/>
          </p:nvPr>
        </p:nvSpPr>
        <p:spPr>
          <a:xfrm>
            <a:off x="551384" y="764704"/>
            <a:ext cx="11305256" cy="5688632"/>
          </a:xfrm>
        </p:spPr>
        <p:txBody>
          <a:bodyPr/>
          <a:lstStyle/>
          <a:p>
            <a:pPr eaLnBrk="1" hangingPunct="1">
              <a:lnSpc>
                <a:spcPct val="150000"/>
              </a:lnSpc>
            </a:pPr>
            <a:r>
              <a:rPr lang="zh-CN" altLang="en-US" sz="2000" dirty="0">
                <a:solidFill>
                  <a:srgbClr val="002060"/>
                </a:solidFill>
                <a:latin typeface="华文中宋" panose="02010600040101010101" pitchFamily="2" charset="-122"/>
                <a:ea typeface="华文中宋" panose="02010600040101010101" pitchFamily="2" charset="-122"/>
              </a:rPr>
              <a:t>基本要点和特征</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类是数据抽象的载体，类由数据成员和操作方法构成</a:t>
            </a:r>
            <a:r>
              <a:rPr lang="zh-CN" altLang="en-US" sz="1800" b="0" dirty="0">
                <a:solidFill>
                  <a:srgbClr val="C00000"/>
                </a:solidFill>
                <a:latin typeface="华文中宋" panose="02010600040101010101" pitchFamily="2" charset="-122"/>
                <a:ea typeface="华文中宋" panose="02010600040101010101" pitchFamily="2" charset="-122"/>
              </a:rPr>
              <a:t>（封装） </a:t>
            </a:r>
            <a:r>
              <a:rPr lang="zh-CN" altLang="en-US" sz="1800" b="0" dirty="0">
                <a:solidFill>
                  <a:schemeClr val="tx1"/>
                </a:solidFill>
                <a:latin typeface="华文中宋" panose="02010600040101010101" pitchFamily="2" charset="-122"/>
                <a:ea typeface="华文中宋" panose="02010600040101010101" pitchFamily="2" charset="-122"/>
              </a:rPr>
              <a:t>。</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对象是类的实例，是软件系统的可运行实体。</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类的继承性是一种复用机制。</a:t>
            </a:r>
          </a:p>
          <a:p>
            <a:pPr lvl="2" eaLnBrk="1" hangingPunct="1">
              <a:lnSpc>
                <a:spcPct val="150000"/>
              </a:lnSpc>
              <a:buFont typeface="Wingdings" panose="05000000000000000000" pitchFamily="2" charset="2"/>
              <a:buChar char="l"/>
            </a:pPr>
            <a:r>
              <a:rPr lang="zh-CN" altLang="en-US" sz="1600" b="0" dirty="0">
                <a:solidFill>
                  <a:srgbClr val="004D8D"/>
                </a:solidFill>
                <a:highlight>
                  <a:srgbClr val="FFFF00"/>
                </a:highlight>
                <a:latin typeface="华文楷体" panose="02010600040101010101" pitchFamily="2" charset="-122"/>
                <a:ea typeface="华文楷体" panose="02010600040101010101" pitchFamily="2" charset="-122"/>
              </a:rPr>
              <a:t>如果基类的行为已经是可证明的，那么证明导出类的正确性就变得简单多了</a:t>
            </a:r>
            <a:r>
              <a:rPr lang="zh-CN" altLang="en-US" sz="1600" u="sng" dirty="0">
                <a:solidFill>
                  <a:srgbClr val="FF0000"/>
                </a:solidFill>
                <a:highlight>
                  <a:srgbClr val="FFFF00"/>
                </a:highlight>
                <a:latin typeface="华文楷体" panose="02010600040101010101" pitchFamily="2" charset="-122"/>
                <a:ea typeface="华文楷体" panose="02010600040101010101" pitchFamily="2" charset="-122"/>
              </a:rPr>
              <a:t>（反过来呢？）</a:t>
            </a:r>
            <a:r>
              <a:rPr lang="zh-CN" altLang="en-US" sz="1600" b="0" dirty="0">
                <a:solidFill>
                  <a:srgbClr val="004D8D"/>
                </a:solidFill>
                <a:highlight>
                  <a:srgbClr val="FFFF00"/>
                </a:highlight>
                <a:latin typeface="华文楷体" panose="02010600040101010101" pitchFamily="2" charset="-122"/>
                <a:ea typeface="华文楷体" panose="02010600040101010101" pitchFamily="2" charset="-122"/>
              </a:rPr>
              <a:t>。</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多态：</a:t>
            </a:r>
            <a:endParaRPr lang="en-US" altLang="zh-CN" sz="1800"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l"/>
            </a:pPr>
            <a:r>
              <a:rPr lang="zh-CN" altLang="en-US" sz="1600" b="0" dirty="0">
                <a:solidFill>
                  <a:srgbClr val="004D8D"/>
                </a:solidFill>
                <a:latin typeface="华文楷体" panose="02010600040101010101" pitchFamily="2" charset="-122"/>
                <a:ea typeface="华文楷体" panose="02010600040101010101" pitchFamily="2" charset="-122"/>
              </a:rPr>
              <a:t>同一个行为名，作用在不同的对象上，操作细节不同的性质；</a:t>
            </a:r>
            <a:endParaRPr lang="en-US" altLang="zh-CN" sz="1600" b="0" dirty="0">
              <a:solidFill>
                <a:srgbClr val="004D8D"/>
              </a:solidFill>
              <a:latin typeface="华文楷体" panose="02010600040101010101" pitchFamily="2" charset="-122"/>
              <a:ea typeface="华文楷体" panose="02010600040101010101" pitchFamily="2" charset="-122"/>
            </a:endParaRPr>
          </a:p>
          <a:p>
            <a:pPr lvl="2" eaLnBrk="1" hangingPunct="1">
              <a:lnSpc>
                <a:spcPct val="150000"/>
              </a:lnSpc>
              <a:buFont typeface="Wingdings" panose="05000000000000000000" pitchFamily="2" charset="2"/>
              <a:buChar char="l"/>
            </a:pPr>
            <a:r>
              <a:rPr lang="zh-CN" altLang="en-US" sz="1600" b="0" dirty="0">
                <a:solidFill>
                  <a:srgbClr val="004D8D"/>
                </a:solidFill>
                <a:latin typeface="华文楷体" panose="02010600040101010101" pitchFamily="2" charset="-122"/>
                <a:ea typeface="华文楷体" panose="02010600040101010101" pitchFamily="2" charset="-122"/>
              </a:rPr>
              <a:t>同名方法对不同参数的处理过程不一样。</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对象天然的并发性，作为独立可运行的实体，对象与对象之间是相互独立、同时存在的，各具生存状态的。</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动态连接：关联性在运行时刻解决的机制</a:t>
            </a:r>
            <a:r>
              <a:rPr lang="zh-CN" altLang="en-US" sz="1800" b="0" dirty="0">
                <a:solidFill>
                  <a:srgbClr val="C00000"/>
                </a:solidFill>
                <a:latin typeface="华文中宋" panose="02010600040101010101" pitchFamily="2" charset="-122"/>
                <a:ea typeface="华文中宋" panose="02010600040101010101" pitchFamily="2" charset="-122"/>
              </a:rPr>
              <a:t>（</a:t>
            </a:r>
            <a:r>
              <a:rPr lang="en-US" altLang="zh-CN" sz="1800" b="0" dirty="0">
                <a:solidFill>
                  <a:srgbClr val="C00000"/>
                </a:solidFill>
                <a:latin typeface="华文中宋" panose="02010600040101010101" pitchFamily="2" charset="-122"/>
                <a:ea typeface="华文中宋" panose="02010600040101010101" pitchFamily="2" charset="-122"/>
              </a:rPr>
              <a:t>UML</a:t>
            </a:r>
            <a:r>
              <a:rPr lang="zh-CN" altLang="en-US" sz="1800" b="0" dirty="0">
                <a:solidFill>
                  <a:srgbClr val="C00000"/>
                </a:solidFill>
                <a:latin typeface="华文中宋" panose="02010600040101010101" pitchFamily="2" charset="-122"/>
                <a:ea typeface="华文中宋" panose="02010600040101010101" pitchFamily="2" charset="-122"/>
              </a:rPr>
              <a:t>中之：静态模型，动态模型</a:t>
            </a:r>
            <a:r>
              <a:rPr lang="zh-CN" altLang="en-US" sz="1800" b="0" dirty="0">
                <a:solidFill>
                  <a:schemeClr val="tx1"/>
                </a:solidFill>
                <a:latin typeface="华文中宋" panose="02010600040101010101" pitchFamily="2" charset="-122"/>
                <a:ea typeface="华文中宋" panose="02010600040101010101" pitchFamily="2" charset="-122"/>
              </a:rPr>
              <a:t>）。</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软件系统概念的统一性、单一性。</a:t>
            </a:r>
            <a:endParaRPr lang="en-US" altLang="zh-CN" sz="1800"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l"/>
            </a:pPr>
            <a:r>
              <a:rPr lang="zh-CN" altLang="en-US" sz="1600" b="0" dirty="0">
                <a:solidFill>
                  <a:srgbClr val="004D8D"/>
                </a:solidFill>
                <a:latin typeface="华文楷体" panose="02010600040101010101" pitchFamily="2" charset="-122"/>
                <a:ea typeface="华文楷体" panose="02010600040101010101" pitchFamily="2" charset="-122"/>
              </a:rPr>
              <a:t>软件系统中的一切都是对象，</a:t>
            </a:r>
            <a:r>
              <a:rPr lang="en-US" altLang="zh-CN" sz="1600" dirty="0">
                <a:solidFill>
                  <a:srgbClr val="C00000"/>
                </a:solidFill>
                <a:latin typeface="华文楷体" panose="02010600040101010101" pitchFamily="2" charset="-122"/>
                <a:ea typeface="华文楷体" panose="02010600040101010101" pitchFamily="2" charset="-122"/>
              </a:rPr>
              <a:t>Everything is Object.</a:t>
            </a:r>
            <a:endParaRPr lang="zh-CN" altLang="en-US" sz="1600" dirty="0">
              <a:solidFill>
                <a:srgbClr val="C00000"/>
              </a:solidFill>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3883034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6"/>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17411" name="Rectangle 2"/>
          <p:cNvSpPr>
            <a:spLocks noGrp="1" noChangeArrowheads="1"/>
          </p:cNvSpPr>
          <p:nvPr>
            <p:ph type="title"/>
          </p:nvPr>
        </p:nvSpPr>
        <p:spPr/>
        <p:txBody>
          <a:bodyPr/>
          <a:lstStyle/>
          <a:p>
            <a:pPr eaLnBrk="1" hangingPunct="1"/>
            <a:r>
              <a:rPr lang="en-US" altLang="zh-CN">
                <a:latin typeface="华文中宋" panose="02010600040101010101" pitchFamily="2" charset="-122"/>
                <a:ea typeface="华文中宋" panose="02010600040101010101" pitchFamily="2" charset="-122"/>
              </a:rPr>
              <a:t>§6.2 </a:t>
            </a:r>
            <a:r>
              <a:rPr lang="zh-CN" altLang="en-US">
                <a:latin typeface="华文中宋" panose="02010600040101010101" pitchFamily="2" charset="-122"/>
                <a:ea typeface="华文中宋" panose="02010600040101010101" pitchFamily="2" charset="-122"/>
              </a:rPr>
              <a:t>数据抽象和面向对象</a:t>
            </a:r>
          </a:p>
        </p:txBody>
      </p:sp>
      <p:sp>
        <p:nvSpPr>
          <p:cNvPr id="17412" name="Rectangle 3"/>
          <p:cNvSpPr>
            <a:spLocks noGrp="1" noChangeArrowheads="1"/>
          </p:cNvSpPr>
          <p:nvPr>
            <p:ph type="body" sz="half" idx="1"/>
          </p:nvPr>
        </p:nvSpPr>
        <p:spPr>
          <a:xfrm>
            <a:off x="623392" y="868365"/>
            <a:ext cx="11017224" cy="4967287"/>
          </a:xfrm>
        </p:spPr>
        <p:txBody>
          <a:bodyPr/>
          <a:lstStyle/>
          <a:p>
            <a:pPr eaLnBrk="1" hangingPunct="1">
              <a:lnSpc>
                <a:spcPct val="150000"/>
              </a:lnSpc>
            </a:pPr>
            <a:r>
              <a:rPr lang="zh-CN" altLang="en-US" sz="2800" dirty="0">
                <a:solidFill>
                  <a:srgbClr val="002060"/>
                </a:solidFill>
                <a:latin typeface="华文中宋" panose="02010600040101010101" pitchFamily="2" charset="-122"/>
                <a:ea typeface="华文中宋" panose="02010600040101010101" pitchFamily="2" charset="-122"/>
              </a:rPr>
              <a:t>对象的实现类型</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普通数据对象</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持久对象</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界面对象</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组件：实现软件系统运行模块组装和连接的技术。</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二进制对象</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对象库：</a:t>
            </a:r>
            <a:r>
              <a:rPr lang="en-US" altLang="zh-CN" sz="2400" b="0" dirty="0">
                <a:solidFill>
                  <a:schemeClr val="tx1"/>
                </a:solidFill>
                <a:latin typeface="华文中宋" panose="02010600040101010101" pitchFamily="2" charset="-122"/>
                <a:ea typeface="华文中宋" panose="02010600040101010101" pitchFamily="2" charset="-122"/>
              </a:rPr>
              <a:t>MFC</a:t>
            </a:r>
            <a:r>
              <a:rPr lang="zh-CN" altLang="en-US" sz="2400" b="0" dirty="0">
                <a:solidFill>
                  <a:schemeClr val="tx1"/>
                </a:solidFill>
                <a:latin typeface="华文中宋" panose="02010600040101010101" pitchFamily="2" charset="-122"/>
                <a:ea typeface="华文中宋" panose="02010600040101010101" pitchFamily="2" charset="-122"/>
              </a:rPr>
              <a:t>、</a:t>
            </a:r>
            <a:r>
              <a:rPr lang="en-US" altLang="zh-CN" sz="2400" b="0" dirty="0">
                <a:solidFill>
                  <a:schemeClr val="tx1"/>
                </a:solidFill>
                <a:latin typeface="华文中宋" panose="02010600040101010101" pitchFamily="2" charset="-122"/>
                <a:ea typeface="华文中宋" panose="02010600040101010101" pitchFamily="2" charset="-122"/>
              </a:rPr>
              <a:t>JFC  etc.</a:t>
            </a:r>
          </a:p>
        </p:txBody>
      </p:sp>
    </p:spTree>
    <p:extLst>
      <p:ext uri="{BB962C8B-B14F-4D97-AF65-F5344CB8AC3E}">
        <p14:creationId xmlns:p14="http://schemas.microsoft.com/office/powerpoint/2010/main" val="330739504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18435"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§6.2 </a:t>
            </a:r>
            <a:r>
              <a:rPr lang="zh-CN" altLang="en-US" dirty="0">
                <a:latin typeface="华文中宋" panose="02010600040101010101" pitchFamily="2" charset="-122"/>
                <a:ea typeface="华文中宋" panose="02010600040101010101" pitchFamily="2" charset="-122"/>
              </a:rPr>
              <a:t>数据抽象和面向对象</a:t>
            </a:r>
          </a:p>
        </p:txBody>
      </p:sp>
      <p:sp>
        <p:nvSpPr>
          <p:cNvPr id="18436" name="Rectangle 3"/>
          <p:cNvSpPr>
            <a:spLocks noGrp="1" noChangeArrowheads="1"/>
          </p:cNvSpPr>
          <p:nvPr>
            <p:ph type="body" idx="1"/>
          </p:nvPr>
        </p:nvSpPr>
        <p:spPr>
          <a:xfrm>
            <a:off x="479376" y="949624"/>
            <a:ext cx="11305256" cy="5647728"/>
          </a:xfrm>
        </p:spPr>
        <p:txBody>
          <a:bodyPr/>
          <a:lstStyle/>
          <a:p>
            <a:pPr eaLnBrk="1" hangingPunct="1">
              <a:lnSpc>
                <a:spcPct val="150000"/>
              </a:lnSpc>
            </a:pPr>
            <a:r>
              <a:rPr lang="zh-CN" altLang="en-US" dirty="0">
                <a:solidFill>
                  <a:srgbClr val="002060"/>
                </a:solidFill>
                <a:latin typeface="华文中宋" panose="02010600040101010101" pitchFamily="2" charset="-122"/>
                <a:ea typeface="华文中宋" panose="02010600040101010101" pitchFamily="2" charset="-122"/>
              </a:rPr>
              <a:t>设计时的考虑</a:t>
            </a:r>
          </a:p>
          <a:p>
            <a:pPr lvl="1"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在以下情况下可以考虑使用面向对象的设计方法</a:t>
            </a:r>
          </a:p>
          <a:p>
            <a:pPr lvl="2" eaLnBrk="1" hangingPunct="1">
              <a:lnSpc>
                <a:spcPct val="150000"/>
              </a:lnSpc>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设计问题允许被分解成经过封装而独立运行，而又相互关联的对象集合。</a:t>
            </a:r>
          </a:p>
          <a:p>
            <a:pPr lvl="2" eaLnBrk="1" hangingPunct="1">
              <a:lnSpc>
                <a:spcPct val="150000"/>
              </a:lnSpc>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相同的部件在同一系统中出现多次。</a:t>
            </a:r>
            <a:endParaRPr lang="en-US" altLang="zh-CN" sz="2000"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相同的部件可能在不同的系统中获得应用。</a:t>
            </a:r>
          </a:p>
          <a:p>
            <a:pPr lvl="2" eaLnBrk="1" hangingPunct="1">
              <a:lnSpc>
                <a:spcPct val="150000"/>
              </a:lnSpc>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系统开发工作需要团队完成时候，把系统分割为对象的集合有利于工作的划分和实施，有利于保证开发的质量。</a:t>
            </a:r>
          </a:p>
          <a:p>
            <a:pPr lvl="2" eaLnBrk="1" hangingPunct="1">
              <a:lnSpc>
                <a:spcPct val="150000"/>
              </a:lnSpc>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系统元素之间的关联错综复杂以至于妨碍了系统的清晰结构和划分。这时候尝试以对象的观点对系统进行重新分解以期获得突破</a:t>
            </a:r>
            <a:r>
              <a:rPr lang="zh-CN" altLang="en-US" sz="2000" b="0" dirty="0">
                <a:solidFill>
                  <a:srgbClr val="C00000"/>
                </a:solidFill>
                <a:latin typeface="华文中宋" panose="02010600040101010101" pitchFamily="2" charset="-122"/>
                <a:ea typeface="华文中宋" panose="02010600040101010101" pitchFamily="2" charset="-122"/>
              </a:rPr>
              <a:t>（系统切割或者分解的一种方法）</a:t>
            </a:r>
            <a:r>
              <a:rPr lang="zh-CN" altLang="en-US" sz="2000" b="0" dirty="0">
                <a:solidFill>
                  <a:schemeClr val="tx1"/>
                </a:solidFill>
                <a:latin typeface="华文中宋" panose="02010600040101010101" pitchFamily="2" charset="-122"/>
                <a:ea typeface="华文中宋" panose="02010600040101010101" pitchFamily="2" charset="-122"/>
              </a:rPr>
              <a:t>。</a:t>
            </a:r>
            <a:endParaRPr lang="zh-CN" altLang="en-US" sz="2000" b="0" dirty="0">
              <a:solidFill>
                <a:srgbClr val="C00000"/>
              </a:solidFill>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3025095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20483"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§6.2 </a:t>
            </a:r>
            <a:r>
              <a:rPr lang="zh-CN" altLang="en-US" dirty="0">
                <a:latin typeface="华文中宋" panose="02010600040101010101" pitchFamily="2" charset="-122"/>
                <a:ea typeface="华文中宋" panose="02010600040101010101" pitchFamily="2" charset="-122"/>
              </a:rPr>
              <a:t>数据抽象和面向对象</a:t>
            </a:r>
          </a:p>
        </p:txBody>
      </p:sp>
      <p:sp>
        <p:nvSpPr>
          <p:cNvPr id="20484" name="Rectangle 3"/>
          <p:cNvSpPr>
            <a:spLocks noGrp="1" noChangeArrowheads="1"/>
          </p:cNvSpPr>
          <p:nvPr>
            <p:ph type="body" idx="1"/>
          </p:nvPr>
        </p:nvSpPr>
        <p:spPr>
          <a:xfrm>
            <a:off x="551384" y="934033"/>
            <a:ext cx="11089232" cy="5111751"/>
          </a:xfrm>
        </p:spPr>
        <p:txBody>
          <a:bodyPr/>
          <a:lstStyle/>
          <a:p>
            <a:pPr eaLnBrk="1" hangingPunct="1">
              <a:lnSpc>
                <a:spcPct val="150000"/>
              </a:lnSpc>
            </a:pPr>
            <a:r>
              <a:rPr lang="zh-CN" altLang="en-US" dirty="0">
                <a:solidFill>
                  <a:srgbClr val="002060"/>
                </a:solidFill>
                <a:latin typeface="华文中宋" panose="02010600040101010101" pitchFamily="2" charset="-122"/>
                <a:ea typeface="华文中宋" panose="02010600040101010101" pitchFamily="2" charset="-122"/>
              </a:rPr>
              <a:t>对象的运行机制</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对象的生存表现在它所占用的存储空间和状态的变化，对象的运行机制表现在</a:t>
            </a:r>
            <a:r>
              <a:rPr lang="en-US" altLang="zh-CN" b="0" dirty="0">
                <a:solidFill>
                  <a:srgbClr val="C00000"/>
                </a:solidFill>
                <a:latin typeface="华文中宋" panose="02010600040101010101" pitchFamily="2" charset="-122"/>
                <a:ea typeface="华文中宋" panose="02010600040101010101" pitchFamily="2" charset="-122"/>
              </a:rPr>
              <a:t>(</a:t>
            </a:r>
            <a:r>
              <a:rPr lang="zh-CN" altLang="en-US" b="0" dirty="0">
                <a:solidFill>
                  <a:srgbClr val="C00000"/>
                </a:solidFill>
                <a:latin typeface="华文中宋" panose="02010600040101010101" pitchFamily="2" charset="-122"/>
                <a:ea typeface="华文中宋" panose="02010600040101010101" pitchFamily="2" charset="-122"/>
              </a:rPr>
              <a:t>对象的生命周期</a:t>
            </a:r>
            <a:r>
              <a:rPr lang="en-US" altLang="zh-CN" b="0" dirty="0">
                <a:solidFill>
                  <a:srgbClr val="C00000"/>
                </a:solidFill>
                <a:latin typeface="华文中宋" panose="02010600040101010101" pitchFamily="2" charset="-122"/>
                <a:ea typeface="华文中宋" panose="02010600040101010101" pitchFamily="2" charset="-122"/>
              </a:rPr>
              <a:t>)</a:t>
            </a:r>
            <a:r>
              <a:rPr lang="zh-CN" altLang="en-US" b="0" dirty="0">
                <a:solidFill>
                  <a:srgbClr val="C00000"/>
                </a:solidFill>
                <a:latin typeface="华文中宋" panose="02010600040101010101" pitchFamily="2" charset="-122"/>
                <a:ea typeface="华文中宋" panose="02010600040101010101" pitchFamily="2" charset="-122"/>
              </a:rPr>
              <a:t>：</a:t>
            </a:r>
            <a:endParaRPr lang="en-US" altLang="zh-CN" b="0" dirty="0">
              <a:solidFill>
                <a:srgbClr val="C00000"/>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在发生方法调用和获得处理器控制权之前，对象是处在生存的冻结状态。</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激发对象处于活跃状态的唯一方法就是调用其操作方法（消息机制）。</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在复杂系统中，对象不仅起到信息保存和传递的作用。它更是构成系统存在和生命力表现的部件和连接关系的基础形式。</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系统的各种部件都是对象，他们在系统中起到的作用不同、发挥的效用的时刻不同、受到的控制不同，但在计算机系统中运行都会受到操作系统的调用、外来事件的激发、其他部件的服务请求。</a:t>
            </a:r>
          </a:p>
        </p:txBody>
      </p:sp>
    </p:spTree>
    <p:extLst>
      <p:ext uri="{BB962C8B-B14F-4D97-AF65-F5344CB8AC3E}">
        <p14:creationId xmlns:p14="http://schemas.microsoft.com/office/powerpoint/2010/main" val="4093260090"/>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22531"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§6.2 </a:t>
            </a:r>
            <a:r>
              <a:rPr lang="zh-CN" altLang="en-US" dirty="0">
                <a:latin typeface="华文中宋" panose="02010600040101010101" pitchFamily="2" charset="-122"/>
                <a:ea typeface="华文中宋" panose="02010600040101010101" pitchFamily="2" charset="-122"/>
              </a:rPr>
              <a:t>数据抽象和面向对象</a:t>
            </a:r>
          </a:p>
        </p:txBody>
      </p:sp>
      <p:sp>
        <p:nvSpPr>
          <p:cNvPr id="22532" name="Rectangle 3"/>
          <p:cNvSpPr>
            <a:spLocks noGrp="1" noChangeArrowheads="1"/>
          </p:cNvSpPr>
          <p:nvPr>
            <p:ph type="body" idx="1"/>
          </p:nvPr>
        </p:nvSpPr>
        <p:spPr>
          <a:xfrm>
            <a:off x="551384" y="764704"/>
            <a:ext cx="11161240" cy="5760640"/>
          </a:xfrm>
        </p:spPr>
        <p:txBody>
          <a:bodyPr/>
          <a:lstStyle/>
          <a:p>
            <a:pPr eaLnBrk="1" hangingPunct="1">
              <a:lnSpc>
                <a:spcPct val="100000"/>
              </a:lnSpc>
            </a:pPr>
            <a:r>
              <a:rPr lang="zh-CN" altLang="en-US" dirty="0">
                <a:solidFill>
                  <a:srgbClr val="002060"/>
                </a:solidFill>
                <a:latin typeface="华文中宋" panose="02010600040101010101" pitchFamily="2" charset="-122"/>
                <a:ea typeface="华文中宋" panose="02010600040101010101" pitchFamily="2" charset="-122"/>
              </a:rPr>
              <a:t>面向对象的优缺点</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优点</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信息隐藏保证了对象行为的可靠性，</a:t>
            </a:r>
            <a:r>
              <a:rPr lang="en-US" altLang="zh-CN" sz="2000" b="0" dirty="0">
                <a:solidFill>
                  <a:schemeClr val="tx1"/>
                </a:solidFill>
                <a:latin typeface="华文楷体" panose="02010600040101010101" pitchFamily="2" charset="-122"/>
                <a:ea typeface="华文楷体" panose="02010600040101010101" pitchFamily="2" charset="-122"/>
              </a:rPr>
              <a:t>Called By Methods</a:t>
            </a:r>
            <a:r>
              <a:rPr lang="zh-CN" altLang="en-US" sz="2000" b="0" dirty="0">
                <a:solidFill>
                  <a:schemeClr val="tx1"/>
                </a:solidFill>
                <a:latin typeface="华文楷体" panose="02010600040101010101" pitchFamily="2" charset="-122"/>
                <a:ea typeface="华文楷体" panose="02010600040101010101" pitchFamily="2" charset="-122"/>
              </a:rPr>
              <a:t>。</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受封装的独立运行对象把数据和操作捆绑在一起，提高了对象作为一种模块的内聚力，使系统更容易分解成相互作用又相互独立的对象集合</a:t>
            </a:r>
            <a:r>
              <a:rPr lang="zh-CN" altLang="en-US" sz="2000" b="0" dirty="0">
                <a:solidFill>
                  <a:srgbClr val="C00000"/>
                </a:solidFill>
                <a:latin typeface="华文楷体" panose="02010600040101010101" pitchFamily="2" charset="-122"/>
                <a:ea typeface="华文楷体" panose="02010600040101010101" pitchFamily="2" charset="-122"/>
              </a:rPr>
              <a:t>（高内聚、弱耦合。焦不离孟，孟不离焦。）</a:t>
            </a:r>
            <a:r>
              <a:rPr lang="zh-CN" altLang="en-US" sz="2000" b="0" dirty="0">
                <a:solidFill>
                  <a:schemeClr val="tx1"/>
                </a:solidFill>
                <a:latin typeface="华文楷体" panose="02010600040101010101" pitchFamily="2" charset="-122"/>
                <a:ea typeface="华文楷体" panose="02010600040101010101" pitchFamily="2" charset="-122"/>
              </a:rPr>
              <a:t>。</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将操作请求（</a:t>
            </a:r>
            <a:r>
              <a:rPr lang="en-US" altLang="zh-CN" sz="2000" b="0" dirty="0">
                <a:solidFill>
                  <a:schemeClr val="tx1"/>
                </a:solidFill>
                <a:latin typeface="华文楷体" panose="02010600040101010101" pitchFamily="2" charset="-122"/>
                <a:ea typeface="华文楷体" panose="02010600040101010101" pitchFamily="2" charset="-122"/>
              </a:rPr>
              <a:t>API</a:t>
            </a:r>
            <a:r>
              <a:rPr lang="zh-CN" altLang="en-US" sz="2000" b="0" dirty="0">
                <a:solidFill>
                  <a:schemeClr val="tx1"/>
                </a:solidFill>
                <a:latin typeface="华文楷体" panose="02010600040101010101" pitchFamily="2" charset="-122"/>
                <a:ea typeface="华文楷体" panose="02010600040101010101" pitchFamily="2" charset="-122"/>
              </a:rPr>
              <a:t>）和实现细节的分离使得可能在不影响调用者情况下改变操作的实现，为系统的维护和升级提供了良好的条件。</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继承性和封装性提高了复用的可能性和方便性。</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缺点</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对象之间方法的调用必须知道被调用者的标识，造成系统维护上的困难。</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如果系统分析初期就使用面向对象的方法则可能大大加剧系统分析的复杂性。</a:t>
            </a:r>
          </a:p>
        </p:txBody>
      </p:sp>
    </p:spTree>
    <p:extLst>
      <p:ext uri="{BB962C8B-B14F-4D97-AF65-F5344CB8AC3E}">
        <p14:creationId xmlns:p14="http://schemas.microsoft.com/office/powerpoint/2010/main" val="1808575022"/>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23555"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23556" name="Rectangle 3"/>
          <p:cNvSpPr>
            <a:spLocks noGrp="1" noChangeArrowheads="1"/>
          </p:cNvSpPr>
          <p:nvPr>
            <p:ph type="body" idx="1"/>
          </p:nvPr>
        </p:nvSpPr>
        <p:spPr>
          <a:xfrm>
            <a:off x="407368" y="836712"/>
            <a:ext cx="10972800" cy="5688632"/>
          </a:xfrm>
        </p:spPr>
        <p:txBody>
          <a:bodyPr/>
          <a:lstStyle/>
          <a:p>
            <a:pPr eaLnBrk="1" hangingPunct="1">
              <a:lnSpc>
                <a:spcPct val="150000"/>
              </a:lnSpc>
            </a:pPr>
            <a:r>
              <a:rPr lang="zh-CN" altLang="en-US" b="0" dirty="0">
                <a:ea typeface="华文中宋" panose="02010600040101010101" pitchFamily="2" charset="-122"/>
              </a:rPr>
              <a:t>概述</a:t>
            </a:r>
          </a:p>
          <a:p>
            <a:pPr lvl="1" eaLnBrk="1" hangingPunct="1">
              <a:lnSpc>
                <a:spcPct val="150000"/>
              </a:lnSpc>
              <a:buFont typeface="Wingdings" panose="05000000000000000000" pitchFamily="2" charset="2"/>
              <a:buChar char="n"/>
            </a:pPr>
            <a:r>
              <a:rPr lang="en-US" altLang="zh-CN" dirty="0">
                <a:solidFill>
                  <a:schemeClr val="tx1"/>
                </a:solidFill>
                <a:ea typeface="Gungsuh" pitchFamily="18" charset="-127"/>
              </a:rPr>
              <a:t>Layering is one of the most common techniques that software designers use to break apart a complicated software system. You see it in machine architectures where layers descend from a programming language with operating system calls, into device drivers and CPU instruction sets, into logic gates  inside chips. Networking has FTP layered on top of TCP, on top of IP, on top of Ethernet. </a:t>
            </a:r>
            <a:endParaRPr lang="zh-CN" altLang="en-US" dirty="0">
              <a:solidFill>
                <a:schemeClr val="tx1"/>
              </a:solidFill>
              <a:ea typeface="Gungsuh" pitchFamily="18" charset="-127"/>
            </a:endParaRPr>
          </a:p>
          <a:p>
            <a:pPr lvl="1" eaLnBrk="1" hangingPunct="1">
              <a:lnSpc>
                <a:spcPct val="150000"/>
              </a:lnSpc>
              <a:buFont typeface="Wingdings" panose="05000000000000000000" pitchFamily="2" charset="2"/>
              <a:buChar char="n"/>
            </a:pPr>
            <a:r>
              <a:rPr lang="zh-CN" altLang="en-US" b="0" dirty="0">
                <a:solidFill>
                  <a:schemeClr val="tx1"/>
                </a:solidFill>
                <a:ea typeface="华文中宋" panose="02010600040101010101" pitchFamily="2" charset="-122"/>
              </a:rPr>
              <a:t>层次化是一种复杂系统设计的带普遍性的设计原则。</a:t>
            </a:r>
          </a:p>
          <a:p>
            <a:pPr lvl="1" eaLnBrk="1" hangingPunct="1">
              <a:lnSpc>
                <a:spcPct val="150000"/>
              </a:lnSpc>
              <a:buFont typeface="Wingdings" panose="05000000000000000000" pitchFamily="2" charset="2"/>
              <a:buChar char="n"/>
            </a:pPr>
            <a:r>
              <a:rPr lang="zh-CN" altLang="en-US" b="0" dirty="0">
                <a:solidFill>
                  <a:schemeClr val="tx1"/>
                </a:solidFill>
                <a:ea typeface="华文中宋" panose="02010600040101010101" pitchFamily="2" charset="-122"/>
              </a:rPr>
              <a:t>层次化设计来源于</a:t>
            </a:r>
            <a:r>
              <a:rPr lang="en-US" altLang="zh-CN" b="0" dirty="0">
                <a:solidFill>
                  <a:schemeClr val="tx1"/>
                </a:solidFill>
                <a:ea typeface="华文中宋" panose="02010600040101010101" pitchFamily="2" charset="-122"/>
              </a:rPr>
              <a:t>2</a:t>
            </a:r>
            <a:r>
              <a:rPr lang="zh-CN" altLang="en-US" b="0" dirty="0">
                <a:solidFill>
                  <a:schemeClr val="tx1"/>
                </a:solidFill>
                <a:ea typeface="华文中宋" panose="02010600040101010101" pitchFamily="2" charset="-122"/>
              </a:rPr>
              <a:t>个原因：</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事物总是从最简单的、带基础的层次开始发生的；</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来自众多复杂软件设计的实践，几乎所有的系统都是从层次化结构建立起来的。</a:t>
            </a:r>
          </a:p>
        </p:txBody>
      </p:sp>
    </p:spTree>
    <p:extLst>
      <p:ext uri="{BB962C8B-B14F-4D97-AF65-F5344CB8AC3E}">
        <p14:creationId xmlns:p14="http://schemas.microsoft.com/office/powerpoint/2010/main" val="3507590494"/>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24579"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80899" name="Rectangle 3"/>
          <p:cNvSpPr>
            <a:spLocks noGrp="1" noChangeArrowheads="1"/>
          </p:cNvSpPr>
          <p:nvPr>
            <p:ph type="body" idx="1"/>
          </p:nvPr>
        </p:nvSpPr>
        <p:spPr>
          <a:xfrm>
            <a:off x="335360" y="836712"/>
            <a:ext cx="11737304" cy="5904656"/>
          </a:xfrm>
        </p:spPr>
        <p:txBody>
          <a:bodyPr/>
          <a:lstStyle/>
          <a:p>
            <a:pPr eaLnBrk="1" hangingPunct="1">
              <a:lnSpc>
                <a:spcPct val="150000"/>
              </a:lnSpc>
            </a:pPr>
            <a:r>
              <a:rPr lang="en-US" altLang="zh-CN" dirty="0"/>
              <a:t>Breaking down a system into layers has a number of important benefits :</a:t>
            </a:r>
          </a:p>
          <a:p>
            <a:pPr lvl="1" eaLnBrk="1" hangingPunct="1">
              <a:lnSpc>
                <a:spcPct val="150000"/>
              </a:lnSpc>
              <a:buFont typeface="Wingdings" panose="05000000000000000000" pitchFamily="2" charset="2"/>
              <a:buChar char="n"/>
            </a:pPr>
            <a:r>
              <a:rPr lang="en-US" altLang="zh-CN" sz="1800" dirty="0">
                <a:solidFill>
                  <a:schemeClr val="tx1"/>
                </a:solidFill>
              </a:rPr>
              <a:t>You can understand a single layer as a coherent whole without knowing much about the other layers. You can understand how to build an FTP service on top of TCP without knowing the details of how Ethernet works .</a:t>
            </a:r>
          </a:p>
          <a:p>
            <a:pPr lvl="1" eaLnBrk="1" hangingPunct="1">
              <a:lnSpc>
                <a:spcPct val="150000"/>
              </a:lnSpc>
              <a:buFont typeface="Wingdings" panose="05000000000000000000" pitchFamily="2" charset="2"/>
              <a:buChar char="n"/>
            </a:pPr>
            <a:r>
              <a:rPr lang="en-US" altLang="zh-CN" sz="1800" dirty="0">
                <a:solidFill>
                  <a:schemeClr val="tx1"/>
                </a:solidFill>
              </a:rPr>
              <a:t>You can substitute layers with alternative implementations of the same basic services. An FTP service can run over Ethernet, PPP, or whatever a cable company uses without change. </a:t>
            </a:r>
          </a:p>
          <a:p>
            <a:pPr lvl="1" eaLnBrk="1" hangingPunct="1">
              <a:lnSpc>
                <a:spcPct val="150000"/>
              </a:lnSpc>
              <a:buFont typeface="Wingdings" panose="05000000000000000000" pitchFamily="2" charset="2"/>
              <a:buChar char="n"/>
            </a:pPr>
            <a:r>
              <a:rPr lang="en-US" altLang="zh-CN" sz="1800" dirty="0">
                <a:solidFill>
                  <a:schemeClr val="tx1"/>
                </a:solidFill>
              </a:rPr>
              <a:t>You minimize dependencies between the layers. If the cable company changes its physical transmission system, providing they make IP work we don't have to alter our FTP service. </a:t>
            </a:r>
          </a:p>
          <a:p>
            <a:pPr lvl="1" eaLnBrk="1" hangingPunct="1">
              <a:lnSpc>
                <a:spcPct val="150000"/>
              </a:lnSpc>
              <a:buFont typeface="Wingdings" panose="05000000000000000000" pitchFamily="2" charset="2"/>
              <a:buChar char="n"/>
            </a:pPr>
            <a:r>
              <a:rPr lang="en-US" altLang="zh-CN" sz="1800" dirty="0">
                <a:solidFill>
                  <a:schemeClr val="tx1"/>
                </a:solidFill>
              </a:rPr>
              <a:t>Layers make good places for standardization. TCP and IP are standards because they define how their layers should operate. </a:t>
            </a:r>
          </a:p>
          <a:p>
            <a:pPr lvl="1" eaLnBrk="1" hangingPunct="1">
              <a:lnSpc>
                <a:spcPct val="150000"/>
              </a:lnSpc>
              <a:buFont typeface="Wingdings" panose="05000000000000000000" pitchFamily="2" charset="2"/>
              <a:buChar char="n"/>
            </a:pPr>
            <a:r>
              <a:rPr lang="en-US" altLang="zh-CN" sz="1800" dirty="0">
                <a:solidFill>
                  <a:schemeClr val="tx1"/>
                </a:solidFill>
              </a:rPr>
              <a:t>Once you have a layer built you can use it for many higher level services. So TCP/IP is used by FTP, telnet, SSH, http. Otherwise all of these higher level protocols would have to write their own lower level protocols</a:t>
            </a:r>
            <a:r>
              <a:rPr lang="en-US" altLang="zh-CN" sz="1600" dirty="0">
                <a:solidFill>
                  <a:schemeClr val="tx1"/>
                </a:solidFill>
              </a:rPr>
              <a:t> .</a:t>
            </a:r>
          </a:p>
        </p:txBody>
      </p:sp>
      <p:sp>
        <p:nvSpPr>
          <p:cNvPr id="80906" name="Line 10"/>
          <p:cNvSpPr>
            <a:spLocks noChangeShapeType="1"/>
          </p:cNvSpPr>
          <p:nvPr/>
        </p:nvSpPr>
        <p:spPr bwMode="auto">
          <a:xfrm>
            <a:off x="1127448" y="1412776"/>
            <a:ext cx="9793088"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Tree>
    <p:extLst>
      <p:ext uri="{BB962C8B-B14F-4D97-AF65-F5344CB8AC3E}">
        <p14:creationId xmlns:p14="http://schemas.microsoft.com/office/powerpoint/2010/main" val="73190895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7" presetClass="entr" presetSubtype="8" fill="hold" nodeType="afterEffect">
                                  <p:stCondLst>
                                    <p:cond delay="0"/>
                                  </p:stCondLst>
                                  <p:childTnLst>
                                    <p:set>
                                      <p:cBhvr>
                                        <p:cTn id="6" dur="1" fill="hold">
                                          <p:stCondLst>
                                            <p:cond delay="0"/>
                                          </p:stCondLst>
                                        </p:cTn>
                                        <p:tgtEl>
                                          <p:spTgt spid="80906"/>
                                        </p:tgtEl>
                                        <p:attrNameLst>
                                          <p:attrName>style.visibility</p:attrName>
                                        </p:attrNameLst>
                                      </p:cBhvr>
                                      <p:to>
                                        <p:strVal val="visible"/>
                                      </p:to>
                                    </p:set>
                                    <p:anim calcmode="lin" valueType="num">
                                      <p:cBhvr>
                                        <p:cTn id="7" dur="1000" fill="hold"/>
                                        <p:tgtEl>
                                          <p:spTgt spid="80906"/>
                                        </p:tgtEl>
                                        <p:attrNameLst>
                                          <p:attrName>ppt_x</p:attrName>
                                        </p:attrNameLst>
                                      </p:cBhvr>
                                      <p:tavLst>
                                        <p:tav tm="0">
                                          <p:val>
                                            <p:strVal val="#ppt_x-#ppt_w/2"/>
                                          </p:val>
                                        </p:tav>
                                        <p:tav tm="100000">
                                          <p:val>
                                            <p:strVal val="#ppt_x"/>
                                          </p:val>
                                        </p:tav>
                                      </p:tavLst>
                                    </p:anim>
                                    <p:anim calcmode="lin" valueType="num">
                                      <p:cBhvr>
                                        <p:cTn id="8" dur="1000" fill="hold"/>
                                        <p:tgtEl>
                                          <p:spTgt spid="80906"/>
                                        </p:tgtEl>
                                        <p:attrNameLst>
                                          <p:attrName>ppt_y</p:attrName>
                                        </p:attrNameLst>
                                      </p:cBhvr>
                                      <p:tavLst>
                                        <p:tav tm="0">
                                          <p:val>
                                            <p:strVal val="#ppt_y"/>
                                          </p:val>
                                        </p:tav>
                                        <p:tav tm="100000">
                                          <p:val>
                                            <p:strVal val="#ppt_y"/>
                                          </p:val>
                                        </p:tav>
                                      </p:tavLst>
                                    </p:anim>
                                    <p:anim calcmode="lin" valueType="num">
                                      <p:cBhvr>
                                        <p:cTn id="9" dur="1000" fill="hold"/>
                                        <p:tgtEl>
                                          <p:spTgt spid="80906"/>
                                        </p:tgtEl>
                                        <p:attrNameLst>
                                          <p:attrName>ppt_w</p:attrName>
                                        </p:attrNameLst>
                                      </p:cBhvr>
                                      <p:tavLst>
                                        <p:tav tm="0">
                                          <p:val>
                                            <p:fltVal val="0"/>
                                          </p:val>
                                        </p:tav>
                                        <p:tav tm="100000">
                                          <p:val>
                                            <p:strVal val="#ppt_w"/>
                                          </p:val>
                                        </p:tav>
                                      </p:tavLst>
                                    </p:anim>
                                    <p:anim calcmode="lin" valueType="num">
                                      <p:cBhvr>
                                        <p:cTn id="10" dur="1000" fill="hold"/>
                                        <p:tgtEl>
                                          <p:spTgt spid="8090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AB4AF51-E940-4C92-880C-92E1EB13FEC5}"/>
              </a:ext>
            </a:extLst>
          </p:cNvPr>
          <p:cNvSpPr>
            <a:spLocks noGrp="1"/>
          </p:cNvSpPr>
          <p:nvPr>
            <p:ph idx="1"/>
          </p:nvPr>
        </p:nvSpPr>
        <p:spPr>
          <a:xfrm>
            <a:off x="623392" y="1052736"/>
            <a:ext cx="11233248" cy="5546282"/>
          </a:xfrm>
        </p:spPr>
        <p:txBody>
          <a:bodyPr/>
          <a:lstStyle/>
          <a:p>
            <a:pPr eaLnBrk="1" hangingPunct="1">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软件工程师的主要任务</a:t>
            </a:r>
            <a:r>
              <a:rPr lang="zh-CN" altLang="en-US" sz="2400" b="0" dirty="0">
                <a:effectLst/>
                <a:latin typeface="华文中宋" panose="02010600040101010101" pitchFamily="2" charset="-122"/>
                <a:ea typeface="华文中宋" panose="02010600040101010101" pitchFamily="2" charset="-122"/>
              </a:rPr>
              <a:t>：</a:t>
            </a:r>
            <a:r>
              <a:rPr lang="zh-CN" altLang="en-US" sz="2400" b="0" dirty="0">
                <a:effectLst/>
                <a:latin typeface="华文楷体" panose="02010600040101010101" pitchFamily="2" charset="-122"/>
                <a:ea typeface="华文楷体" panose="02010600040101010101" pitchFamily="2" charset="-122"/>
              </a:rPr>
              <a:t>将他们的科学和工程知识应用于技术问题的解决方案，然后在需求和约束条件的范围内，根据素材、技术、经济、法律、环境以及与人有关的条件优化这些方案。</a:t>
            </a:r>
            <a:endParaRPr lang="en-US" altLang="zh-CN" sz="2400" b="0" dirty="0">
              <a:effectLst/>
              <a:latin typeface="华文楷体" panose="02010600040101010101" pitchFamily="2" charset="-122"/>
              <a:ea typeface="华文楷体" panose="02010600040101010101" pitchFamily="2" charset="-122"/>
            </a:endParaRPr>
          </a:p>
          <a:p>
            <a:pPr eaLnBrk="1" hangingPunct="1">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体系结构的设计过程由下列步骤组成：</a:t>
            </a:r>
            <a:r>
              <a:rPr lang="zh-CN" altLang="en-US" sz="2400" b="0" dirty="0">
                <a:effectLst/>
                <a:latin typeface="华文楷体" panose="02010600040101010101" pitchFamily="2" charset="-122"/>
                <a:ea typeface="华文楷体" panose="02010600040101010101" pitchFamily="2" charset="-122"/>
              </a:rPr>
              <a:t>理解问题；确定设计元素及其关系；评价体系结构；转换体系结构。</a:t>
            </a:r>
            <a:endParaRPr lang="en-US" altLang="zh-CN" sz="2400" b="0" dirty="0">
              <a:effectLst/>
              <a:latin typeface="华文楷体" panose="02010600040101010101" pitchFamily="2" charset="-122"/>
              <a:ea typeface="华文楷体" panose="02010600040101010101" pitchFamily="2" charset="-122"/>
            </a:endParaRPr>
          </a:p>
          <a:p>
            <a:pPr eaLnBrk="1" hangingPunct="1">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体系结构设计将主要精力放在将一个系统分解为组件以及这些组件之间的相互作用上。</a:t>
            </a: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部件与连接器：</a:t>
            </a:r>
            <a:r>
              <a:rPr lang="zh-CN" altLang="en-US" sz="2400" b="0" dirty="0">
                <a:effectLst/>
                <a:latin typeface="华文楷体" panose="02010600040101010101" pitchFamily="2" charset="-122"/>
                <a:ea typeface="华文楷体" panose="02010600040101010101" pitchFamily="2" charset="-122"/>
              </a:rPr>
              <a:t>部件、连接、连接器</a:t>
            </a:r>
            <a:endParaRPr lang="en-US" altLang="zh-CN" sz="2400" b="0" dirty="0">
              <a:effectLst/>
              <a:latin typeface="华文楷体" panose="02010600040101010101" pitchFamily="2" charset="-122"/>
              <a:ea typeface="华文楷体" panose="02010600040101010101" pitchFamily="2" charset="-122"/>
            </a:endParaRPr>
          </a:p>
          <a:p>
            <a:pPr eaLnBrk="1" hangingPunct="1">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体系结构设计过程的主要输出为体系结构的描述模型。</a:t>
            </a: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Char char="n"/>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Char char="n"/>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Char char="n"/>
            </a:pPr>
            <a:endParaRPr lang="en-US" altLang="zh-CN" sz="20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p"/>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dirty="0">
              <a:solidFill>
                <a:schemeClr val="tx1"/>
              </a:solidFill>
              <a:latin typeface="华文中宋" panose="02010600040101010101" pitchFamily="2" charset="-122"/>
              <a:ea typeface="华文中宋" panose="02010600040101010101" pitchFamily="2" charset="-122"/>
            </a:endParaRPr>
          </a:p>
        </p:txBody>
      </p:sp>
      <p:sp>
        <p:nvSpPr>
          <p:cNvPr id="3" name="内容占位符 2">
            <a:extLst>
              <a:ext uri="{FF2B5EF4-FFF2-40B4-BE49-F238E27FC236}">
                <a16:creationId xmlns:a16="http://schemas.microsoft.com/office/drawing/2014/main" id="{C604D2A7-3D4C-41D8-AC84-B06CB52F59D9}"/>
              </a:ext>
            </a:extLst>
          </p:cNvPr>
          <p:cNvSpPr>
            <a:spLocks noGrp="1"/>
          </p:cNvSpPr>
          <p:nvPr>
            <p:ph idx="10"/>
          </p:nvPr>
        </p:nvSpPr>
        <p:spPr/>
        <p:txBody>
          <a:bodyPr/>
          <a:lstStyle/>
          <a:p>
            <a:r>
              <a:rPr lang="zh-CN" altLang="en-US" dirty="0"/>
              <a:t>上节课回顾</a:t>
            </a:r>
          </a:p>
        </p:txBody>
      </p:sp>
    </p:spTree>
    <p:extLst>
      <p:ext uri="{BB962C8B-B14F-4D97-AF65-F5344CB8AC3E}">
        <p14:creationId xmlns:p14="http://schemas.microsoft.com/office/powerpoint/2010/main" val="642965080"/>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25603"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81923" name="Rectangle 3"/>
          <p:cNvSpPr>
            <a:spLocks noGrp="1" noChangeArrowheads="1"/>
          </p:cNvSpPr>
          <p:nvPr>
            <p:ph type="body" idx="1"/>
          </p:nvPr>
        </p:nvSpPr>
        <p:spPr>
          <a:xfrm>
            <a:off x="695400" y="836712"/>
            <a:ext cx="10873208" cy="5832648"/>
          </a:xfrm>
        </p:spPr>
        <p:txBody>
          <a:bodyPr/>
          <a:lstStyle/>
          <a:p>
            <a:pPr eaLnBrk="1" hangingPunct="1">
              <a:lnSpc>
                <a:spcPct val="150000"/>
              </a:lnSpc>
            </a:pPr>
            <a:r>
              <a:rPr lang="en-US" altLang="zh-CN" dirty="0"/>
              <a:t>Layering is an important technique, but there are downsides</a:t>
            </a:r>
            <a:r>
              <a:rPr lang="zh-CN" altLang="en-US" dirty="0"/>
              <a:t>：</a:t>
            </a:r>
            <a:endParaRPr lang="en-US" altLang="zh-CN" dirty="0"/>
          </a:p>
          <a:p>
            <a:pPr lvl="1" eaLnBrk="1" hangingPunct="1">
              <a:lnSpc>
                <a:spcPct val="150000"/>
              </a:lnSpc>
              <a:buFont typeface="Wingdings" panose="05000000000000000000" pitchFamily="2" charset="2"/>
              <a:buChar char="n"/>
            </a:pPr>
            <a:r>
              <a:rPr lang="en-US" altLang="zh-CN" dirty="0">
                <a:solidFill>
                  <a:schemeClr val="tx1"/>
                </a:solidFill>
              </a:rPr>
              <a:t>Layers encapsulate some things well, but not all. As a result you sometimes get cascading changes. The classic example of this in a layered enterprise application is adding a field that needs to display on the UI, be in the database, and thus be added to every layer in between. </a:t>
            </a:r>
          </a:p>
          <a:p>
            <a:pPr lvl="1" eaLnBrk="1" hangingPunct="1">
              <a:lnSpc>
                <a:spcPct val="150000"/>
              </a:lnSpc>
              <a:buFont typeface="Wingdings" panose="05000000000000000000" pitchFamily="2" charset="2"/>
              <a:buChar char="n"/>
            </a:pPr>
            <a:r>
              <a:rPr lang="en-US" altLang="zh-CN" dirty="0">
                <a:solidFill>
                  <a:schemeClr val="tx1"/>
                </a:solidFill>
              </a:rPr>
              <a:t>Extra layers can harm performance. At every layer things typically need to be transformed from one representation to another. </a:t>
            </a:r>
          </a:p>
          <a:p>
            <a:pPr lvl="1" eaLnBrk="1" hangingPunct="1">
              <a:lnSpc>
                <a:spcPct val="150000"/>
              </a:lnSpc>
              <a:buFont typeface="Wingdings" panose="05000000000000000000" pitchFamily="2" charset="2"/>
              <a:buChar char="n"/>
            </a:pPr>
            <a:r>
              <a:rPr lang="en-US" altLang="zh-CN" dirty="0">
                <a:solidFill>
                  <a:schemeClr val="tx1"/>
                </a:solidFill>
              </a:rPr>
              <a:t>But the hardest part of a layered architecture is deciding what layers to have and what the responsibility of each layer should be. </a:t>
            </a:r>
            <a:endParaRPr lang="zh-CN" altLang="en-US" dirty="0">
              <a:solidFill>
                <a:schemeClr val="tx1"/>
              </a:solidFill>
            </a:endParaRPr>
          </a:p>
          <a:p>
            <a:pPr eaLnBrk="1" hangingPunct="1">
              <a:lnSpc>
                <a:spcPct val="80000"/>
              </a:lnSpc>
            </a:pPr>
            <a:endParaRPr lang="zh-CN" altLang="en-US" sz="1800" dirty="0">
              <a:latin typeface="Berlin Sans FB Demi" panose="020E0802020502020306" pitchFamily="34" charset="0"/>
            </a:endParaRPr>
          </a:p>
        </p:txBody>
      </p:sp>
      <p:sp>
        <p:nvSpPr>
          <p:cNvPr id="81924" name="Line 4"/>
          <p:cNvSpPr>
            <a:spLocks noChangeShapeType="1"/>
          </p:cNvSpPr>
          <p:nvPr/>
        </p:nvSpPr>
        <p:spPr bwMode="auto">
          <a:xfrm>
            <a:off x="1199456" y="1412776"/>
            <a:ext cx="8136904"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Tree>
    <p:extLst>
      <p:ext uri="{BB962C8B-B14F-4D97-AF65-F5344CB8AC3E}">
        <p14:creationId xmlns:p14="http://schemas.microsoft.com/office/powerpoint/2010/main" val="393420210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8" fill="hold" nodeType="afterEffect">
                                  <p:stCondLst>
                                    <p:cond delay="0"/>
                                  </p:stCondLst>
                                  <p:childTnLst>
                                    <p:set>
                                      <p:cBhvr>
                                        <p:cTn id="6" dur="1" fill="hold">
                                          <p:stCondLst>
                                            <p:cond delay="0"/>
                                          </p:stCondLst>
                                        </p:cTn>
                                        <p:tgtEl>
                                          <p:spTgt spid="81924"/>
                                        </p:tgtEl>
                                        <p:attrNameLst>
                                          <p:attrName>style.visibility</p:attrName>
                                        </p:attrNameLst>
                                      </p:cBhvr>
                                      <p:to>
                                        <p:strVal val="visible"/>
                                      </p:to>
                                    </p:set>
                                    <p:anim calcmode="lin" valueType="num">
                                      <p:cBhvr>
                                        <p:cTn id="7" dur="1000" fill="hold"/>
                                        <p:tgtEl>
                                          <p:spTgt spid="81924"/>
                                        </p:tgtEl>
                                        <p:attrNameLst>
                                          <p:attrName>ppt_x</p:attrName>
                                        </p:attrNameLst>
                                      </p:cBhvr>
                                      <p:tavLst>
                                        <p:tav tm="0">
                                          <p:val>
                                            <p:strVal val="#ppt_x-#ppt_w/2"/>
                                          </p:val>
                                        </p:tav>
                                        <p:tav tm="100000">
                                          <p:val>
                                            <p:strVal val="#ppt_x"/>
                                          </p:val>
                                        </p:tav>
                                      </p:tavLst>
                                    </p:anim>
                                    <p:anim calcmode="lin" valueType="num">
                                      <p:cBhvr>
                                        <p:cTn id="8" dur="1000" fill="hold"/>
                                        <p:tgtEl>
                                          <p:spTgt spid="81924"/>
                                        </p:tgtEl>
                                        <p:attrNameLst>
                                          <p:attrName>ppt_y</p:attrName>
                                        </p:attrNameLst>
                                      </p:cBhvr>
                                      <p:tavLst>
                                        <p:tav tm="0">
                                          <p:val>
                                            <p:strVal val="#ppt_y"/>
                                          </p:val>
                                        </p:tav>
                                        <p:tav tm="100000">
                                          <p:val>
                                            <p:strVal val="#ppt_y"/>
                                          </p:val>
                                        </p:tav>
                                      </p:tavLst>
                                    </p:anim>
                                    <p:anim calcmode="lin" valueType="num">
                                      <p:cBhvr>
                                        <p:cTn id="9" dur="1000" fill="hold"/>
                                        <p:tgtEl>
                                          <p:spTgt spid="81924"/>
                                        </p:tgtEl>
                                        <p:attrNameLst>
                                          <p:attrName>ppt_w</p:attrName>
                                        </p:attrNameLst>
                                      </p:cBhvr>
                                      <p:tavLst>
                                        <p:tav tm="0">
                                          <p:val>
                                            <p:fltVal val="0"/>
                                          </p:val>
                                        </p:tav>
                                        <p:tav tm="100000">
                                          <p:val>
                                            <p:strVal val="#ppt_w"/>
                                          </p:val>
                                        </p:tav>
                                      </p:tavLst>
                                    </p:anim>
                                    <p:anim calcmode="lin" valueType="num">
                                      <p:cBhvr>
                                        <p:cTn id="10" dur="1000" fill="hold"/>
                                        <p:tgtEl>
                                          <p:spTgt spid="81924"/>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81923">
                                            <p:txEl>
                                              <p:pRg st="1" end="1"/>
                                            </p:txEl>
                                          </p:spTgt>
                                        </p:tgtEl>
                                        <p:attrNameLst>
                                          <p:attrName>style.visibility</p:attrName>
                                        </p:attrNameLst>
                                      </p:cBhvr>
                                      <p:to>
                                        <p:strVal val="visible"/>
                                      </p:to>
                                    </p:set>
                                    <p:animEffect transition="in" filter="blinds(horizontal)">
                                      <p:cBhvr>
                                        <p:cTn id="15" dur="500"/>
                                        <p:tgtEl>
                                          <p:spTgt spid="81923">
                                            <p:txEl>
                                              <p:pRg st="1" end="1"/>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81923">
                                            <p:txEl>
                                              <p:pRg st="2" end="2"/>
                                            </p:txEl>
                                          </p:spTgt>
                                        </p:tgtEl>
                                        <p:attrNameLst>
                                          <p:attrName>style.visibility</p:attrName>
                                        </p:attrNameLst>
                                      </p:cBhvr>
                                      <p:to>
                                        <p:strVal val="visible"/>
                                      </p:to>
                                    </p:set>
                                    <p:animEffect transition="in" filter="blinds(horizontal)">
                                      <p:cBhvr>
                                        <p:cTn id="20" dur="500"/>
                                        <p:tgtEl>
                                          <p:spTgt spid="8192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81923">
                                            <p:txEl>
                                              <p:pRg st="3" end="3"/>
                                            </p:txEl>
                                          </p:spTgt>
                                        </p:tgtEl>
                                        <p:attrNameLst>
                                          <p:attrName>style.visibility</p:attrName>
                                        </p:attrNameLst>
                                      </p:cBhvr>
                                      <p:to>
                                        <p:strVal val="visible"/>
                                      </p:to>
                                    </p:set>
                                    <p:animEffect transition="in" filter="blinds(horizontal)">
                                      <p:cBhvr>
                                        <p:cTn id="25" dur="500"/>
                                        <p:tgtEl>
                                          <p:spTgt spid="8192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26627"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26628" name="Rectangle 3"/>
          <p:cNvSpPr>
            <a:spLocks noGrp="1" noChangeArrowheads="1"/>
          </p:cNvSpPr>
          <p:nvPr>
            <p:ph type="body" idx="1"/>
          </p:nvPr>
        </p:nvSpPr>
        <p:spPr>
          <a:xfrm>
            <a:off x="407368" y="763985"/>
            <a:ext cx="10972800" cy="5760640"/>
          </a:xfrm>
        </p:spPr>
        <p:txBody>
          <a:bodyPr/>
          <a:lstStyle/>
          <a:p>
            <a:pPr eaLnBrk="1" hangingPunct="1">
              <a:lnSpc>
                <a:spcPct val="150000"/>
              </a:lnSpc>
            </a:pPr>
            <a:r>
              <a:rPr lang="zh-CN" altLang="en-US" dirty="0">
                <a:latin typeface="华文中宋" panose="02010600040101010101" pitchFamily="2" charset="-122"/>
                <a:ea typeface="华文中宋" panose="02010600040101010101" pitchFamily="2" charset="-122"/>
              </a:rPr>
              <a:t>适应的设计问题</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一个系统的设计是由一系列高层和低层处理构成的，高层操作依赖于低层，低层的操作要处理诸如硬件操作、传感、从通信线路中读信号等。</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系统需求描述了高层的任务，高层任务不能直接映射在平台上，因为他们太复杂不能在平台上直接运行。</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为了完成系统设计需要考虑的因素：</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源代码的修改会影响整个系统，应该被限定在一个部件内部而不造成其他影响；</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接口应当稳定，甚至可以标准化；</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系统的构成应该灵活、可更换；</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将来有必要用当前的低层设计来支持其他系统的设计；</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穿越部件边界的操作会降低系统性能</a:t>
            </a:r>
            <a:r>
              <a:rPr lang="zh-CN" altLang="en-US" sz="1800" dirty="0">
                <a:solidFill>
                  <a:srgbClr val="C00000"/>
                </a:solidFill>
                <a:latin typeface="华文楷体" panose="02010600040101010101" pitchFamily="2" charset="-122"/>
                <a:ea typeface="华文楷体" panose="02010600040101010101" pitchFamily="2" charset="-122"/>
              </a:rPr>
              <a:t>（有优点，也有缺点）</a:t>
            </a:r>
            <a:r>
              <a:rPr lang="zh-CN" altLang="en-US" sz="1800" b="0" dirty="0">
                <a:solidFill>
                  <a:schemeClr val="tx1"/>
                </a:solidFill>
                <a:latin typeface="华文楷体" panose="02010600040101010101" pitchFamily="2" charset="-122"/>
                <a:ea typeface="华文楷体" panose="02010600040101010101" pitchFamily="2" charset="-122"/>
              </a:rPr>
              <a:t>；</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系统的开发需要划分成多个部分，比如由团队人员开发时。</a:t>
            </a:r>
          </a:p>
        </p:txBody>
      </p:sp>
    </p:spTree>
    <p:extLst>
      <p:ext uri="{BB962C8B-B14F-4D97-AF65-F5344CB8AC3E}">
        <p14:creationId xmlns:p14="http://schemas.microsoft.com/office/powerpoint/2010/main" val="4173900247"/>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20493" name="Line 13"/>
          <p:cNvSpPr>
            <a:spLocks noChangeShapeType="1"/>
          </p:cNvSpPr>
          <p:nvPr/>
        </p:nvSpPr>
        <p:spPr bwMode="auto">
          <a:xfrm>
            <a:off x="8543727" y="1628104"/>
            <a:ext cx="1152525" cy="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wrap="none" anchor="ctr"/>
          <a:lstStyle/>
          <a:p>
            <a:endParaRPr lang="zh-CN" altLang="en-US" sz="1800"/>
          </a:p>
        </p:txBody>
      </p:sp>
      <p:sp>
        <p:nvSpPr>
          <p:cNvPr id="27652"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27653" name="Rectangle 3"/>
          <p:cNvSpPr>
            <a:spLocks noGrp="1" noChangeArrowheads="1"/>
          </p:cNvSpPr>
          <p:nvPr>
            <p:ph type="body" idx="1"/>
          </p:nvPr>
        </p:nvSpPr>
        <p:spPr>
          <a:xfrm>
            <a:off x="654270" y="1059019"/>
            <a:ext cx="6449591" cy="5184775"/>
          </a:xfrm>
        </p:spPr>
        <p:txBody>
          <a:bodyPr/>
          <a:lstStyle/>
          <a:p>
            <a:pPr eaLnBrk="1" hangingPunct="1">
              <a:lnSpc>
                <a:spcPct val="150000"/>
              </a:lnSpc>
            </a:pPr>
            <a:r>
              <a:rPr lang="zh-CN" altLang="en-US" sz="2800" dirty="0">
                <a:latin typeface="华文中宋" panose="02010600040101010101" pitchFamily="2" charset="-122"/>
                <a:ea typeface="华文中宋" panose="02010600040101010101" pitchFamily="2" charset="-122"/>
              </a:rPr>
              <a:t>设计结构</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系统分成几个层次并且他们一层层地叠加起来。</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最下面的抽象层称为第一层，是系统的基础。</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最上面的层次一般称为</a:t>
            </a:r>
            <a:r>
              <a:rPr lang="en-US" altLang="zh-CN" b="0" dirty="0">
                <a:solidFill>
                  <a:schemeClr val="tx1"/>
                </a:solidFill>
                <a:latin typeface="华文中宋" panose="02010600040101010101" pitchFamily="2" charset="-122"/>
                <a:ea typeface="华文中宋" panose="02010600040101010101" pitchFamily="2" charset="-122"/>
              </a:rPr>
              <a:t>N</a:t>
            </a:r>
            <a:r>
              <a:rPr lang="zh-CN" altLang="en-US" b="0" dirty="0">
                <a:solidFill>
                  <a:schemeClr val="tx1"/>
                </a:solidFill>
                <a:latin typeface="华文中宋" panose="02010600040101010101" pitchFamily="2" charset="-122"/>
                <a:ea typeface="华文中宋" panose="02010600040101010101" pitchFamily="2" charset="-122"/>
              </a:rPr>
              <a:t>层。</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这种结构类似于堆栈或者洋葱的层结构，每一独立的层都保护着较低层次不被更高层次直接访问。</a:t>
            </a:r>
          </a:p>
        </p:txBody>
      </p:sp>
      <p:sp>
        <p:nvSpPr>
          <p:cNvPr id="20484" name="Rectangle 4"/>
          <p:cNvSpPr>
            <a:spLocks noChangeArrowheads="1"/>
          </p:cNvSpPr>
          <p:nvPr/>
        </p:nvSpPr>
        <p:spPr bwMode="auto">
          <a:xfrm>
            <a:off x="6959400" y="1412204"/>
            <a:ext cx="1655763" cy="43180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客户</a:t>
            </a:r>
          </a:p>
        </p:txBody>
      </p:sp>
      <p:sp>
        <p:nvSpPr>
          <p:cNvPr id="20485" name="Rectangle 5"/>
          <p:cNvSpPr>
            <a:spLocks noChangeArrowheads="1"/>
          </p:cNvSpPr>
          <p:nvPr/>
        </p:nvSpPr>
        <p:spPr bwMode="auto">
          <a:xfrm>
            <a:off x="9551789" y="1412204"/>
            <a:ext cx="1655763" cy="43180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N</a:t>
            </a:r>
            <a:r>
              <a:rPr kumimoji="0" lang="zh-CN" altLang="en-US" sz="1800">
                <a:latin typeface="Times New Roman" panose="02020603050405020304" pitchFamily="18" charset="0"/>
                <a:ea typeface="宋体" panose="02010600030101010101" pitchFamily="2" charset="-122"/>
              </a:rPr>
              <a:t>层</a:t>
            </a:r>
          </a:p>
        </p:txBody>
      </p:sp>
      <p:sp>
        <p:nvSpPr>
          <p:cNvPr id="20486" name="Rectangle 6"/>
          <p:cNvSpPr>
            <a:spLocks noChangeArrowheads="1"/>
          </p:cNvSpPr>
          <p:nvPr/>
        </p:nvSpPr>
        <p:spPr bwMode="auto">
          <a:xfrm>
            <a:off x="9551789" y="2132929"/>
            <a:ext cx="1655763" cy="43180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N</a:t>
            </a:r>
            <a:r>
              <a:rPr kumimoji="0" lang="zh-CN" altLang="en-US" sz="1800">
                <a:latin typeface="Times New Roman" panose="02020603050405020304" pitchFamily="18" charset="0"/>
                <a:ea typeface="宋体" panose="02010600030101010101" pitchFamily="2" charset="-122"/>
              </a:rPr>
              <a:t>－</a:t>
            </a:r>
            <a:r>
              <a:rPr kumimoji="0" lang="en-US" altLang="zh-CN" sz="1800">
                <a:latin typeface="Times New Roman" panose="02020603050405020304" pitchFamily="18" charset="0"/>
                <a:ea typeface="宋体" panose="02010600030101010101" pitchFamily="2" charset="-122"/>
              </a:rPr>
              <a:t>1</a:t>
            </a:r>
            <a:r>
              <a:rPr kumimoji="0" lang="zh-CN" altLang="en-US" sz="1800">
                <a:latin typeface="Times New Roman" panose="02020603050405020304" pitchFamily="18" charset="0"/>
                <a:ea typeface="宋体" panose="02010600030101010101" pitchFamily="2" charset="-122"/>
              </a:rPr>
              <a:t>层</a:t>
            </a:r>
          </a:p>
        </p:txBody>
      </p:sp>
      <p:sp>
        <p:nvSpPr>
          <p:cNvPr id="20487" name="Rectangle 7"/>
          <p:cNvSpPr>
            <a:spLocks noChangeArrowheads="1"/>
          </p:cNvSpPr>
          <p:nvPr/>
        </p:nvSpPr>
        <p:spPr bwMode="auto">
          <a:xfrm>
            <a:off x="9624813" y="4509417"/>
            <a:ext cx="1655763" cy="431800"/>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1</a:t>
            </a:r>
            <a:r>
              <a:rPr kumimoji="0" lang="zh-CN" altLang="en-US" sz="1800">
                <a:latin typeface="Times New Roman" panose="02020603050405020304" pitchFamily="18" charset="0"/>
                <a:ea typeface="宋体" panose="02010600030101010101" pitchFamily="2" charset="-122"/>
              </a:rPr>
              <a:t>层</a:t>
            </a:r>
          </a:p>
        </p:txBody>
      </p:sp>
      <p:sp>
        <p:nvSpPr>
          <p:cNvPr id="27658" name="Rectangle 8"/>
          <p:cNvSpPr>
            <a:spLocks noChangeArrowheads="1"/>
          </p:cNvSpPr>
          <p:nvPr/>
        </p:nvSpPr>
        <p:spPr bwMode="auto">
          <a:xfrm>
            <a:off x="7788870" y="5403798"/>
            <a:ext cx="3671887"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dirty="0">
                <a:latin typeface="华文楷体" panose="02010600040101010101" pitchFamily="2" charset="-122"/>
                <a:ea typeface="华文楷体" panose="02010600040101010101" pitchFamily="2" charset="-122"/>
              </a:rPr>
              <a:t>     层次模型的结构关系</a:t>
            </a:r>
          </a:p>
        </p:txBody>
      </p:sp>
      <p:sp>
        <p:nvSpPr>
          <p:cNvPr id="20489" name="Line 9"/>
          <p:cNvSpPr>
            <a:spLocks noChangeShapeType="1"/>
          </p:cNvSpPr>
          <p:nvPr/>
        </p:nvSpPr>
        <p:spPr bwMode="auto">
          <a:xfrm>
            <a:off x="10343951" y="2564729"/>
            <a:ext cx="0" cy="1944688"/>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20490" name="Line 10"/>
          <p:cNvSpPr>
            <a:spLocks noChangeShapeType="1"/>
          </p:cNvSpPr>
          <p:nvPr/>
        </p:nvSpPr>
        <p:spPr bwMode="auto">
          <a:xfrm>
            <a:off x="10343951" y="1844006"/>
            <a:ext cx="0" cy="2889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20492" name="Rectangle 12"/>
          <p:cNvSpPr>
            <a:spLocks noChangeArrowheads="1"/>
          </p:cNvSpPr>
          <p:nvPr/>
        </p:nvSpPr>
        <p:spPr bwMode="auto">
          <a:xfrm>
            <a:off x="7319763" y="1340769"/>
            <a:ext cx="3671888" cy="287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dirty="0">
                <a:solidFill>
                  <a:srgbClr val="FF0000"/>
                </a:solidFill>
                <a:latin typeface="Times New Roman" panose="02020603050405020304" pitchFamily="18" charset="0"/>
                <a:ea typeface="宋体" panose="02010600030101010101" pitchFamily="2" charset="-122"/>
              </a:rPr>
              <a:t>使用</a:t>
            </a:r>
          </a:p>
        </p:txBody>
      </p:sp>
    </p:spTree>
    <p:extLst>
      <p:ext uri="{BB962C8B-B14F-4D97-AF65-F5344CB8AC3E}">
        <p14:creationId xmlns:p14="http://schemas.microsoft.com/office/powerpoint/2010/main" val="21121247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grpId="0" nodeType="afterEffect">
                                  <p:stCondLst>
                                    <p:cond delay="0"/>
                                  </p:stCondLst>
                                  <p:childTnLst>
                                    <p:set>
                                      <p:cBhvr>
                                        <p:cTn id="6" dur="1" fill="hold">
                                          <p:stCondLst>
                                            <p:cond delay="0"/>
                                          </p:stCondLst>
                                        </p:cTn>
                                        <p:tgtEl>
                                          <p:spTgt spid="20484"/>
                                        </p:tgtEl>
                                        <p:attrNameLst>
                                          <p:attrName>style.visibility</p:attrName>
                                        </p:attrNameLst>
                                      </p:cBhvr>
                                      <p:to>
                                        <p:strVal val="visible"/>
                                      </p:to>
                                    </p:set>
                                    <p:animEffect transition="in" filter="box(in)">
                                      <p:cBhvr>
                                        <p:cTn id="7" dur="500"/>
                                        <p:tgtEl>
                                          <p:spTgt spid="2048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20492"/>
                                        </p:tgtEl>
                                        <p:attrNameLst>
                                          <p:attrName>style.visibility</p:attrName>
                                        </p:attrNameLst>
                                      </p:cBhvr>
                                      <p:to>
                                        <p:strVal val="visible"/>
                                      </p:to>
                                    </p:set>
                                    <p:animEffect transition="in" filter="blinds(horizontal)">
                                      <p:cBhvr>
                                        <p:cTn id="11" dur="500"/>
                                        <p:tgtEl>
                                          <p:spTgt spid="20492"/>
                                        </p:tgtEl>
                                      </p:cBhvr>
                                    </p:animEffect>
                                  </p:childTnLst>
                                </p:cTn>
                              </p:par>
                            </p:childTnLst>
                          </p:cTn>
                        </p:par>
                        <p:par>
                          <p:cTn id="12" fill="hold" nodeType="afterGroup">
                            <p:stCondLst>
                              <p:cond delay="1000"/>
                            </p:stCondLst>
                            <p:childTnLst>
                              <p:par>
                                <p:cTn id="13" presetID="17" presetClass="entr" presetSubtype="8" fill="hold" nodeType="afterEffect">
                                  <p:stCondLst>
                                    <p:cond delay="0"/>
                                  </p:stCondLst>
                                  <p:childTnLst>
                                    <p:set>
                                      <p:cBhvr>
                                        <p:cTn id="14" dur="1" fill="hold">
                                          <p:stCondLst>
                                            <p:cond delay="0"/>
                                          </p:stCondLst>
                                        </p:cTn>
                                        <p:tgtEl>
                                          <p:spTgt spid="20493"/>
                                        </p:tgtEl>
                                        <p:attrNameLst>
                                          <p:attrName>style.visibility</p:attrName>
                                        </p:attrNameLst>
                                      </p:cBhvr>
                                      <p:to>
                                        <p:strVal val="visible"/>
                                      </p:to>
                                    </p:set>
                                    <p:anim calcmode="lin" valueType="num">
                                      <p:cBhvr>
                                        <p:cTn id="15" dur="1000" fill="hold"/>
                                        <p:tgtEl>
                                          <p:spTgt spid="20493"/>
                                        </p:tgtEl>
                                        <p:attrNameLst>
                                          <p:attrName>ppt_x</p:attrName>
                                        </p:attrNameLst>
                                      </p:cBhvr>
                                      <p:tavLst>
                                        <p:tav tm="0">
                                          <p:val>
                                            <p:strVal val="#ppt_x-#ppt_w/2"/>
                                          </p:val>
                                        </p:tav>
                                        <p:tav tm="100000">
                                          <p:val>
                                            <p:strVal val="#ppt_x"/>
                                          </p:val>
                                        </p:tav>
                                      </p:tavLst>
                                    </p:anim>
                                    <p:anim calcmode="lin" valueType="num">
                                      <p:cBhvr>
                                        <p:cTn id="16" dur="1000" fill="hold"/>
                                        <p:tgtEl>
                                          <p:spTgt spid="20493"/>
                                        </p:tgtEl>
                                        <p:attrNameLst>
                                          <p:attrName>ppt_y</p:attrName>
                                        </p:attrNameLst>
                                      </p:cBhvr>
                                      <p:tavLst>
                                        <p:tav tm="0">
                                          <p:val>
                                            <p:strVal val="#ppt_y"/>
                                          </p:val>
                                        </p:tav>
                                        <p:tav tm="100000">
                                          <p:val>
                                            <p:strVal val="#ppt_y"/>
                                          </p:val>
                                        </p:tav>
                                      </p:tavLst>
                                    </p:anim>
                                    <p:anim calcmode="lin" valueType="num">
                                      <p:cBhvr>
                                        <p:cTn id="17" dur="1000" fill="hold"/>
                                        <p:tgtEl>
                                          <p:spTgt spid="20493"/>
                                        </p:tgtEl>
                                        <p:attrNameLst>
                                          <p:attrName>ppt_w</p:attrName>
                                        </p:attrNameLst>
                                      </p:cBhvr>
                                      <p:tavLst>
                                        <p:tav tm="0">
                                          <p:val>
                                            <p:fltVal val="0"/>
                                          </p:val>
                                        </p:tav>
                                        <p:tav tm="100000">
                                          <p:val>
                                            <p:strVal val="#ppt_w"/>
                                          </p:val>
                                        </p:tav>
                                      </p:tavLst>
                                    </p:anim>
                                    <p:anim calcmode="lin" valueType="num">
                                      <p:cBhvr>
                                        <p:cTn id="18" dur="1000" fill="hold"/>
                                        <p:tgtEl>
                                          <p:spTgt spid="20493"/>
                                        </p:tgtEl>
                                        <p:attrNameLst>
                                          <p:attrName>ppt_h</p:attrName>
                                        </p:attrNameLst>
                                      </p:cBhvr>
                                      <p:tavLst>
                                        <p:tav tm="0">
                                          <p:val>
                                            <p:strVal val="#ppt_h"/>
                                          </p:val>
                                        </p:tav>
                                        <p:tav tm="100000">
                                          <p:val>
                                            <p:strVal val="#ppt_h"/>
                                          </p:val>
                                        </p:tav>
                                      </p:tavLst>
                                    </p:anim>
                                  </p:childTnLst>
                                </p:cTn>
                              </p:par>
                            </p:childTnLst>
                          </p:cTn>
                        </p:par>
                        <p:par>
                          <p:cTn id="19" fill="hold" nodeType="afterGroup">
                            <p:stCondLst>
                              <p:cond delay="2000"/>
                            </p:stCondLst>
                            <p:childTnLst>
                              <p:par>
                                <p:cTn id="20" presetID="3" presetClass="entr" presetSubtype="10" fill="hold" grpId="0" nodeType="afterEffect">
                                  <p:stCondLst>
                                    <p:cond delay="0"/>
                                  </p:stCondLst>
                                  <p:childTnLst>
                                    <p:set>
                                      <p:cBhvr>
                                        <p:cTn id="21" dur="1" fill="hold">
                                          <p:stCondLst>
                                            <p:cond delay="0"/>
                                          </p:stCondLst>
                                        </p:cTn>
                                        <p:tgtEl>
                                          <p:spTgt spid="20485"/>
                                        </p:tgtEl>
                                        <p:attrNameLst>
                                          <p:attrName>style.visibility</p:attrName>
                                        </p:attrNameLst>
                                      </p:cBhvr>
                                      <p:to>
                                        <p:strVal val="visible"/>
                                      </p:to>
                                    </p:set>
                                    <p:animEffect transition="in" filter="blinds(horizontal)">
                                      <p:cBhvr>
                                        <p:cTn id="22" dur="500"/>
                                        <p:tgtEl>
                                          <p:spTgt spid="20485"/>
                                        </p:tgtEl>
                                      </p:cBhvr>
                                    </p:animEffect>
                                  </p:childTnLst>
                                </p:cTn>
                              </p:par>
                            </p:childTnLst>
                          </p:cTn>
                        </p:par>
                        <p:par>
                          <p:cTn id="23" fill="hold" nodeType="afterGroup">
                            <p:stCondLst>
                              <p:cond delay="2500"/>
                            </p:stCondLst>
                            <p:childTnLst>
                              <p:par>
                                <p:cTn id="24" presetID="3" presetClass="entr" presetSubtype="10" fill="hold" nodeType="afterEffect">
                                  <p:stCondLst>
                                    <p:cond delay="0"/>
                                  </p:stCondLst>
                                  <p:childTnLst>
                                    <p:set>
                                      <p:cBhvr>
                                        <p:cTn id="25" dur="1" fill="hold">
                                          <p:stCondLst>
                                            <p:cond delay="0"/>
                                          </p:stCondLst>
                                        </p:cTn>
                                        <p:tgtEl>
                                          <p:spTgt spid="20490"/>
                                        </p:tgtEl>
                                        <p:attrNameLst>
                                          <p:attrName>style.visibility</p:attrName>
                                        </p:attrNameLst>
                                      </p:cBhvr>
                                      <p:to>
                                        <p:strVal val="visible"/>
                                      </p:to>
                                    </p:set>
                                    <p:animEffect transition="in" filter="blinds(horizontal)">
                                      <p:cBhvr>
                                        <p:cTn id="26" dur="500"/>
                                        <p:tgtEl>
                                          <p:spTgt spid="20490"/>
                                        </p:tgtEl>
                                      </p:cBhvr>
                                    </p:animEffect>
                                  </p:childTnLst>
                                </p:cTn>
                              </p:par>
                            </p:childTnLst>
                          </p:cTn>
                        </p:par>
                        <p:par>
                          <p:cTn id="27" fill="hold" nodeType="afterGroup">
                            <p:stCondLst>
                              <p:cond delay="3000"/>
                            </p:stCondLst>
                            <p:childTnLst>
                              <p:par>
                                <p:cTn id="28" presetID="3" presetClass="entr" presetSubtype="10" fill="hold" grpId="0" nodeType="afterEffect">
                                  <p:stCondLst>
                                    <p:cond delay="0"/>
                                  </p:stCondLst>
                                  <p:childTnLst>
                                    <p:set>
                                      <p:cBhvr>
                                        <p:cTn id="29" dur="1" fill="hold">
                                          <p:stCondLst>
                                            <p:cond delay="0"/>
                                          </p:stCondLst>
                                        </p:cTn>
                                        <p:tgtEl>
                                          <p:spTgt spid="20486"/>
                                        </p:tgtEl>
                                        <p:attrNameLst>
                                          <p:attrName>style.visibility</p:attrName>
                                        </p:attrNameLst>
                                      </p:cBhvr>
                                      <p:to>
                                        <p:strVal val="visible"/>
                                      </p:to>
                                    </p:set>
                                    <p:animEffect transition="in" filter="blinds(horizontal)">
                                      <p:cBhvr>
                                        <p:cTn id="30" dur="500"/>
                                        <p:tgtEl>
                                          <p:spTgt spid="20486"/>
                                        </p:tgtEl>
                                      </p:cBhvr>
                                    </p:animEffect>
                                  </p:childTnLst>
                                </p:cTn>
                              </p:par>
                            </p:childTnLst>
                          </p:cTn>
                        </p:par>
                        <p:par>
                          <p:cTn id="31" fill="hold" nodeType="afterGroup">
                            <p:stCondLst>
                              <p:cond delay="3500"/>
                            </p:stCondLst>
                            <p:childTnLst>
                              <p:par>
                                <p:cTn id="32" presetID="3" presetClass="entr" presetSubtype="10" fill="hold" nodeType="afterEffect">
                                  <p:stCondLst>
                                    <p:cond delay="0"/>
                                  </p:stCondLst>
                                  <p:childTnLst>
                                    <p:set>
                                      <p:cBhvr>
                                        <p:cTn id="33" dur="1" fill="hold">
                                          <p:stCondLst>
                                            <p:cond delay="0"/>
                                          </p:stCondLst>
                                        </p:cTn>
                                        <p:tgtEl>
                                          <p:spTgt spid="20489"/>
                                        </p:tgtEl>
                                        <p:attrNameLst>
                                          <p:attrName>style.visibility</p:attrName>
                                        </p:attrNameLst>
                                      </p:cBhvr>
                                      <p:to>
                                        <p:strVal val="visible"/>
                                      </p:to>
                                    </p:set>
                                    <p:animEffect transition="in" filter="blinds(horizontal)">
                                      <p:cBhvr>
                                        <p:cTn id="34" dur="500"/>
                                        <p:tgtEl>
                                          <p:spTgt spid="20489"/>
                                        </p:tgtEl>
                                      </p:cBhvr>
                                    </p:animEffect>
                                  </p:childTnLst>
                                </p:cTn>
                              </p:par>
                            </p:childTnLst>
                          </p:cTn>
                        </p:par>
                        <p:par>
                          <p:cTn id="35" fill="hold" nodeType="afterGroup">
                            <p:stCondLst>
                              <p:cond delay="4000"/>
                            </p:stCondLst>
                            <p:childTnLst>
                              <p:par>
                                <p:cTn id="36" presetID="3" presetClass="entr" presetSubtype="10" fill="hold" grpId="0" nodeType="afterEffect">
                                  <p:stCondLst>
                                    <p:cond delay="0"/>
                                  </p:stCondLst>
                                  <p:childTnLst>
                                    <p:set>
                                      <p:cBhvr>
                                        <p:cTn id="37" dur="1" fill="hold">
                                          <p:stCondLst>
                                            <p:cond delay="0"/>
                                          </p:stCondLst>
                                        </p:cTn>
                                        <p:tgtEl>
                                          <p:spTgt spid="20487"/>
                                        </p:tgtEl>
                                        <p:attrNameLst>
                                          <p:attrName>style.visibility</p:attrName>
                                        </p:attrNameLst>
                                      </p:cBhvr>
                                      <p:to>
                                        <p:strVal val="visible"/>
                                      </p:to>
                                    </p:set>
                                    <p:animEffect transition="in" filter="blinds(horizontal)">
                                      <p:cBhvr>
                                        <p:cTn id="38" dur="500"/>
                                        <p:tgtEl>
                                          <p:spTgt spid="204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4" grpId="0" animBg="1"/>
      <p:bldP spid="20485" grpId="0" animBg="1"/>
      <p:bldP spid="20486" grpId="0" animBg="1"/>
      <p:bldP spid="20487" grpId="0" animBg="1"/>
      <p:bldP spid="2049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29699" name="Rectangle 4"/>
          <p:cNvSpPr>
            <a:spLocks noChangeArrowheads="1"/>
          </p:cNvSpPr>
          <p:nvPr/>
        </p:nvSpPr>
        <p:spPr bwMode="auto">
          <a:xfrm>
            <a:off x="1415825" y="2347640"/>
            <a:ext cx="6408739"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3</a:t>
            </a:r>
            <a:r>
              <a:rPr kumimoji="0" lang="zh-CN" altLang="en-US" sz="1800">
                <a:latin typeface="Times New Roman" panose="02020603050405020304" pitchFamily="18" charset="0"/>
                <a:ea typeface="宋体" panose="02010600030101010101" pitchFamily="2" charset="-122"/>
              </a:rPr>
              <a:t>层</a:t>
            </a:r>
          </a:p>
        </p:txBody>
      </p:sp>
      <p:sp>
        <p:nvSpPr>
          <p:cNvPr id="29700" name="Rectangle 5"/>
          <p:cNvSpPr>
            <a:spLocks noChangeArrowheads="1"/>
          </p:cNvSpPr>
          <p:nvPr/>
        </p:nvSpPr>
        <p:spPr bwMode="auto">
          <a:xfrm>
            <a:off x="1415825" y="3644630"/>
            <a:ext cx="6408739" cy="649287"/>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2</a:t>
            </a:r>
            <a:r>
              <a:rPr kumimoji="0" lang="zh-CN" altLang="en-US" sz="1800">
                <a:latin typeface="Times New Roman" panose="02020603050405020304" pitchFamily="18" charset="0"/>
                <a:ea typeface="宋体" panose="02010600030101010101" pitchFamily="2" charset="-122"/>
              </a:rPr>
              <a:t>层</a:t>
            </a:r>
          </a:p>
        </p:txBody>
      </p:sp>
      <p:sp>
        <p:nvSpPr>
          <p:cNvPr id="29701" name="Rectangle 6"/>
          <p:cNvSpPr>
            <a:spLocks noChangeArrowheads="1"/>
          </p:cNvSpPr>
          <p:nvPr/>
        </p:nvSpPr>
        <p:spPr bwMode="auto">
          <a:xfrm>
            <a:off x="1487265" y="4868591"/>
            <a:ext cx="6408737" cy="64928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1</a:t>
            </a:r>
            <a:r>
              <a:rPr kumimoji="0" lang="zh-CN" altLang="en-US" sz="1800">
                <a:latin typeface="Times New Roman" panose="02020603050405020304" pitchFamily="18" charset="0"/>
                <a:ea typeface="宋体" panose="02010600030101010101" pitchFamily="2" charset="-122"/>
              </a:rPr>
              <a:t>层</a:t>
            </a:r>
          </a:p>
        </p:txBody>
      </p:sp>
      <p:sp>
        <p:nvSpPr>
          <p:cNvPr id="29702" name="Rectangle 2"/>
          <p:cNvSpPr>
            <a:spLocks noGrp="1" noChangeArrowheads="1"/>
          </p:cNvSpPr>
          <p:nvPr>
            <p:ph type="title"/>
          </p:nvPr>
        </p:nvSpPr>
        <p:spPr>
          <a:xfrm>
            <a:off x="71439" y="148433"/>
            <a:ext cx="12192000" cy="688975"/>
          </a:xfrm>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29703" name="Rectangle 3"/>
          <p:cNvSpPr>
            <a:spLocks noGrp="1" noChangeArrowheads="1"/>
          </p:cNvSpPr>
          <p:nvPr>
            <p:ph type="body" idx="1"/>
          </p:nvPr>
        </p:nvSpPr>
        <p:spPr/>
        <p:txBody>
          <a:bodyPr/>
          <a:lstStyle/>
          <a:p>
            <a:pPr eaLnBrk="1" hangingPunct="1"/>
            <a:r>
              <a:rPr lang="zh-CN" altLang="en-US" dirty="0">
                <a:latin typeface="华文中宋" panose="02010600040101010101" pitchFamily="2" charset="-122"/>
                <a:ea typeface="华文中宋" panose="02010600040101010101" pitchFamily="2" charset="-122"/>
              </a:rPr>
              <a:t>设计结构（续）</a:t>
            </a:r>
          </a:p>
          <a:p>
            <a:pPr eaLnBrk="1" hangingPunct="1"/>
            <a:endParaRPr lang="zh-CN" altLang="en-US" dirty="0">
              <a:latin typeface="华文中宋" panose="02010600040101010101" pitchFamily="2" charset="-122"/>
              <a:ea typeface="华文中宋" panose="02010600040101010101" pitchFamily="2" charset="-122"/>
            </a:endParaRPr>
          </a:p>
        </p:txBody>
      </p:sp>
      <p:sp>
        <p:nvSpPr>
          <p:cNvPr id="29704" name="Rectangle 7"/>
          <p:cNvSpPr>
            <a:spLocks noChangeArrowheads="1"/>
          </p:cNvSpPr>
          <p:nvPr/>
        </p:nvSpPr>
        <p:spPr bwMode="auto">
          <a:xfrm>
            <a:off x="2063526" y="2420666"/>
            <a:ext cx="1079500" cy="503239"/>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a:t>
            </a:r>
            <a:r>
              <a:rPr kumimoji="0" lang="en-US" altLang="zh-CN" sz="1800">
                <a:latin typeface="Times New Roman" panose="02020603050405020304" pitchFamily="18" charset="0"/>
                <a:ea typeface="宋体" panose="02010600030101010101" pitchFamily="2" charset="-122"/>
              </a:rPr>
              <a:t>3.1</a:t>
            </a:r>
            <a:endParaRPr kumimoji="0" lang="zh-CN" altLang="en-US" sz="1800">
              <a:latin typeface="Times New Roman" panose="02020603050405020304" pitchFamily="18" charset="0"/>
              <a:ea typeface="宋体" panose="02010600030101010101" pitchFamily="2" charset="-122"/>
            </a:endParaRPr>
          </a:p>
        </p:txBody>
      </p:sp>
      <p:sp>
        <p:nvSpPr>
          <p:cNvPr id="29705" name="Rectangle 8"/>
          <p:cNvSpPr>
            <a:spLocks noChangeArrowheads="1"/>
          </p:cNvSpPr>
          <p:nvPr/>
        </p:nvSpPr>
        <p:spPr bwMode="auto">
          <a:xfrm>
            <a:off x="3935189" y="2420666"/>
            <a:ext cx="1079500" cy="503239"/>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a:t>
            </a:r>
            <a:r>
              <a:rPr kumimoji="0" lang="en-US" altLang="zh-CN" sz="1800">
                <a:latin typeface="Times New Roman" panose="02020603050405020304" pitchFamily="18" charset="0"/>
                <a:ea typeface="宋体" panose="02010600030101010101" pitchFamily="2" charset="-122"/>
              </a:rPr>
              <a:t>3.2</a:t>
            </a:r>
            <a:endParaRPr kumimoji="0" lang="zh-CN" altLang="en-US" sz="1800">
              <a:latin typeface="Times New Roman" panose="02020603050405020304" pitchFamily="18" charset="0"/>
              <a:ea typeface="宋体" panose="02010600030101010101" pitchFamily="2" charset="-122"/>
            </a:endParaRPr>
          </a:p>
        </p:txBody>
      </p:sp>
      <p:sp>
        <p:nvSpPr>
          <p:cNvPr id="29706" name="Rectangle 9"/>
          <p:cNvSpPr>
            <a:spLocks noChangeArrowheads="1"/>
          </p:cNvSpPr>
          <p:nvPr/>
        </p:nvSpPr>
        <p:spPr bwMode="auto">
          <a:xfrm>
            <a:off x="5806851" y="2420666"/>
            <a:ext cx="1079500" cy="503239"/>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a:t>
            </a:r>
            <a:r>
              <a:rPr kumimoji="0" lang="en-US" altLang="zh-CN" sz="1800">
                <a:latin typeface="Times New Roman" panose="02020603050405020304" pitchFamily="18" charset="0"/>
                <a:ea typeface="宋体" panose="02010600030101010101" pitchFamily="2" charset="-122"/>
              </a:rPr>
              <a:t>3.3</a:t>
            </a:r>
            <a:endParaRPr kumimoji="0" lang="zh-CN" altLang="en-US" sz="1800">
              <a:latin typeface="Times New Roman" panose="02020603050405020304" pitchFamily="18" charset="0"/>
              <a:ea typeface="宋体" panose="02010600030101010101" pitchFamily="2" charset="-122"/>
            </a:endParaRPr>
          </a:p>
        </p:txBody>
      </p:sp>
      <p:sp>
        <p:nvSpPr>
          <p:cNvPr id="29707" name="Rectangle 10"/>
          <p:cNvSpPr>
            <a:spLocks noChangeArrowheads="1"/>
          </p:cNvSpPr>
          <p:nvPr/>
        </p:nvSpPr>
        <p:spPr bwMode="auto">
          <a:xfrm>
            <a:off x="2063526" y="3716066"/>
            <a:ext cx="1079500" cy="503239"/>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a:t>
            </a:r>
            <a:r>
              <a:rPr kumimoji="0" lang="en-US" altLang="zh-CN" sz="1800">
                <a:latin typeface="Times New Roman" panose="02020603050405020304" pitchFamily="18" charset="0"/>
                <a:ea typeface="宋体" panose="02010600030101010101" pitchFamily="2" charset="-122"/>
              </a:rPr>
              <a:t>2.1</a:t>
            </a:r>
            <a:endParaRPr kumimoji="0" lang="zh-CN" altLang="en-US" sz="1800">
              <a:latin typeface="Times New Roman" panose="02020603050405020304" pitchFamily="18" charset="0"/>
              <a:ea typeface="宋体" panose="02010600030101010101" pitchFamily="2" charset="-122"/>
            </a:endParaRPr>
          </a:p>
        </p:txBody>
      </p:sp>
      <p:sp>
        <p:nvSpPr>
          <p:cNvPr id="29708" name="Rectangle 11"/>
          <p:cNvSpPr>
            <a:spLocks noChangeArrowheads="1"/>
          </p:cNvSpPr>
          <p:nvPr/>
        </p:nvSpPr>
        <p:spPr bwMode="auto">
          <a:xfrm>
            <a:off x="3935189" y="3716066"/>
            <a:ext cx="1079500" cy="503239"/>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a:t>
            </a:r>
            <a:r>
              <a:rPr kumimoji="0" lang="en-US" altLang="zh-CN" sz="1800">
                <a:latin typeface="Times New Roman" panose="02020603050405020304" pitchFamily="18" charset="0"/>
                <a:ea typeface="宋体" panose="02010600030101010101" pitchFamily="2" charset="-122"/>
              </a:rPr>
              <a:t>2.2</a:t>
            </a:r>
            <a:endParaRPr kumimoji="0" lang="zh-CN" altLang="en-US" sz="1800">
              <a:latin typeface="Times New Roman" panose="02020603050405020304" pitchFamily="18" charset="0"/>
              <a:ea typeface="宋体" panose="02010600030101010101" pitchFamily="2" charset="-122"/>
            </a:endParaRPr>
          </a:p>
        </p:txBody>
      </p:sp>
      <p:sp>
        <p:nvSpPr>
          <p:cNvPr id="29709" name="Rectangle 12"/>
          <p:cNvSpPr>
            <a:spLocks noChangeArrowheads="1"/>
          </p:cNvSpPr>
          <p:nvPr/>
        </p:nvSpPr>
        <p:spPr bwMode="auto">
          <a:xfrm>
            <a:off x="5806851" y="3716066"/>
            <a:ext cx="1079500" cy="503239"/>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a:t>
            </a:r>
            <a:r>
              <a:rPr kumimoji="0" lang="en-US" altLang="zh-CN" sz="1800">
                <a:latin typeface="Times New Roman" panose="02020603050405020304" pitchFamily="18" charset="0"/>
                <a:ea typeface="宋体" panose="02010600030101010101" pitchFamily="2" charset="-122"/>
              </a:rPr>
              <a:t>2.3</a:t>
            </a:r>
            <a:endParaRPr kumimoji="0" lang="zh-CN" altLang="en-US" sz="1800">
              <a:latin typeface="Times New Roman" panose="02020603050405020304" pitchFamily="18" charset="0"/>
              <a:ea typeface="宋体" panose="02010600030101010101" pitchFamily="2" charset="-122"/>
            </a:endParaRPr>
          </a:p>
        </p:txBody>
      </p:sp>
      <p:sp>
        <p:nvSpPr>
          <p:cNvPr id="29710" name="Rectangle 13"/>
          <p:cNvSpPr>
            <a:spLocks noChangeArrowheads="1"/>
          </p:cNvSpPr>
          <p:nvPr/>
        </p:nvSpPr>
        <p:spPr bwMode="auto">
          <a:xfrm>
            <a:off x="2063526" y="4940030"/>
            <a:ext cx="1079500" cy="5032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a:t>
            </a:r>
            <a:r>
              <a:rPr kumimoji="0" lang="en-US" altLang="zh-CN" sz="1800">
                <a:latin typeface="Times New Roman" panose="02020603050405020304" pitchFamily="18" charset="0"/>
                <a:ea typeface="宋体" panose="02010600030101010101" pitchFamily="2" charset="-122"/>
              </a:rPr>
              <a:t>1.1</a:t>
            </a:r>
            <a:endParaRPr kumimoji="0" lang="zh-CN" altLang="en-US" sz="1800">
              <a:latin typeface="Times New Roman" panose="02020603050405020304" pitchFamily="18" charset="0"/>
              <a:ea typeface="宋体" panose="02010600030101010101" pitchFamily="2" charset="-122"/>
            </a:endParaRPr>
          </a:p>
        </p:txBody>
      </p:sp>
      <p:sp>
        <p:nvSpPr>
          <p:cNvPr id="29711" name="Rectangle 14"/>
          <p:cNvSpPr>
            <a:spLocks noChangeArrowheads="1"/>
          </p:cNvSpPr>
          <p:nvPr/>
        </p:nvSpPr>
        <p:spPr bwMode="auto">
          <a:xfrm>
            <a:off x="3935189" y="4940030"/>
            <a:ext cx="1079500" cy="5032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a:t>
            </a:r>
            <a:r>
              <a:rPr kumimoji="0" lang="en-US" altLang="zh-CN" sz="1800">
                <a:latin typeface="Times New Roman" panose="02020603050405020304" pitchFamily="18" charset="0"/>
                <a:ea typeface="宋体" panose="02010600030101010101" pitchFamily="2" charset="-122"/>
              </a:rPr>
              <a:t>1.2</a:t>
            </a:r>
            <a:endParaRPr kumimoji="0" lang="zh-CN" altLang="en-US" sz="1800">
              <a:latin typeface="Times New Roman" panose="02020603050405020304" pitchFamily="18" charset="0"/>
              <a:ea typeface="宋体" panose="02010600030101010101" pitchFamily="2" charset="-122"/>
            </a:endParaRPr>
          </a:p>
        </p:txBody>
      </p:sp>
      <p:sp>
        <p:nvSpPr>
          <p:cNvPr id="29712" name="Rectangle 15"/>
          <p:cNvSpPr>
            <a:spLocks noChangeArrowheads="1"/>
          </p:cNvSpPr>
          <p:nvPr/>
        </p:nvSpPr>
        <p:spPr bwMode="auto">
          <a:xfrm>
            <a:off x="5806851" y="4940030"/>
            <a:ext cx="1079500" cy="5032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部件</a:t>
            </a:r>
            <a:r>
              <a:rPr kumimoji="0" lang="en-US" altLang="zh-CN" sz="1800">
                <a:latin typeface="Times New Roman" panose="02020603050405020304" pitchFamily="18" charset="0"/>
                <a:ea typeface="宋体" panose="02010600030101010101" pitchFamily="2" charset="-122"/>
              </a:rPr>
              <a:t>1.3</a:t>
            </a:r>
            <a:endParaRPr kumimoji="0" lang="zh-CN" altLang="en-US" sz="1800">
              <a:latin typeface="Times New Roman" panose="02020603050405020304" pitchFamily="18" charset="0"/>
              <a:ea typeface="宋体" panose="02010600030101010101" pitchFamily="2" charset="-122"/>
            </a:endParaRPr>
          </a:p>
        </p:txBody>
      </p:sp>
      <p:sp>
        <p:nvSpPr>
          <p:cNvPr id="29713" name="Line 17"/>
          <p:cNvSpPr>
            <a:spLocks noChangeShapeType="1"/>
          </p:cNvSpPr>
          <p:nvPr/>
        </p:nvSpPr>
        <p:spPr bwMode="auto">
          <a:xfrm>
            <a:off x="2566763" y="2923903"/>
            <a:ext cx="0"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9714" name="Line 18"/>
          <p:cNvSpPr>
            <a:spLocks noChangeShapeType="1"/>
          </p:cNvSpPr>
          <p:nvPr/>
        </p:nvSpPr>
        <p:spPr bwMode="auto">
          <a:xfrm>
            <a:off x="2566763" y="4220889"/>
            <a:ext cx="0" cy="7191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9715" name="Line 19"/>
          <p:cNvSpPr>
            <a:spLocks noChangeShapeType="1"/>
          </p:cNvSpPr>
          <p:nvPr/>
        </p:nvSpPr>
        <p:spPr bwMode="auto">
          <a:xfrm flipH="1">
            <a:off x="2711226" y="2923903"/>
            <a:ext cx="1728788"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9716" name="Line 20"/>
          <p:cNvSpPr>
            <a:spLocks noChangeShapeType="1"/>
          </p:cNvSpPr>
          <p:nvPr/>
        </p:nvSpPr>
        <p:spPr bwMode="auto">
          <a:xfrm>
            <a:off x="2639790" y="2923903"/>
            <a:ext cx="1800225"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9717" name="Line 21"/>
          <p:cNvSpPr>
            <a:spLocks noChangeShapeType="1"/>
          </p:cNvSpPr>
          <p:nvPr/>
        </p:nvSpPr>
        <p:spPr bwMode="auto">
          <a:xfrm flipH="1">
            <a:off x="4582890" y="2923903"/>
            <a:ext cx="1800225"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9718" name="Line 22"/>
          <p:cNvSpPr>
            <a:spLocks noChangeShapeType="1"/>
          </p:cNvSpPr>
          <p:nvPr/>
        </p:nvSpPr>
        <p:spPr bwMode="auto">
          <a:xfrm>
            <a:off x="4655914" y="2923903"/>
            <a:ext cx="1871663" cy="792163"/>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9719" name="Line 23"/>
          <p:cNvSpPr>
            <a:spLocks noChangeShapeType="1"/>
          </p:cNvSpPr>
          <p:nvPr/>
        </p:nvSpPr>
        <p:spPr bwMode="auto">
          <a:xfrm>
            <a:off x="4511451" y="4220889"/>
            <a:ext cx="0" cy="7191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9720" name="Line 24"/>
          <p:cNvSpPr>
            <a:spLocks noChangeShapeType="1"/>
          </p:cNvSpPr>
          <p:nvPr/>
        </p:nvSpPr>
        <p:spPr bwMode="auto">
          <a:xfrm flipH="1">
            <a:off x="2639788" y="4220889"/>
            <a:ext cx="1727200" cy="7191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9721" name="Line 25"/>
          <p:cNvSpPr>
            <a:spLocks noChangeShapeType="1"/>
          </p:cNvSpPr>
          <p:nvPr/>
        </p:nvSpPr>
        <p:spPr bwMode="auto">
          <a:xfrm flipH="1">
            <a:off x="2782666" y="4220889"/>
            <a:ext cx="3457575" cy="719139"/>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9722" name="Line 26"/>
          <p:cNvSpPr>
            <a:spLocks noChangeShapeType="1"/>
          </p:cNvSpPr>
          <p:nvPr/>
        </p:nvSpPr>
        <p:spPr bwMode="auto">
          <a:xfrm>
            <a:off x="3143027" y="4004991"/>
            <a:ext cx="792163"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
        <p:nvSpPr>
          <p:cNvPr id="29723" name="Rectangle 27"/>
          <p:cNvSpPr>
            <a:spLocks noChangeArrowheads="1"/>
          </p:cNvSpPr>
          <p:nvPr/>
        </p:nvSpPr>
        <p:spPr bwMode="auto">
          <a:xfrm>
            <a:off x="2566763" y="5876654"/>
            <a:ext cx="4176712"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dirty="0">
                <a:latin typeface="Times New Roman" panose="02020603050405020304" pitchFamily="18" charset="0"/>
                <a:ea typeface="华文楷体" panose="02010600040101010101" pitchFamily="2" charset="-122"/>
              </a:rPr>
              <a:t>层次模型结构举例</a:t>
            </a:r>
          </a:p>
        </p:txBody>
      </p:sp>
      <p:sp>
        <p:nvSpPr>
          <p:cNvPr id="29724" name="AutoShape 28"/>
          <p:cNvSpPr>
            <a:spLocks noChangeArrowheads="1"/>
          </p:cNvSpPr>
          <p:nvPr/>
        </p:nvSpPr>
        <p:spPr bwMode="auto">
          <a:xfrm>
            <a:off x="6456140" y="188640"/>
            <a:ext cx="2016125" cy="1150939"/>
          </a:xfrm>
          <a:prstGeom prst="wedgeRoundRectCallout">
            <a:avLst>
              <a:gd name="adj1" fmla="val -146852"/>
              <a:gd name="adj2" fmla="val 260620"/>
              <a:gd name="adj3" fmla="val 16667"/>
            </a:avLst>
          </a:prstGeom>
          <a:solidFill>
            <a:srgbClr val="CCFFCC"/>
          </a:solidFill>
          <a:ln w="9525">
            <a:solidFill>
              <a:schemeClr val="tx1"/>
            </a:solidFill>
            <a:miter lim="800000"/>
            <a:headEnd/>
            <a:tailEnd/>
          </a:ln>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solidFill>
                  <a:srgbClr val="000000"/>
                </a:solidFill>
                <a:latin typeface="Times New Roman" panose="02020603050405020304" pitchFamily="18" charset="0"/>
                <a:ea typeface="宋体" panose="02010600030101010101" pitchFamily="2" charset="-122"/>
              </a:rPr>
              <a:t>通过设计统一的层调用接口对层进行保护</a:t>
            </a:r>
          </a:p>
        </p:txBody>
      </p:sp>
      <p:sp>
        <p:nvSpPr>
          <p:cNvPr id="29725" name="AutoShape 29"/>
          <p:cNvSpPr>
            <a:spLocks noChangeArrowheads="1"/>
          </p:cNvSpPr>
          <p:nvPr/>
        </p:nvSpPr>
        <p:spPr bwMode="auto">
          <a:xfrm>
            <a:off x="6456140" y="188640"/>
            <a:ext cx="2016125" cy="1150939"/>
          </a:xfrm>
          <a:prstGeom prst="wedgeRoundRectCallout">
            <a:avLst>
              <a:gd name="adj1" fmla="val -146852"/>
              <a:gd name="adj2" fmla="val 354412"/>
              <a:gd name="adj3" fmla="val 16667"/>
            </a:avLst>
          </a:prstGeom>
          <a:solidFill>
            <a:srgbClr val="CCFFCC"/>
          </a:solidFill>
          <a:ln w="9525">
            <a:solidFill>
              <a:schemeClr val="tx1"/>
            </a:solidFill>
            <a:miter lim="800000"/>
            <a:headEnd/>
            <a:tailEnd/>
          </a:ln>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solidFill>
                  <a:srgbClr val="000000"/>
                </a:solidFill>
                <a:latin typeface="Times New Roman" panose="02020603050405020304" pitchFamily="18" charset="0"/>
                <a:ea typeface="宋体" panose="02010600030101010101" pitchFamily="2" charset="-122"/>
              </a:rPr>
              <a:t>通过设计统一的层调用接口对层进行保护</a:t>
            </a:r>
          </a:p>
        </p:txBody>
      </p:sp>
      <p:sp>
        <p:nvSpPr>
          <p:cNvPr id="29726" name="AutoShape 30"/>
          <p:cNvSpPr>
            <a:spLocks noChangeArrowheads="1"/>
          </p:cNvSpPr>
          <p:nvPr/>
        </p:nvSpPr>
        <p:spPr bwMode="auto">
          <a:xfrm>
            <a:off x="6456140" y="188640"/>
            <a:ext cx="2016125" cy="1150939"/>
          </a:xfrm>
          <a:prstGeom prst="wedgeRoundRectCallout">
            <a:avLst>
              <a:gd name="adj1" fmla="val -146852"/>
              <a:gd name="adj2" fmla="val 260620"/>
              <a:gd name="adj3" fmla="val 16667"/>
            </a:avLst>
          </a:prstGeom>
          <a:solidFill>
            <a:srgbClr val="CCFFCC"/>
          </a:solidFill>
          <a:ln w="9525">
            <a:solidFill>
              <a:schemeClr val="tx1"/>
            </a:solidFill>
            <a:miter lim="800000"/>
            <a:headEnd/>
            <a:tailEnd/>
          </a:ln>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solidFill>
                  <a:srgbClr val="000000"/>
                </a:solidFill>
                <a:latin typeface="Times New Roman" panose="02020603050405020304" pitchFamily="18" charset="0"/>
                <a:ea typeface="宋体" panose="02010600030101010101" pitchFamily="2" charset="-122"/>
              </a:rPr>
              <a:t>应该通过设计统一的层调用接口对层进行保护</a:t>
            </a:r>
          </a:p>
        </p:txBody>
      </p:sp>
    </p:spTree>
    <p:extLst>
      <p:ext uri="{BB962C8B-B14F-4D97-AF65-F5344CB8AC3E}">
        <p14:creationId xmlns:p14="http://schemas.microsoft.com/office/powerpoint/2010/main" val="108472667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30723"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30724" name="Rectangle 3"/>
          <p:cNvSpPr>
            <a:spLocks noGrp="1" noChangeArrowheads="1"/>
          </p:cNvSpPr>
          <p:nvPr>
            <p:ph type="body" idx="1"/>
          </p:nvPr>
        </p:nvSpPr>
        <p:spPr>
          <a:xfrm>
            <a:off x="623392" y="949624"/>
            <a:ext cx="11089232" cy="4895851"/>
          </a:xfrm>
        </p:spPr>
        <p:txBody>
          <a:bodyPr/>
          <a:lstStyle/>
          <a:p>
            <a:pPr eaLnBrk="1" hangingPunct="1">
              <a:lnSpc>
                <a:spcPct val="150000"/>
              </a:lnSpc>
            </a:pPr>
            <a:r>
              <a:rPr lang="zh-CN" altLang="en-US" dirty="0">
                <a:latin typeface="华文中宋" panose="02010600040101010101" pitchFamily="2" charset="-122"/>
                <a:ea typeface="华文中宋" panose="02010600040101010101" pitchFamily="2" charset="-122"/>
              </a:rPr>
              <a:t>层次结构的特性</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调用请求总是将高层请求映射成低层的更基础的操作。</a:t>
            </a:r>
            <a:r>
              <a:rPr lang="en-US" altLang="zh-CN" b="0" dirty="0">
                <a:solidFill>
                  <a:schemeClr val="tx1"/>
                </a:solidFill>
                <a:latin typeface="华文中宋" panose="02010600040101010101" pitchFamily="2" charset="-122"/>
                <a:ea typeface="华文中宋" panose="02010600040101010101" pitchFamily="2" charset="-122"/>
              </a:rPr>
              <a:t>N</a:t>
            </a:r>
            <a:r>
              <a:rPr lang="zh-CN" altLang="en-US" b="0" dirty="0">
                <a:solidFill>
                  <a:schemeClr val="tx1"/>
                </a:solidFill>
                <a:latin typeface="华文中宋" panose="02010600040101010101" pitchFamily="2" charset="-122"/>
                <a:ea typeface="华文中宋" panose="02010600040101010101" pitchFamily="2" charset="-122"/>
              </a:rPr>
              <a:t>     </a:t>
            </a:r>
            <a:r>
              <a:rPr lang="en-US" altLang="zh-CN" b="0" dirty="0">
                <a:solidFill>
                  <a:schemeClr val="tx1"/>
                </a:solidFill>
                <a:latin typeface="华文中宋" panose="02010600040101010101" pitchFamily="2" charset="-122"/>
                <a:ea typeface="华文中宋" panose="02010600040101010101" pitchFamily="2" charset="-122"/>
              </a:rPr>
              <a:t>N</a:t>
            </a:r>
            <a:r>
              <a:rPr lang="zh-CN" altLang="en-US" b="0" dirty="0">
                <a:solidFill>
                  <a:schemeClr val="tx1"/>
                </a:solidFill>
                <a:latin typeface="华文中宋" panose="02010600040101010101" pitchFamily="2" charset="-122"/>
                <a:ea typeface="华文中宋" panose="02010600040101010101" pitchFamily="2" charset="-122"/>
              </a:rPr>
              <a:t>－</a:t>
            </a:r>
            <a:r>
              <a:rPr lang="en-US" altLang="zh-CN" b="0" dirty="0">
                <a:solidFill>
                  <a:schemeClr val="tx1"/>
                </a:solidFill>
                <a:latin typeface="华文中宋" panose="02010600040101010101" pitchFamily="2" charset="-122"/>
                <a:ea typeface="华文中宋" panose="02010600040101010101" pitchFamily="2" charset="-122"/>
              </a:rPr>
              <a:t>1……2       1(</a:t>
            </a:r>
            <a:r>
              <a:rPr lang="zh-CN" altLang="en-US" b="0" dirty="0">
                <a:solidFill>
                  <a:schemeClr val="tx1"/>
                </a:solidFill>
                <a:latin typeface="华文中宋" panose="02010600040101010101" pitchFamily="2" charset="-122"/>
                <a:ea typeface="华文中宋" panose="02010600040101010101" pitchFamily="2" charset="-122"/>
              </a:rPr>
              <a:t>调用直到能完成任务为止</a:t>
            </a:r>
            <a:r>
              <a:rPr lang="en-US" altLang="zh-CN" b="0" dirty="0">
                <a:solidFill>
                  <a:schemeClr val="tx1"/>
                </a:solidFill>
                <a:latin typeface="华文中宋" panose="02010600040101010101" pitchFamily="2" charset="-122"/>
                <a:ea typeface="华文中宋" panose="02010600040101010101" pitchFamily="2" charset="-122"/>
              </a:rPr>
              <a:t>)</a:t>
            </a:r>
            <a:r>
              <a:rPr lang="zh-CN" altLang="en-US" b="0" dirty="0">
                <a:solidFill>
                  <a:schemeClr val="tx1"/>
                </a:solidFill>
                <a:latin typeface="华文中宋" panose="02010600040101010101" pitchFamily="2" charset="-122"/>
                <a:ea typeface="华文中宋" panose="02010600040101010101" pitchFamily="2" charset="-122"/>
              </a:rPr>
              <a:t>。自顶向下的信息和控制通常被描述成</a:t>
            </a:r>
            <a:r>
              <a:rPr lang="zh-CN" altLang="en-US" b="0" dirty="0">
                <a:solidFill>
                  <a:srgbClr val="C00000"/>
                </a:solidFill>
                <a:latin typeface="华文中宋" panose="02010600040101010101" pitchFamily="2" charset="-122"/>
                <a:ea typeface="华文中宋" panose="02010600040101010101" pitchFamily="2" charset="-122"/>
              </a:rPr>
              <a:t>“请求”</a:t>
            </a:r>
            <a:r>
              <a:rPr lang="zh-CN" altLang="en-US" b="0" dirty="0">
                <a:solidFill>
                  <a:schemeClr val="tx1"/>
                </a:solidFill>
                <a:latin typeface="华文中宋" panose="02010600040101010101" pitchFamily="2" charset="-122"/>
                <a:ea typeface="华文中宋" panose="02010600040101010101" pitchFamily="2" charset="-122"/>
              </a:rPr>
              <a:t>。</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从层</a:t>
            </a:r>
            <a:r>
              <a:rPr lang="en-US" altLang="zh-CN" b="0" dirty="0">
                <a:solidFill>
                  <a:schemeClr val="tx1"/>
                </a:solidFill>
                <a:latin typeface="华文中宋" panose="02010600040101010101" pitchFamily="2" charset="-122"/>
                <a:ea typeface="华文中宋" panose="02010600040101010101" pitchFamily="2" charset="-122"/>
              </a:rPr>
              <a:t>1</a:t>
            </a:r>
            <a:r>
              <a:rPr lang="zh-CN" altLang="en-US" b="0" dirty="0">
                <a:solidFill>
                  <a:schemeClr val="tx1"/>
                </a:solidFill>
                <a:latin typeface="华文中宋" panose="02010600040101010101" pitchFamily="2" charset="-122"/>
                <a:ea typeface="华文中宋" panose="02010600040101010101" pitchFamily="2" charset="-122"/>
              </a:rPr>
              <a:t>开始的自底向上的操作链过程，通过这种方式数据穿过各层一直到达最高层（例如输入设备检测到输入动作） 。自底向上的方式被描述成</a:t>
            </a:r>
            <a:r>
              <a:rPr lang="zh-CN" altLang="en-US" b="0" dirty="0">
                <a:solidFill>
                  <a:srgbClr val="C00000"/>
                </a:solidFill>
                <a:latin typeface="华文中宋" panose="02010600040101010101" pitchFamily="2" charset="-122"/>
                <a:ea typeface="华文中宋" panose="02010600040101010101" pitchFamily="2" charset="-122"/>
              </a:rPr>
              <a:t>“通知”</a:t>
            </a:r>
            <a:r>
              <a:rPr lang="zh-CN" altLang="en-US" b="0" dirty="0">
                <a:solidFill>
                  <a:schemeClr val="tx1"/>
                </a:solidFill>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2627561947"/>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灯片编号占位符 6"/>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32771"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32772" name="Rectangle 3"/>
          <p:cNvSpPr>
            <a:spLocks noGrp="1" noChangeArrowheads="1"/>
          </p:cNvSpPr>
          <p:nvPr>
            <p:ph type="body" sz="half" idx="1"/>
          </p:nvPr>
        </p:nvSpPr>
        <p:spPr>
          <a:xfrm>
            <a:off x="551384" y="868364"/>
            <a:ext cx="11305256" cy="5400675"/>
          </a:xfrm>
        </p:spPr>
        <p:txBody>
          <a:bodyPr/>
          <a:lstStyle/>
          <a:p>
            <a:pPr eaLnBrk="1" hangingPunct="1">
              <a:lnSpc>
                <a:spcPct val="150000"/>
              </a:lnSpc>
            </a:pPr>
            <a:r>
              <a:rPr lang="zh-CN" altLang="en-US" dirty="0">
                <a:latin typeface="华文中宋" panose="02010600040101010101" pitchFamily="2" charset="-122"/>
                <a:ea typeface="华文中宋" panose="02010600040101010101" pitchFamily="2" charset="-122"/>
              </a:rPr>
              <a:t>层次结构的实现</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定义为合适的分层而采取的抽象标准，这种标准通常反映了与平台概念的差距。</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例如，在软件开发中根据距硬件或应用接近的程度建立层次。</a:t>
            </a:r>
          </a:p>
          <a:p>
            <a:pPr lvl="1" eaLnBrk="1" hangingPunct="1">
              <a:lnSpc>
                <a:spcPct val="150000"/>
              </a:lnSpc>
              <a:buFont typeface="Wingdings" panose="05000000000000000000" pitchFamily="2" charset="2"/>
              <a:buChar char="n"/>
            </a:pPr>
            <a:r>
              <a:rPr lang="zh-CN" altLang="en-US" sz="1800" b="0" dirty="0">
                <a:solidFill>
                  <a:schemeClr val="tx1"/>
                </a:solidFill>
                <a:highlight>
                  <a:srgbClr val="FFFF00"/>
                </a:highlight>
                <a:latin typeface="华文中宋" panose="02010600040101010101" pitchFamily="2" charset="-122"/>
                <a:ea typeface="华文中宋" panose="02010600040101010101" pitchFamily="2" charset="-122"/>
              </a:rPr>
              <a:t>抽象标准决定模型层次的数目</a:t>
            </a:r>
            <a:r>
              <a:rPr lang="zh-CN" altLang="en-US" sz="1800" b="0" dirty="0">
                <a:solidFill>
                  <a:schemeClr val="tx1"/>
                </a:solidFill>
                <a:latin typeface="华文中宋" panose="02010600040101010101" pitchFamily="2" charset="-122"/>
                <a:ea typeface="华文中宋" panose="02010600040101010101" pitchFamily="2" charset="-122"/>
              </a:rPr>
              <a:t>，层次的过少或者过多都导致问题的发生。</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给各个层次命名和分配任务。</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规范服务，层次之间要严格分开，确保没有部件会跨越两层以上。高层应该扩展以覆盖更大的可用性，低层应该设法保持瘦小（倒金字塔式的复用）</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为每个层次定义接口（黑盒法、白盒法、灰盒法）</a:t>
            </a:r>
          </a:p>
          <a:p>
            <a:pPr lvl="1" eaLnBrk="1" hangingPunct="1">
              <a:lnSpc>
                <a:spcPct val="150000"/>
              </a:lnSpc>
              <a:buFont typeface="Wingdings" panose="05000000000000000000" pitchFamily="2" charset="2"/>
              <a:buChar char="n"/>
            </a:pPr>
            <a:r>
              <a:rPr lang="zh-CN" altLang="en-US" sz="1800" b="0" dirty="0">
                <a:solidFill>
                  <a:schemeClr val="tx1"/>
                </a:solidFill>
                <a:latin typeface="华文中宋" panose="02010600040101010101" pitchFamily="2" charset="-122"/>
                <a:ea typeface="华文中宋" panose="02010600040101010101" pitchFamily="2" charset="-122"/>
              </a:rPr>
              <a:t>构建独立的层次，工作重点尽可能放在层次之间的接口上。</a:t>
            </a:r>
          </a:p>
        </p:txBody>
      </p:sp>
      <p:graphicFrame>
        <p:nvGraphicFramePr>
          <p:cNvPr id="23638" name="Group 86"/>
          <p:cNvGraphicFramePr>
            <a:graphicFrameLocks noGrp="1"/>
          </p:cNvGraphicFramePr>
          <p:nvPr>
            <p:ph sz="half" idx="2"/>
            <p:extLst>
              <p:ext uri="{D42A27DB-BD31-4B8C-83A1-F6EECF244321}">
                <p14:modId xmlns:p14="http://schemas.microsoft.com/office/powerpoint/2010/main" val="422326359"/>
              </p:ext>
            </p:extLst>
          </p:nvPr>
        </p:nvGraphicFramePr>
        <p:xfrm>
          <a:off x="7392144" y="4149081"/>
          <a:ext cx="4824536" cy="2711252"/>
        </p:xfrm>
        <a:graphic>
          <a:graphicData uri="http://schemas.openxmlformats.org/drawingml/2006/table">
            <a:tbl>
              <a:tblPr/>
              <a:tblGrid>
                <a:gridCol w="2201127">
                  <a:extLst>
                    <a:ext uri="{9D8B030D-6E8A-4147-A177-3AD203B41FA5}">
                      <a16:colId xmlns:a16="http://schemas.microsoft.com/office/drawing/2014/main" val="20000"/>
                    </a:ext>
                  </a:extLst>
                </a:gridCol>
                <a:gridCol w="2623409">
                  <a:extLst>
                    <a:ext uri="{9D8B030D-6E8A-4147-A177-3AD203B41FA5}">
                      <a16:colId xmlns:a16="http://schemas.microsoft.com/office/drawing/2014/main" val="20001"/>
                    </a:ext>
                  </a:extLst>
                </a:gridCol>
              </a:tblGrid>
              <a:tr h="420074">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900" b="1" i="0" u="none" strike="noStrike" cap="none" normalizeH="0" baseline="0" dirty="0">
                          <a:ln>
                            <a:noFill/>
                          </a:ln>
                          <a:solidFill>
                            <a:srgbClr val="C00000"/>
                          </a:solidFill>
                          <a:effectLst/>
                          <a:latin typeface="ITC Avant Garde Gothic Demi" pitchFamily="34" charset="0"/>
                          <a:ea typeface="-윤고딕140" pitchFamily="18" charset="-127"/>
                        </a:rPr>
                        <a:t>Brown</a:t>
                      </a:r>
                      <a:endParaRPr kumimoji="1" lang="en-US" altLang="zh-CN" sz="1900" b="0" i="0" u="none" strike="noStrike" cap="none" normalizeH="0" baseline="0" dirty="0">
                        <a:ln>
                          <a:noFill/>
                        </a:ln>
                        <a:solidFill>
                          <a:srgbClr val="C00000"/>
                        </a:solidFill>
                        <a:effectLst/>
                        <a:latin typeface="ITC Avant Garde Gothic Demi" pitchFamily="34" charset="0"/>
                        <a:ea typeface="-윤고딕140" pitchFamily="18"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342900" marR="0" lvl="0" indent="-342900" algn="ctr" defTabSz="914400" rtl="0" eaLnBrk="1" fontAlgn="base" latinLnBrk="1" hangingPunct="1">
                        <a:lnSpc>
                          <a:spcPct val="100000"/>
                        </a:lnSpc>
                        <a:spcBef>
                          <a:spcPct val="0"/>
                        </a:spcBef>
                        <a:spcAft>
                          <a:spcPct val="0"/>
                        </a:spcAft>
                        <a:buClrTx/>
                        <a:buSzTx/>
                        <a:buFontTx/>
                        <a:buNone/>
                        <a:tabLst/>
                      </a:pPr>
                      <a:r>
                        <a:rPr kumimoji="1" lang="en-US" altLang="zh-CN" sz="1900" b="1" i="0" u="none" strike="noStrike" cap="none" normalizeH="0" baseline="0" dirty="0">
                          <a:ln>
                            <a:noFill/>
                          </a:ln>
                          <a:solidFill>
                            <a:srgbClr val="C00000"/>
                          </a:solidFill>
                          <a:effectLst/>
                          <a:latin typeface="ITC Avant Garde Gothic Demi" pitchFamily="34" charset="0"/>
                          <a:ea typeface="-윤고딕140" pitchFamily="18" charset="-127"/>
                        </a:rPr>
                        <a:t>Fowler</a:t>
                      </a:r>
                      <a:endParaRPr kumimoji="1" lang="en-US" altLang="zh-CN" sz="1900" b="0" i="0" u="none" strike="noStrike" cap="none" normalizeH="0" baseline="0" dirty="0">
                        <a:ln>
                          <a:noFill/>
                        </a:ln>
                        <a:solidFill>
                          <a:srgbClr val="C00000"/>
                        </a:solidFill>
                        <a:effectLst/>
                        <a:latin typeface="ITC Avant Garde Gothic Demi" pitchFamily="34" charset="0"/>
                        <a:ea typeface="-윤고딕140" pitchFamily="18" charset="-127"/>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0"/>
                  </a:ext>
                </a:extLst>
              </a:tr>
              <a:tr h="415809">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900" b="1" i="0" u="none" strike="noStrike" cap="none" normalizeH="0" baseline="0" dirty="0">
                          <a:ln>
                            <a:noFill/>
                          </a:ln>
                          <a:solidFill>
                            <a:srgbClr val="324A7A"/>
                          </a:solidFill>
                          <a:effectLst/>
                          <a:latin typeface="Times New Roman" panose="02020603050405020304" pitchFamily="18" charset="0"/>
                          <a:ea typeface="华文楷体" pitchFamily="2" charset="-122"/>
                          <a:cs typeface="Times New Roman" panose="02020603050405020304" pitchFamily="18" charset="0"/>
                        </a:rPr>
                        <a:t>Presentation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900" b="1" i="0" u="none" strike="noStrike" cap="none" normalizeH="0" baseline="0">
                          <a:ln>
                            <a:noFill/>
                          </a:ln>
                          <a:solidFill>
                            <a:srgbClr val="324A7A"/>
                          </a:solidFill>
                          <a:effectLst/>
                          <a:latin typeface="Times New Roman" panose="02020603050405020304" pitchFamily="18" charset="0"/>
                          <a:ea typeface="华文楷体" pitchFamily="2" charset="-122"/>
                          <a:cs typeface="Times New Roman" panose="02020603050405020304" pitchFamily="18" charset="0"/>
                        </a:rPr>
                        <a:t>Presentation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1"/>
                  </a:ext>
                </a:extLst>
              </a:tr>
              <a:tr h="656355">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rgbClr val="324A7A"/>
                          </a:solidFill>
                          <a:effectLst/>
                          <a:latin typeface="Times New Roman" panose="02020603050405020304" pitchFamily="18" charset="0"/>
                          <a:ea typeface="华文楷体" pitchFamily="2" charset="-122"/>
                          <a:cs typeface="Times New Roman" panose="02020603050405020304" pitchFamily="18" charset="0"/>
                        </a:rPr>
                        <a:t>Controller/Mediator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800" b="1" i="0" u="none" strike="noStrike" cap="none" normalizeH="0" baseline="0" dirty="0">
                          <a:ln>
                            <a:noFill/>
                          </a:ln>
                          <a:solidFill>
                            <a:srgbClr val="324A7A"/>
                          </a:solidFill>
                          <a:effectLst/>
                          <a:latin typeface="Times New Roman" panose="02020603050405020304" pitchFamily="18" charset="0"/>
                          <a:ea typeface="华文楷体" pitchFamily="2" charset="-122"/>
                          <a:cs typeface="Times New Roman" panose="02020603050405020304" pitchFamily="18" charset="0"/>
                        </a:rPr>
                        <a:t>Application Controller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2"/>
                  </a:ext>
                </a:extLst>
              </a:tr>
              <a:tr h="420074">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900" b="1" i="0" u="none" strike="noStrike" cap="none" normalizeH="0" baseline="0">
                          <a:ln>
                            <a:noFill/>
                          </a:ln>
                          <a:solidFill>
                            <a:srgbClr val="324A7A"/>
                          </a:solidFill>
                          <a:effectLst/>
                          <a:latin typeface="Times New Roman" panose="02020603050405020304" pitchFamily="18" charset="0"/>
                          <a:ea typeface="华文楷体" pitchFamily="2" charset="-122"/>
                          <a:cs typeface="Times New Roman" panose="02020603050405020304" pitchFamily="18" charset="0"/>
                        </a:rPr>
                        <a:t>Domain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900" b="1" i="0" u="none" strike="noStrike" cap="none" normalizeH="0" baseline="0" dirty="0">
                          <a:ln>
                            <a:noFill/>
                          </a:ln>
                          <a:solidFill>
                            <a:srgbClr val="324A7A"/>
                          </a:solidFill>
                          <a:effectLst/>
                          <a:latin typeface="Times New Roman" panose="02020603050405020304" pitchFamily="18" charset="0"/>
                          <a:ea typeface="华文楷体" pitchFamily="2" charset="-122"/>
                          <a:cs typeface="Times New Roman" panose="02020603050405020304" pitchFamily="18" charset="0"/>
                        </a:rPr>
                        <a:t>Domain</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3"/>
                  </a:ext>
                </a:extLst>
              </a:tr>
              <a:tr h="417940">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900" b="1" i="0" u="none" strike="noStrike" cap="none" normalizeH="0" baseline="0">
                          <a:ln>
                            <a:noFill/>
                          </a:ln>
                          <a:solidFill>
                            <a:srgbClr val="324A7A"/>
                          </a:solidFill>
                          <a:effectLst/>
                          <a:latin typeface="Times New Roman" panose="02020603050405020304" pitchFamily="18" charset="0"/>
                          <a:ea typeface="华文楷体" pitchFamily="2" charset="-122"/>
                          <a:cs typeface="Times New Roman" panose="02020603050405020304" pitchFamily="18" charset="0"/>
                        </a:rPr>
                        <a:t>Data Mapping</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900" b="1" i="0" u="none" strike="noStrike" cap="none" normalizeH="0" baseline="0" dirty="0">
                          <a:ln>
                            <a:noFill/>
                          </a:ln>
                          <a:solidFill>
                            <a:srgbClr val="324A7A"/>
                          </a:solidFill>
                          <a:effectLst/>
                          <a:latin typeface="Times New Roman" panose="02020603050405020304" pitchFamily="18" charset="0"/>
                          <a:ea typeface="华文楷体" pitchFamily="2" charset="-122"/>
                          <a:cs typeface="Times New Roman" panose="02020603050405020304" pitchFamily="18" charset="0"/>
                        </a:rPr>
                        <a:t>Data Mapper</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4"/>
                  </a:ext>
                </a:extLst>
              </a:tr>
              <a:tr h="378667">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900" b="1" i="0" u="none" strike="noStrike" cap="none" normalizeH="0" baseline="0" dirty="0">
                          <a:ln>
                            <a:noFill/>
                          </a:ln>
                          <a:solidFill>
                            <a:srgbClr val="324A7A"/>
                          </a:solidFill>
                          <a:effectLst/>
                          <a:latin typeface="Times New Roman" panose="02020603050405020304" pitchFamily="18" charset="0"/>
                          <a:ea typeface="华文楷体" pitchFamily="2" charset="-122"/>
                          <a:cs typeface="Times New Roman" panose="02020603050405020304" pitchFamily="18" charset="0"/>
                        </a:rPr>
                        <a:t>Data Source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tc>
                  <a:txBody>
                    <a:bodyPr/>
                    <a:lstStyle/>
                    <a:p>
                      <a:pPr marL="342900" marR="0" lvl="0" indent="-342900" algn="l" defTabSz="914400" rtl="0" eaLnBrk="1" fontAlgn="base" latinLnBrk="1" hangingPunct="1">
                        <a:lnSpc>
                          <a:spcPct val="100000"/>
                        </a:lnSpc>
                        <a:spcBef>
                          <a:spcPct val="0"/>
                        </a:spcBef>
                        <a:spcAft>
                          <a:spcPct val="0"/>
                        </a:spcAft>
                        <a:buClrTx/>
                        <a:buSzTx/>
                        <a:buFontTx/>
                        <a:buNone/>
                        <a:tabLst/>
                      </a:pPr>
                      <a:r>
                        <a:rPr kumimoji="1" lang="en-US" altLang="zh-CN" sz="1900" b="1" i="0" u="none" strike="noStrike" cap="none" normalizeH="0" baseline="0" dirty="0">
                          <a:ln>
                            <a:noFill/>
                          </a:ln>
                          <a:solidFill>
                            <a:srgbClr val="324A7A"/>
                          </a:solidFill>
                          <a:effectLst/>
                          <a:latin typeface="Times New Roman" panose="02020603050405020304" pitchFamily="18" charset="0"/>
                          <a:ea typeface="华文楷体" pitchFamily="2" charset="-122"/>
                          <a:cs typeface="Times New Roman" panose="02020603050405020304" pitchFamily="18" charset="0"/>
                        </a:rPr>
                        <a:t>Data source</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3876053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6"/>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31747" name="Rectangle 2"/>
          <p:cNvSpPr>
            <a:spLocks noGrp="1" noChangeArrowheads="1"/>
          </p:cNvSpPr>
          <p:nvPr>
            <p:ph type="title"/>
          </p:nvPr>
        </p:nvSpPr>
        <p:spPr>
          <a:xfrm>
            <a:off x="9208" y="171133"/>
            <a:ext cx="12192000" cy="688975"/>
          </a:xfrm>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31748" name="Rectangle 3"/>
          <p:cNvSpPr>
            <a:spLocks noGrp="1" noChangeArrowheads="1"/>
          </p:cNvSpPr>
          <p:nvPr>
            <p:ph type="body" sz="half" idx="1"/>
          </p:nvPr>
        </p:nvSpPr>
        <p:spPr>
          <a:xfrm>
            <a:off x="695401" y="874995"/>
            <a:ext cx="6626225" cy="4724400"/>
          </a:xfrm>
        </p:spPr>
        <p:txBody>
          <a:bodyPr/>
          <a:lstStyle/>
          <a:p>
            <a:pPr eaLnBrk="1" hangingPunct="1"/>
            <a:r>
              <a:rPr lang="en-US" altLang="zh-CN" sz="2100" dirty="0">
                <a:latin typeface="华文中宋" panose="02010600040101010101" pitchFamily="2" charset="-122"/>
                <a:ea typeface="华文中宋" panose="02010600040101010101" pitchFamily="2" charset="-122"/>
              </a:rPr>
              <a:t>ISO</a:t>
            </a:r>
            <a:r>
              <a:rPr lang="zh-CN" altLang="en-US" sz="2100" dirty="0">
                <a:latin typeface="华文中宋" panose="02010600040101010101" pitchFamily="2" charset="-122"/>
                <a:ea typeface="华文中宋" panose="02010600040101010101" pitchFamily="2" charset="-122"/>
              </a:rPr>
              <a:t>的</a:t>
            </a:r>
            <a:r>
              <a:rPr lang="en-US" altLang="zh-CN" sz="2100" dirty="0">
                <a:latin typeface="华文中宋" panose="02010600040101010101" pitchFamily="2" charset="-122"/>
                <a:ea typeface="华文中宋" panose="02010600040101010101" pitchFamily="2" charset="-122"/>
              </a:rPr>
              <a:t>OSI</a:t>
            </a:r>
            <a:r>
              <a:rPr lang="zh-CN" altLang="en-US" sz="2100" dirty="0">
                <a:latin typeface="华文中宋" panose="02010600040101010101" pitchFamily="2" charset="-122"/>
                <a:ea typeface="华文中宋" panose="02010600040101010101" pitchFamily="2" charset="-122"/>
              </a:rPr>
              <a:t>模型的通讯</a:t>
            </a:r>
          </a:p>
          <a:p>
            <a:pPr lvl="1" eaLnBrk="1" hangingPunct="1"/>
            <a:endParaRPr lang="zh-CN" altLang="en-US" sz="1800" dirty="0">
              <a:latin typeface="华文中宋" panose="02010600040101010101" pitchFamily="2" charset="-122"/>
              <a:ea typeface="华文中宋" panose="02010600040101010101" pitchFamily="2" charset="-122"/>
            </a:endParaRPr>
          </a:p>
          <a:p>
            <a:pPr eaLnBrk="1" hangingPunct="1"/>
            <a:endParaRPr lang="zh-CN" altLang="en-US" sz="2100" dirty="0"/>
          </a:p>
        </p:txBody>
      </p:sp>
      <p:pic>
        <p:nvPicPr>
          <p:cNvPr id="31749" name="Picture 4" descr="OSI"/>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1128789" y="1740182"/>
            <a:ext cx="9359700" cy="3859213"/>
          </a:xfrm>
          <a:noFill/>
        </p:spPr>
      </p:pic>
    </p:spTree>
    <p:extLst>
      <p:ext uri="{BB962C8B-B14F-4D97-AF65-F5344CB8AC3E}">
        <p14:creationId xmlns:p14="http://schemas.microsoft.com/office/powerpoint/2010/main" val="3523290889"/>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34819"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34820" name="Rectangle 3"/>
          <p:cNvSpPr>
            <a:spLocks noGrp="1" noChangeArrowheads="1"/>
          </p:cNvSpPr>
          <p:nvPr>
            <p:ph type="body" idx="1"/>
          </p:nvPr>
        </p:nvSpPr>
        <p:spPr>
          <a:xfrm>
            <a:off x="574136" y="1015207"/>
            <a:ext cx="5955248" cy="5582443"/>
          </a:xfrm>
        </p:spPr>
        <p:txBody>
          <a:bodyPr/>
          <a:lstStyle/>
          <a:p>
            <a:pPr eaLnBrk="1" hangingPunct="1">
              <a:lnSpc>
                <a:spcPct val="150000"/>
              </a:lnSpc>
            </a:pPr>
            <a:r>
              <a:rPr lang="zh-CN" altLang="en-US" dirty="0">
                <a:solidFill>
                  <a:srgbClr val="002060"/>
                </a:solidFill>
                <a:latin typeface="华文中宋" panose="02010600040101010101" pitchFamily="2" charset="-122"/>
                <a:ea typeface="华文中宋" panose="02010600040101010101" pitchFamily="2" charset="-122"/>
              </a:rPr>
              <a:t>应用实例</a:t>
            </a:r>
          </a:p>
          <a:p>
            <a:pPr lvl="1" eaLnBrk="1" hangingPunct="1">
              <a:lnSpc>
                <a:spcPct val="150000"/>
              </a:lnSpc>
              <a:buFont typeface="Wingdings" panose="05000000000000000000" pitchFamily="2" charset="2"/>
              <a:buChar char="n"/>
            </a:pPr>
            <a:r>
              <a:rPr lang="en-US" altLang="zh-CN" dirty="0">
                <a:solidFill>
                  <a:srgbClr val="002060"/>
                </a:solidFill>
                <a:latin typeface="华文中宋" panose="02010600040101010101" pitchFamily="2" charset="-122"/>
                <a:ea typeface="华文中宋" panose="02010600040101010101" pitchFamily="2" charset="-122"/>
              </a:rPr>
              <a:t>TCP/IP</a:t>
            </a:r>
            <a:r>
              <a:rPr lang="zh-CN" altLang="en-US" dirty="0">
                <a:solidFill>
                  <a:srgbClr val="002060"/>
                </a:solidFill>
                <a:latin typeface="华文中宋" panose="02010600040101010101" pitchFamily="2" charset="-122"/>
                <a:ea typeface="华文中宋" panose="02010600040101010101" pitchFamily="2" charset="-122"/>
              </a:rPr>
              <a:t>没有遵守</a:t>
            </a:r>
            <a:r>
              <a:rPr lang="en-US" altLang="zh-CN" dirty="0">
                <a:solidFill>
                  <a:srgbClr val="002060"/>
                </a:solidFill>
                <a:latin typeface="华文中宋" panose="02010600040101010101" pitchFamily="2" charset="-122"/>
                <a:ea typeface="华文中宋" panose="02010600040101010101" pitchFamily="2" charset="-122"/>
              </a:rPr>
              <a:t>ISO</a:t>
            </a:r>
            <a:r>
              <a:rPr lang="zh-CN" altLang="en-US" dirty="0">
                <a:solidFill>
                  <a:srgbClr val="002060"/>
                </a:solidFill>
                <a:latin typeface="华文中宋" panose="02010600040101010101" pitchFamily="2" charset="-122"/>
                <a:ea typeface="华文中宋" panose="02010600040101010101" pitchFamily="2" charset="-122"/>
              </a:rPr>
              <a:t>的</a:t>
            </a:r>
            <a:r>
              <a:rPr lang="en-US" altLang="zh-CN" dirty="0">
                <a:solidFill>
                  <a:srgbClr val="002060"/>
                </a:solidFill>
                <a:latin typeface="华文中宋" panose="02010600040101010101" pitchFamily="2" charset="-122"/>
                <a:ea typeface="华文中宋" panose="02010600040101010101" pitchFamily="2" charset="-122"/>
              </a:rPr>
              <a:t>OSI</a:t>
            </a:r>
            <a:r>
              <a:rPr lang="zh-CN" altLang="en-US" dirty="0">
                <a:solidFill>
                  <a:srgbClr val="002060"/>
                </a:solidFill>
                <a:latin typeface="华文中宋" panose="02010600040101010101" pitchFamily="2" charset="-122"/>
                <a:ea typeface="华文中宋" panose="02010600040101010101" pitchFamily="2" charset="-122"/>
              </a:rPr>
              <a:t>的参考模型。</a:t>
            </a:r>
            <a:endParaRPr lang="en-US" altLang="zh-CN" dirty="0">
              <a:solidFill>
                <a:srgbClr val="002060"/>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en-US" altLang="zh-CN" dirty="0">
                <a:solidFill>
                  <a:srgbClr val="002060"/>
                </a:solidFill>
                <a:latin typeface="华文中宋" panose="02010600040101010101" pitchFamily="2" charset="-122"/>
                <a:ea typeface="华文中宋" panose="02010600040101010101" pitchFamily="2" charset="-122"/>
              </a:rPr>
              <a:t>TCP/IP</a:t>
            </a:r>
            <a:r>
              <a:rPr lang="zh-CN" altLang="en-US" dirty="0">
                <a:solidFill>
                  <a:srgbClr val="002060"/>
                </a:solidFill>
                <a:latin typeface="华文中宋" panose="02010600040101010101" pitchFamily="2" charset="-122"/>
                <a:ea typeface="华文中宋" panose="02010600040101010101" pitchFamily="2" charset="-122"/>
              </a:rPr>
              <a:t>的松散性对于应用开发者没有影响。</a:t>
            </a:r>
          </a:p>
          <a:p>
            <a:pPr lvl="2" eaLnBrk="1" hangingPunct="1">
              <a:lnSpc>
                <a:spcPct val="150000"/>
              </a:lnSpc>
              <a:buFont typeface="Wingdings" panose="05000000000000000000" pitchFamily="2" charset="2"/>
              <a:buChar char="l"/>
            </a:pPr>
            <a:r>
              <a:rPr lang="zh-CN" altLang="en-US" sz="1800" b="0" dirty="0">
                <a:solidFill>
                  <a:schemeClr val="tx1"/>
                </a:solidFill>
                <a:latin typeface="华文中宋" panose="02010600040101010101" pitchFamily="2" charset="-122"/>
                <a:ea typeface="华文中宋" panose="02010600040101010101" pitchFamily="2" charset="-122"/>
              </a:rPr>
              <a:t>开发者大多使用</a:t>
            </a:r>
            <a:r>
              <a:rPr lang="en-US" altLang="zh-CN" sz="1800" b="0" dirty="0">
                <a:solidFill>
                  <a:schemeClr val="tx1"/>
                </a:solidFill>
                <a:latin typeface="华文中宋" panose="02010600040101010101" pitchFamily="2" charset="-122"/>
                <a:ea typeface="华文中宋" panose="02010600040101010101" pitchFamily="2" charset="-122"/>
              </a:rPr>
              <a:t>TCP</a:t>
            </a:r>
            <a:r>
              <a:rPr lang="zh-CN" altLang="en-US" sz="1800" b="0" dirty="0">
                <a:solidFill>
                  <a:schemeClr val="tx1"/>
                </a:solidFill>
                <a:latin typeface="华文中宋" panose="02010600040101010101" pitchFamily="2" charset="-122"/>
                <a:ea typeface="华文中宋" panose="02010600040101010101" pitchFamily="2" charset="-122"/>
              </a:rPr>
              <a:t>或者</a:t>
            </a:r>
            <a:r>
              <a:rPr lang="en-US" altLang="zh-CN" sz="1800" b="0" dirty="0">
                <a:solidFill>
                  <a:schemeClr val="tx1"/>
                </a:solidFill>
                <a:latin typeface="华文中宋" panose="02010600040101010101" pitchFamily="2" charset="-122"/>
                <a:ea typeface="华文中宋" panose="02010600040101010101" pitchFamily="2" charset="-122"/>
              </a:rPr>
              <a:t>UDP</a:t>
            </a:r>
            <a:r>
              <a:rPr lang="zh-CN" altLang="en-US" sz="1800" b="0" dirty="0">
                <a:solidFill>
                  <a:schemeClr val="tx1"/>
                </a:solidFill>
                <a:latin typeface="华文中宋" panose="02010600040101010101" pitchFamily="2" charset="-122"/>
                <a:ea typeface="华文中宋" panose="02010600040101010101" pitchFamily="2" charset="-122"/>
              </a:rPr>
              <a:t>之上的层次，该层上有固定的接口，例如</a:t>
            </a:r>
            <a:r>
              <a:rPr lang="en-US" altLang="zh-CN" sz="1800" b="0" dirty="0">
                <a:solidFill>
                  <a:schemeClr val="tx1"/>
                </a:solidFill>
                <a:latin typeface="华文中宋" panose="02010600040101010101" pitchFamily="2" charset="-122"/>
                <a:ea typeface="华文中宋" panose="02010600040101010101" pitchFamily="2" charset="-122"/>
              </a:rPr>
              <a:t>Socket etc.</a:t>
            </a:r>
          </a:p>
          <a:p>
            <a:pPr lvl="2" eaLnBrk="1" hangingPunct="1">
              <a:lnSpc>
                <a:spcPct val="150000"/>
              </a:lnSpc>
              <a:buFont typeface="Wingdings" panose="05000000000000000000" pitchFamily="2" charset="2"/>
              <a:buChar char="l"/>
            </a:pPr>
            <a:r>
              <a:rPr lang="zh-CN" altLang="en-US" sz="1800" b="0" dirty="0">
                <a:solidFill>
                  <a:schemeClr val="tx1"/>
                </a:solidFill>
                <a:latin typeface="华文中宋" panose="02010600040101010101" pitchFamily="2" charset="-122"/>
                <a:ea typeface="华文中宋" panose="02010600040101010101" pitchFamily="2" charset="-122"/>
              </a:rPr>
              <a:t>源于异构</a:t>
            </a:r>
            <a:r>
              <a:rPr lang="en-US" altLang="zh-CN" sz="1800" b="0" dirty="0">
                <a:solidFill>
                  <a:schemeClr val="tx1"/>
                </a:solidFill>
                <a:latin typeface="华文中宋" panose="02010600040101010101" pitchFamily="2" charset="-122"/>
                <a:ea typeface="华文中宋" panose="02010600040101010101" pitchFamily="2" charset="-122"/>
              </a:rPr>
              <a:t>Internet</a:t>
            </a:r>
            <a:r>
              <a:rPr lang="zh-CN" altLang="en-US" sz="1800" b="0" dirty="0">
                <a:solidFill>
                  <a:schemeClr val="tx1"/>
                </a:solidFill>
                <a:latin typeface="华文中宋" panose="02010600040101010101" pitchFamily="2" charset="-122"/>
                <a:ea typeface="华文中宋" panose="02010600040101010101" pitchFamily="2" charset="-122"/>
              </a:rPr>
              <a:t>网络的原动力，各层的行为和在层间传送的数据包的结构在</a:t>
            </a:r>
            <a:r>
              <a:rPr lang="en-US" altLang="zh-CN" sz="1800" b="0" dirty="0">
                <a:solidFill>
                  <a:schemeClr val="tx1"/>
                </a:solidFill>
                <a:latin typeface="华文中宋" panose="02010600040101010101" pitchFamily="2" charset="-122"/>
                <a:ea typeface="华文中宋" panose="02010600040101010101" pitchFamily="2" charset="-122"/>
              </a:rPr>
              <a:t>TCP/IP</a:t>
            </a:r>
            <a:r>
              <a:rPr lang="zh-CN" altLang="en-US" sz="1800" b="0" dirty="0">
                <a:solidFill>
                  <a:schemeClr val="tx1"/>
                </a:solidFill>
                <a:latin typeface="华文中宋" panose="02010600040101010101" pitchFamily="2" charset="-122"/>
                <a:ea typeface="华文中宋" panose="02010600040101010101" pitchFamily="2" charset="-122"/>
              </a:rPr>
              <a:t>得到了更加严格的定义。</a:t>
            </a:r>
          </a:p>
          <a:p>
            <a:pPr lvl="1" eaLnBrk="1" hangingPunct="1">
              <a:lnSpc>
                <a:spcPct val="80000"/>
              </a:lnSpc>
            </a:pPr>
            <a:endParaRPr lang="zh-CN" altLang="en-US" sz="1800" b="0" dirty="0">
              <a:solidFill>
                <a:schemeClr val="tx1"/>
              </a:solidFill>
              <a:latin typeface="华文中宋" panose="02010600040101010101" pitchFamily="2" charset="-122"/>
              <a:ea typeface="华文中宋" panose="02010600040101010101" pitchFamily="2" charset="-122"/>
            </a:endParaRPr>
          </a:p>
        </p:txBody>
      </p:sp>
      <p:sp>
        <p:nvSpPr>
          <p:cNvPr id="34821" name="Rectangle 4"/>
          <p:cNvSpPr>
            <a:spLocks noChangeArrowheads="1"/>
          </p:cNvSpPr>
          <p:nvPr/>
        </p:nvSpPr>
        <p:spPr bwMode="auto">
          <a:xfrm>
            <a:off x="7102872" y="1126330"/>
            <a:ext cx="1223963" cy="503239"/>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FTP</a:t>
            </a:r>
            <a:r>
              <a:rPr kumimoji="0" lang="zh-CN" altLang="en-US" sz="1800">
                <a:latin typeface="Times New Roman" panose="02020603050405020304" pitchFamily="18" charset="0"/>
                <a:ea typeface="宋体" panose="02010600030101010101" pitchFamily="2" charset="-122"/>
              </a:rPr>
              <a:t>、</a:t>
            </a:r>
            <a:r>
              <a:rPr kumimoji="0" lang="en-US" altLang="zh-CN" sz="1800">
                <a:latin typeface="Times New Roman" panose="02020603050405020304" pitchFamily="18" charset="0"/>
                <a:ea typeface="宋体" panose="02010600030101010101" pitchFamily="2" charset="-122"/>
              </a:rPr>
              <a:t>SMTP</a:t>
            </a:r>
          </a:p>
        </p:txBody>
      </p:sp>
      <p:sp>
        <p:nvSpPr>
          <p:cNvPr id="34822" name="Rectangle 5"/>
          <p:cNvSpPr>
            <a:spLocks noChangeArrowheads="1"/>
          </p:cNvSpPr>
          <p:nvPr/>
        </p:nvSpPr>
        <p:spPr bwMode="auto">
          <a:xfrm>
            <a:off x="9552384" y="1124744"/>
            <a:ext cx="1223963" cy="5032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FTP</a:t>
            </a:r>
            <a:r>
              <a:rPr kumimoji="0" lang="zh-CN" altLang="en-US" sz="1800">
                <a:latin typeface="Times New Roman" panose="02020603050405020304" pitchFamily="18" charset="0"/>
                <a:ea typeface="宋体" panose="02010600030101010101" pitchFamily="2" charset="-122"/>
              </a:rPr>
              <a:t>、</a:t>
            </a:r>
            <a:r>
              <a:rPr kumimoji="0" lang="en-US" altLang="zh-CN" sz="1800">
                <a:latin typeface="Times New Roman" panose="02020603050405020304" pitchFamily="18" charset="0"/>
                <a:ea typeface="宋体" panose="02010600030101010101" pitchFamily="2" charset="-122"/>
              </a:rPr>
              <a:t>SMTP</a:t>
            </a:r>
          </a:p>
        </p:txBody>
      </p:sp>
      <p:sp>
        <p:nvSpPr>
          <p:cNvPr id="34823" name="Rectangle 6"/>
          <p:cNvSpPr>
            <a:spLocks noChangeArrowheads="1"/>
          </p:cNvSpPr>
          <p:nvPr/>
        </p:nvSpPr>
        <p:spPr bwMode="auto">
          <a:xfrm>
            <a:off x="7102872" y="2132806"/>
            <a:ext cx="1223963" cy="503239"/>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TCP</a:t>
            </a:r>
            <a:r>
              <a:rPr kumimoji="0" lang="zh-CN" altLang="en-US" sz="1800">
                <a:latin typeface="Times New Roman" panose="02020603050405020304" pitchFamily="18" charset="0"/>
                <a:ea typeface="宋体" panose="02010600030101010101" pitchFamily="2" charset="-122"/>
              </a:rPr>
              <a:t>、</a:t>
            </a:r>
            <a:r>
              <a:rPr kumimoji="0" lang="en-US" altLang="zh-CN" sz="1800">
                <a:latin typeface="Times New Roman" panose="02020603050405020304" pitchFamily="18" charset="0"/>
                <a:ea typeface="宋体" panose="02010600030101010101" pitchFamily="2" charset="-122"/>
              </a:rPr>
              <a:t>UDP</a:t>
            </a:r>
          </a:p>
        </p:txBody>
      </p:sp>
      <p:sp>
        <p:nvSpPr>
          <p:cNvPr id="34824" name="Rectangle 7"/>
          <p:cNvSpPr>
            <a:spLocks noChangeArrowheads="1"/>
          </p:cNvSpPr>
          <p:nvPr/>
        </p:nvSpPr>
        <p:spPr bwMode="auto">
          <a:xfrm>
            <a:off x="9552384" y="2131220"/>
            <a:ext cx="1223963" cy="5032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TCP</a:t>
            </a:r>
            <a:r>
              <a:rPr kumimoji="0" lang="zh-CN" altLang="en-US" sz="1800">
                <a:latin typeface="Times New Roman" panose="02020603050405020304" pitchFamily="18" charset="0"/>
                <a:ea typeface="宋体" panose="02010600030101010101" pitchFamily="2" charset="-122"/>
              </a:rPr>
              <a:t>、</a:t>
            </a:r>
            <a:r>
              <a:rPr kumimoji="0" lang="en-US" altLang="zh-CN" sz="1800">
                <a:latin typeface="Times New Roman" panose="02020603050405020304" pitchFamily="18" charset="0"/>
                <a:ea typeface="宋体" panose="02010600030101010101" pitchFamily="2" charset="-122"/>
              </a:rPr>
              <a:t>UDP</a:t>
            </a:r>
          </a:p>
        </p:txBody>
      </p:sp>
      <p:sp>
        <p:nvSpPr>
          <p:cNvPr id="34825" name="Rectangle 8"/>
          <p:cNvSpPr>
            <a:spLocks noChangeArrowheads="1"/>
          </p:cNvSpPr>
          <p:nvPr/>
        </p:nvSpPr>
        <p:spPr bwMode="auto">
          <a:xfrm>
            <a:off x="7102872" y="3071020"/>
            <a:ext cx="1223963" cy="5032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IP</a:t>
            </a:r>
          </a:p>
        </p:txBody>
      </p:sp>
      <p:sp>
        <p:nvSpPr>
          <p:cNvPr id="34826" name="Rectangle 9"/>
          <p:cNvSpPr>
            <a:spLocks noChangeArrowheads="1"/>
          </p:cNvSpPr>
          <p:nvPr/>
        </p:nvSpPr>
        <p:spPr bwMode="auto">
          <a:xfrm>
            <a:off x="9552384" y="3069430"/>
            <a:ext cx="1223963" cy="503239"/>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en-US" altLang="zh-CN" sz="1800">
                <a:latin typeface="Times New Roman" panose="02020603050405020304" pitchFamily="18" charset="0"/>
                <a:ea typeface="宋体" panose="02010600030101010101" pitchFamily="2" charset="-122"/>
              </a:rPr>
              <a:t>IP</a:t>
            </a:r>
          </a:p>
        </p:txBody>
      </p:sp>
      <p:sp>
        <p:nvSpPr>
          <p:cNvPr id="34827" name="Rectangle 10"/>
          <p:cNvSpPr>
            <a:spLocks noChangeArrowheads="1"/>
          </p:cNvSpPr>
          <p:nvPr/>
        </p:nvSpPr>
        <p:spPr bwMode="auto">
          <a:xfrm>
            <a:off x="7102872" y="4006055"/>
            <a:ext cx="1223963" cy="503239"/>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以太网</a:t>
            </a:r>
          </a:p>
        </p:txBody>
      </p:sp>
      <p:sp>
        <p:nvSpPr>
          <p:cNvPr id="34828" name="Rectangle 11"/>
          <p:cNvSpPr>
            <a:spLocks noChangeArrowheads="1"/>
          </p:cNvSpPr>
          <p:nvPr/>
        </p:nvSpPr>
        <p:spPr bwMode="auto">
          <a:xfrm>
            <a:off x="9552384" y="4004470"/>
            <a:ext cx="1223963" cy="5032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以太网</a:t>
            </a:r>
          </a:p>
        </p:txBody>
      </p:sp>
      <p:sp>
        <p:nvSpPr>
          <p:cNvPr id="34829" name="Line 12"/>
          <p:cNvSpPr>
            <a:spLocks noChangeShapeType="1"/>
          </p:cNvSpPr>
          <p:nvPr/>
        </p:nvSpPr>
        <p:spPr bwMode="auto">
          <a:xfrm>
            <a:off x="8326834" y="1340643"/>
            <a:ext cx="1223963"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30" name="Line 13"/>
          <p:cNvSpPr>
            <a:spLocks noChangeShapeType="1"/>
          </p:cNvSpPr>
          <p:nvPr/>
        </p:nvSpPr>
        <p:spPr bwMode="auto">
          <a:xfrm>
            <a:off x="8326834" y="2348705"/>
            <a:ext cx="1223963"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31" name="Line 14"/>
          <p:cNvSpPr>
            <a:spLocks noChangeShapeType="1"/>
          </p:cNvSpPr>
          <p:nvPr/>
        </p:nvSpPr>
        <p:spPr bwMode="auto">
          <a:xfrm>
            <a:off x="8326834" y="3358355"/>
            <a:ext cx="1223963"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32" name="Line 15"/>
          <p:cNvSpPr>
            <a:spLocks noChangeShapeType="1"/>
          </p:cNvSpPr>
          <p:nvPr/>
        </p:nvSpPr>
        <p:spPr bwMode="auto">
          <a:xfrm>
            <a:off x="8326834" y="4293393"/>
            <a:ext cx="1223963" cy="0"/>
          </a:xfrm>
          <a:prstGeom prst="line">
            <a:avLst/>
          </a:prstGeom>
          <a:noFill/>
          <a:ln w="9525">
            <a:solidFill>
              <a:schemeClr val="tx1"/>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33" name="Rectangle 16"/>
          <p:cNvSpPr>
            <a:spLocks noChangeArrowheads="1"/>
          </p:cNvSpPr>
          <p:nvPr/>
        </p:nvSpPr>
        <p:spPr bwMode="auto">
          <a:xfrm>
            <a:off x="8399860" y="1340942"/>
            <a:ext cx="1008063" cy="41759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eaLnBrk="1" latinLnBrk="0" hangingPunct="1">
              <a:spcBef>
                <a:spcPct val="0"/>
              </a:spcBef>
              <a:buFontTx/>
              <a:buNone/>
            </a:pPr>
            <a:r>
              <a:rPr kumimoji="0" lang="en-US" altLang="zh-CN" sz="1800" dirty="0">
                <a:latin typeface="Times New Roman" panose="02020603050405020304" pitchFamily="18" charset="0"/>
                <a:ea typeface="宋体" panose="02010600030101010101" pitchFamily="2" charset="-122"/>
              </a:rPr>
              <a:t>FTP</a:t>
            </a:r>
            <a:r>
              <a:rPr kumimoji="0" lang="zh-CN" altLang="en-US" sz="1800" dirty="0">
                <a:latin typeface="Times New Roman" panose="02020603050405020304" pitchFamily="18" charset="0"/>
                <a:ea typeface="宋体" panose="02010600030101010101" pitchFamily="2" charset="-122"/>
              </a:rPr>
              <a:t>协议</a:t>
            </a:r>
          </a:p>
          <a:p>
            <a:pP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eaLnBrk="1" latinLnBrk="0" hangingPunct="1">
              <a:spcBef>
                <a:spcPct val="0"/>
              </a:spcBef>
              <a:buFontTx/>
              <a:buNone/>
            </a:pPr>
            <a:r>
              <a:rPr kumimoji="0" lang="en-US" altLang="zh-CN" sz="1800" dirty="0">
                <a:latin typeface="Times New Roman" panose="02020603050405020304" pitchFamily="18" charset="0"/>
                <a:ea typeface="宋体" panose="02010600030101010101" pitchFamily="2" charset="-122"/>
              </a:rPr>
              <a:t>TCP</a:t>
            </a:r>
            <a:r>
              <a:rPr kumimoji="0" lang="zh-CN" altLang="en-US" sz="1800" dirty="0">
                <a:latin typeface="Times New Roman" panose="02020603050405020304" pitchFamily="18" charset="0"/>
                <a:ea typeface="宋体" panose="02010600030101010101" pitchFamily="2" charset="-122"/>
              </a:rPr>
              <a:t>协议</a:t>
            </a:r>
          </a:p>
          <a:p>
            <a:pP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eaLnBrk="1" latinLnBrk="0" hangingPunct="1">
              <a:spcBef>
                <a:spcPct val="0"/>
              </a:spcBef>
              <a:buFontTx/>
              <a:buNone/>
            </a:pPr>
            <a:r>
              <a:rPr kumimoji="0" lang="en-US" altLang="zh-CN" sz="1800" dirty="0">
                <a:latin typeface="Times New Roman" panose="02020603050405020304" pitchFamily="18" charset="0"/>
                <a:ea typeface="宋体" panose="02010600030101010101" pitchFamily="2" charset="-122"/>
              </a:rPr>
              <a:t>IP</a:t>
            </a:r>
            <a:r>
              <a:rPr kumimoji="0" lang="zh-CN" altLang="en-US" sz="1800" dirty="0">
                <a:latin typeface="Times New Roman" panose="02020603050405020304" pitchFamily="18" charset="0"/>
                <a:ea typeface="宋体" panose="02010600030101010101" pitchFamily="2" charset="-122"/>
              </a:rPr>
              <a:t>协议</a:t>
            </a:r>
          </a:p>
          <a:p>
            <a:pP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eaLnBrk="1" latinLnBrk="0" hangingPunct="1">
              <a:spcBef>
                <a:spcPct val="0"/>
              </a:spcBef>
              <a:buFontTx/>
              <a:buNone/>
            </a:pPr>
            <a:r>
              <a:rPr kumimoji="0" lang="zh-CN" altLang="en-US" sz="1600" dirty="0">
                <a:latin typeface="Times New Roman" panose="02020603050405020304" pitchFamily="18" charset="0"/>
                <a:ea typeface="宋体" panose="02010600030101010101" pitchFamily="2" charset="-122"/>
              </a:rPr>
              <a:t>以太网协议</a:t>
            </a:r>
          </a:p>
          <a:p>
            <a:pPr eaLnBrk="1" latinLnBrk="0" hangingPunct="1">
              <a:spcBef>
                <a:spcPct val="0"/>
              </a:spcBef>
              <a:buFontTx/>
              <a:buNone/>
            </a:pPr>
            <a:endParaRPr kumimoji="0" lang="zh-CN" altLang="en-US" sz="12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2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2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200" dirty="0">
              <a:latin typeface="Times New Roman" panose="02020603050405020304" pitchFamily="18" charset="0"/>
              <a:ea typeface="宋体" panose="02010600030101010101" pitchFamily="2" charset="-122"/>
            </a:endParaRPr>
          </a:p>
          <a:p>
            <a:pP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 </a:t>
            </a:r>
            <a:r>
              <a:rPr kumimoji="0" lang="zh-CN" altLang="en-US" sz="1600" dirty="0">
                <a:latin typeface="Times New Roman" panose="02020603050405020304" pitchFamily="18" charset="0"/>
                <a:ea typeface="宋体" panose="02010600030101010101" pitchFamily="2" charset="-122"/>
              </a:rPr>
              <a:t>物理链路</a:t>
            </a:r>
          </a:p>
          <a:p>
            <a:pP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2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200" dirty="0">
              <a:latin typeface="Times New Roman" panose="02020603050405020304" pitchFamily="18" charset="0"/>
              <a:ea typeface="宋体" panose="02010600030101010101" pitchFamily="2" charset="-122"/>
            </a:endParaRPr>
          </a:p>
        </p:txBody>
      </p:sp>
      <p:sp>
        <p:nvSpPr>
          <p:cNvPr id="34834" name="Line 17"/>
          <p:cNvSpPr>
            <a:spLocks noChangeShapeType="1"/>
          </p:cNvSpPr>
          <p:nvPr/>
        </p:nvSpPr>
        <p:spPr bwMode="auto">
          <a:xfrm>
            <a:off x="7679134" y="1627982"/>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35" name="Line 18"/>
          <p:cNvSpPr>
            <a:spLocks noChangeShapeType="1"/>
          </p:cNvSpPr>
          <p:nvPr/>
        </p:nvSpPr>
        <p:spPr bwMode="auto">
          <a:xfrm>
            <a:off x="10127059" y="1627982"/>
            <a:ext cx="0" cy="504825"/>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36" name="Line 19"/>
          <p:cNvSpPr>
            <a:spLocks noChangeShapeType="1"/>
          </p:cNvSpPr>
          <p:nvPr/>
        </p:nvSpPr>
        <p:spPr bwMode="auto">
          <a:xfrm>
            <a:off x="7679134" y="2636045"/>
            <a:ext cx="0" cy="433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37" name="Line 20"/>
          <p:cNvSpPr>
            <a:spLocks noChangeShapeType="1"/>
          </p:cNvSpPr>
          <p:nvPr/>
        </p:nvSpPr>
        <p:spPr bwMode="auto">
          <a:xfrm>
            <a:off x="10127059" y="2636045"/>
            <a:ext cx="0" cy="4333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38" name="Line 23"/>
          <p:cNvSpPr>
            <a:spLocks noChangeShapeType="1"/>
          </p:cNvSpPr>
          <p:nvPr/>
        </p:nvSpPr>
        <p:spPr bwMode="auto">
          <a:xfrm>
            <a:off x="7679134" y="3572668"/>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39" name="Line 24"/>
          <p:cNvSpPr>
            <a:spLocks noChangeShapeType="1"/>
          </p:cNvSpPr>
          <p:nvPr/>
        </p:nvSpPr>
        <p:spPr bwMode="auto">
          <a:xfrm>
            <a:off x="10127059" y="3572668"/>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40" name="Line 25"/>
          <p:cNvSpPr>
            <a:spLocks noChangeShapeType="1"/>
          </p:cNvSpPr>
          <p:nvPr/>
        </p:nvSpPr>
        <p:spPr bwMode="auto">
          <a:xfrm>
            <a:off x="7679134" y="4509293"/>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41" name="Line 26"/>
          <p:cNvSpPr>
            <a:spLocks noChangeShapeType="1"/>
          </p:cNvSpPr>
          <p:nvPr/>
        </p:nvSpPr>
        <p:spPr bwMode="auto">
          <a:xfrm>
            <a:off x="10127059" y="4509293"/>
            <a:ext cx="0" cy="4318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42" name="Line 27"/>
          <p:cNvSpPr>
            <a:spLocks noChangeShapeType="1"/>
          </p:cNvSpPr>
          <p:nvPr/>
        </p:nvSpPr>
        <p:spPr bwMode="auto">
          <a:xfrm>
            <a:off x="7679135" y="4941093"/>
            <a:ext cx="2447925"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34843" name="Rectangle 28"/>
          <p:cNvSpPr>
            <a:spLocks noChangeArrowheads="1"/>
          </p:cNvSpPr>
          <p:nvPr/>
        </p:nvSpPr>
        <p:spPr bwMode="auto">
          <a:xfrm>
            <a:off x="7391275" y="5516862"/>
            <a:ext cx="3600451" cy="14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en-US" altLang="zh-CN" sz="1800" dirty="0">
                <a:solidFill>
                  <a:schemeClr val="accent2"/>
                </a:solidFill>
                <a:latin typeface="华文楷体" panose="02010600040101010101" pitchFamily="2" charset="-122"/>
                <a:ea typeface="华文楷体" panose="02010600040101010101" pitchFamily="2" charset="-122"/>
              </a:rPr>
              <a:t>TCP/IP </a:t>
            </a:r>
            <a:r>
              <a:rPr kumimoji="0" lang="zh-CN" altLang="en-US" sz="1800" dirty="0">
                <a:solidFill>
                  <a:schemeClr val="accent2"/>
                </a:solidFill>
                <a:latin typeface="华文楷体" panose="02010600040101010101" pitchFamily="2" charset="-122"/>
                <a:ea typeface="华文楷体" panose="02010600040101010101" pitchFamily="2" charset="-122"/>
              </a:rPr>
              <a:t>通信的层次模型</a:t>
            </a:r>
          </a:p>
        </p:txBody>
      </p:sp>
      <p:sp>
        <p:nvSpPr>
          <p:cNvPr id="28" name="Rectangle 16">
            <a:extLst>
              <a:ext uri="{FF2B5EF4-FFF2-40B4-BE49-F238E27FC236}">
                <a16:creationId xmlns:a16="http://schemas.microsoft.com/office/drawing/2014/main" id="{F59E71B2-E8AF-4171-8118-4418FD515F67}"/>
              </a:ext>
            </a:extLst>
          </p:cNvPr>
          <p:cNvSpPr>
            <a:spLocks noChangeArrowheads="1"/>
          </p:cNvSpPr>
          <p:nvPr/>
        </p:nvSpPr>
        <p:spPr bwMode="auto">
          <a:xfrm>
            <a:off x="10846199" y="1340645"/>
            <a:ext cx="1570219" cy="4249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eaLnBrk="1" latinLnBrk="0" hangingPunct="1">
              <a:spcBef>
                <a:spcPct val="0"/>
              </a:spcBef>
              <a:buFontTx/>
              <a:buNone/>
            </a:pPr>
            <a:r>
              <a:rPr kumimoji="0" lang="zh-CN" altLang="en-US" sz="1800" b="1" dirty="0">
                <a:solidFill>
                  <a:srgbClr val="C00000"/>
                </a:solidFill>
                <a:latin typeface="Times New Roman" panose="02020603050405020304" pitchFamily="18" charset="0"/>
                <a:ea typeface="宋体" panose="02010600030101010101" pitchFamily="2" charset="-122"/>
              </a:rPr>
              <a:t>应用层</a:t>
            </a:r>
            <a:endParaRPr kumimoji="0" lang="en-US" altLang="zh-CN" sz="18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en-US" altLang="zh-CN" sz="18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en-US" altLang="zh-CN" sz="18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en-US" altLang="zh-CN" sz="18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FontTx/>
              <a:buNone/>
            </a:pPr>
            <a:r>
              <a:rPr kumimoji="0" lang="zh-CN" altLang="en-US" sz="1800" b="1" dirty="0">
                <a:solidFill>
                  <a:srgbClr val="C00000"/>
                </a:solidFill>
                <a:latin typeface="Times New Roman" panose="02020603050405020304" pitchFamily="18" charset="0"/>
                <a:ea typeface="宋体" panose="02010600030101010101" pitchFamily="2" charset="-122"/>
              </a:rPr>
              <a:t>传输层</a:t>
            </a:r>
            <a:endParaRPr kumimoji="0" lang="en-US" altLang="zh-CN" sz="18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en-US" altLang="zh-CN" sz="18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en-US" altLang="zh-CN" sz="18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FontTx/>
              <a:buNone/>
            </a:pPr>
            <a:r>
              <a:rPr kumimoji="0" lang="zh-CN" altLang="en-US" sz="1800" b="1" dirty="0">
                <a:solidFill>
                  <a:srgbClr val="C00000"/>
                </a:solidFill>
                <a:latin typeface="Times New Roman" panose="02020603050405020304" pitchFamily="18" charset="0"/>
                <a:ea typeface="宋体" panose="02010600030101010101" pitchFamily="2" charset="-122"/>
              </a:rPr>
              <a:t>网际互联层</a:t>
            </a:r>
            <a:endParaRPr kumimoji="0" lang="en-US" altLang="zh-CN" sz="18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en-US" altLang="zh-CN" sz="18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None/>
            </a:pPr>
            <a:endParaRPr kumimoji="0" lang="en-US" altLang="zh-CN" sz="18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None/>
            </a:pPr>
            <a:endParaRPr kumimoji="0" lang="zh-CN" altLang="en-US" sz="18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None/>
            </a:pPr>
            <a:r>
              <a:rPr kumimoji="0" lang="zh-CN" altLang="en-US" sz="1800" b="1" dirty="0">
                <a:solidFill>
                  <a:srgbClr val="C00000"/>
                </a:solidFill>
                <a:latin typeface="Times New Roman" panose="02020603050405020304" pitchFamily="18" charset="0"/>
                <a:ea typeface="宋体" panose="02010600030101010101" pitchFamily="2" charset="-122"/>
              </a:rPr>
              <a:t>网络接入层</a:t>
            </a:r>
            <a:endParaRPr kumimoji="0" lang="zh-CN" altLang="en-US" sz="1200" b="1" dirty="0">
              <a:solidFill>
                <a:srgbClr val="C00000"/>
              </a:solidFill>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2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200" dirty="0">
              <a:latin typeface="Times New Roman" panose="02020603050405020304" pitchFamily="18" charset="0"/>
              <a:ea typeface="宋体" panose="02010600030101010101" pitchFamily="2" charset="-122"/>
            </a:endParaRPr>
          </a:p>
          <a:p>
            <a:pP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 </a:t>
            </a:r>
            <a:endParaRPr kumimoji="0" lang="zh-CN" altLang="en-US" sz="16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200" dirty="0">
              <a:latin typeface="Times New Roman" panose="02020603050405020304" pitchFamily="18" charset="0"/>
              <a:ea typeface="宋体" panose="02010600030101010101" pitchFamily="2" charset="-122"/>
            </a:endParaRPr>
          </a:p>
          <a:p>
            <a:pPr eaLnBrk="1" latinLnBrk="0" hangingPunct="1">
              <a:spcBef>
                <a:spcPct val="0"/>
              </a:spcBef>
              <a:buFontTx/>
              <a:buNone/>
            </a:pPr>
            <a:endParaRPr kumimoji="0" lang="zh-CN" altLang="en-US" sz="1200"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752229381"/>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36867"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36868" name="Rectangle 3"/>
          <p:cNvSpPr>
            <a:spLocks noGrp="1" noChangeArrowheads="1"/>
          </p:cNvSpPr>
          <p:nvPr>
            <p:ph type="body" idx="1"/>
          </p:nvPr>
        </p:nvSpPr>
        <p:spPr>
          <a:xfrm>
            <a:off x="407368" y="692696"/>
            <a:ext cx="6048672" cy="6048672"/>
          </a:xfrm>
        </p:spPr>
        <p:txBody>
          <a:bodyPr/>
          <a:lstStyle/>
          <a:p>
            <a:pPr eaLnBrk="1" hangingPunct="1">
              <a:lnSpc>
                <a:spcPct val="150000"/>
              </a:lnSpc>
            </a:pPr>
            <a:r>
              <a:rPr lang="zh-CN" altLang="en-US" dirty="0">
                <a:solidFill>
                  <a:srgbClr val="002060"/>
                </a:solidFill>
                <a:latin typeface="华文中宋" panose="02010600040101010101" pitchFamily="2" charset="-122"/>
                <a:ea typeface="华文中宋" panose="02010600040101010101" pitchFamily="2" charset="-122"/>
              </a:rPr>
              <a:t>层次结构的变种</a:t>
            </a:r>
          </a:p>
          <a:p>
            <a:pPr lvl="1" eaLnBrk="1" hangingPunct="1">
              <a:lnSpc>
                <a:spcPct val="150000"/>
              </a:lnSpc>
              <a:buFont typeface="Wingdings" panose="05000000000000000000" pitchFamily="2" charset="2"/>
              <a:buChar char="n"/>
            </a:pPr>
            <a:r>
              <a:rPr lang="zh-CN" altLang="en-US" dirty="0">
                <a:solidFill>
                  <a:srgbClr val="002060"/>
                </a:solidFill>
                <a:latin typeface="华文中宋" panose="02010600040101010101" pitchFamily="2" charset="-122"/>
                <a:ea typeface="华文中宋" panose="02010600040101010101" pitchFamily="2" charset="-122"/>
              </a:rPr>
              <a:t>松弛的层次系统</a:t>
            </a:r>
          </a:p>
          <a:p>
            <a:pPr lvl="2" eaLnBrk="1" hangingPunct="1">
              <a:lnSpc>
                <a:spcPct val="150000"/>
              </a:lnSpc>
              <a:buFont typeface="Wingdings" panose="05000000000000000000" pitchFamily="2" charset="2"/>
              <a:buChar char="l"/>
            </a:pPr>
            <a:r>
              <a:rPr lang="zh-CN" altLang="en-US" sz="1800" dirty="0">
                <a:solidFill>
                  <a:schemeClr val="tx1"/>
                </a:solidFill>
                <a:latin typeface="华文中宋" panose="02010600040101010101" pitchFamily="2" charset="-122"/>
                <a:ea typeface="华文中宋" panose="02010600040101010101" pitchFamily="2" charset="-122"/>
              </a:rPr>
              <a:t>是分层模型的一种变种</a:t>
            </a:r>
          </a:p>
          <a:p>
            <a:pPr marL="1730375" lvl="3" indent="-228600" eaLnBrk="1" hangingPunct="1">
              <a:lnSpc>
                <a:spcPct val="150000"/>
              </a:lnSpc>
            </a:pPr>
            <a:r>
              <a:rPr lang="zh-CN" altLang="en-US" sz="1600" dirty="0">
                <a:latin typeface="华文中宋" panose="02010600040101010101" pitchFamily="2" charset="-122"/>
                <a:ea typeface="华文中宋" panose="02010600040101010101" pitchFamily="2" charset="-122"/>
              </a:rPr>
              <a:t>每层可以使用其下面所有层的服务而不仅仅是相邻层的服务；</a:t>
            </a:r>
            <a:endParaRPr lang="en-US" altLang="zh-CN" sz="1600" dirty="0">
              <a:latin typeface="华文中宋" panose="02010600040101010101" pitchFamily="2" charset="-122"/>
              <a:ea typeface="华文中宋" panose="02010600040101010101" pitchFamily="2" charset="-122"/>
            </a:endParaRPr>
          </a:p>
          <a:p>
            <a:pPr marL="1730375" lvl="3" indent="-228600" eaLnBrk="1" hangingPunct="1">
              <a:lnSpc>
                <a:spcPct val="150000"/>
              </a:lnSpc>
            </a:pPr>
            <a:r>
              <a:rPr lang="zh-CN" altLang="en-US" sz="1600" dirty="0">
                <a:latin typeface="华文中宋" panose="02010600040101010101" pitchFamily="2" charset="-122"/>
                <a:ea typeface="华文中宋" panose="02010600040101010101" pitchFamily="2" charset="-122"/>
              </a:rPr>
              <a:t>有些服务提供给相邻的上一层，而其余的服务则提供给高于它的所有层。</a:t>
            </a:r>
          </a:p>
          <a:p>
            <a:pPr lvl="2" eaLnBrk="1" hangingPunct="1">
              <a:lnSpc>
                <a:spcPct val="150000"/>
              </a:lnSpc>
              <a:buFont typeface="Wingdings" panose="05000000000000000000" pitchFamily="2" charset="2"/>
              <a:buChar char="l"/>
            </a:pPr>
            <a:r>
              <a:rPr lang="zh-CN" altLang="en-US" sz="1800" dirty="0">
                <a:solidFill>
                  <a:schemeClr val="tx1"/>
                </a:solidFill>
                <a:latin typeface="华文中宋" panose="02010600040101010101" pitchFamily="2" charset="-122"/>
                <a:ea typeface="华文中宋" panose="02010600040101010101" pitchFamily="2" charset="-122"/>
              </a:rPr>
              <a:t>灵活性和性能的提高以牺牲可维护性为代价</a:t>
            </a:r>
            <a:r>
              <a:rPr lang="en-US" altLang="zh-CN" sz="1800" dirty="0">
                <a:solidFill>
                  <a:schemeClr val="tx1"/>
                </a:solidFill>
                <a:latin typeface="华文中宋" panose="02010600040101010101" pitchFamily="2" charset="-122"/>
                <a:ea typeface="华文中宋" panose="02010600040101010101" pitchFamily="2" charset="-122"/>
              </a:rPr>
              <a:t>//</a:t>
            </a:r>
            <a:r>
              <a:rPr lang="zh-CN" altLang="en-US" sz="1800" dirty="0">
                <a:solidFill>
                  <a:srgbClr val="C00000"/>
                </a:solidFill>
                <a:latin typeface="华文中宋" panose="02010600040101010101" pitchFamily="2" charset="-122"/>
                <a:ea typeface="华文中宋" panose="02010600040101010101" pitchFamily="2" charset="-122"/>
              </a:rPr>
              <a:t>蝴蝶效应</a:t>
            </a:r>
          </a:p>
          <a:p>
            <a:pPr lvl="2" eaLnBrk="1" hangingPunct="1">
              <a:lnSpc>
                <a:spcPct val="150000"/>
              </a:lnSpc>
              <a:buFont typeface="Wingdings" panose="05000000000000000000" pitchFamily="2" charset="2"/>
              <a:buChar char="l"/>
            </a:pPr>
            <a:r>
              <a:rPr lang="zh-CN" altLang="en-US" sz="1800" dirty="0">
                <a:solidFill>
                  <a:schemeClr val="tx1"/>
                </a:solidFill>
                <a:latin typeface="华文中宋" panose="02010600040101010101" pitchFamily="2" charset="-122"/>
                <a:ea typeface="华文中宋" panose="02010600040101010101" pitchFamily="2" charset="-122"/>
              </a:rPr>
              <a:t>经常用于系统软件，而不常用于应用软件的设计</a:t>
            </a:r>
          </a:p>
          <a:p>
            <a:pPr marL="1501775" lvl="3" indent="0" eaLnBrk="1" hangingPunct="1">
              <a:lnSpc>
                <a:spcPct val="150000"/>
              </a:lnSpc>
              <a:buNone/>
            </a:pPr>
            <a:r>
              <a:rPr lang="en-US" altLang="zh-CN" dirty="0">
                <a:latin typeface="华文中宋" panose="02010600040101010101" pitchFamily="2" charset="-122"/>
                <a:ea typeface="华文中宋" panose="02010600040101010101" pitchFamily="2" charset="-122"/>
              </a:rPr>
              <a:t>-</a:t>
            </a:r>
            <a:r>
              <a:rPr lang="zh-CN" altLang="en-US" sz="1600" dirty="0">
                <a:latin typeface="华文中宋" panose="02010600040101010101" pitchFamily="2" charset="-122"/>
                <a:ea typeface="华文中宋" panose="02010600040101010101" pitchFamily="2" charset="-122"/>
              </a:rPr>
              <a:t>系统软件比起应用软件来很少修改；</a:t>
            </a:r>
            <a:endParaRPr lang="en-US" altLang="zh-CN" sz="1600" dirty="0">
              <a:latin typeface="华文中宋" panose="02010600040101010101" pitchFamily="2" charset="-122"/>
              <a:ea typeface="华文中宋" panose="02010600040101010101" pitchFamily="2" charset="-122"/>
            </a:endParaRPr>
          </a:p>
          <a:p>
            <a:pPr marL="1501775" lvl="3" indent="0" eaLnBrk="1" hangingPunct="1">
              <a:lnSpc>
                <a:spcPct val="150000"/>
              </a:lnSpc>
              <a:buNone/>
            </a:pPr>
            <a:r>
              <a:rPr lang="en-US" altLang="zh-CN" sz="1600" dirty="0">
                <a:latin typeface="华文中宋" panose="02010600040101010101" pitchFamily="2" charset="-122"/>
                <a:ea typeface="华文中宋" panose="02010600040101010101" pitchFamily="2" charset="-122"/>
              </a:rPr>
              <a:t>-</a:t>
            </a:r>
            <a:r>
              <a:rPr lang="zh-CN" altLang="en-US" sz="1600" dirty="0">
                <a:latin typeface="华文中宋" panose="02010600040101010101" pitchFamily="2" charset="-122"/>
                <a:ea typeface="华文中宋" panose="02010600040101010101" pitchFamily="2" charset="-122"/>
              </a:rPr>
              <a:t>系统软件对性能的要求高于可维护性的要求。</a:t>
            </a:r>
          </a:p>
        </p:txBody>
      </p:sp>
      <p:sp>
        <p:nvSpPr>
          <p:cNvPr id="5" name="Rectangle 3"/>
          <p:cNvSpPr txBox="1">
            <a:spLocks noChangeArrowheads="1"/>
          </p:cNvSpPr>
          <p:nvPr/>
        </p:nvSpPr>
        <p:spPr bwMode="auto">
          <a:xfrm>
            <a:off x="6579474" y="649907"/>
            <a:ext cx="5439815"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eaLnBrk="1" hangingPunct="1">
              <a:lnSpc>
                <a:spcPct val="150000"/>
              </a:lnSpc>
            </a:pPr>
            <a:r>
              <a:rPr lang="zh-CN" altLang="en-US" kern="0" dirty="0">
                <a:solidFill>
                  <a:srgbClr val="002060"/>
                </a:solidFill>
                <a:latin typeface="华文中宋" panose="02010600040101010101" pitchFamily="2" charset="-122"/>
                <a:ea typeface="华文中宋" panose="02010600040101010101" pitchFamily="2" charset="-122"/>
              </a:rPr>
              <a:t>层次结构的变种</a:t>
            </a:r>
          </a:p>
          <a:p>
            <a:pPr lvl="1" eaLnBrk="1" hangingPunct="1">
              <a:lnSpc>
                <a:spcPct val="150000"/>
              </a:lnSpc>
              <a:buFont typeface="Wingdings" panose="05000000000000000000" pitchFamily="2" charset="2"/>
              <a:buChar char="n"/>
            </a:pPr>
            <a:r>
              <a:rPr lang="zh-CN" altLang="en-US" kern="0" dirty="0">
                <a:solidFill>
                  <a:srgbClr val="002060"/>
                </a:solidFill>
                <a:latin typeface="华文中宋" panose="02010600040101010101" pitchFamily="2" charset="-122"/>
                <a:ea typeface="华文中宋" panose="02010600040101010101" pitchFamily="2" charset="-122"/>
              </a:rPr>
              <a:t>通过继承的层次结构</a:t>
            </a:r>
          </a:p>
          <a:p>
            <a:pPr lvl="2" eaLnBrk="1" hangingPunct="1">
              <a:lnSpc>
                <a:spcPct val="150000"/>
              </a:lnSpc>
              <a:buFont typeface="Wingdings" panose="05000000000000000000" pitchFamily="2" charset="2"/>
              <a:buChar char="l"/>
            </a:pPr>
            <a:r>
              <a:rPr lang="zh-CN" altLang="en-US" sz="2000" kern="0" dirty="0">
                <a:solidFill>
                  <a:schemeClr val="tx1"/>
                </a:solidFill>
                <a:latin typeface="华文中宋" panose="02010600040101010101" pitchFamily="2" charset="-122"/>
                <a:ea typeface="华文中宋" panose="02010600040101010101" pitchFamily="2" charset="-122"/>
              </a:rPr>
              <a:t>常见于面向对象的程序设计中</a:t>
            </a:r>
          </a:p>
          <a:p>
            <a:pPr lvl="3" eaLnBrk="1" hangingPunct="1">
              <a:lnSpc>
                <a:spcPct val="150000"/>
              </a:lnSpc>
            </a:pPr>
            <a:r>
              <a:rPr lang="zh-CN" altLang="en-US" sz="1600" kern="0" dirty="0">
                <a:latin typeface="华文中宋" panose="02010600040101010101" pitchFamily="2" charset="-122"/>
                <a:ea typeface="华文中宋" panose="02010600040101010101" pitchFamily="2" charset="-122"/>
              </a:rPr>
              <a:t>低层作为基类；</a:t>
            </a:r>
          </a:p>
          <a:p>
            <a:pPr lvl="3" eaLnBrk="1" hangingPunct="1">
              <a:lnSpc>
                <a:spcPct val="150000"/>
              </a:lnSpc>
            </a:pPr>
            <a:r>
              <a:rPr lang="zh-CN" altLang="en-US" sz="1600" kern="0" dirty="0">
                <a:latin typeface="华文中宋" panose="02010600040101010101" pitchFamily="2" charset="-122"/>
                <a:ea typeface="华文中宋" panose="02010600040101010101" pitchFamily="2" charset="-122"/>
              </a:rPr>
              <a:t>较高层次通过继承使用基类提供的服务</a:t>
            </a:r>
          </a:p>
          <a:p>
            <a:pPr lvl="3" eaLnBrk="1" hangingPunct="1">
              <a:lnSpc>
                <a:spcPct val="150000"/>
              </a:lnSpc>
            </a:pPr>
            <a:r>
              <a:rPr lang="zh-CN" altLang="en-US" sz="1600" kern="0" dirty="0">
                <a:latin typeface="华文中宋" panose="02010600040101010101" pitchFamily="2" charset="-122"/>
                <a:ea typeface="华文中宋" panose="02010600040101010101" pitchFamily="2" charset="-122"/>
              </a:rPr>
              <a:t>高层可根据需要改写低层提供的服务；</a:t>
            </a:r>
          </a:p>
          <a:p>
            <a:pPr lvl="3" eaLnBrk="1" hangingPunct="1">
              <a:lnSpc>
                <a:spcPct val="150000"/>
              </a:lnSpc>
            </a:pPr>
            <a:r>
              <a:rPr lang="zh-CN" altLang="en-US" sz="1600" kern="0" dirty="0">
                <a:latin typeface="华文中宋" panose="02010600040101010101" pitchFamily="2" charset="-122"/>
                <a:ea typeface="华文中宋" panose="02010600040101010101" pitchFamily="2" charset="-122"/>
              </a:rPr>
              <a:t>如果基类改变了，则继承该基类的子类都要重新编译。</a:t>
            </a:r>
          </a:p>
          <a:p>
            <a:pPr lvl="2" eaLnBrk="1" hangingPunct="1">
              <a:lnSpc>
                <a:spcPct val="150000"/>
              </a:lnSpc>
              <a:buFont typeface="Wingdings" panose="05000000000000000000" pitchFamily="2" charset="2"/>
              <a:buChar char="l"/>
            </a:pPr>
            <a:r>
              <a:rPr lang="zh-CN" altLang="en-US" sz="2000" kern="0" dirty="0">
                <a:solidFill>
                  <a:schemeClr val="tx1"/>
                </a:solidFill>
                <a:latin typeface="华文中宋" panose="02010600040101010101" pitchFamily="2" charset="-122"/>
                <a:ea typeface="华文中宋" panose="02010600040101010101" pitchFamily="2" charset="-122"/>
              </a:rPr>
              <a:t>这种由继承引入的依赖性称作脆弱的基类问题</a:t>
            </a:r>
          </a:p>
        </p:txBody>
      </p:sp>
      <p:cxnSp>
        <p:nvCxnSpPr>
          <p:cNvPr id="3" name="直接连接符 2"/>
          <p:cNvCxnSpPr>
            <a:cxnSpLocks/>
          </p:cNvCxnSpPr>
          <p:nvPr/>
        </p:nvCxnSpPr>
        <p:spPr bwMode="auto">
          <a:xfrm>
            <a:off x="6600056" y="764704"/>
            <a:ext cx="0" cy="6120680"/>
          </a:xfrm>
          <a:prstGeom prst="line">
            <a:avLst/>
          </a:pr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p:spPr>
      </p:cxnSp>
    </p:spTree>
    <p:extLst>
      <p:ext uri="{BB962C8B-B14F-4D97-AF65-F5344CB8AC3E}">
        <p14:creationId xmlns:p14="http://schemas.microsoft.com/office/powerpoint/2010/main" val="76450027"/>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37891"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37892" name="Rectangle 3"/>
          <p:cNvSpPr>
            <a:spLocks noGrp="1" noChangeArrowheads="1"/>
          </p:cNvSpPr>
          <p:nvPr>
            <p:ph type="body" idx="1"/>
          </p:nvPr>
        </p:nvSpPr>
        <p:spPr>
          <a:xfrm>
            <a:off x="551384" y="836712"/>
            <a:ext cx="11161240" cy="5760640"/>
          </a:xfrm>
        </p:spPr>
        <p:txBody>
          <a:bodyPr/>
          <a:lstStyle/>
          <a:p>
            <a:pPr eaLnBrk="1" hangingPunct="1">
              <a:lnSpc>
                <a:spcPct val="70000"/>
              </a:lnSpc>
            </a:pPr>
            <a:r>
              <a:rPr lang="zh-CN" altLang="en-US" sz="2000" dirty="0">
                <a:solidFill>
                  <a:srgbClr val="002060"/>
                </a:solidFill>
                <a:ea typeface="华文中宋" panose="02010600040101010101" pitchFamily="2" charset="-122"/>
              </a:rPr>
              <a:t>层次结构的应用实例</a:t>
            </a:r>
          </a:p>
          <a:p>
            <a:pPr lvl="1" eaLnBrk="1" hangingPunct="1">
              <a:lnSpc>
                <a:spcPct val="150000"/>
              </a:lnSpc>
              <a:buFont typeface="Wingdings" panose="05000000000000000000" pitchFamily="2" charset="2"/>
              <a:buChar char="n"/>
            </a:pPr>
            <a:r>
              <a:rPr lang="zh-CN" altLang="en-US" sz="1800" dirty="0">
                <a:solidFill>
                  <a:srgbClr val="002060"/>
                </a:solidFill>
                <a:ea typeface="华文中宋" panose="02010600040101010101" pitchFamily="2" charset="-122"/>
              </a:rPr>
              <a:t>虚拟机</a:t>
            </a:r>
          </a:p>
          <a:p>
            <a:pPr lvl="2" eaLnBrk="1" hangingPunct="1">
              <a:lnSpc>
                <a:spcPct val="150000"/>
              </a:lnSpc>
              <a:buFont typeface="Wingdings" panose="05000000000000000000" pitchFamily="2" charset="2"/>
              <a:buChar char="l"/>
            </a:pPr>
            <a:r>
              <a:rPr lang="en-US" altLang="zh-CN" sz="1800" b="0" dirty="0">
                <a:solidFill>
                  <a:schemeClr val="tx1"/>
                </a:solidFill>
                <a:ea typeface="华文中宋" panose="02010600040101010101" pitchFamily="2" charset="-122"/>
              </a:rPr>
              <a:t>JVM</a:t>
            </a:r>
            <a:r>
              <a:rPr lang="zh-CN" altLang="en-US" sz="1800" b="0" dirty="0">
                <a:solidFill>
                  <a:schemeClr val="tx1"/>
                </a:solidFill>
                <a:ea typeface="华文中宋" panose="02010600040101010101" pitchFamily="2" charset="-122"/>
              </a:rPr>
              <a:t>可以被当成一个低层，为高层屏蔽了底层的细节和硬件的变化</a:t>
            </a:r>
          </a:p>
          <a:p>
            <a:pPr lvl="3" eaLnBrk="1" hangingPunct="1">
              <a:lnSpc>
                <a:spcPct val="150000"/>
              </a:lnSpc>
            </a:pPr>
            <a:r>
              <a:rPr lang="en-US" altLang="zh-CN" sz="1800" dirty="0">
                <a:latin typeface="华文楷体" panose="02010600040101010101" pitchFamily="2" charset="-122"/>
                <a:ea typeface="华文楷体" panose="02010600040101010101" pitchFamily="2" charset="-122"/>
              </a:rPr>
              <a:t>Java</a:t>
            </a:r>
            <a:r>
              <a:rPr lang="zh-CN" altLang="en-US" sz="1800" dirty="0">
                <a:latin typeface="华文楷体" panose="02010600040101010101" pitchFamily="2" charset="-122"/>
                <a:ea typeface="华文楷体" panose="02010600040101010101" pitchFamily="2" charset="-122"/>
              </a:rPr>
              <a:t>语言与平台无关</a:t>
            </a:r>
          </a:p>
          <a:p>
            <a:pPr lvl="1" eaLnBrk="1" hangingPunct="1">
              <a:lnSpc>
                <a:spcPct val="150000"/>
              </a:lnSpc>
              <a:buFont typeface="Wingdings" panose="05000000000000000000" pitchFamily="2" charset="2"/>
              <a:buChar char="n"/>
            </a:pPr>
            <a:r>
              <a:rPr lang="en-US" altLang="zh-CN" sz="1800" dirty="0">
                <a:solidFill>
                  <a:srgbClr val="002060"/>
                </a:solidFill>
                <a:ea typeface="华文中宋" panose="02010600040101010101" pitchFamily="2" charset="-122"/>
              </a:rPr>
              <a:t>API</a:t>
            </a:r>
            <a:r>
              <a:rPr lang="zh-CN" altLang="en-US" sz="1800" dirty="0">
                <a:solidFill>
                  <a:srgbClr val="002060"/>
                </a:solidFill>
                <a:ea typeface="华文中宋" panose="02010600040101010101" pitchFamily="2" charset="-122"/>
              </a:rPr>
              <a:t>接口</a:t>
            </a:r>
          </a:p>
          <a:p>
            <a:pPr lvl="2" eaLnBrk="1" hangingPunct="1">
              <a:lnSpc>
                <a:spcPct val="150000"/>
              </a:lnSpc>
              <a:buFont typeface="Wingdings" panose="05000000000000000000" pitchFamily="2" charset="2"/>
              <a:buChar char="l"/>
            </a:pPr>
            <a:r>
              <a:rPr lang="zh-CN" altLang="en-US" sz="1800" b="0" dirty="0">
                <a:solidFill>
                  <a:schemeClr val="tx1"/>
                </a:solidFill>
                <a:ea typeface="华文中宋" panose="02010600040101010101" pitchFamily="2" charset="-122"/>
              </a:rPr>
              <a:t>封装了低层频繁使用的功能，通常是功能函数规范的简单集合</a:t>
            </a:r>
          </a:p>
          <a:p>
            <a:pPr lvl="3" eaLnBrk="1" hangingPunct="1">
              <a:lnSpc>
                <a:spcPct val="150000"/>
              </a:lnSpc>
            </a:pPr>
            <a:r>
              <a:rPr lang="zh-CN" altLang="en-US" sz="1800" dirty="0">
                <a:latin typeface="华文楷体" panose="02010600040101010101" pitchFamily="2" charset="-122"/>
                <a:ea typeface="华文楷体" panose="02010600040101010101" pitchFamily="2" charset="-122"/>
              </a:rPr>
              <a:t>例如，</a:t>
            </a:r>
            <a:r>
              <a:rPr lang="en-US" altLang="zh-CN" sz="1800" dirty="0">
                <a:latin typeface="华文楷体" panose="02010600040101010101" pitchFamily="2" charset="-122"/>
                <a:ea typeface="华文楷体" panose="02010600040101010101" pitchFamily="2" charset="-122"/>
              </a:rPr>
              <a:t>C</a:t>
            </a:r>
            <a:r>
              <a:rPr lang="zh-CN" altLang="en-US" sz="1800" dirty="0">
                <a:latin typeface="华文楷体" panose="02010600040101010101" pitchFamily="2" charset="-122"/>
                <a:ea typeface="华文楷体" panose="02010600040101010101" pitchFamily="2" charset="-122"/>
              </a:rPr>
              <a:t>语言中的</a:t>
            </a:r>
            <a:r>
              <a:rPr lang="en-US" altLang="zh-CN" sz="1800" dirty="0" err="1">
                <a:latin typeface="华文楷体" panose="02010600040101010101" pitchFamily="2" charset="-122"/>
                <a:ea typeface="华文楷体" panose="02010600040101010101" pitchFamily="2" charset="-122"/>
              </a:rPr>
              <a:t>printf</a:t>
            </a:r>
            <a:r>
              <a:rPr lang="en-US" altLang="zh-CN" sz="1800" dirty="0">
                <a:latin typeface="华文楷体" panose="02010600040101010101" pitchFamily="2" charset="-122"/>
                <a:ea typeface="华文楷体" panose="02010600040101010101" pitchFamily="2" charset="-122"/>
              </a:rPr>
              <a:t>()</a:t>
            </a:r>
            <a:r>
              <a:rPr lang="zh-CN" altLang="en-US" sz="1800" dirty="0">
                <a:latin typeface="华文楷体" panose="02010600040101010101" pitchFamily="2" charset="-122"/>
                <a:ea typeface="华文楷体" panose="02010600040101010101" pitchFamily="2" charset="-122"/>
              </a:rPr>
              <a:t>、</a:t>
            </a:r>
            <a:r>
              <a:rPr lang="en-US" altLang="zh-CN" sz="1800" dirty="0" err="1">
                <a:latin typeface="华文楷体" panose="02010600040101010101" pitchFamily="2" charset="-122"/>
                <a:ea typeface="华文楷体" panose="02010600040101010101" pitchFamily="2" charset="-122"/>
              </a:rPr>
              <a:t>fopen</a:t>
            </a:r>
            <a:r>
              <a:rPr lang="en-US" altLang="zh-CN" sz="1800" dirty="0">
                <a:latin typeface="华文楷体" panose="02010600040101010101" pitchFamily="2" charset="-122"/>
                <a:ea typeface="华文楷体" panose="02010600040101010101" pitchFamily="2" charset="-122"/>
              </a:rPr>
              <a:t>() etc.</a:t>
            </a:r>
          </a:p>
          <a:p>
            <a:pPr lvl="1" eaLnBrk="1" hangingPunct="1">
              <a:lnSpc>
                <a:spcPct val="150000"/>
              </a:lnSpc>
              <a:buFont typeface="Wingdings" panose="05000000000000000000" pitchFamily="2" charset="2"/>
              <a:buChar char="n"/>
            </a:pPr>
            <a:r>
              <a:rPr lang="en-US" altLang="zh-CN" sz="1800" dirty="0">
                <a:solidFill>
                  <a:srgbClr val="002060"/>
                </a:solidFill>
                <a:ea typeface="华文中宋" panose="02010600040101010101" pitchFamily="2" charset="-122"/>
              </a:rPr>
              <a:t>IS</a:t>
            </a:r>
            <a:r>
              <a:rPr lang="zh-CN" altLang="en-US" sz="1800" dirty="0">
                <a:solidFill>
                  <a:srgbClr val="002060"/>
                </a:solidFill>
                <a:ea typeface="华文中宋" panose="02010600040101010101" pitchFamily="2" charset="-122"/>
              </a:rPr>
              <a:t>（信息系统）</a:t>
            </a:r>
          </a:p>
          <a:p>
            <a:pPr lvl="2" eaLnBrk="1" hangingPunct="1">
              <a:lnSpc>
                <a:spcPct val="150000"/>
              </a:lnSpc>
              <a:buFont typeface="Wingdings" panose="05000000000000000000" pitchFamily="2" charset="2"/>
              <a:buChar char="l"/>
            </a:pPr>
            <a:r>
              <a:rPr lang="zh-CN" altLang="en-US" sz="1800" b="0" dirty="0">
                <a:solidFill>
                  <a:schemeClr val="tx1"/>
                </a:solidFill>
                <a:ea typeface="华文中宋" panose="02010600040101010101" pitchFamily="2" charset="-122"/>
              </a:rPr>
              <a:t>商业软件经常使用两层结构（主框架交互系统，</a:t>
            </a:r>
            <a:r>
              <a:rPr lang="en-US" altLang="zh-CN" sz="1800" b="0" dirty="0">
                <a:solidFill>
                  <a:schemeClr val="tx1"/>
                </a:solidFill>
                <a:ea typeface="华文中宋" panose="02010600040101010101" pitchFamily="2" charset="-122"/>
              </a:rPr>
              <a:t>C/S</a:t>
            </a:r>
            <a:r>
              <a:rPr lang="zh-CN" altLang="en-US" sz="1800" b="0" dirty="0">
                <a:solidFill>
                  <a:schemeClr val="tx1"/>
                </a:solidFill>
                <a:ea typeface="华文中宋" panose="02010600040101010101" pitchFamily="2" charset="-122"/>
              </a:rPr>
              <a:t>系统）</a:t>
            </a:r>
          </a:p>
          <a:p>
            <a:pPr lvl="3" eaLnBrk="1" hangingPunct="1">
              <a:lnSpc>
                <a:spcPct val="150000"/>
              </a:lnSpc>
            </a:pPr>
            <a:r>
              <a:rPr lang="zh-CN" altLang="en-US" sz="1800" dirty="0">
                <a:latin typeface="华文楷体" panose="02010600040101010101" pitchFamily="2" charset="-122"/>
                <a:ea typeface="华文楷体" panose="02010600040101010101" pitchFamily="2" charset="-122"/>
              </a:rPr>
              <a:t>底层使用</a:t>
            </a:r>
            <a:r>
              <a:rPr lang="en-US" altLang="zh-CN" sz="1800" dirty="0">
                <a:latin typeface="华文楷体" panose="02010600040101010101" pitchFamily="2" charset="-122"/>
                <a:ea typeface="华文楷体" panose="02010600040101010101" pitchFamily="2" charset="-122"/>
              </a:rPr>
              <a:t>DB</a:t>
            </a:r>
          </a:p>
          <a:p>
            <a:pPr lvl="3" eaLnBrk="1" hangingPunct="1">
              <a:lnSpc>
                <a:spcPct val="150000"/>
              </a:lnSpc>
            </a:pPr>
            <a:r>
              <a:rPr lang="zh-CN" altLang="en-US" sz="1800" dirty="0">
                <a:latin typeface="华文楷体" panose="02010600040101010101" pitchFamily="2" charset="-122"/>
                <a:ea typeface="华文楷体" panose="02010600040101010101" pitchFamily="2" charset="-122"/>
              </a:rPr>
              <a:t>顶层完成不同的任务并进行界面的展示</a:t>
            </a:r>
          </a:p>
          <a:p>
            <a:pPr lvl="2" eaLnBrk="1" hangingPunct="1">
              <a:lnSpc>
                <a:spcPct val="150000"/>
              </a:lnSpc>
              <a:buFont typeface="Wingdings" panose="05000000000000000000" pitchFamily="2" charset="2"/>
              <a:buChar char="l"/>
            </a:pPr>
            <a:r>
              <a:rPr lang="zh-CN" altLang="en-US" sz="1800" b="0" dirty="0">
                <a:solidFill>
                  <a:schemeClr val="tx1"/>
                </a:solidFill>
                <a:ea typeface="华文中宋" panose="02010600040101010101" pitchFamily="2" charset="-122"/>
              </a:rPr>
              <a:t>由于用户界面和数据处理模块紧密的结合在一起带来了一些问题，在两层之间引入第三层（领域层、问题域的概念模型）</a:t>
            </a:r>
          </a:p>
        </p:txBody>
      </p:sp>
    </p:spTree>
    <p:extLst>
      <p:ext uri="{BB962C8B-B14F-4D97-AF65-F5344CB8AC3E}">
        <p14:creationId xmlns:p14="http://schemas.microsoft.com/office/powerpoint/2010/main" val="427259724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2"/>
          <p:cNvSpPr>
            <a:spLocks noGrp="1"/>
          </p:cNvSpPr>
          <p:nvPr>
            <p:ph idx="1"/>
          </p:nvPr>
        </p:nvSpPr>
        <p:spPr>
          <a:xfrm>
            <a:off x="623392" y="908720"/>
            <a:ext cx="11017224" cy="5976664"/>
          </a:xfrm>
        </p:spPr>
        <p:txBody>
          <a:bodyPr/>
          <a:lstStyle/>
          <a:p>
            <a:pPr marL="0" indent="0">
              <a:lnSpc>
                <a:spcPct val="100000"/>
              </a:lnSpc>
              <a:buNone/>
            </a:pPr>
            <a:r>
              <a:rPr kumimoji="1" lang="en-US" altLang="zh-CN" sz="4400" dirty="0">
                <a:solidFill>
                  <a:srgbClr val="000000"/>
                </a:solidFill>
                <a:effectLst/>
                <a:latin typeface="Times New Roman" panose="02020603050405020304" pitchFamily="18" charset="0"/>
                <a:ea typeface="-윤고딕140"/>
              </a:rPr>
              <a:t>We create world-changing solutions that make people safer, healthier and more productive.</a:t>
            </a:r>
          </a:p>
          <a:p>
            <a:pPr marL="0" indent="0">
              <a:lnSpc>
                <a:spcPct val="150000"/>
              </a:lnSpc>
              <a:buNone/>
            </a:pPr>
            <a:endParaRPr kumimoji="1" lang="en-US" altLang="zh-CN" sz="4400" dirty="0">
              <a:solidFill>
                <a:srgbClr val="000000"/>
              </a:solidFill>
              <a:effectLst/>
              <a:latin typeface="Times New Roman" panose="02020603050405020304" pitchFamily="18" charset="0"/>
              <a:ea typeface="-윤고딕140"/>
            </a:endParaRPr>
          </a:p>
          <a:p>
            <a:pPr marL="0" indent="0">
              <a:lnSpc>
                <a:spcPct val="150000"/>
              </a:lnSpc>
              <a:buNone/>
            </a:pPr>
            <a:endParaRPr kumimoji="1" lang="en-US" altLang="zh-CN" sz="4400" dirty="0">
              <a:solidFill>
                <a:srgbClr val="000000"/>
              </a:solidFill>
              <a:effectLst/>
              <a:latin typeface="Times New Roman" panose="02020603050405020304" pitchFamily="18" charset="0"/>
              <a:ea typeface="-윤고딕140"/>
            </a:endParaRPr>
          </a:p>
          <a:p>
            <a:pPr marL="0" indent="0">
              <a:lnSpc>
                <a:spcPct val="100000"/>
              </a:lnSpc>
              <a:buNone/>
            </a:pPr>
            <a:r>
              <a:rPr kumimoji="1" lang="en-US" altLang="zh-CN" sz="4400" dirty="0">
                <a:solidFill>
                  <a:srgbClr val="000000"/>
                </a:solidFill>
                <a:effectLst/>
                <a:latin typeface="Times New Roman" panose="02020603050405020304" pitchFamily="18" charset="0"/>
                <a:ea typeface="-윤고딕140"/>
              </a:rPr>
              <a:t>No paradigm is perfect...... </a:t>
            </a:r>
            <a:r>
              <a:rPr kumimoji="1" lang="zh-CN" altLang="en-US" sz="4400" dirty="0">
                <a:solidFill>
                  <a:srgbClr val="000000"/>
                </a:solidFill>
                <a:effectLst/>
                <a:latin typeface="Times New Roman" panose="02020603050405020304" pitchFamily="18" charset="0"/>
                <a:ea typeface="-윤고딕140"/>
              </a:rPr>
              <a:t>，</a:t>
            </a:r>
            <a:endParaRPr kumimoji="1" lang="en-US" altLang="zh-CN" sz="4400" dirty="0">
              <a:solidFill>
                <a:srgbClr val="000000"/>
              </a:solidFill>
              <a:effectLst/>
              <a:latin typeface="Times New Roman" panose="02020603050405020304" pitchFamily="18" charset="0"/>
              <a:ea typeface="-윤고딕140"/>
            </a:endParaRPr>
          </a:p>
          <a:p>
            <a:pPr marL="0" indent="0">
              <a:lnSpc>
                <a:spcPct val="100000"/>
              </a:lnSpc>
              <a:buNone/>
            </a:pPr>
            <a:r>
              <a:rPr kumimoji="1" lang="en-US" altLang="zh-CN" sz="4400" dirty="0">
                <a:solidFill>
                  <a:srgbClr val="000000"/>
                </a:solidFill>
                <a:effectLst/>
                <a:latin typeface="Times New Roman" panose="02020603050405020304" pitchFamily="18" charset="0"/>
                <a:ea typeface="-윤고딕140"/>
              </a:rPr>
              <a:t>that's why there are so many of them.</a:t>
            </a:r>
          </a:p>
          <a:p>
            <a:pPr marL="0" indent="0">
              <a:lnSpc>
                <a:spcPct val="150000"/>
              </a:lnSpc>
              <a:buNone/>
            </a:pPr>
            <a:endParaRPr kumimoji="1" lang="zh-CN" altLang="en-US" sz="4400" dirty="0">
              <a:solidFill>
                <a:srgbClr val="000000"/>
              </a:solidFill>
              <a:effectLst/>
              <a:latin typeface="Times New Roman" panose="02020603050405020304" pitchFamily="18" charset="0"/>
            </a:endParaRPr>
          </a:p>
          <a:p>
            <a:pPr marL="0" indent="0">
              <a:lnSpc>
                <a:spcPct val="150000"/>
              </a:lnSpc>
              <a:buNone/>
            </a:pPr>
            <a:r>
              <a:rPr kumimoji="1" lang="en-US" altLang="zh-CN" sz="4400" dirty="0">
                <a:solidFill>
                  <a:srgbClr val="000000"/>
                </a:solidFill>
                <a:effectLst/>
                <a:latin typeface="Times New Roman" panose="02020603050405020304" pitchFamily="18" charset="0"/>
                <a:ea typeface="-윤고딕140"/>
              </a:rPr>
              <a:t> </a:t>
            </a:r>
            <a:endParaRPr lang="en-US" altLang="zh-CN" sz="4400" dirty="0">
              <a:latin typeface="Times New Roman" panose="02020603050405020304" pitchFamily="18" charset="0"/>
              <a:ea typeface="宋体" panose="02010600030101010101" pitchFamily="2" charset="-122"/>
            </a:endParaRPr>
          </a:p>
          <a:p>
            <a:pPr marL="0" indent="0">
              <a:buNone/>
            </a:pPr>
            <a:endParaRPr lang="zh-CN" altLang="en-US" sz="2800" dirty="0"/>
          </a:p>
        </p:txBody>
      </p:sp>
    </p:spTree>
    <p:extLst>
      <p:ext uri="{BB962C8B-B14F-4D97-AF65-F5344CB8AC3E}">
        <p14:creationId xmlns:p14="http://schemas.microsoft.com/office/powerpoint/2010/main" val="384625216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38915"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38916" name="Rectangle 3"/>
          <p:cNvSpPr>
            <a:spLocks noGrp="1" noChangeArrowheads="1"/>
          </p:cNvSpPr>
          <p:nvPr>
            <p:ph type="body" idx="1"/>
          </p:nvPr>
        </p:nvSpPr>
        <p:spPr>
          <a:xfrm>
            <a:off x="551384" y="949624"/>
            <a:ext cx="11233248" cy="5575720"/>
          </a:xfrm>
        </p:spPr>
        <p:txBody>
          <a:bodyPr/>
          <a:lstStyle/>
          <a:p>
            <a:pPr eaLnBrk="1" hangingPunct="1">
              <a:lnSpc>
                <a:spcPct val="150000"/>
              </a:lnSpc>
            </a:pPr>
            <a:r>
              <a:rPr lang="zh-CN" altLang="en-US" dirty="0">
                <a:solidFill>
                  <a:srgbClr val="002060"/>
                </a:solidFill>
                <a:latin typeface="华文中宋" panose="02010600040101010101" pitchFamily="2" charset="-122"/>
                <a:ea typeface="华文中宋" panose="02010600040101010101" pitchFamily="2" charset="-122"/>
              </a:rPr>
              <a:t>层次结构的应用实例</a:t>
            </a:r>
            <a:r>
              <a:rPr lang="en-US" altLang="zh-CN" dirty="0">
                <a:solidFill>
                  <a:srgbClr val="002060"/>
                </a:solidFill>
                <a:latin typeface="华文中宋" panose="02010600040101010101" pitchFamily="2" charset="-122"/>
                <a:ea typeface="华文中宋" panose="02010600040101010101" pitchFamily="2" charset="-122"/>
              </a:rPr>
              <a:t>(</a:t>
            </a:r>
            <a:r>
              <a:rPr lang="zh-CN" altLang="en-US" dirty="0">
                <a:solidFill>
                  <a:srgbClr val="002060"/>
                </a:solidFill>
                <a:latin typeface="华文中宋" panose="02010600040101010101" pitchFamily="2" charset="-122"/>
                <a:ea typeface="华文中宋" panose="02010600040101010101" pitchFamily="2" charset="-122"/>
              </a:rPr>
              <a:t>续</a:t>
            </a:r>
            <a:r>
              <a:rPr lang="en-US" altLang="zh-CN" dirty="0">
                <a:solidFill>
                  <a:srgbClr val="002060"/>
                </a:solidFill>
                <a:latin typeface="华文中宋" panose="02010600040101010101" pitchFamily="2" charset="-122"/>
                <a:ea typeface="华文中宋" panose="02010600040101010101" pitchFamily="2" charset="-122"/>
              </a:rPr>
              <a:t>)</a:t>
            </a:r>
          </a:p>
          <a:p>
            <a:pPr lvl="1" eaLnBrk="1" hangingPunct="1">
              <a:lnSpc>
                <a:spcPct val="150000"/>
              </a:lnSpc>
              <a:buFont typeface="Wingdings" panose="05000000000000000000" pitchFamily="2" charset="2"/>
              <a:buChar char="n"/>
            </a:pPr>
            <a:r>
              <a:rPr lang="en-US" altLang="zh-CN" dirty="0">
                <a:solidFill>
                  <a:srgbClr val="002060"/>
                </a:solidFill>
                <a:latin typeface="华文中宋" panose="02010600040101010101" pitchFamily="2" charset="-122"/>
                <a:ea typeface="华文中宋" panose="02010600040101010101" pitchFamily="2" charset="-122"/>
              </a:rPr>
              <a:t>Windows NT</a:t>
            </a:r>
          </a:p>
          <a:p>
            <a:pPr lvl="2" eaLnBrk="1" hangingPunct="1">
              <a:lnSpc>
                <a:spcPct val="150000"/>
              </a:lnSpc>
              <a:buFont typeface="Wingdings" panose="05000000000000000000" pitchFamily="2" charset="2"/>
              <a:buChar char="l"/>
            </a:pPr>
            <a:r>
              <a:rPr lang="zh-CN" altLang="en-US" sz="2000" dirty="0">
                <a:solidFill>
                  <a:srgbClr val="002060"/>
                </a:solidFill>
                <a:latin typeface="华文中宋" panose="02010600040101010101" pitchFamily="2" charset="-122"/>
                <a:ea typeface="华文中宋" panose="02010600040101010101" pitchFamily="2" charset="-122"/>
              </a:rPr>
              <a:t>根据</a:t>
            </a:r>
            <a:r>
              <a:rPr lang="en-US" altLang="zh-CN" sz="2000" dirty="0">
                <a:solidFill>
                  <a:srgbClr val="002060"/>
                </a:solidFill>
                <a:latin typeface="华文中宋" panose="02010600040101010101" pitchFamily="2" charset="-122"/>
                <a:ea typeface="华文中宋" panose="02010600040101010101" pitchFamily="2" charset="-122"/>
              </a:rPr>
              <a:t>Microkernel</a:t>
            </a:r>
            <a:r>
              <a:rPr lang="zh-CN" altLang="en-US" sz="2000" dirty="0">
                <a:solidFill>
                  <a:srgbClr val="002060"/>
                </a:solidFill>
                <a:latin typeface="华文中宋" panose="02010600040101010101" pitchFamily="2" charset="-122"/>
                <a:ea typeface="华文中宋" panose="02010600040101010101" pitchFamily="2" charset="-122"/>
              </a:rPr>
              <a:t>模式构建的，执行部件对应于</a:t>
            </a:r>
            <a:r>
              <a:rPr lang="en-US" altLang="zh-CN" sz="2000" dirty="0">
                <a:solidFill>
                  <a:srgbClr val="002060"/>
                </a:solidFill>
                <a:latin typeface="华文中宋" panose="02010600040101010101" pitchFamily="2" charset="-122"/>
                <a:ea typeface="华文中宋" panose="02010600040101010101" pitchFamily="2" charset="-122"/>
              </a:rPr>
              <a:t>Microkernel</a:t>
            </a:r>
            <a:r>
              <a:rPr lang="zh-CN" altLang="en-US" sz="2000" dirty="0">
                <a:solidFill>
                  <a:srgbClr val="002060"/>
                </a:solidFill>
                <a:latin typeface="华文中宋" panose="02010600040101010101" pitchFamily="2" charset="-122"/>
                <a:ea typeface="华文中宋" panose="02010600040101010101" pitchFamily="2" charset="-122"/>
              </a:rPr>
              <a:t>的部件，是一个松弛的层析系统，包括以下几个层次</a:t>
            </a:r>
          </a:p>
          <a:p>
            <a:pPr lvl="3" eaLnBrk="1" hangingPunct="1">
              <a:lnSpc>
                <a:spcPct val="150000"/>
              </a:lnSpc>
            </a:pPr>
            <a:r>
              <a:rPr lang="zh-CN" altLang="en-US" dirty="0">
                <a:latin typeface="华文中宋" panose="02010600040101010101" pitchFamily="2" charset="-122"/>
                <a:ea typeface="华文中宋" panose="02010600040101010101" pitchFamily="2" charset="-122"/>
              </a:rPr>
              <a:t>系统服务层：子系统和</a:t>
            </a:r>
            <a:r>
              <a:rPr lang="en-US" altLang="zh-CN" dirty="0">
                <a:latin typeface="华文中宋" panose="02010600040101010101" pitchFamily="2" charset="-122"/>
                <a:ea typeface="华文中宋" panose="02010600040101010101" pitchFamily="2" charset="-122"/>
              </a:rPr>
              <a:t>NT</a:t>
            </a:r>
            <a:r>
              <a:rPr lang="zh-CN" altLang="en-US" dirty="0">
                <a:latin typeface="华文中宋" panose="02010600040101010101" pitchFamily="2" charset="-122"/>
                <a:ea typeface="华文中宋" panose="02010600040101010101" pitchFamily="2" charset="-122"/>
              </a:rPr>
              <a:t>执行部件之间的接口层</a:t>
            </a:r>
          </a:p>
          <a:p>
            <a:pPr lvl="3" eaLnBrk="1" hangingPunct="1">
              <a:lnSpc>
                <a:spcPct val="150000"/>
              </a:lnSpc>
            </a:pPr>
            <a:r>
              <a:rPr lang="zh-CN" altLang="en-US" dirty="0">
                <a:latin typeface="华文中宋" panose="02010600040101010101" pitchFamily="2" charset="-122"/>
                <a:ea typeface="华文中宋" panose="02010600040101010101" pitchFamily="2" charset="-122"/>
              </a:rPr>
              <a:t>资源管理层：对象、安全、进程、</a:t>
            </a:r>
            <a:r>
              <a:rPr lang="en-US" altLang="zh-CN" dirty="0">
                <a:latin typeface="华文中宋" panose="02010600040101010101" pitchFamily="2" charset="-122"/>
                <a:ea typeface="华文中宋" panose="02010600040101010101" pitchFamily="2" charset="-122"/>
              </a:rPr>
              <a:t>I/O</a:t>
            </a:r>
            <a:r>
              <a:rPr lang="zh-CN" altLang="en-US" dirty="0">
                <a:latin typeface="华文中宋" panose="02010600040101010101" pitchFamily="2" charset="-122"/>
                <a:ea typeface="华文中宋" panose="02010600040101010101" pitchFamily="2" charset="-122"/>
              </a:rPr>
              <a:t>、虚拟存储</a:t>
            </a:r>
            <a:endParaRPr lang="en-US" altLang="zh-CN" dirty="0">
              <a:latin typeface="华文中宋" panose="02010600040101010101" pitchFamily="2" charset="-122"/>
              <a:ea typeface="华文中宋" panose="02010600040101010101" pitchFamily="2" charset="-122"/>
            </a:endParaRPr>
          </a:p>
          <a:p>
            <a:pPr lvl="3" eaLnBrk="1" hangingPunct="1">
              <a:lnSpc>
                <a:spcPct val="150000"/>
              </a:lnSpc>
            </a:pPr>
            <a:r>
              <a:rPr lang="zh-CN" altLang="en-US" dirty="0">
                <a:latin typeface="华文中宋" panose="02010600040101010101" pitchFamily="2" charset="-122"/>
                <a:ea typeface="华文中宋" panose="02010600040101010101" pitchFamily="2" charset="-122"/>
              </a:rPr>
              <a:t>内核：负责基本功能，</a:t>
            </a:r>
            <a:r>
              <a:rPr lang="en-US" altLang="zh-CN" dirty="0">
                <a:latin typeface="华文中宋" panose="02010600040101010101" pitchFamily="2" charset="-122"/>
                <a:ea typeface="华文中宋" panose="02010600040101010101" pitchFamily="2" charset="-122"/>
              </a:rPr>
              <a:t>Int.</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E</a:t>
            </a:r>
            <a:r>
              <a:rPr lang="zh-CN" altLang="en-US" dirty="0">
                <a:latin typeface="华文中宋" panose="02010600040101010101" pitchFamily="2" charset="-122"/>
                <a:ea typeface="华文中宋" panose="02010600040101010101" pitchFamily="2" charset="-122"/>
              </a:rPr>
              <a:t>、</a:t>
            </a:r>
            <a:r>
              <a:rPr lang="en-US" altLang="zh-CN" dirty="0">
                <a:latin typeface="华文中宋" panose="02010600040101010101" pitchFamily="2" charset="-122"/>
                <a:ea typeface="华文中宋" panose="02010600040101010101" pitchFamily="2" charset="-122"/>
              </a:rPr>
              <a:t>Thread</a:t>
            </a:r>
            <a:r>
              <a:rPr lang="zh-CN" altLang="en-US" dirty="0">
                <a:latin typeface="华文中宋" panose="02010600040101010101" pitchFamily="2" charset="-122"/>
                <a:ea typeface="华文中宋" panose="02010600040101010101" pitchFamily="2" charset="-122"/>
              </a:rPr>
              <a:t>、多处理器同步</a:t>
            </a:r>
          </a:p>
          <a:p>
            <a:pPr lvl="3" eaLnBrk="1" hangingPunct="1">
              <a:lnSpc>
                <a:spcPct val="150000"/>
              </a:lnSpc>
            </a:pPr>
            <a:r>
              <a:rPr lang="en-US" altLang="zh-CN" dirty="0">
                <a:latin typeface="华文中宋" panose="02010600040101010101" pitchFamily="2" charset="-122"/>
                <a:ea typeface="华文中宋" panose="02010600040101010101" pitchFamily="2" charset="-122"/>
              </a:rPr>
              <a:t>HAL</a:t>
            </a:r>
            <a:r>
              <a:rPr lang="zh-CN" altLang="en-US" dirty="0">
                <a:latin typeface="华文中宋" panose="02010600040101010101" pitchFamily="2" charset="-122"/>
                <a:ea typeface="华文中宋" panose="02010600040101010101" pitchFamily="2" charset="-122"/>
              </a:rPr>
              <a:t>（硬件抽象层）：隐藏了不同处理器间硬件的差异</a:t>
            </a:r>
          </a:p>
          <a:p>
            <a:pPr lvl="3" eaLnBrk="1" hangingPunct="1">
              <a:lnSpc>
                <a:spcPct val="150000"/>
              </a:lnSpc>
            </a:pPr>
            <a:r>
              <a:rPr lang="zh-CN" altLang="en-US" dirty="0">
                <a:latin typeface="华文中宋" panose="02010600040101010101" pitchFamily="2" charset="-122"/>
                <a:ea typeface="华文中宋" panose="02010600040101010101" pitchFamily="2" charset="-122"/>
              </a:rPr>
              <a:t>硬件层：</a:t>
            </a:r>
            <a:r>
              <a:rPr lang="en-US" altLang="zh-CN" dirty="0">
                <a:latin typeface="华文中宋" panose="02010600040101010101" pitchFamily="2" charset="-122"/>
                <a:ea typeface="华文中宋" panose="02010600040101010101" pitchFamily="2" charset="-122"/>
              </a:rPr>
              <a:t>NT</a:t>
            </a:r>
            <a:r>
              <a:rPr lang="zh-CN" altLang="en-US" dirty="0">
                <a:latin typeface="华文中宋" panose="02010600040101010101" pitchFamily="2" charset="-122"/>
                <a:ea typeface="华文中宋" panose="02010600040101010101" pitchFamily="2" charset="-122"/>
              </a:rPr>
              <a:t>松弛层模型的规则，出于效率的考虑，内核和</a:t>
            </a:r>
            <a:r>
              <a:rPr lang="en-US" altLang="zh-CN" dirty="0">
                <a:latin typeface="华文中宋" panose="02010600040101010101" pitchFamily="2" charset="-122"/>
                <a:ea typeface="华文中宋" panose="02010600040101010101" pitchFamily="2" charset="-122"/>
              </a:rPr>
              <a:t>IO</a:t>
            </a:r>
            <a:r>
              <a:rPr lang="zh-CN" altLang="en-US" dirty="0">
                <a:latin typeface="华文中宋" panose="02010600040101010101" pitchFamily="2" charset="-122"/>
                <a:ea typeface="华文中宋" panose="02010600040101010101" pitchFamily="2" charset="-122"/>
              </a:rPr>
              <a:t>管理需要直接访问硬件</a:t>
            </a:r>
          </a:p>
        </p:txBody>
      </p:sp>
    </p:spTree>
    <p:extLst>
      <p:ext uri="{BB962C8B-B14F-4D97-AF65-F5344CB8AC3E}">
        <p14:creationId xmlns:p14="http://schemas.microsoft.com/office/powerpoint/2010/main" val="303712923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39939"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§6.3 </a:t>
            </a:r>
            <a:r>
              <a:rPr lang="zh-CN" altLang="en-US" dirty="0">
                <a:latin typeface="华文中宋" panose="02010600040101010101" pitchFamily="2" charset="-122"/>
                <a:ea typeface="华文中宋" panose="02010600040101010101" pitchFamily="2" charset="-122"/>
              </a:rPr>
              <a:t>层次结构</a:t>
            </a:r>
          </a:p>
        </p:txBody>
      </p:sp>
      <p:sp>
        <p:nvSpPr>
          <p:cNvPr id="39940" name="Rectangle 3"/>
          <p:cNvSpPr>
            <a:spLocks noGrp="1" noChangeArrowheads="1"/>
          </p:cNvSpPr>
          <p:nvPr>
            <p:ph type="body" idx="1"/>
          </p:nvPr>
        </p:nvSpPr>
        <p:spPr>
          <a:xfrm>
            <a:off x="479376" y="836712"/>
            <a:ext cx="11377264" cy="5688632"/>
          </a:xfrm>
        </p:spPr>
        <p:txBody>
          <a:bodyPr/>
          <a:lstStyle/>
          <a:p>
            <a:pPr eaLnBrk="1" hangingPunct="1">
              <a:lnSpc>
                <a:spcPct val="70000"/>
              </a:lnSpc>
            </a:pPr>
            <a:r>
              <a:rPr lang="zh-CN" altLang="en-US" dirty="0">
                <a:solidFill>
                  <a:srgbClr val="002060"/>
                </a:solidFill>
                <a:latin typeface="华文中宋" panose="02010600040101010101" pitchFamily="2" charset="-122"/>
                <a:ea typeface="华文中宋" panose="02010600040101010101" pitchFamily="2" charset="-122"/>
              </a:rPr>
              <a:t>层次结构的优缺点</a:t>
            </a:r>
          </a:p>
          <a:p>
            <a:pPr lvl="1" eaLnBrk="1" hangingPunct="1">
              <a:lnSpc>
                <a:spcPct val="150000"/>
              </a:lnSpc>
              <a:buFont typeface="Wingdings" panose="05000000000000000000" pitchFamily="2" charset="2"/>
              <a:buChar char="n"/>
            </a:pPr>
            <a:r>
              <a:rPr lang="zh-CN" altLang="en-US" dirty="0">
                <a:solidFill>
                  <a:srgbClr val="002060"/>
                </a:solidFill>
                <a:latin typeface="华文中宋" panose="02010600040101010101" pitchFamily="2" charset="-122"/>
                <a:ea typeface="华文中宋" panose="02010600040101010101" pitchFamily="2" charset="-122"/>
              </a:rPr>
              <a:t>优点</a:t>
            </a:r>
          </a:p>
          <a:p>
            <a:pPr lvl="2" eaLnBrk="1" hangingPunct="1"/>
            <a:r>
              <a:rPr lang="zh-CN" altLang="en-US" sz="2000" b="0" dirty="0">
                <a:solidFill>
                  <a:schemeClr val="tx1"/>
                </a:solidFill>
                <a:latin typeface="华文楷体" panose="02010600040101010101" pitchFamily="2" charset="-122"/>
                <a:ea typeface="华文楷体" panose="02010600040101010101" pitchFamily="2" charset="-122"/>
              </a:rPr>
              <a:t>层次的复用性</a:t>
            </a:r>
          </a:p>
          <a:p>
            <a:pPr lvl="2" eaLnBrk="1" hangingPunct="1"/>
            <a:r>
              <a:rPr lang="zh-CN" altLang="en-US" sz="2000" b="0" dirty="0">
                <a:solidFill>
                  <a:schemeClr val="tx1"/>
                </a:solidFill>
                <a:latin typeface="华文楷体" panose="02010600040101010101" pitchFamily="2" charset="-122"/>
                <a:ea typeface="华文楷体" panose="02010600040101010101" pitchFamily="2" charset="-122"/>
              </a:rPr>
              <a:t>对标准化的支持，允许在不同层使用来自不同商家的产品</a:t>
            </a:r>
          </a:p>
          <a:p>
            <a:pPr lvl="2" eaLnBrk="1" hangingPunct="1"/>
            <a:r>
              <a:rPr lang="zh-CN" altLang="en-US" sz="2000" b="0" dirty="0">
                <a:solidFill>
                  <a:schemeClr val="tx1"/>
                </a:solidFill>
                <a:latin typeface="华文楷体" panose="02010600040101010101" pitchFamily="2" charset="-122"/>
                <a:ea typeface="华文楷体" panose="02010600040101010101" pitchFamily="2" charset="-122"/>
              </a:rPr>
              <a:t>依赖本地化，层次间的标准接口通常把代码变化的影响限制在其所在的层次之内，这样做便于支持系统的可移植性和可测试性</a:t>
            </a:r>
          </a:p>
          <a:p>
            <a:pPr lvl="2" eaLnBrk="1" hangingPunct="1"/>
            <a:r>
              <a:rPr lang="zh-CN" altLang="en-US" sz="2000" b="0" dirty="0">
                <a:solidFill>
                  <a:schemeClr val="tx1"/>
                </a:solidFill>
                <a:latin typeface="华文楷体" panose="02010600040101010101" pitchFamily="2" charset="-122"/>
                <a:ea typeface="华文楷体" panose="02010600040101010101" pitchFamily="2" charset="-122"/>
              </a:rPr>
              <a:t>可替换性，独立层次的实现能够被功能相同的模块替换（例如，硬件的可替换性），互操作性好处的代价是增加了程序开销。</a:t>
            </a:r>
          </a:p>
          <a:p>
            <a:pPr lvl="1" eaLnBrk="1" hangingPunct="1">
              <a:lnSpc>
                <a:spcPct val="150000"/>
              </a:lnSpc>
              <a:buFont typeface="Wingdings" panose="05000000000000000000" pitchFamily="2" charset="2"/>
              <a:buChar char="n"/>
            </a:pPr>
            <a:r>
              <a:rPr lang="zh-CN" altLang="en-US" dirty="0">
                <a:solidFill>
                  <a:srgbClr val="002060"/>
                </a:solidFill>
                <a:latin typeface="华文中宋" panose="02010600040101010101" pitchFamily="2" charset="-122"/>
                <a:ea typeface="华文中宋" panose="02010600040101010101" pitchFamily="2" charset="-122"/>
              </a:rPr>
              <a:t>缺点</a:t>
            </a:r>
          </a:p>
          <a:p>
            <a:pPr lvl="2" eaLnBrk="1" hangingPunct="1"/>
            <a:r>
              <a:rPr lang="zh-CN" altLang="en-US" sz="2000" b="0" dirty="0">
                <a:solidFill>
                  <a:schemeClr val="tx1"/>
                </a:solidFill>
                <a:latin typeface="华文楷体" panose="02010600040101010101" pitchFamily="2" charset="-122"/>
                <a:ea typeface="华文楷体" panose="02010600040101010101" pitchFamily="2" charset="-122"/>
              </a:rPr>
              <a:t>改变行为的</a:t>
            </a:r>
            <a:r>
              <a:rPr lang="zh-CN" altLang="en-US" sz="2000" b="0" dirty="0">
                <a:solidFill>
                  <a:schemeClr val="tx1"/>
                </a:solidFill>
                <a:highlight>
                  <a:srgbClr val="FFFF00"/>
                </a:highlight>
                <a:latin typeface="华文楷体" panose="02010600040101010101" pitchFamily="2" charset="-122"/>
                <a:ea typeface="华文楷体" panose="02010600040101010101" pitchFamily="2" charset="-122"/>
              </a:rPr>
              <a:t>连锁效应</a:t>
            </a:r>
            <a:r>
              <a:rPr lang="zh-CN" altLang="en-US" sz="2000" b="0" dirty="0">
                <a:solidFill>
                  <a:schemeClr val="tx1"/>
                </a:solidFill>
                <a:latin typeface="华文楷体" panose="02010600040101010101" pitchFamily="2" charset="-122"/>
                <a:ea typeface="华文楷体" panose="02010600040101010101" pitchFamily="2" charset="-122"/>
              </a:rPr>
              <a:t>。例如，在维护升级时，如果必须在许多层次上做大量的工作。</a:t>
            </a:r>
          </a:p>
          <a:p>
            <a:pPr lvl="2" eaLnBrk="1" hangingPunct="1"/>
            <a:r>
              <a:rPr lang="zh-CN" altLang="en-US" sz="2000" b="0" dirty="0">
                <a:solidFill>
                  <a:schemeClr val="tx1"/>
                </a:solidFill>
                <a:latin typeface="华文楷体" panose="02010600040101010101" pitchFamily="2" charset="-122"/>
                <a:ea typeface="华文楷体" panose="02010600040101010101" pitchFamily="2" charset="-122"/>
              </a:rPr>
              <a:t>低效率。分层结构通常比单一层次的结构效率更低。例如，通信协议在从高层传送信息时需要</a:t>
            </a:r>
            <a:r>
              <a:rPr lang="zh-CN" altLang="en-US" sz="2000" b="0" dirty="0">
                <a:solidFill>
                  <a:schemeClr val="tx1"/>
                </a:solidFill>
                <a:highlight>
                  <a:srgbClr val="FFFF00"/>
                </a:highlight>
                <a:latin typeface="华文楷体" panose="02010600040101010101" pitchFamily="2" charset="-122"/>
                <a:ea typeface="华文楷体" panose="02010600040101010101" pitchFamily="2" charset="-122"/>
              </a:rPr>
              <a:t>增加信息头和尾</a:t>
            </a:r>
            <a:r>
              <a:rPr lang="zh-CN" altLang="en-US" sz="2000" b="0" dirty="0">
                <a:solidFill>
                  <a:schemeClr val="tx1"/>
                </a:solidFill>
                <a:latin typeface="华文楷体" panose="02010600040101010101" pitchFamily="2" charset="-122"/>
                <a:ea typeface="华文楷体" panose="02010600040101010101" pitchFamily="2" charset="-122"/>
              </a:rPr>
              <a:t>。</a:t>
            </a:r>
          </a:p>
          <a:p>
            <a:pPr lvl="2" eaLnBrk="1" hangingPunct="1"/>
            <a:r>
              <a:rPr lang="zh-CN" altLang="en-US" sz="2000" b="0" dirty="0">
                <a:solidFill>
                  <a:schemeClr val="tx1"/>
                </a:solidFill>
                <a:latin typeface="华文楷体" panose="02010600040101010101" pitchFamily="2" charset="-122"/>
                <a:ea typeface="华文楷体" panose="02010600040101010101" pitchFamily="2" charset="-122"/>
              </a:rPr>
              <a:t>包含多于不必要的工作。高层请求通常会导致多次对低层次的同样的请求；层次数太多还会在</a:t>
            </a:r>
            <a:r>
              <a:rPr lang="zh-CN" altLang="en-US" sz="2000" b="0" dirty="0">
                <a:solidFill>
                  <a:schemeClr val="tx1"/>
                </a:solidFill>
                <a:highlight>
                  <a:srgbClr val="FFFF00"/>
                </a:highlight>
                <a:latin typeface="华文楷体" panose="02010600040101010101" pitchFamily="2" charset="-122"/>
                <a:ea typeface="华文楷体" panose="02010600040101010101" pitchFamily="2" charset="-122"/>
              </a:rPr>
              <a:t>层次间产送变量和返回值时带来额外的开销</a:t>
            </a:r>
            <a:r>
              <a:rPr lang="zh-CN" altLang="en-US" sz="2000" b="0" dirty="0">
                <a:solidFill>
                  <a:schemeClr val="tx1"/>
                </a:solidFill>
                <a:latin typeface="华文楷体" panose="02010600040101010101" pitchFamily="2" charset="-122"/>
                <a:ea typeface="华文楷体" panose="02010600040101010101" pitchFamily="2" charset="-122"/>
              </a:rPr>
              <a:t>。</a:t>
            </a:r>
          </a:p>
        </p:txBody>
      </p:sp>
    </p:spTree>
    <p:extLst>
      <p:ext uri="{BB962C8B-B14F-4D97-AF65-F5344CB8AC3E}">
        <p14:creationId xmlns:p14="http://schemas.microsoft.com/office/powerpoint/2010/main" val="2366856981"/>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40963" name="Rectangle 2"/>
          <p:cNvSpPr>
            <a:spLocks noGrp="1" noChangeArrowheads="1"/>
          </p:cNvSpPr>
          <p:nvPr>
            <p:ph type="title"/>
          </p:nvPr>
        </p:nvSpPr>
        <p:spPr>
          <a:xfrm>
            <a:off x="47328" y="260650"/>
            <a:ext cx="12192000" cy="688975"/>
          </a:xfrm>
        </p:spPr>
        <p:txBody>
          <a:bodyPr/>
          <a:lstStyle/>
          <a:p>
            <a:pPr eaLnBrk="1" hangingPunct="1"/>
            <a:r>
              <a:rPr lang="en-US" altLang="zh-CN" sz="3400" dirty="0">
                <a:latin typeface="华文中宋" panose="02010600040101010101" pitchFamily="2" charset="-122"/>
                <a:ea typeface="华文中宋" panose="02010600040101010101" pitchFamily="2" charset="-122"/>
              </a:rPr>
              <a:t>§6.4 </a:t>
            </a:r>
            <a:r>
              <a:rPr lang="zh-CN" altLang="en-US" sz="3400" dirty="0">
                <a:latin typeface="华文中宋" panose="02010600040101010101" pitchFamily="2" charset="-122"/>
                <a:ea typeface="华文中宋" panose="02010600040101010101" pitchFamily="2" charset="-122"/>
              </a:rPr>
              <a:t>体系结构的形式化描述</a:t>
            </a:r>
            <a:endParaRPr lang="en-US" altLang="zh-CN" sz="3400" dirty="0">
              <a:latin typeface="华文中宋" panose="02010600040101010101" pitchFamily="2" charset="-122"/>
              <a:ea typeface="华文中宋" panose="02010600040101010101" pitchFamily="2" charset="-122"/>
            </a:endParaRPr>
          </a:p>
        </p:txBody>
      </p:sp>
      <p:sp>
        <p:nvSpPr>
          <p:cNvPr id="40964" name="Rectangle 3"/>
          <p:cNvSpPr>
            <a:spLocks noGrp="1" noChangeArrowheads="1"/>
          </p:cNvSpPr>
          <p:nvPr>
            <p:ph type="body" idx="1"/>
          </p:nvPr>
        </p:nvSpPr>
        <p:spPr>
          <a:xfrm>
            <a:off x="617984" y="949624"/>
            <a:ext cx="10734600" cy="5431704"/>
          </a:xfrm>
        </p:spPr>
        <p:txBody>
          <a:bodyPr/>
          <a:lstStyle/>
          <a:p>
            <a:pPr eaLnBrk="1" hangingPunct="1">
              <a:lnSpc>
                <a:spcPct val="80000"/>
              </a:lnSpc>
            </a:pPr>
            <a:r>
              <a:rPr lang="zh-CN" altLang="en-US" dirty="0">
                <a:solidFill>
                  <a:srgbClr val="002060"/>
                </a:solidFill>
                <a:latin typeface="华文中宋" panose="02010600040101010101" pitchFamily="2" charset="-122"/>
                <a:ea typeface="华文中宋" panose="02010600040101010101" pitchFamily="2" charset="-122"/>
              </a:rPr>
              <a:t>概述</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传统的软件工程大都采用图、文本、表格和简单的符号集合来创建分析和设计系统的模型。</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采用形式化方法就是使用形如数学符号的形式化语法和语义来刻画系统的功能行为和描述系统规约及设计。</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形式化方法是有争议的。</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支持者：革命</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反对者：相当的困难</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而我们：是如此的不熟悉，以致难以判断这些争论</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使用形式化方法进行体系结构描述语言的描述、设计和开发受到研究者的重视。</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精确复制的必然性</a:t>
            </a:r>
          </a:p>
        </p:txBody>
      </p:sp>
    </p:spTree>
    <p:extLst>
      <p:ext uri="{BB962C8B-B14F-4D97-AF65-F5344CB8AC3E}">
        <p14:creationId xmlns:p14="http://schemas.microsoft.com/office/powerpoint/2010/main" val="1549203693"/>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41987"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§6.4 </a:t>
            </a:r>
            <a:r>
              <a:rPr lang="zh-CN" altLang="en-US" dirty="0">
                <a:latin typeface="华文中宋" panose="02010600040101010101" pitchFamily="2" charset="-122"/>
                <a:ea typeface="华文中宋" panose="02010600040101010101" pitchFamily="2" charset="-122"/>
              </a:rPr>
              <a:t>体系结构的描述</a:t>
            </a:r>
          </a:p>
        </p:txBody>
      </p:sp>
      <p:sp>
        <p:nvSpPr>
          <p:cNvPr id="41988" name="Rectangle 3"/>
          <p:cNvSpPr>
            <a:spLocks noGrp="1" noChangeArrowheads="1"/>
          </p:cNvSpPr>
          <p:nvPr>
            <p:ph type="body" idx="1"/>
          </p:nvPr>
        </p:nvSpPr>
        <p:spPr>
          <a:xfrm>
            <a:off x="624418" y="692696"/>
            <a:ext cx="11304231" cy="5760640"/>
          </a:xfrm>
        </p:spPr>
        <p:txBody>
          <a:bodyPr/>
          <a:lstStyle/>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形式化基本概念</a:t>
            </a:r>
          </a:p>
          <a:p>
            <a:pPr lvl="1"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定义：用于开发计算机系统的形式化方法是描述系统性质的基于数学的技术。</a:t>
            </a:r>
          </a:p>
          <a:p>
            <a:pPr lvl="1"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如果一个方法有良好的数学基础，那么它就是形式化的。典型的是以形式化规约语言给出的。</a:t>
            </a:r>
          </a:p>
          <a:p>
            <a:pPr lvl="1"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规约方法的目标：</a:t>
            </a:r>
            <a:r>
              <a:rPr lang="zh-CN" altLang="en-US" dirty="0">
                <a:solidFill>
                  <a:srgbClr val="C00000"/>
                </a:solidFill>
                <a:latin typeface="华文中宋" panose="02010600040101010101" pitchFamily="2" charset="-122"/>
                <a:ea typeface="华文中宋" panose="02010600040101010101" pitchFamily="2" charset="-122"/>
              </a:rPr>
              <a:t>无二义性、一致性和完整性</a:t>
            </a:r>
            <a:r>
              <a:rPr lang="zh-CN" altLang="en-US" dirty="0">
                <a:latin typeface="华文中宋" panose="02010600040101010101" pitchFamily="2" charset="-122"/>
                <a:ea typeface="华文中宋" panose="02010600040101010101" pitchFamily="2" charset="-122"/>
              </a:rPr>
              <a:t>。</a:t>
            </a:r>
          </a:p>
          <a:p>
            <a:pPr lvl="2" eaLnBrk="1" hangingPunct="1">
              <a:lnSpc>
                <a:spcPct val="150000"/>
              </a:lnSpc>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传统的软件工程：图形、符号、文字</a:t>
            </a:r>
          </a:p>
          <a:p>
            <a:pPr lvl="3" eaLnBrk="1" hangingPunct="1">
              <a:lnSpc>
                <a:spcPct val="150000"/>
              </a:lnSpc>
            </a:pPr>
            <a:r>
              <a:rPr lang="zh-CN" altLang="en-US" dirty="0">
                <a:latin typeface="华文楷体" panose="02010600040101010101" pitchFamily="2" charset="-122"/>
                <a:ea typeface="华文楷体" panose="02010600040101010101" pitchFamily="2" charset="-122"/>
              </a:rPr>
              <a:t>在系统实现的过程中存在的问题</a:t>
            </a:r>
            <a:r>
              <a:rPr lang="zh-CN" altLang="en-US" b="1" dirty="0">
                <a:solidFill>
                  <a:srgbClr val="C00000"/>
                </a:solidFill>
                <a:latin typeface="华文楷体" panose="02010600040101010101" pitchFamily="2" charset="-122"/>
                <a:ea typeface="华文楷体" panose="02010600040101010101" pitchFamily="2" charset="-122"/>
              </a:rPr>
              <a:t>（二义性，不一致性，不完整性）</a:t>
            </a:r>
          </a:p>
          <a:p>
            <a:pPr lvl="2" eaLnBrk="1" hangingPunct="1">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精确的语义描述</a:t>
            </a:r>
          </a:p>
          <a:p>
            <a:pPr lvl="2" eaLnBrk="1" hangingPunct="1">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支持分析推理</a:t>
            </a:r>
            <a:endParaRPr lang="en-US" altLang="zh-CN" sz="2000" b="0" dirty="0">
              <a:solidFill>
                <a:schemeClr val="tx1"/>
              </a:solidFill>
              <a:latin typeface="华文中宋" panose="02010600040101010101" pitchFamily="2" charset="-122"/>
              <a:ea typeface="华文中宋" panose="02010600040101010101" pitchFamily="2" charset="-122"/>
            </a:endParaRPr>
          </a:p>
          <a:p>
            <a:pPr lvl="2" eaLnBrk="1" hangingPunct="1">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机器可读</a:t>
            </a:r>
            <a:endParaRPr lang="en-US" altLang="zh-CN" sz="2000" b="0" dirty="0">
              <a:solidFill>
                <a:schemeClr val="tx1"/>
              </a:solidFill>
              <a:latin typeface="华文中宋" panose="02010600040101010101" pitchFamily="2" charset="-122"/>
              <a:ea typeface="华文中宋" panose="02010600040101010101" pitchFamily="2" charset="-122"/>
            </a:endParaRPr>
          </a:p>
          <a:p>
            <a:pPr lvl="2" eaLnBrk="1" hangingPunct="1">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正确性的组合和传播</a:t>
            </a:r>
            <a:endParaRPr lang="en-US" altLang="zh-CN" sz="2000" b="0" dirty="0">
              <a:solidFill>
                <a:schemeClr val="tx1"/>
              </a:solidFill>
              <a:latin typeface="华文中宋" panose="02010600040101010101" pitchFamily="2" charset="-122"/>
              <a:ea typeface="华文中宋" panose="02010600040101010101" pitchFamily="2" charset="-122"/>
            </a:endParaRPr>
          </a:p>
          <a:p>
            <a:pPr lvl="2" eaLnBrk="1" hangingPunct="1">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越来越多的经过严格证明的软件系统或者系统部件</a:t>
            </a:r>
            <a:r>
              <a:rPr lang="zh-CN" altLang="en-US" sz="2000" dirty="0">
                <a:solidFill>
                  <a:srgbClr val="C00000"/>
                </a:solidFill>
                <a:latin typeface="华文楷体" panose="02010600040101010101" pitchFamily="2" charset="-122"/>
                <a:ea typeface="华文楷体" panose="02010600040101010101" pitchFamily="2" charset="-122"/>
              </a:rPr>
              <a:t>（我们的希望）</a:t>
            </a:r>
          </a:p>
        </p:txBody>
      </p:sp>
    </p:spTree>
    <p:extLst>
      <p:ext uri="{BB962C8B-B14F-4D97-AF65-F5344CB8AC3E}">
        <p14:creationId xmlns:p14="http://schemas.microsoft.com/office/powerpoint/2010/main" val="883117725"/>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pPr eaLnBrk="1" hangingPunct="1"/>
            <a:r>
              <a:rPr lang="en-US" altLang="zh-CN" sz="3400" dirty="0">
                <a:latin typeface="华文中宋" panose="02010600040101010101" pitchFamily="2" charset="-122"/>
                <a:ea typeface="华文中宋" panose="02010600040101010101" pitchFamily="2" charset="-122"/>
              </a:rPr>
              <a:t>§6.4 </a:t>
            </a:r>
            <a:r>
              <a:rPr lang="zh-CN" altLang="en-US" sz="3400" dirty="0">
                <a:latin typeface="华文中宋" panose="02010600040101010101" pitchFamily="2" charset="-122"/>
                <a:ea typeface="华文中宋" panose="02010600040101010101" pitchFamily="2" charset="-122"/>
              </a:rPr>
              <a:t>体系结构的描述</a:t>
            </a:r>
            <a:endParaRPr lang="en-US" altLang="zh-CN" sz="3400" dirty="0">
              <a:latin typeface="华文中宋" panose="02010600040101010101" pitchFamily="2" charset="-122"/>
              <a:ea typeface="华文中宋" panose="02010600040101010101" pitchFamily="2" charset="-122"/>
            </a:endParaRPr>
          </a:p>
        </p:txBody>
      </p:sp>
      <p:sp>
        <p:nvSpPr>
          <p:cNvPr id="43012" name="Rectangle 3"/>
          <p:cNvSpPr>
            <a:spLocks noGrp="1" noChangeArrowheads="1"/>
          </p:cNvSpPr>
          <p:nvPr>
            <p:ph idx="1"/>
          </p:nvPr>
        </p:nvSpPr>
        <p:spPr>
          <a:xfrm>
            <a:off x="767408" y="949625"/>
            <a:ext cx="11089231" cy="5647727"/>
          </a:xfrm>
        </p:spPr>
        <p:txBody>
          <a:bodyPr/>
          <a:lstStyle/>
          <a:p>
            <a:pPr eaLnBrk="1" hangingPunct="1">
              <a:lnSpc>
                <a:spcPct val="150000"/>
              </a:lnSpc>
            </a:pPr>
            <a:r>
              <a:rPr lang="zh-CN" altLang="en-US" dirty="0">
                <a:solidFill>
                  <a:srgbClr val="002060"/>
                </a:solidFill>
                <a:ea typeface="华文中宋" panose="02010600040101010101" pitchFamily="2" charset="-122"/>
              </a:rPr>
              <a:t>体系结构描述的分类</a:t>
            </a:r>
          </a:p>
          <a:p>
            <a:pPr lvl="1" eaLnBrk="1" hangingPunct="1">
              <a:lnSpc>
                <a:spcPct val="100000"/>
              </a:lnSpc>
              <a:buFont typeface="Wingdings" panose="05000000000000000000" pitchFamily="2" charset="2"/>
              <a:buChar char="n"/>
            </a:pPr>
            <a:r>
              <a:rPr lang="zh-CN" altLang="en-US" sz="1800" dirty="0">
                <a:solidFill>
                  <a:schemeClr val="tx1"/>
                </a:solidFill>
                <a:ea typeface="华文中宋" panose="02010600040101010101" pitchFamily="2" charset="-122"/>
              </a:rPr>
              <a:t>描述软件体系结构</a:t>
            </a:r>
            <a:r>
              <a:rPr lang="zh-CN" altLang="en-US" sz="1800" dirty="0">
                <a:solidFill>
                  <a:schemeClr val="tx1"/>
                </a:solidFill>
                <a:highlight>
                  <a:srgbClr val="FFFF00"/>
                </a:highlight>
                <a:ea typeface="华文中宋" panose="02010600040101010101" pitchFamily="2" charset="-122"/>
              </a:rPr>
              <a:t>配置、实例、风格</a:t>
            </a:r>
            <a:endParaRPr lang="en-US" altLang="zh-CN" sz="1800" dirty="0">
              <a:solidFill>
                <a:schemeClr val="tx1"/>
              </a:solidFill>
              <a:highlight>
                <a:srgbClr val="FFFF00"/>
              </a:highlight>
              <a:ea typeface="华文中宋" panose="02010600040101010101" pitchFamily="2" charset="-122"/>
            </a:endParaRPr>
          </a:p>
          <a:p>
            <a:pPr marL="449251" lvl="1" indent="-449251" eaLnBrk="1" hangingPunct="1">
              <a:lnSpc>
                <a:spcPct val="150000"/>
              </a:lnSpc>
              <a:buSzPct val="100000"/>
              <a:buFont typeface="Wingdings" pitchFamily="2" charset="2"/>
              <a:buChar char="p"/>
            </a:pPr>
            <a:r>
              <a:rPr lang="zh-CN" altLang="en-US" sz="2400" dirty="0">
                <a:solidFill>
                  <a:srgbClr val="002060"/>
                </a:solidFill>
                <a:ea typeface="华文中宋" panose="02010600040101010101" pitchFamily="2" charset="-122"/>
              </a:rPr>
              <a:t>体系结构的描述语言</a:t>
            </a:r>
          </a:p>
          <a:p>
            <a:pPr lvl="1" eaLnBrk="1" hangingPunct="1">
              <a:lnSpc>
                <a:spcPct val="150000"/>
              </a:lnSpc>
              <a:buFont typeface="Wingdings" panose="05000000000000000000" pitchFamily="2" charset="2"/>
              <a:buChar char="n"/>
            </a:pPr>
            <a:r>
              <a:rPr lang="en-US" altLang="zh-CN" sz="1800" dirty="0">
                <a:solidFill>
                  <a:schemeClr val="tx1"/>
                </a:solidFill>
                <a:ea typeface="华文中宋" panose="02010600040101010101" pitchFamily="2" charset="-122"/>
              </a:rPr>
              <a:t>ADL</a:t>
            </a:r>
            <a:r>
              <a:rPr lang="zh-CN" altLang="en-US" sz="1800" dirty="0">
                <a:solidFill>
                  <a:schemeClr val="tx1"/>
                </a:solidFill>
                <a:ea typeface="华文中宋" panose="02010600040101010101" pitchFamily="2" charset="-122"/>
              </a:rPr>
              <a:t>，建立在形式化的理论基础之上</a:t>
            </a:r>
          </a:p>
          <a:p>
            <a:pPr lvl="2" eaLnBrk="1" hangingPunct="1">
              <a:buFont typeface="Wingdings" panose="05000000000000000000" pitchFamily="2" charset="2"/>
              <a:buChar char="l"/>
            </a:pPr>
            <a:r>
              <a:rPr lang="en-US" altLang="zh-CN" sz="1800" dirty="0">
                <a:solidFill>
                  <a:schemeClr val="tx1"/>
                </a:solidFill>
                <a:latin typeface="华文楷体" panose="02010600040101010101" pitchFamily="2" charset="-122"/>
                <a:ea typeface="华文楷体" panose="02010600040101010101" pitchFamily="2" charset="-122"/>
              </a:rPr>
              <a:t>Petri</a:t>
            </a:r>
            <a:r>
              <a:rPr lang="zh-CN" altLang="en-US" sz="1800" dirty="0">
                <a:solidFill>
                  <a:schemeClr val="tx1"/>
                </a:solidFill>
                <a:latin typeface="华文楷体" panose="02010600040101010101" pitchFamily="2" charset="-122"/>
                <a:ea typeface="华文楷体" panose="02010600040101010101" pitchFamily="2" charset="-122"/>
              </a:rPr>
              <a:t>网、</a:t>
            </a:r>
            <a:r>
              <a:rPr lang="en-US" altLang="zh-CN" sz="1800" dirty="0">
                <a:solidFill>
                  <a:schemeClr val="tx1"/>
                </a:solidFill>
                <a:latin typeface="华文楷体" panose="02010600040101010101" pitchFamily="2" charset="-122"/>
                <a:ea typeface="华文楷体" panose="02010600040101010101" pitchFamily="2" charset="-122"/>
              </a:rPr>
              <a:t>Z</a:t>
            </a:r>
            <a:r>
              <a:rPr lang="zh-CN" altLang="en-US" sz="1800" dirty="0">
                <a:solidFill>
                  <a:schemeClr val="tx1"/>
                </a:solidFill>
                <a:latin typeface="华文楷体" panose="02010600040101010101" pitchFamily="2" charset="-122"/>
                <a:ea typeface="华文楷体" panose="02010600040101010101" pitchFamily="2" charset="-122"/>
              </a:rPr>
              <a:t>语言、状态图、</a:t>
            </a:r>
            <a:r>
              <a:rPr lang="en-US" altLang="zh-CN" sz="1800" dirty="0">
                <a:solidFill>
                  <a:schemeClr val="tx1"/>
                </a:solidFill>
                <a:latin typeface="华文楷体" panose="02010600040101010101" pitchFamily="2" charset="-122"/>
                <a:ea typeface="华文楷体" panose="02010600040101010101" pitchFamily="2" charset="-122"/>
              </a:rPr>
              <a:t>CSP etc.</a:t>
            </a:r>
          </a:p>
          <a:p>
            <a:pPr lvl="2" eaLnBrk="1" hangingPunct="1">
              <a:buFont typeface="Wingdings" panose="05000000000000000000" pitchFamily="2" charset="2"/>
              <a:buChar char="l"/>
            </a:pPr>
            <a:r>
              <a:rPr lang="zh-CN" altLang="en-US" sz="1800" dirty="0">
                <a:solidFill>
                  <a:schemeClr val="tx1"/>
                </a:solidFill>
                <a:latin typeface="华文楷体" panose="02010600040101010101" pitchFamily="2" charset="-122"/>
                <a:ea typeface="华文楷体" panose="02010600040101010101" pitchFamily="2" charset="-122"/>
              </a:rPr>
              <a:t>求精、验证、演化、分析</a:t>
            </a:r>
          </a:p>
          <a:p>
            <a:pPr lvl="1" eaLnBrk="1" hangingPunct="1">
              <a:lnSpc>
                <a:spcPct val="150000"/>
              </a:lnSpc>
              <a:buFont typeface="Wingdings" panose="05000000000000000000" pitchFamily="2" charset="2"/>
              <a:buChar char="n"/>
            </a:pPr>
            <a:r>
              <a:rPr lang="en-US" altLang="zh-CN" sz="1800" dirty="0">
                <a:solidFill>
                  <a:schemeClr val="tx1"/>
                </a:solidFill>
                <a:ea typeface="华文中宋" panose="02010600040101010101" pitchFamily="2" charset="-122"/>
              </a:rPr>
              <a:t>ADL</a:t>
            </a:r>
            <a:r>
              <a:rPr lang="zh-CN" altLang="en-US" sz="1800" dirty="0">
                <a:solidFill>
                  <a:schemeClr val="tx1"/>
                </a:solidFill>
                <a:ea typeface="华文中宋" panose="02010600040101010101" pitchFamily="2" charset="-122"/>
              </a:rPr>
              <a:t>应当具备的特点</a:t>
            </a:r>
          </a:p>
          <a:p>
            <a:pPr lvl="2" eaLnBrk="1" hangingPunct="1">
              <a:buFont typeface="Wingdings" panose="05000000000000000000" pitchFamily="2" charset="2"/>
              <a:buChar char="l"/>
            </a:pPr>
            <a:r>
              <a:rPr lang="zh-CN" altLang="en-US" sz="1800" dirty="0">
                <a:solidFill>
                  <a:schemeClr val="tx1"/>
                </a:solidFill>
                <a:latin typeface="华文楷体" panose="02010600040101010101" pitchFamily="2" charset="-122"/>
                <a:ea typeface="华文楷体" panose="02010600040101010101" pitchFamily="2" charset="-122"/>
              </a:rPr>
              <a:t>严谨的语法、语义</a:t>
            </a:r>
          </a:p>
          <a:p>
            <a:pPr lvl="2" eaLnBrk="1" hangingPunct="1">
              <a:buFont typeface="Wingdings" panose="05000000000000000000" pitchFamily="2" charset="2"/>
              <a:buChar char="l"/>
            </a:pPr>
            <a:r>
              <a:rPr lang="zh-CN" altLang="en-US" sz="1800" dirty="0">
                <a:solidFill>
                  <a:schemeClr val="tx1"/>
                </a:solidFill>
                <a:latin typeface="华文楷体" panose="02010600040101010101" pitchFamily="2" charset="-122"/>
                <a:ea typeface="华文楷体" panose="02010600040101010101" pitchFamily="2" charset="-122"/>
              </a:rPr>
              <a:t>描述能力强</a:t>
            </a:r>
          </a:p>
          <a:p>
            <a:pPr lvl="2" eaLnBrk="1" hangingPunct="1">
              <a:buFont typeface="Wingdings" panose="05000000000000000000" pitchFamily="2" charset="2"/>
              <a:buChar char="l"/>
            </a:pPr>
            <a:r>
              <a:rPr lang="zh-CN" altLang="en-US" sz="1800" dirty="0">
                <a:solidFill>
                  <a:schemeClr val="tx1"/>
                </a:solidFill>
                <a:latin typeface="华文楷体" panose="02010600040101010101" pitchFamily="2" charset="-122"/>
                <a:ea typeface="华文楷体" panose="02010600040101010101" pitchFamily="2" charset="-122"/>
              </a:rPr>
              <a:t>有工具支持</a:t>
            </a:r>
          </a:p>
          <a:p>
            <a:pPr lvl="2" eaLnBrk="1" hangingPunct="1">
              <a:buFont typeface="Wingdings" panose="05000000000000000000" pitchFamily="2" charset="2"/>
              <a:buChar char="l"/>
            </a:pPr>
            <a:r>
              <a:rPr lang="zh-CN" altLang="en-US" sz="1800" dirty="0">
                <a:solidFill>
                  <a:schemeClr val="tx1"/>
                </a:solidFill>
                <a:latin typeface="华文楷体" panose="02010600040101010101" pitchFamily="2" charset="-122"/>
                <a:ea typeface="华文楷体" panose="02010600040101010101" pitchFamily="2" charset="-122"/>
              </a:rPr>
              <a:t>简单易懂</a:t>
            </a:r>
          </a:p>
          <a:p>
            <a:pPr lvl="2" eaLnBrk="1" hangingPunct="1">
              <a:buFont typeface="Wingdings" panose="05000000000000000000" pitchFamily="2" charset="2"/>
              <a:buChar char="l"/>
            </a:pPr>
            <a:r>
              <a:rPr lang="zh-CN" altLang="en-US" sz="1800" dirty="0">
                <a:solidFill>
                  <a:schemeClr val="tx1"/>
                </a:solidFill>
                <a:latin typeface="华文楷体" panose="02010600040101010101" pitchFamily="2" charset="-122"/>
                <a:ea typeface="华文楷体" panose="02010600040101010101" pitchFamily="2" charset="-122"/>
              </a:rPr>
              <a:t>不同的抽象级别</a:t>
            </a:r>
          </a:p>
          <a:p>
            <a:pPr lvl="2" eaLnBrk="1" hangingPunct="1">
              <a:buFont typeface="Wingdings" panose="05000000000000000000" pitchFamily="2" charset="2"/>
              <a:buChar char="l"/>
            </a:pPr>
            <a:r>
              <a:rPr lang="zh-CN" altLang="en-US" sz="1800" dirty="0">
                <a:solidFill>
                  <a:schemeClr val="tx1"/>
                </a:solidFill>
                <a:latin typeface="华文楷体" panose="02010600040101010101" pitchFamily="2" charset="-122"/>
                <a:ea typeface="华文楷体" panose="02010600040101010101" pitchFamily="2" charset="-122"/>
              </a:rPr>
              <a:t>静态分析、动态分析</a:t>
            </a:r>
          </a:p>
        </p:txBody>
      </p:sp>
    </p:spTree>
    <p:extLst>
      <p:ext uri="{BB962C8B-B14F-4D97-AF65-F5344CB8AC3E}">
        <p14:creationId xmlns:p14="http://schemas.microsoft.com/office/powerpoint/2010/main" val="1992412920"/>
      </p:ext>
    </p:extLst>
  </p:cSld>
  <p:clrMapOvr>
    <a:overrideClrMapping bg1="lt1" tx1="dk1" bg2="lt2" tx2="dk2" accent1="accent1" accent2="accent2" accent3="accent3" accent4="accent4" accent5="accent5" accent6="accent6" hlink="hlink" folHlink="folHlink"/>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6"/>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44035"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§6.4 </a:t>
            </a:r>
            <a:r>
              <a:rPr lang="zh-CN" altLang="en-US" dirty="0">
                <a:latin typeface="华文中宋" panose="02010600040101010101" pitchFamily="2" charset="-122"/>
                <a:ea typeface="华文中宋" panose="02010600040101010101" pitchFamily="2" charset="-122"/>
              </a:rPr>
              <a:t>体系结构的描述</a:t>
            </a:r>
          </a:p>
        </p:txBody>
      </p:sp>
      <p:sp>
        <p:nvSpPr>
          <p:cNvPr id="44036" name="Rectangle 3"/>
          <p:cNvSpPr>
            <a:spLocks noGrp="1" noChangeArrowheads="1"/>
          </p:cNvSpPr>
          <p:nvPr>
            <p:ph type="body" sz="half" idx="1"/>
          </p:nvPr>
        </p:nvSpPr>
        <p:spPr>
          <a:xfrm>
            <a:off x="407370" y="868363"/>
            <a:ext cx="7561263" cy="4724400"/>
          </a:xfrm>
        </p:spPr>
        <p:txBody>
          <a:bodyPr/>
          <a:lstStyle/>
          <a:p>
            <a:pPr eaLnBrk="1" hangingPunct="1">
              <a:lnSpc>
                <a:spcPct val="150000"/>
              </a:lnSpc>
            </a:pPr>
            <a:r>
              <a:rPr lang="zh-CN" altLang="en-US" dirty="0">
                <a:solidFill>
                  <a:srgbClr val="002060"/>
                </a:solidFill>
                <a:latin typeface="华文中宋" panose="02010600040101010101" pitchFamily="2" charset="-122"/>
                <a:ea typeface="华文中宋" panose="02010600040101010101" pitchFamily="2" charset="-122"/>
              </a:rPr>
              <a:t>体系结构的描述语言</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几种体系结构描述语言的提出组织和倡导者</a:t>
            </a:r>
          </a:p>
        </p:txBody>
      </p:sp>
      <p:graphicFrame>
        <p:nvGraphicFramePr>
          <p:cNvPr id="89155" name="Group 67"/>
          <p:cNvGraphicFramePr>
            <a:graphicFrameLocks noGrp="1"/>
          </p:cNvGraphicFramePr>
          <p:nvPr>
            <p:ph sz="half" idx="2"/>
            <p:extLst>
              <p:ext uri="{D42A27DB-BD31-4B8C-83A1-F6EECF244321}">
                <p14:modId xmlns:p14="http://schemas.microsoft.com/office/powerpoint/2010/main" val="243045356"/>
              </p:ext>
            </p:extLst>
          </p:nvPr>
        </p:nvGraphicFramePr>
        <p:xfrm>
          <a:off x="1390997" y="2060849"/>
          <a:ext cx="9817571" cy="4176462"/>
        </p:xfrm>
        <a:graphic>
          <a:graphicData uri="http://schemas.openxmlformats.org/drawingml/2006/table">
            <a:tbl>
              <a:tblPr/>
              <a:tblGrid>
                <a:gridCol w="1820713">
                  <a:extLst>
                    <a:ext uri="{9D8B030D-6E8A-4147-A177-3AD203B41FA5}">
                      <a16:colId xmlns:a16="http://schemas.microsoft.com/office/drawing/2014/main" val="20000"/>
                    </a:ext>
                  </a:extLst>
                </a:gridCol>
                <a:gridCol w="5060511">
                  <a:extLst>
                    <a:ext uri="{9D8B030D-6E8A-4147-A177-3AD203B41FA5}">
                      <a16:colId xmlns:a16="http://schemas.microsoft.com/office/drawing/2014/main" val="20001"/>
                    </a:ext>
                  </a:extLst>
                </a:gridCol>
                <a:gridCol w="2936347">
                  <a:extLst>
                    <a:ext uri="{9D8B030D-6E8A-4147-A177-3AD203B41FA5}">
                      <a16:colId xmlns:a16="http://schemas.microsoft.com/office/drawing/2014/main" val="20002"/>
                    </a:ext>
                  </a:extLst>
                </a:gridCol>
              </a:tblGrid>
              <a:tr h="533431">
                <a:tc>
                  <a:txBody>
                    <a:bodyPr/>
                    <a:lstStyle/>
                    <a:p>
                      <a:pPr marL="0" marR="0" lvl="0" indent="0" algn="ctr" defTabSz="914400" rtl="0" eaLnBrk="1" fontAlgn="base" latinLnBrk="1" hangingPunct="1">
                        <a:lnSpc>
                          <a:spcPct val="150000"/>
                        </a:lnSpc>
                        <a:spcBef>
                          <a:spcPct val="20000"/>
                        </a:spcBef>
                        <a:spcAft>
                          <a:spcPct val="0"/>
                        </a:spcAft>
                        <a:buClrTx/>
                        <a:buSzTx/>
                        <a:buFontTx/>
                        <a:buNone/>
                        <a:tabLst/>
                      </a:pPr>
                      <a:r>
                        <a:rPr kumimoji="1" lang="en-US" altLang="zh-CN" sz="1900" b="1" i="0" u="none" strike="noStrike" cap="none" normalizeH="0" baseline="0" dirty="0">
                          <a:ln>
                            <a:noFill/>
                          </a:ln>
                          <a:solidFill>
                            <a:srgbClr val="C00000"/>
                          </a:solidFill>
                          <a:effectLst/>
                          <a:latin typeface="华文中宋" panose="02010600040101010101" pitchFamily="2" charset="-122"/>
                          <a:ea typeface="华文中宋" panose="02010600040101010101" pitchFamily="2" charset="-122"/>
                        </a:rPr>
                        <a:t>ADL</a:t>
                      </a:r>
                      <a:r>
                        <a:rPr kumimoji="1" lang="zh-CN" altLang="en-US" sz="1900" b="1" i="0" u="none" strike="noStrike" cap="none" normalizeH="0" baseline="0" dirty="0">
                          <a:ln>
                            <a:noFill/>
                          </a:ln>
                          <a:solidFill>
                            <a:srgbClr val="C00000"/>
                          </a:solidFill>
                          <a:effectLst/>
                          <a:latin typeface="华文中宋" panose="02010600040101010101" pitchFamily="2" charset="-122"/>
                          <a:ea typeface="华文中宋" panose="02010600040101010101" pitchFamily="2" charset="-122"/>
                        </a:rPr>
                        <a:t>语言</a:t>
                      </a:r>
                    </a:p>
                  </a:txBody>
                  <a:tcPr marL="90000" marR="90000" marT="46800" marB="4680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FFFFFF">
                            <a:gamma/>
                            <a:shade val="46275"/>
                            <a:invGamma/>
                          </a:srgbClr>
                        </a:gs>
                      </a:gsLst>
                      <a:lin ang="5400000" scaled="1"/>
                    </a:gradFill>
                  </a:tcPr>
                </a:tc>
                <a:tc>
                  <a:txBody>
                    <a:bodyPr/>
                    <a:lstStyle/>
                    <a:p>
                      <a:pPr marL="0" marR="0" lvl="0" indent="0" algn="ctr" defTabSz="914400" rtl="0" eaLnBrk="1" fontAlgn="base" latinLnBrk="1" hangingPunct="1">
                        <a:lnSpc>
                          <a:spcPct val="150000"/>
                        </a:lnSpc>
                        <a:spcBef>
                          <a:spcPct val="20000"/>
                        </a:spcBef>
                        <a:spcAft>
                          <a:spcPct val="0"/>
                        </a:spcAft>
                        <a:buClrTx/>
                        <a:buSzTx/>
                        <a:buFontTx/>
                        <a:buNone/>
                        <a:tabLst/>
                      </a:pPr>
                      <a:r>
                        <a:rPr kumimoji="1" lang="zh-CN" altLang="en-US" sz="1900" b="1" i="0" u="none" strike="noStrike" cap="none" normalizeH="0" baseline="0" dirty="0">
                          <a:ln>
                            <a:noFill/>
                          </a:ln>
                          <a:solidFill>
                            <a:srgbClr val="C00000"/>
                          </a:solidFill>
                          <a:effectLst/>
                          <a:latin typeface="华文中宋" panose="02010600040101010101" pitchFamily="2" charset="-122"/>
                          <a:ea typeface="华文中宋" panose="02010600040101010101" pitchFamily="2" charset="-122"/>
                        </a:rPr>
                        <a:t>提出组织</a:t>
                      </a:r>
                    </a:p>
                  </a:txBody>
                  <a:tcPr marL="90000" marR="90000" marT="46800" marB="4680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FFFFFF">
                            <a:gamma/>
                            <a:shade val="46275"/>
                            <a:invGamma/>
                          </a:srgbClr>
                        </a:gs>
                      </a:gsLst>
                      <a:lin ang="5400000" scaled="1"/>
                    </a:gradFill>
                  </a:tcPr>
                </a:tc>
                <a:tc>
                  <a:txBody>
                    <a:bodyPr/>
                    <a:lstStyle/>
                    <a:p>
                      <a:pPr marL="0" marR="0" lvl="0" indent="0" algn="ctr" defTabSz="914400" rtl="0" eaLnBrk="1" fontAlgn="base" latinLnBrk="1" hangingPunct="1">
                        <a:lnSpc>
                          <a:spcPct val="150000"/>
                        </a:lnSpc>
                        <a:spcBef>
                          <a:spcPct val="20000"/>
                        </a:spcBef>
                        <a:spcAft>
                          <a:spcPct val="0"/>
                        </a:spcAft>
                        <a:buClrTx/>
                        <a:buSzTx/>
                        <a:buFontTx/>
                        <a:buNone/>
                        <a:tabLst/>
                      </a:pPr>
                      <a:r>
                        <a:rPr kumimoji="1" lang="zh-CN" altLang="en-US" sz="1900" b="1" i="0" u="none" strike="noStrike" cap="none" normalizeH="0" baseline="0" dirty="0">
                          <a:ln>
                            <a:noFill/>
                          </a:ln>
                          <a:solidFill>
                            <a:srgbClr val="C00000"/>
                          </a:solidFill>
                          <a:effectLst/>
                          <a:latin typeface="华文中宋" panose="02010600040101010101" pitchFamily="2" charset="-122"/>
                          <a:ea typeface="华文中宋" panose="02010600040101010101" pitchFamily="2" charset="-122"/>
                        </a:rPr>
                        <a:t>倡导者</a:t>
                      </a:r>
                    </a:p>
                  </a:txBody>
                  <a:tcPr marL="90000" marR="90000" marT="46800" marB="4680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gradFill rotWithShape="0">
                      <a:gsLst>
                        <a:gs pos="0">
                          <a:srgbClr val="FFFFFF"/>
                        </a:gs>
                        <a:gs pos="100000">
                          <a:srgbClr val="FFFFFF">
                            <a:gamma/>
                            <a:shade val="46275"/>
                            <a:invGamma/>
                          </a:srgbClr>
                        </a:gs>
                      </a:gsLst>
                      <a:lin ang="5400000" scaled="1"/>
                    </a:gradFill>
                  </a:tcPr>
                </a:tc>
                <a:extLst>
                  <a:ext uri="{0D108BD9-81ED-4DB2-BD59-A6C34878D82A}">
                    <a16:rowId xmlns:a16="http://schemas.microsoft.com/office/drawing/2014/main" val="10000"/>
                  </a:ext>
                </a:extLst>
              </a:tr>
              <a:tr h="531647">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ACME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rPr>
                        <a:t>Carnegie Mellon University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rPr>
                        <a:t>David </a:t>
                      </a:r>
                      <a:r>
                        <a:rPr kumimoji="1" lang="en-US" altLang="zh-CN" sz="1900" b="0" i="0" u="none" strike="noStrike" cap="none" normalizeH="0" baseline="0" dirty="0" err="1">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rPr>
                        <a:t>Garlan</a:t>
                      </a:r>
                      <a:endParaRPr kumimoji="1" lang="en-US" altLang="zh-CN" sz="1900" b="0" i="0" u="none" strike="noStrike" cap="none" normalizeH="0" baseline="0" dirty="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9581">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Aesop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rPr>
                        <a:t>Carnegie Mellon University</a:t>
                      </a:r>
                      <a:endParaRPr kumimoji="1" lang="zh-CN" altLang="en-US" sz="1900" b="0" i="0" u="none" strike="noStrike" cap="none" normalizeH="0" baseline="0" dirty="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rPr>
                        <a:t>David </a:t>
                      </a:r>
                      <a:r>
                        <a:rPr kumimoji="1" lang="en-US" altLang="zh-CN" sz="1900" b="0" i="0" u="none" strike="noStrike" cap="none" normalizeH="0" baseline="0" dirty="0" err="1">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rPr>
                        <a:t>Garlan</a:t>
                      </a:r>
                      <a:endParaRPr kumimoji="1" lang="zh-CN" altLang="en-US" sz="1900" b="0" i="0" u="none" strike="noStrike" cap="none" normalizeH="0" baseline="0" dirty="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31647">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Meta</a:t>
                      </a:r>
                      <a:r>
                        <a:rPr kumimoji="1" lang="zh-CN" altLang="en-US" sz="1900" b="0" i="0" u="none" strike="noStrike" cap="none" normalizeH="0" baseline="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a:t>
                      </a:r>
                      <a:r>
                        <a:rPr kumimoji="1" lang="en-US" altLang="zh-CN" sz="1900" b="0" i="0" u="none" strike="noStrike" cap="none" normalizeH="0" baseline="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Honeywell Technology Center</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Steven Vestal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33431">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Rapide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Stanford University</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David </a:t>
                      </a:r>
                      <a:r>
                        <a:rPr kumimoji="1" lang="en-US" altLang="zh-CN" sz="1900" b="0" i="0" u="none" strike="noStrike" cap="none" normalizeH="0" baseline="0" dirty="0" err="1">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Luckham</a:t>
                      </a:r>
                      <a:endParaRPr kumimoji="1" lang="en-US" altLang="zh-CN" sz="1900" b="0"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33431">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SADL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SRI </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Mark </a:t>
                      </a:r>
                      <a:r>
                        <a:rPr kumimoji="1" lang="en-US" altLang="zh-CN" sz="1900" b="0" i="0" u="none" strike="noStrike" cap="none" normalizeH="0" baseline="0" dirty="0" err="1">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Moriconi</a:t>
                      </a:r>
                      <a:endParaRPr kumimoji="1" lang="en-US" altLang="zh-CN" sz="1900" b="0"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29863">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Unicon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rPr>
                        <a:t>Carnegie Mellon University</a:t>
                      </a:r>
                      <a:endParaRPr kumimoji="1" lang="zh-CN" altLang="en-US" sz="1900" b="0" i="0" u="none" strike="noStrike" cap="none" normalizeH="0" baseline="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Mary Shaw</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33431">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a:ln>
                            <a:noFill/>
                          </a:ln>
                          <a:solidFill>
                            <a:schemeClr val="tx1"/>
                          </a:solidFill>
                          <a:effectLst/>
                          <a:latin typeface="Times New Roman" panose="02020603050405020304" pitchFamily="18" charset="0"/>
                          <a:ea typeface="-윤고딕140" pitchFamily="18" charset="-127"/>
                          <a:cs typeface="Times New Roman" panose="02020603050405020304" pitchFamily="18" charset="0"/>
                        </a:rPr>
                        <a:t>Wright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rPr>
                        <a:t>Carnegie Mellon University</a:t>
                      </a:r>
                      <a:endParaRPr kumimoji="1" lang="zh-CN" altLang="en-US" sz="1900" b="0" i="0" u="none" strike="noStrike" cap="none" normalizeH="0" baseline="0" dirty="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1" hangingPunct="1">
                        <a:lnSpc>
                          <a:spcPct val="100000"/>
                        </a:lnSpc>
                        <a:spcBef>
                          <a:spcPct val="20000"/>
                        </a:spcBef>
                        <a:spcAft>
                          <a:spcPct val="0"/>
                        </a:spcAft>
                        <a:buClrTx/>
                        <a:buSzTx/>
                        <a:buFontTx/>
                        <a:buNone/>
                        <a:tabLst/>
                      </a:pPr>
                      <a:r>
                        <a:rPr kumimoji="1" lang="en-US" altLang="zh-CN" sz="1900" b="0" i="0" u="none" strike="noStrike" cap="none" normalizeH="0" baseline="0" dirty="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rPr>
                        <a:t>David </a:t>
                      </a:r>
                      <a:r>
                        <a:rPr kumimoji="1" lang="en-US" altLang="zh-CN" sz="1900" b="0" i="0" u="none" strike="noStrike" cap="none" normalizeH="0" baseline="0" dirty="0" err="1">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rPr>
                        <a:t>Garlan</a:t>
                      </a:r>
                      <a:endParaRPr kumimoji="1" lang="zh-CN" altLang="en-US" sz="1900" b="0" i="0" u="none" strike="noStrike" cap="none" normalizeH="0" baseline="0" dirty="0">
                        <a:ln>
                          <a:noFill/>
                        </a:ln>
                        <a:solidFill>
                          <a:schemeClr val="tx1"/>
                        </a:solidFill>
                        <a:effectLst/>
                        <a:highlight>
                          <a:srgbClr val="FFFF00"/>
                        </a:highlight>
                        <a:latin typeface="Times New Roman" panose="02020603050405020304" pitchFamily="18" charset="0"/>
                        <a:ea typeface="-윤고딕140" pitchFamily="18" charset="-127"/>
                        <a:cs typeface="Times New Roman" panose="02020603050405020304" pitchFamily="18"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1969238281"/>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45059"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§6.4 </a:t>
            </a:r>
            <a:r>
              <a:rPr lang="zh-CN" altLang="en-US" dirty="0">
                <a:latin typeface="华文中宋" panose="02010600040101010101" pitchFamily="2" charset="-122"/>
                <a:ea typeface="华文中宋" panose="02010600040101010101" pitchFamily="2" charset="-122"/>
              </a:rPr>
              <a:t>体系结构的描述</a:t>
            </a:r>
          </a:p>
        </p:txBody>
      </p:sp>
      <p:sp>
        <p:nvSpPr>
          <p:cNvPr id="45060" name="Rectangle 3"/>
          <p:cNvSpPr>
            <a:spLocks noGrp="1" noChangeArrowheads="1"/>
          </p:cNvSpPr>
          <p:nvPr>
            <p:ph type="body" idx="1"/>
          </p:nvPr>
        </p:nvSpPr>
        <p:spPr/>
        <p:txBody>
          <a:bodyPr/>
          <a:lstStyle/>
          <a:p>
            <a:pPr eaLnBrk="1" hangingPunct="1">
              <a:lnSpc>
                <a:spcPct val="150000"/>
              </a:lnSpc>
            </a:pPr>
            <a:r>
              <a:rPr lang="zh-CN" altLang="en-US" dirty="0">
                <a:solidFill>
                  <a:srgbClr val="002060"/>
                </a:solidFill>
                <a:latin typeface="华文中宋" panose="02010600040101010101" pitchFamily="2" charset="-122"/>
                <a:ea typeface="华文中宋" panose="02010600040101010101" pitchFamily="2" charset="-122"/>
              </a:rPr>
              <a:t>体系结构的描述语言的定义与分类</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发展：</a:t>
            </a:r>
            <a:endParaRPr lang="en-US" altLang="zh-CN" b="0"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定义：</a:t>
            </a:r>
            <a:endParaRPr lang="en-US" altLang="zh-CN"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能够描述体系结构的组成要素，并能对系统体系结构、体系结构风格进行建模和分析验证的描述语言。</a:t>
            </a:r>
            <a:endParaRPr lang="en-US" altLang="zh-CN" sz="2000" b="0" dirty="0">
              <a:solidFill>
                <a:schemeClr val="tx1"/>
              </a:solidFill>
              <a:latin typeface="华文楷体" panose="02010600040101010101" pitchFamily="2" charset="-122"/>
              <a:ea typeface="华文楷体" panose="02010600040101010101" pitchFamily="2" charset="-122"/>
            </a:endParaRP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人云亦云，核心：基于数学的技术。</a:t>
            </a:r>
            <a:endParaRPr lang="en-US" altLang="zh-CN" sz="2000" b="0" dirty="0">
              <a:solidFill>
                <a:schemeClr val="tx1"/>
              </a:solidFill>
              <a:latin typeface="华文楷体" panose="02010600040101010101" pitchFamily="2" charset="-122"/>
              <a:ea typeface="华文楷体" panose="02010600040101010101" pitchFamily="2" charset="-122"/>
            </a:endParaRP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分类：</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描述软件体系结构配置的</a:t>
            </a:r>
            <a:r>
              <a:rPr lang="en-US" altLang="zh-CN" sz="2000" b="0" dirty="0">
                <a:solidFill>
                  <a:schemeClr val="tx1"/>
                </a:solidFill>
                <a:latin typeface="华文楷体" panose="02010600040101010101" pitchFamily="2" charset="-122"/>
                <a:ea typeface="华文楷体" panose="02010600040101010101" pitchFamily="2" charset="-122"/>
              </a:rPr>
              <a:t>ADL</a:t>
            </a:r>
            <a:r>
              <a:rPr lang="zh-CN" altLang="en-US" sz="2000" b="0" dirty="0">
                <a:solidFill>
                  <a:schemeClr val="tx1"/>
                </a:solidFill>
                <a:latin typeface="华文楷体" panose="02010600040101010101" pitchFamily="2" charset="-122"/>
                <a:ea typeface="华文楷体" panose="02010600040101010101" pitchFamily="2" charset="-122"/>
              </a:rPr>
              <a:t>：</a:t>
            </a:r>
            <a:r>
              <a:rPr lang="en-US" altLang="zh-CN" sz="2000" b="0" dirty="0">
                <a:solidFill>
                  <a:schemeClr val="tx1"/>
                </a:solidFill>
                <a:latin typeface="华文楷体" panose="02010600040101010101" pitchFamily="2" charset="-122"/>
                <a:ea typeface="华文楷体" panose="02010600040101010101" pitchFamily="2" charset="-122"/>
              </a:rPr>
              <a:t>CHAM</a:t>
            </a: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描述软件体系结构实例的</a:t>
            </a:r>
            <a:r>
              <a:rPr lang="en-US" altLang="zh-CN" sz="2000" b="0" dirty="0">
                <a:solidFill>
                  <a:schemeClr val="tx1"/>
                </a:solidFill>
                <a:latin typeface="华文楷体" panose="02010600040101010101" pitchFamily="2" charset="-122"/>
                <a:ea typeface="华文楷体" panose="02010600040101010101" pitchFamily="2" charset="-122"/>
              </a:rPr>
              <a:t>ADL</a:t>
            </a:r>
            <a:r>
              <a:rPr lang="zh-CN" altLang="en-US" sz="2000" b="0" dirty="0">
                <a:solidFill>
                  <a:schemeClr val="tx1"/>
                </a:solidFill>
                <a:latin typeface="华文楷体" panose="02010600040101010101" pitchFamily="2" charset="-122"/>
                <a:ea typeface="华文楷体" panose="02010600040101010101" pitchFamily="2" charset="-122"/>
              </a:rPr>
              <a:t>：</a:t>
            </a:r>
            <a:r>
              <a:rPr lang="en-US" altLang="zh-CN" sz="2000" b="0" dirty="0" err="1">
                <a:solidFill>
                  <a:schemeClr val="tx1"/>
                </a:solidFill>
                <a:latin typeface="华文楷体" panose="02010600040101010101" pitchFamily="2" charset="-122"/>
                <a:ea typeface="华文楷体" panose="02010600040101010101" pitchFamily="2" charset="-122"/>
              </a:rPr>
              <a:t>Rapide</a:t>
            </a:r>
            <a:endParaRPr lang="en-US" altLang="zh-CN" sz="2000" b="0" dirty="0">
              <a:solidFill>
                <a:schemeClr val="tx1"/>
              </a:solidFill>
              <a:latin typeface="华文楷体" panose="02010600040101010101" pitchFamily="2" charset="-122"/>
              <a:ea typeface="华文楷体" panose="02010600040101010101" pitchFamily="2" charset="-122"/>
            </a:endParaRPr>
          </a:p>
          <a:p>
            <a:pPr lvl="2" eaLnBrk="1" hangingPunct="1">
              <a:lnSpc>
                <a:spcPct val="150000"/>
              </a:lnSpc>
              <a:buFont typeface="Wingdings" panose="05000000000000000000" pitchFamily="2" charset="2"/>
              <a:buChar char="l"/>
            </a:pPr>
            <a:r>
              <a:rPr lang="zh-CN" altLang="en-US" sz="2000" b="0" dirty="0">
                <a:solidFill>
                  <a:schemeClr val="tx1"/>
                </a:solidFill>
                <a:latin typeface="华文楷体" panose="02010600040101010101" pitchFamily="2" charset="-122"/>
                <a:ea typeface="华文楷体" panose="02010600040101010101" pitchFamily="2" charset="-122"/>
              </a:rPr>
              <a:t>描述软件体系结构风格的</a:t>
            </a:r>
            <a:r>
              <a:rPr lang="en-US" altLang="zh-CN" sz="2000" b="0" dirty="0">
                <a:solidFill>
                  <a:schemeClr val="tx1"/>
                </a:solidFill>
                <a:latin typeface="华文楷体" panose="02010600040101010101" pitchFamily="2" charset="-122"/>
                <a:ea typeface="华文楷体" panose="02010600040101010101" pitchFamily="2" charset="-122"/>
              </a:rPr>
              <a:t>ADL</a:t>
            </a:r>
            <a:r>
              <a:rPr lang="zh-CN" altLang="en-US" sz="2000" b="0" dirty="0">
                <a:solidFill>
                  <a:schemeClr val="tx1"/>
                </a:solidFill>
                <a:latin typeface="华文楷体" panose="02010600040101010101" pitchFamily="2" charset="-122"/>
                <a:ea typeface="华文楷体" panose="02010600040101010101" pitchFamily="2" charset="-122"/>
              </a:rPr>
              <a:t>：</a:t>
            </a:r>
            <a:r>
              <a:rPr lang="en-US" altLang="zh-CN" sz="2000" b="0" dirty="0">
                <a:solidFill>
                  <a:schemeClr val="tx1"/>
                </a:solidFill>
                <a:latin typeface="华文楷体" panose="02010600040101010101" pitchFamily="2" charset="-122"/>
                <a:ea typeface="华文楷体" panose="02010600040101010101" pitchFamily="2" charset="-122"/>
              </a:rPr>
              <a:t>Wright</a:t>
            </a:r>
          </a:p>
          <a:p>
            <a:pPr marL="628635" lvl="1" indent="0" eaLnBrk="1" hangingPunct="1">
              <a:lnSpc>
                <a:spcPct val="150000"/>
              </a:lnSpc>
              <a:buNone/>
            </a:pPr>
            <a:endParaRPr lang="zh-CN" altLang="en-US" b="0" dirty="0">
              <a:solidFill>
                <a:schemeClr val="tx1"/>
              </a:solidFill>
              <a:latin typeface="华文中宋" panose="02010600040101010101" pitchFamily="2" charset="-122"/>
              <a:ea typeface="华文中宋" panose="02010600040101010101" pitchFamily="2" charset="-122"/>
            </a:endParaRPr>
          </a:p>
          <a:p>
            <a:pPr lvl="1" eaLnBrk="1" hangingPunct="1"/>
            <a:endParaRPr lang="zh-CN" altLang="en-US" dirty="0">
              <a:latin typeface="华文中宋" panose="02010600040101010101" pitchFamily="2" charset="-122"/>
              <a:ea typeface="华文中宋" panose="02010600040101010101" pitchFamily="2" charset="-122"/>
            </a:endParaRPr>
          </a:p>
        </p:txBody>
      </p:sp>
      <p:sp>
        <p:nvSpPr>
          <p:cNvPr id="45061" name="Rectangle 4"/>
          <p:cNvSpPr>
            <a:spLocks noChangeArrowheads="1"/>
          </p:cNvSpPr>
          <p:nvPr/>
        </p:nvSpPr>
        <p:spPr bwMode="auto">
          <a:xfrm>
            <a:off x="2351585" y="1852612"/>
            <a:ext cx="719137" cy="288925"/>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eaLnBrk="1" hangingPunct="1">
              <a:spcBef>
                <a:spcPct val="0"/>
              </a:spcBef>
              <a:buFontTx/>
              <a:buNone/>
            </a:pPr>
            <a:r>
              <a:rPr lang="en-US" altLang="zh-CN" sz="2400" b="1" dirty="0">
                <a:latin typeface="Times New Roman" panose="02020603050405020304" pitchFamily="18" charset="0"/>
                <a:ea typeface="Gulim" pitchFamily="34" charset="-127"/>
                <a:cs typeface="Times New Roman" panose="02020603050405020304" pitchFamily="18" charset="0"/>
              </a:rPr>
              <a:t>MIL</a:t>
            </a:r>
            <a:endParaRPr lang="zh-CN" altLang="en-US" sz="2400" b="1" dirty="0">
              <a:latin typeface="Times New Roman" panose="02020603050405020304" pitchFamily="18" charset="0"/>
              <a:ea typeface="Gulim" pitchFamily="34" charset="-127"/>
              <a:cs typeface="Times New Roman" panose="02020603050405020304" pitchFamily="18" charset="0"/>
            </a:endParaRPr>
          </a:p>
        </p:txBody>
      </p:sp>
      <p:sp>
        <p:nvSpPr>
          <p:cNvPr id="45062" name="Line 5"/>
          <p:cNvSpPr>
            <a:spLocks noChangeShapeType="1"/>
          </p:cNvSpPr>
          <p:nvPr/>
        </p:nvSpPr>
        <p:spPr bwMode="auto">
          <a:xfrm>
            <a:off x="3070722" y="1997707"/>
            <a:ext cx="720725"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sz="1800"/>
          </a:p>
        </p:txBody>
      </p:sp>
    </p:spTree>
    <p:extLst>
      <p:ext uri="{BB962C8B-B14F-4D97-AF65-F5344CB8AC3E}">
        <p14:creationId xmlns:p14="http://schemas.microsoft.com/office/powerpoint/2010/main" val="794221271"/>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47107" name="Rectangle 2"/>
          <p:cNvSpPr>
            <a:spLocks noGrp="1" noChangeArrowheads="1"/>
          </p:cNvSpPr>
          <p:nvPr>
            <p:ph type="title"/>
          </p:nvPr>
        </p:nvSpPr>
        <p:spPr/>
        <p:txBody>
          <a:bodyPr/>
          <a:lstStyle/>
          <a:p>
            <a:pPr eaLnBrk="1" hangingPunct="1"/>
            <a:r>
              <a:rPr lang="en-US" altLang="zh-CN" sz="3400" dirty="0">
                <a:latin typeface="华文中宋" panose="02010600040101010101" pitchFamily="2" charset="-122"/>
                <a:ea typeface="华文中宋" panose="02010600040101010101" pitchFamily="2" charset="-122"/>
              </a:rPr>
              <a:t>§6.4 </a:t>
            </a:r>
            <a:r>
              <a:rPr lang="zh-CN" altLang="en-US" sz="3400" dirty="0">
                <a:latin typeface="华文中宋" panose="02010600040101010101" pitchFamily="2" charset="-122"/>
                <a:ea typeface="华文中宋" panose="02010600040101010101" pitchFamily="2" charset="-122"/>
              </a:rPr>
              <a:t>体系结构的描述：类属理论</a:t>
            </a:r>
          </a:p>
        </p:txBody>
      </p:sp>
      <p:sp>
        <p:nvSpPr>
          <p:cNvPr id="47108" name="Rectangle 3"/>
          <p:cNvSpPr>
            <a:spLocks noGrp="1" noChangeArrowheads="1"/>
          </p:cNvSpPr>
          <p:nvPr>
            <p:ph type="body" idx="1"/>
          </p:nvPr>
        </p:nvSpPr>
        <p:spPr/>
        <p:txBody>
          <a:bodyPr/>
          <a:lstStyle/>
          <a:p>
            <a:pPr eaLnBrk="1" hangingPunct="1">
              <a:lnSpc>
                <a:spcPct val="150000"/>
              </a:lnSpc>
            </a:pPr>
            <a:r>
              <a:rPr lang="zh-CN" altLang="en-US" sz="2800" dirty="0">
                <a:solidFill>
                  <a:srgbClr val="324A7A"/>
                </a:solidFill>
                <a:latin typeface="华文中宋" panose="02010600040101010101" pitchFamily="2" charset="-122"/>
                <a:ea typeface="华文中宋" panose="02010600040101010101" pitchFamily="2" charset="-122"/>
              </a:rPr>
              <a:t>类属理论是一种表达对象关系的数学语言。最初由</a:t>
            </a:r>
            <a:r>
              <a:rPr lang="en-US" altLang="zh-CN" sz="2800" dirty="0">
                <a:solidFill>
                  <a:srgbClr val="324A7A"/>
                </a:solidFill>
                <a:latin typeface="华文中宋" panose="02010600040101010101" pitchFamily="2" charset="-122"/>
                <a:ea typeface="华文中宋" panose="02010600040101010101" pitchFamily="2" charset="-122"/>
              </a:rPr>
              <a:t>Samuel </a:t>
            </a:r>
            <a:r>
              <a:rPr lang="en-US" altLang="zh-CN" sz="2800" dirty="0" err="1">
                <a:solidFill>
                  <a:srgbClr val="324A7A"/>
                </a:solidFill>
                <a:latin typeface="华文中宋" panose="02010600040101010101" pitchFamily="2" charset="-122"/>
                <a:ea typeface="华文中宋" panose="02010600040101010101" pitchFamily="2" charset="-122"/>
              </a:rPr>
              <a:t>Eilenberg</a:t>
            </a:r>
            <a:r>
              <a:rPr lang="en-US" altLang="zh-CN" sz="2800" dirty="0">
                <a:solidFill>
                  <a:srgbClr val="324A7A"/>
                </a:solidFill>
                <a:latin typeface="华文中宋" panose="02010600040101010101" pitchFamily="2" charset="-122"/>
                <a:ea typeface="华文中宋" panose="02010600040101010101" pitchFamily="2" charset="-122"/>
              </a:rPr>
              <a:t> </a:t>
            </a:r>
            <a:r>
              <a:rPr lang="zh-CN" altLang="en-US" sz="2800" dirty="0">
                <a:solidFill>
                  <a:srgbClr val="324A7A"/>
                </a:solidFill>
                <a:latin typeface="华文中宋" panose="02010600040101010101" pitchFamily="2" charset="-122"/>
                <a:ea typeface="华文中宋" panose="02010600040101010101" pitchFamily="2" charset="-122"/>
              </a:rPr>
              <a:t>和</a:t>
            </a:r>
            <a:r>
              <a:rPr lang="en-US" altLang="zh-CN" sz="2800" dirty="0">
                <a:solidFill>
                  <a:srgbClr val="324A7A"/>
                </a:solidFill>
                <a:latin typeface="华文中宋" panose="02010600040101010101" pitchFamily="2" charset="-122"/>
                <a:ea typeface="华文中宋" panose="02010600040101010101" pitchFamily="2" charset="-122"/>
              </a:rPr>
              <a:t>Sanders </a:t>
            </a:r>
            <a:r>
              <a:rPr lang="en-US" altLang="zh-CN" sz="2800" dirty="0" err="1">
                <a:solidFill>
                  <a:srgbClr val="324A7A"/>
                </a:solidFill>
                <a:latin typeface="华文中宋" panose="02010600040101010101" pitchFamily="2" charset="-122"/>
                <a:ea typeface="华文中宋" panose="02010600040101010101" pitchFamily="2" charset="-122"/>
              </a:rPr>
              <a:t>Maclane</a:t>
            </a:r>
            <a:r>
              <a:rPr lang="zh-CN" altLang="en-US" sz="2800" dirty="0">
                <a:solidFill>
                  <a:srgbClr val="324A7A"/>
                </a:solidFill>
                <a:latin typeface="华文中宋" panose="02010600040101010101" pitchFamily="2" charset="-122"/>
                <a:ea typeface="华文中宋" panose="02010600040101010101" pitchFamily="2" charset="-122"/>
              </a:rPr>
              <a:t>提出的。</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提供了概念划分的统一性</a:t>
            </a:r>
            <a:endParaRPr lang="en-US" altLang="zh-CN" sz="2400"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buFont typeface="Wingdings" panose="05000000000000000000" pitchFamily="2" charset="2"/>
              <a:buChar char="l"/>
            </a:pPr>
            <a:r>
              <a:rPr lang="zh-CN" altLang="en-US" sz="2000" b="0" dirty="0">
                <a:solidFill>
                  <a:schemeClr val="tx1"/>
                </a:solidFill>
                <a:latin typeface="华文中宋" panose="02010600040101010101" pitchFamily="2" charset="-122"/>
                <a:ea typeface="华文中宋" panose="02010600040101010101" pitchFamily="2" charset="-122"/>
              </a:rPr>
              <a:t>类属</a:t>
            </a:r>
            <a:r>
              <a:rPr lang="zh-CN" altLang="en-US" sz="2000" b="0" dirty="0">
                <a:solidFill>
                  <a:srgbClr val="FF0000"/>
                </a:solidFill>
                <a:highlight>
                  <a:srgbClr val="FFFF00"/>
                </a:highlight>
                <a:latin typeface="华文中宋" panose="02010600040101010101" pitchFamily="2" charset="-122"/>
                <a:ea typeface="华文中宋" panose="02010600040101010101" pitchFamily="2" charset="-122"/>
              </a:rPr>
              <a:t>（范畴论？）</a:t>
            </a:r>
            <a:r>
              <a:rPr lang="zh-CN" altLang="en-US" sz="2000" b="0" dirty="0">
                <a:solidFill>
                  <a:schemeClr val="tx1"/>
                </a:solidFill>
                <a:latin typeface="华文中宋" panose="02010600040101010101" pitchFamily="2" charset="-122"/>
                <a:ea typeface="华文中宋" panose="02010600040101010101" pitchFamily="2" charset="-122"/>
              </a:rPr>
              <a:t>是由一个对象集合和一个关联两个对象的箭头集合构成的。</a:t>
            </a:r>
          </a:p>
          <a:p>
            <a:pPr lvl="3" eaLnBrk="1" hangingPunct="1">
              <a:lnSpc>
                <a:spcPct val="150000"/>
              </a:lnSpc>
            </a:pPr>
            <a:r>
              <a:rPr lang="zh-CN" altLang="en-US" sz="1800" dirty="0">
                <a:latin typeface="华文中宋" panose="02010600040101010101" pitchFamily="2" charset="-122"/>
                <a:ea typeface="华文中宋" panose="02010600040101010101" pitchFamily="2" charset="-122"/>
              </a:rPr>
              <a:t>对象是以某种逻辑表达的形式规范。</a:t>
            </a:r>
            <a:endParaRPr lang="en-US" altLang="zh-CN" sz="1800" dirty="0">
              <a:latin typeface="华文中宋" panose="02010600040101010101" pitchFamily="2" charset="-122"/>
              <a:ea typeface="华文中宋" panose="02010600040101010101" pitchFamily="2" charset="-122"/>
            </a:endParaRPr>
          </a:p>
          <a:p>
            <a:pPr lvl="3" eaLnBrk="1" hangingPunct="1">
              <a:lnSpc>
                <a:spcPct val="150000"/>
              </a:lnSpc>
            </a:pPr>
            <a:r>
              <a:rPr lang="zh-CN" altLang="en-US" sz="1800" dirty="0">
                <a:latin typeface="华文中宋" panose="02010600040101010101" pitchFamily="2" charset="-122"/>
                <a:ea typeface="华文中宋" panose="02010600040101010101" pitchFamily="2" charset="-122"/>
              </a:rPr>
              <a:t>箭头定义了这些规范之间的关系。</a:t>
            </a:r>
            <a:endParaRPr lang="en-US" altLang="zh-CN" sz="1800" dirty="0">
              <a:latin typeface="华文中宋" panose="02010600040101010101" pitchFamily="2" charset="-122"/>
              <a:ea typeface="华文中宋" panose="02010600040101010101" pitchFamily="2" charset="-122"/>
            </a:endParaRPr>
          </a:p>
          <a:p>
            <a:pPr lvl="3" eaLnBrk="1" hangingPunct="1">
              <a:lnSpc>
                <a:spcPct val="150000"/>
              </a:lnSpc>
            </a:pPr>
            <a:r>
              <a:rPr lang="zh-CN" altLang="en-US" sz="1800" dirty="0">
                <a:latin typeface="华文中宋" panose="02010600040101010101" pitchFamily="2" charset="-122"/>
                <a:ea typeface="华文中宋" panose="02010600040101010101" pitchFamily="2" charset="-122"/>
              </a:rPr>
              <a:t>类属理论可以用于从小的、可重用的部件开始合成系统的形式规范。</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软件研究者把他看成是表达抽象和依赖关系的工具</a:t>
            </a:r>
          </a:p>
          <a:p>
            <a:pPr lvl="1" eaLnBrk="1" hangingPunct="1">
              <a:lnSpc>
                <a:spcPct val="150000"/>
              </a:lnSpc>
              <a:buFont typeface="Wingdings" panose="05000000000000000000" pitchFamily="2" charset="2"/>
              <a:buChar char="n"/>
            </a:pPr>
            <a:r>
              <a:rPr lang="zh-CN" altLang="en-US" sz="2400" b="0" dirty="0">
                <a:solidFill>
                  <a:schemeClr val="tx1"/>
                </a:solidFill>
                <a:highlight>
                  <a:srgbClr val="FFFF00"/>
                </a:highlight>
                <a:latin typeface="华文中宋" panose="02010600040101010101" pitchFamily="2" charset="-122"/>
                <a:ea typeface="华文中宋" panose="02010600040101010101" pitchFamily="2" charset="-122"/>
              </a:rPr>
              <a:t>在体系结构的部件和连接器描述中都被广泛采用</a:t>
            </a:r>
          </a:p>
        </p:txBody>
      </p:sp>
    </p:spTree>
    <p:extLst>
      <p:ext uri="{BB962C8B-B14F-4D97-AF65-F5344CB8AC3E}">
        <p14:creationId xmlns:p14="http://schemas.microsoft.com/office/powerpoint/2010/main" val="270014061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56323"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§6.5 </a:t>
            </a:r>
            <a:r>
              <a:rPr lang="zh-CN" altLang="en-US" dirty="0">
                <a:latin typeface="华文中宋" panose="02010600040101010101" pitchFamily="2" charset="-122"/>
                <a:ea typeface="华文中宋" panose="02010600040101010101" pitchFamily="2" charset="-122"/>
              </a:rPr>
              <a:t>形式化描述：</a:t>
            </a:r>
            <a:r>
              <a:rPr lang="en-US" altLang="zh-CN" dirty="0">
                <a:latin typeface="华文中宋" panose="02010600040101010101" pitchFamily="2" charset="-122"/>
                <a:ea typeface="华文中宋" panose="02010600040101010101" pitchFamily="2" charset="-122"/>
              </a:rPr>
              <a:t>Z Notation</a:t>
            </a:r>
          </a:p>
        </p:txBody>
      </p:sp>
      <p:sp>
        <p:nvSpPr>
          <p:cNvPr id="56324" name="Rectangle 3"/>
          <p:cNvSpPr>
            <a:spLocks noGrp="1" noChangeArrowheads="1"/>
          </p:cNvSpPr>
          <p:nvPr>
            <p:ph type="body" idx="1"/>
          </p:nvPr>
        </p:nvSpPr>
        <p:spPr>
          <a:xfrm>
            <a:off x="624418" y="1125539"/>
            <a:ext cx="11232223" cy="5065712"/>
          </a:xfrm>
        </p:spPr>
        <p:txBody>
          <a:bodyPr/>
          <a:lstStyle/>
          <a:p>
            <a:pPr eaLnBrk="1" hangingPunct="1">
              <a:lnSpc>
                <a:spcPct val="150000"/>
              </a:lnSpc>
            </a:pPr>
            <a:r>
              <a:rPr lang="en-US" altLang="zh-CN" dirty="0">
                <a:solidFill>
                  <a:schemeClr val="tx1"/>
                </a:solidFill>
                <a:latin typeface="华文中宋" panose="02010600040101010101" pitchFamily="2" charset="-122"/>
                <a:ea typeface="华文中宋" panose="02010600040101010101" pitchFamily="2" charset="-122"/>
              </a:rPr>
              <a:t>Z Notation</a:t>
            </a:r>
            <a:r>
              <a:rPr lang="zh-CN" altLang="en-US" dirty="0">
                <a:solidFill>
                  <a:schemeClr val="tx1"/>
                </a:solidFill>
                <a:latin typeface="华文中宋" panose="02010600040101010101" pitchFamily="2" charset="-122"/>
                <a:ea typeface="华文中宋" panose="02010600040101010101" pitchFamily="2" charset="-122"/>
              </a:rPr>
              <a:t>是牛津大学</a:t>
            </a:r>
            <a:r>
              <a:rPr lang="en-US" altLang="zh-CN" dirty="0">
                <a:solidFill>
                  <a:schemeClr val="tx1"/>
                </a:solidFill>
                <a:latin typeface="华文中宋" panose="02010600040101010101" pitchFamily="2" charset="-122"/>
                <a:ea typeface="华文中宋" panose="02010600040101010101" pitchFamily="2" charset="-122"/>
              </a:rPr>
              <a:t>Programming Research Group</a:t>
            </a:r>
            <a:r>
              <a:rPr lang="zh-CN" altLang="en-US" dirty="0">
                <a:solidFill>
                  <a:schemeClr val="tx1"/>
                </a:solidFill>
                <a:latin typeface="华文中宋" panose="02010600040101010101" pitchFamily="2" charset="-122"/>
                <a:ea typeface="华文中宋" panose="02010600040101010101" pitchFamily="2" charset="-122"/>
              </a:rPr>
              <a:t>研究的一种数学语言。</a:t>
            </a:r>
          </a:p>
          <a:p>
            <a:pPr eaLnBrk="1" hangingPunct="1">
              <a:lnSpc>
                <a:spcPct val="150000"/>
              </a:lnSpc>
            </a:pPr>
            <a:r>
              <a:rPr lang="en-US" altLang="zh-CN" dirty="0">
                <a:solidFill>
                  <a:schemeClr val="tx1"/>
                </a:solidFill>
                <a:latin typeface="华文中宋" panose="02010600040101010101" pitchFamily="2" charset="-122"/>
                <a:ea typeface="华文中宋" panose="02010600040101010101" pitchFamily="2" charset="-122"/>
              </a:rPr>
              <a:t>Z Notation</a:t>
            </a:r>
            <a:r>
              <a:rPr lang="zh-CN" altLang="en-US" dirty="0">
                <a:solidFill>
                  <a:schemeClr val="tx1"/>
                </a:solidFill>
                <a:latin typeface="华文中宋" panose="02010600040101010101" pitchFamily="2" charset="-122"/>
                <a:ea typeface="华文中宋" panose="02010600040101010101" pitchFamily="2" charset="-122"/>
              </a:rPr>
              <a:t>使用标准的逻辑操作符和集合操作符以及他们标准的常规语义。</a:t>
            </a:r>
            <a:endParaRPr lang="en-US" altLang="zh-CN"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集合及其构造形式</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集合操作符号</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逻辑操作符号</a:t>
            </a: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使用</a:t>
            </a:r>
            <a:r>
              <a:rPr lang="en-US" altLang="zh-CN" dirty="0">
                <a:solidFill>
                  <a:schemeClr val="tx1"/>
                </a:solidFill>
                <a:latin typeface="华文中宋" panose="02010600040101010101" pitchFamily="2" charset="-122"/>
                <a:ea typeface="华文中宋" panose="02010600040101010101" pitchFamily="2" charset="-122"/>
              </a:rPr>
              <a:t>Z Notation</a:t>
            </a:r>
            <a:r>
              <a:rPr lang="zh-CN" altLang="en-US" dirty="0">
                <a:solidFill>
                  <a:schemeClr val="tx1"/>
                </a:solidFill>
                <a:latin typeface="华文中宋" panose="02010600040101010101" pitchFamily="2" charset="-122"/>
                <a:ea typeface="华文中宋" panose="02010600040101010101" pitchFamily="2" charset="-122"/>
              </a:rPr>
              <a:t>可以描述数学对象的模型。这些对象模型与程序计算对象的相似之处是选择</a:t>
            </a:r>
            <a:r>
              <a:rPr lang="en-US" altLang="zh-CN" dirty="0">
                <a:solidFill>
                  <a:schemeClr val="tx1"/>
                </a:solidFill>
                <a:latin typeface="华文中宋" panose="02010600040101010101" pitchFamily="2" charset="-122"/>
                <a:ea typeface="华文中宋" panose="02010600040101010101" pitchFamily="2" charset="-122"/>
              </a:rPr>
              <a:t>Z</a:t>
            </a:r>
            <a:r>
              <a:rPr lang="zh-CN" altLang="en-US" dirty="0">
                <a:solidFill>
                  <a:schemeClr val="tx1"/>
                </a:solidFill>
                <a:latin typeface="华文中宋" panose="02010600040101010101" pitchFamily="2" charset="-122"/>
                <a:ea typeface="华文中宋" panose="02010600040101010101" pitchFamily="2" charset="-122"/>
              </a:rPr>
              <a:t>作为体系结构和软件工程描述语言的原因。</a:t>
            </a: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在研究文献和报告中，大量的采用</a:t>
            </a:r>
            <a:r>
              <a:rPr lang="en-US" altLang="zh-CN" dirty="0">
                <a:solidFill>
                  <a:schemeClr val="tx1"/>
                </a:solidFill>
                <a:latin typeface="华文中宋" panose="02010600040101010101" pitchFamily="2" charset="-122"/>
                <a:ea typeface="华文中宋" panose="02010600040101010101" pitchFamily="2" charset="-122"/>
              </a:rPr>
              <a:t>Z Notation</a:t>
            </a:r>
            <a:r>
              <a:rPr lang="zh-CN" altLang="en-US" dirty="0">
                <a:solidFill>
                  <a:schemeClr val="tx1"/>
                </a:solidFill>
                <a:latin typeface="华文中宋" panose="02010600040101010101" pitchFamily="2" charset="-122"/>
                <a:ea typeface="华文中宋" panose="02010600040101010101" pitchFamily="2" charset="-122"/>
              </a:rPr>
              <a:t>作为体系结构的形式化描述。</a:t>
            </a:r>
          </a:p>
        </p:txBody>
      </p:sp>
    </p:spTree>
    <p:extLst>
      <p:ext uri="{BB962C8B-B14F-4D97-AF65-F5344CB8AC3E}">
        <p14:creationId xmlns:p14="http://schemas.microsoft.com/office/powerpoint/2010/main" val="3865492292"/>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58371"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§6.6 </a:t>
            </a:r>
            <a:r>
              <a:rPr lang="zh-CN" altLang="en-US" dirty="0">
                <a:latin typeface="华文中宋" panose="02010600040101010101" pitchFamily="2" charset="-122"/>
                <a:ea typeface="华文中宋" panose="02010600040101010101" pitchFamily="2" charset="-122"/>
              </a:rPr>
              <a:t>形式化描述：</a:t>
            </a:r>
            <a:r>
              <a:rPr lang="en-US" altLang="zh-CN" dirty="0">
                <a:latin typeface="华文中宋" panose="02010600040101010101" pitchFamily="2" charset="-122"/>
                <a:ea typeface="华文中宋" panose="02010600040101010101" pitchFamily="2" charset="-122"/>
              </a:rPr>
              <a:t>CSP</a:t>
            </a:r>
            <a:endParaRPr lang="zh-CN" altLang="en-US" dirty="0">
              <a:latin typeface="华文中宋" panose="02010600040101010101" pitchFamily="2" charset="-122"/>
              <a:ea typeface="华文中宋" panose="02010600040101010101" pitchFamily="2" charset="-122"/>
            </a:endParaRPr>
          </a:p>
        </p:txBody>
      </p:sp>
      <p:sp>
        <p:nvSpPr>
          <p:cNvPr id="58372" name="Rectangle 3"/>
          <p:cNvSpPr>
            <a:spLocks noGrp="1" noChangeArrowheads="1"/>
          </p:cNvSpPr>
          <p:nvPr>
            <p:ph type="body" idx="1"/>
          </p:nvPr>
        </p:nvSpPr>
        <p:spPr>
          <a:xfrm>
            <a:off x="609600" y="1052736"/>
            <a:ext cx="10972800" cy="5065712"/>
          </a:xfrm>
        </p:spPr>
        <p:txBody>
          <a:bodyPr/>
          <a:lstStyle/>
          <a:p>
            <a:pPr eaLnBrk="1" hangingPunct="1">
              <a:lnSpc>
                <a:spcPct val="150000"/>
              </a:lnSpc>
            </a:pPr>
            <a:r>
              <a:rPr lang="en-US" altLang="zh-CN" dirty="0">
                <a:solidFill>
                  <a:schemeClr val="tx1"/>
                </a:solidFill>
                <a:latin typeface="华文中宋" panose="02010600040101010101" pitchFamily="2" charset="-122"/>
                <a:ea typeface="华文中宋" panose="02010600040101010101" pitchFamily="2" charset="-122"/>
              </a:rPr>
              <a:t>CSP</a:t>
            </a:r>
            <a:r>
              <a:rPr lang="zh-CN" altLang="en-US" dirty="0">
                <a:solidFill>
                  <a:schemeClr val="tx1"/>
                </a:solidFill>
                <a:latin typeface="华文中宋" panose="02010600040101010101" pitchFamily="2" charset="-122"/>
                <a:ea typeface="华文中宋" panose="02010600040101010101" pitchFamily="2" charset="-122"/>
              </a:rPr>
              <a:t>是由英国图灵奖获得者</a:t>
            </a:r>
            <a:r>
              <a:rPr lang="en-US" altLang="zh-CN" dirty="0">
                <a:solidFill>
                  <a:schemeClr val="tx1"/>
                </a:solidFill>
                <a:latin typeface="华文中宋" panose="02010600040101010101" pitchFamily="2" charset="-122"/>
                <a:ea typeface="华文中宋" panose="02010600040101010101" pitchFamily="2" charset="-122"/>
              </a:rPr>
              <a:t>C.A.R Hoare</a:t>
            </a:r>
            <a:r>
              <a:rPr lang="zh-CN" altLang="en-US" dirty="0">
                <a:solidFill>
                  <a:schemeClr val="tx1"/>
                </a:solidFill>
                <a:latin typeface="华文中宋" panose="02010600040101010101" pitchFamily="2" charset="-122"/>
                <a:ea typeface="华文中宋" panose="02010600040101010101" pitchFamily="2" charset="-122"/>
              </a:rPr>
              <a:t>于</a:t>
            </a:r>
            <a:r>
              <a:rPr lang="en-US" altLang="zh-CN" dirty="0">
                <a:solidFill>
                  <a:schemeClr val="tx1"/>
                </a:solidFill>
                <a:latin typeface="华文中宋" panose="02010600040101010101" pitchFamily="2" charset="-122"/>
                <a:ea typeface="华文中宋" panose="02010600040101010101" pitchFamily="2" charset="-122"/>
              </a:rPr>
              <a:t>1978</a:t>
            </a:r>
            <a:r>
              <a:rPr lang="zh-CN" altLang="en-US" dirty="0">
                <a:solidFill>
                  <a:schemeClr val="tx1"/>
                </a:solidFill>
                <a:latin typeface="华文中宋" panose="02010600040101010101" pitchFamily="2" charset="-122"/>
                <a:ea typeface="华文中宋" panose="02010600040101010101" pitchFamily="2" charset="-122"/>
              </a:rPr>
              <a:t>年提出的分布式程序设计原型“通信顺序进程”（</a:t>
            </a:r>
            <a:r>
              <a:rPr lang="en-US" altLang="zh-CN" dirty="0">
                <a:solidFill>
                  <a:schemeClr val="tx1"/>
                </a:solidFill>
                <a:latin typeface="华文中宋" panose="02010600040101010101" pitchFamily="2" charset="-122"/>
                <a:ea typeface="华文中宋" panose="02010600040101010101" pitchFamily="2" charset="-122"/>
              </a:rPr>
              <a:t>Communication Sequential Process</a:t>
            </a:r>
            <a:r>
              <a:rPr lang="zh-CN" altLang="en-US" dirty="0">
                <a:solidFill>
                  <a:schemeClr val="tx1"/>
                </a:solidFill>
                <a:latin typeface="华文中宋" panose="02010600040101010101" pitchFamily="2" charset="-122"/>
                <a:ea typeface="华文中宋" panose="02010600040101010101" pitchFamily="2" charset="-122"/>
              </a:rPr>
              <a:t>）。</a:t>
            </a:r>
            <a:endParaRPr lang="en-US" altLang="zh-CN" dirty="0">
              <a:solidFill>
                <a:schemeClr val="tx1"/>
              </a:solidFill>
              <a:latin typeface="华文中宋" panose="02010600040101010101" pitchFamily="2" charset="-122"/>
              <a:ea typeface="华文中宋" panose="02010600040101010101" pitchFamily="2" charset="-122"/>
            </a:endParaRPr>
          </a:p>
          <a:p>
            <a:pPr lvl="1" algn="just" eaLnBrk="1" hangingPunct="1">
              <a:lnSpc>
                <a:spcPct val="150000"/>
              </a:lnSpc>
              <a:buFont typeface="Wingdings" panose="05000000000000000000" pitchFamily="2" charset="2"/>
              <a:buChar char="n"/>
            </a:pPr>
            <a:r>
              <a:rPr lang="zh-CN" altLang="en-US" b="0" dirty="0">
                <a:solidFill>
                  <a:schemeClr val="tx1"/>
                </a:solidFill>
                <a:latin typeface="华文楷体" panose="02010600040101010101" pitchFamily="2" charset="-122"/>
                <a:ea typeface="华文楷体" panose="02010600040101010101" pitchFamily="2" charset="-122"/>
              </a:rPr>
              <a:t>计算机领域的爵士（</a:t>
            </a:r>
            <a:r>
              <a:rPr lang="en-US" altLang="zh-CN" b="0" dirty="0">
                <a:solidFill>
                  <a:schemeClr val="tx1"/>
                </a:solidFill>
                <a:latin typeface="华文楷体" panose="02010600040101010101" pitchFamily="2" charset="-122"/>
                <a:ea typeface="华文楷体" panose="02010600040101010101" pitchFamily="2" charset="-122"/>
              </a:rPr>
              <a:t>2000</a:t>
            </a:r>
            <a:r>
              <a:rPr lang="zh-CN" altLang="en-US" b="0" dirty="0">
                <a:solidFill>
                  <a:schemeClr val="tx1"/>
                </a:solidFill>
                <a:latin typeface="华文楷体" panose="02010600040101010101" pitchFamily="2" charset="-122"/>
                <a:ea typeface="华文楷体" panose="02010600040101010101" pitchFamily="2" charset="-122"/>
              </a:rPr>
              <a:t>年）</a:t>
            </a:r>
            <a:r>
              <a:rPr lang="en-US" altLang="zh-CN" b="0" dirty="0">
                <a:solidFill>
                  <a:schemeClr val="tx1"/>
                </a:solidFill>
                <a:latin typeface="华文楷体" panose="02010600040101010101" pitchFamily="2" charset="-122"/>
                <a:ea typeface="华文楷体" panose="02010600040101010101" pitchFamily="2" charset="-122"/>
              </a:rPr>
              <a:t>——C. A. R. Hoare</a:t>
            </a:r>
            <a:r>
              <a:rPr lang="zh-CN" altLang="en-US" b="0" dirty="0">
                <a:solidFill>
                  <a:schemeClr val="tx1"/>
                </a:solidFill>
                <a:latin typeface="华文楷体" panose="02010600040101010101" pitchFamily="2" charset="-122"/>
                <a:ea typeface="华文楷体" panose="02010600040101010101" pitchFamily="2" charset="-122"/>
              </a:rPr>
              <a:t>，</a:t>
            </a:r>
            <a:r>
              <a:rPr lang="en-US" altLang="zh-CN" b="0" dirty="0">
                <a:solidFill>
                  <a:schemeClr val="tx1"/>
                </a:solidFill>
                <a:latin typeface="华文楷体" panose="02010600040101010101" pitchFamily="2" charset="-122"/>
                <a:ea typeface="华文楷体" panose="02010600040101010101" pitchFamily="2" charset="-122"/>
              </a:rPr>
              <a:t>1934</a:t>
            </a:r>
            <a:r>
              <a:rPr lang="zh-CN" altLang="en-US" b="0" dirty="0">
                <a:solidFill>
                  <a:schemeClr val="tx1"/>
                </a:solidFill>
                <a:latin typeface="华文楷体" panose="02010600040101010101" pitchFamily="2" charset="-122"/>
                <a:ea typeface="华文楷体" panose="02010600040101010101" pitchFamily="2" charset="-122"/>
              </a:rPr>
              <a:t>年出生于英国，</a:t>
            </a:r>
            <a:r>
              <a:rPr lang="en-US" altLang="zh-CN" b="0" dirty="0">
                <a:solidFill>
                  <a:schemeClr val="tx1"/>
                </a:solidFill>
                <a:latin typeface="华文楷体" panose="02010600040101010101" pitchFamily="2" charset="-122"/>
                <a:ea typeface="华文楷体" panose="02010600040101010101" pitchFamily="2" charset="-122"/>
              </a:rPr>
              <a:t>1959</a:t>
            </a:r>
            <a:r>
              <a:rPr lang="zh-CN" altLang="en-US" b="0" dirty="0">
                <a:solidFill>
                  <a:schemeClr val="tx1"/>
                </a:solidFill>
                <a:latin typeface="华文楷体" panose="02010600040101010101" pitchFamily="2" charset="-122"/>
                <a:ea typeface="华文楷体" panose="02010600040101010101" pitchFamily="2" charset="-122"/>
              </a:rPr>
              <a:t>年博士毕业于俄罗斯莫斯科国立大学，牛津、微软剑桥研究院任职，</a:t>
            </a:r>
            <a:r>
              <a:rPr lang="en-US" altLang="zh-CN" b="0" dirty="0">
                <a:solidFill>
                  <a:schemeClr val="tx1"/>
                </a:solidFill>
                <a:latin typeface="华文楷体" panose="02010600040101010101" pitchFamily="2" charset="-122"/>
                <a:ea typeface="华文楷体" panose="02010600040101010101" pitchFamily="2" charset="-122"/>
              </a:rPr>
              <a:t>Algol60</a:t>
            </a:r>
            <a:r>
              <a:rPr lang="zh-CN" altLang="en-US" b="0" dirty="0">
                <a:solidFill>
                  <a:schemeClr val="tx1"/>
                </a:solidFill>
                <a:latin typeface="华文楷体" panose="02010600040101010101" pitchFamily="2" charset="-122"/>
                <a:ea typeface="华文楷体" panose="02010600040101010101" pitchFamily="2" charset="-122"/>
              </a:rPr>
              <a:t>，快速排序算法，</a:t>
            </a:r>
            <a:r>
              <a:rPr lang="en-US" altLang="zh-CN" b="0" dirty="0">
                <a:solidFill>
                  <a:schemeClr val="tx1"/>
                </a:solidFill>
                <a:latin typeface="华文楷体" panose="02010600040101010101" pitchFamily="2" charset="-122"/>
                <a:ea typeface="华文楷体" panose="02010600040101010101" pitchFamily="2" charset="-122"/>
              </a:rPr>
              <a:t>1980</a:t>
            </a:r>
            <a:r>
              <a:rPr lang="zh-CN" altLang="en-US" b="0" dirty="0">
                <a:solidFill>
                  <a:schemeClr val="tx1"/>
                </a:solidFill>
                <a:latin typeface="华文楷体" panose="02010600040101010101" pitchFamily="2" charset="-122"/>
                <a:ea typeface="华文楷体" panose="02010600040101010101" pitchFamily="2" charset="-122"/>
              </a:rPr>
              <a:t>图灵奖。</a:t>
            </a: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被广泛应用于分布式设计的建模和分析中。</a:t>
            </a:r>
          </a:p>
          <a:p>
            <a:pPr eaLnBrk="1" hangingPunct="1">
              <a:lnSpc>
                <a:spcPct val="150000"/>
              </a:lnSpc>
            </a:pPr>
            <a:r>
              <a:rPr lang="en-US" altLang="zh-CN" dirty="0">
                <a:solidFill>
                  <a:schemeClr val="tx1"/>
                </a:solidFill>
                <a:latin typeface="华文中宋" panose="02010600040101010101" pitchFamily="2" charset="-122"/>
                <a:ea typeface="华文中宋" panose="02010600040101010101" pitchFamily="2" charset="-122"/>
              </a:rPr>
              <a:t>CSP</a:t>
            </a:r>
            <a:r>
              <a:rPr lang="zh-CN" altLang="en-US" dirty="0">
                <a:solidFill>
                  <a:schemeClr val="tx1"/>
                </a:solidFill>
                <a:latin typeface="华文中宋" panose="02010600040101010101" pitchFamily="2" charset="-122"/>
                <a:ea typeface="华文中宋" panose="02010600040101010101" pitchFamily="2" charset="-122"/>
              </a:rPr>
              <a:t>提供丰富的描述进程行为的语义集，主要包括语义、实施、行为、组合、并发、通信等。</a:t>
            </a:r>
          </a:p>
          <a:p>
            <a:pPr eaLnBrk="1" hangingPunct="1">
              <a:lnSpc>
                <a:spcPct val="150000"/>
              </a:lnSpc>
            </a:pPr>
            <a:r>
              <a:rPr lang="en-US" altLang="zh-CN" dirty="0">
                <a:solidFill>
                  <a:schemeClr val="tx1"/>
                </a:solidFill>
                <a:latin typeface="华文中宋" panose="02010600040101010101" pitchFamily="2" charset="-122"/>
                <a:ea typeface="华文中宋" panose="02010600040101010101" pitchFamily="2" charset="-122"/>
              </a:rPr>
              <a:t>20</a:t>
            </a:r>
            <a:r>
              <a:rPr lang="zh-CN" altLang="en-US" dirty="0">
                <a:solidFill>
                  <a:schemeClr val="tx1"/>
                </a:solidFill>
                <a:latin typeface="华文中宋" panose="02010600040101010101" pitchFamily="2" charset="-122"/>
                <a:ea typeface="华文中宋" panose="02010600040101010101" pitchFamily="2" charset="-122"/>
              </a:rPr>
              <a:t>世纪</a:t>
            </a:r>
            <a:r>
              <a:rPr lang="en-US" altLang="zh-CN" dirty="0">
                <a:solidFill>
                  <a:schemeClr val="tx1"/>
                </a:solidFill>
                <a:latin typeface="华文中宋" panose="02010600040101010101" pitchFamily="2" charset="-122"/>
                <a:ea typeface="华文中宋" panose="02010600040101010101" pitchFamily="2" charset="-122"/>
              </a:rPr>
              <a:t>90</a:t>
            </a:r>
            <a:r>
              <a:rPr lang="zh-CN" altLang="en-US" dirty="0">
                <a:solidFill>
                  <a:schemeClr val="tx1"/>
                </a:solidFill>
                <a:latin typeface="华文中宋" panose="02010600040101010101" pitchFamily="2" charset="-122"/>
                <a:ea typeface="华文中宋" panose="02010600040101010101" pitchFamily="2" charset="-122"/>
              </a:rPr>
              <a:t>年代，</a:t>
            </a:r>
            <a:r>
              <a:rPr lang="en-US" altLang="zh-CN" dirty="0">
                <a:solidFill>
                  <a:schemeClr val="tx1"/>
                </a:solidFill>
                <a:latin typeface="华文中宋" panose="02010600040101010101" pitchFamily="2" charset="-122"/>
                <a:ea typeface="华文中宋" panose="02010600040101010101" pitchFamily="2" charset="-122"/>
              </a:rPr>
              <a:t>Robert Allen</a:t>
            </a:r>
            <a:r>
              <a:rPr lang="zh-CN" altLang="en-US" dirty="0">
                <a:solidFill>
                  <a:schemeClr val="tx1"/>
                </a:solidFill>
                <a:latin typeface="华文中宋" panose="02010600040101010101" pitchFamily="2" charset="-122"/>
                <a:ea typeface="华文中宋" panose="02010600040101010101" pitchFamily="2" charset="-122"/>
              </a:rPr>
              <a:t>和</a:t>
            </a:r>
            <a:r>
              <a:rPr lang="en-US" altLang="zh-CN" dirty="0">
                <a:solidFill>
                  <a:schemeClr val="tx1"/>
                </a:solidFill>
                <a:latin typeface="华文中宋" panose="02010600040101010101" pitchFamily="2" charset="-122"/>
                <a:ea typeface="华文中宋" panose="02010600040101010101" pitchFamily="2" charset="-122"/>
              </a:rPr>
              <a:t>David </a:t>
            </a:r>
            <a:r>
              <a:rPr lang="en-US" altLang="zh-CN" dirty="0" err="1">
                <a:solidFill>
                  <a:schemeClr val="tx1"/>
                </a:solidFill>
                <a:latin typeface="华文中宋" panose="02010600040101010101" pitchFamily="2" charset="-122"/>
                <a:ea typeface="华文中宋" panose="02010600040101010101" pitchFamily="2" charset="-122"/>
              </a:rPr>
              <a:t>Garlan</a:t>
            </a:r>
            <a:r>
              <a:rPr lang="en-US" altLang="zh-CN" dirty="0">
                <a:solidFill>
                  <a:schemeClr val="tx1"/>
                </a:solidFill>
                <a:latin typeface="华文中宋" panose="02010600040101010101" pitchFamily="2" charset="-122"/>
                <a:ea typeface="华文中宋" panose="02010600040101010101" pitchFamily="2" charset="-122"/>
              </a:rPr>
              <a:t> </a:t>
            </a:r>
            <a:r>
              <a:rPr lang="zh-CN" altLang="en-US" dirty="0">
                <a:solidFill>
                  <a:schemeClr val="tx1"/>
                </a:solidFill>
                <a:latin typeface="华文中宋" panose="02010600040101010101" pitchFamily="2" charset="-122"/>
                <a:ea typeface="华文中宋" panose="02010600040101010101" pitchFamily="2" charset="-122"/>
              </a:rPr>
              <a:t>将</a:t>
            </a:r>
            <a:r>
              <a:rPr lang="en-US" altLang="zh-CN" dirty="0">
                <a:solidFill>
                  <a:schemeClr val="tx1"/>
                </a:solidFill>
                <a:latin typeface="华文中宋" panose="02010600040101010101" pitchFamily="2" charset="-122"/>
                <a:ea typeface="华文中宋" panose="02010600040101010101" pitchFamily="2" charset="-122"/>
              </a:rPr>
              <a:t>CSP</a:t>
            </a:r>
            <a:r>
              <a:rPr lang="zh-CN" altLang="en-US" dirty="0">
                <a:solidFill>
                  <a:schemeClr val="tx1"/>
                </a:solidFill>
                <a:latin typeface="华文中宋" panose="02010600040101010101" pitchFamily="2" charset="-122"/>
                <a:ea typeface="华文中宋" panose="02010600040101010101" pitchFamily="2" charset="-122"/>
              </a:rPr>
              <a:t>用于描述软件体系结构，使用</a:t>
            </a:r>
            <a:r>
              <a:rPr lang="en-US" altLang="zh-CN" dirty="0">
                <a:solidFill>
                  <a:schemeClr val="tx1"/>
                </a:solidFill>
                <a:latin typeface="华文中宋" panose="02010600040101010101" pitchFamily="2" charset="-122"/>
                <a:ea typeface="华文中宋" panose="02010600040101010101" pitchFamily="2" charset="-122"/>
              </a:rPr>
              <a:t>CSP</a:t>
            </a:r>
            <a:r>
              <a:rPr lang="zh-CN" altLang="en-US" dirty="0">
                <a:solidFill>
                  <a:schemeClr val="tx1"/>
                </a:solidFill>
                <a:latin typeface="华文中宋" panose="02010600040101010101" pitchFamily="2" charset="-122"/>
                <a:ea typeface="华文中宋" panose="02010600040101010101" pitchFamily="2" charset="-122"/>
              </a:rPr>
              <a:t>的子集作为描述软件体系结构的语义模型基础。</a:t>
            </a:r>
          </a:p>
        </p:txBody>
      </p:sp>
    </p:spTree>
    <p:extLst>
      <p:ext uri="{BB962C8B-B14F-4D97-AF65-F5344CB8AC3E}">
        <p14:creationId xmlns:p14="http://schemas.microsoft.com/office/powerpoint/2010/main" val="399364318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9700" name="Picture 8" descr="E:\厦门大学图片库\3.嘉庚建筑\05.jpg"/>
          <p:cNvPicPr>
            <a:picLocks noChangeAspect="1" noChangeArrowheads="1"/>
          </p:cNvPicPr>
          <p:nvPr/>
        </p:nvPicPr>
        <p:blipFill>
          <a:blip r:embed="rId3" cstate="print"/>
          <a:srcRect t="24818" b="15805"/>
          <a:stretch>
            <a:fillRect/>
          </a:stretch>
        </p:blipFill>
        <p:spPr bwMode="auto">
          <a:xfrm>
            <a:off x="0" y="4683129"/>
            <a:ext cx="12192000" cy="2174875"/>
          </a:xfrm>
          <a:prstGeom prst="rect">
            <a:avLst/>
          </a:prstGeom>
          <a:noFill/>
          <a:ln w="9525">
            <a:noFill/>
            <a:miter lim="800000"/>
            <a:headEnd/>
            <a:tailEnd/>
          </a:ln>
        </p:spPr>
      </p:pic>
      <p:sp>
        <p:nvSpPr>
          <p:cNvPr id="29698" name="标题 3"/>
          <p:cNvSpPr>
            <a:spLocks noGrp="1"/>
          </p:cNvSpPr>
          <p:nvPr>
            <p:ph type="ctrTitle" idx="4294967295"/>
          </p:nvPr>
        </p:nvSpPr>
        <p:spPr>
          <a:xfrm>
            <a:off x="1" y="836613"/>
            <a:ext cx="11953875" cy="3846512"/>
          </a:xfrm>
          <a:prstGeom prst="rect">
            <a:avLst/>
          </a:prstGeom>
        </p:spPr>
        <p:txBody>
          <a:bodyPr lIns="91436" tIns="45719" rIns="91436" bIns="45719"/>
          <a:lstStyle/>
          <a:p>
            <a:pPr eaLnBrk="1" hangingPunct="1"/>
            <a:r>
              <a:rPr lang="en-US" altLang="zh-CN" sz="4800" dirty="0">
                <a:latin typeface="+mn-lt"/>
                <a:ea typeface="华文中宋" panose="02010600040101010101" pitchFamily="2" charset="-122"/>
              </a:rPr>
              <a:t>Software Architecture</a:t>
            </a:r>
            <a:br>
              <a:rPr lang="en-US" altLang="zh-CN" sz="6000" dirty="0">
                <a:latin typeface="+mn-lt"/>
                <a:ea typeface="华文中宋" panose="02010600040101010101" pitchFamily="2" charset="-122"/>
              </a:rPr>
            </a:br>
            <a:r>
              <a:rPr lang="en-US" altLang="zh-CN" sz="6000" dirty="0">
                <a:latin typeface="+mn-lt"/>
                <a:ea typeface="华文中宋" panose="02010600040101010101" pitchFamily="2" charset="-122"/>
              </a:rPr>
              <a:t>--- </a:t>
            </a:r>
            <a:r>
              <a:rPr lang="en-US" altLang="zh-CN" sz="3600" dirty="0">
                <a:latin typeface="+mn-lt"/>
                <a:ea typeface="华文中宋" panose="02010600040101010101" pitchFamily="2" charset="-122"/>
              </a:rPr>
              <a:t>Perspective on an Emerging Discipline</a:t>
            </a:r>
            <a:br>
              <a:rPr lang="en-US" altLang="zh-CN" sz="3600" dirty="0">
                <a:latin typeface="Arial Black" panose="020B0A04020102020204" pitchFamily="34" charset="0"/>
                <a:ea typeface="华文中宋" panose="02010600040101010101" pitchFamily="2" charset="-122"/>
              </a:rPr>
            </a:br>
            <a:br>
              <a:rPr lang="en-US" altLang="zh-CN" sz="4800" dirty="0">
                <a:latin typeface="Arial Black" panose="020B0A04020102020204" pitchFamily="34" charset="0"/>
                <a:ea typeface="华文中宋" panose="02010600040101010101" pitchFamily="2" charset="-122"/>
              </a:rPr>
            </a:br>
            <a:r>
              <a:rPr lang="zh-CN" altLang="en-US" sz="4800" dirty="0">
                <a:latin typeface="Arial Black" panose="020B0A04020102020204" pitchFamily="34" charset="0"/>
                <a:ea typeface="华文中宋" panose="02010600040101010101" pitchFamily="2" charset="-122"/>
              </a:rPr>
              <a:t>软件体系结构</a:t>
            </a:r>
            <a:br>
              <a:rPr lang="zh-CN" altLang="en-US" sz="6000" dirty="0">
                <a:latin typeface="Arial Black" panose="020B0A04020102020204" pitchFamily="34" charset="0"/>
                <a:ea typeface="华文中宋" panose="02010600040101010101" pitchFamily="2" charset="-122"/>
              </a:rPr>
            </a:br>
            <a:r>
              <a:rPr lang="en-US" altLang="zh-CN" sz="3600" dirty="0">
                <a:latin typeface="Arial Black" panose="020B0A04020102020204" pitchFamily="34" charset="0"/>
                <a:ea typeface="华文中宋" panose="02010600040101010101" pitchFamily="2" charset="-122"/>
              </a:rPr>
              <a:t>--- </a:t>
            </a:r>
            <a:r>
              <a:rPr lang="zh-CN" altLang="en-US" sz="3600" dirty="0">
                <a:latin typeface="Arial Black" panose="020B0A04020102020204" pitchFamily="34" charset="0"/>
                <a:ea typeface="华文中宋" panose="02010600040101010101" pitchFamily="2" charset="-122"/>
              </a:rPr>
              <a:t>一门初露端倪的学科</a:t>
            </a:r>
          </a:p>
        </p:txBody>
      </p:sp>
      <p:sp>
        <p:nvSpPr>
          <p:cNvPr id="2" name="矩形 1"/>
          <p:cNvSpPr/>
          <p:nvPr/>
        </p:nvSpPr>
        <p:spPr>
          <a:xfrm>
            <a:off x="9658943" y="3575923"/>
            <a:ext cx="2533057" cy="1077216"/>
          </a:xfrm>
          <a:prstGeom prst="rect">
            <a:avLst/>
          </a:prstGeom>
        </p:spPr>
        <p:txBody>
          <a:bodyPr wrap="none" lIns="91436" tIns="45719" rIns="91436" bIns="45719">
            <a:spAutoFit/>
          </a:bodyPr>
          <a:lstStyle/>
          <a:p>
            <a:pPr algn="r" eaLnBrk="1" fontAlgn="auto" hangingPunct="1">
              <a:lnSpc>
                <a:spcPct val="80000"/>
              </a:lnSpc>
              <a:spcAft>
                <a:spcPts val="0"/>
              </a:spcAft>
              <a:defRPr/>
            </a:pPr>
            <a:r>
              <a:rPr lang="zh-CN" altLang="en-US" sz="2000" b="1" dirty="0"/>
              <a:t>王备战</a:t>
            </a:r>
          </a:p>
          <a:p>
            <a:pPr algn="r" eaLnBrk="1" fontAlgn="auto" hangingPunct="1">
              <a:lnSpc>
                <a:spcPct val="80000"/>
              </a:lnSpc>
              <a:spcAft>
                <a:spcPts val="0"/>
              </a:spcAft>
              <a:defRPr/>
            </a:pPr>
            <a:r>
              <a:rPr lang="en-US" altLang="zh-CN" sz="2000" b="1" dirty="0">
                <a:hlinkClick r:id="rId4"/>
              </a:rPr>
              <a:t>wangbz@xmu.edu.cn</a:t>
            </a:r>
            <a:endParaRPr lang="en-US" altLang="zh-CN" sz="2000" b="1" dirty="0"/>
          </a:p>
          <a:p>
            <a:pPr algn="r" eaLnBrk="1" fontAlgn="auto" hangingPunct="1">
              <a:lnSpc>
                <a:spcPct val="80000"/>
              </a:lnSpc>
              <a:spcAft>
                <a:spcPts val="0"/>
              </a:spcAft>
              <a:defRPr/>
            </a:pPr>
            <a:r>
              <a:rPr lang="en-US" altLang="zh-CN" sz="2000" b="1" dirty="0"/>
              <a:t>13959238599(M)</a:t>
            </a:r>
          </a:p>
          <a:p>
            <a:pPr algn="r" eaLnBrk="1" fontAlgn="auto" hangingPunct="1">
              <a:lnSpc>
                <a:spcPct val="80000"/>
              </a:lnSpc>
              <a:spcAft>
                <a:spcPts val="0"/>
              </a:spcAft>
              <a:defRPr/>
            </a:pPr>
            <a:r>
              <a:rPr lang="zh-CN" altLang="en-US" sz="2000" b="1" dirty="0"/>
              <a:t>翔安西部片区</a:t>
            </a:r>
            <a:r>
              <a:rPr lang="en-US" altLang="zh-CN" sz="2000" b="1" dirty="0"/>
              <a:t>1</a:t>
            </a:r>
            <a:r>
              <a:rPr lang="en-US" altLang="zh-CN" sz="2000" b="1" baseline="30000" dirty="0"/>
              <a:t>#</a:t>
            </a:r>
            <a:r>
              <a:rPr lang="en-US" altLang="zh-CN" sz="2000" b="1" dirty="0"/>
              <a:t>306</a:t>
            </a:r>
            <a:endParaRPr lang="zh-CN" altLang="zh-CN" sz="2000" dirty="0"/>
          </a:p>
        </p:txBody>
      </p:sp>
    </p:spTree>
  </p:cSld>
  <p:clrMapOvr>
    <a:overrideClrMapping bg1="lt1" tx1="dk1" bg2="lt2" tx2="dk2" accent1="accent1" accent2="accent2" accent3="accent3" accent4="accent4" accent5="accent5" accent6="accent6" hlink="hlink" folHlink="folHlink"/>
  </p:clrMapOvr>
  <p:transition>
    <p:fade thruBlk="1"/>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61443"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§6.7 </a:t>
            </a:r>
            <a:r>
              <a:rPr lang="zh-CN" altLang="en-US" dirty="0">
                <a:latin typeface="华文中宋" panose="02010600040101010101" pitchFamily="2" charset="-122"/>
                <a:ea typeface="华文中宋" panose="02010600040101010101" pitchFamily="2" charset="-122"/>
              </a:rPr>
              <a:t>化学抽象机制</a:t>
            </a:r>
          </a:p>
        </p:txBody>
      </p:sp>
      <p:sp>
        <p:nvSpPr>
          <p:cNvPr id="61444" name="Rectangle 3"/>
          <p:cNvSpPr>
            <a:spLocks noGrp="1" noChangeArrowheads="1"/>
          </p:cNvSpPr>
          <p:nvPr>
            <p:ph type="body" idx="1"/>
          </p:nvPr>
        </p:nvSpPr>
        <p:spPr>
          <a:xfrm>
            <a:off x="479376" y="975560"/>
            <a:ext cx="11305256" cy="5477776"/>
          </a:xfrm>
        </p:spPr>
        <p:txBody>
          <a:bodyPr/>
          <a:lstStyle/>
          <a:p>
            <a:pPr eaLnBrk="1" hangingPunct="1">
              <a:lnSpc>
                <a:spcPct val="150000"/>
              </a:lnSpc>
            </a:pPr>
            <a:r>
              <a:rPr lang="en-US" altLang="zh-CN" sz="2000" dirty="0">
                <a:solidFill>
                  <a:schemeClr val="tx1"/>
                </a:solidFill>
                <a:latin typeface="华文中宋" panose="02010600040101010101" pitchFamily="2" charset="-122"/>
                <a:ea typeface="华文中宋" panose="02010600040101010101" pitchFamily="2" charset="-122"/>
              </a:rPr>
              <a:t>CHAM</a:t>
            </a:r>
            <a:r>
              <a:rPr lang="zh-CN" altLang="en-US" sz="2000" dirty="0">
                <a:solidFill>
                  <a:schemeClr val="tx1"/>
                </a:solidFill>
                <a:latin typeface="华文中宋" panose="02010600040101010101" pitchFamily="2" charset="-122"/>
                <a:ea typeface="华文中宋" panose="02010600040101010101" pitchFamily="2" charset="-122"/>
              </a:rPr>
              <a:t>化学抽象机模型（</a:t>
            </a:r>
            <a:r>
              <a:rPr lang="en-US" altLang="zh-CN" sz="2000" dirty="0">
                <a:solidFill>
                  <a:schemeClr val="tx1"/>
                </a:solidFill>
                <a:latin typeface="华文中宋" panose="02010600040101010101" pitchFamily="2" charset="-122"/>
                <a:ea typeface="华文中宋" panose="02010600040101010101" pitchFamily="2" charset="-122"/>
              </a:rPr>
              <a:t>Chemical Abstract Machine Model</a:t>
            </a:r>
            <a:r>
              <a:rPr lang="zh-CN" altLang="en-US" sz="2000" dirty="0">
                <a:solidFill>
                  <a:schemeClr val="tx1"/>
                </a:solidFill>
                <a:latin typeface="华文中宋" panose="02010600040101010101" pitchFamily="2" charset="-122"/>
                <a:ea typeface="华文中宋" panose="02010600040101010101" pitchFamily="2" charset="-122"/>
              </a:rPr>
              <a:t>）是</a:t>
            </a:r>
            <a:r>
              <a:rPr lang="en-US" altLang="zh-CN" sz="2000" dirty="0" err="1">
                <a:solidFill>
                  <a:schemeClr val="tx1"/>
                </a:solidFill>
                <a:latin typeface="华文中宋" panose="02010600040101010101" pitchFamily="2" charset="-122"/>
                <a:ea typeface="华文中宋" panose="02010600040101010101" pitchFamily="2" charset="-122"/>
              </a:rPr>
              <a:t>G.Berry</a:t>
            </a:r>
            <a:r>
              <a:rPr lang="zh-CN" altLang="en-US" sz="2000" dirty="0">
                <a:solidFill>
                  <a:schemeClr val="tx1"/>
                </a:solidFill>
                <a:latin typeface="华文中宋" panose="02010600040101010101" pitchFamily="2" charset="-122"/>
                <a:ea typeface="华文中宋" panose="02010600040101010101" pitchFamily="2" charset="-122"/>
              </a:rPr>
              <a:t>和</a:t>
            </a:r>
            <a:r>
              <a:rPr lang="en-US" altLang="zh-CN" sz="2000" dirty="0" err="1">
                <a:solidFill>
                  <a:schemeClr val="tx1"/>
                </a:solidFill>
                <a:latin typeface="华文中宋" panose="02010600040101010101" pitchFamily="2" charset="-122"/>
                <a:ea typeface="华文中宋" panose="02010600040101010101" pitchFamily="2" charset="-122"/>
              </a:rPr>
              <a:t>G.Boudol</a:t>
            </a:r>
            <a:r>
              <a:rPr lang="zh-CN" altLang="en-US" sz="2000" dirty="0">
                <a:solidFill>
                  <a:schemeClr val="tx1"/>
                </a:solidFill>
                <a:latin typeface="华文中宋" panose="02010600040101010101" pitchFamily="2" charset="-122"/>
                <a:ea typeface="华文中宋" panose="02010600040101010101" pitchFamily="2" charset="-122"/>
              </a:rPr>
              <a:t>于</a:t>
            </a:r>
            <a:r>
              <a:rPr lang="en-US" altLang="zh-CN" sz="2000" dirty="0">
                <a:solidFill>
                  <a:schemeClr val="tx1"/>
                </a:solidFill>
                <a:latin typeface="华文中宋" panose="02010600040101010101" pitchFamily="2" charset="-122"/>
                <a:ea typeface="华文中宋" panose="02010600040101010101" pitchFamily="2" charset="-122"/>
              </a:rPr>
              <a:t>1992</a:t>
            </a:r>
            <a:r>
              <a:rPr lang="zh-CN" altLang="en-US" sz="2000" dirty="0">
                <a:solidFill>
                  <a:schemeClr val="tx1"/>
                </a:solidFill>
                <a:latin typeface="华文中宋" panose="02010600040101010101" pitchFamily="2" charset="-122"/>
                <a:ea typeface="华文中宋" panose="02010600040101010101" pitchFamily="2" charset="-122"/>
              </a:rPr>
              <a:t>年提出的。</a:t>
            </a:r>
          </a:p>
          <a:p>
            <a:pPr eaLnBrk="1" hangingPunct="1">
              <a:lnSpc>
                <a:spcPct val="150000"/>
              </a:lnSpc>
            </a:pPr>
            <a:r>
              <a:rPr lang="zh-CN" altLang="en-US" sz="2000" dirty="0">
                <a:solidFill>
                  <a:schemeClr val="tx1"/>
                </a:solidFill>
                <a:latin typeface="华文中宋" panose="02010600040101010101" pitchFamily="2" charset="-122"/>
                <a:ea typeface="华文中宋" panose="02010600040101010101" pitchFamily="2" charset="-122"/>
              </a:rPr>
              <a:t>一个</a:t>
            </a:r>
            <a:r>
              <a:rPr lang="en-US" altLang="zh-CN" sz="2000" dirty="0">
                <a:solidFill>
                  <a:schemeClr val="tx1"/>
                </a:solidFill>
                <a:latin typeface="华文中宋" panose="02010600040101010101" pitchFamily="2" charset="-122"/>
                <a:ea typeface="华文中宋" panose="02010600040101010101" pitchFamily="2" charset="-122"/>
              </a:rPr>
              <a:t>CHAM</a:t>
            </a:r>
            <a:r>
              <a:rPr lang="zh-CN" altLang="en-US" sz="2000" dirty="0">
                <a:solidFill>
                  <a:schemeClr val="tx1"/>
                </a:solidFill>
                <a:latin typeface="华文中宋" panose="02010600040101010101" pitchFamily="2" charset="-122"/>
                <a:ea typeface="华文中宋" panose="02010600040101010101" pitchFamily="2" charset="-122"/>
              </a:rPr>
              <a:t>是从定义分子（</a:t>
            </a:r>
            <a:r>
              <a:rPr lang="en-US" altLang="zh-CN" sz="2000" dirty="0">
                <a:solidFill>
                  <a:schemeClr val="tx1"/>
                </a:solidFill>
                <a:latin typeface="华文中宋" panose="02010600040101010101" pitchFamily="2" charset="-122"/>
                <a:ea typeface="华文中宋" panose="02010600040101010101" pitchFamily="2" charset="-122"/>
              </a:rPr>
              <a:t>molecules </a:t>
            </a:r>
            <a:r>
              <a:rPr lang="zh-CN" altLang="en-US" sz="2000" dirty="0">
                <a:solidFill>
                  <a:schemeClr val="tx1"/>
                </a:solidFill>
                <a:latin typeface="华文中宋" panose="02010600040101010101" pitchFamily="2" charset="-122"/>
                <a:ea typeface="华文中宋" panose="02010600040101010101" pitchFamily="2" charset="-122"/>
              </a:rPr>
              <a:t>） </a:t>
            </a:r>
            <a:r>
              <a:rPr lang="en-US" altLang="zh-CN" sz="2000" dirty="0">
                <a:solidFill>
                  <a:schemeClr val="tx1"/>
                </a:solidFill>
                <a:latin typeface="华文中宋" panose="02010600040101010101" pitchFamily="2" charset="-122"/>
                <a:ea typeface="华文中宋" panose="02010600040101010101" pitchFamily="2" charset="-122"/>
              </a:rPr>
              <a:t>m</a:t>
            </a:r>
            <a:r>
              <a:rPr lang="zh-CN" altLang="en-US" sz="2000" dirty="0">
                <a:solidFill>
                  <a:schemeClr val="tx1"/>
                </a:solidFill>
                <a:latin typeface="华文中宋" panose="02010600040101010101" pitchFamily="2" charset="-122"/>
                <a:ea typeface="华文中宋" panose="02010600040101010101" pitchFamily="2" charset="-122"/>
              </a:rPr>
              <a:t>、</a:t>
            </a:r>
            <a:r>
              <a:rPr lang="en-US" altLang="zh-CN" sz="2000" dirty="0">
                <a:solidFill>
                  <a:schemeClr val="tx1"/>
                </a:solidFill>
                <a:latin typeface="华文中宋" panose="02010600040101010101" pitchFamily="2" charset="-122"/>
                <a:ea typeface="华文中宋" panose="02010600040101010101" pitchFamily="2" charset="-122"/>
              </a:rPr>
              <a:t>m1……</a:t>
            </a:r>
            <a:r>
              <a:rPr lang="zh-CN" altLang="en-US" sz="2000" dirty="0">
                <a:solidFill>
                  <a:schemeClr val="tx1"/>
                </a:solidFill>
                <a:latin typeface="华文中宋" panose="02010600040101010101" pitchFamily="2" charset="-122"/>
                <a:ea typeface="华文中宋" panose="02010600040101010101" pitchFamily="2" charset="-122"/>
              </a:rPr>
              <a:t>和分子溶液（ </a:t>
            </a:r>
            <a:r>
              <a:rPr lang="en-US" altLang="zh-CN" sz="2000" dirty="0">
                <a:solidFill>
                  <a:schemeClr val="tx1"/>
                </a:solidFill>
                <a:latin typeface="华文中宋" panose="02010600040101010101" pitchFamily="2" charset="-122"/>
                <a:ea typeface="华文中宋" panose="02010600040101010101" pitchFamily="2" charset="-122"/>
              </a:rPr>
              <a:t>solutions</a:t>
            </a:r>
            <a:r>
              <a:rPr lang="zh-CN" altLang="en-US" sz="2000" dirty="0">
                <a:solidFill>
                  <a:schemeClr val="tx1"/>
                </a:solidFill>
                <a:latin typeface="华文中宋" panose="02010600040101010101" pitchFamily="2" charset="-122"/>
                <a:ea typeface="华文中宋" panose="02010600040101010101" pitchFamily="2" charset="-122"/>
              </a:rPr>
              <a:t>）</a:t>
            </a:r>
            <a:r>
              <a:rPr lang="en-US" altLang="zh-CN" sz="2000" dirty="0">
                <a:solidFill>
                  <a:schemeClr val="tx1"/>
                </a:solidFill>
                <a:latin typeface="华文中宋" panose="02010600040101010101" pitchFamily="2" charset="-122"/>
                <a:ea typeface="华文中宋" panose="02010600040101010101" pitchFamily="2" charset="-122"/>
              </a:rPr>
              <a:t>s</a:t>
            </a:r>
            <a:r>
              <a:rPr lang="zh-CN" altLang="en-US" sz="2000" dirty="0">
                <a:solidFill>
                  <a:schemeClr val="tx1"/>
                </a:solidFill>
                <a:latin typeface="华文中宋" panose="02010600040101010101" pitchFamily="2" charset="-122"/>
                <a:ea typeface="华文中宋" panose="02010600040101010101" pitchFamily="2" charset="-122"/>
              </a:rPr>
              <a:t>、</a:t>
            </a:r>
            <a:r>
              <a:rPr lang="en-US" altLang="zh-CN" sz="2000" dirty="0">
                <a:solidFill>
                  <a:schemeClr val="tx1"/>
                </a:solidFill>
                <a:latin typeface="华文中宋" panose="02010600040101010101" pitchFamily="2" charset="-122"/>
                <a:ea typeface="华文中宋" panose="02010600040101010101" pitchFamily="2" charset="-122"/>
              </a:rPr>
              <a:t>s1……</a:t>
            </a:r>
            <a:r>
              <a:rPr lang="zh-CN" altLang="en-US" sz="2000" dirty="0">
                <a:solidFill>
                  <a:schemeClr val="tx1"/>
                </a:solidFill>
                <a:latin typeface="华文中宋" panose="02010600040101010101" pitchFamily="2" charset="-122"/>
                <a:ea typeface="华文中宋" panose="02010600040101010101" pitchFamily="2" charset="-122"/>
              </a:rPr>
              <a:t>开始的。</a:t>
            </a:r>
          </a:p>
          <a:p>
            <a:pPr eaLnBrk="1" hangingPunct="1">
              <a:lnSpc>
                <a:spcPct val="150000"/>
              </a:lnSpc>
            </a:pPr>
            <a:r>
              <a:rPr lang="zh-CN" altLang="en-US" sz="2000" dirty="0">
                <a:solidFill>
                  <a:schemeClr val="tx1"/>
                </a:solidFill>
                <a:latin typeface="华文中宋" panose="02010600040101010101" pitchFamily="2" charset="-122"/>
                <a:ea typeface="华文中宋" panose="02010600040101010101" pitchFamily="2" charset="-122"/>
              </a:rPr>
              <a:t>分子构成了</a:t>
            </a:r>
            <a:r>
              <a:rPr lang="en-US" altLang="zh-CN" sz="2000" dirty="0">
                <a:solidFill>
                  <a:schemeClr val="tx1"/>
                </a:solidFill>
                <a:latin typeface="华文中宋" panose="02010600040101010101" pitchFamily="2" charset="-122"/>
                <a:ea typeface="华文中宋" panose="02010600040101010101" pitchFamily="2" charset="-122"/>
              </a:rPr>
              <a:t>CHAM</a:t>
            </a:r>
            <a:r>
              <a:rPr lang="zh-CN" altLang="en-US" sz="2000" dirty="0">
                <a:solidFill>
                  <a:schemeClr val="tx1"/>
                </a:solidFill>
                <a:latin typeface="华文中宋" panose="02010600040101010101" pitchFamily="2" charset="-122"/>
                <a:ea typeface="华文中宋" panose="02010600040101010101" pitchFamily="2" charset="-122"/>
              </a:rPr>
              <a:t>的基本元素，溶液是分子的聚合并被解释为</a:t>
            </a:r>
            <a:r>
              <a:rPr lang="en-US" altLang="zh-CN" sz="2000" dirty="0">
                <a:solidFill>
                  <a:schemeClr val="tx1"/>
                </a:solidFill>
                <a:latin typeface="华文中宋" panose="02010600040101010101" pitchFamily="2" charset="-122"/>
                <a:ea typeface="华文中宋" panose="02010600040101010101" pitchFamily="2" charset="-122"/>
              </a:rPr>
              <a:t>CHAM</a:t>
            </a:r>
            <a:r>
              <a:rPr lang="zh-CN" altLang="en-US" sz="2000" dirty="0">
                <a:solidFill>
                  <a:schemeClr val="tx1"/>
                </a:solidFill>
                <a:latin typeface="华文中宋" panose="02010600040101010101" pitchFamily="2" charset="-122"/>
                <a:ea typeface="华文中宋" panose="02010600040101010101" pitchFamily="2" charset="-122"/>
              </a:rPr>
              <a:t>的状态。</a:t>
            </a:r>
          </a:p>
          <a:p>
            <a:pPr eaLnBrk="1" hangingPunct="1">
              <a:lnSpc>
                <a:spcPct val="150000"/>
              </a:lnSpc>
            </a:pPr>
            <a:r>
              <a:rPr lang="zh-CN" altLang="en-US" sz="2000" dirty="0">
                <a:solidFill>
                  <a:schemeClr val="tx1"/>
                </a:solidFill>
                <a:latin typeface="华文中宋" panose="02010600040101010101" pitchFamily="2" charset="-122"/>
                <a:ea typeface="华文中宋" panose="02010600040101010101" pitchFamily="2" charset="-122"/>
              </a:rPr>
              <a:t>一个</a:t>
            </a:r>
            <a:r>
              <a:rPr lang="en-US" altLang="zh-CN" sz="2000" dirty="0">
                <a:solidFill>
                  <a:schemeClr val="tx1"/>
                </a:solidFill>
                <a:latin typeface="华文中宋" panose="02010600040101010101" pitchFamily="2" charset="-122"/>
                <a:ea typeface="华文中宋" panose="02010600040101010101" pitchFamily="2" charset="-122"/>
              </a:rPr>
              <a:t>CHAM</a:t>
            </a:r>
            <a:r>
              <a:rPr lang="zh-CN" altLang="en-US" sz="2000" dirty="0">
                <a:solidFill>
                  <a:schemeClr val="tx1"/>
                </a:solidFill>
                <a:latin typeface="华文中宋" panose="02010600040101010101" pitchFamily="2" charset="-122"/>
                <a:ea typeface="华文中宋" panose="02010600040101010101" pitchFamily="2" charset="-122"/>
              </a:rPr>
              <a:t>还包含转换规则</a:t>
            </a:r>
            <a:r>
              <a:rPr lang="en-US" altLang="zh-CN" sz="2000" dirty="0">
                <a:solidFill>
                  <a:schemeClr val="tx1"/>
                </a:solidFill>
                <a:latin typeface="华文中宋" panose="02010600040101010101" pitchFamily="2" charset="-122"/>
                <a:ea typeface="华文中宋" panose="02010600040101010101" pitchFamily="2" charset="-122"/>
              </a:rPr>
              <a:t>T</a:t>
            </a:r>
            <a:r>
              <a:rPr lang="zh-CN" altLang="en-US" sz="2000" dirty="0">
                <a:solidFill>
                  <a:schemeClr val="tx1"/>
                </a:solidFill>
                <a:latin typeface="华文中宋" panose="02010600040101010101" pitchFamily="2" charset="-122"/>
                <a:ea typeface="华文中宋" panose="02010600040101010101" pitchFamily="2" charset="-122"/>
              </a:rPr>
              <a:t>、</a:t>
            </a:r>
            <a:r>
              <a:rPr lang="en-US" altLang="zh-CN" sz="2000" dirty="0">
                <a:solidFill>
                  <a:schemeClr val="tx1"/>
                </a:solidFill>
                <a:latin typeface="华文中宋" panose="02010600040101010101" pitchFamily="2" charset="-122"/>
                <a:ea typeface="华文中宋" panose="02010600040101010101" pitchFamily="2" charset="-122"/>
              </a:rPr>
              <a:t>T1……</a:t>
            </a:r>
            <a:r>
              <a:rPr lang="zh-CN" altLang="en-US" sz="2000" dirty="0">
                <a:solidFill>
                  <a:schemeClr val="tx1"/>
                </a:solidFill>
                <a:latin typeface="华文中宋" panose="02010600040101010101" pitchFamily="2" charset="-122"/>
                <a:ea typeface="华文中宋" panose="02010600040101010101" pitchFamily="2" charset="-122"/>
              </a:rPr>
              <a:t>，他们定义了一个转换关系</a:t>
            </a:r>
            <a:r>
              <a:rPr lang="en-US" altLang="zh-CN" sz="2000" dirty="0">
                <a:solidFill>
                  <a:schemeClr val="tx1"/>
                </a:solidFill>
                <a:latin typeface="华文中宋" panose="02010600040101010101" pitchFamily="2" charset="-122"/>
                <a:ea typeface="华文中宋" panose="02010600040101010101" pitchFamily="2" charset="-122"/>
              </a:rPr>
              <a:t>s-&gt;s1 ,</a:t>
            </a:r>
            <a:r>
              <a:rPr lang="zh-CN" altLang="en-US" sz="2000" dirty="0">
                <a:solidFill>
                  <a:schemeClr val="tx1"/>
                </a:solidFill>
                <a:latin typeface="华文中宋" panose="02010600040101010101" pitchFamily="2" charset="-122"/>
                <a:ea typeface="华文中宋" panose="02010600040101010101" pitchFamily="2" charset="-122"/>
              </a:rPr>
              <a:t>指示了溶液可以发展（也就是状态变化）的方式。</a:t>
            </a:r>
          </a:p>
          <a:p>
            <a:pPr eaLnBrk="1" hangingPunct="1">
              <a:lnSpc>
                <a:spcPct val="150000"/>
              </a:lnSpc>
            </a:pPr>
            <a:r>
              <a:rPr lang="zh-CN" altLang="en-US" sz="2000" dirty="0">
                <a:solidFill>
                  <a:schemeClr val="tx1"/>
                </a:solidFill>
                <a:latin typeface="华文中宋" panose="02010600040101010101" pitchFamily="2" charset="-122"/>
                <a:ea typeface="华文中宋" panose="02010600040101010101" pitchFamily="2" charset="-122"/>
              </a:rPr>
              <a:t>借助于称为膜的封装结构，任何溶液可以被看成是相对于其他溶液的分子，转换可以被约束和局限在一个膜内。</a:t>
            </a:r>
          </a:p>
          <a:p>
            <a:pPr eaLnBrk="1" hangingPunct="1">
              <a:lnSpc>
                <a:spcPct val="150000"/>
              </a:lnSpc>
            </a:pPr>
            <a:r>
              <a:rPr lang="zh-CN" altLang="en-US" sz="2000" dirty="0">
                <a:solidFill>
                  <a:schemeClr val="tx1"/>
                </a:solidFill>
                <a:latin typeface="华文中宋" panose="02010600040101010101" pitchFamily="2" charset="-122"/>
                <a:ea typeface="华文中宋" panose="02010600040101010101" pitchFamily="2" charset="-122"/>
              </a:rPr>
              <a:t>被称为闭锁的可逆操作用来从溶液中选择提取分子，并把溶液的剩余部分放入一个膜内。膜是半渗透的，只允许特定的分子进入或离开膜。</a:t>
            </a:r>
          </a:p>
          <a:p>
            <a:pPr eaLnBrk="1" hangingPunct="1">
              <a:lnSpc>
                <a:spcPct val="70000"/>
              </a:lnSpc>
            </a:pP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5987765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62467"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§6.8 </a:t>
            </a:r>
            <a:r>
              <a:rPr lang="zh-CN" altLang="en-US" dirty="0">
                <a:latin typeface="华文中宋" panose="02010600040101010101" pitchFamily="2" charset="-122"/>
                <a:ea typeface="华文中宋" panose="02010600040101010101" pitchFamily="2" charset="-122"/>
              </a:rPr>
              <a:t>软件体系结构集成环境</a:t>
            </a:r>
          </a:p>
        </p:txBody>
      </p:sp>
      <p:sp>
        <p:nvSpPr>
          <p:cNvPr id="62468" name="Rectangle 3"/>
          <p:cNvSpPr>
            <a:spLocks noGrp="1" noChangeArrowheads="1"/>
          </p:cNvSpPr>
          <p:nvPr>
            <p:ph type="body" idx="1"/>
          </p:nvPr>
        </p:nvSpPr>
        <p:spPr>
          <a:xfrm>
            <a:off x="624418" y="1125539"/>
            <a:ext cx="11160215" cy="5065712"/>
          </a:xfrm>
        </p:spPr>
        <p:txBody>
          <a:bodyPr/>
          <a:lstStyle/>
          <a:p>
            <a:pPr eaLnBrk="1" hangingPunct="1">
              <a:lnSpc>
                <a:spcPct val="150000"/>
              </a:lnSpc>
            </a:pPr>
            <a:r>
              <a:rPr lang="zh-CN" altLang="en-US" sz="2800" dirty="0">
                <a:solidFill>
                  <a:srgbClr val="002060"/>
                </a:solidFill>
                <a:latin typeface="华文中宋" panose="02010600040101010101" pitchFamily="2" charset="-122"/>
                <a:ea typeface="华文中宋" panose="02010600040101010101" pitchFamily="2" charset="-122"/>
              </a:rPr>
              <a:t>目标</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能够描述各种风格的软件系统结构</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支持自顶向下（自下而上）的分层细化体系结构元素</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确保接口一致</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提供一个体系结构知识库存放与体系结构设计相关的设计模式、设计要素、设计需求</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具有一个提供数据和控制模型代码的模板生成器</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提供体系结构的图形化描述工具，从不同的视角反映体系结构</a:t>
            </a:r>
          </a:p>
        </p:txBody>
      </p:sp>
    </p:spTree>
    <p:extLst>
      <p:ext uri="{BB962C8B-B14F-4D97-AF65-F5344CB8AC3E}">
        <p14:creationId xmlns:p14="http://schemas.microsoft.com/office/powerpoint/2010/main" val="705075828"/>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63491" name="Rectangle 2"/>
          <p:cNvSpPr>
            <a:spLocks noGrp="1" noChangeArrowheads="1"/>
          </p:cNvSpPr>
          <p:nvPr>
            <p:ph type="title"/>
          </p:nvPr>
        </p:nvSpPr>
        <p:spPr/>
        <p:txBody>
          <a:bodyPr/>
          <a:lstStyle/>
          <a:p>
            <a:pPr eaLnBrk="1" hangingPunct="1"/>
            <a:r>
              <a:rPr lang="en-US" altLang="zh-CN" dirty="0">
                <a:latin typeface="华文中宋" panose="02010600040101010101" pitchFamily="2" charset="-122"/>
                <a:ea typeface="华文中宋" panose="02010600040101010101" pitchFamily="2" charset="-122"/>
              </a:rPr>
              <a:t>§6.8 </a:t>
            </a:r>
            <a:r>
              <a:rPr lang="zh-CN" altLang="en-US" dirty="0">
                <a:latin typeface="华文中宋" panose="02010600040101010101" pitchFamily="2" charset="-122"/>
                <a:ea typeface="华文中宋" panose="02010600040101010101" pitchFamily="2" charset="-122"/>
              </a:rPr>
              <a:t>软件体系结构集成环境</a:t>
            </a:r>
          </a:p>
        </p:txBody>
      </p:sp>
      <p:sp>
        <p:nvSpPr>
          <p:cNvPr id="63492" name="Rectangle 3"/>
          <p:cNvSpPr>
            <a:spLocks noGrp="1" noChangeArrowheads="1"/>
          </p:cNvSpPr>
          <p:nvPr>
            <p:ph type="body" idx="1"/>
          </p:nvPr>
        </p:nvSpPr>
        <p:spPr>
          <a:xfrm>
            <a:off x="617984" y="949624"/>
            <a:ext cx="10972800" cy="5065712"/>
          </a:xfrm>
        </p:spPr>
        <p:txBody>
          <a:bodyPr/>
          <a:lstStyle/>
          <a:p>
            <a:pPr eaLnBrk="1" hangingPunct="1">
              <a:lnSpc>
                <a:spcPct val="150000"/>
              </a:lnSpc>
            </a:pPr>
            <a:r>
              <a:rPr lang="zh-CN" altLang="en-US" dirty="0">
                <a:solidFill>
                  <a:srgbClr val="002060"/>
                </a:solidFill>
                <a:latin typeface="华文中宋" panose="02010600040101010101" pitchFamily="2" charset="-122"/>
                <a:ea typeface="华文中宋" panose="02010600040101010101" pitchFamily="2" charset="-122"/>
              </a:rPr>
              <a:t>元素</a:t>
            </a:r>
          </a:p>
          <a:p>
            <a:pPr lvl="1"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体系结构配置文档编辑器</a:t>
            </a:r>
          </a:p>
          <a:p>
            <a:pPr lvl="1"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体系结构配置图形编辑器</a:t>
            </a:r>
          </a:p>
          <a:p>
            <a:pPr lvl="1"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体系结构视图</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文本视图</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交互视图</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层次视图</a:t>
            </a:r>
          </a:p>
          <a:p>
            <a:pPr lvl="1"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体系结构语法分析器</a:t>
            </a:r>
          </a:p>
          <a:p>
            <a:pPr lvl="1"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代码模板生成器</a:t>
            </a:r>
          </a:p>
        </p:txBody>
      </p:sp>
    </p:spTree>
    <p:extLst>
      <p:ext uri="{BB962C8B-B14F-4D97-AF65-F5344CB8AC3E}">
        <p14:creationId xmlns:p14="http://schemas.microsoft.com/office/powerpoint/2010/main" val="742047035"/>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64515" name="Rectangle 2"/>
          <p:cNvSpPr>
            <a:spLocks noGrp="1" noChangeArrowheads="1"/>
          </p:cNvSpPr>
          <p:nvPr>
            <p:ph type="title"/>
          </p:nvPr>
        </p:nvSpPr>
        <p:spPr>
          <a:xfrm>
            <a:off x="12970" y="116632"/>
            <a:ext cx="8258175" cy="838200"/>
          </a:xfrm>
        </p:spPr>
        <p:txBody>
          <a:bodyPr/>
          <a:lstStyle/>
          <a:p>
            <a:pPr eaLnBrk="1" hangingPunct="1"/>
            <a:r>
              <a:rPr lang="en-US" altLang="zh-CN" sz="2800" dirty="0">
                <a:latin typeface="华文中宋" panose="02010600040101010101" pitchFamily="2" charset="-122"/>
                <a:ea typeface="华文中宋" panose="02010600040101010101" pitchFamily="2" charset="-122"/>
              </a:rPr>
              <a:t>§6.8</a:t>
            </a:r>
            <a:r>
              <a:rPr lang="zh-CN" altLang="en-US" sz="2800" dirty="0">
                <a:latin typeface="华文中宋" panose="02010600040101010101" pitchFamily="2" charset="-122"/>
                <a:ea typeface="华文中宋" panose="02010600040101010101" pitchFamily="2" charset="-122"/>
              </a:rPr>
              <a:t>软件体系结构集成环境：</a:t>
            </a:r>
            <a:r>
              <a:rPr lang="en-US" altLang="zh-CN" sz="2800" dirty="0">
                <a:latin typeface="华文中宋" panose="02010600040101010101" pitchFamily="2" charset="-122"/>
                <a:ea typeface="华文中宋" panose="02010600040101010101" pitchFamily="2" charset="-122"/>
              </a:rPr>
              <a:t> </a:t>
            </a:r>
            <a:r>
              <a:rPr lang="en-US" altLang="zh-CN" sz="2800" dirty="0" err="1">
                <a:latin typeface="华文中宋" panose="02010600040101010101" pitchFamily="2" charset="-122"/>
                <a:ea typeface="华文中宋" panose="02010600040101010101" pitchFamily="2" charset="-122"/>
              </a:rPr>
              <a:t>UniCon</a:t>
            </a:r>
            <a:r>
              <a:rPr lang="zh-CN" altLang="en-US" sz="2800" dirty="0">
                <a:latin typeface="华文中宋" panose="02010600040101010101" pitchFamily="2" charset="-122"/>
                <a:ea typeface="华文中宋" panose="02010600040101010101" pitchFamily="2" charset="-122"/>
              </a:rPr>
              <a:t>系统介绍</a:t>
            </a:r>
          </a:p>
        </p:txBody>
      </p:sp>
      <p:sp>
        <p:nvSpPr>
          <p:cNvPr id="64516" name="Rectangle 3"/>
          <p:cNvSpPr>
            <a:spLocks noGrp="1" noChangeArrowheads="1"/>
          </p:cNvSpPr>
          <p:nvPr>
            <p:ph type="body" idx="1"/>
          </p:nvPr>
        </p:nvSpPr>
        <p:spPr/>
        <p:txBody>
          <a:bodyPr/>
          <a:lstStyle/>
          <a:p>
            <a:pPr eaLnBrk="1" hangingPunct="1">
              <a:lnSpc>
                <a:spcPct val="150000"/>
              </a:lnSpc>
            </a:pPr>
            <a:r>
              <a:rPr lang="en-US" altLang="zh-CN" dirty="0" err="1">
                <a:solidFill>
                  <a:schemeClr val="tx1"/>
                </a:solidFill>
                <a:latin typeface="华文中宋" panose="02010600040101010101" pitchFamily="2" charset="-122"/>
                <a:ea typeface="华文中宋" panose="02010600040101010101" pitchFamily="2" charset="-122"/>
              </a:rPr>
              <a:t>UnicCon</a:t>
            </a:r>
            <a:r>
              <a:rPr lang="zh-CN" altLang="en-US" dirty="0">
                <a:solidFill>
                  <a:schemeClr val="tx1"/>
                </a:solidFill>
                <a:latin typeface="华文中宋" panose="02010600040101010101" pitchFamily="2" charset="-122"/>
                <a:ea typeface="华文中宋" panose="02010600040101010101" pitchFamily="2" charset="-122"/>
              </a:rPr>
              <a:t>（</a:t>
            </a:r>
            <a:r>
              <a:rPr lang="en-US" altLang="zh-CN" dirty="0" err="1">
                <a:solidFill>
                  <a:schemeClr val="tx1"/>
                </a:solidFill>
                <a:latin typeface="华文中宋" panose="02010600040101010101" pitchFamily="2" charset="-122"/>
                <a:ea typeface="华文中宋" panose="02010600040101010101" pitchFamily="2" charset="-122"/>
              </a:rPr>
              <a:t>UNIversal</a:t>
            </a:r>
            <a:r>
              <a:rPr lang="en-US" altLang="zh-CN" dirty="0">
                <a:solidFill>
                  <a:schemeClr val="tx1"/>
                </a:solidFill>
                <a:latin typeface="华文中宋" panose="02010600040101010101" pitchFamily="2" charset="-122"/>
                <a:ea typeface="华文中宋" panose="02010600040101010101" pitchFamily="2" charset="-122"/>
              </a:rPr>
              <a:t> </a:t>
            </a:r>
            <a:r>
              <a:rPr lang="en-US" altLang="zh-CN" dirty="0" err="1">
                <a:solidFill>
                  <a:schemeClr val="tx1"/>
                </a:solidFill>
                <a:latin typeface="华文中宋" panose="02010600040101010101" pitchFamily="2" charset="-122"/>
                <a:ea typeface="华文中宋" panose="02010600040101010101" pitchFamily="2" charset="-122"/>
              </a:rPr>
              <a:t>CONnection</a:t>
            </a:r>
            <a:r>
              <a:rPr lang="zh-CN" altLang="en-US" dirty="0">
                <a:solidFill>
                  <a:schemeClr val="tx1"/>
                </a:solidFill>
                <a:latin typeface="华文中宋" panose="02010600040101010101" pitchFamily="2" charset="-122"/>
                <a:ea typeface="华文中宋" panose="02010600040101010101" pitchFamily="2" charset="-122"/>
              </a:rPr>
              <a:t>）是</a:t>
            </a:r>
            <a:r>
              <a:rPr lang="en-US" altLang="zh-CN" dirty="0" err="1">
                <a:solidFill>
                  <a:schemeClr val="tx1"/>
                </a:solidFill>
                <a:latin typeface="华文中宋" panose="02010600040101010101" pitchFamily="2" charset="-122"/>
                <a:ea typeface="华文中宋" panose="02010600040101010101" pitchFamily="2" charset="-122"/>
              </a:rPr>
              <a:t>Caregie</a:t>
            </a:r>
            <a:r>
              <a:rPr lang="en-US" altLang="zh-CN" dirty="0">
                <a:solidFill>
                  <a:schemeClr val="tx1"/>
                </a:solidFill>
                <a:latin typeface="华文中宋" panose="02010600040101010101" pitchFamily="2" charset="-122"/>
                <a:ea typeface="华文中宋" panose="02010600040101010101" pitchFamily="2" charset="-122"/>
              </a:rPr>
              <a:t> Mellon </a:t>
            </a:r>
            <a:r>
              <a:rPr lang="zh-CN" altLang="en-US" dirty="0">
                <a:solidFill>
                  <a:schemeClr val="tx1"/>
                </a:solidFill>
                <a:latin typeface="华文中宋" panose="02010600040101010101" pitchFamily="2" charset="-122"/>
                <a:ea typeface="华文中宋" panose="02010600040101010101" pitchFamily="2" charset="-122"/>
              </a:rPr>
              <a:t>大学的</a:t>
            </a:r>
            <a:r>
              <a:rPr lang="en-US" altLang="zh-CN" dirty="0">
                <a:solidFill>
                  <a:schemeClr val="tx1"/>
                </a:solidFill>
                <a:latin typeface="华文中宋" panose="02010600040101010101" pitchFamily="2" charset="-122"/>
                <a:ea typeface="华文中宋" panose="02010600040101010101" pitchFamily="2" charset="-122"/>
              </a:rPr>
              <a:t>Mary Shaw</a:t>
            </a:r>
            <a:r>
              <a:rPr lang="zh-CN" altLang="en-US" dirty="0">
                <a:solidFill>
                  <a:schemeClr val="tx1"/>
                </a:solidFill>
                <a:latin typeface="华文中宋" panose="02010600040101010101" pitchFamily="2" charset="-122"/>
                <a:ea typeface="华文中宋" panose="02010600040101010101" pitchFamily="2" charset="-122"/>
              </a:rPr>
              <a:t>等人提出并研究的体系结构描述语言和环境。</a:t>
            </a:r>
          </a:p>
          <a:p>
            <a:pPr eaLnBrk="1" hangingPunct="1">
              <a:lnSpc>
                <a:spcPct val="150000"/>
              </a:lnSpc>
            </a:pPr>
            <a:r>
              <a:rPr lang="en-US" altLang="zh-CN" dirty="0" err="1">
                <a:solidFill>
                  <a:schemeClr val="tx1"/>
                </a:solidFill>
                <a:latin typeface="华文中宋" panose="02010600040101010101" pitchFamily="2" charset="-122"/>
                <a:ea typeface="华文中宋" panose="02010600040101010101" pitchFamily="2" charset="-122"/>
              </a:rPr>
              <a:t>UnicCon</a:t>
            </a:r>
            <a:r>
              <a:rPr lang="zh-CN" altLang="en-US" dirty="0">
                <a:solidFill>
                  <a:schemeClr val="tx1"/>
                </a:solidFill>
                <a:latin typeface="华文中宋" panose="02010600040101010101" pitchFamily="2" charset="-122"/>
                <a:ea typeface="华文中宋" panose="02010600040101010101" pitchFamily="2" charset="-122"/>
              </a:rPr>
              <a:t>是基于部件和连接器的。</a:t>
            </a:r>
            <a:endParaRPr lang="en-US" altLang="zh-CN"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b="0" dirty="0">
                <a:solidFill>
                  <a:schemeClr val="tx1"/>
                </a:solidFill>
                <a:latin typeface="华文楷体" panose="02010600040101010101" pitchFamily="2" charset="-122"/>
                <a:ea typeface="华文楷体" panose="02010600040101010101" pitchFamily="2" charset="-122"/>
              </a:rPr>
              <a:t>体系结构的描述模型是由基于可识别的称为部件和连接器的个体元素构成的。</a:t>
            </a: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部件和连接器元素都具有类型、规范和实现。</a:t>
            </a:r>
          </a:p>
        </p:txBody>
      </p:sp>
    </p:spTree>
    <p:extLst>
      <p:ext uri="{BB962C8B-B14F-4D97-AF65-F5344CB8AC3E}">
        <p14:creationId xmlns:p14="http://schemas.microsoft.com/office/powerpoint/2010/main" val="398979794"/>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65539" name="Rectangle 2"/>
          <p:cNvSpPr>
            <a:spLocks noGrp="1" noChangeArrowheads="1"/>
          </p:cNvSpPr>
          <p:nvPr>
            <p:ph type="title"/>
          </p:nvPr>
        </p:nvSpPr>
        <p:spPr>
          <a:xfrm>
            <a:off x="119336" y="228600"/>
            <a:ext cx="10548664" cy="838200"/>
          </a:xfrm>
        </p:spPr>
        <p:txBody>
          <a:bodyPr/>
          <a:lstStyle/>
          <a:p>
            <a:pPr eaLnBrk="1" hangingPunct="1"/>
            <a:r>
              <a:rPr lang="en-US" altLang="zh-CN" sz="3200" dirty="0">
                <a:latin typeface="华文中宋" panose="02010600040101010101" pitchFamily="2" charset="-122"/>
                <a:ea typeface="华文中宋" panose="02010600040101010101" pitchFamily="2" charset="-122"/>
              </a:rPr>
              <a:t>§6.8</a:t>
            </a:r>
            <a:r>
              <a:rPr lang="zh-CN" altLang="en-US" sz="3200" dirty="0">
                <a:latin typeface="华文中宋" panose="02010600040101010101" pitchFamily="2" charset="-122"/>
                <a:ea typeface="华文中宋" panose="02010600040101010101" pitchFamily="2" charset="-122"/>
              </a:rPr>
              <a:t>软件体系结构集成环境：</a:t>
            </a:r>
            <a:r>
              <a:rPr lang="en-US" altLang="zh-CN" sz="3200" dirty="0">
                <a:latin typeface="华文中宋" panose="02010600040101010101" pitchFamily="2" charset="-122"/>
                <a:ea typeface="华文中宋" panose="02010600040101010101" pitchFamily="2" charset="-122"/>
              </a:rPr>
              <a:t> </a:t>
            </a:r>
            <a:r>
              <a:rPr lang="en-US" altLang="zh-CN" sz="3200" dirty="0" err="1">
                <a:latin typeface="华文中宋" panose="02010600040101010101" pitchFamily="2" charset="-122"/>
                <a:ea typeface="华文中宋" panose="02010600040101010101" pitchFamily="2" charset="-122"/>
              </a:rPr>
              <a:t>UniCon</a:t>
            </a:r>
            <a:r>
              <a:rPr lang="zh-CN" altLang="en-US" sz="3200" dirty="0">
                <a:latin typeface="华文中宋" panose="02010600040101010101" pitchFamily="2" charset="-122"/>
                <a:ea typeface="华文中宋" panose="02010600040101010101" pitchFamily="2" charset="-122"/>
              </a:rPr>
              <a:t>系统介绍</a:t>
            </a:r>
          </a:p>
        </p:txBody>
      </p:sp>
      <p:sp>
        <p:nvSpPr>
          <p:cNvPr id="65540" name="Rectangle 3"/>
          <p:cNvSpPr>
            <a:spLocks noGrp="1" noChangeArrowheads="1"/>
          </p:cNvSpPr>
          <p:nvPr>
            <p:ph type="body" idx="1"/>
          </p:nvPr>
        </p:nvSpPr>
        <p:spPr/>
        <p:txBody>
          <a:bodyPr/>
          <a:lstStyle/>
          <a:p>
            <a:pPr eaLnBrk="1" hangingPunct="1"/>
            <a:r>
              <a:rPr lang="en-US" altLang="zh-CN" dirty="0" err="1">
                <a:solidFill>
                  <a:srgbClr val="002060"/>
                </a:solidFill>
                <a:latin typeface="华文中宋" panose="02010600040101010101" pitchFamily="2" charset="-122"/>
                <a:ea typeface="华文中宋" panose="02010600040101010101" pitchFamily="2" charset="-122"/>
              </a:rPr>
              <a:t>UniCon</a:t>
            </a:r>
            <a:r>
              <a:rPr lang="zh-CN" altLang="en-US" dirty="0">
                <a:solidFill>
                  <a:srgbClr val="002060"/>
                </a:solidFill>
                <a:latin typeface="华文中宋" panose="02010600040101010101" pitchFamily="2" charset="-122"/>
                <a:ea typeface="华文中宋" panose="02010600040101010101" pitchFamily="2" charset="-122"/>
              </a:rPr>
              <a:t>的体系结构描述语言的结构</a:t>
            </a:r>
          </a:p>
        </p:txBody>
      </p:sp>
      <p:sp>
        <p:nvSpPr>
          <p:cNvPr id="65541" name="AutoShape 4"/>
          <p:cNvSpPr>
            <a:spLocks noChangeArrowheads="1"/>
          </p:cNvSpPr>
          <p:nvPr/>
        </p:nvSpPr>
        <p:spPr bwMode="auto">
          <a:xfrm>
            <a:off x="2423593" y="2853352"/>
            <a:ext cx="1943100" cy="208756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接口</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部件类型</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玩家</a:t>
            </a:r>
          </a:p>
          <a:p>
            <a:pPr algn="ct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实现</a:t>
            </a:r>
          </a:p>
        </p:txBody>
      </p:sp>
      <p:sp>
        <p:nvSpPr>
          <p:cNvPr id="65542" name="AutoShape 5"/>
          <p:cNvSpPr>
            <a:spLocks noChangeArrowheads="1"/>
          </p:cNvSpPr>
          <p:nvPr/>
        </p:nvSpPr>
        <p:spPr bwMode="auto">
          <a:xfrm>
            <a:off x="4511825" y="2853353"/>
            <a:ext cx="1943100" cy="2087563"/>
          </a:xfrm>
          <a:prstGeom prst="roundRect">
            <a:avLst>
              <a:gd name="adj" fmla="val 16667"/>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协议</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连接器类型</a:t>
            </a: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角色</a:t>
            </a:r>
          </a:p>
          <a:p>
            <a:pPr algn="ct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实现</a:t>
            </a:r>
          </a:p>
          <a:p>
            <a:pPr algn="ctr" eaLnBrk="1" latinLnBrk="0" hangingPunct="1">
              <a:spcBef>
                <a:spcPct val="0"/>
              </a:spcBef>
              <a:buFontTx/>
              <a:buNone/>
            </a:pPr>
            <a:endParaRPr kumimoji="0" lang="zh-CN" altLang="en-US" sz="1800" dirty="0">
              <a:latin typeface="Times New Roman" panose="02020603050405020304" pitchFamily="18" charset="0"/>
              <a:ea typeface="宋体" panose="02010600030101010101" pitchFamily="2" charset="-122"/>
            </a:endParaRPr>
          </a:p>
        </p:txBody>
      </p:sp>
      <p:sp>
        <p:nvSpPr>
          <p:cNvPr id="65543" name="AutoShape 6"/>
          <p:cNvSpPr>
            <a:spLocks noChangeArrowheads="1"/>
          </p:cNvSpPr>
          <p:nvPr/>
        </p:nvSpPr>
        <p:spPr bwMode="auto">
          <a:xfrm>
            <a:off x="263353" y="2853605"/>
            <a:ext cx="1943100" cy="2087563"/>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endParaRPr kumimoji="0" lang="zh-CN" altLang="en-US" sz="1800">
              <a:latin typeface="Times New Roman" panose="02020603050405020304" pitchFamily="18" charset="0"/>
              <a:ea typeface="宋体" panose="02010600030101010101" pitchFamily="2" charset="-122"/>
            </a:endParaRPr>
          </a:p>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规范</a:t>
            </a:r>
          </a:p>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类型</a:t>
            </a:r>
          </a:p>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关联单元</a:t>
            </a:r>
          </a:p>
          <a:p>
            <a:pPr algn="ctr" eaLnBrk="1" latinLnBrk="0" hangingPunct="1">
              <a:spcBef>
                <a:spcPct val="0"/>
              </a:spcBef>
              <a:buFontTx/>
              <a:buNone/>
            </a:pPr>
            <a:endParaRPr kumimoji="0" lang="zh-CN" altLang="en-US" sz="1800">
              <a:latin typeface="Times New Roman" panose="02020603050405020304" pitchFamily="18" charset="0"/>
              <a:ea typeface="宋体" panose="02010600030101010101" pitchFamily="2" charset="-122"/>
            </a:endParaRPr>
          </a:p>
          <a:p>
            <a:pPr algn="ctr" eaLnBrk="1" latinLnBrk="0" hangingPunct="1">
              <a:spcBef>
                <a:spcPct val="0"/>
              </a:spcBef>
              <a:buFontTx/>
              <a:buNone/>
            </a:pPr>
            <a:r>
              <a:rPr kumimoji="0" lang="zh-CN" altLang="en-US" sz="1800">
                <a:latin typeface="Times New Roman" panose="02020603050405020304" pitchFamily="18" charset="0"/>
                <a:ea typeface="宋体" panose="02010600030101010101" pitchFamily="2" charset="-122"/>
              </a:rPr>
              <a:t>实现</a:t>
            </a:r>
          </a:p>
          <a:p>
            <a:pPr algn="ctr" eaLnBrk="1" latinLnBrk="0" hangingPunct="1">
              <a:spcBef>
                <a:spcPct val="0"/>
              </a:spcBef>
              <a:buFontTx/>
              <a:buNone/>
            </a:pPr>
            <a:endParaRPr kumimoji="0" lang="zh-CN" altLang="en-US" sz="1800">
              <a:latin typeface="Times New Roman" panose="02020603050405020304" pitchFamily="18" charset="0"/>
              <a:ea typeface="宋体" panose="02010600030101010101" pitchFamily="2" charset="-122"/>
            </a:endParaRPr>
          </a:p>
        </p:txBody>
      </p:sp>
      <p:sp>
        <p:nvSpPr>
          <p:cNvPr id="65544" name="Line 7"/>
          <p:cNvSpPr>
            <a:spLocks noChangeShapeType="1"/>
          </p:cNvSpPr>
          <p:nvPr/>
        </p:nvSpPr>
        <p:spPr bwMode="auto">
          <a:xfrm>
            <a:off x="2423594" y="4215691"/>
            <a:ext cx="19446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65545" name="Line 8"/>
          <p:cNvSpPr>
            <a:spLocks noChangeShapeType="1"/>
          </p:cNvSpPr>
          <p:nvPr/>
        </p:nvSpPr>
        <p:spPr bwMode="auto">
          <a:xfrm>
            <a:off x="4511826" y="4222031"/>
            <a:ext cx="1944687"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sz="1800"/>
          </a:p>
        </p:txBody>
      </p:sp>
      <p:sp>
        <p:nvSpPr>
          <p:cNvPr id="65546" name="Rectangle 9"/>
          <p:cNvSpPr>
            <a:spLocks noChangeArrowheads="1"/>
          </p:cNvSpPr>
          <p:nvPr/>
        </p:nvSpPr>
        <p:spPr bwMode="auto">
          <a:xfrm>
            <a:off x="263354" y="2350370"/>
            <a:ext cx="6120679"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50" indent="-285750" latinLnBrk="1">
              <a:spcBef>
                <a:spcPct val="20000"/>
              </a:spcBef>
              <a:buChar char="•"/>
              <a:defRPr kumimoji="1" sz="2000">
                <a:solidFill>
                  <a:schemeClr val="tx1"/>
                </a:solidFill>
                <a:latin typeface="-윤고딕140" pitchFamily="18" charset="-127"/>
                <a:ea typeface="-윤고딕140" pitchFamily="18" charset="-127"/>
              </a:defRPr>
            </a:lvl2pPr>
            <a:lvl3pPr marL="1143000" indent="-228600" latinLnBrk="1">
              <a:spcBef>
                <a:spcPct val="20000"/>
              </a:spcBef>
              <a:buChar char="•"/>
              <a:defRPr kumimoji="1">
                <a:solidFill>
                  <a:schemeClr val="tx1"/>
                </a:solidFill>
                <a:latin typeface="-윤고딕140" pitchFamily="18" charset="-127"/>
                <a:ea typeface="-윤고딕140" pitchFamily="18" charset="-127"/>
              </a:defRPr>
            </a:lvl3pPr>
            <a:lvl4pPr marL="1600200" indent="-228600" latinLnBrk="1">
              <a:spcBef>
                <a:spcPct val="20000"/>
              </a:spcBef>
              <a:buChar char="•"/>
              <a:defRPr kumimoji="1" sz="1600">
                <a:solidFill>
                  <a:schemeClr val="tx1"/>
                </a:solidFill>
                <a:latin typeface="-윤고딕140" pitchFamily="18" charset="-127"/>
                <a:ea typeface="-윤고딕140" pitchFamily="18" charset="-127"/>
              </a:defRPr>
            </a:lvl4pPr>
            <a:lvl5pPr marL="2057400" indent="-228600" latinLnBrk="1">
              <a:spcBef>
                <a:spcPct val="20000"/>
              </a:spcBef>
              <a:buChar char="•"/>
              <a:defRPr kumimoji="1" sz="1400">
                <a:solidFill>
                  <a:schemeClr val="tx1"/>
                </a:solidFill>
                <a:latin typeface="-윤고딕140" pitchFamily="18" charset="-127"/>
                <a:ea typeface="-윤고딕140" pitchFamily="18" charset="-127"/>
              </a:defRPr>
            </a:lvl5pPr>
            <a:lvl6pPr marL="25146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8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90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200" indent="-228600"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lgn="ctr" eaLnBrk="1" latinLnBrk="0" hangingPunct="1">
              <a:spcBef>
                <a:spcPct val="0"/>
              </a:spcBef>
              <a:buFontTx/>
              <a:buNone/>
            </a:pPr>
            <a:r>
              <a:rPr kumimoji="0" lang="zh-CN" altLang="en-US" sz="1800" dirty="0">
                <a:latin typeface="Times New Roman" panose="02020603050405020304" pitchFamily="18" charset="0"/>
                <a:ea typeface="宋体" panose="02010600030101010101" pitchFamily="2" charset="-122"/>
              </a:rPr>
              <a:t>结构元素                          部件                                 连接器</a:t>
            </a:r>
          </a:p>
        </p:txBody>
      </p:sp>
      <p:sp>
        <p:nvSpPr>
          <p:cNvPr id="11" name="Rectangle 3"/>
          <p:cNvSpPr txBox="1">
            <a:spLocks noChangeArrowheads="1"/>
          </p:cNvSpPr>
          <p:nvPr/>
        </p:nvSpPr>
        <p:spPr bwMode="auto">
          <a:xfrm>
            <a:off x="6745097" y="1125539"/>
            <a:ext cx="5125203"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eaLnBrk="1" hangingPunct="1">
              <a:lnSpc>
                <a:spcPct val="150000"/>
              </a:lnSpc>
            </a:pPr>
            <a:r>
              <a:rPr lang="zh-CN" altLang="en-US" kern="0" dirty="0">
                <a:solidFill>
                  <a:srgbClr val="002060"/>
                </a:solidFill>
                <a:latin typeface="华文中宋" panose="02010600040101010101" pitchFamily="2" charset="-122"/>
                <a:ea typeface="华文中宋" panose="02010600040101010101" pitchFamily="2" charset="-122"/>
              </a:rPr>
              <a:t>系统支持的部件类型</a:t>
            </a:r>
          </a:p>
          <a:p>
            <a:pPr lvl="1" eaLnBrk="1" hangingPunct="1">
              <a:lnSpc>
                <a:spcPct val="150000"/>
              </a:lnSpc>
              <a:buFont typeface="Wingdings" panose="05000000000000000000" pitchFamily="2" charset="2"/>
              <a:buChar char="n"/>
            </a:pPr>
            <a:r>
              <a:rPr lang="zh-CN" altLang="en-US" b="0" kern="0" dirty="0">
                <a:solidFill>
                  <a:schemeClr val="tx1"/>
                </a:solidFill>
                <a:latin typeface="华文楷体" panose="02010600040101010101" pitchFamily="2" charset="-122"/>
                <a:ea typeface="华文楷体" panose="02010600040101010101" pitchFamily="2" charset="-122"/>
              </a:rPr>
              <a:t>模块、计算、共享数据、顺序文件、过滤器、调度的进程、通用</a:t>
            </a:r>
          </a:p>
          <a:p>
            <a:pPr eaLnBrk="1" hangingPunct="1">
              <a:lnSpc>
                <a:spcPct val="150000"/>
              </a:lnSpc>
            </a:pPr>
            <a:r>
              <a:rPr lang="zh-CN" altLang="en-US" kern="0" dirty="0">
                <a:solidFill>
                  <a:srgbClr val="002060"/>
                </a:solidFill>
                <a:latin typeface="华文中宋" panose="02010600040101010101" pitchFamily="2" charset="-122"/>
                <a:ea typeface="华文中宋" panose="02010600040101010101" pitchFamily="2" charset="-122"/>
              </a:rPr>
              <a:t>系统支持的连接器类型</a:t>
            </a:r>
          </a:p>
          <a:p>
            <a:pPr lvl="1" eaLnBrk="1" hangingPunct="1">
              <a:lnSpc>
                <a:spcPct val="150000"/>
              </a:lnSpc>
              <a:buFont typeface="Wingdings" panose="05000000000000000000" pitchFamily="2" charset="2"/>
              <a:buChar char="n"/>
            </a:pPr>
            <a:r>
              <a:rPr lang="zh-CN" altLang="en-US" b="0" kern="0" dirty="0">
                <a:solidFill>
                  <a:schemeClr val="tx1"/>
                </a:solidFill>
                <a:latin typeface="华文楷体" panose="02010600040101010101" pitchFamily="2" charset="-122"/>
                <a:ea typeface="华文楷体" panose="02010600040101010101" pitchFamily="2" charset="-122"/>
              </a:rPr>
              <a:t>文件输入</a:t>
            </a:r>
            <a:r>
              <a:rPr lang="en-US" altLang="zh-CN" b="0" kern="0" dirty="0">
                <a:solidFill>
                  <a:schemeClr val="tx1"/>
                </a:solidFill>
                <a:latin typeface="华文楷体" panose="02010600040101010101" pitchFamily="2" charset="-122"/>
                <a:ea typeface="华文楷体" panose="02010600040101010101" pitchFamily="2" charset="-122"/>
              </a:rPr>
              <a:t>/</a:t>
            </a:r>
            <a:r>
              <a:rPr lang="zh-CN" altLang="en-US" b="0" kern="0" dirty="0">
                <a:solidFill>
                  <a:schemeClr val="tx1"/>
                </a:solidFill>
                <a:latin typeface="华文楷体" panose="02010600040101010101" pitchFamily="2" charset="-122"/>
                <a:ea typeface="华文楷体" panose="02010600040101010101" pitchFamily="2" charset="-122"/>
              </a:rPr>
              <a:t>输出、过程调用</a:t>
            </a:r>
            <a:r>
              <a:rPr lang="en-US" altLang="zh-CN" b="0" kern="0" dirty="0">
                <a:solidFill>
                  <a:schemeClr val="tx1"/>
                </a:solidFill>
                <a:latin typeface="华文楷体" panose="02010600040101010101" pitchFamily="2" charset="-122"/>
                <a:ea typeface="华文楷体" panose="02010600040101010101" pitchFamily="2" charset="-122"/>
              </a:rPr>
              <a:t>/</a:t>
            </a:r>
            <a:r>
              <a:rPr lang="zh-CN" altLang="en-US" b="0" kern="0" dirty="0">
                <a:solidFill>
                  <a:schemeClr val="tx1"/>
                </a:solidFill>
                <a:latin typeface="华文楷体" panose="02010600040101010101" pitchFamily="2" charset="-122"/>
                <a:ea typeface="华文楷体" panose="02010600040101010101" pitchFamily="2" charset="-122"/>
              </a:rPr>
              <a:t>数据访问、</a:t>
            </a:r>
            <a:r>
              <a:rPr lang="en-US" altLang="zh-CN" b="0" kern="0" dirty="0">
                <a:solidFill>
                  <a:schemeClr val="tx1"/>
                </a:solidFill>
                <a:latin typeface="华文楷体" panose="02010600040101010101" pitchFamily="2" charset="-122"/>
                <a:ea typeface="华文楷体" panose="02010600040101010101" pitchFamily="2" charset="-122"/>
              </a:rPr>
              <a:t>RPC</a:t>
            </a:r>
            <a:r>
              <a:rPr lang="zh-CN" altLang="en-US" b="0" kern="0" dirty="0">
                <a:solidFill>
                  <a:schemeClr val="tx1"/>
                </a:solidFill>
                <a:latin typeface="华文楷体" panose="02010600040101010101" pitchFamily="2" charset="-122"/>
                <a:ea typeface="华文楷体" panose="02010600040101010101" pitchFamily="2" charset="-122"/>
              </a:rPr>
              <a:t>、实时调度</a:t>
            </a:r>
          </a:p>
          <a:p>
            <a:pPr eaLnBrk="1" hangingPunct="1">
              <a:lnSpc>
                <a:spcPct val="150000"/>
              </a:lnSpc>
            </a:pPr>
            <a:r>
              <a:rPr lang="zh-CN" altLang="en-US" kern="0" dirty="0">
                <a:solidFill>
                  <a:srgbClr val="002060"/>
                </a:solidFill>
                <a:latin typeface="华文中宋" panose="02010600040101010101" pitchFamily="2" charset="-122"/>
                <a:ea typeface="华文中宋" panose="02010600040101010101" pitchFamily="2" charset="-122"/>
              </a:rPr>
              <a:t>体系结构的表达</a:t>
            </a:r>
          </a:p>
          <a:p>
            <a:pPr lvl="1" eaLnBrk="1" hangingPunct="1">
              <a:lnSpc>
                <a:spcPct val="150000"/>
              </a:lnSpc>
              <a:buFont typeface="Wingdings" panose="05000000000000000000" pitchFamily="2" charset="2"/>
              <a:buChar char="n"/>
            </a:pPr>
            <a:r>
              <a:rPr lang="zh-CN" altLang="en-US" b="0" kern="0" dirty="0">
                <a:solidFill>
                  <a:schemeClr val="tx1"/>
                </a:solidFill>
                <a:highlight>
                  <a:srgbClr val="FFFF00"/>
                </a:highlight>
                <a:latin typeface="华文楷体" panose="02010600040101010101" pitchFamily="2" charset="-122"/>
                <a:ea typeface="华文楷体" panose="02010600040101010101" pitchFamily="2" charset="-122"/>
              </a:rPr>
              <a:t>支持体系结构的图形和文字的表达方式，两者之间可以互相转换。</a:t>
            </a:r>
          </a:p>
        </p:txBody>
      </p:sp>
    </p:spTree>
    <p:extLst>
      <p:ext uri="{BB962C8B-B14F-4D97-AF65-F5344CB8AC3E}">
        <p14:creationId xmlns:p14="http://schemas.microsoft.com/office/powerpoint/2010/main" val="1267381455"/>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67587" name="Rectangle 2"/>
          <p:cNvSpPr>
            <a:spLocks noGrp="1" noChangeArrowheads="1"/>
          </p:cNvSpPr>
          <p:nvPr>
            <p:ph type="title"/>
          </p:nvPr>
        </p:nvSpPr>
        <p:spPr>
          <a:xfrm>
            <a:off x="0" y="116632"/>
            <a:ext cx="9144000" cy="838200"/>
          </a:xfrm>
        </p:spPr>
        <p:txBody>
          <a:bodyPr/>
          <a:lstStyle/>
          <a:p>
            <a:pPr eaLnBrk="1" hangingPunct="1"/>
            <a:r>
              <a:rPr lang="en-US" altLang="zh-CN" sz="3200" dirty="0">
                <a:latin typeface="华文中宋" panose="02010600040101010101" pitchFamily="2" charset="-122"/>
                <a:ea typeface="华文中宋" panose="02010600040101010101" pitchFamily="2" charset="-122"/>
              </a:rPr>
              <a:t>§6.9 </a:t>
            </a:r>
            <a:r>
              <a:rPr lang="zh-CN" altLang="en-US" sz="3200" dirty="0">
                <a:latin typeface="华文中宋" panose="02010600040101010101" pitchFamily="2" charset="-122"/>
                <a:ea typeface="华文中宋" panose="02010600040101010101" pitchFamily="2" charset="-122"/>
              </a:rPr>
              <a:t>软件体系结构集成环境：</a:t>
            </a:r>
            <a:r>
              <a:rPr lang="en-US" altLang="zh-CN" sz="3200" dirty="0">
                <a:latin typeface="华文中宋" panose="02010600040101010101" pitchFamily="2" charset="-122"/>
                <a:ea typeface="华文中宋" panose="02010600040101010101" pitchFamily="2" charset="-122"/>
              </a:rPr>
              <a:t>Wright</a:t>
            </a:r>
            <a:r>
              <a:rPr lang="zh-CN" altLang="en-US" sz="3200" dirty="0">
                <a:latin typeface="华文中宋" panose="02010600040101010101" pitchFamily="2" charset="-122"/>
                <a:ea typeface="华文中宋" panose="02010600040101010101" pitchFamily="2" charset="-122"/>
              </a:rPr>
              <a:t>系统介绍</a:t>
            </a:r>
          </a:p>
        </p:txBody>
      </p:sp>
      <p:sp>
        <p:nvSpPr>
          <p:cNvPr id="67588" name="Rectangle 3"/>
          <p:cNvSpPr>
            <a:spLocks noGrp="1" noChangeArrowheads="1"/>
          </p:cNvSpPr>
          <p:nvPr>
            <p:ph type="body" idx="1"/>
          </p:nvPr>
        </p:nvSpPr>
        <p:spPr/>
        <p:txBody>
          <a:bodyPr/>
          <a:lstStyle/>
          <a:p>
            <a:r>
              <a:rPr lang="en-US" altLang="zh-CN" dirty="0">
                <a:solidFill>
                  <a:schemeClr val="tx1"/>
                </a:solidFill>
                <a:latin typeface="华文中宋" panose="02010600040101010101" pitchFamily="2" charset="-122"/>
                <a:ea typeface="华文中宋" panose="02010600040101010101" pitchFamily="2" charset="-122"/>
              </a:rPr>
              <a:t>Wright</a:t>
            </a:r>
            <a:r>
              <a:rPr lang="zh-CN" altLang="en-US" dirty="0">
                <a:solidFill>
                  <a:schemeClr val="tx1"/>
                </a:solidFill>
                <a:latin typeface="华文中宋" panose="02010600040101010101" pitchFamily="2" charset="-122"/>
                <a:ea typeface="华文中宋" panose="02010600040101010101" pitchFamily="2" charset="-122"/>
              </a:rPr>
              <a:t>体系结构描述语言用于描述软件系统的体系结构，由</a:t>
            </a:r>
            <a:r>
              <a:rPr lang="zh-CN" altLang="en-US" dirty="0">
                <a:solidFill>
                  <a:schemeClr val="tx1"/>
                </a:solidFill>
                <a:latin typeface="华文中宋" panose="02010600040101010101" pitchFamily="2" charset="-122"/>
                <a:ea typeface="华文中宋" panose="02010600040101010101" pitchFamily="2" charset="-122"/>
                <a:hlinkClick r:id="rId2">
                  <a:extLst>
                    <a:ext uri="{A12FA001-AC4F-418D-AE19-62706E023703}">
                      <ahyp:hlinkClr xmlns:ahyp="http://schemas.microsoft.com/office/drawing/2018/hyperlinkcolor" val="tx"/>
                    </a:ext>
                  </a:extLst>
                </a:hlinkClick>
              </a:rPr>
              <a:t>卡耐基梅隆大学</a:t>
            </a:r>
            <a:r>
              <a:rPr lang="zh-CN" altLang="en-US" dirty="0">
                <a:solidFill>
                  <a:schemeClr val="tx1"/>
                </a:solidFill>
                <a:latin typeface="华文中宋" panose="02010600040101010101" pitchFamily="2" charset="-122"/>
                <a:ea typeface="华文中宋" panose="02010600040101010101" pitchFamily="2" charset="-122"/>
              </a:rPr>
              <a:t>开发的。</a:t>
            </a: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从组件，连接器，角色和端口等概念入手界定了一种</a:t>
            </a:r>
            <a:r>
              <a:rPr lang="zh-CN" altLang="en-US" dirty="0">
                <a:solidFill>
                  <a:schemeClr val="tx1"/>
                </a:solidFill>
                <a:latin typeface="华文中宋" panose="02010600040101010101" pitchFamily="2" charset="-122"/>
                <a:ea typeface="华文中宋" panose="02010600040101010101" pitchFamily="2" charset="-122"/>
                <a:hlinkClick r:id="rId3">
                  <a:extLst>
                    <a:ext uri="{A12FA001-AC4F-418D-AE19-62706E023703}">
                      <ahyp:hlinkClr xmlns:ahyp="http://schemas.microsoft.com/office/drawing/2018/hyperlinkcolor" val="tx"/>
                    </a:ext>
                  </a:extLst>
                </a:hlinkClick>
              </a:rPr>
              <a:t>软件架构</a:t>
            </a:r>
            <a:r>
              <a:rPr lang="zh-CN" altLang="en-US" dirty="0">
                <a:solidFill>
                  <a:schemeClr val="tx1"/>
                </a:solidFill>
                <a:latin typeface="华文中宋" panose="02010600040101010101" pitchFamily="2" charset="-122"/>
                <a:ea typeface="华文中宋" panose="02010600040101010101" pitchFamily="2" charset="-122"/>
              </a:rPr>
              <a:t>。可以描述体系结构的风格、系统族、体系结构实例和单个系统。</a:t>
            </a: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提供对计算构件和连接件的描述。</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pPr>
            <a:r>
              <a:rPr lang="en-US" altLang="zh-CN" dirty="0">
                <a:solidFill>
                  <a:schemeClr val="tx1"/>
                </a:solidFill>
                <a:latin typeface="华文中宋" panose="02010600040101010101" pitchFamily="2" charset="-122"/>
                <a:ea typeface="华文中宋" panose="02010600040101010101" pitchFamily="2" charset="-122"/>
              </a:rPr>
              <a:t>Wright</a:t>
            </a:r>
            <a:r>
              <a:rPr lang="zh-CN" altLang="en-US" dirty="0">
                <a:solidFill>
                  <a:schemeClr val="tx1"/>
                </a:solidFill>
                <a:latin typeface="华文中宋" panose="02010600040101010101" pitchFamily="2" charset="-122"/>
                <a:ea typeface="华文中宋" panose="02010600040101010101" pitchFamily="2" charset="-122"/>
              </a:rPr>
              <a:t>语言的描述</a:t>
            </a:r>
          </a:p>
          <a:p>
            <a:pPr lvl="1" eaLnBrk="1" hangingPunct="1">
              <a:lnSpc>
                <a:spcPct val="150000"/>
              </a:lnSpc>
              <a:buFont typeface="Wingdings" panose="05000000000000000000" pitchFamily="2" charset="2"/>
              <a:buChar char="n"/>
            </a:pPr>
            <a:r>
              <a:rPr lang="zh-CN" altLang="en-US" b="0" dirty="0">
                <a:solidFill>
                  <a:schemeClr val="tx1"/>
                </a:solidFill>
                <a:latin typeface="华文楷体" panose="02010600040101010101" pitchFamily="2" charset="-122"/>
                <a:ea typeface="华文楷体" panose="02010600040101010101" pitchFamily="2" charset="-122"/>
              </a:rPr>
              <a:t>根据构件、连接件和配置等基本体系结构元素的抽象而构造系统</a:t>
            </a:r>
          </a:p>
          <a:p>
            <a:pPr lvl="1" eaLnBrk="1" hangingPunct="1">
              <a:lnSpc>
                <a:spcPct val="150000"/>
              </a:lnSpc>
              <a:buFont typeface="Wingdings" panose="05000000000000000000" pitchFamily="2" charset="2"/>
              <a:buChar char="n"/>
            </a:pPr>
            <a:r>
              <a:rPr lang="zh-CN" altLang="en-US" b="0" dirty="0">
                <a:solidFill>
                  <a:schemeClr val="tx1"/>
                </a:solidFill>
                <a:latin typeface="华文楷体" panose="02010600040101010101" pitchFamily="2" charset="-122"/>
                <a:ea typeface="华文楷体" panose="02010600040101010101" pitchFamily="2" charset="-122"/>
              </a:rPr>
              <a:t>构件作为计算部件，连接件形式化为交互模式</a:t>
            </a:r>
          </a:p>
          <a:p>
            <a:pPr eaLnBrk="1" hangingPunct="1">
              <a:lnSpc>
                <a:spcPct val="150000"/>
              </a:lnSpc>
            </a:pP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1108383475"/>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69635" name="Rectangle 2"/>
          <p:cNvSpPr>
            <a:spLocks noGrp="1" noChangeArrowheads="1"/>
          </p:cNvSpPr>
          <p:nvPr>
            <p:ph type="title"/>
          </p:nvPr>
        </p:nvSpPr>
        <p:spPr>
          <a:xfrm>
            <a:off x="0" y="116632"/>
            <a:ext cx="9144000" cy="838200"/>
          </a:xfrm>
        </p:spPr>
        <p:txBody>
          <a:bodyPr/>
          <a:lstStyle/>
          <a:p>
            <a:pPr eaLnBrk="1" hangingPunct="1"/>
            <a:r>
              <a:rPr lang="en-US" altLang="zh-CN" sz="2800" dirty="0">
                <a:latin typeface="华文中宋" panose="02010600040101010101" pitchFamily="2" charset="-122"/>
                <a:ea typeface="华文中宋" panose="02010600040101010101" pitchFamily="2" charset="-122"/>
              </a:rPr>
              <a:t>§6.10 </a:t>
            </a:r>
            <a:r>
              <a:rPr lang="zh-CN" altLang="en-US" sz="2800" dirty="0">
                <a:latin typeface="华文中宋" panose="02010600040101010101" pitchFamily="2" charset="-122"/>
                <a:ea typeface="华文中宋" panose="02010600040101010101" pitchFamily="2" charset="-122"/>
              </a:rPr>
              <a:t>软件体系结构集成环境：</a:t>
            </a:r>
            <a:r>
              <a:rPr lang="en-US" altLang="zh-CN" sz="2800" dirty="0">
                <a:latin typeface="华文中宋" panose="02010600040101010101" pitchFamily="2" charset="-122"/>
                <a:ea typeface="华文中宋" panose="02010600040101010101" pitchFamily="2" charset="-122"/>
              </a:rPr>
              <a:t>Darwin</a:t>
            </a:r>
            <a:r>
              <a:rPr lang="zh-CN" altLang="en-US" sz="2800" dirty="0">
                <a:latin typeface="华文中宋" panose="02010600040101010101" pitchFamily="2" charset="-122"/>
                <a:ea typeface="华文中宋" panose="02010600040101010101" pitchFamily="2" charset="-122"/>
              </a:rPr>
              <a:t>系统介绍</a:t>
            </a:r>
          </a:p>
        </p:txBody>
      </p:sp>
      <p:sp>
        <p:nvSpPr>
          <p:cNvPr id="69636" name="Rectangle 3"/>
          <p:cNvSpPr>
            <a:spLocks noGrp="1" noChangeArrowheads="1"/>
          </p:cNvSpPr>
          <p:nvPr>
            <p:ph type="body" idx="1"/>
          </p:nvPr>
        </p:nvSpPr>
        <p:spPr>
          <a:xfrm>
            <a:off x="624417" y="836712"/>
            <a:ext cx="10972800" cy="5354539"/>
          </a:xfrm>
        </p:spPr>
        <p:txBody>
          <a:bodyPr/>
          <a:lstStyle/>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标识符、关键字和函数</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与</a:t>
            </a:r>
            <a:r>
              <a:rPr lang="en-US" altLang="zh-CN" b="0" dirty="0">
                <a:solidFill>
                  <a:schemeClr val="tx1"/>
                </a:solidFill>
                <a:latin typeface="华文中宋" panose="02010600040101010101" pitchFamily="2" charset="-122"/>
                <a:ea typeface="华文中宋" panose="02010600040101010101" pitchFamily="2" charset="-122"/>
              </a:rPr>
              <a:t>IDL(Interface Description Language)</a:t>
            </a:r>
            <a:r>
              <a:rPr lang="zh-CN" altLang="en-US" b="0" dirty="0">
                <a:solidFill>
                  <a:schemeClr val="tx1"/>
                </a:solidFill>
                <a:latin typeface="华文中宋" panose="02010600040101010101" pitchFamily="2" charset="-122"/>
                <a:ea typeface="华文中宋" panose="02010600040101010101" pitchFamily="2" charset="-122"/>
              </a:rPr>
              <a:t>的语法约定相同</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标识符：在</a:t>
            </a:r>
            <a:r>
              <a:rPr lang="en-US" altLang="zh-CN" b="0" dirty="0">
                <a:solidFill>
                  <a:schemeClr val="tx1"/>
                </a:solidFill>
                <a:latin typeface="华文中宋" panose="02010600040101010101" pitchFamily="2" charset="-122"/>
                <a:ea typeface="华文中宋" panose="02010600040101010101" pitchFamily="2" charset="-122"/>
              </a:rPr>
              <a:t>Darwin</a:t>
            </a:r>
            <a:r>
              <a:rPr lang="zh-CN" altLang="en-US" b="0" dirty="0">
                <a:solidFill>
                  <a:schemeClr val="tx1"/>
                </a:solidFill>
                <a:latin typeface="华文中宋" panose="02010600040101010101" pitchFamily="2" charset="-122"/>
                <a:ea typeface="华文中宋" panose="02010600040101010101" pitchFamily="2" charset="-122"/>
              </a:rPr>
              <a:t>系统中，用标识符定义和命名构件的类型、接口类型、参数、常量、端口、实例等。</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关键字</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函数：</a:t>
            </a:r>
            <a:r>
              <a:rPr lang="en-US" altLang="zh-CN" b="0" dirty="0">
                <a:solidFill>
                  <a:schemeClr val="tx1"/>
                </a:solidFill>
                <a:latin typeface="华文中宋" panose="02010600040101010101" pitchFamily="2" charset="-122"/>
                <a:ea typeface="华文中宋" panose="02010600040101010101" pitchFamily="2" charset="-122"/>
              </a:rPr>
              <a:t>Darwin</a:t>
            </a:r>
            <a:r>
              <a:rPr lang="zh-CN" altLang="en-US" b="0" dirty="0">
                <a:solidFill>
                  <a:schemeClr val="tx1"/>
                </a:solidFill>
                <a:latin typeface="华文中宋" panose="02010600040101010101" pitchFamily="2" charset="-122"/>
                <a:ea typeface="华文中宋" panose="02010600040101010101" pitchFamily="2" charset="-122"/>
              </a:rPr>
              <a:t>扩展了</a:t>
            </a:r>
            <a:r>
              <a:rPr lang="en-US" altLang="zh-CN" b="0" dirty="0">
                <a:solidFill>
                  <a:schemeClr val="tx1"/>
                </a:solidFill>
                <a:latin typeface="华文中宋" panose="02010600040101010101" pitchFamily="2" charset="-122"/>
                <a:ea typeface="华文中宋" panose="02010600040101010101" pitchFamily="2" charset="-122"/>
              </a:rPr>
              <a:t>IDL</a:t>
            </a:r>
            <a:r>
              <a:rPr lang="zh-CN" altLang="en-US" b="0" dirty="0">
                <a:solidFill>
                  <a:schemeClr val="tx1"/>
                </a:solidFill>
                <a:latin typeface="华文中宋" panose="02010600040101010101" pitchFamily="2" charset="-122"/>
                <a:ea typeface="华文中宋" panose="02010600040101010101" pitchFamily="2" charset="-122"/>
              </a:rPr>
              <a:t>以支持函数的调用</a:t>
            </a:r>
            <a:endParaRPr lang="en-US" altLang="zh-CN" b="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构件说明</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构件说明定义了可以创建一个或多个实例的构件类型。</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局部构件（</a:t>
            </a:r>
            <a:r>
              <a:rPr lang="en-US" altLang="zh-CN" b="0" dirty="0">
                <a:solidFill>
                  <a:schemeClr val="tx1"/>
                </a:solidFill>
                <a:latin typeface="华文中宋" panose="02010600040101010101" pitchFamily="2" charset="-122"/>
                <a:ea typeface="华文中宋" panose="02010600040101010101" pitchFamily="2" charset="-122"/>
              </a:rPr>
              <a:t>Partial Component Declaration</a:t>
            </a:r>
            <a:r>
              <a:rPr lang="zh-CN" altLang="en-US" b="0" dirty="0">
                <a:solidFill>
                  <a:schemeClr val="tx1"/>
                </a:solidFill>
                <a:latin typeface="华文中宋" panose="02010600040101010101" pitchFamily="2" charset="-122"/>
                <a:ea typeface="华文中宋" panose="02010600040101010101" pitchFamily="2" charset="-122"/>
              </a:rPr>
              <a:t>）：构件的类型可以从其他构件类型完全或者局部导出。</a:t>
            </a:r>
          </a:p>
          <a:p>
            <a:pPr lvl="1" eaLnBrk="1" hangingPunct="1">
              <a:lnSpc>
                <a:spcPct val="150000"/>
              </a:lnSpc>
              <a:buFont typeface="Wingdings" panose="05000000000000000000" pitchFamily="2" charset="2"/>
              <a:buChar char="n"/>
            </a:pPr>
            <a:r>
              <a:rPr lang="zh-CN" altLang="en-US" b="0" dirty="0">
                <a:solidFill>
                  <a:schemeClr val="tx1"/>
                </a:solidFill>
                <a:latin typeface="华文中宋" panose="02010600040101010101" pitchFamily="2" charset="-122"/>
                <a:ea typeface="华文中宋" panose="02010600040101010101" pitchFamily="2" charset="-122"/>
              </a:rPr>
              <a:t>通用构件</a:t>
            </a:r>
          </a:p>
          <a:p>
            <a:pPr lvl="1" eaLnBrk="1" hangingPunct="1"/>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745549459"/>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71683" name="Rectangle 2"/>
          <p:cNvSpPr>
            <a:spLocks noGrp="1" noChangeArrowheads="1"/>
          </p:cNvSpPr>
          <p:nvPr>
            <p:ph type="title"/>
          </p:nvPr>
        </p:nvSpPr>
        <p:spPr>
          <a:xfrm>
            <a:off x="1" y="228600"/>
            <a:ext cx="10199689" cy="838200"/>
          </a:xfrm>
        </p:spPr>
        <p:txBody>
          <a:bodyPr/>
          <a:lstStyle/>
          <a:p>
            <a:pPr eaLnBrk="1" hangingPunct="1"/>
            <a:r>
              <a:rPr lang="en-US" altLang="zh-CN" sz="2800" dirty="0">
                <a:latin typeface="华文中宋" panose="02010600040101010101" pitchFamily="2" charset="-122"/>
                <a:ea typeface="华文中宋" panose="02010600040101010101" pitchFamily="2" charset="-122"/>
              </a:rPr>
              <a:t>§6.10 </a:t>
            </a:r>
            <a:r>
              <a:rPr lang="zh-CN" altLang="en-US" sz="2800" dirty="0">
                <a:latin typeface="华文中宋" panose="02010600040101010101" pitchFamily="2" charset="-122"/>
                <a:ea typeface="华文中宋" panose="02010600040101010101" pitchFamily="2" charset="-122"/>
              </a:rPr>
              <a:t>软件体系结构集成环境：</a:t>
            </a:r>
            <a:r>
              <a:rPr lang="en-US" altLang="zh-CN" sz="2800" dirty="0">
                <a:latin typeface="华文中宋" panose="02010600040101010101" pitchFamily="2" charset="-122"/>
                <a:ea typeface="华文中宋" panose="02010600040101010101" pitchFamily="2" charset="-122"/>
              </a:rPr>
              <a:t>Darwin</a:t>
            </a:r>
            <a:r>
              <a:rPr lang="zh-CN" altLang="en-US" sz="2800" dirty="0">
                <a:latin typeface="华文中宋" panose="02010600040101010101" pitchFamily="2" charset="-122"/>
                <a:ea typeface="华文中宋" panose="02010600040101010101" pitchFamily="2" charset="-122"/>
              </a:rPr>
              <a:t>系统介绍</a:t>
            </a:r>
          </a:p>
        </p:txBody>
      </p:sp>
      <p:sp>
        <p:nvSpPr>
          <p:cNvPr id="71684" name="Rectangle 3"/>
          <p:cNvSpPr>
            <a:spLocks noGrp="1" noChangeArrowheads="1"/>
          </p:cNvSpPr>
          <p:nvPr>
            <p:ph type="body" idx="1"/>
          </p:nvPr>
        </p:nvSpPr>
        <p:spPr>
          <a:xfrm>
            <a:off x="624417" y="764704"/>
            <a:ext cx="10972800" cy="5426547"/>
          </a:xfrm>
        </p:spPr>
        <p:txBody>
          <a:bodyPr/>
          <a:lstStyle/>
          <a:p>
            <a:pPr eaLnBrk="1" hangingPunct="1">
              <a:lnSpc>
                <a:spcPct val="150000"/>
              </a:lnSpc>
            </a:pPr>
            <a:r>
              <a:rPr lang="en-US" altLang="zh-CN" dirty="0">
                <a:solidFill>
                  <a:srgbClr val="002060"/>
                </a:solidFill>
                <a:latin typeface="华文中宋" panose="02010600040101010101" pitchFamily="2" charset="-122"/>
                <a:ea typeface="华文中宋" panose="02010600040101010101" pitchFamily="2" charset="-122"/>
              </a:rPr>
              <a:t>Darwin</a:t>
            </a:r>
            <a:r>
              <a:rPr lang="zh-CN" altLang="en-US" dirty="0">
                <a:solidFill>
                  <a:srgbClr val="002060"/>
                </a:solidFill>
                <a:latin typeface="华文中宋" panose="02010600040101010101" pitchFamily="2" charset="-122"/>
                <a:ea typeface="华文中宋" panose="02010600040101010101" pitchFamily="2" charset="-122"/>
              </a:rPr>
              <a:t>系统设计验证</a:t>
            </a:r>
          </a:p>
          <a:p>
            <a:pPr lvl="1" eaLnBrk="1" hangingPunct="1">
              <a:lnSpc>
                <a:spcPct val="150000"/>
              </a:lnSpc>
              <a:buFont typeface="Wingdings" panose="05000000000000000000" pitchFamily="2" charset="2"/>
              <a:buChar char="n"/>
            </a:pPr>
            <a:r>
              <a:rPr lang="en-US" altLang="zh-CN" sz="1800" b="0" dirty="0">
                <a:solidFill>
                  <a:schemeClr val="tx1"/>
                </a:solidFill>
                <a:latin typeface="华文楷体" panose="02010600040101010101" pitchFamily="2" charset="-122"/>
                <a:ea typeface="华文楷体" panose="02010600040101010101" pitchFamily="2" charset="-122"/>
              </a:rPr>
              <a:t>Darwin</a:t>
            </a:r>
            <a:r>
              <a:rPr lang="zh-CN" altLang="en-US" sz="1800" b="0" dirty="0">
                <a:solidFill>
                  <a:schemeClr val="tx1"/>
                </a:solidFill>
                <a:latin typeface="华文楷体" panose="02010600040101010101" pitchFamily="2" charset="-122"/>
                <a:ea typeface="华文楷体" panose="02010600040101010101" pitchFamily="2" charset="-122"/>
              </a:rPr>
              <a:t>系统的设计验证工具为设计人员提供了一种“</a:t>
            </a:r>
            <a:r>
              <a:rPr lang="en-US" altLang="zh-CN" sz="1800" b="0" dirty="0">
                <a:solidFill>
                  <a:schemeClr val="tx1"/>
                </a:solidFill>
                <a:latin typeface="华文楷体" panose="02010600040101010101" pitchFamily="2" charset="-122"/>
                <a:ea typeface="华文楷体" panose="02010600040101010101" pitchFamily="2" charset="-122"/>
              </a:rPr>
              <a:t>What</a:t>
            </a:r>
            <a:r>
              <a:rPr lang="zh-CN" altLang="en-US" sz="1800" b="0" dirty="0">
                <a:solidFill>
                  <a:schemeClr val="tx1"/>
                </a:solidFill>
                <a:latin typeface="华文楷体" panose="02010600040101010101" pitchFamily="2" charset="-122"/>
                <a:ea typeface="华文楷体" panose="02010600040101010101" pitchFamily="2" charset="-122"/>
              </a:rPr>
              <a:t>－</a:t>
            </a:r>
            <a:r>
              <a:rPr lang="en-US" altLang="zh-CN" sz="1800" b="0" dirty="0">
                <a:solidFill>
                  <a:schemeClr val="tx1"/>
                </a:solidFill>
                <a:latin typeface="华文楷体" panose="02010600040101010101" pitchFamily="2" charset="-122"/>
                <a:ea typeface="华文楷体" panose="02010600040101010101" pitchFamily="2" charset="-122"/>
              </a:rPr>
              <a:t>If”</a:t>
            </a:r>
            <a:r>
              <a:rPr lang="zh-CN" altLang="en-US" sz="1800" b="0" dirty="0">
                <a:solidFill>
                  <a:schemeClr val="tx1"/>
                </a:solidFill>
                <a:latin typeface="华文楷体" panose="02010600040101010101" pitchFamily="2" charset="-122"/>
                <a:ea typeface="华文楷体" panose="02010600040101010101" pitchFamily="2" charset="-122"/>
              </a:rPr>
              <a:t>的测试机制。</a:t>
            </a:r>
          </a:p>
          <a:p>
            <a:pPr eaLnBrk="1" hangingPunct="1">
              <a:lnSpc>
                <a:spcPct val="150000"/>
              </a:lnSpc>
            </a:pPr>
            <a:r>
              <a:rPr lang="en-US" altLang="zh-CN" dirty="0">
                <a:solidFill>
                  <a:srgbClr val="002060"/>
                </a:solidFill>
                <a:latin typeface="华文中宋" panose="02010600040101010101" pitchFamily="2" charset="-122"/>
                <a:ea typeface="华文中宋" panose="02010600040101010101" pitchFamily="2" charset="-122"/>
              </a:rPr>
              <a:t>Darwin</a:t>
            </a:r>
            <a:r>
              <a:rPr lang="zh-CN" altLang="en-US" dirty="0">
                <a:solidFill>
                  <a:srgbClr val="002060"/>
                </a:solidFill>
                <a:latin typeface="华文中宋" panose="02010600040101010101" pitchFamily="2" charset="-122"/>
                <a:ea typeface="华文中宋" panose="02010600040101010101" pitchFamily="2" charset="-122"/>
              </a:rPr>
              <a:t>系统程序设计</a:t>
            </a:r>
          </a:p>
          <a:p>
            <a:pPr lvl="1" eaLnBrk="1" hangingPunct="1">
              <a:lnSpc>
                <a:spcPct val="150000"/>
              </a:lnSpc>
              <a:buFont typeface="Wingdings" panose="05000000000000000000" pitchFamily="2" charset="2"/>
              <a:buChar char="n"/>
            </a:pPr>
            <a:r>
              <a:rPr lang="zh-CN" altLang="en-US" sz="1800" b="0" dirty="0">
                <a:solidFill>
                  <a:schemeClr val="tx1"/>
                </a:solidFill>
                <a:latin typeface="华文楷体" panose="02010600040101010101" pitchFamily="2" charset="-122"/>
                <a:ea typeface="华文楷体" panose="02010600040101010101" pitchFamily="2" charset="-122"/>
              </a:rPr>
              <a:t>支持增量式开发</a:t>
            </a:r>
          </a:p>
          <a:p>
            <a:pPr lvl="1" eaLnBrk="1" hangingPunct="1">
              <a:lnSpc>
                <a:spcPct val="150000"/>
              </a:lnSpc>
              <a:buFont typeface="Wingdings" panose="05000000000000000000" pitchFamily="2" charset="2"/>
              <a:buChar char="n"/>
            </a:pPr>
            <a:r>
              <a:rPr lang="zh-CN" altLang="en-US" sz="1800" b="0" dirty="0">
                <a:solidFill>
                  <a:schemeClr val="tx1"/>
                </a:solidFill>
                <a:latin typeface="华文楷体" panose="02010600040101010101" pitchFamily="2" charset="-122"/>
                <a:ea typeface="华文楷体" panose="02010600040101010101" pitchFamily="2" charset="-122"/>
              </a:rPr>
              <a:t>工程文件</a:t>
            </a:r>
            <a:r>
              <a:rPr lang="en-US" altLang="zh-CN" sz="1800" b="0" dirty="0">
                <a:solidFill>
                  <a:schemeClr val="tx1"/>
                </a:solidFill>
                <a:latin typeface="华文楷体" panose="02010600040101010101" pitchFamily="2" charset="-122"/>
                <a:ea typeface="华文楷体" panose="02010600040101010101" pitchFamily="2" charset="-122"/>
              </a:rPr>
              <a:t>.</a:t>
            </a:r>
            <a:r>
              <a:rPr lang="en-US" altLang="zh-CN" sz="1800" b="0" dirty="0" err="1">
                <a:solidFill>
                  <a:schemeClr val="tx1"/>
                </a:solidFill>
                <a:latin typeface="华文楷体" panose="02010600040101010101" pitchFamily="2" charset="-122"/>
                <a:ea typeface="华文楷体" panose="02010600040101010101" pitchFamily="2" charset="-122"/>
              </a:rPr>
              <a:t>dw</a:t>
            </a:r>
            <a:endParaRPr lang="en-US" altLang="zh-CN" sz="1800" b="0" dirty="0">
              <a:solidFill>
                <a:schemeClr val="tx1"/>
              </a:solidFill>
              <a:latin typeface="华文楷体" panose="02010600040101010101" pitchFamily="2" charset="-122"/>
              <a:ea typeface="华文楷体" panose="02010600040101010101" pitchFamily="2" charset="-122"/>
            </a:endParaRPr>
          </a:p>
          <a:p>
            <a:pPr lvl="1" eaLnBrk="1" hangingPunct="1">
              <a:lnSpc>
                <a:spcPct val="150000"/>
              </a:lnSpc>
              <a:buFont typeface="Wingdings" panose="05000000000000000000" pitchFamily="2" charset="2"/>
              <a:buChar char="n"/>
            </a:pPr>
            <a:r>
              <a:rPr lang="en-US" altLang="zh-CN" sz="1800" b="0" dirty="0">
                <a:solidFill>
                  <a:schemeClr val="tx1"/>
                </a:solidFill>
                <a:latin typeface="华文楷体" panose="02010600040101010101" pitchFamily="2" charset="-122"/>
                <a:ea typeface="华文楷体" panose="02010600040101010101" pitchFamily="2" charset="-122"/>
              </a:rPr>
              <a:t>.cc</a:t>
            </a:r>
            <a:r>
              <a:rPr lang="zh-CN" altLang="en-US" sz="1800" b="0" dirty="0">
                <a:solidFill>
                  <a:schemeClr val="tx1"/>
                </a:solidFill>
                <a:latin typeface="华文楷体" panose="02010600040101010101" pitchFamily="2" charset="-122"/>
                <a:ea typeface="华文楷体" panose="02010600040101010101" pitchFamily="2" charset="-122"/>
              </a:rPr>
              <a:t>为程序文件</a:t>
            </a:r>
            <a:endParaRPr lang="en-US" altLang="zh-CN" sz="1800" b="0" dirty="0">
              <a:solidFill>
                <a:schemeClr val="tx1"/>
              </a:solidFill>
              <a:latin typeface="华文楷体" panose="02010600040101010101" pitchFamily="2" charset="-122"/>
              <a:ea typeface="华文楷体" panose="02010600040101010101" pitchFamily="2" charset="-122"/>
            </a:endParaRPr>
          </a:p>
          <a:p>
            <a:pPr eaLnBrk="1" hangingPunct="1">
              <a:lnSpc>
                <a:spcPct val="150000"/>
              </a:lnSpc>
            </a:pPr>
            <a:r>
              <a:rPr lang="en-US" altLang="zh-CN" dirty="0">
                <a:solidFill>
                  <a:srgbClr val="002060"/>
                </a:solidFill>
                <a:latin typeface="华文中宋" panose="02010600040101010101" pitchFamily="2" charset="-122"/>
                <a:ea typeface="华文中宋" panose="02010600040101010101" pitchFamily="2" charset="-122"/>
              </a:rPr>
              <a:t>Darwin</a:t>
            </a:r>
            <a:r>
              <a:rPr lang="zh-CN" altLang="en-US" dirty="0">
                <a:solidFill>
                  <a:srgbClr val="002060"/>
                </a:solidFill>
                <a:latin typeface="华文中宋" panose="02010600040101010101" pitchFamily="2" charset="-122"/>
                <a:ea typeface="华文中宋" panose="02010600040101010101" pitchFamily="2" charset="-122"/>
              </a:rPr>
              <a:t>系统程序结构构造</a:t>
            </a:r>
          </a:p>
          <a:p>
            <a:pPr lvl="1" eaLnBrk="1" hangingPunct="1">
              <a:lnSpc>
                <a:spcPct val="150000"/>
              </a:lnSpc>
              <a:buFont typeface="Wingdings" panose="05000000000000000000" pitchFamily="2" charset="2"/>
              <a:buChar char="n"/>
            </a:pPr>
            <a:r>
              <a:rPr lang="zh-CN" altLang="en-US" sz="1800" b="0" dirty="0">
                <a:solidFill>
                  <a:schemeClr val="tx1"/>
                </a:solidFill>
                <a:latin typeface="华文楷体" panose="02010600040101010101" pitchFamily="2" charset="-122"/>
                <a:ea typeface="华文楷体" panose="02010600040101010101" pitchFamily="2" charset="-122"/>
              </a:rPr>
              <a:t>支持自底向上</a:t>
            </a:r>
          </a:p>
          <a:p>
            <a:pPr lvl="1" eaLnBrk="1" hangingPunct="1">
              <a:lnSpc>
                <a:spcPct val="150000"/>
              </a:lnSpc>
              <a:buFont typeface="Wingdings" panose="05000000000000000000" pitchFamily="2" charset="2"/>
              <a:buChar char="n"/>
            </a:pPr>
            <a:r>
              <a:rPr lang="zh-CN" altLang="en-US" sz="1800" b="0" dirty="0">
                <a:solidFill>
                  <a:schemeClr val="tx1"/>
                </a:solidFill>
                <a:latin typeface="华文楷体" panose="02010600040101010101" pitchFamily="2" charset="-122"/>
                <a:ea typeface="华文楷体" panose="02010600040101010101" pitchFamily="2" charset="-122"/>
              </a:rPr>
              <a:t>支持自顶向下</a:t>
            </a:r>
          </a:p>
          <a:p>
            <a:pPr lvl="1" eaLnBrk="1" hangingPunct="1">
              <a:lnSpc>
                <a:spcPct val="150000"/>
              </a:lnSpc>
              <a:buFont typeface="Wingdings" panose="05000000000000000000" pitchFamily="2" charset="2"/>
              <a:buChar char="n"/>
            </a:pPr>
            <a:r>
              <a:rPr lang="zh-CN" altLang="en-US" sz="1800" b="0" dirty="0">
                <a:solidFill>
                  <a:schemeClr val="tx1"/>
                </a:solidFill>
                <a:latin typeface="华文楷体" panose="02010600040101010101" pitchFamily="2" charset="-122"/>
                <a:ea typeface="华文楷体" panose="02010600040101010101" pitchFamily="2" charset="-122"/>
              </a:rPr>
              <a:t>支持合并构件</a:t>
            </a:r>
          </a:p>
          <a:p>
            <a:pPr lvl="1" eaLnBrk="1" hangingPunct="1">
              <a:lnSpc>
                <a:spcPct val="150000"/>
              </a:lnSpc>
              <a:buFont typeface="Wingdings" panose="05000000000000000000" pitchFamily="2" charset="2"/>
              <a:buChar char="n"/>
            </a:pPr>
            <a:r>
              <a:rPr lang="zh-CN" altLang="en-US" sz="1800" b="0" dirty="0">
                <a:solidFill>
                  <a:schemeClr val="tx1"/>
                </a:solidFill>
                <a:latin typeface="华文楷体" panose="02010600040101010101" pitchFamily="2" charset="-122"/>
                <a:ea typeface="华文楷体" panose="02010600040101010101" pitchFamily="2" charset="-122"/>
              </a:rPr>
              <a:t>支持分组构件</a:t>
            </a:r>
          </a:p>
          <a:p>
            <a:pPr lvl="1" eaLnBrk="1" hangingPunct="1"/>
            <a:endParaRPr lang="en-US" altLang="zh-CN"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543687115"/>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73731" name="Rectangle 2"/>
          <p:cNvSpPr>
            <a:spLocks noGrp="1" noChangeArrowheads="1"/>
          </p:cNvSpPr>
          <p:nvPr>
            <p:ph type="title"/>
          </p:nvPr>
        </p:nvSpPr>
        <p:spPr>
          <a:xfrm>
            <a:off x="1" y="228600"/>
            <a:ext cx="10272713" cy="838200"/>
          </a:xfrm>
        </p:spPr>
        <p:txBody>
          <a:bodyPr/>
          <a:lstStyle/>
          <a:p>
            <a:pPr eaLnBrk="1" hangingPunct="1"/>
            <a:r>
              <a:rPr lang="en-US" altLang="zh-CN" sz="2800" dirty="0">
                <a:latin typeface="华文中宋" panose="02010600040101010101" pitchFamily="2" charset="-122"/>
                <a:ea typeface="华文中宋" panose="02010600040101010101" pitchFamily="2" charset="-122"/>
              </a:rPr>
              <a:t>§6.11 </a:t>
            </a:r>
            <a:r>
              <a:rPr lang="zh-CN" altLang="en-US" sz="2800" dirty="0">
                <a:latin typeface="华文中宋" panose="02010600040101010101" pitchFamily="2" charset="-122"/>
                <a:ea typeface="华文中宋" panose="02010600040101010101" pitchFamily="2" charset="-122"/>
              </a:rPr>
              <a:t>软件体系结构集成环境：</a:t>
            </a:r>
            <a:r>
              <a:rPr lang="en-US" altLang="zh-CN" sz="2800" dirty="0">
                <a:latin typeface="华文中宋" panose="02010600040101010101" pitchFamily="2" charset="-122"/>
                <a:ea typeface="华文中宋" panose="02010600040101010101" pitchFamily="2" charset="-122"/>
              </a:rPr>
              <a:t>ACME</a:t>
            </a:r>
            <a:r>
              <a:rPr lang="zh-CN" altLang="en-US" sz="2800" dirty="0">
                <a:latin typeface="华文中宋" panose="02010600040101010101" pitchFamily="2" charset="-122"/>
                <a:ea typeface="华文中宋" panose="02010600040101010101" pitchFamily="2" charset="-122"/>
              </a:rPr>
              <a:t>系统介绍</a:t>
            </a:r>
          </a:p>
        </p:txBody>
      </p:sp>
      <p:sp>
        <p:nvSpPr>
          <p:cNvPr id="73732" name="Rectangle 3"/>
          <p:cNvSpPr>
            <a:spLocks noGrp="1" noChangeArrowheads="1"/>
          </p:cNvSpPr>
          <p:nvPr>
            <p:ph type="body" idx="1"/>
          </p:nvPr>
        </p:nvSpPr>
        <p:spPr>
          <a:xfrm>
            <a:off x="479376" y="764704"/>
            <a:ext cx="11449272" cy="5864696"/>
          </a:xfrm>
        </p:spPr>
        <p:txBody>
          <a:bodyPr/>
          <a:lstStyle/>
          <a:p>
            <a:pPr eaLnBrk="1" hangingPunct="1">
              <a:lnSpc>
                <a:spcPct val="150000"/>
              </a:lnSpc>
            </a:pPr>
            <a:r>
              <a:rPr lang="en-US" altLang="zh-CN" sz="2000" dirty="0">
                <a:solidFill>
                  <a:schemeClr val="tx1"/>
                </a:solidFill>
                <a:latin typeface="华文中宋" panose="02010600040101010101" pitchFamily="2" charset="-122"/>
                <a:ea typeface="华文中宋" panose="02010600040101010101" pitchFamily="2" charset="-122"/>
              </a:rPr>
              <a:t>ACME</a:t>
            </a:r>
            <a:r>
              <a:rPr lang="zh-CN" altLang="en-US" sz="2000" dirty="0">
                <a:solidFill>
                  <a:schemeClr val="tx1"/>
                </a:solidFill>
                <a:latin typeface="华文中宋" panose="02010600040101010101" pitchFamily="2" charset="-122"/>
                <a:ea typeface="华文中宋" panose="02010600040101010101" pitchFamily="2" charset="-122"/>
              </a:rPr>
              <a:t>是</a:t>
            </a:r>
            <a:r>
              <a:rPr lang="en-US" altLang="zh-CN" sz="2000" dirty="0" err="1">
                <a:solidFill>
                  <a:schemeClr val="tx1"/>
                </a:solidFill>
                <a:latin typeface="华文中宋" panose="02010600040101010101" pitchFamily="2" charset="-122"/>
                <a:ea typeface="华文中宋" panose="02010600040101010101" pitchFamily="2" charset="-122"/>
              </a:rPr>
              <a:t>Caregie</a:t>
            </a:r>
            <a:r>
              <a:rPr lang="en-US" altLang="zh-CN" sz="2000" dirty="0">
                <a:solidFill>
                  <a:schemeClr val="tx1"/>
                </a:solidFill>
                <a:latin typeface="华文中宋" panose="02010600040101010101" pitchFamily="2" charset="-122"/>
                <a:ea typeface="华文中宋" panose="02010600040101010101" pitchFamily="2" charset="-122"/>
              </a:rPr>
              <a:t> Mellon</a:t>
            </a:r>
            <a:r>
              <a:rPr lang="zh-CN" altLang="en-US" sz="2000" dirty="0">
                <a:solidFill>
                  <a:schemeClr val="tx1"/>
                </a:solidFill>
                <a:latin typeface="华文中宋" panose="02010600040101010101" pitchFamily="2" charset="-122"/>
                <a:ea typeface="华文中宋" panose="02010600040101010101" pitchFamily="2" charset="-122"/>
              </a:rPr>
              <a:t>大学提出并研究的体系结构描述语言和环境</a:t>
            </a:r>
          </a:p>
          <a:p>
            <a:pPr eaLnBrk="1" hangingPunct="1">
              <a:lnSpc>
                <a:spcPct val="150000"/>
              </a:lnSpc>
            </a:pPr>
            <a:r>
              <a:rPr lang="en-US" altLang="zh-CN" sz="2000" dirty="0">
                <a:solidFill>
                  <a:schemeClr val="tx1"/>
                </a:solidFill>
                <a:latin typeface="华文中宋" panose="02010600040101010101" pitchFamily="2" charset="-122"/>
                <a:ea typeface="华文中宋" panose="02010600040101010101" pitchFamily="2" charset="-122"/>
              </a:rPr>
              <a:t>ACME</a:t>
            </a:r>
            <a:r>
              <a:rPr lang="zh-CN" altLang="en-US" sz="2000" dirty="0">
                <a:solidFill>
                  <a:schemeClr val="tx1"/>
                </a:solidFill>
                <a:latin typeface="华文中宋" panose="02010600040101010101" pitchFamily="2" charset="-122"/>
                <a:ea typeface="华文中宋" panose="02010600040101010101" pitchFamily="2" charset="-122"/>
              </a:rPr>
              <a:t>将系统描述成通过连接器实现交互关系的部件的图</a:t>
            </a:r>
          </a:p>
          <a:p>
            <a:pPr eaLnBrk="1" hangingPunct="1">
              <a:lnSpc>
                <a:spcPct val="150000"/>
              </a:lnSpc>
            </a:pPr>
            <a:r>
              <a:rPr lang="zh-CN" altLang="en-US" sz="2000" dirty="0">
                <a:solidFill>
                  <a:schemeClr val="tx1"/>
                </a:solidFill>
                <a:latin typeface="华文中宋" panose="02010600040101010101" pitchFamily="2" charset="-122"/>
                <a:ea typeface="华文中宋" panose="02010600040101010101" pitchFamily="2" charset="-122"/>
              </a:rPr>
              <a:t>采用图形化编辑方式直接描述构件和连接件</a:t>
            </a:r>
            <a:endParaRPr lang="en-US" altLang="zh-CN" sz="20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pPr>
            <a:r>
              <a:rPr lang="en-US" altLang="zh-CN" sz="2000" dirty="0">
                <a:solidFill>
                  <a:schemeClr val="tx1"/>
                </a:solidFill>
                <a:latin typeface="华文中宋" panose="02010600040101010101" pitchFamily="2" charset="-122"/>
                <a:ea typeface="华文中宋" panose="02010600040101010101" pitchFamily="2" charset="-122"/>
              </a:rPr>
              <a:t>ACME</a:t>
            </a:r>
            <a:r>
              <a:rPr lang="zh-CN" altLang="en-US" sz="2000" dirty="0">
                <a:solidFill>
                  <a:schemeClr val="tx1"/>
                </a:solidFill>
                <a:latin typeface="华文中宋" panose="02010600040101010101" pitchFamily="2" charset="-122"/>
                <a:ea typeface="华文中宋" panose="02010600040101010101" pitchFamily="2" charset="-122"/>
              </a:rPr>
              <a:t>的核心概念</a:t>
            </a:r>
          </a:p>
          <a:p>
            <a:pPr lvl="1" eaLnBrk="1" hangingPunct="1">
              <a:lnSpc>
                <a:spcPct val="150000"/>
              </a:lnSpc>
              <a:buFont typeface="Wingdings" panose="05000000000000000000" pitchFamily="2" charset="2"/>
              <a:buChar char="n"/>
            </a:pPr>
            <a:r>
              <a:rPr lang="zh-CN" altLang="en-US" sz="1800" dirty="0">
                <a:solidFill>
                  <a:schemeClr val="tx1"/>
                </a:solidFill>
                <a:latin typeface="华文中宋" panose="02010600040101010101" pitchFamily="2" charset="-122"/>
                <a:ea typeface="华文中宋" panose="02010600040101010101" pitchFamily="2" charset="-122"/>
              </a:rPr>
              <a:t>部件</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是系统描述的基本组块，代表了系统计算的核心</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可以用来表达硬件或者软件</a:t>
            </a:r>
          </a:p>
          <a:p>
            <a:pPr lvl="1" eaLnBrk="1" hangingPunct="1">
              <a:lnSpc>
                <a:spcPct val="150000"/>
              </a:lnSpc>
              <a:buFont typeface="Wingdings" panose="05000000000000000000" pitchFamily="2" charset="2"/>
              <a:buChar char="n"/>
            </a:pPr>
            <a:r>
              <a:rPr lang="zh-CN" altLang="en-US" sz="1800" dirty="0">
                <a:solidFill>
                  <a:schemeClr val="tx1"/>
                </a:solidFill>
                <a:latin typeface="华文中宋" panose="02010600040101010101" pitchFamily="2" charset="-122"/>
                <a:ea typeface="华文中宋" panose="02010600040101010101" pitchFamily="2" charset="-122"/>
              </a:rPr>
              <a:t>连接器</a:t>
            </a: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体系结构模型的一个重要特征是把交互看成是建模的概念。</a:t>
            </a:r>
            <a:endParaRPr lang="en-US" altLang="zh-CN" sz="1800" b="0" dirty="0">
              <a:solidFill>
                <a:schemeClr val="tx1"/>
              </a:solidFill>
              <a:latin typeface="华文楷体" panose="02010600040101010101" pitchFamily="2" charset="-122"/>
              <a:ea typeface="华文楷体" panose="02010600040101010101" pitchFamily="2" charset="-122"/>
            </a:endParaRPr>
          </a:p>
          <a:p>
            <a:pPr lvl="2" eaLnBrk="1" hangingPunct="1">
              <a:lnSpc>
                <a:spcPct val="150000"/>
              </a:lnSpc>
              <a:buFont typeface="Wingdings" panose="05000000000000000000" pitchFamily="2" charset="2"/>
              <a:buChar char="l"/>
            </a:pPr>
            <a:r>
              <a:rPr lang="zh-CN" altLang="en-US" sz="1800" b="0" dirty="0">
                <a:solidFill>
                  <a:schemeClr val="tx1"/>
                </a:solidFill>
                <a:latin typeface="华文楷体" panose="02010600040101010101" pitchFamily="2" charset="-122"/>
                <a:ea typeface="华文楷体" panose="02010600040101010101" pitchFamily="2" charset="-122"/>
              </a:rPr>
              <a:t>通过显式的连接器的概念，为明确地表达系统的通信关系提供了机制。</a:t>
            </a:r>
          </a:p>
          <a:p>
            <a:pPr lvl="1" eaLnBrk="1" hangingPunct="1">
              <a:lnSpc>
                <a:spcPct val="150000"/>
              </a:lnSpc>
              <a:buFont typeface="Wingdings" panose="05000000000000000000" pitchFamily="2" charset="2"/>
              <a:buChar char="n"/>
            </a:pPr>
            <a:r>
              <a:rPr lang="en-US" altLang="zh-CN" sz="1800" dirty="0">
                <a:solidFill>
                  <a:schemeClr val="tx1"/>
                </a:solidFill>
                <a:latin typeface="华文中宋" panose="02010600040101010101" pitchFamily="2" charset="-122"/>
                <a:ea typeface="华文中宋" panose="02010600040101010101" pitchFamily="2" charset="-122"/>
              </a:rPr>
              <a:t>ACME</a:t>
            </a:r>
            <a:r>
              <a:rPr lang="zh-CN" altLang="en-US" sz="1800" dirty="0">
                <a:solidFill>
                  <a:schemeClr val="tx1"/>
                </a:solidFill>
                <a:latin typeface="华文中宋" panose="02010600040101010101" pitchFamily="2" charset="-122"/>
                <a:ea typeface="华文中宋" panose="02010600040101010101" pitchFamily="2" charset="-122"/>
              </a:rPr>
              <a:t>句法结构</a:t>
            </a:r>
          </a:p>
          <a:p>
            <a:pPr lvl="2" eaLnBrk="1" hangingPunct="1">
              <a:lnSpc>
                <a:spcPct val="150000"/>
              </a:lnSpc>
              <a:buFont typeface="Wingdings" panose="05000000000000000000" pitchFamily="2" charset="2"/>
              <a:buChar char="l"/>
            </a:pPr>
            <a:r>
              <a:rPr lang="en-US" altLang="zh-CN" sz="1800" b="0" dirty="0">
                <a:solidFill>
                  <a:schemeClr val="tx1"/>
                </a:solidFill>
                <a:latin typeface="华文楷体" panose="02010600040101010101" pitchFamily="2" charset="-122"/>
                <a:ea typeface="华文楷体" panose="02010600040101010101" pitchFamily="2" charset="-122"/>
              </a:rPr>
              <a:t>Modeling a system with ACME</a:t>
            </a:r>
            <a:r>
              <a:rPr lang="zh-CN" altLang="en-US" sz="1800" b="0" dirty="0">
                <a:solidFill>
                  <a:schemeClr val="tx1"/>
                </a:solidFill>
                <a:latin typeface="华文楷体" panose="02010600040101010101" pitchFamily="2" charset="-122"/>
                <a:ea typeface="华文楷体" panose="02010600040101010101" pitchFamily="2" charset="-122"/>
              </a:rPr>
              <a:t>中给出了完整的句法结构描述。</a:t>
            </a:r>
          </a:p>
          <a:p>
            <a:pPr eaLnBrk="1" hangingPunct="1"/>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81363628"/>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75779" name="Rectangle 2"/>
          <p:cNvSpPr>
            <a:spLocks noGrp="1" noChangeArrowheads="1"/>
          </p:cNvSpPr>
          <p:nvPr>
            <p:ph type="title"/>
          </p:nvPr>
        </p:nvSpPr>
        <p:spPr>
          <a:xfrm>
            <a:off x="1" y="188913"/>
            <a:ext cx="10309227" cy="792163"/>
          </a:xfrm>
        </p:spPr>
        <p:txBody>
          <a:bodyPr/>
          <a:lstStyle/>
          <a:p>
            <a:pPr eaLnBrk="1" hangingPunct="1"/>
            <a:r>
              <a:rPr lang="en-US" altLang="zh-CN" dirty="0">
                <a:latin typeface="华文中宋" panose="02010600040101010101" pitchFamily="2" charset="-122"/>
                <a:ea typeface="华文中宋" panose="02010600040101010101" pitchFamily="2" charset="-122"/>
              </a:rPr>
              <a:t>§6.12 </a:t>
            </a:r>
            <a:r>
              <a:rPr lang="zh-CN" altLang="en-US" dirty="0">
                <a:latin typeface="华文中宋" panose="02010600040101010101" pitchFamily="2" charset="-122"/>
                <a:ea typeface="华文中宋" panose="02010600040101010101" pitchFamily="2" charset="-122"/>
              </a:rPr>
              <a:t>软件工程设计方法与体系结构描述</a:t>
            </a:r>
          </a:p>
        </p:txBody>
      </p:sp>
      <p:sp>
        <p:nvSpPr>
          <p:cNvPr id="75780" name="Rectangle 3"/>
          <p:cNvSpPr>
            <a:spLocks noGrp="1" noChangeArrowheads="1"/>
          </p:cNvSpPr>
          <p:nvPr>
            <p:ph type="body" idx="1"/>
          </p:nvPr>
        </p:nvSpPr>
        <p:spPr>
          <a:xfrm>
            <a:off x="551384" y="836712"/>
            <a:ext cx="10945216" cy="5688632"/>
          </a:xfrm>
        </p:spPr>
        <p:txBody>
          <a:bodyPr/>
          <a:lstStyle/>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在软件工程中，大量使用自然语言和多种符号。虽然对于分析、设计并结合复审提高了软件的质量，但系统规约中可能产生</a:t>
            </a:r>
            <a:r>
              <a:rPr lang="zh-CN" altLang="en-US" dirty="0">
                <a:solidFill>
                  <a:schemeClr val="tx1"/>
                </a:solidFill>
                <a:highlight>
                  <a:srgbClr val="FFFF00"/>
                </a:highlight>
                <a:latin typeface="华文中宋" panose="02010600040101010101" pitchFamily="2" charset="-122"/>
                <a:ea typeface="华文中宋" panose="02010600040101010101" pitchFamily="2" charset="-122"/>
              </a:rPr>
              <a:t>不一致性、二义性、不完整性</a:t>
            </a:r>
            <a:r>
              <a:rPr lang="zh-CN" altLang="en-US" dirty="0">
                <a:solidFill>
                  <a:schemeClr val="tx1"/>
                </a:solidFill>
                <a:latin typeface="华文中宋" panose="02010600040101010101" pitchFamily="2" charset="-122"/>
                <a:ea typeface="华文中宋" panose="02010600040101010101" pitchFamily="2" charset="-122"/>
              </a:rPr>
              <a:t>等问题。</a:t>
            </a: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软件体系结构作为软件工程学科研究软件系统总体结构的一个重要分支而出现，采用自然语言和图形符号描述体系结构就不可避免的具有上述问题。</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pPr>
            <a:r>
              <a:rPr lang="zh-CN" altLang="en-US" dirty="0">
                <a:solidFill>
                  <a:schemeClr val="tx1"/>
                </a:solidFill>
                <a:latin typeface="华文中宋" panose="02010600040101010101" pitchFamily="2" charset="-122"/>
                <a:ea typeface="华文中宋" panose="02010600040101010101" pitchFamily="2" charset="-122"/>
              </a:rPr>
              <a:t>目前，对于体系结构的描述可以分成两类，但各有优缺点：</a:t>
            </a:r>
          </a:p>
          <a:p>
            <a:pPr lvl="1" eaLnBrk="1" hangingPunct="1">
              <a:lnSpc>
                <a:spcPct val="150000"/>
              </a:lnSpc>
              <a:buFont typeface="Wingdings" panose="05000000000000000000" pitchFamily="2" charset="2"/>
              <a:buChar char="n"/>
            </a:pPr>
            <a:r>
              <a:rPr lang="zh-CN" altLang="en-US" sz="2400" b="0" dirty="0">
                <a:solidFill>
                  <a:schemeClr val="tx1"/>
                </a:solidFill>
                <a:latin typeface="华文楷体" panose="02010600040101010101" pitchFamily="2" charset="-122"/>
                <a:ea typeface="华文楷体" panose="02010600040101010101" pitchFamily="2" charset="-122"/>
              </a:rPr>
              <a:t>把现有的图形化方法应用到体系结构设计中。</a:t>
            </a:r>
          </a:p>
          <a:p>
            <a:pPr lvl="1" eaLnBrk="1" hangingPunct="1">
              <a:lnSpc>
                <a:spcPct val="150000"/>
              </a:lnSpc>
              <a:buFont typeface="Wingdings" panose="05000000000000000000" pitchFamily="2" charset="2"/>
              <a:buChar char="n"/>
            </a:pPr>
            <a:r>
              <a:rPr lang="zh-CN" altLang="en-US" sz="2400" b="0" dirty="0">
                <a:solidFill>
                  <a:schemeClr val="tx1"/>
                </a:solidFill>
                <a:latin typeface="华文楷体" panose="02010600040101010101" pitchFamily="2" charset="-122"/>
                <a:ea typeface="华文楷体" panose="02010600040101010101" pitchFamily="2" charset="-122"/>
              </a:rPr>
              <a:t>开发体系结构描述语言</a:t>
            </a:r>
            <a:r>
              <a:rPr lang="en-US" altLang="zh-CN" sz="2400" b="0" dirty="0">
                <a:solidFill>
                  <a:schemeClr val="tx1"/>
                </a:solidFill>
                <a:latin typeface="华文楷体" panose="02010600040101010101" pitchFamily="2" charset="-122"/>
                <a:ea typeface="华文楷体" panose="02010600040101010101" pitchFamily="2" charset="-122"/>
              </a:rPr>
              <a:t>:</a:t>
            </a:r>
            <a:r>
              <a:rPr lang="zh-CN" altLang="en-US" sz="2400" b="0" dirty="0">
                <a:solidFill>
                  <a:schemeClr val="tx1"/>
                </a:solidFill>
                <a:latin typeface="华文楷体" panose="02010600040101010101" pitchFamily="2" charset="-122"/>
                <a:ea typeface="华文楷体" panose="02010600040101010101" pitchFamily="2" charset="-122"/>
              </a:rPr>
              <a:t>每种体系结构描述语言都以独立的形式存在，描述语法不同而且互不兼容，这给体系结构描述语言的推广带来了一定的困难。</a:t>
            </a:r>
          </a:p>
          <a:p>
            <a:pPr eaLnBrk="1" hangingPunct="1">
              <a:lnSpc>
                <a:spcPct val="150000"/>
              </a:lnSpc>
            </a:pPr>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9598663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7776493" y="3287039"/>
            <a:ext cx="4355657" cy="3571876"/>
          </a:xfrm>
          <a:prstGeom prst="rect">
            <a:avLst/>
          </a:prstGeom>
        </p:spPr>
      </p:pic>
      <p:sp>
        <p:nvSpPr>
          <p:cNvPr id="9" name="椭圆 8"/>
          <p:cNvSpPr/>
          <p:nvPr/>
        </p:nvSpPr>
        <p:spPr bwMode="auto">
          <a:xfrm>
            <a:off x="1055442" y="2989312"/>
            <a:ext cx="1512887"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srgbClr val="FFFFFF"/>
              </a:solidFill>
              <a:latin typeface="Franklin Gothic Book"/>
              <a:ea typeface="黑体" panose="02010609060101010101" pitchFamily="49" charset="-122"/>
            </a:endParaRPr>
          </a:p>
        </p:txBody>
      </p:sp>
      <p:sp>
        <p:nvSpPr>
          <p:cNvPr id="6147" name="文本框 8"/>
          <p:cNvSpPr txBox="1">
            <a:spLocks noChangeArrowheads="1"/>
          </p:cNvSpPr>
          <p:nvPr/>
        </p:nvSpPr>
        <p:spPr bwMode="auto">
          <a:xfrm>
            <a:off x="1271341" y="3487787"/>
            <a:ext cx="10382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algn="ctr" eaLnBrk="1" fontAlgn="auto" hangingPunct="1">
              <a:spcBef>
                <a:spcPts val="0"/>
              </a:spcBef>
              <a:spcAft>
                <a:spcPts val="0"/>
              </a:spcAft>
            </a:pPr>
            <a:r>
              <a:rPr lang="zh-CN" altLang="en-US" sz="2800" b="1" dirty="0">
                <a:solidFill>
                  <a:srgbClr val="FFFFFF"/>
                </a:solidFill>
                <a:latin typeface="微软雅黑" pitchFamily="34" charset="-122"/>
                <a:ea typeface="微软雅黑" pitchFamily="34" charset="-122"/>
                <a:cs typeface="Times New Roman" pitchFamily="18" charset="0"/>
              </a:rPr>
              <a:t>目录</a:t>
            </a:r>
          </a:p>
        </p:txBody>
      </p:sp>
      <p:sp>
        <p:nvSpPr>
          <p:cNvPr id="11" name="文本框 10"/>
          <p:cNvSpPr txBox="1"/>
          <p:nvPr/>
        </p:nvSpPr>
        <p:spPr>
          <a:xfrm>
            <a:off x="2509645" y="1644477"/>
            <a:ext cx="5674588"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软件工程</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50</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年</a:t>
            </a:r>
          </a:p>
        </p:txBody>
      </p:sp>
      <p:sp>
        <p:nvSpPr>
          <p:cNvPr id="8" name="标题 1"/>
          <p:cNvSpPr txBox="1">
            <a:spLocks/>
          </p:cNvSpPr>
          <p:nvPr/>
        </p:nvSpPr>
        <p:spPr>
          <a:xfrm>
            <a:off x="119336" y="214609"/>
            <a:ext cx="8229600" cy="622027"/>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sz="3600" dirty="0">
                <a:latin typeface="Arial Black" panose="020B0A04020102020204" pitchFamily="34" charset="0"/>
                <a:ea typeface="华文中宋" panose="02010600040101010101" pitchFamily="2" charset="-122"/>
              </a:rPr>
              <a:t>Software Architecture</a:t>
            </a:r>
            <a:endParaRPr lang="zh-CN" altLang="en-US" kern="0" dirty="0">
              <a:latin typeface="华文中宋" panose="02010600040101010101" pitchFamily="2" charset="-122"/>
              <a:ea typeface="华文中宋" panose="02010600040101010101" pitchFamily="2" charset="-122"/>
            </a:endParaRPr>
          </a:p>
        </p:txBody>
      </p:sp>
      <p:sp>
        <p:nvSpPr>
          <p:cNvPr id="10" name="文本框 9"/>
          <p:cNvSpPr txBox="1"/>
          <p:nvPr/>
        </p:nvSpPr>
        <p:spPr>
          <a:xfrm>
            <a:off x="2515820" y="2086124"/>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2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概述</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文本框 13"/>
          <p:cNvSpPr txBox="1"/>
          <p:nvPr/>
        </p:nvSpPr>
        <p:spPr>
          <a:xfrm>
            <a:off x="2514563" y="2575150"/>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3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第二章 软件体系结构的研究与发展</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文本框 12"/>
          <p:cNvSpPr txBox="1"/>
          <p:nvPr/>
        </p:nvSpPr>
        <p:spPr>
          <a:xfrm>
            <a:off x="2513306" y="3027806"/>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4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软件体系结构的层次性</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2512048" y="3460918"/>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5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第四章 软件体系结构的设计原理</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2512048" y="3882847"/>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6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第五章 部件与连接器</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文本框 16"/>
          <p:cNvSpPr txBox="1"/>
          <p:nvPr/>
        </p:nvSpPr>
        <p:spPr>
          <a:xfrm>
            <a:off x="2509347" y="4309335"/>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00B05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7  | </a:t>
            </a:r>
            <a:r>
              <a:rPr lang="zh-CN" altLang="en-US"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第六章 软件体系结构的一般描述</a:t>
            </a:r>
            <a:endPar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文本框 17"/>
          <p:cNvSpPr txBox="1"/>
          <p:nvPr/>
        </p:nvSpPr>
        <p:spPr>
          <a:xfrm>
            <a:off x="2502474" y="4753203"/>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8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第七章 设计模式</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文本框 18"/>
          <p:cNvSpPr txBox="1"/>
          <p:nvPr/>
        </p:nvSpPr>
        <p:spPr>
          <a:xfrm>
            <a:off x="2495600" y="5173010"/>
            <a:ext cx="9289032"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9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OO</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的设计法则、体系结构风格、</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Overview</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etc.</a:t>
            </a:r>
          </a:p>
        </p:txBody>
      </p:sp>
    </p:spTree>
    <p:extLst>
      <p:ext uri="{BB962C8B-B14F-4D97-AF65-F5344CB8AC3E}">
        <p14:creationId xmlns:p14="http://schemas.microsoft.com/office/powerpoint/2010/main" val="24079665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78851"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§6.12 </a:t>
            </a:r>
            <a:r>
              <a:rPr lang="zh-CN" altLang="en-US" sz="3200" dirty="0">
                <a:latin typeface="华文中宋" panose="02010600040101010101" pitchFamily="2" charset="-122"/>
                <a:ea typeface="华文中宋" panose="02010600040101010101" pitchFamily="2" charset="-122"/>
              </a:rPr>
              <a:t>软件工程设计方法与体系结构描述</a:t>
            </a:r>
          </a:p>
        </p:txBody>
      </p:sp>
      <p:sp>
        <p:nvSpPr>
          <p:cNvPr id="78852" name="Rectangle 3"/>
          <p:cNvSpPr>
            <a:spLocks noGrp="1" noChangeArrowheads="1"/>
          </p:cNvSpPr>
          <p:nvPr>
            <p:ph type="body" idx="1"/>
          </p:nvPr>
        </p:nvSpPr>
        <p:spPr/>
        <p:txBody>
          <a:bodyPr/>
          <a:lstStyle/>
          <a:p>
            <a:pPr eaLnBrk="1" hangingPunct="1">
              <a:lnSpc>
                <a:spcPct val="150000"/>
              </a:lnSpc>
            </a:pPr>
            <a:r>
              <a:rPr lang="zh-CN" altLang="en-US" sz="2800" dirty="0">
                <a:solidFill>
                  <a:srgbClr val="324A7A"/>
                </a:solidFill>
                <a:latin typeface="华文中宋" panose="02010600040101010101" pitchFamily="2" charset="-122"/>
                <a:ea typeface="华文中宋" panose="02010600040101010101" pitchFamily="2" charset="-122"/>
              </a:rPr>
              <a:t>软件工程设计方法与体系结构描述</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传统的软件工程设计方法是针对软件的工程实现所提出的一整套思想和概念，提出的各种模型虽然未提及</a:t>
            </a:r>
            <a:r>
              <a:rPr lang="en-US" altLang="zh-CN" sz="2400" b="0" dirty="0">
                <a:solidFill>
                  <a:schemeClr val="tx1"/>
                </a:solidFill>
                <a:latin typeface="华文中宋" panose="02010600040101010101" pitchFamily="2" charset="-122"/>
                <a:ea typeface="华文中宋" panose="02010600040101010101" pitchFamily="2" charset="-122"/>
              </a:rPr>
              <a:t>SA</a:t>
            </a:r>
            <a:r>
              <a:rPr lang="zh-CN" altLang="en-US" sz="2400" b="0" dirty="0">
                <a:solidFill>
                  <a:schemeClr val="tx1"/>
                </a:solidFill>
                <a:latin typeface="华文中宋" panose="02010600040101010101" pitchFamily="2" charset="-122"/>
                <a:ea typeface="华文中宋" panose="02010600040101010101" pitchFamily="2" charset="-122"/>
              </a:rPr>
              <a:t>，但也代表了对软件构成的一种视图，也属于</a:t>
            </a:r>
            <a:r>
              <a:rPr lang="en-US" altLang="zh-CN" sz="2400" b="0" dirty="0">
                <a:solidFill>
                  <a:schemeClr val="tx1"/>
                </a:solidFill>
                <a:latin typeface="华文中宋" panose="02010600040101010101" pitchFamily="2" charset="-122"/>
                <a:ea typeface="华文中宋" panose="02010600040101010101" pitchFamily="2" charset="-122"/>
              </a:rPr>
              <a:t>SA</a:t>
            </a:r>
            <a:r>
              <a:rPr lang="zh-CN" altLang="en-US" sz="2400" b="0" dirty="0">
                <a:solidFill>
                  <a:schemeClr val="tx1"/>
                </a:solidFill>
                <a:latin typeface="华文中宋" panose="02010600040101010101" pitchFamily="2" charset="-122"/>
                <a:ea typeface="华文中宋" panose="02010600040101010101" pitchFamily="2" charset="-122"/>
              </a:rPr>
              <a:t>的范畴。</a:t>
            </a:r>
          </a:p>
          <a:p>
            <a:pPr lvl="1" eaLnBrk="1" hangingPunct="1">
              <a:lnSpc>
                <a:spcPct val="150000"/>
              </a:lnSpc>
              <a:buFont typeface="Wingdings" panose="05000000000000000000" pitchFamily="2" charset="2"/>
              <a:buChar char="n"/>
            </a:pPr>
            <a:r>
              <a:rPr lang="zh-CN" altLang="en-US" sz="2400" b="0" dirty="0">
                <a:solidFill>
                  <a:schemeClr val="tx1"/>
                </a:solidFill>
                <a:latin typeface="华文中宋" panose="02010600040101010101" pitchFamily="2" charset="-122"/>
                <a:ea typeface="华文中宋" panose="02010600040101010101" pitchFamily="2" charset="-122"/>
              </a:rPr>
              <a:t>从描述软件构成结构上看，传统的软件工程设计方法和</a:t>
            </a:r>
            <a:r>
              <a:rPr lang="en-US" altLang="zh-CN" sz="2400" b="0" dirty="0">
                <a:solidFill>
                  <a:schemeClr val="tx1"/>
                </a:solidFill>
                <a:latin typeface="华文中宋" panose="02010600040101010101" pitchFamily="2" charset="-122"/>
                <a:ea typeface="华文中宋" panose="02010600040101010101" pitchFamily="2" charset="-122"/>
              </a:rPr>
              <a:t>SA</a:t>
            </a:r>
            <a:r>
              <a:rPr lang="zh-CN" altLang="en-US" sz="2400" b="0" dirty="0">
                <a:solidFill>
                  <a:schemeClr val="tx1"/>
                </a:solidFill>
                <a:latin typeface="华文中宋" panose="02010600040101010101" pitchFamily="2" charset="-122"/>
                <a:ea typeface="华文中宋" panose="02010600040101010101" pitchFamily="2" charset="-122"/>
              </a:rPr>
              <a:t>描述的目标一致。软件工程设计强调的是功能和逻辑结构，而</a:t>
            </a:r>
            <a:r>
              <a:rPr lang="en-US" altLang="zh-CN" sz="2400" b="0" dirty="0">
                <a:solidFill>
                  <a:schemeClr val="tx1"/>
                </a:solidFill>
                <a:latin typeface="华文中宋" panose="02010600040101010101" pitchFamily="2" charset="-122"/>
                <a:ea typeface="华文中宋" panose="02010600040101010101" pitchFamily="2" charset="-122"/>
              </a:rPr>
              <a:t>SA</a:t>
            </a:r>
            <a:r>
              <a:rPr lang="zh-CN" altLang="en-US" sz="2400" b="0" dirty="0">
                <a:solidFill>
                  <a:schemeClr val="tx1"/>
                </a:solidFill>
                <a:latin typeface="华文中宋" panose="02010600040101010101" pitchFamily="2" charset="-122"/>
                <a:ea typeface="华文中宋" panose="02010600040101010101" pitchFamily="2" charset="-122"/>
              </a:rPr>
              <a:t>注重的是与运行和特性相关的结构，包括部件和连接器的规范、接口、规约、非功能特性等。</a:t>
            </a:r>
          </a:p>
        </p:txBody>
      </p:sp>
    </p:spTree>
    <p:extLst>
      <p:ext uri="{BB962C8B-B14F-4D97-AF65-F5344CB8AC3E}">
        <p14:creationId xmlns:p14="http://schemas.microsoft.com/office/powerpoint/2010/main" val="81156177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10243" name="Rectangle 2"/>
          <p:cNvSpPr>
            <a:spLocks noGrp="1" noChangeArrowheads="1"/>
          </p:cNvSpPr>
          <p:nvPr>
            <p:ph type="title"/>
          </p:nvPr>
        </p:nvSpPr>
        <p:spPr/>
        <p:txBody>
          <a:bodyPr/>
          <a:lstStyle/>
          <a:p>
            <a:pPr eaLnBrk="1" hangingPunct="1"/>
            <a:r>
              <a:rPr lang="en-US" altLang="zh-CN" sz="3400" dirty="0">
                <a:latin typeface="Times New Roman" panose="02020603050405020304" pitchFamily="18" charset="0"/>
                <a:ea typeface="华文中宋" panose="02010600040101010101" pitchFamily="2" charset="-122"/>
                <a:cs typeface="Times New Roman" panose="02020603050405020304" pitchFamily="18" charset="0"/>
              </a:rPr>
              <a:t>Chapter Six </a:t>
            </a:r>
            <a:r>
              <a:rPr lang="zh-CN" altLang="en-US" sz="3400" dirty="0">
                <a:latin typeface="Times New Roman" panose="02020603050405020304" pitchFamily="18" charset="0"/>
                <a:ea typeface="华文中宋" panose="02010600040101010101" pitchFamily="2" charset="-122"/>
                <a:cs typeface="Times New Roman" panose="02020603050405020304" pitchFamily="18" charset="0"/>
              </a:rPr>
              <a:t>体系结构的一般描述</a:t>
            </a:r>
          </a:p>
        </p:txBody>
      </p:sp>
      <p:sp>
        <p:nvSpPr>
          <p:cNvPr id="10244" name="Rectangle 3"/>
          <p:cNvSpPr>
            <a:spLocks noGrp="1" noChangeArrowheads="1"/>
          </p:cNvSpPr>
          <p:nvPr>
            <p:ph type="body" idx="1"/>
          </p:nvPr>
        </p:nvSpPr>
        <p:spPr>
          <a:xfrm>
            <a:off x="551384" y="966330"/>
            <a:ext cx="11089232" cy="5631023"/>
          </a:xfrm>
        </p:spPr>
        <p:txBody>
          <a:bodyPr/>
          <a:lstStyle/>
          <a:p>
            <a:pPr marL="0" eaLnBrk="1" hangingPunct="1">
              <a:lnSpc>
                <a:spcPct val="200000"/>
              </a:lnSpc>
              <a:spcBef>
                <a:spcPts val="0"/>
              </a:spcBef>
            </a:pPr>
            <a:r>
              <a:rPr lang="en-US" altLang="zh-CN" sz="2800" dirty="0">
                <a:solidFill>
                  <a:srgbClr val="002060"/>
                </a:solidFill>
                <a:ea typeface="华文中宋" panose="02010600040101010101" pitchFamily="2" charset="-122"/>
              </a:rPr>
              <a:t>Contents</a:t>
            </a:r>
          </a:p>
          <a:p>
            <a:pPr marL="522282" lvl="1" indent="-342900" eaLnBrk="1" hangingPunct="1">
              <a:lnSpc>
                <a:spcPct val="200000"/>
              </a:lnSpc>
              <a:spcBef>
                <a:spcPts val="0"/>
              </a:spcBef>
              <a:buFont typeface="Wingdings" panose="05000000000000000000" pitchFamily="2" charset="2"/>
              <a:buChar char="n"/>
            </a:pPr>
            <a:r>
              <a:rPr lang="zh-CN" altLang="en-US" sz="2400" dirty="0">
                <a:solidFill>
                  <a:schemeClr val="tx1"/>
                </a:solidFill>
                <a:latin typeface="华文楷体" panose="02010600040101010101" pitchFamily="2" charset="-122"/>
                <a:ea typeface="华文楷体" panose="02010600040101010101" pitchFamily="2" charset="-122"/>
              </a:rPr>
              <a:t>通用的一般体系结构的描述方法：主子程序、数据抽象和面向对象、层次结构</a:t>
            </a:r>
          </a:p>
          <a:p>
            <a:pPr marL="522282" lvl="1" indent="-342900" eaLnBrk="1" hangingPunct="1">
              <a:lnSpc>
                <a:spcPct val="200000"/>
              </a:lnSpc>
              <a:spcBef>
                <a:spcPts val="0"/>
              </a:spcBef>
              <a:buFont typeface="Wingdings" panose="05000000000000000000" pitchFamily="2" charset="2"/>
              <a:buChar char="n"/>
            </a:pPr>
            <a:r>
              <a:rPr lang="zh-CN" altLang="en-US" sz="2400" dirty="0">
                <a:solidFill>
                  <a:schemeClr val="tx1"/>
                </a:solidFill>
                <a:latin typeface="华文楷体" panose="02010600040101010101" pitchFamily="2" charset="-122"/>
                <a:ea typeface="华文楷体" panose="02010600040101010101" pitchFamily="2" charset="-122"/>
              </a:rPr>
              <a:t>理论的形式化方法：</a:t>
            </a:r>
            <a:r>
              <a:rPr lang="en-US" altLang="zh-CN" sz="2400" dirty="0">
                <a:solidFill>
                  <a:schemeClr val="tx1"/>
                </a:solidFill>
                <a:latin typeface="华文楷体" panose="02010600040101010101" pitchFamily="2" charset="-122"/>
                <a:ea typeface="华文楷体" panose="02010600040101010101" pitchFamily="2" charset="-122"/>
              </a:rPr>
              <a:t>Z Notation</a:t>
            </a:r>
            <a:r>
              <a:rPr lang="zh-CN" altLang="en-US" sz="2400" dirty="0">
                <a:solidFill>
                  <a:schemeClr val="tx1"/>
                </a:solidFill>
                <a:latin typeface="华文楷体" panose="02010600040101010101" pitchFamily="2" charset="-122"/>
                <a:ea typeface="华文楷体" panose="02010600040101010101" pitchFamily="2" charset="-122"/>
              </a:rPr>
              <a:t>、</a:t>
            </a:r>
            <a:r>
              <a:rPr lang="en-US" altLang="zh-CN" sz="2400" dirty="0">
                <a:solidFill>
                  <a:schemeClr val="tx1"/>
                </a:solidFill>
                <a:latin typeface="华文楷体" panose="02010600040101010101" pitchFamily="2" charset="-122"/>
                <a:ea typeface="华文楷体" panose="02010600040101010101" pitchFamily="2" charset="-122"/>
              </a:rPr>
              <a:t>CSP</a:t>
            </a:r>
            <a:r>
              <a:rPr lang="zh-CN" altLang="en-US" sz="2400" dirty="0">
                <a:solidFill>
                  <a:schemeClr val="tx1"/>
                </a:solidFill>
                <a:latin typeface="华文楷体" panose="02010600040101010101" pitchFamily="2" charset="-122"/>
                <a:ea typeface="华文楷体" panose="02010600040101010101" pitchFamily="2" charset="-122"/>
              </a:rPr>
              <a:t>、类属理论、化学抽象机模型</a:t>
            </a:r>
          </a:p>
          <a:p>
            <a:pPr marL="522282" lvl="1" indent="-342900" eaLnBrk="1" hangingPunct="1">
              <a:lnSpc>
                <a:spcPct val="200000"/>
              </a:lnSpc>
              <a:spcBef>
                <a:spcPts val="0"/>
              </a:spcBef>
              <a:buFont typeface="Wingdings" panose="05000000000000000000" pitchFamily="2" charset="2"/>
              <a:buChar char="n"/>
            </a:pPr>
            <a:r>
              <a:rPr lang="zh-CN" altLang="en-US" sz="2400" dirty="0">
                <a:solidFill>
                  <a:schemeClr val="tx1"/>
                </a:solidFill>
                <a:latin typeface="华文楷体" panose="02010600040101010101" pitchFamily="2" charset="-122"/>
                <a:ea typeface="华文楷体" panose="02010600040101010101" pitchFamily="2" charset="-122"/>
              </a:rPr>
              <a:t>软件体系结构集成环境：</a:t>
            </a:r>
            <a:r>
              <a:rPr lang="en-US" altLang="zh-CN" sz="2400" dirty="0" err="1">
                <a:solidFill>
                  <a:schemeClr val="tx1"/>
                </a:solidFill>
                <a:latin typeface="华文楷体" panose="02010600040101010101" pitchFamily="2" charset="-122"/>
                <a:ea typeface="华文楷体" panose="02010600040101010101" pitchFamily="2" charset="-122"/>
              </a:rPr>
              <a:t>UniCon</a:t>
            </a:r>
            <a:r>
              <a:rPr lang="zh-CN" altLang="en-US" sz="2400" dirty="0">
                <a:solidFill>
                  <a:schemeClr val="tx1"/>
                </a:solidFill>
                <a:latin typeface="华文楷体" panose="02010600040101010101" pitchFamily="2" charset="-122"/>
                <a:ea typeface="华文楷体" panose="02010600040101010101" pitchFamily="2" charset="-122"/>
              </a:rPr>
              <a:t>、</a:t>
            </a:r>
            <a:r>
              <a:rPr lang="en-US" altLang="zh-CN" sz="2400" dirty="0">
                <a:solidFill>
                  <a:schemeClr val="tx1"/>
                </a:solidFill>
                <a:latin typeface="华文楷体" panose="02010600040101010101" pitchFamily="2" charset="-122"/>
                <a:ea typeface="华文楷体" panose="02010600040101010101" pitchFamily="2" charset="-122"/>
              </a:rPr>
              <a:t>Darwin</a:t>
            </a:r>
            <a:r>
              <a:rPr lang="zh-CN" altLang="en-US" sz="2400" dirty="0">
                <a:solidFill>
                  <a:schemeClr val="tx1"/>
                </a:solidFill>
                <a:latin typeface="华文楷体" panose="02010600040101010101" pitchFamily="2" charset="-122"/>
                <a:ea typeface="华文楷体" panose="02010600040101010101" pitchFamily="2" charset="-122"/>
              </a:rPr>
              <a:t>、</a:t>
            </a:r>
            <a:r>
              <a:rPr lang="en-US" altLang="zh-CN" sz="2400" dirty="0">
                <a:solidFill>
                  <a:schemeClr val="tx1"/>
                </a:solidFill>
                <a:latin typeface="华文楷体" panose="02010600040101010101" pitchFamily="2" charset="-122"/>
                <a:ea typeface="华文楷体" panose="02010600040101010101" pitchFamily="2" charset="-122"/>
              </a:rPr>
              <a:t>Wright</a:t>
            </a:r>
            <a:r>
              <a:rPr lang="zh-CN" altLang="en-US" sz="2400" dirty="0">
                <a:solidFill>
                  <a:schemeClr val="tx1"/>
                </a:solidFill>
                <a:latin typeface="华文楷体" panose="02010600040101010101" pitchFamily="2" charset="-122"/>
                <a:ea typeface="华文楷体" panose="02010600040101010101" pitchFamily="2" charset="-122"/>
              </a:rPr>
              <a:t>、</a:t>
            </a:r>
            <a:r>
              <a:rPr lang="en-US" altLang="zh-CN" sz="2400" dirty="0">
                <a:solidFill>
                  <a:schemeClr val="tx1"/>
                </a:solidFill>
                <a:latin typeface="华文楷体" panose="02010600040101010101" pitchFamily="2" charset="-122"/>
                <a:ea typeface="华文楷体" panose="02010600040101010101" pitchFamily="2" charset="-122"/>
              </a:rPr>
              <a:t>ACME</a:t>
            </a:r>
          </a:p>
          <a:p>
            <a:pPr marL="522282" lvl="1" indent="-342900" eaLnBrk="1" hangingPunct="1">
              <a:lnSpc>
                <a:spcPct val="200000"/>
              </a:lnSpc>
              <a:spcBef>
                <a:spcPts val="0"/>
              </a:spcBef>
              <a:buFont typeface="Wingdings" panose="05000000000000000000" pitchFamily="2" charset="2"/>
              <a:buChar char="n"/>
            </a:pPr>
            <a:r>
              <a:rPr lang="zh-CN" altLang="en-US" sz="2400" dirty="0">
                <a:solidFill>
                  <a:schemeClr val="tx1"/>
                </a:solidFill>
                <a:latin typeface="华文楷体" panose="02010600040101010101" pitchFamily="2" charset="-122"/>
                <a:ea typeface="华文楷体" panose="02010600040101010101" pitchFamily="2" charset="-122"/>
              </a:rPr>
              <a:t>软件工程设计方法与体系结构描述</a:t>
            </a:r>
          </a:p>
        </p:txBody>
      </p:sp>
    </p:spTree>
    <p:extLst>
      <p:ext uri="{BB962C8B-B14F-4D97-AF65-F5344CB8AC3E}">
        <p14:creationId xmlns:p14="http://schemas.microsoft.com/office/powerpoint/2010/main" val="226929784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462" b="3514"/>
          <a:stretch/>
        </p:blipFill>
        <p:spPr bwMode="auto">
          <a:xfrm>
            <a:off x="0" y="-27384"/>
            <a:ext cx="12192000" cy="688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271" y="-113084"/>
            <a:ext cx="12216680"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fade thruBlk="1"/>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AB4AF51-E940-4C92-880C-92E1EB13FEC5}"/>
              </a:ext>
            </a:extLst>
          </p:cNvPr>
          <p:cNvSpPr>
            <a:spLocks noGrp="1"/>
          </p:cNvSpPr>
          <p:nvPr>
            <p:ph idx="1"/>
          </p:nvPr>
        </p:nvSpPr>
        <p:spPr>
          <a:xfrm>
            <a:off x="623392" y="1052736"/>
            <a:ext cx="11233248" cy="5546282"/>
          </a:xfrm>
        </p:spPr>
        <p:txBody>
          <a:bodyPr/>
          <a:lstStyle/>
          <a:p>
            <a:pPr eaLnBrk="1" hangingPunct="1">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体系结构设计过程的主要输出为体系结构的描述模型。</a:t>
            </a: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en-US" altLang="zh-CN" sz="2400" b="0" dirty="0">
                <a:solidFill>
                  <a:schemeClr val="tx1"/>
                </a:solidFill>
                <a:effectLst/>
                <a:latin typeface="华文中宋" panose="02010600040101010101" pitchFamily="2" charset="-122"/>
                <a:ea typeface="华文中宋" panose="02010600040101010101" pitchFamily="2" charset="-122"/>
              </a:rPr>
              <a:t>ADL</a:t>
            </a:r>
            <a:r>
              <a:rPr lang="zh-CN" altLang="en-US" sz="2400" b="0" dirty="0">
                <a:solidFill>
                  <a:schemeClr val="tx1"/>
                </a:solidFill>
                <a:effectLst/>
                <a:latin typeface="华文中宋" panose="02010600040101010101" pitchFamily="2" charset="-122"/>
                <a:ea typeface="华文中宋" panose="02010600040101010101" pitchFamily="2" charset="-122"/>
              </a:rPr>
              <a:t>通常不会在企业应用的开发中使用，</a:t>
            </a:r>
            <a:r>
              <a:rPr lang="en-US" altLang="zh-CN" sz="2400" b="0" dirty="0">
                <a:solidFill>
                  <a:schemeClr val="tx1"/>
                </a:solidFill>
                <a:effectLst/>
                <a:latin typeface="华文中宋" panose="02010600040101010101" pitchFamily="2" charset="-122"/>
                <a:ea typeface="华文中宋" panose="02010600040101010101" pitchFamily="2" charset="-122"/>
              </a:rPr>
              <a:t>ADL</a:t>
            </a:r>
            <a:r>
              <a:rPr lang="zh-CN" altLang="en-US" sz="2400" b="0" dirty="0">
                <a:solidFill>
                  <a:schemeClr val="tx1"/>
                </a:solidFill>
                <a:effectLst/>
                <a:latin typeface="华文中宋" panose="02010600040101010101" pitchFamily="2" charset="-122"/>
                <a:ea typeface="华文中宋" panose="02010600040101010101" pitchFamily="2" charset="-122"/>
              </a:rPr>
              <a:t>主要是实验室的。</a:t>
            </a: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通用的一般体系结构的描述方法：</a:t>
            </a:r>
            <a:r>
              <a:rPr lang="zh-CN" altLang="en-US" sz="2400" b="0" dirty="0">
                <a:effectLst/>
                <a:latin typeface="华文楷体" panose="02010600040101010101" pitchFamily="2" charset="-122"/>
                <a:ea typeface="华文楷体" panose="02010600040101010101" pitchFamily="2" charset="-122"/>
              </a:rPr>
              <a:t>主子程序、数据抽象和面向对象、层次结构</a:t>
            </a:r>
            <a:r>
              <a:rPr lang="zh-CN" altLang="en-US" sz="2400" b="0" dirty="0">
                <a:solidFill>
                  <a:schemeClr val="tx1"/>
                </a:solidFill>
                <a:effectLst/>
                <a:latin typeface="华文楷体" panose="02010600040101010101" pitchFamily="2" charset="-122"/>
                <a:ea typeface="华文楷体" panose="02010600040101010101" pitchFamily="2" charset="-122"/>
              </a:rPr>
              <a:t>（</a:t>
            </a:r>
            <a:r>
              <a:rPr lang="zh-CN" altLang="en-US" sz="2000" b="0" dirty="0">
                <a:solidFill>
                  <a:srgbClr val="C00000"/>
                </a:solidFill>
                <a:latin typeface="华文中宋" panose="02010600040101010101" pitchFamily="2" charset="-122"/>
                <a:ea typeface="华文中宋" panose="02010600040101010101" pitchFamily="2" charset="-122"/>
              </a:rPr>
              <a:t>二义性、不一致性、不完整性）</a:t>
            </a:r>
            <a:endParaRPr lang="en-US" altLang="zh-CN" sz="2000" b="0" dirty="0">
              <a:solidFill>
                <a:srgbClr val="C00000"/>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sz="2400" b="0" dirty="0">
                <a:solidFill>
                  <a:schemeClr val="tx1"/>
                </a:solidFill>
                <a:effectLst/>
                <a:latin typeface="华文中宋" panose="02010600040101010101" pitchFamily="2" charset="-122"/>
                <a:ea typeface="华文中宋" panose="02010600040101010101" pitchFamily="2" charset="-122"/>
              </a:rPr>
              <a:t>形式化的描述方法：</a:t>
            </a:r>
            <a:r>
              <a:rPr lang="zh-CN" altLang="en-US" sz="2400" b="0" dirty="0">
                <a:effectLst/>
                <a:latin typeface="华文楷体" panose="02010600040101010101" pitchFamily="2" charset="-122"/>
                <a:ea typeface="华文楷体" panose="02010600040101010101" pitchFamily="2" charset="-122"/>
              </a:rPr>
              <a:t>类属理论、</a:t>
            </a:r>
            <a:r>
              <a:rPr lang="en-US" altLang="zh-CN" sz="2400" b="0" dirty="0">
                <a:effectLst/>
                <a:latin typeface="华文楷体" panose="02010600040101010101" pitchFamily="2" charset="-122"/>
                <a:ea typeface="华文楷体" panose="02010600040101010101" pitchFamily="2" charset="-122"/>
              </a:rPr>
              <a:t>Z</a:t>
            </a:r>
            <a:r>
              <a:rPr lang="zh-CN" altLang="en-US" sz="2400" b="0" dirty="0">
                <a:effectLst/>
                <a:latin typeface="华文楷体" panose="02010600040101010101" pitchFamily="2" charset="-122"/>
                <a:ea typeface="华文楷体" panose="02010600040101010101" pitchFamily="2" charset="-122"/>
              </a:rPr>
              <a:t>、</a:t>
            </a:r>
            <a:r>
              <a:rPr lang="en-US" altLang="zh-CN" sz="2400" b="0" dirty="0">
                <a:effectLst/>
                <a:latin typeface="华文楷体" panose="02010600040101010101" pitchFamily="2" charset="-122"/>
                <a:ea typeface="华文楷体" panose="02010600040101010101" pitchFamily="2" charset="-122"/>
              </a:rPr>
              <a:t>CSP</a:t>
            </a:r>
            <a:r>
              <a:rPr lang="zh-CN" altLang="en-US" sz="2400" b="0" dirty="0">
                <a:effectLst/>
                <a:latin typeface="华文楷体" panose="02010600040101010101" pitchFamily="2" charset="-122"/>
                <a:ea typeface="华文楷体" panose="02010600040101010101" pitchFamily="2" charset="-122"/>
              </a:rPr>
              <a:t>、</a:t>
            </a:r>
            <a:r>
              <a:rPr lang="en-US" altLang="zh-CN" sz="2400" b="0" dirty="0">
                <a:effectLst/>
                <a:latin typeface="华文楷体" panose="02010600040101010101" pitchFamily="2" charset="-122"/>
                <a:ea typeface="华文楷体" panose="02010600040101010101" pitchFamily="2" charset="-122"/>
              </a:rPr>
              <a:t>CHAM</a:t>
            </a:r>
            <a:r>
              <a:rPr lang="zh-CN" altLang="en-US" sz="2400" b="0" dirty="0">
                <a:effectLst/>
                <a:latin typeface="华文楷体" panose="02010600040101010101" pitchFamily="2" charset="-122"/>
                <a:ea typeface="华文楷体" panose="02010600040101010101" pitchFamily="2" charset="-122"/>
              </a:rPr>
              <a:t>、</a:t>
            </a:r>
            <a:r>
              <a:rPr lang="en-US" altLang="zh-CN" sz="2400" b="0" dirty="0">
                <a:effectLst/>
                <a:latin typeface="华文楷体" panose="02010600040101010101" pitchFamily="2" charset="-122"/>
                <a:ea typeface="华文楷体" panose="02010600040101010101" pitchFamily="2" charset="-122"/>
              </a:rPr>
              <a:t>UNICON</a:t>
            </a:r>
            <a:r>
              <a:rPr lang="zh-CN" altLang="en-US" sz="2400" b="0" dirty="0">
                <a:effectLst/>
                <a:latin typeface="华文楷体" panose="02010600040101010101" pitchFamily="2" charset="-122"/>
                <a:ea typeface="华文楷体" panose="02010600040101010101" pitchFamily="2" charset="-122"/>
              </a:rPr>
              <a:t>、</a:t>
            </a:r>
            <a:r>
              <a:rPr lang="en-US" altLang="zh-CN" sz="2400" b="0" dirty="0">
                <a:effectLst/>
                <a:latin typeface="华文楷体" panose="02010600040101010101" pitchFamily="2" charset="-122"/>
                <a:ea typeface="华文楷体" panose="02010600040101010101" pitchFamily="2" charset="-122"/>
              </a:rPr>
              <a:t>Darwin</a:t>
            </a:r>
            <a:r>
              <a:rPr lang="zh-CN" altLang="en-US" sz="2400" b="0" dirty="0">
                <a:effectLst/>
                <a:latin typeface="华文楷体" panose="02010600040101010101" pitchFamily="2" charset="-122"/>
                <a:ea typeface="华文楷体" panose="02010600040101010101" pitchFamily="2" charset="-122"/>
              </a:rPr>
              <a:t>、</a:t>
            </a:r>
            <a:r>
              <a:rPr lang="en-US" altLang="zh-CN" sz="2400" b="0" dirty="0">
                <a:effectLst/>
                <a:latin typeface="华文楷体" panose="02010600040101010101" pitchFamily="2" charset="-122"/>
                <a:ea typeface="华文楷体" panose="02010600040101010101" pitchFamily="2" charset="-122"/>
              </a:rPr>
              <a:t>Wright</a:t>
            </a:r>
            <a:r>
              <a:rPr lang="zh-CN" altLang="en-US" sz="2400" b="0" dirty="0">
                <a:effectLst/>
                <a:latin typeface="华文楷体" panose="02010600040101010101" pitchFamily="2" charset="-122"/>
                <a:ea typeface="华文楷体" panose="02010600040101010101" pitchFamily="2" charset="-122"/>
              </a:rPr>
              <a:t>、</a:t>
            </a:r>
            <a:r>
              <a:rPr lang="en-US" altLang="zh-CN" sz="2400" b="0" dirty="0">
                <a:effectLst/>
                <a:latin typeface="华文楷体" panose="02010600040101010101" pitchFamily="2" charset="-122"/>
                <a:ea typeface="华文楷体" panose="02010600040101010101" pitchFamily="2" charset="-122"/>
              </a:rPr>
              <a:t>ACME</a:t>
            </a:r>
          </a:p>
          <a:p>
            <a:pPr eaLnBrk="1" hangingPunct="1">
              <a:buFont typeface="Wingdings" panose="05000000000000000000" pitchFamily="2" charset="2"/>
              <a:buChar char="n"/>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Char char="n"/>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buFont typeface="Wingdings" panose="05000000000000000000" pitchFamily="2" charset="2"/>
              <a:buChar char="n"/>
            </a:pPr>
            <a:endParaRPr lang="en-US" altLang="zh-CN" sz="20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p"/>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b="0" dirty="0">
              <a:solidFill>
                <a:schemeClr val="tx1"/>
              </a:solidFill>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en-US" altLang="zh-CN" sz="24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u"/>
            </a:pPr>
            <a:endParaRPr lang="zh-CN" altLang="en-US" sz="2400" dirty="0">
              <a:solidFill>
                <a:schemeClr val="tx1"/>
              </a:solidFill>
              <a:latin typeface="华文中宋" panose="02010600040101010101" pitchFamily="2" charset="-122"/>
              <a:ea typeface="华文中宋" panose="02010600040101010101" pitchFamily="2" charset="-122"/>
            </a:endParaRPr>
          </a:p>
        </p:txBody>
      </p:sp>
      <p:sp>
        <p:nvSpPr>
          <p:cNvPr id="3" name="内容占位符 2">
            <a:extLst>
              <a:ext uri="{FF2B5EF4-FFF2-40B4-BE49-F238E27FC236}">
                <a16:creationId xmlns:a16="http://schemas.microsoft.com/office/drawing/2014/main" id="{C604D2A7-3D4C-41D8-AC84-B06CB52F59D9}"/>
              </a:ext>
            </a:extLst>
          </p:cNvPr>
          <p:cNvSpPr>
            <a:spLocks noGrp="1"/>
          </p:cNvSpPr>
          <p:nvPr>
            <p:ph idx="10"/>
          </p:nvPr>
        </p:nvSpPr>
        <p:spPr/>
        <p:txBody>
          <a:bodyPr/>
          <a:lstStyle/>
          <a:p>
            <a:r>
              <a:rPr lang="zh-CN" altLang="en-US" dirty="0"/>
              <a:t>回顾</a:t>
            </a:r>
          </a:p>
        </p:txBody>
      </p:sp>
    </p:spTree>
    <p:extLst>
      <p:ext uri="{BB962C8B-B14F-4D97-AF65-F5344CB8AC3E}">
        <p14:creationId xmlns:p14="http://schemas.microsoft.com/office/powerpoint/2010/main" val="57687938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10243" name="Rectangle 2"/>
          <p:cNvSpPr>
            <a:spLocks noGrp="1" noChangeArrowheads="1"/>
          </p:cNvSpPr>
          <p:nvPr>
            <p:ph type="title"/>
          </p:nvPr>
        </p:nvSpPr>
        <p:spPr/>
        <p:txBody>
          <a:bodyPr/>
          <a:lstStyle/>
          <a:p>
            <a:pPr eaLnBrk="1" hangingPunct="1"/>
            <a:r>
              <a:rPr lang="en-US" altLang="zh-CN" sz="3400" dirty="0">
                <a:latin typeface="Times New Roman" panose="02020603050405020304" pitchFamily="18" charset="0"/>
                <a:ea typeface="华文中宋" panose="02010600040101010101" pitchFamily="2" charset="-122"/>
                <a:cs typeface="Times New Roman" panose="02020603050405020304" pitchFamily="18" charset="0"/>
              </a:rPr>
              <a:t>Chapter Six </a:t>
            </a:r>
            <a:r>
              <a:rPr lang="zh-CN" altLang="en-US" sz="3400" dirty="0">
                <a:latin typeface="Times New Roman" panose="02020603050405020304" pitchFamily="18" charset="0"/>
                <a:ea typeface="华文中宋" panose="02010600040101010101" pitchFamily="2" charset="-122"/>
                <a:cs typeface="Times New Roman" panose="02020603050405020304" pitchFamily="18" charset="0"/>
              </a:rPr>
              <a:t>体系结构的一般描述</a:t>
            </a:r>
          </a:p>
        </p:txBody>
      </p:sp>
      <p:sp>
        <p:nvSpPr>
          <p:cNvPr id="8" name="Rectangle 3">
            <a:extLst>
              <a:ext uri="{FF2B5EF4-FFF2-40B4-BE49-F238E27FC236}">
                <a16:creationId xmlns:a16="http://schemas.microsoft.com/office/drawing/2014/main" id="{9C6C3546-5D95-44EF-BE1D-E393EECFC179}"/>
              </a:ext>
            </a:extLst>
          </p:cNvPr>
          <p:cNvSpPr txBox="1">
            <a:spLocks noChangeArrowheads="1"/>
          </p:cNvSpPr>
          <p:nvPr/>
        </p:nvSpPr>
        <p:spPr bwMode="auto">
          <a:xfrm>
            <a:off x="514291" y="995381"/>
            <a:ext cx="11068109" cy="5603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63522" indent="-363522" algn="just" rtl="0" eaLnBrk="0" fontAlgn="base" hangingPunct="0">
              <a:lnSpc>
                <a:spcPct val="110000"/>
              </a:lnSpc>
              <a:spcBef>
                <a:spcPct val="20000"/>
              </a:spcBef>
              <a:spcAft>
                <a:spcPts val="400"/>
              </a:spcAft>
              <a:buSzPct val="100000"/>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Clr>
                <a:srgbClr val="A50021"/>
              </a:buClr>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Font typeface="Arial" panose="020B0604020202020204" pitchFamily="34" charset="0"/>
              <a:buChar char="•"/>
              <a:defRPr sz="2100" b="1">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eaLnBrk="1" hangingPunct="1">
              <a:lnSpc>
                <a:spcPct val="150000"/>
              </a:lnSpc>
              <a:buFont typeface="Wingdings" panose="05000000000000000000" pitchFamily="2" charset="2"/>
              <a:buChar char="p"/>
            </a:pPr>
            <a:r>
              <a:rPr lang="zh-CN" altLang="en-US" sz="2400" kern="0" dirty="0">
                <a:effectLst/>
                <a:latin typeface="华文中宋" panose="02010600040101010101" pitchFamily="2" charset="-122"/>
                <a:ea typeface="华文中宋" panose="02010600040101010101" pitchFamily="2" charset="-122"/>
              </a:rPr>
              <a:t>体系结构设计过程的主要</a:t>
            </a:r>
            <a:r>
              <a:rPr lang="zh-CN" altLang="en-US" sz="2400" kern="0" dirty="0">
                <a:effectLst/>
                <a:highlight>
                  <a:srgbClr val="FFFF00"/>
                </a:highlight>
                <a:latin typeface="华文中宋" panose="02010600040101010101" pitchFamily="2" charset="-122"/>
                <a:ea typeface="华文中宋" panose="02010600040101010101" pitchFamily="2" charset="-122"/>
              </a:rPr>
              <a:t>输出</a:t>
            </a:r>
            <a:r>
              <a:rPr lang="zh-CN" altLang="en-US" sz="2400" kern="0" dirty="0">
                <a:effectLst/>
                <a:latin typeface="华文中宋" panose="02010600040101010101" pitchFamily="2" charset="-122"/>
                <a:ea typeface="华文中宋" panose="02010600040101010101" pitchFamily="2" charset="-122"/>
              </a:rPr>
              <a:t>为体系结构的描述模型。</a:t>
            </a:r>
            <a:endParaRPr lang="en-US" altLang="zh-CN" sz="2400" kern="0" dirty="0">
              <a:effectLst/>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p"/>
            </a:pPr>
            <a:r>
              <a:rPr lang="zh-CN" altLang="en-US" sz="2400" kern="0" dirty="0">
                <a:effectLst/>
                <a:latin typeface="华文中宋" panose="02010600040101010101" pitchFamily="2" charset="-122"/>
                <a:ea typeface="华文中宋" panose="02010600040101010101" pitchFamily="2" charset="-122"/>
              </a:rPr>
              <a:t>体系结构表示的目的：是</a:t>
            </a:r>
            <a:r>
              <a:rPr lang="zh-CN" altLang="en-US" sz="2400" kern="0" dirty="0">
                <a:effectLst/>
                <a:highlight>
                  <a:srgbClr val="FFFF00"/>
                </a:highlight>
                <a:latin typeface="华文中宋" panose="02010600040101010101" pitchFamily="2" charset="-122"/>
                <a:ea typeface="华文中宋" panose="02010600040101010101" pitchFamily="2" charset="-122"/>
              </a:rPr>
              <a:t>系统的一种表示</a:t>
            </a:r>
            <a:r>
              <a:rPr lang="zh-CN" altLang="en-US" sz="2400" kern="0" dirty="0">
                <a:effectLst/>
                <a:latin typeface="华文中宋" panose="02010600040101010101" pitchFamily="2" charset="-122"/>
                <a:ea typeface="华文中宋" panose="02010600040101010101" pitchFamily="2" charset="-122"/>
              </a:rPr>
              <a:t>。</a:t>
            </a:r>
            <a:endParaRPr lang="en-US" altLang="zh-CN" sz="2400" kern="0" dirty="0">
              <a:effectLst/>
              <a:latin typeface="华文中宋" panose="02010600040101010101" pitchFamily="2" charset="-122"/>
              <a:ea typeface="华文中宋" panose="02010600040101010101" pitchFamily="2" charset="-122"/>
            </a:endParaRPr>
          </a:p>
          <a:p>
            <a:pPr lvl="2">
              <a:buFont typeface="Wingdings" panose="05000000000000000000" pitchFamily="2" charset="2"/>
              <a:buChar char="n"/>
            </a:pPr>
            <a:r>
              <a:rPr lang="zh-CN" altLang="en-US" sz="2400" dirty="0"/>
              <a:t>对任意所需级别的粒度，规定组件和连接器的体系结构约束。</a:t>
            </a:r>
            <a:endParaRPr lang="en-US" altLang="zh-CN" sz="2400" dirty="0"/>
          </a:p>
          <a:p>
            <a:pPr lvl="2">
              <a:buFont typeface="Wingdings" panose="05000000000000000000" pitchFamily="2" charset="2"/>
              <a:buChar char="n"/>
            </a:pPr>
            <a:r>
              <a:rPr lang="zh-CN" altLang="en-US" sz="2400" dirty="0"/>
              <a:t>把美学与工程分开</a:t>
            </a:r>
            <a:r>
              <a:rPr lang="zh-CN" altLang="en-US" sz="2000" dirty="0">
                <a:solidFill>
                  <a:srgbClr val="C00000"/>
                </a:solidFill>
              </a:rPr>
              <a:t>（美学容易修改）</a:t>
            </a:r>
            <a:r>
              <a:rPr lang="zh-CN" altLang="en-US" sz="2400" dirty="0"/>
              <a:t>。</a:t>
            </a:r>
            <a:endParaRPr lang="en-US" altLang="zh-CN" sz="2400" dirty="0"/>
          </a:p>
          <a:p>
            <a:pPr lvl="2">
              <a:buFont typeface="Wingdings" panose="05000000000000000000" pitchFamily="2" charset="2"/>
              <a:buChar char="n"/>
            </a:pPr>
            <a:r>
              <a:rPr lang="zh-CN" altLang="en-US" sz="2400" dirty="0"/>
              <a:t>以一种合适的视图或方式表达体系结构的不同方面</a:t>
            </a:r>
            <a:r>
              <a:rPr lang="zh-CN" altLang="en-US" sz="2000" dirty="0">
                <a:solidFill>
                  <a:srgbClr val="C00000"/>
                </a:solidFill>
              </a:rPr>
              <a:t>（</a:t>
            </a:r>
            <a:r>
              <a:rPr lang="en-US" altLang="zh-CN" sz="2000" dirty="0">
                <a:solidFill>
                  <a:srgbClr val="C00000"/>
                </a:solidFill>
              </a:rPr>
              <a:t>Views</a:t>
            </a:r>
            <a:r>
              <a:rPr lang="zh-CN" altLang="en-US" sz="2000" dirty="0">
                <a:solidFill>
                  <a:srgbClr val="C00000"/>
                </a:solidFill>
              </a:rPr>
              <a:t>）</a:t>
            </a:r>
            <a:r>
              <a:rPr lang="zh-CN" altLang="en-US" sz="2400" dirty="0"/>
              <a:t>。</a:t>
            </a:r>
            <a:endParaRPr lang="en-US" altLang="zh-CN" sz="2400" dirty="0"/>
          </a:p>
          <a:p>
            <a:pPr lvl="2">
              <a:buFont typeface="Wingdings" panose="05000000000000000000" pitchFamily="2" charset="2"/>
              <a:buChar char="n"/>
            </a:pPr>
            <a:r>
              <a:rPr lang="zh-CN" altLang="en-US" sz="2400" dirty="0"/>
              <a:t>进行相关性和一致性的分析。</a:t>
            </a:r>
            <a:endParaRPr lang="en-US" altLang="zh-CN" sz="2400" dirty="0"/>
          </a:p>
          <a:p>
            <a:pPr lvl="2">
              <a:buFont typeface="Wingdings" panose="05000000000000000000" pitchFamily="2" charset="2"/>
              <a:buChar char="n"/>
            </a:pPr>
            <a:r>
              <a:rPr lang="zh-CN" altLang="en-US" sz="2400" dirty="0"/>
              <a:t>支持系统生成或实例化</a:t>
            </a:r>
            <a:r>
              <a:rPr lang="zh-CN" altLang="en-US" sz="2000" dirty="0">
                <a:solidFill>
                  <a:srgbClr val="C00000"/>
                </a:solidFill>
              </a:rPr>
              <a:t>（机器可读）</a:t>
            </a:r>
            <a:r>
              <a:rPr lang="zh-CN" altLang="en-US" sz="2400" dirty="0"/>
              <a:t>。</a:t>
            </a:r>
            <a:endParaRPr lang="en-US" altLang="zh-CN" sz="2400" dirty="0"/>
          </a:p>
          <a:p>
            <a:pPr eaLnBrk="1" hangingPunct="1">
              <a:lnSpc>
                <a:spcPct val="150000"/>
              </a:lnSpc>
              <a:buFont typeface="Wingdings" panose="05000000000000000000" pitchFamily="2" charset="2"/>
              <a:buChar char="p"/>
            </a:pPr>
            <a:r>
              <a:rPr lang="zh-CN" altLang="en-US" sz="2400" kern="0" dirty="0">
                <a:effectLst/>
                <a:latin typeface="华文中宋" panose="02010600040101010101" pitchFamily="2" charset="-122"/>
                <a:ea typeface="华文中宋" panose="02010600040101010101" pitchFamily="2" charset="-122"/>
              </a:rPr>
              <a:t>体系结构的设计模型描述的</a:t>
            </a:r>
            <a:r>
              <a:rPr lang="zh-CN" altLang="en-US" sz="2400" kern="0" dirty="0">
                <a:effectLst/>
                <a:highlight>
                  <a:srgbClr val="FFFF00"/>
                </a:highlight>
                <a:latin typeface="华文中宋" panose="02010600040101010101" pitchFamily="2" charset="-122"/>
                <a:ea typeface="华文中宋" panose="02010600040101010101" pitchFamily="2" charset="-122"/>
              </a:rPr>
              <a:t>形式化程度越低</a:t>
            </a:r>
            <a:r>
              <a:rPr lang="zh-CN" altLang="en-US" sz="2400" kern="0" dirty="0">
                <a:effectLst/>
                <a:latin typeface="华文中宋" panose="02010600040101010101" pitchFamily="2" charset="-122"/>
                <a:ea typeface="华文中宋" panose="02010600040101010101" pitchFamily="2" charset="-122"/>
              </a:rPr>
              <a:t>，则：体系结构的评价就越难。</a:t>
            </a:r>
            <a:endParaRPr lang="en-US" altLang="zh-CN" sz="2400" kern="0" dirty="0">
              <a:effectLst/>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p"/>
            </a:pPr>
            <a:r>
              <a:rPr lang="zh-CN" altLang="en-US" sz="2400" kern="0" dirty="0">
                <a:effectLst/>
                <a:latin typeface="华文中宋" panose="02010600040101010101" pitchFamily="2" charset="-122"/>
                <a:ea typeface="华文中宋" panose="02010600040101010101" pitchFamily="2" charset="-122"/>
              </a:rPr>
              <a:t>语言的形式化使不同的人能够</a:t>
            </a:r>
            <a:r>
              <a:rPr lang="zh-CN" altLang="en-US" sz="2400" kern="0" dirty="0">
                <a:effectLst/>
                <a:highlight>
                  <a:srgbClr val="FFFF00"/>
                </a:highlight>
                <a:latin typeface="华文中宋" panose="02010600040101010101" pitchFamily="2" charset="-122"/>
                <a:ea typeface="华文中宋" panose="02010600040101010101" pitchFamily="2" charset="-122"/>
              </a:rPr>
              <a:t>以一种精确的方式</a:t>
            </a:r>
            <a:r>
              <a:rPr lang="zh-CN" altLang="en-US" sz="2400" kern="0" dirty="0">
                <a:effectLst/>
                <a:latin typeface="华文中宋" panose="02010600040101010101" pitchFamily="2" charset="-122"/>
                <a:ea typeface="华文中宋" panose="02010600040101010101" pitchFamily="2" charset="-122"/>
              </a:rPr>
              <a:t>理解一个模型</a:t>
            </a:r>
            <a:r>
              <a:rPr lang="zh-CN" altLang="en-US" sz="2000" kern="0" dirty="0">
                <a:effectLst/>
                <a:latin typeface="华文中宋" panose="02010600040101010101" pitchFamily="2" charset="-122"/>
                <a:ea typeface="华文中宋" panose="02010600040101010101" pitchFamily="2" charset="-122"/>
              </a:rPr>
              <a:t>。</a:t>
            </a:r>
            <a:endParaRPr lang="en-US" altLang="zh-CN" sz="2400" dirty="0"/>
          </a:p>
          <a:p>
            <a:pPr>
              <a:buFont typeface="Wingdings" panose="05000000000000000000" pitchFamily="2" charset="2"/>
              <a:buChar char="p"/>
            </a:pPr>
            <a:r>
              <a:rPr lang="zh-CN" altLang="en-US" sz="2400" kern="0" dirty="0">
                <a:effectLst/>
                <a:latin typeface="华文中宋" panose="02010600040101010101" pitchFamily="2" charset="-122"/>
                <a:ea typeface="华文中宋" panose="02010600040101010101" pitchFamily="2" charset="-122"/>
              </a:rPr>
              <a:t>将</a:t>
            </a:r>
            <a:r>
              <a:rPr lang="zh-CN" altLang="en-US" sz="2400" kern="0" dirty="0">
                <a:effectLst/>
                <a:highlight>
                  <a:srgbClr val="FFFF00"/>
                </a:highlight>
                <a:latin typeface="华文中宋" panose="02010600040101010101" pitchFamily="2" charset="-122"/>
                <a:ea typeface="华文中宋" panose="02010600040101010101" pitchFamily="2" charset="-122"/>
              </a:rPr>
              <a:t>质量</a:t>
            </a:r>
            <a:r>
              <a:rPr lang="zh-CN" altLang="en-US" sz="2400" kern="0" dirty="0">
                <a:effectLst/>
                <a:latin typeface="华文中宋" panose="02010600040101010101" pitchFamily="2" charset="-122"/>
                <a:ea typeface="华文中宋" panose="02010600040101010101" pitchFamily="2" charset="-122"/>
              </a:rPr>
              <a:t>属性的需求映射到软件体系结构不容易，在两者之间存在</a:t>
            </a:r>
            <a:r>
              <a:rPr lang="zh-CN" altLang="en-US" sz="2400" kern="0" dirty="0">
                <a:effectLst/>
                <a:highlight>
                  <a:srgbClr val="FFFF00"/>
                </a:highlight>
                <a:latin typeface="华文中宋" panose="02010600040101010101" pitchFamily="2" charset="-122"/>
                <a:ea typeface="华文中宋" panose="02010600040101010101" pitchFamily="2" charset="-122"/>
              </a:rPr>
              <a:t>许多断层</a:t>
            </a:r>
            <a:r>
              <a:rPr lang="zh-CN" altLang="en-US" sz="2400" kern="0" dirty="0">
                <a:effectLst/>
                <a:latin typeface="华文中宋" panose="02010600040101010101" pitchFamily="2" charset="-122"/>
                <a:ea typeface="华文中宋" panose="02010600040101010101" pitchFamily="2" charset="-122"/>
              </a:rPr>
              <a:t>。</a:t>
            </a:r>
            <a:endParaRPr lang="en-US" altLang="zh-CN" sz="2400" kern="0" dirty="0">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411605527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10243" name="Rectangle 2"/>
          <p:cNvSpPr>
            <a:spLocks noGrp="1" noChangeArrowheads="1"/>
          </p:cNvSpPr>
          <p:nvPr>
            <p:ph type="title"/>
          </p:nvPr>
        </p:nvSpPr>
        <p:spPr/>
        <p:txBody>
          <a:bodyPr/>
          <a:lstStyle/>
          <a:p>
            <a:pPr eaLnBrk="1" hangingPunct="1"/>
            <a:r>
              <a:rPr lang="en-US" altLang="zh-CN" sz="3400" dirty="0">
                <a:latin typeface="Times New Roman" panose="02020603050405020304" pitchFamily="18" charset="0"/>
                <a:ea typeface="华文中宋" panose="02010600040101010101" pitchFamily="2" charset="-122"/>
                <a:cs typeface="Times New Roman" panose="02020603050405020304" pitchFamily="18" charset="0"/>
              </a:rPr>
              <a:t>Chapter Six </a:t>
            </a:r>
            <a:r>
              <a:rPr lang="zh-CN" altLang="en-US" sz="3400" dirty="0">
                <a:latin typeface="Times New Roman" panose="02020603050405020304" pitchFamily="18" charset="0"/>
                <a:ea typeface="华文中宋" panose="02010600040101010101" pitchFamily="2" charset="-122"/>
                <a:cs typeface="Times New Roman" panose="02020603050405020304" pitchFamily="18" charset="0"/>
              </a:rPr>
              <a:t>体系结构的一般描述</a:t>
            </a:r>
          </a:p>
        </p:txBody>
      </p:sp>
      <p:sp>
        <p:nvSpPr>
          <p:cNvPr id="7" name="Rectangle 3">
            <a:extLst>
              <a:ext uri="{FF2B5EF4-FFF2-40B4-BE49-F238E27FC236}">
                <a16:creationId xmlns:a16="http://schemas.microsoft.com/office/drawing/2014/main" id="{BE9E93D8-66C3-4EEB-A36C-D6549FCFC830}"/>
              </a:ext>
            </a:extLst>
          </p:cNvPr>
          <p:cNvSpPr txBox="1">
            <a:spLocks noChangeArrowheads="1"/>
          </p:cNvSpPr>
          <p:nvPr/>
        </p:nvSpPr>
        <p:spPr bwMode="auto">
          <a:xfrm>
            <a:off x="504056" y="926138"/>
            <a:ext cx="11208568" cy="559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63522" indent="-363522" algn="just" rtl="0" eaLnBrk="0" fontAlgn="base" hangingPunct="0">
              <a:lnSpc>
                <a:spcPct val="110000"/>
              </a:lnSpc>
              <a:spcBef>
                <a:spcPct val="20000"/>
              </a:spcBef>
              <a:spcAft>
                <a:spcPts val="400"/>
              </a:spcAft>
              <a:buSzPct val="100000"/>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Clr>
                <a:srgbClr val="A50021"/>
              </a:buClr>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Font typeface="Arial" panose="020B0604020202020204" pitchFamily="34" charset="0"/>
              <a:buChar char="•"/>
              <a:defRPr sz="2100" b="1">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eaLnBrk="1" hangingPunct="1">
              <a:lnSpc>
                <a:spcPct val="150000"/>
              </a:lnSpc>
              <a:buFont typeface="Wingdings" panose="05000000000000000000" pitchFamily="2" charset="2"/>
              <a:buChar char="p"/>
            </a:pPr>
            <a:r>
              <a:rPr lang="en-US" altLang="zh-CN" sz="2400" kern="0" dirty="0">
                <a:effectLst/>
                <a:highlight>
                  <a:srgbClr val="FFFF00"/>
                </a:highlight>
                <a:latin typeface="Times New Roman" panose="02020603050405020304" pitchFamily="18" charset="0"/>
                <a:ea typeface="华文中宋" panose="02010600040101010101" pitchFamily="2" charset="-122"/>
              </a:rPr>
              <a:t>WHY</a:t>
            </a:r>
            <a:r>
              <a:rPr lang="en-US" altLang="zh-CN" sz="2400" kern="0" dirty="0">
                <a:effectLst/>
                <a:latin typeface="Times New Roman" panose="02020603050405020304" pitchFamily="18" charset="0"/>
                <a:ea typeface="华文中宋" panose="02010600040101010101" pitchFamily="2" charset="-122"/>
              </a:rPr>
              <a:t> ADL </a:t>
            </a:r>
            <a:r>
              <a:rPr lang="zh-CN" altLang="en-US" sz="2400" kern="0" dirty="0">
                <a:effectLst/>
                <a:latin typeface="Times New Roman" panose="02020603050405020304" pitchFamily="18" charset="0"/>
                <a:ea typeface="华文中宋" panose="02010600040101010101" pitchFamily="2" charset="-122"/>
              </a:rPr>
              <a:t>？</a:t>
            </a:r>
            <a:endParaRPr lang="zh-CN" altLang="en-US" sz="2000" b="0" kern="0" dirty="0">
              <a:latin typeface="Times New Roman" panose="02020603050405020304" pitchFamily="18" charset="0"/>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000" b="0" kern="0" dirty="0">
                <a:latin typeface="华文中宋" panose="02010600040101010101" pitchFamily="2" charset="-122"/>
                <a:ea typeface="华文中宋" panose="02010600040101010101" pitchFamily="2" charset="-122"/>
              </a:rPr>
              <a:t>从高层分析、设计或理解一个待开发的</a:t>
            </a:r>
            <a:r>
              <a:rPr lang="en-US" altLang="zh-CN" sz="2000" b="0" kern="0" dirty="0">
                <a:latin typeface="华文中宋" panose="02010600040101010101" pitchFamily="2" charset="-122"/>
                <a:ea typeface="华文中宋" panose="02010600040101010101" pitchFamily="2" charset="-122"/>
              </a:rPr>
              <a:t>System</a:t>
            </a:r>
            <a:r>
              <a:rPr lang="zh-CN" altLang="en-US" sz="2000" b="0" kern="0" dirty="0">
                <a:latin typeface="华文中宋" panose="02010600040101010101" pitchFamily="2" charset="-122"/>
                <a:ea typeface="华文中宋" panose="02010600040101010101" pitchFamily="2" charset="-122"/>
              </a:rPr>
              <a:t>；</a:t>
            </a:r>
          </a:p>
          <a:p>
            <a:pPr lvl="1" eaLnBrk="1" hangingPunct="1">
              <a:lnSpc>
                <a:spcPct val="150000"/>
              </a:lnSpc>
              <a:buFont typeface="Wingdings" panose="05000000000000000000" pitchFamily="2" charset="2"/>
              <a:buChar char="n"/>
            </a:pPr>
            <a:r>
              <a:rPr lang="zh-CN" altLang="en-US" sz="2000" b="0" kern="0" dirty="0">
                <a:latin typeface="华文中宋" panose="02010600040101010101" pitchFamily="2" charset="-122"/>
                <a:ea typeface="华文中宋" panose="02010600040101010101" pitchFamily="2" charset="-122"/>
              </a:rPr>
              <a:t>也许，将来你的研究就是</a:t>
            </a:r>
            <a:r>
              <a:rPr lang="en-US" altLang="zh-CN" sz="2000" b="0" kern="0" dirty="0">
                <a:latin typeface="华文中宋" panose="02010600040101010101" pitchFamily="2" charset="-122"/>
                <a:ea typeface="华文中宋" panose="02010600040101010101" pitchFamily="2" charset="-122"/>
              </a:rPr>
              <a:t>ADL</a:t>
            </a:r>
            <a:r>
              <a:rPr lang="zh-CN" altLang="en-US" sz="2000" b="0" kern="0" dirty="0">
                <a:latin typeface="华文中宋" panose="02010600040101010101" pitchFamily="2" charset="-122"/>
                <a:ea typeface="华文中宋" panose="02010600040101010101" pitchFamily="2" charset="-122"/>
              </a:rPr>
              <a:t>；</a:t>
            </a:r>
            <a:endParaRPr lang="en-US" altLang="zh-CN" sz="2000" b="0" kern="0"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en-US" altLang="zh-CN" sz="2000" b="0" kern="0" dirty="0">
                <a:latin typeface="华文中宋" panose="02010600040101010101" pitchFamily="2" charset="-122"/>
                <a:ea typeface="华文中宋" panose="02010600040101010101" pitchFamily="2" charset="-122"/>
              </a:rPr>
              <a:t>ADL</a:t>
            </a:r>
            <a:r>
              <a:rPr lang="zh-CN" altLang="en-US" sz="2000" b="0" kern="0" dirty="0">
                <a:latin typeface="华文中宋" panose="02010600040101010101" pitchFamily="2" charset="-122"/>
                <a:ea typeface="华文中宋" panose="02010600040101010101" pitchFamily="2" charset="-122"/>
              </a:rPr>
              <a:t>是趋势。</a:t>
            </a:r>
          </a:p>
          <a:p>
            <a:pPr eaLnBrk="1" hangingPunct="1">
              <a:lnSpc>
                <a:spcPct val="150000"/>
              </a:lnSpc>
              <a:buFont typeface="Wingdings" panose="05000000000000000000" pitchFamily="2" charset="2"/>
              <a:buChar char="p"/>
            </a:pPr>
            <a:r>
              <a:rPr lang="en-US" altLang="zh-CN" sz="2400" kern="0" dirty="0">
                <a:effectLst/>
                <a:latin typeface="华文中宋" panose="02010600040101010101" pitchFamily="2" charset="-122"/>
                <a:ea typeface="华文中宋" panose="02010600040101010101" pitchFamily="2" charset="-122"/>
              </a:rPr>
              <a:t>ADL</a:t>
            </a:r>
            <a:r>
              <a:rPr lang="zh-CN" altLang="en-US" sz="2400" kern="0" dirty="0">
                <a:effectLst/>
                <a:latin typeface="华文中宋" panose="02010600040101010101" pitchFamily="2" charset="-122"/>
                <a:ea typeface="华文中宋" panose="02010600040101010101" pitchFamily="2" charset="-122"/>
              </a:rPr>
              <a:t>通常不会在企业应用的开发中使用，</a:t>
            </a:r>
            <a:r>
              <a:rPr lang="en-US" altLang="zh-CN" sz="2400" kern="0" dirty="0">
                <a:effectLst/>
                <a:latin typeface="华文中宋" panose="02010600040101010101" pitchFamily="2" charset="-122"/>
                <a:ea typeface="华文中宋" panose="02010600040101010101" pitchFamily="2" charset="-122"/>
              </a:rPr>
              <a:t>ADL</a:t>
            </a:r>
            <a:r>
              <a:rPr lang="zh-CN" altLang="en-US" sz="2400" kern="0" dirty="0">
                <a:effectLst/>
                <a:latin typeface="华文中宋" panose="02010600040101010101" pitchFamily="2" charset="-122"/>
                <a:ea typeface="华文中宋" panose="02010600040101010101" pitchFamily="2" charset="-122"/>
              </a:rPr>
              <a:t>主要是实验室的，但，理解</a:t>
            </a:r>
            <a:r>
              <a:rPr lang="en-US" altLang="zh-CN" sz="2400" kern="0" dirty="0">
                <a:effectLst/>
                <a:latin typeface="华文中宋" panose="02010600040101010101" pitchFamily="2" charset="-122"/>
                <a:ea typeface="华文中宋" panose="02010600040101010101" pitchFamily="2" charset="-122"/>
              </a:rPr>
              <a:t>ADL</a:t>
            </a:r>
            <a:r>
              <a:rPr lang="zh-CN" altLang="en-US" sz="2400" kern="0" dirty="0">
                <a:effectLst/>
                <a:latin typeface="华文中宋" panose="02010600040101010101" pitchFamily="2" charset="-122"/>
                <a:ea typeface="华文中宋" panose="02010600040101010101" pitchFamily="2" charset="-122"/>
              </a:rPr>
              <a:t>有</a:t>
            </a:r>
            <a:r>
              <a:rPr lang="zh-CN" altLang="en-US" sz="2400" kern="0" dirty="0">
                <a:effectLst/>
                <a:highlight>
                  <a:srgbClr val="FFFF00"/>
                </a:highlight>
                <a:latin typeface="华文中宋" panose="02010600040101010101" pitchFamily="2" charset="-122"/>
                <a:ea typeface="华文中宋" panose="02010600040101010101" pitchFamily="2" charset="-122"/>
              </a:rPr>
              <a:t>两个好处</a:t>
            </a:r>
            <a:r>
              <a:rPr lang="zh-CN" altLang="en-US" sz="2400" kern="0" dirty="0">
                <a:effectLst/>
                <a:latin typeface="华文中宋" panose="02010600040101010101" pitchFamily="2" charset="-122"/>
                <a:ea typeface="华文中宋" panose="02010600040101010101" pitchFamily="2" charset="-122"/>
              </a:rPr>
              <a:t>：</a:t>
            </a:r>
            <a:endParaRPr lang="en-US" altLang="zh-CN" sz="2400" kern="0" dirty="0">
              <a:effectLst/>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200" b="0" kern="0" dirty="0">
                <a:latin typeface="华文中宋" panose="02010600040101010101" pitchFamily="2" charset="-122"/>
                <a:ea typeface="华文中宋" panose="02010600040101010101" pitchFamily="2" charset="-122"/>
              </a:rPr>
              <a:t>提高设计人员的水平，使其进入解决问题的一个更高级的范围或粒度；</a:t>
            </a:r>
            <a:endParaRPr lang="en-US" altLang="zh-CN" sz="2200" b="0" kern="0" dirty="0">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n"/>
            </a:pPr>
            <a:r>
              <a:rPr lang="zh-CN" altLang="en-US" sz="2200" b="0" kern="0" dirty="0">
                <a:latin typeface="华文中宋" panose="02010600040101010101" pitchFamily="2" charset="-122"/>
                <a:ea typeface="华文中宋" panose="02010600040101010101" pitchFamily="2" charset="-122"/>
              </a:rPr>
              <a:t>在某些环境下，设计者可能需要为特定的企业的问题空间 </a:t>
            </a:r>
            <a:r>
              <a:rPr lang="en-US" altLang="zh-CN" sz="2200" b="0" kern="0" dirty="0">
                <a:latin typeface="华文中宋" panose="02010600040101010101" pitchFamily="2" charset="-122"/>
                <a:ea typeface="华文中宋" panose="02010600040101010101" pitchFamily="2" charset="-122"/>
              </a:rPr>
              <a:t>OR </a:t>
            </a:r>
            <a:r>
              <a:rPr lang="zh-CN" altLang="en-US" sz="2200" b="0" kern="0" dirty="0">
                <a:latin typeface="华文中宋" panose="02010600040101010101" pitchFamily="2" charset="-122"/>
                <a:ea typeface="华文中宋" panose="02010600040101010101" pitchFamily="2" charset="-122"/>
              </a:rPr>
              <a:t>作为一个软件产品系列的工具设计一个定制的</a:t>
            </a:r>
            <a:r>
              <a:rPr lang="en-US" altLang="zh-CN" sz="2200" b="0" kern="0" dirty="0">
                <a:latin typeface="华文中宋" panose="02010600040101010101" pitchFamily="2" charset="-122"/>
                <a:ea typeface="华文中宋" panose="02010600040101010101" pitchFamily="2" charset="-122"/>
              </a:rPr>
              <a:t>ADL</a:t>
            </a:r>
            <a:r>
              <a:rPr lang="zh-CN" altLang="en-US" sz="2200" b="0" kern="0" dirty="0">
                <a:latin typeface="华文中宋" panose="02010600040101010101" pitchFamily="2" charset="-122"/>
                <a:ea typeface="华文中宋" panose="02010600040101010101" pitchFamily="2" charset="-122"/>
              </a:rPr>
              <a:t>，此</a:t>
            </a:r>
            <a:r>
              <a:rPr lang="en-US" altLang="zh-CN" sz="2200" b="0" kern="0" dirty="0">
                <a:latin typeface="华文中宋" panose="02010600040101010101" pitchFamily="2" charset="-122"/>
                <a:ea typeface="华文中宋" panose="02010600040101010101" pitchFamily="2" charset="-122"/>
              </a:rPr>
              <a:t>ADL</a:t>
            </a:r>
            <a:r>
              <a:rPr lang="zh-CN" altLang="en-US" sz="2200" b="0" kern="0" dirty="0">
                <a:latin typeface="华文中宋" panose="02010600040101010101" pitchFamily="2" charset="-122"/>
                <a:ea typeface="华文中宋" panose="02010600040101010101" pitchFamily="2" charset="-122"/>
              </a:rPr>
              <a:t>可能与描述系统部署配置的语言一样简单。</a:t>
            </a:r>
            <a:endParaRPr lang="en-US" altLang="zh-CN" sz="2200" b="0" kern="0" dirty="0">
              <a:latin typeface="华文中宋" panose="02010600040101010101" pitchFamily="2" charset="-122"/>
              <a:ea typeface="华文中宋" panose="02010600040101010101" pitchFamily="2" charset="-122"/>
            </a:endParaRPr>
          </a:p>
          <a:p>
            <a:pPr eaLnBrk="1" hangingPunct="1">
              <a:lnSpc>
                <a:spcPct val="150000"/>
              </a:lnSpc>
            </a:pPr>
            <a:endParaRPr lang="zh-CN" altLang="en-US" b="0" kern="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68131159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10243" name="Rectangle 2"/>
          <p:cNvSpPr>
            <a:spLocks noGrp="1" noChangeArrowheads="1"/>
          </p:cNvSpPr>
          <p:nvPr>
            <p:ph type="title"/>
          </p:nvPr>
        </p:nvSpPr>
        <p:spPr/>
        <p:txBody>
          <a:bodyPr/>
          <a:lstStyle/>
          <a:p>
            <a:pPr eaLnBrk="1" hangingPunct="1"/>
            <a:r>
              <a:rPr lang="en-US" altLang="zh-CN" sz="3400" dirty="0">
                <a:latin typeface="Times New Roman" panose="02020603050405020304" pitchFamily="18" charset="0"/>
                <a:ea typeface="华文中宋" panose="02010600040101010101" pitchFamily="2" charset="-122"/>
                <a:cs typeface="Times New Roman" panose="02020603050405020304" pitchFamily="18" charset="0"/>
              </a:rPr>
              <a:t>Chapter Six </a:t>
            </a:r>
            <a:r>
              <a:rPr lang="zh-CN" altLang="en-US" sz="3400" dirty="0">
                <a:latin typeface="Times New Roman" panose="02020603050405020304" pitchFamily="18" charset="0"/>
                <a:ea typeface="华文中宋" panose="02010600040101010101" pitchFamily="2" charset="-122"/>
                <a:cs typeface="Times New Roman" panose="02020603050405020304" pitchFamily="18" charset="0"/>
              </a:rPr>
              <a:t>体系结构的一般描述</a:t>
            </a:r>
          </a:p>
        </p:txBody>
      </p:sp>
      <p:sp>
        <p:nvSpPr>
          <p:cNvPr id="7" name="Rectangle 3">
            <a:extLst>
              <a:ext uri="{FF2B5EF4-FFF2-40B4-BE49-F238E27FC236}">
                <a16:creationId xmlns:a16="http://schemas.microsoft.com/office/drawing/2014/main" id="{BE9E93D8-66C3-4EEB-A36C-D6549FCFC830}"/>
              </a:ext>
            </a:extLst>
          </p:cNvPr>
          <p:cNvSpPr txBox="1">
            <a:spLocks noChangeArrowheads="1"/>
          </p:cNvSpPr>
          <p:nvPr/>
        </p:nvSpPr>
        <p:spPr bwMode="auto">
          <a:xfrm>
            <a:off x="504056" y="926138"/>
            <a:ext cx="11208568" cy="5599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36" tIns="45719" rIns="91436" bIns="45719" numCol="1" anchor="t" anchorCtr="0" compatLnSpc="1">
            <a:prstTxWarp prst="textNoShape">
              <a:avLst/>
            </a:prstTxWarp>
          </a:bodyPr>
          <a:lstStyle>
            <a:lvl1pPr marL="363522" indent="-363522" algn="just" rtl="0" eaLnBrk="0" fontAlgn="base" hangingPunct="0">
              <a:lnSpc>
                <a:spcPct val="110000"/>
              </a:lnSpc>
              <a:spcBef>
                <a:spcPct val="20000"/>
              </a:spcBef>
              <a:spcAft>
                <a:spcPts val="400"/>
              </a:spcAft>
              <a:buSzPct val="100000"/>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rtl="0" eaLnBrk="0" fontAlgn="base" hangingPunct="0">
              <a:lnSpc>
                <a:spcPts val="2800"/>
              </a:lnSpc>
              <a:spcBef>
                <a:spcPts val="1000"/>
              </a:spcBef>
              <a:spcAft>
                <a:spcPts val="0"/>
              </a:spcAft>
              <a:buClr>
                <a:srgbClr val="A50021"/>
              </a:buClr>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rtl="0" eaLnBrk="0" fontAlgn="base" hangingPunct="0">
              <a:spcBef>
                <a:spcPct val="20000"/>
              </a:spcBef>
              <a:spcAft>
                <a:spcPts val="0"/>
              </a:spcAft>
              <a:buFont typeface="Arial" panose="020B0604020202020204" pitchFamily="34" charset="0"/>
              <a:buChar char="•"/>
              <a:defRPr sz="2100" b="1">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rtl="0" eaLnBrk="0" fontAlgn="base" hangingPunct="0">
              <a:spcBef>
                <a:spcPct val="20000"/>
              </a:spcBef>
              <a:spcAft>
                <a:spcPct val="0"/>
              </a:spcAft>
              <a:buFont typeface="Times New Roman" panose="02020603050405020304" pitchFamily="18" charset="0"/>
              <a:buChar char="−"/>
              <a:defRPr sz="1900">
                <a:solidFill>
                  <a:schemeClr val="tx1"/>
                </a:solidFill>
                <a:latin typeface="仿宋" panose="02010609060101010101" pitchFamily="49" charset="-122"/>
                <a:ea typeface="仿宋" panose="02010609060101010101" pitchFamily="49" charset="-122"/>
                <a:cs typeface="Times New Roman" pitchFamily="18" charset="0"/>
              </a:defRPr>
            </a:lvl4pPr>
            <a:lvl5pPr marL="2138363" indent="-228600" algn="just" rtl="0" eaLnBrk="0" fontAlgn="base" hangingPunct="0">
              <a:spcBef>
                <a:spcPct val="20000"/>
              </a:spcBef>
              <a:spcAft>
                <a:spcPct val="0"/>
              </a:spcAft>
              <a:buChar char="»"/>
              <a:defRPr sz="2000">
                <a:solidFill>
                  <a:schemeClr val="tx1"/>
                </a:solidFill>
                <a:latin typeface="Times New Roman" pitchFamily="18" charset="0"/>
                <a:ea typeface="黑体" pitchFamily="2" charset="-122"/>
                <a:cs typeface="Times New Roman" pitchFamily="18" charset="0"/>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pPr eaLnBrk="1" hangingPunct="1">
              <a:lnSpc>
                <a:spcPct val="150000"/>
              </a:lnSpc>
              <a:buFont typeface="Wingdings" panose="05000000000000000000" pitchFamily="2" charset="2"/>
              <a:buChar char="p"/>
            </a:pPr>
            <a:r>
              <a:rPr lang="zh-CN" altLang="en-US" sz="2400" kern="0" dirty="0">
                <a:effectLst/>
                <a:latin typeface="华文中宋" panose="02010600040101010101" pitchFamily="2" charset="-122"/>
                <a:ea typeface="华文中宋" panose="02010600040101010101" pitchFamily="2" charset="-122"/>
              </a:rPr>
              <a:t>目前整个软件界对于软件体系结构的组成要素和结构描述</a:t>
            </a:r>
          </a:p>
          <a:p>
            <a:pPr lvl="1" eaLnBrk="1" hangingPunct="1">
              <a:lnSpc>
                <a:spcPct val="150000"/>
              </a:lnSpc>
              <a:buFont typeface="Wingdings" panose="05000000000000000000" pitchFamily="2" charset="2"/>
              <a:buChar char="n"/>
            </a:pPr>
            <a:r>
              <a:rPr lang="zh-CN" altLang="en-US" sz="2000" b="0" kern="0" dirty="0">
                <a:latin typeface="华文中宋" panose="02010600040101010101" pitchFamily="2" charset="-122"/>
                <a:ea typeface="华文中宋" panose="02010600040101010101" pitchFamily="2" charset="-122"/>
              </a:rPr>
              <a:t>在软件理论和工程实践中，人们已经在采用各种表达软件构成的描述形式，构成了软件设计结构表达的一些规范、术语；</a:t>
            </a:r>
          </a:p>
          <a:p>
            <a:pPr lvl="1" eaLnBrk="1" hangingPunct="1">
              <a:lnSpc>
                <a:spcPct val="150000"/>
              </a:lnSpc>
              <a:buFont typeface="Wingdings" panose="05000000000000000000" pitchFamily="2" charset="2"/>
              <a:buChar char="n"/>
            </a:pPr>
            <a:r>
              <a:rPr lang="zh-CN" altLang="en-US" sz="2000" b="0" kern="0" dirty="0">
                <a:latin typeface="华文中宋" panose="02010600040101010101" pitchFamily="2" charset="-122"/>
                <a:ea typeface="华文中宋" panose="02010600040101010101" pitchFamily="2" charset="-122"/>
              </a:rPr>
              <a:t>不统一、不规范；</a:t>
            </a:r>
          </a:p>
          <a:p>
            <a:pPr lvl="1" eaLnBrk="1" hangingPunct="1">
              <a:lnSpc>
                <a:spcPct val="150000"/>
              </a:lnSpc>
              <a:buFont typeface="Wingdings" panose="05000000000000000000" pitchFamily="2" charset="2"/>
              <a:buChar char="n"/>
            </a:pPr>
            <a:r>
              <a:rPr lang="zh-CN" altLang="en-US" sz="2000" b="0" kern="0" dirty="0">
                <a:latin typeface="华文中宋" panose="02010600040101010101" pitchFamily="2" charset="-122"/>
                <a:ea typeface="华文中宋" panose="02010600040101010101" pitchFamily="2" charset="-122"/>
              </a:rPr>
              <a:t>依赖于设计者的知识、经验和技巧；</a:t>
            </a:r>
          </a:p>
          <a:p>
            <a:pPr lvl="1" eaLnBrk="1" hangingPunct="1">
              <a:lnSpc>
                <a:spcPct val="150000"/>
              </a:lnSpc>
              <a:buFont typeface="Wingdings" panose="05000000000000000000" pitchFamily="2" charset="2"/>
              <a:buChar char="n"/>
            </a:pPr>
            <a:r>
              <a:rPr lang="zh-CN" altLang="en-US" sz="2000" b="0" kern="0" dirty="0">
                <a:latin typeface="华文中宋" panose="02010600040101010101" pitchFamily="2" charset="-122"/>
                <a:ea typeface="华文中宋" panose="02010600040101010101" pitchFamily="2" charset="-122"/>
              </a:rPr>
              <a:t>研究和建立形式化、规范化体系结构描述是必须的。</a:t>
            </a:r>
          </a:p>
          <a:p>
            <a:pPr eaLnBrk="1" hangingPunct="1">
              <a:lnSpc>
                <a:spcPct val="150000"/>
              </a:lnSpc>
              <a:buFont typeface="Wingdings" panose="05000000000000000000" pitchFamily="2" charset="2"/>
              <a:buChar char="p"/>
            </a:pPr>
            <a:r>
              <a:rPr lang="zh-CN" altLang="en-US" sz="2400" kern="0" dirty="0">
                <a:effectLst/>
                <a:latin typeface="华文中宋" panose="02010600040101010101" pitchFamily="2" charset="-122"/>
                <a:ea typeface="华文中宋" panose="02010600040101010101" pitchFamily="2" charset="-122"/>
              </a:rPr>
              <a:t>目前还没有关于体系结构的普遍接受的分类标准，也没有完善的体系结构理论</a:t>
            </a:r>
          </a:p>
          <a:p>
            <a:pPr lvl="1" eaLnBrk="1" hangingPunct="1">
              <a:lnSpc>
                <a:spcPct val="150000"/>
              </a:lnSpc>
              <a:buFont typeface="Wingdings" panose="05000000000000000000" pitchFamily="2" charset="2"/>
              <a:buChar char="n"/>
            </a:pPr>
            <a:r>
              <a:rPr lang="zh-CN" altLang="en-US" sz="2000" b="0" kern="0" dirty="0">
                <a:latin typeface="华文中宋" panose="02010600040101010101" pitchFamily="2" charset="-122"/>
                <a:ea typeface="华文中宋" panose="02010600040101010101" pitchFamily="2" charset="-122"/>
              </a:rPr>
              <a:t>但，基于目前的软件结构的知识，仍然可以列举出一些常见和正在应用的体系结构术语和概念、列举出在现实设计实践中广泛采用的软件结构，术语、概念等</a:t>
            </a:r>
            <a:r>
              <a:rPr lang="zh-CN" altLang="en-US" b="0" kern="0" dirty="0">
                <a:latin typeface="华文中宋" panose="02010600040101010101" pitchFamily="2" charset="-122"/>
                <a:ea typeface="华文中宋" panose="02010600040101010101" pitchFamily="2" charset="-122"/>
              </a:rPr>
              <a:t>。</a:t>
            </a:r>
          </a:p>
        </p:txBody>
      </p:sp>
    </p:spTree>
    <p:extLst>
      <p:ext uri="{BB962C8B-B14F-4D97-AF65-F5344CB8AC3E}">
        <p14:creationId xmlns:p14="http://schemas.microsoft.com/office/powerpoint/2010/main" val="1050969680"/>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p:cNvSpPr>
            <a:spLocks noGrp="1"/>
          </p:cNvSpPr>
          <p:nvPr>
            <p:ph type="sldNum" sz="quarter" idx="429496729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latinLnBrk="1">
              <a:spcBef>
                <a:spcPct val="20000"/>
              </a:spcBef>
              <a:buChar char="•"/>
              <a:defRPr kumimoji="1" sz="2500">
                <a:solidFill>
                  <a:schemeClr val="tx1"/>
                </a:solidFill>
                <a:latin typeface="-윤고딕140" pitchFamily="18" charset="-127"/>
                <a:ea typeface="-윤고딕140" pitchFamily="18" charset="-127"/>
              </a:defRPr>
            </a:lvl1pPr>
            <a:lvl2pPr marL="742932" indent="-285744" latinLnBrk="1">
              <a:spcBef>
                <a:spcPct val="20000"/>
              </a:spcBef>
              <a:buChar char="•"/>
              <a:defRPr kumimoji="1" sz="2000">
                <a:solidFill>
                  <a:schemeClr val="tx1"/>
                </a:solidFill>
                <a:latin typeface="-윤고딕140" pitchFamily="18" charset="-127"/>
                <a:ea typeface="-윤고딕140" pitchFamily="18" charset="-127"/>
              </a:defRPr>
            </a:lvl2pPr>
            <a:lvl3pPr marL="1142971" indent="-228594" latinLnBrk="1">
              <a:spcBef>
                <a:spcPct val="20000"/>
              </a:spcBef>
              <a:buChar char="•"/>
              <a:defRPr kumimoji="1">
                <a:solidFill>
                  <a:schemeClr val="tx1"/>
                </a:solidFill>
                <a:latin typeface="-윤고딕140" pitchFamily="18" charset="-127"/>
                <a:ea typeface="-윤고딕140" pitchFamily="18" charset="-127"/>
              </a:defRPr>
            </a:lvl3pPr>
            <a:lvl4pPr marL="1600160" indent="-228594" latinLnBrk="1">
              <a:spcBef>
                <a:spcPct val="20000"/>
              </a:spcBef>
              <a:buChar char="•"/>
              <a:defRPr kumimoji="1" sz="1600">
                <a:solidFill>
                  <a:schemeClr val="tx1"/>
                </a:solidFill>
                <a:latin typeface="-윤고딕140" pitchFamily="18" charset="-127"/>
                <a:ea typeface="-윤고딕140" pitchFamily="18" charset="-127"/>
              </a:defRPr>
            </a:lvl4pPr>
            <a:lvl5pPr marL="2057349" indent="-228594" latinLnBrk="1">
              <a:spcBef>
                <a:spcPct val="20000"/>
              </a:spcBef>
              <a:buChar char="•"/>
              <a:defRPr kumimoji="1" sz="1400">
                <a:solidFill>
                  <a:schemeClr val="tx1"/>
                </a:solidFill>
                <a:latin typeface="-윤고딕140" pitchFamily="18" charset="-127"/>
                <a:ea typeface="-윤고딕140" pitchFamily="18" charset="-127"/>
              </a:defRPr>
            </a:lvl5pPr>
            <a:lvl6pPr marL="2514537"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6pPr>
            <a:lvl7pPr marL="2971726"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7pPr>
            <a:lvl8pPr marL="3428914"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8pPr>
            <a:lvl9pPr marL="3886103" indent="-228594" eaLnBrk="0" fontAlgn="base" latinLnBrk="1" hangingPunct="0">
              <a:spcBef>
                <a:spcPct val="20000"/>
              </a:spcBef>
              <a:spcAft>
                <a:spcPct val="0"/>
              </a:spcAft>
              <a:buChar char="•"/>
              <a:defRPr kumimoji="1" sz="1400">
                <a:solidFill>
                  <a:schemeClr val="tx1"/>
                </a:solidFill>
                <a:latin typeface="-윤고딕140" pitchFamily="18" charset="-127"/>
                <a:ea typeface="-윤고딕140" pitchFamily="18" charset="-127"/>
              </a:defRPr>
            </a:lvl9pPr>
          </a:lstStyle>
          <a:p>
            <a:pPr>
              <a:spcBef>
                <a:spcPct val="0"/>
              </a:spcBef>
              <a:buFontTx/>
              <a:buNone/>
            </a:pPr>
            <a:endParaRPr lang="en-US" altLang="ko-KR" sz="1400" dirty="0"/>
          </a:p>
        </p:txBody>
      </p:sp>
      <p:sp>
        <p:nvSpPr>
          <p:cNvPr id="10243" name="Rectangle 2"/>
          <p:cNvSpPr>
            <a:spLocks noGrp="1" noChangeArrowheads="1"/>
          </p:cNvSpPr>
          <p:nvPr>
            <p:ph type="title"/>
          </p:nvPr>
        </p:nvSpPr>
        <p:spPr/>
        <p:txBody>
          <a:bodyPr/>
          <a:lstStyle/>
          <a:p>
            <a:pPr eaLnBrk="1" hangingPunct="1"/>
            <a:r>
              <a:rPr lang="en-US" altLang="zh-CN" sz="3400" dirty="0">
                <a:latin typeface="Times New Roman" panose="02020603050405020304" pitchFamily="18" charset="0"/>
                <a:ea typeface="华文中宋" panose="02010600040101010101" pitchFamily="2" charset="-122"/>
                <a:cs typeface="Times New Roman" panose="02020603050405020304" pitchFamily="18" charset="0"/>
              </a:rPr>
              <a:t>Chapter Six </a:t>
            </a:r>
            <a:r>
              <a:rPr lang="zh-CN" altLang="en-US" sz="3400" dirty="0">
                <a:latin typeface="Times New Roman" panose="02020603050405020304" pitchFamily="18" charset="0"/>
                <a:ea typeface="华文中宋" panose="02010600040101010101" pitchFamily="2" charset="-122"/>
                <a:cs typeface="Times New Roman" panose="02020603050405020304" pitchFamily="18" charset="0"/>
              </a:rPr>
              <a:t>体系结构的一般描述</a:t>
            </a:r>
          </a:p>
        </p:txBody>
      </p:sp>
      <p:sp>
        <p:nvSpPr>
          <p:cNvPr id="10244" name="Rectangle 3"/>
          <p:cNvSpPr>
            <a:spLocks noGrp="1" noChangeArrowheads="1"/>
          </p:cNvSpPr>
          <p:nvPr>
            <p:ph type="body" idx="1"/>
          </p:nvPr>
        </p:nvSpPr>
        <p:spPr>
          <a:xfrm>
            <a:off x="551384" y="966330"/>
            <a:ext cx="10828784" cy="5631023"/>
          </a:xfrm>
        </p:spPr>
        <p:txBody>
          <a:bodyPr/>
          <a:lstStyle/>
          <a:p>
            <a:pPr marL="0" eaLnBrk="1" hangingPunct="1">
              <a:lnSpc>
                <a:spcPct val="200000"/>
              </a:lnSpc>
              <a:spcBef>
                <a:spcPts val="0"/>
              </a:spcBef>
            </a:pPr>
            <a:r>
              <a:rPr lang="zh-CN" altLang="en-US" dirty="0">
                <a:solidFill>
                  <a:srgbClr val="002060"/>
                </a:solidFill>
                <a:ea typeface="华文中宋" panose="02010600040101010101" pitchFamily="2" charset="-122"/>
              </a:rPr>
              <a:t>通用的一般体系结构的描述方法</a:t>
            </a:r>
          </a:p>
          <a:p>
            <a:pPr marL="930260" lvl="3" indent="-342900" eaLnBrk="1" hangingPunct="1">
              <a:lnSpc>
                <a:spcPct val="200000"/>
              </a:lnSpc>
              <a:spcBef>
                <a:spcPts val="0"/>
              </a:spcBef>
              <a:buFont typeface="Wingdings" panose="05000000000000000000" pitchFamily="2" charset="2"/>
              <a:buChar char="n"/>
            </a:pPr>
            <a:r>
              <a:rPr lang="zh-CN" altLang="en-US" sz="2400" dirty="0">
                <a:latin typeface="华文楷体" panose="02010600040101010101" pitchFamily="2" charset="-122"/>
                <a:ea typeface="华文楷体" panose="02010600040101010101" pitchFamily="2" charset="-122"/>
              </a:rPr>
              <a:t>主子程序、数据抽象和面向对象、层次结构</a:t>
            </a:r>
          </a:p>
          <a:p>
            <a:pPr marL="0" eaLnBrk="1" hangingPunct="1">
              <a:lnSpc>
                <a:spcPct val="200000"/>
              </a:lnSpc>
              <a:spcBef>
                <a:spcPts val="0"/>
              </a:spcBef>
            </a:pPr>
            <a:r>
              <a:rPr lang="zh-CN" altLang="en-US" dirty="0">
                <a:solidFill>
                  <a:srgbClr val="002060"/>
                </a:solidFill>
                <a:ea typeface="华文中宋" panose="02010600040101010101" pitchFamily="2" charset="-122"/>
              </a:rPr>
              <a:t>理论的形式化方法</a:t>
            </a:r>
          </a:p>
          <a:p>
            <a:pPr marL="930260" lvl="3" indent="-342900" eaLnBrk="1" hangingPunct="1">
              <a:lnSpc>
                <a:spcPct val="200000"/>
              </a:lnSpc>
              <a:spcBef>
                <a:spcPts val="0"/>
              </a:spcBef>
              <a:buFont typeface="Wingdings" panose="05000000000000000000" pitchFamily="2" charset="2"/>
              <a:buChar char="n"/>
            </a:pPr>
            <a:r>
              <a:rPr lang="en-US" altLang="zh-CN" sz="2400" dirty="0">
                <a:latin typeface="华文楷体" panose="02010600040101010101" pitchFamily="2" charset="-122"/>
                <a:ea typeface="华文楷体" panose="02010600040101010101" pitchFamily="2" charset="-122"/>
              </a:rPr>
              <a:t>Z Notation</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CSP</a:t>
            </a:r>
            <a:r>
              <a:rPr lang="zh-CN" altLang="en-US" sz="2400" dirty="0">
                <a:latin typeface="华文楷体" panose="02010600040101010101" pitchFamily="2" charset="-122"/>
                <a:ea typeface="华文楷体" panose="02010600040101010101" pitchFamily="2" charset="-122"/>
              </a:rPr>
              <a:t>、类属理论、化学抽象机模型</a:t>
            </a:r>
          </a:p>
          <a:p>
            <a:pPr marL="0" eaLnBrk="1" hangingPunct="1">
              <a:lnSpc>
                <a:spcPct val="200000"/>
              </a:lnSpc>
              <a:spcBef>
                <a:spcPts val="0"/>
              </a:spcBef>
            </a:pPr>
            <a:r>
              <a:rPr lang="zh-CN" altLang="en-US" dirty="0">
                <a:solidFill>
                  <a:srgbClr val="002060"/>
                </a:solidFill>
                <a:ea typeface="华文中宋" panose="02010600040101010101" pitchFamily="2" charset="-122"/>
              </a:rPr>
              <a:t>软件体系结构集成环境</a:t>
            </a:r>
          </a:p>
          <a:p>
            <a:pPr marL="930260" lvl="3" indent="-342900" eaLnBrk="1" hangingPunct="1">
              <a:lnSpc>
                <a:spcPct val="200000"/>
              </a:lnSpc>
              <a:spcBef>
                <a:spcPts val="0"/>
              </a:spcBef>
              <a:buFont typeface="Wingdings" panose="05000000000000000000" pitchFamily="2" charset="2"/>
              <a:buChar char="n"/>
            </a:pPr>
            <a:r>
              <a:rPr lang="en-US" altLang="zh-CN" sz="2400" dirty="0" err="1">
                <a:latin typeface="华文楷体" panose="02010600040101010101" pitchFamily="2" charset="-122"/>
                <a:ea typeface="华文楷体" panose="02010600040101010101" pitchFamily="2" charset="-122"/>
              </a:rPr>
              <a:t>UniCon</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Darwin</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Wright</a:t>
            </a:r>
            <a:r>
              <a:rPr lang="zh-CN" altLang="en-US" sz="2400" dirty="0">
                <a:latin typeface="华文楷体" panose="02010600040101010101" pitchFamily="2" charset="-122"/>
                <a:ea typeface="华文楷体" panose="02010600040101010101" pitchFamily="2" charset="-122"/>
              </a:rPr>
              <a:t>、</a:t>
            </a:r>
            <a:r>
              <a:rPr lang="en-US" altLang="zh-CN" sz="2400" dirty="0">
                <a:latin typeface="华文楷体" panose="02010600040101010101" pitchFamily="2" charset="-122"/>
                <a:ea typeface="华文楷体" panose="02010600040101010101" pitchFamily="2" charset="-122"/>
              </a:rPr>
              <a:t>ACME</a:t>
            </a:r>
          </a:p>
          <a:p>
            <a:pPr marL="0" eaLnBrk="1" hangingPunct="1">
              <a:lnSpc>
                <a:spcPct val="200000"/>
              </a:lnSpc>
              <a:spcBef>
                <a:spcPts val="0"/>
              </a:spcBef>
            </a:pPr>
            <a:r>
              <a:rPr lang="zh-CN" altLang="en-US" dirty="0">
                <a:solidFill>
                  <a:srgbClr val="002060"/>
                </a:solidFill>
                <a:ea typeface="华文中宋" panose="02010600040101010101" pitchFamily="2" charset="-122"/>
              </a:rPr>
              <a:t>软件工程设计方法与体系结构描述</a:t>
            </a:r>
          </a:p>
        </p:txBody>
      </p:sp>
    </p:spTree>
    <p:extLst>
      <p:ext uri="{BB962C8B-B14F-4D97-AF65-F5344CB8AC3E}">
        <p14:creationId xmlns:p14="http://schemas.microsoft.com/office/powerpoint/2010/main" val="462745801"/>
      </p:ext>
    </p:extLst>
  </p:cSld>
  <p:clrMapOvr>
    <a:masterClrMapping/>
  </p:clrMapOvr>
  <p:transition/>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厦门大学">
  <a:themeElements>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rgbClr val="133984"/>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rgbClr val="133984"/>
            </a:solidFill>
            <a:effectLst/>
            <a:latin typeface="Arial" charset="0"/>
            <a:ea typeface="黑体" pitchFamily="2" charset="-122"/>
          </a:defRPr>
        </a:defPPr>
      </a:lstStyle>
    </a:lnDef>
    <a:txDef>
      <a:spPr>
        <a:pattFill prst="pct5">
          <a:fgClr>
            <a:schemeClr val="accent1"/>
          </a:fgClr>
          <a:bgClr>
            <a:schemeClr val="bg1"/>
          </a:bgClr>
        </a:pattFill>
        <a:effectLst>
          <a:outerShdw blurRad="50800" dist="38100" dir="2700000" algn="tl" rotWithShape="0">
            <a:prstClr val="black">
              <a:alpha val="40000"/>
            </a:prstClr>
          </a:outerShdw>
        </a:effectLst>
      </a:spPr>
      <a:bodyPr wrap="square" rtlCol="0">
        <a:spAutoFit/>
      </a:bodyPr>
      <a:lstStyle>
        <a:defPPr algn="ctr">
          <a:defRPr sz="2000" b="1" dirty="0" smtClean="0">
            <a:solidFill>
              <a:srgbClr val="C00000"/>
            </a:solidFill>
            <a:latin typeface="微软雅黑" panose="020B0503020204020204" pitchFamily="34" charset="-122"/>
            <a:ea typeface="微软雅黑" panose="020B0503020204020204" pitchFamily="34" charset="-122"/>
          </a:defRPr>
        </a:defPPr>
      </a:lstStyle>
    </a:txDef>
  </a:objectDefaults>
  <a:extraClrSchemeLst>
    <a:extraClrScheme>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国发展论坛张杰校长报告07093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国发展论坛张杰校长报告07093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国发展论坛张杰校长报告07093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国发展论坛张杰校长报告07093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国发展论坛张杰校长报告07093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国发展论坛张杰校长报告07093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国发展论坛张杰校长报告07093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国发展论坛张杰校长报告07093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国发展论坛张杰校长报告07093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国发展论坛张杰校长报告07093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国发展论坛张杰校长报告07093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24826</TotalTime>
  <Words>6232</Words>
  <Application>Microsoft Office PowerPoint</Application>
  <PresentationFormat>宽屏</PresentationFormat>
  <Paragraphs>635</Paragraphs>
  <Slides>53</Slides>
  <Notes>22</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53</vt:i4>
      </vt:variant>
    </vt:vector>
  </HeadingPairs>
  <TitlesOfParts>
    <vt:vector size="70" baseType="lpstr">
      <vt:lpstr>Gungsuh</vt:lpstr>
      <vt:lpstr>ITC Avant Garde Gothic Demi</vt:lpstr>
      <vt:lpstr>仿宋</vt:lpstr>
      <vt:lpstr>黑体</vt:lpstr>
      <vt:lpstr>华文楷体</vt:lpstr>
      <vt:lpstr>华文中宋</vt:lpstr>
      <vt:lpstr>楷体</vt:lpstr>
      <vt:lpstr>微软雅黑</vt:lpstr>
      <vt:lpstr>Arial</vt:lpstr>
      <vt:lpstr>Arial Black</vt:lpstr>
      <vt:lpstr>Berlin Sans FB Demi</vt:lpstr>
      <vt:lpstr>Franklin Gothic Book</vt:lpstr>
      <vt:lpstr>Times</vt:lpstr>
      <vt:lpstr>Times New Roman</vt:lpstr>
      <vt:lpstr>Wingdings</vt:lpstr>
      <vt:lpstr>Blank Presentation</vt:lpstr>
      <vt:lpstr>厦门大学</vt:lpstr>
      <vt:lpstr>PowerPoint 演示文稿</vt:lpstr>
      <vt:lpstr>PowerPoint 演示文稿</vt:lpstr>
      <vt:lpstr>PowerPoint 演示文稿</vt:lpstr>
      <vt:lpstr>Software Architecture --- Perspective on an Emerging Discipline  软件体系结构 --- 一门初露端倪的学科</vt:lpstr>
      <vt:lpstr>PowerPoint 演示文稿</vt:lpstr>
      <vt:lpstr>Chapter Six 体系结构的一般描述</vt:lpstr>
      <vt:lpstr>Chapter Six 体系结构的一般描述</vt:lpstr>
      <vt:lpstr>Chapter Six 体系结构的一般描述</vt:lpstr>
      <vt:lpstr>Chapter Six 体系结构的一般描述</vt:lpstr>
      <vt:lpstr>§6.1 主程序与子程序</vt:lpstr>
      <vt:lpstr>§6.1 主程序与子程序</vt:lpstr>
      <vt:lpstr>§6.2 数据抽象和面向对象</vt:lpstr>
      <vt:lpstr>§6.2 数据抽象和面向对象</vt:lpstr>
      <vt:lpstr>§6.2 数据抽象和面向对象</vt:lpstr>
      <vt:lpstr>§6.2 数据抽象和面向对象</vt:lpstr>
      <vt:lpstr>§6.2 数据抽象和面向对象</vt:lpstr>
      <vt:lpstr>§6.2 数据抽象和面向对象</vt:lpstr>
      <vt:lpstr>§6.3 层次结构</vt:lpstr>
      <vt:lpstr>§6.3 层次结构</vt:lpstr>
      <vt:lpstr>§6.3 层次结构</vt:lpstr>
      <vt:lpstr>§6.3 层次结构</vt:lpstr>
      <vt:lpstr>§6.3 层次结构</vt:lpstr>
      <vt:lpstr>§6.3 层次结构</vt:lpstr>
      <vt:lpstr>§6.3 层次结构</vt:lpstr>
      <vt:lpstr>§6.3 层次结构</vt:lpstr>
      <vt:lpstr>§6.3 层次结构</vt:lpstr>
      <vt:lpstr>§6.3 层次结构</vt:lpstr>
      <vt:lpstr>§6.3 层次结构</vt:lpstr>
      <vt:lpstr>§6.3 层次结构</vt:lpstr>
      <vt:lpstr>§6.3 层次结构</vt:lpstr>
      <vt:lpstr>§6.3 层次结构</vt:lpstr>
      <vt:lpstr>§6.4 体系结构的形式化描述</vt:lpstr>
      <vt:lpstr>§6.4 体系结构的描述</vt:lpstr>
      <vt:lpstr>§6.4 体系结构的描述</vt:lpstr>
      <vt:lpstr>§6.4 体系结构的描述</vt:lpstr>
      <vt:lpstr>§6.4 体系结构的描述</vt:lpstr>
      <vt:lpstr>§6.4 体系结构的描述：类属理论</vt:lpstr>
      <vt:lpstr>§6.5 形式化描述：Z Notation</vt:lpstr>
      <vt:lpstr>§6.6 形式化描述：CSP</vt:lpstr>
      <vt:lpstr>§6.7 化学抽象机制</vt:lpstr>
      <vt:lpstr>§6.8 软件体系结构集成环境</vt:lpstr>
      <vt:lpstr>§6.8 软件体系结构集成环境</vt:lpstr>
      <vt:lpstr>§6.8软件体系结构集成环境： UniCon系统介绍</vt:lpstr>
      <vt:lpstr>§6.8软件体系结构集成环境： UniCon系统介绍</vt:lpstr>
      <vt:lpstr>§6.9 软件体系结构集成环境：Wright系统介绍</vt:lpstr>
      <vt:lpstr>§6.10 软件体系结构集成环境：Darwin系统介绍</vt:lpstr>
      <vt:lpstr>§6.10 软件体系结构集成环境：Darwin系统介绍</vt:lpstr>
      <vt:lpstr>§6.11 软件体系结构集成环境：ACME系统介绍</vt:lpstr>
      <vt:lpstr>§6.12 软件工程设计方法与体系结构描述</vt:lpstr>
      <vt:lpstr>§6.12 软件工程设计方法与体系结构描述</vt:lpstr>
      <vt:lpstr>Chapter Six 体系结构的一般描述</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Yiwei Dong</dc:creator>
  <cp:lastModifiedBy>^_^ AaaZ</cp:lastModifiedBy>
  <cp:revision>2085</cp:revision>
  <cp:lastPrinted>2017-05-23T01:03:28Z</cp:lastPrinted>
  <dcterms:created xsi:type="dcterms:W3CDTF">2016-05-25T14:04:48Z</dcterms:created>
  <dcterms:modified xsi:type="dcterms:W3CDTF">2024-06-19T14:25:34Z</dcterms:modified>
</cp:coreProperties>
</file>