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2"/>
  </p:notesMasterIdLst>
  <p:handoutMasterIdLst>
    <p:handoutMasterId r:id="rId43"/>
  </p:handoutMasterIdLst>
  <p:sldIdLst>
    <p:sldId id="695" r:id="rId2"/>
    <p:sldId id="941" r:id="rId3"/>
    <p:sldId id="913" r:id="rId4"/>
    <p:sldId id="818" r:id="rId5"/>
    <p:sldId id="915" r:id="rId6"/>
    <p:sldId id="952" r:id="rId7"/>
    <p:sldId id="953" r:id="rId8"/>
    <p:sldId id="955" r:id="rId9"/>
    <p:sldId id="956" r:id="rId10"/>
    <p:sldId id="957" r:id="rId11"/>
    <p:sldId id="958" r:id="rId12"/>
    <p:sldId id="1725" r:id="rId13"/>
    <p:sldId id="960" r:id="rId14"/>
    <p:sldId id="962" r:id="rId15"/>
    <p:sldId id="972" r:id="rId16"/>
    <p:sldId id="965" r:id="rId17"/>
    <p:sldId id="966" r:id="rId18"/>
    <p:sldId id="973" r:id="rId19"/>
    <p:sldId id="967" r:id="rId20"/>
    <p:sldId id="971" r:id="rId21"/>
    <p:sldId id="968" r:id="rId22"/>
    <p:sldId id="969" r:id="rId23"/>
    <p:sldId id="976" r:id="rId24"/>
    <p:sldId id="985" r:id="rId25"/>
    <p:sldId id="974" r:id="rId26"/>
    <p:sldId id="978" r:id="rId27"/>
    <p:sldId id="979" r:id="rId28"/>
    <p:sldId id="1724" r:id="rId29"/>
    <p:sldId id="986" r:id="rId30"/>
    <p:sldId id="981" r:id="rId31"/>
    <p:sldId id="982" r:id="rId32"/>
    <p:sldId id="983" r:id="rId33"/>
    <p:sldId id="984" r:id="rId34"/>
    <p:sldId id="987" r:id="rId35"/>
    <p:sldId id="988" r:id="rId36"/>
    <p:sldId id="1718" r:id="rId37"/>
    <p:sldId id="1720" r:id="rId38"/>
    <p:sldId id="1722" r:id="rId39"/>
    <p:sldId id="1723" r:id="rId40"/>
    <p:sldId id="1717" r:id="rId41"/>
  </p:sldIdLst>
  <p:sldSz cx="12192000" cy="6858000"/>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178" algn="l" rtl="0" eaLnBrk="0" fontAlgn="base" hangingPunct="0">
      <a:spcBef>
        <a:spcPct val="0"/>
      </a:spcBef>
      <a:spcAft>
        <a:spcPct val="0"/>
      </a:spcAft>
      <a:defRPr sz="2400" kern="1200">
        <a:solidFill>
          <a:schemeClr val="tx1"/>
        </a:solidFill>
        <a:latin typeface="Times" charset="0"/>
        <a:ea typeface="Geneva" charset="0"/>
        <a:cs typeface="+mn-cs"/>
      </a:defRPr>
    </a:lvl2pPr>
    <a:lvl3pPr marL="914354" algn="l" rtl="0" eaLnBrk="0" fontAlgn="base" hangingPunct="0">
      <a:spcBef>
        <a:spcPct val="0"/>
      </a:spcBef>
      <a:spcAft>
        <a:spcPct val="0"/>
      </a:spcAft>
      <a:defRPr sz="2400" kern="1200">
        <a:solidFill>
          <a:schemeClr val="tx1"/>
        </a:solidFill>
        <a:latin typeface="Times" charset="0"/>
        <a:ea typeface="Geneva" charset="0"/>
        <a:cs typeface="+mn-cs"/>
      </a:defRPr>
    </a:lvl3pPr>
    <a:lvl4pPr marL="1371532" algn="l" rtl="0" eaLnBrk="0" fontAlgn="base" hangingPunct="0">
      <a:spcBef>
        <a:spcPct val="0"/>
      </a:spcBef>
      <a:spcAft>
        <a:spcPct val="0"/>
      </a:spcAft>
      <a:defRPr sz="2400" kern="1200">
        <a:solidFill>
          <a:schemeClr val="tx1"/>
        </a:solidFill>
        <a:latin typeface="Times" charset="0"/>
        <a:ea typeface="Geneva" charset="0"/>
        <a:cs typeface="+mn-cs"/>
      </a:defRPr>
    </a:lvl4pPr>
    <a:lvl5pPr marL="1828709" algn="l" rtl="0" eaLnBrk="0" fontAlgn="base" hangingPunct="0">
      <a:spcBef>
        <a:spcPct val="0"/>
      </a:spcBef>
      <a:spcAft>
        <a:spcPct val="0"/>
      </a:spcAft>
      <a:defRPr sz="2400" kern="1200">
        <a:solidFill>
          <a:schemeClr val="tx1"/>
        </a:solidFill>
        <a:latin typeface="Times" charset="0"/>
        <a:ea typeface="Geneva" charset="0"/>
        <a:cs typeface="+mn-cs"/>
      </a:defRPr>
    </a:lvl5pPr>
    <a:lvl6pPr marL="2285886" algn="l" defTabSz="914354" rtl="0" eaLnBrk="1" latinLnBrk="0" hangingPunct="1">
      <a:defRPr sz="2400" kern="1200">
        <a:solidFill>
          <a:schemeClr val="tx1"/>
        </a:solidFill>
        <a:latin typeface="Times" charset="0"/>
        <a:ea typeface="Geneva" charset="0"/>
        <a:cs typeface="+mn-cs"/>
      </a:defRPr>
    </a:lvl6pPr>
    <a:lvl7pPr marL="2743062" algn="l" defTabSz="914354" rtl="0" eaLnBrk="1" latinLnBrk="0" hangingPunct="1">
      <a:defRPr sz="2400" kern="1200">
        <a:solidFill>
          <a:schemeClr val="tx1"/>
        </a:solidFill>
        <a:latin typeface="Times" charset="0"/>
        <a:ea typeface="Geneva" charset="0"/>
        <a:cs typeface="+mn-cs"/>
      </a:defRPr>
    </a:lvl7pPr>
    <a:lvl8pPr marL="3200240" algn="l" defTabSz="914354" rtl="0" eaLnBrk="1" latinLnBrk="0" hangingPunct="1">
      <a:defRPr sz="2400" kern="1200">
        <a:solidFill>
          <a:schemeClr val="tx1"/>
        </a:solidFill>
        <a:latin typeface="Times" charset="0"/>
        <a:ea typeface="Geneva" charset="0"/>
        <a:cs typeface="+mn-cs"/>
      </a:defRPr>
    </a:lvl8pPr>
    <a:lvl9pPr marL="3657418" algn="l" defTabSz="914354" rtl="0" eaLnBrk="1" latinLnBrk="0" hangingPunct="1">
      <a:defRPr sz="2400" kern="1200">
        <a:solidFill>
          <a:schemeClr val="tx1"/>
        </a:solidFill>
        <a:latin typeface="Times" charset="0"/>
        <a:ea typeface="Geneva" charset="0"/>
        <a:cs typeface="+mn-cs"/>
      </a:defRPr>
    </a:lvl9pPr>
  </p:defaultTextStyle>
  <p:extLst>
    <p:ext uri="{521415D9-36F7-43E2-AB2F-B90AF26B5E84}">
      <p14:sectionLst xmlns:p14="http://schemas.microsoft.com/office/powerpoint/2010/main">
        <p14:section name="无标题节" id="{B4D885DB-D6F2-45F5-A74B-6150444FA973}">
          <p14:sldIdLst>
            <p14:sldId id="695"/>
            <p14:sldId id="941"/>
            <p14:sldId id="913"/>
            <p14:sldId id="818"/>
            <p14:sldId id="915"/>
            <p14:sldId id="952"/>
            <p14:sldId id="953"/>
            <p14:sldId id="955"/>
            <p14:sldId id="956"/>
            <p14:sldId id="957"/>
            <p14:sldId id="958"/>
            <p14:sldId id="1725"/>
            <p14:sldId id="960"/>
            <p14:sldId id="962"/>
            <p14:sldId id="972"/>
            <p14:sldId id="965"/>
            <p14:sldId id="966"/>
            <p14:sldId id="973"/>
            <p14:sldId id="967"/>
            <p14:sldId id="971"/>
            <p14:sldId id="968"/>
            <p14:sldId id="969"/>
            <p14:sldId id="976"/>
            <p14:sldId id="985"/>
            <p14:sldId id="974"/>
            <p14:sldId id="978"/>
            <p14:sldId id="979"/>
            <p14:sldId id="1724"/>
            <p14:sldId id="986"/>
            <p14:sldId id="981"/>
            <p14:sldId id="982"/>
            <p14:sldId id="983"/>
            <p14:sldId id="984"/>
            <p14:sldId id="987"/>
            <p14:sldId id="988"/>
            <p14:sldId id="1718"/>
            <p14:sldId id="1720"/>
            <p14:sldId id="1722"/>
            <p14:sldId id="1723"/>
            <p14:sldId id="1717"/>
          </p14:sldIdLst>
        </p14:section>
        <p14:section name="Untitled Section" id="{2725A564-EC55-4F76-AEEE-13B033B12657}">
          <p14:sldIdLst/>
        </p14:section>
      </p14:sectionLst>
    </p:ext>
    <p:ext uri="{EFAFB233-063F-42B5-8137-9DF3F51BA10A}">
      <p15:sldGuideLst xmlns:p15="http://schemas.microsoft.com/office/powerpoint/2012/main">
        <p15:guide id="2" orient="horz" pos="4110" userDrawn="1">
          <p15:clr>
            <a:srgbClr val="A4A3A4"/>
          </p15:clr>
        </p15:guide>
        <p15:guide id="3" pos="801" userDrawn="1">
          <p15:clr>
            <a:srgbClr val="A4A3A4"/>
          </p15:clr>
        </p15:guide>
        <p15:guide id="4" pos="7296" userDrawn="1">
          <p15:clr>
            <a:srgbClr val="A4A3A4"/>
          </p15:clr>
        </p15:guide>
        <p15:guide id="5" pos="3840" userDrawn="1">
          <p15:clr>
            <a:srgbClr val="A4A3A4"/>
          </p15:clr>
        </p15:guide>
        <p15:guide id="6" orient="horz" pos="411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MP" initials="GUMP" lastIdx="1" clrIdx="0">
    <p:extLst>
      <p:ext uri="{19B8F6BF-5375-455C-9EA6-DF929625EA0E}">
        <p15:presenceInfo xmlns:p15="http://schemas.microsoft.com/office/powerpoint/2012/main" userId="GUM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1D38"/>
    <a:srgbClr val="004D8D"/>
    <a:srgbClr val="34AEA8"/>
    <a:srgbClr val="99CCFF"/>
    <a:srgbClr val="2E81B4"/>
    <a:srgbClr val="324A7A"/>
    <a:srgbClr val="0087E2"/>
    <a:srgbClr val="0099FF"/>
    <a:srgbClr val="FA5050"/>
    <a:srgbClr val="773B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2897" autoAdjust="0"/>
  </p:normalViewPr>
  <p:slideViewPr>
    <p:cSldViewPr>
      <p:cViewPr varScale="1">
        <p:scale>
          <a:sx n="90" d="100"/>
          <a:sy n="90" d="100"/>
        </p:scale>
        <p:origin x="764" y="60"/>
      </p:cViewPr>
      <p:guideLst>
        <p:guide orient="horz" pos="4110"/>
        <p:guide pos="801"/>
        <p:guide pos="7296"/>
        <p:guide pos="3840"/>
        <p:guide orient="horz" pos="4111"/>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pPr/>
              <a:t>2024-06-05</a:t>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pPr/>
              <a:t>‹#›</a:t>
            </a:fld>
            <a:endParaRPr lang="zh-CN" altLang="en-US"/>
          </a:p>
        </p:txBody>
      </p:sp>
    </p:spTree>
    <p:extLst>
      <p:ext uri="{BB962C8B-B14F-4D97-AF65-F5344CB8AC3E}">
        <p14:creationId xmlns:p14="http://schemas.microsoft.com/office/powerpoint/2010/main" val="47224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9873D865-6F18-994C-8BEE-908E1D823428}" type="slidenum">
              <a:rPr lang="en-US" altLang="en-US"/>
              <a:pPr>
                <a:defRPr/>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178"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354"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532"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709"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5886" algn="l" defTabSz="457178" rtl="0" eaLnBrk="1" latinLnBrk="0" hangingPunct="1">
      <a:defRPr sz="1200" kern="1200">
        <a:solidFill>
          <a:schemeClr val="tx1"/>
        </a:solidFill>
        <a:latin typeface="+mn-lt"/>
        <a:ea typeface="+mn-ea"/>
        <a:cs typeface="+mn-cs"/>
      </a:defRPr>
    </a:lvl6pPr>
    <a:lvl7pPr marL="2743062"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A8674-C66F-4CAF-A4E9-B1BD441EEC10}" type="slidenum">
              <a:rPr lang="zh-CN" altLang="en-US" smtClean="0"/>
              <a:pPr fontAlgn="base">
                <a:spcBef>
                  <a:spcPct val="0"/>
                </a:spcBef>
                <a:spcAft>
                  <a:spcPct val="0"/>
                </a:spcAft>
                <a:defRPr/>
              </a:pPr>
              <a:t>1</a:t>
            </a:fld>
            <a:endParaRPr lang="zh-CN" altLang="en-US"/>
          </a:p>
        </p:txBody>
      </p:sp>
    </p:spTree>
    <p:extLst>
      <p:ext uri="{BB962C8B-B14F-4D97-AF65-F5344CB8AC3E}">
        <p14:creationId xmlns:p14="http://schemas.microsoft.com/office/powerpoint/2010/main" val="2524536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a:t>
            </a:fld>
            <a:endParaRPr lang="en-US" altLang="en-US"/>
          </a:p>
        </p:txBody>
      </p:sp>
    </p:spTree>
    <p:extLst>
      <p:ext uri="{BB962C8B-B14F-4D97-AF65-F5344CB8AC3E}">
        <p14:creationId xmlns:p14="http://schemas.microsoft.com/office/powerpoint/2010/main" val="3405084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34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9CB880-FC4D-4562-AA3E-ECEABA75E671}" type="slidenum">
              <a:rPr lang="zh-CN" altLang="en-US" smtClean="0"/>
              <a:pPr fontAlgn="base">
                <a:spcBef>
                  <a:spcPct val="0"/>
                </a:spcBef>
                <a:spcAft>
                  <a:spcPct val="0"/>
                </a:spcAft>
                <a:defRPr/>
              </a:pPr>
              <a:t>40</a:t>
            </a:fld>
            <a:endParaRPr lang="zh-CN" altLang="en-US"/>
          </a:p>
        </p:txBody>
      </p:sp>
    </p:spTree>
    <p:extLst>
      <p:ext uri="{BB962C8B-B14F-4D97-AF65-F5344CB8AC3E}">
        <p14:creationId xmlns:p14="http://schemas.microsoft.com/office/powerpoint/2010/main" val="1527488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97151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08" indent="-857208"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8"/>
            <a:ext cx="11234208" cy="659436"/>
          </a:xfrm>
          <a:prstGeom prst="rect">
            <a:avLst/>
          </a:prstGeom>
        </p:spPr>
        <p:txBody>
          <a:bodyPr lIns="91436" tIns="45718" rIns="91436" bIns="45718"/>
          <a:lstStyle>
            <a:lvl1pPr marL="449239" indent="-449239"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60" indent="-355582"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99" indent="-347646"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15680055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52" r:id="rId3"/>
    <p:sldLayoutId id="2147483677" r:id="rId4"/>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hyperlink" Target="mailto:wangbz@xmu.edu.cn"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4" cstate="print"/>
          <a:srcRect t="24818" b="15805"/>
          <a:stretch>
            <a:fillRect/>
          </a:stretch>
        </p:blipFill>
        <p:spPr bwMode="auto">
          <a:xfrm>
            <a:off x="0" y="4683128"/>
            <a:ext cx="12192000" cy="2174875"/>
          </a:xfrm>
          <a:prstGeom prst="rect">
            <a:avLst/>
          </a:prstGeom>
          <a:noFill/>
          <a:ln w="9525">
            <a:noFill/>
            <a:miter lim="800000"/>
            <a:headEnd/>
            <a:tailEnd/>
          </a:ln>
        </p:spPr>
      </p:pic>
      <p:sp>
        <p:nvSpPr>
          <p:cNvPr id="29698" name="标题 3"/>
          <p:cNvSpPr>
            <a:spLocks noGrp="1"/>
          </p:cNvSpPr>
          <p:nvPr>
            <p:ph type="ctrTitle" idx="4294967295"/>
          </p:nvPr>
        </p:nvSpPr>
        <p:spPr>
          <a:xfrm>
            <a:off x="-3716" y="764704"/>
            <a:ext cx="12192000" cy="2241551"/>
          </a:xfrm>
          <a:prstGeom prst="rect">
            <a:avLst/>
          </a:prstGeom>
        </p:spPr>
        <p:txBody>
          <a:bodyPr lIns="91436" tIns="45718" rIns="91436" bIns="45718"/>
          <a:lstStyle/>
          <a:p>
            <a:pPr algn="ctr" eaLnBrk="1" hangingPunct="1">
              <a:lnSpc>
                <a:spcPct val="100000"/>
              </a:lnSpc>
            </a:pPr>
            <a:r>
              <a:rPr lang="zh-CN" altLang="en-US" sz="6000" dirty="0">
                <a:latin typeface="华文中宋" panose="02010600040101010101" pitchFamily="2" charset="-122"/>
                <a:ea typeface="华文中宋" panose="02010600040101010101" pitchFamily="2" charset="-122"/>
              </a:rPr>
              <a:t>体系结构风格 </a:t>
            </a:r>
            <a:br>
              <a:rPr lang="en-US" altLang="zh-CN" sz="6000" dirty="0">
                <a:latin typeface="华文中宋" panose="02010600040101010101" pitchFamily="2" charset="-122"/>
                <a:ea typeface="华文中宋" panose="02010600040101010101" pitchFamily="2" charset="-122"/>
              </a:rPr>
            </a:br>
            <a:r>
              <a:rPr lang="en-US" altLang="zh-CN" sz="3200" dirty="0">
                <a:latin typeface="华文中宋" panose="02010600040101010101" pitchFamily="2" charset="-122"/>
                <a:ea typeface="华文中宋" panose="02010600040101010101" pitchFamily="2" charset="-122"/>
              </a:rPr>
              <a:t>&amp;</a:t>
            </a:r>
            <a:br>
              <a:rPr lang="en-US" altLang="zh-CN" sz="6000" dirty="0">
                <a:solidFill>
                  <a:srgbClr val="C00000"/>
                </a:solidFill>
                <a:latin typeface="华文中宋" panose="02010600040101010101" pitchFamily="2" charset="-122"/>
                <a:ea typeface="华文中宋" panose="02010600040101010101" pitchFamily="2" charset="-122"/>
              </a:rPr>
            </a:br>
            <a:r>
              <a:rPr lang="zh-CN" altLang="en-US" sz="6000" dirty="0">
                <a:latin typeface="华文中宋" panose="02010600040101010101" pitchFamily="2" charset="-122"/>
                <a:ea typeface="华文中宋" panose="02010600040101010101" pitchFamily="2" charset="-122"/>
              </a:rPr>
              <a:t>一些面向对象的设计法则</a:t>
            </a:r>
            <a:endParaRPr lang="zh-CN" altLang="en-US" sz="6000" kern="1200" dirty="0">
              <a:solidFill>
                <a:srgbClr val="C00000"/>
              </a:solidFill>
              <a:latin typeface="华文中宋" panose="02010600040101010101" pitchFamily="2" charset="-122"/>
              <a:ea typeface="华文中宋" panose="02010600040101010101" pitchFamily="2" charset="-122"/>
              <a:cs typeface="+mn-cs"/>
            </a:endParaRPr>
          </a:p>
        </p:txBody>
      </p:sp>
      <p:sp>
        <p:nvSpPr>
          <p:cNvPr id="2" name="矩形 1"/>
          <p:cNvSpPr/>
          <p:nvPr/>
        </p:nvSpPr>
        <p:spPr>
          <a:xfrm>
            <a:off x="3359696" y="3429000"/>
            <a:ext cx="8765879" cy="1200325"/>
          </a:xfrm>
          <a:prstGeom prst="rect">
            <a:avLst/>
          </a:prstGeom>
        </p:spPr>
        <p:txBody>
          <a:bodyPr wrap="square" lIns="91436" tIns="45718" rIns="91436" bIns="45718">
            <a:spAutoFit/>
          </a:bodyPr>
          <a:lstStyle/>
          <a:p>
            <a:pPr algn="r" eaLnBrk="1" hangingPunct="1"/>
            <a:r>
              <a:rPr lang="zh-CN" altLang="en-US" sz="1800" b="1" dirty="0">
                <a:latin typeface="+mn-lt"/>
                <a:ea typeface="华文中宋" panose="02010600040101010101" pitchFamily="2" charset="-122"/>
              </a:rPr>
              <a:t>王备战</a:t>
            </a:r>
            <a:r>
              <a:rPr lang="en-US" altLang="zh-CN" sz="1800" b="1" dirty="0">
                <a:latin typeface="+mn-lt"/>
                <a:ea typeface="华文中宋" panose="02010600040101010101" pitchFamily="2" charset="-122"/>
              </a:rPr>
              <a:t> </a:t>
            </a:r>
          </a:p>
          <a:p>
            <a:pPr algn="r" eaLnBrk="1" hangingPunct="1"/>
            <a:r>
              <a:rPr lang="en-US" altLang="zh-CN" sz="1800" b="1" dirty="0">
                <a:latin typeface="+mn-lt"/>
                <a:ea typeface="华文中宋" panose="02010600040101010101" pitchFamily="2" charset="-122"/>
                <a:hlinkClick r:id="rId5">
                  <a:extLst>
                    <a:ext uri="{A12FA001-AC4F-418D-AE19-62706E023703}">
                      <ahyp:hlinkClr xmlns:ahyp="http://schemas.microsoft.com/office/drawing/2018/hyperlinkcolor" val="tx"/>
                    </a:ext>
                  </a:extLst>
                </a:hlinkClick>
              </a:rPr>
              <a:t>wangbz@xmu.edu.cn</a:t>
            </a:r>
            <a:r>
              <a:rPr lang="en-US" altLang="zh-CN" sz="1800" b="1" dirty="0">
                <a:latin typeface="+mn-lt"/>
                <a:ea typeface="华文中宋" panose="02010600040101010101" pitchFamily="2" charset="-122"/>
              </a:rPr>
              <a:t> </a:t>
            </a:r>
          </a:p>
          <a:p>
            <a:pPr algn="r" eaLnBrk="1" hangingPunct="1"/>
            <a:r>
              <a:rPr lang="en-US" altLang="zh-CN" sz="1800" b="1" dirty="0">
                <a:latin typeface="+mn-lt"/>
                <a:ea typeface="华文中宋" panose="02010600040101010101" pitchFamily="2" charset="-122"/>
              </a:rPr>
              <a:t>13959238599</a:t>
            </a:r>
          </a:p>
          <a:p>
            <a:pPr algn="r" eaLnBrk="1" hangingPunct="1"/>
            <a:r>
              <a:rPr lang="zh-CN" altLang="en-US" sz="1800" b="1" dirty="0"/>
              <a:t>厦门大学翔安校区西部片区</a:t>
            </a:r>
            <a:r>
              <a:rPr lang="en-US" altLang="zh-CN" sz="1800" b="1" dirty="0"/>
              <a:t>1</a:t>
            </a:r>
            <a:r>
              <a:rPr lang="en-US" altLang="zh-CN" sz="1800" b="1" baseline="30000" dirty="0"/>
              <a:t>#</a:t>
            </a:r>
            <a:r>
              <a:rPr lang="en-US" altLang="zh-CN" sz="1800" b="1" dirty="0"/>
              <a:t>306</a:t>
            </a:r>
            <a:endParaRPr lang="zh-CN" altLang="zh-CN" sz="1800" dirty="0"/>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599728" y="980727"/>
            <a:ext cx="10992544" cy="5545485"/>
          </a:xfrm>
        </p:spPr>
        <p:txBody>
          <a:bodyPr>
            <a:normAutofit fontScale="55000" lnSpcReduction="20000"/>
          </a:bodyPr>
          <a:lstStyle/>
          <a:p>
            <a:pPr algn="l" eaLnBrk="1" fontAlgn="auto" hangingPunct="1">
              <a:lnSpc>
                <a:spcPct val="110000"/>
              </a:lnSpc>
              <a:spcAft>
                <a:spcPts val="0"/>
              </a:spcAft>
              <a:buClr>
                <a:schemeClr val="accent3"/>
              </a:buClr>
              <a:buFont typeface="Wingdings" panose="05000000000000000000" pitchFamily="2" charset="2"/>
              <a:buChar char="n"/>
              <a:defRPr/>
            </a:pPr>
            <a:r>
              <a:rPr lang="zh-CN" altLang="en-US" sz="4900" dirty="0">
                <a:latin typeface="Times New Roman" panose="02020603050405020304" pitchFamily="18" charset="0"/>
              </a:rPr>
              <a:t>分层系统</a:t>
            </a:r>
            <a:r>
              <a:rPr lang="zh-CN" altLang="en-US" sz="5100" dirty="0"/>
              <a:t>（</a:t>
            </a:r>
            <a:r>
              <a:rPr lang="en-US" altLang="zh-CN" sz="5100" dirty="0"/>
              <a:t>LAYERED SYSTEMS</a:t>
            </a:r>
            <a:r>
              <a:rPr lang="zh-CN" altLang="en-US" sz="5100" dirty="0"/>
              <a:t>）</a:t>
            </a:r>
            <a:endParaRPr lang="en-US" altLang="zh-CN" sz="5100" dirty="0"/>
          </a:p>
          <a:p>
            <a:pPr marL="640080" lvl="1" indent="-246888" algn="l" eaLnBrk="1" fontAlgn="auto" hangingPunct="1">
              <a:lnSpc>
                <a:spcPct val="110000"/>
              </a:lnSpc>
              <a:spcAft>
                <a:spcPts val="0"/>
              </a:spcAft>
              <a:buFont typeface="Wingdings 2"/>
              <a:buChar char=""/>
              <a:defRPr/>
            </a:pPr>
            <a:r>
              <a:rPr lang="zh-CN" altLang="en-US" sz="4400" b="0" spc="300" dirty="0">
                <a:latin typeface="华文中宋" panose="02010600040101010101" pitchFamily="2" charset="-122"/>
                <a:ea typeface="华文中宋" panose="02010600040101010101" pitchFamily="2" charset="-122"/>
              </a:rPr>
              <a:t>层次系统最广泛应用的结构之一。在这一应用领域中，每一层提供一个抽象的功能，作为上层通信的基础。较低的层次定义低层的交互，最低层通常只定义硬件物理连接。 </a:t>
            </a:r>
            <a:endParaRPr lang="en-US" altLang="zh-CN" sz="4400" b="0" spc="300" dirty="0">
              <a:latin typeface="华文中宋" panose="02010600040101010101" pitchFamily="2" charset="-122"/>
              <a:ea typeface="华文中宋" panose="02010600040101010101" pitchFamily="2" charset="-122"/>
            </a:endParaRPr>
          </a:p>
          <a:p>
            <a:pPr marL="640080" lvl="1" indent="-246888" algn="l" eaLnBrk="1" fontAlgn="auto" hangingPunct="1">
              <a:lnSpc>
                <a:spcPct val="110000"/>
              </a:lnSpc>
              <a:spcAft>
                <a:spcPts val="0"/>
              </a:spcAft>
              <a:buFont typeface="Wingdings 2"/>
              <a:buChar char=""/>
              <a:defRPr/>
            </a:pPr>
            <a:r>
              <a:rPr lang="en-US" altLang="zh-CN" sz="4400" b="0" spc="300" dirty="0">
                <a:latin typeface="华文中宋" panose="02010600040101010101" pitchFamily="2" charset="-122"/>
                <a:ea typeface="华文中宋" panose="02010600040101010101" pitchFamily="2" charset="-122"/>
              </a:rPr>
              <a:t>Examples</a:t>
            </a:r>
            <a:r>
              <a:rPr lang="zh-CN" altLang="en-US" sz="4400" b="0" spc="300" dirty="0">
                <a:latin typeface="华文中宋" panose="02010600040101010101" pitchFamily="2" charset="-122"/>
                <a:ea typeface="华文中宋" panose="02010600040101010101" pitchFamily="2" charset="-122"/>
              </a:rPr>
              <a:t>：</a:t>
            </a:r>
            <a:r>
              <a:rPr lang="en-US" altLang="zh-CN" sz="4400" b="0" spc="300" dirty="0">
                <a:latin typeface="华文中宋" panose="02010600040101010101" pitchFamily="2" charset="-122"/>
                <a:ea typeface="华文中宋" panose="02010600040101010101" pitchFamily="2" charset="-122"/>
              </a:rPr>
              <a:t>ISO</a:t>
            </a:r>
            <a:r>
              <a:rPr lang="zh-CN" altLang="en-US" sz="4400" b="0" spc="300" dirty="0">
                <a:latin typeface="华文中宋" panose="02010600040101010101" pitchFamily="2" charset="-122"/>
                <a:ea typeface="华文中宋" panose="02010600040101010101" pitchFamily="2" charset="-122"/>
              </a:rPr>
              <a:t>之</a:t>
            </a:r>
            <a:r>
              <a:rPr lang="en-US" altLang="zh-CN" sz="4400" b="0" spc="300" dirty="0">
                <a:latin typeface="华文中宋" panose="02010600040101010101" pitchFamily="2" charset="-122"/>
                <a:ea typeface="华文中宋" panose="02010600040101010101" pitchFamily="2" charset="-122"/>
              </a:rPr>
              <a:t>OSI/DBS/OS</a:t>
            </a:r>
          </a:p>
          <a:p>
            <a:pPr marL="640080" lvl="1" indent="-246888" eaLnBrk="1" fontAlgn="auto" hangingPunct="1">
              <a:buFont typeface="Wingdings 2"/>
              <a:buChar char=""/>
              <a:defRPr/>
            </a:pPr>
            <a:r>
              <a:rPr lang="zh-CN" altLang="en-US" sz="4400" b="0" spc="300" dirty="0">
                <a:latin typeface="华文中宋" panose="02010600040101010101" pitchFamily="2" charset="-122"/>
                <a:ea typeface="华文中宋" panose="02010600040101010101" pitchFamily="2" charset="-122"/>
              </a:rPr>
              <a:t>优点： </a:t>
            </a:r>
          </a:p>
          <a:p>
            <a:pPr lvl="2" indent="-246888" eaLnBrk="1" fontAlgn="auto" hangingPunct="1">
              <a:buFont typeface="Wingdings 2"/>
              <a:buChar char=""/>
              <a:defRPr/>
            </a:pPr>
            <a:r>
              <a:rPr lang="zh-CN" altLang="en-US" sz="3600" dirty="0"/>
              <a:t>支持基于抽象程度递增的系统设计，使设计者可以把一个复杂系统按递增的步骤进行分解</a:t>
            </a:r>
            <a:r>
              <a:rPr lang="en-US" altLang="zh-CN" sz="3600" dirty="0"/>
              <a:t>; </a:t>
            </a:r>
          </a:p>
          <a:p>
            <a:pPr lvl="2" indent="-246888" eaLnBrk="1" fontAlgn="auto" hangingPunct="1">
              <a:buFont typeface="Wingdings 2"/>
              <a:buChar char=""/>
              <a:defRPr/>
            </a:pPr>
            <a:r>
              <a:rPr lang="zh-CN" altLang="en-US" sz="3600" dirty="0"/>
              <a:t>支持功能增强，因为每一层至多和相邻的上下层交互，因此功能的改变最多影响相邻的上下层</a:t>
            </a:r>
            <a:r>
              <a:rPr lang="en-US" altLang="zh-CN" sz="3600" dirty="0"/>
              <a:t>; </a:t>
            </a:r>
          </a:p>
          <a:p>
            <a:pPr lvl="2" indent="-246888" eaLnBrk="1" fontAlgn="auto" hangingPunct="1">
              <a:buFont typeface="Wingdings 2"/>
              <a:buChar char=""/>
              <a:defRPr/>
            </a:pPr>
            <a:r>
              <a:rPr lang="zh-CN" altLang="en-US" sz="3600" dirty="0"/>
              <a:t>支持重用。只要提供的服务接口定义不变，同一层的不同实现可以交换使用。这样，就可以定义一组标准的接口，而允许各种不同的实现方法。 </a:t>
            </a:r>
          </a:p>
          <a:p>
            <a:pPr marL="640080" lvl="1" indent="-246888" eaLnBrk="1" fontAlgn="auto" hangingPunct="1">
              <a:buFont typeface="Wingdings 2"/>
              <a:buChar char=""/>
              <a:defRPr/>
            </a:pPr>
            <a:r>
              <a:rPr lang="zh-CN" altLang="en-US" sz="4400" b="0" spc="300" dirty="0">
                <a:latin typeface="华文中宋" panose="02010600040101010101" pitchFamily="2" charset="-122"/>
                <a:ea typeface="华文中宋" panose="02010600040101010101" pitchFamily="2" charset="-122"/>
              </a:rPr>
              <a:t>缺点： </a:t>
            </a:r>
          </a:p>
          <a:p>
            <a:pPr lvl="2" indent="-246888" eaLnBrk="1" fontAlgn="auto" hangingPunct="1">
              <a:buFont typeface="Wingdings 2"/>
              <a:buChar char=""/>
              <a:defRPr/>
            </a:pPr>
            <a:r>
              <a:rPr lang="zh-CN" altLang="en-US" sz="3600" dirty="0"/>
              <a:t>并不是每个系统都可以很容易地划分为分层的模式，甚至即使一个系统的逻辑结构是层次化的，出于对系统性能的考虑，系统设计师不得不把一些低级或高级的功能综合起来</a:t>
            </a:r>
            <a:r>
              <a:rPr lang="en-US" altLang="zh-CN" sz="3600" dirty="0"/>
              <a:t>; </a:t>
            </a:r>
          </a:p>
          <a:p>
            <a:pPr lvl="2" indent="-246888" eaLnBrk="1" fontAlgn="auto" hangingPunct="1">
              <a:buFont typeface="Wingdings 2"/>
              <a:buChar char=""/>
              <a:defRPr/>
            </a:pPr>
            <a:r>
              <a:rPr lang="zh-CN" altLang="en-US" sz="3600" dirty="0"/>
              <a:t>很难找到一个合适的、正确的层次抽象方法。 </a:t>
            </a:r>
            <a:endParaRPr lang="en-US" altLang="zh-CN" sz="3600" dirty="0"/>
          </a:p>
          <a:p>
            <a:pPr marL="640080" lvl="1" indent="-246888" algn="l" eaLnBrk="1" fontAlgn="auto" hangingPunct="1">
              <a:lnSpc>
                <a:spcPct val="110000"/>
              </a:lnSpc>
              <a:spcAft>
                <a:spcPts val="0"/>
              </a:spcAft>
              <a:buFont typeface="Wingdings 2"/>
              <a:buChar char=""/>
              <a:defRPr/>
            </a:pPr>
            <a:endParaRPr lang="en-US" altLang="zh-CN" sz="3600" b="0" spc="300" dirty="0">
              <a:latin typeface="+mn-lt"/>
            </a:endParaRPr>
          </a:p>
          <a:p>
            <a:pPr marL="640080" lvl="1" indent="-246888" algn="l" eaLnBrk="1" fontAlgn="auto" hangingPunct="1">
              <a:lnSpc>
                <a:spcPct val="110000"/>
              </a:lnSpc>
              <a:spcAft>
                <a:spcPts val="0"/>
              </a:spcAft>
              <a:buFont typeface="Wingdings 2"/>
              <a:buChar char=""/>
              <a:defRPr/>
            </a:pPr>
            <a:endParaRPr lang="en-US" altLang="zh-CN" sz="3600" b="0" spc="300" dirty="0">
              <a:latin typeface="+mn-lt"/>
            </a:endParaRPr>
          </a:p>
        </p:txBody>
      </p:sp>
    </p:spTree>
    <p:extLst>
      <p:ext uri="{BB962C8B-B14F-4D97-AF65-F5344CB8AC3E}">
        <p14:creationId xmlns:p14="http://schemas.microsoft.com/office/powerpoint/2010/main" val="412200499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623392" y="1196752"/>
            <a:ext cx="11064552" cy="4389437"/>
          </a:xfrm>
        </p:spPr>
        <p:txBody>
          <a:bodyPr/>
          <a:lstStyle/>
          <a:p>
            <a:pPr eaLnBrk="1" hangingPunct="1">
              <a:buFont typeface="Wingdings" panose="05000000000000000000" pitchFamily="2" charset="2"/>
              <a:buChar char="n"/>
              <a:defRPr/>
            </a:pPr>
            <a:r>
              <a:rPr lang="zh-CN" altLang="en-US" dirty="0"/>
              <a:t>仓库风格（知识库 </a:t>
            </a:r>
            <a:r>
              <a:rPr lang="en-US" altLang="zh-CN" dirty="0">
                <a:latin typeface="+mn-lt"/>
              </a:rPr>
              <a:t>REPOSITORIES</a:t>
            </a:r>
            <a:r>
              <a:rPr lang="zh-CN" altLang="en-US" dirty="0"/>
              <a:t>）</a:t>
            </a:r>
            <a:endParaRPr lang="en-US" altLang="zh-CN" dirty="0"/>
          </a:p>
          <a:p>
            <a:pPr lvl="1" eaLnBrk="1" hangingPunct="1">
              <a:defRPr/>
            </a:pPr>
            <a:r>
              <a:rPr lang="zh-CN" altLang="en-US" b="0" dirty="0"/>
              <a:t>在仓库风格中，有两种不同的构件：中央数据结构说明当前状态，独立构件在中央数据存贮上执行。</a:t>
            </a:r>
            <a:endParaRPr lang="en-US" altLang="zh-CN" b="0" dirty="0"/>
          </a:p>
          <a:p>
            <a:pPr lvl="1" eaLnBrk="1" hangingPunct="1">
              <a:defRPr/>
            </a:pPr>
            <a:r>
              <a:rPr lang="zh-CN" altLang="en-US" b="0" dirty="0"/>
              <a:t>控制方式的选择将仓库风格分成了两种主要的子类。如果由输入流中事务触发系统中相应进程的执行，则仓库是一传统型数据库</a:t>
            </a:r>
            <a:r>
              <a:rPr lang="en-US" altLang="zh-CN" b="0" dirty="0"/>
              <a:t>;</a:t>
            </a:r>
            <a:r>
              <a:rPr lang="zh-CN" altLang="en-US" b="0" dirty="0"/>
              <a:t>另一方面，若中央数据结构的当前状态触发进程执行的选择，则仓库是一黑板系统。 </a:t>
            </a:r>
            <a:endParaRPr lang="en-US" altLang="zh-CN" b="0" dirty="0"/>
          </a:p>
          <a:p>
            <a:pPr lvl="1" eaLnBrk="1" hangingPunct="1">
              <a:defRPr/>
            </a:pPr>
            <a:endParaRPr lang="en-US" altLang="zh-CN" b="0" dirty="0"/>
          </a:p>
          <a:p>
            <a:pPr lvl="1" eaLnBrk="1" hangingPunct="1">
              <a:defRPr/>
            </a:pPr>
            <a:endParaRPr lang="en-US" altLang="zh-CN" b="0" dirty="0"/>
          </a:p>
          <a:p>
            <a:pPr marL="393700" lvl="1" indent="0" eaLnBrk="1" hangingPunct="1">
              <a:buFont typeface="Wingdings 2" panose="05020102010507070707" pitchFamily="18" charset="2"/>
              <a:buNone/>
              <a:defRPr/>
            </a:pPr>
            <a:br>
              <a:rPr lang="zh-CN" altLang="en-US" dirty="0"/>
            </a:br>
            <a:endParaRPr lang="zh-CN" altLang="en-US" dirty="0"/>
          </a:p>
        </p:txBody>
      </p:sp>
    </p:spTree>
    <p:extLst>
      <p:ext uri="{BB962C8B-B14F-4D97-AF65-F5344CB8AC3E}">
        <p14:creationId xmlns:p14="http://schemas.microsoft.com/office/powerpoint/2010/main" val="15264315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623392" y="1234281"/>
            <a:ext cx="11064552" cy="4389437"/>
          </a:xfrm>
        </p:spPr>
        <p:txBody>
          <a:bodyPr/>
          <a:lstStyle/>
          <a:p>
            <a:pPr lvl="1" eaLnBrk="1" hangingPunct="1">
              <a:defRPr/>
            </a:pPr>
            <a:endParaRPr lang="en-US" altLang="zh-CN" b="0" dirty="0"/>
          </a:p>
          <a:p>
            <a:pPr eaLnBrk="1" hangingPunct="1">
              <a:buFont typeface="Wingdings" panose="05000000000000000000" pitchFamily="2" charset="2"/>
              <a:buChar char="n"/>
            </a:pPr>
            <a:r>
              <a:rPr lang="zh-CN" altLang="en-US" dirty="0"/>
              <a:t>解释器（</a:t>
            </a:r>
            <a:r>
              <a:rPr lang="en-US" altLang="zh-CN" dirty="0">
                <a:latin typeface="Times New Roman" panose="02020603050405020304" pitchFamily="18" charset="0"/>
              </a:rPr>
              <a:t>INTERPRETERS</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eaLnBrk="1" hangingPunct="1"/>
            <a:r>
              <a:rPr lang="zh-CN" altLang="en-US" b="0" dirty="0"/>
              <a:t>解释器模式通常用来构建虚拟机，以弥合程序语义所期望的与硬件提供的计算引擎之间的差距。</a:t>
            </a:r>
          </a:p>
          <a:p>
            <a:pPr lvl="1" eaLnBrk="1" hangingPunct="1">
              <a:defRPr/>
            </a:pPr>
            <a:endParaRPr lang="en-US" altLang="zh-CN" b="0" dirty="0"/>
          </a:p>
          <a:p>
            <a:pPr marL="393700" lvl="1" indent="0" eaLnBrk="1" hangingPunct="1">
              <a:buFont typeface="Wingdings 2" panose="05020102010507070707" pitchFamily="18" charset="2"/>
              <a:buNone/>
              <a:defRPr/>
            </a:pPr>
            <a:br>
              <a:rPr lang="zh-CN" altLang="en-US" dirty="0"/>
            </a:br>
            <a:endParaRPr lang="zh-CN" altLang="en-US" dirty="0"/>
          </a:p>
        </p:txBody>
      </p:sp>
    </p:spTree>
    <p:extLst>
      <p:ext uri="{BB962C8B-B14F-4D97-AF65-F5344CB8AC3E}">
        <p14:creationId xmlns:p14="http://schemas.microsoft.com/office/powerpoint/2010/main" val="203857754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Times New Roman" panose="02020603050405020304" pitchFamily="18" charset="0"/>
                <a:ea typeface="华文中宋" panose="02010600040101010101" pitchFamily="2" charset="-122"/>
              </a:rPr>
              <a:t>体系结构风格</a:t>
            </a:r>
            <a:endParaRPr lang="zh-CN" altLang="en-US" dirty="0">
              <a:latin typeface="Times New Roman" panose="02020603050405020304" pitchFamily="18" charset="0"/>
            </a:endParaRPr>
          </a:p>
        </p:txBody>
      </p:sp>
      <p:sp>
        <p:nvSpPr>
          <p:cNvPr id="6" name="内容占位符 2"/>
          <p:cNvSpPr>
            <a:spLocks noGrp="1"/>
          </p:cNvSpPr>
          <p:nvPr>
            <p:ph idx="1"/>
          </p:nvPr>
        </p:nvSpPr>
        <p:spPr>
          <a:xfrm>
            <a:off x="599728" y="1234281"/>
            <a:ext cx="10992544" cy="4389437"/>
          </a:xfrm>
        </p:spPr>
        <p:txBody>
          <a:bodyPr>
            <a:normAutofit/>
          </a:bodyPr>
          <a:lstStyle/>
          <a:p>
            <a:pPr eaLnBrk="1" fontAlgn="auto" hangingPunct="1">
              <a:spcAft>
                <a:spcPts val="0"/>
              </a:spcAft>
              <a:buClr>
                <a:schemeClr val="accent3"/>
              </a:buClr>
              <a:buFont typeface="Wingdings" panose="05000000000000000000" pitchFamily="2" charset="2"/>
              <a:buChar char="n"/>
              <a:defRPr/>
            </a:pPr>
            <a:r>
              <a:rPr lang="zh-CN" altLang="en-US" dirty="0">
                <a:latin typeface="Times New Roman" panose="02020603050405020304" pitchFamily="18" charset="0"/>
              </a:rPr>
              <a:t>其他常见的体系结构</a:t>
            </a:r>
            <a:endParaRPr lang="en-US" altLang="zh-CN"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b="0" dirty="0">
                <a:latin typeface="Times New Roman" panose="02020603050405020304" pitchFamily="18" charset="0"/>
              </a:rPr>
              <a:t>分布处理：针对多机系统的一系列通用的组织结构。例如拓扑结构</a:t>
            </a:r>
            <a:r>
              <a:rPr lang="en-US" altLang="zh-CN" b="0" dirty="0">
                <a:latin typeface="Times New Roman" panose="02020603050405020304" pitchFamily="18" charset="0"/>
              </a:rPr>
              <a:t>(</a:t>
            </a:r>
            <a:r>
              <a:rPr lang="zh-CN" altLang="en-US" b="0" dirty="0">
                <a:latin typeface="Times New Roman" panose="02020603050405020304" pitchFamily="18" charset="0"/>
              </a:rPr>
              <a:t>环状，星型</a:t>
            </a:r>
            <a:r>
              <a:rPr lang="en-US" altLang="zh-CN" b="0" dirty="0">
                <a:latin typeface="Times New Roman" panose="02020603050405020304" pitchFamily="18" charset="0"/>
              </a:rPr>
              <a:t>)</a:t>
            </a:r>
            <a:r>
              <a:rPr lang="zh-CN" altLang="en-US" b="0" dirty="0">
                <a:latin typeface="Times New Roman" panose="02020603050405020304" pitchFamily="18" charset="0"/>
              </a:rPr>
              <a:t>，通信协议（心跳算法）等，典型的是</a:t>
            </a:r>
            <a:r>
              <a:rPr lang="en-US" altLang="zh-CN" b="0" dirty="0">
                <a:latin typeface="Times New Roman" panose="02020603050405020304" pitchFamily="18" charset="0"/>
              </a:rPr>
              <a:t>C/S </a:t>
            </a:r>
            <a:r>
              <a:rPr lang="zh-CN" altLang="en-US" b="0" dirty="0">
                <a:latin typeface="Times New Roman" panose="02020603050405020304" pitchFamily="18" charset="0"/>
              </a:rPr>
              <a:t>、</a:t>
            </a:r>
            <a:r>
              <a:rPr lang="en-US" altLang="zh-CN" b="0" dirty="0">
                <a:latin typeface="Times New Roman" panose="02020603050405020304" pitchFamily="18" charset="0"/>
              </a:rPr>
              <a:t>B/S </a:t>
            </a:r>
            <a:r>
              <a:rPr lang="zh-CN" altLang="en-US" b="0" dirty="0">
                <a:latin typeface="Times New Roman" panose="02020603050405020304" pitchFamily="18" charset="0"/>
              </a:rPr>
              <a:t>模式。</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b="0" dirty="0">
                <a:latin typeface="Times New Roman" panose="02020603050405020304" pitchFamily="18" charset="0"/>
              </a:rPr>
              <a:t>主子组织结构：很多系统的重要组织结构反映了所使用的编程语言的特点。</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r>
              <a:rPr lang="en-US" altLang="zh-CN" b="0" dirty="0">
                <a:latin typeface="Times New Roman" panose="02020603050405020304" pitchFamily="18" charset="0"/>
              </a:rPr>
              <a:t>DSSA</a:t>
            </a:r>
            <a:r>
              <a:rPr lang="zh-CN" altLang="en-US" b="0" dirty="0">
                <a:latin typeface="Times New Roman" panose="02020603050405020304" pitchFamily="18" charset="0"/>
              </a:rPr>
              <a:t>（</a:t>
            </a:r>
            <a:r>
              <a:rPr lang="en-US" altLang="zh-CN" b="0" dirty="0">
                <a:latin typeface="Times New Roman" panose="02020603050405020304" pitchFamily="18" charset="0"/>
              </a:rPr>
              <a:t>Domain Specific SA</a:t>
            </a:r>
            <a:r>
              <a:rPr lang="zh-CN" altLang="en-US" b="0" dirty="0">
                <a:latin typeface="Times New Roman" panose="02020603050405020304" pitchFamily="18" charset="0"/>
              </a:rPr>
              <a:t>）：被剪裁成应用程序族的组织结构。</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b="0" dirty="0">
                <a:latin typeface="Times New Roman" panose="02020603050405020304" pitchFamily="18" charset="0"/>
              </a:rPr>
              <a:t>状态转换系统（</a:t>
            </a:r>
            <a:r>
              <a:rPr lang="en-US" altLang="zh-CN" b="0" dirty="0">
                <a:latin typeface="Times New Roman" panose="02020603050405020304" pitchFamily="18" charset="0"/>
              </a:rPr>
              <a:t>State</a:t>
            </a:r>
            <a:r>
              <a:rPr lang="zh-CN" altLang="en-US" b="0" dirty="0">
                <a:latin typeface="Times New Roman" panose="02020603050405020304" pitchFamily="18" charset="0"/>
              </a:rPr>
              <a:t> </a:t>
            </a:r>
            <a:r>
              <a:rPr lang="en-US" altLang="zh-CN" b="0" dirty="0">
                <a:latin typeface="Times New Roman" panose="02020603050405020304" pitchFamily="18" charset="0"/>
              </a:rPr>
              <a:t>Transition</a:t>
            </a:r>
            <a:r>
              <a:rPr lang="zh-CN" altLang="en-US" b="0" dirty="0">
                <a:latin typeface="Times New Roman" panose="02020603050405020304" pitchFamily="18" charset="0"/>
              </a:rPr>
              <a:t> </a:t>
            </a:r>
            <a:r>
              <a:rPr lang="en-US" altLang="zh-CN" b="0" dirty="0">
                <a:latin typeface="Times New Roman" panose="02020603050405020304" pitchFamily="18" charset="0"/>
              </a:rPr>
              <a:t>System</a:t>
            </a:r>
            <a:r>
              <a:rPr lang="zh-CN" altLang="en-US" b="0" dirty="0">
                <a:latin typeface="Times New Roman" panose="02020603050405020304" pitchFamily="18" charset="0"/>
              </a:rPr>
              <a:t>）：系统被定义为状态的集合和指定的转换集合。</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b="0" dirty="0">
                <a:latin typeface="Times New Roman" panose="02020603050405020304" pitchFamily="18" charset="0"/>
              </a:rPr>
              <a:t>异构体系结构：很多风格的组合。</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8479440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7" name="内容占位符 6"/>
          <p:cNvSpPr>
            <a:spLocks noGrp="1"/>
          </p:cNvSpPr>
          <p:nvPr>
            <p:ph idx="1"/>
          </p:nvPr>
        </p:nvSpPr>
        <p:spPr>
          <a:xfrm>
            <a:off x="479376" y="1125539"/>
            <a:ext cx="11017224" cy="5255789"/>
          </a:xfrm>
        </p:spPr>
        <p:txBody>
          <a:bodyPr/>
          <a:lstStyle/>
          <a:p>
            <a:pPr>
              <a:lnSpc>
                <a:spcPct val="100000"/>
              </a:lnSpc>
              <a:buFont typeface="Wingdings" panose="05000000000000000000" pitchFamily="2" charset="2"/>
              <a:buChar char="n"/>
            </a:pPr>
            <a:r>
              <a:rPr lang="zh-CN" altLang="en-US" sz="3200" b="0" dirty="0">
                <a:solidFill>
                  <a:schemeClr val="tx1"/>
                </a:solidFill>
                <a:effectLst/>
                <a:latin typeface="楷体" panose="02010609060101010101" pitchFamily="49" charset="-122"/>
                <a:ea typeface="楷体" panose="02010609060101010101" pitchFamily="49" charset="-122"/>
              </a:rPr>
              <a:t>软件体系结构风格为大粒度的软件重用提供了可能。</a:t>
            </a:r>
            <a:endParaRPr lang="en-US" altLang="zh-CN" sz="3200" b="0" dirty="0">
              <a:solidFill>
                <a:schemeClr val="tx1"/>
              </a:solidFill>
              <a:effectLst/>
              <a:latin typeface="楷体" panose="02010609060101010101" pitchFamily="49" charset="-122"/>
              <a:ea typeface="楷体" panose="02010609060101010101" pitchFamily="49" charset="-122"/>
            </a:endParaRPr>
          </a:p>
          <a:p>
            <a:pPr>
              <a:lnSpc>
                <a:spcPct val="100000"/>
              </a:lnSpc>
              <a:buFont typeface="Wingdings" panose="05000000000000000000" pitchFamily="2" charset="2"/>
              <a:buChar char="n"/>
            </a:pPr>
            <a:r>
              <a:rPr lang="zh-CN" altLang="en-US" sz="3200" b="0" dirty="0">
                <a:solidFill>
                  <a:schemeClr val="tx1"/>
                </a:solidFill>
                <a:effectLst/>
                <a:latin typeface="楷体" panose="02010609060101010101" pitchFamily="49" charset="-122"/>
                <a:ea typeface="楷体" panose="02010609060101010101" pitchFamily="49" charset="-122"/>
              </a:rPr>
              <a:t>对于应用体系结构风格来说，由于视点的不同，系统设计师有很大的选择空间。要为系统选择或设计某一个体系结构风格，必须根据特定项目的具体特点，进行分析比较后再确定，体系结构风格的使用几乎完全是特化的。</a:t>
            </a:r>
            <a:endParaRPr lang="en-US" altLang="zh-CN" sz="3200" b="0" dirty="0">
              <a:solidFill>
                <a:schemeClr val="tx1"/>
              </a:solidFill>
              <a:effectLst/>
              <a:latin typeface="楷体" panose="02010609060101010101" pitchFamily="49" charset="-122"/>
              <a:ea typeface="楷体" panose="02010609060101010101" pitchFamily="49" charset="-122"/>
            </a:endParaRPr>
          </a:p>
          <a:p>
            <a:pPr>
              <a:lnSpc>
                <a:spcPct val="100000"/>
              </a:lnSpc>
              <a:buFont typeface="Wingdings" panose="05000000000000000000" pitchFamily="2" charset="2"/>
              <a:buChar char="n"/>
            </a:pPr>
            <a:r>
              <a:rPr lang="en-US" altLang="zh-CN" sz="3200" b="0" dirty="0">
                <a:solidFill>
                  <a:schemeClr val="tx1"/>
                </a:solidFill>
                <a:effectLst/>
                <a:latin typeface="楷体" panose="02010609060101010101" pitchFamily="49" charset="-122"/>
                <a:ea typeface="楷体" panose="02010609060101010101" pitchFamily="49" charset="-122"/>
              </a:rPr>
              <a:t>“</a:t>
            </a:r>
            <a:r>
              <a:rPr lang="zh-CN" altLang="en-US" sz="3200" b="0" dirty="0">
                <a:solidFill>
                  <a:schemeClr val="tx1"/>
                </a:solidFill>
                <a:effectLst/>
                <a:latin typeface="楷体" panose="02010609060101010101" pitchFamily="49" charset="-122"/>
                <a:ea typeface="楷体" panose="02010609060101010101" pitchFamily="49" charset="-122"/>
              </a:rPr>
              <a:t>纯</a:t>
            </a:r>
            <a:r>
              <a:rPr lang="en-US" altLang="zh-CN" sz="3200" b="0" dirty="0">
                <a:solidFill>
                  <a:schemeClr val="tx1"/>
                </a:solidFill>
                <a:effectLst/>
                <a:latin typeface="楷体" panose="02010609060101010101" pitchFamily="49" charset="-122"/>
                <a:ea typeface="楷体" panose="02010609060101010101" pitchFamily="49" charset="-122"/>
              </a:rPr>
              <a:t>”</a:t>
            </a:r>
            <a:r>
              <a:rPr lang="zh-CN" altLang="en-US" sz="3200" b="0" dirty="0">
                <a:solidFill>
                  <a:schemeClr val="tx1"/>
                </a:solidFill>
                <a:effectLst/>
                <a:latin typeface="楷体" panose="02010609060101010101" pitchFamily="49" charset="-122"/>
                <a:ea typeface="楷体" panose="02010609060101010101" pitchFamily="49" charset="-122"/>
              </a:rPr>
              <a:t>的体系结构。不同的结构有不同的处理能力的强项和弱点，一个系统的体系结构应该根据实际需要进行选择，以解决实际问题。</a:t>
            </a:r>
            <a:endParaRPr lang="en-US" altLang="zh-CN" sz="3200" b="0" dirty="0">
              <a:solidFill>
                <a:schemeClr val="tx1"/>
              </a:solidFill>
              <a:effectLst/>
              <a:latin typeface="楷体" panose="02010609060101010101" pitchFamily="49" charset="-122"/>
              <a:ea typeface="楷体" panose="02010609060101010101" pitchFamily="49" charset="-122"/>
            </a:endParaRPr>
          </a:p>
          <a:p>
            <a:pPr>
              <a:lnSpc>
                <a:spcPct val="100000"/>
              </a:lnSpc>
              <a:buFont typeface="Wingdings" panose="05000000000000000000" pitchFamily="2" charset="2"/>
              <a:buChar char="n"/>
            </a:pPr>
            <a:r>
              <a:rPr lang="zh-CN" altLang="en-US" sz="3200" b="0" dirty="0">
                <a:solidFill>
                  <a:schemeClr val="tx1"/>
                </a:solidFill>
                <a:effectLst/>
                <a:latin typeface="楷体" panose="02010609060101010101" pitchFamily="49" charset="-122"/>
                <a:ea typeface="楷体" panose="02010609060101010101" pitchFamily="49" charset="-122"/>
              </a:rPr>
              <a:t>大部分的系统，它们是由这些纯体系结构组合而成，即采用了异构软件体系结构。</a:t>
            </a:r>
          </a:p>
          <a:p>
            <a:endParaRPr lang="en-US" altLang="zh-CN" dirty="0"/>
          </a:p>
          <a:p>
            <a:endParaRPr lang="zh-CN" altLang="en-US" dirty="0"/>
          </a:p>
        </p:txBody>
      </p:sp>
    </p:spTree>
    <p:extLst>
      <p:ext uri="{BB962C8B-B14F-4D97-AF65-F5344CB8AC3E}">
        <p14:creationId xmlns:p14="http://schemas.microsoft.com/office/powerpoint/2010/main" val="67862885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highlight>
                  <a:srgbClr val="FFFF00"/>
                </a:highlight>
                <a:latin typeface="+mn-lt"/>
                <a:ea typeface="华文中宋" panose="02010600040101010101" pitchFamily="2" charset="-122"/>
              </a:rPr>
              <a:t>法则</a:t>
            </a:r>
            <a:r>
              <a:rPr lang="en-US" altLang="zh-CN" sz="2800" b="0" dirty="0">
                <a:solidFill>
                  <a:schemeClr val="tx1"/>
                </a:solidFill>
                <a:highlight>
                  <a:srgbClr val="FFFF00"/>
                </a:highlight>
                <a:latin typeface="+mn-lt"/>
                <a:ea typeface="华文中宋" panose="02010600040101010101" pitchFamily="2" charset="-122"/>
              </a:rPr>
              <a:t>1</a:t>
            </a:r>
            <a:r>
              <a:rPr lang="zh-CN" altLang="en-US" sz="2800" b="0" dirty="0">
                <a:solidFill>
                  <a:schemeClr val="tx1"/>
                </a:solidFill>
                <a:highlight>
                  <a:srgbClr val="FFFF00"/>
                </a:highlight>
                <a:latin typeface="+mn-lt"/>
                <a:ea typeface="华文中宋" panose="02010600040101010101" pitchFamily="2" charset="-122"/>
              </a:rPr>
              <a:t>：优先使用（对象）组合，而非（类）继承</a:t>
            </a:r>
            <a:endParaRPr lang="en-US" altLang="zh-CN" sz="2800" b="0" dirty="0">
              <a:solidFill>
                <a:schemeClr val="tx1"/>
              </a:solidFill>
              <a:highlight>
                <a:srgbClr val="FFFF00"/>
              </a:highlight>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2</a:t>
            </a:r>
            <a:r>
              <a:rPr lang="zh-CN" altLang="en-US" sz="2800" b="0" dirty="0">
                <a:solidFill>
                  <a:schemeClr val="tx1"/>
                </a:solidFill>
                <a:latin typeface="+mn-lt"/>
                <a:ea typeface="华文中宋" panose="02010600040101010101" pitchFamily="2" charset="-122"/>
              </a:rPr>
              <a:t>：针对接口编程，而非（接口的）实现</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3</a:t>
            </a:r>
            <a:r>
              <a:rPr lang="zh-CN" altLang="en-US" sz="2800" b="0" dirty="0">
                <a:solidFill>
                  <a:schemeClr val="tx1"/>
                </a:solidFill>
                <a:latin typeface="+mn-lt"/>
                <a:ea typeface="华文中宋" panose="02010600040101010101" pitchFamily="2" charset="-122"/>
              </a:rPr>
              <a:t>：开放－封闭法则（</a:t>
            </a:r>
            <a:r>
              <a:rPr lang="en-US" altLang="zh-CN" sz="2800" b="0" dirty="0">
                <a:solidFill>
                  <a:schemeClr val="tx1"/>
                </a:solidFill>
                <a:latin typeface="+mn-lt"/>
                <a:ea typeface="华文中宋" panose="02010600040101010101" pitchFamily="2" charset="-122"/>
              </a:rPr>
              <a:t>OCP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4</a:t>
            </a:r>
            <a:r>
              <a:rPr lang="zh-CN" altLang="en-US" sz="2800" b="0" dirty="0">
                <a:solidFill>
                  <a:schemeClr val="tx1"/>
                </a:solidFill>
                <a:latin typeface="+mn-lt"/>
                <a:ea typeface="华文中宋" panose="02010600040101010101" pitchFamily="2" charset="-122"/>
              </a:rPr>
              <a:t>：</a:t>
            </a:r>
            <a:r>
              <a:rPr lang="en-US" altLang="zh-CN" sz="2800" b="0" dirty="0" err="1">
                <a:solidFill>
                  <a:schemeClr val="tx1"/>
                </a:solidFill>
                <a:latin typeface="+mn-lt"/>
                <a:ea typeface="华文中宋" panose="02010600040101010101" pitchFamily="2" charset="-122"/>
              </a:rPr>
              <a:t>Liskov</a:t>
            </a:r>
            <a:r>
              <a:rPr lang="zh-CN" altLang="en-US" sz="2800" b="0" dirty="0">
                <a:solidFill>
                  <a:schemeClr val="tx1"/>
                </a:solidFill>
                <a:latin typeface="+mn-lt"/>
                <a:ea typeface="华文中宋" panose="02010600040101010101" pitchFamily="2" charset="-122"/>
              </a:rPr>
              <a:t>替换法则（</a:t>
            </a:r>
            <a:r>
              <a:rPr lang="en-US" altLang="zh-CN" sz="2800" b="0" dirty="0">
                <a:solidFill>
                  <a:schemeClr val="tx1"/>
                </a:solidFill>
                <a:latin typeface="+mn-lt"/>
                <a:ea typeface="华文中宋" panose="02010600040101010101" pitchFamily="2" charset="-122"/>
              </a:rPr>
              <a:t>LSP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References To Base(Super) Classes Must Be Able To Use Objects Of Derived(Sub) Classes Without Knowing It </a:t>
            </a: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162137717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ffectLst>
                  <a:outerShdw blurRad="38100" dist="38100" dir="2700000" algn="tl">
                    <a:srgbClr val="000000">
                      <a:alpha val="43137"/>
                    </a:srgbClr>
                  </a:outerShdw>
                </a:effectLst>
                <a:ea typeface="宋体" pitchFamily="2" charset="-122"/>
              </a:rPr>
              <a:t>法则</a:t>
            </a:r>
            <a:r>
              <a:rPr lang="en-US" altLang="zh-CN" sz="2800" dirty="0">
                <a:effectLst>
                  <a:outerShdw blurRad="38100" dist="38100" dir="2700000" algn="tl">
                    <a:srgbClr val="000000">
                      <a:alpha val="43137"/>
                    </a:srgbClr>
                  </a:outerShdw>
                </a:effectLst>
                <a:ea typeface="宋体" pitchFamily="2" charset="-122"/>
              </a:rPr>
              <a:t>1</a:t>
            </a:r>
            <a:r>
              <a:rPr lang="zh-CN" altLang="en-US" sz="2800" dirty="0">
                <a:effectLst>
                  <a:outerShdw blurRad="38100" dist="38100" dir="2700000" algn="tl">
                    <a:srgbClr val="000000">
                      <a:alpha val="43137"/>
                    </a:srgbClr>
                  </a:outerShdw>
                </a:effectLst>
                <a:ea typeface="宋体" pitchFamily="2" charset="-122"/>
              </a:rPr>
              <a:t>：优先使用（对象）组合，而非（类）继承</a:t>
            </a:r>
            <a:endParaRPr lang="zh-CN" altLang="en-US" sz="2800" kern="0"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8" name="内容占位符 2"/>
          <p:cNvSpPr>
            <a:spLocks noGrp="1"/>
          </p:cNvSpPr>
          <p:nvPr>
            <p:ph idx="1"/>
          </p:nvPr>
        </p:nvSpPr>
        <p:spPr>
          <a:xfrm>
            <a:off x="457200" y="1124745"/>
            <a:ext cx="10895384" cy="5199856"/>
          </a:xfrm>
        </p:spPr>
        <p:txBody>
          <a:bodyPr/>
          <a:lstStyle/>
          <a:p>
            <a:pPr>
              <a:buFont typeface="Wingdings" panose="05000000000000000000" pitchFamily="2" charset="2"/>
              <a:buChar char="n"/>
            </a:pPr>
            <a:r>
              <a:rPr lang="zh-CN" altLang="en-US" sz="2800" dirty="0">
                <a:ea typeface="宋体" panose="02010600030101010101" pitchFamily="2" charset="-122"/>
              </a:rPr>
              <a:t>组合</a:t>
            </a:r>
          </a:p>
          <a:p>
            <a:pPr lvl="1"/>
            <a:r>
              <a:rPr lang="zh-CN" altLang="en-US" sz="2400" dirty="0">
                <a:ea typeface="宋体" panose="02010600030101010101" pitchFamily="2" charset="-122"/>
              </a:rPr>
              <a:t>组合是一种通过创建一个</a:t>
            </a:r>
            <a:r>
              <a:rPr lang="zh-CN" altLang="en-US" sz="2400" i="1" dirty="0">
                <a:solidFill>
                  <a:srgbClr val="C00000"/>
                </a:solidFill>
                <a:effectLst>
                  <a:outerShdw blurRad="38100" dist="38100" dir="2700000" algn="tl">
                    <a:srgbClr val="000000">
                      <a:alpha val="43137"/>
                    </a:srgbClr>
                  </a:outerShdw>
                </a:effectLst>
                <a:ea typeface="宋体" panose="02010600030101010101" pitchFamily="2" charset="-122"/>
              </a:rPr>
              <a:t>组合</a:t>
            </a:r>
            <a:r>
              <a:rPr lang="zh-CN" altLang="en-US" sz="2400" dirty="0">
                <a:ea typeface="宋体" panose="02010600030101010101" pitchFamily="2" charset="-122"/>
              </a:rPr>
              <a:t>了其它对象的对象，从而获得新功能的复用方法。</a:t>
            </a:r>
          </a:p>
          <a:p>
            <a:pPr lvl="1"/>
            <a:r>
              <a:rPr lang="zh-CN" altLang="en-US" sz="2400" dirty="0">
                <a:ea typeface="宋体" panose="02010600030101010101" pitchFamily="2" charset="-122"/>
              </a:rPr>
              <a:t>将功能委托给所组合的一个对象，从而获得新功能。</a:t>
            </a:r>
          </a:p>
          <a:p>
            <a:pPr lvl="1"/>
            <a:r>
              <a:rPr lang="zh-CN" altLang="en-US" sz="2400" dirty="0">
                <a:latin typeface="Times New Roman" panose="02020603050405020304" pitchFamily="18" charset="0"/>
                <a:ea typeface="宋体" panose="02010600030101010101" pitchFamily="2" charset="-122"/>
              </a:rPr>
              <a:t>有些时候也称之为“聚合”（</a:t>
            </a:r>
            <a:r>
              <a:rPr lang="en-US" altLang="zh-CN" sz="2400" dirty="0">
                <a:latin typeface="Times New Roman" panose="02020603050405020304" pitchFamily="18" charset="0"/>
                <a:ea typeface="宋体" panose="02010600030101010101" pitchFamily="2" charset="-122"/>
              </a:rPr>
              <a:t>aggregation</a:t>
            </a:r>
            <a:r>
              <a:rPr lang="zh-CN" altLang="en-US" sz="2400" dirty="0">
                <a:latin typeface="Times New Roman" panose="02020603050405020304" pitchFamily="18" charset="0"/>
                <a:ea typeface="宋体" panose="02010600030101010101" pitchFamily="2" charset="-122"/>
              </a:rPr>
              <a:t>）或“包容”（</a:t>
            </a:r>
            <a:r>
              <a:rPr lang="en-US" altLang="zh-CN" sz="2400" dirty="0">
                <a:latin typeface="Times New Roman" panose="02020603050405020304" pitchFamily="18" charset="0"/>
                <a:ea typeface="宋体" panose="02010600030101010101" pitchFamily="2" charset="-122"/>
              </a:rPr>
              <a:t>containment</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lvl="1"/>
            <a:r>
              <a:rPr lang="zh-CN" altLang="en-US" sz="2400" dirty="0">
                <a:ea typeface="宋体" panose="02010600030101010101" pitchFamily="2" charset="-122"/>
              </a:rPr>
              <a:t>例如：</a:t>
            </a:r>
          </a:p>
          <a:p>
            <a:pPr lvl="2"/>
            <a:r>
              <a:rPr lang="zh-CN" altLang="en-US" sz="2000" dirty="0">
                <a:latin typeface="华文楷体" panose="02010600040101010101" pitchFamily="2" charset="-122"/>
                <a:ea typeface="华文楷体" panose="02010600040101010101" pitchFamily="2" charset="-122"/>
              </a:rPr>
              <a:t>一个对象拥有另一个对象或对另一个对象负责（即一个对象包含另一个对象或是另一个对象的一部分），并且聚合对象和其所有者具有相同的生命周期。</a:t>
            </a:r>
          </a:p>
          <a:p>
            <a:pPr lvl="1" eaLnBrk="1" hangingPunct="1">
              <a:lnSpc>
                <a:spcPct val="100000"/>
              </a:lnSpc>
            </a:pPr>
            <a:endParaRPr lang="en-US" altLang="zh-CN" dirty="0">
              <a:latin typeface="Times New Roman" panose="02020603050405020304" pitchFamily="18" charset="0"/>
            </a:endParaRPr>
          </a:p>
          <a:p>
            <a:pPr lvl="1" eaLnBrk="1" hangingPunct="1">
              <a:lnSpc>
                <a:spcPct val="100000"/>
              </a:lnSpc>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424619026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509236-BA06-4246-B13E-C08AAB9302E3}"/>
              </a:ext>
            </a:extLst>
          </p:cNvPr>
          <p:cNvSpPr>
            <a:spLocks noGrp="1"/>
          </p:cNvSpPr>
          <p:nvPr>
            <p:ph idx="1"/>
          </p:nvPr>
        </p:nvSpPr>
        <p:spPr>
          <a:xfrm>
            <a:off x="623392" y="1125539"/>
            <a:ext cx="11161240" cy="5327797"/>
          </a:xfrm>
        </p:spPr>
        <p:txBody>
          <a:bodyPr/>
          <a:lstStyle/>
          <a:p>
            <a:pPr>
              <a:lnSpc>
                <a:spcPct val="150000"/>
              </a:lnSpc>
              <a:buFont typeface="Wingdings" panose="05000000000000000000" pitchFamily="2" charset="2"/>
              <a:buChar char="n"/>
            </a:pPr>
            <a:r>
              <a:rPr lang="zh-CN" altLang="en-US" sz="2800" dirty="0">
                <a:ea typeface="宋体" panose="02010600030101010101" pitchFamily="2" charset="-122"/>
              </a:rPr>
              <a:t>组合的优点和缺点</a:t>
            </a:r>
          </a:p>
          <a:p>
            <a:pPr lvl="1">
              <a:lnSpc>
                <a:spcPct val="150000"/>
              </a:lnSpc>
            </a:pPr>
            <a:r>
              <a:rPr lang="zh-CN" altLang="en-US" sz="2400" dirty="0">
                <a:ea typeface="宋体" panose="02010600030101010101" pitchFamily="2" charset="-122"/>
              </a:rPr>
              <a:t>优点：</a:t>
            </a:r>
          </a:p>
          <a:p>
            <a:pPr lvl="2"/>
            <a:r>
              <a:rPr lang="zh-CN" altLang="en-US" sz="2000" dirty="0">
                <a:ea typeface="宋体" panose="02010600030101010101" pitchFamily="2" charset="-122"/>
              </a:rPr>
              <a:t>容器类仅能通过被包含对象的接口来对其进行访问。</a:t>
            </a:r>
          </a:p>
          <a:p>
            <a:pPr lvl="2"/>
            <a:r>
              <a:rPr lang="zh-CN" altLang="en-US" sz="2000" dirty="0">
                <a:ea typeface="宋体" panose="02010600030101010101" pitchFamily="2" charset="-122"/>
              </a:rPr>
              <a:t>“黑盒”复用，因为被包含对象的内部细节对外是不可见。</a:t>
            </a:r>
          </a:p>
          <a:p>
            <a:pPr lvl="2"/>
            <a:r>
              <a:rPr lang="zh-CN" altLang="en-US" sz="2000" dirty="0">
                <a:ea typeface="宋体" panose="02010600030101010101" pitchFamily="2" charset="-122"/>
              </a:rPr>
              <a:t>实现上的相互依赖性比较小。（注：被包含对象与容器对象之间的依赖关系比较少）</a:t>
            </a:r>
          </a:p>
          <a:p>
            <a:pPr lvl="2"/>
            <a:r>
              <a:rPr lang="zh-CN" altLang="en-US" sz="2000" dirty="0">
                <a:ea typeface="宋体" panose="02010600030101010101" pitchFamily="2" charset="-122"/>
              </a:rPr>
              <a:t>通过获取指向其它的具有相同类型的对象引用，可以在运行期间动态地定义（对象的）组合。</a:t>
            </a:r>
          </a:p>
          <a:p>
            <a:pPr lvl="1">
              <a:lnSpc>
                <a:spcPct val="150000"/>
              </a:lnSpc>
            </a:pPr>
            <a:r>
              <a:rPr lang="zh-CN" altLang="en-US" sz="2400" dirty="0">
                <a:ea typeface="宋体" panose="02010600030101010101" pitchFamily="2" charset="-122"/>
              </a:rPr>
              <a:t>缺点：</a:t>
            </a:r>
          </a:p>
          <a:p>
            <a:pPr lvl="2"/>
            <a:r>
              <a:rPr lang="zh-CN" altLang="en-US" sz="2000" dirty="0">
                <a:ea typeface="宋体" panose="02010600030101010101" pitchFamily="2" charset="-122"/>
              </a:rPr>
              <a:t>导致系统中的对象过多。</a:t>
            </a:r>
          </a:p>
          <a:p>
            <a:pPr lvl="2"/>
            <a:r>
              <a:rPr lang="zh-CN" altLang="en-US" sz="2000" dirty="0">
                <a:ea typeface="宋体" panose="02010600030101010101" pitchFamily="2" charset="-122"/>
              </a:rPr>
              <a:t>为了能将多个不同的对象作为组合块</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composition block</a:t>
            </a:r>
            <a:r>
              <a:rPr lang="zh-CN" altLang="en-US" sz="2000" dirty="0">
                <a:latin typeface="Times New Roman" panose="02020603050405020304" pitchFamily="18" charset="0"/>
                <a:ea typeface="宋体" panose="02010600030101010101" pitchFamily="2" charset="-122"/>
              </a:rPr>
              <a:t>）</a:t>
            </a:r>
            <a:r>
              <a:rPr lang="zh-CN" altLang="en-US" sz="2000" dirty="0">
                <a:ea typeface="宋体" panose="02010600030101010101" pitchFamily="2" charset="-122"/>
              </a:rPr>
              <a:t>来使用，必须仔细地对接口进行定义。</a:t>
            </a:r>
          </a:p>
          <a:p>
            <a:endParaRPr lang="zh-CN" altLang="en-US" dirty="0"/>
          </a:p>
        </p:txBody>
      </p:sp>
      <p:sp>
        <p:nvSpPr>
          <p:cNvPr id="6" name="标题 1">
            <a:extLst>
              <a:ext uri="{FF2B5EF4-FFF2-40B4-BE49-F238E27FC236}">
                <a16:creationId xmlns:a16="http://schemas.microsoft.com/office/drawing/2014/main" id="{B41D3AE2-A473-4FBA-91DE-D1D8B8010095}"/>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ffectLst>
                  <a:outerShdw blurRad="38100" dist="38100" dir="2700000" algn="tl">
                    <a:srgbClr val="000000">
                      <a:alpha val="43137"/>
                    </a:srgbClr>
                  </a:outerShdw>
                </a:effectLst>
                <a:ea typeface="宋体" pitchFamily="2" charset="-122"/>
              </a:rPr>
              <a:t>法则</a:t>
            </a:r>
            <a:r>
              <a:rPr lang="en-US" altLang="zh-CN" sz="2800" dirty="0">
                <a:effectLst>
                  <a:outerShdw blurRad="38100" dist="38100" dir="2700000" algn="tl">
                    <a:srgbClr val="000000">
                      <a:alpha val="43137"/>
                    </a:srgbClr>
                  </a:outerShdw>
                </a:effectLst>
                <a:ea typeface="宋体" pitchFamily="2" charset="-122"/>
              </a:rPr>
              <a:t>1</a:t>
            </a:r>
            <a:r>
              <a:rPr lang="zh-CN" altLang="en-US" sz="2800" dirty="0">
                <a:effectLst>
                  <a:outerShdw blurRad="38100" dist="38100" dir="2700000" algn="tl">
                    <a:srgbClr val="000000">
                      <a:alpha val="43137"/>
                    </a:srgbClr>
                  </a:outerShdw>
                </a:effectLst>
                <a:ea typeface="宋体" pitchFamily="2" charset="-122"/>
              </a:rPr>
              <a:t>：优先使用（对象）组合，而非（类）继承</a:t>
            </a:r>
            <a:endParaRPr lang="zh-CN" altLang="en-US" sz="2800" kern="0"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8473808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082EB69-CE44-42F2-994A-57BA18073F0A}"/>
              </a:ext>
            </a:extLst>
          </p:cNvPr>
          <p:cNvSpPr>
            <a:spLocks noGrp="1"/>
          </p:cNvSpPr>
          <p:nvPr>
            <p:ph idx="1"/>
          </p:nvPr>
        </p:nvSpPr>
        <p:spPr>
          <a:xfrm>
            <a:off x="479376" y="1125539"/>
            <a:ext cx="11103024" cy="4679727"/>
          </a:xfrm>
        </p:spPr>
        <p:txBody>
          <a:bodyPr/>
          <a:lstStyle/>
          <a:p>
            <a:pPr>
              <a:buFont typeface="Wingdings" panose="05000000000000000000" pitchFamily="2" charset="2"/>
              <a:buChar char="n"/>
            </a:pPr>
            <a:r>
              <a:rPr lang="zh-CN" altLang="en-US" dirty="0">
                <a:ea typeface="宋体" panose="02010600030101010101" pitchFamily="2" charset="-122"/>
              </a:rPr>
              <a:t>继承</a:t>
            </a:r>
          </a:p>
          <a:p>
            <a:pPr lvl="1"/>
            <a:r>
              <a:rPr lang="zh-CN" altLang="en-US" dirty="0">
                <a:ea typeface="宋体" panose="02010600030101010101" pitchFamily="2" charset="-122"/>
              </a:rPr>
              <a:t>（类）继承是一种通过扩展一个已有对象的实现，从而获得新功能的复用方法。</a:t>
            </a:r>
          </a:p>
          <a:p>
            <a:pPr lvl="1"/>
            <a:r>
              <a:rPr lang="zh-CN" altLang="en-US" dirty="0">
                <a:ea typeface="宋体" panose="02010600030101010101" pitchFamily="2" charset="-122"/>
              </a:rPr>
              <a:t>泛化类（超类）可以显式地捕获那些公共的属性和方法。</a:t>
            </a:r>
          </a:p>
          <a:p>
            <a:pPr lvl="1"/>
            <a:r>
              <a:rPr lang="zh-CN" altLang="en-US" dirty="0">
                <a:ea typeface="宋体" panose="02010600030101010101" pitchFamily="2" charset="-122"/>
              </a:rPr>
              <a:t>特殊类（子类）则通过附加属性和方法来进行实现的扩展。</a:t>
            </a:r>
          </a:p>
          <a:p>
            <a:endParaRPr lang="zh-CN" altLang="en-US" dirty="0"/>
          </a:p>
        </p:txBody>
      </p:sp>
      <p:sp>
        <p:nvSpPr>
          <p:cNvPr id="6" name="标题 1">
            <a:extLst>
              <a:ext uri="{FF2B5EF4-FFF2-40B4-BE49-F238E27FC236}">
                <a16:creationId xmlns:a16="http://schemas.microsoft.com/office/drawing/2014/main" id="{75790DC4-F2EC-4CA3-9FE9-33F0FD4FD34E}"/>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ffectLst>
                  <a:outerShdw blurRad="38100" dist="38100" dir="2700000" algn="tl">
                    <a:srgbClr val="000000">
                      <a:alpha val="43137"/>
                    </a:srgbClr>
                  </a:outerShdw>
                </a:effectLst>
                <a:ea typeface="宋体" pitchFamily="2" charset="-122"/>
              </a:rPr>
              <a:t>法则</a:t>
            </a:r>
            <a:r>
              <a:rPr lang="en-US" altLang="zh-CN" sz="2800" dirty="0">
                <a:effectLst>
                  <a:outerShdw blurRad="38100" dist="38100" dir="2700000" algn="tl">
                    <a:srgbClr val="000000">
                      <a:alpha val="43137"/>
                    </a:srgbClr>
                  </a:outerShdw>
                </a:effectLst>
                <a:ea typeface="宋体" pitchFamily="2" charset="-122"/>
              </a:rPr>
              <a:t>1</a:t>
            </a:r>
            <a:r>
              <a:rPr lang="zh-CN" altLang="en-US" sz="2800" dirty="0">
                <a:effectLst>
                  <a:outerShdw blurRad="38100" dist="38100" dir="2700000" algn="tl">
                    <a:srgbClr val="000000">
                      <a:alpha val="43137"/>
                    </a:srgbClr>
                  </a:outerShdw>
                </a:effectLst>
                <a:ea typeface="宋体" pitchFamily="2" charset="-122"/>
              </a:rPr>
              <a:t>：优先使用（对象）组合，而非（类）继承</a:t>
            </a:r>
            <a:endParaRPr lang="zh-CN" altLang="en-US" sz="2800" kern="0"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7389827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B491AAC-C430-429D-8AEE-3B4E37E25838}"/>
              </a:ext>
            </a:extLst>
          </p:cNvPr>
          <p:cNvSpPr>
            <a:spLocks noGrp="1"/>
          </p:cNvSpPr>
          <p:nvPr>
            <p:ph idx="1"/>
          </p:nvPr>
        </p:nvSpPr>
        <p:spPr>
          <a:xfrm>
            <a:off x="479376" y="1125539"/>
            <a:ext cx="11103024" cy="4679727"/>
          </a:xfrm>
        </p:spPr>
        <p:txBody>
          <a:bodyPr/>
          <a:lstStyle/>
          <a:p>
            <a:pPr>
              <a:lnSpc>
                <a:spcPct val="150000"/>
              </a:lnSpc>
              <a:buFont typeface="Wingdings" panose="05000000000000000000" pitchFamily="2" charset="2"/>
              <a:buChar char="n"/>
            </a:pPr>
            <a:r>
              <a:rPr lang="zh-CN" altLang="en-US" dirty="0">
                <a:ea typeface="宋体" panose="02010600030101010101" pitchFamily="2" charset="-122"/>
              </a:rPr>
              <a:t>继承的优点和缺点</a:t>
            </a:r>
          </a:p>
          <a:p>
            <a:pPr lvl="1">
              <a:lnSpc>
                <a:spcPct val="150000"/>
              </a:lnSpc>
            </a:pPr>
            <a:r>
              <a:rPr lang="zh-CN" altLang="en-US" dirty="0">
                <a:ea typeface="宋体" panose="02010600030101010101" pitchFamily="2" charset="-122"/>
              </a:rPr>
              <a:t>优点：</a:t>
            </a:r>
          </a:p>
          <a:p>
            <a:pPr lvl="2">
              <a:lnSpc>
                <a:spcPct val="90000"/>
              </a:lnSpc>
            </a:pPr>
            <a:r>
              <a:rPr lang="zh-CN" altLang="en-US" dirty="0">
                <a:ea typeface="宋体" panose="02010600030101010101" pitchFamily="2" charset="-122"/>
              </a:rPr>
              <a:t>容易进行新的实现，因为其大多数可继承而来。</a:t>
            </a:r>
          </a:p>
          <a:p>
            <a:pPr lvl="2">
              <a:lnSpc>
                <a:spcPct val="90000"/>
              </a:lnSpc>
            </a:pPr>
            <a:r>
              <a:rPr lang="zh-CN" altLang="en-US" dirty="0">
                <a:ea typeface="宋体" panose="02010600030101010101" pitchFamily="2" charset="-122"/>
              </a:rPr>
              <a:t>易于修改或扩展那些被复用的实现。</a:t>
            </a:r>
          </a:p>
          <a:p>
            <a:pPr lvl="1">
              <a:lnSpc>
                <a:spcPct val="150000"/>
              </a:lnSpc>
            </a:pPr>
            <a:r>
              <a:rPr lang="zh-CN" altLang="en-US" dirty="0">
                <a:ea typeface="宋体" panose="02010600030101010101" pitchFamily="2" charset="-122"/>
              </a:rPr>
              <a:t>缺点：</a:t>
            </a:r>
          </a:p>
          <a:p>
            <a:pPr lvl="2">
              <a:lnSpc>
                <a:spcPct val="90000"/>
              </a:lnSpc>
            </a:pPr>
            <a:r>
              <a:rPr lang="zh-CN" altLang="en-US" dirty="0">
                <a:ea typeface="宋体" panose="02010600030101010101" pitchFamily="2" charset="-122"/>
              </a:rPr>
              <a:t>破坏了封装性，因为这会将父类的实现细节暴露给子类。</a:t>
            </a:r>
          </a:p>
          <a:p>
            <a:pPr lvl="2">
              <a:lnSpc>
                <a:spcPct val="90000"/>
              </a:lnSpc>
            </a:pPr>
            <a:r>
              <a:rPr lang="zh-CN" altLang="en-US" dirty="0">
                <a:ea typeface="宋体" panose="02010600030101010101" pitchFamily="2" charset="-122"/>
              </a:rPr>
              <a:t>“白盒”复用，因为父类的内部细节对于子类而言通常是可见的。</a:t>
            </a:r>
          </a:p>
          <a:p>
            <a:pPr lvl="2">
              <a:lnSpc>
                <a:spcPct val="90000"/>
              </a:lnSpc>
            </a:pPr>
            <a:r>
              <a:rPr lang="zh-CN" altLang="en-US" dirty="0">
                <a:ea typeface="宋体" panose="02010600030101010101" pitchFamily="2" charset="-122"/>
              </a:rPr>
              <a:t>当父类的实现更改时，子类也不得不会随之更改。</a:t>
            </a:r>
          </a:p>
          <a:p>
            <a:pPr lvl="2">
              <a:lnSpc>
                <a:spcPct val="90000"/>
              </a:lnSpc>
            </a:pPr>
            <a:r>
              <a:rPr lang="zh-CN" altLang="en-US" dirty="0">
                <a:ea typeface="宋体" panose="02010600030101010101" pitchFamily="2" charset="-122"/>
              </a:rPr>
              <a:t>从父类继承来的实现将不能在运行期间进行改变。</a:t>
            </a:r>
          </a:p>
          <a:p>
            <a:endParaRPr lang="zh-CN" altLang="en-US" dirty="0"/>
          </a:p>
        </p:txBody>
      </p:sp>
      <p:sp>
        <p:nvSpPr>
          <p:cNvPr id="6" name="标题 1">
            <a:extLst>
              <a:ext uri="{FF2B5EF4-FFF2-40B4-BE49-F238E27FC236}">
                <a16:creationId xmlns:a16="http://schemas.microsoft.com/office/drawing/2014/main" id="{491DFB37-E9FE-4558-95BF-2FE264EA7414}"/>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ffectLst>
                  <a:outerShdw blurRad="38100" dist="38100" dir="2700000" algn="tl">
                    <a:srgbClr val="000000">
                      <a:alpha val="43137"/>
                    </a:srgbClr>
                  </a:outerShdw>
                </a:effectLst>
                <a:ea typeface="宋体" pitchFamily="2" charset="-122"/>
              </a:rPr>
              <a:t>法则</a:t>
            </a:r>
            <a:r>
              <a:rPr lang="en-US" altLang="zh-CN" sz="2800" dirty="0">
                <a:effectLst>
                  <a:outerShdw blurRad="38100" dist="38100" dir="2700000" algn="tl">
                    <a:srgbClr val="000000">
                      <a:alpha val="43137"/>
                    </a:srgbClr>
                  </a:outerShdw>
                </a:effectLst>
                <a:ea typeface="宋体" pitchFamily="2" charset="-122"/>
              </a:rPr>
              <a:t>1</a:t>
            </a:r>
            <a:r>
              <a:rPr lang="zh-CN" altLang="en-US" sz="2800" dirty="0">
                <a:effectLst>
                  <a:outerShdw blurRad="38100" dist="38100" dir="2700000" algn="tl">
                    <a:srgbClr val="000000">
                      <a:alpha val="43137"/>
                    </a:srgbClr>
                  </a:outerShdw>
                </a:effectLst>
                <a:ea typeface="宋体" pitchFamily="2" charset="-122"/>
              </a:rPr>
              <a:t>：优先使用（对象）组合，而非（类）继承</a:t>
            </a:r>
            <a:endParaRPr lang="zh-CN" altLang="en-US" sz="2800" kern="0"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7838389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260648"/>
            <a:ext cx="822960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kern="0" dirty="0">
                <a:latin typeface="华文中宋" panose="02010600040101010101" pitchFamily="2" charset="-122"/>
                <a:ea typeface="华文中宋" panose="02010600040101010101" pitchFamily="2" charset="-122"/>
              </a:rPr>
              <a:t>体系结构风格</a:t>
            </a:r>
          </a:p>
        </p:txBody>
      </p:sp>
      <p:sp>
        <p:nvSpPr>
          <p:cNvPr id="8" name="内容占位符 2"/>
          <p:cNvSpPr>
            <a:spLocks noGrp="1"/>
          </p:cNvSpPr>
          <p:nvPr>
            <p:ph idx="1"/>
          </p:nvPr>
        </p:nvSpPr>
        <p:spPr>
          <a:xfrm>
            <a:off x="457200" y="1124745"/>
            <a:ext cx="10895384" cy="5199856"/>
          </a:xfrm>
        </p:spPr>
        <p:txBody>
          <a:bodyPr/>
          <a:lstStyle/>
          <a:p>
            <a:pPr eaLnBrk="1" hangingPunct="1">
              <a:lnSpc>
                <a:spcPct val="150000"/>
              </a:lnSpc>
              <a:buFont typeface="Wingdings" panose="05000000000000000000" pitchFamily="2" charset="2"/>
              <a:buChar char="n"/>
            </a:pPr>
            <a:r>
              <a:rPr lang="en-US" altLang="zh-CN" dirty="0">
                <a:latin typeface="Times New Roman" panose="02020603050405020304" pitchFamily="18" charset="0"/>
              </a:rPr>
              <a:t>Architectural</a:t>
            </a:r>
            <a:r>
              <a:rPr lang="zh-CN" altLang="en-US" dirty="0">
                <a:latin typeface="Times New Roman" panose="02020603050405020304" pitchFamily="18" charset="0"/>
              </a:rPr>
              <a:t> </a:t>
            </a:r>
            <a:r>
              <a:rPr lang="en-US" altLang="zh-CN" dirty="0">
                <a:latin typeface="Times New Roman" panose="02020603050405020304" pitchFamily="18" charset="0"/>
              </a:rPr>
              <a:t>Styles</a:t>
            </a:r>
          </a:p>
          <a:p>
            <a:pPr lvl="1" eaLnBrk="1" hangingPunct="1">
              <a:lnSpc>
                <a:spcPct val="150000"/>
              </a:lnSpc>
            </a:pPr>
            <a:r>
              <a:rPr lang="zh-CN" altLang="en-US" dirty="0">
                <a:latin typeface="Times New Roman" panose="02020603050405020304" pitchFamily="18" charset="0"/>
              </a:rPr>
              <a:t>在很多工程领域中，一个设计良好的通用模式是一个工程领域的技术成熟标志之一。</a:t>
            </a:r>
            <a:r>
              <a:rPr lang="zh-CN" altLang="en-US" dirty="0">
                <a:highlight>
                  <a:srgbClr val="FFFF00"/>
                </a:highlight>
                <a:latin typeface="Times New Roman" panose="02020603050405020304" pitchFamily="18" charset="0"/>
              </a:rPr>
              <a:t>这些标志体现为：技术手册和专业课程。</a:t>
            </a:r>
            <a:endParaRPr lang="en-US" altLang="zh-CN" dirty="0">
              <a:highlight>
                <a:srgbClr val="FFFF00"/>
              </a:highlight>
              <a:latin typeface="Times New Roman" panose="02020603050405020304" pitchFamily="18" charset="0"/>
            </a:endParaRPr>
          </a:p>
          <a:p>
            <a:pPr lvl="1" eaLnBrk="1" hangingPunct="1">
              <a:lnSpc>
                <a:spcPct val="150000"/>
              </a:lnSpc>
            </a:pPr>
            <a:r>
              <a:rPr lang="zh-CN" altLang="en-US" dirty="0">
                <a:latin typeface="Times New Roman" panose="02020603050405020304" pitchFamily="18" charset="0"/>
              </a:rPr>
              <a:t>软件同样有组织风格：系统族，定义了构件和连接件类型的符号表以及组合的约束。</a:t>
            </a:r>
            <a:endParaRPr lang="en-US" altLang="zh-CN" dirty="0">
              <a:latin typeface="Times New Roman" panose="02020603050405020304" pitchFamily="18" charset="0"/>
            </a:endParaRPr>
          </a:p>
          <a:p>
            <a:pPr eaLnBrk="1" hangingPunct="1">
              <a:lnSpc>
                <a:spcPct val="150000"/>
              </a:lnSpc>
              <a:buFont typeface="Wingdings" panose="05000000000000000000" pitchFamily="2" charset="2"/>
              <a:buChar char="n"/>
            </a:pPr>
            <a:r>
              <a:rPr lang="en-US" altLang="zh-CN" dirty="0">
                <a:latin typeface="Times New Roman" panose="02020603050405020304" pitchFamily="18" charset="0"/>
              </a:rPr>
              <a:t>SA</a:t>
            </a:r>
            <a:r>
              <a:rPr lang="zh-CN" altLang="en-US" dirty="0">
                <a:latin typeface="Times New Roman" panose="02020603050405020304" pitchFamily="18" charset="0"/>
              </a:rPr>
              <a:t>设计的特点之一是系统组织惯用模式的使用</a:t>
            </a:r>
            <a:endParaRPr lang="en-US" altLang="zh-CN" dirty="0">
              <a:latin typeface="Times New Roman" panose="02020603050405020304" pitchFamily="18" charset="0"/>
            </a:endParaRPr>
          </a:p>
          <a:p>
            <a:pPr lvl="1" eaLnBrk="1" hangingPunct="1">
              <a:lnSpc>
                <a:spcPct val="150000"/>
              </a:lnSpc>
            </a:pPr>
            <a:r>
              <a:rPr lang="zh-CN" altLang="en-US" dirty="0">
                <a:latin typeface="Times New Roman" panose="02020603050405020304" pitchFamily="18" charset="0"/>
              </a:rPr>
              <a:t>展示软件体系结构丰富的选择空间：</a:t>
            </a:r>
            <a:r>
              <a:rPr lang="zh-CN" altLang="en-US" dirty="0">
                <a:highlight>
                  <a:srgbClr val="FFFF00"/>
                </a:highlight>
                <a:latin typeface="Times New Roman" panose="02020603050405020304" pitchFamily="18" charset="0"/>
              </a:rPr>
              <a:t>有的选</a:t>
            </a:r>
            <a:endParaRPr lang="en-US" altLang="zh-CN" dirty="0">
              <a:highlight>
                <a:srgbClr val="FFFF00"/>
              </a:highlight>
              <a:latin typeface="Times New Roman" panose="02020603050405020304" pitchFamily="18" charset="0"/>
            </a:endParaRPr>
          </a:p>
          <a:p>
            <a:pPr lvl="1" eaLnBrk="1" hangingPunct="1">
              <a:lnSpc>
                <a:spcPct val="150000"/>
              </a:lnSpc>
            </a:pPr>
            <a:r>
              <a:rPr lang="zh-CN" altLang="en-US" dirty="0">
                <a:latin typeface="Times New Roman" panose="02020603050405020304" pitchFamily="18" charset="0"/>
              </a:rPr>
              <a:t>风格选择的权衡：</a:t>
            </a:r>
            <a:r>
              <a:rPr lang="zh-CN" altLang="en-US" dirty="0">
                <a:highlight>
                  <a:srgbClr val="FFFF00"/>
                </a:highlight>
                <a:latin typeface="Times New Roman" panose="02020603050405020304" pitchFamily="18" charset="0"/>
              </a:rPr>
              <a:t>利弊</a:t>
            </a:r>
            <a:endParaRPr lang="en-US" altLang="zh-CN" dirty="0">
              <a:highlight>
                <a:srgbClr val="FFFF00"/>
              </a:highlight>
              <a:latin typeface="Times New Roman" panose="02020603050405020304" pitchFamily="18" charset="0"/>
            </a:endParaRPr>
          </a:p>
          <a:p>
            <a:pPr lvl="1" eaLnBrk="1" hangingPunct="1">
              <a:lnSpc>
                <a:spcPct val="100000"/>
              </a:lnSpc>
            </a:pPr>
            <a:endParaRPr lang="en-US" altLang="zh-CN" dirty="0">
              <a:latin typeface="Times New Roman" panose="02020603050405020304" pitchFamily="18" charset="0"/>
            </a:endParaRPr>
          </a:p>
          <a:p>
            <a:pPr lvl="1" eaLnBrk="1" hangingPunct="1">
              <a:lnSpc>
                <a:spcPct val="100000"/>
              </a:lnSpc>
            </a:pPr>
            <a:endParaRPr lang="zh-CN" altLang="en-US" dirty="0">
              <a:latin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C70A518-A62C-4ECB-BBD2-BCC5F668DEB8}"/>
              </a:ext>
            </a:extLst>
          </p:cNvPr>
          <p:cNvSpPr>
            <a:spLocks noGrp="1"/>
          </p:cNvSpPr>
          <p:nvPr>
            <p:ph idx="1"/>
          </p:nvPr>
        </p:nvSpPr>
        <p:spPr>
          <a:xfrm>
            <a:off x="479376" y="1125539"/>
            <a:ext cx="11089232" cy="5399086"/>
          </a:xfrm>
        </p:spPr>
        <p:txBody>
          <a:bodyPr/>
          <a:lstStyle/>
          <a:p>
            <a:pPr>
              <a:lnSpc>
                <a:spcPct val="150000"/>
              </a:lnSpc>
              <a:buFont typeface="Wingdings" panose="05000000000000000000" pitchFamily="2" charset="2"/>
              <a:buChar char="p"/>
            </a:pPr>
            <a:r>
              <a:rPr lang="zh-CN" altLang="en-US" dirty="0">
                <a:ea typeface="宋体" panose="02010600030101010101" pitchFamily="2" charset="-122"/>
              </a:rPr>
              <a:t>建议</a:t>
            </a:r>
          </a:p>
          <a:p>
            <a:pPr lvl="1">
              <a:lnSpc>
                <a:spcPct val="150000"/>
              </a:lnSpc>
            </a:pPr>
            <a:r>
              <a:rPr lang="zh-CN" altLang="en-US" dirty="0">
                <a:latin typeface="Times New Roman" panose="02020603050405020304" pitchFamily="18" charset="0"/>
                <a:ea typeface="宋体" panose="02010600030101010101" pitchFamily="2" charset="-122"/>
              </a:rPr>
              <a:t>仅当下列的所有标准被满足时，方可使用继承：</a:t>
            </a:r>
          </a:p>
          <a:p>
            <a:pPr lvl="2">
              <a:lnSpc>
                <a:spcPct val="150000"/>
              </a:lnSpc>
            </a:pPr>
            <a:r>
              <a:rPr lang="zh-CN" altLang="en-US" dirty="0">
                <a:latin typeface="Times New Roman" panose="02020603050405020304" pitchFamily="18" charset="0"/>
                <a:ea typeface="宋体" panose="02010600030101010101" pitchFamily="2" charset="-122"/>
              </a:rPr>
              <a:t>子类表达了“是一个</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的特殊类型”，而非“是一个由</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所扮演的角色”。</a:t>
            </a:r>
          </a:p>
          <a:p>
            <a:pPr lvl="2">
              <a:lnSpc>
                <a:spcPct val="150000"/>
              </a:lnSpc>
            </a:pPr>
            <a:r>
              <a:rPr lang="zh-CN" altLang="en-US" dirty="0">
                <a:latin typeface="Times New Roman" panose="02020603050405020304" pitchFamily="18" charset="0"/>
                <a:ea typeface="宋体" panose="02010600030101010101" pitchFamily="2" charset="-122"/>
              </a:rPr>
              <a:t>子类是对其父类的职责（</a:t>
            </a:r>
            <a:r>
              <a:rPr lang="en-US" altLang="zh-CN" dirty="0">
                <a:latin typeface="Times New Roman" panose="02020603050405020304" pitchFamily="18" charset="0"/>
                <a:ea typeface="宋体" panose="02010600030101010101" pitchFamily="2" charset="-122"/>
              </a:rPr>
              <a:t>responsibility</a:t>
            </a:r>
            <a:r>
              <a:rPr lang="zh-CN" altLang="en-US" dirty="0">
                <a:latin typeface="Times New Roman" panose="02020603050405020304" pitchFamily="18" charset="0"/>
                <a:ea typeface="宋体" panose="02010600030101010101" pitchFamily="2" charset="-122"/>
              </a:rPr>
              <a:t>）进行扩充。</a:t>
            </a:r>
          </a:p>
          <a:p>
            <a:pPr lvl="2">
              <a:lnSpc>
                <a:spcPct val="150000"/>
              </a:lnSpc>
            </a:pPr>
            <a:r>
              <a:rPr lang="zh-CN" altLang="en-US" dirty="0">
                <a:latin typeface="Times New Roman" panose="02020603050405020304" pitchFamily="18" charset="0"/>
                <a:ea typeface="宋体" panose="02010600030101010101" pitchFamily="2" charset="-122"/>
              </a:rPr>
              <a:t>子类的一个实例永远不需要转化（</a:t>
            </a:r>
            <a:r>
              <a:rPr lang="en-US" altLang="zh-CN" dirty="0">
                <a:latin typeface="Times New Roman" panose="02020603050405020304" pitchFamily="18" charset="0"/>
                <a:ea typeface="宋体" panose="02010600030101010101" pitchFamily="2" charset="-122"/>
              </a:rPr>
              <a:t>transmute</a:t>
            </a:r>
            <a:r>
              <a:rPr lang="zh-CN" altLang="en-US" dirty="0">
                <a:latin typeface="Times New Roman" panose="02020603050405020304" pitchFamily="18" charset="0"/>
                <a:ea typeface="宋体" panose="02010600030101010101" pitchFamily="2" charset="-122"/>
              </a:rPr>
              <a:t>）为其它类的一个对象。</a:t>
            </a:r>
          </a:p>
          <a:p>
            <a:pPr lvl="2">
              <a:lnSpc>
                <a:spcPct val="150000"/>
              </a:lnSpc>
            </a:pPr>
            <a:r>
              <a:rPr lang="zh-CN" altLang="en-US" dirty="0">
                <a:latin typeface="Times New Roman" panose="02020603050405020304" pitchFamily="18" charset="0"/>
                <a:ea typeface="宋体" panose="02010600030101010101" pitchFamily="2" charset="-122"/>
              </a:rPr>
              <a:t>对于一个位于实际的问题域（</a:t>
            </a:r>
            <a:r>
              <a:rPr lang="en-US" altLang="zh-CN" dirty="0">
                <a:latin typeface="Times New Roman" panose="02020603050405020304" pitchFamily="18" charset="0"/>
                <a:ea typeface="宋体" panose="02010600030101010101" pitchFamily="2" charset="-122"/>
              </a:rPr>
              <a:t>Problem Domain</a:t>
            </a:r>
            <a:r>
              <a:rPr lang="zh-CN" altLang="en-US" dirty="0">
                <a:latin typeface="Times New Roman" panose="02020603050405020304" pitchFamily="18" charset="0"/>
                <a:ea typeface="宋体" panose="02010600030101010101" pitchFamily="2" charset="-122"/>
              </a:rPr>
              <a:t>）的类而言，其子类特指一种角色（</a:t>
            </a:r>
            <a:r>
              <a:rPr lang="en-US" altLang="zh-CN" dirty="0">
                <a:latin typeface="Times New Roman" panose="02020603050405020304" pitchFamily="18" charset="0"/>
                <a:ea typeface="宋体" panose="02010600030101010101" pitchFamily="2" charset="-122"/>
              </a:rPr>
              <a:t>role</a:t>
            </a:r>
            <a:r>
              <a:rPr lang="zh-CN" altLang="en-US" dirty="0">
                <a:latin typeface="Times New Roman" panose="02020603050405020304" pitchFamily="18" charset="0"/>
                <a:ea typeface="宋体" panose="02010600030101010101" pitchFamily="2" charset="-122"/>
              </a:rPr>
              <a:t>），交易（</a:t>
            </a:r>
            <a:r>
              <a:rPr lang="en-US" altLang="zh-CN" dirty="0">
                <a:latin typeface="Times New Roman" panose="02020603050405020304" pitchFamily="18" charset="0"/>
                <a:ea typeface="宋体" panose="02010600030101010101" pitchFamily="2" charset="-122"/>
              </a:rPr>
              <a:t>transaction</a:t>
            </a:r>
            <a:r>
              <a:rPr lang="zh-CN" altLang="en-US" dirty="0">
                <a:latin typeface="Times New Roman" panose="02020603050405020304" pitchFamily="18" charset="0"/>
                <a:ea typeface="宋体" panose="02010600030101010101" pitchFamily="2" charset="-122"/>
              </a:rPr>
              <a:t>）或设备（</a:t>
            </a:r>
            <a:r>
              <a:rPr lang="en-US" altLang="zh-CN" dirty="0">
                <a:latin typeface="Times New Roman" panose="02020603050405020304" pitchFamily="18" charset="0"/>
                <a:ea typeface="宋体" panose="02010600030101010101" pitchFamily="2" charset="-122"/>
              </a:rPr>
              <a:t>device</a:t>
            </a:r>
            <a:r>
              <a:rPr lang="zh-CN" altLang="en-US" dirty="0">
                <a:latin typeface="Times New Roman" panose="02020603050405020304" pitchFamily="18" charset="0"/>
                <a:ea typeface="宋体" panose="02010600030101010101" pitchFamily="2" charset="-122"/>
              </a:rPr>
              <a:t>）。</a:t>
            </a:r>
          </a:p>
          <a:p>
            <a:endParaRPr lang="zh-CN" altLang="en-US" dirty="0"/>
          </a:p>
        </p:txBody>
      </p:sp>
      <p:sp>
        <p:nvSpPr>
          <p:cNvPr id="6" name="标题 1">
            <a:extLst>
              <a:ext uri="{FF2B5EF4-FFF2-40B4-BE49-F238E27FC236}">
                <a16:creationId xmlns:a16="http://schemas.microsoft.com/office/drawing/2014/main" id="{975B7DD2-2BE7-419F-B571-AEFD2D9BE7A3}"/>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a:ea typeface="宋体" pitchFamily="2" charset="-122"/>
              </a:rPr>
              <a:t>法则</a:t>
            </a:r>
            <a:r>
              <a:rPr lang="en-US" altLang="zh-CN" sz="2800">
                <a:ea typeface="宋体" pitchFamily="2" charset="-122"/>
              </a:rPr>
              <a:t>1</a:t>
            </a:r>
            <a:r>
              <a:rPr lang="zh-CN" altLang="en-US" sz="2800">
                <a:ea typeface="宋体" pitchFamily="2" charset="-122"/>
              </a:rPr>
              <a:t>：优先使用（对象）组合，而非（类）继承</a:t>
            </a:r>
            <a:endParaRPr lang="zh-CN" altLang="en-US" sz="2800" kern="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5684674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70253F6-12FF-4934-805E-25264264C079}"/>
              </a:ext>
            </a:extLst>
          </p:cNvPr>
          <p:cNvSpPr>
            <a:spLocks noGrp="1"/>
          </p:cNvSpPr>
          <p:nvPr>
            <p:ph idx="1"/>
          </p:nvPr>
        </p:nvSpPr>
        <p:spPr>
          <a:xfrm>
            <a:off x="6090697" y="1125141"/>
            <a:ext cx="5615599" cy="5615829"/>
          </a:xfrm>
        </p:spPr>
        <p:txBody>
          <a:bodyPr/>
          <a:lstStyle/>
          <a:p>
            <a:pPr algn="l">
              <a:lnSpc>
                <a:spcPct val="100000"/>
              </a:lnSpc>
              <a:spcBef>
                <a:spcPts val="0"/>
              </a:spcBef>
              <a:spcAft>
                <a:spcPts val="0"/>
              </a:spcAft>
              <a:buFont typeface="Wingdings" panose="05000000000000000000" pitchFamily="2" charset="2"/>
              <a:buChar char="p"/>
            </a:pPr>
            <a:r>
              <a:rPr lang="en-US" altLang="zh-CN" sz="2000" dirty="0">
                <a:solidFill>
                  <a:schemeClr val="tx1"/>
                </a:solidFill>
                <a:effectLst/>
                <a:latin typeface="Times New Roman" panose="02020603050405020304" pitchFamily="18" charset="0"/>
                <a:ea typeface="宋体" panose="02010600030101010101" pitchFamily="2" charset="-122"/>
              </a:rPr>
              <a:t>“</a:t>
            </a:r>
            <a:r>
              <a:rPr lang="zh-CN" altLang="en-US" sz="2000" dirty="0">
                <a:solidFill>
                  <a:schemeClr val="tx1"/>
                </a:solidFill>
                <a:effectLst/>
                <a:latin typeface="Times New Roman" panose="02020603050405020304" pitchFamily="18" charset="0"/>
                <a:ea typeface="宋体" panose="02010600030101010101" pitchFamily="2" charset="-122"/>
              </a:rPr>
              <a:t>是一个</a:t>
            </a:r>
            <a:r>
              <a:rPr lang="en-US" altLang="zh-CN" sz="2000" dirty="0">
                <a:solidFill>
                  <a:schemeClr val="tx1"/>
                </a:solidFill>
                <a:effectLst/>
                <a:latin typeface="Times New Roman" panose="02020603050405020304" pitchFamily="18" charset="0"/>
                <a:ea typeface="宋体" panose="02010600030101010101" pitchFamily="2" charset="-122"/>
              </a:rPr>
              <a:t>…</a:t>
            </a:r>
            <a:r>
              <a:rPr lang="zh-CN" altLang="en-US" sz="2000" dirty="0">
                <a:solidFill>
                  <a:schemeClr val="tx1"/>
                </a:solidFill>
                <a:effectLst/>
                <a:latin typeface="Times New Roman" panose="02020603050405020304" pitchFamily="18" charset="0"/>
                <a:ea typeface="宋体" panose="02010600030101010101" pitchFamily="2" charset="-122"/>
              </a:rPr>
              <a:t>的特殊类型”，而非“是一个由</a:t>
            </a:r>
            <a:r>
              <a:rPr lang="en-US" altLang="zh-CN" sz="2000" dirty="0">
                <a:solidFill>
                  <a:schemeClr val="tx1"/>
                </a:solidFill>
                <a:effectLst/>
                <a:latin typeface="Times New Roman" panose="02020603050405020304" pitchFamily="18" charset="0"/>
                <a:ea typeface="宋体" panose="02010600030101010101" pitchFamily="2" charset="-122"/>
              </a:rPr>
              <a:t>…</a:t>
            </a:r>
            <a:r>
              <a:rPr lang="zh-CN" altLang="en-US" sz="2000" dirty="0">
                <a:solidFill>
                  <a:schemeClr val="tx1"/>
                </a:solidFill>
                <a:effectLst/>
                <a:latin typeface="Times New Roman" panose="02020603050405020304" pitchFamily="18" charset="0"/>
                <a:ea typeface="宋体" panose="02010600030101010101" pitchFamily="2" charset="-122"/>
              </a:rPr>
              <a:t>所扮演的角色”</a:t>
            </a:r>
            <a:endParaRPr lang="en-US" altLang="zh-CN" sz="2000" dirty="0">
              <a:solidFill>
                <a:schemeClr val="tx1"/>
              </a:solidFill>
              <a:effectLst/>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b="0" dirty="0">
                <a:latin typeface="Times New Roman" panose="02020603050405020304" pitchFamily="18" charset="0"/>
                <a:ea typeface="宋体" panose="02010600030101010101" pitchFamily="2" charset="-122"/>
              </a:rPr>
              <a:t>失败。乘客是人所扮演的一种角色。</a:t>
            </a:r>
            <a:endParaRPr lang="en-US" altLang="zh-CN" sz="1800" b="0" dirty="0">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b="0" dirty="0">
                <a:latin typeface="Times New Roman" panose="02020603050405020304" pitchFamily="18" charset="0"/>
                <a:ea typeface="宋体" panose="02010600030101010101" pitchFamily="2" charset="-122"/>
              </a:rPr>
              <a:t>代理人亦然。</a:t>
            </a:r>
          </a:p>
          <a:p>
            <a:pPr algn="l">
              <a:lnSpc>
                <a:spcPct val="100000"/>
              </a:lnSpc>
              <a:spcBef>
                <a:spcPts val="0"/>
              </a:spcBef>
              <a:spcAft>
                <a:spcPts val="0"/>
              </a:spcAft>
              <a:buFont typeface="Wingdings" panose="05000000000000000000" pitchFamily="2" charset="2"/>
              <a:buChar char="p"/>
            </a:pPr>
            <a:r>
              <a:rPr lang="zh-CN" altLang="en-US" sz="2000" dirty="0">
                <a:solidFill>
                  <a:schemeClr val="tx1"/>
                </a:solidFill>
                <a:effectLst/>
                <a:latin typeface="Times New Roman" panose="02020603050405020304" pitchFamily="18" charset="0"/>
                <a:ea typeface="宋体" panose="02010600030101010101" pitchFamily="2" charset="-122"/>
              </a:rPr>
              <a:t>永远不需要转化</a:t>
            </a:r>
            <a:endParaRPr lang="en-US" altLang="zh-CN" sz="2000" dirty="0">
              <a:solidFill>
                <a:schemeClr val="tx1"/>
              </a:solidFill>
              <a:effectLst/>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失败。随着时间的发展，一个</a:t>
            </a:r>
            <a:r>
              <a:rPr lang="en-US" altLang="zh-CN" sz="1800" dirty="0">
                <a:latin typeface="Times New Roman" panose="02020603050405020304" pitchFamily="18" charset="0"/>
                <a:ea typeface="宋体" panose="02010600030101010101" pitchFamily="2" charset="-122"/>
              </a:rPr>
              <a:t>Person</a:t>
            </a:r>
            <a:r>
              <a:rPr lang="zh-CN" altLang="en-US" sz="1800" dirty="0">
                <a:latin typeface="Times New Roman" panose="02020603050405020304" pitchFamily="18" charset="0"/>
                <a:ea typeface="宋体" panose="02010600030101010101" pitchFamily="2" charset="-122"/>
              </a:rPr>
              <a:t>的子类实例可能会从</a:t>
            </a:r>
            <a:r>
              <a:rPr lang="en-US" altLang="zh-CN" sz="1800" dirty="0">
                <a:latin typeface="Times New Roman" panose="02020603050405020304" pitchFamily="18" charset="0"/>
                <a:ea typeface="宋体" panose="02010600030101010101" pitchFamily="2" charset="-122"/>
              </a:rPr>
              <a:t>Passenger</a:t>
            </a:r>
            <a:r>
              <a:rPr lang="zh-CN" altLang="en-US" sz="1800" dirty="0">
                <a:latin typeface="Times New Roman" panose="02020603050405020304" pitchFamily="18" charset="0"/>
                <a:ea typeface="宋体" panose="02010600030101010101" pitchFamily="2" charset="-122"/>
              </a:rPr>
              <a:t>变成</a:t>
            </a:r>
            <a:r>
              <a:rPr lang="en-US" altLang="zh-CN" sz="1800" dirty="0">
                <a:latin typeface="Times New Roman" panose="02020603050405020304" pitchFamily="18" charset="0"/>
                <a:ea typeface="宋体" panose="02010600030101010101" pitchFamily="2" charset="-122"/>
              </a:rPr>
              <a:t>Agent</a:t>
            </a:r>
            <a:r>
              <a:rPr lang="zh-CN" altLang="en-US" sz="1800" dirty="0">
                <a:latin typeface="Times New Roman" panose="02020603050405020304" pitchFamily="18" charset="0"/>
                <a:ea typeface="宋体" panose="02010600030101010101" pitchFamily="2" charset="-122"/>
              </a:rPr>
              <a:t>，再到</a:t>
            </a:r>
            <a:r>
              <a:rPr lang="en-US" altLang="zh-CN" sz="1800" dirty="0">
                <a:latin typeface="Times New Roman" panose="02020603050405020304" pitchFamily="18" charset="0"/>
                <a:ea typeface="宋体" panose="02010600030101010101" pitchFamily="2" charset="-122"/>
              </a:rPr>
              <a:t>Agent Passenger</a:t>
            </a:r>
            <a:r>
              <a:rPr lang="zh-CN" altLang="en-US" sz="1800" dirty="0">
                <a:latin typeface="Times New Roman" panose="02020603050405020304" pitchFamily="18" charset="0"/>
                <a:ea typeface="宋体" panose="02010600030101010101" pitchFamily="2" charset="-122"/>
              </a:rPr>
              <a:t>。</a:t>
            </a:r>
          </a:p>
          <a:p>
            <a:pPr algn="l">
              <a:lnSpc>
                <a:spcPct val="100000"/>
              </a:lnSpc>
              <a:spcBef>
                <a:spcPts val="0"/>
              </a:spcBef>
              <a:spcAft>
                <a:spcPts val="0"/>
              </a:spcAft>
              <a:buFont typeface="Wingdings" panose="05000000000000000000" pitchFamily="2" charset="2"/>
              <a:buChar char="p"/>
            </a:pPr>
            <a:r>
              <a:rPr lang="zh-CN" altLang="en-US" sz="2000" dirty="0">
                <a:solidFill>
                  <a:schemeClr val="tx1"/>
                </a:solidFill>
                <a:effectLst/>
                <a:latin typeface="Times New Roman" panose="02020603050405020304" pitchFamily="18" charset="0"/>
                <a:ea typeface="宋体" panose="02010600030101010101" pitchFamily="2" charset="-122"/>
              </a:rPr>
              <a:t>扩展，而非重写和废除</a:t>
            </a:r>
            <a:endParaRPr lang="en-US" altLang="zh-CN" sz="2000" dirty="0">
              <a:solidFill>
                <a:schemeClr val="tx1"/>
              </a:solidFill>
              <a:effectLst/>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通过。</a:t>
            </a:r>
          </a:p>
          <a:p>
            <a:pPr algn="l">
              <a:lnSpc>
                <a:spcPct val="100000"/>
              </a:lnSpc>
              <a:spcBef>
                <a:spcPts val="0"/>
              </a:spcBef>
              <a:spcAft>
                <a:spcPts val="0"/>
              </a:spcAft>
              <a:buFont typeface="Wingdings" panose="05000000000000000000" pitchFamily="2" charset="2"/>
              <a:buChar char="p"/>
            </a:pPr>
            <a:r>
              <a:rPr lang="zh-CN" altLang="en-US" sz="2000" dirty="0">
                <a:solidFill>
                  <a:schemeClr val="tx1"/>
                </a:solidFill>
                <a:effectLst/>
                <a:latin typeface="Times New Roman" panose="02020603050405020304" pitchFamily="18" charset="0"/>
                <a:ea typeface="宋体" panose="02010600030101010101" pitchFamily="2" charset="-122"/>
              </a:rPr>
              <a:t>在问题域内，特指一种角色，交易或设备</a:t>
            </a:r>
            <a:endParaRPr lang="en-US" altLang="zh-CN" sz="2000" dirty="0">
              <a:solidFill>
                <a:schemeClr val="tx1"/>
              </a:solidFill>
              <a:effectLst/>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通过。</a:t>
            </a:r>
            <a:r>
              <a:rPr lang="en-US" altLang="zh-CN" sz="1800" dirty="0">
                <a:latin typeface="Times New Roman" panose="02020603050405020304" pitchFamily="18" charset="0"/>
                <a:ea typeface="宋体" panose="02010600030101010101" pitchFamily="2" charset="-122"/>
              </a:rPr>
              <a:t>Person</a:t>
            </a:r>
            <a:r>
              <a:rPr lang="zh-CN" altLang="en-US" sz="1800" dirty="0">
                <a:latin typeface="Times New Roman" panose="02020603050405020304" pitchFamily="18" charset="0"/>
                <a:ea typeface="宋体" panose="02010600030101010101" pitchFamily="2" charset="-122"/>
              </a:rPr>
              <a:t>是一种角色。</a:t>
            </a:r>
          </a:p>
          <a:p>
            <a:pPr algn="l">
              <a:lnSpc>
                <a:spcPct val="100000"/>
              </a:lnSpc>
              <a:spcBef>
                <a:spcPts val="0"/>
              </a:spcBef>
              <a:spcAft>
                <a:spcPts val="0"/>
              </a:spcAft>
              <a:buFont typeface="Wingdings" panose="05000000000000000000" pitchFamily="2" charset="2"/>
              <a:buChar char="p"/>
            </a:pPr>
            <a:r>
              <a:rPr lang="zh-CN" altLang="en-US" sz="2000" dirty="0">
                <a:solidFill>
                  <a:schemeClr val="tx1"/>
                </a:solidFill>
                <a:effectLst/>
                <a:latin typeface="Times New Roman" panose="02020603050405020304" pitchFamily="18" charset="0"/>
                <a:ea typeface="宋体" panose="02010600030101010101" pitchFamily="2" charset="-122"/>
              </a:rPr>
              <a:t>结论</a:t>
            </a: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继承并非适用于此处！</a:t>
            </a: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使用组合进行挽救！</a:t>
            </a:r>
          </a:p>
        </p:txBody>
      </p:sp>
      <p:sp>
        <p:nvSpPr>
          <p:cNvPr id="6" name="标题 1">
            <a:extLst>
              <a:ext uri="{FF2B5EF4-FFF2-40B4-BE49-F238E27FC236}">
                <a16:creationId xmlns:a16="http://schemas.microsoft.com/office/drawing/2014/main" id="{4AEB7E43-F16F-418A-9814-30A0C449F7E9}"/>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a typeface="宋体" pitchFamily="2" charset="-122"/>
              </a:rPr>
              <a:t>法则</a:t>
            </a:r>
            <a:r>
              <a:rPr lang="en-US" altLang="zh-CN" sz="2800" dirty="0">
                <a:ea typeface="宋体" pitchFamily="2" charset="-122"/>
              </a:rPr>
              <a:t>1</a:t>
            </a:r>
            <a:r>
              <a:rPr lang="zh-CN" altLang="en-US" sz="2800" dirty="0">
                <a:ea typeface="宋体" pitchFamily="2" charset="-122"/>
              </a:rPr>
              <a:t>：优先使用（对象）组合，而非（类）继承</a:t>
            </a:r>
            <a:endParaRPr lang="zh-CN" altLang="en-US" sz="2800" kern="0" dirty="0">
              <a:latin typeface="华文中宋" panose="02010600040101010101" pitchFamily="2" charset="-122"/>
              <a:ea typeface="华文中宋" panose="02010600040101010101" pitchFamily="2" charset="-122"/>
            </a:endParaRPr>
          </a:p>
        </p:txBody>
      </p:sp>
      <p:pic>
        <p:nvPicPr>
          <p:cNvPr id="9" name="Picture 4">
            <a:extLst>
              <a:ext uri="{FF2B5EF4-FFF2-40B4-BE49-F238E27FC236}">
                <a16:creationId xmlns:a16="http://schemas.microsoft.com/office/drawing/2014/main" id="{F03FBF57-E958-40B8-9276-433881BCB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03740" y="967680"/>
            <a:ext cx="5523464" cy="2744143"/>
          </a:xfrm>
          <a:prstGeom prst="rect">
            <a:avLst/>
          </a:prstGeom>
        </p:spPr>
      </p:pic>
      <p:pic>
        <p:nvPicPr>
          <p:cNvPr id="10" name="Picture 4">
            <a:extLst>
              <a:ext uri="{FF2B5EF4-FFF2-40B4-BE49-F238E27FC236}">
                <a16:creationId xmlns:a16="http://schemas.microsoft.com/office/drawing/2014/main" id="{14721C6A-3627-40EB-B060-DE09C95EC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09464" y="3933056"/>
            <a:ext cx="4724400" cy="2436813"/>
          </a:xfrm>
          <a:prstGeom prst="rect">
            <a:avLst/>
          </a:prstGeom>
        </p:spPr>
      </p:pic>
      <p:cxnSp>
        <p:nvCxnSpPr>
          <p:cNvPr id="4" name="连接符: 曲线 3">
            <a:extLst>
              <a:ext uri="{FF2B5EF4-FFF2-40B4-BE49-F238E27FC236}">
                <a16:creationId xmlns:a16="http://schemas.microsoft.com/office/drawing/2014/main" id="{1D55290C-0F57-4231-BD6A-09FB73BEC246}"/>
              </a:ext>
            </a:extLst>
          </p:cNvPr>
          <p:cNvCxnSpPr>
            <a:cxnSpLocks/>
          </p:cNvCxnSpPr>
          <p:nvPr/>
        </p:nvCxnSpPr>
        <p:spPr bwMode="auto">
          <a:xfrm rot="10800000">
            <a:off x="2567608" y="5151462"/>
            <a:ext cx="4190530" cy="149746"/>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 name="连接符: 曲线 7">
            <a:extLst>
              <a:ext uri="{FF2B5EF4-FFF2-40B4-BE49-F238E27FC236}">
                <a16:creationId xmlns:a16="http://schemas.microsoft.com/office/drawing/2014/main" id="{E0000F5D-48E1-44F4-989A-441104C7CAE0}"/>
              </a:ext>
            </a:extLst>
          </p:cNvPr>
          <p:cNvCxnSpPr>
            <a:cxnSpLocks/>
          </p:cNvCxnSpPr>
          <p:nvPr/>
        </p:nvCxnSpPr>
        <p:spPr bwMode="auto">
          <a:xfrm rot="16200000" flipV="1">
            <a:off x="3476980" y="1386044"/>
            <a:ext cx="2861777" cy="2808312"/>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77928570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467C553-1F47-4500-BFF1-B597F71625E0}"/>
              </a:ext>
            </a:extLst>
          </p:cNvPr>
          <p:cNvSpPr>
            <a:spLocks noGrp="1"/>
          </p:cNvSpPr>
          <p:nvPr>
            <p:ph idx="1"/>
          </p:nvPr>
        </p:nvSpPr>
        <p:spPr>
          <a:xfrm>
            <a:off x="6096000" y="836712"/>
            <a:ext cx="5615599" cy="5616624"/>
          </a:xfrm>
        </p:spPr>
        <p:txBody>
          <a:bodyPr/>
          <a:lstStyle/>
          <a:p>
            <a:pPr eaLnBrk="1" hangingPunct="1">
              <a:lnSpc>
                <a:spcPct val="150000"/>
              </a:lnSpc>
              <a:buClrTx/>
              <a:buFont typeface="Wingdings" panose="05000000000000000000" pitchFamily="2" charset="2"/>
              <a:buChar char="n"/>
            </a:pP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是一个</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的特殊类型”，而非“是一个由</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所扮演的角色”</a:t>
            </a:r>
          </a:p>
          <a:p>
            <a:pPr marL="261922" lvl="1" indent="0" eaLnBrk="1" hangingPunct="1">
              <a:lnSpc>
                <a:spcPct val="150000"/>
              </a:lnSpc>
              <a:spcBef>
                <a:spcPct val="0"/>
              </a:spcBef>
              <a:buClrTx/>
              <a:buSzTx/>
              <a:buNone/>
            </a:pPr>
            <a:r>
              <a:rPr lang="zh-CN" altLang="en-US" sz="2400" b="0" dirty="0">
                <a:latin typeface="Times New Roman" panose="02020603050405020304" pitchFamily="18" charset="0"/>
              </a:rPr>
              <a:t>通过。预订和购买都是一种特殊类型的交易。</a:t>
            </a:r>
          </a:p>
          <a:p>
            <a:pPr eaLnBrk="1" hangingPunct="1">
              <a:lnSpc>
                <a:spcPct val="150000"/>
              </a:lnSpc>
              <a:buClrTx/>
              <a:buFont typeface="Wingdings" panose="05000000000000000000" pitchFamily="2" charset="2"/>
              <a:buChar char="n"/>
            </a:pPr>
            <a:r>
              <a:rPr lang="zh-CN" altLang="en-US" sz="2400" b="0" dirty="0">
                <a:solidFill>
                  <a:schemeClr val="tx1"/>
                </a:solidFill>
                <a:effectLst/>
                <a:latin typeface="Times New Roman" panose="02020603050405020304" pitchFamily="18" charset="0"/>
              </a:rPr>
              <a:t>扩展，而非重写和废除</a:t>
            </a:r>
          </a:p>
          <a:p>
            <a:pPr marL="261922" lvl="1" indent="0" eaLnBrk="1" hangingPunct="1">
              <a:lnSpc>
                <a:spcPct val="150000"/>
              </a:lnSpc>
              <a:spcBef>
                <a:spcPct val="0"/>
              </a:spcBef>
              <a:buClrTx/>
              <a:buSzTx/>
              <a:buNone/>
            </a:pPr>
            <a:r>
              <a:rPr lang="zh-CN" altLang="en-US" sz="2400" b="0" dirty="0">
                <a:latin typeface="Times New Roman" panose="02020603050405020304" pitchFamily="18" charset="0"/>
              </a:rPr>
              <a:t>通过。</a:t>
            </a:r>
          </a:p>
          <a:p>
            <a:pPr eaLnBrk="1" hangingPunct="1">
              <a:lnSpc>
                <a:spcPct val="150000"/>
              </a:lnSpc>
              <a:buClrTx/>
              <a:buFont typeface="Wingdings" panose="05000000000000000000" pitchFamily="2" charset="2"/>
              <a:buChar char="n"/>
            </a:pPr>
            <a:r>
              <a:rPr lang="zh-CN" altLang="en-US" sz="2400" b="0" dirty="0">
                <a:solidFill>
                  <a:schemeClr val="tx1"/>
                </a:solidFill>
                <a:effectLst/>
                <a:latin typeface="Times New Roman" panose="02020603050405020304" pitchFamily="18" charset="0"/>
              </a:rPr>
              <a:t>在问题域内，特指一种角色，交易或设备</a:t>
            </a:r>
          </a:p>
          <a:p>
            <a:pPr marL="261922" lvl="1" indent="0" eaLnBrk="1" hangingPunct="1">
              <a:lnSpc>
                <a:spcPct val="150000"/>
              </a:lnSpc>
              <a:spcBef>
                <a:spcPct val="0"/>
              </a:spcBef>
              <a:buClrTx/>
              <a:buSzTx/>
              <a:buNone/>
            </a:pPr>
            <a:r>
              <a:rPr lang="zh-CN" altLang="en-US" sz="2400" b="0" dirty="0">
                <a:latin typeface="Times New Roman" panose="02020603050405020304" pitchFamily="18" charset="0"/>
              </a:rPr>
              <a:t>通过。是一种交易。</a:t>
            </a:r>
          </a:p>
          <a:p>
            <a:pPr eaLnBrk="1" hangingPunct="1">
              <a:lnSpc>
                <a:spcPct val="150000"/>
              </a:lnSpc>
              <a:buClrTx/>
              <a:buFont typeface="Wingdings" panose="05000000000000000000" pitchFamily="2" charset="2"/>
              <a:buChar char="n"/>
            </a:pPr>
            <a:r>
              <a:rPr lang="zh-CN" altLang="en-US" sz="2400" b="0" dirty="0">
                <a:solidFill>
                  <a:schemeClr val="tx1"/>
                </a:solidFill>
                <a:effectLst/>
                <a:latin typeface="Times New Roman" panose="02020603050405020304" pitchFamily="18" charset="0"/>
              </a:rPr>
              <a:t>结论</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继承适用于此处！</a:t>
            </a:r>
          </a:p>
          <a:p>
            <a:endParaRPr lang="zh-CN" altLang="en-US" dirty="0"/>
          </a:p>
        </p:txBody>
      </p:sp>
      <p:pic>
        <p:nvPicPr>
          <p:cNvPr id="6" name="Picture 4">
            <a:extLst>
              <a:ext uri="{FF2B5EF4-FFF2-40B4-BE49-F238E27FC236}">
                <a16:creationId xmlns:a16="http://schemas.microsoft.com/office/drawing/2014/main" id="{0F587CD1-27F8-4B96-BC2A-D902636BC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27837" y="1772816"/>
            <a:ext cx="5114925" cy="2705100"/>
          </a:xfrm>
          <a:prstGeom prst="rect">
            <a:avLst/>
          </a:prstGeom>
        </p:spPr>
      </p:pic>
      <p:sp>
        <p:nvSpPr>
          <p:cNvPr id="7" name="标题 1">
            <a:extLst>
              <a:ext uri="{FF2B5EF4-FFF2-40B4-BE49-F238E27FC236}">
                <a16:creationId xmlns:a16="http://schemas.microsoft.com/office/drawing/2014/main" id="{13BD6617-35B6-45EE-9A57-9BF756FF5FAD}"/>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a typeface="宋体" pitchFamily="2" charset="-122"/>
              </a:rPr>
              <a:t>法则</a:t>
            </a:r>
            <a:r>
              <a:rPr lang="en-US" altLang="zh-CN" sz="2800" dirty="0">
                <a:ea typeface="宋体" pitchFamily="2" charset="-122"/>
              </a:rPr>
              <a:t>1</a:t>
            </a:r>
            <a:r>
              <a:rPr lang="zh-CN" altLang="en-US" sz="2800" dirty="0">
                <a:ea typeface="宋体" pitchFamily="2" charset="-122"/>
              </a:rPr>
              <a:t>：优先使用（对象）组合，而非（类）继承</a:t>
            </a:r>
            <a:endParaRPr lang="zh-CN" altLang="en-US" sz="2800" kern="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45717426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DF77E7C-36E3-4B0E-A4B5-316453D09E89}"/>
              </a:ext>
            </a:extLst>
          </p:cNvPr>
          <p:cNvSpPr>
            <a:spLocks noGrp="1"/>
          </p:cNvSpPr>
          <p:nvPr>
            <p:ph idx="1"/>
          </p:nvPr>
        </p:nvSpPr>
        <p:spPr>
          <a:xfrm>
            <a:off x="601216" y="1125539"/>
            <a:ext cx="10679360" cy="5327797"/>
          </a:xfrm>
        </p:spPr>
        <p:txBody>
          <a:bodyPr/>
          <a:lstStyle/>
          <a:p>
            <a:r>
              <a:rPr lang="zh-CN" altLang="en-US" sz="2800" dirty="0">
                <a:ea typeface="宋体" panose="02010600030101010101" pitchFamily="2" charset="-122"/>
              </a:rPr>
              <a:t>继承</a:t>
            </a:r>
            <a:r>
              <a:rPr lang="en-US" altLang="zh-CN" sz="2800" dirty="0">
                <a:ea typeface="宋体" panose="02010600030101010101" pitchFamily="2" charset="-122"/>
              </a:rPr>
              <a:t>/</a:t>
            </a:r>
            <a:r>
              <a:rPr lang="zh-CN" altLang="en-US" sz="2800" dirty="0">
                <a:ea typeface="宋体" panose="02010600030101010101" pitchFamily="2" charset="-122"/>
              </a:rPr>
              <a:t>组合总结</a:t>
            </a:r>
          </a:p>
          <a:p>
            <a:pPr lvl="1"/>
            <a:r>
              <a:rPr lang="zh-CN" altLang="en-US" sz="2400" dirty="0">
                <a:ea typeface="宋体" panose="02010600030101010101" pitchFamily="2" charset="-122"/>
              </a:rPr>
              <a:t>组合与继承都是重要的重用方法</a:t>
            </a:r>
          </a:p>
          <a:p>
            <a:pPr lvl="1"/>
            <a:r>
              <a:rPr lang="zh-CN" altLang="en-US" sz="2400" dirty="0">
                <a:ea typeface="宋体" panose="02010600030101010101" pitchFamily="2" charset="-122"/>
              </a:rPr>
              <a:t>在</a:t>
            </a:r>
            <a:r>
              <a:rPr lang="en-US" altLang="zh-CN" sz="2400" dirty="0">
                <a:ea typeface="宋体" panose="02010600030101010101" pitchFamily="2" charset="-122"/>
              </a:rPr>
              <a:t>OO</a:t>
            </a:r>
            <a:r>
              <a:rPr lang="zh-CN" altLang="en-US" sz="2400" dirty="0">
                <a:ea typeface="宋体" panose="02010600030101010101" pitchFamily="2" charset="-122"/>
              </a:rPr>
              <a:t>开发的早期，继承被过度地使用</a:t>
            </a:r>
          </a:p>
          <a:p>
            <a:pPr lvl="1"/>
            <a:r>
              <a:rPr lang="zh-CN" altLang="en-US" sz="2400" dirty="0">
                <a:ea typeface="宋体" panose="02010600030101010101" pitchFamily="2" charset="-122"/>
              </a:rPr>
              <a:t>随着时间的发展，人们发现优先使用组合可以获得重用性与简单性更佳的设计</a:t>
            </a:r>
          </a:p>
          <a:p>
            <a:pPr lvl="1"/>
            <a:r>
              <a:rPr lang="zh-CN" altLang="en-US" sz="2400" dirty="0">
                <a:ea typeface="宋体" panose="02010600030101010101" pitchFamily="2" charset="-122"/>
              </a:rPr>
              <a:t>当然</a:t>
            </a:r>
            <a:r>
              <a:rPr lang="zh-CN" altLang="en-US" sz="2400" dirty="0">
                <a:latin typeface="Times New Roman" panose="02020603050405020304" pitchFamily="18" charset="0"/>
                <a:ea typeface="宋体" panose="02010600030101010101" pitchFamily="2" charset="-122"/>
              </a:rPr>
              <a:t>可以通过继承，以扩充（</a:t>
            </a:r>
            <a:r>
              <a:rPr lang="en-US" altLang="zh-CN" sz="2400" dirty="0">
                <a:latin typeface="Times New Roman" panose="02020603050405020304" pitchFamily="18" charset="0"/>
                <a:ea typeface="宋体" panose="02010600030101010101" pitchFamily="2" charset="-122"/>
              </a:rPr>
              <a:t>enlarge</a:t>
            </a:r>
            <a:r>
              <a:rPr lang="zh-CN" altLang="en-US" sz="2400" dirty="0">
                <a:latin typeface="Times New Roman" panose="02020603050405020304" pitchFamily="18" charset="0"/>
                <a:ea typeface="宋体" panose="02010600030101010101" pitchFamily="2" charset="-122"/>
              </a:rPr>
              <a:t>）可用的组合类集（</a:t>
            </a:r>
            <a:r>
              <a:rPr lang="en-US" altLang="zh-CN" sz="2400" dirty="0">
                <a:latin typeface="Times New Roman" panose="02020603050405020304" pitchFamily="18" charset="0"/>
                <a:ea typeface="宋体" panose="02010600030101010101" pitchFamily="2" charset="-122"/>
              </a:rPr>
              <a:t>the set of composable classes</a:t>
            </a:r>
            <a:r>
              <a:rPr lang="zh-CN" altLang="en-US" sz="2400" dirty="0">
                <a:latin typeface="Times New Roman" panose="02020603050405020304" pitchFamily="18" charset="0"/>
                <a:ea typeface="宋体" panose="02010600030101010101" pitchFamily="2" charset="-122"/>
              </a:rPr>
              <a:t>）</a:t>
            </a:r>
          </a:p>
          <a:p>
            <a:pPr lvl="1"/>
            <a:r>
              <a:rPr lang="zh-CN" altLang="en-US" sz="2400" dirty="0">
                <a:latin typeface="Times New Roman" panose="02020603050405020304" pitchFamily="18" charset="0"/>
                <a:ea typeface="宋体" panose="02010600030101010101" pitchFamily="2" charset="-122"/>
              </a:rPr>
              <a:t>因此组合与继承可以一起工作</a:t>
            </a:r>
          </a:p>
          <a:p>
            <a:pPr lvl="1"/>
            <a:r>
              <a:rPr lang="zh-CN" altLang="en-US" sz="2400" dirty="0">
                <a:latin typeface="Times New Roman" panose="02020603050405020304" pitchFamily="18" charset="0"/>
                <a:ea typeface="宋体" panose="02010600030101010101" pitchFamily="2" charset="-122"/>
              </a:rPr>
              <a:t>但是我们的基本法则是：</a:t>
            </a:r>
            <a:r>
              <a:rPr lang="en-US" altLang="zh-CN" sz="2400" b="1" dirty="0">
                <a:solidFill>
                  <a:srgbClr val="C00000"/>
                </a:solidFill>
                <a:latin typeface="Times New Roman" panose="02020603050405020304" pitchFamily="18" charset="0"/>
                <a:ea typeface="宋体" panose="02010600030101010101" pitchFamily="2" charset="-122"/>
              </a:rPr>
              <a:t>[ Favor Composition Over Inheritance ]</a:t>
            </a:r>
            <a:endParaRPr lang="zh-CN" altLang="en-US" sz="2400" i="1" dirty="0">
              <a:latin typeface="Times New Roman" panose="02020603050405020304" pitchFamily="18" charset="0"/>
              <a:ea typeface="宋体" panose="02010600030101010101" pitchFamily="2" charset="-122"/>
            </a:endParaRPr>
          </a:p>
          <a:p>
            <a:pPr marL="536548" lvl="2" indent="0" algn="l">
              <a:buNone/>
            </a:pPr>
            <a:r>
              <a:rPr lang="zh-CN" altLang="en-US" sz="2000" dirty="0">
                <a:solidFill>
                  <a:srgbClr val="C00000"/>
                </a:solidFill>
                <a:latin typeface="Times New Roman" panose="02020603050405020304" pitchFamily="18" charset="0"/>
                <a:ea typeface="宋体" panose="02010600030101010101" pitchFamily="2" charset="-122"/>
              </a:rPr>
              <a:t>优先使用对象组合，而非（类）继承  </a:t>
            </a:r>
            <a:endParaRPr lang="en-US" altLang="zh-CN" sz="2000" dirty="0">
              <a:solidFill>
                <a:srgbClr val="C00000"/>
              </a:solidFill>
              <a:latin typeface="Times New Roman" panose="02020603050405020304" pitchFamily="18" charset="0"/>
              <a:ea typeface="宋体" panose="02010600030101010101" pitchFamily="2" charset="-122"/>
            </a:endParaRPr>
          </a:p>
          <a:p>
            <a:endParaRPr lang="zh-CN" altLang="en-US" dirty="0"/>
          </a:p>
        </p:txBody>
      </p:sp>
      <p:sp>
        <p:nvSpPr>
          <p:cNvPr id="6" name="标题 1">
            <a:extLst>
              <a:ext uri="{FF2B5EF4-FFF2-40B4-BE49-F238E27FC236}">
                <a16:creationId xmlns:a16="http://schemas.microsoft.com/office/drawing/2014/main" id="{C6365C0C-35DA-410D-9765-8842D89A4ABC}"/>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a typeface="宋体" pitchFamily="2" charset="-122"/>
              </a:rPr>
              <a:t>法则</a:t>
            </a:r>
            <a:r>
              <a:rPr lang="en-US" altLang="zh-CN" sz="2800" dirty="0">
                <a:ea typeface="宋体" pitchFamily="2" charset="-122"/>
              </a:rPr>
              <a:t>1</a:t>
            </a:r>
            <a:r>
              <a:rPr lang="zh-CN" altLang="en-US" sz="2800" dirty="0">
                <a:ea typeface="宋体" pitchFamily="2" charset="-122"/>
              </a:rPr>
              <a:t>：优先使用（对象）组合，而非（类）继承</a:t>
            </a:r>
            <a:endParaRPr lang="zh-CN" altLang="en-US" sz="2800" kern="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66633022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1</a:t>
            </a:r>
            <a:r>
              <a:rPr lang="zh-CN" altLang="en-US" sz="2800" b="0" dirty="0">
                <a:solidFill>
                  <a:schemeClr val="tx1"/>
                </a:solidFill>
                <a:latin typeface="+mn-lt"/>
                <a:ea typeface="华文中宋" panose="02010600040101010101" pitchFamily="2" charset="-122"/>
              </a:rPr>
              <a:t>：优先使用（对象）组合，而非（类）继承</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highlight>
                  <a:srgbClr val="FFFF00"/>
                </a:highlight>
                <a:latin typeface="+mn-lt"/>
                <a:ea typeface="华文中宋" panose="02010600040101010101" pitchFamily="2" charset="-122"/>
              </a:rPr>
              <a:t>法则</a:t>
            </a:r>
            <a:r>
              <a:rPr lang="en-US" altLang="zh-CN" sz="2800" b="0" dirty="0">
                <a:solidFill>
                  <a:schemeClr val="tx1"/>
                </a:solidFill>
                <a:highlight>
                  <a:srgbClr val="FFFF00"/>
                </a:highlight>
                <a:latin typeface="+mn-lt"/>
                <a:ea typeface="华文中宋" panose="02010600040101010101" pitchFamily="2" charset="-122"/>
              </a:rPr>
              <a:t>2</a:t>
            </a:r>
            <a:r>
              <a:rPr lang="zh-CN" altLang="en-US" sz="2800" b="0" dirty="0">
                <a:solidFill>
                  <a:schemeClr val="tx1"/>
                </a:solidFill>
                <a:highlight>
                  <a:srgbClr val="FFFF00"/>
                </a:highlight>
                <a:latin typeface="+mn-lt"/>
                <a:ea typeface="华文中宋" panose="02010600040101010101" pitchFamily="2" charset="-122"/>
              </a:rPr>
              <a:t>：针对接口编程，而非（接口的）实现</a:t>
            </a:r>
            <a:endParaRPr lang="en-US" altLang="zh-CN" sz="2800" b="0" dirty="0">
              <a:solidFill>
                <a:schemeClr val="tx1"/>
              </a:solidFill>
              <a:highlight>
                <a:srgbClr val="FFFF00"/>
              </a:highlight>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3</a:t>
            </a:r>
            <a:r>
              <a:rPr lang="zh-CN" altLang="en-US" sz="2800" b="0" dirty="0">
                <a:solidFill>
                  <a:schemeClr val="tx1"/>
                </a:solidFill>
                <a:latin typeface="+mn-lt"/>
                <a:ea typeface="华文中宋" panose="02010600040101010101" pitchFamily="2" charset="-122"/>
              </a:rPr>
              <a:t>：开放－封闭法则（</a:t>
            </a:r>
            <a:r>
              <a:rPr lang="en-US" altLang="zh-CN" sz="2800" b="0" dirty="0">
                <a:solidFill>
                  <a:schemeClr val="tx1"/>
                </a:solidFill>
                <a:latin typeface="+mn-lt"/>
                <a:ea typeface="华文中宋" panose="02010600040101010101" pitchFamily="2" charset="-122"/>
              </a:rPr>
              <a:t>OCP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4</a:t>
            </a:r>
            <a:r>
              <a:rPr lang="zh-CN" altLang="en-US" sz="2800" b="0" dirty="0">
                <a:solidFill>
                  <a:schemeClr val="tx1"/>
                </a:solidFill>
                <a:latin typeface="+mn-lt"/>
                <a:ea typeface="华文中宋" panose="02010600040101010101" pitchFamily="2" charset="-122"/>
              </a:rPr>
              <a:t>：</a:t>
            </a:r>
            <a:r>
              <a:rPr lang="en-US" altLang="zh-CN" sz="2800" b="0" dirty="0" err="1">
                <a:solidFill>
                  <a:schemeClr val="tx1"/>
                </a:solidFill>
                <a:latin typeface="+mn-lt"/>
                <a:ea typeface="华文中宋" panose="02010600040101010101" pitchFamily="2" charset="-122"/>
              </a:rPr>
              <a:t>Liskov</a:t>
            </a:r>
            <a:r>
              <a:rPr lang="zh-CN" altLang="en-US" sz="2800" b="0" dirty="0">
                <a:solidFill>
                  <a:schemeClr val="tx1"/>
                </a:solidFill>
                <a:latin typeface="+mn-lt"/>
                <a:ea typeface="华文中宋" panose="02010600040101010101" pitchFamily="2" charset="-122"/>
              </a:rPr>
              <a:t>替换法则（</a:t>
            </a:r>
            <a:r>
              <a:rPr lang="en-US" altLang="zh-CN" sz="2800" b="0" dirty="0">
                <a:solidFill>
                  <a:schemeClr val="tx1"/>
                </a:solidFill>
                <a:latin typeface="+mn-lt"/>
                <a:ea typeface="华文中宋" panose="02010600040101010101" pitchFamily="2" charset="-122"/>
              </a:rPr>
              <a:t>LSP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a:t>
            </a:r>
            <a:r>
              <a:rPr lang="en-US" altLang="zh-CN" sz="1800" b="0" dirty="0" err="1">
                <a:solidFill>
                  <a:schemeClr val="tx1"/>
                </a:solidFill>
                <a:effectLst/>
                <a:latin typeface="+mn-lt"/>
                <a:ea typeface="华文中宋" panose="02010600040101010101" pitchFamily="2" charset="-122"/>
              </a:rPr>
              <a:t>Referennces</a:t>
            </a:r>
            <a:r>
              <a:rPr lang="en-US" altLang="zh-CN" sz="1800" b="0" dirty="0">
                <a:solidFill>
                  <a:schemeClr val="tx1"/>
                </a:solidFill>
                <a:effectLst/>
                <a:latin typeface="+mn-lt"/>
                <a:ea typeface="华文中宋" panose="02010600040101010101" pitchFamily="2" charset="-122"/>
              </a:rPr>
              <a:t> To Base(Super) Classes Must Be Able To Use Objects Of Derived(Sub) Classes Without Knowing It </a:t>
            </a: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218114689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1125539"/>
            <a:ext cx="11103024" cy="4679727"/>
          </a:xfrm>
        </p:spPr>
        <p:txBody>
          <a:bodyPr/>
          <a:lstStyle/>
          <a:p>
            <a:pPr>
              <a:lnSpc>
                <a:spcPct val="150000"/>
              </a:lnSpc>
              <a:buFont typeface="Wingdings" panose="05000000000000000000" pitchFamily="2" charset="2"/>
              <a:buChar char="n"/>
            </a:pPr>
            <a:r>
              <a:rPr lang="zh-CN" altLang="en-US" dirty="0">
                <a:ea typeface="宋体" panose="02010600030101010101" pitchFamily="2" charset="-122"/>
              </a:rPr>
              <a:t>接口</a:t>
            </a:r>
            <a:endParaRPr lang="en-US" altLang="zh-CN" dirty="0">
              <a:ea typeface="宋体" panose="02010600030101010101" pitchFamily="2" charset="-122"/>
            </a:endParaRPr>
          </a:p>
          <a:p>
            <a:pPr lvl="1">
              <a:lnSpc>
                <a:spcPct val="150000"/>
              </a:lnSpc>
              <a:buFont typeface="Wingdings" panose="05000000000000000000" pitchFamily="2" charset="2"/>
              <a:buChar char="n"/>
            </a:pPr>
            <a:r>
              <a:rPr lang="zh-CN" altLang="en-US" dirty="0">
                <a:ea typeface="宋体" panose="02010600030101010101" pitchFamily="2" charset="-122"/>
              </a:rPr>
              <a:t>有两层意思，但这里的接口尤指：</a:t>
            </a:r>
            <a:r>
              <a:rPr lang="en-US" altLang="zh-CN" dirty="0">
                <a:ea typeface="宋体" panose="02010600030101010101" pitchFamily="2" charset="-122"/>
              </a:rPr>
              <a:t>API</a:t>
            </a:r>
            <a:endParaRPr lang="zh-CN" altLang="en-US" dirty="0">
              <a:ea typeface="宋体" panose="02010600030101010101" pitchFamily="2" charset="-122"/>
            </a:endParaRPr>
          </a:p>
          <a:p>
            <a:pPr lvl="1">
              <a:lnSpc>
                <a:spcPct val="150000"/>
              </a:lnSpc>
            </a:pPr>
            <a:r>
              <a:rPr lang="zh-CN" altLang="en-US" dirty="0">
                <a:solidFill>
                  <a:srgbClr val="A61D38"/>
                </a:solidFill>
                <a:highlight>
                  <a:srgbClr val="FFFF00"/>
                </a:highlight>
                <a:ea typeface="宋体" panose="02010600030101010101" pitchFamily="2" charset="-122"/>
              </a:rPr>
              <a:t>接口</a:t>
            </a:r>
            <a:r>
              <a:rPr lang="zh-CN" altLang="en-US" dirty="0">
                <a:ea typeface="宋体" panose="02010600030101010101" pitchFamily="2" charset="-122"/>
              </a:rPr>
              <a:t>是一个对象在对其它的对象进行调用时所知道的方法集合</a:t>
            </a:r>
          </a:p>
          <a:p>
            <a:pPr lvl="1">
              <a:lnSpc>
                <a:spcPct val="150000"/>
              </a:lnSpc>
            </a:pPr>
            <a:r>
              <a:rPr lang="zh-CN" altLang="en-US" dirty="0">
                <a:ea typeface="宋体" panose="02010600030101010101" pitchFamily="2" charset="-122"/>
              </a:rPr>
              <a:t>一个对象可以有多个接口</a:t>
            </a:r>
          </a:p>
          <a:p>
            <a:pPr lvl="1">
              <a:lnSpc>
                <a:spcPct val="150000"/>
              </a:lnSpc>
            </a:pPr>
            <a:r>
              <a:rPr lang="zh-CN" altLang="en-US" dirty="0">
                <a:ea typeface="宋体" panose="02010600030101010101" pitchFamily="2" charset="-122"/>
              </a:rPr>
              <a:t>一个对象仅能通过其接口才会被其它对象所了解</a:t>
            </a:r>
          </a:p>
          <a:p>
            <a:pPr lvl="1">
              <a:lnSpc>
                <a:spcPct val="150000"/>
              </a:lnSpc>
            </a:pPr>
            <a:r>
              <a:rPr lang="zh-CN" altLang="en-US" dirty="0">
                <a:ea typeface="宋体" panose="02010600030101010101" pitchFamily="2" charset="-122"/>
              </a:rPr>
              <a:t>接口是实现插件化</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pluggability</a:t>
            </a:r>
            <a:r>
              <a:rPr lang="zh-CN" altLang="en-US" dirty="0">
                <a:latin typeface="Times New Roman" panose="02020603050405020304" pitchFamily="18" charset="0"/>
                <a:ea typeface="宋体" panose="02010600030101010101" pitchFamily="2" charset="-122"/>
              </a:rPr>
              <a:t>）</a:t>
            </a:r>
            <a:r>
              <a:rPr lang="zh-CN" altLang="en-US" dirty="0">
                <a:ea typeface="宋体" panose="02010600030101010101" pitchFamily="2" charset="-122"/>
              </a:rPr>
              <a:t>的关键</a:t>
            </a: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504056" y="258982"/>
            <a:ext cx="10272464" cy="667156"/>
          </a:xfrm>
        </p:spPr>
        <p:txBody>
          <a:bodyPr/>
          <a:lstStyle/>
          <a:p>
            <a:r>
              <a:rPr lang="zh-CN" altLang="en-US" sz="3200" dirty="0">
                <a:solidFill>
                  <a:srgbClr val="C00000"/>
                </a:solidFill>
                <a:ea typeface="华文中宋" panose="02010600040101010101" pitchFamily="2" charset="-122"/>
              </a:rPr>
              <a:t>法则</a:t>
            </a:r>
            <a:r>
              <a:rPr lang="en-US" altLang="zh-CN" sz="3200" dirty="0">
                <a:solidFill>
                  <a:srgbClr val="C00000"/>
                </a:solidFill>
                <a:ea typeface="华文中宋" panose="02010600040101010101" pitchFamily="2" charset="-122"/>
              </a:rPr>
              <a:t>2</a:t>
            </a:r>
            <a:r>
              <a:rPr lang="zh-CN" altLang="en-US" sz="3200" dirty="0">
                <a:solidFill>
                  <a:srgbClr val="C00000"/>
                </a:solidFill>
                <a:ea typeface="华文中宋" panose="02010600040101010101" pitchFamily="2" charset="-122"/>
              </a:rPr>
              <a:t>：针对接口编程，而非（接口的）实现</a:t>
            </a:r>
          </a:p>
          <a:p>
            <a:endParaRPr lang="zh-CN" altLang="en-US" dirty="0"/>
          </a:p>
        </p:txBody>
      </p:sp>
    </p:spTree>
    <p:extLst>
      <p:ext uri="{BB962C8B-B14F-4D97-AF65-F5344CB8AC3E}">
        <p14:creationId xmlns:p14="http://schemas.microsoft.com/office/powerpoint/2010/main" val="358260237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1125539"/>
            <a:ext cx="5688632" cy="5473479"/>
          </a:xfrm>
        </p:spPr>
        <p:txBody>
          <a:bodyPr/>
          <a:lstStyle/>
          <a:p>
            <a:pPr>
              <a:lnSpc>
                <a:spcPct val="150000"/>
              </a:lnSpc>
              <a:buFont typeface="Wingdings" panose="05000000000000000000" pitchFamily="2" charset="2"/>
              <a:buChar char="n"/>
            </a:pPr>
            <a:r>
              <a:rPr lang="zh-CN" altLang="en-US" dirty="0">
                <a:ea typeface="宋体" panose="02010600030101010101" pitchFamily="2" charset="-122"/>
              </a:rPr>
              <a:t>接口</a:t>
            </a:r>
            <a:r>
              <a:rPr lang="zh-CN" altLang="en-US" sz="2000" dirty="0">
                <a:solidFill>
                  <a:srgbClr val="A61D38"/>
                </a:solidFill>
                <a:effectLst/>
                <a:highlight>
                  <a:srgbClr val="FFFF00"/>
                </a:highlight>
                <a:ea typeface="宋体" panose="02010600030101010101" pitchFamily="2" charset="-122"/>
              </a:rPr>
              <a:t>（这里接口尤指的是？）</a:t>
            </a:r>
            <a:r>
              <a:rPr lang="zh-CN" altLang="en-US" dirty="0">
                <a:ea typeface="宋体" panose="02010600030101010101" pitchFamily="2" charset="-122"/>
              </a:rPr>
              <a:t>的优点</a:t>
            </a:r>
          </a:p>
          <a:p>
            <a:pPr lvl="1">
              <a:lnSpc>
                <a:spcPct val="90000"/>
              </a:lnSpc>
            </a:pPr>
            <a:r>
              <a:rPr lang="en-US" altLang="zh-CN" sz="2400" b="0" dirty="0">
                <a:latin typeface="华文楷体" panose="02010600040101010101" pitchFamily="2" charset="-122"/>
                <a:ea typeface="华文楷体" panose="02010600040101010101" pitchFamily="2" charset="-122"/>
              </a:rPr>
              <a:t>Client</a:t>
            </a:r>
            <a:r>
              <a:rPr lang="zh-CN" altLang="en-US" sz="2400" b="0" dirty="0">
                <a:latin typeface="华文楷体" panose="02010600040101010101" pitchFamily="2" charset="-122"/>
                <a:ea typeface="华文楷体" panose="02010600040101010101" pitchFamily="2" charset="-122"/>
              </a:rPr>
              <a:t>不必知道其使用对象的具体所属类。</a:t>
            </a:r>
          </a:p>
          <a:p>
            <a:pPr lvl="1">
              <a:lnSpc>
                <a:spcPct val="90000"/>
              </a:lnSpc>
            </a:pPr>
            <a:r>
              <a:rPr lang="zh-CN" altLang="en-US" sz="2400" b="0" dirty="0">
                <a:latin typeface="华文楷体" panose="02010600040101010101" pitchFamily="2" charset="-122"/>
                <a:ea typeface="华文楷体" panose="02010600040101010101" pitchFamily="2" charset="-122"/>
              </a:rPr>
              <a:t>一个对象可以很容易地被（实现了相同接口的）的另一个对象所替换。</a:t>
            </a:r>
          </a:p>
          <a:p>
            <a:pPr lvl="1">
              <a:lnSpc>
                <a:spcPct val="90000"/>
              </a:lnSpc>
            </a:pPr>
            <a:r>
              <a:rPr lang="zh-CN" altLang="en-US" sz="2400" b="0" dirty="0">
                <a:latin typeface="华文楷体" panose="02010600040101010101" pitchFamily="2" charset="-122"/>
                <a:ea typeface="华文楷体" panose="02010600040101010101" pitchFamily="2" charset="-122"/>
              </a:rPr>
              <a:t>对象间的连接不必硬绑定（</a:t>
            </a:r>
            <a:r>
              <a:rPr lang="en-US" altLang="zh-CN" sz="2400" b="0" dirty="0">
                <a:latin typeface="华文楷体" panose="02010600040101010101" pitchFamily="2" charset="-122"/>
                <a:ea typeface="华文楷体" panose="02010600040101010101" pitchFamily="2" charset="-122"/>
              </a:rPr>
              <a:t>hardwire</a:t>
            </a:r>
            <a:r>
              <a:rPr lang="zh-CN" altLang="en-US" sz="2400" b="0" dirty="0">
                <a:latin typeface="华文楷体" panose="02010600040101010101" pitchFamily="2" charset="-122"/>
                <a:ea typeface="华文楷体" panose="02010600040101010101" pitchFamily="2" charset="-122"/>
              </a:rPr>
              <a:t>）到一个具体类的对象上，因此增加了灵活性。</a:t>
            </a:r>
          </a:p>
          <a:p>
            <a:pPr lvl="1">
              <a:lnSpc>
                <a:spcPct val="90000"/>
              </a:lnSpc>
            </a:pPr>
            <a:r>
              <a:rPr lang="zh-CN" altLang="en-US" sz="2400" b="0" dirty="0">
                <a:latin typeface="华文楷体" panose="02010600040101010101" pitchFamily="2" charset="-122"/>
                <a:ea typeface="华文楷体" panose="02010600040101010101" pitchFamily="2" charset="-122"/>
              </a:rPr>
              <a:t>增加了重用的可能性。</a:t>
            </a:r>
          </a:p>
          <a:p>
            <a:pPr lvl="1">
              <a:lnSpc>
                <a:spcPct val="90000"/>
              </a:lnSpc>
            </a:pPr>
            <a:r>
              <a:rPr lang="zh-CN" altLang="en-US" sz="2400" b="0" dirty="0">
                <a:latin typeface="华文楷体" panose="02010600040101010101" pitchFamily="2" charset="-122"/>
                <a:ea typeface="华文楷体" panose="02010600040101010101" pitchFamily="2" charset="-122"/>
              </a:rPr>
              <a:t>提高了（对象）组合的机率，因为被包含对象可以是任何实现了一个指定接口的类。 </a:t>
            </a: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504056" y="258982"/>
            <a:ext cx="11280576" cy="667156"/>
          </a:xfrm>
        </p:spPr>
        <p:txBody>
          <a:bodyPr/>
          <a:lstStyle/>
          <a:p>
            <a:r>
              <a:rPr lang="zh-CN" altLang="en-US" sz="3200" dirty="0">
                <a:solidFill>
                  <a:srgbClr val="C00000"/>
                </a:solidFill>
                <a:ea typeface="华文中宋" panose="02010600040101010101" pitchFamily="2" charset="-122"/>
              </a:rPr>
              <a:t>法则</a:t>
            </a:r>
            <a:r>
              <a:rPr lang="en-US" altLang="zh-CN" sz="3200" dirty="0">
                <a:solidFill>
                  <a:srgbClr val="C00000"/>
                </a:solidFill>
                <a:ea typeface="华文中宋" panose="02010600040101010101" pitchFamily="2" charset="-122"/>
              </a:rPr>
              <a:t>2</a:t>
            </a:r>
            <a:r>
              <a:rPr lang="zh-CN" altLang="en-US" sz="3200" dirty="0">
                <a:solidFill>
                  <a:srgbClr val="C00000"/>
                </a:solidFill>
                <a:ea typeface="华文中宋" panose="02010600040101010101" pitchFamily="2" charset="-122"/>
              </a:rPr>
              <a:t>：针对接口编程，而非（接口的）实现</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buFont typeface="Wingdings" panose="05000000000000000000" pitchFamily="2" charset="2"/>
              <a:buChar char="n"/>
            </a:pPr>
            <a:r>
              <a:rPr lang="zh-CN" altLang="en-US" kern="0" dirty="0">
                <a:ea typeface="宋体" panose="02010600030101010101" pitchFamily="2" charset="-122"/>
              </a:rPr>
              <a:t>接口的缺点</a:t>
            </a:r>
          </a:p>
          <a:p>
            <a:pPr lvl="1">
              <a:lnSpc>
                <a:spcPct val="150000"/>
              </a:lnSpc>
            </a:pPr>
            <a:r>
              <a:rPr lang="zh-CN" altLang="en-US" dirty="0">
                <a:latin typeface="华文楷体" panose="02010600040101010101" pitchFamily="2" charset="-122"/>
                <a:ea typeface="华文楷体" panose="02010600040101010101" pitchFamily="2" charset="-122"/>
              </a:rPr>
              <a:t>设计的复杂性略有增加</a:t>
            </a:r>
          </a:p>
          <a:p>
            <a:pPr lvl="2">
              <a:lnSpc>
                <a:spcPct val="150000"/>
              </a:lnSpc>
            </a:pPr>
            <a:r>
              <a:rPr lang="en-US" altLang="zh-CN" dirty="0">
                <a:latin typeface="华文楷体" panose="02010600040101010101" pitchFamily="2" charset="-122"/>
                <a:ea typeface="华文楷体" panose="02010600040101010101" pitchFamily="2" charset="-122"/>
              </a:rPr>
              <a:t>Like A</a:t>
            </a:r>
            <a:r>
              <a:rPr lang="zh-CN" altLang="en-US" dirty="0">
                <a:latin typeface="华文楷体" panose="02010600040101010101" pitchFamily="2" charset="-122"/>
                <a:ea typeface="华文楷体" panose="02010600040101010101" pitchFamily="2" charset="-122"/>
              </a:rPr>
              <a:t>的关系表示的是？（接口实现关系）</a:t>
            </a:r>
            <a:endParaRPr lang="en-US" altLang="zh-CN" dirty="0">
              <a:latin typeface="华文楷体" panose="02010600040101010101" pitchFamily="2" charset="-122"/>
              <a:ea typeface="华文楷体" panose="02010600040101010101" pitchFamily="2" charset="-122"/>
            </a:endParaRPr>
          </a:p>
          <a:p>
            <a:pPr lvl="2">
              <a:lnSpc>
                <a:spcPct val="150000"/>
              </a:lnSpc>
            </a:pPr>
            <a:r>
              <a:rPr lang="en-US" altLang="zh-CN" dirty="0">
                <a:latin typeface="华文楷体" panose="02010600040101010101" pitchFamily="2" charset="-122"/>
                <a:ea typeface="华文楷体" panose="02010600040101010101" pitchFamily="2" charset="-122"/>
              </a:rPr>
              <a:t>Is A</a:t>
            </a:r>
            <a:r>
              <a:rPr lang="zh-CN" altLang="en-US" dirty="0">
                <a:latin typeface="华文楷体" panose="02010600040101010101" pitchFamily="2" charset="-122"/>
                <a:ea typeface="华文楷体" panose="02010600040101010101" pitchFamily="2" charset="-122"/>
              </a:rPr>
              <a:t>的关系表示的是？（继承）</a:t>
            </a:r>
            <a:endParaRPr lang="en-US" altLang="zh-CN" dirty="0">
              <a:latin typeface="华文楷体" panose="02010600040101010101" pitchFamily="2" charset="-122"/>
              <a:ea typeface="华文楷体" panose="02010600040101010101" pitchFamily="2" charset="-122"/>
            </a:endParaRPr>
          </a:p>
          <a:p>
            <a:pPr lvl="2">
              <a:lnSpc>
                <a:spcPct val="150000"/>
              </a:lnSpc>
            </a:pPr>
            <a:r>
              <a:rPr lang="en-US" altLang="zh-CN" dirty="0">
                <a:latin typeface="华文楷体" panose="02010600040101010101" pitchFamily="2" charset="-122"/>
                <a:ea typeface="华文楷体" panose="02010600040101010101" pitchFamily="2" charset="-122"/>
              </a:rPr>
              <a:t>Has A</a:t>
            </a:r>
            <a:r>
              <a:rPr lang="zh-CN" altLang="en-US" dirty="0">
                <a:latin typeface="华文楷体" panose="02010600040101010101" pitchFamily="2" charset="-122"/>
                <a:ea typeface="华文楷体" panose="02010600040101010101" pitchFamily="2" charset="-122"/>
              </a:rPr>
              <a:t>的关系表示的是？（组合关系）</a:t>
            </a:r>
            <a:endParaRPr lang="en-US" altLang="zh-CN" dirty="0">
              <a:latin typeface="华文楷体" panose="02010600040101010101" pitchFamily="2" charset="-122"/>
              <a:ea typeface="华文楷体" panose="02010600040101010101" pitchFamily="2" charset="-122"/>
            </a:endParaRPr>
          </a:p>
          <a:p>
            <a:endParaRPr lang="zh-CN" altLang="en-US" kern="0" dirty="0"/>
          </a:p>
        </p:txBody>
      </p:sp>
      <p:cxnSp>
        <p:nvCxnSpPr>
          <p:cNvPr id="6" name="直接连接符 5">
            <a:extLst>
              <a:ext uri="{FF2B5EF4-FFF2-40B4-BE49-F238E27FC236}">
                <a16:creationId xmlns:a16="http://schemas.microsoft.com/office/drawing/2014/main" id="{71810C9B-F067-452E-9424-1C0FAFDEECAA}"/>
              </a:ext>
            </a:extLst>
          </p:cNvPr>
          <p:cNvCxnSpPr/>
          <p:nvPr/>
        </p:nvCxnSpPr>
        <p:spPr bwMode="auto">
          <a:xfrm>
            <a:off x="6240016" y="1052736"/>
            <a:ext cx="0" cy="5546282"/>
          </a:xfrm>
          <a:prstGeom prst="line">
            <a:avLst/>
          </a:prstGeom>
          <a:solidFill>
            <a:schemeClr val="accent1"/>
          </a:solidFill>
          <a:ln w="285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30095487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1125539"/>
            <a:ext cx="5688632" cy="5473479"/>
          </a:xfrm>
        </p:spPr>
        <p:txBody>
          <a:bodyPr/>
          <a:lstStyle/>
          <a:p>
            <a:pPr>
              <a:lnSpc>
                <a:spcPct val="150000"/>
              </a:lnSpc>
              <a:buFont typeface="Wingdings" panose="05000000000000000000" pitchFamily="2" charset="2"/>
              <a:buChar char="n"/>
            </a:pPr>
            <a:r>
              <a:rPr lang="zh-CN" altLang="en-US" dirty="0">
                <a:ea typeface="宋体" panose="02010600030101010101" pitchFamily="2" charset="-122"/>
              </a:rPr>
              <a:t>接口的实现</a:t>
            </a: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504056" y="258982"/>
            <a:ext cx="10272464" cy="667156"/>
          </a:xfrm>
        </p:spPr>
        <p:txBody>
          <a:bodyPr/>
          <a:lstStyle/>
          <a:p>
            <a:r>
              <a:rPr lang="zh-CN" altLang="en-US" sz="3200" dirty="0">
                <a:solidFill>
                  <a:srgbClr val="C00000"/>
                </a:solidFill>
                <a:ea typeface="华文中宋" panose="02010600040101010101" pitchFamily="2" charset="-122"/>
              </a:rPr>
              <a:t>法则</a:t>
            </a:r>
            <a:r>
              <a:rPr lang="en-US" altLang="zh-CN" sz="3200" dirty="0">
                <a:solidFill>
                  <a:srgbClr val="C00000"/>
                </a:solidFill>
                <a:ea typeface="华文中宋" panose="02010600040101010101" pitchFamily="2" charset="-122"/>
              </a:rPr>
              <a:t>2</a:t>
            </a:r>
            <a:r>
              <a:rPr lang="zh-CN" altLang="en-US" sz="3200" dirty="0">
                <a:solidFill>
                  <a:srgbClr val="C00000"/>
                </a:solidFill>
                <a:ea typeface="华文中宋" panose="02010600040101010101" pitchFamily="2" charset="-122"/>
              </a:rPr>
              <a:t>：针对接口编程，而非（接口的）实现</a:t>
            </a:r>
          </a:p>
        </p:txBody>
      </p:sp>
      <p:pic>
        <p:nvPicPr>
          <p:cNvPr id="5" name="Picture 4">
            <a:extLst>
              <a:ext uri="{FF2B5EF4-FFF2-40B4-BE49-F238E27FC236}">
                <a16:creationId xmlns:a16="http://schemas.microsoft.com/office/drawing/2014/main" id="{E2AD5470-2CBC-445E-96CD-CB9C68A29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877381"/>
            <a:ext cx="5455742" cy="342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6567202-5E4C-4536-BA8E-8247C409E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709" y="2276872"/>
            <a:ext cx="5014891" cy="269807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Text Box 6">
            <a:extLst>
              <a:ext uri="{FF2B5EF4-FFF2-40B4-BE49-F238E27FC236}">
                <a16:creationId xmlns:a16="http://schemas.microsoft.com/office/drawing/2014/main" id="{0AA8D673-5563-4947-95BC-C5E107012D5B}"/>
              </a:ext>
            </a:extLst>
          </p:cNvPr>
          <p:cNvSpPr txBox="1">
            <a:spLocks noChangeArrowheads="1"/>
          </p:cNvSpPr>
          <p:nvPr/>
        </p:nvSpPr>
        <p:spPr bwMode="auto">
          <a:xfrm>
            <a:off x="623392" y="5517232"/>
            <a:ext cx="5400600" cy="923330"/>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eaLnBrk="1" hangingPunct="1">
              <a:spcBef>
                <a:spcPct val="50000"/>
              </a:spcBef>
              <a:buClrTx/>
              <a:buSzTx/>
              <a:buFontTx/>
              <a:buNone/>
            </a:pPr>
            <a:r>
              <a:rPr kumimoji="0" lang="zh-CN" altLang="en-US" sz="1800" dirty="0">
                <a:latin typeface="Times New Roman" panose="02020603050405020304" pitchFamily="18" charset="0"/>
              </a:rPr>
              <a:t>该方法是指其它的一些类可以进行交通工具的驾驶，而不必关心其实际上是（汽车，轮船，潜艇或是其它任何实现了</a:t>
            </a:r>
            <a:r>
              <a:rPr kumimoji="0" lang="en-US" altLang="zh-CN" sz="1800" dirty="0" err="1">
                <a:latin typeface="Times New Roman" panose="02020603050405020304" pitchFamily="18" charset="0"/>
              </a:rPr>
              <a:t>IManeuverabre</a:t>
            </a:r>
            <a:r>
              <a:rPr kumimoji="0" lang="zh-CN" altLang="en-US" sz="1800" dirty="0">
                <a:latin typeface="Times New Roman" panose="02020603050405020304" pitchFamily="18" charset="0"/>
              </a:rPr>
              <a:t>的对象）什么。 </a:t>
            </a:r>
          </a:p>
        </p:txBody>
      </p:sp>
    </p:spTree>
    <p:extLst>
      <p:ext uri="{BB962C8B-B14F-4D97-AF65-F5344CB8AC3E}">
        <p14:creationId xmlns:p14="http://schemas.microsoft.com/office/powerpoint/2010/main" val="250865805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544488" y="945420"/>
            <a:ext cx="11103024" cy="5473479"/>
          </a:xfrm>
        </p:spPr>
        <p:txBody>
          <a:bodyPr/>
          <a:lstStyle/>
          <a:p>
            <a:pPr>
              <a:lnSpc>
                <a:spcPct val="150000"/>
              </a:lnSpc>
              <a:buFont typeface="Wingdings" panose="05000000000000000000" pitchFamily="2" charset="2"/>
              <a:buChar char="n"/>
            </a:pPr>
            <a:r>
              <a:rPr lang="zh-CN" altLang="en-US" dirty="0">
                <a:solidFill>
                  <a:schemeClr val="tx1"/>
                </a:solidFill>
                <a:effectLst/>
                <a:ea typeface="宋体" panose="02010600030101010101" pitchFamily="2" charset="-122"/>
              </a:rPr>
              <a:t>针对接口编程真正的意思是：针对超类的编程。</a:t>
            </a: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504056" y="258982"/>
            <a:ext cx="10272464" cy="667156"/>
          </a:xfrm>
        </p:spPr>
        <p:txBody>
          <a:bodyPr/>
          <a:lstStyle/>
          <a:p>
            <a:r>
              <a:rPr lang="zh-CN" altLang="en-US" sz="3200" dirty="0">
                <a:solidFill>
                  <a:srgbClr val="C00000"/>
                </a:solidFill>
                <a:ea typeface="华文中宋" panose="02010600040101010101" pitchFamily="2" charset="-122"/>
              </a:rPr>
              <a:t>法则</a:t>
            </a:r>
            <a:r>
              <a:rPr lang="en-US" altLang="zh-CN" sz="3200" dirty="0">
                <a:solidFill>
                  <a:srgbClr val="C00000"/>
                </a:solidFill>
                <a:ea typeface="华文中宋" panose="02010600040101010101" pitchFamily="2" charset="-122"/>
              </a:rPr>
              <a:t>2</a:t>
            </a:r>
            <a:r>
              <a:rPr lang="zh-CN" altLang="en-US" sz="3200" dirty="0">
                <a:solidFill>
                  <a:srgbClr val="C00000"/>
                </a:solidFill>
                <a:ea typeface="华文中宋" panose="02010600040101010101" pitchFamily="2" charset="-122"/>
              </a:rPr>
              <a:t>：针对接口编程，而非（接口的）实现</a:t>
            </a:r>
          </a:p>
        </p:txBody>
      </p:sp>
      <p:sp>
        <p:nvSpPr>
          <p:cNvPr id="4" name="文本框 3">
            <a:extLst>
              <a:ext uri="{FF2B5EF4-FFF2-40B4-BE49-F238E27FC236}">
                <a16:creationId xmlns:a16="http://schemas.microsoft.com/office/drawing/2014/main" id="{2E919C56-4D5F-4164-97C4-944522327B0A}"/>
              </a:ext>
            </a:extLst>
          </p:cNvPr>
          <p:cNvSpPr txBox="1"/>
          <p:nvPr/>
        </p:nvSpPr>
        <p:spPr>
          <a:xfrm>
            <a:off x="983432" y="1628800"/>
            <a:ext cx="4896544" cy="1569660"/>
          </a:xfrm>
          <a:prstGeom prst="rect">
            <a:avLst/>
          </a:prstGeom>
          <a:solidFill>
            <a:schemeClr val="accent1"/>
          </a:solidFill>
          <a:ln>
            <a:solidFill>
              <a:schemeClr val="accent1"/>
            </a:solidFill>
          </a:ln>
          <a:effectLst>
            <a:glow rad="63500">
              <a:schemeClr val="accent4">
                <a:satMod val="175000"/>
                <a:alpha val="40000"/>
              </a:schemeClr>
            </a:glow>
            <a:outerShdw blurRad="44450" dist="27940" dir="5400000" algn="ctr">
              <a:srgbClr val="000000">
                <a:alpha val="32000"/>
              </a:srgbClr>
            </a:outerShdw>
          </a:effectLst>
        </p:spPr>
        <p:txBody>
          <a:bodyPr wrap="square" rtlCol="0">
            <a:spAutoFit/>
          </a:bodyPr>
          <a:lstStyle/>
          <a:p>
            <a:r>
              <a:rPr lang="en-US" altLang="zh-CN" dirty="0"/>
              <a:t>……</a:t>
            </a:r>
          </a:p>
          <a:p>
            <a:r>
              <a:rPr lang="en-US" altLang="zh-CN" dirty="0"/>
              <a:t>Dog d</a:t>
            </a:r>
            <a:r>
              <a:rPr lang="zh-CN" altLang="en-US" dirty="0"/>
              <a:t> </a:t>
            </a:r>
            <a:r>
              <a:rPr lang="en-US" altLang="zh-CN" dirty="0"/>
              <a:t>=</a:t>
            </a:r>
            <a:r>
              <a:rPr lang="zh-CN" altLang="en-US" dirty="0"/>
              <a:t> </a:t>
            </a:r>
            <a:r>
              <a:rPr lang="en-US" altLang="zh-CN" dirty="0"/>
              <a:t>new Dog( );</a:t>
            </a:r>
          </a:p>
          <a:p>
            <a:r>
              <a:rPr lang="en-US" altLang="zh-CN" dirty="0" err="1"/>
              <a:t>d.bark</a:t>
            </a:r>
            <a:r>
              <a:rPr lang="en-US" altLang="zh-CN" dirty="0"/>
              <a:t>( );</a:t>
            </a:r>
          </a:p>
          <a:p>
            <a:r>
              <a:rPr lang="en-US" altLang="zh-CN" dirty="0"/>
              <a:t>……</a:t>
            </a:r>
            <a:endParaRPr lang="zh-CN" altLang="en-US" dirty="0"/>
          </a:p>
        </p:txBody>
      </p:sp>
      <p:sp>
        <p:nvSpPr>
          <p:cNvPr id="8" name="文本框 7">
            <a:extLst>
              <a:ext uri="{FF2B5EF4-FFF2-40B4-BE49-F238E27FC236}">
                <a16:creationId xmlns:a16="http://schemas.microsoft.com/office/drawing/2014/main" id="{42BC78E3-C484-4B7C-BD38-154517BBBD2B}"/>
              </a:ext>
            </a:extLst>
          </p:cNvPr>
          <p:cNvSpPr txBox="1"/>
          <p:nvPr/>
        </p:nvSpPr>
        <p:spPr>
          <a:xfrm>
            <a:off x="983432" y="3429000"/>
            <a:ext cx="4896544" cy="1569660"/>
          </a:xfrm>
          <a:prstGeom prst="rect">
            <a:avLst/>
          </a:prstGeom>
          <a:solidFill>
            <a:schemeClr val="accent1"/>
          </a:solidFill>
          <a:ln>
            <a:solidFill>
              <a:schemeClr val="accent1"/>
            </a:solidFill>
          </a:ln>
          <a:effectLst>
            <a:glow rad="63500">
              <a:schemeClr val="accent4">
                <a:satMod val="175000"/>
                <a:alpha val="40000"/>
              </a:schemeClr>
            </a:glow>
            <a:outerShdw blurRad="44450" dist="27940" dir="5400000" algn="ctr">
              <a:srgbClr val="000000">
                <a:alpha val="32000"/>
              </a:srgbClr>
            </a:outerShdw>
          </a:effectLst>
        </p:spPr>
        <p:txBody>
          <a:bodyPr wrap="square" rtlCol="0">
            <a:spAutoFit/>
          </a:bodyPr>
          <a:lstStyle/>
          <a:p>
            <a:r>
              <a:rPr lang="en-US" altLang="zh-CN" dirty="0"/>
              <a:t>……</a:t>
            </a:r>
          </a:p>
          <a:p>
            <a:r>
              <a:rPr lang="en-US" altLang="zh-CN" dirty="0"/>
              <a:t>Animal </a:t>
            </a:r>
            <a:r>
              <a:rPr lang="en-US" altLang="zh-CN" dirty="0" err="1"/>
              <a:t>animal</a:t>
            </a:r>
            <a:r>
              <a:rPr lang="en-US" altLang="zh-CN" dirty="0"/>
              <a:t> = new Dog( );</a:t>
            </a:r>
          </a:p>
          <a:p>
            <a:r>
              <a:rPr lang="en-US" altLang="zh-CN" dirty="0" err="1"/>
              <a:t>Animal.makeSound</a:t>
            </a:r>
            <a:r>
              <a:rPr lang="en-US" altLang="zh-CN" dirty="0"/>
              <a:t>( );</a:t>
            </a:r>
          </a:p>
          <a:p>
            <a:r>
              <a:rPr lang="en-US" altLang="zh-CN" dirty="0"/>
              <a:t>……</a:t>
            </a:r>
            <a:endParaRPr lang="zh-CN" altLang="en-US" dirty="0"/>
          </a:p>
        </p:txBody>
      </p:sp>
      <p:sp>
        <p:nvSpPr>
          <p:cNvPr id="9" name="文本框 8">
            <a:extLst>
              <a:ext uri="{FF2B5EF4-FFF2-40B4-BE49-F238E27FC236}">
                <a16:creationId xmlns:a16="http://schemas.microsoft.com/office/drawing/2014/main" id="{424C8FD8-22A5-4ECF-A298-40B4AAB42895}"/>
              </a:ext>
            </a:extLst>
          </p:cNvPr>
          <p:cNvSpPr txBox="1"/>
          <p:nvPr/>
        </p:nvSpPr>
        <p:spPr>
          <a:xfrm>
            <a:off x="983432" y="5157192"/>
            <a:ext cx="4896544" cy="1569660"/>
          </a:xfrm>
          <a:prstGeom prst="rect">
            <a:avLst/>
          </a:prstGeom>
          <a:solidFill>
            <a:schemeClr val="accent1"/>
          </a:solidFill>
          <a:ln>
            <a:solidFill>
              <a:schemeClr val="accent1"/>
            </a:solidFill>
          </a:ln>
          <a:effectLst>
            <a:glow rad="63500">
              <a:schemeClr val="accent4">
                <a:satMod val="175000"/>
                <a:alpha val="40000"/>
              </a:schemeClr>
            </a:glow>
            <a:outerShdw blurRad="44450" dist="27940" dir="5400000" algn="ctr">
              <a:srgbClr val="000000">
                <a:alpha val="32000"/>
              </a:srgbClr>
            </a:outerShdw>
          </a:effectLst>
        </p:spPr>
        <p:txBody>
          <a:bodyPr wrap="square" rtlCol="0">
            <a:spAutoFit/>
          </a:bodyPr>
          <a:lstStyle/>
          <a:p>
            <a:r>
              <a:rPr lang="en-US" altLang="zh-CN" dirty="0"/>
              <a:t>……</a:t>
            </a:r>
          </a:p>
          <a:p>
            <a:r>
              <a:rPr lang="en-US" altLang="zh-CN" dirty="0"/>
              <a:t>a = </a:t>
            </a:r>
            <a:r>
              <a:rPr lang="en-US" altLang="zh-CN" dirty="0" err="1"/>
              <a:t>getAnimal</a:t>
            </a:r>
            <a:r>
              <a:rPr lang="en-US" altLang="zh-CN" dirty="0"/>
              <a:t>( );</a:t>
            </a:r>
          </a:p>
          <a:p>
            <a:r>
              <a:rPr lang="en-US" altLang="zh-CN" dirty="0" err="1"/>
              <a:t>a.makeSound</a:t>
            </a:r>
            <a:r>
              <a:rPr lang="en-US" altLang="zh-CN" dirty="0"/>
              <a:t>( );</a:t>
            </a:r>
          </a:p>
          <a:p>
            <a:r>
              <a:rPr lang="en-US" altLang="zh-CN" dirty="0"/>
              <a:t>……</a:t>
            </a:r>
          </a:p>
        </p:txBody>
      </p:sp>
      <p:cxnSp>
        <p:nvCxnSpPr>
          <p:cNvPr id="11" name="直接连接符 10">
            <a:extLst>
              <a:ext uri="{FF2B5EF4-FFF2-40B4-BE49-F238E27FC236}">
                <a16:creationId xmlns:a16="http://schemas.microsoft.com/office/drawing/2014/main" id="{CFA228C4-6071-4F7D-9FD0-286FF7160AFA}"/>
              </a:ext>
            </a:extLst>
          </p:cNvPr>
          <p:cNvCxnSpPr/>
          <p:nvPr/>
        </p:nvCxnSpPr>
        <p:spPr bwMode="auto">
          <a:xfrm>
            <a:off x="983432" y="3284984"/>
            <a:ext cx="10369152" cy="0"/>
          </a:xfrm>
          <a:prstGeom prst="line">
            <a:avLst/>
          </a:prstGeom>
          <a:ln>
            <a:prstDash val="sysDash"/>
            <a:headEnd type="none" w="med" len="med"/>
            <a:tailEnd type="none" w="med" len="med"/>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sp>
        <p:nvSpPr>
          <p:cNvPr id="12" name="卷形: 垂直 11">
            <a:extLst>
              <a:ext uri="{FF2B5EF4-FFF2-40B4-BE49-F238E27FC236}">
                <a16:creationId xmlns:a16="http://schemas.microsoft.com/office/drawing/2014/main" id="{B08C80FD-5CCB-4145-8922-CE066D182DBE}"/>
              </a:ext>
            </a:extLst>
          </p:cNvPr>
          <p:cNvSpPr/>
          <p:nvPr/>
        </p:nvSpPr>
        <p:spPr bwMode="auto">
          <a:xfrm>
            <a:off x="6816080" y="3999681"/>
            <a:ext cx="3295972" cy="1403472"/>
          </a:xfrm>
          <a:prstGeom prst="verticalScrol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针对的是接口</a:t>
            </a:r>
            <a:endParaRPr kumimoji="0" lang="zh-CN" altLang="en-US" sz="2400" b="0" i="0" u="none" strike="noStrike" cap="none" normalizeH="0" baseline="0" dirty="0">
              <a:ln>
                <a:noFill/>
              </a:ln>
              <a:solidFill>
                <a:schemeClr val="tx1"/>
              </a:solidFill>
              <a:effectLst/>
              <a:latin typeface="Times" charset="0"/>
              <a:ea typeface="Geneva" charset="0"/>
            </a:endParaRPr>
          </a:p>
        </p:txBody>
      </p:sp>
      <p:sp>
        <p:nvSpPr>
          <p:cNvPr id="13" name="箭头: 右 12">
            <a:extLst>
              <a:ext uri="{FF2B5EF4-FFF2-40B4-BE49-F238E27FC236}">
                <a16:creationId xmlns:a16="http://schemas.microsoft.com/office/drawing/2014/main" id="{09841D74-B845-483E-A97B-1520366C611C}"/>
              </a:ext>
            </a:extLst>
          </p:cNvPr>
          <p:cNvSpPr/>
          <p:nvPr/>
        </p:nvSpPr>
        <p:spPr bwMode="auto">
          <a:xfrm>
            <a:off x="6109170" y="4533910"/>
            <a:ext cx="576064" cy="21601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a typeface="Geneva" charset="0"/>
            </a:endParaRPr>
          </a:p>
        </p:txBody>
      </p:sp>
      <p:sp>
        <p:nvSpPr>
          <p:cNvPr id="16" name="箭头: 直角上 15">
            <a:extLst>
              <a:ext uri="{FF2B5EF4-FFF2-40B4-BE49-F238E27FC236}">
                <a16:creationId xmlns:a16="http://schemas.microsoft.com/office/drawing/2014/main" id="{E2EB6165-2634-477D-8830-0DCAFF781B2A}"/>
              </a:ext>
            </a:extLst>
          </p:cNvPr>
          <p:cNvSpPr/>
          <p:nvPr/>
        </p:nvSpPr>
        <p:spPr bwMode="auto">
          <a:xfrm>
            <a:off x="5951984" y="5465846"/>
            <a:ext cx="2448272" cy="411426"/>
          </a:xfrm>
          <a:prstGeom prst="ben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a typeface="Geneva" charset="0"/>
            </a:endParaRPr>
          </a:p>
        </p:txBody>
      </p:sp>
      <p:sp>
        <p:nvSpPr>
          <p:cNvPr id="17" name="卷形: 垂直 16">
            <a:extLst>
              <a:ext uri="{FF2B5EF4-FFF2-40B4-BE49-F238E27FC236}">
                <a16:creationId xmlns:a16="http://schemas.microsoft.com/office/drawing/2014/main" id="{E1D90EEA-F0E7-40A7-BE20-839FFF2993E6}"/>
              </a:ext>
            </a:extLst>
          </p:cNvPr>
          <p:cNvSpPr/>
          <p:nvPr/>
        </p:nvSpPr>
        <p:spPr bwMode="auto">
          <a:xfrm>
            <a:off x="6594702" y="1696310"/>
            <a:ext cx="3295972" cy="1403472"/>
          </a:xfrm>
          <a:prstGeom prst="verticalScrol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针对的是实现</a:t>
            </a:r>
            <a:endParaRPr kumimoji="0" lang="zh-CN" altLang="en-US" sz="2400" b="0" i="0" u="none" strike="noStrike" cap="none" normalizeH="0" baseline="0" dirty="0">
              <a:ln>
                <a:noFill/>
              </a:ln>
              <a:solidFill>
                <a:schemeClr val="tx1"/>
              </a:solidFill>
              <a:effectLst/>
              <a:latin typeface="Times" charset="0"/>
              <a:ea typeface="Geneva" charset="0"/>
            </a:endParaRPr>
          </a:p>
        </p:txBody>
      </p:sp>
      <p:sp>
        <p:nvSpPr>
          <p:cNvPr id="18" name="箭头: 右 17">
            <a:extLst>
              <a:ext uri="{FF2B5EF4-FFF2-40B4-BE49-F238E27FC236}">
                <a16:creationId xmlns:a16="http://schemas.microsoft.com/office/drawing/2014/main" id="{94731C0C-61F7-49EF-9DEC-495839F4273B}"/>
              </a:ext>
            </a:extLst>
          </p:cNvPr>
          <p:cNvSpPr/>
          <p:nvPr/>
        </p:nvSpPr>
        <p:spPr bwMode="auto">
          <a:xfrm>
            <a:off x="6133235" y="2241466"/>
            <a:ext cx="576064" cy="21601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92974026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1</a:t>
            </a:r>
            <a:r>
              <a:rPr lang="zh-CN" altLang="en-US" sz="2800" b="0" dirty="0">
                <a:solidFill>
                  <a:schemeClr val="tx1"/>
                </a:solidFill>
                <a:latin typeface="+mn-lt"/>
                <a:ea typeface="华文中宋" panose="02010600040101010101" pitchFamily="2" charset="-122"/>
              </a:rPr>
              <a:t>：优先使用（对象）组合，而非（类）继承</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2</a:t>
            </a:r>
            <a:r>
              <a:rPr lang="zh-CN" altLang="en-US" sz="2800" b="0" dirty="0">
                <a:solidFill>
                  <a:schemeClr val="tx1"/>
                </a:solidFill>
                <a:latin typeface="+mn-lt"/>
                <a:ea typeface="华文中宋" panose="02010600040101010101" pitchFamily="2" charset="-122"/>
              </a:rPr>
              <a:t>：针对接口编程，而非（接口的）实现</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highlight>
                  <a:srgbClr val="FFFF00"/>
                </a:highlight>
                <a:latin typeface="+mn-lt"/>
                <a:ea typeface="华文中宋" panose="02010600040101010101" pitchFamily="2" charset="-122"/>
              </a:rPr>
              <a:t>法则</a:t>
            </a:r>
            <a:r>
              <a:rPr lang="en-US" altLang="zh-CN" sz="2800" b="0" dirty="0">
                <a:solidFill>
                  <a:schemeClr val="tx1"/>
                </a:solidFill>
                <a:highlight>
                  <a:srgbClr val="FFFF00"/>
                </a:highlight>
                <a:latin typeface="+mn-lt"/>
                <a:ea typeface="华文中宋" panose="02010600040101010101" pitchFamily="2" charset="-122"/>
              </a:rPr>
              <a:t>3</a:t>
            </a:r>
            <a:r>
              <a:rPr lang="zh-CN" altLang="en-US" sz="2800" b="0" dirty="0">
                <a:solidFill>
                  <a:schemeClr val="tx1"/>
                </a:solidFill>
                <a:highlight>
                  <a:srgbClr val="FFFF00"/>
                </a:highlight>
                <a:latin typeface="+mn-lt"/>
                <a:ea typeface="华文中宋" panose="02010600040101010101" pitchFamily="2" charset="-122"/>
              </a:rPr>
              <a:t>：开放－封闭法则（</a:t>
            </a:r>
            <a:r>
              <a:rPr lang="en-US" altLang="zh-CN" sz="2800" b="0" dirty="0">
                <a:solidFill>
                  <a:schemeClr val="tx1"/>
                </a:solidFill>
                <a:highlight>
                  <a:srgbClr val="FFFF00"/>
                </a:highlight>
                <a:latin typeface="+mn-lt"/>
                <a:ea typeface="华文中宋" panose="02010600040101010101" pitchFamily="2" charset="-122"/>
              </a:rPr>
              <a:t>OCP</a:t>
            </a:r>
            <a:r>
              <a:rPr lang="zh-CN" altLang="en-US" sz="2800" b="0" dirty="0">
                <a:solidFill>
                  <a:schemeClr val="tx1"/>
                </a:solidFill>
                <a:highlight>
                  <a:srgbClr val="FFFF00"/>
                </a:highlight>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4</a:t>
            </a:r>
            <a:r>
              <a:rPr lang="zh-CN" altLang="en-US" sz="2800" b="0" dirty="0">
                <a:solidFill>
                  <a:schemeClr val="tx1"/>
                </a:solidFill>
                <a:latin typeface="+mn-lt"/>
                <a:ea typeface="华文中宋" panose="02010600040101010101" pitchFamily="2" charset="-122"/>
              </a:rPr>
              <a:t>：</a:t>
            </a:r>
            <a:r>
              <a:rPr lang="en-US" altLang="zh-CN" sz="2800" b="0" dirty="0" err="1">
                <a:solidFill>
                  <a:schemeClr val="tx1"/>
                </a:solidFill>
                <a:latin typeface="+mn-lt"/>
                <a:ea typeface="华文中宋" panose="02010600040101010101" pitchFamily="2" charset="-122"/>
              </a:rPr>
              <a:t>Liskov</a:t>
            </a:r>
            <a:r>
              <a:rPr lang="zh-CN" altLang="en-US" sz="2800" b="0" dirty="0">
                <a:solidFill>
                  <a:schemeClr val="tx1"/>
                </a:solidFill>
                <a:latin typeface="+mn-lt"/>
                <a:ea typeface="华文中宋" panose="02010600040101010101" pitchFamily="2" charset="-122"/>
              </a:rPr>
              <a:t>替换法则（</a:t>
            </a:r>
            <a:r>
              <a:rPr lang="en-US" altLang="zh-CN" sz="2800" b="0" dirty="0">
                <a:solidFill>
                  <a:schemeClr val="tx1"/>
                </a:solidFill>
                <a:latin typeface="+mn-lt"/>
                <a:ea typeface="华文中宋" panose="02010600040101010101" pitchFamily="2" charset="-122"/>
              </a:rPr>
              <a:t>LSP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a:t>
            </a:r>
            <a:r>
              <a:rPr lang="en-US" altLang="zh-CN" sz="1800" b="0" dirty="0" err="1">
                <a:solidFill>
                  <a:schemeClr val="tx1"/>
                </a:solidFill>
                <a:effectLst/>
                <a:latin typeface="+mn-lt"/>
                <a:ea typeface="华文中宋" panose="02010600040101010101" pitchFamily="2" charset="-122"/>
              </a:rPr>
              <a:t>Referennces</a:t>
            </a:r>
            <a:r>
              <a:rPr lang="en-US" altLang="zh-CN" sz="1800" b="0" dirty="0">
                <a:solidFill>
                  <a:schemeClr val="tx1"/>
                </a:solidFill>
                <a:effectLst/>
                <a:latin typeface="+mn-lt"/>
                <a:ea typeface="华文中宋" panose="02010600040101010101" pitchFamily="2" charset="-122"/>
              </a:rPr>
              <a:t> To Base(Super) Classes Must Be Able To Use Objects Of Derived(Sub) Classes Without Knowing It </a:t>
            </a: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162586747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p:nvPr/>
        </p:nvSpPr>
        <p:spPr>
          <a:xfrm>
            <a:off x="479376" y="303723"/>
            <a:ext cx="10297144" cy="605294"/>
          </a:xfrm>
          <a:prstGeom prst="rect">
            <a:avLst/>
          </a:prstGeom>
          <a:noFill/>
        </p:spPr>
        <p:txBody>
          <a:bodyPr wrap="square">
            <a:spAutoFit/>
          </a:bodyPr>
          <a:lstStyle/>
          <a:p>
            <a:pPr>
              <a:lnSpc>
                <a:spcPts val="4000"/>
              </a:lnSpc>
              <a:defRPr/>
            </a:pPr>
            <a:r>
              <a:rPr lang="zh-CN" altLang="en-US" sz="36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Times New Roman" pitchFamily="18" charset="0"/>
              </a:rPr>
              <a:t>体系结构风格</a:t>
            </a:r>
            <a:r>
              <a:rPr lang="zh-CN" altLang="en-US" sz="3200" b="1" dirty="0">
                <a:effectLst>
                  <a:outerShdw blurRad="38100" dist="38100" dir="2700000" algn="tl">
                    <a:srgbClr val="000000">
                      <a:alpha val="43137"/>
                    </a:srgbClr>
                  </a:outerShdw>
                </a:effectLst>
                <a:latin typeface="+mj-lt"/>
                <a:ea typeface="+mj-ea"/>
                <a:cs typeface="+mn-ea"/>
              </a:rPr>
              <a:t>：</a:t>
            </a:r>
            <a:r>
              <a:rPr lang="zh-CN" altLang="en-US" sz="3200" b="1" dirty="0">
                <a:solidFill>
                  <a:srgbClr val="993333"/>
                </a:solidFill>
                <a:latin typeface="+mj-lt"/>
                <a:ea typeface="+mj-ea"/>
                <a:cs typeface="+mn-ea"/>
              </a:rPr>
              <a:t>通用体系结构风格表</a:t>
            </a:r>
          </a:p>
        </p:txBody>
      </p:sp>
      <p:graphicFrame>
        <p:nvGraphicFramePr>
          <p:cNvPr id="9" name="内容占位符 3"/>
          <p:cNvGraphicFramePr>
            <a:graphicFrameLocks noGrp="1"/>
          </p:cNvGraphicFramePr>
          <p:nvPr>
            <p:ph idx="1"/>
            <p:extLst>
              <p:ext uri="{D42A27DB-BD31-4B8C-83A1-F6EECF244321}">
                <p14:modId xmlns:p14="http://schemas.microsoft.com/office/powerpoint/2010/main" val="3020356532"/>
              </p:ext>
            </p:extLst>
          </p:nvPr>
        </p:nvGraphicFramePr>
        <p:xfrm>
          <a:off x="551384" y="1268760"/>
          <a:ext cx="11213132" cy="4946301"/>
        </p:xfrm>
        <a:graphic>
          <a:graphicData uri="http://schemas.openxmlformats.org/drawingml/2006/table">
            <a:tbl>
              <a:tblPr firstRow="1" bandRow="1">
                <a:tableStyleId>{5C22544A-7EE6-4342-B048-85BDC9FD1C3A}</a:tableStyleId>
              </a:tblPr>
              <a:tblGrid>
                <a:gridCol w="1853409">
                  <a:extLst>
                    <a:ext uri="{9D8B030D-6E8A-4147-A177-3AD203B41FA5}">
                      <a16:colId xmlns:a16="http://schemas.microsoft.com/office/drawing/2014/main" val="20000"/>
                    </a:ext>
                  </a:extLst>
                </a:gridCol>
                <a:gridCol w="2502103">
                  <a:extLst>
                    <a:ext uri="{9D8B030D-6E8A-4147-A177-3AD203B41FA5}">
                      <a16:colId xmlns:a16="http://schemas.microsoft.com/office/drawing/2014/main" val="20001"/>
                    </a:ext>
                  </a:extLst>
                </a:gridCol>
                <a:gridCol w="2038750">
                  <a:extLst>
                    <a:ext uri="{9D8B030D-6E8A-4147-A177-3AD203B41FA5}">
                      <a16:colId xmlns:a16="http://schemas.microsoft.com/office/drawing/2014/main" val="20002"/>
                    </a:ext>
                  </a:extLst>
                </a:gridCol>
                <a:gridCol w="2370598">
                  <a:extLst>
                    <a:ext uri="{9D8B030D-6E8A-4147-A177-3AD203B41FA5}">
                      <a16:colId xmlns:a16="http://schemas.microsoft.com/office/drawing/2014/main" val="20003"/>
                    </a:ext>
                  </a:extLst>
                </a:gridCol>
                <a:gridCol w="2448272">
                  <a:extLst>
                    <a:ext uri="{9D8B030D-6E8A-4147-A177-3AD203B41FA5}">
                      <a16:colId xmlns:a16="http://schemas.microsoft.com/office/drawing/2014/main" val="20004"/>
                    </a:ext>
                  </a:extLst>
                </a:gridCol>
              </a:tblGrid>
              <a:tr h="1011921">
                <a:tc>
                  <a:txBody>
                    <a:bodyPr/>
                    <a:lstStyle/>
                    <a:p>
                      <a:pPr algn="ctr">
                        <a:lnSpc>
                          <a:spcPct val="200000"/>
                        </a:lnSpc>
                      </a:pPr>
                      <a:r>
                        <a:rPr lang="zh-CN" altLang="en-US" sz="2400" dirty="0">
                          <a:solidFill>
                            <a:srgbClr val="002060"/>
                          </a:solidFill>
                        </a:rPr>
                        <a:t>数据流系统</a:t>
                      </a:r>
                    </a:p>
                  </a:txBody>
                  <a:tcPr marL="91439" marR="91439"/>
                </a:tc>
                <a:tc>
                  <a:txBody>
                    <a:bodyPr/>
                    <a:lstStyle/>
                    <a:p>
                      <a:pPr algn="ctr">
                        <a:lnSpc>
                          <a:spcPct val="200000"/>
                        </a:lnSpc>
                      </a:pPr>
                      <a:r>
                        <a:rPr lang="zh-CN" altLang="en-US" sz="2400" dirty="0">
                          <a:solidFill>
                            <a:srgbClr val="002060"/>
                          </a:solidFill>
                        </a:rPr>
                        <a:t>调用和返回系统</a:t>
                      </a:r>
                    </a:p>
                  </a:txBody>
                  <a:tcPr marL="91439" marR="91439"/>
                </a:tc>
                <a:tc>
                  <a:txBody>
                    <a:bodyPr/>
                    <a:lstStyle/>
                    <a:p>
                      <a:pPr algn="ctr">
                        <a:lnSpc>
                          <a:spcPct val="200000"/>
                        </a:lnSpc>
                      </a:pPr>
                      <a:r>
                        <a:rPr lang="zh-CN" altLang="en-US" sz="2400" dirty="0">
                          <a:solidFill>
                            <a:srgbClr val="002060"/>
                          </a:solidFill>
                        </a:rPr>
                        <a:t>独立构件</a:t>
                      </a:r>
                    </a:p>
                  </a:txBody>
                  <a:tcPr marL="91439" marR="91439"/>
                </a:tc>
                <a:tc>
                  <a:txBody>
                    <a:bodyPr/>
                    <a:lstStyle/>
                    <a:p>
                      <a:pPr algn="ctr">
                        <a:lnSpc>
                          <a:spcPct val="200000"/>
                        </a:lnSpc>
                      </a:pPr>
                      <a:r>
                        <a:rPr lang="zh-CN" altLang="en-US" sz="2400" dirty="0">
                          <a:solidFill>
                            <a:srgbClr val="002060"/>
                          </a:solidFill>
                        </a:rPr>
                        <a:t>虚拟机</a:t>
                      </a:r>
                    </a:p>
                  </a:txBody>
                  <a:tcPr marL="91439" marR="91439"/>
                </a:tc>
                <a:tc>
                  <a:txBody>
                    <a:bodyPr/>
                    <a:lstStyle/>
                    <a:p>
                      <a:pPr algn="ctr">
                        <a:lnSpc>
                          <a:spcPct val="200000"/>
                        </a:lnSpc>
                      </a:pPr>
                      <a:r>
                        <a:rPr lang="zh-CN" altLang="en-US" sz="2400" dirty="0">
                          <a:solidFill>
                            <a:srgbClr val="002060"/>
                          </a:solidFill>
                        </a:rPr>
                        <a:t>数据中心系统</a:t>
                      </a:r>
                    </a:p>
                  </a:txBody>
                  <a:tcPr marL="91439" marR="91439"/>
                </a:tc>
                <a:extLst>
                  <a:ext uri="{0D108BD9-81ED-4DB2-BD59-A6C34878D82A}">
                    <a16:rowId xmlns:a16="http://schemas.microsoft.com/office/drawing/2014/main" val="10000"/>
                  </a:ext>
                </a:extLst>
              </a:tr>
              <a:tr h="1311460">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批处理</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主子程序</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通信进程</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解释器</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数据库</a:t>
                      </a:r>
                    </a:p>
                  </a:txBody>
                  <a:tcPr marL="91439" marR="91439"/>
                </a:tc>
                <a:extLst>
                  <a:ext uri="{0D108BD9-81ED-4DB2-BD59-A6C34878D82A}">
                    <a16:rowId xmlns:a16="http://schemas.microsoft.com/office/drawing/2014/main" val="10001"/>
                  </a:ext>
                </a:extLst>
              </a:tr>
              <a:tr h="1311460">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管道过滤器</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面向对象系统</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时间系统</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基于规则的系统</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超文本系统</a:t>
                      </a:r>
                    </a:p>
                  </a:txBody>
                  <a:tcPr marL="91439" marR="91439"/>
                </a:tc>
                <a:extLst>
                  <a:ext uri="{0D108BD9-81ED-4DB2-BD59-A6C34878D82A}">
                    <a16:rowId xmlns:a16="http://schemas.microsoft.com/office/drawing/2014/main" val="10002"/>
                  </a:ext>
                </a:extLst>
              </a:tr>
              <a:tr h="1311460">
                <a:tc>
                  <a:txBody>
                    <a:bodyPr/>
                    <a:lstStyle/>
                    <a:p>
                      <a:pPr algn="ctr">
                        <a:lnSpc>
                          <a:spcPct val="200000"/>
                        </a:lnSpc>
                      </a:pPr>
                      <a:endParaRPr lang="zh-CN" altLang="en-US" sz="2400" dirty="0">
                        <a:solidFill>
                          <a:schemeClr val="tx1"/>
                        </a:solidFill>
                        <a:latin typeface="华文楷体" panose="02010600040101010101" pitchFamily="2" charset="-122"/>
                        <a:ea typeface="华文楷体" panose="02010600040101010101" pitchFamily="2" charset="-122"/>
                      </a:endParaRP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多级分层</a:t>
                      </a:r>
                    </a:p>
                  </a:txBody>
                  <a:tcPr marL="91439" marR="91439"/>
                </a:tc>
                <a:tc>
                  <a:txBody>
                    <a:bodyPr/>
                    <a:lstStyle/>
                    <a:p>
                      <a:pPr algn="ctr">
                        <a:lnSpc>
                          <a:spcPct val="200000"/>
                        </a:lnSpc>
                      </a:pPr>
                      <a:endParaRPr lang="zh-CN" altLang="en-US" sz="2400" dirty="0">
                        <a:solidFill>
                          <a:schemeClr val="tx1"/>
                        </a:solidFill>
                        <a:latin typeface="华文楷体" panose="02010600040101010101" pitchFamily="2" charset="-122"/>
                        <a:ea typeface="华文楷体" panose="02010600040101010101" pitchFamily="2" charset="-122"/>
                      </a:endParaRPr>
                    </a:p>
                  </a:txBody>
                  <a:tcPr marL="91439" marR="91439"/>
                </a:tc>
                <a:tc>
                  <a:txBody>
                    <a:bodyPr/>
                    <a:lstStyle/>
                    <a:p>
                      <a:pPr algn="ctr">
                        <a:lnSpc>
                          <a:spcPct val="200000"/>
                        </a:lnSpc>
                      </a:pPr>
                      <a:endParaRPr lang="zh-CN" altLang="en-US" sz="2400">
                        <a:solidFill>
                          <a:schemeClr val="tx1"/>
                        </a:solidFill>
                        <a:latin typeface="华文楷体" panose="02010600040101010101" pitchFamily="2" charset="-122"/>
                        <a:ea typeface="华文楷体" panose="02010600040101010101" pitchFamily="2" charset="-122"/>
                      </a:endParaRP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黑板</a:t>
                      </a:r>
                    </a:p>
                  </a:txBody>
                  <a:tcPr marL="91439" marR="91439"/>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317038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089232" cy="5618290"/>
          </a:xfrm>
        </p:spPr>
        <p:txBody>
          <a:bodyPr/>
          <a:lstStyle/>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开放</a:t>
            </a:r>
            <a:r>
              <a:rPr lang="en-US" altLang="zh-CN" sz="2400" b="0" dirty="0">
                <a:solidFill>
                  <a:schemeClr val="tx1"/>
                </a:solidFill>
                <a:effectLst/>
                <a:latin typeface="华文中宋" panose="02010600040101010101" pitchFamily="2" charset="-122"/>
                <a:ea typeface="华文中宋" panose="02010600040101010101" pitchFamily="2" charset="-122"/>
              </a:rPr>
              <a:t>-</a:t>
            </a:r>
            <a:r>
              <a:rPr lang="zh-CN" altLang="en-US" sz="2400" b="0" dirty="0">
                <a:solidFill>
                  <a:schemeClr val="tx1"/>
                </a:solidFill>
                <a:effectLst/>
                <a:latin typeface="华文中宋" panose="02010600040101010101" pitchFamily="2" charset="-122"/>
                <a:ea typeface="华文中宋" panose="02010600040101010101" pitchFamily="2" charset="-122"/>
              </a:rPr>
              <a:t>封闭法则认为我们应该设计出永远也不需要改变的模块。</a:t>
            </a:r>
          </a:p>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我们可以添加新代码来扩展系统的行为</a:t>
            </a:r>
            <a:r>
              <a:rPr lang="en-US" altLang="zh-CN" sz="2400" b="0" dirty="0">
                <a:solidFill>
                  <a:schemeClr val="tx1"/>
                </a:solidFill>
                <a:effectLst/>
                <a:latin typeface="华文中宋" panose="02010600040101010101" pitchFamily="2" charset="-122"/>
                <a:ea typeface="华文中宋" panose="02010600040101010101" pitchFamily="2" charset="-122"/>
              </a:rPr>
              <a:t>,</a:t>
            </a:r>
            <a:r>
              <a:rPr lang="zh-CN" altLang="en-US" sz="2400" b="0" dirty="0">
                <a:solidFill>
                  <a:schemeClr val="tx1"/>
                </a:solidFill>
                <a:effectLst/>
                <a:latin typeface="华文中宋" panose="02010600040101010101" pitchFamily="2" charset="-122"/>
                <a:ea typeface="华文中宋" panose="02010600040101010101" pitchFamily="2" charset="-122"/>
              </a:rPr>
              <a:t>但不能对已有的代码进行修改。</a:t>
            </a:r>
          </a:p>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符合</a:t>
            </a:r>
            <a:r>
              <a:rPr lang="en-US" altLang="zh-CN" sz="2400" b="0" dirty="0">
                <a:solidFill>
                  <a:schemeClr val="tx1"/>
                </a:solidFill>
                <a:effectLst/>
                <a:latin typeface="华文中宋" panose="02010600040101010101" pitchFamily="2" charset="-122"/>
                <a:ea typeface="华文中宋" panose="02010600040101010101" pitchFamily="2" charset="-122"/>
              </a:rPr>
              <a:t>OCP</a:t>
            </a:r>
            <a:r>
              <a:rPr lang="zh-CN" altLang="en-US" sz="2400" b="0" dirty="0">
                <a:solidFill>
                  <a:schemeClr val="tx1"/>
                </a:solidFill>
                <a:effectLst/>
                <a:latin typeface="华文中宋" panose="02010600040101010101" pitchFamily="2" charset="-122"/>
                <a:ea typeface="华文中宋" panose="02010600040101010101" pitchFamily="2" charset="-122"/>
              </a:rPr>
              <a:t>需满足两个标准：</a:t>
            </a:r>
          </a:p>
          <a:p>
            <a:pPr lvl="1">
              <a:lnSpc>
                <a:spcPct val="150000"/>
              </a:lnSpc>
            </a:pPr>
            <a:r>
              <a:rPr lang="zh-CN" altLang="en-US" sz="1800" b="0" dirty="0">
                <a:latin typeface="华文楷体" panose="02010600040101010101" pitchFamily="2" charset="-122"/>
                <a:ea typeface="华文楷体" panose="02010600040101010101" pitchFamily="2" charset="-122"/>
              </a:rPr>
              <a:t>可扩展：“对扩展是开放的”（</a:t>
            </a:r>
            <a:r>
              <a:rPr lang="en-US" altLang="zh-CN" sz="1800" b="0" dirty="0">
                <a:latin typeface="华文楷体" panose="02010600040101010101" pitchFamily="2" charset="-122"/>
                <a:ea typeface="华文楷体" panose="02010600040101010101" pitchFamily="2" charset="-122"/>
              </a:rPr>
              <a:t>Open For Extension</a:t>
            </a:r>
            <a:r>
              <a:rPr lang="zh-CN" altLang="en-US" sz="1800" b="0" dirty="0">
                <a:latin typeface="华文楷体" panose="02010600040101010101" pitchFamily="2" charset="-122"/>
                <a:ea typeface="华文楷体" panose="02010600040101010101" pitchFamily="2" charset="-122"/>
              </a:rPr>
              <a:t>），模块的行为可以被扩展，以需要满足新的需求</a:t>
            </a:r>
            <a:endParaRPr lang="en-US" altLang="zh-CN" sz="1800" b="0" dirty="0">
              <a:latin typeface="华文楷体" panose="02010600040101010101" pitchFamily="2" charset="-122"/>
              <a:ea typeface="华文楷体" panose="02010600040101010101" pitchFamily="2" charset="-122"/>
            </a:endParaRPr>
          </a:p>
          <a:p>
            <a:pPr lvl="1">
              <a:lnSpc>
                <a:spcPct val="150000"/>
              </a:lnSpc>
            </a:pPr>
            <a:r>
              <a:rPr lang="zh-CN" altLang="en-US" sz="1800" b="0" dirty="0">
                <a:latin typeface="华文楷体" panose="02010600040101010101" pitchFamily="2" charset="-122"/>
                <a:ea typeface="华文楷体" panose="02010600040101010101" pitchFamily="2" charset="-122"/>
              </a:rPr>
              <a:t>不可更改：“对更改是封闭的”（</a:t>
            </a:r>
            <a:r>
              <a:rPr lang="en-US" altLang="zh-CN" sz="1800" b="0" dirty="0">
                <a:latin typeface="华文楷体" panose="02010600040101010101" pitchFamily="2" charset="-122"/>
                <a:ea typeface="华文楷体" panose="02010600040101010101" pitchFamily="2" charset="-122"/>
              </a:rPr>
              <a:t>Closed for Modification</a:t>
            </a:r>
            <a:r>
              <a:rPr lang="zh-CN" altLang="en-US" sz="1800" b="0" dirty="0">
                <a:latin typeface="华文楷体" panose="02010600040101010101" pitchFamily="2" charset="-122"/>
                <a:ea typeface="华文楷体" panose="02010600040101010101" pitchFamily="2" charset="-122"/>
              </a:rPr>
              <a:t>），模块的源代码是不允许进行改动的</a:t>
            </a:r>
            <a:endParaRPr lang="en-US" altLang="zh-CN" sz="1800" b="0" dirty="0">
              <a:latin typeface="华文楷体" panose="02010600040101010101" pitchFamily="2" charset="-122"/>
              <a:ea typeface="华文楷体" panose="02010600040101010101" pitchFamily="2" charset="-122"/>
            </a:endParaRPr>
          </a:p>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一个软件系统的所有模块不可能都满足</a:t>
            </a:r>
            <a:r>
              <a:rPr lang="en-US" altLang="zh-CN" sz="2400" b="0" dirty="0">
                <a:solidFill>
                  <a:schemeClr val="tx1"/>
                </a:solidFill>
                <a:effectLst/>
                <a:latin typeface="华文中宋" panose="02010600040101010101" pitchFamily="2" charset="-122"/>
                <a:ea typeface="华文中宋" panose="02010600040101010101" pitchFamily="2" charset="-122"/>
              </a:rPr>
              <a:t>OCP</a:t>
            </a:r>
            <a:r>
              <a:rPr lang="zh-CN" altLang="en-US" sz="2400" b="0" dirty="0">
                <a:solidFill>
                  <a:schemeClr val="tx1"/>
                </a:solidFill>
                <a:effectLst/>
                <a:latin typeface="华文中宋" panose="02010600040101010101" pitchFamily="2" charset="-122"/>
                <a:ea typeface="华文中宋" panose="02010600040101010101" pitchFamily="2" charset="-122"/>
              </a:rPr>
              <a:t>，但是我们应该努力最小化这些不满足</a:t>
            </a:r>
            <a:r>
              <a:rPr lang="en-US" altLang="zh-CN" sz="2400" b="0" dirty="0">
                <a:solidFill>
                  <a:schemeClr val="tx1"/>
                </a:solidFill>
                <a:effectLst/>
                <a:latin typeface="华文中宋" panose="02010600040101010101" pitchFamily="2" charset="-122"/>
                <a:ea typeface="华文中宋" panose="02010600040101010101" pitchFamily="2" charset="-122"/>
              </a:rPr>
              <a:t>OCP</a:t>
            </a:r>
            <a:r>
              <a:rPr lang="zh-CN" altLang="en-US" sz="2400" b="0" dirty="0">
                <a:solidFill>
                  <a:schemeClr val="tx1"/>
                </a:solidFill>
                <a:effectLst/>
                <a:latin typeface="华文中宋" panose="02010600040101010101" pitchFamily="2" charset="-122"/>
                <a:ea typeface="华文中宋" panose="02010600040101010101" pitchFamily="2" charset="-122"/>
              </a:rPr>
              <a:t>的模块数量。</a:t>
            </a:r>
          </a:p>
          <a:p>
            <a:pPr algn="l">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符合该法则便意味着最高等级的复用性（</a:t>
            </a:r>
            <a:r>
              <a:rPr lang="en-US" altLang="zh-CN" sz="2400" b="0" dirty="0">
                <a:solidFill>
                  <a:schemeClr val="tx1"/>
                </a:solidFill>
                <a:effectLst/>
                <a:latin typeface="华文中宋" panose="02010600040101010101" pitchFamily="2" charset="-122"/>
                <a:ea typeface="华文中宋" panose="02010600040101010101" pitchFamily="2" charset="-122"/>
              </a:rPr>
              <a:t>reusability</a:t>
            </a:r>
            <a:r>
              <a:rPr lang="zh-CN" altLang="en-US" sz="2400" b="0" dirty="0">
                <a:solidFill>
                  <a:schemeClr val="tx1"/>
                </a:solidFill>
                <a:effectLst/>
                <a:latin typeface="华文中宋" panose="02010600040101010101" pitchFamily="2" charset="-122"/>
                <a:ea typeface="华文中宋" panose="02010600040101010101" pitchFamily="2" charset="-122"/>
              </a:rPr>
              <a:t>）和可维护性（</a:t>
            </a:r>
            <a:r>
              <a:rPr lang="en-US" altLang="zh-CN" sz="2400" b="0" dirty="0">
                <a:solidFill>
                  <a:schemeClr val="tx1"/>
                </a:solidFill>
                <a:effectLst/>
                <a:latin typeface="华文中宋" panose="02010600040101010101" pitchFamily="2" charset="-122"/>
                <a:ea typeface="华文中宋" panose="02010600040101010101" pitchFamily="2" charset="-122"/>
              </a:rPr>
              <a:t>maintainability</a:t>
            </a:r>
            <a:r>
              <a:rPr lang="zh-CN" altLang="en-US" sz="2400" b="0" dirty="0">
                <a:solidFill>
                  <a:schemeClr val="tx1"/>
                </a:solidFill>
                <a:effectLst/>
                <a:latin typeface="华文中宋" panose="02010600040101010101" pitchFamily="2" charset="-122"/>
                <a:ea typeface="华文中宋" panose="02010600040101010101" pitchFamily="2" charset="-122"/>
              </a:rPr>
              <a:t>）。</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开放－封闭法则是</a:t>
            </a:r>
            <a:r>
              <a:rPr lang="en-US" altLang="zh-CN" sz="2400" b="0" dirty="0">
                <a:solidFill>
                  <a:schemeClr val="tx1"/>
                </a:solidFill>
                <a:effectLst/>
                <a:latin typeface="华文中宋" panose="02010600040101010101" pitchFamily="2" charset="-122"/>
                <a:ea typeface="华文中宋" panose="02010600040101010101" pitchFamily="2" charset="-122"/>
              </a:rPr>
              <a:t>OO</a:t>
            </a:r>
            <a:r>
              <a:rPr lang="zh-CN" altLang="en-US" sz="2400" b="0" dirty="0">
                <a:solidFill>
                  <a:schemeClr val="tx1"/>
                </a:solidFill>
                <a:effectLst/>
                <a:latin typeface="华文中宋" panose="02010600040101010101" pitchFamily="2" charset="-122"/>
                <a:ea typeface="华文中宋" panose="02010600040101010101" pitchFamily="2" charset="-122"/>
              </a:rPr>
              <a:t>设计的核心。</a:t>
            </a: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3</a:t>
            </a:r>
            <a:r>
              <a:rPr lang="zh-CN" altLang="en-US" sz="3200" dirty="0">
                <a:solidFill>
                  <a:srgbClr val="C00000"/>
                </a:solidFill>
                <a:latin typeface="华文中宋" panose="02010600040101010101" pitchFamily="2" charset="-122"/>
                <a:ea typeface="华文中宋" panose="02010600040101010101" pitchFamily="2" charset="-122"/>
              </a:rPr>
              <a:t>：开放－封闭法则（</a:t>
            </a:r>
            <a:r>
              <a:rPr lang="en-US" altLang="zh-CN" sz="3200" dirty="0">
                <a:solidFill>
                  <a:srgbClr val="C00000"/>
                </a:solidFill>
                <a:latin typeface="华文中宋" panose="02010600040101010101" pitchFamily="2" charset="-122"/>
                <a:ea typeface="华文中宋" panose="02010600040101010101" pitchFamily="2" charset="-122"/>
              </a:rPr>
              <a:t>OCP</a:t>
            </a:r>
            <a:r>
              <a:rPr lang="zh-CN" altLang="en-US" sz="3200" dirty="0">
                <a:solidFill>
                  <a:srgbClr val="C00000"/>
                </a:solidFill>
                <a:latin typeface="华文中宋" panose="02010600040101010101" pitchFamily="2" charset="-122"/>
                <a:ea typeface="华文中宋" panose="02010600040101010101" pitchFamily="2" charset="-122"/>
              </a:rPr>
              <a:t>）</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Tree>
    <p:extLst>
      <p:ext uri="{BB962C8B-B14F-4D97-AF65-F5344CB8AC3E}">
        <p14:creationId xmlns:p14="http://schemas.microsoft.com/office/powerpoint/2010/main" val="331331883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521280" cy="5618290"/>
          </a:xfrm>
        </p:spPr>
        <p:txBody>
          <a:bodyPr/>
          <a:lstStyle/>
          <a:p>
            <a:pPr>
              <a:buFont typeface="Wingdings" panose="05000000000000000000" pitchFamily="2" charset="2"/>
              <a:buChar char="n"/>
            </a:pPr>
            <a:r>
              <a:rPr lang="zh-CN" altLang="en-US" sz="2400" dirty="0">
                <a:solidFill>
                  <a:schemeClr val="tx1"/>
                </a:solidFill>
                <a:effectLst/>
                <a:latin typeface="华文中宋" panose="02010600040101010101" pitchFamily="2" charset="-122"/>
                <a:ea typeface="华文中宋" panose="02010600040101010101" pitchFamily="2" charset="-122"/>
              </a:rPr>
              <a:t>考虑下面某类的方法：</a:t>
            </a: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marL="0" indent="0">
              <a:buNone/>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r>
              <a:rPr lang="zh-CN" altLang="en-US" sz="2400" dirty="0">
                <a:solidFill>
                  <a:schemeClr val="tx1"/>
                </a:solidFill>
                <a:effectLst/>
                <a:latin typeface="华文中宋" panose="02010600040101010101" pitchFamily="2" charset="-122"/>
                <a:ea typeface="华文中宋" panose="02010600040101010101" pitchFamily="2" charset="-122"/>
              </a:rPr>
              <a:t>但是在计算总价格时，若财务部颁布主板和内存应使用额外费用，则将如何去做。</a:t>
            </a: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3</a:t>
            </a:r>
            <a:r>
              <a:rPr lang="zh-CN" altLang="en-US" sz="3200" dirty="0">
                <a:solidFill>
                  <a:srgbClr val="C00000"/>
                </a:solidFill>
                <a:latin typeface="华文中宋" panose="02010600040101010101" pitchFamily="2" charset="-122"/>
                <a:ea typeface="华文中宋" panose="02010600040101010101" pitchFamily="2" charset="-122"/>
              </a:rPr>
              <a:t>：开放－封闭法则（</a:t>
            </a:r>
            <a:r>
              <a:rPr lang="en-US" altLang="zh-CN" sz="3200" dirty="0">
                <a:solidFill>
                  <a:srgbClr val="C00000"/>
                </a:solidFill>
                <a:latin typeface="华文中宋" panose="02010600040101010101" pitchFamily="2" charset="-122"/>
                <a:ea typeface="华文中宋" panose="02010600040101010101" pitchFamily="2" charset="-122"/>
              </a:rPr>
              <a:t>OCP</a:t>
            </a:r>
            <a:r>
              <a:rPr lang="zh-CN" altLang="en-US" sz="3200" dirty="0">
                <a:solidFill>
                  <a:srgbClr val="C00000"/>
                </a:solidFill>
                <a:latin typeface="华文中宋" panose="02010600040101010101" pitchFamily="2" charset="-122"/>
                <a:ea typeface="华文中宋" panose="02010600040101010101" pitchFamily="2" charset="-122"/>
              </a:rPr>
              <a:t>）</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pic>
        <p:nvPicPr>
          <p:cNvPr id="5" name="Picture 4">
            <a:extLst>
              <a:ext uri="{FF2B5EF4-FFF2-40B4-BE49-F238E27FC236}">
                <a16:creationId xmlns:a16="http://schemas.microsoft.com/office/drawing/2014/main" id="{0BC18E87-F136-4D72-ACA7-C336B453B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79" y="1412776"/>
            <a:ext cx="525780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D0E1ABF9-8F3C-4FD4-875B-63D407556E28}"/>
              </a:ext>
            </a:extLst>
          </p:cNvPr>
          <p:cNvSpPr txBox="1">
            <a:spLocks noChangeArrowheads="1"/>
          </p:cNvSpPr>
          <p:nvPr/>
        </p:nvSpPr>
        <p:spPr bwMode="auto">
          <a:xfrm>
            <a:off x="6096000" y="1412776"/>
            <a:ext cx="5486400" cy="707886"/>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eaLnBrk="1" hangingPunct="1">
              <a:spcBef>
                <a:spcPct val="0"/>
              </a:spcBef>
              <a:buClrTx/>
              <a:buSzTx/>
              <a:buNone/>
            </a:pPr>
            <a:r>
              <a:rPr kumimoji="0" lang="zh-CN" altLang="en-US" sz="2000" dirty="0">
                <a:latin typeface="华文楷体" panose="02010600040101010101" pitchFamily="2" charset="-122"/>
                <a:ea typeface="华文楷体" panose="02010600040101010101" pitchFamily="2" charset="-122"/>
                <a:cs typeface="Times New Roman" panose="02020603050405020304" pitchFamily="18" charset="0"/>
              </a:rPr>
              <a:t>此方法工作是在制订的部件数组中计算各个部件价格的总和。</a:t>
            </a:r>
          </a:p>
        </p:txBody>
      </p:sp>
      <p:cxnSp>
        <p:nvCxnSpPr>
          <p:cNvPr id="8" name="连接符: 曲线 7">
            <a:extLst>
              <a:ext uri="{FF2B5EF4-FFF2-40B4-BE49-F238E27FC236}">
                <a16:creationId xmlns:a16="http://schemas.microsoft.com/office/drawing/2014/main" id="{9607AA95-6E72-4D8A-BEF0-431B1AC1A4A2}"/>
              </a:ext>
            </a:extLst>
          </p:cNvPr>
          <p:cNvCxnSpPr>
            <a:stCxn id="6" idx="1"/>
          </p:cNvCxnSpPr>
          <p:nvPr/>
        </p:nvCxnSpPr>
        <p:spPr bwMode="auto">
          <a:xfrm rot="10800000">
            <a:off x="5735960" y="1556793"/>
            <a:ext cx="360040" cy="209927"/>
          </a:xfrm>
          <a:prstGeom prst="curved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9" name="Picture 4">
            <a:extLst>
              <a:ext uri="{FF2B5EF4-FFF2-40B4-BE49-F238E27FC236}">
                <a16:creationId xmlns:a16="http://schemas.microsoft.com/office/drawing/2014/main" id="{62D40AEF-5FA3-4033-945D-CC1EDF136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4279900"/>
            <a:ext cx="42672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5">
            <a:extLst>
              <a:ext uri="{FF2B5EF4-FFF2-40B4-BE49-F238E27FC236}">
                <a16:creationId xmlns:a16="http://schemas.microsoft.com/office/drawing/2014/main" id="{F4086A14-B49C-48C1-BB6A-665B18041E70}"/>
              </a:ext>
            </a:extLst>
          </p:cNvPr>
          <p:cNvSpPr txBox="1">
            <a:spLocks noChangeArrowheads="1"/>
          </p:cNvSpPr>
          <p:nvPr/>
        </p:nvSpPr>
        <p:spPr bwMode="auto">
          <a:xfrm>
            <a:off x="6097410" y="4802586"/>
            <a:ext cx="5486400" cy="1532727"/>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a:buNone/>
            </a:pPr>
            <a:r>
              <a:rPr lang="zh-CN" altLang="en-US" sz="1800" b="1"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这符合</a:t>
            </a:r>
            <a:r>
              <a:rPr lang="en-US" altLang="zh-CN" sz="1800" b="1"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OCP</a:t>
            </a:r>
            <a:r>
              <a:rPr lang="zh-CN" altLang="en-US" sz="1800" b="1"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吗？</a:t>
            </a:r>
            <a:endParaRPr lang="en-US" altLang="zh-CN" sz="1800" b="1"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endParaRPr>
          </a:p>
          <a:p>
            <a:pPr>
              <a:buNone/>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当每次财务部提出新的计价策略，我们都不得不要修改</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totalPrice</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方法！这</a:t>
            </a:r>
            <a:r>
              <a:rPr lang="zh-CN" altLang="en-US" sz="1800" b="1" dirty="0">
                <a:solidFill>
                  <a:srgbClr val="A61D38"/>
                </a:solidFill>
                <a:latin typeface="华文楷体" panose="02010600040101010101" pitchFamily="2" charset="-122"/>
                <a:ea typeface="华文楷体" panose="02010600040101010101" pitchFamily="2" charset="-122"/>
                <a:cs typeface="Times New Roman" panose="02020603050405020304" pitchFamily="18" charset="0"/>
              </a:rPr>
              <a:t>并非</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“对更改是封闭的”。显然，策略的变更便意味着我们不得不要在一些地方修改代码的，因此我们该如何去做呢？</a:t>
            </a:r>
          </a:p>
        </p:txBody>
      </p:sp>
    </p:spTree>
    <p:extLst>
      <p:ext uri="{BB962C8B-B14F-4D97-AF65-F5344CB8AC3E}">
        <p14:creationId xmlns:p14="http://schemas.microsoft.com/office/powerpoint/2010/main" val="40972374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8"/>
            <a:ext cx="11161240" cy="5760639"/>
          </a:xfrm>
        </p:spPr>
        <p:txBody>
          <a:bodyPr/>
          <a:lstStyle/>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pPr marL="0" indent="0">
              <a:buNone/>
            </a:pPr>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3</a:t>
            </a:r>
            <a:r>
              <a:rPr lang="zh-CN" altLang="en-US" sz="3200" dirty="0">
                <a:solidFill>
                  <a:srgbClr val="C00000"/>
                </a:solidFill>
                <a:latin typeface="华文中宋" panose="02010600040101010101" pitchFamily="2" charset="-122"/>
                <a:ea typeface="华文中宋" panose="02010600040101010101" pitchFamily="2" charset="-122"/>
              </a:rPr>
              <a:t>：开放－封闭法则（</a:t>
            </a:r>
            <a:r>
              <a:rPr lang="en-US" altLang="zh-CN" sz="3200" dirty="0">
                <a:solidFill>
                  <a:srgbClr val="C00000"/>
                </a:solidFill>
                <a:latin typeface="华文中宋" panose="02010600040101010101" pitchFamily="2" charset="-122"/>
                <a:ea typeface="华文中宋" panose="02010600040101010101" pitchFamily="2" charset="-122"/>
              </a:rPr>
              <a:t>OCP</a:t>
            </a:r>
            <a:r>
              <a:rPr lang="zh-CN" altLang="en-US" sz="3200" dirty="0">
                <a:solidFill>
                  <a:srgbClr val="C00000"/>
                </a:solidFill>
                <a:latin typeface="华文中宋" panose="02010600040101010101" pitchFamily="2" charset="-122"/>
                <a:ea typeface="华文中宋" panose="02010600040101010101" pitchFamily="2" charset="-122"/>
              </a:rPr>
              <a:t>）</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
        <p:nvSpPr>
          <p:cNvPr id="10" name="Text Box 5">
            <a:extLst>
              <a:ext uri="{FF2B5EF4-FFF2-40B4-BE49-F238E27FC236}">
                <a16:creationId xmlns:a16="http://schemas.microsoft.com/office/drawing/2014/main" id="{F4086A14-B49C-48C1-BB6A-665B18041E70}"/>
              </a:ext>
            </a:extLst>
          </p:cNvPr>
          <p:cNvSpPr txBox="1">
            <a:spLocks noChangeArrowheads="1"/>
          </p:cNvSpPr>
          <p:nvPr/>
        </p:nvSpPr>
        <p:spPr bwMode="auto">
          <a:xfrm>
            <a:off x="695400" y="1012360"/>
            <a:ext cx="10887000" cy="701731"/>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a:buNone/>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为了使用我们第一个版本的</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totalPrice</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，我们可以将计价策略合并到</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的</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getPrice</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方法中。</a:t>
            </a:r>
          </a:p>
          <a:p>
            <a:pPr>
              <a:buNone/>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这里是</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ConcretePart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类的示例</a:t>
            </a:r>
            <a:endParaRPr kumimoji="0" lang="zh-CN" altLang="en-US" sz="1800"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11" name="Picture 4">
            <a:extLst>
              <a:ext uri="{FF2B5EF4-FFF2-40B4-BE49-F238E27FC236}">
                <a16:creationId xmlns:a16="http://schemas.microsoft.com/office/drawing/2014/main" id="{E9376978-B310-4393-9E66-41BE6160B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67408" y="1703020"/>
            <a:ext cx="7704856" cy="4468813"/>
          </a:xfrm>
          <a:prstGeom prst="rect">
            <a:avLst/>
          </a:prstGeom>
        </p:spPr>
      </p:pic>
      <p:sp>
        <p:nvSpPr>
          <p:cNvPr id="12" name="Text Box 5">
            <a:extLst>
              <a:ext uri="{FF2B5EF4-FFF2-40B4-BE49-F238E27FC236}">
                <a16:creationId xmlns:a16="http://schemas.microsoft.com/office/drawing/2014/main" id="{2F4D5E9B-043A-4C73-B506-DAD6F818891E}"/>
              </a:ext>
            </a:extLst>
          </p:cNvPr>
          <p:cNvSpPr txBox="1">
            <a:spLocks noChangeArrowheads="1"/>
          </p:cNvSpPr>
          <p:nvPr/>
        </p:nvSpPr>
        <p:spPr bwMode="auto">
          <a:xfrm>
            <a:off x="691647" y="6215343"/>
            <a:ext cx="10887000" cy="369332"/>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但是现在每当计价策略发生改变，我们就必须修改</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的每个子类</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97348549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521280" cy="5618290"/>
          </a:xfrm>
        </p:spPr>
        <p:txBody>
          <a:bodyPr/>
          <a:lstStyle/>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marL="0" indent="0">
              <a:buNone/>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pPr marL="0" indent="0">
              <a:buNone/>
            </a:pPr>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3</a:t>
            </a:r>
            <a:r>
              <a:rPr lang="zh-CN" altLang="en-US" sz="3200" dirty="0">
                <a:solidFill>
                  <a:srgbClr val="C00000"/>
                </a:solidFill>
                <a:latin typeface="华文中宋" panose="02010600040101010101" pitchFamily="2" charset="-122"/>
                <a:ea typeface="华文中宋" panose="02010600040101010101" pitchFamily="2" charset="-122"/>
              </a:rPr>
              <a:t>：开放－封闭法则（</a:t>
            </a:r>
            <a:r>
              <a:rPr lang="en-US" altLang="zh-CN" sz="3200" dirty="0">
                <a:solidFill>
                  <a:srgbClr val="C00000"/>
                </a:solidFill>
                <a:latin typeface="华文中宋" panose="02010600040101010101" pitchFamily="2" charset="-122"/>
                <a:ea typeface="华文中宋" panose="02010600040101010101" pitchFamily="2" charset="-122"/>
              </a:rPr>
              <a:t>OCP</a:t>
            </a:r>
            <a:r>
              <a:rPr lang="zh-CN" altLang="en-US" sz="3200" dirty="0">
                <a:solidFill>
                  <a:srgbClr val="C00000"/>
                </a:solidFill>
                <a:latin typeface="华文中宋" panose="02010600040101010101" pitchFamily="2" charset="-122"/>
                <a:ea typeface="华文中宋" panose="02010600040101010101" pitchFamily="2" charset="-122"/>
              </a:rPr>
              <a:t>）</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
        <p:nvSpPr>
          <p:cNvPr id="10" name="Text Box 5">
            <a:extLst>
              <a:ext uri="{FF2B5EF4-FFF2-40B4-BE49-F238E27FC236}">
                <a16:creationId xmlns:a16="http://schemas.microsoft.com/office/drawing/2014/main" id="{F4086A14-B49C-48C1-BB6A-665B18041E70}"/>
              </a:ext>
            </a:extLst>
          </p:cNvPr>
          <p:cNvSpPr txBox="1">
            <a:spLocks noChangeArrowheads="1"/>
          </p:cNvSpPr>
          <p:nvPr/>
        </p:nvSpPr>
        <p:spPr bwMode="auto">
          <a:xfrm>
            <a:off x="695400" y="1012360"/>
            <a:ext cx="10887000" cy="369332"/>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一个更好的思路是采用一个</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PricePolicy</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类，通过对其进行继承以提供不同的计价策略：</a:t>
            </a:r>
          </a:p>
        </p:txBody>
      </p:sp>
      <p:sp>
        <p:nvSpPr>
          <p:cNvPr id="12" name="Text Box 5">
            <a:extLst>
              <a:ext uri="{FF2B5EF4-FFF2-40B4-BE49-F238E27FC236}">
                <a16:creationId xmlns:a16="http://schemas.microsoft.com/office/drawing/2014/main" id="{2F4D5E9B-043A-4C73-B506-DAD6F818891E}"/>
              </a:ext>
            </a:extLst>
          </p:cNvPr>
          <p:cNvSpPr txBox="1">
            <a:spLocks noChangeArrowheads="1"/>
          </p:cNvSpPr>
          <p:nvPr/>
        </p:nvSpPr>
        <p:spPr bwMode="auto">
          <a:xfrm>
            <a:off x="689189" y="4149080"/>
            <a:ext cx="5310584" cy="2172646"/>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a:lnSpc>
                <a:spcPct val="150000"/>
              </a:lnSpc>
              <a:buNone/>
            </a:pPr>
            <a:r>
              <a:rPr lang="zh-CN" altLang="en-US" sz="1800" dirty="0">
                <a:solidFill>
                  <a:srgbClr val="004D8D"/>
                </a:solidFill>
                <a:latin typeface="华文楷体" panose="02010600040101010101" pitchFamily="2" charset="-122"/>
                <a:ea typeface="华文楷体" panose="02010600040101010101" pitchFamily="2" charset="-122"/>
                <a:cs typeface="Times New Roman" panose="02020603050405020304" pitchFamily="18" charset="0"/>
              </a:rPr>
              <a:t>看起来我们所做的就是将问题推迟到另一个类中。但是使用该解决方案，我们可通过改变</a:t>
            </a:r>
            <a:r>
              <a:rPr lang="en-US" altLang="zh-CN" sz="1800" dirty="0">
                <a:solidFill>
                  <a:srgbClr val="004D8D"/>
                </a:solidFill>
                <a:latin typeface="华文楷体" panose="02010600040101010101" pitchFamily="2" charset="-122"/>
                <a:ea typeface="华文楷体" panose="02010600040101010101" pitchFamily="2" charset="-122"/>
                <a:cs typeface="Times New Roman" panose="02020603050405020304" pitchFamily="18" charset="0"/>
              </a:rPr>
              <a:t>Part</a:t>
            </a:r>
            <a:r>
              <a:rPr lang="zh-CN" altLang="en-US" sz="1800" dirty="0">
                <a:solidFill>
                  <a:srgbClr val="004D8D"/>
                </a:solidFill>
                <a:latin typeface="华文楷体" panose="02010600040101010101" pitchFamily="2" charset="-122"/>
                <a:ea typeface="华文楷体" panose="02010600040101010101" pitchFamily="2" charset="-122"/>
                <a:cs typeface="Times New Roman" panose="02020603050405020304" pitchFamily="18" charset="0"/>
              </a:rPr>
              <a:t>对象，在运行期间动态地来设定计价的策略。</a:t>
            </a:r>
          </a:p>
          <a:p>
            <a:pPr>
              <a:lnSpc>
                <a:spcPct val="150000"/>
              </a:lnSpc>
              <a:buNone/>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另一个解决方案是使每个</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ConcretePart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从数据库或属性文件中获取其当前的价格。 </a:t>
            </a:r>
          </a:p>
        </p:txBody>
      </p:sp>
      <p:pic>
        <p:nvPicPr>
          <p:cNvPr id="8" name="Picture 4">
            <a:extLst>
              <a:ext uri="{FF2B5EF4-FFF2-40B4-BE49-F238E27FC236}">
                <a16:creationId xmlns:a16="http://schemas.microsoft.com/office/drawing/2014/main" id="{CDCCCBFC-C7C2-4124-9ED4-BFFBBA8A5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88" y="1504026"/>
            <a:ext cx="5310585" cy="222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05D5C575-6BBD-4351-96B3-E28E1D8B7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108511" y="2508051"/>
            <a:ext cx="5923083" cy="3920735"/>
          </a:xfrm>
          <a:prstGeom prst="rect">
            <a:avLst/>
          </a:prstGeom>
        </p:spPr>
      </p:pic>
    </p:spTree>
    <p:extLst>
      <p:ext uri="{BB962C8B-B14F-4D97-AF65-F5344CB8AC3E}">
        <p14:creationId xmlns:p14="http://schemas.microsoft.com/office/powerpoint/2010/main" val="53351084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1</a:t>
            </a:r>
            <a:r>
              <a:rPr lang="zh-CN" altLang="en-US" sz="2800" b="0" dirty="0">
                <a:solidFill>
                  <a:schemeClr val="tx1"/>
                </a:solidFill>
                <a:latin typeface="+mn-lt"/>
                <a:ea typeface="华文中宋" panose="02010600040101010101" pitchFamily="2" charset="-122"/>
              </a:rPr>
              <a:t>：优先使用（对象）组合，而非（类）继承</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2</a:t>
            </a:r>
            <a:r>
              <a:rPr lang="zh-CN" altLang="en-US" sz="2800" b="0" dirty="0">
                <a:solidFill>
                  <a:schemeClr val="tx1"/>
                </a:solidFill>
                <a:latin typeface="+mn-lt"/>
                <a:ea typeface="华文中宋" panose="02010600040101010101" pitchFamily="2" charset="-122"/>
              </a:rPr>
              <a:t>：针对接口编程，而非（接口的）实现</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3</a:t>
            </a:r>
            <a:r>
              <a:rPr lang="zh-CN" altLang="en-US" sz="2800" b="0" dirty="0">
                <a:solidFill>
                  <a:schemeClr val="tx1"/>
                </a:solidFill>
                <a:latin typeface="+mn-lt"/>
                <a:ea typeface="华文中宋" panose="02010600040101010101" pitchFamily="2" charset="-122"/>
              </a:rPr>
              <a:t>：开放－封闭法则（</a:t>
            </a:r>
            <a:r>
              <a:rPr lang="en-US" altLang="zh-CN" sz="2800" b="0" dirty="0">
                <a:solidFill>
                  <a:schemeClr val="tx1"/>
                </a:solidFill>
                <a:latin typeface="+mn-lt"/>
                <a:ea typeface="华文中宋" panose="02010600040101010101" pitchFamily="2" charset="-122"/>
              </a:rPr>
              <a:t>OCP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highlight>
                  <a:srgbClr val="FFFF00"/>
                </a:highlight>
                <a:latin typeface="+mn-lt"/>
                <a:ea typeface="华文中宋" panose="02010600040101010101" pitchFamily="2" charset="-122"/>
              </a:rPr>
              <a:t>法则</a:t>
            </a:r>
            <a:r>
              <a:rPr lang="en-US" altLang="zh-CN" sz="2800" b="0" dirty="0">
                <a:solidFill>
                  <a:schemeClr val="tx1"/>
                </a:solidFill>
                <a:highlight>
                  <a:srgbClr val="FFFF00"/>
                </a:highlight>
                <a:latin typeface="+mn-lt"/>
                <a:ea typeface="华文中宋" panose="02010600040101010101" pitchFamily="2" charset="-122"/>
              </a:rPr>
              <a:t>4</a:t>
            </a:r>
            <a:r>
              <a:rPr lang="zh-CN" altLang="en-US" sz="2800" b="0" dirty="0">
                <a:solidFill>
                  <a:schemeClr val="tx1"/>
                </a:solidFill>
                <a:highlight>
                  <a:srgbClr val="FFFF00"/>
                </a:highlight>
                <a:latin typeface="+mn-lt"/>
                <a:ea typeface="华文中宋" panose="02010600040101010101" pitchFamily="2" charset="-122"/>
              </a:rPr>
              <a:t>：</a:t>
            </a:r>
            <a:r>
              <a:rPr lang="en-US" altLang="zh-CN" sz="2800" b="0" dirty="0" err="1">
                <a:solidFill>
                  <a:schemeClr val="tx1"/>
                </a:solidFill>
                <a:highlight>
                  <a:srgbClr val="FFFF00"/>
                </a:highlight>
                <a:latin typeface="+mn-lt"/>
                <a:ea typeface="华文中宋" panose="02010600040101010101" pitchFamily="2" charset="-122"/>
              </a:rPr>
              <a:t>Liskov</a:t>
            </a:r>
            <a:r>
              <a:rPr lang="zh-CN" altLang="en-US" sz="2800" b="0" dirty="0">
                <a:solidFill>
                  <a:schemeClr val="tx1"/>
                </a:solidFill>
                <a:highlight>
                  <a:srgbClr val="FFFF00"/>
                </a:highlight>
                <a:latin typeface="+mn-lt"/>
                <a:ea typeface="华文中宋" panose="02010600040101010101" pitchFamily="2" charset="-122"/>
              </a:rPr>
              <a:t>替换法则（</a:t>
            </a:r>
            <a:r>
              <a:rPr lang="en-US" altLang="zh-CN" sz="2800" b="0" dirty="0">
                <a:solidFill>
                  <a:schemeClr val="tx1"/>
                </a:solidFill>
                <a:highlight>
                  <a:srgbClr val="FFFF00"/>
                </a:highlight>
                <a:latin typeface="+mn-lt"/>
                <a:ea typeface="华文中宋" panose="02010600040101010101" pitchFamily="2" charset="-122"/>
              </a:rPr>
              <a:t>LSP</a:t>
            </a:r>
            <a:r>
              <a:rPr lang="zh-CN" altLang="en-US" sz="2800" b="0" dirty="0">
                <a:solidFill>
                  <a:schemeClr val="tx1"/>
                </a:solidFill>
                <a:highlight>
                  <a:srgbClr val="FFFF00"/>
                </a:highlight>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a:t>
            </a:r>
            <a:r>
              <a:rPr lang="en-US" altLang="zh-CN" sz="1800" b="0" dirty="0" err="1">
                <a:solidFill>
                  <a:schemeClr val="tx1"/>
                </a:solidFill>
                <a:effectLst/>
                <a:latin typeface="+mn-lt"/>
                <a:ea typeface="华文中宋" panose="02010600040101010101" pitchFamily="2" charset="-122"/>
              </a:rPr>
              <a:t>Referennces</a:t>
            </a:r>
            <a:r>
              <a:rPr lang="en-US" altLang="zh-CN" sz="1800" b="0" dirty="0">
                <a:solidFill>
                  <a:schemeClr val="tx1"/>
                </a:solidFill>
                <a:effectLst/>
                <a:latin typeface="+mn-lt"/>
                <a:ea typeface="华文中宋" panose="02010600040101010101" pitchFamily="2" charset="-122"/>
              </a:rPr>
              <a:t> To Base(Super) Classes Must Be Able To Use Objects Of Derived(Sub) Classes Without Knowing It .</a:t>
            </a:r>
          </a:p>
          <a:p>
            <a:pPr marL="0" indent="0">
              <a:lnSpc>
                <a:spcPct val="100000"/>
              </a:lnSpc>
              <a:buNone/>
            </a:pPr>
            <a:r>
              <a:rPr lang="en-US" altLang="zh-CN" sz="1800" dirty="0">
                <a:solidFill>
                  <a:srgbClr val="A61D38"/>
                </a:solidFill>
                <a:latin typeface="华文楷体" panose="02010600040101010101" pitchFamily="2" charset="-122"/>
                <a:ea typeface="华文楷体" panose="02010600040101010101" pitchFamily="2" charset="-122"/>
              </a:rPr>
              <a:t>(LSP</a:t>
            </a:r>
            <a:r>
              <a:rPr lang="zh-CN" altLang="en-US" sz="1800" dirty="0">
                <a:solidFill>
                  <a:srgbClr val="A61D38"/>
                </a:solidFill>
                <a:latin typeface="华文楷体" panose="02010600040101010101" pitchFamily="2" charset="-122"/>
                <a:ea typeface="华文楷体" panose="02010600040101010101" pitchFamily="2" charset="-122"/>
              </a:rPr>
              <a:t>保证一个子类总是能够被用在其基类可以出现的地方！</a:t>
            </a:r>
            <a:r>
              <a:rPr lang="en-US" altLang="zh-CN" sz="1800" dirty="0">
                <a:solidFill>
                  <a:srgbClr val="A61D38"/>
                </a:solidFill>
                <a:latin typeface="华文楷体" panose="02010600040101010101" pitchFamily="2" charset="-122"/>
                <a:ea typeface="华文楷体" panose="02010600040101010101" pitchFamily="2" charset="-122"/>
              </a:rPr>
              <a:t>)</a:t>
            </a:r>
            <a:r>
              <a:rPr lang="zh-CN" altLang="en-US" sz="1800" dirty="0">
                <a:solidFill>
                  <a:srgbClr val="A61D38"/>
                </a:solidFill>
                <a:latin typeface="华文楷体" panose="02010600040101010101" pitchFamily="2" charset="-122"/>
                <a:ea typeface="华文楷体" panose="02010600040101010101" pitchFamily="2" charset="-122"/>
              </a:rPr>
              <a:t>：</a:t>
            </a:r>
            <a:r>
              <a:rPr lang="zh-CN" altLang="en-US" sz="1800" dirty="0">
                <a:solidFill>
                  <a:schemeClr val="tx1"/>
                </a:solidFill>
                <a:latin typeface="华文楷体" panose="02010600040101010101" pitchFamily="2" charset="-122"/>
                <a:ea typeface="华文楷体" panose="02010600040101010101" pitchFamily="2" charset="-122"/>
              </a:rPr>
              <a:t>老师、学生都可以做一般人能做的事情。</a:t>
            </a:r>
            <a:endParaRPr lang="en-US" altLang="zh-CN" sz="1800" dirty="0">
              <a:solidFill>
                <a:schemeClr val="tx1"/>
              </a:solidFill>
              <a:latin typeface="华文楷体" panose="02010600040101010101" pitchFamily="2" charset="-122"/>
              <a:ea typeface="华文楷体" panose="02010600040101010101" pitchFamily="2" charset="-122"/>
            </a:endParaRPr>
          </a:p>
          <a:p>
            <a:pPr marL="0" indent="0">
              <a:lnSpc>
                <a:spcPct val="100000"/>
              </a:lnSpc>
              <a:buNone/>
            </a:pPr>
            <a:endParaRPr lang="en-US" altLang="zh-CN" sz="1800" dirty="0">
              <a:solidFill>
                <a:srgbClr val="A61D38"/>
              </a:solidFill>
              <a:latin typeface="华文楷体" panose="02010600040101010101" pitchFamily="2" charset="-122"/>
              <a:ea typeface="华文楷体" panose="02010600040101010101" pitchFamily="2" charset="-122"/>
            </a:endParaRP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100904392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551384" y="980728"/>
            <a:ext cx="11521280" cy="5618290"/>
          </a:xfrm>
        </p:spPr>
        <p:txBody>
          <a:bodyPr/>
          <a:lstStyle/>
          <a:p>
            <a:pPr>
              <a:buFont typeface="Wingdings" panose="05000000000000000000" pitchFamily="2" charset="2"/>
              <a:buChar char="n"/>
            </a:pPr>
            <a:r>
              <a:rPr lang="en-US" altLang="zh-CN" sz="2400" dirty="0">
                <a:solidFill>
                  <a:schemeClr val="tx1"/>
                </a:solidFill>
                <a:effectLst/>
                <a:latin typeface="华文中宋" panose="02010600040101010101" pitchFamily="2" charset="-122"/>
                <a:ea typeface="华文中宋" panose="02010600040101010101" pitchFamily="2" charset="-122"/>
              </a:rPr>
              <a:t>LSP</a:t>
            </a:r>
            <a:r>
              <a:rPr lang="zh-CN" altLang="en-US" sz="2400" dirty="0">
                <a:solidFill>
                  <a:schemeClr val="tx1"/>
                </a:solidFill>
                <a:effectLst/>
                <a:latin typeface="华文中宋" panose="02010600040101010101" pitchFamily="2" charset="-122"/>
                <a:ea typeface="华文中宋" panose="02010600040101010101" pitchFamily="2" charset="-122"/>
              </a:rPr>
              <a:t>示例</a:t>
            </a: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4</a:t>
            </a:r>
            <a:r>
              <a:rPr lang="zh-CN" altLang="en-US" sz="3200" dirty="0">
                <a:solidFill>
                  <a:srgbClr val="C00000"/>
                </a:solidFill>
                <a:latin typeface="华文中宋" panose="02010600040101010101" pitchFamily="2" charset="-122"/>
                <a:ea typeface="华文中宋" panose="02010600040101010101" pitchFamily="2" charset="-122"/>
              </a:rPr>
              <a:t>：</a:t>
            </a:r>
            <a:r>
              <a:rPr lang="en-US" altLang="zh-CN" sz="3200" dirty="0" err="1">
                <a:solidFill>
                  <a:srgbClr val="C00000"/>
                </a:solidFill>
                <a:latin typeface="华文中宋" panose="02010600040101010101" pitchFamily="2" charset="-122"/>
                <a:ea typeface="华文中宋" panose="02010600040101010101" pitchFamily="2" charset="-122"/>
              </a:rPr>
              <a:t>Liskov</a:t>
            </a:r>
            <a:r>
              <a:rPr lang="zh-CN" altLang="en-US" sz="3200" dirty="0">
                <a:solidFill>
                  <a:srgbClr val="C00000"/>
                </a:solidFill>
                <a:latin typeface="华文中宋" panose="02010600040101010101" pitchFamily="2" charset="-122"/>
                <a:ea typeface="华文中宋" panose="02010600040101010101" pitchFamily="2" charset="-122"/>
              </a:rPr>
              <a:t>替换法则（</a:t>
            </a:r>
            <a:r>
              <a:rPr lang="en-US" altLang="zh-CN" sz="3200" dirty="0">
                <a:solidFill>
                  <a:srgbClr val="C00000"/>
                </a:solidFill>
                <a:latin typeface="华文中宋" panose="02010600040101010101" pitchFamily="2" charset="-122"/>
                <a:ea typeface="华文中宋" panose="02010600040101010101" pitchFamily="2" charset="-122"/>
              </a:rPr>
              <a:t>LSP</a:t>
            </a:r>
            <a:r>
              <a:rPr lang="zh-CN" altLang="en-US" sz="3200" dirty="0">
                <a:solidFill>
                  <a:srgbClr val="C00000"/>
                </a:solidFill>
                <a:latin typeface="华文中宋" panose="02010600040101010101" pitchFamily="2" charset="-122"/>
                <a:ea typeface="华文中宋" panose="02010600040101010101" pitchFamily="2" charset="-122"/>
              </a:rPr>
              <a:t>）</a:t>
            </a:r>
          </a:p>
          <a:p>
            <a:pPr>
              <a:lnSpc>
                <a:spcPct val="150000"/>
              </a:lnSpc>
            </a:pPr>
            <a:endParaRPr lang="zh-CN" altLang="en-US" sz="3200" dirty="0">
              <a:solidFill>
                <a:srgbClr val="C00000"/>
              </a:solidFill>
              <a:latin typeface="华文中宋" panose="02010600040101010101" pitchFamily="2" charset="-122"/>
              <a:ea typeface="华文中宋" panose="02010600040101010101" pitchFamily="2" charset="-122"/>
            </a:endParaRP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pic>
        <p:nvPicPr>
          <p:cNvPr id="6" name="Picture 4">
            <a:extLst>
              <a:ext uri="{FF2B5EF4-FFF2-40B4-BE49-F238E27FC236}">
                <a16:creationId xmlns:a16="http://schemas.microsoft.com/office/drawing/2014/main" id="{80B510D7-EB31-4E23-A534-504F1E5AE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99" y="1513623"/>
            <a:ext cx="601980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1">
            <a:extLst>
              <a:ext uri="{FF2B5EF4-FFF2-40B4-BE49-F238E27FC236}">
                <a16:creationId xmlns:a16="http://schemas.microsoft.com/office/drawing/2014/main" id="{9CD3A408-D08B-485F-8706-01937073E1D3}"/>
              </a:ext>
            </a:extLst>
          </p:cNvPr>
          <p:cNvSpPr txBox="1">
            <a:spLocks/>
          </p:cNvSpPr>
          <p:nvPr/>
        </p:nvSpPr>
        <p:spPr>
          <a:xfrm>
            <a:off x="6312024" y="938324"/>
            <a:ext cx="5534460" cy="566984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buFont typeface="Wingdings" panose="05000000000000000000" pitchFamily="2" charset="2"/>
              <a:buChar char="n"/>
            </a:pPr>
            <a:r>
              <a:rPr lang="en-US" altLang="zh-CN" sz="2000" b="0" dirty="0">
                <a:effectLst/>
                <a:latin typeface="+mn-lt"/>
                <a:ea typeface="华文中宋" panose="02010600040101010101" pitchFamily="2" charset="-122"/>
              </a:rPr>
              <a:t>Square</a:t>
            </a:r>
            <a:r>
              <a:rPr lang="zh-CN" altLang="en-US" sz="2000" b="0" dirty="0">
                <a:effectLst/>
                <a:latin typeface="+mn-lt"/>
                <a:ea typeface="华文中宋" panose="02010600040101010101" pitchFamily="2" charset="-122"/>
              </a:rPr>
              <a:t>类会如何呢？显然，一个正方形是一个四边形，因此</a:t>
            </a:r>
            <a:r>
              <a:rPr lang="en-US" altLang="zh-CN" sz="2000" b="0" dirty="0">
                <a:effectLst/>
                <a:latin typeface="+mn-lt"/>
                <a:ea typeface="华文中宋" panose="02010600040101010101" pitchFamily="2" charset="-122"/>
              </a:rPr>
              <a:t>Square</a:t>
            </a:r>
            <a:r>
              <a:rPr lang="zh-CN" altLang="en-US" sz="2000" b="0" dirty="0">
                <a:effectLst/>
                <a:latin typeface="+mn-lt"/>
                <a:ea typeface="华文中宋" panose="02010600040101010101" pitchFamily="2" charset="-122"/>
              </a:rPr>
              <a:t>类应该从</a:t>
            </a:r>
            <a:r>
              <a:rPr lang="en-US" altLang="zh-CN" sz="2000" b="0" dirty="0">
                <a:effectLst/>
                <a:latin typeface="+mn-lt"/>
                <a:ea typeface="华文中宋" panose="02010600040101010101" pitchFamily="2" charset="-122"/>
              </a:rPr>
              <a:t>Rectangle</a:t>
            </a:r>
            <a:r>
              <a:rPr lang="zh-CN" altLang="en-US" sz="2000" b="0" dirty="0">
                <a:effectLst/>
                <a:latin typeface="+mn-lt"/>
                <a:ea typeface="华文中宋" panose="02010600040101010101" pitchFamily="2" charset="-122"/>
              </a:rPr>
              <a:t>类派生而来，让我们看一看！</a:t>
            </a:r>
          </a:p>
          <a:p>
            <a:pPr>
              <a:lnSpc>
                <a:spcPct val="150000"/>
              </a:lnSpc>
              <a:buFont typeface="Wingdings" panose="05000000000000000000" pitchFamily="2" charset="2"/>
              <a:buChar char="n"/>
            </a:pPr>
            <a:r>
              <a:rPr lang="zh-CN" altLang="en-US" sz="2000" b="0" dirty="0">
                <a:effectLst/>
                <a:latin typeface="+mn-lt"/>
                <a:ea typeface="华文中宋" panose="02010600040101010101" pitchFamily="2" charset="-122"/>
              </a:rPr>
              <a:t>观察可得：</a:t>
            </a:r>
          </a:p>
          <a:p>
            <a:pPr lvl="1">
              <a:lnSpc>
                <a:spcPct val="100000"/>
              </a:lnSpc>
              <a:buFont typeface="Wingdings" panose="05000000000000000000" pitchFamily="2" charset="2"/>
              <a:buChar char="n"/>
            </a:pPr>
            <a:r>
              <a:rPr lang="zh-CN" altLang="en-US" sz="2000" b="0" dirty="0">
                <a:latin typeface="华文楷体" panose="02010600040101010101" pitchFamily="2" charset="-122"/>
                <a:ea typeface="华文楷体" panose="02010600040101010101" pitchFamily="2" charset="-122"/>
              </a:rPr>
              <a:t>正方形不需要将高和宽都作为属性，但是总之它将继承自</a:t>
            </a:r>
            <a:r>
              <a:rPr lang="en-US" altLang="zh-CN" sz="2000" b="0" dirty="0">
                <a:latin typeface="华文楷体" panose="02010600040101010101" pitchFamily="2" charset="-122"/>
                <a:ea typeface="华文楷体" panose="02010600040101010101" pitchFamily="2" charset="-122"/>
              </a:rPr>
              <a:t>Rectangle</a:t>
            </a:r>
            <a:r>
              <a:rPr lang="zh-CN" altLang="en-US" sz="2000" b="0" dirty="0">
                <a:latin typeface="华文楷体" panose="02010600040101010101" pitchFamily="2" charset="-122"/>
                <a:ea typeface="华文楷体" panose="02010600040101010101" pitchFamily="2" charset="-122"/>
              </a:rPr>
              <a:t>。因此，每一个</a:t>
            </a:r>
            <a:r>
              <a:rPr lang="en-US" altLang="zh-CN" sz="2000" b="0" dirty="0">
                <a:latin typeface="华文楷体" panose="02010600040101010101" pitchFamily="2" charset="-122"/>
                <a:ea typeface="华文楷体" panose="02010600040101010101" pitchFamily="2" charset="-122"/>
              </a:rPr>
              <a:t>Square</a:t>
            </a:r>
            <a:r>
              <a:rPr lang="zh-CN" altLang="en-US" sz="2000" b="0" dirty="0">
                <a:latin typeface="华文楷体" panose="02010600040101010101" pitchFamily="2" charset="-122"/>
                <a:ea typeface="华文楷体" panose="02010600040101010101" pitchFamily="2" charset="-122"/>
              </a:rPr>
              <a:t>对象会浪费一点内存，但这并不是一个主要问题。</a:t>
            </a:r>
          </a:p>
          <a:p>
            <a:pPr lvl="1">
              <a:lnSpc>
                <a:spcPct val="100000"/>
              </a:lnSpc>
              <a:buFont typeface="Wingdings" panose="05000000000000000000" pitchFamily="2" charset="2"/>
              <a:buChar char="n"/>
            </a:pPr>
            <a:r>
              <a:rPr lang="zh-CN" altLang="en-US" sz="2000" b="0" dirty="0">
                <a:latin typeface="华文楷体" panose="02010600040101010101" pitchFamily="2" charset="-122"/>
                <a:ea typeface="华文楷体" panose="02010600040101010101" pitchFamily="2" charset="-122"/>
              </a:rPr>
              <a:t>继承而来的</a:t>
            </a:r>
            <a:r>
              <a:rPr lang="en-US" altLang="zh-CN" sz="2000" b="0" dirty="0" err="1">
                <a:latin typeface="华文楷体" panose="02010600040101010101" pitchFamily="2" charset="-122"/>
                <a:ea typeface="华文楷体" panose="02010600040101010101" pitchFamily="2" charset="-122"/>
              </a:rPr>
              <a:t>setWidth</a:t>
            </a:r>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和</a:t>
            </a:r>
            <a:r>
              <a:rPr lang="en-US" altLang="zh-CN" sz="2000" b="0" dirty="0" err="1">
                <a:latin typeface="华文楷体" panose="02010600040101010101" pitchFamily="2" charset="-122"/>
                <a:ea typeface="华文楷体" panose="02010600040101010101" pitchFamily="2" charset="-122"/>
              </a:rPr>
              <a:t>setHeight</a:t>
            </a:r>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方法对于</a:t>
            </a:r>
            <a:r>
              <a:rPr lang="en-US" altLang="zh-CN" sz="2000" b="0" dirty="0">
                <a:latin typeface="华文楷体" panose="02010600040101010101" pitchFamily="2" charset="-122"/>
                <a:ea typeface="华文楷体" panose="02010600040101010101" pitchFamily="2" charset="-122"/>
              </a:rPr>
              <a:t>Square</a:t>
            </a:r>
            <a:r>
              <a:rPr lang="zh-CN" altLang="en-US" sz="2000" b="0" dirty="0">
                <a:latin typeface="华文楷体" panose="02010600040101010101" pitchFamily="2" charset="-122"/>
                <a:ea typeface="华文楷体" panose="02010600040101010101" pitchFamily="2" charset="-122"/>
              </a:rPr>
              <a:t>而言并非真正地适合，因为一个正方形的高和宽是相同。因此我们将需要重写</a:t>
            </a:r>
            <a:r>
              <a:rPr lang="en-US" altLang="zh-CN" sz="2000" b="0" dirty="0" err="1">
                <a:latin typeface="华文楷体" panose="02010600040101010101" pitchFamily="2" charset="-122"/>
                <a:ea typeface="华文楷体" panose="02010600040101010101" pitchFamily="2" charset="-122"/>
              </a:rPr>
              <a:t>setWidth</a:t>
            </a:r>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和</a:t>
            </a:r>
            <a:r>
              <a:rPr lang="en-US" altLang="zh-CN" sz="2000" b="0" dirty="0" err="1">
                <a:latin typeface="华文楷体" panose="02010600040101010101" pitchFamily="2" charset="-122"/>
                <a:ea typeface="华文楷体" panose="02010600040101010101" pitchFamily="2" charset="-122"/>
              </a:rPr>
              <a:t>setHeight</a:t>
            </a:r>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方法。</a:t>
            </a:r>
            <a:endParaRPr lang="en-US" altLang="zh-CN" sz="2000" b="0" dirty="0">
              <a:latin typeface="华文楷体" panose="02010600040101010101" pitchFamily="2" charset="-122"/>
              <a:ea typeface="华文楷体" panose="02010600040101010101" pitchFamily="2" charset="-122"/>
            </a:endParaRPr>
          </a:p>
          <a:p>
            <a:pPr marL="363522" lvl="1" indent="-363522">
              <a:lnSpc>
                <a:spcPct val="150000"/>
              </a:lnSpc>
              <a:spcBef>
                <a:spcPct val="0"/>
              </a:spcBef>
              <a:spcAft>
                <a:spcPts val="400"/>
              </a:spcAft>
              <a:buClr>
                <a:srgbClr val="993333"/>
              </a:buClr>
              <a:buFont typeface="Wingdings" panose="05000000000000000000" pitchFamily="2" charset="2"/>
              <a:buChar char="n"/>
            </a:pPr>
            <a:r>
              <a:rPr lang="zh-CN" altLang="en-US" sz="2000" b="0" dirty="0">
                <a:solidFill>
                  <a:srgbClr val="324A7A"/>
                </a:solidFill>
                <a:latin typeface="+mn-lt"/>
                <a:ea typeface="华文中宋" panose="02010600040101010101" pitchFamily="2" charset="-122"/>
              </a:rPr>
              <a:t>不得不重写这些简单的方法有可能是一种不恰当的继承使用方式。</a:t>
            </a:r>
          </a:p>
          <a:p>
            <a:endParaRPr lang="zh-CN" altLang="en-US" kern="0" dirty="0"/>
          </a:p>
        </p:txBody>
      </p:sp>
      <p:pic>
        <p:nvPicPr>
          <p:cNvPr id="5" name="图片 4">
            <a:extLst>
              <a:ext uri="{FF2B5EF4-FFF2-40B4-BE49-F238E27FC236}">
                <a16:creationId xmlns:a16="http://schemas.microsoft.com/office/drawing/2014/main" id="{C676BAB0-FB4F-4ED8-B867-6C1DE28BE10D}"/>
              </a:ext>
            </a:extLst>
          </p:cNvPr>
          <p:cNvPicPr>
            <a:picLocks noChangeAspect="1"/>
          </p:cNvPicPr>
          <p:nvPr/>
        </p:nvPicPr>
        <p:blipFill>
          <a:blip r:embed="rId3"/>
          <a:stretch>
            <a:fillRect/>
          </a:stretch>
        </p:blipFill>
        <p:spPr>
          <a:xfrm>
            <a:off x="6036115" y="5344377"/>
            <a:ext cx="204789" cy="223839"/>
          </a:xfrm>
          <a:prstGeom prst="rect">
            <a:avLst/>
          </a:prstGeom>
        </p:spPr>
      </p:pic>
    </p:spTree>
    <p:extLst>
      <p:ext uri="{BB962C8B-B14F-4D97-AF65-F5344CB8AC3E}">
        <p14:creationId xmlns:p14="http://schemas.microsoft.com/office/powerpoint/2010/main" val="47316750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521280" cy="5618290"/>
          </a:xfrm>
        </p:spPr>
        <p:txBody>
          <a:bodyPr/>
          <a:lstStyle/>
          <a:p>
            <a:pPr>
              <a:buFont typeface="Wingdings" panose="05000000000000000000" pitchFamily="2" charset="2"/>
              <a:buChar char="n"/>
            </a:pPr>
            <a:r>
              <a:rPr lang="en-US" altLang="zh-CN" sz="2400" dirty="0">
                <a:solidFill>
                  <a:schemeClr val="tx1"/>
                </a:solidFill>
                <a:effectLst/>
                <a:latin typeface="华文中宋" panose="02010600040101010101" pitchFamily="2" charset="-122"/>
                <a:ea typeface="华文中宋" panose="02010600040101010101" pitchFamily="2" charset="-122"/>
              </a:rPr>
              <a:t>Square</a:t>
            </a:r>
            <a:r>
              <a:rPr lang="zh-CN" altLang="en-US" sz="2400" dirty="0">
                <a:solidFill>
                  <a:schemeClr val="tx1"/>
                </a:solidFill>
                <a:effectLst/>
                <a:latin typeface="华文中宋" panose="02010600040101010101" pitchFamily="2" charset="-122"/>
                <a:ea typeface="华文中宋" panose="02010600040101010101" pitchFamily="2" charset="-122"/>
              </a:rPr>
              <a:t>类如下</a:t>
            </a:r>
            <a:r>
              <a:rPr lang="en-US" altLang="zh-CN" sz="2400" dirty="0">
                <a:solidFill>
                  <a:schemeClr val="tx1"/>
                </a:solidFill>
                <a:effectLst/>
                <a:latin typeface="华文中宋" panose="02010600040101010101" pitchFamily="2" charset="-122"/>
                <a:ea typeface="华文中宋" panose="02010600040101010101" pitchFamily="2" charset="-122"/>
              </a:rPr>
              <a:t>:</a:t>
            </a: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pic>
        <p:nvPicPr>
          <p:cNvPr id="7" name="Picture 4">
            <a:extLst>
              <a:ext uri="{FF2B5EF4-FFF2-40B4-BE49-F238E27FC236}">
                <a16:creationId xmlns:a16="http://schemas.microsoft.com/office/drawing/2014/main" id="{9D794352-20F4-4182-A02F-85F351170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32" y="1672392"/>
            <a:ext cx="51054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a:extLst>
              <a:ext uri="{FF2B5EF4-FFF2-40B4-BE49-F238E27FC236}">
                <a16:creationId xmlns:a16="http://schemas.microsoft.com/office/drawing/2014/main" id="{ACE814BB-FFDF-4BCA-B0D7-03750B6DC3A7}"/>
              </a:ext>
            </a:extLst>
          </p:cNvPr>
          <p:cNvSpPr txBox="1">
            <a:spLocks noChangeArrowheads="1"/>
          </p:cNvSpPr>
          <p:nvPr/>
        </p:nvSpPr>
        <p:spPr bwMode="auto">
          <a:xfrm>
            <a:off x="623391" y="5827198"/>
            <a:ext cx="4315661" cy="369332"/>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eaLnBrk="1" hangingPunct="1">
              <a:spcBef>
                <a:spcPct val="50000"/>
              </a:spcBef>
              <a:buClrTx/>
              <a:buSzTx/>
              <a:buFontTx/>
              <a:buNone/>
            </a:pPr>
            <a:r>
              <a:rPr kumimoji="0" lang="zh-CN" altLang="en-US" sz="1800" dirty="0">
                <a:latin typeface="华文楷体" panose="02010600040101010101" pitchFamily="2" charset="-122"/>
                <a:ea typeface="华文楷体" panose="02010600040101010101" pitchFamily="2" charset="-122"/>
              </a:rPr>
              <a:t>看起来都还不错。但是让我们检验一下</a:t>
            </a:r>
            <a:endParaRPr kumimoji="0" lang="zh-CN" altLang="en-US" sz="2400" dirty="0">
              <a:latin typeface="华文楷体" panose="02010600040101010101" pitchFamily="2" charset="-122"/>
              <a:ea typeface="华文楷体" panose="02010600040101010101" pitchFamily="2" charset="-122"/>
            </a:endParaRPr>
          </a:p>
        </p:txBody>
      </p:sp>
      <p:pic>
        <p:nvPicPr>
          <p:cNvPr id="10" name="Picture 4">
            <a:extLst>
              <a:ext uri="{FF2B5EF4-FFF2-40B4-BE49-F238E27FC236}">
                <a16:creationId xmlns:a16="http://schemas.microsoft.com/office/drawing/2014/main" id="{66A76CDF-9851-4F77-815C-E17113190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405888" y="1052736"/>
            <a:ext cx="6767824" cy="2438400"/>
          </a:xfrm>
          <a:prstGeom prst="rect">
            <a:avLst/>
          </a:prstGeom>
          <a:noFill/>
        </p:spPr>
      </p:pic>
      <p:pic>
        <p:nvPicPr>
          <p:cNvPr id="11" name="Picture 5">
            <a:extLst>
              <a:ext uri="{FF2B5EF4-FFF2-40B4-BE49-F238E27FC236}">
                <a16:creationId xmlns:a16="http://schemas.microsoft.com/office/drawing/2014/main" id="{94401237-9E8D-4155-A5FC-9ADDF3A6F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000" y="4141909"/>
            <a:ext cx="6767822"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0464352F-06CB-4D26-A920-DB5BAEB4DA31}"/>
              </a:ext>
            </a:extLst>
          </p:cNvPr>
          <p:cNvCxnSpPr/>
          <p:nvPr/>
        </p:nvCxnSpPr>
        <p:spPr bwMode="auto">
          <a:xfrm>
            <a:off x="5159896" y="1052737"/>
            <a:ext cx="0" cy="5688631"/>
          </a:xfrm>
          <a:prstGeom prst="line">
            <a:avLst/>
          </a:prstGeom>
          <a:solidFill>
            <a:schemeClr val="accent1"/>
          </a:solidFill>
          <a:ln w="31750"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内容占位符 2">
            <a:extLst>
              <a:ext uri="{FF2B5EF4-FFF2-40B4-BE49-F238E27FC236}">
                <a16:creationId xmlns:a16="http://schemas.microsoft.com/office/drawing/2014/main" id="{9C1D4E9D-2F81-4DAC-A6E6-9E8CE1FF2255}"/>
              </a:ext>
            </a:extLst>
          </p:cNvPr>
          <p:cNvSpPr txBox="1">
            <a:spLocks/>
          </p:cNvSpPr>
          <p:nvPr/>
        </p:nvSpPr>
        <p:spPr>
          <a:xfrm>
            <a:off x="551384" y="40800"/>
            <a:ext cx="10272464" cy="667156"/>
          </a:xfrm>
          <a:prstGeom prst="rect">
            <a:avLst/>
          </a:prstGeom>
        </p:spPr>
        <p:txBody>
          <a:bodyPr lIns="91436" tIns="45718" rIns="91436" bIns="45718"/>
          <a:lstStyle>
            <a:lvl1pPr marL="0" indent="0" algn="just" rtl="0" eaLnBrk="0" fontAlgn="base" hangingPunct="0">
              <a:lnSpc>
                <a:spcPts val="3200"/>
              </a:lnSpc>
              <a:spcBef>
                <a:spcPts val="1500"/>
              </a:spcBef>
              <a:spcAft>
                <a:spcPts val="1500"/>
              </a:spcAft>
              <a:buClr>
                <a:srgbClr val="993333"/>
              </a:buClr>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marL="742913" indent="-285737" algn="just" rtl="0" eaLnBrk="0" fontAlgn="base" hangingPunct="0">
              <a:lnSpc>
                <a:spcPts val="2800"/>
              </a:lnSpc>
              <a:spcBef>
                <a:spcPct val="0"/>
              </a:spcBef>
              <a:spcAft>
                <a:spcPts val="1400"/>
              </a:spcAft>
              <a:buChar char="–"/>
              <a:defRPr sz="2300">
                <a:solidFill>
                  <a:schemeClr val="tx1"/>
                </a:solidFill>
                <a:latin typeface="Times New Roman" pitchFamily="18" charset="0"/>
                <a:ea typeface="+mn-ea"/>
                <a:cs typeface="Times New Roman" pitchFamily="18" charset="0"/>
              </a:defRPr>
            </a:lvl2pPr>
            <a:lvl3pPr marL="1142942" indent="-228589" algn="just" rtl="0" eaLnBrk="0" fontAlgn="base" hangingPunct="0">
              <a:spcBef>
                <a:spcPct val="20000"/>
              </a:spcBef>
              <a:spcAft>
                <a:spcPct val="0"/>
              </a:spcAft>
              <a:buClr>
                <a:srgbClr val="993333"/>
              </a:buClr>
              <a:buChar char="•"/>
              <a:defRPr sz="2300">
                <a:solidFill>
                  <a:schemeClr val="tx1"/>
                </a:solidFill>
                <a:latin typeface="Times New Roman" pitchFamily="18" charset="0"/>
                <a:ea typeface="+mn-ea"/>
                <a:cs typeface="Times New Roman" pitchFamily="18" charset="0"/>
              </a:defRPr>
            </a:lvl3pPr>
            <a:lvl4pPr marL="1600120" indent="-228589" algn="just" rtl="0" eaLnBrk="0" fontAlgn="base" hangingPunct="0">
              <a:spcBef>
                <a:spcPct val="20000"/>
              </a:spcBef>
              <a:spcAft>
                <a:spcPct val="0"/>
              </a:spcAft>
              <a:defRPr sz="2000">
                <a:solidFill>
                  <a:schemeClr val="tx1"/>
                </a:solidFill>
                <a:latin typeface="Times New Roman" pitchFamily="18" charset="0"/>
                <a:ea typeface="+mn-ea"/>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pPr>
            <a:r>
              <a:rPr lang="zh-CN" altLang="en-US" sz="3200" kern="0" dirty="0">
                <a:solidFill>
                  <a:srgbClr val="C00000"/>
                </a:solidFill>
                <a:latin typeface="华文中宋" panose="02010600040101010101" pitchFamily="2" charset="-122"/>
                <a:ea typeface="华文中宋" panose="02010600040101010101" pitchFamily="2" charset="-122"/>
              </a:rPr>
              <a:t>法则</a:t>
            </a:r>
            <a:r>
              <a:rPr lang="en-US" altLang="zh-CN" sz="3200" kern="0" dirty="0">
                <a:solidFill>
                  <a:srgbClr val="C00000"/>
                </a:solidFill>
                <a:latin typeface="华文中宋" panose="02010600040101010101" pitchFamily="2" charset="-122"/>
                <a:ea typeface="华文中宋" panose="02010600040101010101" pitchFamily="2" charset="-122"/>
              </a:rPr>
              <a:t>4</a:t>
            </a:r>
            <a:r>
              <a:rPr lang="zh-CN" altLang="en-US" sz="3200" kern="0" dirty="0">
                <a:solidFill>
                  <a:srgbClr val="C00000"/>
                </a:solidFill>
                <a:latin typeface="华文中宋" panose="02010600040101010101" pitchFamily="2" charset="-122"/>
                <a:ea typeface="华文中宋" panose="02010600040101010101" pitchFamily="2" charset="-122"/>
              </a:rPr>
              <a:t>：</a:t>
            </a:r>
            <a:r>
              <a:rPr lang="en-US" altLang="zh-CN" sz="3200" kern="0" dirty="0" err="1">
                <a:solidFill>
                  <a:srgbClr val="C00000"/>
                </a:solidFill>
                <a:latin typeface="华文中宋" panose="02010600040101010101" pitchFamily="2" charset="-122"/>
                <a:ea typeface="华文中宋" panose="02010600040101010101" pitchFamily="2" charset="-122"/>
              </a:rPr>
              <a:t>Liskov</a:t>
            </a:r>
            <a:r>
              <a:rPr lang="zh-CN" altLang="en-US" sz="3200" kern="0" dirty="0">
                <a:solidFill>
                  <a:srgbClr val="C00000"/>
                </a:solidFill>
                <a:latin typeface="华文中宋" panose="02010600040101010101" pitchFamily="2" charset="-122"/>
                <a:ea typeface="华文中宋" panose="02010600040101010101" pitchFamily="2" charset="-122"/>
              </a:rPr>
              <a:t>替换法则（</a:t>
            </a:r>
            <a:r>
              <a:rPr lang="en-US" altLang="zh-CN" sz="3200" kern="0" dirty="0">
                <a:solidFill>
                  <a:srgbClr val="C00000"/>
                </a:solidFill>
                <a:latin typeface="华文中宋" panose="02010600040101010101" pitchFamily="2" charset="-122"/>
                <a:ea typeface="华文中宋" panose="02010600040101010101" pitchFamily="2" charset="-122"/>
              </a:rPr>
              <a:t>LSP</a:t>
            </a:r>
            <a:r>
              <a:rPr lang="zh-CN" altLang="en-US" sz="3200" kern="0" dirty="0">
                <a:solidFill>
                  <a:srgbClr val="C00000"/>
                </a:solidFill>
                <a:latin typeface="华文中宋" panose="02010600040101010101" pitchFamily="2" charset="-122"/>
                <a:ea typeface="华文中宋" panose="02010600040101010101" pitchFamily="2" charset="-122"/>
              </a:rPr>
              <a:t>）</a:t>
            </a:r>
          </a:p>
          <a:p>
            <a:pPr>
              <a:lnSpc>
                <a:spcPct val="150000"/>
              </a:lnSpc>
            </a:pPr>
            <a:endParaRPr lang="zh-CN" altLang="en-US" sz="3200" kern="0"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8411073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521280" cy="5618290"/>
          </a:xfrm>
        </p:spPr>
        <p:txBody>
          <a:bodyPr/>
          <a:lstStyle/>
          <a:p>
            <a:pPr>
              <a:buFont typeface="Wingdings" panose="05000000000000000000" pitchFamily="2" charset="2"/>
              <a:buChar char="n"/>
            </a:pPr>
            <a:r>
              <a:rPr lang="zh-CN" altLang="en-US" sz="2400" dirty="0">
                <a:solidFill>
                  <a:schemeClr val="tx1"/>
                </a:solidFill>
                <a:effectLst/>
                <a:latin typeface="华文中宋" panose="02010600040101010101" pitchFamily="2" charset="-122"/>
                <a:ea typeface="华文中宋" panose="02010600040101010101" pitchFamily="2" charset="-122"/>
              </a:rPr>
              <a:t>测试程序输出：</a:t>
            </a: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ea typeface="宋体" panose="02010600030101010101" pitchFamily="2" charset="-122"/>
            </a:endParaRPr>
          </a:p>
          <a:p>
            <a:pPr>
              <a:buFont typeface="Wingdings" panose="05000000000000000000" pitchFamily="2" charset="2"/>
              <a:buChar char="n"/>
            </a:pPr>
            <a:r>
              <a:rPr lang="zh-CN" altLang="en-US" sz="2400" dirty="0">
                <a:solidFill>
                  <a:schemeClr val="tx1"/>
                </a:solidFill>
                <a:effectLst/>
                <a:latin typeface="华文中宋" panose="02010600040101010101" pitchFamily="2" charset="-122"/>
                <a:ea typeface="华文中宋" panose="02010600040101010101" pitchFamily="2" charset="-122"/>
              </a:rPr>
              <a:t>看上去好像我们违背了</a:t>
            </a:r>
            <a:r>
              <a:rPr lang="en-US" altLang="zh-CN" sz="2400" dirty="0">
                <a:solidFill>
                  <a:schemeClr val="tx1"/>
                </a:solidFill>
                <a:effectLst/>
                <a:latin typeface="华文中宋" panose="02010600040101010101" pitchFamily="2" charset="-122"/>
                <a:ea typeface="华文中宋" panose="02010600040101010101" pitchFamily="2" charset="-122"/>
              </a:rPr>
              <a:t>LSP</a:t>
            </a:r>
            <a:r>
              <a:rPr lang="zh-CN" altLang="en-US" sz="2400" dirty="0">
                <a:solidFill>
                  <a:schemeClr val="tx1"/>
                </a:solidFill>
                <a:effectLst/>
                <a:latin typeface="华文中宋" panose="02010600040101010101" pitchFamily="2" charset="-122"/>
                <a:ea typeface="华文中宋" panose="02010600040101010101" pitchFamily="2" charset="-122"/>
              </a:rPr>
              <a:t>！</a:t>
            </a:r>
            <a:endParaRPr lang="en-US" altLang="zh-CN" sz="2400" dirty="0">
              <a:solidFill>
                <a:schemeClr val="tx1"/>
              </a:solidFill>
              <a:effectLst/>
              <a:latin typeface="华文中宋" panose="02010600040101010101" pitchFamily="2" charset="-122"/>
              <a:ea typeface="华文中宋" panose="02010600040101010101" pitchFamily="2" charset="-122"/>
            </a:endParaRPr>
          </a:p>
          <a:p>
            <a:pPr lvl="1">
              <a:lnSpc>
                <a:spcPct val="80000"/>
              </a:lnSpc>
            </a:pPr>
            <a:r>
              <a:rPr lang="zh-CN" altLang="en-US" sz="2200" b="0" dirty="0">
                <a:solidFill>
                  <a:schemeClr val="tx1"/>
                </a:solidFill>
                <a:effectLst/>
                <a:latin typeface="华文楷体" panose="02010600040101010101" pitchFamily="2" charset="-122"/>
                <a:ea typeface="华文楷体" panose="02010600040101010101" pitchFamily="2" charset="-122"/>
              </a:rPr>
              <a:t>在将一个</a:t>
            </a:r>
            <a:r>
              <a:rPr lang="en-US" altLang="zh-CN" sz="2200" b="0" dirty="0">
                <a:solidFill>
                  <a:schemeClr val="tx1"/>
                </a:solidFill>
                <a:effectLst/>
                <a:latin typeface="华文楷体" panose="02010600040101010101" pitchFamily="2" charset="-122"/>
                <a:ea typeface="华文楷体" panose="02010600040101010101" pitchFamily="2" charset="-122"/>
              </a:rPr>
              <a:t>Square</a:t>
            </a:r>
            <a:r>
              <a:rPr lang="zh-CN" altLang="en-US" sz="2200" b="0" dirty="0">
                <a:solidFill>
                  <a:schemeClr val="tx1"/>
                </a:solidFill>
                <a:effectLst/>
                <a:latin typeface="华文楷体" panose="02010600040101010101" pitchFamily="2" charset="-122"/>
                <a:ea typeface="华文楷体" panose="02010600040101010101" pitchFamily="2" charset="-122"/>
              </a:rPr>
              <a:t>对象传递给这样一个方法时产生了问题，显然是违背了</a:t>
            </a:r>
            <a:r>
              <a:rPr lang="en-US" altLang="zh-CN" sz="2200" b="0" dirty="0">
                <a:solidFill>
                  <a:schemeClr val="tx1"/>
                </a:solidFill>
                <a:effectLst/>
                <a:latin typeface="华文楷体" panose="02010600040101010101" pitchFamily="2" charset="-122"/>
                <a:ea typeface="华文楷体" panose="02010600040101010101" pitchFamily="2" charset="-122"/>
              </a:rPr>
              <a:t>LSP</a:t>
            </a:r>
          </a:p>
          <a:p>
            <a:pPr lvl="1">
              <a:lnSpc>
                <a:spcPct val="80000"/>
              </a:lnSpc>
            </a:pPr>
            <a:r>
              <a:rPr lang="en-US" altLang="zh-CN" sz="2200" b="0" dirty="0">
                <a:solidFill>
                  <a:schemeClr val="tx1"/>
                </a:solidFill>
                <a:effectLst/>
                <a:latin typeface="华文楷体" panose="02010600040101010101" pitchFamily="2" charset="-122"/>
                <a:ea typeface="华文楷体" panose="02010600040101010101" pitchFamily="2" charset="-122"/>
              </a:rPr>
              <a:t>Square</a:t>
            </a:r>
            <a:r>
              <a:rPr lang="zh-CN" altLang="en-US" sz="2200" b="0" dirty="0">
                <a:solidFill>
                  <a:schemeClr val="tx1"/>
                </a:solidFill>
                <a:effectLst/>
                <a:latin typeface="华文楷体" panose="02010600040101010101" pitchFamily="2" charset="-122"/>
                <a:ea typeface="华文楷体" panose="02010600040101010101" pitchFamily="2" charset="-122"/>
              </a:rPr>
              <a:t>和</a:t>
            </a:r>
            <a:r>
              <a:rPr lang="en-US" altLang="zh-CN" sz="2200" b="0" dirty="0">
                <a:solidFill>
                  <a:schemeClr val="tx1"/>
                </a:solidFill>
                <a:effectLst/>
                <a:latin typeface="华文楷体" panose="02010600040101010101" pitchFamily="2" charset="-122"/>
                <a:ea typeface="华文楷体" panose="02010600040101010101" pitchFamily="2" charset="-122"/>
              </a:rPr>
              <a:t>Rectangle</a:t>
            </a:r>
            <a:r>
              <a:rPr lang="zh-CN" altLang="en-US" sz="2200" b="0" dirty="0">
                <a:solidFill>
                  <a:schemeClr val="tx1"/>
                </a:solidFill>
                <a:effectLst/>
                <a:latin typeface="华文楷体" panose="02010600040101010101" pitchFamily="2" charset="-122"/>
                <a:ea typeface="华文楷体" panose="02010600040101010101" pitchFamily="2" charset="-122"/>
              </a:rPr>
              <a:t>类是相互一致和合法的。尽管程序员对基类作了合理的假设，但其所编写的方法仍然会导致设计模型的失败。</a:t>
            </a:r>
          </a:p>
          <a:p>
            <a:pPr lvl="1">
              <a:lnSpc>
                <a:spcPct val="80000"/>
              </a:lnSpc>
            </a:pPr>
            <a:r>
              <a:rPr lang="zh-CN" altLang="en-US" sz="2200" b="0" dirty="0">
                <a:solidFill>
                  <a:schemeClr val="tx1"/>
                </a:solidFill>
                <a:effectLst/>
                <a:latin typeface="华文楷体" panose="02010600040101010101" pitchFamily="2" charset="-122"/>
                <a:ea typeface="华文楷体" panose="02010600040101010101" pitchFamily="2" charset="-122"/>
              </a:rPr>
              <a:t>不能孤立地去看待解决方案，必须根据设计用户所做的合理假设来看待它们。</a:t>
            </a:r>
          </a:p>
          <a:p>
            <a:pPr lvl="1">
              <a:lnSpc>
                <a:spcPct val="80000"/>
              </a:lnSpc>
            </a:pPr>
            <a:r>
              <a:rPr lang="zh-CN" altLang="en-US" sz="2200" b="0" dirty="0">
                <a:solidFill>
                  <a:srgbClr val="C00000"/>
                </a:solidFill>
                <a:effectLst/>
                <a:latin typeface="华文楷体" panose="02010600040101010101" pitchFamily="2" charset="-122"/>
                <a:ea typeface="华文楷体" panose="02010600040101010101" pitchFamily="2" charset="-122"/>
              </a:rPr>
              <a:t>一个数学意义上的正方形是一个四边形，但是一个</a:t>
            </a:r>
            <a:r>
              <a:rPr lang="en-US" altLang="zh-CN" sz="2200" b="0" dirty="0">
                <a:solidFill>
                  <a:srgbClr val="C00000"/>
                </a:solidFill>
                <a:effectLst/>
                <a:latin typeface="华文楷体" panose="02010600040101010101" pitchFamily="2" charset="-122"/>
                <a:ea typeface="华文楷体" panose="02010600040101010101" pitchFamily="2" charset="-122"/>
              </a:rPr>
              <a:t>Square</a:t>
            </a:r>
            <a:r>
              <a:rPr lang="zh-CN" altLang="en-US" sz="2200" b="0" dirty="0">
                <a:solidFill>
                  <a:srgbClr val="C00000"/>
                </a:solidFill>
                <a:effectLst/>
                <a:latin typeface="华文楷体" panose="02010600040101010101" pitchFamily="2" charset="-122"/>
                <a:ea typeface="华文楷体" panose="02010600040101010101" pitchFamily="2" charset="-122"/>
              </a:rPr>
              <a:t>对象不是一个</a:t>
            </a:r>
            <a:r>
              <a:rPr lang="en-US" altLang="zh-CN" sz="2200" b="0" dirty="0">
                <a:solidFill>
                  <a:srgbClr val="C00000"/>
                </a:solidFill>
                <a:effectLst/>
                <a:latin typeface="华文楷体" panose="02010600040101010101" pitchFamily="2" charset="-122"/>
                <a:ea typeface="华文楷体" panose="02010600040101010101" pitchFamily="2" charset="-122"/>
              </a:rPr>
              <a:t>Rectangle</a:t>
            </a:r>
            <a:r>
              <a:rPr lang="zh-CN" altLang="en-US" sz="2200" b="0" dirty="0">
                <a:solidFill>
                  <a:srgbClr val="C00000"/>
                </a:solidFill>
                <a:effectLst/>
                <a:latin typeface="华文楷体" panose="02010600040101010101" pitchFamily="2" charset="-122"/>
                <a:ea typeface="华文楷体" panose="02010600040101010101" pitchFamily="2" charset="-122"/>
              </a:rPr>
              <a:t>对象，因为一个</a:t>
            </a:r>
            <a:r>
              <a:rPr lang="en-US" altLang="zh-CN" sz="2200" b="0" dirty="0">
                <a:solidFill>
                  <a:srgbClr val="C00000"/>
                </a:solidFill>
                <a:effectLst/>
                <a:latin typeface="华文楷体" panose="02010600040101010101" pitchFamily="2" charset="-122"/>
                <a:ea typeface="华文楷体" panose="02010600040101010101" pitchFamily="2" charset="-122"/>
              </a:rPr>
              <a:t>Square</a:t>
            </a:r>
            <a:r>
              <a:rPr lang="zh-CN" altLang="en-US" sz="2200" b="0" dirty="0">
                <a:solidFill>
                  <a:srgbClr val="C00000"/>
                </a:solidFill>
                <a:effectLst/>
                <a:latin typeface="华文楷体" panose="02010600040101010101" pitchFamily="2" charset="-122"/>
                <a:ea typeface="华文楷体" panose="02010600040101010101" pitchFamily="2" charset="-122"/>
              </a:rPr>
              <a:t>对象的行为与一个</a:t>
            </a:r>
            <a:r>
              <a:rPr lang="en-US" altLang="zh-CN" sz="2200" b="0" dirty="0">
                <a:solidFill>
                  <a:srgbClr val="C00000"/>
                </a:solidFill>
                <a:effectLst/>
                <a:latin typeface="华文楷体" panose="02010600040101010101" pitchFamily="2" charset="-122"/>
                <a:ea typeface="华文楷体" panose="02010600040101010101" pitchFamily="2" charset="-122"/>
              </a:rPr>
              <a:t>Rectangle</a:t>
            </a:r>
            <a:r>
              <a:rPr lang="zh-CN" altLang="en-US" sz="2200" b="0" dirty="0">
                <a:solidFill>
                  <a:srgbClr val="C00000"/>
                </a:solidFill>
                <a:effectLst/>
                <a:latin typeface="华文楷体" panose="02010600040101010101" pitchFamily="2" charset="-122"/>
                <a:ea typeface="华文楷体" panose="02010600040101010101" pitchFamily="2" charset="-122"/>
              </a:rPr>
              <a:t>对象的行为是不一致的！</a:t>
            </a:r>
          </a:p>
          <a:p>
            <a:pPr lvl="1">
              <a:lnSpc>
                <a:spcPct val="80000"/>
              </a:lnSpc>
            </a:pPr>
            <a:r>
              <a:rPr lang="zh-CN" altLang="en-US"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从行为上来说，一个</a:t>
            </a:r>
            <a:r>
              <a:rPr lang="en-US" altLang="zh-CN"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Square</a:t>
            </a:r>
            <a:r>
              <a:rPr lang="zh-CN" altLang="en-US" sz="2200" i="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不是</a:t>
            </a:r>
            <a:r>
              <a:rPr lang="zh-CN" altLang="en-US"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一个</a:t>
            </a:r>
            <a:r>
              <a:rPr lang="en-US" altLang="zh-CN"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Rectangle</a:t>
            </a:r>
            <a:r>
              <a:rPr lang="zh-CN" altLang="en-US"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
        <p:nvSpPr>
          <p:cNvPr id="15" name="内容占位符 2">
            <a:extLst>
              <a:ext uri="{FF2B5EF4-FFF2-40B4-BE49-F238E27FC236}">
                <a16:creationId xmlns:a16="http://schemas.microsoft.com/office/drawing/2014/main" id="{9C1D4E9D-2F81-4DAC-A6E6-9E8CE1FF2255}"/>
              </a:ext>
            </a:extLst>
          </p:cNvPr>
          <p:cNvSpPr txBox="1">
            <a:spLocks/>
          </p:cNvSpPr>
          <p:nvPr/>
        </p:nvSpPr>
        <p:spPr>
          <a:xfrm>
            <a:off x="551384" y="40800"/>
            <a:ext cx="10272464" cy="667156"/>
          </a:xfrm>
          <a:prstGeom prst="rect">
            <a:avLst/>
          </a:prstGeom>
        </p:spPr>
        <p:txBody>
          <a:bodyPr lIns="91436" tIns="45718" rIns="91436" bIns="45718"/>
          <a:lstStyle>
            <a:lvl1pPr marL="0" indent="0" algn="just" rtl="0" eaLnBrk="0" fontAlgn="base" hangingPunct="0">
              <a:lnSpc>
                <a:spcPts val="3200"/>
              </a:lnSpc>
              <a:spcBef>
                <a:spcPts val="1500"/>
              </a:spcBef>
              <a:spcAft>
                <a:spcPts val="1500"/>
              </a:spcAft>
              <a:buClr>
                <a:srgbClr val="993333"/>
              </a:buClr>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marL="742913" indent="-285737" algn="just" rtl="0" eaLnBrk="0" fontAlgn="base" hangingPunct="0">
              <a:lnSpc>
                <a:spcPts val="2800"/>
              </a:lnSpc>
              <a:spcBef>
                <a:spcPct val="0"/>
              </a:spcBef>
              <a:spcAft>
                <a:spcPts val="1400"/>
              </a:spcAft>
              <a:buChar char="–"/>
              <a:defRPr sz="2300">
                <a:solidFill>
                  <a:schemeClr val="tx1"/>
                </a:solidFill>
                <a:latin typeface="Times New Roman" pitchFamily="18" charset="0"/>
                <a:ea typeface="+mn-ea"/>
                <a:cs typeface="Times New Roman" pitchFamily="18" charset="0"/>
              </a:defRPr>
            </a:lvl2pPr>
            <a:lvl3pPr marL="1142942" indent="-228589" algn="just" rtl="0" eaLnBrk="0" fontAlgn="base" hangingPunct="0">
              <a:spcBef>
                <a:spcPct val="20000"/>
              </a:spcBef>
              <a:spcAft>
                <a:spcPct val="0"/>
              </a:spcAft>
              <a:buClr>
                <a:srgbClr val="993333"/>
              </a:buClr>
              <a:buChar char="•"/>
              <a:defRPr sz="2300">
                <a:solidFill>
                  <a:schemeClr val="tx1"/>
                </a:solidFill>
                <a:latin typeface="Times New Roman" pitchFamily="18" charset="0"/>
                <a:ea typeface="+mn-ea"/>
                <a:cs typeface="Times New Roman" pitchFamily="18" charset="0"/>
              </a:defRPr>
            </a:lvl3pPr>
            <a:lvl4pPr marL="1600120" indent="-228589" algn="just" rtl="0" eaLnBrk="0" fontAlgn="base" hangingPunct="0">
              <a:spcBef>
                <a:spcPct val="20000"/>
              </a:spcBef>
              <a:spcAft>
                <a:spcPct val="0"/>
              </a:spcAft>
              <a:defRPr sz="2000">
                <a:solidFill>
                  <a:schemeClr val="tx1"/>
                </a:solidFill>
                <a:latin typeface="Times New Roman" pitchFamily="18" charset="0"/>
                <a:ea typeface="+mn-ea"/>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pPr>
            <a:r>
              <a:rPr lang="zh-CN" altLang="en-US" sz="3200" kern="0" dirty="0">
                <a:solidFill>
                  <a:srgbClr val="C00000"/>
                </a:solidFill>
                <a:latin typeface="华文中宋" panose="02010600040101010101" pitchFamily="2" charset="-122"/>
                <a:ea typeface="华文中宋" panose="02010600040101010101" pitchFamily="2" charset="-122"/>
              </a:rPr>
              <a:t>法则</a:t>
            </a:r>
            <a:r>
              <a:rPr lang="en-US" altLang="zh-CN" sz="3200" kern="0" dirty="0">
                <a:solidFill>
                  <a:srgbClr val="C00000"/>
                </a:solidFill>
                <a:latin typeface="华文中宋" panose="02010600040101010101" pitchFamily="2" charset="-122"/>
                <a:ea typeface="华文中宋" panose="02010600040101010101" pitchFamily="2" charset="-122"/>
              </a:rPr>
              <a:t>4</a:t>
            </a:r>
            <a:r>
              <a:rPr lang="zh-CN" altLang="en-US" sz="3200" kern="0" dirty="0">
                <a:solidFill>
                  <a:srgbClr val="C00000"/>
                </a:solidFill>
                <a:latin typeface="华文中宋" panose="02010600040101010101" pitchFamily="2" charset="-122"/>
                <a:ea typeface="华文中宋" panose="02010600040101010101" pitchFamily="2" charset="-122"/>
              </a:rPr>
              <a:t>：</a:t>
            </a:r>
            <a:r>
              <a:rPr lang="en-US" altLang="zh-CN" sz="3200" kern="0" dirty="0" err="1">
                <a:solidFill>
                  <a:srgbClr val="C00000"/>
                </a:solidFill>
                <a:latin typeface="华文中宋" panose="02010600040101010101" pitchFamily="2" charset="-122"/>
                <a:ea typeface="华文中宋" panose="02010600040101010101" pitchFamily="2" charset="-122"/>
              </a:rPr>
              <a:t>Liskov</a:t>
            </a:r>
            <a:r>
              <a:rPr lang="zh-CN" altLang="en-US" sz="3200" kern="0" dirty="0">
                <a:solidFill>
                  <a:srgbClr val="C00000"/>
                </a:solidFill>
                <a:latin typeface="华文中宋" panose="02010600040101010101" pitchFamily="2" charset="-122"/>
                <a:ea typeface="华文中宋" panose="02010600040101010101" pitchFamily="2" charset="-122"/>
              </a:rPr>
              <a:t>替换法则（</a:t>
            </a:r>
            <a:r>
              <a:rPr lang="en-US" altLang="zh-CN" sz="3200" kern="0" dirty="0">
                <a:solidFill>
                  <a:srgbClr val="C00000"/>
                </a:solidFill>
                <a:latin typeface="华文中宋" panose="02010600040101010101" pitchFamily="2" charset="-122"/>
                <a:ea typeface="华文中宋" panose="02010600040101010101" pitchFamily="2" charset="-122"/>
              </a:rPr>
              <a:t>LSP</a:t>
            </a:r>
            <a:r>
              <a:rPr lang="zh-CN" altLang="en-US" sz="3200" kern="0" dirty="0">
                <a:solidFill>
                  <a:srgbClr val="C00000"/>
                </a:solidFill>
                <a:latin typeface="华文中宋" panose="02010600040101010101" pitchFamily="2" charset="-122"/>
                <a:ea typeface="华文中宋" panose="02010600040101010101" pitchFamily="2" charset="-122"/>
              </a:rPr>
              <a:t>）</a:t>
            </a:r>
          </a:p>
        </p:txBody>
      </p:sp>
      <p:pic>
        <p:nvPicPr>
          <p:cNvPr id="13" name="Picture 4">
            <a:extLst>
              <a:ext uri="{FF2B5EF4-FFF2-40B4-BE49-F238E27FC236}">
                <a16:creationId xmlns:a16="http://schemas.microsoft.com/office/drawing/2014/main" id="{8472012D-458F-4E2E-9889-B906C68C5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56754"/>
            <a:ext cx="65532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937012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623392" y="1062288"/>
            <a:ext cx="11449272" cy="5618290"/>
          </a:xfrm>
        </p:spPr>
        <p:txBody>
          <a:bodyPr/>
          <a:lstStyle/>
          <a:p>
            <a:pPr>
              <a:lnSpc>
                <a:spcPct val="150000"/>
              </a:lnSpc>
              <a:buFont typeface="Wingdings" panose="05000000000000000000" pitchFamily="2" charset="2"/>
              <a:buChar char="n"/>
            </a:pPr>
            <a:r>
              <a:rPr lang="en-US" altLang="zh-CN" sz="2400" dirty="0">
                <a:solidFill>
                  <a:schemeClr val="tx1"/>
                </a:solidFill>
                <a:effectLst/>
                <a:latin typeface="+mn-lt"/>
                <a:ea typeface="华文中宋" panose="02010600040101010101" pitchFamily="2" charset="-122"/>
              </a:rPr>
              <a:t>LSP</a:t>
            </a:r>
            <a:r>
              <a:rPr lang="zh-CN" altLang="en-US" sz="2400" dirty="0">
                <a:solidFill>
                  <a:schemeClr val="tx1"/>
                </a:solidFill>
                <a:effectLst/>
                <a:latin typeface="+mn-lt"/>
                <a:ea typeface="华文中宋" panose="02010600040101010101" pitchFamily="2" charset="-122"/>
              </a:rPr>
              <a:t>原则清楚地指出，</a:t>
            </a:r>
            <a:r>
              <a:rPr lang="en-US" altLang="zh-CN" sz="2400" dirty="0">
                <a:solidFill>
                  <a:schemeClr val="tx1"/>
                </a:solidFill>
                <a:effectLst/>
                <a:latin typeface="+mn-lt"/>
                <a:ea typeface="华文中宋" panose="02010600040101010101" pitchFamily="2" charset="-122"/>
              </a:rPr>
              <a:t>OOD</a:t>
            </a:r>
            <a:r>
              <a:rPr lang="zh-CN" altLang="en-US" sz="2400" dirty="0">
                <a:solidFill>
                  <a:schemeClr val="tx1"/>
                </a:solidFill>
                <a:effectLst/>
                <a:latin typeface="+mn-lt"/>
                <a:ea typeface="华文中宋" panose="02010600040101010101" pitchFamily="2" charset="-122"/>
              </a:rPr>
              <a:t>中</a:t>
            </a:r>
            <a:r>
              <a:rPr lang="en-US" altLang="zh-CN" sz="2400" dirty="0">
                <a:solidFill>
                  <a:schemeClr val="tx1"/>
                </a:solidFill>
                <a:effectLst/>
                <a:latin typeface="+mn-lt"/>
                <a:ea typeface="华文中宋" panose="02010600040101010101" pitchFamily="2" charset="-122"/>
              </a:rPr>
              <a:t>IS-A</a:t>
            </a:r>
            <a:r>
              <a:rPr lang="zh-CN" altLang="en-US" sz="2400" dirty="0">
                <a:solidFill>
                  <a:schemeClr val="tx1"/>
                </a:solidFill>
                <a:effectLst/>
                <a:latin typeface="+mn-lt"/>
                <a:ea typeface="华文中宋" panose="02010600040101010101" pitchFamily="2" charset="-122"/>
              </a:rPr>
              <a:t>关系是就行为功能而言。行为功能（</a:t>
            </a:r>
            <a:r>
              <a:rPr lang="en-US" altLang="zh-CN" sz="2400" dirty="0">
                <a:solidFill>
                  <a:schemeClr val="tx1"/>
                </a:solidFill>
                <a:effectLst/>
                <a:latin typeface="+mn-lt"/>
                <a:ea typeface="华文中宋" panose="02010600040101010101" pitchFamily="2" charset="-122"/>
              </a:rPr>
              <a:t>behavior</a:t>
            </a:r>
            <a:r>
              <a:rPr lang="zh-CN" altLang="en-US" sz="2400" dirty="0">
                <a:solidFill>
                  <a:schemeClr val="tx1"/>
                </a:solidFill>
                <a:effectLst/>
                <a:latin typeface="+mn-lt"/>
                <a:ea typeface="华文中宋" panose="02010600040101010101" pitchFamily="2" charset="-122"/>
              </a:rPr>
              <a:t>）不是内在的、私有的，而是外在、公开的，是客户程序所依赖的。行为功能（</a:t>
            </a:r>
            <a:r>
              <a:rPr lang="en-US" altLang="zh-CN" sz="2400" dirty="0">
                <a:solidFill>
                  <a:schemeClr val="tx1"/>
                </a:solidFill>
                <a:effectLst/>
                <a:latin typeface="+mn-lt"/>
                <a:ea typeface="华文中宋" panose="02010600040101010101" pitchFamily="2" charset="-122"/>
              </a:rPr>
              <a:t>behavior</a:t>
            </a:r>
            <a:r>
              <a:rPr lang="zh-CN" altLang="en-US" sz="2400" dirty="0">
                <a:solidFill>
                  <a:schemeClr val="tx1"/>
                </a:solidFill>
                <a:effectLst/>
                <a:latin typeface="+mn-lt"/>
                <a:ea typeface="华文中宋" panose="02010600040101010101" pitchFamily="2" charset="-122"/>
              </a:rPr>
              <a:t>）才是软件所关注的问题！所有派生类的行为功能必须和客户程序对其基类所期望的保持一致。</a:t>
            </a:r>
            <a:endParaRPr lang="en-US" altLang="zh-CN" sz="2400" dirty="0">
              <a:solidFill>
                <a:schemeClr val="tx1"/>
              </a:solidFill>
              <a:effectLst/>
              <a:latin typeface="+mn-lt"/>
              <a:ea typeface="华文中宋" panose="02010600040101010101" pitchFamily="2" charset="-122"/>
            </a:endParaRPr>
          </a:p>
          <a:p>
            <a:pPr>
              <a:lnSpc>
                <a:spcPct val="150000"/>
              </a:lnSpc>
              <a:buFont typeface="Wingdings" panose="05000000000000000000" pitchFamily="2" charset="2"/>
              <a:buChar char="n"/>
            </a:pPr>
            <a:r>
              <a:rPr lang="zh-CN" altLang="en-US" sz="2400" dirty="0">
                <a:solidFill>
                  <a:schemeClr val="tx1"/>
                </a:solidFill>
                <a:effectLst/>
                <a:latin typeface="+mn-lt"/>
                <a:ea typeface="华文中宋" panose="02010600040101010101" pitchFamily="2" charset="-122"/>
              </a:rPr>
              <a:t>总结</a:t>
            </a:r>
          </a:p>
          <a:p>
            <a:pPr lvl="1">
              <a:lnSpc>
                <a:spcPct val="100000"/>
              </a:lnSpc>
            </a:pPr>
            <a:r>
              <a:rPr lang="en-US" altLang="zh-CN" sz="2400" dirty="0">
                <a:latin typeface="华文楷体" panose="02010600040101010101" pitchFamily="2" charset="-122"/>
                <a:ea typeface="华文楷体" panose="02010600040101010101" pitchFamily="2" charset="-122"/>
              </a:rPr>
              <a:t>LSP</a:t>
            </a:r>
            <a:r>
              <a:rPr lang="zh-CN" altLang="en-US" sz="2400" dirty="0">
                <a:latin typeface="华文楷体" panose="02010600040101010101" pitchFamily="2" charset="-122"/>
                <a:ea typeface="华文楷体" panose="02010600040101010101" pitchFamily="2" charset="-122"/>
              </a:rPr>
              <a:t>清楚地表明了</a:t>
            </a:r>
            <a:r>
              <a:rPr lang="en-US" altLang="zh-CN" sz="2400" dirty="0">
                <a:latin typeface="华文楷体" panose="02010600040101010101" pitchFamily="2" charset="-122"/>
                <a:ea typeface="华文楷体" panose="02010600040101010101" pitchFamily="2" charset="-122"/>
              </a:rPr>
              <a:t>ISA</a:t>
            </a:r>
            <a:r>
              <a:rPr lang="zh-CN" altLang="en-US" sz="2400" dirty="0">
                <a:latin typeface="华文楷体" panose="02010600040101010101" pitchFamily="2" charset="-122"/>
                <a:ea typeface="华文楷体" panose="02010600040101010101" pitchFamily="2" charset="-122"/>
              </a:rPr>
              <a:t>关系全部都是与行为有关的。</a:t>
            </a:r>
          </a:p>
          <a:p>
            <a:pPr lvl="1">
              <a:lnSpc>
                <a:spcPct val="100000"/>
              </a:lnSpc>
            </a:pPr>
            <a:r>
              <a:rPr lang="zh-CN" altLang="en-US" sz="2400" dirty="0">
                <a:latin typeface="华文楷体" panose="02010600040101010101" pitchFamily="2" charset="-122"/>
                <a:ea typeface="华文楷体" panose="02010600040101010101" pitchFamily="2" charset="-122"/>
              </a:rPr>
              <a:t>为了保持</a:t>
            </a:r>
            <a:r>
              <a:rPr lang="en-US" altLang="zh-CN" sz="2400" dirty="0">
                <a:latin typeface="华文楷体" panose="02010600040101010101" pitchFamily="2" charset="-122"/>
                <a:ea typeface="华文楷体" panose="02010600040101010101" pitchFamily="2" charset="-122"/>
              </a:rPr>
              <a:t>LSP</a:t>
            </a:r>
            <a:r>
              <a:rPr lang="zh-CN" altLang="en-US" sz="2400" dirty="0">
                <a:latin typeface="华文楷体" panose="02010600040101010101" pitchFamily="2" charset="-122"/>
                <a:ea typeface="华文楷体" panose="02010600040101010101" pitchFamily="2" charset="-122"/>
              </a:rPr>
              <a:t>所有子类必须符合使用基类的</a:t>
            </a:r>
            <a:r>
              <a:rPr lang="en-US" altLang="zh-CN" sz="2400" dirty="0">
                <a:latin typeface="华文楷体" panose="02010600040101010101" pitchFamily="2" charset="-122"/>
                <a:ea typeface="华文楷体" panose="02010600040101010101" pitchFamily="2" charset="-122"/>
              </a:rPr>
              <a:t>client</a:t>
            </a:r>
            <a:r>
              <a:rPr lang="zh-CN" altLang="en-US" sz="2400" dirty="0">
                <a:latin typeface="华文楷体" panose="02010600040101010101" pitchFamily="2" charset="-122"/>
                <a:ea typeface="华文楷体" panose="02010600040101010101" pitchFamily="2" charset="-122"/>
              </a:rPr>
              <a:t>所期望的行为。</a:t>
            </a:r>
          </a:p>
          <a:p>
            <a:pPr lvl="1">
              <a:lnSpc>
                <a:spcPct val="100000"/>
              </a:lnSpc>
            </a:pPr>
            <a:r>
              <a:rPr lang="zh-CN" altLang="en-US" sz="2400" dirty="0">
                <a:highlight>
                  <a:srgbClr val="FFFF00"/>
                </a:highlight>
                <a:latin typeface="华文楷体" panose="02010600040101010101" pitchFamily="2" charset="-122"/>
                <a:ea typeface="华文楷体" panose="02010600040101010101" pitchFamily="2" charset="-122"/>
              </a:rPr>
              <a:t>一个子类型</a:t>
            </a:r>
            <a:r>
              <a:rPr lang="zh-CN" altLang="en-US" sz="2400" dirty="0">
                <a:latin typeface="华文楷体" panose="02010600040101010101" pitchFamily="2" charset="-122"/>
                <a:ea typeface="华文楷体" panose="02010600040101010101" pitchFamily="2" charset="-122"/>
              </a:rPr>
              <a:t>不得具有比基类型更多的</a:t>
            </a:r>
            <a:r>
              <a:rPr lang="zh-CN" altLang="en-US" sz="2400" dirty="0">
                <a:solidFill>
                  <a:srgbClr val="C00000"/>
                </a:solidFill>
                <a:highlight>
                  <a:srgbClr val="FFFF00"/>
                </a:highlight>
                <a:latin typeface="华文楷体" panose="02010600040101010101" pitchFamily="2" charset="-122"/>
                <a:ea typeface="华文楷体" panose="02010600040101010101" pitchFamily="2" charset="-122"/>
              </a:rPr>
              <a:t>限制</a:t>
            </a:r>
            <a:r>
              <a:rPr lang="zh-CN" altLang="en-US" sz="2400" dirty="0">
                <a:latin typeface="华文楷体" panose="02010600040101010101" pitchFamily="2" charset="-122"/>
                <a:ea typeface="华文楷体" panose="02010600040101010101" pitchFamily="2" charset="-122"/>
              </a:rPr>
              <a:t>，可能这对于基类型来说是合法的，但是可能会因为违背子类型的其中一个额外限制，从而违背了</a:t>
            </a:r>
            <a:r>
              <a:rPr lang="en-US" altLang="zh-CN" sz="2400" dirty="0">
                <a:latin typeface="华文楷体" panose="02010600040101010101" pitchFamily="2" charset="-122"/>
                <a:ea typeface="华文楷体" panose="02010600040101010101" pitchFamily="2" charset="-122"/>
              </a:rPr>
              <a:t>LSP</a:t>
            </a:r>
            <a:r>
              <a:rPr lang="zh-CN" altLang="en-US" sz="2400" dirty="0">
                <a:latin typeface="华文楷体" panose="02010600040101010101" pitchFamily="2" charset="-122"/>
                <a:ea typeface="华文楷体" panose="02010600040101010101" pitchFamily="2" charset="-122"/>
              </a:rPr>
              <a:t>！</a:t>
            </a:r>
          </a:p>
          <a:p>
            <a:pPr lvl="1">
              <a:lnSpc>
                <a:spcPct val="100000"/>
              </a:lnSpc>
            </a:pPr>
            <a:r>
              <a:rPr lang="en-US" altLang="zh-CN" sz="2400" dirty="0">
                <a:solidFill>
                  <a:srgbClr val="A61D38"/>
                </a:solidFill>
                <a:latin typeface="华文楷体" panose="02010600040101010101" pitchFamily="2" charset="-122"/>
                <a:ea typeface="华文楷体" panose="02010600040101010101" pitchFamily="2" charset="-122"/>
              </a:rPr>
              <a:t>LSP</a:t>
            </a:r>
            <a:r>
              <a:rPr lang="zh-CN" altLang="en-US" sz="2400" dirty="0">
                <a:solidFill>
                  <a:srgbClr val="A61D38"/>
                </a:solidFill>
                <a:latin typeface="华文楷体" panose="02010600040101010101" pitchFamily="2" charset="-122"/>
                <a:ea typeface="华文楷体" panose="02010600040101010101" pitchFamily="2" charset="-122"/>
              </a:rPr>
              <a:t>保证一个子类总是能够被用在其基类可以出现的地方！</a:t>
            </a: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
        <p:nvSpPr>
          <p:cNvPr id="15" name="内容占位符 2">
            <a:extLst>
              <a:ext uri="{FF2B5EF4-FFF2-40B4-BE49-F238E27FC236}">
                <a16:creationId xmlns:a16="http://schemas.microsoft.com/office/drawing/2014/main" id="{9C1D4E9D-2F81-4DAC-A6E6-9E8CE1FF2255}"/>
              </a:ext>
            </a:extLst>
          </p:cNvPr>
          <p:cNvSpPr txBox="1">
            <a:spLocks/>
          </p:cNvSpPr>
          <p:nvPr/>
        </p:nvSpPr>
        <p:spPr>
          <a:xfrm>
            <a:off x="551384" y="40800"/>
            <a:ext cx="10272464" cy="667156"/>
          </a:xfrm>
          <a:prstGeom prst="rect">
            <a:avLst/>
          </a:prstGeom>
        </p:spPr>
        <p:txBody>
          <a:bodyPr lIns="91436" tIns="45718" rIns="91436" bIns="45718"/>
          <a:lstStyle>
            <a:lvl1pPr marL="0" indent="0" algn="just" rtl="0" eaLnBrk="0" fontAlgn="base" hangingPunct="0">
              <a:lnSpc>
                <a:spcPts val="3200"/>
              </a:lnSpc>
              <a:spcBef>
                <a:spcPts val="1500"/>
              </a:spcBef>
              <a:spcAft>
                <a:spcPts val="1500"/>
              </a:spcAft>
              <a:buClr>
                <a:srgbClr val="993333"/>
              </a:buClr>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marL="742913" indent="-285737" algn="just" rtl="0" eaLnBrk="0" fontAlgn="base" hangingPunct="0">
              <a:lnSpc>
                <a:spcPts val="2800"/>
              </a:lnSpc>
              <a:spcBef>
                <a:spcPct val="0"/>
              </a:spcBef>
              <a:spcAft>
                <a:spcPts val="1400"/>
              </a:spcAft>
              <a:buChar char="–"/>
              <a:defRPr sz="2300">
                <a:solidFill>
                  <a:schemeClr val="tx1"/>
                </a:solidFill>
                <a:latin typeface="Times New Roman" pitchFamily="18" charset="0"/>
                <a:ea typeface="+mn-ea"/>
                <a:cs typeface="Times New Roman" pitchFamily="18" charset="0"/>
              </a:defRPr>
            </a:lvl2pPr>
            <a:lvl3pPr marL="1142942" indent="-228589" algn="just" rtl="0" eaLnBrk="0" fontAlgn="base" hangingPunct="0">
              <a:spcBef>
                <a:spcPct val="20000"/>
              </a:spcBef>
              <a:spcAft>
                <a:spcPct val="0"/>
              </a:spcAft>
              <a:buClr>
                <a:srgbClr val="993333"/>
              </a:buClr>
              <a:buChar char="•"/>
              <a:defRPr sz="2300">
                <a:solidFill>
                  <a:schemeClr val="tx1"/>
                </a:solidFill>
                <a:latin typeface="Times New Roman" pitchFamily="18" charset="0"/>
                <a:ea typeface="+mn-ea"/>
                <a:cs typeface="Times New Roman" pitchFamily="18" charset="0"/>
              </a:defRPr>
            </a:lvl3pPr>
            <a:lvl4pPr marL="1600120" indent="-228589" algn="just" rtl="0" eaLnBrk="0" fontAlgn="base" hangingPunct="0">
              <a:spcBef>
                <a:spcPct val="20000"/>
              </a:spcBef>
              <a:spcAft>
                <a:spcPct val="0"/>
              </a:spcAft>
              <a:defRPr sz="2000">
                <a:solidFill>
                  <a:schemeClr val="tx1"/>
                </a:solidFill>
                <a:latin typeface="Times New Roman" pitchFamily="18" charset="0"/>
                <a:ea typeface="+mn-ea"/>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pPr>
            <a:r>
              <a:rPr lang="zh-CN" altLang="en-US" sz="3200" kern="0" dirty="0">
                <a:solidFill>
                  <a:srgbClr val="C00000"/>
                </a:solidFill>
                <a:latin typeface="华文中宋" panose="02010600040101010101" pitchFamily="2" charset="-122"/>
                <a:ea typeface="华文中宋" panose="02010600040101010101" pitchFamily="2" charset="-122"/>
              </a:rPr>
              <a:t>法则</a:t>
            </a:r>
            <a:r>
              <a:rPr lang="en-US" altLang="zh-CN" sz="3200" kern="0" dirty="0">
                <a:solidFill>
                  <a:srgbClr val="C00000"/>
                </a:solidFill>
                <a:latin typeface="华文中宋" panose="02010600040101010101" pitchFamily="2" charset="-122"/>
                <a:ea typeface="华文中宋" panose="02010600040101010101" pitchFamily="2" charset="-122"/>
              </a:rPr>
              <a:t>4</a:t>
            </a:r>
            <a:r>
              <a:rPr lang="zh-CN" altLang="en-US" sz="3200" kern="0" dirty="0">
                <a:solidFill>
                  <a:srgbClr val="C00000"/>
                </a:solidFill>
                <a:latin typeface="华文中宋" panose="02010600040101010101" pitchFamily="2" charset="-122"/>
                <a:ea typeface="华文中宋" panose="02010600040101010101" pitchFamily="2" charset="-122"/>
              </a:rPr>
              <a:t>：</a:t>
            </a:r>
            <a:r>
              <a:rPr lang="en-US" altLang="zh-CN" sz="3200" kern="0" dirty="0" err="1">
                <a:solidFill>
                  <a:srgbClr val="C00000"/>
                </a:solidFill>
                <a:latin typeface="华文中宋" panose="02010600040101010101" pitchFamily="2" charset="-122"/>
                <a:ea typeface="华文中宋" panose="02010600040101010101" pitchFamily="2" charset="-122"/>
              </a:rPr>
              <a:t>Liskov</a:t>
            </a:r>
            <a:r>
              <a:rPr lang="zh-CN" altLang="en-US" sz="3200" kern="0" dirty="0">
                <a:solidFill>
                  <a:srgbClr val="C00000"/>
                </a:solidFill>
                <a:latin typeface="华文中宋" panose="02010600040101010101" pitchFamily="2" charset="-122"/>
                <a:ea typeface="华文中宋" panose="02010600040101010101" pitchFamily="2" charset="-122"/>
              </a:rPr>
              <a:t>替换法则（</a:t>
            </a:r>
            <a:r>
              <a:rPr lang="en-US" altLang="zh-CN" sz="3200" kern="0" dirty="0">
                <a:solidFill>
                  <a:srgbClr val="C00000"/>
                </a:solidFill>
                <a:latin typeface="华文中宋" panose="02010600040101010101" pitchFamily="2" charset="-122"/>
                <a:ea typeface="华文中宋" panose="02010600040101010101" pitchFamily="2" charset="-122"/>
              </a:rPr>
              <a:t>LSP</a:t>
            </a:r>
            <a:r>
              <a:rPr lang="zh-CN" altLang="en-US" sz="3200" kern="0" dirty="0">
                <a:solidFill>
                  <a:srgbClr val="C00000"/>
                </a:solidFill>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304521706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1</a:t>
            </a:r>
            <a:r>
              <a:rPr lang="zh-CN" altLang="en-US" sz="2800" b="0" dirty="0">
                <a:solidFill>
                  <a:schemeClr val="tx1"/>
                </a:solidFill>
                <a:latin typeface="+mn-lt"/>
                <a:ea typeface="华文中宋" panose="02010600040101010101" pitchFamily="2" charset="-122"/>
              </a:rPr>
              <a:t>：优先使用（对象）组合，而非（类）继承</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2</a:t>
            </a:r>
            <a:r>
              <a:rPr lang="zh-CN" altLang="en-US" sz="2800" b="0" dirty="0">
                <a:solidFill>
                  <a:schemeClr val="tx1"/>
                </a:solidFill>
                <a:latin typeface="+mn-lt"/>
                <a:ea typeface="华文中宋" panose="02010600040101010101" pitchFamily="2" charset="-122"/>
              </a:rPr>
              <a:t>：针对接口编程，而非（接口的）实现</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3</a:t>
            </a:r>
            <a:r>
              <a:rPr lang="zh-CN" altLang="en-US" sz="2800" b="0" dirty="0">
                <a:solidFill>
                  <a:schemeClr val="tx1"/>
                </a:solidFill>
                <a:latin typeface="+mn-lt"/>
                <a:ea typeface="华文中宋" panose="02010600040101010101" pitchFamily="2" charset="-122"/>
              </a:rPr>
              <a:t>：开放－封闭法则（</a:t>
            </a:r>
            <a:r>
              <a:rPr lang="en-US" altLang="zh-CN" sz="2800" b="0" dirty="0">
                <a:solidFill>
                  <a:schemeClr val="tx1"/>
                </a:solidFill>
                <a:latin typeface="+mn-lt"/>
                <a:ea typeface="华文中宋" panose="02010600040101010101" pitchFamily="2" charset="-122"/>
              </a:rPr>
              <a:t>OCP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4</a:t>
            </a:r>
            <a:r>
              <a:rPr lang="zh-CN" altLang="en-US" sz="2800" b="0" dirty="0">
                <a:solidFill>
                  <a:schemeClr val="tx1"/>
                </a:solidFill>
                <a:latin typeface="+mn-lt"/>
                <a:ea typeface="华文中宋" panose="02010600040101010101" pitchFamily="2" charset="-122"/>
              </a:rPr>
              <a:t>：</a:t>
            </a:r>
            <a:r>
              <a:rPr lang="en-US" altLang="zh-CN" sz="2800" b="0" dirty="0" err="1">
                <a:solidFill>
                  <a:schemeClr val="tx1"/>
                </a:solidFill>
                <a:latin typeface="+mn-lt"/>
                <a:ea typeface="华文中宋" panose="02010600040101010101" pitchFamily="2" charset="-122"/>
              </a:rPr>
              <a:t>Liskov</a:t>
            </a:r>
            <a:r>
              <a:rPr lang="zh-CN" altLang="en-US" sz="2800" b="0" dirty="0">
                <a:solidFill>
                  <a:schemeClr val="tx1"/>
                </a:solidFill>
                <a:latin typeface="+mn-lt"/>
                <a:ea typeface="华文中宋" panose="02010600040101010101" pitchFamily="2" charset="-122"/>
              </a:rPr>
              <a:t>替换法则（</a:t>
            </a:r>
            <a:r>
              <a:rPr lang="en-US" altLang="zh-CN" sz="2800" b="0" dirty="0">
                <a:solidFill>
                  <a:schemeClr val="tx1"/>
                </a:solidFill>
                <a:latin typeface="+mn-lt"/>
                <a:ea typeface="华文中宋" panose="02010600040101010101" pitchFamily="2" charset="-122"/>
              </a:rPr>
              <a:t>LSP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a:t>
            </a:r>
            <a:r>
              <a:rPr lang="en-US" altLang="zh-CN" sz="1800" b="0" dirty="0" err="1">
                <a:solidFill>
                  <a:schemeClr val="tx1"/>
                </a:solidFill>
                <a:effectLst/>
                <a:latin typeface="+mn-lt"/>
                <a:ea typeface="华文中宋" panose="02010600040101010101" pitchFamily="2" charset="-122"/>
              </a:rPr>
              <a:t>Referennces</a:t>
            </a:r>
            <a:r>
              <a:rPr lang="en-US" altLang="zh-CN" sz="1800" b="0" dirty="0">
                <a:solidFill>
                  <a:schemeClr val="tx1"/>
                </a:solidFill>
                <a:effectLst/>
                <a:latin typeface="+mn-lt"/>
                <a:ea typeface="华文中宋" panose="02010600040101010101" pitchFamily="2" charset="-122"/>
              </a:rPr>
              <a:t> To Base(Super) Classes Must Be Able To Use Objects Of Derived(Sub) Classes Without Knowing It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其他：</a:t>
            </a:r>
            <a:r>
              <a:rPr lang="zh-CN" altLang="en-US" sz="2400" b="0" dirty="0">
                <a:solidFill>
                  <a:schemeClr val="tx1"/>
                </a:solidFill>
                <a:latin typeface="+mn-lt"/>
                <a:ea typeface="华文中宋" panose="02010600040101010101" pitchFamily="2" charset="-122"/>
              </a:rPr>
              <a:t>迪米特，好莱坞，康威，单一职责</a:t>
            </a:r>
            <a:r>
              <a:rPr lang="en-US" altLang="zh-CN" sz="2400" b="0" dirty="0">
                <a:solidFill>
                  <a:schemeClr val="tx1"/>
                </a:solidFill>
                <a:latin typeface="+mn-lt"/>
                <a:ea typeface="华文中宋" panose="02010600040101010101" pitchFamily="2" charset="-122"/>
              </a:rPr>
              <a:t>…</a:t>
            </a: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6406009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sz="3600" dirty="0">
                <a:latin typeface="华文中宋" panose="02010600040101010101" pitchFamily="2" charset="-122"/>
                <a:ea typeface="华文中宋" panose="02010600040101010101" pitchFamily="2" charset="-122"/>
              </a:rPr>
              <a:t>体系结构风格</a:t>
            </a:r>
            <a:endParaRPr lang="zh-CN" altLang="en-US" sz="3600" dirty="0"/>
          </a:p>
        </p:txBody>
      </p:sp>
      <p:sp>
        <p:nvSpPr>
          <p:cNvPr id="43" name="TextBox 6"/>
          <p:cNvSpPr txBox="1">
            <a:spLocks noChangeArrowheads="1"/>
          </p:cNvSpPr>
          <p:nvPr/>
        </p:nvSpPr>
        <p:spPr bwMode="auto">
          <a:xfrm>
            <a:off x="6964738" y="4285851"/>
            <a:ext cx="351370" cy="692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300" b="1" dirty="0">
                <a:solidFill>
                  <a:schemeClr val="bg1"/>
                </a:solidFill>
                <a:latin typeface="微软雅黑" pitchFamily="34" charset="-122"/>
                <a:ea typeface="微软雅黑" pitchFamily="34" charset="-122"/>
              </a:rPr>
              <a:t>研</a:t>
            </a:r>
            <a:endParaRPr lang="en-US" altLang="zh-CN" sz="1300" b="1" dirty="0">
              <a:solidFill>
                <a:schemeClr val="bg1"/>
              </a:solidFill>
              <a:latin typeface="微软雅黑" pitchFamily="34" charset="-122"/>
              <a:ea typeface="微软雅黑" pitchFamily="34" charset="-122"/>
            </a:endParaRPr>
          </a:p>
          <a:p>
            <a:pPr algn="ctr" eaLnBrk="1" hangingPunct="1"/>
            <a:r>
              <a:rPr lang="zh-CN" altLang="en-US" sz="1300" b="1" dirty="0">
                <a:solidFill>
                  <a:schemeClr val="bg1"/>
                </a:solidFill>
                <a:latin typeface="微软雅黑" pitchFamily="34" charset="-122"/>
                <a:ea typeface="微软雅黑" pitchFamily="34" charset="-122"/>
              </a:rPr>
              <a:t>究</a:t>
            </a:r>
            <a:endParaRPr lang="en-US" altLang="zh-CN" sz="1300" b="1" dirty="0">
              <a:solidFill>
                <a:schemeClr val="bg1"/>
              </a:solidFill>
              <a:latin typeface="微软雅黑" pitchFamily="34" charset="-122"/>
              <a:ea typeface="微软雅黑" pitchFamily="34" charset="-122"/>
            </a:endParaRPr>
          </a:p>
          <a:p>
            <a:pPr algn="ctr" eaLnBrk="1" hangingPunct="1"/>
            <a:r>
              <a:rPr lang="zh-CN" altLang="en-US" sz="1300" b="1" dirty="0">
                <a:solidFill>
                  <a:schemeClr val="bg1"/>
                </a:solidFill>
                <a:latin typeface="微软雅黑" pitchFamily="34" charset="-122"/>
                <a:ea typeface="微软雅黑" pitchFamily="34" charset="-122"/>
              </a:rPr>
              <a:t>生</a:t>
            </a:r>
            <a:endParaRPr lang="en-US" altLang="zh-CN" sz="1300" b="1" dirty="0">
              <a:solidFill>
                <a:schemeClr val="bg1"/>
              </a:solidFill>
              <a:latin typeface="微软雅黑" pitchFamily="34" charset="-122"/>
              <a:ea typeface="微软雅黑" pitchFamily="34" charset="-122"/>
            </a:endParaRPr>
          </a:p>
        </p:txBody>
      </p:sp>
      <p:sp>
        <p:nvSpPr>
          <p:cNvPr id="8" name="内容占位符 2"/>
          <p:cNvSpPr>
            <a:spLocks noGrp="1"/>
          </p:cNvSpPr>
          <p:nvPr>
            <p:ph idx="1"/>
          </p:nvPr>
        </p:nvSpPr>
        <p:spPr>
          <a:xfrm>
            <a:off x="504056" y="1196752"/>
            <a:ext cx="11352584" cy="5271864"/>
          </a:xfrm>
        </p:spPr>
        <p:txBody>
          <a:bodyPr/>
          <a:lstStyle/>
          <a:p>
            <a:pPr eaLnBrk="1" hangingPunct="1">
              <a:buFont typeface="Wingdings" panose="05000000000000000000" pitchFamily="2" charset="2"/>
              <a:buChar char="n"/>
            </a:pPr>
            <a:r>
              <a:rPr lang="zh-CN" altLang="en-US" sz="3200" dirty="0">
                <a:latin typeface="Times New Roman" panose="02020603050405020304" pitchFamily="18" charset="0"/>
              </a:rPr>
              <a:t>管道过滤器（</a:t>
            </a:r>
            <a:r>
              <a:rPr lang="en-US" altLang="zh-CN" sz="3200" dirty="0">
                <a:latin typeface="Times New Roman" panose="02020603050405020304" pitchFamily="18" charset="0"/>
              </a:rPr>
              <a:t>PIPES</a:t>
            </a:r>
            <a:r>
              <a:rPr lang="zh-CN" altLang="en-US" sz="3200" dirty="0">
                <a:latin typeface="Times New Roman" panose="02020603050405020304" pitchFamily="18" charset="0"/>
              </a:rPr>
              <a:t>  </a:t>
            </a:r>
            <a:r>
              <a:rPr lang="en-US" altLang="zh-CN" sz="3200" dirty="0">
                <a:latin typeface="Times New Roman" panose="02020603050405020304" pitchFamily="18" charset="0"/>
              </a:rPr>
              <a:t>AND  FILTERS</a:t>
            </a:r>
            <a:r>
              <a:rPr lang="zh-CN" altLang="en-US" sz="3200" dirty="0">
                <a:latin typeface="Times New Roman" panose="02020603050405020304" pitchFamily="18" charset="0"/>
              </a:rPr>
              <a:t>）</a:t>
            </a:r>
            <a:endParaRPr lang="en-US" altLang="zh-CN" sz="3200" dirty="0">
              <a:latin typeface="Times New Roman" panose="02020603050405020304" pitchFamily="18" charset="0"/>
            </a:endParaRPr>
          </a:p>
          <a:p>
            <a:pPr lvl="1" eaLnBrk="1" hangingPunct="1"/>
            <a:r>
              <a:rPr lang="zh-CN" altLang="en-US" sz="3200" dirty="0">
                <a:latin typeface="Times New Roman" panose="02020603050405020304" pitchFamily="18" charset="0"/>
              </a:rPr>
              <a:t>构件：管道，过滤器</a:t>
            </a:r>
            <a:endParaRPr lang="en-US" altLang="zh-CN" sz="3200" dirty="0">
              <a:latin typeface="Times New Roman" panose="02020603050405020304" pitchFamily="18" charset="0"/>
            </a:endParaRPr>
          </a:p>
          <a:p>
            <a:pPr lvl="1" eaLnBrk="1" hangingPunct="1"/>
            <a:r>
              <a:rPr lang="zh-CN" altLang="en-US" sz="3200" dirty="0">
                <a:latin typeface="Times New Roman" panose="02020603050405020304" pitchFamily="18" charset="0"/>
              </a:rPr>
              <a:t>管道过滤器通用的结构</a:t>
            </a:r>
            <a:endParaRPr lang="en-US" altLang="zh-CN" sz="3200" dirty="0">
              <a:latin typeface="Times New Roman" panose="02020603050405020304" pitchFamily="18" charset="0"/>
            </a:endParaRPr>
          </a:p>
          <a:p>
            <a:pPr lvl="2" eaLnBrk="1" hangingPunct="1"/>
            <a:r>
              <a:rPr lang="zh-CN" altLang="en-US" sz="2800" dirty="0">
                <a:latin typeface="Times New Roman" panose="02020603050405020304" pitchFamily="18" charset="0"/>
              </a:rPr>
              <a:t>管线（</a:t>
            </a:r>
            <a:r>
              <a:rPr lang="en-US" altLang="zh-CN" sz="2800" dirty="0">
                <a:latin typeface="Times New Roman" panose="02020603050405020304" pitchFamily="18" charset="0"/>
              </a:rPr>
              <a:t>Pipelines</a:t>
            </a:r>
            <a:r>
              <a:rPr lang="zh-CN" altLang="en-US" sz="2800" dirty="0">
                <a:latin typeface="Times New Roman" panose="02020603050405020304" pitchFamily="18" charset="0"/>
              </a:rPr>
              <a:t>）：限制系统的拓扑结构只能是过滤器的线性序列</a:t>
            </a:r>
            <a:endParaRPr lang="en-US" altLang="zh-CN" sz="2800" dirty="0">
              <a:latin typeface="Times New Roman" panose="02020603050405020304" pitchFamily="18" charset="0"/>
            </a:endParaRPr>
          </a:p>
          <a:p>
            <a:pPr lvl="2" eaLnBrk="1" hangingPunct="1"/>
            <a:r>
              <a:rPr lang="zh-CN" altLang="en-US" sz="2800" dirty="0">
                <a:latin typeface="Times New Roman" panose="02020603050405020304" pitchFamily="18" charset="0"/>
              </a:rPr>
              <a:t>有界管道（</a:t>
            </a:r>
            <a:r>
              <a:rPr lang="en-US" altLang="zh-CN" sz="2800" dirty="0">
                <a:latin typeface="Times New Roman" panose="02020603050405020304" pitchFamily="18" charset="0"/>
              </a:rPr>
              <a:t>Bounded</a:t>
            </a:r>
            <a:r>
              <a:rPr lang="zh-CN" altLang="en-US" sz="2800" dirty="0">
                <a:latin typeface="Times New Roman" panose="02020603050405020304" pitchFamily="18" charset="0"/>
              </a:rPr>
              <a:t> </a:t>
            </a:r>
            <a:r>
              <a:rPr lang="en-US" altLang="zh-CN" sz="2800" dirty="0">
                <a:latin typeface="Times New Roman" panose="02020603050405020304" pitchFamily="18" charset="0"/>
              </a:rPr>
              <a:t>Pipes</a:t>
            </a:r>
            <a:r>
              <a:rPr lang="zh-CN" altLang="en-US" sz="2800" dirty="0">
                <a:latin typeface="Times New Roman" panose="02020603050405020304" pitchFamily="18" charset="0"/>
              </a:rPr>
              <a:t>）：限制了在管道中能容纳的数据量</a:t>
            </a:r>
            <a:endParaRPr lang="en-US" altLang="zh-CN" sz="2800" dirty="0">
              <a:latin typeface="Times New Roman" panose="02020603050405020304" pitchFamily="18" charset="0"/>
            </a:endParaRPr>
          </a:p>
          <a:p>
            <a:pPr lvl="2" eaLnBrk="1" hangingPunct="1"/>
            <a:r>
              <a:rPr lang="zh-CN" altLang="en-US" sz="2800" dirty="0">
                <a:latin typeface="Times New Roman" panose="02020603050405020304" pitchFamily="18" charset="0"/>
              </a:rPr>
              <a:t>类型定义管道（</a:t>
            </a:r>
            <a:r>
              <a:rPr lang="en-US" altLang="zh-CN" sz="2800" dirty="0">
                <a:latin typeface="Times New Roman" panose="02020603050405020304" pitchFamily="18" charset="0"/>
              </a:rPr>
              <a:t>Typed</a:t>
            </a:r>
            <a:r>
              <a:rPr lang="zh-CN" altLang="en-US" sz="2800" dirty="0">
                <a:latin typeface="Times New Roman" panose="02020603050405020304" pitchFamily="18" charset="0"/>
              </a:rPr>
              <a:t>  </a:t>
            </a:r>
            <a:r>
              <a:rPr lang="en-US" altLang="zh-CN" sz="2800" dirty="0">
                <a:latin typeface="Times New Roman" panose="02020603050405020304" pitchFamily="18" charset="0"/>
              </a:rPr>
              <a:t>Pipes</a:t>
            </a:r>
            <a:r>
              <a:rPr lang="zh-CN" altLang="en-US" sz="2800" dirty="0">
                <a:latin typeface="Times New Roman" panose="02020603050405020304" pitchFamily="18" charset="0"/>
              </a:rPr>
              <a:t>）：明确定义了在两个过滤器间传输的数据类型</a:t>
            </a:r>
            <a:endParaRPr lang="en-US" altLang="zh-CN" sz="2800" dirty="0">
              <a:latin typeface="Times New Roman" panose="02020603050405020304" pitchFamily="18" charset="0"/>
            </a:endParaRPr>
          </a:p>
          <a:p>
            <a:pPr lvl="1" eaLnBrk="1" hangingPunct="1"/>
            <a:r>
              <a:rPr lang="en-US" altLang="zh-CN" sz="3200" dirty="0">
                <a:latin typeface="Times New Roman" panose="02020603050405020304" pitchFamily="18" charset="0"/>
              </a:rPr>
              <a:t>Examples</a:t>
            </a:r>
            <a:r>
              <a:rPr lang="zh-CN" altLang="en-US" sz="3200" dirty="0">
                <a:latin typeface="Times New Roman" panose="02020603050405020304" pitchFamily="18" charset="0"/>
              </a:rPr>
              <a:t>：编译器</a:t>
            </a:r>
            <a:r>
              <a:rPr lang="en-US" altLang="zh-CN" sz="3200" dirty="0">
                <a:latin typeface="Times New Roman" panose="02020603050405020304" pitchFamily="18" charset="0"/>
              </a:rPr>
              <a:t>/</a:t>
            </a:r>
            <a:r>
              <a:rPr lang="zh-CN" altLang="en-US" sz="3200" dirty="0">
                <a:latin typeface="Times New Roman" panose="02020603050405020304" pitchFamily="18" charset="0"/>
              </a:rPr>
              <a:t>信号处理</a:t>
            </a:r>
            <a:r>
              <a:rPr lang="en-US" altLang="zh-CN" sz="3200" dirty="0">
                <a:latin typeface="Times New Roman" panose="02020603050405020304" pitchFamily="18" charset="0"/>
              </a:rPr>
              <a:t>/</a:t>
            </a:r>
            <a:r>
              <a:rPr lang="zh-CN" altLang="en-US" sz="3200" dirty="0">
                <a:latin typeface="Times New Roman" panose="02020603050405020304" pitchFamily="18" charset="0"/>
              </a:rPr>
              <a:t>分布式系统</a:t>
            </a:r>
            <a:endParaRPr lang="en-US" altLang="zh-CN" sz="3200" dirty="0">
              <a:latin typeface="Times New Roman" panose="02020603050405020304" pitchFamily="18" charset="0"/>
            </a:endParaRPr>
          </a:p>
          <a:p>
            <a:pPr lvl="1" eaLnBrk="1" hangingPunct="1"/>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47100147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62" b="3514"/>
          <a:stretch/>
        </p:blipFill>
        <p:spPr bwMode="auto">
          <a:xfrm>
            <a:off x="0" y="-27384"/>
            <a:ext cx="12192000"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a:extLst>
              <a:ext uri="{FF2B5EF4-FFF2-40B4-BE49-F238E27FC236}">
                <a16:creationId xmlns:a16="http://schemas.microsoft.com/office/drawing/2014/main" id="{F212FC5C-A5D9-40DC-8063-FA3529E7ABD4}"/>
              </a:ext>
            </a:extLst>
          </p:cNvPr>
          <p:cNvSpPr/>
          <p:nvPr/>
        </p:nvSpPr>
        <p:spPr>
          <a:xfrm>
            <a:off x="-96688" y="2276872"/>
            <a:ext cx="11472936" cy="1446550"/>
          </a:xfrm>
          <a:prstGeom prst="rect">
            <a:avLst/>
          </a:prstGeom>
        </p:spPr>
        <p:txBody>
          <a:bodyPr wrap="square">
            <a:spAutoFit/>
          </a:bodyPr>
          <a:lstStyle/>
          <a:p>
            <a:pPr algn="ctr"/>
            <a:r>
              <a:rPr lang="en-US" altLang="zh-CN" sz="8800" b="1" dirty="0">
                <a:solidFill>
                  <a:srgbClr val="606060"/>
                </a:solidFill>
                <a:effectLst>
                  <a:outerShdw blurRad="38100" dist="38100" dir="2700000" algn="tl">
                    <a:srgbClr val="000000">
                      <a:alpha val="43137"/>
                    </a:srgbClr>
                  </a:outerShdw>
                </a:effectLst>
                <a:latin typeface="Ink Free" panose="03080402000500000000" pitchFamily="66" charset="0"/>
                <a:ea typeface="Calibri Italic" charset="0"/>
                <a:cs typeface="Times New Roman" panose="02020603050405020304" pitchFamily="18" charset="0"/>
                <a:sym typeface="Calibri Italic" charset="0"/>
              </a:rPr>
              <a:t>Welcome and Enjoy! </a:t>
            </a:r>
            <a:endParaRPr lang="zh-CN" altLang="en-US" sz="8800" b="1" dirty="0">
              <a:effectLst>
                <a:outerShdw blurRad="38100" dist="38100" dir="2700000" algn="tl">
                  <a:srgbClr val="000000">
                    <a:alpha val="43137"/>
                  </a:srgbClr>
                </a:outerShdw>
              </a:effectLst>
              <a:latin typeface="Ink Free" panose="03080402000500000000" pitchFamily="66" charset="0"/>
              <a:cs typeface="Times New Roman" panose="02020603050405020304" pitchFamily="18" charset="0"/>
            </a:endParaRPr>
          </a:p>
        </p:txBody>
      </p:sp>
    </p:spTree>
    <p:extLst>
      <p:ext uri="{BB962C8B-B14F-4D97-AF65-F5344CB8AC3E}">
        <p14:creationId xmlns:p14="http://schemas.microsoft.com/office/powerpoint/2010/main" val="1102108916"/>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29181" y="197413"/>
            <a:ext cx="12192000" cy="688975"/>
          </a:xfrm>
          <a:prstGeom prst="rect">
            <a:avLst/>
          </a:prstGeom>
        </p:spPr>
        <p:txBody>
          <a:bodyPr/>
          <a:lstStyle/>
          <a:p>
            <a:r>
              <a:rPr lang="zh-CN" altLang="en-US" sz="3600" dirty="0">
                <a:latin typeface="华文中宋" panose="02010600040101010101" pitchFamily="2" charset="-122"/>
                <a:ea typeface="华文中宋" panose="02010600040101010101" pitchFamily="2" charset="-122"/>
              </a:rPr>
              <a:t>体系结构风格</a:t>
            </a:r>
            <a:endParaRPr lang="zh-CN" altLang="en-US" sz="3600" dirty="0"/>
          </a:p>
        </p:txBody>
      </p:sp>
      <p:sp>
        <p:nvSpPr>
          <p:cNvPr id="35" name="内容占位符 2"/>
          <p:cNvSpPr>
            <a:spLocks noGrp="1"/>
          </p:cNvSpPr>
          <p:nvPr>
            <p:ph idx="1"/>
          </p:nvPr>
        </p:nvSpPr>
        <p:spPr>
          <a:xfrm>
            <a:off x="457200" y="1052737"/>
            <a:ext cx="11183416" cy="5271864"/>
          </a:xfrm>
        </p:spPr>
        <p:txBody>
          <a:bodyPr/>
          <a:lstStyle/>
          <a:p>
            <a:pPr eaLnBrk="1" hangingPunct="1">
              <a:buFont typeface="Wingdings" panose="05000000000000000000" pitchFamily="2" charset="2"/>
              <a:buChar char="n"/>
            </a:pPr>
            <a:r>
              <a:rPr lang="zh-CN" altLang="en-US" sz="3200" dirty="0"/>
              <a:t>管道过滤器</a:t>
            </a:r>
            <a:r>
              <a:rPr lang="zh-CN" altLang="en-US" sz="3200" dirty="0">
                <a:latin typeface="+mn-lt"/>
              </a:rPr>
              <a:t>（</a:t>
            </a:r>
            <a:r>
              <a:rPr lang="en-US" altLang="zh-CN" sz="3200" dirty="0">
                <a:latin typeface="+mn-lt"/>
              </a:rPr>
              <a:t>PIPES</a:t>
            </a:r>
            <a:r>
              <a:rPr lang="zh-CN" altLang="en-US" sz="3200" dirty="0">
                <a:latin typeface="+mn-lt"/>
              </a:rPr>
              <a:t>  </a:t>
            </a:r>
            <a:r>
              <a:rPr lang="en-US" altLang="zh-CN" sz="3200" dirty="0">
                <a:latin typeface="+mn-lt"/>
              </a:rPr>
              <a:t>AND  FILTERS</a:t>
            </a:r>
            <a:r>
              <a:rPr lang="zh-CN" altLang="en-US" sz="3200" dirty="0">
                <a:latin typeface="+mn-lt"/>
              </a:rPr>
              <a:t>）</a:t>
            </a:r>
            <a:endParaRPr lang="en-US" altLang="zh-CN" sz="3200" dirty="0">
              <a:latin typeface="+mn-lt"/>
            </a:endParaRPr>
          </a:p>
          <a:p>
            <a:pPr lvl="1" eaLnBrk="1" hangingPunct="1"/>
            <a:r>
              <a:rPr lang="zh-CN" altLang="en-US" sz="3200" dirty="0"/>
              <a:t>优点：</a:t>
            </a:r>
            <a:endParaRPr lang="en-US" altLang="zh-CN" sz="3200" dirty="0"/>
          </a:p>
          <a:p>
            <a:pPr lvl="2" eaLnBrk="1" hangingPunct="1"/>
            <a:r>
              <a:rPr lang="zh-CN" altLang="en-US" sz="2800" dirty="0"/>
              <a:t>设计者可以将整个系统的输入输出特性理解为各过滤器功能的简单合成</a:t>
            </a:r>
            <a:endParaRPr lang="en-US" altLang="zh-CN" sz="2800" dirty="0"/>
          </a:p>
          <a:p>
            <a:pPr lvl="2" eaLnBrk="1" hangingPunct="1"/>
            <a:r>
              <a:rPr lang="zh-CN" altLang="en-US" sz="2800" dirty="0"/>
              <a:t>支持功能模块的重用：任意两个过滤器只要相互间所传输的数据格式上达成一致，就可连接在一起</a:t>
            </a:r>
            <a:endParaRPr lang="en-US" altLang="zh-CN" sz="2800" dirty="0"/>
          </a:p>
          <a:p>
            <a:pPr lvl="2" eaLnBrk="1" hangingPunct="1"/>
            <a:r>
              <a:rPr lang="zh-CN" altLang="en-US" sz="2800" dirty="0"/>
              <a:t>系统容易维护和扩展，新的易加，旧的易被替换</a:t>
            </a:r>
            <a:endParaRPr lang="en-US" altLang="zh-CN" sz="2800" dirty="0"/>
          </a:p>
          <a:p>
            <a:pPr lvl="2" eaLnBrk="1" hangingPunct="1"/>
            <a:r>
              <a:rPr lang="zh-CN" altLang="en-US" sz="2800" dirty="0"/>
              <a:t>支持某些特定的分析，例如吞吐量和死锁检测</a:t>
            </a:r>
            <a:endParaRPr lang="en-US" altLang="zh-CN" sz="2800" dirty="0"/>
          </a:p>
          <a:p>
            <a:pPr lvl="2" eaLnBrk="1" hangingPunct="1"/>
            <a:r>
              <a:rPr lang="zh-CN" altLang="en-US" sz="2800" dirty="0"/>
              <a:t>天然的并发特性，每个过滤器既可独立运行，也可与其他过滤器并发执行</a:t>
            </a:r>
          </a:p>
        </p:txBody>
      </p:sp>
    </p:spTree>
    <p:extLst>
      <p:ext uri="{BB962C8B-B14F-4D97-AF65-F5344CB8AC3E}">
        <p14:creationId xmlns:p14="http://schemas.microsoft.com/office/powerpoint/2010/main" val="8607660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8" name="内容占位符 2"/>
          <p:cNvSpPr>
            <a:spLocks noGrp="1"/>
          </p:cNvSpPr>
          <p:nvPr>
            <p:ph idx="1"/>
          </p:nvPr>
        </p:nvSpPr>
        <p:spPr>
          <a:xfrm>
            <a:off x="597406" y="1196752"/>
            <a:ext cx="10827185" cy="4389437"/>
          </a:xfrm>
        </p:spPr>
        <p:txBody>
          <a:bodyPr/>
          <a:lstStyle/>
          <a:p>
            <a:pPr eaLnBrk="1" hangingPunct="1">
              <a:buFont typeface="Wingdings" panose="05000000000000000000" pitchFamily="2" charset="2"/>
              <a:buChar char="n"/>
            </a:pPr>
            <a:r>
              <a:rPr lang="zh-CN" altLang="en-US" sz="3200" dirty="0"/>
              <a:t>管道过滤器（</a:t>
            </a:r>
            <a:r>
              <a:rPr lang="en-US" altLang="zh-CN" sz="3200" dirty="0">
                <a:latin typeface="+mn-lt"/>
              </a:rPr>
              <a:t>PIPES</a:t>
            </a:r>
            <a:r>
              <a:rPr lang="zh-CN" altLang="en-US" sz="3200" dirty="0">
                <a:latin typeface="+mn-lt"/>
              </a:rPr>
              <a:t>  </a:t>
            </a:r>
            <a:r>
              <a:rPr lang="en-US" altLang="zh-CN" sz="3200" dirty="0">
                <a:latin typeface="+mn-lt"/>
              </a:rPr>
              <a:t>AND  FILTERS</a:t>
            </a:r>
            <a:r>
              <a:rPr lang="zh-CN" altLang="en-US" sz="3200" dirty="0">
                <a:latin typeface="+mn-lt"/>
              </a:rPr>
              <a:t>）</a:t>
            </a:r>
            <a:endParaRPr lang="en-US" altLang="zh-CN" sz="3200" dirty="0">
              <a:latin typeface="+mn-lt"/>
            </a:endParaRPr>
          </a:p>
          <a:p>
            <a:pPr lvl="1" eaLnBrk="1" hangingPunct="1"/>
            <a:r>
              <a:rPr lang="zh-CN" altLang="en-US" sz="2800" dirty="0"/>
              <a:t>缺点</a:t>
            </a:r>
            <a:endParaRPr lang="en-US" altLang="zh-CN" sz="2800" dirty="0"/>
          </a:p>
          <a:p>
            <a:pPr lvl="2" eaLnBrk="1" hangingPunct="1"/>
            <a:r>
              <a:rPr lang="zh-CN" altLang="en-US" sz="2800" dirty="0"/>
              <a:t>导致系统处理过程的成批操作转换，不适合交互性很强的应用</a:t>
            </a:r>
            <a:endParaRPr lang="en-US" altLang="zh-CN" sz="2800" dirty="0"/>
          </a:p>
          <a:p>
            <a:pPr lvl="2" eaLnBrk="1" hangingPunct="1"/>
            <a:r>
              <a:rPr lang="zh-CN" altLang="en-US" sz="2800" dirty="0"/>
              <a:t>维持两个相对独立但又存在某种关系的数据流之间的通信可能很困难</a:t>
            </a:r>
            <a:endParaRPr lang="en-US" altLang="zh-CN" sz="2800" dirty="0"/>
          </a:p>
          <a:p>
            <a:pPr lvl="2" eaLnBrk="1" hangingPunct="1"/>
            <a:r>
              <a:rPr lang="zh-CN" altLang="en-US" sz="2800" dirty="0"/>
              <a:t>低效率与编写过滤器本身的复杂性</a:t>
            </a:r>
            <a:endParaRPr lang="en-US" altLang="zh-CN" sz="2800" dirty="0"/>
          </a:p>
        </p:txBody>
      </p:sp>
    </p:spTree>
    <p:extLst>
      <p:ext uri="{BB962C8B-B14F-4D97-AF65-F5344CB8AC3E}">
        <p14:creationId xmlns:p14="http://schemas.microsoft.com/office/powerpoint/2010/main" val="21227640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a:p>
            <a:endParaRPr lang="zh-CN" altLang="en-US" dirty="0"/>
          </a:p>
        </p:txBody>
      </p:sp>
      <p:sp>
        <p:nvSpPr>
          <p:cNvPr id="6" name="内容占位符 2"/>
          <p:cNvSpPr>
            <a:spLocks noGrp="1"/>
          </p:cNvSpPr>
          <p:nvPr>
            <p:ph idx="1"/>
          </p:nvPr>
        </p:nvSpPr>
        <p:spPr>
          <a:xfrm>
            <a:off x="504056" y="1052736"/>
            <a:ext cx="10992544" cy="5472608"/>
          </a:xfrm>
        </p:spPr>
        <p:txBody>
          <a:bodyPr/>
          <a:lstStyle/>
          <a:p>
            <a:pPr eaLnBrk="1" hangingPunct="1">
              <a:buFont typeface="Wingdings" panose="05000000000000000000" pitchFamily="2" charset="2"/>
              <a:buChar char="n"/>
            </a:pPr>
            <a:r>
              <a:rPr lang="zh-CN" altLang="en-US" dirty="0">
                <a:latin typeface="Times New Roman" panose="02020603050405020304" pitchFamily="18" charset="0"/>
              </a:rPr>
              <a:t>数据抽象和面向对象组织结构（</a:t>
            </a:r>
            <a:r>
              <a:rPr lang="en-US" altLang="zh-CN" dirty="0">
                <a:latin typeface="Times New Roman" panose="02020603050405020304" pitchFamily="18" charset="0"/>
              </a:rPr>
              <a:t>DATA</a:t>
            </a:r>
            <a:r>
              <a:rPr lang="zh-CN" altLang="en-US" dirty="0">
                <a:latin typeface="Times New Roman" panose="02020603050405020304" pitchFamily="18" charset="0"/>
              </a:rPr>
              <a:t> </a:t>
            </a:r>
            <a:r>
              <a:rPr lang="en-US" altLang="zh-CN" dirty="0">
                <a:latin typeface="Times New Roman" panose="02020603050405020304" pitchFamily="18" charset="0"/>
              </a:rPr>
              <a:t>ABSTRACTION</a:t>
            </a:r>
            <a:r>
              <a:rPr lang="zh-CN" altLang="en-US" dirty="0">
                <a:latin typeface="Times New Roman" panose="02020603050405020304" pitchFamily="18" charset="0"/>
              </a:rPr>
              <a:t> </a:t>
            </a:r>
            <a:r>
              <a:rPr lang="en-US" altLang="zh-CN" dirty="0">
                <a:latin typeface="Times New Roman" panose="02020603050405020304" pitchFamily="18" charset="0"/>
              </a:rPr>
              <a:t>AND</a:t>
            </a:r>
            <a:r>
              <a:rPr lang="zh-CN" altLang="en-US" dirty="0">
                <a:latin typeface="Times New Roman" panose="02020603050405020304" pitchFamily="18" charset="0"/>
              </a:rPr>
              <a:t> </a:t>
            </a:r>
            <a:r>
              <a:rPr lang="en-US" altLang="zh-CN" dirty="0">
                <a:latin typeface="Times New Roman" panose="02020603050405020304" pitchFamily="18" charset="0"/>
              </a:rPr>
              <a:t>OBJECT-ORIENTED</a:t>
            </a:r>
            <a:r>
              <a:rPr lang="zh-CN" altLang="en-US" dirty="0">
                <a:latin typeface="Times New Roman" panose="02020603050405020304" pitchFamily="18" charset="0"/>
              </a:rPr>
              <a:t> </a:t>
            </a:r>
            <a:r>
              <a:rPr lang="en-US" altLang="zh-CN" dirty="0">
                <a:latin typeface="Times New Roman" panose="02020603050405020304" pitchFamily="18" charset="0"/>
              </a:rPr>
              <a:t>ORGANIZATION</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eaLnBrk="1" hangingPunct="1"/>
            <a:r>
              <a:rPr lang="zh-CN" altLang="en-US" dirty="0">
                <a:latin typeface="Times New Roman" panose="02020603050405020304" pitchFamily="18" charset="0"/>
              </a:rPr>
              <a:t>数据与操作的封装</a:t>
            </a:r>
            <a:endParaRPr lang="en-US" altLang="zh-CN" dirty="0">
              <a:latin typeface="Times New Roman" panose="02020603050405020304" pitchFamily="18" charset="0"/>
            </a:endParaRPr>
          </a:p>
          <a:p>
            <a:pPr lvl="1" eaLnBrk="1" hangingPunct="1"/>
            <a:r>
              <a:rPr lang="zh-CN" altLang="en-US" dirty="0">
                <a:latin typeface="Times New Roman" panose="02020603050405020304" pitchFamily="18" charset="0"/>
              </a:rPr>
              <a:t>构件：对象</a:t>
            </a:r>
            <a:endParaRPr lang="en-US" altLang="zh-CN" dirty="0">
              <a:latin typeface="Times New Roman" panose="02020603050405020304" pitchFamily="18" charset="0"/>
            </a:endParaRPr>
          </a:p>
          <a:p>
            <a:pPr lvl="1" eaLnBrk="1" hangingPunct="1"/>
            <a:r>
              <a:rPr lang="zh-CN" altLang="en-US" dirty="0">
                <a:latin typeface="Times New Roman" panose="02020603050405020304" pitchFamily="18" charset="0"/>
              </a:rPr>
              <a:t>对象本质上是通过函数和过程的调用来交互的</a:t>
            </a:r>
            <a:endParaRPr lang="en-US" altLang="zh-CN" sz="2700" dirty="0">
              <a:latin typeface="Times New Roman" panose="02020603050405020304" pitchFamily="18" charset="0"/>
            </a:endParaRPr>
          </a:p>
          <a:p>
            <a:pPr lvl="1" eaLnBrk="1" hangingPunct="1"/>
            <a:r>
              <a:rPr lang="zh-CN" altLang="en-US" sz="2600" dirty="0">
                <a:latin typeface="Times New Roman" panose="02020603050405020304" pitchFamily="18" charset="0"/>
              </a:rPr>
              <a:t>优点：</a:t>
            </a:r>
            <a:endParaRPr lang="en-US" altLang="zh-CN" sz="2600" dirty="0">
              <a:latin typeface="Times New Roman" panose="02020603050405020304" pitchFamily="18" charset="0"/>
            </a:endParaRPr>
          </a:p>
          <a:p>
            <a:pPr lvl="2" indent="-246888" eaLnBrk="1" fontAlgn="auto" hangingPunct="1">
              <a:buFont typeface="Wingdings 2"/>
              <a:buChar char=""/>
              <a:defRPr/>
            </a:pPr>
            <a:r>
              <a:rPr lang="zh-CN" altLang="en-US" sz="2000" dirty="0">
                <a:latin typeface="Times New Roman" panose="02020603050405020304" pitchFamily="18" charset="0"/>
              </a:rPr>
              <a:t>因为对象对其它对象隐藏它的表示，所以可以改变一个对象的表示，而不影响其它的对象</a:t>
            </a:r>
            <a:endParaRPr lang="en-US" altLang="zh-CN" sz="2000" dirty="0">
              <a:latin typeface="Times New Roman" panose="02020603050405020304" pitchFamily="18" charset="0"/>
            </a:endParaRPr>
          </a:p>
          <a:p>
            <a:pPr lvl="2" indent="-246888" eaLnBrk="1" fontAlgn="auto" hangingPunct="1">
              <a:buFont typeface="Wingdings 2"/>
              <a:buChar char=""/>
              <a:defRPr/>
            </a:pPr>
            <a:r>
              <a:rPr lang="zh-CN" altLang="en-US" sz="2000" dirty="0">
                <a:latin typeface="Times New Roman" panose="02020603050405020304" pitchFamily="18" charset="0"/>
              </a:rPr>
              <a:t>设计者可将一些数据存取操作的问题分解成一些交互的代理程序的集合</a:t>
            </a:r>
            <a:endParaRPr lang="en-US" altLang="zh-CN" sz="2000" dirty="0">
              <a:latin typeface="Times New Roman" panose="02020603050405020304" pitchFamily="18" charset="0"/>
            </a:endParaRPr>
          </a:p>
          <a:p>
            <a:pPr lvl="1" eaLnBrk="1" hangingPunct="1">
              <a:defRPr/>
            </a:pPr>
            <a:r>
              <a:rPr lang="zh-CN" altLang="en-US" sz="2600" dirty="0">
                <a:latin typeface="Times New Roman" panose="02020603050405020304" pitchFamily="18" charset="0"/>
              </a:rPr>
              <a:t>缺点：</a:t>
            </a:r>
            <a:endParaRPr lang="en-US" altLang="zh-CN" sz="2600" dirty="0">
              <a:latin typeface="Times New Roman" panose="02020603050405020304" pitchFamily="18" charset="0"/>
            </a:endParaRPr>
          </a:p>
          <a:p>
            <a:pPr lvl="2" indent="-246888" eaLnBrk="1" fontAlgn="auto" hangingPunct="1">
              <a:buFont typeface="Wingdings 2"/>
              <a:buChar char=""/>
              <a:defRPr/>
            </a:pPr>
            <a:r>
              <a:rPr lang="zh-CN" altLang="en-US" sz="2000" dirty="0">
                <a:latin typeface="Times New Roman" panose="02020603050405020304" pitchFamily="18" charset="0"/>
              </a:rPr>
              <a:t>为了使一个对象和另一个对象通过过程调用等进行交互，必须知道对象的标识。只要一个对象的标识改变了，就必须修改所有其他明确调用它的对象。</a:t>
            </a:r>
            <a:endParaRPr lang="en-US" altLang="zh-CN" sz="2000" dirty="0">
              <a:latin typeface="Times New Roman" panose="02020603050405020304" pitchFamily="18" charset="0"/>
            </a:endParaRPr>
          </a:p>
          <a:p>
            <a:pPr lvl="2" indent="-246888" eaLnBrk="1" fontAlgn="auto" hangingPunct="1">
              <a:buFont typeface="Wingdings 2"/>
              <a:buChar char=""/>
              <a:defRPr/>
            </a:pPr>
            <a:r>
              <a:rPr lang="zh-CN" altLang="en-US" sz="2000" dirty="0">
                <a:latin typeface="Times New Roman" panose="02020603050405020304" pitchFamily="18" charset="0"/>
              </a:rPr>
              <a:t>必须修改所有显式调用它的其它对象，并消除由此带来的一些副作用。例如，如果</a:t>
            </a:r>
            <a:r>
              <a:rPr lang="en-US" altLang="zh-CN" sz="2000" dirty="0">
                <a:latin typeface="Times New Roman" panose="02020603050405020304" pitchFamily="18" charset="0"/>
              </a:rPr>
              <a:t>A</a:t>
            </a:r>
            <a:r>
              <a:rPr lang="zh-CN" altLang="en-US" sz="2000" dirty="0">
                <a:latin typeface="Times New Roman" panose="02020603050405020304" pitchFamily="18" charset="0"/>
              </a:rPr>
              <a:t>使用了对象</a:t>
            </a:r>
            <a:r>
              <a:rPr lang="en-US" altLang="zh-CN" sz="2000" dirty="0">
                <a:latin typeface="Times New Roman" panose="02020603050405020304" pitchFamily="18" charset="0"/>
              </a:rPr>
              <a:t>B</a:t>
            </a:r>
            <a:r>
              <a:rPr lang="zh-CN" altLang="en-US" sz="2000" dirty="0">
                <a:latin typeface="Times New Roman" panose="02020603050405020304" pitchFamily="18" charset="0"/>
              </a:rPr>
              <a:t>，</a:t>
            </a:r>
            <a:r>
              <a:rPr lang="en-US" altLang="zh-CN" sz="2000" dirty="0">
                <a:latin typeface="Times New Roman" panose="02020603050405020304" pitchFamily="18" charset="0"/>
              </a:rPr>
              <a:t>C</a:t>
            </a:r>
            <a:r>
              <a:rPr lang="zh-CN" altLang="en-US" sz="2000" dirty="0">
                <a:latin typeface="Times New Roman" panose="02020603050405020304" pitchFamily="18" charset="0"/>
              </a:rPr>
              <a:t>也使用了对象</a:t>
            </a:r>
            <a:r>
              <a:rPr lang="en-US" altLang="zh-CN" sz="2000" dirty="0">
                <a:latin typeface="Times New Roman" panose="02020603050405020304" pitchFamily="18" charset="0"/>
              </a:rPr>
              <a:t>B</a:t>
            </a:r>
            <a:r>
              <a:rPr lang="zh-CN" altLang="en-US" sz="2000" dirty="0">
                <a:latin typeface="Times New Roman" panose="02020603050405020304" pitchFamily="18" charset="0"/>
              </a:rPr>
              <a:t>，那么，</a:t>
            </a:r>
            <a:r>
              <a:rPr lang="en-US" altLang="zh-CN" sz="2000" dirty="0">
                <a:latin typeface="Times New Roman" panose="02020603050405020304" pitchFamily="18" charset="0"/>
              </a:rPr>
              <a:t>C</a:t>
            </a:r>
            <a:r>
              <a:rPr lang="zh-CN" altLang="en-US" sz="2000" dirty="0">
                <a:latin typeface="Times New Roman" panose="02020603050405020304" pitchFamily="18" charset="0"/>
              </a:rPr>
              <a:t>对</a:t>
            </a:r>
            <a:r>
              <a:rPr lang="en-US" altLang="zh-CN" sz="2000" dirty="0">
                <a:latin typeface="Times New Roman" panose="02020603050405020304" pitchFamily="18" charset="0"/>
              </a:rPr>
              <a:t>B</a:t>
            </a:r>
            <a:r>
              <a:rPr lang="zh-CN" altLang="en-US" sz="2000" dirty="0">
                <a:latin typeface="Times New Roman" panose="02020603050405020304" pitchFamily="18" charset="0"/>
              </a:rPr>
              <a:t>的使用所造成的对</a:t>
            </a:r>
            <a:r>
              <a:rPr lang="en-US" altLang="zh-CN" sz="2000" dirty="0">
                <a:latin typeface="Times New Roman" panose="02020603050405020304" pitchFamily="18" charset="0"/>
              </a:rPr>
              <a:t>A</a:t>
            </a:r>
            <a:r>
              <a:rPr lang="zh-CN" altLang="en-US" sz="2000" dirty="0">
                <a:latin typeface="Times New Roman" panose="02020603050405020304" pitchFamily="18" charset="0"/>
              </a:rPr>
              <a:t>的影响可能是料想不到的</a:t>
            </a:r>
          </a:p>
          <a:p>
            <a:pPr lvl="1" eaLnBrk="1" hangingPunct="1"/>
            <a:endParaRPr lang="en-US" altLang="zh-CN" sz="2000" dirty="0"/>
          </a:p>
          <a:p>
            <a:pPr lvl="1" eaLnBrk="1" hangingPunct="1"/>
            <a:endParaRPr lang="en-US" altLang="zh-CN" dirty="0"/>
          </a:p>
          <a:p>
            <a:pPr eaLnBrk="1" hangingPunct="1"/>
            <a:endParaRPr lang="zh-CN" altLang="en-US" dirty="0"/>
          </a:p>
        </p:txBody>
      </p:sp>
    </p:spTree>
    <p:extLst>
      <p:ext uri="{BB962C8B-B14F-4D97-AF65-F5344CB8AC3E}">
        <p14:creationId xmlns:p14="http://schemas.microsoft.com/office/powerpoint/2010/main" val="317907060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504056" y="1052736"/>
            <a:ext cx="10992544" cy="5040560"/>
          </a:xfrm>
        </p:spPr>
        <p:txBody>
          <a:bodyPr>
            <a:normAutofit/>
          </a:bodyPr>
          <a:lstStyle/>
          <a:p>
            <a:pPr eaLnBrk="1" hangingPunct="1">
              <a:buFont typeface="Wingdings" panose="05000000000000000000" pitchFamily="2" charset="2"/>
              <a:buChar char="n"/>
              <a:defRPr/>
            </a:pPr>
            <a:r>
              <a:rPr lang="zh-CN" altLang="en-US" dirty="0"/>
              <a:t>事件驱动，隐式调用</a:t>
            </a:r>
            <a:r>
              <a:rPr lang="zh-CN" altLang="en-US" dirty="0">
                <a:latin typeface="Times New Roman" panose="02020603050405020304" pitchFamily="18" charset="0"/>
              </a:rPr>
              <a:t>（</a:t>
            </a:r>
            <a:r>
              <a:rPr lang="en-US" altLang="zh-CN" dirty="0">
                <a:latin typeface="Times New Roman" panose="02020603050405020304" pitchFamily="18" charset="0"/>
              </a:rPr>
              <a:t>EVENT-BASED</a:t>
            </a:r>
            <a:r>
              <a:rPr lang="zh-CN" altLang="en-US" dirty="0">
                <a:latin typeface="Times New Roman" panose="02020603050405020304" pitchFamily="18" charset="0"/>
              </a:rPr>
              <a:t>，</a:t>
            </a:r>
            <a:r>
              <a:rPr lang="en-US" altLang="zh-CN" dirty="0">
                <a:latin typeface="Times New Roman" panose="02020603050405020304" pitchFamily="18" charset="0"/>
              </a:rPr>
              <a:t>IMPLICITINVOCATION</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sz="2800" b="0" dirty="0"/>
              <a:t>基于事件的隐式调用风格的思想是构件不直接调用一个过程，而是触发或广播一个或多个事件。系统中的其它构件中的过程在一个或多个事件中注册、当一个事件被触发，系统自动调用在这个事件中注册的所有过程。这样，一个事件的触发就导致了另一模块中的过程的调用。 </a:t>
            </a:r>
          </a:p>
          <a:p>
            <a:pPr marL="640080" lvl="1" indent="-246888" eaLnBrk="1" fontAlgn="auto" hangingPunct="1">
              <a:spcAft>
                <a:spcPts val="0"/>
              </a:spcAft>
              <a:buFont typeface="Wingdings 2"/>
              <a:buChar char=""/>
              <a:defRPr/>
            </a:pPr>
            <a:r>
              <a:rPr lang="zh-CN" altLang="en-US" sz="2800" b="0" dirty="0"/>
              <a:t>从体系结构上说，这种风格的构件是一些模块，这些模块既可以是一些过程，又可以是一些事件的集合。过程可以用通用的方式调用，也可以在系统事件中注册一些过程，当发生这些事件时，过程被调用。</a:t>
            </a:r>
            <a:endParaRPr lang="en-US" altLang="zh-CN" sz="2800" b="0" dirty="0"/>
          </a:p>
          <a:p>
            <a:pPr marL="640080" lvl="1" indent="-246888" algn="l" eaLnBrk="1" fontAlgn="auto" hangingPunct="1">
              <a:spcAft>
                <a:spcPts val="0"/>
              </a:spcAft>
              <a:buFont typeface="Wingdings 2"/>
              <a:buChar char=""/>
              <a:defRPr/>
            </a:pPr>
            <a:r>
              <a:rPr lang="en-US" altLang="zh-CN" sz="2800" b="0" dirty="0">
                <a:latin typeface="+mn-lt"/>
              </a:rPr>
              <a:t>Examples</a:t>
            </a:r>
            <a:r>
              <a:rPr lang="zh-CN" altLang="en-US" sz="2800" b="0" dirty="0">
                <a:latin typeface="+mn-lt"/>
              </a:rPr>
              <a:t>：</a:t>
            </a:r>
            <a:r>
              <a:rPr lang="zh-CN" altLang="en-US" sz="2800" b="0" dirty="0"/>
              <a:t>编辑器</a:t>
            </a:r>
            <a:r>
              <a:rPr lang="en-US" altLang="zh-CN" sz="2800" b="0" dirty="0"/>
              <a:t>/</a:t>
            </a:r>
            <a:r>
              <a:rPr lang="zh-CN" altLang="en-US" sz="2800" b="0" dirty="0"/>
              <a:t>数据库数据的一致性</a:t>
            </a:r>
            <a:r>
              <a:rPr lang="en-US" altLang="zh-CN" sz="2800" b="0" dirty="0"/>
              <a:t>/</a:t>
            </a:r>
            <a:r>
              <a:rPr lang="zh-CN" altLang="en-US" sz="2800" b="0" dirty="0"/>
              <a:t>键盘鼠标点击</a:t>
            </a:r>
            <a:br>
              <a:rPr lang="zh-CN" altLang="en-US" dirty="0"/>
            </a:br>
            <a:endParaRPr lang="zh-CN" altLang="en-US" dirty="0"/>
          </a:p>
          <a:p>
            <a:pPr marL="640080" lvl="1" indent="-246888" eaLnBrk="1" fontAlgn="auto" hangingPunct="1">
              <a:spcAft>
                <a:spcPts val="0"/>
              </a:spcAft>
              <a:buFont typeface="Wingdings 2"/>
              <a:buChar char=""/>
              <a:defRPr/>
            </a:pPr>
            <a:endParaRPr lang="zh-CN" altLang="en-US" dirty="0"/>
          </a:p>
        </p:txBody>
      </p:sp>
    </p:spTree>
    <p:extLst>
      <p:ext uri="{BB962C8B-B14F-4D97-AF65-F5344CB8AC3E}">
        <p14:creationId xmlns:p14="http://schemas.microsoft.com/office/powerpoint/2010/main" val="31163089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563724" y="1052736"/>
            <a:ext cx="11064552" cy="5184576"/>
          </a:xfrm>
        </p:spPr>
        <p:txBody>
          <a:bodyPr>
            <a:normAutofit/>
          </a:bodyPr>
          <a:lstStyle/>
          <a:p>
            <a:pPr eaLnBrk="1" hangingPunct="1">
              <a:buFont typeface="Wingdings" panose="05000000000000000000" pitchFamily="2" charset="2"/>
              <a:buChar char="n"/>
              <a:defRPr/>
            </a:pPr>
            <a:r>
              <a:rPr lang="zh-CN" altLang="en-US" dirty="0">
                <a:latin typeface="Times New Roman" panose="02020603050405020304" pitchFamily="18" charset="0"/>
              </a:rPr>
              <a:t>事件驱动，隐式调用（</a:t>
            </a:r>
            <a:r>
              <a:rPr lang="en-US" altLang="zh-CN" dirty="0">
                <a:latin typeface="Times New Roman" panose="02020603050405020304" pitchFamily="18" charset="0"/>
              </a:rPr>
              <a:t>EVENT-BASED</a:t>
            </a:r>
            <a:r>
              <a:rPr lang="zh-CN" altLang="en-US" dirty="0">
                <a:latin typeface="Times New Roman" panose="02020603050405020304" pitchFamily="18" charset="0"/>
              </a:rPr>
              <a:t>，</a:t>
            </a:r>
            <a:r>
              <a:rPr lang="en-US" altLang="zh-CN" dirty="0">
                <a:latin typeface="Times New Roman" panose="02020603050405020304" pitchFamily="18" charset="0"/>
              </a:rPr>
              <a:t>IMPLICITINVOCATION</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sz="3200" dirty="0"/>
              <a:t>优点</a:t>
            </a:r>
            <a:endParaRPr lang="en-US" altLang="zh-CN" sz="3200" dirty="0"/>
          </a:p>
          <a:p>
            <a:pPr lvl="3" indent="-246888" eaLnBrk="1" fontAlgn="auto" hangingPunct="1">
              <a:spcAft>
                <a:spcPts val="0"/>
              </a:spcAft>
              <a:buFont typeface="Wingdings 2"/>
              <a:buChar char=""/>
              <a:defRPr/>
            </a:pPr>
            <a:r>
              <a:rPr lang="zh-CN" altLang="en-US" sz="2600" dirty="0">
                <a:latin typeface="华文楷体" panose="02010600040101010101" pitchFamily="2" charset="-122"/>
                <a:ea typeface="华文楷体" panose="02010600040101010101" pitchFamily="2" charset="-122"/>
              </a:rPr>
              <a:t>为软件重用提供了强大的支持。当需要将一个构件加入现存系统中时，只需将它注册到系统的事件中。 </a:t>
            </a:r>
            <a:endParaRPr lang="en-US" altLang="zh-CN" sz="2600" dirty="0">
              <a:latin typeface="华文楷体" panose="02010600040101010101" pitchFamily="2" charset="-122"/>
              <a:ea typeface="华文楷体" panose="02010600040101010101" pitchFamily="2" charset="-122"/>
            </a:endParaRPr>
          </a:p>
          <a:p>
            <a:pPr lvl="3" indent="-246888" eaLnBrk="1" fontAlgn="auto" hangingPunct="1">
              <a:spcAft>
                <a:spcPts val="0"/>
              </a:spcAft>
              <a:buFont typeface="Wingdings 2"/>
              <a:buChar char=""/>
              <a:defRPr/>
            </a:pPr>
            <a:r>
              <a:rPr lang="zh-CN" altLang="en-US" sz="2600" dirty="0">
                <a:latin typeface="华文楷体" panose="02010600040101010101" pitchFamily="2" charset="-122"/>
                <a:ea typeface="华文楷体" panose="02010600040101010101" pitchFamily="2" charset="-122"/>
              </a:rPr>
              <a:t>为改进系统带来了方便。当用一个构件代替另一个构件时，不会影响到其它构件的接口。 </a:t>
            </a:r>
            <a:endParaRPr lang="en-US" altLang="zh-CN" sz="2600" dirty="0">
              <a:latin typeface="华文楷体" panose="02010600040101010101" pitchFamily="2" charset="-122"/>
              <a:ea typeface="华文楷体" panose="02010600040101010101" pitchFamily="2" charset="-122"/>
            </a:endParaRPr>
          </a:p>
          <a:p>
            <a:pPr marL="640080" lvl="1" indent="-246888" eaLnBrk="1" fontAlgn="auto" hangingPunct="1">
              <a:spcAft>
                <a:spcPts val="0"/>
              </a:spcAft>
              <a:buFont typeface="Wingdings 2"/>
              <a:buChar char=""/>
              <a:defRPr/>
            </a:pPr>
            <a:r>
              <a:rPr lang="zh-CN" altLang="en-US" sz="3200" dirty="0"/>
              <a:t>缺点</a:t>
            </a:r>
            <a:endParaRPr lang="en-US" altLang="zh-CN" sz="3200" dirty="0"/>
          </a:p>
          <a:p>
            <a:pPr lvl="3" indent="-246888" eaLnBrk="1" fontAlgn="auto" hangingPunct="1">
              <a:spcAft>
                <a:spcPts val="0"/>
              </a:spcAft>
              <a:buFont typeface="Wingdings 2"/>
              <a:buChar char=""/>
              <a:defRPr/>
            </a:pPr>
            <a:r>
              <a:rPr lang="zh-CN" altLang="en-US" sz="2600" dirty="0">
                <a:latin typeface="华文楷体" panose="02010600040101010101" pitchFamily="2" charset="-122"/>
                <a:ea typeface="华文楷体" panose="02010600040101010101" pitchFamily="2" charset="-122"/>
              </a:rPr>
              <a:t>构件放弃了对系统计算的控制。一个构件可能会触发另外一个事件时，不能确定其它构件是否会响应它。</a:t>
            </a:r>
          </a:p>
          <a:p>
            <a:pPr lvl="3" indent="-246888" eaLnBrk="1" fontAlgn="auto" hangingPunct="1">
              <a:spcAft>
                <a:spcPts val="0"/>
              </a:spcAft>
              <a:buFont typeface="Wingdings 2"/>
              <a:buChar char=""/>
              <a:defRPr/>
            </a:pPr>
            <a:r>
              <a:rPr lang="zh-CN" altLang="en-US" sz="2600" dirty="0">
                <a:latin typeface="华文楷体" panose="02010600040101010101" pitchFamily="2" charset="-122"/>
                <a:ea typeface="华文楷体" panose="02010600040101010101" pitchFamily="2" charset="-122"/>
              </a:rPr>
              <a:t>既然过程的语义必须依赖于被触发事件的上下文约束，关于正确性的推理存在问题。 </a:t>
            </a:r>
          </a:p>
        </p:txBody>
      </p:sp>
    </p:spTree>
    <p:extLst>
      <p:ext uri="{BB962C8B-B14F-4D97-AF65-F5344CB8AC3E}">
        <p14:creationId xmlns:p14="http://schemas.microsoft.com/office/powerpoint/2010/main" val="1857222222"/>
      </p:ext>
    </p:extLst>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emplate/>
  <TotalTime>20975</TotalTime>
  <Words>4436</Words>
  <Application>Microsoft Office PowerPoint</Application>
  <PresentationFormat>宽屏</PresentationFormat>
  <Paragraphs>374</Paragraphs>
  <Slides>40</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40</vt:i4>
      </vt:variant>
    </vt:vector>
  </HeadingPairs>
  <TitlesOfParts>
    <vt:vector size="54" baseType="lpstr">
      <vt:lpstr>仿宋</vt:lpstr>
      <vt:lpstr>黑体</vt:lpstr>
      <vt:lpstr>华文楷体</vt:lpstr>
      <vt:lpstr>华文中宋</vt:lpstr>
      <vt:lpstr>楷体</vt:lpstr>
      <vt:lpstr>宋体</vt:lpstr>
      <vt:lpstr>微软雅黑</vt:lpstr>
      <vt:lpstr>Arial</vt:lpstr>
      <vt:lpstr>Ink Free</vt:lpstr>
      <vt:lpstr>Times</vt:lpstr>
      <vt:lpstr>Times New Roman</vt:lpstr>
      <vt:lpstr>Wingdings</vt:lpstr>
      <vt:lpstr>Wingdings 2</vt:lpstr>
      <vt:lpstr>Blank Presentation</vt:lpstr>
      <vt:lpstr>体系结构风格  &amp; 一些面向对象的设计法则</vt:lpstr>
      <vt:lpstr>PowerPoint 演示文稿</vt:lpstr>
      <vt:lpstr>PowerPoint 演示文稿</vt:lpstr>
      <vt:lpstr>PowerPoint 演示文稿</vt:lpstr>
      <vt:lpstr>体系结构风格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Yiwei Dong</dc:creator>
  <cp:lastModifiedBy>^_^ AaaZ</cp:lastModifiedBy>
  <cp:revision>1857</cp:revision>
  <cp:lastPrinted>2017-05-23T01:03:28Z</cp:lastPrinted>
  <dcterms:created xsi:type="dcterms:W3CDTF">2016-05-25T14:04:48Z</dcterms:created>
  <dcterms:modified xsi:type="dcterms:W3CDTF">2024-06-05T02:00:58Z</dcterms:modified>
</cp:coreProperties>
</file>