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7" r:id="rId2"/>
    <p:sldId id="259" r:id="rId3"/>
    <p:sldId id="302" r:id="rId4"/>
    <p:sldId id="299" r:id="rId5"/>
    <p:sldId id="300" r:id="rId6"/>
    <p:sldId id="301" r:id="rId7"/>
    <p:sldId id="261" r:id="rId8"/>
    <p:sldId id="287" r:id="rId9"/>
    <p:sldId id="288" r:id="rId10"/>
    <p:sldId id="290" r:id="rId11"/>
    <p:sldId id="289" r:id="rId12"/>
    <p:sldId id="291" r:id="rId13"/>
    <p:sldId id="292" r:id="rId14"/>
    <p:sldId id="293" r:id="rId15"/>
    <p:sldId id="294" r:id="rId16"/>
    <p:sldId id="295" r:id="rId17"/>
    <p:sldId id="296" r:id="rId18"/>
    <p:sldId id="297" r:id="rId19"/>
    <p:sldId id="277" r:id="rId20"/>
    <p:sldId id="303" r:id="rId21"/>
    <p:sldId id="304" r:id="rId22"/>
    <p:sldId id="267" r:id="rId23"/>
    <p:sldId id="305" r:id="rId2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F98FF"/>
    <a:srgbClr val="3B6B9F"/>
    <a:srgbClr val="5FB2B0"/>
    <a:srgbClr val="06AE70"/>
    <a:srgbClr val="A7CF3A"/>
    <a:srgbClr val="F39972"/>
    <a:srgbClr val="44AAC7"/>
    <a:srgbClr val="30273C"/>
    <a:srgbClr val="06D3B5"/>
    <a:srgbClr val="07D2B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266" autoAdjust="0"/>
    <p:restoredTop sz="87279"/>
  </p:normalViewPr>
  <p:slideViewPr>
    <p:cSldViewPr snapToGrid="0" showGuides="1">
      <p:cViewPr varScale="1">
        <p:scale>
          <a:sx n="95" d="100"/>
          <a:sy n="95" d="100"/>
        </p:scale>
        <p:origin x="1236" y="7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3A58B9-4039-4219-9BB5-0678BC5D481D}" type="datetimeFigureOut">
              <a:rPr lang="zh-CN" altLang="en-US" smtClean="0"/>
              <a:t>2024-06-09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2698070-A24E-49DC-B84D-82283BE2FEE1}" type="slidenum">
              <a:rPr lang="zh-CN" altLang="en-US" smtClean="0"/>
              <a:t>‹#›</a:t>
            </a:fld>
            <a:endParaRPr lang="zh-CN" altLang="en-US"/>
          </a:p>
        </p:txBody>
      </p:sp>
    </p:spTree>
    <p:extLst>
      <p:ext uri="{BB962C8B-B14F-4D97-AF65-F5344CB8AC3E}">
        <p14:creationId xmlns:p14="http://schemas.microsoft.com/office/powerpoint/2010/main" val="21011145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2698070-A24E-49DC-B84D-82283BE2FEE1}" type="slidenum">
              <a:rPr lang="zh-CN" altLang="en-US" smtClean="0"/>
              <a:t>3</a:t>
            </a:fld>
            <a:endParaRPr lang="zh-CN" altLang="en-US"/>
          </a:p>
        </p:txBody>
      </p:sp>
    </p:spTree>
    <p:extLst>
      <p:ext uri="{BB962C8B-B14F-4D97-AF65-F5344CB8AC3E}">
        <p14:creationId xmlns:p14="http://schemas.microsoft.com/office/powerpoint/2010/main" val="31615065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2698070-A24E-49DC-B84D-82283BE2FEE1}" type="slidenum">
              <a:rPr lang="zh-CN" altLang="en-US" smtClean="0"/>
              <a:t>11</a:t>
            </a:fld>
            <a:endParaRPr lang="zh-CN" altLang="en-US"/>
          </a:p>
        </p:txBody>
      </p:sp>
    </p:spTree>
    <p:extLst>
      <p:ext uri="{BB962C8B-B14F-4D97-AF65-F5344CB8AC3E}">
        <p14:creationId xmlns:p14="http://schemas.microsoft.com/office/powerpoint/2010/main" val="17820966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2698070-A24E-49DC-B84D-82283BE2FEE1}" type="slidenum">
              <a:rPr lang="zh-CN" altLang="en-US" smtClean="0"/>
              <a:t>17</a:t>
            </a:fld>
            <a:endParaRPr lang="zh-CN" altLang="en-US"/>
          </a:p>
        </p:txBody>
      </p:sp>
    </p:spTree>
    <p:extLst>
      <p:ext uri="{BB962C8B-B14F-4D97-AF65-F5344CB8AC3E}">
        <p14:creationId xmlns:p14="http://schemas.microsoft.com/office/powerpoint/2010/main" val="8444008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2698070-A24E-49DC-B84D-82283BE2FEE1}" type="slidenum">
              <a:rPr lang="zh-CN" altLang="en-US" smtClean="0"/>
              <a:t>18</a:t>
            </a:fld>
            <a:endParaRPr lang="zh-CN" altLang="en-US"/>
          </a:p>
        </p:txBody>
      </p:sp>
    </p:spTree>
    <p:extLst>
      <p:ext uri="{BB962C8B-B14F-4D97-AF65-F5344CB8AC3E}">
        <p14:creationId xmlns:p14="http://schemas.microsoft.com/office/powerpoint/2010/main" val="31527807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A8000C8-DB0A-4832-8A9D-FF2FB54F5ED4}"/>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5792DEF3-E00A-4807-93C5-51DF9600DAF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A1BB5908-882B-4E5B-9DBD-777D19343388}"/>
              </a:ext>
            </a:extLst>
          </p:cNvPr>
          <p:cNvSpPr>
            <a:spLocks noGrp="1"/>
          </p:cNvSpPr>
          <p:nvPr>
            <p:ph type="dt" sz="half" idx="10"/>
          </p:nvPr>
        </p:nvSpPr>
        <p:spPr/>
        <p:txBody>
          <a:bodyPr/>
          <a:lstStyle/>
          <a:p>
            <a:fld id="{5863A0B4-428F-4FB6-B7DC-984CE213154D}" type="datetimeFigureOut">
              <a:rPr lang="zh-CN" altLang="en-US" smtClean="0"/>
              <a:t>2024-06-09</a:t>
            </a:fld>
            <a:endParaRPr lang="zh-CN" altLang="en-US"/>
          </a:p>
        </p:txBody>
      </p:sp>
      <p:sp>
        <p:nvSpPr>
          <p:cNvPr id="5" name="页脚占位符 4">
            <a:extLst>
              <a:ext uri="{FF2B5EF4-FFF2-40B4-BE49-F238E27FC236}">
                <a16:creationId xmlns:a16="http://schemas.microsoft.com/office/drawing/2014/main" id="{5CFFA68F-68E0-48E4-BD81-C5060C28B18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94A6035-8364-4C91-81E4-C1D09B6FB950}"/>
              </a:ext>
            </a:extLst>
          </p:cNvPr>
          <p:cNvSpPr>
            <a:spLocks noGrp="1"/>
          </p:cNvSpPr>
          <p:nvPr>
            <p:ph type="sldNum" sz="quarter" idx="12"/>
          </p:nvPr>
        </p:nvSpPr>
        <p:spPr/>
        <p:txBody>
          <a:bodyPr/>
          <a:lstStyle/>
          <a:p>
            <a:fld id="{ADA493F8-B01B-49A1-9D15-08FDF2604DBF}" type="slidenum">
              <a:rPr lang="zh-CN" altLang="en-US" smtClean="0"/>
              <a:t>‹#›</a:t>
            </a:fld>
            <a:endParaRPr lang="zh-CN" altLang="en-US"/>
          </a:p>
        </p:txBody>
      </p:sp>
    </p:spTree>
    <p:extLst>
      <p:ext uri="{BB962C8B-B14F-4D97-AF65-F5344CB8AC3E}">
        <p14:creationId xmlns:p14="http://schemas.microsoft.com/office/powerpoint/2010/main" val="3414788731"/>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80E9FCC-315C-4C55-B3A5-0B6118BC5FC7}"/>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6A840D97-8BED-422A-89A0-5A01A00060C8}"/>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EE23E9C-8AC2-4F48-99DA-55CB760320B1}"/>
              </a:ext>
            </a:extLst>
          </p:cNvPr>
          <p:cNvSpPr>
            <a:spLocks noGrp="1"/>
          </p:cNvSpPr>
          <p:nvPr>
            <p:ph type="dt" sz="half" idx="10"/>
          </p:nvPr>
        </p:nvSpPr>
        <p:spPr/>
        <p:txBody>
          <a:bodyPr/>
          <a:lstStyle/>
          <a:p>
            <a:fld id="{5863A0B4-428F-4FB6-B7DC-984CE213154D}" type="datetimeFigureOut">
              <a:rPr lang="zh-CN" altLang="en-US" smtClean="0"/>
              <a:t>2024-06-09</a:t>
            </a:fld>
            <a:endParaRPr lang="zh-CN" altLang="en-US"/>
          </a:p>
        </p:txBody>
      </p:sp>
      <p:sp>
        <p:nvSpPr>
          <p:cNvPr id="5" name="页脚占位符 4">
            <a:extLst>
              <a:ext uri="{FF2B5EF4-FFF2-40B4-BE49-F238E27FC236}">
                <a16:creationId xmlns:a16="http://schemas.microsoft.com/office/drawing/2014/main" id="{F55ABE53-1E6E-4B63-88D9-55A11FF6DDC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7040A28-A5A8-4F9D-B1AC-09153D7207D8}"/>
              </a:ext>
            </a:extLst>
          </p:cNvPr>
          <p:cNvSpPr>
            <a:spLocks noGrp="1"/>
          </p:cNvSpPr>
          <p:nvPr>
            <p:ph type="sldNum" sz="quarter" idx="12"/>
          </p:nvPr>
        </p:nvSpPr>
        <p:spPr/>
        <p:txBody>
          <a:bodyPr/>
          <a:lstStyle/>
          <a:p>
            <a:fld id="{ADA493F8-B01B-49A1-9D15-08FDF2604DBF}" type="slidenum">
              <a:rPr lang="zh-CN" altLang="en-US" smtClean="0"/>
              <a:t>‹#›</a:t>
            </a:fld>
            <a:endParaRPr lang="zh-CN" altLang="en-US"/>
          </a:p>
        </p:txBody>
      </p:sp>
    </p:spTree>
    <p:extLst>
      <p:ext uri="{BB962C8B-B14F-4D97-AF65-F5344CB8AC3E}">
        <p14:creationId xmlns:p14="http://schemas.microsoft.com/office/powerpoint/2010/main" val="809288655"/>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E230F942-82C6-4B0A-AE7B-75BF64F0DD73}"/>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355DF261-1B19-4BBD-8EF8-61E70BBA292D}"/>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34099E3-BF09-4CFC-93FF-1A32A0F39430}"/>
              </a:ext>
            </a:extLst>
          </p:cNvPr>
          <p:cNvSpPr>
            <a:spLocks noGrp="1"/>
          </p:cNvSpPr>
          <p:nvPr>
            <p:ph type="dt" sz="half" idx="10"/>
          </p:nvPr>
        </p:nvSpPr>
        <p:spPr/>
        <p:txBody>
          <a:bodyPr/>
          <a:lstStyle/>
          <a:p>
            <a:fld id="{5863A0B4-428F-4FB6-B7DC-984CE213154D}" type="datetimeFigureOut">
              <a:rPr lang="zh-CN" altLang="en-US" smtClean="0"/>
              <a:t>2024-06-09</a:t>
            </a:fld>
            <a:endParaRPr lang="zh-CN" altLang="en-US"/>
          </a:p>
        </p:txBody>
      </p:sp>
      <p:sp>
        <p:nvSpPr>
          <p:cNvPr id="5" name="页脚占位符 4">
            <a:extLst>
              <a:ext uri="{FF2B5EF4-FFF2-40B4-BE49-F238E27FC236}">
                <a16:creationId xmlns:a16="http://schemas.microsoft.com/office/drawing/2014/main" id="{00EE9F4D-5581-4E77-B3CA-85B1651B27F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E875EB2-0B1F-4997-9447-3B5F768B552B}"/>
              </a:ext>
            </a:extLst>
          </p:cNvPr>
          <p:cNvSpPr>
            <a:spLocks noGrp="1"/>
          </p:cNvSpPr>
          <p:nvPr>
            <p:ph type="sldNum" sz="quarter" idx="12"/>
          </p:nvPr>
        </p:nvSpPr>
        <p:spPr/>
        <p:txBody>
          <a:bodyPr/>
          <a:lstStyle/>
          <a:p>
            <a:fld id="{ADA493F8-B01B-49A1-9D15-08FDF2604DBF}" type="slidenum">
              <a:rPr lang="zh-CN" altLang="en-US" smtClean="0"/>
              <a:t>‹#›</a:t>
            </a:fld>
            <a:endParaRPr lang="zh-CN" altLang="en-US"/>
          </a:p>
        </p:txBody>
      </p:sp>
    </p:spTree>
    <p:extLst>
      <p:ext uri="{BB962C8B-B14F-4D97-AF65-F5344CB8AC3E}">
        <p14:creationId xmlns:p14="http://schemas.microsoft.com/office/powerpoint/2010/main" val="1708013210"/>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360B12E-4652-4402-AA0D-00C0AA9C2172}"/>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4DF83D0B-7FF3-48CC-88BD-049C44EE59EE}"/>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ED5C808-32B8-45AB-86AD-7EE9EB60E3B2}"/>
              </a:ext>
            </a:extLst>
          </p:cNvPr>
          <p:cNvSpPr>
            <a:spLocks noGrp="1"/>
          </p:cNvSpPr>
          <p:nvPr>
            <p:ph type="dt" sz="half" idx="10"/>
          </p:nvPr>
        </p:nvSpPr>
        <p:spPr/>
        <p:txBody>
          <a:bodyPr/>
          <a:lstStyle/>
          <a:p>
            <a:fld id="{5863A0B4-428F-4FB6-B7DC-984CE213154D}" type="datetimeFigureOut">
              <a:rPr lang="zh-CN" altLang="en-US" smtClean="0"/>
              <a:t>2024-06-09</a:t>
            </a:fld>
            <a:endParaRPr lang="zh-CN" altLang="en-US"/>
          </a:p>
        </p:txBody>
      </p:sp>
      <p:sp>
        <p:nvSpPr>
          <p:cNvPr id="5" name="页脚占位符 4">
            <a:extLst>
              <a:ext uri="{FF2B5EF4-FFF2-40B4-BE49-F238E27FC236}">
                <a16:creationId xmlns:a16="http://schemas.microsoft.com/office/drawing/2014/main" id="{E518BEED-89C7-42A1-84A6-AFEFE3C901A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8E879B1-C10F-41F2-A12C-BC1C52258C3A}"/>
              </a:ext>
            </a:extLst>
          </p:cNvPr>
          <p:cNvSpPr>
            <a:spLocks noGrp="1"/>
          </p:cNvSpPr>
          <p:nvPr>
            <p:ph type="sldNum" sz="quarter" idx="12"/>
          </p:nvPr>
        </p:nvSpPr>
        <p:spPr/>
        <p:txBody>
          <a:bodyPr/>
          <a:lstStyle/>
          <a:p>
            <a:fld id="{ADA493F8-B01B-49A1-9D15-08FDF2604DBF}" type="slidenum">
              <a:rPr lang="zh-CN" altLang="en-US" smtClean="0"/>
              <a:t>‹#›</a:t>
            </a:fld>
            <a:endParaRPr lang="zh-CN" altLang="en-US"/>
          </a:p>
        </p:txBody>
      </p:sp>
    </p:spTree>
    <p:extLst>
      <p:ext uri="{BB962C8B-B14F-4D97-AF65-F5344CB8AC3E}">
        <p14:creationId xmlns:p14="http://schemas.microsoft.com/office/powerpoint/2010/main" val="1988520126"/>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A20187-843A-409A-BC06-09C13C808C5F}"/>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5A11BC67-0280-40BF-86E8-DDE88969B4E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05206AC2-0007-4A48-B7A9-6C23E291F75F}"/>
              </a:ext>
            </a:extLst>
          </p:cNvPr>
          <p:cNvSpPr>
            <a:spLocks noGrp="1"/>
          </p:cNvSpPr>
          <p:nvPr>
            <p:ph type="dt" sz="half" idx="10"/>
          </p:nvPr>
        </p:nvSpPr>
        <p:spPr/>
        <p:txBody>
          <a:bodyPr/>
          <a:lstStyle/>
          <a:p>
            <a:fld id="{5863A0B4-428F-4FB6-B7DC-984CE213154D}" type="datetimeFigureOut">
              <a:rPr lang="zh-CN" altLang="en-US" smtClean="0"/>
              <a:t>2024-06-09</a:t>
            </a:fld>
            <a:endParaRPr lang="zh-CN" altLang="en-US"/>
          </a:p>
        </p:txBody>
      </p:sp>
      <p:sp>
        <p:nvSpPr>
          <p:cNvPr id="5" name="页脚占位符 4">
            <a:extLst>
              <a:ext uri="{FF2B5EF4-FFF2-40B4-BE49-F238E27FC236}">
                <a16:creationId xmlns:a16="http://schemas.microsoft.com/office/drawing/2014/main" id="{1771CD01-8547-4AC0-9189-3A2068623C6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22135EF-FAD8-4DB4-835F-8F3A081B1667}"/>
              </a:ext>
            </a:extLst>
          </p:cNvPr>
          <p:cNvSpPr>
            <a:spLocks noGrp="1"/>
          </p:cNvSpPr>
          <p:nvPr>
            <p:ph type="sldNum" sz="quarter" idx="12"/>
          </p:nvPr>
        </p:nvSpPr>
        <p:spPr/>
        <p:txBody>
          <a:bodyPr/>
          <a:lstStyle/>
          <a:p>
            <a:fld id="{ADA493F8-B01B-49A1-9D15-08FDF2604DBF}" type="slidenum">
              <a:rPr lang="zh-CN" altLang="en-US" smtClean="0"/>
              <a:t>‹#›</a:t>
            </a:fld>
            <a:endParaRPr lang="zh-CN" altLang="en-US"/>
          </a:p>
        </p:txBody>
      </p:sp>
    </p:spTree>
    <p:extLst>
      <p:ext uri="{BB962C8B-B14F-4D97-AF65-F5344CB8AC3E}">
        <p14:creationId xmlns:p14="http://schemas.microsoft.com/office/powerpoint/2010/main" val="3181704160"/>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1E61E75-3CA7-4A16-B8D8-F029CE35333A}"/>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D285DDA4-2316-4A0D-AE44-3306E80568A6}"/>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E67F642C-FC45-460C-B623-C6DB5C930565}"/>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85A4BDD9-60AB-4CFD-B507-9374782F811E}"/>
              </a:ext>
            </a:extLst>
          </p:cNvPr>
          <p:cNvSpPr>
            <a:spLocks noGrp="1"/>
          </p:cNvSpPr>
          <p:nvPr>
            <p:ph type="dt" sz="half" idx="10"/>
          </p:nvPr>
        </p:nvSpPr>
        <p:spPr/>
        <p:txBody>
          <a:bodyPr/>
          <a:lstStyle/>
          <a:p>
            <a:fld id="{5863A0B4-428F-4FB6-B7DC-984CE213154D}" type="datetimeFigureOut">
              <a:rPr lang="zh-CN" altLang="en-US" smtClean="0"/>
              <a:t>2024-06-09</a:t>
            </a:fld>
            <a:endParaRPr lang="zh-CN" altLang="en-US"/>
          </a:p>
        </p:txBody>
      </p:sp>
      <p:sp>
        <p:nvSpPr>
          <p:cNvPr id="6" name="页脚占位符 5">
            <a:extLst>
              <a:ext uri="{FF2B5EF4-FFF2-40B4-BE49-F238E27FC236}">
                <a16:creationId xmlns:a16="http://schemas.microsoft.com/office/drawing/2014/main" id="{FD195283-A9A3-4C8C-AC01-32938BE4851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2CD57D2-D1C7-426F-B3B2-9F3743BBC0F4}"/>
              </a:ext>
            </a:extLst>
          </p:cNvPr>
          <p:cNvSpPr>
            <a:spLocks noGrp="1"/>
          </p:cNvSpPr>
          <p:nvPr>
            <p:ph type="sldNum" sz="quarter" idx="12"/>
          </p:nvPr>
        </p:nvSpPr>
        <p:spPr/>
        <p:txBody>
          <a:bodyPr/>
          <a:lstStyle/>
          <a:p>
            <a:fld id="{ADA493F8-B01B-49A1-9D15-08FDF2604DBF}" type="slidenum">
              <a:rPr lang="zh-CN" altLang="en-US" smtClean="0"/>
              <a:t>‹#›</a:t>
            </a:fld>
            <a:endParaRPr lang="zh-CN" altLang="en-US"/>
          </a:p>
        </p:txBody>
      </p:sp>
    </p:spTree>
    <p:extLst>
      <p:ext uri="{BB962C8B-B14F-4D97-AF65-F5344CB8AC3E}">
        <p14:creationId xmlns:p14="http://schemas.microsoft.com/office/powerpoint/2010/main" val="4014984392"/>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098C0C2-6EFB-4276-BCBE-C7CD2F44BA2F}"/>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FA9E6407-1C18-40B8-B4A3-B660D1960CA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5BC9B893-1BF7-4B73-8833-975865B9D9A8}"/>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AF325EA4-7DC5-4C5D-8312-25C356D067F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4BF050A0-4114-4C64-A0E7-3BAE1A92D0D8}"/>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5CD7844B-F78D-465A-B254-0A5EB0F5CB8F}"/>
              </a:ext>
            </a:extLst>
          </p:cNvPr>
          <p:cNvSpPr>
            <a:spLocks noGrp="1"/>
          </p:cNvSpPr>
          <p:nvPr>
            <p:ph type="dt" sz="half" idx="10"/>
          </p:nvPr>
        </p:nvSpPr>
        <p:spPr/>
        <p:txBody>
          <a:bodyPr/>
          <a:lstStyle/>
          <a:p>
            <a:fld id="{5863A0B4-428F-4FB6-B7DC-984CE213154D}" type="datetimeFigureOut">
              <a:rPr lang="zh-CN" altLang="en-US" smtClean="0"/>
              <a:t>2024-06-09</a:t>
            </a:fld>
            <a:endParaRPr lang="zh-CN" altLang="en-US"/>
          </a:p>
        </p:txBody>
      </p:sp>
      <p:sp>
        <p:nvSpPr>
          <p:cNvPr id="8" name="页脚占位符 7">
            <a:extLst>
              <a:ext uri="{FF2B5EF4-FFF2-40B4-BE49-F238E27FC236}">
                <a16:creationId xmlns:a16="http://schemas.microsoft.com/office/drawing/2014/main" id="{2E881C43-1859-4D03-BA26-CAA05FDE47AF}"/>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CF6ED185-2747-4DBB-A721-8E6B59C6234A}"/>
              </a:ext>
            </a:extLst>
          </p:cNvPr>
          <p:cNvSpPr>
            <a:spLocks noGrp="1"/>
          </p:cNvSpPr>
          <p:nvPr>
            <p:ph type="sldNum" sz="quarter" idx="12"/>
          </p:nvPr>
        </p:nvSpPr>
        <p:spPr/>
        <p:txBody>
          <a:bodyPr/>
          <a:lstStyle/>
          <a:p>
            <a:fld id="{ADA493F8-B01B-49A1-9D15-08FDF2604DBF}" type="slidenum">
              <a:rPr lang="zh-CN" altLang="en-US" smtClean="0"/>
              <a:t>‹#›</a:t>
            </a:fld>
            <a:endParaRPr lang="zh-CN" altLang="en-US"/>
          </a:p>
        </p:txBody>
      </p:sp>
    </p:spTree>
    <p:extLst>
      <p:ext uri="{BB962C8B-B14F-4D97-AF65-F5344CB8AC3E}">
        <p14:creationId xmlns:p14="http://schemas.microsoft.com/office/powerpoint/2010/main" val="2988076687"/>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535BB5-8857-4117-808C-99B027CFC5B7}"/>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33003E71-329E-423B-BF8C-CBC1FCC1E67D}"/>
              </a:ext>
            </a:extLst>
          </p:cNvPr>
          <p:cNvSpPr>
            <a:spLocks noGrp="1"/>
          </p:cNvSpPr>
          <p:nvPr>
            <p:ph type="dt" sz="half" idx="10"/>
          </p:nvPr>
        </p:nvSpPr>
        <p:spPr/>
        <p:txBody>
          <a:bodyPr/>
          <a:lstStyle/>
          <a:p>
            <a:fld id="{5863A0B4-428F-4FB6-B7DC-984CE213154D}" type="datetimeFigureOut">
              <a:rPr lang="zh-CN" altLang="en-US" smtClean="0"/>
              <a:t>2024-06-09</a:t>
            </a:fld>
            <a:endParaRPr lang="zh-CN" altLang="en-US"/>
          </a:p>
        </p:txBody>
      </p:sp>
      <p:sp>
        <p:nvSpPr>
          <p:cNvPr id="4" name="页脚占位符 3">
            <a:extLst>
              <a:ext uri="{FF2B5EF4-FFF2-40B4-BE49-F238E27FC236}">
                <a16:creationId xmlns:a16="http://schemas.microsoft.com/office/drawing/2014/main" id="{CB5ECC43-BBC7-4844-AF6E-6570BD2B8DC2}"/>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8BA3353B-A9E5-45CB-ABCD-C501DD25D544}"/>
              </a:ext>
            </a:extLst>
          </p:cNvPr>
          <p:cNvSpPr>
            <a:spLocks noGrp="1"/>
          </p:cNvSpPr>
          <p:nvPr>
            <p:ph type="sldNum" sz="quarter" idx="12"/>
          </p:nvPr>
        </p:nvSpPr>
        <p:spPr/>
        <p:txBody>
          <a:bodyPr/>
          <a:lstStyle/>
          <a:p>
            <a:fld id="{ADA493F8-B01B-49A1-9D15-08FDF2604DBF}" type="slidenum">
              <a:rPr lang="zh-CN" altLang="en-US" smtClean="0"/>
              <a:t>‹#›</a:t>
            </a:fld>
            <a:endParaRPr lang="zh-CN" altLang="en-US"/>
          </a:p>
        </p:txBody>
      </p:sp>
    </p:spTree>
    <p:extLst>
      <p:ext uri="{BB962C8B-B14F-4D97-AF65-F5344CB8AC3E}">
        <p14:creationId xmlns:p14="http://schemas.microsoft.com/office/powerpoint/2010/main" val="2032455815"/>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9A45E3AB-C149-49B1-96E8-5DA131164181}"/>
              </a:ext>
            </a:extLst>
          </p:cNvPr>
          <p:cNvSpPr>
            <a:spLocks noGrp="1"/>
          </p:cNvSpPr>
          <p:nvPr>
            <p:ph type="dt" sz="half" idx="10"/>
          </p:nvPr>
        </p:nvSpPr>
        <p:spPr/>
        <p:txBody>
          <a:bodyPr/>
          <a:lstStyle/>
          <a:p>
            <a:fld id="{5863A0B4-428F-4FB6-B7DC-984CE213154D}" type="datetimeFigureOut">
              <a:rPr lang="zh-CN" altLang="en-US" smtClean="0"/>
              <a:t>2024-06-09</a:t>
            </a:fld>
            <a:endParaRPr lang="zh-CN" altLang="en-US"/>
          </a:p>
        </p:txBody>
      </p:sp>
      <p:sp>
        <p:nvSpPr>
          <p:cNvPr id="3" name="页脚占位符 2">
            <a:extLst>
              <a:ext uri="{FF2B5EF4-FFF2-40B4-BE49-F238E27FC236}">
                <a16:creationId xmlns:a16="http://schemas.microsoft.com/office/drawing/2014/main" id="{ACB9B376-5A11-4A11-86F8-4DF4F3C0C031}"/>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5100219D-6F20-45F2-AD97-FA0376324797}"/>
              </a:ext>
            </a:extLst>
          </p:cNvPr>
          <p:cNvSpPr>
            <a:spLocks noGrp="1"/>
          </p:cNvSpPr>
          <p:nvPr>
            <p:ph type="sldNum" sz="quarter" idx="12"/>
          </p:nvPr>
        </p:nvSpPr>
        <p:spPr/>
        <p:txBody>
          <a:bodyPr/>
          <a:lstStyle/>
          <a:p>
            <a:fld id="{ADA493F8-B01B-49A1-9D15-08FDF2604DBF}" type="slidenum">
              <a:rPr lang="zh-CN" altLang="en-US" smtClean="0"/>
              <a:t>‹#›</a:t>
            </a:fld>
            <a:endParaRPr lang="zh-CN" altLang="en-US"/>
          </a:p>
        </p:txBody>
      </p:sp>
    </p:spTree>
    <p:extLst>
      <p:ext uri="{BB962C8B-B14F-4D97-AF65-F5344CB8AC3E}">
        <p14:creationId xmlns:p14="http://schemas.microsoft.com/office/powerpoint/2010/main" val="3490988525"/>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82CE36C-CC21-4349-B6E8-D1AC867CB723}"/>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78CC963C-5B29-4812-9A7C-F74D558DA7E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13A87710-79B0-42C8-89E8-4842148989A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BBE6D5CE-64EB-4B0A-93D9-5D54EEF0E914}"/>
              </a:ext>
            </a:extLst>
          </p:cNvPr>
          <p:cNvSpPr>
            <a:spLocks noGrp="1"/>
          </p:cNvSpPr>
          <p:nvPr>
            <p:ph type="dt" sz="half" idx="10"/>
          </p:nvPr>
        </p:nvSpPr>
        <p:spPr/>
        <p:txBody>
          <a:bodyPr/>
          <a:lstStyle/>
          <a:p>
            <a:fld id="{5863A0B4-428F-4FB6-B7DC-984CE213154D}" type="datetimeFigureOut">
              <a:rPr lang="zh-CN" altLang="en-US" smtClean="0"/>
              <a:t>2024-06-09</a:t>
            </a:fld>
            <a:endParaRPr lang="zh-CN" altLang="en-US"/>
          </a:p>
        </p:txBody>
      </p:sp>
      <p:sp>
        <p:nvSpPr>
          <p:cNvPr id="6" name="页脚占位符 5">
            <a:extLst>
              <a:ext uri="{FF2B5EF4-FFF2-40B4-BE49-F238E27FC236}">
                <a16:creationId xmlns:a16="http://schemas.microsoft.com/office/drawing/2014/main" id="{295BDBB5-D7B6-4D25-9883-9B4EAB445F4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C6B6C3EE-D5C9-4BD8-8F53-119718B438F4}"/>
              </a:ext>
            </a:extLst>
          </p:cNvPr>
          <p:cNvSpPr>
            <a:spLocks noGrp="1"/>
          </p:cNvSpPr>
          <p:nvPr>
            <p:ph type="sldNum" sz="quarter" idx="12"/>
          </p:nvPr>
        </p:nvSpPr>
        <p:spPr/>
        <p:txBody>
          <a:bodyPr/>
          <a:lstStyle/>
          <a:p>
            <a:fld id="{ADA493F8-B01B-49A1-9D15-08FDF2604DBF}" type="slidenum">
              <a:rPr lang="zh-CN" altLang="en-US" smtClean="0"/>
              <a:t>‹#›</a:t>
            </a:fld>
            <a:endParaRPr lang="zh-CN" altLang="en-US"/>
          </a:p>
        </p:txBody>
      </p:sp>
    </p:spTree>
    <p:extLst>
      <p:ext uri="{BB962C8B-B14F-4D97-AF65-F5344CB8AC3E}">
        <p14:creationId xmlns:p14="http://schemas.microsoft.com/office/powerpoint/2010/main" val="690654458"/>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38E78E3-0099-4D93-A3BC-FC3740A1FECF}"/>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E38E371D-1E15-4B8B-AD5A-54B685923E9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0AC0FC41-3407-4183-928C-EBEF76F18F6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23D087C1-1787-4D38-886C-4D28A4890DA7}"/>
              </a:ext>
            </a:extLst>
          </p:cNvPr>
          <p:cNvSpPr>
            <a:spLocks noGrp="1"/>
          </p:cNvSpPr>
          <p:nvPr>
            <p:ph type="dt" sz="half" idx="10"/>
          </p:nvPr>
        </p:nvSpPr>
        <p:spPr/>
        <p:txBody>
          <a:bodyPr/>
          <a:lstStyle/>
          <a:p>
            <a:fld id="{5863A0B4-428F-4FB6-B7DC-984CE213154D}" type="datetimeFigureOut">
              <a:rPr lang="zh-CN" altLang="en-US" smtClean="0"/>
              <a:t>2024-06-09</a:t>
            </a:fld>
            <a:endParaRPr lang="zh-CN" altLang="en-US"/>
          </a:p>
        </p:txBody>
      </p:sp>
      <p:sp>
        <p:nvSpPr>
          <p:cNvPr id="6" name="页脚占位符 5">
            <a:extLst>
              <a:ext uri="{FF2B5EF4-FFF2-40B4-BE49-F238E27FC236}">
                <a16:creationId xmlns:a16="http://schemas.microsoft.com/office/drawing/2014/main" id="{AB757A00-FE42-4B9F-94E6-29D85BBEB1A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AFB2DCA-C828-4C1D-90E7-76BF51FFA828}"/>
              </a:ext>
            </a:extLst>
          </p:cNvPr>
          <p:cNvSpPr>
            <a:spLocks noGrp="1"/>
          </p:cNvSpPr>
          <p:nvPr>
            <p:ph type="sldNum" sz="quarter" idx="12"/>
          </p:nvPr>
        </p:nvSpPr>
        <p:spPr/>
        <p:txBody>
          <a:bodyPr/>
          <a:lstStyle/>
          <a:p>
            <a:fld id="{ADA493F8-B01B-49A1-9D15-08FDF2604DBF}" type="slidenum">
              <a:rPr lang="zh-CN" altLang="en-US" smtClean="0"/>
              <a:t>‹#›</a:t>
            </a:fld>
            <a:endParaRPr lang="zh-CN" altLang="en-US"/>
          </a:p>
        </p:txBody>
      </p:sp>
    </p:spTree>
    <p:extLst>
      <p:ext uri="{BB962C8B-B14F-4D97-AF65-F5344CB8AC3E}">
        <p14:creationId xmlns:p14="http://schemas.microsoft.com/office/powerpoint/2010/main" val="4260965577"/>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4D5053BE-0EB0-4984-8EFF-4E623762572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a:extLst>
              <a:ext uri="{FF2B5EF4-FFF2-40B4-BE49-F238E27FC236}">
                <a16:creationId xmlns:a16="http://schemas.microsoft.com/office/drawing/2014/main" id="{3442CEB7-2537-4C71-B709-6502E4FBF39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4" name="日期占位符 3">
            <a:extLst>
              <a:ext uri="{FF2B5EF4-FFF2-40B4-BE49-F238E27FC236}">
                <a16:creationId xmlns:a16="http://schemas.microsoft.com/office/drawing/2014/main" id="{462CF92C-897D-4DF8-B0DA-DD6C46D4A60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思源宋体 CN" panose="02020400000000000000" pitchFamily="18" charset="-122"/>
                <a:ea typeface="思源宋体 CN" panose="02020400000000000000" pitchFamily="18" charset="-122"/>
              </a:defRPr>
            </a:lvl1pPr>
          </a:lstStyle>
          <a:p>
            <a:fld id="{5863A0B4-428F-4FB6-B7DC-984CE213154D}" type="datetimeFigureOut">
              <a:rPr lang="zh-CN" altLang="en-US" smtClean="0"/>
              <a:pPr/>
              <a:t>2024-06-09</a:t>
            </a:fld>
            <a:endParaRPr lang="zh-CN" altLang="en-US" dirty="0"/>
          </a:p>
        </p:txBody>
      </p:sp>
      <p:sp>
        <p:nvSpPr>
          <p:cNvPr id="5" name="页脚占位符 4">
            <a:extLst>
              <a:ext uri="{FF2B5EF4-FFF2-40B4-BE49-F238E27FC236}">
                <a16:creationId xmlns:a16="http://schemas.microsoft.com/office/drawing/2014/main" id="{EAB672E3-8196-48EB-83FB-E9CCD6BEA22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思源宋体 CN" panose="02020400000000000000" pitchFamily="18" charset="-122"/>
                <a:ea typeface="思源宋体 CN" panose="02020400000000000000" pitchFamily="18" charset="-122"/>
              </a:defRPr>
            </a:lvl1pPr>
          </a:lstStyle>
          <a:p>
            <a:endParaRPr lang="zh-CN" altLang="en-US" dirty="0"/>
          </a:p>
        </p:txBody>
      </p:sp>
      <p:sp>
        <p:nvSpPr>
          <p:cNvPr id="6" name="灯片编号占位符 5">
            <a:extLst>
              <a:ext uri="{FF2B5EF4-FFF2-40B4-BE49-F238E27FC236}">
                <a16:creationId xmlns:a16="http://schemas.microsoft.com/office/drawing/2014/main" id="{D71D9744-3F86-4E76-AAFF-CEE801698AD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思源宋体 CN" panose="02020400000000000000" pitchFamily="18" charset="-122"/>
                <a:ea typeface="思源宋体 CN" panose="02020400000000000000" pitchFamily="18" charset="-122"/>
              </a:defRPr>
            </a:lvl1pPr>
          </a:lstStyle>
          <a:p>
            <a:fld id="{ADA493F8-B01B-49A1-9D15-08FDF2604DBF}" type="slidenum">
              <a:rPr lang="zh-CN" altLang="en-US" smtClean="0"/>
              <a:pPr/>
              <a:t>‹#›</a:t>
            </a:fld>
            <a:endParaRPr lang="zh-CN" altLang="en-US" dirty="0"/>
          </a:p>
        </p:txBody>
      </p:sp>
    </p:spTree>
    <p:extLst>
      <p:ext uri="{BB962C8B-B14F-4D97-AF65-F5344CB8AC3E}">
        <p14:creationId xmlns:p14="http://schemas.microsoft.com/office/powerpoint/2010/main" val="14389748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思源宋体 CN" panose="02020400000000000000" pitchFamily="18" charset="-122"/>
          <a:ea typeface="思源宋体 CN" panose="02020400000000000000" pitchFamily="18"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思源宋体 CN" panose="02020400000000000000" pitchFamily="18" charset="-122"/>
          <a:ea typeface="思源宋体 CN" panose="02020400000000000000" pitchFamily="18"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思源宋体 CN" panose="02020400000000000000" pitchFamily="18" charset="-122"/>
          <a:ea typeface="思源宋体 CN" panose="02020400000000000000" pitchFamily="18"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思源宋体 CN" panose="02020400000000000000" pitchFamily="18" charset="-122"/>
          <a:ea typeface="思源宋体 CN" panose="02020400000000000000" pitchFamily="18"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思源宋体 CN" panose="02020400000000000000" pitchFamily="18" charset="-122"/>
          <a:ea typeface="思源宋体 CN" panose="02020400000000000000" pitchFamily="18"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思源宋体 CN" panose="02020400000000000000" pitchFamily="18" charset="-122"/>
          <a:ea typeface="思源宋体 CN" panose="02020400000000000000" pitchFamily="18"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image" Target="../media/image1.jpg"/><Relationship Id="rId1" Type="http://schemas.openxmlformats.org/officeDocument/2006/relationships/slideLayout" Target="../slideLayouts/slideLayout7.xml"/><Relationship Id="rId4" Type="http://schemas.openxmlformats.org/officeDocument/2006/relationships/image" Target="../media/image3.wmf"/></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图片 1" descr="未标题-1.jpg"/>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0" y="0"/>
            <a:ext cx="12185904" cy="6858000"/>
          </a:xfrm>
          <a:prstGeom prst="rect">
            <a:avLst/>
          </a:prstGeom>
        </p:spPr>
      </p:pic>
      <p:sp>
        <p:nvSpPr>
          <p:cNvPr id="18" name="文本框 17">
            <a:extLst>
              <a:ext uri="{FF2B5EF4-FFF2-40B4-BE49-F238E27FC236}">
                <a16:creationId xmlns:a16="http://schemas.microsoft.com/office/drawing/2014/main" id="{FB56B557-D3CF-47F1-91D3-13C81209883E}"/>
              </a:ext>
            </a:extLst>
          </p:cNvPr>
          <p:cNvSpPr txBox="1"/>
          <p:nvPr/>
        </p:nvSpPr>
        <p:spPr>
          <a:xfrm>
            <a:off x="518900" y="1181629"/>
            <a:ext cx="8609266" cy="2123658"/>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6600" dirty="0">
                <a:solidFill>
                  <a:schemeClr val="tx1">
                    <a:lumMod val="75000"/>
                    <a:lumOff val="25000"/>
                  </a:schemeClr>
                </a:solidFill>
                <a:latin typeface="宋体" panose="02010600030101010101" pitchFamily="2" charset="-122"/>
                <a:ea typeface="宋体" panose="02010600030101010101" pitchFamily="2" charset="-122"/>
              </a:rPr>
              <a:t>软件项目管理课程</a:t>
            </a:r>
            <a:endParaRPr lang="en-US" altLang="zh-CN" sz="6600" dirty="0">
              <a:solidFill>
                <a:schemeClr val="tx1">
                  <a:lumMod val="75000"/>
                  <a:lumOff val="25000"/>
                </a:schemeClr>
              </a:solidFill>
              <a:latin typeface="宋体" panose="02010600030101010101" pitchFamily="2" charset="-122"/>
              <a:ea typeface="宋体" panose="02010600030101010101" pitchFamily="2" charset="-122"/>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6600" dirty="0">
                <a:solidFill>
                  <a:schemeClr val="tx1">
                    <a:lumMod val="75000"/>
                    <a:lumOff val="25000"/>
                  </a:schemeClr>
                </a:solidFill>
                <a:latin typeface="宋体" panose="02010600030101010101" pitchFamily="2" charset="-122"/>
                <a:ea typeface="宋体" panose="02010600030101010101" pitchFamily="2" charset="-122"/>
              </a:rPr>
              <a:t>大作业一</a:t>
            </a:r>
            <a:endParaRPr kumimoji="0" lang="en-US" altLang="zh-CN" sz="6600" b="0" i="0" u="none" strike="noStrike" kern="1200" cap="none" spc="0" normalizeH="0" baseline="0" noProof="0" dirty="0">
              <a:ln>
                <a:noFill/>
              </a:ln>
              <a:solidFill>
                <a:schemeClr val="tx1">
                  <a:lumMod val="75000"/>
                  <a:lumOff val="25000"/>
                </a:schemeClr>
              </a:solidFill>
              <a:effectLst/>
              <a:uLnTx/>
              <a:uFillTx/>
              <a:latin typeface="宋体" panose="02010600030101010101" pitchFamily="2" charset="-122"/>
              <a:ea typeface="宋体" panose="02010600030101010101" pitchFamily="2" charset="-122"/>
            </a:endParaRPr>
          </a:p>
        </p:txBody>
      </p:sp>
      <p:sp>
        <p:nvSpPr>
          <p:cNvPr id="5" name="文本框 4">
            <a:extLst>
              <a:ext uri="{FF2B5EF4-FFF2-40B4-BE49-F238E27FC236}">
                <a16:creationId xmlns:a16="http://schemas.microsoft.com/office/drawing/2014/main" id="{DC2785C8-E8B1-6272-2918-36BAD9F7A822}"/>
              </a:ext>
            </a:extLst>
          </p:cNvPr>
          <p:cNvSpPr txBox="1"/>
          <p:nvPr/>
        </p:nvSpPr>
        <p:spPr>
          <a:xfrm>
            <a:off x="1668416" y="3963793"/>
            <a:ext cx="6359478" cy="523220"/>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800" b="1" kern="0" dirty="0">
                <a:solidFill>
                  <a:schemeClr val="tx1">
                    <a:lumMod val="65000"/>
                    <a:lumOff val="35000"/>
                  </a:schemeClr>
                </a:solidFill>
                <a:latin typeface="宋体" panose="02010600030101010101" pitchFamily="2" charset="-122"/>
                <a:ea typeface="宋体" panose="02010600030101010101" pitchFamily="2" charset="-122"/>
              </a:rPr>
              <a:t>组员：黄子安、任宇、侯妤欣、徐森彬</a:t>
            </a:r>
            <a:endParaRPr kumimoji="0" lang="zh-CN" altLang="en-US" sz="2800" b="1" i="0" u="none" strike="noStrike" kern="0" cap="none" spc="0" normalizeH="0" baseline="0" noProof="0" dirty="0">
              <a:ln>
                <a:noFill/>
              </a:ln>
              <a:solidFill>
                <a:schemeClr val="tx1">
                  <a:lumMod val="65000"/>
                  <a:lumOff val="35000"/>
                </a:schemeClr>
              </a:solidFill>
              <a:effectLst/>
              <a:uLnTx/>
              <a:uFillTx/>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1400197789"/>
      </p:ext>
    </p:extLst>
  </p:cSld>
  <p:clrMapOvr>
    <a:masterClrMapping/>
  </p:clrMapOvr>
  <mc:AlternateContent xmlns:mc="http://schemas.openxmlformats.org/markup-compatibility/2006" xmlns:p14="http://schemas.microsoft.com/office/powerpoint/2010/main">
    <mc:Choice Requires="p14">
      <p:transition spd="slow" p14:dur="2500" advTm="0">
        <p:checker/>
      </p:transition>
    </mc:Choice>
    <mc:Fallback xmlns="">
      <p:transition spd="slow" advTm="0">
        <p:check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trips(down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wipe(left)">
                                      <p:cBhvr>
                                        <p:cTn id="12"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 name="组合 31">
            <a:extLst>
              <a:ext uri="{FF2B5EF4-FFF2-40B4-BE49-F238E27FC236}">
                <a16:creationId xmlns:a16="http://schemas.microsoft.com/office/drawing/2014/main" id="{2159E56E-962A-4A4B-96C6-3B6ADE92486C}"/>
              </a:ext>
            </a:extLst>
          </p:cNvPr>
          <p:cNvGrpSpPr/>
          <p:nvPr/>
        </p:nvGrpSpPr>
        <p:grpSpPr>
          <a:xfrm>
            <a:off x="737374" y="1966953"/>
            <a:ext cx="4908958" cy="1983529"/>
            <a:chOff x="463143" y="1597600"/>
            <a:chExt cx="4908958" cy="1831318"/>
          </a:xfrm>
        </p:grpSpPr>
        <p:sp>
          <p:nvSpPr>
            <p:cNvPr id="33" name="矩形: 圆角 32">
              <a:extLst>
                <a:ext uri="{FF2B5EF4-FFF2-40B4-BE49-F238E27FC236}">
                  <a16:creationId xmlns:a16="http://schemas.microsoft.com/office/drawing/2014/main" id="{55054667-93E6-4F30-87F6-A7F7E61D3CDC}"/>
                </a:ext>
              </a:extLst>
            </p:cNvPr>
            <p:cNvSpPr/>
            <p:nvPr/>
          </p:nvSpPr>
          <p:spPr bwMode="auto">
            <a:xfrm>
              <a:off x="463143" y="1599481"/>
              <a:ext cx="4908958" cy="1829437"/>
            </a:xfrm>
            <a:prstGeom prst="roundRect">
              <a:avLst>
                <a:gd name="adj" fmla="val 12149"/>
              </a:avLst>
            </a:prstGeom>
            <a:solidFill>
              <a:schemeClr val="bg1"/>
            </a:solidFill>
            <a:ln>
              <a:noFill/>
            </a:ln>
            <a:effectLst>
              <a:outerShdw blurRad="762000" sx="95000" sy="95000" algn="ctr" rotWithShape="0">
                <a:prstClr val="black">
                  <a:alpha val="10000"/>
                </a:prstClr>
              </a:outerShdw>
            </a:effectLst>
          </p:spPr>
          <p:txBody>
            <a:bodyPr vert="horz" wrap="square" lIns="91439" tIns="45719" rIns="91439" bIns="45719" numCol="1" anchor="t" anchorCtr="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prstClr val="black"/>
                </a:solidFill>
                <a:effectLst/>
                <a:uLnTx/>
                <a:uFillTx/>
                <a:latin typeface="思源宋体 CN" panose="02020400000000000000" pitchFamily="18" charset="-122"/>
                <a:ea typeface="+mn-ea"/>
                <a:cs typeface="+mn-cs"/>
              </a:endParaRPr>
            </a:p>
          </p:txBody>
        </p:sp>
        <p:grpSp>
          <p:nvGrpSpPr>
            <p:cNvPr id="34" name="组合 33">
              <a:extLst>
                <a:ext uri="{FF2B5EF4-FFF2-40B4-BE49-F238E27FC236}">
                  <a16:creationId xmlns:a16="http://schemas.microsoft.com/office/drawing/2014/main" id="{4439499B-70EF-4D1A-B4BC-5979F2695A91}"/>
                </a:ext>
              </a:extLst>
            </p:cNvPr>
            <p:cNvGrpSpPr/>
            <p:nvPr/>
          </p:nvGrpSpPr>
          <p:grpSpPr>
            <a:xfrm>
              <a:off x="463143" y="1597600"/>
              <a:ext cx="4865510" cy="1542193"/>
              <a:chOff x="386943" y="1569025"/>
              <a:chExt cx="4865510" cy="1542193"/>
            </a:xfrm>
          </p:grpSpPr>
          <p:sp>
            <p:nvSpPr>
              <p:cNvPr id="35" name="Freeform 5">
                <a:extLst>
                  <a:ext uri="{FF2B5EF4-FFF2-40B4-BE49-F238E27FC236}">
                    <a16:creationId xmlns:a16="http://schemas.microsoft.com/office/drawing/2014/main" id="{830394BB-1DA8-4915-A606-2DBDAE28CDED}"/>
                  </a:ext>
                </a:extLst>
              </p:cNvPr>
              <p:cNvSpPr/>
              <p:nvPr/>
            </p:nvSpPr>
            <p:spPr bwMode="auto">
              <a:xfrm>
                <a:off x="386943" y="1569025"/>
                <a:ext cx="1628776" cy="472453"/>
              </a:xfrm>
              <a:prstGeom prst="round2DiagRect">
                <a:avLst>
                  <a:gd name="adj1" fmla="val 50000"/>
                  <a:gd name="adj2" fmla="val 0"/>
                </a:avLst>
              </a:prstGeom>
              <a:solidFill>
                <a:srgbClr val="5FB2B0"/>
              </a:solidFill>
              <a:ln>
                <a:noFill/>
              </a:ln>
              <a:effectLst/>
            </p:spPr>
            <p:txBody>
              <a:bodyPr vert="horz" wrap="square" lIns="91439" tIns="45719" rIns="91439" bIns="45719" numCol="1" anchor="ctr" anchorCtr="0" compatLnSpc="1"/>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0" cap="none" spc="0" normalizeH="0" baseline="0" noProof="0" dirty="0">
                    <a:ln>
                      <a:noFill/>
                    </a:ln>
                    <a:solidFill>
                      <a:prstClr val="white"/>
                    </a:solidFill>
                    <a:effectLst/>
                    <a:uLnTx/>
                    <a:uFillTx/>
                    <a:latin typeface="思源宋体 CN" panose="02020400000000000000" pitchFamily="18" charset="-122"/>
                    <a:ea typeface="思源宋体 CN" panose="02020400000000000000" pitchFamily="18" charset="-122"/>
                    <a:cs typeface="+mn-cs"/>
                  </a:rPr>
                  <a:t>第一点</a:t>
                </a:r>
                <a:endParaRPr kumimoji="0" lang="en-US" sz="2000" b="1" i="0" u="none" strike="noStrike" kern="0" cap="none" spc="0" normalizeH="0" baseline="0" noProof="0" dirty="0">
                  <a:ln>
                    <a:noFill/>
                  </a:ln>
                  <a:solidFill>
                    <a:prstClr val="white"/>
                  </a:solidFill>
                  <a:effectLst/>
                  <a:uLnTx/>
                  <a:uFillTx/>
                  <a:latin typeface="思源宋体 CN" panose="02020400000000000000" pitchFamily="18" charset="-122"/>
                  <a:ea typeface="思源宋体 CN" panose="02020400000000000000" pitchFamily="18" charset="-122"/>
                  <a:cs typeface="+mn-cs"/>
                </a:endParaRPr>
              </a:p>
            </p:txBody>
          </p:sp>
          <p:sp>
            <p:nvSpPr>
              <p:cNvPr id="36" name="文本框 35">
                <a:extLst>
                  <a:ext uri="{FF2B5EF4-FFF2-40B4-BE49-F238E27FC236}">
                    <a16:creationId xmlns:a16="http://schemas.microsoft.com/office/drawing/2014/main" id="{C213A4EA-631D-4C16-B747-C3CE0C5DA453}"/>
                  </a:ext>
                </a:extLst>
              </p:cNvPr>
              <p:cNvSpPr txBox="1"/>
              <p:nvPr/>
            </p:nvSpPr>
            <p:spPr>
              <a:xfrm>
                <a:off x="432612" y="2123412"/>
                <a:ext cx="4819841" cy="987806"/>
              </a:xfrm>
              <a:prstGeom prst="rect">
                <a:avLst/>
              </a:prstGeom>
              <a:noFill/>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black">
                        <a:lumMod val="65000"/>
                        <a:lumOff val="35000"/>
                      </a:prstClr>
                    </a:solidFill>
                    <a:effectLst/>
                    <a:uLnTx/>
                    <a:uFillTx/>
                    <a:latin typeface="思源宋体 CN" panose="02020400000000000000" pitchFamily="18" charset="-122"/>
                    <a:ea typeface="思源宋体 CN" panose="02020400000000000000" pitchFamily="18" charset="-122"/>
                    <a:cs typeface="+mn-cs"/>
                  </a:rPr>
                  <a:t>从项目的工作分解结构</a:t>
                </a:r>
                <a:r>
                  <a:rPr kumimoji="0" lang="zh-CN" altLang="en-US" sz="1600" b="0" i="0" u="none" strike="noStrike" kern="1200" cap="none" spc="0" normalizeH="0" baseline="0" noProof="0" dirty="0">
                    <a:ln>
                      <a:noFill/>
                    </a:ln>
                    <a:solidFill>
                      <a:prstClr val="black">
                        <a:lumMod val="65000"/>
                        <a:lumOff val="35000"/>
                      </a:prstClr>
                    </a:solidFill>
                    <a:effectLst/>
                    <a:uLnTx/>
                    <a:uFillTx/>
                    <a:latin typeface="Times New Roman" panose="02020603050405020304" pitchFamily="18" charset="0"/>
                    <a:ea typeface="思源宋体 CN" panose="02020400000000000000" pitchFamily="18" charset="-122"/>
                    <a:cs typeface="Times New Roman" panose="02020603050405020304" pitchFamily="18" charset="0"/>
                  </a:rPr>
                  <a:t>（</a:t>
                </a:r>
                <a:r>
                  <a:rPr kumimoji="0" lang="en-US" altLang="zh-CN" sz="1600" b="0" i="0" u="none" strike="noStrike" kern="1200" cap="none" spc="0" normalizeH="0" baseline="0" noProof="0" dirty="0">
                    <a:ln>
                      <a:noFill/>
                    </a:ln>
                    <a:solidFill>
                      <a:prstClr val="black">
                        <a:lumMod val="65000"/>
                        <a:lumOff val="35000"/>
                      </a:prstClr>
                    </a:solidFill>
                    <a:effectLst/>
                    <a:uLnTx/>
                    <a:uFillTx/>
                    <a:latin typeface="Times New Roman" panose="02020603050405020304" pitchFamily="18" charset="0"/>
                    <a:ea typeface="思源宋体 CN" panose="02020400000000000000" pitchFamily="18" charset="-122"/>
                    <a:cs typeface="Times New Roman" panose="02020603050405020304" pitchFamily="18" charset="0"/>
                  </a:rPr>
                  <a:t>WBS</a:t>
                </a:r>
                <a:r>
                  <a:rPr kumimoji="0" lang="zh-CN" altLang="en-US" sz="1600" b="0" i="0" u="none" strike="noStrike" kern="1200" cap="none" spc="0" normalizeH="0" baseline="0" noProof="0" dirty="0">
                    <a:ln>
                      <a:noFill/>
                    </a:ln>
                    <a:solidFill>
                      <a:prstClr val="black">
                        <a:lumMod val="65000"/>
                        <a:lumOff val="35000"/>
                      </a:prstClr>
                    </a:solidFill>
                    <a:effectLst/>
                    <a:uLnTx/>
                    <a:uFillTx/>
                    <a:latin typeface="Times New Roman" panose="02020603050405020304" pitchFamily="18" charset="0"/>
                    <a:ea typeface="思源宋体 CN" panose="02020400000000000000" pitchFamily="18" charset="-122"/>
                    <a:cs typeface="Times New Roman" panose="02020603050405020304" pitchFamily="18" charset="0"/>
                  </a:rPr>
                  <a:t>）</a:t>
                </a:r>
                <a:r>
                  <a:rPr kumimoji="0" lang="zh-CN" altLang="en-US" sz="1400" b="0" i="0" u="none" strike="noStrike" kern="1200" cap="none" spc="0" normalizeH="0" baseline="0" noProof="0" dirty="0">
                    <a:ln>
                      <a:noFill/>
                    </a:ln>
                    <a:solidFill>
                      <a:prstClr val="black">
                        <a:lumMod val="65000"/>
                        <a:lumOff val="35000"/>
                      </a:prstClr>
                    </a:solidFill>
                    <a:effectLst/>
                    <a:uLnTx/>
                    <a:uFillTx/>
                    <a:latin typeface="思源宋体 CN" panose="02020400000000000000" pitchFamily="18" charset="-122"/>
                    <a:ea typeface="思源宋体 CN" panose="02020400000000000000" pitchFamily="18" charset="-122"/>
                    <a:cs typeface="+mn-cs"/>
                  </a:rPr>
                  <a:t>出发，理解好项目的实施范围，梳理清楚每个任务对于团队人员能力的要求，从能力要求出发匹配合适的成员人选。</a:t>
                </a:r>
              </a:p>
            </p:txBody>
          </p:sp>
        </p:grpSp>
      </p:grpSp>
      <p:grpSp>
        <p:nvGrpSpPr>
          <p:cNvPr id="37" name="组合 36">
            <a:extLst>
              <a:ext uri="{FF2B5EF4-FFF2-40B4-BE49-F238E27FC236}">
                <a16:creationId xmlns:a16="http://schemas.microsoft.com/office/drawing/2014/main" id="{A03C5A0C-509E-4950-9C66-D35173EB6FD6}"/>
              </a:ext>
            </a:extLst>
          </p:cNvPr>
          <p:cNvGrpSpPr/>
          <p:nvPr/>
        </p:nvGrpSpPr>
        <p:grpSpPr>
          <a:xfrm>
            <a:off x="737374" y="4265846"/>
            <a:ext cx="4908958" cy="2146756"/>
            <a:chOff x="463143" y="1597600"/>
            <a:chExt cx="4908958" cy="2146756"/>
          </a:xfrm>
        </p:grpSpPr>
        <p:sp>
          <p:nvSpPr>
            <p:cNvPr id="38" name="矩形: 圆角 37">
              <a:extLst>
                <a:ext uri="{FF2B5EF4-FFF2-40B4-BE49-F238E27FC236}">
                  <a16:creationId xmlns:a16="http://schemas.microsoft.com/office/drawing/2014/main" id="{47CAD070-BF4E-471F-8DE4-E9A3C17E762F}"/>
                </a:ext>
              </a:extLst>
            </p:cNvPr>
            <p:cNvSpPr/>
            <p:nvPr/>
          </p:nvSpPr>
          <p:spPr bwMode="auto">
            <a:xfrm>
              <a:off x="463143" y="1599479"/>
              <a:ext cx="4908958" cy="2109861"/>
            </a:xfrm>
            <a:prstGeom prst="roundRect">
              <a:avLst>
                <a:gd name="adj" fmla="val 12149"/>
              </a:avLst>
            </a:prstGeom>
            <a:solidFill>
              <a:schemeClr val="bg1"/>
            </a:solidFill>
            <a:ln>
              <a:noFill/>
            </a:ln>
            <a:effectLst>
              <a:outerShdw blurRad="762000" sx="95000" sy="95000" algn="ctr" rotWithShape="0">
                <a:prstClr val="black">
                  <a:alpha val="10000"/>
                </a:prstClr>
              </a:outerShdw>
            </a:effectLst>
          </p:spPr>
          <p:txBody>
            <a:bodyPr vert="horz" wrap="square" lIns="91439" tIns="45719" rIns="91439" bIns="45719" numCol="1" anchor="t" anchorCtr="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prstClr val="black"/>
                </a:solidFill>
                <a:effectLst/>
                <a:uLnTx/>
                <a:uFillTx/>
                <a:latin typeface="思源宋体 CN" panose="02020400000000000000" pitchFamily="18" charset="-122"/>
                <a:ea typeface="+mn-ea"/>
                <a:cs typeface="+mn-cs"/>
              </a:endParaRPr>
            </a:p>
          </p:txBody>
        </p:sp>
        <p:grpSp>
          <p:nvGrpSpPr>
            <p:cNvPr id="39" name="组合 38">
              <a:extLst>
                <a:ext uri="{FF2B5EF4-FFF2-40B4-BE49-F238E27FC236}">
                  <a16:creationId xmlns:a16="http://schemas.microsoft.com/office/drawing/2014/main" id="{FB15512F-0DF3-4DB9-B939-62141328F268}"/>
                </a:ext>
              </a:extLst>
            </p:cNvPr>
            <p:cNvGrpSpPr/>
            <p:nvPr/>
          </p:nvGrpSpPr>
          <p:grpSpPr>
            <a:xfrm>
              <a:off x="463143" y="1597600"/>
              <a:ext cx="4835412" cy="2146756"/>
              <a:chOff x="386943" y="1569025"/>
              <a:chExt cx="4835412" cy="2146756"/>
            </a:xfrm>
          </p:grpSpPr>
          <p:sp>
            <p:nvSpPr>
              <p:cNvPr id="40" name="Freeform 5">
                <a:extLst>
                  <a:ext uri="{FF2B5EF4-FFF2-40B4-BE49-F238E27FC236}">
                    <a16:creationId xmlns:a16="http://schemas.microsoft.com/office/drawing/2014/main" id="{E3B196B3-B182-484D-81B6-5DD3F2E8ADC3}"/>
                  </a:ext>
                </a:extLst>
              </p:cNvPr>
              <p:cNvSpPr/>
              <p:nvPr/>
            </p:nvSpPr>
            <p:spPr bwMode="auto">
              <a:xfrm>
                <a:off x="386943" y="1569025"/>
                <a:ext cx="1628776" cy="472453"/>
              </a:xfrm>
              <a:prstGeom prst="round2DiagRect">
                <a:avLst>
                  <a:gd name="adj1" fmla="val 50000"/>
                  <a:gd name="adj2" fmla="val 0"/>
                </a:avLst>
              </a:prstGeom>
              <a:solidFill>
                <a:srgbClr val="3B6B9F"/>
              </a:solidFill>
              <a:ln>
                <a:noFill/>
              </a:ln>
              <a:effectLst/>
            </p:spPr>
            <p:txBody>
              <a:bodyPr vert="horz" wrap="square" lIns="91439" tIns="45719" rIns="91439" bIns="45719" numCol="1" anchor="ctr" anchorCtr="0" compatLnSpc="1"/>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000" b="1" kern="0" dirty="0">
                    <a:solidFill>
                      <a:prstClr val="white"/>
                    </a:solidFill>
                    <a:latin typeface="思源宋体 CN" panose="02020400000000000000" pitchFamily="18" charset="-122"/>
                    <a:ea typeface="思源宋体 CN" panose="02020400000000000000" pitchFamily="18" charset="-122"/>
                  </a:rPr>
                  <a:t>第三点</a:t>
                </a:r>
                <a:endParaRPr kumimoji="0" lang="en-US" sz="2000" b="1" i="0" u="none" strike="noStrike" kern="0" cap="none" spc="0" normalizeH="0" baseline="0" noProof="0" dirty="0">
                  <a:ln>
                    <a:noFill/>
                  </a:ln>
                  <a:solidFill>
                    <a:prstClr val="white"/>
                  </a:solidFill>
                  <a:effectLst/>
                  <a:uLnTx/>
                  <a:uFillTx/>
                  <a:latin typeface="思源宋体 CN" panose="02020400000000000000" pitchFamily="18" charset="-122"/>
                  <a:ea typeface="思源宋体 CN" panose="02020400000000000000" pitchFamily="18" charset="-122"/>
                  <a:cs typeface="+mn-cs"/>
                </a:endParaRPr>
              </a:p>
            </p:txBody>
          </p:sp>
          <p:sp>
            <p:nvSpPr>
              <p:cNvPr id="41" name="文本框 40">
                <a:extLst>
                  <a:ext uri="{FF2B5EF4-FFF2-40B4-BE49-F238E27FC236}">
                    <a16:creationId xmlns:a16="http://schemas.microsoft.com/office/drawing/2014/main" id="{32996D0C-CC52-4D47-90F1-22C10C99D612}"/>
                  </a:ext>
                </a:extLst>
              </p:cNvPr>
              <p:cNvSpPr txBox="1"/>
              <p:nvPr/>
            </p:nvSpPr>
            <p:spPr>
              <a:xfrm>
                <a:off x="481023" y="2045708"/>
                <a:ext cx="4741332" cy="1670073"/>
              </a:xfrm>
              <a:prstGeom prst="rect">
                <a:avLst/>
              </a:prstGeom>
              <a:noFill/>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black">
                        <a:lumMod val="65000"/>
                        <a:lumOff val="35000"/>
                      </a:prstClr>
                    </a:solidFill>
                    <a:effectLst/>
                    <a:uLnTx/>
                    <a:uFillTx/>
                    <a:latin typeface="思源宋体 CN" panose="02020400000000000000" pitchFamily="18" charset="-122"/>
                    <a:ea typeface="思源宋体 CN" panose="02020400000000000000" pitchFamily="18" charset="-122"/>
                    <a:cs typeface="+mn-cs"/>
                  </a:rPr>
                  <a:t>项目组织结构采用矩阵式，根据工作内容决定需要什么样的团队成员，从委托方和开发方的各部门临时抽调人员组成，承担不同的角色。两名甲方开发人员可根据他们的技术特长安排相应的工作，若还缺少相关技术人员可通过招聘获取。</a:t>
                </a:r>
              </a:p>
            </p:txBody>
          </p:sp>
        </p:grpSp>
      </p:grpSp>
      <p:grpSp>
        <p:nvGrpSpPr>
          <p:cNvPr id="42" name="组合 41">
            <a:extLst>
              <a:ext uri="{FF2B5EF4-FFF2-40B4-BE49-F238E27FC236}">
                <a16:creationId xmlns:a16="http://schemas.microsoft.com/office/drawing/2014/main" id="{4876344D-DE6D-4AA6-A65D-1D012214BCD8}"/>
              </a:ext>
            </a:extLst>
          </p:cNvPr>
          <p:cNvGrpSpPr/>
          <p:nvPr/>
        </p:nvGrpSpPr>
        <p:grpSpPr>
          <a:xfrm>
            <a:off x="6499999" y="1966953"/>
            <a:ext cx="4908958" cy="1983371"/>
            <a:chOff x="463143" y="1597600"/>
            <a:chExt cx="4908958" cy="1983371"/>
          </a:xfrm>
        </p:grpSpPr>
        <p:sp>
          <p:nvSpPr>
            <p:cNvPr id="43" name="矩形: 圆角 42">
              <a:extLst>
                <a:ext uri="{FF2B5EF4-FFF2-40B4-BE49-F238E27FC236}">
                  <a16:creationId xmlns:a16="http://schemas.microsoft.com/office/drawing/2014/main" id="{59C2809D-2684-42A6-A9E2-26C85D8E4158}"/>
                </a:ext>
              </a:extLst>
            </p:cNvPr>
            <p:cNvSpPr/>
            <p:nvPr/>
          </p:nvSpPr>
          <p:spPr bwMode="auto">
            <a:xfrm>
              <a:off x="463143" y="1599480"/>
              <a:ext cx="4908958" cy="1981491"/>
            </a:xfrm>
            <a:prstGeom prst="roundRect">
              <a:avLst>
                <a:gd name="adj" fmla="val 12149"/>
              </a:avLst>
            </a:prstGeom>
            <a:solidFill>
              <a:schemeClr val="bg1"/>
            </a:solidFill>
            <a:ln>
              <a:noFill/>
            </a:ln>
            <a:effectLst>
              <a:outerShdw blurRad="762000" sx="95000" sy="95000" algn="ctr" rotWithShape="0">
                <a:prstClr val="black">
                  <a:alpha val="10000"/>
                </a:prstClr>
              </a:outerShdw>
            </a:effectLst>
          </p:spPr>
          <p:txBody>
            <a:bodyPr vert="horz" wrap="square" lIns="91439" tIns="45719" rIns="91439" bIns="45719" numCol="1" anchor="t" anchorCtr="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prstClr val="black"/>
                </a:solidFill>
                <a:effectLst/>
                <a:uLnTx/>
                <a:uFillTx/>
                <a:latin typeface="思源宋体 CN" panose="02020400000000000000" pitchFamily="18" charset="-122"/>
                <a:ea typeface="+mn-ea"/>
                <a:cs typeface="+mn-cs"/>
              </a:endParaRPr>
            </a:p>
          </p:txBody>
        </p:sp>
        <p:grpSp>
          <p:nvGrpSpPr>
            <p:cNvPr id="44" name="组合 43">
              <a:extLst>
                <a:ext uri="{FF2B5EF4-FFF2-40B4-BE49-F238E27FC236}">
                  <a16:creationId xmlns:a16="http://schemas.microsoft.com/office/drawing/2014/main" id="{2F10D153-85D4-4157-9BF8-F07FEC2839ED}"/>
                </a:ext>
              </a:extLst>
            </p:cNvPr>
            <p:cNvGrpSpPr/>
            <p:nvPr/>
          </p:nvGrpSpPr>
          <p:grpSpPr>
            <a:xfrm>
              <a:off x="463143" y="1597600"/>
              <a:ext cx="4750300" cy="1592503"/>
              <a:chOff x="386943" y="1569025"/>
              <a:chExt cx="4750300" cy="1592503"/>
            </a:xfrm>
          </p:grpSpPr>
          <p:sp>
            <p:nvSpPr>
              <p:cNvPr id="45" name="Freeform 5">
                <a:extLst>
                  <a:ext uri="{FF2B5EF4-FFF2-40B4-BE49-F238E27FC236}">
                    <a16:creationId xmlns:a16="http://schemas.microsoft.com/office/drawing/2014/main" id="{EEA5F06F-F8EA-4D75-8398-DC735126FE98}"/>
                  </a:ext>
                </a:extLst>
              </p:cNvPr>
              <p:cNvSpPr/>
              <p:nvPr/>
            </p:nvSpPr>
            <p:spPr bwMode="auto">
              <a:xfrm>
                <a:off x="386943" y="1569025"/>
                <a:ext cx="1628776" cy="472453"/>
              </a:xfrm>
              <a:prstGeom prst="round2DiagRect">
                <a:avLst>
                  <a:gd name="adj1" fmla="val 50000"/>
                  <a:gd name="adj2" fmla="val 0"/>
                </a:avLst>
              </a:prstGeom>
              <a:solidFill>
                <a:srgbClr val="3B6B9F"/>
              </a:solidFill>
              <a:ln>
                <a:noFill/>
              </a:ln>
              <a:effectLst/>
            </p:spPr>
            <p:txBody>
              <a:bodyPr vert="horz" wrap="square" lIns="91439" tIns="45719" rIns="91439" bIns="45719" numCol="1" anchor="ctr" anchorCtr="0" compatLnSpc="1"/>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000" b="1" kern="0" dirty="0">
                    <a:solidFill>
                      <a:prstClr val="white"/>
                    </a:solidFill>
                    <a:latin typeface="思源宋体 CN" panose="02020400000000000000" pitchFamily="18" charset="-122"/>
                    <a:ea typeface="思源宋体 CN" panose="02020400000000000000" pitchFamily="18" charset="-122"/>
                  </a:rPr>
                  <a:t>第二点</a:t>
                </a:r>
                <a:endParaRPr kumimoji="0" lang="en-US" sz="2000" b="1" i="0" u="none" strike="noStrike" kern="0" cap="none" spc="0" normalizeH="0" baseline="0" noProof="0" dirty="0">
                  <a:ln>
                    <a:noFill/>
                  </a:ln>
                  <a:solidFill>
                    <a:prstClr val="white"/>
                  </a:solidFill>
                  <a:effectLst/>
                  <a:uLnTx/>
                  <a:uFillTx/>
                  <a:latin typeface="思源宋体 CN" panose="02020400000000000000" pitchFamily="18" charset="-122"/>
                  <a:ea typeface="思源宋体 CN" panose="02020400000000000000" pitchFamily="18" charset="-122"/>
                  <a:cs typeface="+mn-cs"/>
                </a:endParaRPr>
              </a:p>
            </p:txBody>
          </p:sp>
          <p:sp>
            <p:nvSpPr>
              <p:cNvPr id="46" name="文本框 45">
                <a:extLst>
                  <a:ext uri="{FF2B5EF4-FFF2-40B4-BE49-F238E27FC236}">
                    <a16:creationId xmlns:a16="http://schemas.microsoft.com/office/drawing/2014/main" id="{926E90F7-F39F-430D-8D3B-7399A4D1EDE1}"/>
                  </a:ext>
                </a:extLst>
              </p:cNvPr>
              <p:cNvSpPr txBox="1"/>
              <p:nvPr/>
            </p:nvSpPr>
            <p:spPr>
              <a:xfrm>
                <a:off x="479092" y="2137786"/>
                <a:ext cx="4658151" cy="1023742"/>
              </a:xfrm>
              <a:prstGeom prst="rect">
                <a:avLst/>
              </a:prstGeom>
              <a:noFill/>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black">
                        <a:lumMod val="65000"/>
                        <a:lumOff val="35000"/>
                      </a:prstClr>
                    </a:solidFill>
                    <a:effectLst/>
                    <a:uLnTx/>
                    <a:uFillTx/>
                    <a:latin typeface="思源宋体 CN" panose="02020400000000000000" pitchFamily="18" charset="-122"/>
                    <a:ea typeface="思源宋体 CN" panose="02020400000000000000" pitchFamily="18" charset="-122"/>
                    <a:cs typeface="+mn-cs"/>
                  </a:rPr>
                  <a:t>做好组织计划编制，包括对项目角色、职责以及报告关系进行识别、分配和归档。编制的结果需要包括项目组织结构图、定义和分配工作、责任分配矩阵、资源直方图。</a:t>
                </a:r>
              </a:p>
            </p:txBody>
          </p:sp>
        </p:grpSp>
      </p:grpSp>
      <p:grpSp>
        <p:nvGrpSpPr>
          <p:cNvPr id="47" name="组合 46">
            <a:extLst>
              <a:ext uri="{FF2B5EF4-FFF2-40B4-BE49-F238E27FC236}">
                <a16:creationId xmlns:a16="http://schemas.microsoft.com/office/drawing/2014/main" id="{B1244F46-D601-44AD-9AA8-14302286B7FE}"/>
              </a:ext>
            </a:extLst>
          </p:cNvPr>
          <p:cNvGrpSpPr/>
          <p:nvPr/>
        </p:nvGrpSpPr>
        <p:grpSpPr>
          <a:xfrm>
            <a:off x="6499999" y="4265845"/>
            <a:ext cx="4908958" cy="2109861"/>
            <a:chOff x="463143" y="1597600"/>
            <a:chExt cx="4908958" cy="1983371"/>
          </a:xfrm>
        </p:grpSpPr>
        <p:sp>
          <p:nvSpPr>
            <p:cNvPr id="48" name="矩形: 圆角 47">
              <a:extLst>
                <a:ext uri="{FF2B5EF4-FFF2-40B4-BE49-F238E27FC236}">
                  <a16:creationId xmlns:a16="http://schemas.microsoft.com/office/drawing/2014/main" id="{498936C8-E99E-45D9-9CA6-05895529FF69}"/>
                </a:ext>
              </a:extLst>
            </p:cNvPr>
            <p:cNvSpPr/>
            <p:nvPr/>
          </p:nvSpPr>
          <p:spPr bwMode="auto">
            <a:xfrm>
              <a:off x="463143" y="1599480"/>
              <a:ext cx="4908958" cy="1981491"/>
            </a:xfrm>
            <a:prstGeom prst="roundRect">
              <a:avLst>
                <a:gd name="adj" fmla="val 12149"/>
              </a:avLst>
            </a:prstGeom>
            <a:solidFill>
              <a:schemeClr val="bg1"/>
            </a:solidFill>
            <a:ln>
              <a:noFill/>
            </a:ln>
            <a:effectLst>
              <a:outerShdw blurRad="762000" sx="95000" sy="95000" algn="ctr" rotWithShape="0">
                <a:prstClr val="black">
                  <a:alpha val="10000"/>
                </a:prstClr>
              </a:outerShdw>
            </a:effectLst>
          </p:spPr>
          <p:txBody>
            <a:bodyPr vert="horz" wrap="square" lIns="91439" tIns="45719" rIns="91439" bIns="45719" numCol="1" anchor="t" anchorCtr="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prstClr val="black"/>
                </a:solidFill>
                <a:effectLst/>
                <a:uLnTx/>
                <a:uFillTx/>
                <a:latin typeface="思源宋体 CN" panose="02020400000000000000" pitchFamily="18" charset="-122"/>
                <a:ea typeface="+mn-ea"/>
                <a:cs typeface="+mn-cs"/>
              </a:endParaRPr>
            </a:p>
          </p:txBody>
        </p:sp>
        <p:grpSp>
          <p:nvGrpSpPr>
            <p:cNvPr id="49" name="组合 48">
              <a:extLst>
                <a:ext uri="{FF2B5EF4-FFF2-40B4-BE49-F238E27FC236}">
                  <a16:creationId xmlns:a16="http://schemas.microsoft.com/office/drawing/2014/main" id="{A944291E-DAD8-43B4-9A69-12FAC39BE417}"/>
                </a:ext>
              </a:extLst>
            </p:cNvPr>
            <p:cNvGrpSpPr/>
            <p:nvPr/>
          </p:nvGrpSpPr>
          <p:grpSpPr>
            <a:xfrm>
              <a:off x="463143" y="1597600"/>
              <a:ext cx="4591363" cy="1525561"/>
              <a:chOff x="386943" y="1569025"/>
              <a:chExt cx="4591363" cy="1525561"/>
            </a:xfrm>
          </p:grpSpPr>
          <p:sp>
            <p:nvSpPr>
              <p:cNvPr id="50" name="Freeform 5">
                <a:extLst>
                  <a:ext uri="{FF2B5EF4-FFF2-40B4-BE49-F238E27FC236}">
                    <a16:creationId xmlns:a16="http://schemas.microsoft.com/office/drawing/2014/main" id="{45E6F1AA-647B-491E-9EA9-21F9A1AFDA0F}"/>
                  </a:ext>
                </a:extLst>
              </p:cNvPr>
              <p:cNvSpPr/>
              <p:nvPr/>
            </p:nvSpPr>
            <p:spPr bwMode="auto">
              <a:xfrm>
                <a:off x="386943" y="1569025"/>
                <a:ext cx="1628776" cy="472453"/>
              </a:xfrm>
              <a:prstGeom prst="round2DiagRect">
                <a:avLst>
                  <a:gd name="adj1" fmla="val 50000"/>
                  <a:gd name="adj2" fmla="val 0"/>
                </a:avLst>
              </a:prstGeom>
              <a:solidFill>
                <a:srgbClr val="5FB2B0"/>
              </a:solidFill>
              <a:ln>
                <a:noFill/>
              </a:ln>
              <a:effectLst/>
            </p:spPr>
            <p:txBody>
              <a:bodyPr vert="horz" wrap="square" lIns="91439" tIns="45719" rIns="91439" bIns="45719" numCol="1" anchor="ctr" anchorCtr="0" compatLnSpc="1"/>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000" b="1" kern="0" dirty="0">
                    <a:solidFill>
                      <a:prstClr val="white"/>
                    </a:solidFill>
                    <a:latin typeface="思源宋体 CN" panose="02020400000000000000" pitchFamily="18" charset="-122"/>
                    <a:ea typeface="思源宋体 CN" panose="02020400000000000000" pitchFamily="18" charset="-122"/>
                  </a:rPr>
                  <a:t>第四点</a:t>
                </a:r>
                <a:endParaRPr kumimoji="0" lang="en-US" sz="2000" b="1" i="0" u="none" strike="noStrike" kern="0" cap="none" spc="0" normalizeH="0" baseline="0" noProof="0" dirty="0">
                  <a:ln>
                    <a:noFill/>
                  </a:ln>
                  <a:solidFill>
                    <a:prstClr val="white"/>
                  </a:solidFill>
                  <a:effectLst/>
                  <a:uLnTx/>
                  <a:uFillTx/>
                  <a:latin typeface="思源宋体 CN" panose="02020400000000000000" pitchFamily="18" charset="-122"/>
                  <a:ea typeface="思源宋体 CN" panose="02020400000000000000" pitchFamily="18" charset="-122"/>
                  <a:cs typeface="+mn-cs"/>
                </a:endParaRPr>
              </a:p>
            </p:txBody>
          </p:sp>
          <p:sp>
            <p:nvSpPr>
              <p:cNvPr id="51" name="文本框 50">
                <a:extLst>
                  <a:ext uri="{FF2B5EF4-FFF2-40B4-BE49-F238E27FC236}">
                    <a16:creationId xmlns:a16="http://schemas.microsoft.com/office/drawing/2014/main" id="{D0632F03-4B69-48BA-8993-C51F6F76F9F8}"/>
                  </a:ext>
                </a:extLst>
              </p:cNvPr>
              <p:cNvSpPr txBox="1"/>
              <p:nvPr/>
            </p:nvSpPr>
            <p:spPr>
              <a:xfrm>
                <a:off x="479092" y="2132219"/>
                <a:ext cx="4499214" cy="962367"/>
              </a:xfrm>
              <a:prstGeom prst="rect">
                <a:avLst/>
              </a:prstGeom>
              <a:noFill/>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black">
                        <a:lumMod val="65000"/>
                        <a:lumOff val="35000"/>
                      </a:prstClr>
                    </a:solidFill>
                    <a:effectLst/>
                    <a:uLnTx/>
                    <a:uFillTx/>
                    <a:latin typeface="思源宋体 CN" panose="02020400000000000000" pitchFamily="18" charset="-122"/>
                    <a:ea typeface="思源宋体 CN" panose="02020400000000000000" pitchFamily="18" charset="-122"/>
                    <a:cs typeface="+mn-cs"/>
                  </a:rPr>
                  <a:t>通过团队成员的参与，制定项目计划，鼓励团队成员的参与到项目计划，利用他们的专业知识和建议，更加全面、准确地制定项目计划，提高项目的可行性和成功率</a:t>
                </a:r>
              </a:p>
            </p:txBody>
          </p:sp>
        </p:grpSp>
      </p:grpSp>
      <p:sp>
        <p:nvSpPr>
          <p:cNvPr id="27" name="文本框 26">
            <a:extLst>
              <a:ext uri="{FF2B5EF4-FFF2-40B4-BE49-F238E27FC236}">
                <a16:creationId xmlns:a16="http://schemas.microsoft.com/office/drawing/2014/main" id="{CDD677AC-B653-4FDB-B1DA-F732578AFC46}"/>
              </a:ext>
            </a:extLst>
          </p:cNvPr>
          <p:cNvSpPr txBox="1"/>
          <p:nvPr/>
        </p:nvSpPr>
        <p:spPr>
          <a:xfrm>
            <a:off x="905000" y="197791"/>
            <a:ext cx="2543175" cy="523220"/>
          </a:xfrm>
          <a:prstGeom prst="rect">
            <a:avLst/>
          </a:prstGeom>
          <a:noFill/>
        </p:spPr>
        <p:txBody>
          <a:bodyPr wrap="square">
            <a:spAutoFit/>
          </a:bodyPr>
          <a:lstStyle/>
          <a:p>
            <a:pPr lvl="0" algn="ctr">
              <a:defRPr/>
            </a:pPr>
            <a:r>
              <a:rPr lang="zh-CN" altLang="en-US" sz="2800" b="1" dirty="0">
                <a:ln w="0">
                  <a:noFill/>
                </a:ln>
                <a:solidFill>
                  <a:prstClr val="black">
                    <a:lumMod val="65000"/>
                    <a:lumOff val="35000"/>
                  </a:prstClr>
                </a:solidFill>
                <a:latin typeface="思源宋体 CN Heavy" panose="02020900000000000000" pitchFamily="18" charset="-122"/>
                <a:ea typeface="思源宋体 CN Heavy" panose="02020900000000000000" pitchFamily="18" charset="-122"/>
              </a:rPr>
              <a:t>任务二</a:t>
            </a:r>
          </a:p>
        </p:txBody>
      </p:sp>
      <p:cxnSp>
        <p:nvCxnSpPr>
          <p:cNvPr id="28" name="直线连接符 27"/>
          <p:cNvCxnSpPr/>
          <p:nvPr/>
        </p:nvCxnSpPr>
        <p:spPr>
          <a:xfrm>
            <a:off x="0" y="480413"/>
            <a:ext cx="654397" cy="0"/>
          </a:xfrm>
          <a:prstGeom prst="line">
            <a:avLst/>
          </a:prstGeom>
          <a:ln w="28575" cmpd="sng">
            <a:solidFill>
              <a:srgbClr val="1F98FF"/>
            </a:solidFill>
          </a:ln>
        </p:spPr>
        <p:style>
          <a:lnRef idx="2">
            <a:schemeClr val="accent1"/>
          </a:lnRef>
          <a:fillRef idx="0">
            <a:schemeClr val="accent1"/>
          </a:fillRef>
          <a:effectRef idx="1">
            <a:schemeClr val="accent1"/>
          </a:effectRef>
          <a:fontRef idx="minor">
            <a:schemeClr val="tx1"/>
          </a:fontRef>
        </p:style>
      </p:cxnSp>
      <p:sp>
        <p:nvSpPr>
          <p:cNvPr id="29" name="椭圆 28"/>
          <p:cNvSpPr/>
          <p:nvPr/>
        </p:nvSpPr>
        <p:spPr>
          <a:xfrm>
            <a:off x="643295" y="392735"/>
            <a:ext cx="188159" cy="188159"/>
          </a:xfrm>
          <a:prstGeom prst="ellipse">
            <a:avLst/>
          </a:prstGeom>
          <a:solidFill>
            <a:srgbClr val="1F98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cxnSp>
        <p:nvCxnSpPr>
          <p:cNvPr id="30" name="直线连接符 29"/>
          <p:cNvCxnSpPr/>
          <p:nvPr/>
        </p:nvCxnSpPr>
        <p:spPr>
          <a:xfrm>
            <a:off x="3573378" y="480413"/>
            <a:ext cx="8618622" cy="0"/>
          </a:xfrm>
          <a:prstGeom prst="line">
            <a:avLst/>
          </a:prstGeom>
          <a:ln w="28575" cmpd="sng">
            <a:solidFill>
              <a:srgbClr val="1F98FF"/>
            </a:solidFill>
          </a:ln>
        </p:spPr>
        <p:style>
          <a:lnRef idx="2">
            <a:schemeClr val="accent1"/>
          </a:lnRef>
          <a:fillRef idx="0">
            <a:schemeClr val="accent1"/>
          </a:fillRef>
          <a:effectRef idx="1">
            <a:schemeClr val="accent1"/>
          </a:effectRef>
          <a:fontRef idx="minor">
            <a:schemeClr val="tx1"/>
          </a:fontRef>
        </p:style>
      </p:cxnSp>
      <p:sp>
        <p:nvSpPr>
          <p:cNvPr id="31" name="矩形 30"/>
          <p:cNvSpPr/>
          <p:nvPr/>
        </p:nvSpPr>
        <p:spPr>
          <a:xfrm>
            <a:off x="0" y="6564739"/>
            <a:ext cx="12192000" cy="314785"/>
          </a:xfrm>
          <a:prstGeom prst="rect">
            <a:avLst/>
          </a:prstGeom>
          <a:solidFill>
            <a:srgbClr val="1F98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2" name="文本框 1">
            <a:extLst>
              <a:ext uri="{FF2B5EF4-FFF2-40B4-BE49-F238E27FC236}">
                <a16:creationId xmlns:a16="http://schemas.microsoft.com/office/drawing/2014/main" id="{A41EF4D2-6C30-A1B4-2800-8F64A64A3B82}"/>
              </a:ext>
            </a:extLst>
          </p:cNvPr>
          <p:cNvSpPr txBox="1"/>
          <p:nvPr/>
        </p:nvSpPr>
        <p:spPr>
          <a:xfrm>
            <a:off x="737374" y="796143"/>
            <a:ext cx="8712100" cy="458908"/>
          </a:xfrm>
          <a:prstGeom prst="rect">
            <a:avLst/>
          </a:prstGeom>
          <a:noFill/>
        </p:spPr>
        <p:txBody>
          <a:bodyPr wrap="square">
            <a:spAutoFit/>
          </a:bodyPr>
          <a:lstStyle/>
          <a:p>
            <a:pPr>
              <a:lnSpc>
                <a:spcPct val="150000"/>
              </a:lnSpc>
              <a:defRPr/>
            </a:pPr>
            <a:r>
              <a:rPr lang="zh-CN" altLang="en-US" kern="0" dirty="0">
                <a:solidFill>
                  <a:schemeClr val="tx1">
                    <a:lumMod val="65000"/>
                    <a:lumOff val="35000"/>
                  </a:schemeClr>
                </a:solidFill>
                <a:latin typeface="思源宋体 CN" panose="02020400000000000000" pitchFamily="18" charset="-122"/>
                <a:ea typeface="思源宋体 CN" panose="02020400000000000000" pitchFamily="18" charset="-122"/>
                <a:cs typeface="+mn-ea"/>
                <a:sym typeface="思源黑体 CN Bold" panose="020B0800000000000000" pitchFamily="34" charset="-122"/>
              </a:rPr>
              <a:t>由于公司技术部门的结构调整，你如何计划成立项目团队？及如何激励团队的士气？</a:t>
            </a:r>
          </a:p>
        </p:txBody>
      </p:sp>
      <p:sp>
        <p:nvSpPr>
          <p:cNvPr id="4" name="文本框 3">
            <a:extLst>
              <a:ext uri="{FF2B5EF4-FFF2-40B4-BE49-F238E27FC236}">
                <a16:creationId xmlns:a16="http://schemas.microsoft.com/office/drawing/2014/main" id="{4ABBFD61-8410-3B5A-B7EE-1177BF6918A4}"/>
              </a:ext>
            </a:extLst>
          </p:cNvPr>
          <p:cNvSpPr txBox="1"/>
          <p:nvPr/>
        </p:nvSpPr>
        <p:spPr>
          <a:xfrm>
            <a:off x="737374" y="1330184"/>
            <a:ext cx="3409459" cy="369332"/>
          </a:xfrm>
          <a:prstGeom prst="rect">
            <a:avLst/>
          </a:prstGeom>
          <a:noFill/>
        </p:spPr>
        <p:txBody>
          <a:bodyPr wrap="square">
            <a:spAutoFit/>
          </a:bodyPr>
          <a:lstStyle/>
          <a:p>
            <a:pPr marL="342900" indent="-342900">
              <a:buFont typeface="+mj-lt"/>
              <a:buAutoNum type="arabicPeriod"/>
            </a:pPr>
            <a:r>
              <a:rPr lang="zh-CN" altLang="en-US" b="1" kern="0" dirty="0">
                <a:solidFill>
                  <a:schemeClr val="tx1">
                    <a:lumMod val="65000"/>
                    <a:lumOff val="35000"/>
                  </a:schemeClr>
                </a:solidFill>
                <a:latin typeface="思源宋体 CN" panose="02020400000000000000" pitchFamily="18" charset="-122"/>
                <a:ea typeface="思源宋体 CN" panose="02020400000000000000" pitchFamily="18" charset="-122"/>
                <a:cs typeface="+mn-ea"/>
                <a:sym typeface="思源黑体 CN Bold" panose="020B0800000000000000" pitchFamily="34" charset="-122"/>
              </a:rPr>
              <a:t>如何计划成立项目团队</a:t>
            </a:r>
            <a:endParaRPr lang="zh-CN" altLang="en-US" b="1" dirty="0"/>
          </a:p>
        </p:txBody>
      </p:sp>
    </p:spTree>
    <p:extLst>
      <p:ext uri="{BB962C8B-B14F-4D97-AF65-F5344CB8AC3E}">
        <p14:creationId xmlns:p14="http://schemas.microsoft.com/office/powerpoint/2010/main" val="2555438776"/>
      </p:ext>
    </p:extLst>
  </p:cSld>
  <p:clrMapOvr>
    <a:masterClrMapping/>
  </p:clrMapOvr>
  <p:transition spd="slow" advTm="0">
    <p:comb/>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组合 49">
            <a:extLst>
              <a:ext uri="{FF2B5EF4-FFF2-40B4-BE49-F238E27FC236}">
                <a16:creationId xmlns:a16="http://schemas.microsoft.com/office/drawing/2014/main" id="{8AD9F39E-10EE-43BE-9457-4A67DD2CEA0B}"/>
              </a:ext>
            </a:extLst>
          </p:cNvPr>
          <p:cNvGrpSpPr/>
          <p:nvPr/>
        </p:nvGrpSpPr>
        <p:grpSpPr>
          <a:xfrm>
            <a:off x="737373" y="2240800"/>
            <a:ext cx="5434256" cy="1161473"/>
            <a:chOff x="4429108" y="2265019"/>
            <a:chExt cx="5434256" cy="1161473"/>
          </a:xfrm>
        </p:grpSpPr>
        <p:grpSp>
          <p:nvGrpSpPr>
            <p:cNvPr id="51" name="组合 50">
              <a:extLst>
                <a:ext uri="{FF2B5EF4-FFF2-40B4-BE49-F238E27FC236}">
                  <a16:creationId xmlns:a16="http://schemas.microsoft.com/office/drawing/2014/main" id="{E62B5192-8B60-4F99-A604-48BA59097C4B}"/>
                </a:ext>
              </a:extLst>
            </p:cNvPr>
            <p:cNvGrpSpPr/>
            <p:nvPr/>
          </p:nvGrpSpPr>
          <p:grpSpPr>
            <a:xfrm>
              <a:off x="4429108" y="2278930"/>
              <a:ext cx="812800" cy="812800"/>
              <a:chOff x="1990711" y="2246848"/>
              <a:chExt cx="812800" cy="812800"/>
            </a:xfrm>
          </p:grpSpPr>
          <p:sp>
            <p:nvSpPr>
              <p:cNvPr id="54" name="Oval 12">
                <a:extLst>
                  <a:ext uri="{FF2B5EF4-FFF2-40B4-BE49-F238E27FC236}">
                    <a16:creationId xmlns:a16="http://schemas.microsoft.com/office/drawing/2014/main" id="{55B1FEA5-BDAF-4806-B1A7-F319ED72B378}"/>
                  </a:ext>
                </a:extLst>
              </p:cNvPr>
              <p:cNvSpPr/>
              <p:nvPr/>
            </p:nvSpPr>
            <p:spPr>
              <a:xfrm>
                <a:off x="1990711" y="2246848"/>
                <a:ext cx="812800" cy="812800"/>
              </a:xfrm>
              <a:prstGeom prst="ellipse">
                <a:avLst/>
              </a:prstGeom>
              <a:solidFill>
                <a:srgbClr val="3B6B9F">
                  <a:alpha val="20000"/>
                </a:srgbClr>
              </a:solidFill>
              <a:ln w="12700" cap="flat" cmpd="sng" algn="ctr">
                <a:noFill/>
                <a:prstDash val="solid"/>
                <a:miter lim="800000"/>
              </a:ln>
              <a:effectLst>
                <a:outerShdw blurRad="444500" sx="102000" sy="102000" algn="ctr" rotWithShape="0">
                  <a:srgbClr val="FFFFFF">
                    <a:lumMod val="75000"/>
                    <a:alpha val="40000"/>
                  </a:srgbClr>
                </a:outerShdw>
              </a:effectLst>
            </p:spPr>
            <p:txBody>
              <a:bodyPr rtlCol="0" anchor="ctr"/>
              <a:lstStyle/>
              <a:p>
                <a:pPr marL="0" marR="0" lvl="0" indent="0" algn="ctr" defTabSz="60957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lumMod val="75000"/>
                      <a:lumOff val="25000"/>
                    </a:prstClr>
                  </a:solidFill>
                  <a:effectLst/>
                  <a:uLnTx/>
                  <a:uFillTx/>
                  <a:latin typeface="思源宋体 CN" panose="02020400000000000000" pitchFamily="18" charset="-122"/>
                  <a:ea typeface="思源宋体 CN" panose="02020400000000000000" pitchFamily="18" charset="-122"/>
                  <a:cs typeface="+mn-cs"/>
                  <a:sym typeface="思源黑体 CN Bold" panose="020B0800000000000000" pitchFamily="34" charset="-122"/>
                </a:endParaRPr>
              </a:p>
            </p:txBody>
          </p:sp>
          <p:sp>
            <p:nvSpPr>
              <p:cNvPr id="55" name="Oval 13">
                <a:extLst>
                  <a:ext uri="{FF2B5EF4-FFF2-40B4-BE49-F238E27FC236}">
                    <a16:creationId xmlns:a16="http://schemas.microsoft.com/office/drawing/2014/main" id="{B61B1EAA-682F-44D2-9989-A5F15AE2E24D}"/>
                  </a:ext>
                </a:extLst>
              </p:cNvPr>
              <p:cNvSpPr/>
              <p:nvPr/>
            </p:nvSpPr>
            <p:spPr>
              <a:xfrm>
                <a:off x="2142769" y="2399925"/>
                <a:ext cx="508684" cy="508684"/>
              </a:xfrm>
              <a:prstGeom prst="ellipse">
                <a:avLst/>
              </a:prstGeom>
              <a:solidFill>
                <a:srgbClr val="3B6B9F"/>
              </a:solidFill>
              <a:ln w="12700" cap="flat" cmpd="sng" algn="ctr">
                <a:noFill/>
                <a:prstDash val="solid"/>
                <a:miter lim="800000"/>
              </a:ln>
              <a:effectLst/>
            </p:spPr>
            <p:txBody>
              <a:bodyPr rtlCol="0" anchor="ctr"/>
              <a:lstStyle/>
              <a:p>
                <a:pPr marL="0" marR="0" lvl="0" indent="0" algn="ctr" defTabSz="609570" rtl="0" eaLnBrk="1" fontAlgn="auto" latinLnBrk="0" hangingPunct="1">
                  <a:lnSpc>
                    <a:spcPct val="100000"/>
                  </a:lnSpc>
                  <a:spcBef>
                    <a:spcPts val="0"/>
                  </a:spcBef>
                  <a:spcAft>
                    <a:spcPts val="0"/>
                  </a:spcAft>
                  <a:buClrTx/>
                  <a:buSzTx/>
                  <a:buFontTx/>
                  <a:buNone/>
                  <a:tabLst/>
                  <a:defRPr/>
                </a:pPr>
                <a:r>
                  <a:rPr kumimoji="0" lang="en-US" altLang="zh-CN" sz="3200" b="1" i="0" u="none" strike="noStrike" kern="0" cap="none" spc="0" normalizeH="0" baseline="0" noProof="0" dirty="0">
                    <a:ln>
                      <a:noFill/>
                    </a:ln>
                    <a:solidFill>
                      <a:prstClr val="white"/>
                    </a:solidFill>
                    <a:effectLst/>
                    <a:uLnTx/>
                    <a:uFillTx/>
                    <a:latin typeface="Arial Black" panose="020B0A04020102020204" pitchFamily="34" charset="0"/>
                    <a:ea typeface="思源宋体 CN" panose="02020400000000000000" pitchFamily="18" charset="-122"/>
                    <a:cs typeface="Arial" panose="020B0604020202020204" pitchFamily="34" charset="0"/>
                    <a:sym typeface="思源黑体 CN Bold" panose="020B0800000000000000" pitchFamily="34" charset="-122"/>
                  </a:rPr>
                  <a:t>A</a:t>
                </a:r>
                <a:endParaRPr kumimoji="0" lang="en-US" sz="3200" b="1" i="0" u="none" strike="noStrike" kern="0" cap="none" spc="0" normalizeH="0" baseline="0" noProof="0" dirty="0">
                  <a:ln>
                    <a:noFill/>
                  </a:ln>
                  <a:solidFill>
                    <a:prstClr val="white"/>
                  </a:solidFill>
                  <a:effectLst/>
                  <a:uLnTx/>
                  <a:uFillTx/>
                  <a:latin typeface="Arial Black" panose="020B0A04020102020204" pitchFamily="34" charset="0"/>
                  <a:ea typeface="思源宋体 CN" panose="02020400000000000000" pitchFamily="18" charset="-122"/>
                  <a:cs typeface="Arial" panose="020B0604020202020204" pitchFamily="34" charset="0"/>
                  <a:sym typeface="思源黑体 CN Bold" panose="020B0800000000000000" pitchFamily="34" charset="-122"/>
                </a:endParaRPr>
              </a:p>
            </p:txBody>
          </p:sp>
        </p:grpSp>
        <p:sp>
          <p:nvSpPr>
            <p:cNvPr id="52" name="矩形 51">
              <a:extLst>
                <a:ext uri="{FF2B5EF4-FFF2-40B4-BE49-F238E27FC236}">
                  <a16:creationId xmlns:a16="http://schemas.microsoft.com/office/drawing/2014/main" id="{E12CBCFD-3660-490C-9CAF-EAE2C46D739E}"/>
                </a:ext>
              </a:extLst>
            </p:cNvPr>
            <p:cNvSpPr/>
            <p:nvPr/>
          </p:nvSpPr>
          <p:spPr>
            <a:xfrm>
              <a:off x="5318530" y="2265019"/>
              <a:ext cx="4544834" cy="4001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0" cap="none" spc="0" normalizeH="0" baseline="0" noProof="0" dirty="0">
                  <a:ln>
                    <a:noFill/>
                  </a:ln>
                  <a:solidFill>
                    <a:schemeClr val="tx1">
                      <a:lumMod val="65000"/>
                      <a:lumOff val="35000"/>
                    </a:schemeClr>
                  </a:solidFill>
                  <a:effectLst/>
                  <a:uLnTx/>
                  <a:uFillTx/>
                  <a:latin typeface="思源宋体 CN" panose="02020400000000000000" pitchFamily="18" charset="-122"/>
                  <a:ea typeface="思源宋体 CN" panose="02020400000000000000" pitchFamily="18" charset="-122"/>
                  <a:cs typeface="+mn-cs"/>
                  <a:sym typeface="思源黑体 CN Bold" panose="020B0800000000000000" pitchFamily="34" charset="-122"/>
                </a:rPr>
                <a:t>集中于达到项目目标和产生积极的结果</a:t>
              </a:r>
            </a:p>
          </p:txBody>
        </p:sp>
        <p:sp>
          <p:nvSpPr>
            <p:cNvPr id="53" name="矩形 52">
              <a:extLst>
                <a:ext uri="{FF2B5EF4-FFF2-40B4-BE49-F238E27FC236}">
                  <a16:creationId xmlns:a16="http://schemas.microsoft.com/office/drawing/2014/main" id="{93A96EBA-3411-4DFC-9EE3-546EF5567E5C}"/>
                </a:ext>
              </a:extLst>
            </p:cNvPr>
            <p:cNvSpPr/>
            <p:nvPr/>
          </p:nvSpPr>
          <p:spPr>
            <a:xfrm>
              <a:off x="5318531" y="2638969"/>
              <a:ext cx="3949097" cy="787523"/>
            </a:xfrm>
            <a:prstGeom prst="rect">
              <a:avLst/>
            </a:prstGeom>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schemeClr val="tx1">
                      <a:lumMod val="65000"/>
                      <a:lumOff val="35000"/>
                    </a:schemeClr>
                  </a:solidFill>
                  <a:effectLst/>
                  <a:uLnTx/>
                  <a:uFillTx/>
                  <a:latin typeface="思源宋体 CN" panose="02020400000000000000" pitchFamily="18" charset="-122"/>
                  <a:ea typeface="思源宋体 CN" panose="02020400000000000000" pitchFamily="18" charset="-122"/>
                  <a:cs typeface="+mn-cs"/>
                </a:rPr>
                <a:t>强调团队的共同目标，并激励团队成员通过协作和创新来实现这些目标。</a:t>
              </a:r>
            </a:p>
          </p:txBody>
        </p:sp>
      </p:grpSp>
      <p:grpSp>
        <p:nvGrpSpPr>
          <p:cNvPr id="56" name="组合 55">
            <a:extLst>
              <a:ext uri="{FF2B5EF4-FFF2-40B4-BE49-F238E27FC236}">
                <a16:creationId xmlns:a16="http://schemas.microsoft.com/office/drawing/2014/main" id="{44F70FF1-AF78-4C61-873F-02DFF82CDD20}"/>
              </a:ext>
            </a:extLst>
          </p:cNvPr>
          <p:cNvGrpSpPr/>
          <p:nvPr/>
        </p:nvGrpSpPr>
        <p:grpSpPr>
          <a:xfrm>
            <a:off x="6616109" y="2240800"/>
            <a:ext cx="4926336" cy="1556965"/>
            <a:chOff x="3622646" y="3349634"/>
            <a:chExt cx="4926336" cy="1556965"/>
          </a:xfrm>
        </p:grpSpPr>
        <p:grpSp>
          <p:nvGrpSpPr>
            <p:cNvPr id="57" name="组合 56">
              <a:extLst>
                <a:ext uri="{FF2B5EF4-FFF2-40B4-BE49-F238E27FC236}">
                  <a16:creationId xmlns:a16="http://schemas.microsoft.com/office/drawing/2014/main" id="{96C78244-F3AA-4946-9E07-024C2B669C06}"/>
                </a:ext>
              </a:extLst>
            </p:cNvPr>
            <p:cNvGrpSpPr/>
            <p:nvPr/>
          </p:nvGrpSpPr>
          <p:grpSpPr>
            <a:xfrm>
              <a:off x="3622646" y="3423650"/>
              <a:ext cx="812800" cy="812800"/>
              <a:chOff x="1990711" y="2246848"/>
              <a:chExt cx="812800" cy="812800"/>
            </a:xfrm>
          </p:grpSpPr>
          <p:sp>
            <p:nvSpPr>
              <p:cNvPr id="60" name="Oval 12">
                <a:extLst>
                  <a:ext uri="{FF2B5EF4-FFF2-40B4-BE49-F238E27FC236}">
                    <a16:creationId xmlns:a16="http://schemas.microsoft.com/office/drawing/2014/main" id="{AF653A72-3FBF-44F2-9163-6B1B86DF8835}"/>
                  </a:ext>
                </a:extLst>
              </p:cNvPr>
              <p:cNvSpPr/>
              <p:nvPr/>
            </p:nvSpPr>
            <p:spPr>
              <a:xfrm>
                <a:off x="1990711" y="2246848"/>
                <a:ext cx="812800" cy="812800"/>
              </a:xfrm>
              <a:prstGeom prst="ellipse">
                <a:avLst/>
              </a:prstGeom>
              <a:solidFill>
                <a:srgbClr val="5FB2B0">
                  <a:alpha val="20000"/>
                </a:srgbClr>
              </a:solidFill>
              <a:ln w="12700" cap="flat" cmpd="sng" algn="ctr">
                <a:noFill/>
                <a:prstDash val="solid"/>
                <a:miter lim="800000"/>
              </a:ln>
              <a:effectLst>
                <a:outerShdw blurRad="444500" sx="102000" sy="102000" algn="ctr" rotWithShape="0">
                  <a:srgbClr val="FFFFFF">
                    <a:lumMod val="75000"/>
                    <a:alpha val="40000"/>
                  </a:srgbClr>
                </a:outerShdw>
              </a:effectLst>
            </p:spPr>
            <p:txBody>
              <a:bodyPr rtlCol="0" anchor="ctr"/>
              <a:lstStyle/>
              <a:p>
                <a:pPr marL="0" marR="0" lvl="0" indent="0" algn="ctr" defTabSz="60957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lumMod val="75000"/>
                      <a:lumOff val="25000"/>
                    </a:prstClr>
                  </a:solidFill>
                  <a:effectLst/>
                  <a:uLnTx/>
                  <a:uFillTx/>
                  <a:latin typeface="思源宋体 CN" panose="02020400000000000000" pitchFamily="18" charset="-122"/>
                  <a:ea typeface="思源宋体 CN" panose="02020400000000000000" pitchFamily="18" charset="-122"/>
                  <a:cs typeface="+mn-cs"/>
                  <a:sym typeface="思源黑体 CN Bold" panose="020B0800000000000000" pitchFamily="34" charset="-122"/>
                </a:endParaRPr>
              </a:p>
            </p:txBody>
          </p:sp>
          <p:sp>
            <p:nvSpPr>
              <p:cNvPr id="61" name="Oval 13">
                <a:extLst>
                  <a:ext uri="{FF2B5EF4-FFF2-40B4-BE49-F238E27FC236}">
                    <a16:creationId xmlns:a16="http://schemas.microsoft.com/office/drawing/2014/main" id="{5A2B8FAA-060F-4435-B010-94EF9D63D0CF}"/>
                  </a:ext>
                </a:extLst>
              </p:cNvPr>
              <p:cNvSpPr/>
              <p:nvPr/>
            </p:nvSpPr>
            <p:spPr>
              <a:xfrm>
                <a:off x="2142769" y="2399925"/>
                <a:ext cx="508684" cy="508684"/>
              </a:xfrm>
              <a:prstGeom prst="ellipse">
                <a:avLst/>
              </a:prstGeom>
              <a:solidFill>
                <a:srgbClr val="5FB2B0"/>
              </a:solidFill>
              <a:ln w="12700" cap="flat" cmpd="sng" algn="ctr">
                <a:noFill/>
                <a:prstDash val="solid"/>
                <a:miter lim="800000"/>
              </a:ln>
              <a:effectLst/>
            </p:spPr>
            <p:txBody>
              <a:bodyPr rtlCol="0" anchor="ctr"/>
              <a:lstStyle/>
              <a:p>
                <a:pPr marL="0" marR="0" lvl="0" indent="0" algn="ctr" defTabSz="609570" rtl="0" eaLnBrk="1" fontAlgn="auto" latinLnBrk="0" hangingPunct="1">
                  <a:lnSpc>
                    <a:spcPct val="100000"/>
                  </a:lnSpc>
                  <a:spcBef>
                    <a:spcPts val="0"/>
                  </a:spcBef>
                  <a:spcAft>
                    <a:spcPts val="0"/>
                  </a:spcAft>
                  <a:buClrTx/>
                  <a:buSzTx/>
                  <a:buFontTx/>
                  <a:buNone/>
                  <a:tabLst/>
                  <a:defRPr/>
                </a:pPr>
                <a:r>
                  <a:rPr kumimoji="0" lang="en-US" altLang="zh-CN" sz="3200" b="1" i="0" u="none" strike="noStrike" kern="0" cap="none" spc="0" normalizeH="0" baseline="0" noProof="0" dirty="0">
                    <a:ln>
                      <a:noFill/>
                    </a:ln>
                    <a:solidFill>
                      <a:prstClr val="white"/>
                    </a:solidFill>
                    <a:effectLst/>
                    <a:uLnTx/>
                    <a:uFillTx/>
                    <a:latin typeface="Arial Black" panose="020B0A04020102020204" pitchFamily="34" charset="0"/>
                    <a:ea typeface="思源宋体 CN" panose="02020400000000000000" pitchFamily="18" charset="-122"/>
                    <a:cs typeface="Arial" panose="020B0604020202020204" pitchFamily="34" charset="0"/>
                    <a:sym typeface="思源黑体 CN Bold" panose="020B0800000000000000" pitchFamily="34" charset="-122"/>
                  </a:rPr>
                  <a:t>B</a:t>
                </a:r>
              </a:p>
            </p:txBody>
          </p:sp>
        </p:grpSp>
        <p:sp>
          <p:nvSpPr>
            <p:cNvPr id="58" name="矩形 57">
              <a:extLst>
                <a:ext uri="{FF2B5EF4-FFF2-40B4-BE49-F238E27FC236}">
                  <a16:creationId xmlns:a16="http://schemas.microsoft.com/office/drawing/2014/main" id="{DCC65AA7-E9F6-4219-A5E0-583E6ED4486D}"/>
                </a:ext>
              </a:extLst>
            </p:cNvPr>
            <p:cNvSpPr/>
            <p:nvPr/>
          </p:nvSpPr>
          <p:spPr>
            <a:xfrm>
              <a:off x="4533700" y="3349634"/>
              <a:ext cx="2826415" cy="4001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0" cap="none" spc="0" normalizeH="0" baseline="0" noProof="0" dirty="0">
                  <a:ln>
                    <a:noFill/>
                  </a:ln>
                  <a:solidFill>
                    <a:prstClr val="black">
                      <a:lumMod val="65000"/>
                      <a:lumOff val="35000"/>
                    </a:prstClr>
                  </a:solidFill>
                  <a:effectLst/>
                  <a:uLnTx/>
                  <a:uFillTx/>
                  <a:latin typeface="思源宋体 CN" panose="02020400000000000000" pitchFamily="18" charset="-122"/>
                  <a:ea typeface="思源宋体 CN" panose="02020400000000000000" pitchFamily="18" charset="-122"/>
                  <a:cs typeface="+mn-cs"/>
                  <a:sym typeface="思源黑体 CN Bold" panose="020B0800000000000000" pitchFamily="34" charset="-122"/>
                </a:rPr>
                <a:t>只针对问题而不针对人</a:t>
              </a:r>
            </a:p>
          </p:txBody>
        </p:sp>
        <p:sp>
          <p:nvSpPr>
            <p:cNvPr id="59" name="矩形 58">
              <a:extLst>
                <a:ext uri="{FF2B5EF4-FFF2-40B4-BE49-F238E27FC236}">
                  <a16:creationId xmlns:a16="http://schemas.microsoft.com/office/drawing/2014/main" id="{D7FD75D1-7B05-42F1-A44E-F4E378518997}"/>
                </a:ext>
              </a:extLst>
            </p:cNvPr>
            <p:cNvSpPr/>
            <p:nvPr/>
          </p:nvSpPr>
          <p:spPr>
            <a:xfrm>
              <a:off x="4599885" y="3749744"/>
              <a:ext cx="3949097" cy="1156855"/>
            </a:xfrm>
            <a:prstGeom prst="rect">
              <a:avLst/>
            </a:prstGeom>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prstClr val="black">
                      <a:lumMod val="65000"/>
                      <a:lumOff val="35000"/>
                    </a:prstClr>
                  </a:solidFill>
                  <a:effectLst/>
                  <a:uLnTx/>
                  <a:uFillTx/>
                  <a:latin typeface="思源宋体 CN" panose="02020400000000000000" pitchFamily="18" charset="-122"/>
                  <a:ea typeface="思源宋体 CN" panose="02020400000000000000" pitchFamily="18" charset="-122"/>
                  <a:cs typeface="+mn-cs"/>
                </a:rPr>
                <a:t>着重解决问题，而非归咎于个人。鼓励团队在遇到挑战时以团队为单位共同解决问题，强调团队的团结和支持。</a:t>
              </a:r>
            </a:p>
          </p:txBody>
        </p:sp>
      </p:grpSp>
      <p:grpSp>
        <p:nvGrpSpPr>
          <p:cNvPr id="62" name="组合 61">
            <a:extLst>
              <a:ext uri="{FF2B5EF4-FFF2-40B4-BE49-F238E27FC236}">
                <a16:creationId xmlns:a16="http://schemas.microsoft.com/office/drawing/2014/main" id="{721E1652-7E8E-481E-BC33-D8DB214BC3DC}"/>
              </a:ext>
            </a:extLst>
          </p:cNvPr>
          <p:cNvGrpSpPr/>
          <p:nvPr/>
        </p:nvGrpSpPr>
        <p:grpSpPr>
          <a:xfrm>
            <a:off x="721039" y="3784016"/>
            <a:ext cx="4937096" cy="1187633"/>
            <a:chOff x="2816184" y="4539959"/>
            <a:chExt cx="4937096" cy="1187633"/>
          </a:xfrm>
        </p:grpSpPr>
        <p:grpSp>
          <p:nvGrpSpPr>
            <p:cNvPr id="63" name="组合 62">
              <a:extLst>
                <a:ext uri="{FF2B5EF4-FFF2-40B4-BE49-F238E27FC236}">
                  <a16:creationId xmlns:a16="http://schemas.microsoft.com/office/drawing/2014/main" id="{AAF95FFE-934E-4FCA-B30A-82F5A33DE861}"/>
                </a:ext>
              </a:extLst>
            </p:cNvPr>
            <p:cNvGrpSpPr/>
            <p:nvPr/>
          </p:nvGrpSpPr>
          <p:grpSpPr>
            <a:xfrm>
              <a:off x="2816184" y="4568370"/>
              <a:ext cx="812800" cy="812800"/>
              <a:chOff x="1990711" y="2246848"/>
              <a:chExt cx="812800" cy="812800"/>
            </a:xfrm>
          </p:grpSpPr>
          <p:sp>
            <p:nvSpPr>
              <p:cNvPr id="66" name="Oval 12">
                <a:extLst>
                  <a:ext uri="{FF2B5EF4-FFF2-40B4-BE49-F238E27FC236}">
                    <a16:creationId xmlns:a16="http://schemas.microsoft.com/office/drawing/2014/main" id="{03BF933E-0F54-4363-96BE-252AAE9AAAA8}"/>
                  </a:ext>
                </a:extLst>
              </p:cNvPr>
              <p:cNvSpPr/>
              <p:nvPr/>
            </p:nvSpPr>
            <p:spPr>
              <a:xfrm>
                <a:off x="1990711" y="2246848"/>
                <a:ext cx="812800" cy="812800"/>
              </a:xfrm>
              <a:prstGeom prst="ellipse">
                <a:avLst/>
              </a:prstGeom>
              <a:solidFill>
                <a:srgbClr val="3B6B9F">
                  <a:alpha val="20000"/>
                </a:srgbClr>
              </a:solidFill>
              <a:ln w="12700" cap="flat" cmpd="sng" algn="ctr">
                <a:noFill/>
                <a:prstDash val="solid"/>
                <a:miter lim="800000"/>
              </a:ln>
              <a:effectLst>
                <a:outerShdw blurRad="444500" sx="102000" sy="102000" algn="ctr" rotWithShape="0">
                  <a:srgbClr val="FFFFFF">
                    <a:lumMod val="75000"/>
                    <a:alpha val="40000"/>
                  </a:srgbClr>
                </a:outerShdw>
              </a:effectLst>
            </p:spPr>
            <p:txBody>
              <a:bodyPr rtlCol="0" anchor="ctr"/>
              <a:lstStyle/>
              <a:p>
                <a:pPr marL="0" marR="0" lvl="0" indent="0" algn="ctr" defTabSz="60957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lumMod val="75000"/>
                      <a:lumOff val="25000"/>
                    </a:prstClr>
                  </a:solidFill>
                  <a:effectLst/>
                  <a:uLnTx/>
                  <a:uFillTx/>
                  <a:latin typeface="思源宋体 CN" panose="02020400000000000000" pitchFamily="18" charset="-122"/>
                  <a:ea typeface="思源宋体 CN" panose="02020400000000000000" pitchFamily="18" charset="-122"/>
                  <a:cs typeface="+mn-cs"/>
                  <a:sym typeface="思源黑体 CN Bold" panose="020B0800000000000000" pitchFamily="34" charset="-122"/>
                </a:endParaRPr>
              </a:p>
            </p:txBody>
          </p:sp>
          <p:sp>
            <p:nvSpPr>
              <p:cNvPr id="67" name="Oval 13">
                <a:extLst>
                  <a:ext uri="{FF2B5EF4-FFF2-40B4-BE49-F238E27FC236}">
                    <a16:creationId xmlns:a16="http://schemas.microsoft.com/office/drawing/2014/main" id="{B2ADB48F-F0FE-48CD-86C1-82559D8A4FC6}"/>
                  </a:ext>
                </a:extLst>
              </p:cNvPr>
              <p:cNvSpPr/>
              <p:nvPr/>
            </p:nvSpPr>
            <p:spPr>
              <a:xfrm>
                <a:off x="2142769" y="2399925"/>
                <a:ext cx="508684" cy="508684"/>
              </a:xfrm>
              <a:prstGeom prst="ellipse">
                <a:avLst/>
              </a:prstGeom>
              <a:solidFill>
                <a:srgbClr val="3B6B9F"/>
              </a:solidFill>
              <a:ln w="12700" cap="flat" cmpd="sng" algn="ctr">
                <a:noFill/>
                <a:prstDash val="solid"/>
                <a:miter lim="800000"/>
              </a:ln>
              <a:effectLst/>
            </p:spPr>
            <p:txBody>
              <a:bodyPr rtlCol="0" anchor="ctr"/>
              <a:lstStyle/>
              <a:p>
                <a:pPr marL="0" marR="0" lvl="0" indent="0" algn="ctr" defTabSz="609570" rtl="0" eaLnBrk="1" fontAlgn="auto" latinLnBrk="0" hangingPunct="1">
                  <a:lnSpc>
                    <a:spcPct val="100000"/>
                  </a:lnSpc>
                  <a:spcBef>
                    <a:spcPts val="0"/>
                  </a:spcBef>
                  <a:spcAft>
                    <a:spcPts val="0"/>
                  </a:spcAft>
                  <a:buClrTx/>
                  <a:buSzTx/>
                  <a:buFontTx/>
                  <a:buNone/>
                  <a:tabLst/>
                  <a:defRPr/>
                </a:pPr>
                <a:r>
                  <a:rPr kumimoji="0" lang="en-US" altLang="zh-CN" sz="3200" b="1" i="0" u="none" strike="noStrike" kern="0" cap="none" spc="0" normalizeH="0" baseline="0" noProof="0" dirty="0">
                    <a:ln>
                      <a:noFill/>
                    </a:ln>
                    <a:solidFill>
                      <a:prstClr val="white"/>
                    </a:solidFill>
                    <a:effectLst/>
                    <a:uLnTx/>
                    <a:uFillTx/>
                    <a:latin typeface="Arial Black" panose="020B0A04020102020204" pitchFamily="34" charset="0"/>
                    <a:ea typeface="思源宋体 CN" panose="02020400000000000000" pitchFamily="18" charset="-122"/>
                    <a:cs typeface="Arial" panose="020B0604020202020204" pitchFamily="34" charset="0"/>
                    <a:sym typeface="思源黑体 CN Bold" panose="020B0800000000000000" pitchFamily="34" charset="-122"/>
                  </a:rPr>
                  <a:t>C</a:t>
                </a:r>
                <a:endParaRPr kumimoji="0" lang="en-US" sz="3200" b="1" i="0" u="none" strike="noStrike" kern="0" cap="none" spc="0" normalizeH="0" baseline="0" noProof="0" dirty="0">
                  <a:ln>
                    <a:noFill/>
                  </a:ln>
                  <a:solidFill>
                    <a:prstClr val="white"/>
                  </a:solidFill>
                  <a:effectLst/>
                  <a:uLnTx/>
                  <a:uFillTx/>
                  <a:latin typeface="Arial Black" panose="020B0A04020102020204" pitchFamily="34" charset="0"/>
                  <a:ea typeface="思源宋体 CN" panose="02020400000000000000" pitchFamily="18" charset="-122"/>
                  <a:cs typeface="Arial" panose="020B0604020202020204" pitchFamily="34" charset="0"/>
                  <a:sym typeface="思源黑体 CN Bold" panose="020B0800000000000000" pitchFamily="34" charset="-122"/>
                </a:endParaRPr>
              </a:p>
            </p:txBody>
          </p:sp>
        </p:grpSp>
        <p:sp>
          <p:nvSpPr>
            <p:cNvPr id="64" name="矩形 63">
              <a:extLst>
                <a:ext uri="{FF2B5EF4-FFF2-40B4-BE49-F238E27FC236}">
                  <a16:creationId xmlns:a16="http://schemas.microsoft.com/office/drawing/2014/main" id="{EE1D9A0E-9283-4F86-ACAF-7A3A09310BFB}"/>
                </a:ext>
              </a:extLst>
            </p:cNvPr>
            <p:cNvSpPr/>
            <p:nvPr/>
          </p:nvSpPr>
          <p:spPr>
            <a:xfrm>
              <a:off x="3748870" y="4539959"/>
              <a:ext cx="3005951" cy="4001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0" cap="none" spc="0" normalizeH="0" baseline="0" noProof="0" dirty="0">
                  <a:ln>
                    <a:noFill/>
                  </a:ln>
                  <a:solidFill>
                    <a:prstClr val="black">
                      <a:lumMod val="65000"/>
                      <a:lumOff val="35000"/>
                    </a:prstClr>
                  </a:solidFill>
                  <a:effectLst/>
                  <a:uLnTx/>
                  <a:uFillTx/>
                  <a:latin typeface="思源宋体 CN" panose="02020400000000000000" pitchFamily="18" charset="-122"/>
                  <a:ea typeface="思源宋体 CN" panose="02020400000000000000" pitchFamily="18" charset="-122"/>
                  <a:cs typeface="+mn-cs"/>
                  <a:sym typeface="思源黑体 CN Bold" panose="020B0800000000000000" pitchFamily="34" charset="-122"/>
                </a:rPr>
                <a:t>召开定期的、有效的会议</a:t>
              </a:r>
            </a:p>
          </p:txBody>
        </p:sp>
        <p:sp>
          <p:nvSpPr>
            <p:cNvPr id="65" name="矩形 64">
              <a:extLst>
                <a:ext uri="{FF2B5EF4-FFF2-40B4-BE49-F238E27FC236}">
                  <a16:creationId xmlns:a16="http://schemas.microsoft.com/office/drawing/2014/main" id="{6E9C48DF-2936-40E6-8BF0-FF2F1B5DD080}"/>
                </a:ext>
              </a:extLst>
            </p:cNvPr>
            <p:cNvSpPr/>
            <p:nvPr/>
          </p:nvSpPr>
          <p:spPr>
            <a:xfrm>
              <a:off x="3748871" y="4940069"/>
              <a:ext cx="4004409" cy="787523"/>
            </a:xfrm>
            <a:prstGeom prst="rect">
              <a:avLst/>
            </a:prstGeom>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prstClr val="black">
                      <a:lumMod val="65000"/>
                      <a:lumOff val="35000"/>
                    </a:prstClr>
                  </a:solidFill>
                  <a:effectLst/>
                  <a:uLnTx/>
                  <a:uFillTx/>
                  <a:latin typeface="思源宋体 CN" panose="02020400000000000000" pitchFamily="18" charset="-122"/>
                  <a:ea typeface="思源宋体 CN" panose="02020400000000000000" pitchFamily="18" charset="-122"/>
                  <a:cs typeface="+mn-cs"/>
                </a:rPr>
                <a:t>通过定期的团队会议来促进信息共享和团队沟通。</a:t>
              </a:r>
            </a:p>
          </p:txBody>
        </p:sp>
      </p:grpSp>
      <p:sp>
        <p:nvSpPr>
          <p:cNvPr id="2" name="文本框 1">
            <a:extLst>
              <a:ext uri="{FF2B5EF4-FFF2-40B4-BE49-F238E27FC236}">
                <a16:creationId xmlns:a16="http://schemas.microsoft.com/office/drawing/2014/main" id="{EE023476-0677-A28C-676B-924A4F12DB46}"/>
              </a:ext>
            </a:extLst>
          </p:cNvPr>
          <p:cNvSpPr txBox="1"/>
          <p:nvPr/>
        </p:nvSpPr>
        <p:spPr>
          <a:xfrm>
            <a:off x="905000" y="197791"/>
            <a:ext cx="2543175" cy="523220"/>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800" b="1" dirty="0">
                <a:ln w="0">
                  <a:noFill/>
                </a:ln>
                <a:solidFill>
                  <a:prstClr val="black">
                    <a:lumMod val="65000"/>
                    <a:lumOff val="35000"/>
                  </a:prstClr>
                </a:solidFill>
                <a:latin typeface="思源宋体 CN Heavy" panose="02020900000000000000" pitchFamily="18" charset="-122"/>
                <a:ea typeface="思源宋体 CN Heavy" panose="02020900000000000000" pitchFamily="18" charset="-122"/>
              </a:rPr>
              <a:t>任务二</a:t>
            </a:r>
            <a:endParaRPr kumimoji="0" lang="en-US" altLang="zh-CN" sz="2800" b="1" i="0" u="none" strike="noStrike" kern="1200" cap="none" spc="0" normalizeH="0" baseline="0" noProof="0" dirty="0">
              <a:ln w="0">
                <a:noFill/>
              </a:ln>
              <a:solidFill>
                <a:prstClr val="black">
                  <a:lumMod val="65000"/>
                  <a:lumOff val="35000"/>
                </a:prstClr>
              </a:solidFill>
              <a:effectLst/>
              <a:uLnTx/>
              <a:uFillTx/>
              <a:latin typeface="思源宋体 CN Heavy" panose="02020900000000000000" pitchFamily="18" charset="-122"/>
              <a:ea typeface="思源宋体 CN Heavy" panose="02020900000000000000" pitchFamily="18" charset="-122"/>
              <a:cs typeface="+mn-cs"/>
            </a:endParaRPr>
          </a:p>
        </p:txBody>
      </p:sp>
      <p:cxnSp>
        <p:nvCxnSpPr>
          <p:cNvPr id="3" name="直线连接符 2">
            <a:extLst>
              <a:ext uri="{FF2B5EF4-FFF2-40B4-BE49-F238E27FC236}">
                <a16:creationId xmlns:a16="http://schemas.microsoft.com/office/drawing/2014/main" id="{3C5F8081-F5A7-EAF6-E35F-9EAB6B898F55}"/>
              </a:ext>
            </a:extLst>
          </p:cNvPr>
          <p:cNvCxnSpPr/>
          <p:nvPr/>
        </p:nvCxnSpPr>
        <p:spPr>
          <a:xfrm>
            <a:off x="0" y="480413"/>
            <a:ext cx="654397" cy="0"/>
          </a:xfrm>
          <a:prstGeom prst="line">
            <a:avLst/>
          </a:prstGeom>
          <a:ln w="28575" cmpd="sng">
            <a:solidFill>
              <a:srgbClr val="1F98FF"/>
            </a:solidFill>
          </a:ln>
        </p:spPr>
        <p:style>
          <a:lnRef idx="2">
            <a:schemeClr val="accent1"/>
          </a:lnRef>
          <a:fillRef idx="0">
            <a:schemeClr val="accent1"/>
          </a:fillRef>
          <a:effectRef idx="1">
            <a:schemeClr val="accent1"/>
          </a:effectRef>
          <a:fontRef idx="minor">
            <a:schemeClr val="tx1"/>
          </a:fontRef>
        </p:style>
      </p:cxnSp>
      <p:sp>
        <p:nvSpPr>
          <p:cNvPr id="4" name="椭圆 3">
            <a:extLst>
              <a:ext uri="{FF2B5EF4-FFF2-40B4-BE49-F238E27FC236}">
                <a16:creationId xmlns:a16="http://schemas.microsoft.com/office/drawing/2014/main" id="{FB510483-4BB1-E7F2-B938-481D45E5A0B6}"/>
              </a:ext>
            </a:extLst>
          </p:cNvPr>
          <p:cNvSpPr/>
          <p:nvPr/>
        </p:nvSpPr>
        <p:spPr>
          <a:xfrm>
            <a:off x="643295" y="392735"/>
            <a:ext cx="188159" cy="188159"/>
          </a:xfrm>
          <a:prstGeom prst="ellipse">
            <a:avLst/>
          </a:prstGeom>
          <a:solidFill>
            <a:srgbClr val="1F98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cxnSp>
        <p:nvCxnSpPr>
          <p:cNvPr id="5" name="直线连接符 32">
            <a:extLst>
              <a:ext uri="{FF2B5EF4-FFF2-40B4-BE49-F238E27FC236}">
                <a16:creationId xmlns:a16="http://schemas.microsoft.com/office/drawing/2014/main" id="{C0E5F6F0-CC91-8124-2174-A578DB5CDCF2}"/>
              </a:ext>
            </a:extLst>
          </p:cNvPr>
          <p:cNvCxnSpPr/>
          <p:nvPr/>
        </p:nvCxnSpPr>
        <p:spPr>
          <a:xfrm>
            <a:off x="3573378" y="480413"/>
            <a:ext cx="8618622" cy="0"/>
          </a:xfrm>
          <a:prstGeom prst="line">
            <a:avLst/>
          </a:prstGeom>
          <a:ln w="28575" cmpd="sng">
            <a:solidFill>
              <a:srgbClr val="1F98FF"/>
            </a:solidFill>
          </a:ln>
        </p:spPr>
        <p:style>
          <a:lnRef idx="2">
            <a:schemeClr val="accent1"/>
          </a:lnRef>
          <a:fillRef idx="0">
            <a:schemeClr val="accent1"/>
          </a:fillRef>
          <a:effectRef idx="1">
            <a:schemeClr val="accent1"/>
          </a:effectRef>
          <a:fontRef idx="minor">
            <a:schemeClr val="tx1"/>
          </a:fontRef>
        </p:style>
      </p:cxnSp>
      <p:sp>
        <p:nvSpPr>
          <p:cNvPr id="7" name="文本框 6">
            <a:extLst>
              <a:ext uri="{FF2B5EF4-FFF2-40B4-BE49-F238E27FC236}">
                <a16:creationId xmlns:a16="http://schemas.microsoft.com/office/drawing/2014/main" id="{D2021042-65B7-8289-A397-C4A5A512DEA3}"/>
              </a:ext>
            </a:extLst>
          </p:cNvPr>
          <p:cNvSpPr txBox="1"/>
          <p:nvPr/>
        </p:nvSpPr>
        <p:spPr>
          <a:xfrm>
            <a:off x="737374" y="888594"/>
            <a:ext cx="3409459" cy="369332"/>
          </a:xfrm>
          <a:prstGeom prst="rect">
            <a:avLst/>
          </a:prstGeom>
          <a:noFill/>
        </p:spPr>
        <p:txBody>
          <a:bodyPr wrap="square">
            <a:spAutoFit/>
          </a:bodyPr>
          <a:lstStyle/>
          <a:p>
            <a:r>
              <a:rPr lang="en-US" altLang="zh-CN" b="1" kern="0" dirty="0">
                <a:solidFill>
                  <a:schemeClr val="tx1">
                    <a:lumMod val="65000"/>
                    <a:lumOff val="35000"/>
                  </a:schemeClr>
                </a:solidFill>
                <a:latin typeface="思源宋体 CN" panose="02020400000000000000" pitchFamily="18" charset="-122"/>
                <a:ea typeface="思源宋体 CN" panose="02020400000000000000" pitchFamily="18" charset="-122"/>
                <a:cs typeface="+mn-ea"/>
                <a:sym typeface="思源黑体 CN Bold" panose="020B0800000000000000" pitchFamily="34" charset="-122"/>
              </a:rPr>
              <a:t>2. </a:t>
            </a:r>
            <a:r>
              <a:rPr lang="zh-CN" altLang="en-US" b="1" kern="0" dirty="0">
                <a:solidFill>
                  <a:schemeClr val="tx1">
                    <a:lumMod val="65000"/>
                    <a:lumOff val="35000"/>
                  </a:schemeClr>
                </a:solidFill>
                <a:latin typeface="思源宋体 CN" panose="02020400000000000000" pitchFamily="18" charset="-122"/>
                <a:ea typeface="思源宋体 CN" panose="02020400000000000000" pitchFamily="18" charset="-122"/>
                <a:cs typeface="+mn-ea"/>
                <a:sym typeface="思源黑体 CN Bold" panose="020B0800000000000000" pitchFamily="34" charset="-122"/>
              </a:rPr>
              <a:t>如何激励团队的士气</a:t>
            </a:r>
            <a:r>
              <a:rPr lang="en-US" altLang="zh-CN" b="1" kern="0" dirty="0">
                <a:solidFill>
                  <a:schemeClr val="tx1">
                    <a:lumMod val="65000"/>
                    <a:lumOff val="35000"/>
                  </a:schemeClr>
                </a:solidFill>
                <a:latin typeface="思源宋体 CN" panose="02020400000000000000" pitchFamily="18" charset="-122"/>
                <a:ea typeface="思源宋体 CN" panose="02020400000000000000" pitchFamily="18" charset="-122"/>
                <a:cs typeface="+mn-ea"/>
                <a:sym typeface="思源黑体 CN Bold" panose="020B0800000000000000" pitchFamily="34" charset="-122"/>
              </a:rPr>
              <a:t>?</a:t>
            </a:r>
            <a:endParaRPr lang="zh-CN" altLang="en-US" b="1" dirty="0"/>
          </a:p>
        </p:txBody>
      </p:sp>
      <p:sp>
        <p:nvSpPr>
          <p:cNvPr id="11" name="文本框 10">
            <a:extLst>
              <a:ext uri="{FF2B5EF4-FFF2-40B4-BE49-F238E27FC236}">
                <a16:creationId xmlns:a16="http://schemas.microsoft.com/office/drawing/2014/main" id="{DA3415DB-0221-69A4-9005-CBCB92CD146B}"/>
              </a:ext>
            </a:extLst>
          </p:cNvPr>
          <p:cNvSpPr txBox="1"/>
          <p:nvPr/>
        </p:nvSpPr>
        <p:spPr>
          <a:xfrm>
            <a:off x="737374" y="1371695"/>
            <a:ext cx="10122692" cy="923330"/>
          </a:xfrm>
          <a:prstGeom prst="rect">
            <a:avLst/>
          </a:prstGeom>
          <a:noFill/>
        </p:spPr>
        <p:txBody>
          <a:bodyPr wrap="square">
            <a:spAutoFit/>
          </a:bodyPr>
          <a:lstStyle/>
          <a:p>
            <a:r>
              <a:rPr lang="zh-CN" altLang="en-US" kern="0" dirty="0">
                <a:solidFill>
                  <a:schemeClr val="tx1">
                    <a:lumMod val="65000"/>
                    <a:lumOff val="35000"/>
                  </a:schemeClr>
                </a:solidFill>
                <a:latin typeface="思源宋体 CN" panose="02020400000000000000" pitchFamily="18" charset="-122"/>
                <a:ea typeface="思源宋体 CN" panose="02020400000000000000" pitchFamily="18" charset="-122"/>
                <a:cs typeface="+mn-ea"/>
                <a:sym typeface="思源黑体 CN Bold" panose="020B0800000000000000" pitchFamily="34" charset="-122"/>
              </a:rPr>
              <a:t>激励团队的士气可以从团队建设活动、一般管理技术、绩效考评与奖励系统、人员配置方法、业务与技能培训五个方面把握。提出下面五点建议：</a:t>
            </a:r>
          </a:p>
          <a:p>
            <a:endParaRPr lang="zh-CN" altLang="en-US" dirty="0"/>
          </a:p>
        </p:txBody>
      </p:sp>
      <p:grpSp>
        <p:nvGrpSpPr>
          <p:cNvPr id="12" name="组合 11">
            <a:extLst>
              <a:ext uri="{FF2B5EF4-FFF2-40B4-BE49-F238E27FC236}">
                <a16:creationId xmlns:a16="http://schemas.microsoft.com/office/drawing/2014/main" id="{42252B08-D1D8-92D0-82EF-0F54801411F1}"/>
              </a:ext>
            </a:extLst>
          </p:cNvPr>
          <p:cNvGrpSpPr/>
          <p:nvPr/>
        </p:nvGrpSpPr>
        <p:grpSpPr>
          <a:xfrm>
            <a:off x="6616109" y="3998125"/>
            <a:ext cx="4942927" cy="1982118"/>
            <a:chOff x="3622646" y="3349634"/>
            <a:chExt cx="4942927" cy="1982118"/>
          </a:xfrm>
        </p:grpSpPr>
        <p:grpSp>
          <p:nvGrpSpPr>
            <p:cNvPr id="13" name="组合 12">
              <a:extLst>
                <a:ext uri="{FF2B5EF4-FFF2-40B4-BE49-F238E27FC236}">
                  <a16:creationId xmlns:a16="http://schemas.microsoft.com/office/drawing/2014/main" id="{CCCD704C-CBFF-0513-6EF2-ABBE12DC0720}"/>
                </a:ext>
              </a:extLst>
            </p:cNvPr>
            <p:cNvGrpSpPr/>
            <p:nvPr/>
          </p:nvGrpSpPr>
          <p:grpSpPr>
            <a:xfrm>
              <a:off x="3622646" y="3423650"/>
              <a:ext cx="812800" cy="812800"/>
              <a:chOff x="1990711" y="2246848"/>
              <a:chExt cx="812800" cy="812800"/>
            </a:xfrm>
          </p:grpSpPr>
          <p:sp>
            <p:nvSpPr>
              <p:cNvPr id="16" name="Oval 12">
                <a:extLst>
                  <a:ext uri="{FF2B5EF4-FFF2-40B4-BE49-F238E27FC236}">
                    <a16:creationId xmlns:a16="http://schemas.microsoft.com/office/drawing/2014/main" id="{589C5348-9E75-0987-C3A5-74803E44E3C5}"/>
                  </a:ext>
                </a:extLst>
              </p:cNvPr>
              <p:cNvSpPr/>
              <p:nvPr/>
            </p:nvSpPr>
            <p:spPr>
              <a:xfrm>
                <a:off x="1990711" y="2246848"/>
                <a:ext cx="812800" cy="812800"/>
              </a:xfrm>
              <a:prstGeom prst="ellipse">
                <a:avLst/>
              </a:prstGeom>
              <a:solidFill>
                <a:srgbClr val="5FB2B0">
                  <a:alpha val="20000"/>
                </a:srgbClr>
              </a:solidFill>
              <a:ln w="12700" cap="flat" cmpd="sng" algn="ctr">
                <a:noFill/>
                <a:prstDash val="solid"/>
                <a:miter lim="800000"/>
              </a:ln>
              <a:effectLst>
                <a:outerShdw blurRad="444500" sx="102000" sy="102000" algn="ctr" rotWithShape="0">
                  <a:srgbClr val="FFFFFF">
                    <a:lumMod val="75000"/>
                    <a:alpha val="40000"/>
                  </a:srgbClr>
                </a:outerShdw>
              </a:effectLst>
            </p:spPr>
            <p:txBody>
              <a:bodyPr rtlCol="0" anchor="ctr"/>
              <a:lstStyle/>
              <a:p>
                <a:pPr marL="0" marR="0" lvl="0" indent="0" algn="ctr" defTabSz="60957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lumMod val="75000"/>
                      <a:lumOff val="25000"/>
                    </a:prstClr>
                  </a:solidFill>
                  <a:effectLst/>
                  <a:uLnTx/>
                  <a:uFillTx/>
                  <a:latin typeface="思源宋体 CN" panose="02020400000000000000" pitchFamily="18" charset="-122"/>
                  <a:ea typeface="思源宋体 CN" panose="02020400000000000000" pitchFamily="18" charset="-122"/>
                  <a:cs typeface="+mn-cs"/>
                  <a:sym typeface="思源黑体 CN Bold" panose="020B0800000000000000" pitchFamily="34" charset="-122"/>
                </a:endParaRPr>
              </a:p>
            </p:txBody>
          </p:sp>
          <p:sp>
            <p:nvSpPr>
              <p:cNvPr id="17" name="Oval 13">
                <a:extLst>
                  <a:ext uri="{FF2B5EF4-FFF2-40B4-BE49-F238E27FC236}">
                    <a16:creationId xmlns:a16="http://schemas.microsoft.com/office/drawing/2014/main" id="{071BC873-654C-B9AE-A032-7E1051AD033C}"/>
                  </a:ext>
                </a:extLst>
              </p:cNvPr>
              <p:cNvSpPr/>
              <p:nvPr/>
            </p:nvSpPr>
            <p:spPr>
              <a:xfrm>
                <a:off x="2142769" y="2399925"/>
                <a:ext cx="508684" cy="508684"/>
              </a:xfrm>
              <a:prstGeom prst="ellipse">
                <a:avLst/>
              </a:prstGeom>
              <a:solidFill>
                <a:srgbClr val="5FB2B0"/>
              </a:solidFill>
              <a:ln w="12700" cap="flat" cmpd="sng" algn="ctr">
                <a:noFill/>
                <a:prstDash val="solid"/>
                <a:miter lim="800000"/>
              </a:ln>
              <a:effectLst/>
            </p:spPr>
            <p:txBody>
              <a:bodyPr rtlCol="0" anchor="ctr"/>
              <a:lstStyle/>
              <a:p>
                <a:pPr marL="0" marR="0" lvl="0" indent="0" algn="ctr" defTabSz="609570" rtl="0" eaLnBrk="1" fontAlgn="auto" latinLnBrk="0" hangingPunct="1">
                  <a:lnSpc>
                    <a:spcPct val="100000"/>
                  </a:lnSpc>
                  <a:spcBef>
                    <a:spcPts val="0"/>
                  </a:spcBef>
                  <a:spcAft>
                    <a:spcPts val="0"/>
                  </a:spcAft>
                  <a:buClrTx/>
                  <a:buSzTx/>
                  <a:buFontTx/>
                  <a:buNone/>
                  <a:tabLst/>
                  <a:defRPr/>
                </a:pPr>
                <a:r>
                  <a:rPr lang="en-US" altLang="zh-CN" sz="3200" b="1" kern="0" dirty="0">
                    <a:solidFill>
                      <a:prstClr val="white"/>
                    </a:solidFill>
                    <a:latin typeface="Arial Black" panose="020B0A04020102020204" pitchFamily="34" charset="0"/>
                    <a:ea typeface="思源宋体 CN" panose="02020400000000000000" pitchFamily="18" charset="-122"/>
                    <a:cs typeface="Arial" panose="020B0604020202020204" pitchFamily="34" charset="0"/>
                    <a:sym typeface="思源黑体 CN Bold" panose="020B0800000000000000" pitchFamily="34" charset="-122"/>
                  </a:rPr>
                  <a:t>D</a:t>
                </a:r>
                <a:endParaRPr kumimoji="0" lang="en-US" altLang="zh-CN" sz="3200" b="1" i="0" u="none" strike="noStrike" kern="0" cap="none" spc="0" normalizeH="0" baseline="0" noProof="0" dirty="0">
                  <a:ln>
                    <a:noFill/>
                  </a:ln>
                  <a:solidFill>
                    <a:prstClr val="white"/>
                  </a:solidFill>
                  <a:effectLst/>
                  <a:uLnTx/>
                  <a:uFillTx/>
                  <a:latin typeface="Arial Black" panose="020B0A04020102020204" pitchFamily="34" charset="0"/>
                  <a:ea typeface="思源宋体 CN" panose="02020400000000000000" pitchFamily="18" charset="-122"/>
                  <a:cs typeface="Arial" panose="020B0604020202020204" pitchFamily="34" charset="0"/>
                  <a:sym typeface="思源黑体 CN Bold" panose="020B0800000000000000" pitchFamily="34" charset="-122"/>
                </a:endParaRPr>
              </a:p>
            </p:txBody>
          </p:sp>
        </p:grpSp>
        <p:sp>
          <p:nvSpPr>
            <p:cNvPr id="14" name="矩形 13">
              <a:extLst>
                <a:ext uri="{FF2B5EF4-FFF2-40B4-BE49-F238E27FC236}">
                  <a16:creationId xmlns:a16="http://schemas.microsoft.com/office/drawing/2014/main" id="{6D647E0D-ADA7-587A-569C-763FC95FE569}"/>
                </a:ext>
              </a:extLst>
            </p:cNvPr>
            <p:cNvSpPr/>
            <p:nvPr/>
          </p:nvSpPr>
          <p:spPr>
            <a:xfrm>
              <a:off x="4533700" y="3349634"/>
              <a:ext cx="4031873" cy="4001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0" cap="none" spc="0" normalizeH="0" baseline="0" noProof="0" dirty="0">
                  <a:ln>
                    <a:noFill/>
                  </a:ln>
                  <a:solidFill>
                    <a:prstClr val="black">
                      <a:lumMod val="65000"/>
                      <a:lumOff val="35000"/>
                    </a:prstClr>
                  </a:solidFill>
                  <a:effectLst/>
                  <a:uLnTx/>
                  <a:uFillTx/>
                  <a:latin typeface="思源宋体 CN" panose="02020400000000000000" pitchFamily="18" charset="-122"/>
                  <a:ea typeface="思源宋体 CN" panose="02020400000000000000" pitchFamily="18" charset="-122"/>
                  <a:cs typeface="+mn-cs"/>
                  <a:sym typeface="思源黑体 CN Bold" panose="020B0800000000000000" pitchFamily="34" charset="-122"/>
                </a:rPr>
                <a:t>培养团队成员、鼓励他们彼此帮助</a:t>
              </a:r>
            </a:p>
          </p:txBody>
        </p:sp>
        <p:sp>
          <p:nvSpPr>
            <p:cNvPr id="15" name="矩形 14">
              <a:extLst>
                <a:ext uri="{FF2B5EF4-FFF2-40B4-BE49-F238E27FC236}">
                  <a16:creationId xmlns:a16="http://schemas.microsoft.com/office/drawing/2014/main" id="{F9B8FE59-B2D3-0D5D-A70D-79C1338BADA8}"/>
                </a:ext>
              </a:extLst>
            </p:cNvPr>
            <p:cNvSpPr/>
            <p:nvPr/>
          </p:nvSpPr>
          <p:spPr>
            <a:xfrm>
              <a:off x="4610645" y="3805565"/>
              <a:ext cx="3949097" cy="1526187"/>
            </a:xfrm>
            <a:prstGeom prst="rect">
              <a:avLst/>
            </a:prstGeom>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prstClr val="black">
                      <a:lumMod val="65000"/>
                      <a:lumOff val="35000"/>
                    </a:prstClr>
                  </a:solidFill>
                  <a:effectLst/>
                  <a:uLnTx/>
                  <a:uFillTx/>
                  <a:latin typeface="思源宋体 CN" panose="02020400000000000000" pitchFamily="18" charset="-122"/>
                  <a:ea typeface="思源宋体 CN" panose="02020400000000000000" pitchFamily="18" charset="-122"/>
                  <a:cs typeface="+mn-cs"/>
                </a:rPr>
                <a:t>强调团队成员的个人和职业发展，通过技能培训和跨团队合作来提升他们的专业能力。鼓励团队成员相互支持和分享知识，从而增强整个团队的凝聚力和效率。</a:t>
              </a:r>
            </a:p>
          </p:txBody>
        </p:sp>
      </p:grpSp>
      <p:grpSp>
        <p:nvGrpSpPr>
          <p:cNvPr id="18" name="组合 17">
            <a:extLst>
              <a:ext uri="{FF2B5EF4-FFF2-40B4-BE49-F238E27FC236}">
                <a16:creationId xmlns:a16="http://schemas.microsoft.com/office/drawing/2014/main" id="{09806AAB-C915-2CAF-741F-FD02EFF35B25}"/>
              </a:ext>
            </a:extLst>
          </p:cNvPr>
          <p:cNvGrpSpPr/>
          <p:nvPr/>
        </p:nvGrpSpPr>
        <p:grpSpPr>
          <a:xfrm>
            <a:off x="654397" y="5201760"/>
            <a:ext cx="4825798" cy="1556965"/>
            <a:chOff x="2816184" y="4539959"/>
            <a:chExt cx="4825798" cy="1556965"/>
          </a:xfrm>
        </p:grpSpPr>
        <p:grpSp>
          <p:nvGrpSpPr>
            <p:cNvPr id="19" name="组合 18">
              <a:extLst>
                <a:ext uri="{FF2B5EF4-FFF2-40B4-BE49-F238E27FC236}">
                  <a16:creationId xmlns:a16="http://schemas.microsoft.com/office/drawing/2014/main" id="{363E240C-D9D3-E5D6-8CA1-FA5D21BD7737}"/>
                </a:ext>
              </a:extLst>
            </p:cNvPr>
            <p:cNvGrpSpPr/>
            <p:nvPr/>
          </p:nvGrpSpPr>
          <p:grpSpPr>
            <a:xfrm>
              <a:off x="2816184" y="4568370"/>
              <a:ext cx="812800" cy="812800"/>
              <a:chOff x="1990711" y="2246848"/>
              <a:chExt cx="812800" cy="812800"/>
            </a:xfrm>
          </p:grpSpPr>
          <p:sp>
            <p:nvSpPr>
              <p:cNvPr id="22" name="Oval 12">
                <a:extLst>
                  <a:ext uri="{FF2B5EF4-FFF2-40B4-BE49-F238E27FC236}">
                    <a16:creationId xmlns:a16="http://schemas.microsoft.com/office/drawing/2014/main" id="{88E40C4C-DAD3-111C-6E4A-A5DFA7DD5D0C}"/>
                  </a:ext>
                </a:extLst>
              </p:cNvPr>
              <p:cNvSpPr/>
              <p:nvPr/>
            </p:nvSpPr>
            <p:spPr>
              <a:xfrm>
                <a:off x="1990711" y="2246848"/>
                <a:ext cx="812800" cy="812800"/>
              </a:xfrm>
              <a:prstGeom prst="ellipse">
                <a:avLst/>
              </a:prstGeom>
              <a:solidFill>
                <a:srgbClr val="3B6B9F">
                  <a:alpha val="20000"/>
                </a:srgbClr>
              </a:solidFill>
              <a:ln w="12700" cap="flat" cmpd="sng" algn="ctr">
                <a:noFill/>
                <a:prstDash val="solid"/>
                <a:miter lim="800000"/>
              </a:ln>
              <a:effectLst>
                <a:outerShdw blurRad="444500" sx="102000" sy="102000" algn="ctr" rotWithShape="0">
                  <a:srgbClr val="FFFFFF">
                    <a:lumMod val="75000"/>
                    <a:alpha val="40000"/>
                  </a:srgbClr>
                </a:outerShdw>
              </a:effectLst>
            </p:spPr>
            <p:txBody>
              <a:bodyPr rtlCol="0" anchor="ctr"/>
              <a:lstStyle/>
              <a:p>
                <a:pPr marL="0" marR="0" lvl="0" indent="0" algn="ctr" defTabSz="60957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lumMod val="75000"/>
                      <a:lumOff val="25000"/>
                    </a:prstClr>
                  </a:solidFill>
                  <a:effectLst/>
                  <a:uLnTx/>
                  <a:uFillTx/>
                  <a:latin typeface="思源宋体 CN" panose="02020400000000000000" pitchFamily="18" charset="-122"/>
                  <a:ea typeface="思源宋体 CN" panose="02020400000000000000" pitchFamily="18" charset="-122"/>
                  <a:cs typeface="+mn-cs"/>
                  <a:sym typeface="思源黑体 CN Bold" panose="020B0800000000000000" pitchFamily="34" charset="-122"/>
                </a:endParaRPr>
              </a:p>
            </p:txBody>
          </p:sp>
          <p:sp>
            <p:nvSpPr>
              <p:cNvPr id="23" name="Oval 13">
                <a:extLst>
                  <a:ext uri="{FF2B5EF4-FFF2-40B4-BE49-F238E27FC236}">
                    <a16:creationId xmlns:a16="http://schemas.microsoft.com/office/drawing/2014/main" id="{9D692815-991D-6637-E108-A5D07D8DBB72}"/>
                  </a:ext>
                </a:extLst>
              </p:cNvPr>
              <p:cNvSpPr/>
              <p:nvPr/>
            </p:nvSpPr>
            <p:spPr>
              <a:xfrm>
                <a:off x="2142769" y="2399925"/>
                <a:ext cx="508684" cy="508684"/>
              </a:xfrm>
              <a:prstGeom prst="ellipse">
                <a:avLst/>
              </a:prstGeom>
              <a:solidFill>
                <a:srgbClr val="3B6B9F"/>
              </a:solidFill>
              <a:ln w="12700" cap="flat" cmpd="sng" algn="ctr">
                <a:noFill/>
                <a:prstDash val="solid"/>
                <a:miter lim="800000"/>
              </a:ln>
              <a:effectLst/>
            </p:spPr>
            <p:txBody>
              <a:bodyPr rtlCol="0" anchor="ctr"/>
              <a:lstStyle/>
              <a:p>
                <a:pPr marL="0" marR="0" lvl="0" indent="0" algn="ctr" defTabSz="609570" rtl="0" eaLnBrk="1" fontAlgn="auto" latinLnBrk="0" hangingPunct="1">
                  <a:lnSpc>
                    <a:spcPct val="100000"/>
                  </a:lnSpc>
                  <a:spcBef>
                    <a:spcPts val="0"/>
                  </a:spcBef>
                  <a:spcAft>
                    <a:spcPts val="0"/>
                  </a:spcAft>
                  <a:buClrTx/>
                  <a:buSzTx/>
                  <a:buFontTx/>
                  <a:buNone/>
                  <a:tabLst/>
                  <a:defRPr/>
                </a:pPr>
                <a:r>
                  <a:rPr lang="en-US" sz="3200" b="1" kern="0" dirty="0">
                    <a:solidFill>
                      <a:prstClr val="white"/>
                    </a:solidFill>
                    <a:latin typeface="Arial Black" panose="020B0A04020102020204" pitchFamily="34" charset="0"/>
                    <a:ea typeface="思源宋体 CN" panose="02020400000000000000" pitchFamily="18" charset="-122"/>
                    <a:cs typeface="Arial" panose="020B0604020202020204" pitchFamily="34" charset="0"/>
                    <a:sym typeface="思源黑体 CN Bold" panose="020B0800000000000000" pitchFamily="34" charset="-122"/>
                  </a:rPr>
                  <a:t>E</a:t>
                </a:r>
                <a:endParaRPr kumimoji="0" lang="en-US" sz="3200" b="1" i="0" u="none" strike="noStrike" kern="0" cap="none" spc="0" normalizeH="0" baseline="0" noProof="0" dirty="0">
                  <a:ln>
                    <a:noFill/>
                  </a:ln>
                  <a:solidFill>
                    <a:prstClr val="white"/>
                  </a:solidFill>
                  <a:effectLst/>
                  <a:uLnTx/>
                  <a:uFillTx/>
                  <a:latin typeface="Arial Black" panose="020B0A04020102020204" pitchFamily="34" charset="0"/>
                  <a:ea typeface="思源宋体 CN" panose="02020400000000000000" pitchFamily="18" charset="-122"/>
                  <a:cs typeface="Arial" panose="020B0604020202020204" pitchFamily="34" charset="0"/>
                  <a:sym typeface="思源黑体 CN Bold" panose="020B0800000000000000" pitchFamily="34" charset="-122"/>
                </a:endParaRPr>
              </a:p>
            </p:txBody>
          </p:sp>
        </p:grpSp>
        <p:sp>
          <p:nvSpPr>
            <p:cNvPr id="20" name="矩形 19">
              <a:extLst>
                <a:ext uri="{FF2B5EF4-FFF2-40B4-BE49-F238E27FC236}">
                  <a16:creationId xmlns:a16="http://schemas.microsoft.com/office/drawing/2014/main" id="{03796C46-2C00-022D-B77D-3E51BF446F73}"/>
                </a:ext>
              </a:extLst>
            </p:cNvPr>
            <p:cNvSpPr/>
            <p:nvPr/>
          </p:nvSpPr>
          <p:spPr>
            <a:xfrm>
              <a:off x="3748870" y="4539959"/>
              <a:ext cx="2749471" cy="4001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0" cap="none" spc="0" normalizeH="0" baseline="0" noProof="0" dirty="0">
                  <a:ln>
                    <a:noFill/>
                  </a:ln>
                  <a:solidFill>
                    <a:prstClr val="black">
                      <a:lumMod val="65000"/>
                      <a:lumOff val="35000"/>
                    </a:prstClr>
                  </a:solidFill>
                  <a:effectLst/>
                  <a:uLnTx/>
                  <a:uFillTx/>
                  <a:latin typeface="思源宋体 CN" panose="02020400000000000000" pitchFamily="18" charset="-122"/>
                  <a:ea typeface="思源宋体 CN" panose="02020400000000000000" pitchFamily="18" charset="-122"/>
                  <a:cs typeface="+mn-cs"/>
                  <a:sym typeface="思源黑体 CN Bold" panose="020B0800000000000000" pitchFamily="34" charset="-122"/>
                </a:rPr>
                <a:t>承认个人和团队的成就</a:t>
              </a:r>
            </a:p>
          </p:txBody>
        </p:sp>
        <p:sp>
          <p:nvSpPr>
            <p:cNvPr id="21" name="矩形 20">
              <a:extLst>
                <a:ext uri="{FF2B5EF4-FFF2-40B4-BE49-F238E27FC236}">
                  <a16:creationId xmlns:a16="http://schemas.microsoft.com/office/drawing/2014/main" id="{C3D4CC32-DF16-8F0C-E3FA-732E79CF76A9}"/>
                </a:ext>
              </a:extLst>
            </p:cNvPr>
            <p:cNvSpPr/>
            <p:nvPr/>
          </p:nvSpPr>
          <p:spPr>
            <a:xfrm>
              <a:off x="3748872" y="4940069"/>
              <a:ext cx="3893110" cy="1156855"/>
            </a:xfrm>
            <a:prstGeom prst="rect">
              <a:avLst/>
            </a:prstGeom>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prstClr val="black">
                      <a:lumMod val="65000"/>
                      <a:lumOff val="35000"/>
                    </a:prstClr>
                  </a:solidFill>
                  <a:effectLst/>
                  <a:uLnTx/>
                  <a:uFillTx/>
                  <a:latin typeface="思源宋体 CN" panose="02020400000000000000" pitchFamily="18" charset="-122"/>
                  <a:ea typeface="思源宋体 CN" panose="02020400000000000000" pitchFamily="18" charset="-122"/>
                  <a:cs typeface="+mn-cs"/>
                </a:rPr>
                <a:t>公开表彰个人和团队的优秀表现，通过</a:t>
              </a:r>
              <a:r>
                <a:rPr kumimoji="0" lang="zh-CN" altLang="en-US" sz="1600" b="1" i="0" u="none" strike="noStrike" kern="1200" cap="none" spc="0" normalizeH="0" baseline="0" noProof="0" dirty="0">
                  <a:ln>
                    <a:noFill/>
                  </a:ln>
                  <a:solidFill>
                    <a:prstClr val="black">
                      <a:lumMod val="65000"/>
                      <a:lumOff val="35000"/>
                    </a:prstClr>
                  </a:solidFill>
                  <a:effectLst/>
                  <a:uLnTx/>
                  <a:uFillTx/>
                  <a:latin typeface="思源宋体 CN" panose="02020400000000000000" pitchFamily="18" charset="-122"/>
                  <a:ea typeface="思源宋体 CN" panose="02020400000000000000" pitchFamily="18" charset="-122"/>
                  <a:cs typeface="+mn-cs"/>
                </a:rPr>
                <a:t>奖励制度</a:t>
              </a:r>
              <a:r>
                <a:rPr kumimoji="0" lang="zh-CN" altLang="en-US" sz="1600" b="0" i="0" u="none" strike="noStrike" kern="1200" cap="none" spc="0" normalizeH="0" baseline="0" noProof="0" dirty="0">
                  <a:ln>
                    <a:noFill/>
                  </a:ln>
                  <a:solidFill>
                    <a:prstClr val="black">
                      <a:lumMod val="65000"/>
                      <a:lumOff val="35000"/>
                    </a:prstClr>
                  </a:solidFill>
                  <a:effectLst/>
                  <a:uLnTx/>
                  <a:uFillTx/>
                  <a:latin typeface="思源宋体 CN" panose="02020400000000000000" pitchFamily="18" charset="-122"/>
                  <a:ea typeface="思源宋体 CN" panose="02020400000000000000" pitchFamily="18" charset="-122"/>
                  <a:cs typeface="+mn-cs"/>
                </a:rPr>
                <a:t>或公开认可来激励团队成员的积极行为和努力工作。</a:t>
              </a:r>
            </a:p>
          </p:txBody>
        </p:sp>
      </p:grpSp>
    </p:spTree>
    <p:extLst>
      <p:ext uri="{BB962C8B-B14F-4D97-AF65-F5344CB8AC3E}">
        <p14:creationId xmlns:p14="http://schemas.microsoft.com/office/powerpoint/2010/main" val="2895694492"/>
      </p:ext>
    </p:extLst>
  </p:cSld>
  <p:clrMapOvr>
    <a:masterClrMapping/>
  </p:clrMapOvr>
  <mc:AlternateContent xmlns:mc="http://schemas.openxmlformats.org/markup-compatibility/2006" xmlns:p14="http://schemas.microsoft.com/office/powerpoint/2010/main">
    <mc:Choice Requires="p14">
      <p:transition spd="slow" p14:dur="2500" advTm="0">
        <p:checker/>
      </p:transition>
    </mc:Choice>
    <mc:Fallback xmlns="">
      <p:transition spd="slow" advTm="0">
        <p:checker/>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文本框 19">
            <a:extLst>
              <a:ext uri="{FF2B5EF4-FFF2-40B4-BE49-F238E27FC236}">
                <a16:creationId xmlns:a16="http://schemas.microsoft.com/office/drawing/2014/main" id="{CDD677AC-B653-4FDB-B1DA-F732578AFC46}"/>
              </a:ext>
            </a:extLst>
          </p:cNvPr>
          <p:cNvSpPr txBox="1"/>
          <p:nvPr/>
        </p:nvSpPr>
        <p:spPr>
          <a:xfrm>
            <a:off x="905000" y="197791"/>
            <a:ext cx="2543175" cy="523220"/>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800" b="1" dirty="0">
                <a:ln w="0">
                  <a:noFill/>
                </a:ln>
                <a:solidFill>
                  <a:prstClr val="black">
                    <a:lumMod val="65000"/>
                    <a:lumOff val="35000"/>
                  </a:prstClr>
                </a:solidFill>
                <a:latin typeface="思源宋体 CN Heavy" panose="02020900000000000000" pitchFamily="18" charset="-122"/>
                <a:ea typeface="思源宋体 CN Heavy" panose="02020900000000000000" pitchFamily="18" charset="-122"/>
              </a:rPr>
              <a:t>任务三</a:t>
            </a:r>
            <a:endParaRPr kumimoji="0" lang="en-US" altLang="zh-CN" sz="2800" b="1" i="0" u="none" strike="noStrike" kern="1200" cap="none" spc="0" normalizeH="0" baseline="0" noProof="0" dirty="0">
              <a:ln w="0">
                <a:noFill/>
              </a:ln>
              <a:solidFill>
                <a:prstClr val="black">
                  <a:lumMod val="65000"/>
                  <a:lumOff val="35000"/>
                </a:prstClr>
              </a:solidFill>
              <a:effectLst/>
              <a:uLnTx/>
              <a:uFillTx/>
              <a:latin typeface="思源宋体 CN Heavy" panose="02020900000000000000" pitchFamily="18" charset="-122"/>
              <a:ea typeface="思源宋体 CN Heavy" panose="02020900000000000000" pitchFamily="18" charset="-122"/>
              <a:cs typeface="+mn-cs"/>
            </a:endParaRPr>
          </a:p>
        </p:txBody>
      </p:sp>
      <p:grpSp>
        <p:nvGrpSpPr>
          <p:cNvPr id="59" name="组合 58">
            <a:extLst>
              <a:ext uri="{FF2B5EF4-FFF2-40B4-BE49-F238E27FC236}">
                <a16:creationId xmlns:a16="http://schemas.microsoft.com/office/drawing/2014/main" id="{AB674260-837A-4B14-B420-0D42142CC081}"/>
              </a:ext>
            </a:extLst>
          </p:cNvPr>
          <p:cNvGrpSpPr/>
          <p:nvPr/>
        </p:nvGrpSpPr>
        <p:grpSpPr>
          <a:xfrm>
            <a:off x="737374" y="1641618"/>
            <a:ext cx="9832663" cy="1156855"/>
            <a:chOff x="5370040" y="1836275"/>
            <a:chExt cx="9832663" cy="1156855"/>
          </a:xfrm>
        </p:grpSpPr>
        <p:sp>
          <p:nvSpPr>
            <p:cNvPr id="60" name="六边形 25">
              <a:extLst>
                <a:ext uri="{FF2B5EF4-FFF2-40B4-BE49-F238E27FC236}">
                  <a16:creationId xmlns:a16="http://schemas.microsoft.com/office/drawing/2014/main" id="{366AD058-12AE-4291-9F0A-7983C98A9369}"/>
                </a:ext>
              </a:extLst>
            </p:cNvPr>
            <p:cNvSpPr/>
            <p:nvPr/>
          </p:nvSpPr>
          <p:spPr>
            <a:xfrm>
              <a:off x="5370040" y="1836275"/>
              <a:ext cx="655319" cy="729914"/>
            </a:xfrm>
            <a:custGeom>
              <a:avLst/>
              <a:gdLst>
                <a:gd name="connsiteX0" fmla="*/ 756510 w 1287625"/>
                <a:gd name="connsiteY0" fmla="*/ 26625 h 1434197"/>
                <a:gd name="connsiteX1" fmla="*/ 1148322 w 1287625"/>
                <a:gd name="connsiteY1" fmla="*/ 222531 h 1434197"/>
                <a:gd name="connsiteX2" fmla="*/ 1287625 w 1287625"/>
                <a:gd name="connsiteY2" fmla="*/ 447927 h 1434197"/>
                <a:gd name="connsiteX3" fmla="*/ 1287625 w 1287625"/>
                <a:gd name="connsiteY3" fmla="*/ 986270 h 1434197"/>
                <a:gd name="connsiteX4" fmla="*/ 1148322 w 1287625"/>
                <a:gd name="connsiteY4" fmla="*/ 1211666 h 1434197"/>
                <a:gd name="connsiteX5" fmla="*/ 756510 w 1287625"/>
                <a:gd name="connsiteY5" fmla="*/ 1407572 h 1434197"/>
                <a:gd name="connsiteX6" fmla="*/ 531114 w 1287625"/>
                <a:gd name="connsiteY6" fmla="*/ 1407572 h 1434197"/>
                <a:gd name="connsiteX7" fmla="*/ 139302 w 1287625"/>
                <a:gd name="connsiteY7" fmla="*/ 1211666 h 1434197"/>
                <a:gd name="connsiteX8" fmla="*/ 0 w 1287625"/>
                <a:gd name="connsiteY8" fmla="*/ 986270 h 1434197"/>
                <a:gd name="connsiteX9" fmla="*/ 0 w 1287625"/>
                <a:gd name="connsiteY9" fmla="*/ 447927 h 1434197"/>
                <a:gd name="connsiteX10" fmla="*/ 139302 w 1287625"/>
                <a:gd name="connsiteY10" fmla="*/ 222531 h 1434197"/>
                <a:gd name="connsiteX11" fmla="*/ 531114 w 1287625"/>
                <a:gd name="connsiteY11" fmla="*/ 26625 h 1434197"/>
                <a:gd name="connsiteX12" fmla="*/ 756510 w 1287625"/>
                <a:gd name="connsiteY12" fmla="*/ 26625 h 14341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87625" h="1434197">
                  <a:moveTo>
                    <a:pt x="756510" y="26625"/>
                  </a:moveTo>
                  <a:lnTo>
                    <a:pt x="1148322" y="222531"/>
                  </a:lnTo>
                  <a:cubicBezTo>
                    <a:pt x="1233715" y="265227"/>
                    <a:pt x="1287625" y="352455"/>
                    <a:pt x="1287625" y="447927"/>
                  </a:cubicBezTo>
                  <a:lnTo>
                    <a:pt x="1287625" y="986270"/>
                  </a:lnTo>
                  <a:cubicBezTo>
                    <a:pt x="1287625" y="1081742"/>
                    <a:pt x="1233715" y="1168970"/>
                    <a:pt x="1148322" y="1211666"/>
                  </a:cubicBezTo>
                  <a:lnTo>
                    <a:pt x="756510" y="1407572"/>
                  </a:lnTo>
                  <a:cubicBezTo>
                    <a:pt x="685510" y="1443072"/>
                    <a:pt x="602114" y="1443072"/>
                    <a:pt x="531114" y="1407572"/>
                  </a:cubicBezTo>
                  <a:lnTo>
                    <a:pt x="139302" y="1211666"/>
                  </a:lnTo>
                  <a:cubicBezTo>
                    <a:pt x="53910" y="1168970"/>
                    <a:pt x="0" y="1081742"/>
                    <a:pt x="0" y="986270"/>
                  </a:cubicBezTo>
                  <a:lnTo>
                    <a:pt x="0" y="447927"/>
                  </a:lnTo>
                  <a:cubicBezTo>
                    <a:pt x="0" y="352455"/>
                    <a:pt x="53910" y="265227"/>
                    <a:pt x="139302" y="222531"/>
                  </a:cubicBezTo>
                  <a:lnTo>
                    <a:pt x="531114" y="26625"/>
                  </a:lnTo>
                  <a:cubicBezTo>
                    <a:pt x="602114" y="-8875"/>
                    <a:pt x="685510" y="-8875"/>
                    <a:pt x="756510" y="26625"/>
                  </a:cubicBezTo>
                </a:path>
              </a:pathLst>
            </a:custGeom>
            <a:solidFill>
              <a:srgbClr val="1F98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prstClr val="white"/>
                  </a:solidFill>
                  <a:effectLst/>
                  <a:uLnTx/>
                  <a:uFillTx/>
                  <a:latin typeface="Arial Black" panose="020B0A04020102020204" pitchFamily="34" charset="0"/>
                  <a:ea typeface="思源宋体 CN" panose="02020400000000000000" pitchFamily="18" charset="-122"/>
                </a:rPr>
                <a:t>01</a:t>
              </a:r>
              <a:endParaRPr kumimoji="0" lang="zh-CN" altLang="en-US" sz="2400" b="0" i="0" u="none" strike="noStrike" kern="1200" cap="none" spc="0" normalizeH="0" baseline="0" noProof="0" dirty="0">
                <a:ln>
                  <a:noFill/>
                </a:ln>
                <a:solidFill>
                  <a:prstClr val="white"/>
                </a:solidFill>
                <a:effectLst/>
                <a:uLnTx/>
                <a:uFillTx/>
                <a:latin typeface="Arial Black" panose="020B0A04020102020204" pitchFamily="34" charset="0"/>
                <a:ea typeface="思源宋体 CN" panose="02020400000000000000" pitchFamily="18" charset="-122"/>
              </a:endParaRPr>
            </a:p>
          </p:txBody>
        </p:sp>
        <p:sp>
          <p:nvSpPr>
            <p:cNvPr id="63" name="文本框 62">
              <a:extLst>
                <a:ext uri="{FF2B5EF4-FFF2-40B4-BE49-F238E27FC236}">
                  <a16:creationId xmlns:a16="http://schemas.microsoft.com/office/drawing/2014/main" id="{7FDE10ED-C126-429F-AEE3-80E3CC487948}"/>
                </a:ext>
              </a:extLst>
            </p:cNvPr>
            <p:cNvSpPr txBox="1"/>
            <p:nvPr/>
          </p:nvSpPr>
          <p:spPr>
            <a:xfrm>
              <a:off x="6327484" y="1836275"/>
              <a:ext cx="8875219" cy="1156855"/>
            </a:xfrm>
            <a:prstGeom prst="rect">
              <a:avLst/>
            </a:prstGeom>
            <a:noFill/>
          </p:spPr>
          <p:txBody>
            <a:bodyPr wrap="square">
              <a:spAutoFit/>
            </a:bodyPr>
            <a:lstStyle/>
            <a:p>
              <a:pPr>
                <a:lnSpc>
                  <a:spcPct val="150000"/>
                </a:lnSpc>
                <a:defRPr/>
              </a:pPr>
              <a:r>
                <a:rPr lang="zh-CN" altLang="en-US" sz="1600" kern="0" dirty="0">
                  <a:solidFill>
                    <a:schemeClr val="tx1">
                      <a:lumMod val="65000"/>
                      <a:lumOff val="35000"/>
                    </a:schemeClr>
                  </a:solidFill>
                  <a:latin typeface="思源宋体 CN" panose="02020400000000000000" pitchFamily="18" charset="-122"/>
                  <a:ea typeface="思源宋体 CN" panose="02020400000000000000" pitchFamily="18" charset="-122"/>
                  <a:cs typeface="+mn-ea"/>
                  <a:sym typeface="思源黑体 CN Bold" panose="020B0800000000000000" pitchFamily="34" charset="-122"/>
                </a:rPr>
                <a:t>依照活动定义、活动排序、活动资源估计、活动时间估计、进度计划编制、进度控制的六个步骤落实好项目时间管理。认真明确各活动间的相互联系性，确定好活动耗费的资源，估计活动所需要的时间，制作项目进度计划，确定总工期和进度表。</a:t>
              </a:r>
            </a:p>
          </p:txBody>
        </p:sp>
      </p:grpSp>
      <p:grpSp>
        <p:nvGrpSpPr>
          <p:cNvPr id="64" name="组合 63">
            <a:extLst>
              <a:ext uri="{FF2B5EF4-FFF2-40B4-BE49-F238E27FC236}">
                <a16:creationId xmlns:a16="http://schemas.microsoft.com/office/drawing/2014/main" id="{B86DD317-E84F-41C8-AD64-6ADE38834050}"/>
              </a:ext>
            </a:extLst>
          </p:cNvPr>
          <p:cNvGrpSpPr/>
          <p:nvPr/>
        </p:nvGrpSpPr>
        <p:grpSpPr>
          <a:xfrm>
            <a:off x="737374" y="3068291"/>
            <a:ext cx="8680681" cy="729915"/>
            <a:chOff x="5370040" y="1570999"/>
            <a:chExt cx="8680681" cy="729915"/>
          </a:xfrm>
        </p:grpSpPr>
        <p:sp>
          <p:nvSpPr>
            <p:cNvPr id="65" name="六边形 25">
              <a:extLst>
                <a:ext uri="{FF2B5EF4-FFF2-40B4-BE49-F238E27FC236}">
                  <a16:creationId xmlns:a16="http://schemas.microsoft.com/office/drawing/2014/main" id="{738B2FA2-C2D7-444C-99A7-A2A77571EE5B}"/>
                </a:ext>
              </a:extLst>
            </p:cNvPr>
            <p:cNvSpPr/>
            <p:nvPr/>
          </p:nvSpPr>
          <p:spPr>
            <a:xfrm>
              <a:off x="5370040" y="1570999"/>
              <a:ext cx="655319" cy="729915"/>
            </a:xfrm>
            <a:custGeom>
              <a:avLst/>
              <a:gdLst>
                <a:gd name="connsiteX0" fmla="*/ 756510 w 1287625"/>
                <a:gd name="connsiteY0" fmla="*/ 26625 h 1434197"/>
                <a:gd name="connsiteX1" fmla="*/ 1148322 w 1287625"/>
                <a:gd name="connsiteY1" fmla="*/ 222531 h 1434197"/>
                <a:gd name="connsiteX2" fmla="*/ 1287625 w 1287625"/>
                <a:gd name="connsiteY2" fmla="*/ 447927 h 1434197"/>
                <a:gd name="connsiteX3" fmla="*/ 1287625 w 1287625"/>
                <a:gd name="connsiteY3" fmla="*/ 986270 h 1434197"/>
                <a:gd name="connsiteX4" fmla="*/ 1148322 w 1287625"/>
                <a:gd name="connsiteY4" fmla="*/ 1211666 h 1434197"/>
                <a:gd name="connsiteX5" fmla="*/ 756510 w 1287625"/>
                <a:gd name="connsiteY5" fmla="*/ 1407572 h 1434197"/>
                <a:gd name="connsiteX6" fmla="*/ 531114 w 1287625"/>
                <a:gd name="connsiteY6" fmla="*/ 1407572 h 1434197"/>
                <a:gd name="connsiteX7" fmla="*/ 139302 w 1287625"/>
                <a:gd name="connsiteY7" fmla="*/ 1211666 h 1434197"/>
                <a:gd name="connsiteX8" fmla="*/ 0 w 1287625"/>
                <a:gd name="connsiteY8" fmla="*/ 986270 h 1434197"/>
                <a:gd name="connsiteX9" fmla="*/ 0 w 1287625"/>
                <a:gd name="connsiteY9" fmla="*/ 447927 h 1434197"/>
                <a:gd name="connsiteX10" fmla="*/ 139302 w 1287625"/>
                <a:gd name="connsiteY10" fmla="*/ 222531 h 1434197"/>
                <a:gd name="connsiteX11" fmla="*/ 531114 w 1287625"/>
                <a:gd name="connsiteY11" fmla="*/ 26625 h 1434197"/>
                <a:gd name="connsiteX12" fmla="*/ 756510 w 1287625"/>
                <a:gd name="connsiteY12" fmla="*/ 26625 h 14341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87625" h="1434197">
                  <a:moveTo>
                    <a:pt x="756510" y="26625"/>
                  </a:moveTo>
                  <a:lnTo>
                    <a:pt x="1148322" y="222531"/>
                  </a:lnTo>
                  <a:cubicBezTo>
                    <a:pt x="1233715" y="265227"/>
                    <a:pt x="1287625" y="352455"/>
                    <a:pt x="1287625" y="447927"/>
                  </a:cubicBezTo>
                  <a:lnTo>
                    <a:pt x="1287625" y="986270"/>
                  </a:lnTo>
                  <a:cubicBezTo>
                    <a:pt x="1287625" y="1081742"/>
                    <a:pt x="1233715" y="1168970"/>
                    <a:pt x="1148322" y="1211666"/>
                  </a:cubicBezTo>
                  <a:lnTo>
                    <a:pt x="756510" y="1407572"/>
                  </a:lnTo>
                  <a:cubicBezTo>
                    <a:pt x="685510" y="1443072"/>
                    <a:pt x="602114" y="1443072"/>
                    <a:pt x="531114" y="1407572"/>
                  </a:cubicBezTo>
                  <a:lnTo>
                    <a:pt x="139302" y="1211666"/>
                  </a:lnTo>
                  <a:cubicBezTo>
                    <a:pt x="53910" y="1168970"/>
                    <a:pt x="0" y="1081742"/>
                    <a:pt x="0" y="986270"/>
                  </a:cubicBezTo>
                  <a:lnTo>
                    <a:pt x="0" y="447927"/>
                  </a:lnTo>
                  <a:cubicBezTo>
                    <a:pt x="0" y="352455"/>
                    <a:pt x="53910" y="265227"/>
                    <a:pt x="139302" y="222531"/>
                  </a:cubicBezTo>
                  <a:lnTo>
                    <a:pt x="531114" y="26625"/>
                  </a:lnTo>
                  <a:cubicBezTo>
                    <a:pt x="602114" y="-8875"/>
                    <a:pt x="685510" y="-8875"/>
                    <a:pt x="756510" y="26625"/>
                  </a:cubicBezTo>
                </a:path>
              </a:pathLst>
            </a:custGeom>
            <a:solidFill>
              <a:srgbClr val="5FB2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prstClr val="white"/>
                  </a:solidFill>
                  <a:effectLst/>
                  <a:uLnTx/>
                  <a:uFillTx/>
                  <a:latin typeface="Arial Black" panose="020B0A04020102020204" pitchFamily="34" charset="0"/>
                  <a:ea typeface="思源宋体 CN" panose="02020400000000000000" pitchFamily="18" charset="-122"/>
                </a:rPr>
                <a:t>02</a:t>
              </a:r>
              <a:endParaRPr kumimoji="0" lang="zh-CN" altLang="en-US" sz="2400" b="0" i="0" u="none" strike="noStrike" kern="1200" cap="none" spc="0" normalizeH="0" baseline="0" noProof="0" dirty="0">
                <a:ln>
                  <a:noFill/>
                </a:ln>
                <a:solidFill>
                  <a:prstClr val="white"/>
                </a:solidFill>
                <a:effectLst/>
                <a:uLnTx/>
                <a:uFillTx/>
                <a:latin typeface="Arial Black" panose="020B0A04020102020204" pitchFamily="34" charset="0"/>
                <a:ea typeface="思源宋体 CN" panose="02020400000000000000" pitchFamily="18" charset="-122"/>
              </a:endParaRPr>
            </a:p>
          </p:txBody>
        </p:sp>
        <p:sp>
          <p:nvSpPr>
            <p:cNvPr id="68" name="文本框 67">
              <a:extLst>
                <a:ext uri="{FF2B5EF4-FFF2-40B4-BE49-F238E27FC236}">
                  <a16:creationId xmlns:a16="http://schemas.microsoft.com/office/drawing/2014/main" id="{F98F82B6-E794-4010-B42A-4F78BD5D6755}"/>
                </a:ext>
              </a:extLst>
            </p:cNvPr>
            <p:cNvSpPr txBox="1"/>
            <p:nvPr/>
          </p:nvSpPr>
          <p:spPr>
            <a:xfrm>
              <a:off x="6327484" y="1726860"/>
              <a:ext cx="7723237" cy="418191"/>
            </a:xfrm>
            <a:prstGeom prst="rect">
              <a:avLst/>
            </a:prstGeom>
            <a:noFill/>
          </p:spPr>
          <p:txBody>
            <a:bodyPr wrap="square">
              <a:spAutoFit/>
            </a:bodyPr>
            <a:lstStyle/>
            <a:p>
              <a:pPr>
                <a:lnSpc>
                  <a:spcPct val="150000"/>
                </a:lnSpc>
                <a:defRPr/>
              </a:pPr>
              <a:r>
                <a:rPr lang="zh-CN" altLang="en-US" sz="1600" kern="0" dirty="0">
                  <a:solidFill>
                    <a:schemeClr val="tx1">
                      <a:lumMod val="65000"/>
                      <a:lumOff val="35000"/>
                    </a:schemeClr>
                  </a:solidFill>
                  <a:latin typeface="思源宋体 CN" panose="02020400000000000000" pitchFamily="18" charset="-122"/>
                  <a:ea typeface="思源宋体 CN" panose="02020400000000000000" pitchFamily="18" charset="-122"/>
                  <a:cs typeface="+mn-ea"/>
                  <a:sym typeface="思源黑体 CN Bold" panose="020B0800000000000000" pitchFamily="34" charset="-122"/>
                </a:rPr>
                <a:t>采用里程碑法做好项目的进度安排，制作合理完善的里程碑设定表。</a:t>
              </a:r>
            </a:p>
          </p:txBody>
        </p:sp>
      </p:grpSp>
      <p:cxnSp>
        <p:nvCxnSpPr>
          <p:cNvPr id="3" name="直线连接符 2"/>
          <p:cNvCxnSpPr/>
          <p:nvPr/>
        </p:nvCxnSpPr>
        <p:spPr>
          <a:xfrm>
            <a:off x="0" y="480413"/>
            <a:ext cx="654397" cy="0"/>
          </a:xfrm>
          <a:prstGeom prst="line">
            <a:avLst/>
          </a:prstGeom>
          <a:ln w="28575" cmpd="sng">
            <a:solidFill>
              <a:srgbClr val="1F98FF"/>
            </a:solidFill>
          </a:ln>
        </p:spPr>
        <p:style>
          <a:lnRef idx="2">
            <a:schemeClr val="accent1"/>
          </a:lnRef>
          <a:fillRef idx="0">
            <a:schemeClr val="accent1"/>
          </a:fillRef>
          <a:effectRef idx="1">
            <a:schemeClr val="accent1"/>
          </a:effectRef>
          <a:fontRef idx="minor">
            <a:schemeClr val="tx1"/>
          </a:fontRef>
        </p:style>
      </p:cxnSp>
      <p:sp>
        <p:nvSpPr>
          <p:cNvPr id="4" name="椭圆 3"/>
          <p:cNvSpPr/>
          <p:nvPr/>
        </p:nvSpPr>
        <p:spPr>
          <a:xfrm>
            <a:off x="643295" y="392735"/>
            <a:ext cx="188159" cy="188159"/>
          </a:xfrm>
          <a:prstGeom prst="ellipse">
            <a:avLst/>
          </a:prstGeom>
          <a:solidFill>
            <a:srgbClr val="1F98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cxnSp>
        <p:nvCxnSpPr>
          <p:cNvPr id="33" name="直线连接符 32"/>
          <p:cNvCxnSpPr/>
          <p:nvPr/>
        </p:nvCxnSpPr>
        <p:spPr>
          <a:xfrm>
            <a:off x="3573378" y="480413"/>
            <a:ext cx="8618622" cy="0"/>
          </a:xfrm>
          <a:prstGeom prst="line">
            <a:avLst/>
          </a:prstGeom>
          <a:ln w="28575" cmpd="sng">
            <a:solidFill>
              <a:srgbClr val="1F98FF"/>
            </a:solidFill>
          </a:ln>
        </p:spPr>
        <p:style>
          <a:lnRef idx="2">
            <a:schemeClr val="accent1"/>
          </a:lnRef>
          <a:fillRef idx="0">
            <a:schemeClr val="accent1"/>
          </a:fillRef>
          <a:effectRef idx="1">
            <a:schemeClr val="accent1"/>
          </a:effectRef>
          <a:fontRef idx="minor">
            <a:schemeClr val="tx1"/>
          </a:fontRef>
        </p:style>
      </p:cxnSp>
      <p:sp>
        <p:nvSpPr>
          <p:cNvPr id="9" name="矩形 8"/>
          <p:cNvSpPr/>
          <p:nvPr/>
        </p:nvSpPr>
        <p:spPr>
          <a:xfrm>
            <a:off x="0" y="6564739"/>
            <a:ext cx="12192000" cy="314785"/>
          </a:xfrm>
          <a:prstGeom prst="rect">
            <a:avLst/>
          </a:prstGeom>
          <a:solidFill>
            <a:srgbClr val="1F98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grpSp>
        <p:nvGrpSpPr>
          <p:cNvPr id="5" name="组合 4">
            <a:extLst>
              <a:ext uri="{FF2B5EF4-FFF2-40B4-BE49-F238E27FC236}">
                <a16:creationId xmlns:a16="http://schemas.microsoft.com/office/drawing/2014/main" id="{CE2A0451-E483-3D4A-D120-5B54DD60DFF5}"/>
              </a:ext>
            </a:extLst>
          </p:cNvPr>
          <p:cNvGrpSpPr/>
          <p:nvPr/>
        </p:nvGrpSpPr>
        <p:grpSpPr>
          <a:xfrm>
            <a:off x="737374" y="4151024"/>
            <a:ext cx="9832663" cy="729914"/>
            <a:chOff x="5370040" y="1836275"/>
            <a:chExt cx="9832663" cy="729914"/>
          </a:xfrm>
        </p:grpSpPr>
        <p:sp>
          <p:nvSpPr>
            <p:cNvPr id="6" name="六边形 25">
              <a:extLst>
                <a:ext uri="{FF2B5EF4-FFF2-40B4-BE49-F238E27FC236}">
                  <a16:creationId xmlns:a16="http://schemas.microsoft.com/office/drawing/2014/main" id="{13748A24-658A-8882-1850-A8B47A03A923}"/>
                </a:ext>
              </a:extLst>
            </p:cNvPr>
            <p:cNvSpPr/>
            <p:nvPr/>
          </p:nvSpPr>
          <p:spPr>
            <a:xfrm>
              <a:off x="5370040" y="1836275"/>
              <a:ext cx="655319" cy="729914"/>
            </a:xfrm>
            <a:custGeom>
              <a:avLst/>
              <a:gdLst>
                <a:gd name="connsiteX0" fmla="*/ 756510 w 1287625"/>
                <a:gd name="connsiteY0" fmla="*/ 26625 h 1434197"/>
                <a:gd name="connsiteX1" fmla="*/ 1148322 w 1287625"/>
                <a:gd name="connsiteY1" fmla="*/ 222531 h 1434197"/>
                <a:gd name="connsiteX2" fmla="*/ 1287625 w 1287625"/>
                <a:gd name="connsiteY2" fmla="*/ 447927 h 1434197"/>
                <a:gd name="connsiteX3" fmla="*/ 1287625 w 1287625"/>
                <a:gd name="connsiteY3" fmla="*/ 986270 h 1434197"/>
                <a:gd name="connsiteX4" fmla="*/ 1148322 w 1287625"/>
                <a:gd name="connsiteY4" fmla="*/ 1211666 h 1434197"/>
                <a:gd name="connsiteX5" fmla="*/ 756510 w 1287625"/>
                <a:gd name="connsiteY5" fmla="*/ 1407572 h 1434197"/>
                <a:gd name="connsiteX6" fmla="*/ 531114 w 1287625"/>
                <a:gd name="connsiteY6" fmla="*/ 1407572 h 1434197"/>
                <a:gd name="connsiteX7" fmla="*/ 139302 w 1287625"/>
                <a:gd name="connsiteY7" fmla="*/ 1211666 h 1434197"/>
                <a:gd name="connsiteX8" fmla="*/ 0 w 1287625"/>
                <a:gd name="connsiteY8" fmla="*/ 986270 h 1434197"/>
                <a:gd name="connsiteX9" fmla="*/ 0 w 1287625"/>
                <a:gd name="connsiteY9" fmla="*/ 447927 h 1434197"/>
                <a:gd name="connsiteX10" fmla="*/ 139302 w 1287625"/>
                <a:gd name="connsiteY10" fmla="*/ 222531 h 1434197"/>
                <a:gd name="connsiteX11" fmla="*/ 531114 w 1287625"/>
                <a:gd name="connsiteY11" fmla="*/ 26625 h 1434197"/>
                <a:gd name="connsiteX12" fmla="*/ 756510 w 1287625"/>
                <a:gd name="connsiteY12" fmla="*/ 26625 h 14341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87625" h="1434197">
                  <a:moveTo>
                    <a:pt x="756510" y="26625"/>
                  </a:moveTo>
                  <a:lnTo>
                    <a:pt x="1148322" y="222531"/>
                  </a:lnTo>
                  <a:cubicBezTo>
                    <a:pt x="1233715" y="265227"/>
                    <a:pt x="1287625" y="352455"/>
                    <a:pt x="1287625" y="447927"/>
                  </a:cubicBezTo>
                  <a:lnTo>
                    <a:pt x="1287625" y="986270"/>
                  </a:lnTo>
                  <a:cubicBezTo>
                    <a:pt x="1287625" y="1081742"/>
                    <a:pt x="1233715" y="1168970"/>
                    <a:pt x="1148322" y="1211666"/>
                  </a:cubicBezTo>
                  <a:lnTo>
                    <a:pt x="756510" y="1407572"/>
                  </a:lnTo>
                  <a:cubicBezTo>
                    <a:pt x="685510" y="1443072"/>
                    <a:pt x="602114" y="1443072"/>
                    <a:pt x="531114" y="1407572"/>
                  </a:cubicBezTo>
                  <a:lnTo>
                    <a:pt x="139302" y="1211666"/>
                  </a:lnTo>
                  <a:cubicBezTo>
                    <a:pt x="53910" y="1168970"/>
                    <a:pt x="0" y="1081742"/>
                    <a:pt x="0" y="986270"/>
                  </a:cubicBezTo>
                  <a:lnTo>
                    <a:pt x="0" y="447927"/>
                  </a:lnTo>
                  <a:cubicBezTo>
                    <a:pt x="0" y="352455"/>
                    <a:pt x="53910" y="265227"/>
                    <a:pt x="139302" y="222531"/>
                  </a:cubicBezTo>
                  <a:lnTo>
                    <a:pt x="531114" y="26625"/>
                  </a:lnTo>
                  <a:cubicBezTo>
                    <a:pt x="602114" y="-8875"/>
                    <a:pt x="685510" y="-8875"/>
                    <a:pt x="756510" y="26625"/>
                  </a:cubicBezTo>
                </a:path>
              </a:pathLst>
            </a:custGeom>
            <a:solidFill>
              <a:srgbClr val="1F98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prstClr val="white"/>
                  </a:solidFill>
                  <a:effectLst/>
                  <a:uLnTx/>
                  <a:uFillTx/>
                  <a:latin typeface="Arial Black" panose="020B0A04020102020204" pitchFamily="34" charset="0"/>
                  <a:ea typeface="思源宋体 CN" panose="02020400000000000000" pitchFamily="18" charset="-122"/>
                </a:rPr>
                <a:t>03</a:t>
              </a:r>
              <a:endParaRPr kumimoji="0" lang="zh-CN" altLang="en-US" sz="2400" b="0" i="0" u="none" strike="noStrike" kern="1200" cap="none" spc="0" normalizeH="0" baseline="0" noProof="0" dirty="0">
                <a:ln>
                  <a:noFill/>
                </a:ln>
                <a:solidFill>
                  <a:prstClr val="white"/>
                </a:solidFill>
                <a:effectLst/>
                <a:uLnTx/>
                <a:uFillTx/>
                <a:latin typeface="Arial Black" panose="020B0A04020102020204" pitchFamily="34" charset="0"/>
                <a:ea typeface="思源宋体 CN" panose="02020400000000000000" pitchFamily="18" charset="-122"/>
              </a:endParaRPr>
            </a:p>
          </p:txBody>
        </p:sp>
        <p:sp>
          <p:nvSpPr>
            <p:cNvPr id="7" name="文本框 6">
              <a:extLst>
                <a:ext uri="{FF2B5EF4-FFF2-40B4-BE49-F238E27FC236}">
                  <a16:creationId xmlns:a16="http://schemas.microsoft.com/office/drawing/2014/main" id="{249CE165-26A9-4C48-43B8-5D6BE998448E}"/>
                </a:ext>
              </a:extLst>
            </p:cNvPr>
            <p:cNvSpPr txBox="1"/>
            <p:nvPr/>
          </p:nvSpPr>
          <p:spPr>
            <a:xfrm>
              <a:off x="6327484" y="1992136"/>
              <a:ext cx="8875219" cy="458715"/>
            </a:xfrm>
            <a:prstGeom prst="rect">
              <a:avLst/>
            </a:prstGeom>
            <a:noFill/>
          </p:spPr>
          <p:txBody>
            <a:bodyPr wrap="square">
              <a:spAutoFit/>
            </a:bodyPr>
            <a:lstStyle/>
            <a:p>
              <a:pPr>
                <a:lnSpc>
                  <a:spcPct val="150000"/>
                </a:lnSpc>
                <a:defRPr/>
              </a:pPr>
              <a:r>
                <a:rPr lang="zh-CN" altLang="en-US" sz="1600" kern="0" dirty="0">
                  <a:solidFill>
                    <a:schemeClr val="tx1">
                      <a:lumMod val="65000"/>
                      <a:lumOff val="35000"/>
                    </a:schemeClr>
                  </a:solidFill>
                  <a:latin typeface="思源宋体 CN" panose="02020400000000000000" pitchFamily="18" charset="-122"/>
                  <a:ea typeface="思源宋体 CN" panose="02020400000000000000" pitchFamily="18" charset="-122"/>
                  <a:cs typeface="+mn-ea"/>
                  <a:sym typeface="思源黑体 CN Bold" panose="020B0800000000000000" pitchFamily="34" charset="-122"/>
                </a:rPr>
                <a:t>使用甘特图和关键路径法</a:t>
              </a:r>
              <a:r>
                <a:rPr lang="zh-CN" altLang="en-US" kern="0" dirty="0">
                  <a:solidFill>
                    <a:schemeClr val="tx1">
                      <a:lumMod val="65000"/>
                      <a:lumOff val="35000"/>
                    </a:schemeClr>
                  </a:solidFill>
                  <a:latin typeface="Times New Roman" panose="02020603050405020304" pitchFamily="18" charset="0"/>
                  <a:ea typeface="思源宋体 CN" panose="02020400000000000000" pitchFamily="18" charset="-122"/>
                  <a:cs typeface="Times New Roman" panose="02020603050405020304" pitchFamily="18" charset="0"/>
                  <a:sym typeface="思源黑体 CN Bold" panose="020B0800000000000000" pitchFamily="34" charset="-122"/>
                </a:rPr>
                <a:t>（</a:t>
              </a:r>
              <a:r>
                <a:rPr lang="en-US" altLang="zh-CN" kern="0" dirty="0">
                  <a:solidFill>
                    <a:schemeClr val="tx1">
                      <a:lumMod val="65000"/>
                      <a:lumOff val="35000"/>
                    </a:schemeClr>
                  </a:solidFill>
                  <a:latin typeface="Times New Roman" panose="02020603050405020304" pitchFamily="18" charset="0"/>
                  <a:ea typeface="思源宋体 CN" panose="02020400000000000000" pitchFamily="18" charset="-122"/>
                  <a:cs typeface="Times New Roman" panose="02020603050405020304" pitchFamily="18" charset="0"/>
                  <a:sym typeface="思源黑体 CN Bold" panose="020B0800000000000000" pitchFamily="34" charset="-122"/>
                </a:rPr>
                <a:t>CPM</a:t>
              </a:r>
              <a:r>
                <a:rPr lang="zh-CN" altLang="en-US" kern="0" dirty="0">
                  <a:solidFill>
                    <a:schemeClr val="tx1">
                      <a:lumMod val="65000"/>
                      <a:lumOff val="35000"/>
                    </a:schemeClr>
                  </a:solidFill>
                  <a:latin typeface="Times New Roman" panose="02020603050405020304" pitchFamily="18" charset="0"/>
                  <a:ea typeface="思源宋体 CN" panose="02020400000000000000" pitchFamily="18" charset="-122"/>
                  <a:cs typeface="Times New Roman" panose="02020603050405020304" pitchFamily="18" charset="0"/>
                  <a:sym typeface="思源黑体 CN Bold" panose="020B0800000000000000" pitchFamily="34" charset="-122"/>
                </a:rPr>
                <a:t>）</a:t>
              </a:r>
              <a:r>
                <a:rPr lang="zh-CN" altLang="en-US" sz="1600" kern="0" dirty="0">
                  <a:solidFill>
                    <a:schemeClr val="tx1">
                      <a:lumMod val="65000"/>
                      <a:lumOff val="35000"/>
                    </a:schemeClr>
                  </a:solidFill>
                  <a:latin typeface="思源宋体 CN" panose="02020400000000000000" pitchFamily="18" charset="-122"/>
                  <a:ea typeface="思源宋体 CN" panose="02020400000000000000" pitchFamily="18" charset="-122"/>
                  <a:cs typeface="+mn-ea"/>
                  <a:sym typeface="思源黑体 CN Bold" panose="020B0800000000000000" pitchFamily="34" charset="-122"/>
                </a:rPr>
                <a:t>来可视化项目进度，并识别关键任务和依赖关系。</a:t>
              </a:r>
            </a:p>
          </p:txBody>
        </p:sp>
      </p:grpSp>
      <p:grpSp>
        <p:nvGrpSpPr>
          <p:cNvPr id="8" name="组合 7">
            <a:extLst>
              <a:ext uri="{FF2B5EF4-FFF2-40B4-BE49-F238E27FC236}">
                <a16:creationId xmlns:a16="http://schemas.microsoft.com/office/drawing/2014/main" id="{48DD110A-2B10-3A08-C30F-D7422FB27D53}"/>
              </a:ext>
            </a:extLst>
          </p:cNvPr>
          <p:cNvGrpSpPr/>
          <p:nvPr/>
        </p:nvGrpSpPr>
        <p:grpSpPr>
          <a:xfrm>
            <a:off x="737374" y="5233758"/>
            <a:ext cx="8680681" cy="729915"/>
            <a:chOff x="5370040" y="1570999"/>
            <a:chExt cx="8680681" cy="729915"/>
          </a:xfrm>
        </p:grpSpPr>
        <p:sp>
          <p:nvSpPr>
            <p:cNvPr id="10" name="六边形 25">
              <a:extLst>
                <a:ext uri="{FF2B5EF4-FFF2-40B4-BE49-F238E27FC236}">
                  <a16:creationId xmlns:a16="http://schemas.microsoft.com/office/drawing/2014/main" id="{36A24267-C40C-03CB-1B0C-9ABF8DEEB75E}"/>
                </a:ext>
              </a:extLst>
            </p:cNvPr>
            <p:cNvSpPr/>
            <p:nvPr/>
          </p:nvSpPr>
          <p:spPr>
            <a:xfrm>
              <a:off x="5370040" y="1570999"/>
              <a:ext cx="655319" cy="729915"/>
            </a:xfrm>
            <a:custGeom>
              <a:avLst/>
              <a:gdLst>
                <a:gd name="connsiteX0" fmla="*/ 756510 w 1287625"/>
                <a:gd name="connsiteY0" fmla="*/ 26625 h 1434197"/>
                <a:gd name="connsiteX1" fmla="*/ 1148322 w 1287625"/>
                <a:gd name="connsiteY1" fmla="*/ 222531 h 1434197"/>
                <a:gd name="connsiteX2" fmla="*/ 1287625 w 1287625"/>
                <a:gd name="connsiteY2" fmla="*/ 447927 h 1434197"/>
                <a:gd name="connsiteX3" fmla="*/ 1287625 w 1287625"/>
                <a:gd name="connsiteY3" fmla="*/ 986270 h 1434197"/>
                <a:gd name="connsiteX4" fmla="*/ 1148322 w 1287625"/>
                <a:gd name="connsiteY4" fmla="*/ 1211666 h 1434197"/>
                <a:gd name="connsiteX5" fmla="*/ 756510 w 1287625"/>
                <a:gd name="connsiteY5" fmla="*/ 1407572 h 1434197"/>
                <a:gd name="connsiteX6" fmla="*/ 531114 w 1287625"/>
                <a:gd name="connsiteY6" fmla="*/ 1407572 h 1434197"/>
                <a:gd name="connsiteX7" fmla="*/ 139302 w 1287625"/>
                <a:gd name="connsiteY7" fmla="*/ 1211666 h 1434197"/>
                <a:gd name="connsiteX8" fmla="*/ 0 w 1287625"/>
                <a:gd name="connsiteY8" fmla="*/ 986270 h 1434197"/>
                <a:gd name="connsiteX9" fmla="*/ 0 w 1287625"/>
                <a:gd name="connsiteY9" fmla="*/ 447927 h 1434197"/>
                <a:gd name="connsiteX10" fmla="*/ 139302 w 1287625"/>
                <a:gd name="connsiteY10" fmla="*/ 222531 h 1434197"/>
                <a:gd name="connsiteX11" fmla="*/ 531114 w 1287625"/>
                <a:gd name="connsiteY11" fmla="*/ 26625 h 1434197"/>
                <a:gd name="connsiteX12" fmla="*/ 756510 w 1287625"/>
                <a:gd name="connsiteY12" fmla="*/ 26625 h 14341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87625" h="1434197">
                  <a:moveTo>
                    <a:pt x="756510" y="26625"/>
                  </a:moveTo>
                  <a:lnTo>
                    <a:pt x="1148322" y="222531"/>
                  </a:lnTo>
                  <a:cubicBezTo>
                    <a:pt x="1233715" y="265227"/>
                    <a:pt x="1287625" y="352455"/>
                    <a:pt x="1287625" y="447927"/>
                  </a:cubicBezTo>
                  <a:lnTo>
                    <a:pt x="1287625" y="986270"/>
                  </a:lnTo>
                  <a:cubicBezTo>
                    <a:pt x="1287625" y="1081742"/>
                    <a:pt x="1233715" y="1168970"/>
                    <a:pt x="1148322" y="1211666"/>
                  </a:cubicBezTo>
                  <a:lnTo>
                    <a:pt x="756510" y="1407572"/>
                  </a:lnTo>
                  <a:cubicBezTo>
                    <a:pt x="685510" y="1443072"/>
                    <a:pt x="602114" y="1443072"/>
                    <a:pt x="531114" y="1407572"/>
                  </a:cubicBezTo>
                  <a:lnTo>
                    <a:pt x="139302" y="1211666"/>
                  </a:lnTo>
                  <a:cubicBezTo>
                    <a:pt x="53910" y="1168970"/>
                    <a:pt x="0" y="1081742"/>
                    <a:pt x="0" y="986270"/>
                  </a:cubicBezTo>
                  <a:lnTo>
                    <a:pt x="0" y="447927"/>
                  </a:lnTo>
                  <a:cubicBezTo>
                    <a:pt x="0" y="352455"/>
                    <a:pt x="53910" y="265227"/>
                    <a:pt x="139302" y="222531"/>
                  </a:cubicBezTo>
                  <a:lnTo>
                    <a:pt x="531114" y="26625"/>
                  </a:lnTo>
                  <a:cubicBezTo>
                    <a:pt x="602114" y="-8875"/>
                    <a:pt x="685510" y="-8875"/>
                    <a:pt x="756510" y="26625"/>
                  </a:cubicBezTo>
                </a:path>
              </a:pathLst>
            </a:custGeom>
            <a:solidFill>
              <a:srgbClr val="5FB2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prstClr val="white"/>
                  </a:solidFill>
                  <a:effectLst/>
                  <a:uLnTx/>
                  <a:uFillTx/>
                  <a:latin typeface="Arial Black" panose="020B0A04020102020204" pitchFamily="34" charset="0"/>
                  <a:ea typeface="思源宋体 CN" panose="02020400000000000000" pitchFamily="18" charset="-122"/>
                </a:rPr>
                <a:t>04</a:t>
              </a:r>
              <a:endParaRPr kumimoji="0" lang="zh-CN" altLang="en-US" sz="2400" b="0" i="0" u="none" strike="noStrike" kern="1200" cap="none" spc="0" normalizeH="0" baseline="0" noProof="0" dirty="0">
                <a:ln>
                  <a:noFill/>
                </a:ln>
                <a:solidFill>
                  <a:prstClr val="white"/>
                </a:solidFill>
                <a:effectLst/>
                <a:uLnTx/>
                <a:uFillTx/>
                <a:latin typeface="Arial Black" panose="020B0A04020102020204" pitchFamily="34" charset="0"/>
                <a:ea typeface="思源宋体 CN" panose="02020400000000000000" pitchFamily="18" charset="-122"/>
              </a:endParaRPr>
            </a:p>
          </p:txBody>
        </p:sp>
        <p:sp>
          <p:nvSpPr>
            <p:cNvPr id="11" name="文本框 10">
              <a:extLst>
                <a:ext uri="{FF2B5EF4-FFF2-40B4-BE49-F238E27FC236}">
                  <a16:creationId xmlns:a16="http://schemas.microsoft.com/office/drawing/2014/main" id="{EB3593BB-C13F-B167-3CFC-1B234FF34D21}"/>
                </a:ext>
              </a:extLst>
            </p:cNvPr>
            <p:cNvSpPr txBox="1"/>
            <p:nvPr/>
          </p:nvSpPr>
          <p:spPr>
            <a:xfrm>
              <a:off x="6327484" y="1726860"/>
              <a:ext cx="7723237" cy="418191"/>
            </a:xfrm>
            <a:prstGeom prst="rect">
              <a:avLst/>
            </a:prstGeom>
            <a:noFill/>
          </p:spPr>
          <p:txBody>
            <a:bodyPr wrap="square">
              <a:spAutoFit/>
            </a:bodyPr>
            <a:lstStyle/>
            <a:p>
              <a:pPr>
                <a:lnSpc>
                  <a:spcPct val="150000"/>
                </a:lnSpc>
                <a:defRPr/>
              </a:pPr>
              <a:r>
                <a:rPr lang="zh-CN" altLang="en-US" sz="1600" kern="0" dirty="0">
                  <a:solidFill>
                    <a:schemeClr val="tx1">
                      <a:lumMod val="65000"/>
                      <a:lumOff val="35000"/>
                    </a:schemeClr>
                  </a:solidFill>
                  <a:latin typeface="思源宋体 CN" panose="02020400000000000000" pitchFamily="18" charset="-122"/>
                  <a:ea typeface="思源宋体 CN" panose="02020400000000000000" pitchFamily="18" charset="-122"/>
                  <a:cs typeface="+mn-ea"/>
                  <a:sym typeface="思源黑体 CN Bold" panose="020B0800000000000000" pitchFamily="34" charset="-122"/>
                </a:rPr>
                <a:t>定期举行项目状态会议，每一位项目成员报告他的进展和遇到的问题。</a:t>
              </a:r>
            </a:p>
          </p:txBody>
        </p:sp>
      </p:grpSp>
      <p:sp>
        <p:nvSpPr>
          <p:cNvPr id="13" name="文本框 12">
            <a:extLst>
              <a:ext uri="{FF2B5EF4-FFF2-40B4-BE49-F238E27FC236}">
                <a16:creationId xmlns:a16="http://schemas.microsoft.com/office/drawing/2014/main" id="{93B449EC-B198-6493-68FB-D92DB680B381}"/>
              </a:ext>
            </a:extLst>
          </p:cNvPr>
          <p:cNvSpPr txBox="1"/>
          <p:nvPr/>
        </p:nvSpPr>
        <p:spPr>
          <a:xfrm>
            <a:off x="654397" y="889185"/>
            <a:ext cx="6106676" cy="369332"/>
          </a:xfrm>
          <a:prstGeom prst="rect">
            <a:avLst/>
          </a:prstGeom>
          <a:noFill/>
        </p:spPr>
        <p:txBody>
          <a:bodyPr wrap="square">
            <a:spAutoFit/>
          </a:bodyPr>
          <a:lstStyle/>
          <a:p>
            <a:r>
              <a:rPr lang="zh-CN" altLang="en-US" b="1" kern="0" dirty="0">
                <a:solidFill>
                  <a:schemeClr val="tx1">
                    <a:lumMod val="65000"/>
                    <a:lumOff val="35000"/>
                  </a:schemeClr>
                </a:solidFill>
                <a:latin typeface="思源宋体 CN" panose="02020400000000000000" pitchFamily="18" charset="-122"/>
                <a:ea typeface="思源宋体 CN" panose="02020400000000000000" pitchFamily="18" charset="-122"/>
                <a:cs typeface="+mn-ea"/>
                <a:sym typeface="思源黑体 CN Bold" panose="020B0800000000000000" pitchFamily="34" charset="-122"/>
              </a:rPr>
              <a:t>采用何种管理办法控制项目开发、实施进度？</a:t>
            </a:r>
            <a:endParaRPr lang="zh-CN" altLang="en-US" b="1" dirty="0"/>
          </a:p>
        </p:txBody>
      </p:sp>
    </p:spTree>
    <p:extLst>
      <p:ext uri="{BB962C8B-B14F-4D97-AF65-F5344CB8AC3E}">
        <p14:creationId xmlns:p14="http://schemas.microsoft.com/office/powerpoint/2010/main" val="302798042"/>
      </p:ext>
    </p:extLst>
  </p:cSld>
  <p:clrMapOvr>
    <a:masterClrMapping/>
  </p:clrMapOvr>
  <mc:AlternateContent xmlns:mc="http://schemas.openxmlformats.org/markup-compatibility/2006" xmlns:p14="http://schemas.microsoft.com/office/powerpoint/2010/main">
    <mc:Choice Requires="p14">
      <p:transition spd="slow" p14:dur="1600" advTm="0">
        <p:blinds dir="vert"/>
      </p:transition>
    </mc:Choice>
    <mc:Fallback xmlns="">
      <p:transition spd="slow" advTm="0">
        <p:blinds dir="vert"/>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文本框 19">
            <a:extLst>
              <a:ext uri="{FF2B5EF4-FFF2-40B4-BE49-F238E27FC236}">
                <a16:creationId xmlns:a16="http://schemas.microsoft.com/office/drawing/2014/main" id="{CDD677AC-B653-4FDB-B1DA-F732578AFC46}"/>
              </a:ext>
            </a:extLst>
          </p:cNvPr>
          <p:cNvSpPr txBox="1"/>
          <p:nvPr/>
        </p:nvSpPr>
        <p:spPr>
          <a:xfrm>
            <a:off x="905000" y="197791"/>
            <a:ext cx="2543175" cy="523220"/>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800" b="1" dirty="0">
                <a:ln w="0">
                  <a:noFill/>
                </a:ln>
                <a:solidFill>
                  <a:prstClr val="black">
                    <a:lumMod val="65000"/>
                    <a:lumOff val="35000"/>
                  </a:prstClr>
                </a:solidFill>
                <a:latin typeface="思源宋体 CN Heavy" panose="02020900000000000000" pitchFamily="18" charset="-122"/>
                <a:ea typeface="思源宋体 CN Heavy" panose="02020900000000000000" pitchFamily="18" charset="-122"/>
              </a:rPr>
              <a:t>任务三</a:t>
            </a:r>
            <a:endParaRPr kumimoji="0" lang="en-US" altLang="zh-CN" sz="2800" b="1" i="0" u="none" strike="noStrike" kern="1200" cap="none" spc="0" normalizeH="0" baseline="0" noProof="0" dirty="0">
              <a:ln w="0">
                <a:noFill/>
              </a:ln>
              <a:solidFill>
                <a:prstClr val="black">
                  <a:lumMod val="65000"/>
                  <a:lumOff val="35000"/>
                </a:prstClr>
              </a:solidFill>
              <a:effectLst/>
              <a:uLnTx/>
              <a:uFillTx/>
              <a:latin typeface="思源宋体 CN Heavy" panose="02020900000000000000" pitchFamily="18" charset="-122"/>
              <a:ea typeface="思源宋体 CN Heavy" panose="02020900000000000000" pitchFamily="18" charset="-122"/>
              <a:cs typeface="+mn-cs"/>
            </a:endParaRPr>
          </a:p>
        </p:txBody>
      </p:sp>
      <p:grpSp>
        <p:nvGrpSpPr>
          <p:cNvPr id="59" name="组合 58">
            <a:extLst>
              <a:ext uri="{FF2B5EF4-FFF2-40B4-BE49-F238E27FC236}">
                <a16:creationId xmlns:a16="http://schemas.microsoft.com/office/drawing/2014/main" id="{AB674260-837A-4B14-B420-0D42142CC081}"/>
              </a:ext>
            </a:extLst>
          </p:cNvPr>
          <p:cNvGrpSpPr/>
          <p:nvPr/>
        </p:nvGrpSpPr>
        <p:grpSpPr>
          <a:xfrm>
            <a:off x="737374" y="1641618"/>
            <a:ext cx="9796235" cy="729914"/>
            <a:chOff x="5370040" y="1836275"/>
            <a:chExt cx="9796235" cy="729914"/>
          </a:xfrm>
        </p:grpSpPr>
        <p:sp>
          <p:nvSpPr>
            <p:cNvPr id="60" name="六边形 25">
              <a:extLst>
                <a:ext uri="{FF2B5EF4-FFF2-40B4-BE49-F238E27FC236}">
                  <a16:creationId xmlns:a16="http://schemas.microsoft.com/office/drawing/2014/main" id="{366AD058-12AE-4291-9F0A-7983C98A9369}"/>
                </a:ext>
              </a:extLst>
            </p:cNvPr>
            <p:cNvSpPr/>
            <p:nvPr/>
          </p:nvSpPr>
          <p:spPr>
            <a:xfrm>
              <a:off x="5370040" y="1836275"/>
              <a:ext cx="655319" cy="729914"/>
            </a:xfrm>
            <a:custGeom>
              <a:avLst/>
              <a:gdLst>
                <a:gd name="connsiteX0" fmla="*/ 756510 w 1287625"/>
                <a:gd name="connsiteY0" fmla="*/ 26625 h 1434197"/>
                <a:gd name="connsiteX1" fmla="*/ 1148322 w 1287625"/>
                <a:gd name="connsiteY1" fmla="*/ 222531 h 1434197"/>
                <a:gd name="connsiteX2" fmla="*/ 1287625 w 1287625"/>
                <a:gd name="connsiteY2" fmla="*/ 447927 h 1434197"/>
                <a:gd name="connsiteX3" fmla="*/ 1287625 w 1287625"/>
                <a:gd name="connsiteY3" fmla="*/ 986270 h 1434197"/>
                <a:gd name="connsiteX4" fmla="*/ 1148322 w 1287625"/>
                <a:gd name="connsiteY4" fmla="*/ 1211666 h 1434197"/>
                <a:gd name="connsiteX5" fmla="*/ 756510 w 1287625"/>
                <a:gd name="connsiteY5" fmla="*/ 1407572 h 1434197"/>
                <a:gd name="connsiteX6" fmla="*/ 531114 w 1287625"/>
                <a:gd name="connsiteY6" fmla="*/ 1407572 h 1434197"/>
                <a:gd name="connsiteX7" fmla="*/ 139302 w 1287625"/>
                <a:gd name="connsiteY7" fmla="*/ 1211666 h 1434197"/>
                <a:gd name="connsiteX8" fmla="*/ 0 w 1287625"/>
                <a:gd name="connsiteY8" fmla="*/ 986270 h 1434197"/>
                <a:gd name="connsiteX9" fmla="*/ 0 w 1287625"/>
                <a:gd name="connsiteY9" fmla="*/ 447927 h 1434197"/>
                <a:gd name="connsiteX10" fmla="*/ 139302 w 1287625"/>
                <a:gd name="connsiteY10" fmla="*/ 222531 h 1434197"/>
                <a:gd name="connsiteX11" fmla="*/ 531114 w 1287625"/>
                <a:gd name="connsiteY11" fmla="*/ 26625 h 1434197"/>
                <a:gd name="connsiteX12" fmla="*/ 756510 w 1287625"/>
                <a:gd name="connsiteY12" fmla="*/ 26625 h 14341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87625" h="1434197">
                  <a:moveTo>
                    <a:pt x="756510" y="26625"/>
                  </a:moveTo>
                  <a:lnTo>
                    <a:pt x="1148322" y="222531"/>
                  </a:lnTo>
                  <a:cubicBezTo>
                    <a:pt x="1233715" y="265227"/>
                    <a:pt x="1287625" y="352455"/>
                    <a:pt x="1287625" y="447927"/>
                  </a:cubicBezTo>
                  <a:lnTo>
                    <a:pt x="1287625" y="986270"/>
                  </a:lnTo>
                  <a:cubicBezTo>
                    <a:pt x="1287625" y="1081742"/>
                    <a:pt x="1233715" y="1168970"/>
                    <a:pt x="1148322" y="1211666"/>
                  </a:cubicBezTo>
                  <a:lnTo>
                    <a:pt x="756510" y="1407572"/>
                  </a:lnTo>
                  <a:cubicBezTo>
                    <a:pt x="685510" y="1443072"/>
                    <a:pt x="602114" y="1443072"/>
                    <a:pt x="531114" y="1407572"/>
                  </a:cubicBezTo>
                  <a:lnTo>
                    <a:pt x="139302" y="1211666"/>
                  </a:lnTo>
                  <a:cubicBezTo>
                    <a:pt x="53910" y="1168970"/>
                    <a:pt x="0" y="1081742"/>
                    <a:pt x="0" y="986270"/>
                  </a:cubicBezTo>
                  <a:lnTo>
                    <a:pt x="0" y="447927"/>
                  </a:lnTo>
                  <a:cubicBezTo>
                    <a:pt x="0" y="352455"/>
                    <a:pt x="53910" y="265227"/>
                    <a:pt x="139302" y="222531"/>
                  </a:cubicBezTo>
                  <a:lnTo>
                    <a:pt x="531114" y="26625"/>
                  </a:lnTo>
                  <a:cubicBezTo>
                    <a:pt x="602114" y="-8875"/>
                    <a:pt x="685510" y="-8875"/>
                    <a:pt x="756510" y="26625"/>
                  </a:cubicBezTo>
                </a:path>
              </a:pathLst>
            </a:custGeom>
            <a:solidFill>
              <a:srgbClr val="1F98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prstClr val="white"/>
                  </a:solidFill>
                  <a:effectLst/>
                  <a:uLnTx/>
                  <a:uFillTx/>
                  <a:latin typeface="Arial Black" panose="020B0A04020102020204" pitchFamily="34" charset="0"/>
                  <a:ea typeface="思源宋体 CN" panose="02020400000000000000" pitchFamily="18" charset="-122"/>
                </a:rPr>
                <a:t>05</a:t>
              </a:r>
              <a:endParaRPr kumimoji="0" lang="zh-CN" altLang="en-US" sz="2400" b="0" i="0" u="none" strike="noStrike" kern="1200" cap="none" spc="0" normalizeH="0" baseline="0" noProof="0" dirty="0">
                <a:ln>
                  <a:noFill/>
                </a:ln>
                <a:solidFill>
                  <a:prstClr val="white"/>
                </a:solidFill>
                <a:effectLst/>
                <a:uLnTx/>
                <a:uFillTx/>
                <a:latin typeface="Arial Black" panose="020B0A04020102020204" pitchFamily="34" charset="0"/>
                <a:ea typeface="思源宋体 CN" panose="02020400000000000000" pitchFamily="18" charset="-122"/>
              </a:endParaRPr>
            </a:p>
          </p:txBody>
        </p:sp>
        <p:sp>
          <p:nvSpPr>
            <p:cNvPr id="63" name="文本框 62">
              <a:extLst>
                <a:ext uri="{FF2B5EF4-FFF2-40B4-BE49-F238E27FC236}">
                  <a16:creationId xmlns:a16="http://schemas.microsoft.com/office/drawing/2014/main" id="{7FDE10ED-C126-429F-AEE3-80E3CC487948}"/>
                </a:ext>
              </a:extLst>
            </p:cNvPr>
            <p:cNvSpPr txBox="1"/>
            <p:nvPr/>
          </p:nvSpPr>
          <p:spPr>
            <a:xfrm>
              <a:off x="6291056" y="1990159"/>
              <a:ext cx="8875219" cy="418191"/>
            </a:xfrm>
            <a:prstGeom prst="rect">
              <a:avLst/>
            </a:prstGeom>
            <a:noFill/>
          </p:spPr>
          <p:txBody>
            <a:bodyPr wrap="square">
              <a:spAutoFit/>
            </a:bodyPr>
            <a:lstStyle/>
            <a:p>
              <a:pPr>
                <a:lnSpc>
                  <a:spcPct val="150000"/>
                </a:lnSpc>
                <a:defRPr/>
              </a:pPr>
              <a:r>
                <a:rPr lang="zh-CN" altLang="en-US" sz="1600" kern="0" dirty="0">
                  <a:solidFill>
                    <a:schemeClr val="tx1">
                      <a:lumMod val="65000"/>
                      <a:lumOff val="35000"/>
                    </a:schemeClr>
                  </a:solidFill>
                  <a:latin typeface="思源宋体 CN" panose="02020400000000000000" pitchFamily="18" charset="-122"/>
                  <a:ea typeface="思源宋体 CN" panose="02020400000000000000" pitchFamily="18" charset="-122"/>
                  <a:cs typeface="+mn-ea"/>
                  <a:sym typeface="思源黑体 CN Bold" panose="020B0800000000000000" pitchFamily="34" charset="-122"/>
                </a:rPr>
                <a:t>评价在实施过程（如软件工程过程中）所产生的所有评审的结果。</a:t>
              </a:r>
            </a:p>
          </p:txBody>
        </p:sp>
      </p:grpSp>
      <p:grpSp>
        <p:nvGrpSpPr>
          <p:cNvPr id="64" name="组合 63">
            <a:extLst>
              <a:ext uri="{FF2B5EF4-FFF2-40B4-BE49-F238E27FC236}">
                <a16:creationId xmlns:a16="http://schemas.microsoft.com/office/drawing/2014/main" id="{B86DD317-E84F-41C8-AD64-6ADE38834050}"/>
              </a:ext>
            </a:extLst>
          </p:cNvPr>
          <p:cNvGrpSpPr/>
          <p:nvPr/>
        </p:nvGrpSpPr>
        <p:grpSpPr>
          <a:xfrm>
            <a:off x="737374" y="3119104"/>
            <a:ext cx="8680681" cy="729915"/>
            <a:chOff x="5370040" y="1570999"/>
            <a:chExt cx="8680681" cy="729915"/>
          </a:xfrm>
        </p:grpSpPr>
        <p:sp>
          <p:nvSpPr>
            <p:cNvPr id="65" name="六边形 25">
              <a:extLst>
                <a:ext uri="{FF2B5EF4-FFF2-40B4-BE49-F238E27FC236}">
                  <a16:creationId xmlns:a16="http://schemas.microsoft.com/office/drawing/2014/main" id="{738B2FA2-C2D7-444C-99A7-A2A77571EE5B}"/>
                </a:ext>
              </a:extLst>
            </p:cNvPr>
            <p:cNvSpPr/>
            <p:nvPr/>
          </p:nvSpPr>
          <p:spPr>
            <a:xfrm>
              <a:off x="5370040" y="1570999"/>
              <a:ext cx="655319" cy="729915"/>
            </a:xfrm>
            <a:custGeom>
              <a:avLst/>
              <a:gdLst>
                <a:gd name="connsiteX0" fmla="*/ 756510 w 1287625"/>
                <a:gd name="connsiteY0" fmla="*/ 26625 h 1434197"/>
                <a:gd name="connsiteX1" fmla="*/ 1148322 w 1287625"/>
                <a:gd name="connsiteY1" fmla="*/ 222531 h 1434197"/>
                <a:gd name="connsiteX2" fmla="*/ 1287625 w 1287625"/>
                <a:gd name="connsiteY2" fmla="*/ 447927 h 1434197"/>
                <a:gd name="connsiteX3" fmla="*/ 1287625 w 1287625"/>
                <a:gd name="connsiteY3" fmla="*/ 986270 h 1434197"/>
                <a:gd name="connsiteX4" fmla="*/ 1148322 w 1287625"/>
                <a:gd name="connsiteY4" fmla="*/ 1211666 h 1434197"/>
                <a:gd name="connsiteX5" fmla="*/ 756510 w 1287625"/>
                <a:gd name="connsiteY5" fmla="*/ 1407572 h 1434197"/>
                <a:gd name="connsiteX6" fmla="*/ 531114 w 1287625"/>
                <a:gd name="connsiteY6" fmla="*/ 1407572 h 1434197"/>
                <a:gd name="connsiteX7" fmla="*/ 139302 w 1287625"/>
                <a:gd name="connsiteY7" fmla="*/ 1211666 h 1434197"/>
                <a:gd name="connsiteX8" fmla="*/ 0 w 1287625"/>
                <a:gd name="connsiteY8" fmla="*/ 986270 h 1434197"/>
                <a:gd name="connsiteX9" fmla="*/ 0 w 1287625"/>
                <a:gd name="connsiteY9" fmla="*/ 447927 h 1434197"/>
                <a:gd name="connsiteX10" fmla="*/ 139302 w 1287625"/>
                <a:gd name="connsiteY10" fmla="*/ 222531 h 1434197"/>
                <a:gd name="connsiteX11" fmla="*/ 531114 w 1287625"/>
                <a:gd name="connsiteY11" fmla="*/ 26625 h 1434197"/>
                <a:gd name="connsiteX12" fmla="*/ 756510 w 1287625"/>
                <a:gd name="connsiteY12" fmla="*/ 26625 h 14341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87625" h="1434197">
                  <a:moveTo>
                    <a:pt x="756510" y="26625"/>
                  </a:moveTo>
                  <a:lnTo>
                    <a:pt x="1148322" y="222531"/>
                  </a:lnTo>
                  <a:cubicBezTo>
                    <a:pt x="1233715" y="265227"/>
                    <a:pt x="1287625" y="352455"/>
                    <a:pt x="1287625" y="447927"/>
                  </a:cubicBezTo>
                  <a:lnTo>
                    <a:pt x="1287625" y="986270"/>
                  </a:lnTo>
                  <a:cubicBezTo>
                    <a:pt x="1287625" y="1081742"/>
                    <a:pt x="1233715" y="1168970"/>
                    <a:pt x="1148322" y="1211666"/>
                  </a:cubicBezTo>
                  <a:lnTo>
                    <a:pt x="756510" y="1407572"/>
                  </a:lnTo>
                  <a:cubicBezTo>
                    <a:pt x="685510" y="1443072"/>
                    <a:pt x="602114" y="1443072"/>
                    <a:pt x="531114" y="1407572"/>
                  </a:cubicBezTo>
                  <a:lnTo>
                    <a:pt x="139302" y="1211666"/>
                  </a:lnTo>
                  <a:cubicBezTo>
                    <a:pt x="53910" y="1168970"/>
                    <a:pt x="0" y="1081742"/>
                    <a:pt x="0" y="986270"/>
                  </a:cubicBezTo>
                  <a:lnTo>
                    <a:pt x="0" y="447927"/>
                  </a:lnTo>
                  <a:cubicBezTo>
                    <a:pt x="0" y="352455"/>
                    <a:pt x="53910" y="265227"/>
                    <a:pt x="139302" y="222531"/>
                  </a:cubicBezTo>
                  <a:lnTo>
                    <a:pt x="531114" y="26625"/>
                  </a:lnTo>
                  <a:cubicBezTo>
                    <a:pt x="602114" y="-8875"/>
                    <a:pt x="685510" y="-8875"/>
                    <a:pt x="756510" y="26625"/>
                  </a:cubicBezTo>
                </a:path>
              </a:pathLst>
            </a:custGeom>
            <a:solidFill>
              <a:srgbClr val="5FB2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prstClr val="white"/>
                  </a:solidFill>
                  <a:effectLst/>
                  <a:uLnTx/>
                  <a:uFillTx/>
                  <a:latin typeface="Arial Black" panose="020B0A04020102020204" pitchFamily="34" charset="0"/>
                  <a:ea typeface="思源宋体 CN" panose="02020400000000000000" pitchFamily="18" charset="-122"/>
                </a:rPr>
                <a:t>06</a:t>
              </a:r>
              <a:endParaRPr kumimoji="0" lang="zh-CN" altLang="en-US" sz="2400" b="0" i="0" u="none" strike="noStrike" kern="1200" cap="none" spc="0" normalizeH="0" baseline="0" noProof="0" dirty="0">
                <a:ln>
                  <a:noFill/>
                </a:ln>
                <a:solidFill>
                  <a:prstClr val="white"/>
                </a:solidFill>
                <a:effectLst/>
                <a:uLnTx/>
                <a:uFillTx/>
                <a:latin typeface="Arial Black" panose="020B0A04020102020204" pitchFamily="34" charset="0"/>
                <a:ea typeface="思源宋体 CN" panose="02020400000000000000" pitchFamily="18" charset="-122"/>
              </a:endParaRPr>
            </a:p>
          </p:txBody>
        </p:sp>
        <p:sp>
          <p:nvSpPr>
            <p:cNvPr id="68" name="文本框 67">
              <a:extLst>
                <a:ext uri="{FF2B5EF4-FFF2-40B4-BE49-F238E27FC236}">
                  <a16:creationId xmlns:a16="http://schemas.microsoft.com/office/drawing/2014/main" id="{F98F82B6-E794-4010-B42A-4F78BD5D6755}"/>
                </a:ext>
              </a:extLst>
            </p:cNvPr>
            <p:cNvSpPr txBox="1"/>
            <p:nvPr/>
          </p:nvSpPr>
          <p:spPr>
            <a:xfrm>
              <a:off x="6327484" y="1726860"/>
              <a:ext cx="7723237" cy="418191"/>
            </a:xfrm>
            <a:prstGeom prst="rect">
              <a:avLst/>
            </a:prstGeom>
            <a:noFill/>
          </p:spPr>
          <p:txBody>
            <a:bodyPr wrap="square">
              <a:spAutoFit/>
            </a:bodyPr>
            <a:lstStyle/>
            <a:p>
              <a:pPr>
                <a:lnSpc>
                  <a:spcPct val="150000"/>
                </a:lnSpc>
                <a:defRPr/>
              </a:pPr>
              <a:r>
                <a:rPr lang="zh-CN" altLang="en-US" sz="1600" kern="0" dirty="0">
                  <a:solidFill>
                    <a:schemeClr val="tx1">
                      <a:lumMod val="65000"/>
                      <a:lumOff val="35000"/>
                    </a:schemeClr>
                  </a:solidFill>
                  <a:latin typeface="思源宋体 CN" panose="02020400000000000000" pitchFamily="18" charset="-122"/>
                  <a:ea typeface="思源宋体 CN" panose="02020400000000000000" pitchFamily="18" charset="-122"/>
                  <a:cs typeface="+mn-ea"/>
                  <a:sym typeface="思源黑体 CN Bold" panose="020B0800000000000000" pitchFamily="34" charset="-122"/>
                </a:rPr>
                <a:t>比较所列出的每一个项目任务的实际开始时间和计划开始时间。</a:t>
              </a:r>
            </a:p>
          </p:txBody>
        </p:sp>
      </p:grpSp>
      <p:cxnSp>
        <p:nvCxnSpPr>
          <p:cNvPr id="3" name="直线连接符 2"/>
          <p:cNvCxnSpPr/>
          <p:nvPr/>
        </p:nvCxnSpPr>
        <p:spPr>
          <a:xfrm>
            <a:off x="0" y="480413"/>
            <a:ext cx="654397" cy="0"/>
          </a:xfrm>
          <a:prstGeom prst="line">
            <a:avLst/>
          </a:prstGeom>
          <a:ln w="28575" cmpd="sng">
            <a:solidFill>
              <a:srgbClr val="1F98FF"/>
            </a:solidFill>
          </a:ln>
        </p:spPr>
        <p:style>
          <a:lnRef idx="2">
            <a:schemeClr val="accent1"/>
          </a:lnRef>
          <a:fillRef idx="0">
            <a:schemeClr val="accent1"/>
          </a:fillRef>
          <a:effectRef idx="1">
            <a:schemeClr val="accent1"/>
          </a:effectRef>
          <a:fontRef idx="minor">
            <a:schemeClr val="tx1"/>
          </a:fontRef>
        </p:style>
      </p:cxnSp>
      <p:sp>
        <p:nvSpPr>
          <p:cNvPr id="4" name="椭圆 3"/>
          <p:cNvSpPr/>
          <p:nvPr/>
        </p:nvSpPr>
        <p:spPr>
          <a:xfrm>
            <a:off x="643295" y="392735"/>
            <a:ext cx="188159" cy="188159"/>
          </a:xfrm>
          <a:prstGeom prst="ellipse">
            <a:avLst/>
          </a:prstGeom>
          <a:solidFill>
            <a:srgbClr val="1F98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cxnSp>
        <p:nvCxnSpPr>
          <p:cNvPr id="33" name="直线连接符 32"/>
          <p:cNvCxnSpPr/>
          <p:nvPr/>
        </p:nvCxnSpPr>
        <p:spPr>
          <a:xfrm>
            <a:off x="3573378" y="480413"/>
            <a:ext cx="8618622" cy="0"/>
          </a:xfrm>
          <a:prstGeom prst="line">
            <a:avLst/>
          </a:prstGeom>
          <a:ln w="28575" cmpd="sng">
            <a:solidFill>
              <a:srgbClr val="1F98FF"/>
            </a:solidFill>
          </a:ln>
        </p:spPr>
        <p:style>
          <a:lnRef idx="2">
            <a:schemeClr val="accent1"/>
          </a:lnRef>
          <a:fillRef idx="0">
            <a:schemeClr val="accent1"/>
          </a:fillRef>
          <a:effectRef idx="1">
            <a:schemeClr val="accent1"/>
          </a:effectRef>
          <a:fontRef idx="minor">
            <a:schemeClr val="tx1"/>
          </a:fontRef>
        </p:style>
      </p:cxnSp>
      <p:sp>
        <p:nvSpPr>
          <p:cNvPr id="9" name="矩形 8"/>
          <p:cNvSpPr/>
          <p:nvPr/>
        </p:nvSpPr>
        <p:spPr>
          <a:xfrm>
            <a:off x="0" y="6564739"/>
            <a:ext cx="12192000" cy="314785"/>
          </a:xfrm>
          <a:prstGeom prst="rect">
            <a:avLst/>
          </a:prstGeom>
          <a:solidFill>
            <a:srgbClr val="1F98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grpSp>
        <p:nvGrpSpPr>
          <p:cNvPr id="5" name="组合 4">
            <a:extLst>
              <a:ext uri="{FF2B5EF4-FFF2-40B4-BE49-F238E27FC236}">
                <a16:creationId xmlns:a16="http://schemas.microsoft.com/office/drawing/2014/main" id="{CE2A0451-E483-3D4A-D120-5B54DD60DFF5}"/>
              </a:ext>
            </a:extLst>
          </p:cNvPr>
          <p:cNvGrpSpPr/>
          <p:nvPr/>
        </p:nvGrpSpPr>
        <p:grpSpPr>
          <a:xfrm>
            <a:off x="737374" y="4515175"/>
            <a:ext cx="9832663" cy="729914"/>
            <a:chOff x="5370040" y="1836275"/>
            <a:chExt cx="9832663" cy="729914"/>
          </a:xfrm>
        </p:grpSpPr>
        <p:sp>
          <p:nvSpPr>
            <p:cNvPr id="6" name="六边形 25">
              <a:extLst>
                <a:ext uri="{FF2B5EF4-FFF2-40B4-BE49-F238E27FC236}">
                  <a16:creationId xmlns:a16="http://schemas.microsoft.com/office/drawing/2014/main" id="{13748A24-658A-8882-1850-A8B47A03A923}"/>
                </a:ext>
              </a:extLst>
            </p:cNvPr>
            <p:cNvSpPr/>
            <p:nvPr/>
          </p:nvSpPr>
          <p:spPr>
            <a:xfrm>
              <a:off x="5370040" y="1836275"/>
              <a:ext cx="655319" cy="729914"/>
            </a:xfrm>
            <a:custGeom>
              <a:avLst/>
              <a:gdLst>
                <a:gd name="connsiteX0" fmla="*/ 756510 w 1287625"/>
                <a:gd name="connsiteY0" fmla="*/ 26625 h 1434197"/>
                <a:gd name="connsiteX1" fmla="*/ 1148322 w 1287625"/>
                <a:gd name="connsiteY1" fmla="*/ 222531 h 1434197"/>
                <a:gd name="connsiteX2" fmla="*/ 1287625 w 1287625"/>
                <a:gd name="connsiteY2" fmla="*/ 447927 h 1434197"/>
                <a:gd name="connsiteX3" fmla="*/ 1287625 w 1287625"/>
                <a:gd name="connsiteY3" fmla="*/ 986270 h 1434197"/>
                <a:gd name="connsiteX4" fmla="*/ 1148322 w 1287625"/>
                <a:gd name="connsiteY4" fmla="*/ 1211666 h 1434197"/>
                <a:gd name="connsiteX5" fmla="*/ 756510 w 1287625"/>
                <a:gd name="connsiteY5" fmla="*/ 1407572 h 1434197"/>
                <a:gd name="connsiteX6" fmla="*/ 531114 w 1287625"/>
                <a:gd name="connsiteY6" fmla="*/ 1407572 h 1434197"/>
                <a:gd name="connsiteX7" fmla="*/ 139302 w 1287625"/>
                <a:gd name="connsiteY7" fmla="*/ 1211666 h 1434197"/>
                <a:gd name="connsiteX8" fmla="*/ 0 w 1287625"/>
                <a:gd name="connsiteY8" fmla="*/ 986270 h 1434197"/>
                <a:gd name="connsiteX9" fmla="*/ 0 w 1287625"/>
                <a:gd name="connsiteY9" fmla="*/ 447927 h 1434197"/>
                <a:gd name="connsiteX10" fmla="*/ 139302 w 1287625"/>
                <a:gd name="connsiteY10" fmla="*/ 222531 h 1434197"/>
                <a:gd name="connsiteX11" fmla="*/ 531114 w 1287625"/>
                <a:gd name="connsiteY11" fmla="*/ 26625 h 1434197"/>
                <a:gd name="connsiteX12" fmla="*/ 756510 w 1287625"/>
                <a:gd name="connsiteY12" fmla="*/ 26625 h 14341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87625" h="1434197">
                  <a:moveTo>
                    <a:pt x="756510" y="26625"/>
                  </a:moveTo>
                  <a:lnTo>
                    <a:pt x="1148322" y="222531"/>
                  </a:lnTo>
                  <a:cubicBezTo>
                    <a:pt x="1233715" y="265227"/>
                    <a:pt x="1287625" y="352455"/>
                    <a:pt x="1287625" y="447927"/>
                  </a:cubicBezTo>
                  <a:lnTo>
                    <a:pt x="1287625" y="986270"/>
                  </a:lnTo>
                  <a:cubicBezTo>
                    <a:pt x="1287625" y="1081742"/>
                    <a:pt x="1233715" y="1168970"/>
                    <a:pt x="1148322" y="1211666"/>
                  </a:cubicBezTo>
                  <a:lnTo>
                    <a:pt x="756510" y="1407572"/>
                  </a:lnTo>
                  <a:cubicBezTo>
                    <a:pt x="685510" y="1443072"/>
                    <a:pt x="602114" y="1443072"/>
                    <a:pt x="531114" y="1407572"/>
                  </a:cubicBezTo>
                  <a:lnTo>
                    <a:pt x="139302" y="1211666"/>
                  </a:lnTo>
                  <a:cubicBezTo>
                    <a:pt x="53910" y="1168970"/>
                    <a:pt x="0" y="1081742"/>
                    <a:pt x="0" y="986270"/>
                  </a:cubicBezTo>
                  <a:lnTo>
                    <a:pt x="0" y="447927"/>
                  </a:lnTo>
                  <a:cubicBezTo>
                    <a:pt x="0" y="352455"/>
                    <a:pt x="53910" y="265227"/>
                    <a:pt x="139302" y="222531"/>
                  </a:cubicBezTo>
                  <a:lnTo>
                    <a:pt x="531114" y="26625"/>
                  </a:lnTo>
                  <a:cubicBezTo>
                    <a:pt x="602114" y="-8875"/>
                    <a:pt x="685510" y="-8875"/>
                    <a:pt x="756510" y="26625"/>
                  </a:cubicBezTo>
                </a:path>
              </a:pathLst>
            </a:custGeom>
            <a:solidFill>
              <a:srgbClr val="1F98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prstClr val="white"/>
                  </a:solidFill>
                  <a:effectLst/>
                  <a:uLnTx/>
                  <a:uFillTx/>
                  <a:latin typeface="Arial Black" panose="020B0A04020102020204" pitchFamily="34" charset="0"/>
                  <a:ea typeface="思源宋体 CN" panose="02020400000000000000" pitchFamily="18" charset="-122"/>
                </a:rPr>
                <a:t>0</a:t>
              </a:r>
              <a:r>
                <a:rPr lang="en-US" altLang="zh-CN" sz="2400" dirty="0">
                  <a:solidFill>
                    <a:prstClr val="white"/>
                  </a:solidFill>
                  <a:latin typeface="Arial Black" panose="020B0A04020102020204" pitchFamily="34" charset="0"/>
                  <a:ea typeface="思源宋体 CN" panose="02020400000000000000" pitchFamily="18" charset="-122"/>
                </a:rPr>
                <a:t>7</a:t>
              </a:r>
              <a:endParaRPr kumimoji="0" lang="zh-CN" altLang="en-US" sz="2400" b="0" i="0" u="none" strike="noStrike" kern="1200" cap="none" spc="0" normalizeH="0" baseline="0" noProof="0" dirty="0">
                <a:ln>
                  <a:noFill/>
                </a:ln>
                <a:solidFill>
                  <a:prstClr val="white"/>
                </a:solidFill>
                <a:effectLst/>
                <a:uLnTx/>
                <a:uFillTx/>
                <a:latin typeface="Arial Black" panose="020B0A04020102020204" pitchFamily="34" charset="0"/>
                <a:ea typeface="思源宋体 CN" panose="02020400000000000000" pitchFamily="18" charset="-122"/>
              </a:endParaRPr>
            </a:p>
          </p:txBody>
        </p:sp>
        <p:sp>
          <p:nvSpPr>
            <p:cNvPr id="7" name="文本框 6">
              <a:extLst>
                <a:ext uri="{FF2B5EF4-FFF2-40B4-BE49-F238E27FC236}">
                  <a16:creationId xmlns:a16="http://schemas.microsoft.com/office/drawing/2014/main" id="{249CE165-26A9-4C48-43B8-5D6BE998448E}"/>
                </a:ext>
              </a:extLst>
            </p:cNvPr>
            <p:cNvSpPr txBox="1"/>
            <p:nvPr/>
          </p:nvSpPr>
          <p:spPr>
            <a:xfrm>
              <a:off x="6327484" y="1992136"/>
              <a:ext cx="8875219" cy="418191"/>
            </a:xfrm>
            <a:prstGeom prst="rect">
              <a:avLst/>
            </a:prstGeom>
            <a:noFill/>
          </p:spPr>
          <p:txBody>
            <a:bodyPr wrap="square">
              <a:spAutoFit/>
            </a:bodyPr>
            <a:lstStyle/>
            <a:p>
              <a:pPr>
                <a:lnSpc>
                  <a:spcPct val="150000"/>
                </a:lnSpc>
                <a:defRPr/>
              </a:pPr>
              <a:r>
                <a:rPr lang="zh-CN" altLang="en-US" sz="1600" kern="0" dirty="0">
                  <a:solidFill>
                    <a:schemeClr val="tx1">
                      <a:lumMod val="65000"/>
                      <a:lumOff val="35000"/>
                    </a:schemeClr>
                  </a:solidFill>
                  <a:latin typeface="思源宋体 CN" panose="02020400000000000000" pitchFamily="18" charset="-122"/>
                  <a:ea typeface="思源宋体 CN" panose="02020400000000000000" pitchFamily="18" charset="-122"/>
                  <a:cs typeface="+mn-ea"/>
                  <a:sym typeface="思源黑体 CN Bold" panose="020B0800000000000000" pitchFamily="34" charset="-122"/>
                </a:rPr>
                <a:t>非正式地与开发人员交谈，以得到他们对开发进展和刚冒头的问题的客观评价。</a:t>
              </a:r>
            </a:p>
          </p:txBody>
        </p:sp>
      </p:grpSp>
      <p:sp>
        <p:nvSpPr>
          <p:cNvPr id="13" name="文本框 12">
            <a:extLst>
              <a:ext uri="{FF2B5EF4-FFF2-40B4-BE49-F238E27FC236}">
                <a16:creationId xmlns:a16="http://schemas.microsoft.com/office/drawing/2014/main" id="{93B449EC-B198-6493-68FB-D92DB680B381}"/>
              </a:ext>
            </a:extLst>
          </p:cNvPr>
          <p:cNvSpPr txBox="1"/>
          <p:nvPr/>
        </p:nvSpPr>
        <p:spPr>
          <a:xfrm>
            <a:off x="654397" y="889185"/>
            <a:ext cx="6106676" cy="369332"/>
          </a:xfrm>
          <a:prstGeom prst="rect">
            <a:avLst/>
          </a:prstGeom>
          <a:noFill/>
        </p:spPr>
        <p:txBody>
          <a:bodyPr wrap="square">
            <a:spAutoFit/>
          </a:bodyPr>
          <a:lstStyle/>
          <a:p>
            <a:r>
              <a:rPr lang="zh-CN" altLang="en-US" b="1" kern="0" dirty="0">
                <a:solidFill>
                  <a:schemeClr val="tx1">
                    <a:lumMod val="65000"/>
                    <a:lumOff val="35000"/>
                  </a:schemeClr>
                </a:solidFill>
                <a:latin typeface="思源宋体 CN" panose="02020400000000000000" pitchFamily="18" charset="-122"/>
                <a:ea typeface="思源宋体 CN" panose="02020400000000000000" pitchFamily="18" charset="-122"/>
                <a:cs typeface="+mn-ea"/>
                <a:sym typeface="思源黑体 CN Bold" panose="020B0800000000000000" pitchFamily="34" charset="-122"/>
              </a:rPr>
              <a:t>采用何种管理办法控制项目开发、实施进度？</a:t>
            </a:r>
            <a:endParaRPr lang="zh-CN" altLang="en-US" b="1" dirty="0"/>
          </a:p>
        </p:txBody>
      </p:sp>
    </p:spTree>
    <p:extLst>
      <p:ext uri="{BB962C8B-B14F-4D97-AF65-F5344CB8AC3E}">
        <p14:creationId xmlns:p14="http://schemas.microsoft.com/office/powerpoint/2010/main" val="1196898261"/>
      </p:ext>
    </p:extLst>
  </p:cSld>
  <p:clrMapOvr>
    <a:masterClrMapping/>
  </p:clrMapOvr>
  <mc:AlternateContent xmlns:mc="http://schemas.openxmlformats.org/markup-compatibility/2006" xmlns:p14="http://schemas.microsoft.com/office/powerpoint/2010/main">
    <mc:Choice Requires="p14">
      <p:transition spd="slow" p14:dur="1600" advTm="0">
        <p:blinds dir="vert"/>
      </p:transition>
    </mc:Choice>
    <mc:Fallback xmlns="">
      <p:transition spd="slow" advTm="0">
        <p:blinds dir="vert"/>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文本框 19">
            <a:extLst>
              <a:ext uri="{FF2B5EF4-FFF2-40B4-BE49-F238E27FC236}">
                <a16:creationId xmlns:a16="http://schemas.microsoft.com/office/drawing/2014/main" id="{CDD677AC-B653-4FDB-B1DA-F732578AFC46}"/>
              </a:ext>
            </a:extLst>
          </p:cNvPr>
          <p:cNvSpPr txBox="1"/>
          <p:nvPr/>
        </p:nvSpPr>
        <p:spPr>
          <a:xfrm>
            <a:off x="905000" y="197791"/>
            <a:ext cx="2543175" cy="523220"/>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800" b="1" dirty="0">
                <a:ln w="0">
                  <a:noFill/>
                </a:ln>
                <a:solidFill>
                  <a:prstClr val="black">
                    <a:lumMod val="65000"/>
                    <a:lumOff val="35000"/>
                  </a:prstClr>
                </a:solidFill>
                <a:latin typeface="Times New Roman" panose="02020603050405020304" pitchFamily="18" charset="0"/>
                <a:ea typeface="思源宋体 CN Heavy" panose="02020900000000000000" pitchFamily="18" charset="-122"/>
                <a:cs typeface="Times New Roman" panose="02020603050405020304" pitchFamily="18" charset="0"/>
              </a:rPr>
              <a:t>任务三</a:t>
            </a:r>
            <a:endParaRPr kumimoji="0" lang="en-US" altLang="zh-CN" sz="2800" b="1" i="0" u="none" strike="noStrike" kern="1200" cap="none" spc="0" normalizeH="0" baseline="0" noProof="0" dirty="0">
              <a:ln w="0">
                <a:noFill/>
              </a:ln>
              <a:solidFill>
                <a:prstClr val="black">
                  <a:lumMod val="65000"/>
                  <a:lumOff val="35000"/>
                </a:prstClr>
              </a:solidFill>
              <a:effectLst/>
              <a:uLnTx/>
              <a:uFillTx/>
              <a:latin typeface="Times New Roman" panose="02020603050405020304" pitchFamily="18" charset="0"/>
              <a:ea typeface="思源宋体 CN Heavy" panose="02020900000000000000" pitchFamily="18" charset="-122"/>
              <a:cs typeface="Times New Roman" panose="02020603050405020304" pitchFamily="18" charset="0"/>
            </a:endParaRPr>
          </a:p>
        </p:txBody>
      </p:sp>
      <p:grpSp>
        <p:nvGrpSpPr>
          <p:cNvPr id="59" name="组合 58">
            <a:extLst>
              <a:ext uri="{FF2B5EF4-FFF2-40B4-BE49-F238E27FC236}">
                <a16:creationId xmlns:a16="http://schemas.microsoft.com/office/drawing/2014/main" id="{AB674260-837A-4B14-B420-0D42142CC081}"/>
              </a:ext>
            </a:extLst>
          </p:cNvPr>
          <p:cNvGrpSpPr/>
          <p:nvPr/>
        </p:nvGrpSpPr>
        <p:grpSpPr>
          <a:xfrm>
            <a:off x="737374" y="1641618"/>
            <a:ext cx="9796235" cy="1249060"/>
            <a:chOff x="5370040" y="1836275"/>
            <a:chExt cx="9796235" cy="1249060"/>
          </a:xfrm>
        </p:grpSpPr>
        <p:sp>
          <p:nvSpPr>
            <p:cNvPr id="60" name="六边形 25">
              <a:extLst>
                <a:ext uri="{FF2B5EF4-FFF2-40B4-BE49-F238E27FC236}">
                  <a16:creationId xmlns:a16="http://schemas.microsoft.com/office/drawing/2014/main" id="{366AD058-12AE-4291-9F0A-7983C98A9369}"/>
                </a:ext>
              </a:extLst>
            </p:cNvPr>
            <p:cNvSpPr/>
            <p:nvPr/>
          </p:nvSpPr>
          <p:spPr>
            <a:xfrm>
              <a:off x="5370040" y="1836275"/>
              <a:ext cx="655319" cy="729914"/>
            </a:xfrm>
            <a:custGeom>
              <a:avLst/>
              <a:gdLst>
                <a:gd name="connsiteX0" fmla="*/ 756510 w 1287625"/>
                <a:gd name="connsiteY0" fmla="*/ 26625 h 1434197"/>
                <a:gd name="connsiteX1" fmla="*/ 1148322 w 1287625"/>
                <a:gd name="connsiteY1" fmla="*/ 222531 h 1434197"/>
                <a:gd name="connsiteX2" fmla="*/ 1287625 w 1287625"/>
                <a:gd name="connsiteY2" fmla="*/ 447927 h 1434197"/>
                <a:gd name="connsiteX3" fmla="*/ 1287625 w 1287625"/>
                <a:gd name="connsiteY3" fmla="*/ 986270 h 1434197"/>
                <a:gd name="connsiteX4" fmla="*/ 1148322 w 1287625"/>
                <a:gd name="connsiteY4" fmla="*/ 1211666 h 1434197"/>
                <a:gd name="connsiteX5" fmla="*/ 756510 w 1287625"/>
                <a:gd name="connsiteY5" fmla="*/ 1407572 h 1434197"/>
                <a:gd name="connsiteX6" fmla="*/ 531114 w 1287625"/>
                <a:gd name="connsiteY6" fmla="*/ 1407572 h 1434197"/>
                <a:gd name="connsiteX7" fmla="*/ 139302 w 1287625"/>
                <a:gd name="connsiteY7" fmla="*/ 1211666 h 1434197"/>
                <a:gd name="connsiteX8" fmla="*/ 0 w 1287625"/>
                <a:gd name="connsiteY8" fmla="*/ 986270 h 1434197"/>
                <a:gd name="connsiteX9" fmla="*/ 0 w 1287625"/>
                <a:gd name="connsiteY9" fmla="*/ 447927 h 1434197"/>
                <a:gd name="connsiteX10" fmla="*/ 139302 w 1287625"/>
                <a:gd name="connsiteY10" fmla="*/ 222531 h 1434197"/>
                <a:gd name="connsiteX11" fmla="*/ 531114 w 1287625"/>
                <a:gd name="connsiteY11" fmla="*/ 26625 h 1434197"/>
                <a:gd name="connsiteX12" fmla="*/ 756510 w 1287625"/>
                <a:gd name="connsiteY12" fmla="*/ 26625 h 14341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87625" h="1434197">
                  <a:moveTo>
                    <a:pt x="756510" y="26625"/>
                  </a:moveTo>
                  <a:lnTo>
                    <a:pt x="1148322" y="222531"/>
                  </a:lnTo>
                  <a:cubicBezTo>
                    <a:pt x="1233715" y="265227"/>
                    <a:pt x="1287625" y="352455"/>
                    <a:pt x="1287625" y="447927"/>
                  </a:cubicBezTo>
                  <a:lnTo>
                    <a:pt x="1287625" y="986270"/>
                  </a:lnTo>
                  <a:cubicBezTo>
                    <a:pt x="1287625" y="1081742"/>
                    <a:pt x="1233715" y="1168970"/>
                    <a:pt x="1148322" y="1211666"/>
                  </a:cubicBezTo>
                  <a:lnTo>
                    <a:pt x="756510" y="1407572"/>
                  </a:lnTo>
                  <a:cubicBezTo>
                    <a:pt x="685510" y="1443072"/>
                    <a:pt x="602114" y="1443072"/>
                    <a:pt x="531114" y="1407572"/>
                  </a:cubicBezTo>
                  <a:lnTo>
                    <a:pt x="139302" y="1211666"/>
                  </a:lnTo>
                  <a:cubicBezTo>
                    <a:pt x="53910" y="1168970"/>
                    <a:pt x="0" y="1081742"/>
                    <a:pt x="0" y="986270"/>
                  </a:cubicBezTo>
                  <a:lnTo>
                    <a:pt x="0" y="447927"/>
                  </a:lnTo>
                  <a:cubicBezTo>
                    <a:pt x="0" y="352455"/>
                    <a:pt x="53910" y="265227"/>
                    <a:pt x="139302" y="222531"/>
                  </a:cubicBezTo>
                  <a:lnTo>
                    <a:pt x="531114" y="26625"/>
                  </a:lnTo>
                  <a:cubicBezTo>
                    <a:pt x="602114" y="-8875"/>
                    <a:pt x="685510" y="-8875"/>
                    <a:pt x="756510" y="26625"/>
                  </a:cubicBezTo>
                </a:path>
              </a:pathLst>
            </a:custGeom>
            <a:solidFill>
              <a:srgbClr val="1F98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prstClr val="white"/>
                  </a:solidFill>
                  <a:effectLst/>
                  <a:uLnTx/>
                  <a:uFillTx/>
                  <a:latin typeface="Times New Roman" panose="02020603050405020304" pitchFamily="18" charset="0"/>
                  <a:ea typeface="思源宋体 CN" panose="02020400000000000000" pitchFamily="18" charset="-122"/>
                  <a:cs typeface="Times New Roman" panose="02020603050405020304" pitchFamily="18" charset="0"/>
                </a:rPr>
                <a:t>0</a:t>
              </a:r>
              <a:r>
                <a:rPr lang="en-US" altLang="zh-CN" sz="2400" dirty="0">
                  <a:solidFill>
                    <a:prstClr val="white"/>
                  </a:solidFill>
                  <a:latin typeface="Times New Roman" panose="02020603050405020304" pitchFamily="18" charset="0"/>
                  <a:ea typeface="思源宋体 CN" panose="02020400000000000000" pitchFamily="18" charset="-122"/>
                  <a:cs typeface="Times New Roman" panose="02020603050405020304" pitchFamily="18" charset="0"/>
                </a:rPr>
                <a:t>1</a:t>
              </a:r>
              <a:endParaRPr kumimoji="0" lang="zh-CN" altLang="en-US" sz="2400" b="0" i="0" u="none" strike="noStrike" kern="1200" cap="none" spc="0" normalizeH="0" baseline="0" noProof="0" dirty="0">
                <a:ln>
                  <a:noFill/>
                </a:ln>
                <a:solidFill>
                  <a:prstClr val="white"/>
                </a:solidFill>
                <a:effectLst/>
                <a:uLnTx/>
                <a:uFillTx/>
                <a:latin typeface="Times New Roman" panose="02020603050405020304" pitchFamily="18" charset="0"/>
                <a:ea typeface="思源宋体 CN" panose="02020400000000000000" pitchFamily="18" charset="-122"/>
                <a:cs typeface="Times New Roman" panose="02020603050405020304" pitchFamily="18" charset="0"/>
              </a:endParaRPr>
            </a:p>
          </p:txBody>
        </p:sp>
        <p:sp>
          <p:nvSpPr>
            <p:cNvPr id="63" name="文本框 62">
              <a:extLst>
                <a:ext uri="{FF2B5EF4-FFF2-40B4-BE49-F238E27FC236}">
                  <a16:creationId xmlns:a16="http://schemas.microsoft.com/office/drawing/2014/main" id="{7FDE10ED-C126-429F-AEE3-80E3CC487948}"/>
                </a:ext>
              </a:extLst>
            </p:cNvPr>
            <p:cNvSpPr txBox="1"/>
            <p:nvPr/>
          </p:nvSpPr>
          <p:spPr>
            <a:xfrm>
              <a:off x="6291056" y="1836275"/>
              <a:ext cx="8875219" cy="1249060"/>
            </a:xfrm>
            <a:prstGeom prst="rect">
              <a:avLst/>
            </a:prstGeom>
            <a:noFill/>
          </p:spPr>
          <p:txBody>
            <a:bodyPr wrap="square">
              <a:spAutoFit/>
            </a:bodyPr>
            <a:lstStyle/>
            <a:p>
              <a:pPr>
                <a:lnSpc>
                  <a:spcPct val="150000"/>
                </a:lnSpc>
                <a:defRPr/>
              </a:pPr>
              <a:r>
                <a:rPr lang="zh-CN" altLang="en-US" sz="1600" kern="0" dirty="0">
                  <a:solidFill>
                    <a:schemeClr val="tx1">
                      <a:lumMod val="65000"/>
                      <a:lumOff val="35000"/>
                    </a:schemeClr>
                  </a:solidFill>
                  <a:latin typeface="Times New Roman" panose="02020603050405020304" pitchFamily="18" charset="0"/>
                  <a:ea typeface="思源宋体 CN" panose="02020400000000000000" pitchFamily="18" charset="-122"/>
                  <a:cs typeface="Times New Roman" panose="02020603050405020304" pitchFamily="18" charset="0"/>
                  <a:sym typeface="思源黑体 CN Bold" panose="020B0800000000000000" pitchFamily="34" charset="-122"/>
                </a:rPr>
                <a:t>进度偏差分析： 定期计算</a:t>
              </a:r>
              <a:r>
                <a:rPr lang="en-US" altLang="zh-CN" kern="0" dirty="0">
                  <a:solidFill>
                    <a:schemeClr val="tx1">
                      <a:lumMod val="65000"/>
                      <a:lumOff val="35000"/>
                    </a:schemeClr>
                  </a:solidFill>
                  <a:latin typeface="Times New Roman" panose="02020603050405020304" pitchFamily="18" charset="0"/>
                  <a:ea typeface="思源宋体 CN" panose="02020400000000000000" pitchFamily="18" charset="-122"/>
                  <a:cs typeface="Times New Roman" panose="02020603050405020304" pitchFamily="18" charset="0"/>
                  <a:sym typeface="思源黑体 CN Bold" panose="020B0800000000000000" pitchFamily="34" charset="-122"/>
                </a:rPr>
                <a:t>SPI</a:t>
              </a:r>
              <a:r>
                <a:rPr lang="zh-CN" altLang="en-US" kern="0" dirty="0">
                  <a:solidFill>
                    <a:schemeClr val="tx1">
                      <a:lumMod val="65000"/>
                      <a:lumOff val="35000"/>
                    </a:schemeClr>
                  </a:solidFill>
                  <a:latin typeface="Times New Roman" panose="02020603050405020304" pitchFamily="18" charset="0"/>
                  <a:ea typeface="思源宋体 CN" panose="02020400000000000000" pitchFamily="18" charset="-122"/>
                  <a:cs typeface="Times New Roman" panose="02020603050405020304" pitchFamily="18" charset="0"/>
                  <a:sym typeface="思源黑体 CN Bold" panose="020B0800000000000000" pitchFamily="34" charset="-122"/>
                </a:rPr>
                <a:t>（</a:t>
              </a:r>
              <a:r>
                <a:rPr lang="en-US" altLang="zh-CN" kern="0" dirty="0">
                  <a:solidFill>
                    <a:schemeClr val="tx1">
                      <a:lumMod val="65000"/>
                      <a:lumOff val="35000"/>
                    </a:schemeClr>
                  </a:solidFill>
                  <a:latin typeface="Times New Roman" panose="02020603050405020304" pitchFamily="18" charset="0"/>
                  <a:ea typeface="思源宋体 CN" panose="02020400000000000000" pitchFamily="18" charset="-122"/>
                  <a:cs typeface="Times New Roman" panose="02020603050405020304" pitchFamily="18" charset="0"/>
                  <a:sym typeface="思源黑体 CN Bold" panose="020B0800000000000000" pitchFamily="34" charset="-122"/>
                </a:rPr>
                <a:t>SPI = EV / PV</a:t>
              </a:r>
              <a:r>
                <a:rPr lang="zh-CN" altLang="en-US" kern="0" dirty="0">
                  <a:solidFill>
                    <a:schemeClr val="tx1">
                      <a:lumMod val="65000"/>
                      <a:lumOff val="35000"/>
                    </a:schemeClr>
                  </a:solidFill>
                  <a:latin typeface="Times New Roman" panose="02020603050405020304" pitchFamily="18" charset="0"/>
                  <a:ea typeface="思源宋体 CN" panose="02020400000000000000" pitchFamily="18" charset="-122"/>
                  <a:cs typeface="Times New Roman" panose="02020603050405020304" pitchFamily="18" charset="0"/>
                  <a:sym typeface="思源黑体 CN Bold" panose="020B0800000000000000" pitchFamily="34" charset="-122"/>
                </a:rPr>
                <a:t>），</a:t>
              </a:r>
              <a:r>
                <a:rPr lang="zh-CN" altLang="en-US" sz="1600" kern="0" dirty="0">
                  <a:solidFill>
                    <a:schemeClr val="tx1">
                      <a:lumMod val="65000"/>
                      <a:lumOff val="35000"/>
                    </a:schemeClr>
                  </a:solidFill>
                  <a:latin typeface="Times New Roman" panose="02020603050405020304" pitchFamily="18" charset="0"/>
                  <a:ea typeface="思源宋体 CN" panose="02020400000000000000" pitchFamily="18" charset="-122"/>
                  <a:cs typeface="Times New Roman" panose="02020603050405020304" pitchFamily="18" charset="0"/>
                  <a:sym typeface="思源黑体 CN Bold" panose="020B0800000000000000" pitchFamily="34" charset="-122"/>
                </a:rPr>
                <a:t>分析进度偏差。</a:t>
              </a:r>
              <a:r>
                <a:rPr lang="en-US" altLang="zh-CN" sz="1600" kern="0" dirty="0">
                  <a:solidFill>
                    <a:schemeClr val="tx1">
                      <a:lumMod val="65000"/>
                      <a:lumOff val="35000"/>
                    </a:schemeClr>
                  </a:solidFill>
                  <a:latin typeface="Times New Roman" panose="02020603050405020304" pitchFamily="18" charset="0"/>
                  <a:ea typeface="思源宋体 CN" panose="02020400000000000000" pitchFamily="18" charset="-122"/>
                  <a:cs typeface="Times New Roman" panose="02020603050405020304" pitchFamily="18" charset="0"/>
                  <a:sym typeface="思源黑体 CN Bold" panose="020B0800000000000000" pitchFamily="34" charset="-122"/>
                </a:rPr>
                <a:t>EV</a:t>
              </a:r>
              <a:r>
                <a:rPr lang="zh-CN" altLang="en-US" sz="1600" kern="0" dirty="0">
                  <a:solidFill>
                    <a:schemeClr val="tx1">
                      <a:lumMod val="65000"/>
                      <a:lumOff val="35000"/>
                    </a:schemeClr>
                  </a:solidFill>
                  <a:latin typeface="Times New Roman" panose="02020603050405020304" pitchFamily="18" charset="0"/>
                  <a:ea typeface="思源宋体 CN" panose="02020400000000000000" pitchFamily="18" charset="-122"/>
                  <a:cs typeface="Times New Roman" panose="02020603050405020304" pitchFamily="18" charset="0"/>
                  <a:sym typeface="思源黑体 CN Bold" panose="020B0800000000000000" pitchFamily="34" charset="-122"/>
                </a:rPr>
                <a:t>是挣值</a:t>
              </a:r>
              <a:r>
                <a:rPr lang="zh-CN" altLang="en-US" kern="0" dirty="0">
                  <a:solidFill>
                    <a:schemeClr val="tx1">
                      <a:lumMod val="65000"/>
                      <a:lumOff val="35000"/>
                    </a:schemeClr>
                  </a:solidFill>
                  <a:latin typeface="Times New Roman" panose="02020603050405020304" pitchFamily="18" charset="0"/>
                  <a:ea typeface="思源宋体 CN" panose="02020400000000000000" pitchFamily="18" charset="-122"/>
                  <a:cs typeface="Times New Roman" panose="02020603050405020304" pitchFamily="18" charset="0"/>
                  <a:sym typeface="思源黑体 CN Bold" panose="020B0800000000000000" pitchFamily="34" charset="-122"/>
                </a:rPr>
                <a:t>（</a:t>
              </a:r>
              <a:r>
                <a:rPr lang="en-US" altLang="zh-CN" kern="0" dirty="0">
                  <a:solidFill>
                    <a:schemeClr val="tx1">
                      <a:lumMod val="65000"/>
                      <a:lumOff val="35000"/>
                    </a:schemeClr>
                  </a:solidFill>
                  <a:latin typeface="Times New Roman" panose="02020603050405020304" pitchFamily="18" charset="0"/>
                  <a:ea typeface="思源宋体 CN" panose="02020400000000000000" pitchFamily="18" charset="-122"/>
                  <a:cs typeface="Times New Roman" panose="02020603050405020304" pitchFamily="18" charset="0"/>
                  <a:sym typeface="思源黑体 CN Bold" panose="020B0800000000000000" pitchFamily="34" charset="-122"/>
                </a:rPr>
                <a:t>Earned Value</a:t>
              </a:r>
              <a:r>
                <a:rPr lang="zh-CN" altLang="en-US" kern="0" dirty="0">
                  <a:solidFill>
                    <a:schemeClr val="tx1">
                      <a:lumMod val="65000"/>
                      <a:lumOff val="35000"/>
                    </a:schemeClr>
                  </a:solidFill>
                  <a:latin typeface="Times New Roman" panose="02020603050405020304" pitchFamily="18" charset="0"/>
                  <a:ea typeface="思源宋体 CN" panose="02020400000000000000" pitchFamily="18" charset="-122"/>
                  <a:cs typeface="Times New Roman" panose="02020603050405020304" pitchFamily="18" charset="0"/>
                  <a:sym typeface="思源黑体 CN Bold" panose="020B0800000000000000" pitchFamily="34" charset="-122"/>
                </a:rPr>
                <a:t>），</a:t>
              </a:r>
              <a:r>
                <a:rPr lang="en-US" altLang="zh-CN" sz="1600" kern="0" dirty="0">
                  <a:solidFill>
                    <a:schemeClr val="tx1">
                      <a:lumMod val="65000"/>
                      <a:lumOff val="35000"/>
                    </a:schemeClr>
                  </a:solidFill>
                  <a:latin typeface="Times New Roman" panose="02020603050405020304" pitchFamily="18" charset="0"/>
                  <a:ea typeface="思源宋体 CN" panose="02020400000000000000" pitchFamily="18" charset="-122"/>
                  <a:cs typeface="Times New Roman" panose="02020603050405020304" pitchFamily="18" charset="0"/>
                  <a:sym typeface="思源黑体 CN Bold" panose="020B0800000000000000" pitchFamily="34" charset="-122"/>
                </a:rPr>
                <a:t>PV</a:t>
              </a:r>
              <a:r>
                <a:rPr lang="zh-CN" altLang="en-US" sz="1600" kern="0" dirty="0">
                  <a:solidFill>
                    <a:schemeClr val="tx1">
                      <a:lumMod val="65000"/>
                      <a:lumOff val="35000"/>
                    </a:schemeClr>
                  </a:solidFill>
                  <a:latin typeface="Times New Roman" panose="02020603050405020304" pitchFamily="18" charset="0"/>
                  <a:ea typeface="思源宋体 CN" panose="02020400000000000000" pitchFamily="18" charset="-122"/>
                  <a:cs typeface="Times New Roman" panose="02020603050405020304" pitchFamily="18" charset="0"/>
                  <a:sym typeface="思源黑体 CN Bold" panose="020B0800000000000000" pitchFamily="34" charset="-122"/>
                </a:rPr>
                <a:t>是计划值</a:t>
              </a:r>
              <a:r>
                <a:rPr lang="zh-CN" altLang="en-US" kern="0" dirty="0">
                  <a:solidFill>
                    <a:schemeClr val="tx1">
                      <a:lumMod val="65000"/>
                      <a:lumOff val="35000"/>
                    </a:schemeClr>
                  </a:solidFill>
                  <a:latin typeface="Times New Roman" panose="02020603050405020304" pitchFamily="18" charset="0"/>
                  <a:ea typeface="思源宋体 CN" panose="02020400000000000000" pitchFamily="18" charset="-122"/>
                  <a:cs typeface="Times New Roman" panose="02020603050405020304" pitchFamily="18" charset="0"/>
                  <a:sym typeface="思源黑体 CN Bold" panose="020B0800000000000000" pitchFamily="34" charset="-122"/>
                </a:rPr>
                <a:t>（</a:t>
              </a:r>
              <a:r>
                <a:rPr lang="en-US" altLang="zh-CN" kern="0" dirty="0">
                  <a:solidFill>
                    <a:schemeClr val="tx1">
                      <a:lumMod val="65000"/>
                      <a:lumOff val="35000"/>
                    </a:schemeClr>
                  </a:solidFill>
                  <a:latin typeface="Times New Roman" panose="02020603050405020304" pitchFamily="18" charset="0"/>
                  <a:ea typeface="思源宋体 CN" panose="02020400000000000000" pitchFamily="18" charset="-122"/>
                  <a:cs typeface="Times New Roman" panose="02020603050405020304" pitchFamily="18" charset="0"/>
                  <a:sym typeface="思源黑体 CN Bold" panose="020B0800000000000000" pitchFamily="34" charset="-122"/>
                </a:rPr>
                <a:t>Planned Value</a:t>
              </a:r>
              <a:r>
                <a:rPr lang="zh-CN" altLang="en-US" kern="0" dirty="0">
                  <a:solidFill>
                    <a:schemeClr val="tx1">
                      <a:lumMod val="65000"/>
                      <a:lumOff val="35000"/>
                    </a:schemeClr>
                  </a:solidFill>
                  <a:latin typeface="Times New Roman" panose="02020603050405020304" pitchFamily="18" charset="0"/>
                  <a:ea typeface="思源宋体 CN" panose="02020400000000000000" pitchFamily="18" charset="-122"/>
                  <a:cs typeface="Times New Roman" panose="02020603050405020304" pitchFamily="18" charset="0"/>
                  <a:sym typeface="思源黑体 CN Bold" panose="020B0800000000000000" pitchFamily="34" charset="-122"/>
                </a:rPr>
                <a:t>）</a:t>
              </a:r>
              <a:r>
                <a:rPr lang="zh-CN" altLang="en-US" sz="1600" kern="0" dirty="0">
                  <a:solidFill>
                    <a:schemeClr val="tx1">
                      <a:lumMod val="65000"/>
                      <a:lumOff val="35000"/>
                    </a:schemeClr>
                  </a:solidFill>
                  <a:latin typeface="Times New Roman" panose="02020603050405020304" pitchFamily="18" charset="0"/>
                  <a:ea typeface="思源宋体 CN" panose="02020400000000000000" pitchFamily="18" charset="-122"/>
                  <a:cs typeface="Times New Roman" panose="02020603050405020304" pitchFamily="18" charset="0"/>
                  <a:sym typeface="思源黑体 CN Bold" panose="020B0800000000000000" pitchFamily="34" charset="-122"/>
                </a:rPr>
                <a:t>。当</a:t>
              </a:r>
              <a:r>
                <a:rPr lang="en-US" altLang="zh-CN" kern="0" dirty="0">
                  <a:solidFill>
                    <a:schemeClr val="tx1">
                      <a:lumMod val="65000"/>
                      <a:lumOff val="35000"/>
                    </a:schemeClr>
                  </a:solidFill>
                  <a:latin typeface="Times New Roman" panose="02020603050405020304" pitchFamily="18" charset="0"/>
                  <a:ea typeface="思源宋体 CN" panose="02020400000000000000" pitchFamily="18" charset="-122"/>
                  <a:cs typeface="Times New Roman" panose="02020603050405020304" pitchFamily="18" charset="0"/>
                  <a:sym typeface="思源黑体 CN Bold" panose="020B0800000000000000" pitchFamily="34" charset="-122"/>
                </a:rPr>
                <a:t>SPI</a:t>
              </a:r>
              <a:r>
                <a:rPr lang="zh-CN" altLang="en-US" sz="1600" kern="0" dirty="0">
                  <a:solidFill>
                    <a:schemeClr val="tx1">
                      <a:lumMod val="65000"/>
                      <a:lumOff val="35000"/>
                    </a:schemeClr>
                  </a:solidFill>
                  <a:latin typeface="Times New Roman" panose="02020603050405020304" pitchFamily="18" charset="0"/>
                  <a:ea typeface="思源宋体 CN" panose="02020400000000000000" pitchFamily="18" charset="-122"/>
                  <a:cs typeface="Times New Roman" panose="02020603050405020304" pitchFamily="18" charset="0"/>
                  <a:sym typeface="思源黑体 CN Bold" panose="020B0800000000000000" pitchFamily="34" charset="-122"/>
                </a:rPr>
                <a:t>低于</a:t>
              </a:r>
              <a:r>
                <a:rPr lang="en-US" altLang="zh-CN" kern="0" dirty="0">
                  <a:solidFill>
                    <a:schemeClr val="tx1">
                      <a:lumMod val="65000"/>
                      <a:lumOff val="35000"/>
                    </a:schemeClr>
                  </a:solidFill>
                  <a:latin typeface="Times New Roman" panose="02020603050405020304" pitchFamily="18" charset="0"/>
                  <a:ea typeface="思源宋体 CN" panose="02020400000000000000" pitchFamily="18" charset="-122"/>
                  <a:cs typeface="Times New Roman" panose="02020603050405020304" pitchFamily="18" charset="0"/>
                  <a:sym typeface="思源黑体 CN Bold" panose="020B0800000000000000" pitchFamily="34" charset="-122"/>
                </a:rPr>
                <a:t>1</a:t>
              </a:r>
              <a:r>
                <a:rPr lang="zh-CN" altLang="en-US" sz="1600" kern="0" dirty="0">
                  <a:solidFill>
                    <a:schemeClr val="tx1">
                      <a:lumMod val="65000"/>
                      <a:lumOff val="35000"/>
                    </a:schemeClr>
                  </a:solidFill>
                  <a:latin typeface="Times New Roman" panose="02020603050405020304" pitchFamily="18" charset="0"/>
                  <a:ea typeface="思源宋体 CN" panose="02020400000000000000" pitchFamily="18" charset="-122"/>
                  <a:cs typeface="Times New Roman" panose="02020603050405020304" pitchFamily="18" charset="0"/>
                  <a:sym typeface="思源黑体 CN Bold" panose="020B0800000000000000" pitchFamily="34" charset="-122"/>
                </a:rPr>
                <a:t>时，表示项目落后于进度，需采取纠偏措施，如调整资源、优化工作流程或加快关键任务的执行。</a:t>
              </a:r>
            </a:p>
          </p:txBody>
        </p:sp>
      </p:grpSp>
      <p:grpSp>
        <p:nvGrpSpPr>
          <p:cNvPr id="64" name="组合 63">
            <a:extLst>
              <a:ext uri="{FF2B5EF4-FFF2-40B4-BE49-F238E27FC236}">
                <a16:creationId xmlns:a16="http://schemas.microsoft.com/office/drawing/2014/main" id="{B86DD317-E84F-41C8-AD64-6ADE38834050}"/>
              </a:ext>
            </a:extLst>
          </p:cNvPr>
          <p:cNvGrpSpPr/>
          <p:nvPr/>
        </p:nvGrpSpPr>
        <p:grpSpPr>
          <a:xfrm>
            <a:off x="737374" y="3221063"/>
            <a:ext cx="8644253" cy="1249060"/>
            <a:chOff x="5370040" y="1570999"/>
            <a:chExt cx="8644253" cy="1249060"/>
          </a:xfrm>
        </p:grpSpPr>
        <p:sp>
          <p:nvSpPr>
            <p:cNvPr id="65" name="六边形 25">
              <a:extLst>
                <a:ext uri="{FF2B5EF4-FFF2-40B4-BE49-F238E27FC236}">
                  <a16:creationId xmlns:a16="http://schemas.microsoft.com/office/drawing/2014/main" id="{738B2FA2-C2D7-444C-99A7-A2A77571EE5B}"/>
                </a:ext>
              </a:extLst>
            </p:cNvPr>
            <p:cNvSpPr/>
            <p:nvPr/>
          </p:nvSpPr>
          <p:spPr>
            <a:xfrm>
              <a:off x="5370040" y="1570999"/>
              <a:ext cx="655319" cy="729915"/>
            </a:xfrm>
            <a:custGeom>
              <a:avLst/>
              <a:gdLst>
                <a:gd name="connsiteX0" fmla="*/ 756510 w 1287625"/>
                <a:gd name="connsiteY0" fmla="*/ 26625 h 1434197"/>
                <a:gd name="connsiteX1" fmla="*/ 1148322 w 1287625"/>
                <a:gd name="connsiteY1" fmla="*/ 222531 h 1434197"/>
                <a:gd name="connsiteX2" fmla="*/ 1287625 w 1287625"/>
                <a:gd name="connsiteY2" fmla="*/ 447927 h 1434197"/>
                <a:gd name="connsiteX3" fmla="*/ 1287625 w 1287625"/>
                <a:gd name="connsiteY3" fmla="*/ 986270 h 1434197"/>
                <a:gd name="connsiteX4" fmla="*/ 1148322 w 1287625"/>
                <a:gd name="connsiteY4" fmla="*/ 1211666 h 1434197"/>
                <a:gd name="connsiteX5" fmla="*/ 756510 w 1287625"/>
                <a:gd name="connsiteY5" fmla="*/ 1407572 h 1434197"/>
                <a:gd name="connsiteX6" fmla="*/ 531114 w 1287625"/>
                <a:gd name="connsiteY6" fmla="*/ 1407572 h 1434197"/>
                <a:gd name="connsiteX7" fmla="*/ 139302 w 1287625"/>
                <a:gd name="connsiteY7" fmla="*/ 1211666 h 1434197"/>
                <a:gd name="connsiteX8" fmla="*/ 0 w 1287625"/>
                <a:gd name="connsiteY8" fmla="*/ 986270 h 1434197"/>
                <a:gd name="connsiteX9" fmla="*/ 0 w 1287625"/>
                <a:gd name="connsiteY9" fmla="*/ 447927 h 1434197"/>
                <a:gd name="connsiteX10" fmla="*/ 139302 w 1287625"/>
                <a:gd name="connsiteY10" fmla="*/ 222531 h 1434197"/>
                <a:gd name="connsiteX11" fmla="*/ 531114 w 1287625"/>
                <a:gd name="connsiteY11" fmla="*/ 26625 h 1434197"/>
                <a:gd name="connsiteX12" fmla="*/ 756510 w 1287625"/>
                <a:gd name="connsiteY12" fmla="*/ 26625 h 14341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87625" h="1434197">
                  <a:moveTo>
                    <a:pt x="756510" y="26625"/>
                  </a:moveTo>
                  <a:lnTo>
                    <a:pt x="1148322" y="222531"/>
                  </a:lnTo>
                  <a:cubicBezTo>
                    <a:pt x="1233715" y="265227"/>
                    <a:pt x="1287625" y="352455"/>
                    <a:pt x="1287625" y="447927"/>
                  </a:cubicBezTo>
                  <a:lnTo>
                    <a:pt x="1287625" y="986270"/>
                  </a:lnTo>
                  <a:cubicBezTo>
                    <a:pt x="1287625" y="1081742"/>
                    <a:pt x="1233715" y="1168970"/>
                    <a:pt x="1148322" y="1211666"/>
                  </a:cubicBezTo>
                  <a:lnTo>
                    <a:pt x="756510" y="1407572"/>
                  </a:lnTo>
                  <a:cubicBezTo>
                    <a:pt x="685510" y="1443072"/>
                    <a:pt x="602114" y="1443072"/>
                    <a:pt x="531114" y="1407572"/>
                  </a:cubicBezTo>
                  <a:lnTo>
                    <a:pt x="139302" y="1211666"/>
                  </a:lnTo>
                  <a:cubicBezTo>
                    <a:pt x="53910" y="1168970"/>
                    <a:pt x="0" y="1081742"/>
                    <a:pt x="0" y="986270"/>
                  </a:cubicBezTo>
                  <a:lnTo>
                    <a:pt x="0" y="447927"/>
                  </a:lnTo>
                  <a:cubicBezTo>
                    <a:pt x="0" y="352455"/>
                    <a:pt x="53910" y="265227"/>
                    <a:pt x="139302" y="222531"/>
                  </a:cubicBezTo>
                  <a:lnTo>
                    <a:pt x="531114" y="26625"/>
                  </a:lnTo>
                  <a:cubicBezTo>
                    <a:pt x="602114" y="-8875"/>
                    <a:pt x="685510" y="-8875"/>
                    <a:pt x="756510" y="26625"/>
                  </a:cubicBezTo>
                </a:path>
              </a:pathLst>
            </a:custGeom>
            <a:solidFill>
              <a:srgbClr val="5FB2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prstClr val="white"/>
                  </a:solidFill>
                  <a:effectLst/>
                  <a:uLnTx/>
                  <a:uFillTx/>
                  <a:latin typeface="Times New Roman" panose="02020603050405020304" pitchFamily="18" charset="0"/>
                  <a:ea typeface="思源宋体 CN" panose="02020400000000000000" pitchFamily="18" charset="-122"/>
                  <a:cs typeface="Times New Roman" panose="02020603050405020304" pitchFamily="18" charset="0"/>
                </a:rPr>
                <a:t>0</a:t>
              </a:r>
              <a:r>
                <a:rPr lang="en-US" altLang="zh-CN" sz="2400" dirty="0">
                  <a:solidFill>
                    <a:prstClr val="white"/>
                  </a:solidFill>
                  <a:latin typeface="Times New Roman" panose="02020603050405020304" pitchFamily="18" charset="0"/>
                  <a:ea typeface="思源宋体 CN" panose="02020400000000000000" pitchFamily="18" charset="-122"/>
                  <a:cs typeface="Times New Roman" panose="02020603050405020304" pitchFamily="18" charset="0"/>
                </a:rPr>
                <a:t>2</a:t>
              </a:r>
              <a:endParaRPr kumimoji="0" lang="zh-CN" altLang="en-US" sz="2400" b="0" i="0" u="none" strike="noStrike" kern="1200" cap="none" spc="0" normalizeH="0" baseline="0" noProof="0" dirty="0">
                <a:ln>
                  <a:noFill/>
                </a:ln>
                <a:solidFill>
                  <a:prstClr val="white"/>
                </a:solidFill>
                <a:effectLst/>
                <a:uLnTx/>
                <a:uFillTx/>
                <a:latin typeface="Times New Roman" panose="02020603050405020304" pitchFamily="18" charset="0"/>
                <a:ea typeface="思源宋体 CN" panose="02020400000000000000" pitchFamily="18" charset="-122"/>
                <a:cs typeface="Times New Roman" panose="02020603050405020304" pitchFamily="18" charset="0"/>
              </a:endParaRPr>
            </a:p>
          </p:txBody>
        </p:sp>
        <p:sp>
          <p:nvSpPr>
            <p:cNvPr id="68" name="文本框 67">
              <a:extLst>
                <a:ext uri="{FF2B5EF4-FFF2-40B4-BE49-F238E27FC236}">
                  <a16:creationId xmlns:a16="http://schemas.microsoft.com/office/drawing/2014/main" id="{F98F82B6-E794-4010-B42A-4F78BD5D6755}"/>
                </a:ext>
              </a:extLst>
            </p:cNvPr>
            <p:cNvSpPr txBox="1"/>
            <p:nvPr/>
          </p:nvSpPr>
          <p:spPr>
            <a:xfrm>
              <a:off x="6291056" y="1570999"/>
              <a:ext cx="7723237" cy="1249060"/>
            </a:xfrm>
            <a:prstGeom prst="rect">
              <a:avLst/>
            </a:prstGeom>
            <a:noFill/>
          </p:spPr>
          <p:txBody>
            <a:bodyPr wrap="square">
              <a:spAutoFit/>
            </a:bodyPr>
            <a:lstStyle/>
            <a:p>
              <a:pPr>
                <a:lnSpc>
                  <a:spcPct val="150000"/>
                </a:lnSpc>
                <a:defRPr/>
              </a:pPr>
              <a:r>
                <a:rPr lang="zh-CN" altLang="en-US" sz="1600" kern="0" dirty="0">
                  <a:solidFill>
                    <a:schemeClr val="tx1">
                      <a:lumMod val="65000"/>
                      <a:lumOff val="35000"/>
                    </a:schemeClr>
                  </a:solidFill>
                  <a:latin typeface="Times New Roman" panose="02020603050405020304" pitchFamily="18" charset="0"/>
                  <a:ea typeface="思源宋体 CN" panose="02020400000000000000" pitchFamily="18" charset="-122"/>
                  <a:cs typeface="Times New Roman" panose="02020603050405020304" pitchFamily="18" charset="0"/>
                  <a:sym typeface="思源黑体 CN Bold" panose="020B0800000000000000" pitchFamily="34" charset="-122"/>
                </a:rPr>
                <a:t>成本偏差分析： 定期计算</a:t>
              </a:r>
              <a:r>
                <a:rPr lang="en-US" altLang="zh-CN" kern="0" dirty="0">
                  <a:solidFill>
                    <a:schemeClr val="tx1">
                      <a:lumMod val="65000"/>
                      <a:lumOff val="35000"/>
                    </a:schemeClr>
                  </a:solidFill>
                  <a:latin typeface="Times New Roman" panose="02020603050405020304" pitchFamily="18" charset="0"/>
                  <a:ea typeface="思源宋体 CN" panose="02020400000000000000" pitchFamily="18" charset="-122"/>
                  <a:cs typeface="Times New Roman" panose="02020603050405020304" pitchFamily="18" charset="0"/>
                  <a:sym typeface="思源黑体 CN Bold" panose="020B0800000000000000" pitchFamily="34" charset="-122"/>
                </a:rPr>
                <a:t>CPI</a:t>
              </a:r>
              <a:r>
                <a:rPr lang="zh-CN" altLang="en-US" kern="0" dirty="0">
                  <a:solidFill>
                    <a:schemeClr val="tx1">
                      <a:lumMod val="65000"/>
                      <a:lumOff val="35000"/>
                    </a:schemeClr>
                  </a:solidFill>
                  <a:latin typeface="Times New Roman" panose="02020603050405020304" pitchFamily="18" charset="0"/>
                  <a:ea typeface="思源宋体 CN" panose="02020400000000000000" pitchFamily="18" charset="-122"/>
                  <a:cs typeface="Times New Roman" panose="02020603050405020304" pitchFamily="18" charset="0"/>
                  <a:sym typeface="思源黑体 CN Bold" panose="020B0800000000000000" pitchFamily="34" charset="-122"/>
                </a:rPr>
                <a:t>（</a:t>
              </a:r>
              <a:r>
                <a:rPr lang="en-US" altLang="zh-CN" kern="0" dirty="0">
                  <a:solidFill>
                    <a:schemeClr val="tx1">
                      <a:lumMod val="65000"/>
                      <a:lumOff val="35000"/>
                    </a:schemeClr>
                  </a:solidFill>
                  <a:latin typeface="Times New Roman" panose="02020603050405020304" pitchFamily="18" charset="0"/>
                  <a:ea typeface="思源宋体 CN" panose="02020400000000000000" pitchFamily="18" charset="-122"/>
                  <a:cs typeface="Times New Roman" panose="02020603050405020304" pitchFamily="18" charset="0"/>
                  <a:sym typeface="思源黑体 CN Bold" panose="020B0800000000000000" pitchFamily="34" charset="-122"/>
                </a:rPr>
                <a:t>CPI = EV / AC</a:t>
              </a:r>
              <a:r>
                <a:rPr lang="zh-CN" altLang="en-US" kern="0" dirty="0">
                  <a:solidFill>
                    <a:schemeClr val="tx1">
                      <a:lumMod val="65000"/>
                      <a:lumOff val="35000"/>
                    </a:schemeClr>
                  </a:solidFill>
                  <a:latin typeface="Times New Roman" panose="02020603050405020304" pitchFamily="18" charset="0"/>
                  <a:ea typeface="思源宋体 CN" panose="02020400000000000000" pitchFamily="18" charset="-122"/>
                  <a:cs typeface="Times New Roman" panose="02020603050405020304" pitchFamily="18" charset="0"/>
                  <a:sym typeface="思源黑体 CN Bold" panose="020B0800000000000000" pitchFamily="34" charset="-122"/>
                </a:rPr>
                <a:t>），</a:t>
              </a:r>
              <a:r>
                <a:rPr lang="zh-CN" altLang="en-US" sz="1600" kern="0" dirty="0">
                  <a:solidFill>
                    <a:schemeClr val="tx1">
                      <a:lumMod val="65000"/>
                      <a:lumOff val="35000"/>
                    </a:schemeClr>
                  </a:solidFill>
                  <a:latin typeface="Times New Roman" panose="02020603050405020304" pitchFamily="18" charset="0"/>
                  <a:ea typeface="思源宋体 CN" panose="02020400000000000000" pitchFamily="18" charset="-122"/>
                  <a:cs typeface="Times New Roman" panose="02020603050405020304" pitchFamily="18" charset="0"/>
                  <a:sym typeface="思源黑体 CN Bold" panose="020B0800000000000000" pitchFamily="34" charset="-122"/>
                </a:rPr>
                <a:t>分析成本偏差。</a:t>
              </a:r>
              <a:r>
                <a:rPr lang="en-US" altLang="zh-CN" kern="0" dirty="0">
                  <a:solidFill>
                    <a:schemeClr val="tx1">
                      <a:lumMod val="65000"/>
                      <a:lumOff val="35000"/>
                    </a:schemeClr>
                  </a:solidFill>
                  <a:latin typeface="Times New Roman" panose="02020603050405020304" pitchFamily="18" charset="0"/>
                  <a:ea typeface="思源宋体 CN" panose="02020400000000000000" pitchFamily="18" charset="-122"/>
                  <a:cs typeface="Times New Roman" panose="02020603050405020304" pitchFamily="18" charset="0"/>
                  <a:sym typeface="思源黑体 CN Bold" panose="020B0800000000000000" pitchFamily="34" charset="-122"/>
                </a:rPr>
                <a:t>EV</a:t>
              </a:r>
              <a:r>
                <a:rPr lang="zh-CN" altLang="en-US" sz="1600" kern="0" dirty="0">
                  <a:solidFill>
                    <a:schemeClr val="tx1">
                      <a:lumMod val="65000"/>
                      <a:lumOff val="35000"/>
                    </a:schemeClr>
                  </a:solidFill>
                  <a:latin typeface="Times New Roman" panose="02020603050405020304" pitchFamily="18" charset="0"/>
                  <a:ea typeface="思源宋体 CN" panose="02020400000000000000" pitchFamily="18" charset="-122"/>
                  <a:cs typeface="Times New Roman" panose="02020603050405020304" pitchFamily="18" charset="0"/>
                  <a:sym typeface="思源黑体 CN Bold" panose="020B0800000000000000" pitchFamily="34" charset="-122"/>
                </a:rPr>
                <a:t>是挣值，</a:t>
              </a:r>
              <a:r>
                <a:rPr lang="en-US" altLang="zh-CN" kern="0" dirty="0">
                  <a:solidFill>
                    <a:schemeClr val="tx1">
                      <a:lumMod val="65000"/>
                      <a:lumOff val="35000"/>
                    </a:schemeClr>
                  </a:solidFill>
                  <a:latin typeface="Times New Roman" panose="02020603050405020304" pitchFamily="18" charset="0"/>
                  <a:ea typeface="思源宋体 CN" panose="02020400000000000000" pitchFamily="18" charset="-122"/>
                  <a:cs typeface="Times New Roman" panose="02020603050405020304" pitchFamily="18" charset="0"/>
                  <a:sym typeface="思源黑体 CN Bold" panose="020B0800000000000000" pitchFamily="34" charset="-122"/>
                </a:rPr>
                <a:t>AC</a:t>
              </a:r>
              <a:r>
                <a:rPr lang="zh-CN" altLang="en-US" sz="1600" kern="0" dirty="0">
                  <a:solidFill>
                    <a:schemeClr val="tx1">
                      <a:lumMod val="65000"/>
                      <a:lumOff val="35000"/>
                    </a:schemeClr>
                  </a:solidFill>
                  <a:latin typeface="Times New Roman" panose="02020603050405020304" pitchFamily="18" charset="0"/>
                  <a:ea typeface="思源宋体 CN" panose="02020400000000000000" pitchFamily="18" charset="-122"/>
                  <a:cs typeface="Times New Roman" panose="02020603050405020304" pitchFamily="18" charset="0"/>
                  <a:sym typeface="思源黑体 CN Bold" panose="020B0800000000000000" pitchFamily="34" charset="-122"/>
                </a:rPr>
                <a:t>是实际成本</a:t>
              </a:r>
              <a:r>
                <a:rPr lang="zh-CN" altLang="en-US" kern="0" dirty="0">
                  <a:solidFill>
                    <a:schemeClr val="tx1">
                      <a:lumMod val="65000"/>
                      <a:lumOff val="35000"/>
                    </a:schemeClr>
                  </a:solidFill>
                  <a:latin typeface="Times New Roman" panose="02020603050405020304" pitchFamily="18" charset="0"/>
                  <a:ea typeface="思源宋体 CN" panose="02020400000000000000" pitchFamily="18" charset="-122"/>
                  <a:cs typeface="Times New Roman" panose="02020603050405020304" pitchFamily="18" charset="0"/>
                  <a:sym typeface="思源黑体 CN Bold" panose="020B0800000000000000" pitchFamily="34" charset="-122"/>
                </a:rPr>
                <a:t>（</a:t>
              </a:r>
              <a:r>
                <a:rPr lang="en-US" altLang="zh-CN" kern="0" dirty="0">
                  <a:solidFill>
                    <a:schemeClr val="tx1">
                      <a:lumMod val="65000"/>
                      <a:lumOff val="35000"/>
                    </a:schemeClr>
                  </a:solidFill>
                  <a:latin typeface="Times New Roman" panose="02020603050405020304" pitchFamily="18" charset="0"/>
                  <a:ea typeface="思源宋体 CN" panose="02020400000000000000" pitchFamily="18" charset="-122"/>
                  <a:cs typeface="Times New Roman" panose="02020603050405020304" pitchFamily="18" charset="0"/>
                  <a:sym typeface="思源黑体 CN Bold" panose="020B0800000000000000" pitchFamily="34" charset="-122"/>
                </a:rPr>
                <a:t>Actual Cost</a:t>
              </a:r>
              <a:r>
                <a:rPr lang="zh-CN" altLang="en-US" kern="0" dirty="0">
                  <a:solidFill>
                    <a:schemeClr val="tx1">
                      <a:lumMod val="65000"/>
                      <a:lumOff val="35000"/>
                    </a:schemeClr>
                  </a:solidFill>
                  <a:latin typeface="Times New Roman" panose="02020603050405020304" pitchFamily="18" charset="0"/>
                  <a:ea typeface="思源宋体 CN" panose="02020400000000000000" pitchFamily="18" charset="-122"/>
                  <a:cs typeface="Times New Roman" panose="02020603050405020304" pitchFamily="18" charset="0"/>
                  <a:sym typeface="思源黑体 CN Bold" panose="020B0800000000000000" pitchFamily="34" charset="-122"/>
                </a:rPr>
                <a:t>）</a:t>
              </a:r>
              <a:r>
                <a:rPr lang="zh-CN" altLang="en-US" sz="1600" kern="0" dirty="0">
                  <a:solidFill>
                    <a:schemeClr val="tx1">
                      <a:lumMod val="65000"/>
                      <a:lumOff val="35000"/>
                    </a:schemeClr>
                  </a:solidFill>
                  <a:latin typeface="Times New Roman" panose="02020603050405020304" pitchFamily="18" charset="0"/>
                  <a:ea typeface="思源宋体 CN" panose="02020400000000000000" pitchFamily="18" charset="-122"/>
                  <a:cs typeface="Times New Roman" panose="02020603050405020304" pitchFamily="18" charset="0"/>
                  <a:sym typeface="思源黑体 CN Bold" panose="020B0800000000000000" pitchFamily="34" charset="-122"/>
                </a:rPr>
                <a:t>。当</a:t>
              </a:r>
              <a:r>
                <a:rPr lang="en-US" altLang="zh-CN" sz="1600" kern="0" dirty="0">
                  <a:solidFill>
                    <a:schemeClr val="tx1">
                      <a:lumMod val="65000"/>
                      <a:lumOff val="35000"/>
                    </a:schemeClr>
                  </a:solidFill>
                  <a:latin typeface="Times New Roman" panose="02020603050405020304" pitchFamily="18" charset="0"/>
                  <a:ea typeface="思源宋体 CN" panose="02020400000000000000" pitchFamily="18" charset="-122"/>
                  <a:cs typeface="Times New Roman" panose="02020603050405020304" pitchFamily="18" charset="0"/>
                  <a:sym typeface="思源黑体 CN Bold" panose="020B0800000000000000" pitchFamily="34" charset="-122"/>
                </a:rPr>
                <a:t>CPI</a:t>
              </a:r>
              <a:r>
                <a:rPr lang="zh-CN" altLang="en-US" sz="1600" kern="0" dirty="0">
                  <a:solidFill>
                    <a:schemeClr val="tx1">
                      <a:lumMod val="65000"/>
                      <a:lumOff val="35000"/>
                    </a:schemeClr>
                  </a:solidFill>
                  <a:latin typeface="Times New Roman" panose="02020603050405020304" pitchFamily="18" charset="0"/>
                  <a:ea typeface="思源宋体 CN" panose="02020400000000000000" pitchFamily="18" charset="-122"/>
                  <a:cs typeface="Times New Roman" panose="02020603050405020304" pitchFamily="18" charset="0"/>
                  <a:sym typeface="思源黑体 CN Bold" panose="020B0800000000000000" pitchFamily="34" charset="-122"/>
                </a:rPr>
                <a:t>低于</a:t>
              </a:r>
              <a:r>
                <a:rPr lang="en-US" altLang="zh-CN" sz="1600" kern="0" dirty="0">
                  <a:solidFill>
                    <a:schemeClr val="tx1">
                      <a:lumMod val="65000"/>
                      <a:lumOff val="35000"/>
                    </a:schemeClr>
                  </a:solidFill>
                  <a:latin typeface="Times New Roman" panose="02020603050405020304" pitchFamily="18" charset="0"/>
                  <a:ea typeface="思源宋体 CN" panose="02020400000000000000" pitchFamily="18" charset="-122"/>
                  <a:cs typeface="Times New Roman" panose="02020603050405020304" pitchFamily="18" charset="0"/>
                  <a:sym typeface="思源黑体 CN Bold" panose="020B0800000000000000" pitchFamily="34" charset="-122"/>
                </a:rPr>
                <a:t>1</a:t>
              </a:r>
              <a:r>
                <a:rPr lang="zh-CN" altLang="en-US" sz="1600" kern="0" dirty="0">
                  <a:solidFill>
                    <a:schemeClr val="tx1">
                      <a:lumMod val="65000"/>
                      <a:lumOff val="35000"/>
                    </a:schemeClr>
                  </a:solidFill>
                  <a:latin typeface="Times New Roman" panose="02020603050405020304" pitchFamily="18" charset="0"/>
                  <a:ea typeface="思源宋体 CN" panose="02020400000000000000" pitchFamily="18" charset="-122"/>
                  <a:cs typeface="Times New Roman" panose="02020603050405020304" pitchFamily="18" charset="0"/>
                  <a:sym typeface="思源黑体 CN Bold" panose="020B0800000000000000" pitchFamily="34" charset="-122"/>
                </a:rPr>
                <a:t>时，表示项目成本超支，需采取控制措施，如重新评估预算、减少不必要开支或优化资源使用。</a:t>
              </a:r>
            </a:p>
          </p:txBody>
        </p:sp>
      </p:grpSp>
      <p:cxnSp>
        <p:nvCxnSpPr>
          <p:cNvPr id="3" name="直线连接符 2"/>
          <p:cNvCxnSpPr/>
          <p:nvPr/>
        </p:nvCxnSpPr>
        <p:spPr>
          <a:xfrm>
            <a:off x="0" y="480413"/>
            <a:ext cx="654397" cy="0"/>
          </a:xfrm>
          <a:prstGeom prst="line">
            <a:avLst/>
          </a:prstGeom>
          <a:ln w="28575" cmpd="sng">
            <a:solidFill>
              <a:srgbClr val="1F98FF"/>
            </a:solidFill>
          </a:ln>
        </p:spPr>
        <p:style>
          <a:lnRef idx="2">
            <a:schemeClr val="accent1"/>
          </a:lnRef>
          <a:fillRef idx="0">
            <a:schemeClr val="accent1"/>
          </a:fillRef>
          <a:effectRef idx="1">
            <a:schemeClr val="accent1"/>
          </a:effectRef>
          <a:fontRef idx="minor">
            <a:schemeClr val="tx1"/>
          </a:fontRef>
        </p:style>
      </p:cxnSp>
      <p:sp>
        <p:nvSpPr>
          <p:cNvPr id="4" name="椭圆 3"/>
          <p:cNvSpPr/>
          <p:nvPr/>
        </p:nvSpPr>
        <p:spPr>
          <a:xfrm>
            <a:off x="643295" y="392735"/>
            <a:ext cx="188159" cy="188159"/>
          </a:xfrm>
          <a:prstGeom prst="ellipse">
            <a:avLst/>
          </a:prstGeom>
          <a:solidFill>
            <a:srgbClr val="1F98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latin typeface="Times New Roman" panose="02020603050405020304" pitchFamily="18" charset="0"/>
              <a:cs typeface="Times New Roman" panose="02020603050405020304" pitchFamily="18" charset="0"/>
            </a:endParaRPr>
          </a:p>
        </p:txBody>
      </p:sp>
      <p:cxnSp>
        <p:nvCxnSpPr>
          <p:cNvPr id="33" name="直线连接符 32"/>
          <p:cNvCxnSpPr/>
          <p:nvPr/>
        </p:nvCxnSpPr>
        <p:spPr>
          <a:xfrm>
            <a:off x="3573378" y="480413"/>
            <a:ext cx="8618622" cy="0"/>
          </a:xfrm>
          <a:prstGeom prst="line">
            <a:avLst/>
          </a:prstGeom>
          <a:ln w="28575" cmpd="sng">
            <a:solidFill>
              <a:srgbClr val="1F98FF"/>
            </a:solidFill>
          </a:ln>
        </p:spPr>
        <p:style>
          <a:lnRef idx="2">
            <a:schemeClr val="accent1"/>
          </a:lnRef>
          <a:fillRef idx="0">
            <a:schemeClr val="accent1"/>
          </a:fillRef>
          <a:effectRef idx="1">
            <a:schemeClr val="accent1"/>
          </a:effectRef>
          <a:fontRef idx="minor">
            <a:schemeClr val="tx1"/>
          </a:fontRef>
        </p:style>
      </p:cxnSp>
      <p:sp>
        <p:nvSpPr>
          <p:cNvPr id="9" name="矩形 8"/>
          <p:cNvSpPr/>
          <p:nvPr/>
        </p:nvSpPr>
        <p:spPr>
          <a:xfrm>
            <a:off x="0" y="6564739"/>
            <a:ext cx="12192000" cy="314785"/>
          </a:xfrm>
          <a:prstGeom prst="rect">
            <a:avLst/>
          </a:prstGeom>
          <a:solidFill>
            <a:srgbClr val="1F98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latin typeface="Times New Roman" panose="02020603050405020304" pitchFamily="18" charset="0"/>
              <a:cs typeface="Times New Roman" panose="02020603050405020304" pitchFamily="18" charset="0"/>
            </a:endParaRPr>
          </a:p>
        </p:txBody>
      </p:sp>
      <p:grpSp>
        <p:nvGrpSpPr>
          <p:cNvPr id="5" name="组合 4">
            <a:extLst>
              <a:ext uri="{FF2B5EF4-FFF2-40B4-BE49-F238E27FC236}">
                <a16:creationId xmlns:a16="http://schemas.microsoft.com/office/drawing/2014/main" id="{CE2A0451-E483-3D4A-D120-5B54DD60DFF5}"/>
              </a:ext>
            </a:extLst>
          </p:cNvPr>
          <p:cNvGrpSpPr/>
          <p:nvPr/>
        </p:nvGrpSpPr>
        <p:grpSpPr>
          <a:xfrm>
            <a:off x="737374" y="4862820"/>
            <a:ext cx="9796235" cy="838843"/>
            <a:chOff x="5370040" y="1836275"/>
            <a:chExt cx="9796235" cy="838843"/>
          </a:xfrm>
        </p:grpSpPr>
        <p:sp>
          <p:nvSpPr>
            <p:cNvPr id="6" name="六边形 25">
              <a:extLst>
                <a:ext uri="{FF2B5EF4-FFF2-40B4-BE49-F238E27FC236}">
                  <a16:creationId xmlns:a16="http://schemas.microsoft.com/office/drawing/2014/main" id="{13748A24-658A-8882-1850-A8B47A03A923}"/>
                </a:ext>
              </a:extLst>
            </p:cNvPr>
            <p:cNvSpPr/>
            <p:nvPr/>
          </p:nvSpPr>
          <p:spPr>
            <a:xfrm>
              <a:off x="5370040" y="1836275"/>
              <a:ext cx="655319" cy="729914"/>
            </a:xfrm>
            <a:custGeom>
              <a:avLst/>
              <a:gdLst>
                <a:gd name="connsiteX0" fmla="*/ 756510 w 1287625"/>
                <a:gd name="connsiteY0" fmla="*/ 26625 h 1434197"/>
                <a:gd name="connsiteX1" fmla="*/ 1148322 w 1287625"/>
                <a:gd name="connsiteY1" fmla="*/ 222531 h 1434197"/>
                <a:gd name="connsiteX2" fmla="*/ 1287625 w 1287625"/>
                <a:gd name="connsiteY2" fmla="*/ 447927 h 1434197"/>
                <a:gd name="connsiteX3" fmla="*/ 1287625 w 1287625"/>
                <a:gd name="connsiteY3" fmla="*/ 986270 h 1434197"/>
                <a:gd name="connsiteX4" fmla="*/ 1148322 w 1287625"/>
                <a:gd name="connsiteY4" fmla="*/ 1211666 h 1434197"/>
                <a:gd name="connsiteX5" fmla="*/ 756510 w 1287625"/>
                <a:gd name="connsiteY5" fmla="*/ 1407572 h 1434197"/>
                <a:gd name="connsiteX6" fmla="*/ 531114 w 1287625"/>
                <a:gd name="connsiteY6" fmla="*/ 1407572 h 1434197"/>
                <a:gd name="connsiteX7" fmla="*/ 139302 w 1287625"/>
                <a:gd name="connsiteY7" fmla="*/ 1211666 h 1434197"/>
                <a:gd name="connsiteX8" fmla="*/ 0 w 1287625"/>
                <a:gd name="connsiteY8" fmla="*/ 986270 h 1434197"/>
                <a:gd name="connsiteX9" fmla="*/ 0 w 1287625"/>
                <a:gd name="connsiteY9" fmla="*/ 447927 h 1434197"/>
                <a:gd name="connsiteX10" fmla="*/ 139302 w 1287625"/>
                <a:gd name="connsiteY10" fmla="*/ 222531 h 1434197"/>
                <a:gd name="connsiteX11" fmla="*/ 531114 w 1287625"/>
                <a:gd name="connsiteY11" fmla="*/ 26625 h 1434197"/>
                <a:gd name="connsiteX12" fmla="*/ 756510 w 1287625"/>
                <a:gd name="connsiteY12" fmla="*/ 26625 h 14341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87625" h="1434197">
                  <a:moveTo>
                    <a:pt x="756510" y="26625"/>
                  </a:moveTo>
                  <a:lnTo>
                    <a:pt x="1148322" y="222531"/>
                  </a:lnTo>
                  <a:cubicBezTo>
                    <a:pt x="1233715" y="265227"/>
                    <a:pt x="1287625" y="352455"/>
                    <a:pt x="1287625" y="447927"/>
                  </a:cubicBezTo>
                  <a:lnTo>
                    <a:pt x="1287625" y="986270"/>
                  </a:lnTo>
                  <a:cubicBezTo>
                    <a:pt x="1287625" y="1081742"/>
                    <a:pt x="1233715" y="1168970"/>
                    <a:pt x="1148322" y="1211666"/>
                  </a:cubicBezTo>
                  <a:lnTo>
                    <a:pt x="756510" y="1407572"/>
                  </a:lnTo>
                  <a:cubicBezTo>
                    <a:pt x="685510" y="1443072"/>
                    <a:pt x="602114" y="1443072"/>
                    <a:pt x="531114" y="1407572"/>
                  </a:cubicBezTo>
                  <a:lnTo>
                    <a:pt x="139302" y="1211666"/>
                  </a:lnTo>
                  <a:cubicBezTo>
                    <a:pt x="53910" y="1168970"/>
                    <a:pt x="0" y="1081742"/>
                    <a:pt x="0" y="986270"/>
                  </a:cubicBezTo>
                  <a:lnTo>
                    <a:pt x="0" y="447927"/>
                  </a:lnTo>
                  <a:cubicBezTo>
                    <a:pt x="0" y="352455"/>
                    <a:pt x="53910" y="265227"/>
                    <a:pt x="139302" y="222531"/>
                  </a:cubicBezTo>
                  <a:lnTo>
                    <a:pt x="531114" y="26625"/>
                  </a:lnTo>
                  <a:cubicBezTo>
                    <a:pt x="602114" y="-8875"/>
                    <a:pt x="685510" y="-8875"/>
                    <a:pt x="756510" y="26625"/>
                  </a:cubicBezTo>
                </a:path>
              </a:pathLst>
            </a:custGeom>
            <a:solidFill>
              <a:srgbClr val="1F98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prstClr val="white"/>
                  </a:solidFill>
                  <a:effectLst/>
                  <a:uLnTx/>
                  <a:uFillTx/>
                  <a:latin typeface="Times New Roman" panose="02020603050405020304" pitchFamily="18" charset="0"/>
                  <a:ea typeface="思源宋体 CN" panose="02020400000000000000" pitchFamily="18" charset="-122"/>
                  <a:cs typeface="Times New Roman" panose="02020603050405020304" pitchFamily="18" charset="0"/>
                </a:rPr>
                <a:t>03</a:t>
              </a:r>
              <a:endParaRPr kumimoji="0" lang="zh-CN" altLang="en-US" sz="2400" b="0" i="0" u="none" strike="noStrike" kern="1200" cap="none" spc="0" normalizeH="0" baseline="0" noProof="0" dirty="0">
                <a:ln>
                  <a:noFill/>
                </a:ln>
                <a:solidFill>
                  <a:prstClr val="white"/>
                </a:solidFill>
                <a:effectLst/>
                <a:uLnTx/>
                <a:uFillTx/>
                <a:latin typeface="Times New Roman" panose="02020603050405020304" pitchFamily="18" charset="0"/>
                <a:ea typeface="思源宋体 CN" panose="02020400000000000000" pitchFamily="18" charset="-122"/>
                <a:cs typeface="Times New Roman" panose="02020603050405020304" pitchFamily="18" charset="0"/>
              </a:endParaRPr>
            </a:p>
          </p:txBody>
        </p:sp>
        <p:sp>
          <p:nvSpPr>
            <p:cNvPr id="7" name="文本框 6">
              <a:extLst>
                <a:ext uri="{FF2B5EF4-FFF2-40B4-BE49-F238E27FC236}">
                  <a16:creationId xmlns:a16="http://schemas.microsoft.com/office/drawing/2014/main" id="{249CE165-26A9-4C48-43B8-5D6BE998448E}"/>
                </a:ext>
              </a:extLst>
            </p:cNvPr>
            <p:cNvSpPr txBox="1"/>
            <p:nvPr/>
          </p:nvSpPr>
          <p:spPr>
            <a:xfrm>
              <a:off x="6291056" y="1841556"/>
              <a:ext cx="8875219" cy="833562"/>
            </a:xfrm>
            <a:prstGeom prst="rect">
              <a:avLst/>
            </a:prstGeom>
            <a:noFill/>
          </p:spPr>
          <p:txBody>
            <a:bodyPr wrap="square">
              <a:spAutoFit/>
            </a:bodyPr>
            <a:lstStyle/>
            <a:p>
              <a:pPr>
                <a:lnSpc>
                  <a:spcPct val="150000"/>
                </a:lnSpc>
                <a:defRPr/>
              </a:pPr>
              <a:r>
                <a:rPr lang="zh-CN" altLang="en-US" sz="1600" kern="0" dirty="0">
                  <a:solidFill>
                    <a:schemeClr val="tx1">
                      <a:lumMod val="65000"/>
                      <a:lumOff val="35000"/>
                    </a:schemeClr>
                  </a:solidFill>
                  <a:latin typeface="Times New Roman" panose="02020603050405020304" pitchFamily="18" charset="0"/>
                  <a:ea typeface="思源宋体 CN" panose="02020400000000000000" pitchFamily="18" charset="-122"/>
                  <a:cs typeface="Times New Roman" panose="02020603050405020304" pitchFamily="18" charset="0"/>
                  <a:sym typeface="思源黑体 CN Bold" panose="020B0800000000000000" pitchFamily="34" charset="-122"/>
                </a:rPr>
                <a:t>使用</a:t>
              </a:r>
              <a:r>
                <a:rPr lang="en-US" altLang="zh-CN" kern="0" dirty="0">
                  <a:solidFill>
                    <a:schemeClr val="tx1">
                      <a:lumMod val="65000"/>
                      <a:lumOff val="35000"/>
                    </a:schemeClr>
                  </a:solidFill>
                  <a:latin typeface="Times New Roman" panose="02020603050405020304" pitchFamily="18" charset="0"/>
                  <a:ea typeface="思源宋体 CN" panose="02020400000000000000" pitchFamily="18" charset="-122"/>
                  <a:cs typeface="Times New Roman" panose="02020603050405020304" pitchFamily="18" charset="0"/>
                  <a:sym typeface="思源黑体 CN Bold" panose="020B0800000000000000" pitchFamily="34" charset="-122"/>
                </a:rPr>
                <a:t>EVM</a:t>
              </a:r>
              <a:r>
                <a:rPr lang="zh-CN" altLang="en-US" sz="1600" kern="0" dirty="0">
                  <a:solidFill>
                    <a:schemeClr val="tx1">
                      <a:lumMod val="65000"/>
                      <a:lumOff val="35000"/>
                    </a:schemeClr>
                  </a:solidFill>
                  <a:latin typeface="Times New Roman" panose="02020603050405020304" pitchFamily="18" charset="0"/>
                  <a:ea typeface="思源宋体 CN" panose="02020400000000000000" pitchFamily="18" charset="-122"/>
                  <a:cs typeface="Times New Roman" panose="02020603050405020304" pitchFamily="18" charset="0"/>
                  <a:sym typeface="思源黑体 CN Bold" panose="020B0800000000000000" pitchFamily="34" charset="-122"/>
                </a:rPr>
                <a:t>工具和技术，综合分析项目的成本和进度表现。通过趋势分析预测未来的</a:t>
              </a:r>
              <a:r>
                <a:rPr lang="en-US" altLang="zh-CN" kern="0" dirty="0">
                  <a:solidFill>
                    <a:schemeClr val="tx1">
                      <a:lumMod val="65000"/>
                      <a:lumOff val="35000"/>
                    </a:schemeClr>
                  </a:solidFill>
                  <a:latin typeface="Times New Roman" panose="02020603050405020304" pitchFamily="18" charset="0"/>
                  <a:ea typeface="思源宋体 CN" panose="02020400000000000000" pitchFamily="18" charset="-122"/>
                  <a:cs typeface="Times New Roman" panose="02020603050405020304" pitchFamily="18" charset="0"/>
                  <a:sym typeface="思源黑体 CN Bold" panose="020B0800000000000000" pitchFamily="34" charset="-122"/>
                </a:rPr>
                <a:t>SPI</a:t>
              </a:r>
              <a:r>
                <a:rPr lang="zh-CN" altLang="en-US" sz="1600" kern="0" dirty="0">
                  <a:solidFill>
                    <a:schemeClr val="tx1">
                      <a:lumMod val="65000"/>
                      <a:lumOff val="35000"/>
                    </a:schemeClr>
                  </a:solidFill>
                  <a:latin typeface="Times New Roman" panose="02020603050405020304" pitchFamily="18" charset="0"/>
                  <a:ea typeface="思源宋体 CN" panose="02020400000000000000" pitchFamily="18" charset="-122"/>
                  <a:cs typeface="Times New Roman" panose="02020603050405020304" pitchFamily="18" charset="0"/>
                  <a:sym typeface="思源黑体 CN Bold" panose="020B0800000000000000" pitchFamily="34" charset="-122"/>
                </a:rPr>
                <a:t>和</a:t>
              </a:r>
              <a:r>
                <a:rPr lang="en-US" altLang="zh-CN" kern="0" dirty="0">
                  <a:solidFill>
                    <a:schemeClr val="tx1">
                      <a:lumMod val="65000"/>
                      <a:lumOff val="35000"/>
                    </a:schemeClr>
                  </a:solidFill>
                  <a:latin typeface="Times New Roman" panose="02020603050405020304" pitchFamily="18" charset="0"/>
                  <a:ea typeface="思源宋体 CN" panose="02020400000000000000" pitchFamily="18" charset="-122"/>
                  <a:cs typeface="Times New Roman" panose="02020603050405020304" pitchFamily="18" charset="0"/>
                  <a:sym typeface="思源黑体 CN Bold" panose="020B0800000000000000" pitchFamily="34" charset="-122"/>
                </a:rPr>
                <a:t>CPI</a:t>
              </a:r>
              <a:r>
                <a:rPr lang="zh-CN" altLang="en-US" sz="1600" kern="0" dirty="0">
                  <a:solidFill>
                    <a:schemeClr val="tx1">
                      <a:lumMod val="65000"/>
                      <a:lumOff val="35000"/>
                    </a:schemeClr>
                  </a:solidFill>
                  <a:latin typeface="Times New Roman" panose="02020603050405020304" pitchFamily="18" charset="0"/>
                  <a:ea typeface="思源宋体 CN" panose="02020400000000000000" pitchFamily="18" charset="-122"/>
                  <a:cs typeface="Times New Roman" panose="02020603050405020304" pitchFamily="18" charset="0"/>
                  <a:sym typeface="思源黑体 CN Bold" panose="020B0800000000000000" pitchFamily="34" charset="-122"/>
                </a:rPr>
                <a:t>，提前采取预防措施，确保项目按计划执行。</a:t>
              </a:r>
            </a:p>
          </p:txBody>
        </p:sp>
      </p:grpSp>
      <p:sp>
        <p:nvSpPr>
          <p:cNvPr id="13" name="文本框 12">
            <a:extLst>
              <a:ext uri="{FF2B5EF4-FFF2-40B4-BE49-F238E27FC236}">
                <a16:creationId xmlns:a16="http://schemas.microsoft.com/office/drawing/2014/main" id="{93B449EC-B198-6493-68FB-D92DB680B381}"/>
              </a:ext>
            </a:extLst>
          </p:cNvPr>
          <p:cNvSpPr txBox="1"/>
          <p:nvPr/>
        </p:nvSpPr>
        <p:spPr>
          <a:xfrm>
            <a:off x="643295" y="904820"/>
            <a:ext cx="6106676" cy="646331"/>
          </a:xfrm>
          <a:prstGeom prst="rect">
            <a:avLst/>
          </a:prstGeom>
          <a:noFill/>
        </p:spPr>
        <p:txBody>
          <a:bodyPr wrap="square">
            <a:spAutoFit/>
          </a:bodyPr>
          <a:lstStyle/>
          <a:p>
            <a:r>
              <a:rPr lang="zh-CN" altLang="en-US" b="1" kern="0" dirty="0">
                <a:solidFill>
                  <a:schemeClr val="tx1">
                    <a:lumMod val="65000"/>
                    <a:lumOff val="35000"/>
                  </a:schemeClr>
                </a:solidFill>
                <a:latin typeface="Times New Roman" panose="02020603050405020304" pitchFamily="18" charset="0"/>
                <a:ea typeface="思源宋体 CN" panose="02020400000000000000" pitchFamily="18" charset="-122"/>
                <a:cs typeface="Times New Roman" panose="02020603050405020304" pitchFamily="18" charset="0"/>
                <a:sym typeface="思源黑体 CN Bold" panose="020B0800000000000000" pitchFamily="34" charset="-122"/>
              </a:rPr>
              <a:t>如何控制</a:t>
            </a:r>
            <a:r>
              <a:rPr lang="en-US" altLang="zh-CN" b="1" kern="0" dirty="0">
                <a:solidFill>
                  <a:schemeClr val="tx1">
                    <a:lumMod val="65000"/>
                    <a:lumOff val="35000"/>
                  </a:schemeClr>
                </a:solidFill>
                <a:latin typeface="Times New Roman" panose="02020603050405020304" pitchFamily="18" charset="0"/>
                <a:ea typeface="思源宋体 CN" panose="02020400000000000000" pitchFamily="18" charset="-122"/>
                <a:cs typeface="Times New Roman" panose="02020603050405020304" pitchFamily="18" charset="0"/>
                <a:sym typeface="思源黑体 CN Bold" panose="020B0800000000000000" pitchFamily="34" charset="-122"/>
              </a:rPr>
              <a:t>SPI</a:t>
            </a:r>
            <a:r>
              <a:rPr lang="zh-CN" altLang="en-US" b="1" kern="0" dirty="0">
                <a:solidFill>
                  <a:schemeClr val="tx1">
                    <a:lumMod val="65000"/>
                    <a:lumOff val="35000"/>
                  </a:schemeClr>
                </a:solidFill>
                <a:latin typeface="Times New Roman" panose="02020603050405020304" pitchFamily="18" charset="0"/>
                <a:ea typeface="思源宋体 CN" panose="02020400000000000000" pitchFamily="18" charset="-122"/>
                <a:cs typeface="Times New Roman" panose="02020603050405020304" pitchFamily="18" charset="0"/>
                <a:sym typeface="思源黑体 CN Bold" panose="020B0800000000000000" pitchFamily="34" charset="-122"/>
              </a:rPr>
              <a:t>和</a:t>
            </a:r>
            <a:r>
              <a:rPr lang="en-US" altLang="zh-CN" b="1" kern="0" dirty="0">
                <a:solidFill>
                  <a:schemeClr val="tx1">
                    <a:lumMod val="65000"/>
                    <a:lumOff val="35000"/>
                  </a:schemeClr>
                </a:solidFill>
                <a:latin typeface="Times New Roman" panose="02020603050405020304" pitchFamily="18" charset="0"/>
                <a:ea typeface="思源宋体 CN" panose="02020400000000000000" pitchFamily="18" charset="-122"/>
                <a:cs typeface="Times New Roman" panose="02020603050405020304" pitchFamily="18" charset="0"/>
                <a:sym typeface="思源黑体 CN Bold" panose="020B0800000000000000" pitchFamily="34" charset="-122"/>
              </a:rPr>
              <a:t>CPI</a:t>
            </a:r>
            <a:r>
              <a:rPr lang="zh-CN" altLang="en-US" b="1" kern="0" dirty="0">
                <a:solidFill>
                  <a:schemeClr val="tx1">
                    <a:lumMod val="65000"/>
                    <a:lumOff val="35000"/>
                  </a:schemeClr>
                </a:solidFill>
                <a:latin typeface="Times New Roman" panose="02020603050405020304" pitchFamily="18" charset="0"/>
                <a:ea typeface="思源宋体 CN" panose="02020400000000000000" pitchFamily="18" charset="-122"/>
                <a:cs typeface="Times New Roman" panose="02020603050405020304" pitchFamily="18" charset="0"/>
                <a:sym typeface="思源黑体 CN Bold" panose="020B0800000000000000" pitchFamily="34" charset="-122"/>
              </a:rPr>
              <a:t>指标</a:t>
            </a:r>
            <a:r>
              <a:rPr lang="en-US" altLang="zh-CN" b="1" kern="0" dirty="0">
                <a:solidFill>
                  <a:schemeClr val="tx1">
                    <a:lumMod val="65000"/>
                    <a:lumOff val="35000"/>
                  </a:schemeClr>
                </a:solidFill>
                <a:latin typeface="Times New Roman" panose="02020603050405020304" pitchFamily="18" charset="0"/>
                <a:ea typeface="思源宋体 CN" panose="02020400000000000000" pitchFamily="18" charset="-122"/>
                <a:cs typeface="Times New Roman" panose="02020603050405020304" pitchFamily="18" charset="0"/>
                <a:sym typeface="思源黑体 CN Bold" panose="020B0800000000000000" pitchFamily="34" charset="-122"/>
              </a:rPr>
              <a:t>?</a:t>
            </a:r>
            <a:endParaRPr lang="zh-CN" altLang="en-US" b="1" kern="0" dirty="0">
              <a:solidFill>
                <a:schemeClr val="tx1">
                  <a:lumMod val="65000"/>
                  <a:lumOff val="35000"/>
                </a:schemeClr>
              </a:solidFill>
              <a:latin typeface="Times New Roman" panose="02020603050405020304" pitchFamily="18" charset="0"/>
              <a:ea typeface="思源宋体 CN" panose="02020400000000000000" pitchFamily="18" charset="-122"/>
              <a:cs typeface="Times New Roman" panose="02020603050405020304" pitchFamily="18" charset="0"/>
              <a:sym typeface="思源黑体 CN Bold" panose="020B0800000000000000" pitchFamily="34" charset="-122"/>
            </a:endParaRPr>
          </a:p>
          <a:p>
            <a:endParaRPr lang="zh-CN" alt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63111159"/>
      </p:ext>
    </p:extLst>
  </p:cSld>
  <p:clrMapOvr>
    <a:masterClrMapping/>
  </p:clrMapOvr>
  <mc:AlternateContent xmlns:mc="http://schemas.openxmlformats.org/markup-compatibility/2006" xmlns:p14="http://schemas.microsoft.com/office/powerpoint/2010/main">
    <mc:Choice Requires="p14">
      <p:transition spd="slow" p14:dur="1600" advTm="0">
        <p:blinds dir="vert"/>
      </p:transition>
    </mc:Choice>
    <mc:Fallback xmlns="">
      <p:transition spd="slow" advTm="0">
        <p:blinds dir="vert"/>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 name="组合 31">
            <a:extLst>
              <a:ext uri="{FF2B5EF4-FFF2-40B4-BE49-F238E27FC236}">
                <a16:creationId xmlns:a16="http://schemas.microsoft.com/office/drawing/2014/main" id="{2159E56E-962A-4A4B-96C6-3B6ADE92486C}"/>
              </a:ext>
            </a:extLst>
          </p:cNvPr>
          <p:cNvGrpSpPr/>
          <p:nvPr/>
        </p:nvGrpSpPr>
        <p:grpSpPr>
          <a:xfrm>
            <a:off x="737374" y="1966953"/>
            <a:ext cx="4908958" cy="4063746"/>
            <a:chOff x="463143" y="1597600"/>
            <a:chExt cx="4908958" cy="3751904"/>
          </a:xfrm>
        </p:grpSpPr>
        <p:sp>
          <p:nvSpPr>
            <p:cNvPr id="33" name="矩形: 圆角 32">
              <a:extLst>
                <a:ext uri="{FF2B5EF4-FFF2-40B4-BE49-F238E27FC236}">
                  <a16:creationId xmlns:a16="http://schemas.microsoft.com/office/drawing/2014/main" id="{55054667-93E6-4F30-87F6-A7F7E61D3CDC}"/>
                </a:ext>
              </a:extLst>
            </p:cNvPr>
            <p:cNvSpPr/>
            <p:nvPr/>
          </p:nvSpPr>
          <p:spPr bwMode="auto">
            <a:xfrm>
              <a:off x="463143" y="1599481"/>
              <a:ext cx="4908958" cy="3750023"/>
            </a:xfrm>
            <a:prstGeom prst="roundRect">
              <a:avLst>
                <a:gd name="adj" fmla="val 12149"/>
              </a:avLst>
            </a:prstGeom>
            <a:solidFill>
              <a:schemeClr val="bg1"/>
            </a:solidFill>
            <a:ln>
              <a:noFill/>
            </a:ln>
            <a:effectLst>
              <a:outerShdw blurRad="762000" sx="95000" sy="95000" algn="ctr" rotWithShape="0">
                <a:prstClr val="black">
                  <a:alpha val="10000"/>
                </a:prstClr>
              </a:outerShdw>
            </a:effectLst>
          </p:spPr>
          <p:txBody>
            <a:bodyPr vert="horz" wrap="square" lIns="91439" tIns="45719" rIns="91439" bIns="45719" numCol="1" anchor="t" anchorCtr="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prstClr val="black"/>
                </a:solidFill>
                <a:effectLst/>
                <a:uLnTx/>
                <a:uFillTx/>
                <a:latin typeface="思源宋体 CN" panose="02020400000000000000" pitchFamily="18" charset="-122"/>
                <a:ea typeface="+mn-ea"/>
                <a:cs typeface="+mn-cs"/>
              </a:endParaRPr>
            </a:p>
          </p:txBody>
        </p:sp>
        <p:grpSp>
          <p:nvGrpSpPr>
            <p:cNvPr id="34" name="组合 33">
              <a:extLst>
                <a:ext uri="{FF2B5EF4-FFF2-40B4-BE49-F238E27FC236}">
                  <a16:creationId xmlns:a16="http://schemas.microsoft.com/office/drawing/2014/main" id="{4439499B-70EF-4D1A-B4BC-5979F2695A91}"/>
                </a:ext>
              </a:extLst>
            </p:cNvPr>
            <p:cNvGrpSpPr/>
            <p:nvPr/>
          </p:nvGrpSpPr>
          <p:grpSpPr>
            <a:xfrm>
              <a:off x="463143" y="1597600"/>
              <a:ext cx="4864399" cy="3156381"/>
              <a:chOff x="386943" y="1569025"/>
              <a:chExt cx="4864399" cy="3156381"/>
            </a:xfrm>
          </p:grpSpPr>
          <p:sp>
            <p:nvSpPr>
              <p:cNvPr id="35" name="Freeform 5">
                <a:extLst>
                  <a:ext uri="{FF2B5EF4-FFF2-40B4-BE49-F238E27FC236}">
                    <a16:creationId xmlns:a16="http://schemas.microsoft.com/office/drawing/2014/main" id="{830394BB-1DA8-4915-A606-2DBDAE28CDED}"/>
                  </a:ext>
                </a:extLst>
              </p:cNvPr>
              <p:cNvSpPr/>
              <p:nvPr/>
            </p:nvSpPr>
            <p:spPr bwMode="auto">
              <a:xfrm>
                <a:off x="386943" y="1569025"/>
                <a:ext cx="1628776" cy="472453"/>
              </a:xfrm>
              <a:prstGeom prst="round2DiagRect">
                <a:avLst>
                  <a:gd name="adj1" fmla="val 50000"/>
                  <a:gd name="adj2" fmla="val 0"/>
                </a:avLst>
              </a:prstGeom>
              <a:solidFill>
                <a:srgbClr val="5FB2B0"/>
              </a:solidFill>
              <a:ln>
                <a:noFill/>
              </a:ln>
              <a:effectLst/>
            </p:spPr>
            <p:txBody>
              <a:bodyPr vert="horz" wrap="square" lIns="91439" tIns="45719" rIns="91439" bIns="45719" numCol="1" anchor="ctr" anchorCtr="0" compatLnSpc="1"/>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000" b="1" kern="0" dirty="0">
                    <a:solidFill>
                      <a:prstClr val="white"/>
                    </a:solidFill>
                    <a:latin typeface="思源宋体 CN" panose="02020400000000000000" pitchFamily="18" charset="-122"/>
                    <a:ea typeface="思源宋体 CN" panose="02020400000000000000" pitchFamily="18" charset="-122"/>
                  </a:rPr>
                  <a:t>一</a:t>
                </a:r>
                <a:endParaRPr kumimoji="0" lang="en-US" sz="2000" b="1" i="0" u="none" strike="noStrike" kern="0" cap="none" spc="0" normalizeH="0" baseline="0" noProof="0" dirty="0">
                  <a:ln>
                    <a:noFill/>
                  </a:ln>
                  <a:solidFill>
                    <a:prstClr val="white"/>
                  </a:solidFill>
                  <a:effectLst/>
                  <a:uLnTx/>
                  <a:uFillTx/>
                  <a:latin typeface="思源宋体 CN" panose="02020400000000000000" pitchFamily="18" charset="-122"/>
                  <a:ea typeface="思源宋体 CN" panose="02020400000000000000" pitchFamily="18" charset="-122"/>
                  <a:cs typeface="+mn-cs"/>
                </a:endParaRPr>
              </a:p>
            </p:txBody>
          </p:sp>
          <p:sp>
            <p:nvSpPr>
              <p:cNvPr id="36" name="文本框 35">
                <a:extLst>
                  <a:ext uri="{FF2B5EF4-FFF2-40B4-BE49-F238E27FC236}">
                    <a16:creationId xmlns:a16="http://schemas.microsoft.com/office/drawing/2014/main" id="{C213A4EA-631D-4C16-B747-C3CE0C5DA453}"/>
                  </a:ext>
                </a:extLst>
              </p:cNvPr>
              <p:cNvSpPr txBox="1"/>
              <p:nvPr/>
            </p:nvSpPr>
            <p:spPr>
              <a:xfrm>
                <a:off x="431501" y="2288392"/>
                <a:ext cx="4819841" cy="2437014"/>
              </a:xfrm>
              <a:prstGeom prst="rect">
                <a:avLst/>
              </a:prstGeom>
              <a:noFill/>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black">
                        <a:lumMod val="65000"/>
                        <a:lumOff val="35000"/>
                      </a:prstClr>
                    </a:solidFill>
                    <a:effectLst/>
                    <a:uLnTx/>
                    <a:uFillTx/>
                    <a:latin typeface="思源宋体 CN" panose="02020400000000000000" pitchFamily="18" charset="-122"/>
                    <a:ea typeface="思源宋体 CN" panose="02020400000000000000" pitchFamily="18" charset="-122"/>
                    <a:cs typeface="+mn-cs"/>
                  </a:rPr>
                  <a:t>对于甲方派遣的研究生刚毕业的开发人员，因为他的开发经验很少，可以安排他参与可行性分析、需求分析、概要设计等工作，这方面对于开发经验的要求相对较低，同时甲方人员对于甲方的需求等情况相对了解，与甲方人员沟通也比较方便，能够更加充分的获取甲方的信息。在代码编写环节，安排一名员工带领他完成难度较小的开发工作任务。除此之外，还可以安排他参与系统的使用测试，提出来自宝贵的改进意见。</a:t>
                </a:r>
              </a:p>
            </p:txBody>
          </p:sp>
        </p:grpSp>
      </p:grpSp>
      <p:sp>
        <p:nvSpPr>
          <p:cNvPr id="27" name="文本框 26">
            <a:extLst>
              <a:ext uri="{FF2B5EF4-FFF2-40B4-BE49-F238E27FC236}">
                <a16:creationId xmlns:a16="http://schemas.microsoft.com/office/drawing/2014/main" id="{CDD677AC-B653-4FDB-B1DA-F732578AFC46}"/>
              </a:ext>
            </a:extLst>
          </p:cNvPr>
          <p:cNvSpPr txBox="1"/>
          <p:nvPr/>
        </p:nvSpPr>
        <p:spPr>
          <a:xfrm>
            <a:off x="905000" y="197791"/>
            <a:ext cx="2543175" cy="523220"/>
          </a:xfrm>
          <a:prstGeom prst="rect">
            <a:avLst/>
          </a:prstGeom>
          <a:noFill/>
        </p:spPr>
        <p:txBody>
          <a:bodyPr wrap="square">
            <a:spAutoFit/>
          </a:bodyPr>
          <a:lstStyle/>
          <a:p>
            <a:pPr lvl="0" algn="ctr">
              <a:defRPr/>
            </a:pPr>
            <a:r>
              <a:rPr lang="zh-CN" altLang="en-US" sz="2800" b="1" dirty="0">
                <a:ln w="0">
                  <a:noFill/>
                </a:ln>
                <a:solidFill>
                  <a:prstClr val="black">
                    <a:lumMod val="65000"/>
                    <a:lumOff val="35000"/>
                  </a:prstClr>
                </a:solidFill>
                <a:latin typeface="思源宋体 CN Heavy" panose="02020900000000000000" pitchFamily="18" charset="-122"/>
                <a:ea typeface="思源宋体 CN Heavy" panose="02020900000000000000" pitchFamily="18" charset="-122"/>
              </a:rPr>
              <a:t>任务四</a:t>
            </a:r>
          </a:p>
        </p:txBody>
      </p:sp>
      <p:cxnSp>
        <p:nvCxnSpPr>
          <p:cNvPr id="28" name="直线连接符 27"/>
          <p:cNvCxnSpPr/>
          <p:nvPr/>
        </p:nvCxnSpPr>
        <p:spPr>
          <a:xfrm>
            <a:off x="0" y="480413"/>
            <a:ext cx="654397" cy="0"/>
          </a:xfrm>
          <a:prstGeom prst="line">
            <a:avLst/>
          </a:prstGeom>
          <a:ln w="28575" cmpd="sng">
            <a:solidFill>
              <a:srgbClr val="1F98FF"/>
            </a:solidFill>
          </a:ln>
        </p:spPr>
        <p:style>
          <a:lnRef idx="2">
            <a:schemeClr val="accent1"/>
          </a:lnRef>
          <a:fillRef idx="0">
            <a:schemeClr val="accent1"/>
          </a:fillRef>
          <a:effectRef idx="1">
            <a:schemeClr val="accent1"/>
          </a:effectRef>
          <a:fontRef idx="minor">
            <a:schemeClr val="tx1"/>
          </a:fontRef>
        </p:style>
      </p:cxnSp>
      <p:sp>
        <p:nvSpPr>
          <p:cNvPr id="29" name="椭圆 28"/>
          <p:cNvSpPr/>
          <p:nvPr/>
        </p:nvSpPr>
        <p:spPr>
          <a:xfrm>
            <a:off x="643295" y="392735"/>
            <a:ext cx="188159" cy="188159"/>
          </a:xfrm>
          <a:prstGeom prst="ellipse">
            <a:avLst/>
          </a:prstGeom>
          <a:solidFill>
            <a:srgbClr val="1F98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cxnSp>
        <p:nvCxnSpPr>
          <p:cNvPr id="30" name="直线连接符 29"/>
          <p:cNvCxnSpPr/>
          <p:nvPr/>
        </p:nvCxnSpPr>
        <p:spPr>
          <a:xfrm>
            <a:off x="3573378" y="480413"/>
            <a:ext cx="8618622" cy="0"/>
          </a:xfrm>
          <a:prstGeom prst="line">
            <a:avLst/>
          </a:prstGeom>
          <a:ln w="28575" cmpd="sng">
            <a:solidFill>
              <a:srgbClr val="1F98FF"/>
            </a:solidFill>
          </a:ln>
        </p:spPr>
        <p:style>
          <a:lnRef idx="2">
            <a:schemeClr val="accent1"/>
          </a:lnRef>
          <a:fillRef idx="0">
            <a:schemeClr val="accent1"/>
          </a:fillRef>
          <a:effectRef idx="1">
            <a:schemeClr val="accent1"/>
          </a:effectRef>
          <a:fontRef idx="minor">
            <a:schemeClr val="tx1"/>
          </a:fontRef>
        </p:style>
      </p:cxnSp>
      <p:sp>
        <p:nvSpPr>
          <p:cNvPr id="31" name="矩形 30"/>
          <p:cNvSpPr/>
          <p:nvPr/>
        </p:nvSpPr>
        <p:spPr>
          <a:xfrm>
            <a:off x="0" y="6564739"/>
            <a:ext cx="12192000" cy="314785"/>
          </a:xfrm>
          <a:prstGeom prst="rect">
            <a:avLst/>
          </a:prstGeom>
          <a:solidFill>
            <a:srgbClr val="1F98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2" name="文本框 1">
            <a:extLst>
              <a:ext uri="{FF2B5EF4-FFF2-40B4-BE49-F238E27FC236}">
                <a16:creationId xmlns:a16="http://schemas.microsoft.com/office/drawing/2014/main" id="{A41EF4D2-6C30-A1B4-2800-8F64A64A3B82}"/>
              </a:ext>
            </a:extLst>
          </p:cNvPr>
          <p:cNvSpPr txBox="1"/>
          <p:nvPr/>
        </p:nvSpPr>
        <p:spPr>
          <a:xfrm>
            <a:off x="737373" y="796143"/>
            <a:ext cx="9851029" cy="458908"/>
          </a:xfrm>
          <a:prstGeom prst="rect">
            <a:avLst/>
          </a:prstGeom>
          <a:noFill/>
        </p:spPr>
        <p:txBody>
          <a:bodyPr wrap="square">
            <a:spAutoFit/>
          </a:bodyPr>
          <a:lstStyle/>
          <a:p>
            <a:pPr>
              <a:lnSpc>
                <a:spcPct val="150000"/>
              </a:lnSpc>
              <a:defRPr/>
            </a:pPr>
            <a:r>
              <a:rPr lang="zh-CN" altLang="en-US" kern="0" dirty="0">
                <a:solidFill>
                  <a:schemeClr val="tx1">
                    <a:lumMod val="65000"/>
                    <a:lumOff val="35000"/>
                  </a:schemeClr>
                </a:solidFill>
                <a:latin typeface="思源宋体 CN" panose="02020400000000000000" pitchFamily="18" charset="-122"/>
                <a:ea typeface="思源宋体 CN" panose="02020400000000000000" pitchFamily="18" charset="-122"/>
                <a:cs typeface="+mn-ea"/>
                <a:sym typeface="思源黑体 CN Bold" panose="020B0800000000000000" pitchFamily="34" charset="-122"/>
              </a:rPr>
              <a:t>你打算如何使用甲方的两名开发人员？你打算和项目的总监督如何来共同保证项目的成功？</a:t>
            </a:r>
          </a:p>
        </p:txBody>
      </p:sp>
      <p:sp>
        <p:nvSpPr>
          <p:cNvPr id="4" name="文本框 3">
            <a:extLst>
              <a:ext uri="{FF2B5EF4-FFF2-40B4-BE49-F238E27FC236}">
                <a16:creationId xmlns:a16="http://schemas.microsoft.com/office/drawing/2014/main" id="{4ABBFD61-8410-3B5A-B7EE-1177BF6918A4}"/>
              </a:ext>
            </a:extLst>
          </p:cNvPr>
          <p:cNvSpPr txBox="1"/>
          <p:nvPr/>
        </p:nvSpPr>
        <p:spPr>
          <a:xfrm>
            <a:off x="737374" y="1330184"/>
            <a:ext cx="3828802" cy="369332"/>
          </a:xfrm>
          <a:prstGeom prst="rect">
            <a:avLst/>
          </a:prstGeom>
          <a:noFill/>
        </p:spPr>
        <p:txBody>
          <a:bodyPr wrap="square">
            <a:spAutoFit/>
          </a:bodyPr>
          <a:lstStyle/>
          <a:p>
            <a:pPr marL="342900" indent="-342900">
              <a:buFont typeface="+mj-lt"/>
              <a:buAutoNum type="arabicPeriod"/>
            </a:pPr>
            <a:r>
              <a:rPr lang="zh-CN" altLang="en-US" b="1" kern="0" dirty="0">
                <a:solidFill>
                  <a:schemeClr val="tx1">
                    <a:lumMod val="65000"/>
                    <a:lumOff val="35000"/>
                  </a:schemeClr>
                </a:solidFill>
                <a:latin typeface="思源宋体 CN" panose="02020400000000000000" pitchFamily="18" charset="-122"/>
                <a:ea typeface="思源宋体 CN" panose="02020400000000000000" pitchFamily="18" charset="-122"/>
                <a:cs typeface="+mn-ea"/>
                <a:sym typeface="思源黑体 CN Bold" panose="020B0800000000000000" pitchFamily="34" charset="-122"/>
              </a:rPr>
              <a:t>如何使用甲方的两名开发人员？</a:t>
            </a:r>
            <a:endParaRPr lang="zh-CN" altLang="en-US" b="1" dirty="0"/>
          </a:p>
        </p:txBody>
      </p:sp>
      <p:grpSp>
        <p:nvGrpSpPr>
          <p:cNvPr id="3" name="组合 2">
            <a:extLst>
              <a:ext uri="{FF2B5EF4-FFF2-40B4-BE49-F238E27FC236}">
                <a16:creationId xmlns:a16="http://schemas.microsoft.com/office/drawing/2014/main" id="{93C4DDF8-4652-E6AC-B7E3-5E29DE1DD5DF}"/>
              </a:ext>
            </a:extLst>
          </p:cNvPr>
          <p:cNvGrpSpPr/>
          <p:nvPr/>
        </p:nvGrpSpPr>
        <p:grpSpPr>
          <a:xfrm>
            <a:off x="6499999" y="1966953"/>
            <a:ext cx="4908958" cy="4063580"/>
            <a:chOff x="463143" y="1597600"/>
            <a:chExt cx="4908958" cy="4063580"/>
          </a:xfrm>
        </p:grpSpPr>
        <p:sp>
          <p:nvSpPr>
            <p:cNvPr id="5" name="矩形: 圆角 4">
              <a:extLst>
                <a:ext uri="{FF2B5EF4-FFF2-40B4-BE49-F238E27FC236}">
                  <a16:creationId xmlns:a16="http://schemas.microsoft.com/office/drawing/2014/main" id="{DBB91396-9888-8CA4-68B5-2042693A5A04}"/>
                </a:ext>
              </a:extLst>
            </p:cNvPr>
            <p:cNvSpPr/>
            <p:nvPr/>
          </p:nvSpPr>
          <p:spPr bwMode="auto">
            <a:xfrm>
              <a:off x="463143" y="1599479"/>
              <a:ext cx="4908958" cy="4061701"/>
            </a:xfrm>
            <a:prstGeom prst="roundRect">
              <a:avLst>
                <a:gd name="adj" fmla="val 12149"/>
              </a:avLst>
            </a:prstGeom>
            <a:solidFill>
              <a:schemeClr val="bg1"/>
            </a:solidFill>
            <a:ln>
              <a:noFill/>
            </a:ln>
            <a:effectLst>
              <a:outerShdw blurRad="762000" sx="95000" sy="95000" algn="ctr" rotWithShape="0">
                <a:prstClr val="black">
                  <a:alpha val="10000"/>
                </a:prstClr>
              </a:outerShdw>
            </a:effectLst>
          </p:spPr>
          <p:txBody>
            <a:bodyPr vert="horz" wrap="square" lIns="91439" tIns="45719" rIns="91439" bIns="45719" numCol="1" anchor="t" anchorCtr="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prstClr val="black"/>
                </a:solidFill>
                <a:effectLst/>
                <a:uLnTx/>
                <a:uFillTx/>
                <a:latin typeface="思源宋体 CN" panose="02020400000000000000" pitchFamily="18" charset="-122"/>
                <a:ea typeface="+mn-ea"/>
                <a:cs typeface="+mn-cs"/>
              </a:endParaRPr>
            </a:p>
          </p:txBody>
        </p:sp>
        <p:grpSp>
          <p:nvGrpSpPr>
            <p:cNvPr id="6" name="组合 5">
              <a:extLst>
                <a:ext uri="{FF2B5EF4-FFF2-40B4-BE49-F238E27FC236}">
                  <a16:creationId xmlns:a16="http://schemas.microsoft.com/office/drawing/2014/main" id="{990518C9-3F1C-1240-F248-20E3752DA1A0}"/>
                </a:ext>
              </a:extLst>
            </p:cNvPr>
            <p:cNvGrpSpPr/>
            <p:nvPr/>
          </p:nvGrpSpPr>
          <p:grpSpPr>
            <a:xfrm>
              <a:off x="463143" y="1597600"/>
              <a:ext cx="4783554" cy="2135500"/>
              <a:chOff x="386943" y="1569025"/>
              <a:chExt cx="4783554" cy="2135500"/>
            </a:xfrm>
          </p:grpSpPr>
          <p:sp>
            <p:nvSpPr>
              <p:cNvPr id="7" name="Freeform 5">
                <a:extLst>
                  <a:ext uri="{FF2B5EF4-FFF2-40B4-BE49-F238E27FC236}">
                    <a16:creationId xmlns:a16="http://schemas.microsoft.com/office/drawing/2014/main" id="{F31F57EE-D867-DD99-163A-BBAA2359DEA2}"/>
                  </a:ext>
                </a:extLst>
              </p:cNvPr>
              <p:cNvSpPr/>
              <p:nvPr/>
            </p:nvSpPr>
            <p:spPr bwMode="auto">
              <a:xfrm>
                <a:off x="386943" y="1569025"/>
                <a:ext cx="1628776" cy="472453"/>
              </a:xfrm>
              <a:prstGeom prst="round2DiagRect">
                <a:avLst>
                  <a:gd name="adj1" fmla="val 50000"/>
                  <a:gd name="adj2" fmla="val 0"/>
                </a:avLst>
              </a:prstGeom>
              <a:solidFill>
                <a:srgbClr val="3B6B9F"/>
              </a:solidFill>
              <a:ln>
                <a:noFill/>
              </a:ln>
              <a:effectLst/>
            </p:spPr>
            <p:txBody>
              <a:bodyPr vert="horz" wrap="square" lIns="91439" tIns="45719" rIns="91439" bIns="45719" numCol="1" anchor="ctr" anchorCtr="0" compatLnSpc="1"/>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000" b="1" kern="0" dirty="0">
                    <a:solidFill>
                      <a:prstClr val="white"/>
                    </a:solidFill>
                    <a:latin typeface="思源宋体 CN" panose="02020400000000000000" pitchFamily="18" charset="-122"/>
                    <a:ea typeface="思源宋体 CN" panose="02020400000000000000" pitchFamily="18" charset="-122"/>
                  </a:rPr>
                  <a:t>二</a:t>
                </a:r>
                <a:endParaRPr kumimoji="0" lang="en-US" sz="2000" b="1" i="0" u="none" strike="noStrike" kern="0" cap="none" spc="0" normalizeH="0" baseline="0" noProof="0" dirty="0">
                  <a:ln>
                    <a:noFill/>
                  </a:ln>
                  <a:solidFill>
                    <a:prstClr val="white"/>
                  </a:solidFill>
                  <a:effectLst/>
                  <a:uLnTx/>
                  <a:uFillTx/>
                  <a:latin typeface="思源宋体 CN" panose="02020400000000000000" pitchFamily="18" charset="-122"/>
                  <a:ea typeface="思源宋体 CN" panose="02020400000000000000" pitchFamily="18" charset="-122"/>
                  <a:cs typeface="+mn-cs"/>
                </a:endParaRPr>
              </a:p>
            </p:txBody>
          </p:sp>
          <p:sp>
            <p:nvSpPr>
              <p:cNvPr id="8" name="文本框 7">
                <a:extLst>
                  <a:ext uri="{FF2B5EF4-FFF2-40B4-BE49-F238E27FC236}">
                    <a16:creationId xmlns:a16="http://schemas.microsoft.com/office/drawing/2014/main" id="{4E59D055-4633-725B-B7C5-D87EEA0F29DC}"/>
                  </a:ext>
                </a:extLst>
              </p:cNvPr>
              <p:cNvSpPr txBox="1"/>
              <p:nvPr/>
            </p:nvSpPr>
            <p:spPr>
              <a:xfrm>
                <a:off x="512346" y="2357618"/>
                <a:ext cx="4658151" cy="1346907"/>
              </a:xfrm>
              <a:prstGeom prst="rect">
                <a:avLst/>
              </a:prstGeom>
              <a:noFill/>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black">
                        <a:lumMod val="65000"/>
                        <a:lumOff val="35000"/>
                      </a:prstClr>
                    </a:solidFill>
                    <a:effectLst/>
                    <a:uLnTx/>
                    <a:uFillTx/>
                    <a:latin typeface="思源宋体 CN" panose="02020400000000000000" pitchFamily="18" charset="-122"/>
                    <a:ea typeface="思源宋体 CN" panose="02020400000000000000" pitchFamily="18" charset="-122"/>
                    <a:cs typeface="+mn-cs"/>
                  </a:rPr>
                  <a:t>对于另一位开发人员，可以安排他参与到项目的开发工作和后续的测试工作中去，协助他理解整个系统的运作流程，增强对整个系统了解程度，以后该名开发人员可以承担用户培训的职责，帮助甲方的员工快速掌握系统的使用方法。</a:t>
                </a:r>
              </a:p>
            </p:txBody>
          </p:sp>
        </p:grpSp>
      </p:grpSp>
    </p:spTree>
    <p:extLst>
      <p:ext uri="{BB962C8B-B14F-4D97-AF65-F5344CB8AC3E}">
        <p14:creationId xmlns:p14="http://schemas.microsoft.com/office/powerpoint/2010/main" val="482984075"/>
      </p:ext>
    </p:extLst>
  </p:cSld>
  <p:clrMapOvr>
    <a:masterClrMapping/>
  </p:clrMapOvr>
  <p:transition spd="slow" advTm="0">
    <p:comb/>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 name="组合 31">
            <a:extLst>
              <a:ext uri="{FF2B5EF4-FFF2-40B4-BE49-F238E27FC236}">
                <a16:creationId xmlns:a16="http://schemas.microsoft.com/office/drawing/2014/main" id="{2159E56E-962A-4A4B-96C6-3B6ADE92486C}"/>
              </a:ext>
            </a:extLst>
          </p:cNvPr>
          <p:cNvGrpSpPr/>
          <p:nvPr/>
        </p:nvGrpSpPr>
        <p:grpSpPr>
          <a:xfrm>
            <a:off x="737374" y="1966953"/>
            <a:ext cx="4908958" cy="4063746"/>
            <a:chOff x="463143" y="1597600"/>
            <a:chExt cx="4908958" cy="3751904"/>
          </a:xfrm>
        </p:grpSpPr>
        <p:sp>
          <p:nvSpPr>
            <p:cNvPr id="33" name="矩形: 圆角 32">
              <a:extLst>
                <a:ext uri="{FF2B5EF4-FFF2-40B4-BE49-F238E27FC236}">
                  <a16:creationId xmlns:a16="http://schemas.microsoft.com/office/drawing/2014/main" id="{55054667-93E6-4F30-87F6-A7F7E61D3CDC}"/>
                </a:ext>
              </a:extLst>
            </p:cNvPr>
            <p:cNvSpPr/>
            <p:nvPr/>
          </p:nvSpPr>
          <p:spPr bwMode="auto">
            <a:xfrm>
              <a:off x="463143" y="1599481"/>
              <a:ext cx="4908958" cy="3750023"/>
            </a:xfrm>
            <a:prstGeom prst="roundRect">
              <a:avLst>
                <a:gd name="adj" fmla="val 12149"/>
              </a:avLst>
            </a:prstGeom>
            <a:solidFill>
              <a:schemeClr val="bg1"/>
            </a:solidFill>
            <a:ln>
              <a:noFill/>
            </a:ln>
            <a:effectLst>
              <a:outerShdw blurRad="762000" sx="95000" sy="95000" algn="ctr" rotWithShape="0">
                <a:prstClr val="black">
                  <a:alpha val="10000"/>
                </a:prstClr>
              </a:outerShdw>
            </a:effectLst>
          </p:spPr>
          <p:txBody>
            <a:bodyPr vert="horz" wrap="square" lIns="91439" tIns="45719" rIns="91439" bIns="45719" numCol="1" anchor="t" anchorCtr="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prstClr val="black"/>
                </a:solidFill>
                <a:effectLst/>
                <a:uLnTx/>
                <a:uFillTx/>
                <a:latin typeface="思源宋体 CN" panose="02020400000000000000" pitchFamily="18" charset="-122"/>
                <a:ea typeface="+mn-ea"/>
                <a:cs typeface="+mn-cs"/>
              </a:endParaRPr>
            </a:p>
          </p:txBody>
        </p:sp>
        <p:grpSp>
          <p:nvGrpSpPr>
            <p:cNvPr id="34" name="组合 33">
              <a:extLst>
                <a:ext uri="{FF2B5EF4-FFF2-40B4-BE49-F238E27FC236}">
                  <a16:creationId xmlns:a16="http://schemas.microsoft.com/office/drawing/2014/main" id="{4439499B-70EF-4D1A-B4BC-5979F2695A91}"/>
                </a:ext>
              </a:extLst>
            </p:cNvPr>
            <p:cNvGrpSpPr/>
            <p:nvPr/>
          </p:nvGrpSpPr>
          <p:grpSpPr>
            <a:xfrm>
              <a:off x="463143" y="1597600"/>
              <a:ext cx="4864399" cy="2858015"/>
              <a:chOff x="386943" y="1569025"/>
              <a:chExt cx="4864399" cy="2858015"/>
            </a:xfrm>
          </p:grpSpPr>
          <p:sp>
            <p:nvSpPr>
              <p:cNvPr id="35" name="Freeform 5">
                <a:extLst>
                  <a:ext uri="{FF2B5EF4-FFF2-40B4-BE49-F238E27FC236}">
                    <a16:creationId xmlns:a16="http://schemas.microsoft.com/office/drawing/2014/main" id="{830394BB-1DA8-4915-A606-2DBDAE28CDED}"/>
                  </a:ext>
                </a:extLst>
              </p:cNvPr>
              <p:cNvSpPr/>
              <p:nvPr/>
            </p:nvSpPr>
            <p:spPr bwMode="auto">
              <a:xfrm>
                <a:off x="386943" y="1569025"/>
                <a:ext cx="1628776" cy="472453"/>
              </a:xfrm>
              <a:prstGeom prst="round2DiagRect">
                <a:avLst>
                  <a:gd name="adj1" fmla="val 50000"/>
                  <a:gd name="adj2" fmla="val 0"/>
                </a:avLst>
              </a:prstGeom>
              <a:solidFill>
                <a:srgbClr val="5FB2B0"/>
              </a:solidFill>
              <a:ln>
                <a:noFill/>
              </a:ln>
              <a:effectLst/>
            </p:spPr>
            <p:txBody>
              <a:bodyPr vert="horz" wrap="square" lIns="91439" tIns="45719" rIns="91439" bIns="45719" numCol="1" anchor="ctr" anchorCtr="0" compatLnSpc="1"/>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000" b="1" kern="0" dirty="0">
                    <a:solidFill>
                      <a:prstClr val="white"/>
                    </a:solidFill>
                    <a:latin typeface="思源宋体 CN" panose="02020400000000000000" pitchFamily="18" charset="-122"/>
                    <a:ea typeface="思源宋体 CN" panose="02020400000000000000" pitchFamily="18" charset="-122"/>
                  </a:rPr>
                  <a:t>一</a:t>
                </a:r>
                <a:endParaRPr kumimoji="0" lang="en-US" sz="2000" b="1" i="0" u="none" strike="noStrike" kern="0" cap="none" spc="0" normalizeH="0" baseline="0" noProof="0" dirty="0">
                  <a:ln>
                    <a:noFill/>
                  </a:ln>
                  <a:solidFill>
                    <a:prstClr val="white"/>
                  </a:solidFill>
                  <a:effectLst/>
                  <a:uLnTx/>
                  <a:uFillTx/>
                  <a:latin typeface="思源宋体 CN" panose="02020400000000000000" pitchFamily="18" charset="-122"/>
                  <a:ea typeface="思源宋体 CN" panose="02020400000000000000" pitchFamily="18" charset="-122"/>
                  <a:cs typeface="+mn-cs"/>
                </a:endParaRPr>
              </a:p>
            </p:txBody>
          </p:sp>
          <p:sp>
            <p:nvSpPr>
              <p:cNvPr id="36" name="文本框 35">
                <a:extLst>
                  <a:ext uri="{FF2B5EF4-FFF2-40B4-BE49-F238E27FC236}">
                    <a16:creationId xmlns:a16="http://schemas.microsoft.com/office/drawing/2014/main" id="{C213A4EA-631D-4C16-B747-C3CE0C5DA453}"/>
                  </a:ext>
                </a:extLst>
              </p:cNvPr>
              <p:cNvSpPr txBox="1"/>
              <p:nvPr/>
            </p:nvSpPr>
            <p:spPr>
              <a:xfrm>
                <a:off x="431501" y="2288392"/>
                <a:ext cx="4819841" cy="2138648"/>
              </a:xfrm>
              <a:prstGeom prst="rect">
                <a:avLst/>
              </a:prstGeom>
              <a:noFill/>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black">
                        <a:lumMod val="65000"/>
                        <a:lumOff val="35000"/>
                      </a:prstClr>
                    </a:solidFill>
                    <a:effectLst/>
                    <a:uLnTx/>
                    <a:uFillTx/>
                    <a:latin typeface="思源宋体 CN" panose="02020400000000000000" pitchFamily="18" charset="-122"/>
                    <a:ea typeface="思源宋体 CN" panose="02020400000000000000" pitchFamily="18" charset="-122"/>
                    <a:cs typeface="+mn-cs"/>
                  </a:rPr>
                  <a:t>为确保项目成功，项目经理和项目总监督需要保持紧密合作，采用全面且系统的管理方法，确保在限定时间和预算内高质量地完成合同规定的验收成果。明确项目目标和需求，防止范围蔓延；使用甘特图和关键路径法制定详细的进度计划，并设立里程碑和定期检查点，确保项目按时完成。同时，合理配置团队资源，提供必要的培训和激励措施，以保持团队的高效和积极性。</a:t>
                </a:r>
              </a:p>
            </p:txBody>
          </p:sp>
        </p:grpSp>
      </p:grpSp>
      <p:sp>
        <p:nvSpPr>
          <p:cNvPr id="27" name="文本框 26">
            <a:extLst>
              <a:ext uri="{FF2B5EF4-FFF2-40B4-BE49-F238E27FC236}">
                <a16:creationId xmlns:a16="http://schemas.microsoft.com/office/drawing/2014/main" id="{CDD677AC-B653-4FDB-B1DA-F732578AFC46}"/>
              </a:ext>
            </a:extLst>
          </p:cNvPr>
          <p:cNvSpPr txBox="1"/>
          <p:nvPr/>
        </p:nvSpPr>
        <p:spPr>
          <a:xfrm>
            <a:off x="905000" y="197791"/>
            <a:ext cx="2543175" cy="523220"/>
          </a:xfrm>
          <a:prstGeom prst="rect">
            <a:avLst/>
          </a:prstGeom>
          <a:noFill/>
        </p:spPr>
        <p:txBody>
          <a:bodyPr wrap="square">
            <a:spAutoFit/>
          </a:bodyPr>
          <a:lstStyle/>
          <a:p>
            <a:pPr lvl="0" algn="ctr">
              <a:defRPr/>
            </a:pPr>
            <a:r>
              <a:rPr lang="zh-CN" altLang="en-US" sz="2800" b="1" dirty="0">
                <a:ln w="0">
                  <a:noFill/>
                </a:ln>
                <a:solidFill>
                  <a:prstClr val="black">
                    <a:lumMod val="65000"/>
                    <a:lumOff val="35000"/>
                  </a:prstClr>
                </a:solidFill>
                <a:latin typeface="思源宋体 CN Heavy" panose="02020900000000000000" pitchFamily="18" charset="-122"/>
                <a:ea typeface="思源宋体 CN Heavy" panose="02020900000000000000" pitchFamily="18" charset="-122"/>
              </a:rPr>
              <a:t>任务四</a:t>
            </a:r>
          </a:p>
        </p:txBody>
      </p:sp>
      <p:cxnSp>
        <p:nvCxnSpPr>
          <p:cNvPr id="28" name="直线连接符 27"/>
          <p:cNvCxnSpPr/>
          <p:nvPr/>
        </p:nvCxnSpPr>
        <p:spPr>
          <a:xfrm>
            <a:off x="0" y="480413"/>
            <a:ext cx="654397" cy="0"/>
          </a:xfrm>
          <a:prstGeom prst="line">
            <a:avLst/>
          </a:prstGeom>
          <a:ln w="28575" cmpd="sng">
            <a:solidFill>
              <a:srgbClr val="1F98FF"/>
            </a:solidFill>
          </a:ln>
        </p:spPr>
        <p:style>
          <a:lnRef idx="2">
            <a:schemeClr val="accent1"/>
          </a:lnRef>
          <a:fillRef idx="0">
            <a:schemeClr val="accent1"/>
          </a:fillRef>
          <a:effectRef idx="1">
            <a:schemeClr val="accent1"/>
          </a:effectRef>
          <a:fontRef idx="minor">
            <a:schemeClr val="tx1"/>
          </a:fontRef>
        </p:style>
      </p:cxnSp>
      <p:sp>
        <p:nvSpPr>
          <p:cNvPr id="29" name="椭圆 28"/>
          <p:cNvSpPr/>
          <p:nvPr/>
        </p:nvSpPr>
        <p:spPr>
          <a:xfrm>
            <a:off x="643295" y="392735"/>
            <a:ext cx="188159" cy="188159"/>
          </a:xfrm>
          <a:prstGeom prst="ellipse">
            <a:avLst/>
          </a:prstGeom>
          <a:solidFill>
            <a:srgbClr val="1F98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cxnSp>
        <p:nvCxnSpPr>
          <p:cNvPr id="30" name="直线连接符 29"/>
          <p:cNvCxnSpPr/>
          <p:nvPr/>
        </p:nvCxnSpPr>
        <p:spPr>
          <a:xfrm>
            <a:off x="3573378" y="480413"/>
            <a:ext cx="8618622" cy="0"/>
          </a:xfrm>
          <a:prstGeom prst="line">
            <a:avLst/>
          </a:prstGeom>
          <a:ln w="28575" cmpd="sng">
            <a:solidFill>
              <a:srgbClr val="1F98FF"/>
            </a:solidFill>
          </a:ln>
        </p:spPr>
        <p:style>
          <a:lnRef idx="2">
            <a:schemeClr val="accent1"/>
          </a:lnRef>
          <a:fillRef idx="0">
            <a:schemeClr val="accent1"/>
          </a:fillRef>
          <a:effectRef idx="1">
            <a:schemeClr val="accent1"/>
          </a:effectRef>
          <a:fontRef idx="minor">
            <a:schemeClr val="tx1"/>
          </a:fontRef>
        </p:style>
      </p:cxnSp>
      <p:sp>
        <p:nvSpPr>
          <p:cNvPr id="31" name="矩形 30"/>
          <p:cNvSpPr/>
          <p:nvPr/>
        </p:nvSpPr>
        <p:spPr>
          <a:xfrm>
            <a:off x="0" y="6564739"/>
            <a:ext cx="12192000" cy="314785"/>
          </a:xfrm>
          <a:prstGeom prst="rect">
            <a:avLst/>
          </a:prstGeom>
          <a:solidFill>
            <a:srgbClr val="1F98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2" name="文本框 1">
            <a:extLst>
              <a:ext uri="{FF2B5EF4-FFF2-40B4-BE49-F238E27FC236}">
                <a16:creationId xmlns:a16="http://schemas.microsoft.com/office/drawing/2014/main" id="{A41EF4D2-6C30-A1B4-2800-8F64A64A3B82}"/>
              </a:ext>
            </a:extLst>
          </p:cNvPr>
          <p:cNvSpPr txBox="1"/>
          <p:nvPr/>
        </p:nvSpPr>
        <p:spPr>
          <a:xfrm>
            <a:off x="737373" y="796143"/>
            <a:ext cx="9851029" cy="458908"/>
          </a:xfrm>
          <a:prstGeom prst="rect">
            <a:avLst/>
          </a:prstGeom>
          <a:noFill/>
        </p:spPr>
        <p:txBody>
          <a:bodyPr wrap="square">
            <a:spAutoFit/>
          </a:bodyPr>
          <a:lstStyle/>
          <a:p>
            <a:pPr>
              <a:lnSpc>
                <a:spcPct val="150000"/>
              </a:lnSpc>
              <a:defRPr/>
            </a:pPr>
            <a:r>
              <a:rPr lang="zh-CN" altLang="en-US" kern="0" dirty="0">
                <a:solidFill>
                  <a:schemeClr val="tx1">
                    <a:lumMod val="65000"/>
                    <a:lumOff val="35000"/>
                  </a:schemeClr>
                </a:solidFill>
                <a:latin typeface="思源宋体 CN" panose="02020400000000000000" pitchFamily="18" charset="-122"/>
                <a:ea typeface="思源宋体 CN" panose="02020400000000000000" pitchFamily="18" charset="-122"/>
                <a:cs typeface="+mn-ea"/>
                <a:sym typeface="思源黑体 CN Bold" panose="020B0800000000000000" pitchFamily="34" charset="-122"/>
              </a:rPr>
              <a:t>你打算如何使用甲方的两名开发人员？你打算和项目的总监督如何来共同保证项目的成功？</a:t>
            </a:r>
          </a:p>
        </p:txBody>
      </p:sp>
      <p:sp>
        <p:nvSpPr>
          <p:cNvPr id="4" name="文本框 3">
            <a:extLst>
              <a:ext uri="{FF2B5EF4-FFF2-40B4-BE49-F238E27FC236}">
                <a16:creationId xmlns:a16="http://schemas.microsoft.com/office/drawing/2014/main" id="{4ABBFD61-8410-3B5A-B7EE-1177BF6918A4}"/>
              </a:ext>
            </a:extLst>
          </p:cNvPr>
          <p:cNvSpPr txBox="1"/>
          <p:nvPr/>
        </p:nvSpPr>
        <p:spPr>
          <a:xfrm>
            <a:off x="737374" y="1330184"/>
            <a:ext cx="4908958" cy="369332"/>
          </a:xfrm>
          <a:prstGeom prst="rect">
            <a:avLst/>
          </a:prstGeom>
          <a:noFill/>
        </p:spPr>
        <p:txBody>
          <a:bodyPr wrap="square">
            <a:spAutoFit/>
          </a:bodyPr>
          <a:lstStyle/>
          <a:p>
            <a:r>
              <a:rPr lang="en-US" altLang="zh-CN" b="1" kern="0" dirty="0">
                <a:solidFill>
                  <a:schemeClr val="tx1">
                    <a:lumMod val="65000"/>
                    <a:lumOff val="35000"/>
                  </a:schemeClr>
                </a:solidFill>
                <a:latin typeface="思源宋体 CN" panose="02020400000000000000" pitchFamily="18" charset="-122"/>
                <a:ea typeface="思源宋体 CN" panose="02020400000000000000" pitchFamily="18" charset="-122"/>
                <a:cs typeface="+mn-ea"/>
                <a:sym typeface="思源黑体 CN Bold" panose="020B0800000000000000" pitchFamily="34" charset="-122"/>
              </a:rPr>
              <a:t>2. </a:t>
            </a:r>
            <a:r>
              <a:rPr lang="zh-CN" altLang="en-US" b="1" kern="0" dirty="0">
                <a:solidFill>
                  <a:schemeClr val="tx1">
                    <a:lumMod val="65000"/>
                    <a:lumOff val="35000"/>
                  </a:schemeClr>
                </a:solidFill>
                <a:latin typeface="思源宋体 CN" panose="02020400000000000000" pitchFamily="18" charset="-122"/>
                <a:ea typeface="思源宋体 CN" panose="02020400000000000000" pitchFamily="18" charset="-122"/>
                <a:cs typeface="+mn-ea"/>
                <a:sym typeface="思源黑体 CN Bold" panose="020B0800000000000000" pitchFamily="34" charset="-122"/>
              </a:rPr>
              <a:t>和项目的总监督如何来共同保证项目的成功？</a:t>
            </a:r>
            <a:endParaRPr lang="zh-CN" altLang="en-US" b="1" dirty="0"/>
          </a:p>
        </p:txBody>
      </p:sp>
      <p:grpSp>
        <p:nvGrpSpPr>
          <p:cNvPr id="3" name="组合 2">
            <a:extLst>
              <a:ext uri="{FF2B5EF4-FFF2-40B4-BE49-F238E27FC236}">
                <a16:creationId xmlns:a16="http://schemas.microsoft.com/office/drawing/2014/main" id="{93C4DDF8-4652-E6AC-B7E3-5E29DE1DD5DF}"/>
              </a:ext>
            </a:extLst>
          </p:cNvPr>
          <p:cNvGrpSpPr/>
          <p:nvPr/>
        </p:nvGrpSpPr>
        <p:grpSpPr>
          <a:xfrm>
            <a:off x="6499999" y="1966953"/>
            <a:ext cx="4908958" cy="4063580"/>
            <a:chOff x="463143" y="1597600"/>
            <a:chExt cx="4908958" cy="4063580"/>
          </a:xfrm>
        </p:grpSpPr>
        <p:sp>
          <p:nvSpPr>
            <p:cNvPr id="5" name="矩形: 圆角 4">
              <a:extLst>
                <a:ext uri="{FF2B5EF4-FFF2-40B4-BE49-F238E27FC236}">
                  <a16:creationId xmlns:a16="http://schemas.microsoft.com/office/drawing/2014/main" id="{DBB91396-9888-8CA4-68B5-2042693A5A04}"/>
                </a:ext>
              </a:extLst>
            </p:cNvPr>
            <p:cNvSpPr/>
            <p:nvPr/>
          </p:nvSpPr>
          <p:spPr bwMode="auto">
            <a:xfrm>
              <a:off x="463143" y="1599479"/>
              <a:ext cx="4908958" cy="4061701"/>
            </a:xfrm>
            <a:prstGeom prst="roundRect">
              <a:avLst>
                <a:gd name="adj" fmla="val 12149"/>
              </a:avLst>
            </a:prstGeom>
            <a:solidFill>
              <a:schemeClr val="bg1"/>
            </a:solidFill>
            <a:ln>
              <a:noFill/>
            </a:ln>
            <a:effectLst>
              <a:outerShdw blurRad="762000" sx="95000" sy="95000" algn="ctr" rotWithShape="0">
                <a:prstClr val="black">
                  <a:alpha val="10000"/>
                </a:prstClr>
              </a:outerShdw>
            </a:effectLst>
          </p:spPr>
          <p:txBody>
            <a:bodyPr vert="horz" wrap="square" lIns="91439" tIns="45719" rIns="91439" bIns="45719" numCol="1" anchor="t" anchorCtr="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prstClr val="black"/>
                </a:solidFill>
                <a:effectLst/>
                <a:uLnTx/>
                <a:uFillTx/>
                <a:latin typeface="思源宋体 CN" panose="02020400000000000000" pitchFamily="18" charset="-122"/>
                <a:ea typeface="+mn-ea"/>
                <a:cs typeface="+mn-cs"/>
              </a:endParaRPr>
            </a:p>
          </p:txBody>
        </p:sp>
        <p:grpSp>
          <p:nvGrpSpPr>
            <p:cNvPr id="6" name="组合 5">
              <a:extLst>
                <a:ext uri="{FF2B5EF4-FFF2-40B4-BE49-F238E27FC236}">
                  <a16:creationId xmlns:a16="http://schemas.microsoft.com/office/drawing/2014/main" id="{990518C9-3F1C-1240-F248-20E3752DA1A0}"/>
                </a:ext>
              </a:extLst>
            </p:cNvPr>
            <p:cNvGrpSpPr/>
            <p:nvPr/>
          </p:nvGrpSpPr>
          <p:grpSpPr>
            <a:xfrm>
              <a:off x="463143" y="1597600"/>
              <a:ext cx="4783554" cy="3428162"/>
              <a:chOff x="386943" y="1569025"/>
              <a:chExt cx="4783554" cy="3428162"/>
            </a:xfrm>
          </p:grpSpPr>
          <p:sp>
            <p:nvSpPr>
              <p:cNvPr id="7" name="Freeform 5">
                <a:extLst>
                  <a:ext uri="{FF2B5EF4-FFF2-40B4-BE49-F238E27FC236}">
                    <a16:creationId xmlns:a16="http://schemas.microsoft.com/office/drawing/2014/main" id="{F31F57EE-D867-DD99-163A-BBAA2359DEA2}"/>
                  </a:ext>
                </a:extLst>
              </p:cNvPr>
              <p:cNvSpPr/>
              <p:nvPr/>
            </p:nvSpPr>
            <p:spPr bwMode="auto">
              <a:xfrm>
                <a:off x="386943" y="1569025"/>
                <a:ext cx="1628776" cy="472453"/>
              </a:xfrm>
              <a:prstGeom prst="round2DiagRect">
                <a:avLst>
                  <a:gd name="adj1" fmla="val 50000"/>
                  <a:gd name="adj2" fmla="val 0"/>
                </a:avLst>
              </a:prstGeom>
              <a:solidFill>
                <a:srgbClr val="3B6B9F"/>
              </a:solidFill>
              <a:ln>
                <a:noFill/>
              </a:ln>
              <a:effectLst/>
            </p:spPr>
            <p:txBody>
              <a:bodyPr vert="horz" wrap="square" lIns="91439" tIns="45719" rIns="91439" bIns="45719" numCol="1" anchor="ctr" anchorCtr="0" compatLnSpc="1"/>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000" b="1" kern="0" dirty="0">
                    <a:solidFill>
                      <a:prstClr val="white"/>
                    </a:solidFill>
                    <a:latin typeface="思源宋体 CN" panose="02020400000000000000" pitchFamily="18" charset="-122"/>
                    <a:ea typeface="思源宋体 CN" panose="02020400000000000000" pitchFamily="18" charset="-122"/>
                  </a:rPr>
                  <a:t>二</a:t>
                </a:r>
                <a:endParaRPr kumimoji="0" lang="en-US" sz="2000" b="1" i="0" u="none" strike="noStrike" kern="0" cap="none" spc="0" normalizeH="0" baseline="0" noProof="0" dirty="0">
                  <a:ln>
                    <a:noFill/>
                  </a:ln>
                  <a:solidFill>
                    <a:prstClr val="white"/>
                  </a:solidFill>
                  <a:effectLst/>
                  <a:uLnTx/>
                  <a:uFillTx/>
                  <a:latin typeface="思源宋体 CN" panose="02020400000000000000" pitchFamily="18" charset="-122"/>
                  <a:ea typeface="思源宋体 CN" panose="02020400000000000000" pitchFamily="18" charset="-122"/>
                  <a:cs typeface="+mn-cs"/>
                </a:endParaRPr>
              </a:p>
            </p:txBody>
          </p:sp>
          <p:sp>
            <p:nvSpPr>
              <p:cNvPr id="8" name="文本框 7">
                <a:extLst>
                  <a:ext uri="{FF2B5EF4-FFF2-40B4-BE49-F238E27FC236}">
                    <a16:creationId xmlns:a16="http://schemas.microsoft.com/office/drawing/2014/main" id="{4E59D055-4633-725B-B7C5-D87EEA0F29DC}"/>
                  </a:ext>
                </a:extLst>
              </p:cNvPr>
              <p:cNvSpPr txBox="1"/>
              <p:nvPr/>
            </p:nvSpPr>
            <p:spPr>
              <a:xfrm>
                <a:off x="512346" y="2357618"/>
                <a:ext cx="4658151" cy="2639569"/>
              </a:xfrm>
              <a:prstGeom prst="rect">
                <a:avLst/>
              </a:prstGeom>
              <a:noFill/>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black">
                        <a:lumMod val="65000"/>
                        <a:lumOff val="35000"/>
                      </a:prstClr>
                    </a:solidFill>
                    <a:effectLst/>
                    <a:uLnTx/>
                    <a:uFillTx/>
                    <a:latin typeface="思源宋体 CN" panose="02020400000000000000" pitchFamily="18" charset="-122"/>
                    <a:ea typeface="思源宋体 CN" panose="02020400000000000000" pitchFamily="18" charset="-122"/>
                    <a:cs typeface="+mn-cs"/>
                  </a:rPr>
                  <a:t>在成本管理方面，严格控制项目开支，确保成本低于</a:t>
                </a:r>
                <a:r>
                  <a:rPr kumimoji="0" lang="en-US" altLang="zh-CN" sz="1400" b="0" i="0" u="none" strike="noStrike" kern="1200" cap="none" spc="0" normalizeH="0" baseline="0" noProof="0" dirty="0">
                    <a:ln>
                      <a:noFill/>
                    </a:ln>
                    <a:solidFill>
                      <a:prstClr val="black">
                        <a:lumMod val="65000"/>
                        <a:lumOff val="35000"/>
                      </a:prstClr>
                    </a:solidFill>
                    <a:effectLst/>
                    <a:uLnTx/>
                    <a:uFillTx/>
                    <a:latin typeface="思源宋体 CN" panose="02020400000000000000" pitchFamily="18" charset="-122"/>
                    <a:ea typeface="思源宋体 CN" panose="02020400000000000000" pitchFamily="18" charset="-122"/>
                    <a:cs typeface="+mn-cs"/>
                  </a:rPr>
                  <a:t>YY</a:t>
                </a:r>
                <a:r>
                  <a:rPr kumimoji="0" lang="zh-CN" altLang="en-US" sz="1400" b="0" i="0" u="none" strike="noStrike" kern="1200" cap="none" spc="0" normalizeH="0" baseline="0" noProof="0" dirty="0">
                    <a:ln>
                      <a:noFill/>
                    </a:ln>
                    <a:solidFill>
                      <a:prstClr val="black">
                        <a:lumMod val="65000"/>
                        <a:lumOff val="35000"/>
                      </a:prstClr>
                    </a:solidFill>
                    <a:effectLst/>
                    <a:uLnTx/>
                    <a:uFillTx/>
                    <a:latin typeface="思源宋体 CN" panose="02020400000000000000" pitchFamily="18" charset="-122"/>
                    <a:ea typeface="思源宋体 CN" panose="02020400000000000000" pitchFamily="18" charset="-122"/>
                    <a:cs typeface="+mn-cs"/>
                  </a:rPr>
                  <a:t>万元人民币。通过制定明确的质量标准和实施严格的质量检查流程，确保项目输出符合客户要求。定期进行风险识别和分析，制定应急预案，并通过有效的沟通计划和定期汇报，确保项目团队和利益相关者之间的信息畅通。此外，项目总监督定期审查和确认项目规划和进度，通过运营监控和反馈机制，及时调整项目策略和资源分配，确保项目顺利进行并按时完成第一家</a:t>
                </a:r>
                <a:r>
                  <a:rPr kumimoji="0" lang="en-US" altLang="zh-CN" sz="1400" b="0" i="0" u="none" strike="noStrike" kern="1200" cap="none" spc="0" normalizeH="0" baseline="0" noProof="0" dirty="0">
                    <a:ln>
                      <a:noFill/>
                    </a:ln>
                    <a:solidFill>
                      <a:prstClr val="black">
                        <a:lumMod val="65000"/>
                        <a:lumOff val="35000"/>
                      </a:prstClr>
                    </a:solidFill>
                    <a:effectLst/>
                    <a:uLnTx/>
                    <a:uFillTx/>
                    <a:latin typeface="思源宋体 CN" panose="02020400000000000000" pitchFamily="18" charset="-122"/>
                    <a:ea typeface="思源宋体 CN" panose="02020400000000000000" pitchFamily="18" charset="-122"/>
                    <a:cs typeface="+mn-cs"/>
                  </a:rPr>
                  <a:t>ICP</a:t>
                </a:r>
                <a:r>
                  <a:rPr kumimoji="0" lang="zh-CN" altLang="en-US" sz="1400" b="0" i="0" u="none" strike="noStrike" kern="1200" cap="none" spc="0" normalizeH="0" baseline="0" noProof="0" dirty="0">
                    <a:ln>
                      <a:noFill/>
                    </a:ln>
                    <a:solidFill>
                      <a:prstClr val="black">
                        <a:lumMod val="65000"/>
                        <a:lumOff val="35000"/>
                      </a:prstClr>
                    </a:solidFill>
                    <a:effectLst/>
                    <a:uLnTx/>
                    <a:uFillTx/>
                    <a:latin typeface="思源宋体 CN" panose="02020400000000000000" pitchFamily="18" charset="-122"/>
                    <a:ea typeface="思源宋体 CN" panose="02020400000000000000" pitchFamily="18" charset="-122"/>
                    <a:cs typeface="+mn-cs"/>
                  </a:rPr>
                  <a:t>的正式上线运营。</a:t>
                </a:r>
              </a:p>
            </p:txBody>
          </p:sp>
        </p:grpSp>
      </p:grpSp>
    </p:spTree>
    <p:extLst>
      <p:ext uri="{BB962C8B-B14F-4D97-AF65-F5344CB8AC3E}">
        <p14:creationId xmlns:p14="http://schemas.microsoft.com/office/powerpoint/2010/main" val="1799512157"/>
      </p:ext>
    </p:extLst>
  </p:cSld>
  <p:clrMapOvr>
    <a:masterClrMapping/>
  </p:clrMapOvr>
  <p:transition spd="slow" advTm="0">
    <p:comb/>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组合 49">
            <a:extLst>
              <a:ext uri="{FF2B5EF4-FFF2-40B4-BE49-F238E27FC236}">
                <a16:creationId xmlns:a16="http://schemas.microsoft.com/office/drawing/2014/main" id="{8AD9F39E-10EE-43BE-9457-4A67DD2CEA0B}"/>
              </a:ext>
            </a:extLst>
          </p:cNvPr>
          <p:cNvGrpSpPr/>
          <p:nvPr/>
        </p:nvGrpSpPr>
        <p:grpSpPr>
          <a:xfrm>
            <a:off x="737372" y="1666106"/>
            <a:ext cx="5032336" cy="1397692"/>
            <a:chOff x="4429108" y="2265019"/>
            <a:chExt cx="5032336" cy="1397692"/>
          </a:xfrm>
        </p:grpSpPr>
        <p:grpSp>
          <p:nvGrpSpPr>
            <p:cNvPr id="51" name="组合 50">
              <a:extLst>
                <a:ext uri="{FF2B5EF4-FFF2-40B4-BE49-F238E27FC236}">
                  <a16:creationId xmlns:a16="http://schemas.microsoft.com/office/drawing/2014/main" id="{E62B5192-8B60-4F99-A604-48BA59097C4B}"/>
                </a:ext>
              </a:extLst>
            </p:cNvPr>
            <p:cNvGrpSpPr/>
            <p:nvPr/>
          </p:nvGrpSpPr>
          <p:grpSpPr>
            <a:xfrm>
              <a:off x="4429108" y="2278930"/>
              <a:ext cx="812800" cy="812800"/>
              <a:chOff x="1990711" y="2246848"/>
              <a:chExt cx="812800" cy="812800"/>
            </a:xfrm>
          </p:grpSpPr>
          <p:sp>
            <p:nvSpPr>
              <p:cNvPr id="54" name="Oval 12">
                <a:extLst>
                  <a:ext uri="{FF2B5EF4-FFF2-40B4-BE49-F238E27FC236}">
                    <a16:creationId xmlns:a16="http://schemas.microsoft.com/office/drawing/2014/main" id="{55B1FEA5-BDAF-4806-B1A7-F319ED72B378}"/>
                  </a:ext>
                </a:extLst>
              </p:cNvPr>
              <p:cNvSpPr/>
              <p:nvPr/>
            </p:nvSpPr>
            <p:spPr>
              <a:xfrm>
                <a:off x="1990711" y="2246848"/>
                <a:ext cx="812800" cy="812800"/>
              </a:xfrm>
              <a:prstGeom prst="ellipse">
                <a:avLst/>
              </a:prstGeom>
              <a:solidFill>
                <a:srgbClr val="3B6B9F">
                  <a:alpha val="20000"/>
                </a:srgbClr>
              </a:solidFill>
              <a:ln w="12700" cap="flat" cmpd="sng" algn="ctr">
                <a:noFill/>
                <a:prstDash val="solid"/>
                <a:miter lim="800000"/>
              </a:ln>
              <a:effectLst>
                <a:outerShdw blurRad="444500" sx="102000" sy="102000" algn="ctr" rotWithShape="0">
                  <a:srgbClr val="FFFFFF">
                    <a:lumMod val="75000"/>
                    <a:alpha val="40000"/>
                  </a:srgbClr>
                </a:outerShdw>
              </a:effectLst>
            </p:spPr>
            <p:txBody>
              <a:bodyPr rtlCol="0" anchor="ctr"/>
              <a:lstStyle/>
              <a:p>
                <a:pPr marL="0" marR="0" lvl="0" indent="0" algn="ctr" defTabSz="60957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lumMod val="75000"/>
                      <a:lumOff val="25000"/>
                    </a:prstClr>
                  </a:solidFill>
                  <a:effectLst/>
                  <a:uLnTx/>
                  <a:uFillTx/>
                  <a:latin typeface="思源宋体 CN" panose="02020400000000000000" pitchFamily="18" charset="-122"/>
                  <a:ea typeface="思源宋体 CN" panose="02020400000000000000" pitchFamily="18" charset="-122"/>
                  <a:cs typeface="+mn-cs"/>
                  <a:sym typeface="思源黑体 CN Bold" panose="020B0800000000000000" pitchFamily="34" charset="-122"/>
                </a:endParaRPr>
              </a:p>
            </p:txBody>
          </p:sp>
          <p:sp>
            <p:nvSpPr>
              <p:cNvPr id="55" name="Oval 13">
                <a:extLst>
                  <a:ext uri="{FF2B5EF4-FFF2-40B4-BE49-F238E27FC236}">
                    <a16:creationId xmlns:a16="http://schemas.microsoft.com/office/drawing/2014/main" id="{B61B1EAA-682F-44D2-9989-A5F15AE2E24D}"/>
                  </a:ext>
                </a:extLst>
              </p:cNvPr>
              <p:cNvSpPr/>
              <p:nvPr/>
            </p:nvSpPr>
            <p:spPr>
              <a:xfrm>
                <a:off x="2142769" y="2399925"/>
                <a:ext cx="508684" cy="508684"/>
              </a:xfrm>
              <a:prstGeom prst="ellipse">
                <a:avLst/>
              </a:prstGeom>
              <a:solidFill>
                <a:srgbClr val="3B6B9F"/>
              </a:solidFill>
              <a:ln w="12700" cap="flat" cmpd="sng" algn="ctr">
                <a:noFill/>
                <a:prstDash val="solid"/>
                <a:miter lim="800000"/>
              </a:ln>
              <a:effectLst/>
            </p:spPr>
            <p:txBody>
              <a:bodyPr rtlCol="0" anchor="ctr"/>
              <a:lstStyle/>
              <a:p>
                <a:pPr marL="0" marR="0" lvl="0" indent="0" algn="ctr" defTabSz="609570" rtl="0" eaLnBrk="1" fontAlgn="auto" latinLnBrk="0" hangingPunct="1">
                  <a:lnSpc>
                    <a:spcPct val="100000"/>
                  </a:lnSpc>
                  <a:spcBef>
                    <a:spcPts val="0"/>
                  </a:spcBef>
                  <a:spcAft>
                    <a:spcPts val="0"/>
                  </a:spcAft>
                  <a:buClrTx/>
                  <a:buSzTx/>
                  <a:buFontTx/>
                  <a:buNone/>
                  <a:tabLst/>
                  <a:defRPr/>
                </a:pPr>
                <a:r>
                  <a:rPr lang="en-US" sz="3200" b="1" kern="0" dirty="0">
                    <a:solidFill>
                      <a:prstClr val="white"/>
                    </a:solidFill>
                    <a:latin typeface="Arial Black" panose="020B0A04020102020204" pitchFamily="34" charset="0"/>
                    <a:ea typeface="思源宋体 CN" panose="02020400000000000000" pitchFamily="18" charset="-122"/>
                    <a:cs typeface="Arial" panose="020B0604020202020204" pitchFamily="34" charset="0"/>
                    <a:sym typeface="思源黑体 CN Bold" panose="020B0800000000000000" pitchFamily="34" charset="-122"/>
                  </a:rPr>
                  <a:t>1</a:t>
                </a:r>
                <a:endParaRPr kumimoji="0" lang="en-US" sz="3200" b="1" i="0" u="none" strike="noStrike" kern="0" cap="none" spc="0" normalizeH="0" baseline="0" noProof="0" dirty="0">
                  <a:ln>
                    <a:noFill/>
                  </a:ln>
                  <a:solidFill>
                    <a:prstClr val="white"/>
                  </a:solidFill>
                  <a:effectLst/>
                  <a:uLnTx/>
                  <a:uFillTx/>
                  <a:latin typeface="Arial Black" panose="020B0A04020102020204" pitchFamily="34" charset="0"/>
                  <a:ea typeface="思源宋体 CN" panose="02020400000000000000" pitchFamily="18" charset="-122"/>
                  <a:cs typeface="Arial" panose="020B0604020202020204" pitchFamily="34" charset="0"/>
                  <a:sym typeface="思源黑体 CN Bold" panose="020B0800000000000000" pitchFamily="34" charset="-122"/>
                </a:endParaRPr>
              </a:p>
            </p:txBody>
          </p:sp>
        </p:grpSp>
        <p:sp>
          <p:nvSpPr>
            <p:cNvPr id="52" name="矩形 51">
              <a:extLst>
                <a:ext uri="{FF2B5EF4-FFF2-40B4-BE49-F238E27FC236}">
                  <a16:creationId xmlns:a16="http://schemas.microsoft.com/office/drawing/2014/main" id="{E12CBCFD-3660-490C-9CAF-EAE2C46D739E}"/>
                </a:ext>
              </a:extLst>
            </p:cNvPr>
            <p:cNvSpPr/>
            <p:nvPr/>
          </p:nvSpPr>
          <p:spPr>
            <a:xfrm>
              <a:off x="5318530" y="2265019"/>
              <a:ext cx="2236510" cy="4001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0" cap="none" spc="0" normalizeH="0" baseline="0" noProof="0" dirty="0">
                  <a:ln>
                    <a:noFill/>
                  </a:ln>
                  <a:solidFill>
                    <a:schemeClr val="tx1">
                      <a:lumMod val="65000"/>
                      <a:lumOff val="35000"/>
                    </a:schemeClr>
                  </a:solidFill>
                  <a:effectLst/>
                  <a:uLnTx/>
                  <a:uFillTx/>
                  <a:latin typeface="思源宋体 CN" panose="02020400000000000000" pitchFamily="18" charset="-122"/>
                  <a:ea typeface="思源宋体 CN" panose="02020400000000000000" pitchFamily="18" charset="-122"/>
                  <a:cs typeface="+mn-cs"/>
                  <a:sym typeface="思源黑体 CN Bold" panose="020B0800000000000000" pitchFamily="34" charset="-122"/>
                </a:rPr>
                <a:t>项目范围管理计划</a:t>
              </a:r>
            </a:p>
          </p:txBody>
        </p:sp>
        <p:sp>
          <p:nvSpPr>
            <p:cNvPr id="53" name="矩形 52">
              <a:extLst>
                <a:ext uri="{FF2B5EF4-FFF2-40B4-BE49-F238E27FC236}">
                  <a16:creationId xmlns:a16="http://schemas.microsoft.com/office/drawing/2014/main" id="{93A96EBA-3411-4DFC-9EE3-546EF5567E5C}"/>
                </a:ext>
              </a:extLst>
            </p:cNvPr>
            <p:cNvSpPr/>
            <p:nvPr/>
          </p:nvSpPr>
          <p:spPr>
            <a:xfrm>
              <a:off x="5318531" y="2638969"/>
              <a:ext cx="4142913" cy="1023742"/>
            </a:xfrm>
            <a:prstGeom prst="rect">
              <a:avLst/>
            </a:prstGeom>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zh-CN" altLang="en-US" sz="1400" dirty="0">
                  <a:solidFill>
                    <a:schemeClr val="tx1">
                      <a:lumMod val="65000"/>
                      <a:lumOff val="35000"/>
                    </a:schemeClr>
                  </a:solidFill>
                  <a:latin typeface="思源宋体 CN" panose="02020400000000000000" pitchFamily="18" charset="-122"/>
                  <a:ea typeface="思源宋体 CN" panose="02020400000000000000" pitchFamily="18" charset="-122"/>
                </a:rPr>
                <a:t>项目范围</a:t>
              </a:r>
              <a:r>
                <a:rPr kumimoji="0" lang="zh-CN" altLang="en-US" sz="1400" b="0" i="0" u="none" strike="noStrike" kern="1200" cap="none" spc="0" normalizeH="0" baseline="0" noProof="0" dirty="0">
                  <a:ln>
                    <a:noFill/>
                  </a:ln>
                  <a:solidFill>
                    <a:schemeClr val="tx1">
                      <a:lumMod val="65000"/>
                      <a:lumOff val="35000"/>
                    </a:schemeClr>
                  </a:solidFill>
                  <a:effectLst/>
                  <a:uLnTx/>
                  <a:uFillTx/>
                  <a:latin typeface="思源宋体 CN" panose="02020400000000000000" pitchFamily="18" charset="-122"/>
                  <a:ea typeface="思源宋体 CN" panose="02020400000000000000" pitchFamily="18" charset="-122"/>
                  <a:cs typeface="+mn-cs"/>
                </a:rPr>
                <a:t>是项目未来一系列决策的基础，包括项目范围计划和定义，范围确认，范围变更控制，采用项目工作分解结构（</a:t>
              </a:r>
              <a:r>
                <a:rPr kumimoji="0" lang="en-US" altLang="zh-CN" sz="1400" b="0" i="0" u="none" strike="noStrike" kern="1200" cap="none" spc="0" normalizeH="0" baseline="0" noProof="0" dirty="0">
                  <a:ln>
                    <a:noFill/>
                  </a:ln>
                  <a:solidFill>
                    <a:schemeClr val="tx1">
                      <a:lumMod val="65000"/>
                      <a:lumOff val="35000"/>
                    </a:schemeClr>
                  </a:solidFill>
                  <a:effectLst/>
                  <a:uLnTx/>
                  <a:uFillTx/>
                  <a:latin typeface="思源宋体 CN" panose="02020400000000000000" pitchFamily="18" charset="-122"/>
                  <a:ea typeface="思源宋体 CN" panose="02020400000000000000" pitchFamily="18" charset="-122"/>
                  <a:cs typeface="+mn-cs"/>
                </a:rPr>
                <a:t>WBS</a:t>
              </a:r>
              <a:r>
                <a:rPr kumimoji="0" lang="zh-CN" altLang="en-US" sz="1400" b="0" i="0" u="none" strike="noStrike" kern="1200" cap="none" spc="0" normalizeH="0" baseline="0" noProof="0" dirty="0">
                  <a:ln>
                    <a:noFill/>
                  </a:ln>
                  <a:solidFill>
                    <a:schemeClr val="tx1">
                      <a:lumMod val="65000"/>
                      <a:lumOff val="35000"/>
                    </a:schemeClr>
                  </a:solidFill>
                  <a:effectLst/>
                  <a:uLnTx/>
                  <a:uFillTx/>
                  <a:latin typeface="思源宋体 CN" panose="02020400000000000000" pitchFamily="18" charset="-122"/>
                  <a:ea typeface="思源宋体 CN" panose="02020400000000000000" pitchFamily="18" charset="-122"/>
                  <a:cs typeface="+mn-cs"/>
                </a:rPr>
                <a:t>）工具，做好需求分析。</a:t>
              </a:r>
            </a:p>
          </p:txBody>
        </p:sp>
      </p:grpSp>
      <p:grpSp>
        <p:nvGrpSpPr>
          <p:cNvPr id="56" name="组合 55">
            <a:extLst>
              <a:ext uri="{FF2B5EF4-FFF2-40B4-BE49-F238E27FC236}">
                <a16:creationId xmlns:a16="http://schemas.microsoft.com/office/drawing/2014/main" id="{44F70FF1-AF78-4C61-873F-02DFF82CDD20}"/>
              </a:ext>
            </a:extLst>
          </p:cNvPr>
          <p:cNvGrpSpPr/>
          <p:nvPr/>
        </p:nvGrpSpPr>
        <p:grpSpPr>
          <a:xfrm>
            <a:off x="6422294" y="1679296"/>
            <a:ext cx="5032336" cy="2070183"/>
            <a:chOff x="3622646" y="3349634"/>
            <a:chExt cx="5032336" cy="2070183"/>
          </a:xfrm>
        </p:grpSpPr>
        <p:grpSp>
          <p:nvGrpSpPr>
            <p:cNvPr id="57" name="组合 56">
              <a:extLst>
                <a:ext uri="{FF2B5EF4-FFF2-40B4-BE49-F238E27FC236}">
                  <a16:creationId xmlns:a16="http://schemas.microsoft.com/office/drawing/2014/main" id="{96C78244-F3AA-4946-9E07-024C2B669C06}"/>
                </a:ext>
              </a:extLst>
            </p:cNvPr>
            <p:cNvGrpSpPr/>
            <p:nvPr/>
          </p:nvGrpSpPr>
          <p:grpSpPr>
            <a:xfrm>
              <a:off x="3622646" y="3423650"/>
              <a:ext cx="812800" cy="812800"/>
              <a:chOff x="1990711" y="2246848"/>
              <a:chExt cx="812800" cy="812800"/>
            </a:xfrm>
          </p:grpSpPr>
          <p:sp>
            <p:nvSpPr>
              <p:cNvPr id="60" name="Oval 12">
                <a:extLst>
                  <a:ext uri="{FF2B5EF4-FFF2-40B4-BE49-F238E27FC236}">
                    <a16:creationId xmlns:a16="http://schemas.microsoft.com/office/drawing/2014/main" id="{AF653A72-3FBF-44F2-9163-6B1B86DF8835}"/>
                  </a:ext>
                </a:extLst>
              </p:cNvPr>
              <p:cNvSpPr/>
              <p:nvPr/>
            </p:nvSpPr>
            <p:spPr>
              <a:xfrm>
                <a:off x="1990711" y="2246848"/>
                <a:ext cx="812800" cy="812800"/>
              </a:xfrm>
              <a:prstGeom prst="ellipse">
                <a:avLst/>
              </a:prstGeom>
              <a:solidFill>
                <a:srgbClr val="5FB2B0">
                  <a:alpha val="20000"/>
                </a:srgbClr>
              </a:solidFill>
              <a:ln w="12700" cap="flat" cmpd="sng" algn="ctr">
                <a:noFill/>
                <a:prstDash val="solid"/>
                <a:miter lim="800000"/>
              </a:ln>
              <a:effectLst>
                <a:outerShdw blurRad="444500" sx="102000" sy="102000" algn="ctr" rotWithShape="0">
                  <a:srgbClr val="FFFFFF">
                    <a:lumMod val="75000"/>
                    <a:alpha val="40000"/>
                  </a:srgbClr>
                </a:outerShdw>
              </a:effectLst>
            </p:spPr>
            <p:txBody>
              <a:bodyPr rtlCol="0" anchor="ctr"/>
              <a:lstStyle/>
              <a:p>
                <a:pPr marL="0" marR="0" lvl="0" indent="0" algn="ctr" defTabSz="60957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lumMod val="75000"/>
                      <a:lumOff val="25000"/>
                    </a:prstClr>
                  </a:solidFill>
                  <a:effectLst/>
                  <a:uLnTx/>
                  <a:uFillTx/>
                  <a:latin typeface="思源宋体 CN" panose="02020400000000000000" pitchFamily="18" charset="-122"/>
                  <a:ea typeface="思源宋体 CN" panose="02020400000000000000" pitchFamily="18" charset="-122"/>
                  <a:cs typeface="+mn-cs"/>
                  <a:sym typeface="思源黑体 CN Bold" panose="020B0800000000000000" pitchFamily="34" charset="-122"/>
                </a:endParaRPr>
              </a:p>
            </p:txBody>
          </p:sp>
          <p:sp>
            <p:nvSpPr>
              <p:cNvPr id="61" name="Oval 13">
                <a:extLst>
                  <a:ext uri="{FF2B5EF4-FFF2-40B4-BE49-F238E27FC236}">
                    <a16:creationId xmlns:a16="http://schemas.microsoft.com/office/drawing/2014/main" id="{5A2B8FAA-060F-4435-B010-94EF9D63D0CF}"/>
                  </a:ext>
                </a:extLst>
              </p:cNvPr>
              <p:cNvSpPr/>
              <p:nvPr/>
            </p:nvSpPr>
            <p:spPr>
              <a:xfrm>
                <a:off x="2142769" y="2399925"/>
                <a:ext cx="508684" cy="508684"/>
              </a:xfrm>
              <a:prstGeom prst="ellipse">
                <a:avLst/>
              </a:prstGeom>
              <a:solidFill>
                <a:srgbClr val="5FB2B0"/>
              </a:solidFill>
              <a:ln w="12700" cap="flat" cmpd="sng" algn="ctr">
                <a:noFill/>
                <a:prstDash val="solid"/>
                <a:miter lim="800000"/>
              </a:ln>
              <a:effectLst/>
            </p:spPr>
            <p:txBody>
              <a:bodyPr rtlCol="0" anchor="ctr"/>
              <a:lstStyle/>
              <a:p>
                <a:pPr marL="0" marR="0" lvl="0" indent="0" algn="ctr" defTabSz="609570" rtl="0" eaLnBrk="1" fontAlgn="auto" latinLnBrk="0" hangingPunct="1">
                  <a:lnSpc>
                    <a:spcPct val="100000"/>
                  </a:lnSpc>
                  <a:spcBef>
                    <a:spcPts val="0"/>
                  </a:spcBef>
                  <a:spcAft>
                    <a:spcPts val="0"/>
                  </a:spcAft>
                  <a:buClrTx/>
                  <a:buSzTx/>
                  <a:buFontTx/>
                  <a:buNone/>
                  <a:tabLst/>
                  <a:defRPr/>
                </a:pPr>
                <a:r>
                  <a:rPr lang="en-US" altLang="zh-CN" sz="3200" b="1" kern="0" dirty="0">
                    <a:solidFill>
                      <a:prstClr val="white"/>
                    </a:solidFill>
                    <a:latin typeface="Arial Black" panose="020B0A04020102020204" pitchFamily="34" charset="0"/>
                    <a:ea typeface="思源宋体 CN" panose="02020400000000000000" pitchFamily="18" charset="-122"/>
                    <a:cs typeface="Arial" panose="020B0604020202020204" pitchFamily="34" charset="0"/>
                    <a:sym typeface="思源黑体 CN Bold" panose="020B0800000000000000" pitchFamily="34" charset="-122"/>
                  </a:rPr>
                  <a:t>2</a:t>
                </a:r>
                <a:endParaRPr kumimoji="0" lang="en-US" altLang="zh-CN" sz="3200" b="1" i="0" u="none" strike="noStrike" kern="0" cap="none" spc="0" normalizeH="0" baseline="0" noProof="0" dirty="0">
                  <a:ln>
                    <a:noFill/>
                  </a:ln>
                  <a:solidFill>
                    <a:prstClr val="white"/>
                  </a:solidFill>
                  <a:effectLst/>
                  <a:uLnTx/>
                  <a:uFillTx/>
                  <a:latin typeface="Arial Black" panose="020B0A04020102020204" pitchFamily="34" charset="0"/>
                  <a:ea typeface="思源宋体 CN" panose="02020400000000000000" pitchFamily="18" charset="-122"/>
                  <a:cs typeface="Arial" panose="020B0604020202020204" pitchFamily="34" charset="0"/>
                  <a:sym typeface="思源黑体 CN Bold" panose="020B0800000000000000" pitchFamily="34" charset="-122"/>
                </a:endParaRPr>
              </a:p>
            </p:txBody>
          </p:sp>
        </p:grpSp>
        <p:sp>
          <p:nvSpPr>
            <p:cNvPr id="58" name="矩形 57">
              <a:extLst>
                <a:ext uri="{FF2B5EF4-FFF2-40B4-BE49-F238E27FC236}">
                  <a16:creationId xmlns:a16="http://schemas.microsoft.com/office/drawing/2014/main" id="{DCC65AA7-E9F6-4219-A5E0-583E6ED4486D}"/>
                </a:ext>
              </a:extLst>
            </p:cNvPr>
            <p:cNvSpPr/>
            <p:nvPr/>
          </p:nvSpPr>
          <p:spPr>
            <a:xfrm>
              <a:off x="4533700" y="3349634"/>
              <a:ext cx="2236510" cy="4001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0" cap="none" spc="0" normalizeH="0" baseline="0" noProof="0" dirty="0">
                  <a:ln>
                    <a:noFill/>
                  </a:ln>
                  <a:solidFill>
                    <a:prstClr val="black">
                      <a:lumMod val="65000"/>
                      <a:lumOff val="35000"/>
                    </a:prstClr>
                  </a:solidFill>
                  <a:effectLst/>
                  <a:uLnTx/>
                  <a:uFillTx/>
                  <a:latin typeface="思源宋体 CN" panose="02020400000000000000" pitchFamily="18" charset="-122"/>
                  <a:ea typeface="思源宋体 CN" panose="02020400000000000000" pitchFamily="18" charset="-122"/>
                  <a:cs typeface="+mn-cs"/>
                  <a:sym typeface="思源黑体 CN Bold" panose="020B0800000000000000" pitchFamily="34" charset="-122"/>
                </a:rPr>
                <a:t>项目时间管理计划</a:t>
              </a:r>
            </a:p>
          </p:txBody>
        </p:sp>
        <p:sp>
          <p:nvSpPr>
            <p:cNvPr id="59" name="矩形 58">
              <a:extLst>
                <a:ext uri="{FF2B5EF4-FFF2-40B4-BE49-F238E27FC236}">
                  <a16:creationId xmlns:a16="http://schemas.microsoft.com/office/drawing/2014/main" id="{D7FD75D1-7B05-42F1-A44E-F4E378518997}"/>
                </a:ext>
              </a:extLst>
            </p:cNvPr>
            <p:cNvSpPr/>
            <p:nvPr/>
          </p:nvSpPr>
          <p:spPr>
            <a:xfrm>
              <a:off x="4599885" y="3749744"/>
              <a:ext cx="4055097" cy="1670073"/>
            </a:xfrm>
            <a:prstGeom prst="rect">
              <a:avLst/>
            </a:prstGeom>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black">
                      <a:lumMod val="65000"/>
                      <a:lumOff val="35000"/>
                    </a:prstClr>
                  </a:solidFill>
                  <a:effectLst/>
                  <a:uLnTx/>
                  <a:uFillTx/>
                  <a:latin typeface="思源宋体 CN" panose="02020400000000000000" pitchFamily="18" charset="-122"/>
                  <a:ea typeface="思源宋体 CN" panose="02020400000000000000" pitchFamily="18" charset="-122"/>
                  <a:cs typeface="+mn-cs"/>
                </a:rPr>
                <a:t>制定详细的项目进度表，列出各项任务的开始和结束时间、负责人等关键信息，使用里程碑表或者甘特图来描述具体的项目进度安排。需要完成的任务有活动定义、活动排序、估算活动资源、活动历时估计、进度编制、进度控制等过程。</a:t>
              </a:r>
            </a:p>
          </p:txBody>
        </p:sp>
      </p:grpSp>
      <p:sp>
        <p:nvSpPr>
          <p:cNvPr id="2" name="文本框 1">
            <a:extLst>
              <a:ext uri="{FF2B5EF4-FFF2-40B4-BE49-F238E27FC236}">
                <a16:creationId xmlns:a16="http://schemas.microsoft.com/office/drawing/2014/main" id="{EE023476-0677-A28C-676B-924A4F12DB46}"/>
              </a:ext>
            </a:extLst>
          </p:cNvPr>
          <p:cNvSpPr txBox="1"/>
          <p:nvPr/>
        </p:nvSpPr>
        <p:spPr>
          <a:xfrm>
            <a:off x="905000" y="197791"/>
            <a:ext cx="2543175" cy="523220"/>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800" b="1" dirty="0">
                <a:ln w="0">
                  <a:noFill/>
                </a:ln>
                <a:solidFill>
                  <a:prstClr val="black">
                    <a:lumMod val="65000"/>
                    <a:lumOff val="35000"/>
                  </a:prstClr>
                </a:solidFill>
                <a:latin typeface="思源宋体 CN Heavy" panose="02020900000000000000" pitchFamily="18" charset="-122"/>
                <a:ea typeface="思源宋体 CN Heavy" panose="02020900000000000000" pitchFamily="18" charset="-122"/>
              </a:rPr>
              <a:t>任务五</a:t>
            </a:r>
            <a:endParaRPr kumimoji="0" lang="en-US" altLang="zh-CN" sz="2800" b="1" i="0" u="none" strike="noStrike" kern="1200" cap="none" spc="0" normalizeH="0" baseline="0" noProof="0" dirty="0">
              <a:ln w="0">
                <a:noFill/>
              </a:ln>
              <a:solidFill>
                <a:prstClr val="black">
                  <a:lumMod val="65000"/>
                  <a:lumOff val="35000"/>
                </a:prstClr>
              </a:solidFill>
              <a:effectLst/>
              <a:uLnTx/>
              <a:uFillTx/>
              <a:latin typeface="思源宋体 CN Heavy" panose="02020900000000000000" pitchFamily="18" charset="-122"/>
              <a:ea typeface="思源宋体 CN Heavy" panose="02020900000000000000" pitchFamily="18" charset="-122"/>
              <a:cs typeface="+mn-cs"/>
            </a:endParaRPr>
          </a:p>
        </p:txBody>
      </p:sp>
      <p:cxnSp>
        <p:nvCxnSpPr>
          <p:cNvPr id="3" name="直线连接符 2">
            <a:extLst>
              <a:ext uri="{FF2B5EF4-FFF2-40B4-BE49-F238E27FC236}">
                <a16:creationId xmlns:a16="http://schemas.microsoft.com/office/drawing/2014/main" id="{3C5F8081-F5A7-EAF6-E35F-9EAB6B898F55}"/>
              </a:ext>
            </a:extLst>
          </p:cNvPr>
          <p:cNvCxnSpPr/>
          <p:nvPr/>
        </p:nvCxnSpPr>
        <p:spPr>
          <a:xfrm>
            <a:off x="0" y="480413"/>
            <a:ext cx="654397" cy="0"/>
          </a:xfrm>
          <a:prstGeom prst="line">
            <a:avLst/>
          </a:prstGeom>
          <a:ln w="28575" cmpd="sng">
            <a:solidFill>
              <a:srgbClr val="1F98FF"/>
            </a:solidFill>
          </a:ln>
        </p:spPr>
        <p:style>
          <a:lnRef idx="2">
            <a:schemeClr val="accent1"/>
          </a:lnRef>
          <a:fillRef idx="0">
            <a:schemeClr val="accent1"/>
          </a:fillRef>
          <a:effectRef idx="1">
            <a:schemeClr val="accent1"/>
          </a:effectRef>
          <a:fontRef idx="minor">
            <a:schemeClr val="tx1"/>
          </a:fontRef>
        </p:style>
      </p:cxnSp>
      <p:sp>
        <p:nvSpPr>
          <p:cNvPr id="4" name="椭圆 3">
            <a:extLst>
              <a:ext uri="{FF2B5EF4-FFF2-40B4-BE49-F238E27FC236}">
                <a16:creationId xmlns:a16="http://schemas.microsoft.com/office/drawing/2014/main" id="{FB510483-4BB1-E7F2-B938-481D45E5A0B6}"/>
              </a:ext>
            </a:extLst>
          </p:cNvPr>
          <p:cNvSpPr/>
          <p:nvPr/>
        </p:nvSpPr>
        <p:spPr>
          <a:xfrm>
            <a:off x="643295" y="392735"/>
            <a:ext cx="188159" cy="188159"/>
          </a:xfrm>
          <a:prstGeom prst="ellipse">
            <a:avLst/>
          </a:prstGeom>
          <a:solidFill>
            <a:srgbClr val="1F98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cxnSp>
        <p:nvCxnSpPr>
          <p:cNvPr id="5" name="直线连接符 32">
            <a:extLst>
              <a:ext uri="{FF2B5EF4-FFF2-40B4-BE49-F238E27FC236}">
                <a16:creationId xmlns:a16="http://schemas.microsoft.com/office/drawing/2014/main" id="{C0E5F6F0-CC91-8124-2174-A578DB5CDCF2}"/>
              </a:ext>
            </a:extLst>
          </p:cNvPr>
          <p:cNvCxnSpPr/>
          <p:nvPr/>
        </p:nvCxnSpPr>
        <p:spPr>
          <a:xfrm>
            <a:off x="3573378" y="480413"/>
            <a:ext cx="8618622" cy="0"/>
          </a:xfrm>
          <a:prstGeom prst="line">
            <a:avLst/>
          </a:prstGeom>
          <a:ln w="28575" cmpd="sng">
            <a:solidFill>
              <a:srgbClr val="1F98FF"/>
            </a:solidFill>
          </a:ln>
        </p:spPr>
        <p:style>
          <a:lnRef idx="2">
            <a:schemeClr val="accent1"/>
          </a:lnRef>
          <a:fillRef idx="0">
            <a:schemeClr val="accent1"/>
          </a:fillRef>
          <a:effectRef idx="1">
            <a:schemeClr val="accent1"/>
          </a:effectRef>
          <a:fontRef idx="minor">
            <a:schemeClr val="tx1"/>
          </a:fontRef>
        </p:style>
      </p:cxnSp>
      <p:sp>
        <p:nvSpPr>
          <p:cNvPr id="7" name="文本框 6">
            <a:extLst>
              <a:ext uri="{FF2B5EF4-FFF2-40B4-BE49-F238E27FC236}">
                <a16:creationId xmlns:a16="http://schemas.microsoft.com/office/drawing/2014/main" id="{D2021042-65B7-8289-A397-C4A5A512DEA3}"/>
              </a:ext>
            </a:extLst>
          </p:cNvPr>
          <p:cNvSpPr txBox="1"/>
          <p:nvPr/>
        </p:nvSpPr>
        <p:spPr>
          <a:xfrm>
            <a:off x="737374" y="888594"/>
            <a:ext cx="5358626" cy="369332"/>
          </a:xfrm>
          <a:prstGeom prst="rect">
            <a:avLst/>
          </a:prstGeom>
          <a:noFill/>
        </p:spPr>
        <p:txBody>
          <a:bodyPr wrap="square">
            <a:spAutoFit/>
          </a:bodyPr>
          <a:lstStyle/>
          <a:p>
            <a:r>
              <a:rPr lang="zh-CN" altLang="en-US" b="1" kern="0" dirty="0">
                <a:solidFill>
                  <a:schemeClr val="tx1">
                    <a:lumMod val="65000"/>
                    <a:lumOff val="35000"/>
                  </a:schemeClr>
                </a:solidFill>
                <a:latin typeface="思源宋体 CN" panose="02020400000000000000" pitchFamily="18" charset="-122"/>
                <a:ea typeface="思源宋体 CN" panose="02020400000000000000" pitchFamily="18" charset="-122"/>
                <a:cs typeface="+mn-ea"/>
                <a:sym typeface="思源黑体 CN Bold" panose="020B0800000000000000" pitchFamily="34" charset="-122"/>
              </a:rPr>
              <a:t>你在编制项目计划时，应该考虑那些情况？</a:t>
            </a:r>
            <a:endParaRPr lang="zh-CN" altLang="en-US" b="1" dirty="0"/>
          </a:p>
        </p:txBody>
      </p:sp>
      <p:grpSp>
        <p:nvGrpSpPr>
          <p:cNvPr id="12" name="组合 11">
            <a:extLst>
              <a:ext uri="{FF2B5EF4-FFF2-40B4-BE49-F238E27FC236}">
                <a16:creationId xmlns:a16="http://schemas.microsoft.com/office/drawing/2014/main" id="{42252B08-D1D8-92D0-82EF-0F54801411F1}"/>
              </a:ext>
            </a:extLst>
          </p:cNvPr>
          <p:cNvGrpSpPr/>
          <p:nvPr/>
        </p:nvGrpSpPr>
        <p:grpSpPr>
          <a:xfrm>
            <a:off x="6422294" y="3967309"/>
            <a:ext cx="5476554" cy="2449169"/>
            <a:chOff x="3622646" y="3349634"/>
            <a:chExt cx="5476554" cy="2449169"/>
          </a:xfrm>
        </p:grpSpPr>
        <p:grpSp>
          <p:nvGrpSpPr>
            <p:cNvPr id="13" name="组合 12">
              <a:extLst>
                <a:ext uri="{FF2B5EF4-FFF2-40B4-BE49-F238E27FC236}">
                  <a16:creationId xmlns:a16="http://schemas.microsoft.com/office/drawing/2014/main" id="{CCCD704C-CBFF-0513-6EF2-ABBE12DC0720}"/>
                </a:ext>
              </a:extLst>
            </p:cNvPr>
            <p:cNvGrpSpPr/>
            <p:nvPr/>
          </p:nvGrpSpPr>
          <p:grpSpPr>
            <a:xfrm>
              <a:off x="3622646" y="3423650"/>
              <a:ext cx="812800" cy="812800"/>
              <a:chOff x="1990711" y="2246848"/>
              <a:chExt cx="812800" cy="812800"/>
            </a:xfrm>
          </p:grpSpPr>
          <p:sp>
            <p:nvSpPr>
              <p:cNvPr id="16" name="Oval 12">
                <a:extLst>
                  <a:ext uri="{FF2B5EF4-FFF2-40B4-BE49-F238E27FC236}">
                    <a16:creationId xmlns:a16="http://schemas.microsoft.com/office/drawing/2014/main" id="{589C5348-9E75-0987-C3A5-74803E44E3C5}"/>
                  </a:ext>
                </a:extLst>
              </p:cNvPr>
              <p:cNvSpPr/>
              <p:nvPr/>
            </p:nvSpPr>
            <p:spPr>
              <a:xfrm>
                <a:off x="1990711" y="2246848"/>
                <a:ext cx="812800" cy="812800"/>
              </a:xfrm>
              <a:prstGeom prst="ellipse">
                <a:avLst/>
              </a:prstGeom>
              <a:solidFill>
                <a:srgbClr val="5FB2B0">
                  <a:alpha val="20000"/>
                </a:srgbClr>
              </a:solidFill>
              <a:ln w="12700" cap="flat" cmpd="sng" algn="ctr">
                <a:noFill/>
                <a:prstDash val="solid"/>
                <a:miter lim="800000"/>
              </a:ln>
              <a:effectLst>
                <a:outerShdw blurRad="444500" sx="102000" sy="102000" algn="ctr" rotWithShape="0">
                  <a:srgbClr val="FFFFFF">
                    <a:lumMod val="75000"/>
                    <a:alpha val="40000"/>
                  </a:srgbClr>
                </a:outerShdw>
              </a:effectLst>
            </p:spPr>
            <p:txBody>
              <a:bodyPr rtlCol="0" anchor="ctr"/>
              <a:lstStyle/>
              <a:p>
                <a:pPr marL="0" marR="0" lvl="0" indent="0" algn="ctr" defTabSz="60957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lumMod val="75000"/>
                      <a:lumOff val="25000"/>
                    </a:prstClr>
                  </a:solidFill>
                  <a:effectLst/>
                  <a:uLnTx/>
                  <a:uFillTx/>
                  <a:latin typeface="思源宋体 CN" panose="02020400000000000000" pitchFamily="18" charset="-122"/>
                  <a:ea typeface="思源宋体 CN" panose="02020400000000000000" pitchFamily="18" charset="-122"/>
                  <a:cs typeface="+mn-cs"/>
                  <a:sym typeface="思源黑体 CN Bold" panose="020B0800000000000000" pitchFamily="34" charset="-122"/>
                </a:endParaRPr>
              </a:p>
            </p:txBody>
          </p:sp>
          <p:sp>
            <p:nvSpPr>
              <p:cNvPr id="17" name="Oval 13">
                <a:extLst>
                  <a:ext uri="{FF2B5EF4-FFF2-40B4-BE49-F238E27FC236}">
                    <a16:creationId xmlns:a16="http://schemas.microsoft.com/office/drawing/2014/main" id="{071BC873-654C-B9AE-A032-7E1051AD033C}"/>
                  </a:ext>
                </a:extLst>
              </p:cNvPr>
              <p:cNvSpPr/>
              <p:nvPr/>
            </p:nvSpPr>
            <p:spPr>
              <a:xfrm>
                <a:off x="2142769" y="2399925"/>
                <a:ext cx="508684" cy="508684"/>
              </a:xfrm>
              <a:prstGeom prst="ellipse">
                <a:avLst/>
              </a:prstGeom>
              <a:solidFill>
                <a:srgbClr val="5FB2B0"/>
              </a:solidFill>
              <a:ln w="12700" cap="flat" cmpd="sng" algn="ctr">
                <a:noFill/>
                <a:prstDash val="solid"/>
                <a:miter lim="800000"/>
              </a:ln>
              <a:effectLst/>
            </p:spPr>
            <p:txBody>
              <a:bodyPr rtlCol="0" anchor="ctr"/>
              <a:lstStyle/>
              <a:p>
                <a:pPr marL="0" marR="0" lvl="0" indent="0" algn="ctr" defTabSz="609570" rtl="0" eaLnBrk="1" fontAlgn="auto" latinLnBrk="0" hangingPunct="1">
                  <a:lnSpc>
                    <a:spcPct val="100000"/>
                  </a:lnSpc>
                  <a:spcBef>
                    <a:spcPts val="0"/>
                  </a:spcBef>
                  <a:spcAft>
                    <a:spcPts val="0"/>
                  </a:spcAft>
                  <a:buClrTx/>
                  <a:buSzTx/>
                  <a:buFontTx/>
                  <a:buNone/>
                  <a:tabLst/>
                  <a:defRPr/>
                </a:pPr>
                <a:r>
                  <a:rPr kumimoji="0" lang="en-US" altLang="zh-CN" sz="3200" b="1" i="0" u="none" strike="noStrike" kern="0" cap="none" spc="0" normalizeH="0" baseline="0" noProof="0" dirty="0">
                    <a:ln>
                      <a:noFill/>
                    </a:ln>
                    <a:solidFill>
                      <a:prstClr val="white"/>
                    </a:solidFill>
                    <a:effectLst/>
                    <a:uLnTx/>
                    <a:uFillTx/>
                    <a:latin typeface="Arial Black" panose="020B0A04020102020204" pitchFamily="34" charset="0"/>
                    <a:ea typeface="思源宋体 CN" panose="02020400000000000000" pitchFamily="18" charset="-122"/>
                    <a:cs typeface="Arial" panose="020B0604020202020204" pitchFamily="34" charset="0"/>
                    <a:sym typeface="思源黑体 CN Bold" panose="020B0800000000000000" pitchFamily="34" charset="-122"/>
                  </a:rPr>
                  <a:t>4</a:t>
                </a:r>
              </a:p>
            </p:txBody>
          </p:sp>
        </p:grpSp>
        <p:sp>
          <p:nvSpPr>
            <p:cNvPr id="14" name="矩形 13">
              <a:extLst>
                <a:ext uri="{FF2B5EF4-FFF2-40B4-BE49-F238E27FC236}">
                  <a16:creationId xmlns:a16="http://schemas.microsoft.com/office/drawing/2014/main" id="{6D647E0D-ADA7-587A-569C-763FC95FE569}"/>
                </a:ext>
              </a:extLst>
            </p:cNvPr>
            <p:cNvSpPr/>
            <p:nvPr/>
          </p:nvSpPr>
          <p:spPr>
            <a:xfrm>
              <a:off x="4533700" y="3349634"/>
              <a:ext cx="2236510" cy="4001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0" cap="none" spc="0" normalizeH="0" baseline="0" noProof="0" dirty="0">
                  <a:ln>
                    <a:noFill/>
                  </a:ln>
                  <a:solidFill>
                    <a:prstClr val="black">
                      <a:lumMod val="65000"/>
                      <a:lumOff val="35000"/>
                    </a:prstClr>
                  </a:solidFill>
                  <a:effectLst/>
                  <a:uLnTx/>
                  <a:uFillTx/>
                  <a:latin typeface="思源宋体 CN" panose="02020400000000000000" pitchFamily="18" charset="-122"/>
                  <a:ea typeface="思源宋体 CN" panose="02020400000000000000" pitchFamily="18" charset="-122"/>
                  <a:cs typeface="+mn-cs"/>
                  <a:sym typeface="思源黑体 CN Bold" panose="020B0800000000000000" pitchFamily="34" charset="-122"/>
                </a:rPr>
                <a:t>项目质量管理计划</a:t>
              </a:r>
            </a:p>
          </p:txBody>
        </p:sp>
        <p:sp>
          <p:nvSpPr>
            <p:cNvPr id="15" name="矩形 14">
              <a:extLst>
                <a:ext uri="{FF2B5EF4-FFF2-40B4-BE49-F238E27FC236}">
                  <a16:creationId xmlns:a16="http://schemas.microsoft.com/office/drawing/2014/main" id="{F9B8FE59-B2D3-0D5D-A70D-79C1338BADA8}"/>
                </a:ext>
              </a:extLst>
            </p:cNvPr>
            <p:cNvSpPr/>
            <p:nvPr/>
          </p:nvSpPr>
          <p:spPr>
            <a:xfrm>
              <a:off x="4610645" y="3805565"/>
              <a:ext cx="4488555" cy="1993238"/>
            </a:xfrm>
            <a:prstGeom prst="rect">
              <a:avLst/>
            </a:prstGeom>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black">
                      <a:lumMod val="65000"/>
                      <a:lumOff val="35000"/>
                    </a:prstClr>
                  </a:solidFill>
                  <a:effectLst/>
                  <a:uLnTx/>
                  <a:uFillTx/>
                  <a:latin typeface="思源宋体 CN" panose="02020400000000000000" pitchFamily="18" charset="-122"/>
                  <a:ea typeface="思源宋体 CN" panose="02020400000000000000" pitchFamily="18" charset="-122"/>
                  <a:cs typeface="+mn-cs"/>
                </a:rPr>
                <a:t>制定项目的质量标准和验收标准，确保项目成果符合预期，并定期进行质量检查和测试工作。主要过程包括质量计划、质量保证和质量控制。经常采用的管理工具有质量标准控制技术、基准点法、流程图表、帕累托图分析、 </a:t>
              </a:r>
              <a:r>
                <a:rPr kumimoji="0" lang="en-US" altLang="zh-CN" sz="1400" b="0" i="0" u="none" strike="noStrike" kern="1200" cap="none" spc="0" normalizeH="0" baseline="0" noProof="0" dirty="0">
                  <a:ln>
                    <a:noFill/>
                  </a:ln>
                  <a:solidFill>
                    <a:prstClr val="black">
                      <a:lumMod val="65000"/>
                      <a:lumOff val="35000"/>
                    </a:prstClr>
                  </a:solidFill>
                  <a:effectLst/>
                  <a:uLnTx/>
                  <a:uFillTx/>
                  <a:latin typeface="思源宋体 CN" panose="02020400000000000000" pitchFamily="18" charset="-122"/>
                  <a:ea typeface="思源宋体 CN" panose="02020400000000000000" pitchFamily="18" charset="-122"/>
                  <a:cs typeface="+mn-cs"/>
                </a:rPr>
                <a:t>6 sigma</a:t>
              </a:r>
              <a:r>
                <a:rPr kumimoji="0" lang="zh-CN" altLang="en-US" sz="1400" b="0" i="0" u="none" strike="noStrike" kern="1200" cap="none" spc="0" normalizeH="0" baseline="0" noProof="0" dirty="0">
                  <a:ln>
                    <a:noFill/>
                  </a:ln>
                  <a:solidFill>
                    <a:prstClr val="black">
                      <a:lumMod val="65000"/>
                      <a:lumOff val="35000"/>
                    </a:prstClr>
                  </a:solidFill>
                  <a:effectLst/>
                  <a:uLnTx/>
                  <a:uFillTx/>
                  <a:latin typeface="思源宋体 CN" panose="02020400000000000000" pitchFamily="18" charset="-122"/>
                  <a:ea typeface="思源宋体 CN" panose="02020400000000000000" pitchFamily="18" charset="-122"/>
                  <a:cs typeface="+mn-cs"/>
                </a:rPr>
                <a:t>工具（鱼骨图）等。目的是为了确保满足顾客需求达到质量要求，以最大限度减小风险。</a:t>
              </a:r>
            </a:p>
          </p:txBody>
        </p:sp>
      </p:grpSp>
      <p:grpSp>
        <p:nvGrpSpPr>
          <p:cNvPr id="6" name="组合 5">
            <a:extLst>
              <a:ext uri="{FF2B5EF4-FFF2-40B4-BE49-F238E27FC236}">
                <a16:creationId xmlns:a16="http://schemas.microsoft.com/office/drawing/2014/main" id="{67A321FF-29D3-C280-D2BC-351F7616AE13}"/>
              </a:ext>
            </a:extLst>
          </p:cNvPr>
          <p:cNvGrpSpPr/>
          <p:nvPr/>
        </p:nvGrpSpPr>
        <p:grpSpPr>
          <a:xfrm>
            <a:off x="831454" y="4041325"/>
            <a:ext cx="5330949" cy="1747017"/>
            <a:chOff x="2816184" y="4539959"/>
            <a:chExt cx="5330949" cy="1747017"/>
          </a:xfrm>
        </p:grpSpPr>
        <p:grpSp>
          <p:nvGrpSpPr>
            <p:cNvPr id="8" name="组合 7">
              <a:extLst>
                <a:ext uri="{FF2B5EF4-FFF2-40B4-BE49-F238E27FC236}">
                  <a16:creationId xmlns:a16="http://schemas.microsoft.com/office/drawing/2014/main" id="{9DEE2C5B-0504-E64A-9078-3D91D8964BA3}"/>
                </a:ext>
              </a:extLst>
            </p:cNvPr>
            <p:cNvGrpSpPr/>
            <p:nvPr/>
          </p:nvGrpSpPr>
          <p:grpSpPr>
            <a:xfrm>
              <a:off x="2816184" y="4568370"/>
              <a:ext cx="812800" cy="812800"/>
              <a:chOff x="1990711" y="2246848"/>
              <a:chExt cx="812800" cy="812800"/>
            </a:xfrm>
          </p:grpSpPr>
          <p:sp>
            <p:nvSpPr>
              <p:cNvPr id="24" name="Oval 12">
                <a:extLst>
                  <a:ext uri="{FF2B5EF4-FFF2-40B4-BE49-F238E27FC236}">
                    <a16:creationId xmlns:a16="http://schemas.microsoft.com/office/drawing/2014/main" id="{1E1FBA09-B3B3-F6C1-B692-6B0F7C3AA7DA}"/>
                  </a:ext>
                </a:extLst>
              </p:cNvPr>
              <p:cNvSpPr/>
              <p:nvPr/>
            </p:nvSpPr>
            <p:spPr>
              <a:xfrm>
                <a:off x="1990711" y="2246848"/>
                <a:ext cx="812800" cy="812800"/>
              </a:xfrm>
              <a:prstGeom prst="ellipse">
                <a:avLst/>
              </a:prstGeom>
              <a:solidFill>
                <a:srgbClr val="3B6B9F">
                  <a:alpha val="20000"/>
                </a:srgbClr>
              </a:solidFill>
              <a:ln w="12700" cap="flat" cmpd="sng" algn="ctr">
                <a:noFill/>
                <a:prstDash val="solid"/>
                <a:miter lim="800000"/>
              </a:ln>
              <a:effectLst>
                <a:outerShdw blurRad="444500" sx="102000" sy="102000" algn="ctr" rotWithShape="0">
                  <a:srgbClr val="FFFFFF">
                    <a:lumMod val="75000"/>
                    <a:alpha val="40000"/>
                  </a:srgbClr>
                </a:outerShdw>
              </a:effectLst>
            </p:spPr>
            <p:txBody>
              <a:bodyPr rtlCol="0" anchor="ctr"/>
              <a:lstStyle/>
              <a:p>
                <a:pPr marL="0" marR="0" lvl="0" indent="0" algn="ctr" defTabSz="60957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lumMod val="75000"/>
                      <a:lumOff val="25000"/>
                    </a:prstClr>
                  </a:solidFill>
                  <a:effectLst/>
                  <a:uLnTx/>
                  <a:uFillTx/>
                  <a:latin typeface="思源宋体 CN" panose="02020400000000000000" pitchFamily="18" charset="-122"/>
                  <a:ea typeface="思源宋体 CN" panose="02020400000000000000" pitchFamily="18" charset="-122"/>
                  <a:cs typeface="+mn-cs"/>
                  <a:sym typeface="思源黑体 CN Bold" panose="020B0800000000000000" pitchFamily="34" charset="-122"/>
                </a:endParaRPr>
              </a:p>
            </p:txBody>
          </p:sp>
          <p:sp>
            <p:nvSpPr>
              <p:cNvPr id="25" name="Oval 13">
                <a:extLst>
                  <a:ext uri="{FF2B5EF4-FFF2-40B4-BE49-F238E27FC236}">
                    <a16:creationId xmlns:a16="http://schemas.microsoft.com/office/drawing/2014/main" id="{421EF812-9B25-CF67-22B5-4669A3BA71F6}"/>
                  </a:ext>
                </a:extLst>
              </p:cNvPr>
              <p:cNvSpPr/>
              <p:nvPr/>
            </p:nvSpPr>
            <p:spPr>
              <a:xfrm>
                <a:off x="2142769" y="2399925"/>
                <a:ext cx="508684" cy="508684"/>
              </a:xfrm>
              <a:prstGeom prst="ellipse">
                <a:avLst/>
              </a:prstGeom>
              <a:solidFill>
                <a:srgbClr val="3B6B9F"/>
              </a:solidFill>
              <a:ln w="12700" cap="flat" cmpd="sng" algn="ctr">
                <a:noFill/>
                <a:prstDash val="solid"/>
                <a:miter lim="800000"/>
              </a:ln>
              <a:effectLst/>
            </p:spPr>
            <p:txBody>
              <a:bodyPr rtlCol="0" anchor="ctr"/>
              <a:lstStyle/>
              <a:p>
                <a:pPr marL="0" marR="0" lvl="0" indent="0" algn="ctr" defTabSz="609570" rtl="0" eaLnBrk="1" fontAlgn="auto" latinLnBrk="0" hangingPunct="1">
                  <a:lnSpc>
                    <a:spcPct val="100000"/>
                  </a:lnSpc>
                  <a:spcBef>
                    <a:spcPts val="0"/>
                  </a:spcBef>
                  <a:spcAft>
                    <a:spcPts val="0"/>
                  </a:spcAft>
                  <a:buClrTx/>
                  <a:buSzTx/>
                  <a:buFontTx/>
                  <a:buNone/>
                  <a:tabLst/>
                  <a:defRPr/>
                </a:pPr>
                <a:r>
                  <a:rPr lang="en-US" sz="3200" b="1" kern="0" dirty="0">
                    <a:solidFill>
                      <a:prstClr val="white"/>
                    </a:solidFill>
                    <a:latin typeface="Arial Black" panose="020B0A04020102020204" pitchFamily="34" charset="0"/>
                    <a:ea typeface="思源宋体 CN" panose="02020400000000000000" pitchFamily="18" charset="-122"/>
                    <a:cs typeface="Arial" panose="020B0604020202020204" pitchFamily="34" charset="0"/>
                    <a:sym typeface="思源黑体 CN Bold" panose="020B0800000000000000" pitchFamily="34" charset="-122"/>
                  </a:rPr>
                  <a:t>3</a:t>
                </a:r>
                <a:endParaRPr kumimoji="0" lang="en-US" sz="3200" b="1" i="0" u="none" strike="noStrike" kern="0" cap="none" spc="0" normalizeH="0" baseline="0" noProof="0" dirty="0">
                  <a:ln>
                    <a:noFill/>
                  </a:ln>
                  <a:solidFill>
                    <a:prstClr val="white"/>
                  </a:solidFill>
                  <a:effectLst/>
                  <a:uLnTx/>
                  <a:uFillTx/>
                  <a:latin typeface="Arial Black" panose="020B0A04020102020204" pitchFamily="34" charset="0"/>
                  <a:ea typeface="思源宋体 CN" panose="02020400000000000000" pitchFamily="18" charset="-122"/>
                  <a:cs typeface="Arial" panose="020B0604020202020204" pitchFamily="34" charset="0"/>
                  <a:sym typeface="思源黑体 CN Bold" panose="020B0800000000000000" pitchFamily="34" charset="-122"/>
                </a:endParaRPr>
              </a:p>
            </p:txBody>
          </p:sp>
        </p:grpSp>
        <p:sp>
          <p:nvSpPr>
            <p:cNvPr id="9" name="矩形 8">
              <a:extLst>
                <a:ext uri="{FF2B5EF4-FFF2-40B4-BE49-F238E27FC236}">
                  <a16:creationId xmlns:a16="http://schemas.microsoft.com/office/drawing/2014/main" id="{0BD4D552-7E35-6BD7-2A2B-1046BD88F36B}"/>
                </a:ext>
              </a:extLst>
            </p:cNvPr>
            <p:cNvSpPr/>
            <p:nvPr/>
          </p:nvSpPr>
          <p:spPr>
            <a:xfrm>
              <a:off x="3748870" y="4539959"/>
              <a:ext cx="2236510" cy="4001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0" cap="none" spc="0" normalizeH="0" baseline="0" noProof="0" dirty="0">
                  <a:ln>
                    <a:noFill/>
                  </a:ln>
                  <a:solidFill>
                    <a:prstClr val="black">
                      <a:lumMod val="65000"/>
                      <a:lumOff val="35000"/>
                    </a:prstClr>
                  </a:solidFill>
                  <a:effectLst/>
                  <a:uLnTx/>
                  <a:uFillTx/>
                  <a:latin typeface="思源宋体 CN" panose="02020400000000000000" pitchFamily="18" charset="-122"/>
                  <a:ea typeface="思源宋体 CN" panose="02020400000000000000" pitchFamily="18" charset="-122"/>
                  <a:cs typeface="+mn-cs"/>
                  <a:sym typeface="思源黑体 CN Bold" panose="020B0800000000000000" pitchFamily="34" charset="-122"/>
                </a:rPr>
                <a:t>项目成本管理计划</a:t>
              </a:r>
            </a:p>
          </p:txBody>
        </p:sp>
        <p:sp>
          <p:nvSpPr>
            <p:cNvPr id="10" name="矩形 9">
              <a:extLst>
                <a:ext uri="{FF2B5EF4-FFF2-40B4-BE49-F238E27FC236}">
                  <a16:creationId xmlns:a16="http://schemas.microsoft.com/office/drawing/2014/main" id="{E1BDACBC-BF1F-8482-3ED6-E3C38FE6DE14}"/>
                </a:ext>
              </a:extLst>
            </p:cNvPr>
            <p:cNvSpPr/>
            <p:nvPr/>
          </p:nvSpPr>
          <p:spPr>
            <a:xfrm>
              <a:off x="3748871" y="4940069"/>
              <a:ext cx="4398262" cy="1346907"/>
            </a:xfrm>
            <a:prstGeom prst="rect">
              <a:avLst/>
            </a:prstGeom>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black">
                      <a:lumMod val="65000"/>
                      <a:lumOff val="35000"/>
                    </a:prstClr>
                  </a:solidFill>
                  <a:effectLst/>
                  <a:uLnTx/>
                  <a:uFillTx/>
                  <a:latin typeface="思源宋体 CN" panose="02020400000000000000" pitchFamily="18" charset="-122"/>
                  <a:ea typeface="思源宋体 CN" panose="02020400000000000000" pitchFamily="18" charset="-122"/>
                  <a:cs typeface="+mn-cs"/>
                </a:rPr>
                <a:t>制定详细的成本预算，估算各项任务和资源的成本。目的是为了确保项目在预算范围之内，任务包括资源计划、成本估算、成本预算和成本控制。可采用的管理工具有成本估算技术、生命周期费用分析技术等。</a:t>
              </a:r>
            </a:p>
          </p:txBody>
        </p:sp>
      </p:grpSp>
    </p:spTree>
    <p:extLst>
      <p:ext uri="{BB962C8B-B14F-4D97-AF65-F5344CB8AC3E}">
        <p14:creationId xmlns:p14="http://schemas.microsoft.com/office/powerpoint/2010/main" val="1704430198"/>
      </p:ext>
    </p:extLst>
  </p:cSld>
  <p:clrMapOvr>
    <a:masterClrMapping/>
  </p:clrMapOvr>
  <mc:AlternateContent xmlns:mc="http://schemas.openxmlformats.org/markup-compatibility/2006" xmlns:p14="http://schemas.microsoft.com/office/powerpoint/2010/main">
    <mc:Choice Requires="p14">
      <p:transition spd="slow" p14:dur="2500" advTm="0">
        <p:checker/>
      </p:transition>
    </mc:Choice>
    <mc:Fallback xmlns="">
      <p:transition spd="slow" advTm="0">
        <p:checker/>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组合 49">
            <a:extLst>
              <a:ext uri="{FF2B5EF4-FFF2-40B4-BE49-F238E27FC236}">
                <a16:creationId xmlns:a16="http://schemas.microsoft.com/office/drawing/2014/main" id="{8AD9F39E-10EE-43BE-9457-4A67DD2CEA0B}"/>
              </a:ext>
            </a:extLst>
          </p:cNvPr>
          <p:cNvGrpSpPr/>
          <p:nvPr/>
        </p:nvGrpSpPr>
        <p:grpSpPr>
          <a:xfrm>
            <a:off x="737372" y="1666106"/>
            <a:ext cx="5032336" cy="2367188"/>
            <a:chOff x="4429108" y="2265019"/>
            <a:chExt cx="5032336" cy="2367188"/>
          </a:xfrm>
        </p:grpSpPr>
        <p:grpSp>
          <p:nvGrpSpPr>
            <p:cNvPr id="51" name="组合 50">
              <a:extLst>
                <a:ext uri="{FF2B5EF4-FFF2-40B4-BE49-F238E27FC236}">
                  <a16:creationId xmlns:a16="http://schemas.microsoft.com/office/drawing/2014/main" id="{E62B5192-8B60-4F99-A604-48BA59097C4B}"/>
                </a:ext>
              </a:extLst>
            </p:cNvPr>
            <p:cNvGrpSpPr/>
            <p:nvPr/>
          </p:nvGrpSpPr>
          <p:grpSpPr>
            <a:xfrm>
              <a:off x="4429108" y="2278930"/>
              <a:ext cx="812800" cy="812800"/>
              <a:chOff x="1990711" y="2246848"/>
              <a:chExt cx="812800" cy="812800"/>
            </a:xfrm>
          </p:grpSpPr>
          <p:sp>
            <p:nvSpPr>
              <p:cNvPr id="54" name="Oval 12">
                <a:extLst>
                  <a:ext uri="{FF2B5EF4-FFF2-40B4-BE49-F238E27FC236}">
                    <a16:creationId xmlns:a16="http://schemas.microsoft.com/office/drawing/2014/main" id="{55B1FEA5-BDAF-4806-B1A7-F319ED72B378}"/>
                  </a:ext>
                </a:extLst>
              </p:cNvPr>
              <p:cNvSpPr/>
              <p:nvPr/>
            </p:nvSpPr>
            <p:spPr>
              <a:xfrm>
                <a:off x="1990711" y="2246848"/>
                <a:ext cx="812800" cy="812800"/>
              </a:xfrm>
              <a:prstGeom prst="ellipse">
                <a:avLst/>
              </a:prstGeom>
              <a:solidFill>
                <a:srgbClr val="3B6B9F">
                  <a:alpha val="20000"/>
                </a:srgbClr>
              </a:solidFill>
              <a:ln w="12700" cap="flat" cmpd="sng" algn="ctr">
                <a:noFill/>
                <a:prstDash val="solid"/>
                <a:miter lim="800000"/>
              </a:ln>
              <a:effectLst>
                <a:outerShdw blurRad="444500" sx="102000" sy="102000" algn="ctr" rotWithShape="0">
                  <a:srgbClr val="FFFFFF">
                    <a:lumMod val="75000"/>
                    <a:alpha val="40000"/>
                  </a:srgbClr>
                </a:outerShdw>
              </a:effectLst>
            </p:spPr>
            <p:txBody>
              <a:bodyPr rtlCol="0" anchor="ctr"/>
              <a:lstStyle/>
              <a:p>
                <a:pPr marL="0" marR="0" lvl="0" indent="0" algn="ctr" defTabSz="60957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lumMod val="75000"/>
                      <a:lumOff val="25000"/>
                    </a:prstClr>
                  </a:solidFill>
                  <a:effectLst/>
                  <a:uLnTx/>
                  <a:uFillTx/>
                  <a:latin typeface="思源宋体 CN" panose="02020400000000000000" pitchFamily="18" charset="-122"/>
                  <a:ea typeface="思源宋体 CN" panose="02020400000000000000" pitchFamily="18" charset="-122"/>
                  <a:cs typeface="+mn-cs"/>
                  <a:sym typeface="思源黑体 CN Bold" panose="020B0800000000000000" pitchFamily="34" charset="-122"/>
                </a:endParaRPr>
              </a:p>
            </p:txBody>
          </p:sp>
          <p:sp>
            <p:nvSpPr>
              <p:cNvPr id="55" name="Oval 13">
                <a:extLst>
                  <a:ext uri="{FF2B5EF4-FFF2-40B4-BE49-F238E27FC236}">
                    <a16:creationId xmlns:a16="http://schemas.microsoft.com/office/drawing/2014/main" id="{B61B1EAA-682F-44D2-9989-A5F15AE2E24D}"/>
                  </a:ext>
                </a:extLst>
              </p:cNvPr>
              <p:cNvSpPr/>
              <p:nvPr/>
            </p:nvSpPr>
            <p:spPr>
              <a:xfrm>
                <a:off x="2142769" y="2399925"/>
                <a:ext cx="508684" cy="508684"/>
              </a:xfrm>
              <a:prstGeom prst="ellipse">
                <a:avLst/>
              </a:prstGeom>
              <a:solidFill>
                <a:srgbClr val="3B6B9F"/>
              </a:solidFill>
              <a:ln w="12700" cap="flat" cmpd="sng" algn="ctr">
                <a:noFill/>
                <a:prstDash val="solid"/>
                <a:miter lim="800000"/>
              </a:ln>
              <a:effectLst/>
            </p:spPr>
            <p:txBody>
              <a:bodyPr rtlCol="0" anchor="ctr"/>
              <a:lstStyle/>
              <a:p>
                <a:pPr marL="0" marR="0" lvl="0" indent="0" algn="ctr" defTabSz="609570" rtl="0" eaLnBrk="1" fontAlgn="auto" latinLnBrk="0" hangingPunct="1">
                  <a:lnSpc>
                    <a:spcPct val="100000"/>
                  </a:lnSpc>
                  <a:spcBef>
                    <a:spcPts val="0"/>
                  </a:spcBef>
                  <a:spcAft>
                    <a:spcPts val="0"/>
                  </a:spcAft>
                  <a:buClrTx/>
                  <a:buSzTx/>
                  <a:buFontTx/>
                  <a:buNone/>
                  <a:tabLst/>
                  <a:defRPr/>
                </a:pPr>
                <a:r>
                  <a:rPr kumimoji="0" lang="en-US" sz="3200" b="1" i="0" u="none" strike="noStrike" kern="0" cap="none" spc="0" normalizeH="0" baseline="0" noProof="0" dirty="0">
                    <a:ln>
                      <a:noFill/>
                    </a:ln>
                    <a:solidFill>
                      <a:prstClr val="white"/>
                    </a:solidFill>
                    <a:effectLst/>
                    <a:uLnTx/>
                    <a:uFillTx/>
                    <a:latin typeface="Arial Black" panose="020B0A04020102020204" pitchFamily="34" charset="0"/>
                    <a:ea typeface="思源宋体 CN" panose="02020400000000000000" pitchFamily="18" charset="-122"/>
                    <a:cs typeface="Arial" panose="020B0604020202020204" pitchFamily="34" charset="0"/>
                    <a:sym typeface="思源黑体 CN Bold" panose="020B0800000000000000" pitchFamily="34" charset="-122"/>
                  </a:rPr>
                  <a:t>5</a:t>
                </a:r>
              </a:p>
            </p:txBody>
          </p:sp>
        </p:grpSp>
        <p:sp>
          <p:nvSpPr>
            <p:cNvPr id="52" name="矩形 51">
              <a:extLst>
                <a:ext uri="{FF2B5EF4-FFF2-40B4-BE49-F238E27FC236}">
                  <a16:creationId xmlns:a16="http://schemas.microsoft.com/office/drawing/2014/main" id="{E12CBCFD-3660-490C-9CAF-EAE2C46D739E}"/>
                </a:ext>
              </a:extLst>
            </p:cNvPr>
            <p:cNvSpPr/>
            <p:nvPr/>
          </p:nvSpPr>
          <p:spPr>
            <a:xfrm>
              <a:off x="5318530" y="2265019"/>
              <a:ext cx="2749471" cy="4001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0" cap="none" spc="0" normalizeH="0" baseline="0" noProof="0" dirty="0">
                  <a:ln>
                    <a:noFill/>
                  </a:ln>
                  <a:solidFill>
                    <a:schemeClr val="tx1">
                      <a:lumMod val="65000"/>
                      <a:lumOff val="35000"/>
                    </a:schemeClr>
                  </a:solidFill>
                  <a:effectLst/>
                  <a:uLnTx/>
                  <a:uFillTx/>
                  <a:latin typeface="思源宋体 CN" panose="02020400000000000000" pitchFamily="18" charset="-122"/>
                  <a:ea typeface="思源宋体 CN" panose="02020400000000000000" pitchFamily="18" charset="-122"/>
                  <a:cs typeface="+mn-cs"/>
                  <a:sym typeface="思源黑体 CN Bold" panose="020B0800000000000000" pitchFamily="34" charset="-122"/>
                </a:rPr>
                <a:t>项目人力资源管理计划</a:t>
              </a:r>
            </a:p>
          </p:txBody>
        </p:sp>
        <p:sp>
          <p:nvSpPr>
            <p:cNvPr id="53" name="矩形 52">
              <a:extLst>
                <a:ext uri="{FF2B5EF4-FFF2-40B4-BE49-F238E27FC236}">
                  <a16:creationId xmlns:a16="http://schemas.microsoft.com/office/drawing/2014/main" id="{93A96EBA-3411-4DFC-9EE3-546EF5567E5C}"/>
                </a:ext>
              </a:extLst>
            </p:cNvPr>
            <p:cNvSpPr/>
            <p:nvPr/>
          </p:nvSpPr>
          <p:spPr>
            <a:xfrm>
              <a:off x="5318531" y="2638969"/>
              <a:ext cx="4142913" cy="1993238"/>
            </a:xfrm>
            <a:prstGeom prst="rect">
              <a:avLst/>
            </a:prstGeom>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zh-CN" altLang="en-US" sz="1400" dirty="0">
                  <a:solidFill>
                    <a:schemeClr val="tx1">
                      <a:lumMod val="65000"/>
                      <a:lumOff val="35000"/>
                    </a:schemeClr>
                  </a:solidFill>
                  <a:latin typeface="思源宋体 CN" panose="02020400000000000000" pitchFamily="18" charset="-122"/>
                  <a:ea typeface="思源宋体 CN" panose="02020400000000000000" pitchFamily="18" charset="-122"/>
                </a:rPr>
                <a:t>识别和分配适当的团队成员，根据他们的技能和经验分配任务并安排好项目所需要的物资和设备，确保在项目需要时间段内可以使用。计划主要包含组织计划、人员招聘和项目团队建设，可以使用责任分配矩阵、组织结构图、人员配置计划、激励和考核模式等工具做好人力资源管理。</a:t>
              </a:r>
              <a:endParaRPr kumimoji="0" lang="zh-CN" altLang="en-US" sz="1400" b="0" i="0" u="none" strike="noStrike" kern="1200" cap="none" spc="0" normalizeH="0" baseline="0" noProof="0" dirty="0">
                <a:ln>
                  <a:noFill/>
                </a:ln>
                <a:solidFill>
                  <a:schemeClr val="tx1">
                    <a:lumMod val="65000"/>
                    <a:lumOff val="35000"/>
                  </a:schemeClr>
                </a:solidFill>
                <a:effectLst/>
                <a:uLnTx/>
                <a:uFillTx/>
                <a:latin typeface="思源宋体 CN" panose="02020400000000000000" pitchFamily="18" charset="-122"/>
                <a:ea typeface="思源宋体 CN" panose="02020400000000000000" pitchFamily="18" charset="-122"/>
                <a:cs typeface="+mn-cs"/>
              </a:endParaRPr>
            </a:p>
          </p:txBody>
        </p:sp>
      </p:grpSp>
      <p:grpSp>
        <p:nvGrpSpPr>
          <p:cNvPr id="56" name="组合 55">
            <a:extLst>
              <a:ext uri="{FF2B5EF4-FFF2-40B4-BE49-F238E27FC236}">
                <a16:creationId xmlns:a16="http://schemas.microsoft.com/office/drawing/2014/main" id="{44F70FF1-AF78-4C61-873F-02DFF82CDD20}"/>
              </a:ext>
            </a:extLst>
          </p:cNvPr>
          <p:cNvGrpSpPr/>
          <p:nvPr/>
        </p:nvGrpSpPr>
        <p:grpSpPr>
          <a:xfrm>
            <a:off x="6422294" y="1680017"/>
            <a:ext cx="5032336" cy="2070183"/>
            <a:chOff x="3622646" y="3349634"/>
            <a:chExt cx="5032336" cy="2070183"/>
          </a:xfrm>
        </p:grpSpPr>
        <p:grpSp>
          <p:nvGrpSpPr>
            <p:cNvPr id="57" name="组合 56">
              <a:extLst>
                <a:ext uri="{FF2B5EF4-FFF2-40B4-BE49-F238E27FC236}">
                  <a16:creationId xmlns:a16="http://schemas.microsoft.com/office/drawing/2014/main" id="{96C78244-F3AA-4946-9E07-024C2B669C06}"/>
                </a:ext>
              </a:extLst>
            </p:cNvPr>
            <p:cNvGrpSpPr/>
            <p:nvPr/>
          </p:nvGrpSpPr>
          <p:grpSpPr>
            <a:xfrm>
              <a:off x="3622646" y="3423650"/>
              <a:ext cx="812800" cy="812800"/>
              <a:chOff x="1990711" y="2246848"/>
              <a:chExt cx="812800" cy="812800"/>
            </a:xfrm>
          </p:grpSpPr>
          <p:sp>
            <p:nvSpPr>
              <p:cNvPr id="60" name="Oval 12">
                <a:extLst>
                  <a:ext uri="{FF2B5EF4-FFF2-40B4-BE49-F238E27FC236}">
                    <a16:creationId xmlns:a16="http://schemas.microsoft.com/office/drawing/2014/main" id="{AF653A72-3FBF-44F2-9163-6B1B86DF8835}"/>
                  </a:ext>
                </a:extLst>
              </p:cNvPr>
              <p:cNvSpPr/>
              <p:nvPr/>
            </p:nvSpPr>
            <p:spPr>
              <a:xfrm>
                <a:off x="1990711" y="2246848"/>
                <a:ext cx="812800" cy="812800"/>
              </a:xfrm>
              <a:prstGeom prst="ellipse">
                <a:avLst/>
              </a:prstGeom>
              <a:solidFill>
                <a:srgbClr val="5FB2B0">
                  <a:alpha val="20000"/>
                </a:srgbClr>
              </a:solidFill>
              <a:ln w="12700" cap="flat" cmpd="sng" algn="ctr">
                <a:noFill/>
                <a:prstDash val="solid"/>
                <a:miter lim="800000"/>
              </a:ln>
              <a:effectLst>
                <a:outerShdw blurRad="444500" sx="102000" sy="102000" algn="ctr" rotWithShape="0">
                  <a:srgbClr val="FFFFFF">
                    <a:lumMod val="75000"/>
                    <a:alpha val="40000"/>
                  </a:srgbClr>
                </a:outerShdw>
              </a:effectLst>
            </p:spPr>
            <p:txBody>
              <a:bodyPr rtlCol="0" anchor="ctr"/>
              <a:lstStyle/>
              <a:p>
                <a:pPr marL="0" marR="0" lvl="0" indent="0" algn="ctr" defTabSz="60957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lumMod val="75000"/>
                      <a:lumOff val="25000"/>
                    </a:prstClr>
                  </a:solidFill>
                  <a:effectLst/>
                  <a:uLnTx/>
                  <a:uFillTx/>
                  <a:latin typeface="思源宋体 CN" panose="02020400000000000000" pitchFamily="18" charset="-122"/>
                  <a:ea typeface="思源宋体 CN" panose="02020400000000000000" pitchFamily="18" charset="-122"/>
                  <a:cs typeface="+mn-cs"/>
                  <a:sym typeface="思源黑体 CN Bold" panose="020B0800000000000000" pitchFamily="34" charset="-122"/>
                </a:endParaRPr>
              </a:p>
            </p:txBody>
          </p:sp>
          <p:sp>
            <p:nvSpPr>
              <p:cNvPr id="61" name="Oval 13">
                <a:extLst>
                  <a:ext uri="{FF2B5EF4-FFF2-40B4-BE49-F238E27FC236}">
                    <a16:creationId xmlns:a16="http://schemas.microsoft.com/office/drawing/2014/main" id="{5A2B8FAA-060F-4435-B010-94EF9D63D0CF}"/>
                  </a:ext>
                </a:extLst>
              </p:cNvPr>
              <p:cNvSpPr/>
              <p:nvPr/>
            </p:nvSpPr>
            <p:spPr>
              <a:xfrm>
                <a:off x="2142769" y="2399925"/>
                <a:ext cx="508684" cy="508684"/>
              </a:xfrm>
              <a:prstGeom prst="ellipse">
                <a:avLst/>
              </a:prstGeom>
              <a:solidFill>
                <a:srgbClr val="5FB2B0"/>
              </a:solidFill>
              <a:ln w="12700" cap="flat" cmpd="sng" algn="ctr">
                <a:noFill/>
                <a:prstDash val="solid"/>
                <a:miter lim="800000"/>
              </a:ln>
              <a:effectLst/>
            </p:spPr>
            <p:txBody>
              <a:bodyPr rtlCol="0" anchor="ctr"/>
              <a:lstStyle/>
              <a:p>
                <a:pPr marL="0" marR="0" lvl="0" indent="0" algn="ctr" defTabSz="609570" rtl="0" eaLnBrk="1" fontAlgn="auto" latinLnBrk="0" hangingPunct="1">
                  <a:lnSpc>
                    <a:spcPct val="100000"/>
                  </a:lnSpc>
                  <a:spcBef>
                    <a:spcPts val="0"/>
                  </a:spcBef>
                  <a:spcAft>
                    <a:spcPts val="0"/>
                  </a:spcAft>
                  <a:buClrTx/>
                  <a:buSzTx/>
                  <a:buFontTx/>
                  <a:buNone/>
                  <a:tabLst/>
                  <a:defRPr/>
                </a:pPr>
                <a:r>
                  <a:rPr kumimoji="0" lang="en-US" altLang="zh-CN" sz="3200" b="1" i="0" u="none" strike="noStrike" kern="0" cap="none" spc="0" normalizeH="0" baseline="0" noProof="0" dirty="0">
                    <a:ln>
                      <a:noFill/>
                    </a:ln>
                    <a:solidFill>
                      <a:prstClr val="white"/>
                    </a:solidFill>
                    <a:effectLst/>
                    <a:uLnTx/>
                    <a:uFillTx/>
                    <a:latin typeface="Arial Black" panose="020B0A04020102020204" pitchFamily="34" charset="0"/>
                    <a:ea typeface="思源宋体 CN" panose="02020400000000000000" pitchFamily="18" charset="-122"/>
                    <a:cs typeface="Arial" panose="020B0604020202020204" pitchFamily="34" charset="0"/>
                    <a:sym typeface="思源黑体 CN Bold" panose="020B0800000000000000" pitchFamily="34" charset="-122"/>
                  </a:rPr>
                  <a:t>6</a:t>
                </a:r>
              </a:p>
            </p:txBody>
          </p:sp>
        </p:grpSp>
        <p:sp>
          <p:nvSpPr>
            <p:cNvPr id="58" name="矩形 57">
              <a:extLst>
                <a:ext uri="{FF2B5EF4-FFF2-40B4-BE49-F238E27FC236}">
                  <a16:creationId xmlns:a16="http://schemas.microsoft.com/office/drawing/2014/main" id="{DCC65AA7-E9F6-4219-A5E0-583E6ED4486D}"/>
                </a:ext>
              </a:extLst>
            </p:cNvPr>
            <p:cNvSpPr/>
            <p:nvPr/>
          </p:nvSpPr>
          <p:spPr>
            <a:xfrm>
              <a:off x="4533700" y="3349634"/>
              <a:ext cx="2236510" cy="4001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0" cap="none" spc="0" normalizeH="0" baseline="0" noProof="0" dirty="0">
                  <a:ln>
                    <a:noFill/>
                  </a:ln>
                  <a:solidFill>
                    <a:prstClr val="black">
                      <a:lumMod val="65000"/>
                      <a:lumOff val="35000"/>
                    </a:prstClr>
                  </a:solidFill>
                  <a:effectLst/>
                  <a:uLnTx/>
                  <a:uFillTx/>
                  <a:latin typeface="思源宋体 CN" panose="02020400000000000000" pitchFamily="18" charset="-122"/>
                  <a:ea typeface="思源宋体 CN" panose="02020400000000000000" pitchFamily="18" charset="-122"/>
                  <a:cs typeface="+mn-cs"/>
                  <a:sym typeface="思源黑体 CN Bold" panose="020B0800000000000000" pitchFamily="34" charset="-122"/>
                </a:rPr>
                <a:t>项目采购管理计划</a:t>
              </a:r>
            </a:p>
          </p:txBody>
        </p:sp>
        <p:sp>
          <p:nvSpPr>
            <p:cNvPr id="59" name="矩形 58">
              <a:extLst>
                <a:ext uri="{FF2B5EF4-FFF2-40B4-BE49-F238E27FC236}">
                  <a16:creationId xmlns:a16="http://schemas.microsoft.com/office/drawing/2014/main" id="{D7FD75D1-7B05-42F1-A44E-F4E378518997}"/>
                </a:ext>
              </a:extLst>
            </p:cNvPr>
            <p:cNvSpPr/>
            <p:nvPr/>
          </p:nvSpPr>
          <p:spPr>
            <a:xfrm>
              <a:off x="4599885" y="3749744"/>
              <a:ext cx="4055097" cy="1670073"/>
            </a:xfrm>
            <a:prstGeom prst="rect">
              <a:avLst/>
            </a:prstGeom>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black">
                      <a:lumMod val="65000"/>
                      <a:lumOff val="35000"/>
                    </a:prstClr>
                  </a:solidFill>
                  <a:effectLst/>
                  <a:uLnTx/>
                  <a:uFillTx/>
                  <a:latin typeface="思源宋体 CN" panose="02020400000000000000" pitchFamily="18" charset="-122"/>
                  <a:ea typeface="思源宋体 CN" panose="02020400000000000000" pitchFamily="18" charset="-122"/>
                  <a:cs typeface="+mn-cs"/>
                </a:rPr>
                <a:t>确认项目何时需要何种产品和资源的支持，并决定项目组的采购计划。谨慎选择供应商，监控采购过程，确保按时、按质、按量完成采购任务。主要包括采购计划、询价、收货、合同管理和合同收尾。</a:t>
              </a:r>
            </a:p>
          </p:txBody>
        </p:sp>
      </p:grpSp>
      <p:sp>
        <p:nvSpPr>
          <p:cNvPr id="2" name="文本框 1">
            <a:extLst>
              <a:ext uri="{FF2B5EF4-FFF2-40B4-BE49-F238E27FC236}">
                <a16:creationId xmlns:a16="http://schemas.microsoft.com/office/drawing/2014/main" id="{EE023476-0677-A28C-676B-924A4F12DB46}"/>
              </a:ext>
            </a:extLst>
          </p:cNvPr>
          <p:cNvSpPr txBox="1"/>
          <p:nvPr/>
        </p:nvSpPr>
        <p:spPr>
          <a:xfrm>
            <a:off x="905000" y="197791"/>
            <a:ext cx="2543175" cy="523220"/>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800" b="1" dirty="0">
                <a:ln w="0">
                  <a:noFill/>
                </a:ln>
                <a:solidFill>
                  <a:prstClr val="black">
                    <a:lumMod val="65000"/>
                    <a:lumOff val="35000"/>
                  </a:prstClr>
                </a:solidFill>
                <a:latin typeface="思源宋体 CN Heavy" panose="02020900000000000000" pitchFamily="18" charset="-122"/>
                <a:ea typeface="思源宋体 CN Heavy" panose="02020900000000000000" pitchFamily="18" charset="-122"/>
              </a:rPr>
              <a:t>任务五</a:t>
            </a:r>
            <a:endParaRPr kumimoji="0" lang="en-US" altLang="zh-CN" sz="2800" b="1" i="0" u="none" strike="noStrike" kern="1200" cap="none" spc="0" normalizeH="0" baseline="0" noProof="0" dirty="0">
              <a:ln w="0">
                <a:noFill/>
              </a:ln>
              <a:solidFill>
                <a:prstClr val="black">
                  <a:lumMod val="65000"/>
                  <a:lumOff val="35000"/>
                </a:prstClr>
              </a:solidFill>
              <a:effectLst/>
              <a:uLnTx/>
              <a:uFillTx/>
              <a:latin typeface="思源宋体 CN Heavy" panose="02020900000000000000" pitchFamily="18" charset="-122"/>
              <a:ea typeface="思源宋体 CN Heavy" panose="02020900000000000000" pitchFamily="18" charset="-122"/>
              <a:cs typeface="+mn-cs"/>
            </a:endParaRPr>
          </a:p>
        </p:txBody>
      </p:sp>
      <p:cxnSp>
        <p:nvCxnSpPr>
          <p:cNvPr id="3" name="直线连接符 2">
            <a:extLst>
              <a:ext uri="{FF2B5EF4-FFF2-40B4-BE49-F238E27FC236}">
                <a16:creationId xmlns:a16="http://schemas.microsoft.com/office/drawing/2014/main" id="{3C5F8081-F5A7-EAF6-E35F-9EAB6B898F55}"/>
              </a:ext>
            </a:extLst>
          </p:cNvPr>
          <p:cNvCxnSpPr/>
          <p:nvPr/>
        </p:nvCxnSpPr>
        <p:spPr>
          <a:xfrm>
            <a:off x="0" y="480413"/>
            <a:ext cx="654397" cy="0"/>
          </a:xfrm>
          <a:prstGeom prst="line">
            <a:avLst/>
          </a:prstGeom>
          <a:ln w="28575" cmpd="sng">
            <a:solidFill>
              <a:srgbClr val="1F98FF"/>
            </a:solidFill>
          </a:ln>
        </p:spPr>
        <p:style>
          <a:lnRef idx="2">
            <a:schemeClr val="accent1"/>
          </a:lnRef>
          <a:fillRef idx="0">
            <a:schemeClr val="accent1"/>
          </a:fillRef>
          <a:effectRef idx="1">
            <a:schemeClr val="accent1"/>
          </a:effectRef>
          <a:fontRef idx="minor">
            <a:schemeClr val="tx1"/>
          </a:fontRef>
        </p:style>
      </p:cxnSp>
      <p:sp>
        <p:nvSpPr>
          <p:cNvPr id="4" name="椭圆 3">
            <a:extLst>
              <a:ext uri="{FF2B5EF4-FFF2-40B4-BE49-F238E27FC236}">
                <a16:creationId xmlns:a16="http://schemas.microsoft.com/office/drawing/2014/main" id="{FB510483-4BB1-E7F2-B938-481D45E5A0B6}"/>
              </a:ext>
            </a:extLst>
          </p:cNvPr>
          <p:cNvSpPr/>
          <p:nvPr/>
        </p:nvSpPr>
        <p:spPr>
          <a:xfrm>
            <a:off x="643295" y="392735"/>
            <a:ext cx="188159" cy="188159"/>
          </a:xfrm>
          <a:prstGeom prst="ellipse">
            <a:avLst/>
          </a:prstGeom>
          <a:solidFill>
            <a:srgbClr val="1F98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cxnSp>
        <p:nvCxnSpPr>
          <p:cNvPr id="5" name="直线连接符 32">
            <a:extLst>
              <a:ext uri="{FF2B5EF4-FFF2-40B4-BE49-F238E27FC236}">
                <a16:creationId xmlns:a16="http://schemas.microsoft.com/office/drawing/2014/main" id="{C0E5F6F0-CC91-8124-2174-A578DB5CDCF2}"/>
              </a:ext>
            </a:extLst>
          </p:cNvPr>
          <p:cNvCxnSpPr/>
          <p:nvPr/>
        </p:nvCxnSpPr>
        <p:spPr>
          <a:xfrm>
            <a:off x="3573378" y="480413"/>
            <a:ext cx="8618622" cy="0"/>
          </a:xfrm>
          <a:prstGeom prst="line">
            <a:avLst/>
          </a:prstGeom>
          <a:ln w="28575" cmpd="sng">
            <a:solidFill>
              <a:srgbClr val="1F98FF"/>
            </a:solidFill>
          </a:ln>
        </p:spPr>
        <p:style>
          <a:lnRef idx="2">
            <a:schemeClr val="accent1"/>
          </a:lnRef>
          <a:fillRef idx="0">
            <a:schemeClr val="accent1"/>
          </a:fillRef>
          <a:effectRef idx="1">
            <a:schemeClr val="accent1"/>
          </a:effectRef>
          <a:fontRef idx="minor">
            <a:schemeClr val="tx1"/>
          </a:fontRef>
        </p:style>
      </p:cxnSp>
      <p:sp>
        <p:nvSpPr>
          <p:cNvPr id="7" name="文本框 6">
            <a:extLst>
              <a:ext uri="{FF2B5EF4-FFF2-40B4-BE49-F238E27FC236}">
                <a16:creationId xmlns:a16="http://schemas.microsoft.com/office/drawing/2014/main" id="{D2021042-65B7-8289-A397-C4A5A512DEA3}"/>
              </a:ext>
            </a:extLst>
          </p:cNvPr>
          <p:cNvSpPr txBox="1"/>
          <p:nvPr/>
        </p:nvSpPr>
        <p:spPr>
          <a:xfrm>
            <a:off x="737374" y="888594"/>
            <a:ext cx="5358626" cy="369332"/>
          </a:xfrm>
          <a:prstGeom prst="rect">
            <a:avLst/>
          </a:prstGeom>
          <a:noFill/>
        </p:spPr>
        <p:txBody>
          <a:bodyPr wrap="square">
            <a:spAutoFit/>
          </a:bodyPr>
          <a:lstStyle/>
          <a:p>
            <a:r>
              <a:rPr lang="zh-CN" altLang="en-US" b="1" kern="0" dirty="0">
                <a:solidFill>
                  <a:schemeClr val="tx1">
                    <a:lumMod val="65000"/>
                    <a:lumOff val="35000"/>
                  </a:schemeClr>
                </a:solidFill>
                <a:latin typeface="思源宋体 CN" panose="02020400000000000000" pitchFamily="18" charset="-122"/>
                <a:ea typeface="思源宋体 CN" panose="02020400000000000000" pitchFamily="18" charset="-122"/>
                <a:cs typeface="+mn-ea"/>
                <a:sym typeface="思源黑体 CN Bold" panose="020B0800000000000000" pitchFamily="34" charset="-122"/>
              </a:rPr>
              <a:t>你在编制项目计划时，应该考虑那些情况？</a:t>
            </a:r>
            <a:endParaRPr lang="zh-CN" altLang="en-US" b="1" dirty="0"/>
          </a:p>
        </p:txBody>
      </p:sp>
      <p:grpSp>
        <p:nvGrpSpPr>
          <p:cNvPr id="12" name="组合 11">
            <a:extLst>
              <a:ext uri="{FF2B5EF4-FFF2-40B4-BE49-F238E27FC236}">
                <a16:creationId xmlns:a16="http://schemas.microsoft.com/office/drawing/2014/main" id="{42252B08-D1D8-92D0-82EF-0F54801411F1}"/>
              </a:ext>
            </a:extLst>
          </p:cNvPr>
          <p:cNvGrpSpPr/>
          <p:nvPr/>
        </p:nvGrpSpPr>
        <p:grpSpPr>
          <a:xfrm>
            <a:off x="6422294" y="4291168"/>
            <a:ext cx="5476554" cy="2126004"/>
            <a:chOff x="3622646" y="3349634"/>
            <a:chExt cx="5476554" cy="2126004"/>
          </a:xfrm>
        </p:grpSpPr>
        <p:grpSp>
          <p:nvGrpSpPr>
            <p:cNvPr id="13" name="组合 12">
              <a:extLst>
                <a:ext uri="{FF2B5EF4-FFF2-40B4-BE49-F238E27FC236}">
                  <a16:creationId xmlns:a16="http://schemas.microsoft.com/office/drawing/2014/main" id="{CCCD704C-CBFF-0513-6EF2-ABBE12DC0720}"/>
                </a:ext>
              </a:extLst>
            </p:cNvPr>
            <p:cNvGrpSpPr/>
            <p:nvPr/>
          </p:nvGrpSpPr>
          <p:grpSpPr>
            <a:xfrm>
              <a:off x="3622646" y="3423650"/>
              <a:ext cx="812800" cy="812800"/>
              <a:chOff x="1990711" y="2246848"/>
              <a:chExt cx="812800" cy="812800"/>
            </a:xfrm>
          </p:grpSpPr>
          <p:sp>
            <p:nvSpPr>
              <p:cNvPr id="16" name="Oval 12">
                <a:extLst>
                  <a:ext uri="{FF2B5EF4-FFF2-40B4-BE49-F238E27FC236}">
                    <a16:creationId xmlns:a16="http://schemas.microsoft.com/office/drawing/2014/main" id="{589C5348-9E75-0987-C3A5-74803E44E3C5}"/>
                  </a:ext>
                </a:extLst>
              </p:cNvPr>
              <p:cNvSpPr/>
              <p:nvPr/>
            </p:nvSpPr>
            <p:spPr>
              <a:xfrm>
                <a:off x="1990711" y="2246848"/>
                <a:ext cx="812800" cy="812800"/>
              </a:xfrm>
              <a:prstGeom prst="ellipse">
                <a:avLst/>
              </a:prstGeom>
              <a:solidFill>
                <a:srgbClr val="5FB2B0">
                  <a:alpha val="20000"/>
                </a:srgbClr>
              </a:solidFill>
              <a:ln w="12700" cap="flat" cmpd="sng" algn="ctr">
                <a:noFill/>
                <a:prstDash val="solid"/>
                <a:miter lim="800000"/>
              </a:ln>
              <a:effectLst>
                <a:outerShdw blurRad="444500" sx="102000" sy="102000" algn="ctr" rotWithShape="0">
                  <a:srgbClr val="FFFFFF">
                    <a:lumMod val="75000"/>
                    <a:alpha val="40000"/>
                  </a:srgbClr>
                </a:outerShdw>
              </a:effectLst>
            </p:spPr>
            <p:txBody>
              <a:bodyPr rtlCol="0" anchor="ctr"/>
              <a:lstStyle/>
              <a:p>
                <a:pPr marL="0" marR="0" lvl="0" indent="0" algn="ctr" defTabSz="60957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lumMod val="75000"/>
                      <a:lumOff val="25000"/>
                    </a:prstClr>
                  </a:solidFill>
                  <a:effectLst/>
                  <a:uLnTx/>
                  <a:uFillTx/>
                  <a:latin typeface="思源宋体 CN" panose="02020400000000000000" pitchFamily="18" charset="-122"/>
                  <a:ea typeface="思源宋体 CN" panose="02020400000000000000" pitchFamily="18" charset="-122"/>
                  <a:cs typeface="+mn-cs"/>
                  <a:sym typeface="思源黑体 CN Bold" panose="020B0800000000000000" pitchFamily="34" charset="-122"/>
                </a:endParaRPr>
              </a:p>
            </p:txBody>
          </p:sp>
          <p:sp>
            <p:nvSpPr>
              <p:cNvPr id="17" name="Oval 13">
                <a:extLst>
                  <a:ext uri="{FF2B5EF4-FFF2-40B4-BE49-F238E27FC236}">
                    <a16:creationId xmlns:a16="http://schemas.microsoft.com/office/drawing/2014/main" id="{071BC873-654C-B9AE-A032-7E1051AD033C}"/>
                  </a:ext>
                </a:extLst>
              </p:cNvPr>
              <p:cNvSpPr/>
              <p:nvPr/>
            </p:nvSpPr>
            <p:spPr>
              <a:xfrm>
                <a:off x="2142769" y="2399925"/>
                <a:ext cx="508684" cy="508684"/>
              </a:xfrm>
              <a:prstGeom prst="ellipse">
                <a:avLst/>
              </a:prstGeom>
              <a:solidFill>
                <a:srgbClr val="5FB2B0"/>
              </a:solidFill>
              <a:ln w="12700" cap="flat" cmpd="sng" algn="ctr">
                <a:noFill/>
                <a:prstDash val="solid"/>
                <a:miter lim="800000"/>
              </a:ln>
              <a:effectLst/>
            </p:spPr>
            <p:txBody>
              <a:bodyPr rtlCol="0" anchor="ctr"/>
              <a:lstStyle/>
              <a:p>
                <a:pPr marL="0" marR="0" lvl="0" indent="0" algn="ctr" defTabSz="609570" rtl="0" eaLnBrk="1" fontAlgn="auto" latinLnBrk="0" hangingPunct="1">
                  <a:lnSpc>
                    <a:spcPct val="100000"/>
                  </a:lnSpc>
                  <a:spcBef>
                    <a:spcPts val="0"/>
                  </a:spcBef>
                  <a:spcAft>
                    <a:spcPts val="0"/>
                  </a:spcAft>
                  <a:buClrTx/>
                  <a:buSzTx/>
                  <a:buFontTx/>
                  <a:buNone/>
                  <a:tabLst/>
                  <a:defRPr/>
                </a:pPr>
                <a:r>
                  <a:rPr kumimoji="0" lang="en-US" altLang="zh-CN" sz="3200" b="1" i="0" u="none" strike="noStrike" kern="0" cap="none" spc="0" normalizeH="0" baseline="0" noProof="0" dirty="0">
                    <a:ln>
                      <a:noFill/>
                    </a:ln>
                    <a:solidFill>
                      <a:prstClr val="white"/>
                    </a:solidFill>
                    <a:effectLst/>
                    <a:uLnTx/>
                    <a:uFillTx/>
                    <a:latin typeface="Arial Black" panose="020B0A04020102020204" pitchFamily="34" charset="0"/>
                    <a:ea typeface="思源宋体 CN" panose="02020400000000000000" pitchFamily="18" charset="-122"/>
                    <a:cs typeface="Arial" panose="020B0604020202020204" pitchFamily="34" charset="0"/>
                    <a:sym typeface="思源黑体 CN Bold" panose="020B0800000000000000" pitchFamily="34" charset="-122"/>
                  </a:rPr>
                  <a:t>8</a:t>
                </a:r>
              </a:p>
            </p:txBody>
          </p:sp>
        </p:grpSp>
        <p:sp>
          <p:nvSpPr>
            <p:cNvPr id="14" name="矩形 13">
              <a:extLst>
                <a:ext uri="{FF2B5EF4-FFF2-40B4-BE49-F238E27FC236}">
                  <a16:creationId xmlns:a16="http://schemas.microsoft.com/office/drawing/2014/main" id="{6D647E0D-ADA7-587A-569C-763FC95FE569}"/>
                </a:ext>
              </a:extLst>
            </p:cNvPr>
            <p:cNvSpPr/>
            <p:nvPr/>
          </p:nvSpPr>
          <p:spPr>
            <a:xfrm>
              <a:off x="4533700" y="3349634"/>
              <a:ext cx="2236510" cy="4001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0" cap="none" spc="0" normalizeH="0" baseline="0" noProof="0" dirty="0">
                  <a:ln>
                    <a:noFill/>
                  </a:ln>
                  <a:solidFill>
                    <a:prstClr val="black">
                      <a:lumMod val="65000"/>
                      <a:lumOff val="35000"/>
                    </a:prstClr>
                  </a:solidFill>
                  <a:effectLst/>
                  <a:uLnTx/>
                  <a:uFillTx/>
                  <a:latin typeface="思源宋体 CN" panose="02020400000000000000" pitchFamily="18" charset="-122"/>
                  <a:ea typeface="思源宋体 CN" panose="02020400000000000000" pitchFamily="18" charset="-122"/>
                  <a:cs typeface="+mn-cs"/>
                  <a:sym typeface="思源黑体 CN Bold" panose="020B0800000000000000" pitchFamily="34" charset="-122"/>
                </a:rPr>
                <a:t>项目</a:t>
              </a:r>
              <a:r>
                <a:rPr lang="zh-CN" altLang="en-US" sz="2000" b="1" kern="0" dirty="0">
                  <a:solidFill>
                    <a:prstClr val="black">
                      <a:lumMod val="65000"/>
                      <a:lumOff val="35000"/>
                    </a:prstClr>
                  </a:solidFill>
                  <a:latin typeface="思源宋体 CN" panose="02020400000000000000" pitchFamily="18" charset="-122"/>
                  <a:ea typeface="思源宋体 CN" panose="02020400000000000000" pitchFamily="18" charset="-122"/>
                  <a:sym typeface="思源黑体 CN Bold" panose="020B0800000000000000" pitchFamily="34" charset="-122"/>
                </a:rPr>
                <a:t>沟通</a:t>
              </a:r>
              <a:r>
                <a:rPr kumimoji="0" lang="zh-CN" altLang="en-US" sz="2000" b="1" i="0" u="none" strike="noStrike" kern="0" cap="none" spc="0" normalizeH="0" baseline="0" noProof="0" dirty="0">
                  <a:ln>
                    <a:noFill/>
                  </a:ln>
                  <a:solidFill>
                    <a:prstClr val="black">
                      <a:lumMod val="65000"/>
                      <a:lumOff val="35000"/>
                    </a:prstClr>
                  </a:solidFill>
                  <a:effectLst/>
                  <a:uLnTx/>
                  <a:uFillTx/>
                  <a:latin typeface="思源宋体 CN" panose="02020400000000000000" pitchFamily="18" charset="-122"/>
                  <a:ea typeface="思源宋体 CN" panose="02020400000000000000" pitchFamily="18" charset="-122"/>
                  <a:cs typeface="+mn-cs"/>
                  <a:sym typeface="思源黑体 CN Bold" panose="020B0800000000000000" pitchFamily="34" charset="-122"/>
                </a:rPr>
                <a:t>管理计划</a:t>
              </a:r>
            </a:p>
          </p:txBody>
        </p:sp>
        <p:sp>
          <p:nvSpPr>
            <p:cNvPr id="15" name="矩形 14">
              <a:extLst>
                <a:ext uri="{FF2B5EF4-FFF2-40B4-BE49-F238E27FC236}">
                  <a16:creationId xmlns:a16="http://schemas.microsoft.com/office/drawing/2014/main" id="{F9B8FE59-B2D3-0D5D-A70D-79C1338BADA8}"/>
                </a:ext>
              </a:extLst>
            </p:cNvPr>
            <p:cNvSpPr/>
            <p:nvPr/>
          </p:nvSpPr>
          <p:spPr>
            <a:xfrm>
              <a:off x="4610645" y="3805565"/>
              <a:ext cx="4488555" cy="1670073"/>
            </a:xfrm>
            <a:prstGeom prst="rect">
              <a:avLst/>
            </a:prstGeom>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black">
                      <a:lumMod val="65000"/>
                      <a:lumOff val="35000"/>
                    </a:prstClr>
                  </a:solidFill>
                  <a:effectLst/>
                  <a:uLnTx/>
                  <a:uFillTx/>
                  <a:latin typeface="思源宋体 CN" panose="02020400000000000000" pitchFamily="18" charset="-122"/>
                  <a:ea typeface="思源宋体 CN" panose="02020400000000000000" pitchFamily="18" charset="-122"/>
                  <a:cs typeface="+mn-cs"/>
                </a:rPr>
                <a:t>制定详细的沟通计划，确保项目团队和利益相关者之间的信息畅通。建立定期报告机制，及时通报项目进展和问题，确保所有干系人了解项目状态。制定好沟通计划的相关要点，包括什么时间、将什么内容、以什么样的格式、通过什么样的方式、向谁传递。</a:t>
              </a:r>
            </a:p>
          </p:txBody>
        </p:sp>
      </p:grpSp>
      <p:grpSp>
        <p:nvGrpSpPr>
          <p:cNvPr id="6" name="组合 5">
            <a:extLst>
              <a:ext uri="{FF2B5EF4-FFF2-40B4-BE49-F238E27FC236}">
                <a16:creationId xmlns:a16="http://schemas.microsoft.com/office/drawing/2014/main" id="{67A321FF-29D3-C280-D2BC-351F7616AE13}"/>
              </a:ext>
            </a:extLst>
          </p:cNvPr>
          <p:cNvGrpSpPr/>
          <p:nvPr/>
        </p:nvGrpSpPr>
        <p:grpSpPr>
          <a:xfrm>
            <a:off x="734620" y="4266861"/>
            <a:ext cx="5330949" cy="2716513"/>
            <a:chOff x="2816184" y="4539959"/>
            <a:chExt cx="5330949" cy="2716513"/>
          </a:xfrm>
        </p:grpSpPr>
        <p:grpSp>
          <p:nvGrpSpPr>
            <p:cNvPr id="8" name="组合 7">
              <a:extLst>
                <a:ext uri="{FF2B5EF4-FFF2-40B4-BE49-F238E27FC236}">
                  <a16:creationId xmlns:a16="http://schemas.microsoft.com/office/drawing/2014/main" id="{9DEE2C5B-0504-E64A-9078-3D91D8964BA3}"/>
                </a:ext>
              </a:extLst>
            </p:cNvPr>
            <p:cNvGrpSpPr/>
            <p:nvPr/>
          </p:nvGrpSpPr>
          <p:grpSpPr>
            <a:xfrm>
              <a:off x="2816184" y="4568370"/>
              <a:ext cx="812800" cy="812800"/>
              <a:chOff x="1990711" y="2246848"/>
              <a:chExt cx="812800" cy="812800"/>
            </a:xfrm>
          </p:grpSpPr>
          <p:sp>
            <p:nvSpPr>
              <p:cNvPr id="24" name="Oval 12">
                <a:extLst>
                  <a:ext uri="{FF2B5EF4-FFF2-40B4-BE49-F238E27FC236}">
                    <a16:creationId xmlns:a16="http://schemas.microsoft.com/office/drawing/2014/main" id="{1E1FBA09-B3B3-F6C1-B692-6B0F7C3AA7DA}"/>
                  </a:ext>
                </a:extLst>
              </p:cNvPr>
              <p:cNvSpPr/>
              <p:nvPr/>
            </p:nvSpPr>
            <p:spPr>
              <a:xfrm>
                <a:off x="1990711" y="2246848"/>
                <a:ext cx="812800" cy="812800"/>
              </a:xfrm>
              <a:prstGeom prst="ellipse">
                <a:avLst/>
              </a:prstGeom>
              <a:solidFill>
                <a:srgbClr val="3B6B9F">
                  <a:alpha val="20000"/>
                </a:srgbClr>
              </a:solidFill>
              <a:ln w="12700" cap="flat" cmpd="sng" algn="ctr">
                <a:noFill/>
                <a:prstDash val="solid"/>
                <a:miter lim="800000"/>
              </a:ln>
              <a:effectLst>
                <a:outerShdw blurRad="444500" sx="102000" sy="102000" algn="ctr" rotWithShape="0">
                  <a:srgbClr val="FFFFFF">
                    <a:lumMod val="75000"/>
                    <a:alpha val="40000"/>
                  </a:srgbClr>
                </a:outerShdw>
              </a:effectLst>
            </p:spPr>
            <p:txBody>
              <a:bodyPr rtlCol="0" anchor="ctr"/>
              <a:lstStyle/>
              <a:p>
                <a:pPr marL="0" marR="0" lvl="0" indent="0" algn="ctr" defTabSz="60957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lumMod val="75000"/>
                      <a:lumOff val="25000"/>
                    </a:prstClr>
                  </a:solidFill>
                  <a:effectLst/>
                  <a:uLnTx/>
                  <a:uFillTx/>
                  <a:latin typeface="思源宋体 CN" panose="02020400000000000000" pitchFamily="18" charset="-122"/>
                  <a:ea typeface="思源宋体 CN" panose="02020400000000000000" pitchFamily="18" charset="-122"/>
                  <a:cs typeface="+mn-cs"/>
                  <a:sym typeface="思源黑体 CN Bold" panose="020B0800000000000000" pitchFamily="34" charset="-122"/>
                </a:endParaRPr>
              </a:p>
            </p:txBody>
          </p:sp>
          <p:sp>
            <p:nvSpPr>
              <p:cNvPr id="25" name="Oval 13">
                <a:extLst>
                  <a:ext uri="{FF2B5EF4-FFF2-40B4-BE49-F238E27FC236}">
                    <a16:creationId xmlns:a16="http://schemas.microsoft.com/office/drawing/2014/main" id="{421EF812-9B25-CF67-22B5-4669A3BA71F6}"/>
                  </a:ext>
                </a:extLst>
              </p:cNvPr>
              <p:cNvSpPr/>
              <p:nvPr/>
            </p:nvSpPr>
            <p:spPr>
              <a:xfrm>
                <a:off x="2142769" y="2399925"/>
                <a:ext cx="508684" cy="508684"/>
              </a:xfrm>
              <a:prstGeom prst="ellipse">
                <a:avLst/>
              </a:prstGeom>
              <a:solidFill>
                <a:srgbClr val="3B6B9F"/>
              </a:solidFill>
              <a:ln w="12700" cap="flat" cmpd="sng" algn="ctr">
                <a:noFill/>
                <a:prstDash val="solid"/>
                <a:miter lim="800000"/>
              </a:ln>
              <a:effectLst/>
            </p:spPr>
            <p:txBody>
              <a:bodyPr rtlCol="0" anchor="ctr"/>
              <a:lstStyle/>
              <a:p>
                <a:pPr marL="0" marR="0" lvl="0" indent="0" algn="ctr" defTabSz="609570" rtl="0" eaLnBrk="1" fontAlgn="auto" latinLnBrk="0" hangingPunct="1">
                  <a:lnSpc>
                    <a:spcPct val="100000"/>
                  </a:lnSpc>
                  <a:spcBef>
                    <a:spcPts val="0"/>
                  </a:spcBef>
                  <a:spcAft>
                    <a:spcPts val="0"/>
                  </a:spcAft>
                  <a:buClrTx/>
                  <a:buSzTx/>
                  <a:buFontTx/>
                  <a:buNone/>
                  <a:tabLst/>
                  <a:defRPr/>
                </a:pPr>
                <a:r>
                  <a:rPr kumimoji="0" lang="en-US" sz="3200" b="1" i="0" u="none" strike="noStrike" kern="0" cap="none" spc="0" normalizeH="0" baseline="0" noProof="0" dirty="0">
                    <a:ln>
                      <a:noFill/>
                    </a:ln>
                    <a:solidFill>
                      <a:prstClr val="white"/>
                    </a:solidFill>
                    <a:effectLst/>
                    <a:uLnTx/>
                    <a:uFillTx/>
                    <a:latin typeface="Arial Black" panose="020B0A04020102020204" pitchFamily="34" charset="0"/>
                    <a:ea typeface="思源宋体 CN" panose="02020400000000000000" pitchFamily="18" charset="-122"/>
                    <a:cs typeface="Arial" panose="020B0604020202020204" pitchFamily="34" charset="0"/>
                    <a:sym typeface="思源黑体 CN Bold" panose="020B0800000000000000" pitchFamily="34" charset="-122"/>
                  </a:rPr>
                  <a:t>7</a:t>
                </a:r>
              </a:p>
            </p:txBody>
          </p:sp>
        </p:grpSp>
        <p:sp>
          <p:nvSpPr>
            <p:cNvPr id="9" name="矩形 8">
              <a:extLst>
                <a:ext uri="{FF2B5EF4-FFF2-40B4-BE49-F238E27FC236}">
                  <a16:creationId xmlns:a16="http://schemas.microsoft.com/office/drawing/2014/main" id="{0BD4D552-7E35-6BD7-2A2B-1046BD88F36B}"/>
                </a:ext>
              </a:extLst>
            </p:cNvPr>
            <p:cNvSpPr/>
            <p:nvPr/>
          </p:nvSpPr>
          <p:spPr>
            <a:xfrm>
              <a:off x="3748870" y="4539959"/>
              <a:ext cx="2236510" cy="4001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0" cap="none" spc="0" normalizeH="0" baseline="0" noProof="0" dirty="0">
                  <a:ln>
                    <a:noFill/>
                  </a:ln>
                  <a:solidFill>
                    <a:prstClr val="black">
                      <a:lumMod val="65000"/>
                      <a:lumOff val="35000"/>
                    </a:prstClr>
                  </a:solidFill>
                  <a:effectLst/>
                  <a:uLnTx/>
                  <a:uFillTx/>
                  <a:latin typeface="思源宋体 CN" panose="02020400000000000000" pitchFamily="18" charset="-122"/>
                  <a:ea typeface="思源宋体 CN" panose="02020400000000000000" pitchFamily="18" charset="-122"/>
                  <a:cs typeface="+mn-cs"/>
                  <a:sym typeface="思源黑体 CN Bold" panose="020B0800000000000000" pitchFamily="34" charset="-122"/>
                </a:rPr>
                <a:t>项目风险管理计划</a:t>
              </a:r>
            </a:p>
          </p:txBody>
        </p:sp>
        <p:sp>
          <p:nvSpPr>
            <p:cNvPr id="10" name="矩形 9">
              <a:extLst>
                <a:ext uri="{FF2B5EF4-FFF2-40B4-BE49-F238E27FC236}">
                  <a16:creationId xmlns:a16="http://schemas.microsoft.com/office/drawing/2014/main" id="{E1BDACBC-BF1F-8482-3ED6-E3C38FE6DE14}"/>
                </a:ext>
              </a:extLst>
            </p:cNvPr>
            <p:cNvSpPr/>
            <p:nvPr/>
          </p:nvSpPr>
          <p:spPr>
            <a:xfrm>
              <a:off x="3748871" y="4940069"/>
              <a:ext cx="4398262" cy="2316403"/>
            </a:xfrm>
            <a:prstGeom prst="rect">
              <a:avLst/>
            </a:prstGeom>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black">
                      <a:lumMod val="65000"/>
                      <a:lumOff val="35000"/>
                    </a:prstClr>
                  </a:solidFill>
                  <a:effectLst/>
                  <a:uLnTx/>
                  <a:uFillTx/>
                  <a:latin typeface="思源宋体 CN" panose="02020400000000000000" pitchFamily="18" charset="-122"/>
                  <a:ea typeface="思源宋体 CN" panose="02020400000000000000" pitchFamily="18" charset="-122"/>
                  <a:cs typeface="+mn-cs"/>
                </a:rPr>
                <a:t>识别潜在的项目风险，分析其可能性和影响，并制定应急预案。风险管理包括风险计划管理、风险识别、风险评估和风险量化、风险对策（风险应变计划）和风险监控的过程。重点</a:t>
              </a:r>
              <a:r>
                <a:rPr lang="zh-CN" altLang="en-US" sz="1400" dirty="0">
                  <a:solidFill>
                    <a:prstClr val="black">
                      <a:lumMod val="65000"/>
                      <a:lumOff val="35000"/>
                    </a:prstClr>
                  </a:solidFill>
                  <a:latin typeface="思源宋体 CN" panose="02020400000000000000" pitchFamily="18" charset="-122"/>
                  <a:ea typeface="思源宋体 CN" panose="02020400000000000000" pitchFamily="18" charset="-122"/>
                </a:rPr>
                <a:t>关注系统存在多个和其他系统的接口定义、项目中需要特殊的信息加解密包的算法 等技术风险。</a:t>
              </a:r>
            </a:p>
            <a:p>
              <a:pPr marL="0" marR="0" lvl="0" indent="0" algn="l" defTabSz="914400" rtl="0" eaLnBrk="1" fontAlgn="auto" latinLnBrk="0" hangingPunct="1">
                <a:lnSpc>
                  <a:spcPct val="150000"/>
                </a:lnSpc>
                <a:spcBef>
                  <a:spcPts val="0"/>
                </a:spcBef>
                <a:spcAft>
                  <a:spcPts val="0"/>
                </a:spcAft>
                <a:buClrTx/>
                <a:buSzTx/>
                <a:buFontTx/>
                <a:buNone/>
                <a:tabLst/>
                <a:defRPr/>
              </a:pPr>
              <a:endParaRPr kumimoji="0" lang="zh-CN" altLang="en-US" sz="1400" b="0" i="0" u="none" strike="noStrike" kern="1200" cap="none" spc="0" normalizeH="0" baseline="0" noProof="0" dirty="0">
                <a:ln>
                  <a:noFill/>
                </a:ln>
                <a:solidFill>
                  <a:prstClr val="black">
                    <a:lumMod val="65000"/>
                    <a:lumOff val="35000"/>
                  </a:prstClr>
                </a:solidFill>
                <a:effectLst/>
                <a:uLnTx/>
                <a:uFillTx/>
                <a:latin typeface="思源宋体 CN" panose="02020400000000000000" pitchFamily="18" charset="-122"/>
                <a:ea typeface="思源宋体 CN" panose="02020400000000000000" pitchFamily="18" charset="-122"/>
                <a:cs typeface="+mn-cs"/>
              </a:endParaRPr>
            </a:p>
          </p:txBody>
        </p:sp>
      </p:grpSp>
    </p:spTree>
    <p:extLst>
      <p:ext uri="{BB962C8B-B14F-4D97-AF65-F5344CB8AC3E}">
        <p14:creationId xmlns:p14="http://schemas.microsoft.com/office/powerpoint/2010/main" val="4002469669"/>
      </p:ext>
    </p:extLst>
  </p:cSld>
  <p:clrMapOvr>
    <a:masterClrMapping/>
  </p:clrMapOvr>
  <mc:AlternateContent xmlns:mc="http://schemas.openxmlformats.org/markup-compatibility/2006" xmlns:p14="http://schemas.microsoft.com/office/powerpoint/2010/main">
    <mc:Choice Requires="p14">
      <p:transition spd="slow" p14:dur="2500" advTm="0">
        <p:checker/>
      </p:transition>
    </mc:Choice>
    <mc:Fallback xmlns="">
      <p:transition spd="slow" advTm="0">
        <p:checker/>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Rectangle 23">
            <a:extLst>
              <a:ext uri="{FF2B5EF4-FFF2-40B4-BE49-F238E27FC236}">
                <a16:creationId xmlns:a16="http://schemas.microsoft.com/office/drawing/2014/main" id="{EF278C89-2645-41C0-9E09-6D5FF4A6B8E3}"/>
              </a:ext>
            </a:extLst>
          </p:cNvPr>
          <p:cNvSpPr/>
          <p:nvPr/>
        </p:nvSpPr>
        <p:spPr>
          <a:xfrm>
            <a:off x="557905" y="1279247"/>
            <a:ext cx="8548076" cy="833690"/>
          </a:xfrm>
          <a:prstGeom prst="rect">
            <a:avLst/>
          </a:prstGeom>
        </p:spPr>
        <p:txBody>
          <a:bodyPr wrap="square">
            <a:spAutoFit/>
          </a:bodyPr>
          <a:lstStyle/>
          <a:p>
            <a:pPr algn="ctr" defTabSz="457200">
              <a:lnSpc>
                <a:spcPct val="150000"/>
              </a:lnSpc>
              <a:defRPr/>
            </a:pPr>
            <a:r>
              <a:rPr lang="zh-CN" altLang="zh-CN" kern="100" dirty="0">
                <a:solidFill>
                  <a:schemeClr val="tx1">
                    <a:lumMod val="65000"/>
                    <a:lumOff val="35000"/>
                  </a:schemeClr>
                </a:solidFill>
                <a:effectLst/>
                <a:latin typeface="宋体" panose="02010600030101010101" pitchFamily="2" charset="-122"/>
                <a:ea typeface="思源宋体 CN" panose="02020400000000000000"/>
                <a:cs typeface="Times New Roman" panose="02020603050405020304" pitchFamily="18" charset="0"/>
              </a:rPr>
              <a:t>通过变更控制系统使用正式的、文档化的过程来对变更进行管理，具体可包括：</a:t>
            </a:r>
          </a:p>
          <a:p>
            <a:pPr marL="0" marR="0" lvl="0" indent="0" algn="ctr" defTabSz="457200" rtl="0" eaLnBrk="1" fontAlgn="auto" latinLnBrk="0" hangingPunct="1">
              <a:lnSpc>
                <a:spcPct val="150000"/>
              </a:lnSpc>
              <a:spcBef>
                <a:spcPts val="0"/>
              </a:spcBef>
              <a:spcAft>
                <a:spcPts val="0"/>
              </a:spcAft>
              <a:buClrTx/>
              <a:buSzTx/>
              <a:buFontTx/>
              <a:buNone/>
              <a:tabLst/>
              <a:defRPr/>
            </a:pPr>
            <a:endParaRPr kumimoji="0" lang="en-US" altLang="zh-CN" sz="1600" b="0" i="0" u="none" strike="noStrike" kern="0" cap="none" spc="0" normalizeH="0" baseline="0" noProof="0" dirty="0">
              <a:ln>
                <a:noFill/>
              </a:ln>
              <a:solidFill>
                <a:prstClr val="black">
                  <a:lumMod val="65000"/>
                  <a:lumOff val="35000"/>
                </a:prstClr>
              </a:solidFill>
              <a:effectLst/>
              <a:uLnTx/>
              <a:uFillTx/>
              <a:latin typeface="宋体" panose="02010600030101010101" pitchFamily="2" charset="-122"/>
              <a:ea typeface="宋体" panose="02010600030101010101" pitchFamily="2" charset="-122"/>
            </a:endParaRPr>
          </a:p>
        </p:txBody>
      </p:sp>
      <p:sp>
        <p:nvSpPr>
          <p:cNvPr id="23" name="文本框 22">
            <a:extLst>
              <a:ext uri="{FF2B5EF4-FFF2-40B4-BE49-F238E27FC236}">
                <a16:creationId xmlns:a16="http://schemas.microsoft.com/office/drawing/2014/main" id="{CDD677AC-B653-4FDB-B1DA-F732578AFC46}"/>
              </a:ext>
            </a:extLst>
          </p:cNvPr>
          <p:cNvSpPr txBox="1"/>
          <p:nvPr/>
        </p:nvSpPr>
        <p:spPr>
          <a:xfrm>
            <a:off x="905000" y="197791"/>
            <a:ext cx="2543175" cy="523220"/>
          </a:xfrm>
          <a:prstGeom prst="rect">
            <a:avLst/>
          </a:prstGeom>
          <a:noFill/>
        </p:spPr>
        <p:txBody>
          <a:bodyPr wrap="square">
            <a:spAutoFit/>
          </a:bodyPr>
          <a:lstStyle/>
          <a:p>
            <a:pPr lvl="0" algn="ctr">
              <a:defRPr/>
            </a:pPr>
            <a:r>
              <a:rPr lang="zh-CN" altLang="en-US" sz="2800" b="1" dirty="0">
                <a:ln w="0">
                  <a:noFill/>
                </a:ln>
                <a:solidFill>
                  <a:prstClr val="black">
                    <a:lumMod val="65000"/>
                    <a:lumOff val="35000"/>
                  </a:prstClr>
                </a:solidFill>
                <a:latin typeface="宋体" panose="02010600030101010101" pitchFamily="2" charset="-122"/>
                <a:ea typeface="思源宋体 CN Heavy" panose="02020900000000000000"/>
              </a:rPr>
              <a:t>任务六</a:t>
            </a:r>
          </a:p>
        </p:txBody>
      </p:sp>
      <p:cxnSp>
        <p:nvCxnSpPr>
          <p:cNvPr id="24" name="直线连接符 23"/>
          <p:cNvCxnSpPr/>
          <p:nvPr/>
        </p:nvCxnSpPr>
        <p:spPr>
          <a:xfrm>
            <a:off x="0" y="480413"/>
            <a:ext cx="654397" cy="0"/>
          </a:xfrm>
          <a:prstGeom prst="line">
            <a:avLst/>
          </a:prstGeom>
          <a:ln w="28575" cmpd="sng">
            <a:solidFill>
              <a:srgbClr val="1F98FF"/>
            </a:solidFill>
          </a:ln>
        </p:spPr>
        <p:style>
          <a:lnRef idx="2">
            <a:schemeClr val="accent1"/>
          </a:lnRef>
          <a:fillRef idx="0">
            <a:schemeClr val="accent1"/>
          </a:fillRef>
          <a:effectRef idx="1">
            <a:schemeClr val="accent1"/>
          </a:effectRef>
          <a:fontRef idx="minor">
            <a:schemeClr val="tx1"/>
          </a:fontRef>
        </p:style>
      </p:cxnSp>
      <p:sp>
        <p:nvSpPr>
          <p:cNvPr id="25" name="椭圆 24"/>
          <p:cNvSpPr/>
          <p:nvPr/>
        </p:nvSpPr>
        <p:spPr>
          <a:xfrm>
            <a:off x="643295" y="392735"/>
            <a:ext cx="188159" cy="188159"/>
          </a:xfrm>
          <a:prstGeom prst="ellipse">
            <a:avLst/>
          </a:prstGeom>
          <a:solidFill>
            <a:srgbClr val="1F98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latin typeface="宋体" panose="02010600030101010101" pitchFamily="2" charset="-122"/>
              <a:ea typeface="宋体" panose="02010600030101010101" pitchFamily="2" charset="-122"/>
            </a:endParaRPr>
          </a:p>
        </p:txBody>
      </p:sp>
      <p:cxnSp>
        <p:nvCxnSpPr>
          <p:cNvPr id="35" name="直线连接符 34"/>
          <p:cNvCxnSpPr/>
          <p:nvPr/>
        </p:nvCxnSpPr>
        <p:spPr>
          <a:xfrm>
            <a:off x="3573378" y="480413"/>
            <a:ext cx="8618622" cy="0"/>
          </a:xfrm>
          <a:prstGeom prst="line">
            <a:avLst/>
          </a:prstGeom>
          <a:ln w="28575" cmpd="sng">
            <a:solidFill>
              <a:srgbClr val="1F98FF"/>
            </a:solidFill>
          </a:ln>
        </p:spPr>
        <p:style>
          <a:lnRef idx="2">
            <a:schemeClr val="accent1"/>
          </a:lnRef>
          <a:fillRef idx="0">
            <a:schemeClr val="accent1"/>
          </a:fillRef>
          <a:effectRef idx="1">
            <a:schemeClr val="accent1"/>
          </a:effectRef>
          <a:fontRef idx="minor">
            <a:schemeClr val="tx1"/>
          </a:fontRef>
        </p:style>
      </p:cxnSp>
      <p:sp>
        <p:nvSpPr>
          <p:cNvPr id="36" name="矩形 35"/>
          <p:cNvSpPr/>
          <p:nvPr/>
        </p:nvSpPr>
        <p:spPr>
          <a:xfrm>
            <a:off x="0" y="6574787"/>
            <a:ext cx="12192000" cy="314785"/>
          </a:xfrm>
          <a:prstGeom prst="rect">
            <a:avLst/>
          </a:prstGeom>
          <a:solidFill>
            <a:srgbClr val="1F98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latin typeface="宋体" panose="02010600030101010101" pitchFamily="2" charset="-122"/>
              <a:ea typeface="宋体" panose="02010600030101010101" pitchFamily="2" charset="-122"/>
            </a:endParaRPr>
          </a:p>
        </p:txBody>
      </p:sp>
      <p:grpSp>
        <p:nvGrpSpPr>
          <p:cNvPr id="3" name="组合 2">
            <a:extLst>
              <a:ext uri="{FF2B5EF4-FFF2-40B4-BE49-F238E27FC236}">
                <a16:creationId xmlns:a16="http://schemas.microsoft.com/office/drawing/2014/main" id="{C170177C-9B77-93D4-349D-1D04008F2062}"/>
              </a:ext>
            </a:extLst>
          </p:cNvPr>
          <p:cNvGrpSpPr/>
          <p:nvPr/>
        </p:nvGrpSpPr>
        <p:grpSpPr>
          <a:xfrm>
            <a:off x="654397" y="1859682"/>
            <a:ext cx="4838520" cy="1355191"/>
            <a:chOff x="4429108" y="2265019"/>
            <a:chExt cx="4838520" cy="1355191"/>
          </a:xfrm>
        </p:grpSpPr>
        <p:grpSp>
          <p:nvGrpSpPr>
            <p:cNvPr id="4" name="组合 3">
              <a:extLst>
                <a:ext uri="{FF2B5EF4-FFF2-40B4-BE49-F238E27FC236}">
                  <a16:creationId xmlns:a16="http://schemas.microsoft.com/office/drawing/2014/main" id="{A6B4F5AC-51E6-6DA8-4C30-FD4C20911F12}"/>
                </a:ext>
              </a:extLst>
            </p:cNvPr>
            <p:cNvGrpSpPr/>
            <p:nvPr/>
          </p:nvGrpSpPr>
          <p:grpSpPr>
            <a:xfrm>
              <a:off x="4429108" y="2278930"/>
              <a:ext cx="812800" cy="812800"/>
              <a:chOff x="1990711" y="2246848"/>
              <a:chExt cx="812800" cy="812800"/>
            </a:xfrm>
          </p:grpSpPr>
          <p:sp>
            <p:nvSpPr>
              <p:cNvPr id="8" name="Oval 12">
                <a:extLst>
                  <a:ext uri="{FF2B5EF4-FFF2-40B4-BE49-F238E27FC236}">
                    <a16:creationId xmlns:a16="http://schemas.microsoft.com/office/drawing/2014/main" id="{3D729CED-BA00-0EEA-4D63-B94B16DBB20A}"/>
                  </a:ext>
                </a:extLst>
              </p:cNvPr>
              <p:cNvSpPr/>
              <p:nvPr/>
            </p:nvSpPr>
            <p:spPr>
              <a:xfrm>
                <a:off x="1990711" y="2246848"/>
                <a:ext cx="812800" cy="812800"/>
              </a:xfrm>
              <a:prstGeom prst="ellipse">
                <a:avLst/>
              </a:prstGeom>
              <a:solidFill>
                <a:srgbClr val="3B6B9F">
                  <a:alpha val="20000"/>
                </a:srgbClr>
              </a:solidFill>
              <a:ln w="12700" cap="flat" cmpd="sng" algn="ctr">
                <a:noFill/>
                <a:prstDash val="solid"/>
                <a:miter lim="800000"/>
              </a:ln>
              <a:effectLst>
                <a:outerShdw blurRad="444500" sx="102000" sy="102000" algn="ctr" rotWithShape="0">
                  <a:srgbClr val="FFFFFF">
                    <a:lumMod val="75000"/>
                    <a:alpha val="40000"/>
                  </a:srgbClr>
                </a:outerShdw>
              </a:effectLst>
            </p:spPr>
            <p:txBody>
              <a:bodyPr rtlCol="0" anchor="ctr"/>
              <a:lstStyle/>
              <a:p>
                <a:pPr marL="0" marR="0" lvl="0" indent="0" algn="ctr" defTabSz="609570" rtl="0" eaLnBrk="1" fontAlgn="auto" latinLnBrk="0" hangingPunct="1">
                  <a:lnSpc>
                    <a:spcPct val="100000"/>
                  </a:lnSpc>
                  <a:spcBef>
                    <a:spcPts val="0"/>
                  </a:spcBef>
                  <a:spcAft>
                    <a:spcPts val="0"/>
                  </a:spcAft>
                  <a:buClrTx/>
                  <a:buSzTx/>
                  <a:buFontTx/>
                  <a:buNone/>
                  <a:tabLst/>
                  <a:defRPr/>
                </a:pPr>
                <a:endParaRPr kumimoji="0" lang="en-US" b="0" i="0" u="none" strike="noStrike" kern="0" cap="none" spc="0" normalizeH="0" baseline="0" noProof="0" dirty="0">
                  <a:ln>
                    <a:noFill/>
                  </a:ln>
                  <a:solidFill>
                    <a:prstClr val="black">
                      <a:lumMod val="75000"/>
                      <a:lumOff val="25000"/>
                    </a:prstClr>
                  </a:solidFill>
                  <a:effectLst/>
                  <a:uLnTx/>
                  <a:uFillTx/>
                  <a:latin typeface="宋体" panose="02010600030101010101" pitchFamily="2" charset="-122"/>
                  <a:ea typeface="思源宋体 CN" panose="02020400000000000000"/>
                  <a:sym typeface="思源黑体 CN Bold" panose="020B0800000000000000" pitchFamily="34" charset="-122"/>
                </a:endParaRPr>
              </a:p>
            </p:txBody>
          </p:sp>
          <p:sp>
            <p:nvSpPr>
              <p:cNvPr id="9" name="Oval 13">
                <a:extLst>
                  <a:ext uri="{FF2B5EF4-FFF2-40B4-BE49-F238E27FC236}">
                    <a16:creationId xmlns:a16="http://schemas.microsoft.com/office/drawing/2014/main" id="{FCE144B8-0779-E4FF-BDEB-875227E883C0}"/>
                  </a:ext>
                </a:extLst>
              </p:cNvPr>
              <p:cNvSpPr/>
              <p:nvPr/>
            </p:nvSpPr>
            <p:spPr>
              <a:xfrm>
                <a:off x="2142769" y="2399925"/>
                <a:ext cx="508684" cy="508684"/>
              </a:xfrm>
              <a:prstGeom prst="ellipse">
                <a:avLst/>
              </a:prstGeom>
              <a:solidFill>
                <a:srgbClr val="3B6B9F"/>
              </a:solidFill>
              <a:ln w="12700" cap="flat" cmpd="sng" algn="ctr">
                <a:noFill/>
                <a:prstDash val="solid"/>
                <a:miter lim="800000"/>
              </a:ln>
              <a:effectLst/>
            </p:spPr>
            <p:txBody>
              <a:bodyPr rtlCol="0" anchor="ctr"/>
              <a:lstStyle/>
              <a:p>
                <a:pPr marL="0" marR="0" lvl="0" indent="0" algn="ctr" defTabSz="609570" rtl="0" eaLnBrk="1" fontAlgn="auto" latinLnBrk="0" hangingPunct="1">
                  <a:lnSpc>
                    <a:spcPct val="100000"/>
                  </a:lnSpc>
                  <a:spcBef>
                    <a:spcPts val="0"/>
                  </a:spcBef>
                  <a:spcAft>
                    <a:spcPts val="0"/>
                  </a:spcAft>
                  <a:buClrTx/>
                  <a:buSzTx/>
                  <a:buFontTx/>
                  <a:buNone/>
                  <a:tabLst/>
                  <a:defRPr/>
                </a:pPr>
                <a:r>
                  <a:rPr kumimoji="0" lang="en-US" altLang="zh-CN" sz="3200" b="1" i="0" u="none" strike="noStrike" kern="0" cap="none" spc="0" normalizeH="0" baseline="0" noProof="0" dirty="0">
                    <a:ln>
                      <a:noFill/>
                    </a:ln>
                    <a:solidFill>
                      <a:prstClr val="white"/>
                    </a:solidFill>
                    <a:effectLst/>
                    <a:uLnTx/>
                    <a:uFillTx/>
                    <a:latin typeface="宋体" panose="02010600030101010101" pitchFamily="2" charset="-122"/>
                    <a:ea typeface="思源宋体 CN" panose="02020400000000000000"/>
                    <a:cs typeface="Arial" panose="020B0604020202020204" pitchFamily="34" charset="0"/>
                    <a:sym typeface="思源黑体 CN Bold" panose="020B0800000000000000" pitchFamily="34" charset="-122"/>
                  </a:rPr>
                  <a:t>A</a:t>
                </a:r>
                <a:endParaRPr kumimoji="0" lang="en-US" sz="3200" b="1" i="0" u="none" strike="noStrike" kern="0" cap="none" spc="0" normalizeH="0" baseline="0" noProof="0" dirty="0">
                  <a:ln>
                    <a:noFill/>
                  </a:ln>
                  <a:solidFill>
                    <a:prstClr val="white"/>
                  </a:solidFill>
                  <a:effectLst/>
                  <a:uLnTx/>
                  <a:uFillTx/>
                  <a:latin typeface="宋体" panose="02010600030101010101" pitchFamily="2" charset="-122"/>
                  <a:ea typeface="思源宋体 CN" panose="02020400000000000000"/>
                  <a:cs typeface="Arial" panose="020B0604020202020204" pitchFamily="34" charset="0"/>
                  <a:sym typeface="思源黑体 CN Bold" panose="020B0800000000000000" pitchFamily="34" charset="-122"/>
                </a:endParaRPr>
              </a:p>
            </p:txBody>
          </p:sp>
        </p:grpSp>
        <p:sp>
          <p:nvSpPr>
            <p:cNvPr id="5" name="矩形 4">
              <a:extLst>
                <a:ext uri="{FF2B5EF4-FFF2-40B4-BE49-F238E27FC236}">
                  <a16:creationId xmlns:a16="http://schemas.microsoft.com/office/drawing/2014/main" id="{4BE93F3B-D527-7A8F-C959-AE0E4BC37758}"/>
                </a:ext>
              </a:extLst>
            </p:cNvPr>
            <p:cNvSpPr/>
            <p:nvPr/>
          </p:nvSpPr>
          <p:spPr>
            <a:xfrm>
              <a:off x="5318530" y="2265019"/>
              <a:ext cx="3036409" cy="4001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0" cap="none" spc="0" normalizeH="0" baseline="0" noProof="0" dirty="0">
                  <a:ln>
                    <a:noFill/>
                  </a:ln>
                  <a:solidFill>
                    <a:schemeClr val="tx1">
                      <a:lumMod val="65000"/>
                      <a:lumOff val="35000"/>
                    </a:schemeClr>
                  </a:solidFill>
                  <a:effectLst/>
                  <a:uLnTx/>
                  <a:uFillTx/>
                  <a:latin typeface="宋体" panose="02010600030101010101" pitchFamily="2" charset="-122"/>
                  <a:ea typeface="思源宋体 CN" panose="02020400000000000000"/>
                  <a:sym typeface="思源黑体 CN Bold" panose="020B0800000000000000" pitchFamily="34" charset="-122"/>
                </a:rPr>
                <a:t>建立变更控制委员会</a:t>
              </a:r>
              <a:r>
                <a:rPr kumimoji="0" lang="en-US" altLang="zh-CN" sz="2000" b="1" i="0" u="none" strike="noStrike" kern="0" cap="none" spc="0" normalizeH="0" baseline="0" noProof="0" dirty="0">
                  <a:ln>
                    <a:noFill/>
                  </a:ln>
                  <a:solidFill>
                    <a:schemeClr val="tx1">
                      <a:lumMod val="65000"/>
                      <a:lumOff val="35000"/>
                    </a:schemeClr>
                  </a:solidFill>
                  <a:effectLst/>
                  <a:uLnTx/>
                  <a:uFillTx/>
                  <a:latin typeface="Times New Roman" panose="02020603050405020304" pitchFamily="18" charset="0"/>
                  <a:ea typeface="思源宋体 CN" panose="02020400000000000000"/>
                  <a:cs typeface="Times New Roman" panose="02020603050405020304" pitchFamily="18" charset="0"/>
                  <a:sym typeface="思源黑体 CN Bold" panose="020B0800000000000000" pitchFamily="34" charset="-122"/>
                </a:rPr>
                <a:t>CCB</a:t>
              </a:r>
              <a:endParaRPr kumimoji="0" lang="zh-CN" altLang="en-US" sz="2000" b="1" i="0" u="none" strike="noStrike" kern="0" cap="none" spc="0" normalizeH="0" baseline="0" noProof="0" dirty="0">
                <a:ln>
                  <a:noFill/>
                </a:ln>
                <a:solidFill>
                  <a:schemeClr val="tx1">
                    <a:lumMod val="65000"/>
                    <a:lumOff val="35000"/>
                  </a:schemeClr>
                </a:solidFill>
                <a:effectLst/>
                <a:uLnTx/>
                <a:uFillTx/>
                <a:latin typeface="Times New Roman" panose="02020603050405020304" pitchFamily="18" charset="0"/>
                <a:ea typeface="思源宋体 CN" panose="02020400000000000000"/>
                <a:cs typeface="Times New Roman" panose="02020603050405020304" pitchFamily="18" charset="0"/>
                <a:sym typeface="思源黑体 CN Bold" panose="020B0800000000000000" pitchFamily="34" charset="-122"/>
              </a:endParaRPr>
            </a:p>
          </p:txBody>
        </p:sp>
        <p:sp>
          <p:nvSpPr>
            <p:cNvPr id="7" name="矩形 6">
              <a:extLst>
                <a:ext uri="{FF2B5EF4-FFF2-40B4-BE49-F238E27FC236}">
                  <a16:creationId xmlns:a16="http://schemas.microsoft.com/office/drawing/2014/main" id="{65C956AD-0B46-A61A-6B46-734DAA673458}"/>
                </a:ext>
              </a:extLst>
            </p:cNvPr>
            <p:cNvSpPr/>
            <p:nvPr/>
          </p:nvSpPr>
          <p:spPr>
            <a:xfrm>
              <a:off x="5318531" y="2598777"/>
              <a:ext cx="3949097" cy="1021433"/>
            </a:xfrm>
            <a:prstGeom prst="rect">
              <a:avLst/>
            </a:prstGeom>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schemeClr val="tx1">
                      <a:lumMod val="65000"/>
                      <a:lumOff val="35000"/>
                    </a:schemeClr>
                  </a:solidFill>
                  <a:effectLst/>
                  <a:uLnTx/>
                  <a:uFillTx/>
                  <a:latin typeface="宋体" panose="02010600030101010101" pitchFamily="2" charset="-122"/>
                  <a:ea typeface="思源宋体 CN" panose="02020400000000000000"/>
                </a:rPr>
                <a:t>成立一个变更控制委员会专门负责项目变更审批，为准备提交的变更请求提供指导，对变更请求做出评价，管理经批准的变更。</a:t>
              </a:r>
            </a:p>
          </p:txBody>
        </p:sp>
      </p:grpSp>
      <p:grpSp>
        <p:nvGrpSpPr>
          <p:cNvPr id="10" name="组合 9">
            <a:extLst>
              <a:ext uri="{FF2B5EF4-FFF2-40B4-BE49-F238E27FC236}">
                <a16:creationId xmlns:a16="http://schemas.microsoft.com/office/drawing/2014/main" id="{51053C0C-FAFF-ED85-3636-C3942B7015B9}"/>
              </a:ext>
            </a:extLst>
          </p:cNvPr>
          <p:cNvGrpSpPr/>
          <p:nvPr/>
        </p:nvGrpSpPr>
        <p:grpSpPr>
          <a:xfrm>
            <a:off x="6525552" y="1876139"/>
            <a:ext cx="4866048" cy="1361255"/>
            <a:chOff x="3622646" y="3349634"/>
            <a:chExt cx="4866048" cy="1361255"/>
          </a:xfrm>
        </p:grpSpPr>
        <p:grpSp>
          <p:nvGrpSpPr>
            <p:cNvPr id="11" name="组合 10">
              <a:extLst>
                <a:ext uri="{FF2B5EF4-FFF2-40B4-BE49-F238E27FC236}">
                  <a16:creationId xmlns:a16="http://schemas.microsoft.com/office/drawing/2014/main" id="{2E81B7A9-D95C-7DF7-540E-0854C4C6FDDC}"/>
                </a:ext>
              </a:extLst>
            </p:cNvPr>
            <p:cNvGrpSpPr/>
            <p:nvPr/>
          </p:nvGrpSpPr>
          <p:grpSpPr>
            <a:xfrm>
              <a:off x="3622646" y="3423650"/>
              <a:ext cx="812800" cy="812800"/>
              <a:chOff x="1990711" y="2246848"/>
              <a:chExt cx="812800" cy="812800"/>
            </a:xfrm>
          </p:grpSpPr>
          <p:sp>
            <p:nvSpPr>
              <p:cNvPr id="14" name="Oval 12">
                <a:extLst>
                  <a:ext uri="{FF2B5EF4-FFF2-40B4-BE49-F238E27FC236}">
                    <a16:creationId xmlns:a16="http://schemas.microsoft.com/office/drawing/2014/main" id="{9A7CA91B-AB55-6349-7D4E-D1BFE0E02300}"/>
                  </a:ext>
                </a:extLst>
              </p:cNvPr>
              <p:cNvSpPr/>
              <p:nvPr/>
            </p:nvSpPr>
            <p:spPr>
              <a:xfrm>
                <a:off x="1990711" y="2246848"/>
                <a:ext cx="812800" cy="812800"/>
              </a:xfrm>
              <a:prstGeom prst="ellipse">
                <a:avLst/>
              </a:prstGeom>
              <a:solidFill>
                <a:srgbClr val="5FB2B0">
                  <a:alpha val="20000"/>
                </a:srgbClr>
              </a:solidFill>
              <a:ln w="12700" cap="flat" cmpd="sng" algn="ctr">
                <a:noFill/>
                <a:prstDash val="solid"/>
                <a:miter lim="800000"/>
              </a:ln>
              <a:effectLst>
                <a:outerShdw blurRad="444500" sx="102000" sy="102000" algn="ctr" rotWithShape="0">
                  <a:srgbClr val="FFFFFF">
                    <a:lumMod val="75000"/>
                    <a:alpha val="40000"/>
                  </a:srgbClr>
                </a:outerShdw>
              </a:effectLst>
            </p:spPr>
            <p:txBody>
              <a:bodyPr rtlCol="0" anchor="ctr"/>
              <a:lstStyle/>
              <a:p>
                <a:pPr marL="0" marR="0" lvl="0" indent="0" algn="ctr" defTabSz="609570" rtl="0" eaLnBrk="1" fontAlgn="auto" latinLnBrk="0" hangingPunct="1">
                  <a:lnSpc>
                    <a:spcPct val="100000"/>
                  </a:lnSpc>
                  <a:spcBef>
                    <a:spcPts val="0"/>
                  </a:spcBef>
                  <a:spcAft>
                    <a:spcPts val="0"/>
                  </a:spcAft>
                  <a:buClrTx/>
                  <a:buSzTx/>
                  <a:buFontTx/>
                  <a:buNone/>
                  <a:tabLst/>
                  <a:defRPr/>
                </a:pPr>
                <a:endParaRPr kumimoji="0" lang="en-US" b="0" i="0" u="none" strike="noStrike" kern="0" cap="none" spc="0" normalizeH="0" baseline="0" noProof="0" dirty="0">
                  <a:ln>
                    <a:noFill/>
                  </a:ln>
                  <a:solidFill>
                    <a:prstClr val="black">
                      <a:lumMod val="75000"/>
                      <a:lumOff val="25000"/>
                    </a:prstClr>
                  </a:solidFill>
                  <a:effectLst/>
                  <a:uLnTx/>
                  <a:uFillTx/>
                  <a:latin typeface="宋体" panose="02010600030101010101" pitchFamily="2" charset="-122"/>
                  <a:ea typeface="思源宋体 CN" panose="02020400000000000000"/>
                  <a:sym typeface="思源黑体 CN Bold" panose="020B0800000000000000" pitchFamily="34" charset="-122"/>
                </a:endParaRPr>
              </a:p>
            </p:txBody>
          </p:sp>
          <p:sp>
            <p:nvSpPr>
              <p:cNvPr id="15" name="Oval 13">
                <a:extLst>
                  <a:ext uri="{FF2B5EF4-FFF2-40B4-BE49-F238E27FC236}">
                    <a16:creationId xmlns:a16="http://schemas.microsoft.com/office/drawing/2014/main" id="{5C5E9967-969A-86B4-84C3-B69C7B1A7285}"/>
                  </a:ext>
                </a:extLst>
              </p:cNvPr>
              <p:cNvSpPr/>
              <p:nvPr/>
            </p:nvSpPr>
            <p:spPr>
              <a:xfrm>
                <a:off x="2142769" y="2399925"/>
                <a:ext cx="508684" cy="508684"/>
              </a:xfrm>
              <a:prstGeom prst="ellipse">
                <a:avLst/>
              </a:prstGeom>
              <a:solidFill>
                <a:srgbClr val="5FB2B0"/>
              </a:solidFill>
              <a:ln w="12700" cap="flat" cmpd="sng" algn="ctr">
                <a:noFill/>
                <a:prstDash val="solid"/>
                <a:miter lim="800000"/>
              </a:ln>
              <a:effectLst/>
            </p:spPr>
            <p:txBody>
              <a:bodyPr rtlCol="0" anchor="ctr"/>
              <a:lstStyle/>
              <a:p>
                <a:pPr marL="0" marR="0" lvl="0" indent="0" algn="ctr" defTabSz="609570" rtl="0" eaLnBrk="1" fontAlgn="auto" latinLnBrk="0" hangingPunct="1">
                  <a:lnSpc>
                    <a:spcPct val="100000"/>
                  </a:lnSpc>
                  <a:spcBef>
                    <a:spcPts val="0"/>
                  </a:spcBef>
                  <a:spcAft>
                    <a:spcPts val="0"/>
                  </a:spcAft>
                  <a:buClrTx/>
                  <a:buSzTx/>
                  <a:buFontTx/>
                  <a:buNone/>
                  <a:tabLst/>
                  <a:defRPr/>
                </a:pPr>
                <a:r>
                  <a:rPr kumimoji="0" lang="en-US" altLang="zh-CN" sz="3200" b="1" i="0" u="none" strike="noStrike" kern="0" cap="none" spc="0" normalizeH="0" baseline="0" noProof="0" dirty="0">
                    <a:ln>
                      <a:noFill/>
                    </a:ln>
                    <a:solidFill>
                      <a:prstClr val="white"/>
                    </a:solidFill>
                    <a:effectLst/>
                    <a:uLnTx/>
                    <a:uFillTx/>
                    <a:latin typeface="宋体" panose="02010600030101010101" pitchFamily="2" charset="-122"/>
                    <a:ea typeface="思源宋体 CN" panose="02020400000000000000"/>
                    <a:cs typeface="Arial" panose="020B0604020202020204" pitchFamily="34" charset="0"/>
                    <a:sym typeface="思源黑体 CN Bold" panose="020B0800000000000000" pitchFamily="34" charset="-122"/>
                  </a:rPr>
                  <a:t>B</a:t>
                </a:r>
              </a:p>
            </p:txBody>
          </p:sp>
        </p:grpSp>
        <p:sp>
          <p:nvSpPr>
            <p:cNvPr id="12" name="矩形 11">
              <a:extLst>
                <a:ext uri="{FF2B5EF4-FFF2-40B4-BE49-F238E27FC236}">
                  <a16:creationId xmlns:a16="http://schemas.microsoft.com/office/drawing/2014/main" id="{2A60BC5C-8BC3-B2D2-DB7E-169878D69FD7}"/>
                </a:ext>
              </a:extLst>
            </p:cNvPr>
            <p:cNvSpPr/>
            <p:nvPr/>
          </p:nvSpPr>
          <p:spPr>
            <a:xfrm>
              <a:off x="4533700" y="3349634"/>
              <a:ext cx="1210588" cy="4001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0" cap="none" spc="0" normalizeH="0" baseline="0" noProof="0" dirty="0">
                  <a:ln>
                    <a:noFill/>
                  </a:ln>
                  <a:solidFill>
                    <a:prstClr val="black">
                      <a:lumMod val="65000"/>
                      <a:lumOff val="35000"/>
                    </a:prstClr>
                  </a:solidFill>
                  <a:effectLst/>
                  <a:uLnTx/>
                  <a:uFillTx/>
                  <a:latin typeface="宋体" panose="02010600030101010101" pitchFamily="2" charset="-122"/>
                  <a:ea typeface="思源宋体 CN" panose="02020400000000000000"/>
                  <a:sym typeface="思源黑体 CN Bold" panose="020B0800000000000000" pitchFamily="34" charset="-122"/>
                </a:rPr>
                <a:t>配置管理</a:t>
              </a:r>
            </a:p>
          </p:txBody>
        </p:sp>
        <p:sp>
          <p:nvSpPr>
            <p:cNvPr id="13" name="矩形 12">
              <a:extLst>
                <a:ext uri="{FF2B5EF4-FFF2-40B4-BE49-F238E27FC236}">
                  <a16:creationId xmlns:a16="http://schemas.microsoft.com/office/drawing/2014/main" id="{E74E9853-4B37-1546-1AFC-D44AFA02CBF8}"/>
                </a:ext>
              </a:extLst>
            </p:cNvPr>
            <p:cNvSpPr/>
            <p:nvPr/>
          </p:nvSpPr>
          <p:spPr>
            <a:xfrm>
              <a:off x="4539597" y="3689456"/>
              <a:ext cx="3949097" cy="1021433"/>
            </a:xfrm>
            <a:prstGeom prst="rect">
              <a:avLst/>
            </a:prstGeom>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black">
                      <a:lumMod val="65000"/>
                      <a:lumOff val="35000"/>
                    </a:prstClr>
                  </a:solidFill>
                  <a:effectLst/>
                  <a:uLnTx/>
                  <a:uFillTx/>
                  <a:latin typeface="宋体" panose="02010600030101010101" pitchFamily="2" charset="-122"/>
                  <a:ea typeface="思源宋体 CN" panose="02020400000000000000"/>
                </a:rPr>
                <a:t>识别并定义项目中配置项，确保变更经过评审批准，确保所有变更可追溯，确保符合规定要求和标准，更容易应对需求变更。</a:t>
              </a:r>
            </a:p>
          </p:txBody>
        </p:sp>
      </p:grpSp>
      <p:grpSp>
        <p:nvGrpSpPr>
          <p:cNvPr id="16" name="组合 15">
            <a:extLst>
              <a:ext uri="{FF2B5EF4-FFF2-40B4-BE49-F238E27FC236}">
                <a16:creationId xmlns:a16="http://schemas.microsoft.com/office/drawing/2014/main" id="{A2FCF90A-646B-E5DB-9BA2-2CB6D503D356}"/>
              </a:ext>
            </a:extLst>
          </p:cNvPr>
          <p:cNvGrpSpPr/>
          <p:nvPr/>
        </p:nvGrpSpPr>
        <p:grpSpPr>
          <a:xfrm>
            <a:off x="654397" y="3503784"/>
            <a:ext cx="4937096" cy="1351207"/>
            <a:chOff x="2816184" y="4539959"/>
            <a:chExt cx="4937096" cy="1351207"/>
          </a:xfrm>
        </p:grpSpPr>
        <p:grpSp>
          <p:nvGrpSpPr>
            <p:cNvPr id="17" name="组合 16">
              <a:extLst>
                <a:ext uri="{FF2B5EF4-FFF2-40B4-BE49-F238E27FC236}">
                  <a16:creationId xmlns:a16="http://schemas.microsoft.com/office/drawing/2014/main" id="{2F4804EB-0737-16AD-DAFB-C54179E415BA}"/>
                </a:ext>
              </a:extLst>
            </p:cNvPr>
            <p:cNvGrpSpPr/>
            <p:nvPr/>
          </p:nvGrpSpPr>
          <p:grpSpPr>
            <a:xfrm>
              <a:off x="2816184" y="4568370"/>
              <a:ext cx="812800" cy="812800"/>
              <a:chOff x="1990711" y="2246848"/>
              <a:chExt cx="812800" cy="812800"/>
            </a:xfrm>
          </p:grpSpPr>
          <p:sp>
            <p:nvSpPr>
              <p:cNvPr id="20" name="Oval 12">
                <a:extLst>
                  <a:ext uri="{FF2B5EF4-FFF2-40B4-BE49-F238E27FC236}">
                    <a16:creationId xmlns:a16="http://schemas.microsoft.com/office/drawing/2014/main" id="{109DE779-3F9E-E85B-C943-616366C7BE4B}"/>
                  </a:ext>
                </a:extLst>
              </p:cNvPr>
              <p:cNvSpPr/>
              <p:nvPr/>
            </p:nvSpPr>
            <p:spPr>
              <a:xfrm>
                <a:off x="1990711" y="2246848"/>
                <a:ext cx="812800" cy="812800"/>
              </a:xfrm>
              <a:prstGeom prst="ellipse">
                <a:avLst/>
              </a:prstGeom>
              <a:solidFill>
                <a:srgbClr val="3B6B9F">
                  <a:alpha val="20000"/>
                </a:srgbClr>
              </a:solidFill>
              <a:ln w="12700" cap="flat" cmpd="sng" algn="ctr">
                <a:noFill/>
                <a:prstDash val="solid"/>
                <a:miter lim="800000"/>
              </a:ln>
              <a:effectLst>
                <a:outerShdw blurRad="444500" sx="102000" sy="102000" algn="ctr" rotWithShape="0">
                  <a:srgbClr val="FFFFFF">
                    <a:lumMod val="75000"/>
                    <a:alpha val="40000"/>
                  </a:srgbClr>
                </a:outerShdw>
              </a:effectLst>
            </p:spPr>
            <p:txBody>
              <a:bodyPr rtlCol="0" anchor="ctr"/>
              <a:lstStyle/>
              <a:p>
                <a:pPr marL="0" marR="0" lvl="0" indent="0" algn="ctr" defTabSz="609570" rtl="0" eaLnBrk="1" fontAlgn="auto" latinLnBrk="0" hangingPunct="1">
                  <a:lnSpc>
                    <a:spcPct val="100000"/>
                  </a:lnSpc>
                  <a:spcBef>
                    <a:spcPts val="0"/>
                  </a:spcBef>
                  <a:spcAft>
                    <a:spcPts val="0"/>
                  </a:spcAft>
                  <a:buClrTx/>
                  <a:buSzTx/>
                  <a:buFontTx/>
                  <a:buNone/>
                  <a:tabLst/>
                  <a:defRPr/>
                </a:pPr>
                <a:endParaRPr kumimoji="0" lang="en-US" b="0" i="0" u="none" strike="noStrike" kern="0" cap="none" spc="0" normalizeH="0" baseline="0" noProof="0" dirty="0">
                  <a:ln>
                    <a:noFill/>
                  </a:ln>
                  <a:solidFill>
                    <a:prstClr val="black">
                      <a:lumMod val="75000"/>
                      <a:lumOff val="25000"/>
                    </a:prstClr>
                  </a:solidFill>
                  <a:effectLst/>
                  <a:uLnTx/>
                  <a:uFillTx/>
                  <a:latin typeface="宋体" panose="02010600030101010101" pitchFamily="2" charset="-122"/>
                  <a:ea typeface="思源宋体 CN" panose="02020400000000000000"/>
                  <a:sym typeface="思源黑体 CN Bold" panose="020B0800000000000000" pitchFamily="34" charset="-122"/>
                </a:endParaRPr>
              </a:p>
            </p:txBody>
          </p:sp>
          <p:sp>
            <p:nvSpPr>
              <p:cNvPr id="21" name="Oval 13">
                <a:extLst>
                  <a:ext uri="{FF2B5EF4-FFF2-40B4-BE49-F238E27FC236}">
                    <a16:creationId xmlns:a16="http://schemas.microsoft.com/office/drawing/2014/main" id="{C75E3B54-3CE8-A1ED-D4B9-3CD8CD770C5C}"/>
                  </a:ext>
                </a:extLst>
              </p:cNvPr>
              <p:cNvSpPr/>
              <p:nvPr/>
            </p:nvSpPr>
            <p:spPr>
              <a:xfrm>
                <a:off x="2142769" y="2399925"/>
                <a:ext cx="508684" cy="508684"/>
              </a:xfrm>
              <a:prstGeom prst="ellipse">
                <a:avLst/>
              </a:prstGeom>
              <a:solidFill>
                <a:srgbClr val="3B6B9F"/>
              </a:solidFill>
              <a:ln w="12700" cap="flat" cmpd="sng" algn="ctr">
                <a:noFill/>
                <a:prstDash val="solid"/>
                <a:miter lim="800000"/>
              </a:ln>
              <a:effectLst/>
            </p:spPr>
            <p:txBody>
              <a:bodyPr rtlCol="0" anchor="ctr"/>
              <a:lstStyle/>
              <a:p>
                <a:pPr marL="0" marR="0" lvl="0" indent="0" algn="ctr" defTabSz="609570" rtl="0" eaLnBrk="1" fontAlgn="auto" latinLnBrk="0" hangingPunct="1">
                  <a:lnSpc>
                    <a:spcPct val="100000"/>
                  </a:lnSpc>
                  <a:spcBef>
                    <a:spcPts val="0"/>
                  </a:spcBef>
                  <a:spcAft>
                    <a:spcPts val="0"/>
                  </a:spcAft>
                  <a:buClrTx/>
                  <a:buSzTx/>
                  <a:buFontTx/>
                  <a:buNone/>
                  <a:tabLst/>
                  <a:defRPr/>
                </a:pPr>
                <a:r>
                  <a:rPr kumimoji="0" lang="en-US" altLang="zh-CN" sz="3200" b="1" i="0" u="none" strike="noStrike" kern="0" cap="none" spc="0" normalizeH="0" baseline="0" noProof="0" dirty="0">
                    <a:ln>
                      <a:noFill/>
                    </a:ln>
                    <a:solidFill>
                      <a:prstClr val="white"/>
                    </a:solidFill>
                    <a:effectLst/>
                    <a:uLnTx/>
                    <a:uFillTx/>
                    <a:latin typeface="宋体" panose="02010600030101010101" pitchFamily="2" charset="-122"/>
                    <a:ea typeface="思源宋体 CN" panose="02020400000000000000"/>
                    <a:cs typeface="Arial" panose="020B0604020202020204" pitchFamily="34" charset="0"/>
                    <a:sym typeface="思源黑体 CN Bold" panose="020B0800000000000000" pitchFamily="34" charset="-122"/>
                  </a:rPr>
                  <a:t>C</a:t>
                </a:r>
                <a:endParaRPr kumimoji="0" lang="en-US" sz="3200" b="1" i="0" u="none" strike="noStrike" kern="0" cap="none" spc="0" normalizeH="0" baseline="0" noProof="0" dirty="0">
                  <a:ln>
                    <a:noFill/>
                  </a:ln>
                  <a:solidFill>
                    <a:prstClr val="white"/>
                  </a:solidFill>
                  <a:effectLst/>
                  <a:uLnTx/>
                  <a:uFillTx/>
                  <a:latin typeface="宋体" panose="02010600030101010101" pitchFamily="2" charset="-122"/>
                  <a:ea typeface="思源宋体 CN" panose="02020400000000000000"/>
                  <a:cs typeface="Arial" panose="020B0604020202020204" pitchFamily="34" charset="0"/>
                  <a:sym typeface="思源黑体 CN Bold" panose="020B0800000000000000" pitchFamily="34" charset="-122"/>
                </a:endParaRPr>
              </a:p>
            </p:txBody>
          </p:sp>
        </p:grpSp>
        <p:sp>
          <p:nvSpPr>
            <p:cNvPr id="18" name="矩形 17">
              <a:extLst>
                <a:ext uri="{FF2B5EF4-FFF2-40B4-BE49-F238E27FC236}">
                  <a16:creationId xmlns:a16="http://schemas.microsoft.com/office/drawing/2014/main" id="{AB67AC94-9B25-0E24-DE51-FCDC91555EEB}"/>
                </a:ext>
              </a:extLst>
            </p:cNvPr>
            <p:cNvSpPr/>
            <p:nvPr/>
          </p:nvSpPr>
          <p:spPr>
            <a:xfrm>
              <a:off x="3748870" y="4539959"/>
              <a:ext cx="2492990" cy="4001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0" cap="none" spc="0" normalizeH="0" baseline="0" noProof="0" dirty="0">
                  <a:ln>
                    <a:noFill/>
                  </a:ln>
                  <a:solidFill>
                    <a:prstClr val="black">
                      <a:lumMod val="65000"/>
                      <a:lumOff val="35000"/>
                    </a:prstClr>
                  </a:solidFill>
                  <a:effectLst/>
                  <a:uLnTx/>
                  <a:uFillTx/>
                  <a:latin typeface="宋体" panose="02010600030101010101" pitchFamily="2" charset="-122"/>
                  <a:ea typeface="思源宋体 CN" panose="02020400000000000000"/>
                  <a:sym typeface="思源黑体 CN Bold" panose="020B0800000000000000" pitchFamily="34" charset="-122"/>
                </a:rPr>
                <a:t>变更信息的沟通过程</a:t>
              </a:r>
            </a:p>
          </p:txBody>
        </p:sp>
        <p:sp>
          <p:nvSpPr>
            <p:cNvPr id="19" name="矩形 18">
              <a:extLst>
                <a:ext uri="{FF2B5EF4-FFF2-40B4-BE49-F238E27FC236}">
                  <a16:creationId xmlns:a16="http://schemas.microsoft.com/office/drawing/2014/main" id="{5C1E5998-ECBD-95B6-C8E3-E64F835A8F7A}"/>
                </a:ext>
              </a:extLst>
            </p:cNvPr>
            <p:cNvSpPr/>
            <p:nvPr/>
          </p:nvSpPr>
          <p:spPr>
            <a:xfrm>
              <a:off x="3748871" y="4869733"/>
              <a:ext cx="4004409" cy="1021433"/>
            </a:xfrm>
            <a:prstGeom prst="rect">
              <a:avLst/>
            </a:prstGeom>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black">
                      <a:lumMod val="65000"/>
                      <a:lumOff val="35000"/>
                    </a:prstClr>
                  </a:solidFill>
                  <a:effectLst/>
                  <a:uLnTx/>
                  <a:uFillTx/>
                  <a:latin typeface="宋体" panose="02010600030101010101" pitchFamily="2" charset="-122"/>
                  <a:ea typeface="思源宋体 CN" panose="02020400000000000000"/>
                </a:rPr>
                <a:t>建立清晰的变更沟通机制，确保所有变更信息及时、准确地传达给相关人员，并确保所有变更决策都有详细的记录和存档。</a:t>
              </a:r>
            </a:p>
          </p:txBody>
        </p:sp>
      </p:grpSp>
      <p:grpSp>
        <p:nvGrpSpPr>
          <p:cNvPr id="22" name="组合 21">
            <a:extLst>
              <a:ext uri="{FF2B5EF4-FFF2-40B4-BE49-F238E27FC236}">
                <a16:creationId xmlns:a16="http://schemas.microsoft.com/office/drawing/2014/main" id="{65AE0AB3-3EE2-8D0D-9759-E4B0529246B4}"/>
              </a:ext>
            </a:extLst>
          </p:cNvPr>
          <p:cNvGrpSpPr/>
          <p:nvPr/>
        </p:nvGrpSpPr>
        <p:grpSpPr>
          <a:xfrm>
            <a:off x="6525552" y="3508304"/>
            <a:ext cx="4876808" cy="1366836"/>
            <a:chOff x="3622646" y="3349634"/>
            <a:chExt cx="4876808" cy="1366836"/>
          </a:xfrm>
        </p:grpSpPr>
        <p:grpSp>
          <p:nvGrpSpPr>
            <p:cNvPr id="37" name="组合 36">
              <a:extLst>
                <a:ext uri="{FF2B5EF4-FFF2-40B4-BE49-F238E27FC236}">
                  <a16:creationId xmlns:a16="http://schemas.microsoft.com/office/drawing/2014/main" id="{634E7106-7302-AA11-7E7D-2E1D532845F2}"/>
                </a:ext>
              </a:extLst>
            </p:cNvPr>
            <p:cNvGrpSpPr/>
            <p:nvPr/>
          </p:nvGrpSpPr>
          <p:grpSpPr>
            <a:xfrm>
              <a:off x="3622646" y="3423650"/>
              <a:ext cx="812800" cy="812800"/>
              <a:chOff x="1990711" y="2246848"/>
              <a:chExt cx="812800" cy="812800"/>
            </a:xfrm>
          </p:grpSpPr>
          <p:sp>
            <p:nvSpPr>
              <p:cNvPr id="46" name="Oval 12">
                <a:extLst>
                  <a:ext uri="{FF2B5EF4-FFF2-40B4-BE49-F238E27FC236}">
                    <a16:creationId xmlns:a16="http://schemas.microsoft.com/office/drawing/2014/main" id="{4B11F7F4-0A70-4510-6542-B77F456CF2A3}"/>
                  </a:ext>
                </a:extLst>
              </p:cNvPr>
              <p:cNvSpPr/>
              <p:nvPr/>
            </p:nvSpPr>
            <p:spPr>
              <a:xfrm>
                <a:off x="1990711" y="2246848"/>
                <a:ext cx="812800" cy="812800"/>
              </a:xfrm>
              <a:prstGeom prst="ellipse">
                <a:avLst/>
              </a:prstGeom>
              <a:solidFill>
                <a:srgbClr val="5FB2B0">
                  <a:alpha val="20000"/>
                </a:srgbClr>
              </a:solidFill>
              <a:ln w="12700" cap="flat" cmpd="sng" algn="ctr">
                <a:noFill/>
                <a:prstDash val="solid"/>
                <a:miter lim="800000"/>
              </a:ln>
              <a:effectLst>
                <a:outerShdw blurRad="444500" sx="102000" sy="102000" algn="ctr" rotWithShape="0">
                  <a:srgbClr val="FFFFFF">
                    <a:lumMod val="75000"/>
                    <a:alpha val="40000"/>
                  </a:srgbClr>
                </a:outerShdw>
              </a:effectLst>
            </p:spPr>
            <p:txBody>
              <a:bodyPr rtlCol="0" anchor="ctr"/>
              <a:lstStyle/>
              <a:p>
                <a:pPr marL="0" marR="0" lvl="0" indent="0" algn="ctr" defTabSz="609570" rtl="0" eaLnBrk="1" fontAlgn="auto" latinLnBrk="0" hangingPunct="1">
                  <a:lnSpc>
                    <a:spcPct val="100000"/>
                  </a:lnSpc>
                  <a:spcBef>
                    <a:spcPts val="0"/>
                  </a:spcBef>
                  <a:spcAft>
                    <a:spcPts val="0"/>
                  </a:spcAft>
                  <a:buClrTx/>
                  <a:buSzTx/>
                  <a:buFontTx/>
                  <a:buNone/>
                  <a:tabLst/>
                  <a:defRPr/>
                </a:pPr>
                <a:endParaRPr kumimoji="0" lang="en-US" b="0" i="0" u="none" strike="noStrike" kern="0" cap="none" spc="0" normalizeH="0" baseline="0" noProof="0" dirty="0">
                  <a:ln>
                    <a:noFill/>
                  </a:ln>
                  <a:solidFill>
                    <a:prstClr val="black">
                      <a:lumMod val="75000"/>
                      <a:lumOff val="25000"/>
                    </a:prstClr>
                  </a:solidFill>
                  <a:effectLst/>
                  <a:uLnTx/>
                  <a:uFillTx/>
                  <a:latin typeface="宋体" panose="02010600030101010101" pitchFamily="2" charset="-122"/>
                  <a:ea typeface="思源宋体 CN" panose="02020400000000000000"/>
                  <a:sym typeface="思源黑体 CN Bold" panose="020B0800000000000000" pitchFamily="34" charset="-122"/>
                </a:endParaRPr>
              </a:p>
            </p:txBody>
          </p:sp>
          <p:sp>
            <p:nvSpPr>
              <p:cNvPr id="47" name="Oval 13">
                <a:extLst>
                  <a:ext uri="{FF2B5EF4-FFF2-40B4-BE49-F238E27FC236}">
                    <a16:creationId xmlns:a16="http://schemas.microsoft.com/office/drawing/2014/main" id="{FD28608F-983B-F224-CBF4-CC87AA7BB316}"/>
                  </a:ext>
                </a:extLst>
              </p:cNvPr>
              <p:cNvSpPr/>
              <p:nvPr/>
            </p:nvSpPr>
            <p:spPr>
              <a:xfrm>
                <a:off x="2142769" y="2399925"/>
                <a:ext cx="508684" cy="508684"/>
              </a:xfrm>
              <a:prstGeom prst="ellipse">
                <a:avLst/>
              </a:prstGeom>
              <a:solidFill>
                <a:srgbClr val="5FB2B0"/>
              </a:solidFill>
              <a:ln w="12700" cap="flat" cmpd="sng" algn="ctr">
                <a:noFill/>
                <a:prstDash val="solid"/>
                <a:miter lim="800000"/>
              </a:ln>
              <a:effectLst/>
            </p:spPr>
            <p:txBody>
              <a:bodyPr rtlCol="0" anchor="ctr"/>
              <a:lstStyle/>
              <a:p>
                <a:pPr marL="0" marR="0" lvl="0" indent="0" algn="ctr" defTabSz="609570" rtl="0" eaLnBrk="1" fontAlgn="auto" latinLnBrk="0" hangingPunct="1">
                  <a:lnSpc>
                    <a:spcPct val="100000"/>
                  </a:lnSpc>
                  <a:spcBef>
                    <a:spcPts val="0"/>
                  </a:spcBef>
                  <a:spcAft>
                    <a:spcPts val="0"/>
                  </a:spcAft>
                  <a:buClrTx/>
                  <a:buSzTx/>
                  <a:buFontTx/>
                  <a:buNone/>
                  <a:tabLst/>
                  <a:defRPr/>
                </a:pPr>
                <a:r>
                  <a:rPr lang="en-US" altLang="zh-CN" sz="3200" b="1" kern="0" dirty="0">
                    <a:solidFill>
                      <a:prstClr val="white"/>
                    </a:solidFill>
                    <a:latin typeface="宋体" panose="02010600030101010101" pitchFamily="2" charset="-122"/>
                    <a:ea typeface="思源宋体 CN" panose="02020400000000000000"/>
                    <a:cs typeface="Arial" panose="020B0604020202020204" pitchFamily="34" charset="0"/>
                    <a:sym typeface="思源黑体 CN Bold" panose="020B0800000000000000" pitchFamily="34" charset="-122"/>
                  </a:rPr>
                  <a:t>D</a:t>
                </a:r>
                <a:endParaRPr kumimoji="0" lang="en-US" altLang="zh-CN" sz="3200" b="1" i="0" u="none" strike="noStrike" kern="0" cap="none" spc="0" normalizeH="0" baseline="0" noProof="0" dirty="0">
                  <a:ln>
                    <a:noFill/>
                  </a:ln>
                  <a:solidFill>
                    <a:prstClr val="white"/>
                  </a:solidFill>
                  <a:effectLst/>
                  <a:uLnTx/>
                  <a:uFillTx/>
                  <a:latin typeface="宋体" panose="02010600030101010101" pitchFamily="2" charset="-122"/>
                  <a:ea typeface="思源宋体 CN" panose="02020400000000000000"/>
                  <a:cs typeface="Arial" panose="020B0604020202020204" pitchFamily="34" charset="0"/>
                  <a:sym typeface="思源黑体 CN Bold" panose="020B0800000000000000" pitchFamily="34" charset="-122"/>
                </a:endParaRPr>
              </a:p>
            </p:txBody>
          </p:sp>
        </p:grpSp>
        <p:sp>
          <p:nvSpPr>
            <p:cNvPr id="38" name="矩形 37">
              <a:extLst>
                <a:ext uri="{FF2B5EF4-FFF2-40B4-BE49-F238E27FC236}">
                  <a16:creationId xmlns:a16="http://schemas.microsoft.com/office/drawing/2014/main" id="{ED1C214C-26BB-DDBF-2DE7-B322E4F2B77E}"/>
                </a:ext>
              </a:extLst>
            </p:cNvPr>
            <p:cNvSpPr/>
            <p:nvPr/>
          </p:nvSpPr>
          <p:spPr>
            <a:xfrm>
              <a:off x="4533700" y="3349634"/>
              <a:ext cx="2236510" cy="4001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0" cap="none" spc="0" normalizeH="0" baseline="0" noProof="0" dirty="0">
                  <a:ln>
                    <a:noFill/>
                  </a:ln>
                  <a:solidFill>
                    <a:prstClr val="black">
                      <a:lumMod val="65000"/>
                      <a:lumOff val="35000"/>
                    </a:prstClr>
                  </a:solidFill>
                  <a:effectLst/>
                  <a:uLnTx/>
                  <a:uFillTx/>
                  <a:latin typeface="宋体" panose="02010600030101010101" pitchFamily="2" charset="-122"/>
                  <a:ea typeface="思源宋体 CN" panose="02020400000000000000"/>
                  <a:sym typeface="思源黑体 CN Bold" panose="020B0800000000000000" pitchFamily="34" charset="-122"/>
                </a:rPr>
                <a:t>建立变更管理流程</a:t>
              </a:r>
            </a:p>
          </p:txBody>
        </p:sp>
        <p:sp>
          <p:nvSpPr>
            <p:cNvPr id="45" name="矩形 44">
              <a:extLst>
                <a:ext uri="{FF2B5EF4-FFF2-40B4-BE49-F238E27FC236}">
                  <a16:creationId xmlns:a16="http://schemas.microsoft.com/office/drawing/2014/main" id="{C5B1E84B-9BA7-6EFF-AF0F-A89B2D5F796C}"/>
                </a:ext>
              </a:extLst>
            </p:cNvPr>
            <p:cNvSpPr/>
            <p:nvPr/>
          </p:nvSpPr>
          <p:spPr>
            <a:xfrm>
              <a:off x="4550357" y="3695037"/>
              <a:ext cx="3949097" cy="1021433"/>
            </a:xfrm>
            <a:prstGeom prst="rect">
              <a:avLst/>
            </a:prstGeom>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black">
                      <a:lumMod val="65000"/>
                      <a:lumOff val="35000"/>
                    </a:prstClr>
                  </a:solidFill>
                  <a:effectLst/>
                  <a:uLnTx/>
                  <a:uFillTx/>
                  <a:latin typeface="宋体" panose="02010600030101010101" pitchFamily="2" charset="-122"/>
                  <a:ea typeface="思源宋体 CN" panose="02020400000000000000"/>
                </a:rPr>
                <a:t>项目组建立严格的变更管理流程，包括变更请求提交、变更影响分析、变更评估会议、变更批准与实施等环节。</a:t>
              </a:r>
            </a:p>
          </p:txBody>
        </p:sp>
      </p:grpSp>
      <p:grpSp>
        <p:nvGrpSpPr>
          <p:cNvPr id="48" name="组合 47">
            <a:extLst>
              <a:ext uri="{FF2B5EF4-FFF2-40B4-BE49-F238E27FC236}">
                <a16:creationId xmlns:a16="http://schemas.microsoft.com/office/drawing/2014/main" id="{C0891B08-0F64-F0B3-95DA-5940325E4493}"/>
              </a:ext>
            </a:extLst>
          </p:cNvPr>
          <p:cNvGrpSpPr/>
          <p:nvPr/>
        </p:nvGrpSpPr>
        <p:grpSpPr>
          <a:xfrm>
            <a:off x="654397" y="5104010"/>
            <a:ext cx="4825798" cy="1361255"/>
            <a:chOff x="2816184" y="4539959"/>
            <a:chExt cx="4825798" cy="1361255"/>
          </a:xfrm>
        </p:grpSpPr>
        <p:grpSp>
          <p:nvGrpSpPr>
            <p:cNvPr id="49" name="组合 48">
              <a:extLst>
                <a:ext uri="{FF2B5EF4-FFF2-40B4-BE49-F238E27FC236}">
                  <a16:creationId xmlns:a16="http://schemas.microsoft.com/office/drawing/2014/main" id="{670FE9D9-C786-8A05-0F45-00B242DF3584}"/>
                </a:ext>
              </a:extLst>
            </p:cNvPr>
            <p:cNvGrpSpPr/>
            <p:nvPr/>
          </p:nvGrpSpPr>
          <p:grpSpPr>
            <a:xfrm>
              <a:off x="2816184" y="4568370"/>
              <a:ext cx="812800" cy="812800"/>
              <a:chOff x="1990711" y="2246848"/>
              <a:chExt cx="812800" cy="812800"/>
            </a:xfrm>
          </p:grpSpPr>
          <p:sp>
            <p:nvSpPr>
              <p:cNvPr id="52" name="Oval 12">
                <a:extLst>
                  <a:ext uri="{FF2B5EF4-FFF2-40B4-BE49-F238E27FC236}">
                    <a16:creationId xmlns:a16="http://schemas.microsoft.com/office/drawing/2014/main" id="{48BA960C-59AC-9212-625A-19A2042B4D31}"/>
                  </a:ext>
                </a:extLst>
              </p:cNvPr>
              <p:cNvSpPr/>
              <p:nvPr/>
            </p:nvSpPr>
            <p:spPr>
              <a:xfrm>
                <a:off x="1990711" y="2246848"/>
                <a:ext cx="812800" cy="812800"/>
              </a:xfrm>
              <a:prstGeom prst="ellipse">
                <a:avLst/>
              </a:prstGeom>
              <a:solidFill>
                <a:srgbClr val="3B6B9F">
                  <a:alpha val="20000"/>
                </a:srgbClr>
              </a:solidFill>
              <a:ln w="12700" cap="flat" cmpd="sng" algn="ctr">
                <a:noFill/>
                <a:prstDash val="solid"/>
                <a:miter lim="800000"/>
              </a:ln>
              <a:effectLst>
                <a:outerShdw blurRad="444500" sx="102000" sy="102000" algn="ctr" rotWithShape="0">
                  <a:srgbClr val="FFFFFF">
                    <a:lumMod val="75000"/>
                    <a:alpha val="40000"/>
                  </a:srgbClr>
                </a:outerShdw>
              </a:effectLst>
            </p:spPr>
            <p:txBody>
              <a:bodyPr rtlCol="0" anchor="ctr"/>
              <a:lstStyle/>
              <a:p>
                <a:pPr marL="0" marR="0" lvl="0" indent="0" algn="ctr" defTabSz="609570" rtl="0" eaLnBrk="1" fontAlgn="auto" latinLnBrk="0" hangingPunct="1">
                  <a:lnSpc>
                    <a:spcPct val="100000"/>
                  </a:lnSpc>
                  <a:spcBef>
                    <a:spcPts val="0"/>
                  </a:spcBef>
                  <a:spcAft>
                    <a:spcPts val="0"/>
                  </a:spcAft>
                  <a:buClrTx/>
                  <a:buSzTx/>
                  <a:buFontTx/>
                  <a:buNone/>
                  <a:tabLst/>
                  <a:defRPr/>
                </a:pPr>
                <a:endParaRPr kumimoji="0" lang="en-US" b="0" i="0" u="none" strike="noStrike" kern="0" cap="none" spc="0" normalizeH="0" baseline="0" noProof="0" dirty="0">
                  <a:ln>
                    <a:noFill/>
                  </a:ln>
                  <a:solidFill>
                    <a:prstClr val="black">
                      <a:lumMod val="75000"/>
                      <a:lumOff val="25000"/>
                    </a:prstClr>
                  </a:solidFill>
                  <a:effectLst/>
                  <a:uLnTx/>
                  <a:uFillTx/>
                  <a:latin typeface="宋体" panose="02010600030101010101" pitchFamily="2" charset="-122"/>
                  <a:ea typeface="思源宋体 CN" panose="02020400000000000000"/>
                  <a:sym typeface="思源黑体 CN Bold" panose="020B0800000000000000" pitchFamily="34" charset="-122"/>
                </a:endParaRPr>
              </a:p>
            </p:txBody>
          </p:sp>
          <p:sp>
            <p:nvSpPr>
              <p:cNvPr id="53" name="Oval 13">
                <a:extLst>
                  <a:ext uri="{FF2B5EF4-FFF2-40B4-BE49-F238E27FC236}">
                    <a16:creationId xmlns:a16="http://schemas.microsoft.com/office/drawing/2014/main" id="{7B52E966-94D3-4D07-AF53-68FBD45C2FF6}"/>
                  </a:ext>
                </a:extLst>
              </p:cNvPr>
              <p:cNvSpPr/>
              <p:nvPr/>
            </p:nvSpPr>
            <p:spPr>
              <a:xfrm>
                <a:off x="2142769" y="2399925"/>
                <a:ext cx="508684" cy="508684"/>
              </a:xfrm>
              <a:prstGeom prst="ellipse">
                <a:avLst/>
              </a:prstGeom>
              <a:solidFill>
                <a:srgbClr val="3B6B9F"/>
              </a:solidFill>
              <a:ln w="12700" cap="flat" cmpd="sng" algn="ctr">
                <a:noFill/>
                <a:prstDash val="solid"/>
                <a:miter lim="800000"/>
              </a:ln>
              <a:effectLst/>
            </p:spPr>
            <p:txBody>
              <a:bodyPr rtlCol="0" anchor="ctr"/>
              <a:lstStyle/>
              <a:p>
                <a:pPr marL="0" marR="0" lvl="0" indent="0" algn="ctr" defTabSz="609570" rtl="0" eaLnBrk="1" fontAlgn="auto" latinLnBrk="0" hangingPunct="1">
                  <a:lnSpc>
                    <a:spcPct val="100000"/>
                  </a:lnSpc>
                  <a:spcBef>
                    <a:spcPts val="0"/>
                  </a:spcBef>
                  <a:spcAft>
                    <a:spcPts val="0"/>
                  </a:spcAft>
                  <a:buClrTx/>
                  <a:buSzTx/>
                  <a:buFontTx/>
                  <a:buNone/>
                  <a:tabLst/>
                  <a:defRPr/>
                </a:pPr>
                <a:r>
                  <a:rPr lang="en-US" sz="3200" b="1" kern="0" dirty="0">
                    <a:solidFill>
                      <a:prstClr val="white"/>
                    </a:solidFill>
                    <a:latin typeface="宋体" panose="02010600030101010101" pitchFamily="2" charset="-122"/>
                    <a:ea typeface="思源宋体 CN" panose="02020400000000000000"/>
                    <a:cs typeface="Arial" panose="020B0604020202020204" pitchFamily="34" charset="0"/>
                    <a:sym typeface="思源黑体 CN Bold" panose="020B0800000000000000" pitchFamily="34" charset="-122"/>
                  </a:rPr>
                  <a:t>E</a:t>
                </a:r>
                <a:endParaRPr kumimoji="0" lang="en-US" sz="3200" b="1" i="0" u="none" strike="noStrike" kern="0" cap="none" spc="0" normalizeH="0" baseline="0" noProof="0" dirty="0">
                  <a:ln>
                    <a:noFill/>
                  </a:ln>
                  <a:solidFill>
                    <a:prstClr val="white"/>
                  </a:solidFill>
                  <a:effectLst/>
                  <a:uLnTx/>
                  <a:uFillTx/>
                  <a:latin typeface="宋体" panose="02010600030101010101" pitchFamily="2" charset="-122"/>
                  <a:ea typeface="思源宋体 CN" panose="02020400000000000000"/>
                  <a:cs typeface="Arial" panose="020B0604020202020204" pitchFamily="34" charset="0"/>
                  <a:sym typeface="思源黑体 CN Bold" panose="020B0800000000000000" pitchFamily="34" charset="-122"/>
                </a:endParaRPr>
              </a:p>
            </p:txBody>
          </p:sp>
        </p:grpSp>
        <p:sp>
          <p:nvSpPr>
            <p:cNvPr id="50" name="矩形 49">
              <a:extLst>
                <a:ext uri="{FF2B5EF4-FFF2-40B4-BE49-F238E27FC236}">
                  <a16:creationId xmlns:a16="http://schemas.microsoft.com/office/drawing/2014/main" id="{8188B515-5CF5-7FD5-653F-4DEDC1926C00}"/>
                </a:ext>
              </a:extLst>
            </p:cNvPr>
            <p:cNvSpPr/>
            <p:nvPr/>
          </p:nvSpPr>
          <p:spPr>
            <a:xfrm>
              <a:off x="3748870" y="4539959"/>
              <a:ext cx="1723549" cy="4001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0" cap="none" spc="0" normalizeH="0" baseline="0" noProof="0" dirty="0">
                  <a:ln>
                    <a:noFill/>
                  </a:ln>
                  <a:solidFill>
                    <a:prstClr val="black">
                      <a:lumMod val="65000"/>
                      <a:lumOff val="35000"/>
                    </a:prstClr>
                  </a:solidFill>
                  <a:effectLst/>
                  <a:uLnTx/>
                  <a:uFillTx/>
                  <a:latin typeface="宋体" panose="02010600030101010101" pitchFamily="2" charset="-122"/>
                  <a:ea typeface="思源宋体 CN" panose="02020400000000000000"/>
                  <a:sym typeface="思源黑体 CN Bold" panose="020B0800000000000000" pitchFamily="34" charset="-122"/>
                </a:rPr>
                <a:t>变更影响分析</a:t>
              </a:r>
            </a:p>
          </p:txBody>
        </p:sp>
        <p:sp>
          <p:nvSpPr>
            <p:cNvPr id="51" name="矩形 50">
              <a:extLst>
                <a:ext uri="{FF2B5EF4-FFF2-40B4-BE49-F238E27FC236}">
                  <a16:creationId xmlns:a16="http://schemas.microsoft.com/office/drawing/2014/main" id="{B1442DC3-4854-5D58-9687-B3A3EEB3B7B6}"/>
                </a:ext>
              </a:extLst>
            </p:cNvPr>
            <p:cNvSpPr/>
            <p:nvPr/>
          </p:nvSpPr>
          <p:spPr>
            <a:xfrm>
              <a:off x="3748872" y="4879781"/>
              <a:ext cx="3893110" cy="1021433"/>
            </a:xfrm>
            <a:prstGeom prst="rect">
              <a:avLst/>
            </a:prstGeom>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black">
                      <a:lumMod val="65000"/>
                      <a:lumOff val="35000"/>
                    </a:prstClr>
                  </a:solidFill>
                  <a:effectLst/>
                  <a:uLnTx/>
                  <a:uFillTx/>
                  <a:latin typeface="宋体" panose="02010600030101010101" pitchFamily="2" charset="-122"/>
                  <a:ea typeface="思源宋体 CN" panose="02020400000000000000"/>
                </a:rPr>
                <a:t>对每一个变更请求进行详细的影响分析，评估其对项目进度、成本、资源和质量的影响，并形成变更影响报告。</a:t>
              </a:r>
            </a:p>
          </p:txBody>
        </p:sp>
      </p:grpSp>
      <p:sp>
        <p:nvSpPr>
          <p:cNvPr id="26" name="文本框 25">
            <a:extLst>
              <a:ext uri="{FF2B5EF4-FFF2-40B4-BE49-F238E27FC236}">
                <a16:creationId xmlns:a16="http://schemas.microsoft.com/office/drawing/2014/main" id="{E3F339C4-0102-397B-3409-FF4287600368}"/>
              </a:ext>
            </a:extLst>
          </p:cNvPr>
          <p:cNvSpPr txBox="1"/>
          <p:nvPr/>
        </p:nvSpPr>
        <p:spPr>
          <a:xfrm>
            <a:off x="768089" y="891416"/>
            <a:ext cx="9853476" cy="646331"/>
          </a:xfrm>
          <a:prstGeom prst="rect">
            <a:avLst/>
          </a:prstGeom>
          <a:noFill/>
        </p:spPr>
        <p:txBody>
          <a:bodyPr wrap="square">
            <a:spAutoFit/>
          </a:bodyPr>
          <a:lstStyle/>
          <a:p>
            <a:r>
              <a:rPr lang="zh-CN" altLang="en-US" b="1" kern="0" dirty="0">
                <a:solidFill>
                  <a:schemeClr val="tx1">
                    <a:lumMod val="65000"/>
                    <a:lumOff val="35000"/>
                  </a:schemeClr>
                </a:solidFill>
                <a:latin typeface="思源宋体 CN" panose="02020400000000000000" pitchFamily="18" charset="-122"/>
                <a:ea typeface="思源宋体 CN" panose="02020400000000000000" pitchFamily="18" charset="-122"/>
                <a:cs typeface="+mn-ea"/>
                <a:sym typeface="思源黑体 CN Bold" panose="020B0800000000000000" pitchFamily="34" charset="-122"/>
              </a:rPr>
              <a:t>由于项目的需求还未十分的明确，你打算采用何种方式和甲方确认项目的最终需求？</a:t>
            </a:r>
          </a:p>
          <a:p>
            <a:endParaRPr lang="zh-CN" altLang="en-US" dirty="0"/>
          </a:p>
        </p:txBody>
      </p:sp>
    </p:spTree>
    <p:extLst>
      <p:ext uri="{BB962C8B-B14F-4D97-AF65-F5344CB8AC3E}">
        <p14:creationId xmlns:p14="http://schemas.microsoft.com/office/powerpoint/2010/main" val="1770479215"/>
      </p:ext>
    </p:extLst>
  </p:cSld>
  <p:clrMapOvr>
    <a:masterClrMapping/>
  </p:clrMapOvr>
  <p:transition spd="slow" advTm="0">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未标题-2.jpg"/>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0" y="0"/>
            <a:ext cx="12185904" cy="6858000"/>
          </a:xfrm>
          <a:prstGeom prst="rect">
            <a:avLst/>
          </a:prstGeom>
        </p:spPr>
      </p:pic>
      <p:grpSp>
        <p:nvGrpSpPr>
          <p:cNvPr id="33" name="组合 32">
            <a:extLst>
              <a:ext uri="{FF2B5EF4-FFF2-40B4-BE49-F238E27FC236}">
                <a16:creationId xmlns:a16="http://schemas.microsoft.com/office/drawing/2014/main" id="{247E8DA4-B863-4A15-A273-D2BD68FB88D8}"/>
              </a:ext>
            </a:extLst>
          </p:cNvPr>
          <p:cNvGrpSpPr/>
          <p:nvPr/>
        </p:nvGrpSpPr>
        <p:grpSpPr>
          <a:xfrm>
            <a:off x="5603719" y="2043036"/>
            <a:ext cx="3803820" cy="808597"/>
            <a:chOff x="7383867" y="1033916"/>
            <a:chExt cx="3803820" cy="808597"/>
          </a:xfrm>
        </p:grpSpPr>
        <p:sp>
          <p:nvSpPr>
            <p:cNvPr id="34" name="矩形 33">
              <a:extLst>
                <a:ext uri="{FF2B5EF4-FFF2-40B4-BE49-F238E27FC236}">
                  <a16:creationId xmlns:a16="http://schemas.microsoft.com/office/drawing/2014/main" id="{08D186A9-E46F-4859-A01F-4B808ADFAA0E}"/>
                </a:ext>
              </a:extLst>
            </p:cNvPr>
            <p:cNvSpPr/>
            <p:nvPr/>
          </p:nvSpPr>
          <p:spPr>
            <a:xfrm>
              <a:off x="8173079" y="1061188"/>
              <a:ext cx="3014608" cy="754053"/>
            </a:xfrm>
            <a:prstGeom prst="rect">
              <a:avLst/>
            </a:prstGeom>
          </p:spPr>
          <p:txBody>
            <a:bodyPr wrap="none">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lang="zh-CN" altLang="en-US" sz="2800" b="1" dirty="0">
                  <a:ln w="0">
                    <a:noFill/>
                  </a:ln>
                  <a:solidFill>
                    <a:schemeClr val="tx1">
                      <a:lumMod val="65000"/>
                      <a:lumOff val="35000"/>
                    </a:schemeClr>
                  </a:solidFill>
                  <a:latin typeface="思源宋体 CN Heavy" panose="02020900000000000000" pitchFamily="18" charset="-122"/>
                  <a:ea typeface="思源宋体 CN Heavy" panose="02020900000000000000" pitchFamily="18" charset="-122"/>
                </a:rPr>
                <a:t>项目背景与任务</a:t>
              </a:r>
              <a:endParaRPr kumimoji="0" lang="en-US" altLang="zh-CN" sz="2800" b="1" i="0" u="none" strike="noStrike" kern="1200" cap="none" spc="0" normalizeH="0" baseline="0" noProof="0" dirty="0">
                <a:ln w="0">
                  <a:noFill/>
                </a:ln>
                <a:solidFill>
                  <a:schemeClr val="tx1">
                    <a:lumMod val="65000"/>
                    <a:lumOff val="35000"/>
                  </a:schemeClr>
                </a:solidFill>
                <a:effectLst/>
                <a:uLnTx/>
                <a:uFillTx/>
                <a:latin typeface="思源宋体 CN Heavy" panose="02020900000000000000" pitchFamily="18" charset="-122"/>
                <a:ea typeface="思源宋体 CN Heavy" panose="02020900000000000000" pitchFamily="18" charset="-122"/>
                <a:cs typeface="+mn-cs"/>
              </a:endParaRPr>
            </a:p>
            <a:p>
              <a:pPr marL="0" marR="0" lvl="0" indent="0" defTabSz="914400" rtl="0" eaLnBrk="1" fontAlgn="auto" latinLnBrk="0" hangingPunct="1">
                <a:lnSpc>
                  <a:spcPct val="100000"/>
                </a:lnSpc>
                <a:spcBef>
                  <a:spcPts val="0"/>
                </a:spcBef>
                <a:spcAft>
                  <a:spcPts val="0"/>
                </a:spcAft>
                <a:buClrTx/>
                <a:buSzTx/>
                <a:buFontTx/>
                <a:buNone/>
                <a:tabLst/>
                <a:defRPr/>
              </a:pPr>
              <a:r>
                <a:rPr kumimoji="0" lang="en-US" altLang="zh-CN" sz="1500" b="0" i="0" u="none" strike="noStrike" kern="1200" cap="none" spc="0" normalizeH="0" baseline="0" noProof="0" dirty="0">
                  <a:ln w="0">
                    <a:noFill/>
                  </a:ln>
                  <a:solidFill>
                    <a:schemeClr val="tx1">
                      <a:lumMod val="65000"/>
                      <a:lumOff val="35000"/>
                    </a:schemeClr>
                  </a:solidFill>
                  <a:effectLst/>
                  <a:uLnTx/>
                  <a:uFillTx/>
                  <a:latin typeface="思源宋体 CN" panose="02020400000000000000" pitchFamily="18" charset="-122"/>
                  <a:ea typeface="思源宋体 CN" panose="02020400000000000000" pitchFamily="18" charset="-122"/>
                  <a:cs typeface="+mn-cs"/>
                </a:rPr>
                <a:t> </a:t>
              </a:r>
              <a:r>
                <a:rPr kumimoji="0" lang="en-US" altLang="zh-CN" sz="1400" b="0" i="0" u="none" strike="noStrike" kern="1200" cap="none" spc="0" normalizeH="0" baseline="0" noProof="0" dirty="0">
                  <a:ln w="0">
                    <a:noFill/>
                  </a:ln>
                  <a:solidFill>
                    <a:schemeClr val="tx1">
                      <a:lumMod val="65000"/>
                      <a:lumOff val="35000"/>
                    </a:schemeClr>
                  </a:solidFill>
                  <a:effectLst/>
                  <a:uLnTx/>
                  <a:uFillTx/>
                  <a:latin typeface="思源宋体 CN" panose="02020400000000000000" pitchFamily="18" charset="-122"/>
                  <a:ea typeface="思源宋体 CN" panose="02020400000000000000" pitchFamily="18" charset="-122"/>
                  <a:cs typeface="+mn-cs"/>
                </a:rPr>
                <a:t>Project Background and Mission</a:t>
              </a:r>
            </a:p>
          </p:txBody>
        </p:sp>
        <p:grpSp>
          <p:nvGrpSpPr>
            <p:cNvPr id="35" name="组合 34">
              <a:extLst>
                <a:ext uri="{FF2B5EF4-FFF2-40B4-BE49-F238E27FC236}">
                  <a16:creationId xmlns:a16="http://schemas.microsoft.com/office/drawing/2014/main" id="{A1EE0A43-5DB5-43F2-AC26-80BFAE89DE40}"/>
                </a:ext>
              </a:extLst>
            </p:cNvPr>
            <p:cNvGrpSpPr/>
            <p:nvPr/>
          </p:nvGrpSpPr>
          <p:grpSpPr>
            <a:xfrm>
              <a:off x="7383867" y="1033916"/>
              <a:ext cx="774931" cy="808597"/>
              <a:chOff x="7383867" y="1033916"/>
              <a:chExt cx="774931" cy="808597"/>
            </a:xfrm>
          </p:grpSpPr>
          <p:sp>
            <p:nvSpPr>
              <p:cNvPr id="36" name="六边形 25">
                <a:extLst>
                  <a:ext uri="{FF2B5EF4-FFF2-40B4-BE49-F238E27FC236}">
                    <a16:creationId xmlns:a16="http://schemas.microsoft.com/office/drawing/2014/main" id="{9D70A259-3AC9-4898-A28C-C205732F4DCF}"/>
                  </a:ext>
                </a:extLst>
              </p:cNvPr>
              <p:cNvSpPr/>
              <p:nvPr/>
            </p:nvSpPr>
            <p:spPr>
              <a:xfrm>
                <a:off x="7408352" y="1033916"/>
                <a:ext cx="725960" cy="808597"/>
              </a:xfrm>
              <a:custGeom>
                <a:avLst/>
                <a:gdLst>
                  <a:gd name="connsiteX0" fmla="*/ 756510 w 1287625"/>
                  <a:gd name="connsiteY0" fmla="*/ 26625 h 1434197"/>
                  <a:gd name="connsiteX1" fmla="*/ 1148322 w 1287625"/>
                  <a:gd name="connsiteY1" fmla="*/ 222531 h 1434197"/>
                  <a:gd name="connsiteX2" fmla="*/ 1287625 w 1287625"/>
                  <a:gd name="connsiteY2" fmla="*/ 447927 h 1434197"/>
                  <a:gd name="connsiteX3" fmla="*/ 1287625 w 1287625"/>
                  <a:gd name="connsiteY3" fmla="*/ 986270 h 1434197"/>
                  <a:gd name="connsiteX4" fmla="*/ 1148322 w 1287625"/>
                  <a:gd name="connsiteY4" fmla="*/ 1211666 h 1434197"/>
                  <a:gd name="connsiteX5" fmla="*/ 756510 w 1287625"/>
                  <a:gd name="connsiteY5" fmla="*/ 1407572 h 1434197"/>
                  <a:gd name="connsiteX6" fmla="*/ 531114 w 1287625"/>
                  <a:gd name="connsiteY6" fmla="*/ 1407572 h 1434197"/>
                  <a:gd name="connsiteX7" fmla="*/ 139302 w 1287625"/>
                  <a:gd name="connsiteY7" fmla="*/ 1211666 h 1434197"/>
                  <a:gd name="connsiteX8" fmla="*/ 0 w 1287625"/>
                  <a:gd name="connsiteY8" fmla="*/ 986270 h 1434197"/>
                  <a:gd name="connsiteX9" fmla="*/ 0 w 1287625"/>
                  <a:gd name="connsiteY9" fmla="*/ 447927 h 1434197"/>
                  <a:gd name="connsiteX10" fmla="*/ 139302 w 1287625"/>
                  <a:gd name="connsiteY10" fmla="*/ 222531 h 1434197"/>
                  <a:gd name="connsiteX11" fmla="*/ 531114 w 1287625"/>
                  <a:gd name="connsiteY11" fmla="*/ 26625 h 1434197"/>
                  <a:gd name="connsiteX12" fmla="*/ 756510 w 1287625"/>
                  <a:gd name="connsiteY12" fmla="*/ 26625 h 14341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87625" h="1434197">
                    <a:moveTo>
                      <a:pt x="756510" y="26625"/>
                    </a:moveTo>
                    <a:lnTo>
                      <a:pt x="1148322" y="222531"/>
                    </a:lnTo>
                    <a:cubicBezTo>
                      <a:pt x="1233715" y="265227"/>
                      <a:pt x="1287625" y="352455"/>
                      <a:pt x="1287625" y="447927"/>
                    </a:cubicBezTo>
                    <a:lnTo>
                      <a:pt x="1287625" y="986270"/>
                    </a:lnTo>
                    <a:cubicBezTo>
                      <a:pt x="1287625" y="1081742"/>
                      <a:pt x="1233715" y="1168970"/>
                      <a:pt x="1148322" y="1211666"/>
                    </a:cubicBezTo>
                    <a:lnTo>
                      <a:pt x="756510" y="1407572"/>
                    </a:lnTo>
                    <a:cubicBezTo>
                      <a:pt x="685510" y="1443072"/>
                      <a:pt x="602114" y="1443072"/>
                      <a:pt x="531114" y="1407572"/>
                    </a:cubicBezTo>
                    <a:lnTo>
                      <a:pt x="139302" y="1211666"/>
                    </a:lnTo>
                    <a:cubicBezTo>
                      <a:pt x="53910" y="1168970"/>
                      <a:pt x="0" y="1081742"/>
                      <a:pt x="0" y="986270"/>
                    </a:cubicBezTo>
                    <a:lnTo>
                      <a:pt x="0" y="447927"/>
                    </a:lnTo>
                    <a:cubicBezTo>
                      <a:pt x="0" y="352455"/>
                      <a:pt x="53910" y="265227"/>
                      <a:pt x="139302" y="222531"/>
                    </a:cubicBezTo>
                    <a:lnTo>
                      <a:pt x="531114" y="26625"/>
                    </a:lnTo>
                    <a:cubicBezTo>
                      <a:pt x="602114" y="-8875"/>
                      <a:pt x="685510" y="-8875"/>
                      <a:pt x="756510" y="26625"/>
                    </a:cubicBezTo>
                  </a:path>
                </a:pathLst>
              </a:custGeom>
              <a:solidFill>
                <a:srgbClr val="1F98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思源宋体 CN" panose="02020400000000000000" pitchFamily="18" charset="-122"/>
                  <a:ea typeface="思源宋体 CN" panose="02020400000000000000" pitchFamily="18" charset="-122"/>
                  <a:cs typeface="+mn-cs"/>
                </a:endParaRPr>
              </a:p>
            </p:txBody>
          </p:sp>
          <p:sp>
            <p:nvSpPr>
              <p:cNvPr id="37" name="文本框 36">
                <a:extLst>
                  <a:ext uri="{FF2B5EF4-FFF2-40B4-BE49-F238E27FC236}">
                    <a16:creationId xmlns:a16="http://schemas.microsoft.com/office/drawing/2014/main" id="{9A4C231F-3C62-458D-995E-A51027319719}"/>
                  </a:ext>
                </a:extLst>
              </p:cNvPr>
              <p:cNvSpPr txBox="1"/>
              <p:nvPr/>
            </p:nvSpPr>
            <p:spPr>
              <a:xfrm>
                <a:off x="7383867" y="1163081"/>
                <a:ext cx="774931" cy="584775"/>
              </a:xfrm>
              <a:prstGeom prst="rect">
                <a:avLst/>
              </a:prstGeom>
              <a:noFill/>
            </p:spPr>
            <p:txBody>
              <a:bodyPr wrap="square" rtlCol="0">
                <a:spAutoFit/>
              </a:bodyPr>
              <a:lstStyle/>
              <a:p>
                <a:pPr algn="ctr"/>
                <a:r>
                  <a:rPr lang="en-US" altLang="zh-CN" sz="3200" dirty="0">
                    <a:solidFill>
                      <a:schemeClr val="bg1"/>
                    </a:solidFill>
                    <a:latin typeface="Arial Black" panose="020B0A04020102020204" pitchFamily="34" charset="0"/>
                    <a:ea typeface="思源宋体 CN" panose="02020400000000000000" pitchFamily="18" charset="-122"/>
                  </a:rPr>
                  <a:t>01</a:t>
                </a:r>
                <a:endParaRPr lang="zh-CN" altLang="en-US" sz="3200" dirty="0">
                  <a:solidFill>
                    <a:schemeClr val="bg1"/>
                  </a:solidFill>
                  <a:latin typeface="Arial Black" panose="020B0A04020102020204" pitchFamily="34" charset="0"/>
                  <a:ea typeface="思源宋体 CN" panose="02020400000000000000" pitchFamily="18" charset="-122"/>
                </a:endParaRPr>
              </a:p>
            </p:txBody>
          </p:sp>
        </p:grpSp>
      </p:grpSp>
      <p:grpSp>
        <p:nvGrpSpPr>
          <p:cNvPr id="38" name="组合 37">
            <a:extLst>
              <a:ext uri="{FF2B5EF4-FFF2-40B4-BE49-F238E27FC236}">
                <a16:creationId xmlns:a16="http://schemas.microsoft.com/office/drawing/2014/main" id="{3ECBD4B4-41E7-4FEB-9002-48982E8F7240}"/>
              </a:ext>
            </a:extLst>
          </p:cNvPr>
          <p:cNvGrpSpPr/>
          <p:nvPr/>
        </p:nvGrpSpPr>
        <p:grpSpPr>
          <a:xfrm>
            <a:off x="5592964" y="3947397"/>
            <a:ext cx="3384474" cy="808597"/>
            <a:chOff x="7383867" y="1033916"/>
            <a:chExt cx="3384474" cy="808597"/>
          </a:xfrm>
        </p:grpSpPr>
        <p:sp>
          <p:nvSpPr>
            <p:cNvPr id="39" name="矩形 38">
              <a:extLst>
                <a:ext uri="{FF2B5EF4-FFF2-40B4-BE49-F238E27FC236}">
                  <a16:creationId xmlns:a16="http://schemas.microsoft.com/office/drawing/2014/main" id="{3C05D7A4-E81D-4605-9106-CA7CB2CD25B0}"/>
                </a:ext>
              </a:extLst>
            </p:cNvPr>
            <p:cNvSpPr/>
            <p:nvPr/>
          </p:nvSpPr>
          <p:spPr>
            <a:xfrm>
              <a:off x="8173079" y="1061188"/>
              <a:ext cx="2595262" cy="754053"/>
            </a:xfrm>
            <a:prstGeom prst="rect">
              <a:avLst/>
            </a:prstGeom>
          </p:spPr>
          <p:txBody>
            <a:bodyPr wrap="none">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w="0">
                    <a:noFill/>
                  </a:ln>
                  <a:solidFill>
                    <a:schemeClr val="tx1">
                      <a:lumMod val="65000"/>
                      <a:lumOff val="35000"/>
                    </a:schemeClr>
                  </a:solidFill>
                  <a:effectLst/>
                  <a:uLnTx/>
                  <a:uFillTx/>
                  <a:latin typeface="思源宋体 CN Heavy" panose="02020900000000000000" pitchFamily="18" charset="-122"/>
                  <a:ea typeface="思源宋体 CN Heavy" panose="02020900000000000000" pitchFamily="18" charset="-122"/>
                  <a:cs typeface="+mn-cs"/>
                </a:rPr>
                <a:t>项目作业回答</a:t>
              </a:r>
              <a:endParaRPr kumimoji="0" lang="en-US" altLang="zh-CN" sz="2800" b="1" i="0" u="none" strike="noStrike" kern="1200" cap="none" spc="0" normalizeH="0" baseline="0" noProof="0" dirty="0">
                <a:ln w="0">
                  <a:noFill/>
                </a:ln>
                <a:solidFill>
                  <a:schemeClr val="tx1">
                    <a:lumMod val="65000"/>
                    <a:lumOff val="35000"/>
                  </a:schemeClr>
                </a:solidFill>
                <a:effectLst/>
                <a:uLnTx/>
                <a:uFillTx/>
                <a:latin typeface="思源宋体 CN Heavy" panose="02020900000000000000" pitchFamily="18" charset="-122"/>
                <a:ea typeface="思源宋体 CN Heavy" panose="02020900000000000000" pitchFamily="18" charset="-122"/>
                <a:cs typeface="+mn-cs"/>
              </a:endParaRPr>
            </a:p>
            <a:p>
              <a:pPr marL="0" marR="0" lvl="0" indent="0" defTabSz="914400" rtl="0" eaLnBrk="1" fontAlgn="auto" latinLnBrk="0" hangingPunct="1">
                <a:lnSpc>
                  <a:spcPct val="100000"/>
                </a:lnSpc>
                <a:spcBef>
                  <a:spcPts val="0"/>
                </a:spcBef>
                <a:spcAft>
                  <a:spcPts val="0"/>
                </a:spcAft>
                <a:buClrTx/>
                <a:buSzTx/>
                <a:buFontTx/>
                <a:buNone/>
                <a:tabLst/>
                <a:defRPr/>
              </a:pPr>
              <a:r>
                <a:rPr kumimoji="0" lang="en-US" altLang="zh-CN" sz="1500" b="0" i="0" u="none" strike="noStrike" kern="1200" cap="none" spc="0" normalizeH="0" baseline="0" noProof="0" dirty="0">
                  <a:ln w="0">
                    <a:noFill/>
                  </a:ln>
                  <a:solidFill>
                    <a:schemeClr val="tx1">
                      <a:lumMod val="65000"/>
                      <a:lumOff val="35000"/>
                    </a:schemeClr>
                  </a:solidFill>
                  <a:effectLst/>
                  <a:uLnTx/>
                  <a:uFillTx/>
                  <a:latin typeface="思源宋体 CN" panose="02020400000000000000" pitchFamily="18" charset="-122"/>
                  <a:ea typeface="思源宋体 CN" panose="02020400000000000000" pitchFamily="18" charset="-122"/>
                  <a:cs typeface="+mn-cs"/>
                </a:rPr>
                <a:t> </a:t>
              </a:r>
              <a:r>
                <a:rPr kumimoji="0" lang="en-US" altLang="zh-CN" sz="1400" b="0" i="0" u="none" strike="noStrike" kern="1200" cap="none" spc="0" normalizeH="0" baseline="0" noProof="0" dirty="0">
                  <a:ln w="0">
                    <a:noFill/>
                  </a:ln>
                  <a:solidFill>
                    <a:schemeClr val="tx1">
                      <a:lumMod val="65000"/>
                      <a:lumOff val="35000"/>
                    </a:schemeClr>
                  </a:solidFill>
                  <a:effectLst/>
                  <a:uLnTx/>
                  <a:uFillTx/>
                  <a:latin typeface="思源宋体 CN" panose="02020400000000000000" pitchFamily="18" charset="-122"/>
                  <a:ea typeface="思源宋体 CN" panose="02020400000000000000" pitchFamily="18" charset="-122"/>
                  <a:cs typeface="+mn-cs"/>
                </a:rPr>
                <a:t>Project Assignment Answer</a:t>
              </a:r>
            </a:p>
          </p:txBody>
        </p:sp>
        <p:grpSp>
          <p:nvGrpSpPr>
            <p:cNvPr id="40" name="组合 39">
              <a:extLst>
                <a:ext uri="{FF2B5EF4-FFF2-40B4-BE49-F238E27FC236}">
                  <a16:creationId xmlns:a16="http://schemas.microsoft.com/office/drawing/2014/main" id="{AD56D8AE-E766-4326-A2C1-FA4D09EACA73}"/>
                </a:ext>
              </a:extLst>
            </p:cNvPr>
            <p:cNvGrpSpPr/>
            <p:nvPr/>
          </p:nvGrpSpPr>
          <p:grpSpPr>
            <a:xfrm>
              <a:off x="7383867" y="1033916"/>
              <a:ext cx="774931" cy="808597"/>
              <a:chOff x="7383867" y="1033916"/>
              <a:chExt cx="774931" cy="808597"/>
            </a:xfrm>
          </p:grpSpPr>
          <p:sp>
            <p:nvSpPr>
              <p:cNvPr id="41" name="六边形 25">
                <a:extLst>
                  <a:ext uri="{FF2B5EF4-FFF2-40B4-BE49-F238E27FC236}">
                    <a16:creationId xmlns:a16="http://schemas.microsoft.com/office/drawing/2014/main" id="{EFA20B8C-9D6D-4080-A82F-201E9545E186}"/>
                  </a:ext>
                </a:extLst>
              </p:cNvPr>
              <p:cNvSpPr/>
              <p:nvPr/>
            </p:nvSpPr>
            <p:spPr>
              <a:xfrm>
                <a:off x="7408352" y="1033916"/>
                <a:ext cx="725960" cy="808597"/>
              </a:xfrm>
              <a:custGeom>
                <a:avLst/>
                <a:gdLst>
                  <a:gd name="connsiteX0" fmla="*/ 756510 w 1287625"/>
                  <a:gd name="connsiteY0" fmla="*/ 26625 h 1434197"/>
                  <a:gd name="connsiteX1" fmla="*/ 1148322 w 1287625"/>
                  <a:gd name="connsiteY1" fmla="*/ 222531 h 1434197"/>
                  <a:gd name="connsiteX2" fmla="*/ 1287625 w 1287625"/>
                  <a:gd name="connsiteY2" fmla="*/ 447927 h 1434197"/>
                  <a:gd name="connsiteX3" fmla="*/ 1287625 w 1287625"/>
                  <a:gd name="connsiteY3" fmla="*/ 986270 h 1434197"/>
                  <a:gd name="connsiteX4" fmla="*/ 1148322 w 1287625"/>
                  <a:gd name="connsiteY4" fmla="*/ 1211666 h 1434197"/>
                  <a:gd name="connsiteX5" fmla="*/ 756510 w 1287625"/>
                  <a:gd name="connsiteY5" fmla="*/ 1407572 h 1434197"/>
                  <a:gd name="connsiteX6" fmla="*/ 531114 w 1287625"/>
                  <a:gd name="connsiteY6" fmla="*/ 1407572 h 1434197"/>
                  <a:gd name="connsiteX7" fmla="*/ 139302 w 1287625"/>
                  <a:gd name="connsiteY7" fmla="*/ 1211666 h 1434197"/>
                  <a:gd name="connsiteX8" fmla="*/ 0 w 1287625"/>
                  <a:gd name="connsiteY8" fmla="*/ 986270 h 1434197"/>
                  <a:gd name="connsiteX9" fmla="*/ 0 w 1287625"/>
                  <a:gd name="connsiteY9" fmla="*/ 447927 h 1434197"/>
                  <a:gd name="connsiteX10" fmla="*/ 139302 w 1287625"/>
                  <a:gd name="connsiteY10" fmla="*/ 222531 h 1434197"/>
                  <a:gd name="connsiteX11" fmla="*/ 531114 w 1287625"/>
                  <a:gd name="connsiteY11" fmla="*/ 26625 h 1434197"/>
                  <a:gd name="connsiteX12" fmla="*/ 756510 w 1287625"/>
                  <a:gd name="connsiteY12" fmla="*/ 26625 h 14341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87625" h="1434197">
                    <a:moveTo>
                      <a:pt x="756510" y="26625"/>
                    </a:moveTo>
                    <a:lnTo>
                      <a:pt x="1148322" y="222531"/>
                    </a:lnTo>
                    <a:cubicBezTo>
                      <a:pt x="1233715" y="265227"/>
                      <a:pt x="1287625" y="352455"/>
                      <a:pt x="1287625" y="447927"/>
                    </a:cubicBezTo>
                    <a:lnTo>
                      <a:pt x="1287625" y="986270"/>
                    </a:lnTo>
                    <a:cubicBezTo>
                      <a:pt x="1287625" y="1081742"/>
                      <a:pt x="1233715" y="1168970"/>
                      <a:pt x="1148322" y="1211666"/>
                    </a:cubicBezTo>
                    <a:lnTo>
                      <a:pt x="756510" y="1407572"/>
                    </a:lnTo>
                    <a:cubicBezTo>
                      <a:pt x="685510" y="1443072"/>
                      <a:pt x="602114" y="1443072"/>
                      <a:pt x="531114" y="1407572"/>
                    </a:cubicBezTo>
                    <a:lnTo>
                      <a:pt x="139302" y="1211666"/>
                    </a:lnTo>
                    <a:cubicBezTo>
                      <a:pt x="53910" y="1168970"/>
                      <a:pt x="0" y="1081742"/>
                      <a:pt x="0" y="986270"/>
                    </a:cubicBezTo>
                    <a:lnTo>
                      <a:pt x="0" y="447927"/>
                    </a:lnTo>
                    <a:cubicBezTo>
                      <a:pt x="0" y="352455"/>
                      <a:pt x="53910" y="265227"/>
                      <a:pt x="139302" y="222531"/>
                    </a:cubicBezTo>
                    <a:lnTo>
                      <a:pt x="531114" y="26625"/>
                    </a:lnTo>
                    <a:cubicBezTo>
                      <a:pt x="602114" y="-8875"/>
                      <a:pt x="685510" y="-8875"/>
                      <a:pt x="756510" y="26625"/>
                    </a:cubicBezTo>
                  </a:path>
                </a:pathLst>
              </a:custGeom>
              <a:solidFill>
                <a:srgbClr val="5FB2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思源宋体 CN" panose="02020400000000000000" pitchFamily="18" charset="-122"/>
                  <a:ea typeface="思源宋体 CN" panose="02020400000000000000" pitchFamily="18" charset="-122"/>
                  <a:cs typeface="+mn-cs"/>
                </a:endParaRPr>
              </a:p>
            </p:txBody>
          </p:sp>
          <p:sp>
            <p:nvSpPr>
              <p:cNvPr id="42" name="文本框 41">
                <a:extLst>
                  <a:ext uri="{FF2B5EF4-FFF2-40B4-BE49-F238E27FC236}">
                    <a16:creationId xmlns:a16="http://schemas.microsoft.com/office/drawing/2014/main" id="{4339400A-C46E-4311-9B5F-6CF8F2736801}"/>
                  </a:ext>
                </a:extLst>
              </p:cNvPr>
              <p:cNvSpPr txBox="1"/>
              <p:nvPr/>
            </p:nvSpPr>
            <p:spPr>
              <a:xfrm>
                <a:off x="7383867" y="1163081"/>
                <a:ext cx="774931" cy="584775"/>
              </a:xfrm>
              <a:prstGeom prst="rect">
                <a:avLst/>
              </a:prstGeom>
              <a:noFill/>
            </p:spPr>
            <p:txBody>
              <a:bodyPr wrap="square" rtlCol="0">
                <a:spAutoFit/>
              </a:bodyPr>
              <a:lstStyle/>
              <a:p>
                <a:pPr algn="ctr"/>
                <a:r>
                  <a:rPr lang="en-US" altLang="zh-CN" sz="3200" dirty="0">
                    <a:solidFill>
                      <a:schemeClr val="bg1"/>
                    </a:solidFill>
                    <a:latin typeface="Arial Black" panose="020B0A04020102020204" pitchFamily="34" charset="0"/>
                    <a:ea typeface="思源宋体 CN" panose="02020400000000000000" pitchFamily="18" charset="-122"/>
                  </a:rPr>
                  <a:t>02</a:t>
                </a:r>
                <a:endParaRPr lang="zh-CN" altLang="en-US" sz="3200" dirty="0">
                  <a:solidFill>
                    <a:schemeClr val="bg1"/>
                  </a:solidFill>
                  <a:latin typeface="Arial Black" panose="020B0A04020102020204" pitchFamily="34" charset="0"/>
                  <a:ea typeface="思源宋体 CN" panose="02020400000000000000" pitchFamily="18" charset="-122"/>
                </a:endParaRPr>
              </a:p>
            </p:txBody>
          </p:sp>
        </p:grpSp>
      </p:grpSp>
      <p:sp>
        <p:nvSpPr>
          <p:cNvPr id="3" name="六边形 2"/>
          <p:cNvSpPr/>
          <p:nvPr/>
        </p:nvSpPr>
        <p:spPr>
          <a:xfrm rot="5400000">
            <a:off x="1795679" y="2223800"/>
            <a:ext cx="2621072" cy="2259545"/>
          </a:xfrm>
          <a:prstGeom prst="hexagon">
            <a:avLst/>
          </a:prstGeom>
          <a:solidFill>
            <a:srgbClr val="1F98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grpSp>
        <p:nvGrpSpPr>
          <p:cNvPr id="29" name="组合 28">
            <a:extLst>
              <a:ext uri="{FF2B5EF4-FFF2-40B4-BE49-F238E27FC236}">
                <a16:creationId xmlns:a16="http://schemas.microsoft.com/office/drawing/2014/main" id="{DD35E448-C21D-45A3-AB92-08A6545B3AD6}"/>
              </a:ext>
            </a:extLst>
          </p:cNvPr>
          <p:cNvGrpSpPr/>
          <p:nvPr/>
        </p:nvGrpSpPr>
        <p:grpSpPr>
          <a:xfrm>
            <a:off x="1434827" y="1829439"/>
            <a:ext cx="2553545" cy="3063885"/>
            <a:chOff x="1995084" y="115983"/>
            <a:chExt cx="2553545" cy="3063885"/>
          </a:xfrm>
        </p:grpSpPr>
        <p:sp>
          <p:nvSpPr>
            <p:cNvPr id="31" name="文本框 30">
              <a:extLst>
                <a:ext uri="{FF2B5EF4-FFF2-40B4-BE49-F238E27FC236}">
                  <a16:creationId xmlns:a16="http://schemas.microsoft.com/office/drawing/2014/main" id="{AF64CEC3-96FF-4B51-8724-42A0F0788135}"/>
                </a:ext>
              </a:extLst>
            </p:cNvPr>
            <p:cNvSpPr txBox="1"/>
            <p:nvPr/>
          </p:nvSpPr>
          <p:spPr>
            <a:xfrm>
              <a:off x="1995084" y="115983"/>
              <a:ext cx="2553545" cy="2123658"/>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6600" b="0" i="0" u="none" strike="noStrike" kern="1200" cap="none" spc="0" normalizeH="0" baseline="0" noProof="0" dirty="0">
                  <a:ln>
                    <a:noFill/>
                  </a:ln>
                  <a:solidFill>
                    <a:schemeClr val="bg1"/>
                  </a:solidFill>
                  <a:effectLst/>
                  <a:uLnTx/>
                  <a:uFillTx/>
                  <a:latin typeface="思源宋体 CN Heavy" panose="02020900000000000000" pitchFamily="18" charset="-122"/>
                  <a:ea typeface="思源宋体 CN Heavy" panose="02020900000000000000" pitchFamily="18" charset="-122"/>
                  <a:cs typeface="+mn-ea"/>
                  <a:sym typeface="+mn-lt"/>
                </a:rPr>
                <a:t>目</a:t>
              </a:r>
              <a:endParaRPr kumimoji="0" lang="en-US" altLang="zh-CN" sz="6600" b="0" i="0" u="none" strike="noStrike" kern="1200" cap="none" spc="0" normalizeH="0" baseline="0" noProof="0" dirty="0">
                <a:ln>
                  <a:noFill/>
                </a:ln>
                <a:solidFill>
                  <a:schemeClr val="bg1"/>
                </a:solidFill>
                <a:effectLst/>
                <a:uLnTx/>
                <a:uFillTx/>
                <a:latin typeface="思源宋体 CN Heavy" panose="02020900000000000000" pitchFamily="18" charset="-122"/>
                <a:ea typeface="思源宋体 CN Heavy" panose="02020900000000000000" pitchFamily="18" charset="-122"/>
                <a:cs typeface="+mn-ea"/>
                <a:sym typeface="+mn-lt"/>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6600" b="0" i="0" u="none" strike="noStrike" kern="1200" cap="none" spc="0" normalizeH="0" baseline="0" noProof="0" dirty="0">
                  <a:ln>
                    <a:noFill/>
                  </a:ln>
                  <a:solidFill>
                    <a:schemeClr val="bg1"/>
                  </a:solidFill>
                  <a:effectLst/>
                  <a:uLnTx/>
                  <a:uFillTx/>
                  <a:latin typeface="思源宋体 CN Heavy" panose="02020900000000000000" pitchFamily="18" charset="-122"/>
                  <a:ea typeface="思源宋体 CN Heavy" panose="02020900000000000000" pitchFamily="18" charset="-122"/>
                  <a:cs typeface="+mn-ea"/>
                  <a:sym typeface="+mn-lt"/>
                </a:rPr>
                <a:t>      录</a:t>
              </a:r>
              <a:endParaRPr kumimoji="0" lang="zh-CN" altLang="en-US" sz="4000" b="0" i="0" u="none" strike="noStrike" kern="1200" cap="none" spc="0" normalizeH="0" baseline="0" noProof="0" dirty="0">
                <a:ln>
                  <a:noFill/>
                </a:ln>
                <a:solidFill>
                  <a:schemeClr val="bg1"/>
                </a:solidFill>
                <a:effectLst/>
                <a:uLnTx/>
                <a:uFillTx/>
                <a:latin typeface="思源宋体 CN Heavy" panose="02020900000000000000" pitchFamily="18" charset="-122"/>
                <a:ea typeface="思源宋体 CN Heavy" panose="02020900000000000000" pitchFamily="18" charset="-122"/>
                <a:cs typeface="+mn-ea"/>
                <a:sym typeface="+mn-lt"/>
              </a:endParaRPr>
            </a:p>
          </p:txBody>
        </p:sp>
        <p:sp>
          <p:nvSpPr>
            <p:cNvPr id="32" name="文本框 31">
              <a:extLst>
                <a:ext uri="{FF2B5EF4-FFF2-40B4-BE49-F238E27FC236}">
                  <a16:creationId xmlns:a16="http://schemas.microsoft.com/office/drawing/2014/main" id="{0FDF264F-5946-488C-87B4-1E0BF3AF676A}"/>
                </a:ext>
              </a:extLst>
            </p:cNvPr>
            <p:cNvSpPr txBox="1"/>
            <p:nvPr/>
          </p:nvSpPr>
          <p:spPr>
            <a:xfrm>
              <a:off x="3037371" y="1104900"/>
              <a:ext cx="553998" cy="2074968"/>
            </a:xfrm>
            <a:prstGeom prst="rect">
              <a:avLst/>
            </a:prstGeom>
            <a:noFill/>
          </p:spPr>
          <p:txBody>
            <a:bodyPr vert="eaVert" wrap="square" rtlCol="0">
              <a:spAutoFit/>
            </a:bodyPr>
            <a:lstStyle/>
            <a:p>
              <a:r>
                <a:rPr kumimoji="0" lang="en-US" altLang="zh-CN" sz="2400" b="0" i="0" u="none" strike="noStrike" kern="1200" cap="none" spc="0" normalizeH="0" baseline="0" noProof="0" dirty="0">
                  <a:ln>
                    <a:noFill/>
                  </a:ln>
                  <a:solidFill>
                    <a:schemeClr val="bg1"/>
                  </a:solidFill>
                  <a:effectLst/>
                  <a:uLnTx/>
                  <a:uFillTx/>
                  <a:latin typeface="思源宋体 CN Heavy" panose="02020900000000000000" pitchFamily="18" charset="-122"/>
                  <a:ea typeface="思源宋体 CN Heavy" panose="02020900000000000000" pitchFamily="18" charset="-122"/>
                  <a:cs typeface="+mn-ea"/>
                  <a:sym typeface="+mn-lt"/>
                </a:rPr>
                <a:t>contents</a:t>
              </a:r>
              <a:endParaRPr kumimoji="0" lang="zh-CN" altLang="en-US" sz="2400" b="0" i="0" u="none" strike="noStrike" kern="1200" cap="none" spc="0" normalizeH="0" baseline="0" noProof="0" dirty="0">
                <a:ln>
                  <a:noFill/>
                </a:ln>
                <a:solidFill>
                  <a:schemeClr val="bg1"/>
                </a:solidFill>
                <a:effectLst/>
                <a:uLnTx/>
                <a:uFillTx/>
                <a:latin typeface="思源宋体 CN Heavy" panose="02020900000000000000" pitchFamily="18" charset="-122"/>
                <a:ea typeface="思源宋体 CN" panose="02020400000000000000" pitchFamily="18" charset="-122"/>
                <a:cs typeface="+mn-cs"/>
              </a:endParaRPr>
            </a:p>
          </p:txBody>
        </p:sp>
      </p:grpSp>
    </p:spTree>
    <p:extLst>
      <p:ext uri="{BB962C8B-B14F-4D97-AF65-F5344CB8AC3E}">
        <p14:creationId xmlns:p14="http://schemas.microsoft.com/office/powerpoint/2010/main" val="961102261"/>
      </p:ext>
    </p:extLst>
  </p:cSld>
  <p:clrMapOvr>
    <a:masterClrMapping/>
  </p:clrMapOvr>
  <mc:AlternateContent xmlns:mc="http://schemas.openxmlformats.org/markup-compatibility/2006" xmlns:p14="http://schemas.microsoft.com/office/powerpoint/2010/main">
    <mc:Choice Requires="p14">
      <p:transition spd="slow" p14:dur="1200" advTm="0">
        <p14:prism/>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strips(down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down)">
                                      <p:cBhvr>
                                        <p:cTn id="12" dur="500"/>
                                        <p:tgtEl>
                                          <p:spTgt spid="3"/>
                                        </p:tgtEl>
                                      </p:cBhvr>
                                    </p:animEffect>
                                  </p:childTnLst>
                                </p:cTn>
                              </p:par>
                              <p:par>
                                <p:cTn id="13" presetID="22" presetClass="entr" presetSubtype="4" fill="hold" nodeType="withEffect">
                                  <p:stCondLst>
                                    <p:cond delay="0"/>
                                  </p:stCondLst>
                                  <p:childTnLst>
                                    <p:set>
                                      <p:cBhvr>
                                        <p:cTn id="14" dur="1" fill="hold">
                                          <p:stCondLst>
                                            <p:cond delay="0"/>
                                          </p:stCondLst>
                                        </p:cTn>
                                        <p:tgtEl>
                                          <p:spTgt spid="29"/>
                                        </p:tgtEl>
                                        <p:attrNameLst>
                                          <p:attrName>style.visibility</p:attrName>
                                        </p:attrNameLst>
                                      </p:cBhvr>
                                      <p:to>
                                        <p:strVal val="visible"/>
                                      </p:to>
                                    </p:set>
                                    <p:animEffect transition="in" filter="wipe(down)">
                                      <p:cBhvr>
                                        <p:cTn id="15" dur="500"/>
                                        <p:tgtEl>
                                          <p:spTgt spid="29"/>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33"/>
                                        </p:tgtEl>
                                        <p:attrNameLst>
                                          <p:attrName>style.visibility</p:attrName>
                                        </p:attrNameLst>
                                      </p:cBhvr>
                                      <p:to>
                                        <p:strVal val="visible"/>
                                      </p:to>
                                    </p:set>
                                    <p:animEffect transition="in" filter="wipe(left)">
                                      <p:cBhvr>
                                        <p:cTn id="20" dur="500"/>
                                        <p:tgtEl>
                                          <p:spTgt spid="33"/>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38"/>
                                        </p:tgtEl>
                                        <p:attrNameLst>
                                          <p:attrName>style.visibility</p:attrName>
                                        </p:attrNameLst>
                                      </p:cBhvr>
                                      <p:to>
                                        <p:strVal val="visible"/>
                                      </p:to>
                                    </p:set>
                                    <p:animEffect transition="in" filter="wipe(left)">
                                      <p:cBhvr>
                                        <p:cTn id="25"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 name="组合 31">
            <a:extLst>
              <a:ext uri="{FF2B5EF4-FFF2-40B4-BE49-F238E27FC236}">
                <a16:creationId xmlns:a16="http://schemas.microsoft.com/office/drawing/2014/main" id="{2159E56E-962A-4A4B-96C6-3B6ADE92486C}"/>
              </a:ext>
            </a:extLst>
          </p:cNvPr>
          <p:cNvGrpSpPr/>
          <p:nvPr/>
        </p:nvGrpSpPr>
        <p:grpSpPr>
          <a:xfrm>
            <a:off x="688566" y="1400233"/>
            <a:ext cx="4908958" cy="1543692"/>
            <a:chOff x="463143" y="1597600"/>
            <a:chExt cx="4908958" cy="1831318"/>
          </a:xfrm>
        </p:grpSpPr>
        <p:sp>
          <p:nvSpPr>
            <p:cNvPr id="33" name="矩形: 圆角 32">
              <a:extLst>
                <a:ext uri="{FF2B5EF4-FFF2-40B4-BE49-F238E27FC236}">
                  <a16:creationId xmlns:a16="http://schemas.microsoft.com/office/drawing/2014/main" id="{55054667-93E6-4F30-87F6-A7F7E61D3CDC}"/>
                </a:ext>
              </a:extLst>
            </p:cNvPr>
            <p:cNvSpPr/>
            <p:nvPr/>
          </p:nvSpPr>
          <p:spPr bwMode="auto">
            <a:xfrm>
              <a:off x="463143" y="1599481"/>
              <a:ext cx="4908958" cy="1829437"/>
            </a:xfrm>
            <a:prstGeom prst="roundRect">
              <a:avLst>
                <a:gd name="adj" fmla="val 12149"/>
              </a:avLst>
            </a:prstGeom>
            <a:solidFill>
              <a:schemeClr val="bg1"/>
            </a:solidFill>
            <a:ln>
              <a:noFill/>
            </a:ln>
            <a:effectLst>
              <a:outerShdw blurRad="762000" sx="95000" sy="95000" algn="ctr" rotWithShape="0">
                <a:prstClr val="black">
                  <a:alpha val="10000"/>
                </a:prstClr>
              </a:outerShdw>
            </a:effectLst>
          </p:spPr>
          <p:txBody>
            <a:bodyPr vert="horz" wrap="square" lIns="91439" tIns="45719" rIns="91439" bIns="45719" numCol="1" anchor="t" anchorCtr="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prstClr val="black"/>
                </a:solidFill>
                <a:effectLst/>
                <a:uLnTx/>
                <a:uFillTx/>
                <a:latin typeface="思源宋体 CN" panose="02020400000000000000" pitchFamily="18" charset="-122"/>
                <a:ea typeface="思源宋体 CN" panose="02020400000000000000"/>
              </a:endParaRPr>
            </a:p>
          </p:txBody>
        </p:sp>
        <p:grpSp>
          <p:nvGrpSpPr>
            <p:cNvPr id="34" name="组合 33">
              <a:extLst>
                <a:ext uri="{FF2B5EF4-FFF2-40B4-BE49-F238E27FC236}">
                  <a16:creationId xmlns:a16="http://schemas.microsoft.com/office/drawing/2014/main" id="{4439499B-70EF-4D1A-B4BC-5979F2695A91}"/>
                </a:ext>
              </a:extLst>
            </p:cNvPr>
            <p:cNvGrpSpPr/>
            <p:nvPr/>
          </p:nvGrpSpPr>
          <p:grpSpPr>
            <a:xfrm>
              <a:off x="463143" y="1597600"/>
              <a:ext cx="4865510" cy="1588139"/>
              <a:chOff x="386943" y="1569025"/>
              <a:chExt cx="4865510" cy="1588139"/>
            </a:xfrm>
          </p:grpSpPr>
          <p:sp>
            <p:nvSpPr>
              <p:cNvPr id="35" name="Freeform 5">
                <a:extLst>
                  <a:ext uri="{FF2B5EF4-FFF2-40B4-BE49-F238E27FC236}">
                    <a16:creationId xmlns:a16="http://schemas.microsoft.com/office/drawing/2014/main" id="{830394BB-1DA8-4915-A606-2DBDAE28CDED}"/>
                  </a:ext>
                </a:extLst>
              </p:cNvPr>
              <p:cNvSpPr/>
              <p:nvPr/>
            </p:nvSpPr>
            <p:spPr bwMode="auto">
              <a:xfrm>
                <a:off x="386943" y="1569025"/>
                <a:ext cx="1628776" cy="472453"/>
              </a:xfrm>
              <a:prstGeom prst="round2DiagRect">
                <a:avLst>
                  <a:gd name="adj1" fmla="val 50000"/>
                  <a:gd name="adj2" fmla="val 0"/>
                </a:avLst>
              </a:prstGeom>
              <a:solidFill>
                <a:srgbClr val="5FB2B0"/>
              </a:solidFill>
              <a:ln>
                <a:noFill/>
              </a:ln>
              <a:effectLst/>
            </p:spPr>
            <p:txBody>
              <a:bodyPr vert="horz" wrap="square" lIns="91439" tIns="45719" rIns="91439" bIns="45719" numCol="1" anchor="ctr" anchorCtr="0" compatLnSpc="1"/>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0" cap="none" spc="0" normalizeH="0" baseline="0" noProof="0" dirty="0">
                    <a:ln>
                      <a:noFill/>
                    </a:ln>
                    <a:solidFill>
                      <a:prstClr val="white"/>
                    </a:solidFill>
                    <a:effectLst/>
                    <a:uLnTx/>
                    <a:uFillTx/>
                    <a:latin typeface="思源宋体 CN" panose="02020400000000000000" pitchFamily="18" charset="-122"/>
                    <a:ea typeface="思源宋体 CN" panose="02020400000000000000"/>
                  </a:rPr>
                  <a:t>第一点</a:t>
                </a:r>
                <a:endParaRPr kumimoji="0" lang="en-US" sz="2000" b="1" i="0" u="none" strike="noStrike" kern="0" cap="none" spc="0" normalizeH="0" baseline="0" noProof="0" dirty="0">
                  <a:ln>
                    <a:noFill/>
                  </a:ln>
                  <a:solidFill>
                    <a:prstClr val="white"/>
                  </a:solidFill>
                  <a:effectLst/>
                  <a:uLnTx/>
                  <a:uFillTx/>
                  <a:latin typeface="思源宋体 CN" panose="02020400000000000000" pitchFamily="18" charset="-122"/>
                  <a:ea typeface="思源宋体 CN" panose="02020400000000000000"/>
                </a:endParaRPr>
              </a:p>
            </p:txBody>
          </p:sp>
          <p:sp>
            <p:nvSpPr>
              <p:cNvPr id="36" name="文本框 35">
                <a:extLst>
                  <a:ext uri="{FF2B5EF4-FFF2-40B4-BE49-F238E27FC236}">
                    <a16:creationId xmlns:a16="http://schemas.microsoft.com/office/drawing/2014/main" id="{C213A4EA-631D-4C16-B747-C3CE0C5DA453}"/>
                  </a:ext>
                </a:extLst>
              </p:cNvPr>
              <p:cNvSpPr txBox="1"/>
              <p:nvPr/>
            </p:nvSpPr>
            <p:spPr>
              <a:xfrm>
                <a:off x="432612" y="2123412"/>
                <a:ext cx="4819841" cy="1033752"/>
              </a:xfrm>
              <a:prstGeom prst="rect">
                <a:avLst/>
              </a:prstGeom>
              <a:noFill/>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b="1" i="0" u="none" strike="noStrike" kern="1200" cap="none" spc="0" normalizeH="0" baseline="0" noProof="0" dirty="0">
                    <a:ln>
                      <a:noFill/>
                    </a:ln>
                    <a:solidFill>
                      <a:prstClr val="black">
                        <a:lumMod val="65000"/>
                        <a:lumOff val="35000"/>
                      </a:prstClr>
                    </a:solidFill>
                    <a:effectLst/>
                    <a:uLnTx/>
                    <a:uFillTx/>
                    <a:latin typeface="宋体" panose="02010600030101010101" pitchFamily="2" charset="-122"/>
                    <a:ea typeface="思源宋体 CN" panose="02020400000000000000"/>
                  </a:rPr>
                  <a:t>沟通计划制定</a:t>
                </a:r>
                <a:r>
                  <a:rPr kumimoji="0" lang="zh-CN" altLang="en-US" b="0" i="0" u="none" strike="noStrike" kern="1200" cap="none" spc="0" normalizeH="0" baseline="0" noProof="0" dirty="0">
                    <a:ln>
                      <a:noFill/>
                    </a:ln>
                    <a:solidFill>
                      <a:prstClr val="black">
                        <a:lumMod val="65000"/>
                        <a:lumOff val="35000"/>
                      </a:prstClr>
                    </a:solidFill>
                    <a:effectLst/>
                    <a:uLnTx/>
                    <a:uFillTx/>
                    <a:latin typeface="宋体" panose="02010600030101010101" pitchFamily="2" charset="-122"/>
                    <a:ea typeface="思源宋体 CN" panose="02020400000000000000"/>
                  </a:rPr>
                  <a:t>：制定详细的沟通计划，明确沟通的对象、内容、频率、渠道和责任人</a:t>
                </a:r>
              </a:p>
            </p:txBody>
          </p:sp>
        </p:grpSp>
      </p:grpSp>
      <p:grpSp>
        <p:nvGrpSpPr>
          <p:cNvPr id="37" name="组合 36">
            <a:extLst>
              <a:ext uri="{FF2B5EF4-FFF2-40B4-BE49-F238E27FC236}">
                <a16:creationId xmlns:a16="http://schemas.microsoft.com/office/drawing/2014/main" id="{A03C5A0C-509E-4950-9C66-D35173EB6FD6}"/>
              </a:ext>
            </a:extLst>
          </p:cNvPr>
          <p:cNvGrpSpPr/>
          <p:nvPr/>
        </p:nvGrpSpPr>
        <p:grpSpPr>
          <a:xfrm>
            <a:off x="638326" y="3106276"/>
            <a:ext cx="4908958" cy="1584751"/>
            <a:chOff x="463143" y="1597600"/>
            <a:chExt cx="4908958" cy="2170136"/>
          </a:xfrm>
        </p:grpSpPr>
        <p:sp>
          <p:nvSpPr>
            <p:cNvPr id="38" name="矩形: 圆角 37">
              <a:extLst>
                <a:ext uri="{FF2B5EF4-FFF2-40B4-BE49-F238E27FC236}">
                  <a16:creationId xmlns:a16="http://schemas.microsoft.com/office/drawing/2014/main" id="{47CAD070-BF4E-471F-8DE4-E9A3C17E762F}"/>
                </a:ext>
              </a:extLst>
            </p:cNvPr>
            <p:cNvSpPr/>
            <p:nvPr/>
          </p:nvSpPr>
          <p:spPr bwMode="auto">
            <a:xfrm>
              <a:off x="463143" y="1599479"/>
              <a:ext cx="4908958" cy="2109861"/>
            </a:xfrm>
            <a:prstGeom prst="roundRect">
              <a:avLst>
                <a:gd name="adj" fmla="val 12149"/>
              </a:avLst>
            </a:prstGeom>
            <a:solidFill>
              <a:schemeClr val="bg1"/>
            </a:solidFill>
            <a:ln>
              <a:noFill/>
            </a:ln>
            <a:effectLst>
              <a:outerShdw blurRad="762000" sx="95000" sy="95000" algn="ctr" rotWithShape="0">
                <a:prstClr val="black">
                  <a:alpha val="10000"/>
                </a:prstClr>
              </a:outerShdw>
            </a:effectLst>
          </p:spPr>
          <p:txBody>
            <a:bodyPr vert="horz" wrap="square" lIns="91439" tIns="45719" rIns="91439" bIns="45719" numCol="1" anchor="t" anchorCtr="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prstClr val="black"/>
                </a:solidFill>
                <a:effectLst/>
                <a:uLnTx/>
                <a:uFillTx/>
                <a:latin typeface="思源宋体 CN" panose="02020400000000000000" pitchFamily="18" charset="-122"/>
                <a:ea typeface="思源宋体 CN" panose="02020400000000000000"/>
              </a:endParaRPr>
            </a:p>
          </p:txBody>
        </p:sp>
        <p:grpSp>
          <p:nvGrpSpPr>
            <p:cNvPr id="39" name="组合 38">
              <a:extLst>
                <a:ext uri="{FF2B5EF4-FFF2-40B4-BE49-F238E27FC236}">
                  <a16:creationId xmlns:a16="http://schemas.microsoft.com/office/drawing/2014/main" id="{FB15512F-0DF3-4DB9-B939-62141328F268}"/>
                </a:ext>
              </a:extLst>
            </p:cNvPr>
            <p:cNvGrpSpPr/>
            <p:nvPr/>
          </p:nvGrpSpPr>
          <p:grpSpPr>
            <a:xfrm>
              <a:off x="463143" y="1597600"/>
              <a:ext cx="4835412" cy="2170136"/>
              <a:chOff x="386943" y="1569025"/>
              <a:chExt cx="4835412" cy="2170136"/>
            </a:xfrm>
          </p:grpSpPr>
          <p:sp>
            <p:nvSpPr>
              <p:cNvPr id="40" name="Freeform 5">
                <a:extLst>
                  <a:ext uri="{FF2B5EF4-FFF2-40B4-BE49-F238E27FC236}">
                    <a16:creationId xmlns:a16="http://schemas.microsoft.com/office/drawing/2014/main" id="{E3B196B3-B182-484D-81B6-5DD3F2E8ADC3}"/>
                  </a:ext>
                </a:extLst>
              </p:cNvPr>
              <p:cNvSpPr/>
              <p:nvPr/>
            </p:nvSpPr>
            <p:spPr bwMode="auto">
              <a:xfrm>
                <a:off x="386943" y="1569025"/>
                <a:ext cx="1628776" cy="472453"/>
              </a:xfrm>
              <a:prstGeom prst="round2DiagRect">
                <a:avLst>
                  <a:gd name="adj1" fmla="val 50000"/>
                  <a:gd name="adj2" fmla="val 0"/>
                </a:avLst>
              </a:prstGeom>
              <a:solidFill>
                <a:srgbClr val="3B6B9F"/>
              </a:solidFill>
              <a:ln>
                <a:noFill/>
              </a:ln>
              <a:effectLst/>
            </p:spPr>
            <p:txBody>
              <a:bodyPr vert="horz" wrap="square" lIns="91439" tIns="45719" rIns="91439" bIns="45719" numCol="1" anchor="ctr" anchorCtr="0" compatLnSpc="1"/>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000" b="1" kern="0" dirty="0">
                    <a:solidFill>
                      <a:prstClr val="white"/>
                    </a:solidFill>
                    <a:latin typeface="思源宋体 CN" panose="02020400000000000000" pitchFamily="18" charset="-122"/>
                    <a:ea typeface="思源宋体 CN" panose="02020400000000000000"/>
                  </a:rPr>
                  <a:t>第三点</a:t>
                </a:r>
                <a:endParaRPr kumimoji="0" lang="en-US" sz="2000" b="1" i="0" u="none" strike="noStrike" kern="0" cap="none" spc="0" normalizeH="0" baseline="0" noProof="0" dirty="0">
                  <a:ln>
                    <a:noFill/>
                  </a:ln>
                  <a:solidFill>
                    <a:prstClr val="white"/>
                  </a:solidFill>
                  <a:effectLst/>
                  <a:uLnTx/>
                  <a:uFillTx/>
                  <a:latin typeface="思源宋体 CN" panose="02020400000000000000" pitchFamily="18" charset="-122"/>
                  <a:ea typeface="思源宋体 CN" panose="02020400000000000000"/>
                </a:endParaRPr>
              </a:p>
            </p:txBody>
          </p:sp>
          <p:sp>
            <p:nvSpPr>
              <p:cNvPr id="41" name="文本框 40">
                <a:extLst>
                  <a:ext uri="{FF2B5EF4-FFF2-40B4-BE49-F238E27FC236}">
                    <a16:creationId xmlns:a16="http://schemas.microsoft.com/office/drawing/2014/main" id="{32996D0C-CC52-4D47-90F1-22C10C99D612}"/>
                  </a:ext>
                </a:extLst>
              </p:cNvPr>
              <p:cNvSpPr txBox="1"/>
              <p:nvPr/>
            </p:nvSpPr>
            <p:spPr>
              <a:xfrm>
                <a:off x="481023" y="1976910"/>
                <a:ext cx="4741332" cy="1762251"/>
              </a:xfrm>
              <a:prstGeom prst="rect">
                <a:avLst/>
              </a:prstGeom>
              <a:noFill/>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b="1" i="0" u="none" strike="noStrike" kern="1200" cap="none" spc="0" normalizeH="0" baseline="0" noProof="0" dirty="0">
                    <a:ln>
                      <a:noFill/>
                    </a:ln>
                    <a:solidFill>
                      <a:prstClr val="black">
                        <a:lumMod val="65000"/>
                        <a:lumOff val="35000"/>
                      </a:prstClr>
                    </a:solidFill>
                    <a:effectLst/>
                    <a:uLnTx/>
                    <a:uFillTx/>
                    <a:latin typeface="宋体" panose="02010600030101010101" pitchFamily="2" charset="-122"/>
                    <a:ea typeface="思源宋体 CN" panose="02020400000000000000"/>
                  </a:rPr>
                  <a:t>沟通工具</a:t>
                </a:r>
                <a:r>
                  <a:rPr kumimoji="0" lang="zh-CN" altLang="en-US" b="0" i="0" u="none" strike="noStrike" kern="1200" cap="none" spc="0" normalizeH="0" baseline="0" noProof="0" dirty="0">
                    <a:ln>
                      <a:noFill/>
                    </a:ln>
                    <a:solidFill>
                      <a:prstClr val="black">
                        <a:lumMod val="65000"/>
                        <a:lumOff val="35000"/>
                      </a:prstClr>
                    </a:solidFill>
                    <a:effectLst/>
                    <a:uLnTx/>
                    <a:uFillTx/>
                    <a:latin typeface="宋体" panose="02010600030101010101" pitchFamily="2" charset="-122"/>
                    <a:ea typeface="思源宋体 CN" panose="02020400000000000000"/>
                  </a:rPr>
                  <a:t>：采用高效的沟通工具，如即时通讯（如微信）、项目管理软件（如</a:t>
                </a:r>
                <a:r>
                  <a:rPr lang="en-US" altLang="zh-CN" dirty="0">
                    <a:solidFill>
                      <a:prstClr val="black">
                        <a:lumMod val="65000"/>
                        <a:lumOff val="35000"/>
                      </a:prstClr>
                    </a:solidFill>
                    <a:latin typeface="Times New Roman" panose="02020603050405020304" pitchFamily="18" charset="0"/>
                    <a:ea typeface="思源宋体 CN" panose="02020400000000000000"/>
                    <a:cs typeface="Times New Roman" panose="02020603050405020304" pitchFamily="18" charset="0"/>
                  </a:rPr>
                  <a:t>Project</a:t>
                </a:r>
                <a:r>
                  <a:rPr kumimoji="0" lang="zh-CN" altLang="en-US" b="0" i="0" u="none" strike="noStrike" kern="1200" cap="none" spc="0" normalizeH="0" baseline="0" noProof="0" dirty="0">
                    <a:ln>
                      <a:noFill/>
                    </a:ln>
                    <a:solidFill>
                      <a:prstClr val="black">
                        <a:lumMod val="65000"/>
                        <a:lumOff val="35000"/>
                      </a:prstClr>
                    </a:solidFill>
                    <a:effectLst/>
                    <a:uLnTx/>
                    <a:uFillTx/>
                    <a:latin typeface="宋体" panose="02010600030101010101" pitchFamily="2" charset="-122"/>
                    <a:ea typeface="思源宋体 CN" panose="02020400000000000000"/>
                  </a:rPr>
                  <a:t>）等，确保信息传递的及时性和准确性</a:t>
                </a:r>
              </a:p>
            </p:txBody>
          </p:sp>
        </p:grpSp>
      </p:grpSp>
      <p:grpSp>
        <p:nvGrpSpPr>
          <p:cNvPr id="42" name="组合 41">
            <a:extLst>
              <a:ext uri="{FF2B5EF4-FFF2-40B4-BE49-F238E27FC236}">
                <a16:creationId xmlns:a16="http://schemas.microsoft.com/office/drawing/2014/main" id="{4876344D-DE6D-4AA6-A65D-1D012214BCD8}"/>
              </a:ext>
            </a:extLst>
          </p:cNvPr>
          <p:cNvGrpSpPr/>
          <p:nvPr/>
        </p:nvGrpSpPr>
        <p:grpSpPr>
          <a:xfrm>
            <a:off x="6338468" y="1362290"/>
            <a:ext cx="4908958" cy="1581080"/>
            <a:chOff x="463143" y="1597600"/>
            <a:chExt cx="4908958" cy="1983371"/>
          </a:xfrm>
        </p:grpSpPr>
        <p:sp>
          <p:nvSpPr>
            <p:cNvPr id="43" name="矩形: 圆角 42">
              <a:extLst>
                <a:ext uri="{FF2B5EF4-FFF2-40B4-BE49-F238E27FC236}">
                  <a16:creationId xmlns:a16="http://schemas.microsoft.com/office/drawing/2014/main" id="{59C2809D-2684-42A6-A9E2-26C85D8E4158}"/>
                </a:ext>
              </a:extLst>
            </p:cNvPr>
            <p:cNvSpPr/>
            <p:nvPr/>
          </p:nvSpPr>
          <p:spPr bwMode="auto">
            <a:xfrm>
              <a:off x="463143" y="1599480"/>
              <a:ext cx="4908958" cy="1981491"/>
            </a:xfrm>
            <a:prstGeom prst="roundRect">
              <a:avLst>
                <a:gd name="adj" fmla="val 12149"/>
              </a:avLst>
            </a:prstGeom>
            <a:solidFill>
              <a:schemeClr val="bg1"/>
            </a:solidFill>
            <a:ln>
              <a:noFill/>
            </a:ln>
            <a:effectLst>
              <a:outerShdw blurRad="762000" sx="95000" sy="95000" algn="ctr" rotWithShape="0">
                <a:prstClr val="black">
                  <a:alpha val="10000"/>
                </a:prstClr>
              </a:outerShdw>
            </a:effectLst>
          </p:spPr>
          <p:txBody>
            <a:bodyPr vert="horz" wrap="square" lIns="91439" tIns="45719" rIns="91439" bIns="45719" numCol="1" anchor="t" anchorCtr="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prstClr val="black"/>
                </a:solidFill>
                <a:effectLst/>
                <a:uLnTx/>
                <a:uFillTx/>
                <a:latin typeface="思源宋体 CN" panose="02020400000000000000" pitchFamily="18" charset="-122"/>
                <a:ea typeface="思源宋体 CN" panose="02020400000000000000"/>
              </a:endParaRPr>
            </a:p>
          </p:txBody>
        </p:sp>
        <p:grpSp>
          <p:nvGrpSpPr>
            <p:cNvPr id="44" name="组合 43">
              <a:extLst>
                <a:ext uri="{FF2B5EF4-FFF2-40B4-BE49-F238E27FC236}">
                  <a16:creationId xmlns:a16="http://schemas.microsoft.com/office/drawing/2014/main" id="{2F10D153-85D4-4157-9BF8-F07FEC2839ED}"/>
                </a:ext>
              </a:extLst>
            </p:cNvPr>
            <p:cNvGrpSpPr/>
            <p:nvPr/>
          </p:nvGrpSpPr>
          <p:grpSpPr>
            <a:xfrm>
              <a:off x="463143" y="1597600"/>
              <a:ext cx="4908958" cy="1921398"/>
              <a:chOff x="386943" y="1569025"/>
              <a:chExt cx="4908958" cy="1921398"/>
            </a:xfrm>
          </p:grpSpPr>
          <p:sp>
            <p:nvSpPr>
              <p:cNvPr id="45" name="Freeform 5">
                <a:extLst>
                  <a:ext uri="{FF2B5EF4-FFF2-40B4-BE49-F238E27FC236}">
                    <a16:creationId xmlns:a16="http://schemas.microsoft.com/office/drawing/2014/main" id="{EEA5F06F-F8EA-4D75-8398-DC735126FE98}"/>
                  </a:ext>
                </a:extLst>
              </p:cNvPr>
              <p:cNvSpPr/>
              <p:nvPr/>
            </p:nvSpPr>
            <p:spPr bwMode="auto">
              <a:xfrm>
                <a:off x="386943" y="1569025"/>
                <a:ext cx="1628776" cy="472453"/>
              </a:xfrm>
              <a:prstGeom prst="round2DiagRect">
                <a:avLst>
                  <a:gd name="adj1" fmla="val 50000"/>
                  <a:gd name="adj2" fmla="val 0"/>
                </a:avLst>
              </a:prstGeom>
              <a:solidFill>
                <a:srgbClr val="3B6B9F"/>
              </a:solidFill>
              <a:ln>
                <a:noFill/>
              </a:ln>
              <a:effectLst/>
            </p:spPr>
            <p:txBody>
              <a:bodyPr vert="horz" wrap="square" lIns="91439" tIns="45719" rIns="91439" bIns="45719" numCol="1" anchor="ctr" anchorCtr="0" compatLnSpc="1"/>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000" b="1" kern="0" dirty="0">
                    <a:solidFill>
                      <a:prstClr val="white"/>
                    </a:solidFill>
                    <a:latin typeface="思源宋体 CN" panose="02020400000000000000" pitchFamily="18" charset="-122"/>
                    <a:ea typeface="思源宋体 CN" panose="02020400000000000000"/>
                  </a:rPr>
                  <a:t>第二点</a:t>
                </a:r>
                <a:endParaRPr kumimoji="0" lang="en-US" sz="2000" b="1" i="0" u="none" strike="noStrike" kern="0" cap="none" spc="0" normalizeH="0" baseline="0" noProof="0" dirty="0">
                  <a:ln>
                    <a:noFill/>
                  </a:ln>
                  <a:solidFill>
                    <a:prstClr val="white"/>
                  </a:solidFill>
                  <a:effectLst/>
                  <a:uLnTx/>
                  <a:uFillTx/>
                  <a:latin typeface="思源宋体 CN" panose="02020400000000000000" pitchFamily="18" charset="-122"/>
                  <a:ea typeface="思源宋体 CN" panose="02020400000000000000"/>
                </a:endParaRPr>
              </a:p>
            </p:txBody>
          </p:sp>
          <p:sp>
            <p:nvSpPr>
              <p:cNvPr id="46" name="文本框 45">
                <a:extLst>
                  <a:ext uri="{FF2B5EF4-FFF2-40B4-BE49-F238E27FC236}">
                    <a16:creationId xmlns:a16="http://schemas.microsoft.com/office/drawing/2014/main" id="{926E90F7-F39F-430D-8D3B-7399A4D1EDE1}"/>
                  </a:ext>
                </a:extLst>
              </p:cNvPr>
              <p:cNvSpPr txBox="1"/>
              <p:nvPr/>
            </p:nvSpPr>
            <p:spPr>
              <a:xfrm>
                <a:off x="554255" y="2033345"/>
                <a:ext cx="4741646" cy="1457078"/>
              </a:xfrm>
              <a:prstGeom prst="rect">
                <a:avLst/>
              </a:prstGeom>
              <a:noFill/>
            </p:spPr>
            <p:txBody>
              <a:bodyPr wrap="square">
                <a:spAutoFit/>
              </a:bodyPr>
              <a:lstStyle/>
              <a:p>
                <a:pPr>
                  <a:lnSpc>
                    <a:spcPct val="150000"/>
                  </a:lnSpc>
                  <a:defRPr/>
                </a:pPr>
                <a:r>
                  <a:rPr lang="zh-CN" altLang="en-US" sz="1600" b="1" dirty="0">
                    <a:solidFill>
                      <a:prstClr val="black">
                        <a:lumMod val="65000"/>
                        <a:lumOff val="35000"/>
                      </a:prstClr>
                    </a:solidFill>
                    <a:latin typeface="宋体" panose="02010600030101010101" pitchFamily="2" charset="-122"/>
                    <a:ea typeface="思源宋体 CN" panose="02020400000000000000"/>
                  </a:rPr>
                  <a:t>定期会议：</a:t>
                </a:r>
                <a:r>
                  <a:rPr lang="zh-CN" altLang="en-US" sz="1600" dirty="0">
                    <a:solidFill>
                      <a:prstClr val="black">
                        <a:lumMod val="65000"/>
                        <a:lumOff val="35000"/>
                      </a:prstClr>
                    </a:solidFill>
                    <a:latin typeface="宋体" panose="02010600030101010101" pitchFamily="2" charset="-122"/>
                    <a:ea typeface="思源宋体 CN" panose="02020400000000000000"/>
                  </a:rPr>
                  <a:t>定期召开项目例会，包括项目组内部会议、项目组与甲方的协调会议、与</a:t>
                </a:r>
                <a:r>
                  <a:rPr lang="en-US" altLang="zh-CN" sz="1600" dirty="0">
                    <a:solidFill>
                      <a:prstClr val="black">
                        <a:lumMod val="65000"/>
                        <a:lumOff val="35000"/>
                      </a:prstClr>
                    </a:solidFill>
                    <a:latin typeface="宋体" panose="02010600030101010101" pitchFamily="2" charset="-122"/>
                    <a:ea typeface="思源宋体 CN" panose="02020400000000000000"/>
                  </a:rPr>
                  <a:t>ICP</a:t>
                </a:r>
                <a:r>
                  <a:rPr lang="zh-CN" altLang="en-US" sz="1600" dirty="0">
                    <a:solidFill>
                      <a:prstClr val="black">
                        <a:lumMod val="65000"/>
                        <a:lumOff val="35000"/>
                      </a:prstClr>
                    </a:solidFill>
                    <a:latin typeface="宋体" panose="02010600030101010101" pitchFamily="2" charset="-122"/>
                    <a:ea typeface="思源宋体 CN" panose="02020400000000000000"/>
                  </a:rPr>
                  <a:t>的联调会议等，确保各方信息同步</a:t>
                </a:r>
              </a:p>
            </p:txBody>
          </p:sp>
        </p:grpSp>
      </p:grpSp>
      <p:grpSp>
        <p:nvGrpSpPr>
          <p:cNvPr id="47" name="组合 46">
            <a:extLst>
              <a:ext uri="{FF2B5EF4-FFF2-40B4-BE49-F238E27FC236}">
                <a16:creationId xmlns:a16="http://schemas.microsoft.com/office/drawing/2014/main" id="{B1244F46-D601-44AD-9AA8-14302286B7FE}"/>
              </a:ext>
            </a:extLst>
          </p:cNvPr>
          <p:cNvGrpSpPr/>
          <p:nvPr/>
        </p:nvGrpSpPr>
        <p:grpSpPr>
          <a:xfrm>
            <a:off x="6380377" y="3113788"/>
            <a:ext cx="4908958" cy="1551834"/>
            <a:chOff x="463143" y="1597600"/>
            <a:chExt cx="4908958" cy="2005653"/>
          </a:xfrm>
        </p:grpSpPr>
        <p:sp>
          <p:nvSpPr>
            <p:cNvPr id="48" name="矩形: 圆角 47">
              <a:extLst>
                <a:ext uri="{FF2B5EF4-FFF2-40B4-BE49-F238E27FC236}">
                  <a16:creationId xmlns:a16="http://schemas.microsoft.com/office/drawing/2014/main" id="{498936C8-E99E-45D9-9CA6-05895529FF69}"/>
                </a:ext>
              </a:extLst>
            </p:cNvPr>
            <p:cNvSpPr/>
            <p:nvPr/>
          </p:nvSpPr>
          <p:spPr bwMode="auto">
            <a:xfrm>
              <a:off x="463143" y="1599480"/>
              <a:ext cx="4908958" cy="1981491"/>
            </a:xfrm>
            <a:prstGeom prst="roundRect">
              <a:avLst>
                <a:gd name="adj" fmla="val 12149"/>
              </a:avLst>
            </a:prstGeom>
            <a:solidFill>
              <a:schemeClr val="bg1"/>
            </a:solidFill>
            <a:ln>
              <a:noFill/>
            </a:ln>
            <a:effectLst>
              <a:outerShdw blurRad="762000" sx="95000" sy="95000" algn="ctr" rotWithShape="0">
                <a:prstClr val="black">
                  <a:alpha val="10000"/>
                </a:prstClr>
              </a:outerShdw>
            </a:effectLst>
          </p:spPr>
          <p:txBody>
            <a:bodyPr vert="horz" wrap="square" lIns="91439" tIns="45719" rIns="91439" bIns="45719" numCol="1" anchor="t" anchorCtr="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prstClr val="black"/>
                </a:solidFill>
                <a:effectLst/>
                <a:uLnTx/>
                <a:uFillTx/>
                <a:latin typeface="思源宋体 CN" panose="02020400000000000000" pitchFamily="18" charset="-122"/>
                <a:ea typeface="思源宋体 CN" panose="02020400000000000000"/>
              </a:endParaRPr>
            </a:p>
          </p:txBody>
        </p:sp>
        <p:grpSp>
          <p:nvGrpSpPr>
            <p:cNvPr id="49" name="组合 48">
              <a:extLst>
                <a:ext uri="{FF2B5EF4-FFF2-40B4-BE49-F238E27FC236}">
                  <a16:creationId xmlns:a16="http://schemas.microsoft.com/office/drawing/2014/main" id="{A944291E-DAD8-43B4-9A69-12FAC39BE417}"/>
                </a:ext>
              </a:extLst>
            </p:cNvPr>
            <p:cNvGrpSpPr/>
            <p:nvPr/>
          </p:nvGrpSpPr>
          <p:grpSpPr>
            <a:xfrm>
              <a:off x="463143" y="1597600"/>
              <a:ext cx="4591363" cy="2005653"/>
              <a:chOff x="386943" y="1569025"/>
              <a:chExt cx="4591363" cy="2005653"/>
            </a:xfrm>
          </p:grpSpPr>
          <p:sp>
            <p:nvSpPr>
              <p:cNvPr id="50" name="Freeform 5">
                <a:extLst>
                  <a:ext uri="{FF2B5EF4-FFF2-40B4-BE49-F238E27FC236}">
                    <a16:creationId xmlns:a16="http://schemas.microsoft.com/office/drawing/2014/main" id="{45E6F1AA-647B-491E-9EA9-21F9A1AFDA0F}"/>
                  </a:ext>
                </a:extLst>
              </p:cNvPr>
              <p:cNvSpPr/>
              <p:nvPr/>
            </p:nvSpPr>
            <p:spPr bwMode="auto">
              <a:xfrm>
                <a:off x="386943" y="1569025"/>
                <a:ext cx="1628776" cy="472453"/>
              </a:xfrm>
              <a:prstGeom prst="round2DiagRect">
                <a:avLst>
                  <a:gd name="adj1" fmla="val 50000"/>
                  <a:gd name="adj2" fmla="val 0"/>
                </a:avLst>
              </a:prstGeom>
              <a:solidFill>
                <a:srgbClr val="5FB2B0"/>
              </a:solidFill>
              <a:ln>
                <a:noFill/>
              </a:ln>
              <a:effectLst/>
            </p:spPr>
            <p:txBody>
              <a:bodyPr vert="horz" wrap="square" lIns="91439" tIns="45719" rIns="91439" bIns="45719" numCol="1" anchor="ctr" anchorCtr="0" compatLnSpc="1"/>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000" b="1" kern="0" dirty="0">
                    <a:solidFill>
                      <a:prstClr val="white"/>
                    </a:solidFill>
                    <a:latin typeface="思源宋体 CN" panose="02020400000000000000" pitchFamily="18" charset="-122"/>
                    <a:ea typeface="思源宋体 CN" panose="02020400000000000000"/>
                  </a:rPr>
                  <a:t>第四点</a:t>
                </a:r>
                <a:endParaRPr kumimoji="0" lang="en-US" sz="2000" b="1" i="0" u="none" strike="noStrike" kern="0" cap="none" spc="0" normalizeH="0" baseline="0" noProof="0" dirty="0">
                  <a:ln>
                    <a:noFill/>
                  </a:ln>
                  <a:solidFill>
                    <a:prstClr val="white"/>
                  </a:solidFill>
                  <a:effectLst/>
                  <a:uLnTx/>
                  <a:uFillTx/>
                  <a:latin typeface="思源宋体 CN" panose="02020400000000000000" pitchFamily="18" charset="-122"/>
                  <a:ea typeface="思源宋体 CN" panose="02020400000000000000"/>
                </a:endParaRPr>
              </a:p>
            </p:txBody>
          </p:sp>
          <p:sp>
            <p:nvSpPr>
              <p:cNvPr id="51" name="文本框 50">
                <a:extLst>
                  <a:ext uri="{FF2B5EF4-FFF2-40B4-BE49-F238E27FC236}">
                    <a16:creationId xmlns:a16="http://schemas.microsoft.com/office/drawing/2014/main" id="{D0632F03-4B69-48BA-8993-C51F6F76F9F8}"/>
                  </a:ext>
                </a:extLst>
              </p:cNvPr>
              <p:cNvSpPr txBox="1"/>
              <p:nvPr/>
            </p:nvSpPr>
            <p:spPr>
              <a:xfrm>
                <a:off x="479092" y="1911448"/>
                <a:ext cx="4499214" cy="1663230"/>
              </a:xfrm>
              <a:prstGeom prst="rect">
                <a:avLst/>
              </a:prstGeom>
              <a:noFill/>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b="1" i="0" u="none" strike="noStrike" kern="1200" cap="none" spc="0" normalizeH="0" baseline="0" noProof="0" dirty="0">
                    <a:ln>
                      <a:noFill/>
                    </a:ln>
                    <a:solidFill>
                      <a:prstClr val="black">
                        <a:lumMod val="65000"/>
                        <a:lumOff val="35000"/>
                      </a:prstClr>
                    </a:solidFill>
                    <a:effectLst/>
                    <a:uLnTx/>
                    <a:uFillTx/>
                    <a:latin typeface="宋体" panose="02010600030101010101" pitchFamily="2" charset="-122"/>
                    <a:ea typeface="思源宋体 CN" panose="02020400000000000000"/>
                  </a:rPr>
                  <a:t>沟通文档化</a:t>
                </a:r>
                <a:r>
                  <a:rPr kumimoji="0" lang="zh-CN" altLang="en-US" b="0" i="0" u="none" strike="noStrike" kern="1200" cap="none" spc="0" normalizeH="0" baseline="0" noProof="0" dirty="0">
                    <a:ln>
                      <a:noFill/>
                    </a:ln>
                    <a:solidFill>
                      <a:prstClr val="black">
                        <a:lumMod val="65000"/>
                        <a:lumOff val="35000"/>
                      </a:prstClr>
                    </a:solidFill>
                    <a:effectLst/>
                    <a:uLnTx/>
                    <a:uFillTx/>
                    <a:latin typeface="宋体" panose="02010600030101010101" pitchFamily="2" charset="-122"/>
                    <a:ea typeface="思源宋体 CN" panose="02020400000000000000"/>
                  </a:rPr>
                  <a:t>：所有重要沟通内容、会议纪要、决策和变更等都要形成文档，便于后续查阅和追踪</a:t>
                </a:r>
              </a:p>
            </p:txBody>
          </p:sp>
        </p:grpSp>
      </p:grpSp>
      <p:cxnSp>
        <p:nvCxnSpPr>
          <p:cNvPr id="28" name="直线连接符 27"/>
          <p:cNvCxnSpPr/>
          <p:nvPr/>
        </p:nvCxnSpPr>
        <p:spPr>
          <a:xfrm>
            <a:off x="0" y="480413"/>
            <a:ext cx="654397" cy="0"/>
          </a:xfrm>
          <a:prstGeom prst="line">
            <a:avLst/>
          </a:prstGeom>
          <a:ln w="28575" cmpd="sng">
            <a:solidFill>
              <a:srgbClr val="1F98FF"/>
            </a:solidFill>
          </a:ln>
        </p:spPr>
        <p:style>
          <a:lnRef idx="2">
            <a:schemeClr val="accent1"/>
          </a:lnRef>
          <a:fillRef idx="0">
            <a:schemeClr val="accent1"/>
          </a:fillRef>
          <a:effectRef idx="1">
            <a:schemeClr val="accent1"/>
          </a:effectRef>
          <a:fontRef idx="minor">
            <a:schemeClr val="tx1"/>
          </a:fontRef>
        </p:style>
      </p:cxnSp>
      <p:sp>
        <p:nvSpPr>
          <p:cNvPr id="29" name="椭圆 28"/>
          <p:cNvSpPr/>
          <p:nvPr/>
        </p:nvSpPr>
        <p:spPr>
          <a:xfrm>
            <a:off x="643295" y="392735"/>
            <a:ext cx="188159" cy="188159"/>
          </a:xfrm>
          <a:prstGeom prst="ellipse">
            <a:avLst/>
          </a:prstGeom>
          <a:solidFill>
            <a:srgbClr val="1F98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cxnSp>
        <p:nvCxnSpPr>
          <p:cNvPr id="30" name="直线连接符 29"/>
          <p:cNvCxnSpPr/>
          <p:nvPr/>
        </p:nvCxnSpPr>
        <p:spPr>
          <a:xfrm>
            <a:off x="3573378" y="480413"/>
            <a:ext cx="8618622" cy="0"/>
          </a:xfrm>
          <a:prstGeom prst="line">
            <a:avLst/>
          </a:prstGeom>
          <a:ln w="28575" cmpd="sng">
            <a:solidFill>
              <a:srgbClr val="1F98FF"/>
            </a:solidFill>
          </a:ln>
        </p:spPr>
        <p:style>
          <a:lnRef idx="2">
            <a:schemeClr val="accent1"/>
          </a:lnRef>
          <a:fillRef idx="0">
            <a:schemeClr val="accent1"/>
          </a:fillRef>
          <a:effectRef idx="1">
            <a:schemeClr val="accent1"/>
          </a:effectRef>
          <a:fontRef idx="minor">
            <a:schemeClr val="tx1"/>
          </a:fontRef>
        </p:style>
      </p:cxnSp>
      <p:sp>
        <p:nvSpPr>
          <p:cNvPr id="31" name="矩形 30"/>
          <p:cNvSpPr/>
          <p:nvPr/>
        </p:nvSpPr>
        <p:spPr>
          <a:xfrm>
            <a:off x="0" y="6564739"/>
            <a:ext cx="12192000" cy="314785"/>
          </a:xfrm>
          <a:prstGeom prst="rect">
            <a:avLst/>
          </a:prstGeom>
          <a:solidFill>
            <a:srgbClr val="1F98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2" name="文本框 1">
            <a:extLst>
              <a:ext uri="{FF2B5EF4-FFF2-40B4-BE49-F238E27FC236}">
                <a16:creationId xmlns:a16="http://schemas.microsoft.com/office/drawing/2014/main" id="{A41EF4D2-6C30-A1B4-2800-8F64A64A3B82}"/>
              </a:ext>
            </a:extLst>
          </p:cNvPr>
          <p:cNvSpPr txBox="1"/>
          <p:nvPr/>
        </p:nvSpPr>
        <p:spPr>
          <a:xfrm>
            <a:off x="568472" y="749510"/>
            <a:ext cx="8712100" cy="499624"/>
          </a:xfrm>
          <a:prstGeom prst="rect">
            <a:avLst/>
          </a:prstGeom>
          <a:noFill/>
        </p:spPr>
        <p:txBody>
          <a:bodyPr wrap="square">
            <a:spAutoFit/>
          </a:bodyPr>
          <a:lstStyle/>
          <a:p>
            <a:pPr>
              <a:lnSpc>
                <a:spcPct val="150000"/>
              </a:lnSpc>
              <a:defRPr/>
            </a:pPr>
            <a:r>
              <a:rPr lang="zh-CN" altLang="en-US" sz="2000" b="1" kern="0" dirty="0">
                <a:solidFill>
                  <a:schemeClr val="tx1">
                    <a:lumMod val="65000"/>
                    <a:lumOff val="35000"/>
                  </a:schemeClr>
                </a:solidFill>
                <a:latin typeface="宋体" panose="02010600030101010101" pitchFamily="2" charset="-122"/>
                <a:ea typeface="思源宋体 CN" panose="02020400000000000000"/>
                <a:cs typeface="+mn-ea"/>
                <a:sym typeface="思源黑体 CN Bold" panose="020B0800000000000000" pitchFamily="34" charset="-122"/>
              </a:rPr>
              <a:t>你如何建立高效的沟通计划和渠道？</a:t>
            </a:r>
            <a:endParaRPr lang="zh-CN" altLang="en-US" kern="0" dirty="0">
              <a:solidFill>
                <a:schemeClr val="tx1">
                  <a:lumMod val="65000"/>
                  <a:lumOff val="35000"/>
                </a:schemeClr>
              </a:solidFill>
              <a:latin typeface="思源宋体 CN" panose="02020400000000000000" pitchFamily="18" charset="-122"/>
              <a:ea typeface="思源宋体 CN" panose="02020400000000000000"/>
              <a:cs typeface="+mn-ea"/>
              <a:sym typeface="思源黑体 CN Bold" panose="020B0800000000000000" pitchFamily="34" charset="-122"/>
            </a:endParaRPr>
          </a:p>
        </p:txBody>
      </p:sp>
      <p:sp>
        <p:nvSpPr>
          <p:cNvPr id="3" name="文本框 2">
            <a:extLst>
              <a:ext uri="{FF2B5EF4-FFF2-40B4-BE49-F238E27FC236}">
                <a16:creationId xmlns:a16="http://schemas.microsoft.com/office/drawing/2014/main" id="{F000EE97-EE55-6355-7648-2046FD47748E}"/>
              </a:ext>
            </a:extLst>
          </p:cNvPr>
          <p:cNvSpPr txBox="1"/>
          <p:nvPr/>
        </p:nvSpPr>
        <p:spPr>
          <a:xfrm>
            <a:off x="905000" y="197791"/>
            <a:ext cx="2543175" cy="523220"/>
          </a:xfrm>
          <a:prstGeom prst="rect">
            <a:avLst/>
          </a:prstGeom>
          <a:noFill/>
        </p:spPr>
        <p:txBody>
          <a:bodyPr wrap="square">
            <a:spAutoFit/>
          </a:bodyPr>
          <a:lstStyle/>
          <a:p>
            <a:pPr lvl="0" algn="ctr">
              <a:defRPr/>
            </a:pPr>
            <a:r>
              <a:rPr lang="zh-CN" altLang="en-US" sz="2800" b="1" dirty="0">
                <a:ln w="0">
                  <a:noFill/>
                </a:ln>
                <a:solidFill>
                  <a:prstClr val="black">
                    <a:lumMod val="65000"/>
                    <a:lumOff val="35000"/>
                  </a:prstClr>
                </a:solidFill>
                <a:latin typeface="思源宋体 CN Heavy" panose="02020900000000000000" pitchFamily="18" charset="-122"/>
                <a:ea typeface="思源宋体 CN Heavy" panose="02020900000000000000" pitchFamily="18" charset="-122"/>
              </a:rPr>
              <a:t>任务七</a:t>
            </a:r>
          </a:p>
        </p:txBody>
      </p:sp>
      <p:grpSp>
        <p:nvGrpSpPr>
          <p:cNvPr id="5" name="组合 4">
            <a:extLst>
              <a:ext uri="{FF2B5EF4-FFF2-40B4-BE49-F238E27FC236}">
                <a16:creationId xmlns:a16="http://schemas.microsoft.com/office/drawing/2014/main" id="{882152CC-6968-A04C-055A-AD723F2061FB}"/>
              </a:ext>
            </a:extLst>
          </p:cNvPr>
          <p:cNvGrpSpPr/>
          <p:nvPr/>
        </p:nvGrpSpPr>
        <p:grpSpPr>
          <a:xfrm>
            <a:off x="683995" y="4827952"/>
            <a:ext cx="4908958" cy="1543692"/>
            <a:chOff x="463143" y="1597600"/>
            <a:chExt cx="4908958" cy="1831318"/>
          </a:xfrm>
        </p:grpSpPr>
        <p:sp>
          <p:nvSpPr>
            <p:cNvPr id="6" name="矩形: 圆角 5">
              <a:extLst>
                <a:ext uri="{FF2B5EF4-FFF2-40B4-BE49-F238E27FC236}">
                  <a16:creationId xmlns:a16="http://schemas.microsoft.com/office/drawing/2014/main" id="{A95DA93D-F23F-4ED1-8232-179E054D0AD9}"/>
                </a:ext>
              </a:extLst>
            </p:cNvPr>
            <p:cNvSpPr/>
            <p:nvPr/>
          </p:nvSpPr>
          <p:spPr bwMode="auto">
            <a:xfrm>
              <a:off x="463143" y="1599481"/>
              <a:ext cx="4908958" cy="1829437"/>
            </a:xfrm>
            <a:prstGeom prst="roundRect">
              <a:avLst>
                <a:gd name="adj" fmla="val 12149"/>
              </a:avLst>
            </a:prstGeom>
            <a:solidFill>
              <a:schemeClr val="bg1"/>
            </a:solidFill>
            <a:ln>
              <a:noFill/>
            </a:ln>
            <a:effectLst>
              <a:outerShdw blurRad="762000" sx="95000" sy="95000" algn="ctr" rotWithShape="0">
                <a:prstClr val="black">
                  <a:alpha val="10000"/>
                </a:prstClr>
              </a:outerShdw>
            </a:effectLst>
          </p:spPr>
          <p:txBody>
            <a:bodyPr vert="horz" wrap="square" lIns="91439" tIns="45719" rIns="91439" bIns="45719" numCol="1" anchor="t" anchorCtr="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prstClr val="black"/>
                </a:solidFill>
                <a:effectLst/>
                <a:uLnTx/>
                <a:uFillTx/>
                <a:latin typeface="思源宋体 CN" panose="02020400000000000000" pitchFamily="18" charset="-122"/>
                <a:ea typeface="思源宋体 CN" panose="02020400000000000000"/>
              </a:endParaRPr>
            </a:p>
          </p:txBody>
        </p:sp>
        <p:grpSp>
          <p:nvGrpSpPr>
            <p:cNvPr id="7" name="组合 6">
              <a:extLst>
                <a:ext uri="{FF2B5EF4-FFF2-40B4-BE49-F238E27FC236}">
                  <a16:creationId xmlns:a16="http://schemas.microsoft.com/office/drawing/2014/main" id="{A69B0CD7-0E6D-EC42-34F0-2B6484B660EA}"/>
                </a:ext>
              </a:extLst>
            </p:cNvPr>
            <p:cNvGrpSpPr/>
            <p:nvPr/>
          </p:nvGrpSpPr>
          <p:grpSpPr>
            <a:xfrm>
              <a:off x="463143" y="1597600"/>
              <a:ext cx="4865510" cy="1588138"/>
              <a:chOff x="386943" y="1569025"/>
              <a:chExt cx="4865510" cy="1588138"/>
            </a:xfrm>
          </p:grpSpPr>
          <p:sp>
            <p:nvSpPr>
              <p:cNvPr id="8" name="Freeform 5">
                <a:extLst>
                  <a:ext uri="{FF2B5EF4-FFF2-40B4-BE49-F238E27FC236}">
                    <a16:creationId xmlns:a16="http://schemas.microsoft.com/office/drawing/2014/main" id="{6A8CD9AB-D3EF-EE6B-FADE-7F515C611C5C}"/>
                  </a:ext>
                </a:extLst>
              </p:cNvPr>
              <p:cNvSpPr/>
              <p:nvPr/>
            </p:nvSpPr>
            <p:spPr bwMode="auto">
              <a:xfrm>
                <a:off x="386943" y="1569025"/>
                <a:ext cx="1628776" cy="472453"/>
              </a:xfrm>
              <a:prstGeom prst="round2DiagRect">
                <a:avLst>
                  <a:gd name="adj1" fmla="val 50000"/>
                  <a:gd name="adj2" fmla="val 0"/>
                </a:avLst>
              </a:prstGeom>
              <a:solidFill>
                <a:srgbClr val="5FB2B0"/>
              </a:solidFill>
              <a:ln>
                <a:noFill/>
              </a:ln>
              <a:effectLst/>
            </p:spPr>
            <p:txBody>
              <a:bodyPr vert="horz" wrap="square" lIns="91439" tIns="45719" rIns="91439" bIns="45719" numCol="1" anchor="ctr" anchorCtr="0" compatLnSpc="1"/>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0" cap="none" spc="0" normalizeH="0" baseline="0" noProof="0" dirty="0">
                    <a:ln>
                      <a:noFill/>
                    </a:ln>
                    <a:solidFill>
                      <a:prstClr val="white"/>
                    </a:solidFill>
                    <a:effectLst/>
                    <a:uLnTx/>
                    <a:uFillTx/>
                    <a:latin typeface="思源宋体 CN" panose="02020400000000000000" pitchFamily="18" charset="-122"/>
                    <a:ea typeface="思源宋体 CN" panose="02020400000000000000"/>
                  </a:rPr>
                  <a:t>第五点</a:t>
                </a:r>
                <a:endParaRPr kumimoji="0" lang="en-US" sz="2000" b="1" i="0" u="none" strike="noStrike" kern="0" cap="none" spc="0" normalizeH="0" baseline="0" noProof="0" dirty="0">
                  <a:ln>
                    <a:noFill/>
                  </a:ln>
                  <a:solidFill>
                    <a:prstClr val="white"/>
                  </a:solidFill>
                  <a:effectLst/>
                  <a:uLnTx/>
                  <a:uFillTx/>
                  <a:latin typeface="思源宋体 CN" panose="02020400000000000000" pitchFamily="18" charset="-122"/>
                  <a:ea typeface="思源宋体 CN" panose="02020400000000000000"/>
                </a:endParaRPr>
              </a:p>
            </p:txBody>
          </p:sp>
          <p:sp>
            <p:nvSpPr>
              <p:cNvPr id="9" name="文本框 8">
                <a:extLst>
                  <a:ext uri="{FF2B5EF4-FFF2-40B4-BE49-F238E27FC236}">
                    <a16:creationId xmlns:a16="http://schemas.microsoft.com/office/drawing/2014/main" id="{F2BFB2EC-0C31-FBFA-3FF3-C3ED6787EBBA}"/>
                  </a:ext>
                </a:extLst>
              </p:cNvPr>
              <p:cNvSpPr txBox="1"/>
              <p:nvPr/>
            </p:nvSpPr>
            <p:spPr>
              <a:xfrm>
                <a:off x="432612" y="2123410"/>
                <a:ext cx="4819841" cy="1033753"/>
              </a:xfrm>
              <a:prstGeom prst="rect">
                <a:avLst/>
              </a:prstGeom>
              <a:noFill/>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b="1" i="0" u="none" strike="noStrike" kern="1200" cap="none" spc="0" normalizeH="0" baseline="0" noProof="0" dirty="0">
                    <a:ln>
                      <a:noFill/>
                    </a:ln>
                    <a:solidFill>
                      <a:prstClr val="black">
                        <a:lumMod val="65000"/>
                        <a:lumOff val="35000"/>
                      </a:prstClr>
                    </a:solidFill>
                    <a:effectLst/>
                    <a:uLnTx/>
                    <a:uFillTx/>
                    <a:latin typeface="宋体" panose="02010600030101010101" pitchFamily="2" charset="-122"/>
                    <a:ea typeface="思源宋体 CN" panose="02020400000000000000"/>
                  </a:rPr>
                  <a:t>关键沟通人：</a:t>
                </a:r>
                <a:r>
                  <a:rPr kumimoji="0" lang="zh-CN" altLang="en-US" i="0" u="none" strike="noStrike" kern="1200" cap="none" spc="0" normalizeH="0" baseline="0" noProof="0" dirty="0">
                    <a:ln>
                      <a:noFill/>
                    </a:ln>
                    <a:solidFill>
                      <a:prstClr val="black">
                        <a:lumMod val="65000"/>
                        <a:lumOff val="35000"/>
                      </a:prstClr>
                    </a:solidFill>
                    <a:effectLst/>
                    <a:uLnTx/>
                    <a:uFillTx/>
                    <a:latin typeface="宋体" panose="02010600030101010101" pitchFamily="2" charset="-122"/>
                    <a:ea typeface="思源宋体 CN" panose="02020400000000000000"/>
                  </a:rPr>
                  <a:t>指定项目组内关键沟通人，负责与甲方、</a:t>
                </a:r>
                <a:r>
                  <a:rPr kumimoji="0" lang="en-US" altLang="zh-CN" i="0" u="none" strike="noStrike" kern="1200" cap="none" spc="0" normalizeH="0" baseline="0" noProof="0" dirty="0">
                    <a:ln>
                      <a:noFill/>
                    </a:ln>
                    <a:solidFill>
                      <a:prstClr val="black">
                        <a:lumMod val="65000"/>
                        <a:lumOff val="35000"/>
                      </a:prstClr>
                    </a:solidFill>
                    <a:effectLst/>
                    <a:uLnTx/>
                    <a:uFillTx/>
                    <a:latin typeface="Times New Roman" panose="02020603050405020304" pitchFamily="18" charset="0"/>
                    <a:ea typeface="思源宋体 CN" panose="02020400000000000000"/>
                    <a:cs typeface="Times New Roman" panose="02020603050405020304" pitchFamily="18" charset="0"/>
                  </a:rPr>
                  <a:t>ICP</a:t>
                </a:r>
                <a:r>
                  <a:rPr kumimoji="0" lang="zh-CN" altLang="en-US" i="0" u="none" strike="noStrike" kern="1200" cap="none" spc="0" normalizeH="0" baseline="0" noProof="0" dirty="0">
                    <a:ln>
                      <a:noFill/>
                    </a:ln>
                    <a:solidFill>
                      <a:prstClr val="black">
                        <a:lumMod val="65000"/>
                        <a:lumOff val="35000"/>
                      </a:prstClr>
                    </a:solidFill>
                    <a:effectLst/>
                    <a:uLnTx/>
                    <a:uFillTx/>
                    <a:latin typeface="宋体" panose="02010600030101010101" pitchFamily="2" charset="-122"/>
                    <a:ea typeface="思源宋体 CN" panose="02020400000000000000"/>
                  </a:rPr>
                  <a:t>和内部团队沟通，确保沟通顺畅</a:t>
                </a:r>
              </a:p>
            </p:txBody>
          </p:sp>
        </p:grpSp>
      </p:grpSp>
      <p:grpSp>
        <p:nvGrpSpPr>
          <p:cNvPr id="10" name="组合 9">
            <a:extLst>
              <a:ext uri="{FF2B5EF4-FFF2-40B4-BE49-F238E27FC236}">
                <a16:creationId xmlns:a16="http://schemas.microsoft.com/office/drawing/2014/main" id="{85457D52-9C43-964E-E92B-092AFEAF73DA}"/>
              </a:ext>
            </a:extLst>
          </p:cNvPr>
          <p:cNvGrpSpPr/>
          <p:nvPr/>
        </p:nvGrpSpPr>
        <p:grpSpPr>
          <a:xfrm>
            <a:off x="6380377" y="4786857"/>
            <a:ext cx="4908958" cy="1587551"/>
            <a:chOff x="463143" y="1597600"/>
            <a:chExt cx="4908958" cy="1991488"/>
          </a:xfrm>
        </p:grpSpPr>
        <p:sp>
          <p:nvSpPr>
            <p:cNvPr id="11" name="矩形: 圆角 10">
              <a:extLst>
                <a:ext uri="{FF2B5EF4-FFF2-40B4-BE49-F238E27FC236}">
                  <a16:creationId xmlns:a16="http://schemas.microsoft.com/office/drawing/2014/main" id="{3E251958-19F7-29F2-DB7E-2D0E11216569}"/>
                </a:ext>
              </a:extLst>
            </p:cNvPr>
            <p:cNvSpPr/>
            <p:nvPr/>
          </p:nvSpPr>
          <p:spPr bwMode="auto">
            <a:xfrm>
              <a:off x="463143" y="1599480"/>
              <a:ext cx="4908958" cy="1981491"/>
            </a:xfrm>
            <a:prstGeom prst="roundRect">
              <a:avLst>
                <a:gd name="adj" fmla="val 12149"/>
              </a:avLst>
            </a:prstGeom>
            <a:solidFill>
              <a:schemeClr val="bg1"/>
            </a:solidFill>
            <a:ln>
              <a:noFill/>
            </a:ln>
            <a:effectLst>
              <a:outerShdw blurRad="762000" sx="95000" sy="95000" algn="ctr" rotWithShape="0">
                <a:prstClr val="black">
                  <a:alpha val="10000"/>
                </a:prstClr>
              </a:outerShdw>
            </a:effectLst>
          </p:spPr>
          <p:txBody>
            <a:bodyPr vert="horz" wrap="square" lIns="91439" tIns="45719" rIns="91439" bIns="45719" numCol="1" anchor="t" anchorCtr="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prstClr val="black"/>
                </a:solidFill>
                <a:effectLst/>
                <a:uLnTx/>
                <a:uFillTx/>
                <a:latin typeface="思源宋体 CN" panose="02020400000000000000" pitchFamily="18" charset="-122"/>
                <a:ea typeface="思源宋体 CN" panose="02020400000000000000"/>
              </a:endParaRPr>
            </a:p>
          </p:txBody>
        </p:sp>
        <p:grpSp>
          <p:nvGrpSpPr>
            <p:cNvPr id="12" name="组合 11">
              <a:extLst>
                <a:ext uri="{FF2B5EF4-FFF2-40B4-BE49-F238E27FC236}">
                  <a16:creationId xmlns:a16="http://schemas.microsoft.com/office/drawing/2014/main" id="{C375340F-9130-3C8F-47DE-59BAB406CF73}"/>
                </a:ext>
              </a:extLst>
            </p:cNvPr>
            <p:cNvGrpSpPr/>
            <p:nvPr/>
          </p:nvGrpSpPr>
          <p:grpSpPr>
            <a:xfrm>
              <a:off x="463143" y="1597600"/>
              <a:ext cx="4750300" cy="1991488"/>
              <a:chOff x="386943" y="1569025"/>
              <a:chExt cx="4750300" cy="1991488"/>
            </a:xfrm>
          </p:grpSpPr>
          <p:sp>
            <p:nvSpPr>
              <p:cNvPr id="13" name="Freeform 5">
                <a:extLst>
                  <a:ext uri="{FF2B5EF4-FFF2-40B4-BE49-F238E27FC236}">
                    <a16:creationId xmlns:a16="http://schemas.microsoft.com/office/drawing/2014/main" id="{CE7CF3FE-5D3B-7C44-F90D-D906C5E7F9E7}"/>
                  </a:ext>
                </a:extLst>
              </p:cNvPr>
              <p:cNvSpPr/>
              <p:nvPr/>
            </p:nvSpPr>
            <p:spPr bwMode="auto">
              <a:xfrm>
                <a:off x="386943" y="1569025"/>
                <a:ext cx="1628776" cy="472453"/>
              </a:xfrm>
              <a:prstGeom prst="round2DiagRect">
                <a:avLst>
                  <a:gd name="adj1" fmla="val 50000"/>
                  <a:gd name="adj2" fmla="val 0"/>
                </a:avLst>
              </a:prstGeom>
              <a:solidFill>
                <a:srgbClr val="3B6B9F"/>
              </a:solidFill>
              <a:ln>
                <a:noFill/>
              </a:ln>
              <a:effectLst/>
            </p:spPr>
            <p:txBody>
              <a:bodyPr vert="horz" wrap="square" lIns="91439" tIns="45719" rIns="91439" bIns="45719" numCol="1" anchor="ctr" anchorCtr="0" compatLnSpc="1"/>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000" b="1" kern="0" dirty="0">
                    <a:solidFill>
                      <a:prstClr val="white"/>
                    </a:solidFill>
                    <a:latin typeface="思源宋体 CN" panose="02020400000000000000" pitchFamily="18" charset="-122"/>
                    <a:ea typeface="思源宋体 CN" panose="02020400000000000000"/>
                  </a:rPr>
                  <a:t>第六点</a:t>
                </a:r>
                <a:endParaRPr kumimoji="0" lang="en-US" sz="2000" b="1" i="0" u="none" strike="noStrike" kern="0" cap="none" spc="0" normalizeH="0" baseline="0" noProof="0" dirty="0">
                  <a:ln>
                    <a:noFill/>
                  </a:ln>
                  <a:solidFill>
                    <a:prstClr val="white"/>
                  </a:solidFill>
                  <a:effectLst/>
                  <a:uLnTx/>
                  <a:uFillTx/>
                  <a:latin typeface="思源宋体 CN" panose="02020400000000000000" pitchFamily="18" charset="-122"/>
                  <a:ea typeface="思源宋体 CN" panose="02020400000000000000"/>
                </a:endParaRPr>
              </a:p>
            </p:txBody>
          </p:sp>
          <p:sp>
            <p:nvSpPr>
              <p:cNvPr id="14" name="文本框 13">
                <a:extLst>
                  <a:ext uri="{FF2B5EF4-FFF2-40B4-BE49-F238E27FC236}">
                    <a16:creationId xmlns:a16="http://schemas.microsoft.com/office/drawing/2014/main" id="{5FBBFB6A-5FAF-AA0A-AF43-450FFD00843E}"/>
                  </a:ext>
                </a:extLst>
              </p:cNvPr>
              <p:cNvSpPr txBox="1"/>
              <p:nvPr/>
            </p:nvSpPr>
            <p:spPr>
              <a:xfrm>
                <a:off x="479092" y="1946184"/>
                <a:ext cx="4658151" cy="1614329"/>
              </a:xfrm>
              <a:prstGeom prst="rect">
                <a:avLst/>
              </a:prstGeom>
              <a:noFill/>
            </p:spPr>
            <p:txBody>
              <a:bodyPr wrap="square">
                <a:spAutoFit/>
              </a:bodyPr>
              <a:lstStyle/>
              <a:p>
                <a:pPr>
                  <a:lnSpc>
                    <a:spcPct val="150000"/>
                  </a:lnSpc>
                  <a:defRPr/>
                </a:pPr>
                <a:r>
                  <a:rPr lang="zh-CN" altLang="en-US" b="1" dirty="0">
                    <a:solidFill>
                      <a:prstClr val="black">
                        <a:lumMod val="65000"/>
                        <a:lumOff val="35000"/>
                      </a:prstClr>
                    </a:solidFill>
                    <a:latin typeface="宋体" panose="02010600030101010101" pitchFamily="2" charset="-122"/>
                    <a:ea typeface="思源宋体 CN" panose="02020400000000000000"/>
                  </a:rPr>
                  <a:t>保持一定的原则：</a:t>
                </a:r>
                <a:r>
                  <a:rPr lang="zh-CN" altLang="en-US" dirty="0">
                    <a:solidFill>
                      <a:prstClr val="black">
                        <a:lumMod val="65000"/>
                        <a:lumOff val="35000"/>
                      </a:prstClr>
                    </a:solidFill>
                    <a:latin typeface="宋体" panose="02010600030101010101" pitchFamily="2" charset="-122"/>
                    <a:ea typeface="思源宋体 CN" panose="02020400000000000000"/>
                  </a:rPr>
                  <a:t>做到以诚相待、民主、平等，做好倾听与双向沟通，提高组内成员彼此间的熟悉度和信任度</a:t>
                </a:r>
              </a:p>
            </p:txBody>
          </p:sp>
        </p:grpSp>
      </p:grpSp>
    </p:spTree>
    <p:extLst>
      <p:ext uri="{BB962C8B-B14F-4D97-AF65-F5344CB8AC3E}">
        <p14:creationId xmlns:p14="http://schemas.microsoft.com/office/powerpoint/2010/main" val="3914469600"/>
      </p:ext>
    </p:extLst>
  </p:cSld>
  <p:clrMapOvr>
    <a:masterClrMapping/>
  </p:clrMapOvr>
  <p:transition spd="slow" advTm="0">
    <p:comb/>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9">
            <a:extLst>
              <a:ext uri="{FF2B5EF4-FFF2-40B4-BE49-F238E27FC236}">
                <a16:creationId xmlns:a16="http://schemas.microsoft.com/office/drawing/2014/main" id="{58480158-B150-4864-8655-6EF942060455}"/>
              </a:ext>
            </a:extLst>
          </p:cNvPr>
          <p:cNvSpPr txBox="1"/>
          <p:nvPr/>
        </p:nvSpPr>
        <p:spPr>
          <a:xfrm>
            <a:off x="1565250" y="1790914"/>
            <a:ext cx="389850" cy="338554"/>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600" b="0" i="0" u="none" strike="noStrike" kern="0" cap="none" spc="0" normalizeH="0" baseline="0" noProof="0" dirty="0">
                <a:ln>
                  <a:noFill/>
                </a:ln>
                <a:solidFill>
                  <a:prstClr val="white"/>
                </a:solidFill>
                <a:effectLst/>
                <a:uLnTx/>
                <a:uFillTx/>
                <a:latin typeface="思源宋体 CN" panose="02020400000000000000" pitchFamily="18" charset="-122"/>
                <a:ea typeface="思源宋体 CN" panose="02020400000000000000"/>
                <a:cs typeface="+mn-ea"/>
                <a:sym typeface="+mn-lt"/>
              </a:rPr>
              <a:t>日</a:t>
            </a:r>
            <a:endParaRPr kumimoji="0" lang="en-US" sz="1600" b="0" i="0" u="none" strike="noStrike" kern="0" cap="none" spc="0" normalizeH="0" baseline="0" noProof="0" dirty="0">
              <a:ln>
                <a:noFill/>
              </a:ln>
              <a:solidFill>
                <a:prstClr val="white"/>
              </a:solidFill>
              <a:effectLst/>
              <a:uLnTx/>
              <a:uFillTx/>
              <a:latin typeface="思源宋体 CN" panose="02020400000000000000" pitchFamily="18" charset="-122"/>
              <a:ea typeface="思源宋体 CN" panose="02020400000000000000"/>
              <a:cs typeface="+mn-ea"/>
              <a:sym typeface="+mn-lt"/>
            </a:endParaRPr>
          </a:p>
        </p:txBody>
      </p:sp>
      <p:cxnSp>
        <p:nvCxnSpPr>
          <p:cNvPr id="35" name="直线连接符 34"/>
          <p:cNvCxnSpPr/>
          <p:nvPr/>
        </p:nvCxnSpPr>
        <p:spPr>
          <a:xfrm>
            <a:off x="0" y="480413"/>
            <a:ext cx="654397" cy="0"/>
          </a:xfrm>
          <a:prstGeom prst="line">
            <a:avLst/>
          </a:prstGeom>
          <a:ln w="28575" cmpd="sng">
            <a:solidFill>
              <a:srgbClr val="1F98FF"/>
            </a:solidFill>
          </a:ln>
        </p:spPr>
        <p:style>
          <a:lnRef idx="2">
            <a:schemeClr val="accent1"/>
          </a:lnRef>
          <a:fillRef idx="0">
            <a:schemeClr val="accent1"/>
          </a:fillRef>
          <a:effectRef idx="1">
            <a:schemeClr val="accent1"/>
          </a:effectRef>
          <a:fontRef idx="minor">
            <a:schemeClr val="tx1"/>
          </a:fontRef>
        </p:style>
      </p:cxnSp>
      <p:sp>
        <p:nvSpPr>
          <p:cNvPr id="36" name="椭圆 35"/>
          <p:cNvSpPr/>
          <p:nvPr/>
        </p:nvSpPr>
        <p:spPr>
          <a:xfrm>
            <a:off x="643295" y="392735"/>
            <a:ext cx="188159" cy="188159"/>
          </a:xfrm>
          <a:prstGeom prst="ellipse">
            <a:avLst/>
          </a:prstGeom>
          <a:solidFill>
            <a:srgbClr val="1F98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cxnSp>
        <p:nvCxnSpPr>
          <p:cNvPr id="37" name="直线连接符 36"/>
          <p:cNvCxnSpPr/>
          <p:nvPr/>
        </p:nvCxnSpPr>
        <p:spPr>
          <a:xfrm>
            <a:off x="3573378" y="480413"/>
            <a:ext cx="8618622" cy="0"/>
          </a:xfrm>
          <a:prstGeom prst="line">
            <a:avLst/>
          </a:prstGeom>
          <a:ln w="28575" cmpd="sng">
            <a:solidFill>
              <a:srgbClr val="1F98FF"/>
            </a:solidFill>
          </a:ln>
        </p:spPr>
        <p:style>
          <a:lnRef idx="2">
            <a:schemeClr val="accent1"/>
          </a:lnRef>
          <a:fillRef idx="0">
            <a:schemeClr val="accent1"/>
          </a:fillRef>
          <a:effectRef idx="1">
            <a:schemeClr val="accent1"/>
          </a:effectRef>
          <a:fontRef idx="minor">
            <a:schemeClr val="tx1"/>
          </a:fontRef>
        </p:style>
      </p:cxnSp>
      <p:sp>
        <p:nvSpPr>
          <p:cNvPr id="38" name="矩形 37"/>
          <p:cNvSpPr/>
          <p:nvPr/>
        </p:nvSpPr>
        <p:spPr>
          <a:xfrm>
            <a:off x="0" y="6564739"/>
            <a:ext cx="12192000" cy="314785"/>
          </a:xfrm>
          <a:prstGeom prst="rect">
            <a:avLst/>
          </a:prstGeom>
          <a:solidFill>
            <a:srgbClr val="1F98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2" name="文本框 1">
            <a:extLst>
              <a:ext uri="{FF2B5EF4-FFF2-40B4-BE49-F238E27FC236}">
                <a16:creationId xmlns:a16="http://schemas.microsoft.com/office/drawing/2014/main" id="{EFF680E6-9DDC-DD16-2DB1-3569FC83C539}"/>
              </a:ext>
            </a:extLst>
          </p:cNvPr>
          <p:cNvSpPr txBox="1"/>
          <p:nvPr/>
        </p:nvSpPr>
        <p:spPr>
          <a:xfrm>
            <a:off x="905000" y="197791"/>
            <a:ext cx="2543175" cy="523220"/>
          </a:xfrm>
          <a:prstGeom prst="rect">
            <a:avLst/>
          </a:prstGeom>
          <a:noFill/>
        </p:spPr>
        <p:txBody>
          <a:bodyPr wrap="square">
            <a:spAutoFit/>
          </a:bodyPr>
          <a:lstStyle/>
          <a:p>
            <a:pPr lvl="0" algn="ctr">
              <a:defRPr/>
            </a:pPr>
            <a:r>
              <a:rPr lang="zh-CN" altLang="en-US" sz="2800" b="1" dirty="0">
                <a:ln w="0">
                  <a:noFill/>
                </a:ln>
                <a:solidFill>
                  <a:prstClr val="black">
                    <a:lumMod val="65000"/>
                    <a:lumOff val="35000"/>
                  </a:prstClr>
                </a:solidFill>
                <a:latin typeface="思源宋体 CN Heavy" panose="02020900000000000000" pitchFamily="18" charset="-122"/>
                <a:ea typeface="思源宋体 CN Heavy" panose="02020900000000000000" pitchFamily="18" charset="-122"/>
              </a:rPr>
              <a:t>任务八</a:t>
            </a:r>
          </a:p>
        </p:txBody>
      </p:sp>
      <p:sp>
        <p:nvSpPr>
          <p:cNvPr id="3" name="文本框 2">
            <a:extLst>
              <a:ext uri="{FF2B5EF4-FFF2-40B4-BE49-F238E27FC236}">
                <a16:creationId xmlns:a16="http://schemas.microsoft.com/office/drawing/2014/main" id="{2CA6B0E3-AE1B-263C-5B02-95D93D3BF318}"/>
              </a:ext>
            </a:extLst>
          </p:cNvPr>
          <p:cNvSpPr txBox="1"/>
          <p:nvPr/>
        </p:nvSpPr>
        <p:spPr>
          <a:xfrm>
            <a:off x="737374" y="796143"/>
            <a:ext cx="8712100" cy="957955"/>
          </a:xfrm>
          <a:prstGeom prst="rect">
            <a:avLst/>
          </a:prstGeom>
          <a:noFill/>
        </p:spPr>
        <p:txBody>
          <a:bodyPr wrap="square">
            <a:spAutoFit/>
          </a:bodyPr>
          <a:lstStyle/>
          <a:p>
            <a:pPr>
              <a:lnSpc>
                <a:spcPct val="150000"/>
              </a:lnSpc>
              <a:defRPr/>
            </a:pPr>
            <a:r>
              <a:rPr lang="zh-CN" altLang="en-US" sz="2000" kern="0" dirty="0">
                <a:solidFill>
                  <a:schemeClr val="tx1">
                    <a:lumMod val="65000"/>
                    <a:lumOff val="35000"/>
                  </a:schemeClr>
                </a:solidFill>
                <a:latin typeface="宋体" panose="02010600030101010101" pitchFamily="2" charset="-122"/>
                <a:ea typeface="思源宋体 CN" panose="02020400000000000000"/>
                <a:cs typeface="+mn-ea"/>
                <a:sym typeface="思源黑体 CN Bold" panose="020B0800000000000000" pitchFamily="34" charset="-122"/>
              </a:rPr>
              <a:t>假设你的项目中有另外一名指定的技术经理来负责此项目，你如何来保证项目的开发质量？开发的进度？</a:t>
            </a:r>
            <a:endParaRPr lang="zh-CN" altLang="en-US" kern="0" dirty="0">
              <a:solidFill>
                <a:schemeClr val="tx1">
                  <a:lumMod val="65000"/>
                  <a:lumOff val="35000"/>
                </a:schemeClr>
              </a:solidFill>
              <a:latin typeface="思源宋体 CN" panose="02020400000000000000" pitchFamily="18" charset="-122"/>
              <a:ea typeface="思源宋体 CN" panose="02020400000000000000"/>
              <a:cs typeface="+mn-ea"/>
              <a:sym typeface="思源黑体 CN Bold" panose="020B0800000000000000" pitchFamily="34" charset="-122"/>
            </a:endParaRPr>
          </a:p>
        </p:txBody>
      </p:sp>
      <p:sp>
        <p:nvSpPr>
          <p:cNvPr id="6" name="文本框 5">
            <a:extLst>
              <a:ext uri="{FF2B5EF4-FFF2-40B4-BE49-F238E27FC236}">
                <a16:creationId xmlns:a16="http://schemas.microsoft.com/office/drawing/2014/main" id="{A7B6420E-46DA-66DB-ABFD-00691ACE1663}"/>
              </a:ext>
            </a:extLst>
          </p:cNvPr>
          <p:cNvSpPr txBox="1"/>
          <p:nvPr/>
        </p:nvSpPr>
        <p:spPr>
          <a:xfrm>
            <a:off x="725972" y="1960191"/>
            <a:ext cx="10396200" cy="3779240"/>
          </a:xfrm>
          <a:prstGeom prst="rect">
            <a:avLst/>
          </a:prstGeom>
          <a:noFill/>
        </p:spPr>
        <p:txBody>
          <a:bodyPr wrap="square">
            <a:spAutoFit/>
          </a:bodyPr>
          <a:lstStyle/>
          <a:p>
            <a:pPr marL="342900" lvl="0" indent="-342900" algn="just">
              <a:lnSpc>
                <a:spcPct val="150000"/>
              </a:lnSpc>
              <a:buFont typeface="+mj-lt"/>
              <a:buAutoNum type="arabicPeriod"/>
            </a:pPr>
            <a:r>
              <a:rPr lang="zh-CN" altLang="zh-CN" sz="1800" b="1" kern="100" dirty="0">
                <a:solidFill>
                  <a:schemeClr val="tx1">
                    <a:lumMod val="65000"/>
                    <a:lumOff val="35000"/>
                  </a:schemeClr>
                </a:solidFill>
                <a:effectLst/>
                <a:latin typeface="Times New Roman" panose="02020603050405020304" pitchFamily="18" charset="0"/>
                <a:ea typeface="思源宋体 CN" panose="02020400000000000000"/>
                <a:cs typeface="Times New Roman" panose="02020603050405020304" pitchFamily="18" charset="0"/>
              </a:rPr>
              <a:t>质量计划</a:t>
            </a:r>
            <a:r>
              <a:rPr lang="zh-CN" altLang="zh-CN" sz="1800" kern="100" dirty="0">
                <a:effectLst/>
                <a:latin typeface="Times New Roman" panose="02020603050405020304" pitchFamily="18" charset="0"/>
                <a:ea typeface="思源宋体 CN" panose="02020400000000000000"/>
                <a:cs typeface="Times New Roman" panose="02020603050405020304" pitchFamily="18" charset="0"/>
              </a:rPr>
              <a:t>：制定详细的</a:t>
            </a:r>
            <a:r>
              <a:rPr lang="zh-CN" altLang="zh-CN" sz="1800" b="1" kern="100" dirty="0">
                <a:solidFill>
                  <a:schemeClr val="tx1">
                    <a:lumMod val="65000"/>
                    <a:lumOff val="35000"/>
                  </a:schemeClr>
                </a:solidFill>
                <a:effectLst/>
                <a:latin typeface="Times New Roman" panose="02020603050405020304" pitchFamily="18" charset="0"/>
                <a:ea typeface="思源宋体 CN" panose="02020400000000000000"/>
                <a:cs typeface="Times New Roman" panose="02020603050405020304" pitchFamily="18" charset="0"/>
              </a:rPr>
              <a:t>质量管理计划</a:t>
            </a:r>
            <a:r>
              <a:rPr lang="zh-CN" altLang="zh-CN" sz="1800" kern="100" dirty="0">
                <a:effectLst/>
                <a:latin typeface="Times New Roman" panose="02020603050405020304" pitchFamily="18" charset="0"/>
                <a:ea typeface="思源宋体 CN" panose="02020400000000000000"/>
                <a:cs typeface="Times New Roman" panose="02020603050405020304" pitchFamily="18" charset="0"/>
              </a:rPr>
              <a:t>，包括质量标准、质量检查和验收标准、质量控制措施等。</a:t>
            </a:r>
          </a:p>
          <a:p>
            <a:pPr marL="342900" lvl="0" indent="-342900" algn="just">
              <a:lnSpc>
                <a:spcPct val="150000"/>
              </a:lnSpc>
              <a:buFont typeface="+mj-lt"/>
              <a:buAutoNum type="arabicPeriod"/>
            </a:pPr>
            <a:r>
              <a:rPr lang="zh-CN" altLang="zh-CN" sz="1800" b="1" kern="100" dirty="0">
                <a:solidFill>
                  <a:schemeClr val="tx1">
                    <a:lumMod val="65000"/>
                    <a:lumOff val="35000"/>
                  </a:schemeClr>
                </a:solidFill>
                <a:effectLst/>
                <a:latin typeface="Times New Roman" panose="02020603050405020304" pitchFamily="18" charset="0"/>
                <a:ea typeface="思源宋体 CN" panose="02020400000000000000"/>
                <a:cs typeface="Times New Roman" panose="02020603050405020304" pitchFamily="18" charset="0"/>
              </a:rPr>
              <a:t>质量保证</a:t>
            </a:r>
            <a:r>
              <a:rPr lang="zh-CN" altLang="zh-CN" sz="1800" kern="100" dirty="0">
                <a:effectLst/>
                <a:latin typeface="Times New Roman" panose="02020603050405020304" pitchFamily="18" charset="0"/>
                <a:ea typeface="思源宋体 CN" panose="02020400000000000000"/>
                <a:cs typeface="Times New Roman" panose="02020603050405020304" pitchFamily="18" charset="0"/>
              </a:rPr>
              <a:t>：定期进行项目评审，</a:t>
            </a:r>
            <a:r>
              <a:rPr lang="zh-CN" altLang="en-US" sz="1800" kern="100" dirty="0">
                <a:effectLst/>
                <a:latin typeface="Times New Roman" panose="02020603050405020304" pitchFamily="18" charset="0"/>
                <a:ea typeface="思源宋体 CN" panose="02020400000000000000"/>
                <a:cs typeface="Times New Roman" panose="02020603050405020304" pitchFamily="18" charset="0"/>
              </a:rPr>
              <a:t>及时与该技术经理共同</a:t>
            </a:r>
            <a:r>
              <a:rPr lang="zh-CN" altLang="zh-CN" sz="1800" kern="100" dirty="0">
                <a:effectLst/>
                <a:latin typeface="Times New Roman" panose="02020603050405020304" pitchFamily="18" charset="0"/>
                <a:ea typeface="思源宋体 CN" panose="02020400000000000000"/>
                <a:cs typeface="Times New Roman" panose="02020603050405020304" pitchFamily="18" charset="0"/>
              </a:rPr>
              <a:t>做好</a:t>
            </a:r>
            <a:r>
              <a:rPr lang="zh-CN" altLang="zh-CN" sz="1800" b="1" kern="100" dirty="0">
                <a:solidFill>
                  <a:schemeClr val="tx1">
                    <a:lumMod val="65000"/>
                    <a:lumOff val="35000"/>
                  </a:schemeClr>
                </a:solidFill>
                <a:effectLst/>
                <a:latin typeface="Times New Roman" panose="02020603050405020304" pitchFamily="18" charset="0"/>
                <a:ea typeface="思源宋体 CN" panose="02020400000000000000"/>
                <a:cs typeface="Times New Roman" panose="02020603050405020304" pitchFamily="18" charset="0"/>
              </a:rPr>
              <a:t>过程评审和产品审计</a:t>
            </a:r>
            <a:r>
              <a:rPr lang="zh-CN" altLang="zh-CN" sz="1800" kern="100" dirty="0">
                <a:effectLst/>
                <a:latin typeface="Times New Roman" panose="02020603050405020304" pitchFamily="18" charset="0"/>
                <a:ea typeface="思源宋体 CN" panose="02020400000000000000"/>
                <a:cs typeface="Times New Roman" panose="02020603050405020304" pitchFamily="18" charset="0"/>
              </a:rPr>
              <a:t>，包括代码评审、设计评审和测试评审，及时发现和纠正问题。</a:t>
            </a:r>
          </a:p>
          <a:p>
            <a:pPr marL="342900" lvl="0" indent="-342900" algn="just">
              <a:lnSpc>
                <a:spcPct val="150000"/>
              </a:lnSpc>
              <a:buFont typeface="+mj-lt"/>
              <a:buAutoNum type="arabicPeriod"/>
            </a:pPr>
            <a:r>
              <a:rPr lang="zh-CN" altLang="zh-CN" sz="1800" b="1" kern="100" dirty="0">
                <a:solidFill>
                  <a:schemeClr val="tx1">
                    <a:lumMod val="65000"/>
                    <a:lumOff val="35000"/>
                  </a:schemeClr>
                </a:solidFill>
                <a:effectLst/>
                <a:latin typeface="Times New Roman" panose="02020603050405020304" pitchFamily="18" charset="0"/>
                <a:ea typeface="思源宋体 CN" panose="02020400000000000000"/>
                <a:cs typeface="Times New Roman" panose="02020603050405020304" pitchFamily="18" charset="0"/>
              </a:rPr>
              <a:t>质量控制</a:t>
            </a:r>
            <a:r>
              <a:rPr lang="zh-CN" altLang="zh-CN" sz="1800" kern="100" dirty="0">
                <a:effectLst/>
                <a:latin typeface="Times New Roman" panose="02020603050405020304" pitchFamily="18" charset="0"/>
                <a:ea typeface="思源宋体 CN" panose="02020400000000000000"/>
                <a:cs typeface="Times New Roman" panose="02020603050405020304" pitchFamily="18" charset="0"/>
              </a:rPr>
              <a:t>：及时监控特定的项目结果，检查和确保遵循相关质量标准，利用帕累托分析和质量控制图进行高效控制</a:t>
            </a:r>
            <a:r>
              <a:rPr lang="zh-CN" altLang="en-US" sz="1800" kern="100" dirty="0">
                <a:effectLst/>
                <a:latin typeface="Times New Roman" panose="02020603050405020304" pitchFamily="18" charset="0"/>
                <a:ea typeface="思源宋体 CN" panose="02020400000000000000"/>
                <a:cs typeface="Times New Roman" panose="02020603050405020304" pitchFamily="18" charset="0"/>
              </a:rPr>
              <a:t>。</a:t>
            </a:r>
            <a:endParaRPr lang="zh-CN" altLang="zh-CN" sz="1800" kern="100" dirty="0">
              <a:effectLst/>
              <a:latin typeface="Times New Roman" panose="02020603050405020304" pitchFamily="18" charset="0"/>
              <a:ea typeface="思源宋体 CN" panose="02020400000000000000"/>
              <a:cs typeface="Times New Roman" panose="02020603050405020304" pitchFamily="18" charset="0"/>
            </a:endParaRPr>
          </a:p>
          <a:p>
            <a:pPr marL="342900" lvl="0" indent="-342900" algn="just">
              <a:lnSpc>
                <a:spcPct val="150000"/>
              </a:lnSpc>
              <a:buFont typeface="+mj-lt"/>
              <a:buAutoNum type="arabicPeriod"/>
            </a:pPr>
            <a:r>
              <a:rPr lang="zh-CN" altLang="zh-CN" sz="1800" b="1" kern="100" dirty="0">
                <a:solidFill>
                  <a:schemeClr val="tx1">
                    <a:lumMod val="65000"/>
                    <a:lumOff val="35000"/>
                  </a:schemeClr>
                </a:solidFill>
                <a:effectLst/>
                <a:latin typeface="Times New Roman" panose="02020603050405020304" pitchFamily="18" charset="0"/>
                <a:ea typeface="思源宋体 CN" panose="02020400000000000000"/>
                <a:cs typeface="Times New Roman" panose="02020603050405020304" pitchFamily="18" charset="0"/>
              </a:rPr>
              <a:t>进度计划</a:t>
            </a:r>
            <a:r>
              <a:rPr lang="zh-CN" altLang="zh-CN" sz="1800" kern="100" dirty="0">
                <a:effectLst/>
                <a:latin typeface="Times New Roman" panose="02020603050405020304" pitchFamily="18" charset="0"/>
                <a:ea typeface="思源宋体 CN" panose="02020400000000000000"/>
                <a:cs typeface="Times New Roman" panose="02020603050405020304" pitchFamily="18" charset="0"/>
              </a:rPr>
              <a:t>：</a:t>
            </a:r>
            <a:r>
              <a:rPr lang="zh-CN" altLang="en-US" sz="1800" kern="100" dirty="0">
                <a:effectLst/>
                <a:latin typeface="Times New Roman" panose="02020603050405020304" pitchFamily="18" charset="0"/>
                <a:ea typeface="思源宋体 CN" panose="02020400000000000000"/>
                <a:cs typeface="Times New Roman" panose="02020603050405020304" pitchFamily="18" charset="0"/>
              </a:rPr>
              <a:t>与技术经理共同</a:t>
            </a:r>
            <a:r>
              <a:rPr lang="zh-CN" altLang="zh-CN" sz="1800" kern="100" dirty="0">
                <a:effectLst/>
                <a:latin typeface="Times New Roman" panose="02020603050405020304" pitchFamily="18" charset="0"/>
                <a:ea typeface="思源宋体 CN" panose="02020400000000000000"/>
                <a:cs typeface="Times New Roman" panose="02020603050405020304" pitchFamily="18" charset="0"/>
              </a:rPr>
              <a:t>制定详细的</a:t>
            </a:r>
            <a:r>
              <a:rPr lang="zh-CN" altLang="zh-CN" sz="1800" b="1" kern="100" dirty="0">
                <a:solidFill>
                  <a:schemeClr val="tx1">
                    <a:lumMod val="65000"/>
                    <a:lumOff val="35000"/>
                  </a:schemeClr>
                </a:solidFill>
                <a:effectLst/>
                <a:latin typeface="Times New Roman" panose="02020603050405020304" pitchFamily="18" charset="0"/>
                <a:ea typeface="思源宋体 CN" panose="02020400000000000000"/>
                <a:cs typeface="Times New Roman" panose="02020603050405020304" pitchFamily="18" charset="0"/>
              </a:rPr>
              <a:t>进度管理计划</a:t>
            </a:r>
            <a:r>
              <a:rPr lang="zh-CN" altLang="zh-CN" sz="1800" kern="100" dirty="0">
                <a:effectLst/>
                <a:latin typeface="Times New Roman" panose="02020603050405020304" pitchFamily="18" charset="0"/>
                <a:ea typeface="思源宋体 CN" panose="02020400000000000000"/>
                <a:cs typeface="Times New Roman" panose="02020603050405020304" pitchFamily="18" charset="0"/>
              </a:rPr>
              <a:t>，明确项目各阶段的里程碑、任务分解、任务负责人和完成时间，借助甘特图等工具进行编制。</a:t>
            </a:r>
          </a:p>
          <a:p>
            <a:pPr marL="342900" lvl="0" indent="-342900" algn="just">
              <a:lnSpc>
                <a:spcPct val="150000"/>
              </a:lnSpc>
              <a:buFont typeface="+mj-lt"/>
              <a:buAutoNum type="arabicPeriod"/>
            </a:pPr>
            <a:r>
              <a:rPr lang="zh-CN" altLang="zh-CN" sz="1800" b="1" kern="100" dirty="0">
                <a:solidFill>
                  <a:schemeClr val="tx1">
                    <a:lumMod val="65000"/>
                    <a:lumOff val="35000"/>
                  </a:schemeClr>
                </a:solidFill>
                <a:effectLst/>
                <a:latin typeface="Times New Roman" panose="02020603050405020304" pitchFamily="18" charset="0"/>
                <a:ea typeface="思源宋体 CN" panose="02020400000000000000"/>
                <a:cs typeface="Times New Roman" panose="02020603050405020304" pitchFamily="18" charset="0"/>
              </a:rPr>
              <a:t>进度跟踪和调整</a:t>
            </a:r>
            <a:r>
              <a:rPr lang="zh-CN" altLang="zh-CN" sz="1800" kern="100" dirty="0">
                <a:effectLst/>
                <a:latin typeface="Times New Roman" panose="02020603050405020304" pitchFamily="18" charset="0"/>
                <a:ea typeface="思源宋体 CN" panose="02020400000000000000"/>
                <a:cs typeface="Times New Roman" panose="02020603050405020304" pitchFamily="18" charset="0"/>
              </a:rPr>
              <a:t>：定期举行项目状态会议，使用项目管理工具进行进度跟踪和控制，及时发现进度偏差，并采取纠正措施，确保项目按计划推进。</a:t>
            </a:r>
          </a:p>
        </p:txBody>
      </p:sp>
    </p:spTree>
    <p:extLst>
      <p:ext uri="{BB962C8B-B14F-4D97-AF65-F5344CB8AC3E}">
        <p14:creationId xmlns:p14="http://schemas.microsoft.com/office/powerpoint/2010/main" val="727838513"/>
      </p:ext>
    </p:extLst>
  </p:cSld>
  <p:clrMapOvr>
    <a:masterClrMapping/>
  </p:clrMapOvr>
  <p:transition spd="slow" advTm="0">
    <p:push dir="u"/>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5">
            <a:extLst>
              <a:ext uri="{FF2B5EF4-FFF2-40B4-BE49-F238E27FC236}">
                <a16:creationId xmlns:a16="http://schemas.microsoft.com/office/drawing/2014/main" id="{CEF05171-E2A8-4915-9D3E-0FC17D71A562}"/>
              </a:ext>
            </a:extLst>
          </p:cNvPr>
          <p:cNvSpPr/>
          <p:nvPr/>
        </p:nvSpPr>
        <p:spPr>
          <a:xfrm>
            <a:off x="811260" y="1287177"/>
            <a:ext cx="9809848" cy="5010021"/>
          </a:xfrm>
          <a:prstGeom prst="roundRect">
            <a:avLst>
              <a:gd name="adj" fmla="val 0"/>
            </a:avLst>
          </a:prstGeom>
          <a:noFill/>
          <a:ln w="12700" cap="flat" cmpd="sng" algn="ctr">
            <a:noFill/>
            <a:prstDash val="solid"/>
            <a:miter lim="800000"/>
          </a:ln>
          <a:effectLst>
            <a:outerShdw blurRad="749300" dist="38100" dir="2700000" algn="tl" rotWithShape="0">
              <a:prstClr val="black">
                <a:alpha val="10000"/>
              </a:prstClr>
            </a:outerShdw>
          </a:effectLst>
        </p:spPr>
        <p:txBody>
          <a:bodyPr rtlCol="0" anchor="ctr"/>
          <a:lstStyle/>
          <a:p>
            <a:pPr marL="342900" lvl="0" indent="-342900" algn="just">
              <a:lnSpc>
                <a:spcPct val="150000"/>
              </a:lnSpc>
              <a:buFont typeface="+mj-lt"/>
              <a:buAutoNum type="arabicPeriod"/>
            </a:pPr>
            <a:r>
              <a:rPr lang="zh-CN" altLang="zh-CN" sz="1800" b="1" kern="100" dirty="0">
                <a:solidFill>
                  <a:schemeClr val="tx1">
                    <a:lumMod val="65000"/>
                    <a:lumOff val="35000"/>
                  </a:schemeClr>
                </a:solidFill>
                <a:effectLst/>
                <a:latin typeface="Times New Roman" panose="02020603050405020304" pitchFamily="18" charset="0"/>
                <a:ea typeface="思源宋体 CN" panose="02020400000000000000"/>
                <a:cs typeface="Times New Roman" panose="02020603050405020304" pitchFamily="18" charset="0"/>
              </a:rPr>
              <a:t>明确验收标准</a:t>
            </a:r>
            <a:r>
              <a:rPr lang="zh-CN" altLang="zh-CN" sz="1800" kern="100" dirty="0">
                <a:effectLst/>
                <a:latin typeface="Times New Roman" panose="02020603050405020304" pitchFamily="18" charset="0"/>
                <a:ea typeface="思源宋体 CN" panose="02020400000000000000"/>
                <a:cs typeface="Times New Roman" panose="02020603050405020304" pitchFamily="18" charset="0"/>
              </a:rPr>
              <a:t>：在项目启动初期，与甲方</a:t>
            </a:r>
            <a:r>
              <a:rPr lang="zh-CN" altLang="zh-CN" sz="1800" b="1" kern="100" dirty="0">
                <a:solidFill>
                  <a:schemeClr val="tx1">
                    <a:lumMod val="65000"/>
                    <a:lumOff val="35000"/>
                  </a:schemeClr>
                </a:solidFill>
                <a:effectLst/>
                <a:latin typeface="Times New Roman" panose="02020603050405020304" pitchFamily="18" charset="0"/>
                <a:ea typeface="思源宋体 CN" panose="02020400000000000000"/>
                <a:cs typeface="Times New Roman" panose="02020603050405020304" pitchFamily="18" charset="0"/>
              </a:rPr>
              <a:t>明确验收标准和验收流程</a:t>
            </a:r>
            <a:r>
              <a:rPr lang="zh-CN" altLang="zh-CN" sz="1800" kern="100" dirty="0">
                <a:effectLst/>
                <a:latin typeface="Times New Roman" panose="02020603050405020304" pitchFamily="18" charset="0"/>
                <a:ea typeface="思源宋体 CN" panose="02020400000000000000"/>
                <a:cs typeface="Times New Roman" panose="02020603050405020304" pitchFamily="18" charset="0"/>
              </a:rPr>
              <a:t>，确保双方对验收要求达成一致。</a:t>
            </a:r>
          </a:p>
          <a:p>
            <a:pPr marL="342900" lvl="0" indent="-342900" algn="just">
              <a:lnSpc>
                <a:spcPct val="150000"/>
              </a:lnSpc>
              <a:buFont typeface="+mj-lt"/>
              <a:buAutoNum type="arabicPeriod"/>
            </a:pPr>
            <a:r>
              <a:rPr lang="zh-CN" altLang="zh-CN" sz="1800" b="1" kern="100" dirty="0">
                <a:solidFill>
                  <a:schemeClr val="tx1">
                    <a:lumMod val="65000"/>
                    <a:lumOff val="35000"/>
                  </a:schemeClr>
                </a:solidFill>
                <a:effectLst/>
                <a:latin typeface="Times New Roman" panose="02020603050405020304" pitchFamily="18" charset="0"/>
                <a:ea typeface="思源宋体 CN" panose="02020400000000000000"/>
                <a:cs typeface="Times New Roman" panose="02020603050405020304" pitchFamily="18" charset="0"/>
              </a:rPr>
              <a:t>项目质量验收</a:t>
            </a:r>
            <a:r>
              <a:rPr lang="zh-CN" altLang="zh-CN" sz="1800" kern="100" dirty="0">
                <a:effectLst/>
                <a:latin typeface="Times New Roman" panose="02020603050405020304" pitchFamily="18" charset="0"/>
                <a:ea typeface="思源宋体 CN" panose="02020400000000000000"/>
                <a:cs typeface="Times New Roman" panose="02020603050405020304" pitchFamily="18" charset="0"/>
              </a:rPr>
              <a:t>：将项目分为多个阶段，每个</a:t>
            </a:r>
            <a:r>
              <a:rPr lang="zh-CN" altLang="zh-CN" sz="1800" kern="100" dirty="0">
                <a:solidFill>
                  <a:schemeClr val="tx1">
                    <a:lumMod val="65000"/>
                    <a:lumOff val="35000"/>
                  </a:schemeClr>
                </a:solidFill>
                <a:effectLst/>
                <a:latin typeface="Times New Roman" panose="02020603050405020304" pitchFamily="18" charset="0"/>
                <a:ea typeface="思源宋体 CN" panose="02020400000000000000"/>
                <a:cs typeface="Times New Roman" panose="02020603050405020304" pitchFamily="18" charset="0"/>
              </a:rPr>
              <a:t>阶段</a:t>
            </a:r>
            <a:r>
              <a:rPr lang="zh-CN" altLang="zh-CN" sz="1800" kern="100" dirty="0">
                <a:effectLst/>
                <a:latin typeface="Times New Roman" panose="02020603050405020304" pitchFamily="18" charset="0"/>
                <a:ea typeface="思源宋体 CN" panose="02020400000000000000"/>
                <a:cs typeface="Times New Roman" panose="02020603050405020304" pitchFamily="18" charset="0"/>
              </a:rPr>
              <a:t>完成后进行</a:t>
            </a:r>
            <a:r>
              <a:rPr lang="zh-CN" altLang="zh-CN" sz="1800" b="1" kern="100" dirty="0">
                <a:solidFill>
                  <a:schemeClr val="tx1">
                    <a:lumMod val="65000"/>
                    <a:lumOff val="35000"/>
                  </a:schemeClr>
                </a:solidFill>
                <a:effectLst/>
                <a:latin typeface="Times New Roman" panose="02020603050405020304" pitchFamily="18" charset="0"/>
                <a:ea typeface="思源宋体 CN" panose="02020400000000000000"/>
                <a:cs typeface="Times New Roman" panose="02020603050405020304" pitchFamily="18" charset="0"/>
              </a:rPr>
              <a:t>阶段性验收</a:t>
            </a:r>
            <a:r>
              <a:rPr lang="zh-CN" altLang="zh-CN" sz="1800" kern="100" dirty="0">
                <a:effectLst/>
                <a:latin typeface="Times New Roman" panose="02020603050405020304" pitchFamily="18" charset="0"/>
                <a:ea typeface="思源宋体 CN" panose="02020400000000000000"/>
                <a:cs typeface="Times New Roman" panose="02020603050405020304" pitchFamily="18" charset="0"/>
              </a:rPr>
              <a:t>，确保项目按计划推进，降低最终验收的风险，最后验收后产生</a:t>
            </a:r>
            <a:r>
              <a:rPr lang="zh-CN" altLang="zh-CN" sz="1800" b="1" kern="100" dirty="0">
                <a:solidFill>
                  <a:schemeClr val="tx1">
                    <a:lumMod val="65000"/>
                    <a:lumOff val="35000"/>
                  </a:schemeClr>
                </a:solidFill>
                <a:effectLst/>
                <a:latin typeface="Times New Roman" panose="02020603050405020304" pitchFamily="18" charset="0"/>
                <a:ea typeface="思源宋体 CN" panose="02020400000000000000"/>
                <a:cs typeface="Times New Roman" panose="02020603050405020304" pitchFamily="18" charset="0"/>
              </a:rPr>
              <a:t>质量验收评定报告和项目技术资料</a:t>
            </a:r>
            <a:r>
              <a:rPr lang="zh-CN" altLang="zh-CN" sz="1800" kern="100" dirty="0">
                <a:effectLst/>
                <a:latin typeface="Times New Roman" panose="02020603050405020304" pitchFamily="18" charset="0"/>
                <a:ea typeface="思源宋体 CN" panose="02020400000000000000"/>
                <a:cs typeface="Times New Roman" panose="02020603050405020304" pitchFamily="18" charset="0"/>
              </a:rPr>
              <a:t>。</a:t>
            </a:r>
          </a:p>
          <a:p>
            <a:pPr marL="342900" lvl="0" indent="-342900" algn="just">
              <a:lnSpc>
                <a:spcPct val="150000"/>
              </a:lnSpc>
              <a:buFont typeface="+mj-lt"/>
              <a:buAutoNum type="arabicPeriod"/>
            </a:pPr>
            <a:r>
              <a:rPr lang="zh-CN" altLang="zh-CN" sz="1800" b="1" kern="100" dirty="0">
                <a:solidFill>
                  <a:schemeClr val="tx1">
                    <a:lumMod val="65000"/>
                    <a:lumOff val="35000"/>
                  </a:schemeClr>
                </a:solidFill>
                <a:effectLst/>
                <a:latin typeface="Times New Roman" panose="02020603050405020304" pitchFamily="18" charset="0"/>
                <a:ea typeface="思源宋体 CN" panose="02020400000000000000"/>
                <a:cs typeface="Times New Roman" panose="02020603050405020304" pitchFamily="18" charset="0"/>
              </a:rPr>
              <a:t>项目文件验收</a:t>
            </a:r>
            <a:r>
              <a:rPr lang="zh-CN" altLang="zh-CN" sz="1800" kern="100" dirty="0">
                <a:effectLst/>
                <a:latin typeface="Times New Roman" panose="02020603050405020304" pitchFamily="18" charset="0"/>
                <a:ea typeface="思源宋体 CN" panose="02020400000000000000"/>
                <a:cs typeface="Times New Roman" panose="02020603050405020304" pitchFamily="18" charset="0"/>
              </a:rPr>
              <a:t>：在每个验收阶段，准备详细的验收文档，包括测试报告、功能说明、用户手册等，确保验收工作有据可依，产生</a:t>
            </a:r>
            <a:r>
              <a:rPr lang="zh-CN" altLang="zh-CN" sz="1800" b="1" kern="100" dirty="0">
                <a:solidFill>
                  <a:schemeClr val="tx1">
                    <a:lumMod val="65000"/>
                    <a:lumOff val="35000"/>
                  </a:schemeClr>
                </a:solidFill>
                <a:effectLst/>
                <a:latin typeface="Times New Roman" panose="02020603050405020304" pitchFamily="18" charset="0"/>
                <a:ea typeface="思源宋体 CN" panose="02020400000000000000"/>
                <a:cs typeface="Times New Roman" panose="02020603050405020304" pitchFamily="18" charset="0"/>
              </a:rPr>
              <a:t>项目文件档案和项目文件验收报告</a:t>
            </a:r>
            <a:r>
              <a:rPr lang="zh-CN" altLang="zh-CN" sz="1800" kern="100" dirty="0">
                <a:effectLst/>
                <a:latin typeface="Times New Roman" panose="02020603050405020304" pitchFamily="18" charset="0"/>
                <a:ea typeface="思源宋体 CN" panose="02020400000000000000"/>
                <a:cs typeface="Times New Roman" panose="02020603050405020304" pitchFamily="18" charset="0"/>
              </a:rPr>
              <a:t>。</a:t>
            </a:r>
          </a:p>
          <a:p>
            <a:pPr marL="342900" lvl="0" indent="-342900" algn="just">
              <a:lnSpc>
                <a:spcPct val="150000"/>
              </a:lnSpc>
              <a:buFont typeface="+mj-lt"/>
              <a:buAutoNum type="arabicPeriod"/>
            </a:pPr>
            <a:r>
              <a:rPr lang="zh-CN" altLang="zh-CN" sz="1800" b="1" kern="100" dirty="0">
                <a:solidFill>
                  <a:schemeClr val="tx1">
                    <a:lumMod val="65000"/>
                    <a:lumOff val="35000"/>
                  </a:schemeClr>
                </a:solidFill>
                <a:effectLst/>
                <a:latin typeface="Times New Roman" panose="02020603050405020304" pitchFamily="18" charset="0"/>
                <a:ea typeface="思源宋体 CN" panose="02020400000000000000"/>
                <a:cs typeface="Times New Roman" panose="02020603050405020304" pitchFamily="18" charset="0"/>
              </a:rPr>
              <a:t>做好项目移交</a:t>
            </a:r>
            <a:r>
              <a:rPr lang="zh-CN" altLang="zh-CN" sz="1800" kern="100" dirty="0">
                <a:effectLst/>
                <a:latin typeface="Times New Roman" panose="02020603050405020304" pitchFamily="18" charset="0"/>
                <a:ea typeface="思源宋体 CN" panose="02020400000000000000"/>
                <a:cs typeface="Times New Roman" panose="02020603050405020304" pitchFamily="18" charset="0"/>
              </a:rPr>
              <a:t>：项目移交阶段保证所有权移交清晰，当项目的实体移交、 文件资料移交和项目款项结清后，和项目接收方在</a:t>
            </a:r>
            <a:r>
              <a:rPr lang="zh-CN" altLang="zh-CN" sz="1800" b="1" kern="100" dirty="0">
                <a:solidFill>
                  <a:schemeClr val="tx1">
                    <a:lumMod val="65000"/>
                    <a:lumOff val="35000"/>
                  </a:schemeClr>
                </a:solidFill>
                <a:effectLst/>
                <a:latin typeface="Times New Roman" panose="02020603050405020304" pitchFamily="18" charset="0"/>
                <a:ea typeface="思源宋体 CN" panose="02020400000000000000"/>
                <a:cs typeface="Times New Roman" panose="02020603050405020304" pitchFamily="18" charset="0"/>
              </a:rPr>
              <a:t>项目移交报告</a:t>
            </a:r>
            <a:r>
              <a:rPr lang="zh-CN" altLang="zh-CN" sz="1800" kern="100" dirty="0">
                <a:effectLst/>
                <a:latin typeface="Times New Roman" panose="02020603050405020304" pitchFamily="18" charset="0"/>
                <a:ea typeface="思源宋体 CN" panose="02020400000000000000"/>
                <a:cs typeface="Times New Roman" panose="02020603050405020304" pitchFamily="18" charset="0"/>
              </a:rPr>
              <a:t>上签字形成项目移交报告</a:t>
            </a:r>
            <a:r>
              <a:rPr lang="zh-CN" altLang="en-US" sz="1800" kern="100" dirty="0">
                <a:effectLst/>
                <a:latin typeface="Times New Roman" panose="02020603050405020304" pitchFamily="18" charset="0"/>
                <a:ea typeface="思源宋体 CN" panose="02020400000000000000"/>
                <a:cs typeface="Times New Roman" panose="02020603050405020304" pitchFamily="18" charset="0"/>
              </a:rPr>
              <a:t>。</a:t>
            </a:r>
            <a:endParaRPr lang="zh-CN" altLang="zh-CN" sz="1800" kern="100" dirty="0">
              <a:effectLst/>
              <a:latin typeface="Times New Roman" panose="02020603050405020304" pitchFamily="18" charset="0"/>
              <a:ea typeface="思源宋体 CN" panose="02020400000000000000"/>
              <a:cs typeface="Times New Roman" panose="02020603050405020304" pitchFamily="18" charset="0"/>
            </a:endParaRPr>
          </a:p>
          <a:p>
            <a:pPr marL="342900" lvl="0" indent="-342900" algn="just">
              <a:lnSpc>
                <a:spcPct val="150000"/>
              </a:lnSpc>
              <a:buFont typeface="+mj-lt"/>
              <a:buAutoNum type="arabicPeriod"/>
            </a:pPr>
            <a:r>
              <a:rPr lang="zh-CN" altLang="zh-CN" sz="1800" b="1" kern="100" dirty="0">
                <a:solidFill>
                  <a:schemeClr val="tx1">
                    <a:lumMod val="65000"/>
                    <a:lumOff val="35000"/>
                  </a:schemeClr>
                </a:solidFill>
                <a:effectLst/>
                <a:latin typeface="Times New Roman" panose="02020603050405020304" pitchFamily="18" charset="0"/>
                <a:ea typeface="思源宋体 CN" panose="02020400000000000000"/>
                <a:cs typeface="Times New Roman" panose="02020603050405020304" pitchFamily="18" charset="0"/>
              </a:rPr>
              <a:t>合同条款梳理</a:t>
            </a:r>
            <a:r>
              <a:rPr lang="zh-CN" altLang="zh-CN" sz="1800" kern="100" dirty="0">
                <a:effectLst/>
                <a:latin typeface="Times New Roman" panose="02020603050405020304" pitchFamily="18" charset="0"/>
                <a:ea typeface="思源宋体 CN" panose="02020400000000000000"/>
                <a:cs typeface="Times New Roman" panose="02020603050405020304" pitchFamily="18" charset="0"/>
              </a:rPr>
              <a:t>：仔细梳理合同条款，确保项目各阶段的</a:t>
            </a:r>
            <a:r>
              <a:rPr lang="zh-CN" altLang="zh-CN" sz="1800" b="1" kern="100" dirty="0">
                <a:solidFill>
                  <a:schemeClr val="tx1">
                    <a:lumMod val="65000"/>
                    <a:lumOff val="35000"/>
                  </a:schemeClr>
                </a:solidFill>
                <a:effectLst/>
                <a:latin typeface="Times New Roman" panose="02020603050405020304" pitchFamily="18" charset="0"/>
                <a:ea typeface="思源宋体 CN" panose="02020400000000000000"/>
                <a:cs typeface="Times New Roman" panose="02020603050405020304" pitchFamily="18" charset="0"/>
              </a:rPr>
              <a:t>里程碑和回款节点</a:t>
            </a:r>
            <a:r>
              <a:rPr lang="zh-CN" altLang="zh-CN" sz="1800" kern="100" dirty="0">
                <a:effectLst/>
                <a:latin typeface="Times New Roman" panose="02020603050405020304" pitchFamily="18" charset="0"/>
                <a:ea typeface="思源宋体 CN" panose="02020400000000000000"/>
                <a:cs typeface="Times New Roman" panose="02020603050405020304" pitchFamily="18" charset="0"/>
              </a:rPr>
              <a:t>清晰明确，避免因为合同条款模糊导致的回款困难。</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思源宋体 CN" panose="02020400000000000000" pitchFamily="18" charset="-122"/>
              <a:ea typeface="思源宋体 CN" panose="02020400000000000000"/>
              <a:sym typeface="+mn-lt"/>
            </a:endParaRPr>
          </a:p>
        </p:txBody>
      </p:sp>
      <p:cxnSp>
        <p:nvCxnSpPr>
          <p:cNvPr id="26" name="直线连接符 25"/>
          <p:cNvCxnSpPr/>
          <p:nvPr/>
        </p:nvCxnSpPr>
        <p:spPr>
          <a:xfrm>
            <a:off x="0" y="480413"/>
            <a:ext cx="654397" cy="0"/>
          </a:xfrm>
          <a:prstGeom prst="line">
            <a:avLst/>
          </a:prstGeom>
          <a:ln w="28575" cmpd="sng">
            <a:solidFill>
              <a:srgbClr val="1F98FF"/>
            </a:solidFill>
          </a:ln>
        </p:spPr>
        <p:style>
          <a:lnRef idx="2">
            <a:schemeClr val="accent1"/>
          </a:lnRef>
          <a:fillRef idx="0">
            <a:schemeClr val="accent1"/>
          </a:fillRef>
          <a:effectRef idx="1">
            <a:schemeClr val="accent1"/>
          </a:effectRef>
          <a:fontRef idx="minor">
            <a:schemeClr val="tx1"/>
          </a:fontRef>
        </p:style>
      </p:cxnSp>
      <p:sp>
        <p:nvSpPr>
          <p:cNvPr id="27" name="椭圆 26"/>
          <p:cNvSpPr/>
          <p:nvPr/>
        </p:nvSpPr>
        <p:spPr>
          <a:xfrm>
            <a:off x="643295" y="392735"/>
            <a:ext cx="188159" cy="188159"/>
          </a:xfrm>
          <a:prstGeom prst="ellipse">
            <a:avLst/>
          </a:prstGeom>
          <a:solidFill>
            <a:srgbClr val="1F98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cxnSp>
        <p:nvCxnSpPr>
          <p:cNvPr id="28" name="直线连接符 27"/>
          <p:cNvCxnSpPr/>
          <p:nvPr/>
        </p:nvCxnSpPr>
        <p:spPr>
          <a:xfrm>
            <a:off x="3573378" y="480413"/>
            <a:ext cx="8618622" cy="0"/>
          </a:xfrm>
          <a:prstGeom prst="line">
            <a:avLst/>
          </a:prstGeom>
          <a:ln w="28575" cmpd="sng">
            <a:solidFill>
              <a:srgbClr val="1F98FF"/>
            </a:solidFill>
          </a:ln>
        </p:spPr>
        <p:style>
          <a:lnRef idx="2">
            <a:schemeClr val="accent1"/>
          </a:lnRef>
          <a:fillRef idx="0">
            <a:schemeClr val="accent1"/>
          </a:fillRef>
          <a:effectRef idx="1">
            <a:schemeClr val="accent1"/>
          </a:effectRef>
          <a:fontRef idx="minor">
            <a:schemeClr val="tx1"/>
          </a:fontRef>
        </p:style>
      </p:cxnSp>
      <p:sp>
        <p:nvSpPr>
          <p:cNvPr id="29" name="矩形 28"/>
          <p:cNvSpPr/>
          <p:nvPr/>
        </p:nvSpPr>
        <p:spPr>
          <a:xfrm>
            <a:off x="0" y="6564739"/>
            <a:ext cx="12192000" cy="314785"/>
          </a:xfrm>
          <a:prstGeom prst="rect">
            <a:avLst/>
          </a:prstGeom>
          <a:solidFill>
            <a:srgbClr val="1F98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2" name="文本框 1">
            <a:extLst>
              <a:ext uri="{FF2B5EF4-FFF2-40B4-BE49-F238E27FC236}">
                <a16:creationId xmlns:a16="http://schemas.microsoft.com/office/drawing/2014/main" id="{26B09149-9A0A-497F-90D5-8CEE71645DB0}"/>
              </a:ext>
            </a:extLst>
          </p:cNvPr>
          <p:cNvSpPr txBox="1"/>
          <p:nvPr/>
        </p:nvSpPr>
        <p:spPr>
          <a:xfrm>
            <a:off x="905000" y="197791"/>
            <a:ext cx="2543175" cy="523220"/>
          </a:xfrm>
          <a:prstGeom prst="rect">
            <a:avLst/>
          </a:prstGeom>
          <a:noFill/>
        </p:spPr>
        <p:txBody>
          <a:bodyPr wrap="square">
            <a:spAutoFit/>
          </a:bodyPr>
          <a:lstStyle/>
          <a:p>
            <a:pPr lvl="0" algn="ctr">
              <a:defRPr/>
            </a:pPr>
            <a:r>
              <a:rPr lang="zh-CN" altLang="en-US" sz="2800" b="1" dirty="0">
                <a:ln w="0">
                  <a:noFill/>
                </a:ln>
                <a:solidFill>
                  <a:prstClr val="black">
                    <a:lumMod val="65000"/>
                    <a:lumOff val="35000"/>
                  </a:prstClr>
                </a:solidFill>
                <a:latin typeface="思源宋体 CN Heavy" panose="02020900000000000000" pitchFamily="18" charset="-122"/>
                <a:ea typeface="思源宋体 CN Heavy" panose="02020900000000000000" pitchFamily="18" charset="-122"/>
              </a:rPr>
              <a:t>任务九</a:t>
            </a:r>
          </a:p>
        </p:txBody>
      </p:sp>
      <p:sp>
        <p:nvSpPr>
          <p:cNvPr id="3" name="文本框 2">
            <a:extLst>
              <a:ext uri="{FF2B5EF4-FFF2-40B4-BE49-F238E27FC236}">
                <a16:creationId xmlns:a16="http://schemas.microsoft.com/office/drawing/2014/main" id="{935EAEC3-C338-E197-82AE-B03304B34294}"/>
              </a:ext>
            </a:extLst>
          </p:cNvPr>
          <p:cNvSpPr txBox="1"/>
          <p:nvPr/>
        </p:nvSpPr>
        <p:spPr>
          <a:xfrm>
            <a:off x="831454" y="826007"/>
            <a:ext cx="8712100" cy="496290"/>
          </a:xfrm>
          <a:prstGeom prst="rect">
            <a:avLst/>
          </a:prstGeom>
          <a:noFill/>
        </p:spPr>
        <p:txBody>
          <a:bodyPr wrap="square">
            <a:spAutoFit/>
          </a:bodyPr>
          <a:lstStyle/>
          <a:p>
            <a:pPr>
              <a:lnSpc>
                <a:spcPct val="150000"/>
              </a:lnSpc>
              <a:defRPr/>
            </a:pPr>
            <a:r>
              <a:rPr lang="zh-CN" altLang="en-US" sz="2000" b="1" kern="0" dirty="0">
                <a:solidFill>
                  <a:schemeClr val="tx1">
                    <a:lumMod val="65000"/>
                    <a:lumOff val="35000"/>
                  </a:schemeClr>
                </a:solidFill>
                <a:latin typeface="宋体" panose="02010600030101010101" pitchFamily="2" charset="-122"/>
                <a:ea typeface="思源宋体 CN" panose="02020400000000000000"/>
                <a:cs typeface="+mn-ea"/>
                <a:sym typeface="思源黑体 CN Bold" panose="020B0800000000000000" pitchFamily="34" charset="-122"/>
              </a:rPr>
              <a:t>项目的验收工作及项目的合同回款，作为</a:t>
            </a:r>
            <a:r>
              <a:rPr lang="en-US" altLang="zh-CN" sz="2000" b="1" kern="0" dirty="0">
                <a:solidFill>
                  <a:schemeClr val="tx1">
                    <a:lumMod val="65000"/>
                    <a:lumOff val="35000"/>
                  </a:schemeClr>
                </a:solidFill>
                <a:latin typeface="Times New Roman" panose="02020603050405020304" pitchFamily="18" charset="0"/>
                <a:ea typeface="思源宋体 CN" panose="02020400000000000000"/>
                <a:cs typeface="Times New Roman" panose="02020603050405020304" pitchFamily="18" charset="0"/>
                <a:sym typeface="思源黑体 CN Bold" panose="020B0800000000000000" pitchFamily="34" charset="-122"/>
              </a:rPr>
              <a:t>PM</a:t>
            </a:r>
            <a:r>
              <a:rPr lang="zh-CN" altLang="en-US" sz="2000" b="1" kern="0" dirty="0">
                <a:solidFill>
                  <a:schemeClr val="tx1">
                    <a:lumMod val="65000"/>
                    <a:lumOff val="35000"/>
                  </a:schemeClr>
                </a:solidFill>
                <a:latin typeface="宋体" panose="02010600030101010101" pitchFamily="2" charset="-122"/>
                <a:ea typeface="思源宋体 CN" panose="02020400000000000000"/>
                <a:cs typeface="+mn-ea"/>
                <a:sym typeface="思源黑体 CN Bold" panose="020B0800000000000000" pitchFamily="34" charset="-122"/>
              </a:rPr>
              <a:t>，你有什么建议？</a:t>
            </a:r>
            <a:endParaRPr lang="zh-CN" altLang="en-US" kern="0" dirty="0">
              <a:solidFill>
                <a:schemeClr val="tx1">
                  <a:lumMod val="65000"/>
                  <a:lumOff val="35000"/>
                </a:schemeClr>
              </a:solidFill>
              <a:latin typeface="思源宋体 CN" panose="02020400000000000000" pitchFamily="18" charset="-122"/>
              <a:ea typeface="思源宋体 CN" panose="02020400000000000000"/>
              <a:cs typeface="+mn-ea"/>
              <a:sym typeface="思源黑体 CN Bold" panose="020B0800000000000000" pitchFamily="34" charset="-122"/>
            </a:endParaRPr>
          </a:p>
        </p:txBody>
      </p:sp>
    </p:spTree>
    <p:extLst>
      <p:ext uri="{BB962C8B-B14F-4D97-AF65-F5344CB8AC3E}">
        <p14:creationId xmlns:p14="http://schemas.microsoft.com/office/powerpoint/2010/main" val="3074882589"/>
      </p:ext>
    </p:extLst>
  </p:cSld>
  <p:clrMapOvr>
    <a:masterClrMapping/>
  </p:clrMapOvr>
  <mc:AlternateContent xmlns:mc="http://schemas.openxmlformats.org/markup-compatibility/2006" xmlns:p14="http://schemas.microsoft.com/office/powerpoint/2010/main">
    <mc:Choice Requires="p14">
      <p:transition spd="slow" p14:dur="1600" advTm="0">
        <p:blinds dir="vert"/>
      </p:transition>
    </mc:Choice>
    <mc:Fallback xmlns="">
      <p:transition spd="slow" advTm="0">
        <p:blinds dir="vert"/>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descr="未标题-1.jpg"/>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6096" y="0"/>
            <a:ext cx="12185904" cy="6858000"/>
          </a:xfrm>
          <a:prstGeom prst="rect">
            <a:avLst/>
          </a:prstGeom>
        </p:spPr>
      </p:pic>
      <p:sp>
        <p:nvSpPr>
          <p:cNvPr id="12" name="文本框 20">
            <a:extLst>
              <a:ext uri="{FF2B5EF4-FFF2-40B4-BE49-F238E27FC236}">
                <a16:creationId xmlns:a16="http://schemas.microsoft.com/office/drawing/2014/main" id="{3C42A1D6-7F80-49AE-9BF1-BAB283495F38}"/>
              </a:ext>
            </a:extLst>
          </p:cNvPr>
          <p:cNvSpPr txBox="1">
            <a:spLocks noChangeArrowheads="1"/>
          </p:cNvSpPr>
          <p:nvPr/>
        </p:nvSpPr>
        <p:spPr bwMode="auto">
          <a:xfrm>
            <a:off x="3617494" y="4032895"/>
            <a:ext cx="5300764" cy="10156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lvl="0" defTabSz="1219170">
              <a:lnSpc>
                <a:spcPct val="100000"/>
              </a:lnSpc>
              <a:spcBef>
                <a:spcPct val="0"/>
              </a:spcBef>
              <a:buNone/>
            </a:pPr>
            <a:r>
              <a:rPr lang="zh-CN" altLang="en-US" sz="6000" b="1" dirty="0">
                <a:solidFill>
                  <a:prstClr val="black">
                    <a:lumMod val="65000"/>
                    <a:lumOff val="35000"/>
                  </a:prstClr>
                </a:solidFill>
                <a:latin typeface="思源宋体 CN Heavy" panose="02020900000000000000" pitchFamily="18" charset="-122"/>
                <a:ea typeface="思源宋体 CN Heavy" panose="02020900000000000000" pitchFamily="18" charset="-122"/>
              </a:rPr>
              <a:t>感谢您的观看！</a:t>
            </a:r>
          </a:p>
        </p:txBody>
      </p:sp>
      <p:graphicFrame>
        <p:nvGraphicFramePr>
          <p:cNvPr id="3" name="Object 4">
            <a:extLst>
              <a:ext uri="{FF2B5EF4-FFF2-40B4-BE49-F238E27FC236}">
                <a16:creationId xmlns:a16="http://schemas.microsoft.com/office/drawing/2014/main" id="{58C1CCE0-E0B3-BEF8-BFC5-DA9C41EDA686}"/>
              </a:ext>
            </a:extLst>
          </p:cNvPr>
          <p:cNvGraphicFramePr>
            <a:graphicFrameLocks noChangeAspect="1"/>
          </p:cNvGraphicFramePr>
          <p:nvPr>
            <p:extLst>
              <p:ext uri="{D42A27DB-BD31-4B8C-83A1-F6EECF244321}">
                <p14:modId xmlns:p14="http://schemas.microsoft.com/office/powerpoint/2010/main" val="608162255"/>
              </p:ext>
            </p:extLst>
          </p:nvPr>
        </p:nvGraphicFramePr>
        <p:xfrm>
          <a:off x="3617494" y="1895910"/>
          <a:ext cx="5256212" cy="1677987"/>
        </p:xfrm>
        <a:graphic>
          <a:graphicData uri="http://schemas.openxmlformats.org/presentationml/2006/ole">
            <mc:AlternateContent xmlns:mc="http://schemas.openxmlformats.org/markup-compatibility/2006">
              <mc:Choice xmlns:v="urn:schemas-microsoft-com:vml" Requires="v">
                <p:oleObj name="剪辑" r:id="rId3" imgW="5349875" imgH="2911475" progId="MS_ClipArt_Gallery.2">
                  <p:embed/>
                </p:oleObj>
              </mc:Choice>
              <mc:Fallback>
                <p:oleObj name="剪辑" r:id="rId3" imgW="5349875" imgH="2911475" progId="MS_ClipArt_Gallery.2">
                  <p:embed/>
                  <p:pic>
                    <p:nvPicPr>
                      <p:cNvPr id="177155" name="Object 4">
                        <a:extLst>
                          <a:ext uri="{FF2B5EF4-FFF2-40B4-BE49-F238E27FC236}">
                            <a16:creationId xmlns:a16="http://schemas.microsoft.com/office/drawing/2014/main" id="{63FD10A9-B2C3-6E33-3A42-5FFBAE5CD7F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17494" y="1895910"/>
                        <a:ext cx="5256212" cy="16779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535806484"/>
      </p:ext>
    </p:extLst>
  </p:cSld>
  <p:clrMapOvr>
    <a:masterClrMapping/>
  </p:clrMapOvr>
  <p:transition spd="slow" advTm="0">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strips(downLeft)">
                                      <p:cBhvr>
                                        <p:cTn id="7" dur="500"/>
                                        <p:tgtEl>
                                          <p:spTgt spid="7"/>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wipe(left)">
                                      <p:cBhvr>
                                        <p:cTn id="10"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descr="未标题-1.jpg"/>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0" y="0"/>
            <a:ext cx="12185904" cy="6858000"/>
          </a:xfrm>
          <a:prstGeom prst="rect">
            <a:avLst/>
          </a:prstGeom>
        </p:spPr>
      </p:pic>
      <p:sp>
        <p:nvSpPr>
          <p:cNvPr id="8" name="六边形 7"/>
          <p:cNvSpPr/>
          <p:nvPr/>
        </p:nvSpPr>
        <p:spPr>
          <a:xfrm rot="5400000">
            <a:off x="1577577" y="2062786"/>
            <a:ext cx="2621072" cy="2259545"/>
          </a:xfrm>
          <a:prstGeom prst="hexagon">
            <a:avLst/>
          </a:prstGeom>
          <a:solidFill>
            <a:srgbClr val="1F98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11" name="文本框 10">
            <a:extLst>
              <a:ext uri="{FF2B5EF4-FFF2-40B4-BE49-F238E27FC236}">
                <a16:creationId xmlns:a16="http://schemas.microsoft.com/office/drawing/2014/main" id="{D05268C7-28F6-466D-B6CB-2B2ADC693FD4}"/>
              </a:ext>
            </a:extLst>
          </p:cNvPr>
          <p:cNvSpPr txBox="1"/>
          <p:nvPr/>
        </p:nvSpPr>
        <p:spPr>
          <a:xfrm>
            <a:off x="1899639" y="2290069"/>
            <a:ext cx="2118247" cy="1446550"/>
          </a:xfrm>
          <a:prstGeom prst="rect">
            <a:avLst/>
          </a:prstGeom>
          <a:noFill/>
        </p:spPr>
        <p:txBody>
          <a:bodyPr wrap="square" rtlCol="0">
            <a:spAutoFit/>
          </a:bodyPr>
          <a:lstStyle/>
          <a:p>
            <a:pPr algn="ctr"/>
            <a:r>
              <a:rPr lang="en-US" altLang="zh-CN" sz="8800" dirty="0">
                <a:solidFill>
                  <a:schemeClr val="bg1"/>
                </a:solidFill>
                <a:latin typeface="Arial Black" panose="020B0A04020102020204" pitchFamily="34" charset="0"/>
                <a:ea typeface="思源宋体 CN" panose="02020400000000000000" pitchFamily="18" charset="-122"/>
              </a:rPr>
              <a:t>01</a:t>
            </a:r>
            <a:endParaRPr lang="zh-CN" altLang="en-US" sz="3600" dirty="0">
              <a:solidFill>
                <a:schemeClr val="bg1"/>
              </a:solidFill>
              <a:latin typeface="Arial Black" panose="020B0A04020102020204" pitchFamily="34" charset="0"/>
              <a:ea typeface="思源宋体 CN" panose="02020400000000000000" pitchFamily="18" charset="-122"/>
            </a:endParaRPr>
          </a:p>
        </p:txBody>
      </p:sp>
      <p:sp>
        <p:nvSpPr>
          <p:cNvPr id="12" name="文本框 20">
            <a:extLst>
              <a:ext uri="{FF2B5EF4-FFF2-40B4-BE49-F238E27FC236}">
                <a16:creationId xmlns:a16="http://schemas.microsoft.com/office/drawing/2014/main" id="{3C42A1D6-7F80-49AE-9BF1-BAB283495F38}"/>
              </a:ext>
            </a:extLst>
          </p:cNvPr>
          <p:cNvSpPr txBox="1">
            <a:spLocks noChangeArrowheads="1"/>
          </p:cNvSpPr>
          <p:nvPr/>
        </p:nvSpPr>
        <p:spPr bwMode="auto">
          <a:xfrm>
            <a:off x="4451722" y="2361561"/>
            <a:ext cx="4505528" cy="8309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lvl="0" defTabSz="1219170">
              <a:lnSpc>
                <a:spcPct val="100000"/>
              </a:lnSpc>
              <a:spcBef>
                <a:spcPct val="0"/>
              </a:spcBef>
              <a:buNone/>
            </a:pPr>
            <a:r>
              <a:rPr lang="zh-CN" altLang="en-US" sz="4800" b="1" dirty="0">
                <a:solidFill>
                  <a:prstClr val="black">
                    <a:lumMod val="65000"/>
                    <a:lumOff val="35000"/>
                  </a:prstClr>
                </a:solidFill>
                <a:latin typeface="思源宋体 CN Heavy" panose="02020900000000000000" pitchFamily="18" charset="-122"/>
                <a:ea typeface="思源宋体 CN Heavy" panose="02020900000000000000" pitchFamily="18" charset="-122"/>
              </a:rPr>
              <a:t>项目背景与任务</a:t>
            </a:r>
          </a:p>
        </p:txBody>
      </p:sp>
      <p:sp>
        <p:nvSpPr>
          <p:cNvPr id="13" name="矩形 12">
            <a:extLst>
              <a:ext uri="{FF2B5EF4-FFF2-40B4-BE49-F238E27FC236}">
                <a16:creationId xmlns:a16="http://schemas.microsoft.com/office/drawing/2014/main" id="{7947BFF3-0123-4758-9C94-1E82F659D231}"/>
              </a:ext>
            </a:extLst>
          </p:cNvPr>
          <p:cNvSpPr/>
          <p:nvPr/>
        </p:nvSpPr>
        <p:spPr>
          <a:xfrm>
            <a:off x="4467399" y="3261554"/>
            <a:ext cx="5288141" cy="417358"/>
          </a:xfrm>
          <a:prstGeom prst="rect">
            <a:avLst/>
          </a:prstGeom>
        </p:spPr>
        <p:txBody>
          <a:bodyPr wrap="square">
            <a:spAutoFit/>
          </a:bodyPr>
          <a:lstStyle/>
          <a:p>
            <a:pPr lvl="0">
              <a:lnSpc>
                <a:spcPct val="130000"/>
              </a:lnSpc>
              <a:defRPr/>
            </a:pPr>
            <a:r>
              <a:rPr lang="en-US" altLang="zh-CN" dirty="0">
                <a:solidFill>
                  <a:prstClr val="black">
                    <a:lumMod val="65000"/>
                    <a:lumOff val="35000"/>
                  </a:prstClr>
                </a:solidFill>
                <a:latin typeface="思源宋体 CN" panose="02020400000000000000" pitchFamily="18" charset="-122"/>
                <a:ea typeface="思源宋体 CN" panose="02020400000000000000" pitchFamily="18" charset="-122"/>
              </a:rPr>
              <a:t>Project Background and Mission</a:t>
            </a:r>
          </a:p>
        </p:txBody>
      </p:sp>
    </p:spTree>
    <p:extLst>
      <p:ext uri="{BB962C8B-B14F-4D97-AF65-F5344CB8AC3E}">
        <p14:creationId xmlns:p14="http://schemas.microsoft.com/office/powerpoint/2010/main" val="750023341"/>
      </p:ext>
    </p:extLst>
  </p:cSld>
  <p:clrMapOvr>
    <a:masterClrMapping/>
  </p:clrMapOvr>
  <p:transition spd="slow" advTm="0">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strips(downLeft)">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down)">
                                      <p:cBhvr>
                                        <p:cTn id="12" dur="500"/>
                                        <p:tgtEl>
                                          <p:spTgt spid="8"/>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wipe(down)">
                                      <p:cBhvr>
                                        <p:cTn id="15" dur="500"/>
                                        <p:tgtEl>
                                          <p:spTgt spid="11"/>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wipe(left)">
                                      <p:cBhvr>
                                        <p:cTn id="20" dur="500"/>
                                        <p:tgtEl>
                                          <p:spTgt spid="13"/>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wipe(left)">
                                      <p:cBhvr>
                                        <p:cTn id="23"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1" grpId="0"/>
      <p:bldP spid="12" grpId="0"/>
      <p:bldP spid="1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矩形 65">
            <a:extLst>
              <a:ext uri="{FF2B5EF4-FFF2-40B4-BE49-F238E27FC236}">
                <a16:creationId xmlns:a16="http://schemas.microsoft.com/office/drawing/2014/main" id="{5322D684-BAA9-4C9A-8B45-EBCA30534F59}"/>
              </a:ext>
            </a:extLst>
          </p:cNvPr>
          <p:cNvSpPr/>
          <p:nvPr/>
        </p:nvSpPr>
        <p:spPr>
          <a:xfrm>
            <a:off x="415332" y="781471"/>
            <a:ext cx="10740386" cy="5819670"/>
          </a:xfrm>
          <a:prstGeom prst="rect">
            <a:avLst/>
          </a:prstGeom>
        </p:spPr>
        <p:txBody>
          <a:bodyPr wrap="square">
            <a:spAutoFit/>
          </a:bodyPr>
          <a:lstStyle/>
          <a:p>
            <a:pPr indent="355600" algn="just">
              <a:lnSpc>
                <a:spcPct val="150000"/>
              </a:lnSpc>
            </a:pPr>
            <a:r>
              <a:rPr lang="en-US" altLang="zh-CN" sz="1800" kern="100" dirty="0">
                <a:effectLst/>
                <a:latin typeface="Times New Roman" panose="02020603050405020304" pitchFamily="18" charset="0"/>
                <a:ea typeface="思源宋体 CN" panose="02020400000000000000"/>
              </a:rPr>
              <a:t>2004</a:t>
            </a:r>
            <a:r>
              <a:rPr lang="zh-CN" altLang="zh-CN" sz="1800" kern="100" dirty="0">
                <a:effectLst/>
                <a:latin typeface="Times New Roman" panose="02020603050405020304" pitchFamily="18" charset="0"/>
                <a:ea typeface="思源宋体 CN" panose="02020400000000000000"/>
              </a:rPr>
              <a:t>年，是一个互联网极热的年度，而上海热线作为互联网服务供应商（</a:t>
            </a:r>
            <a:r>
              <a:rPr lang="en-US" altLang="zh-CN" sz="1800" kern="100" dirty="0">
                <a:effectLst/>
                <a:latin typeface="Times New Roman" panose="02020603050405020304" pitchFamily="18" charset="0"/>
                <a:ea typeface="思源宋体 CN" panose="02020400000000000000"/>
              </a:rPr>
              <a:t>ISP</a:t>
            </a:r>
            <a:r>
              <a:rPr lang="zh-CN" altLang="zh-CN" sz="1800" kern="100" dirty="0">
                <a:effectLst/>
                <a:latin typeface="Times New Roman" panose="02020603050405020304" pitchFamily="18" charset="0"/>
                <a:ea typeface="思源宋体 CN" panose="02020400000000000000"/>
              </a:rPr>
              <a:t>），长期以来为用户提供接入</a:t>
            </a:r>
            <a:r>
              <a:rPr lang="en-US" altLang="zh-CN" sz="1800" kern="100" dirty="0">
                <a:effectLst/>
                <a:latin typeface="Times New Roman" panose="02020603050405020304" pitchFamily="18" charset="0"/>
                <a:ea typeface="思源宋体 CN" panose="02020400000000000000"/>
              </a:rPr>
              <a:t>internet</a:t>
            </a:r>
            <a:r>
              <a:rPr lang="zh-CN" altLang="zh-CN" sz="1800" kern="100" dirty="0">
                <a:effectLst/>
                <a:latin typeface="Times New Roman" panose="02020603050405020304" pitchFamily="18" charset="0"/>
                <a:ea typeface="思源宋体 CN" panose="02020400000000000000"/>
              </a:rPr>
              <a:t>的基本服务。随着全球互联网技术的迅速发展，</a:t>
            </a:r>
            <a:r>
              <a:rPr lang="en-US" altLang="zh-CN" sz="1800" kern="100" dirty="0">
                <a:effectLst/>
                <a:latin typeface="Times New Roman" panose="02020603050405020304" pitchFamily="18" charset="0"/>
                <a:ea typeface="思源宋体 CN" panose="02020400000000000000"/>
              </a:rPr>
              <a:t>internet</a:t>
            </a:r>
            <a:r>
              <a:rPr lang="zh-CN" altLang="zh-CN" sz="1800" kern="100" dirty="0">
                <a:effectLst/>
                <a:latin typeface="Times New Roman" panose="02020603050405020304" pitchFamily="18" charset="0"/>
                <a:ea typeface="思源宋体 CN" panose="02020400000000000000"/>
              </a:rPr>
              <a:t>已经作为人们生活中不可缺少的一部分，正在改变着人们的生活方式，种种迹象表明网络时代已经来临。用户不再只是将进入网络作为一种时尚消遣，而是把它和自己的生活紧密连接在一起，需要从中获得各种所需的服务，如购物、娱乐休闲、信息交流等等。为了顺应发展趋势，确保上海热线在激烈的竞争中处于不败之地，我们应当充分发挥</a:t>
            </a:r>
            <a:r>
              <a:rPr lang="en-US" altLang="zh-CN" sz="1800" kern="100" dirty="0">
                <a:effectLst/>
                <a:latin typeface="Times New Roman" panose="02020603050405020304" pitchFamily="18" charset="0"/>
                <a:ea typeface="思源宋体 CN" panose="02020400000000000000"/>
              </a:rPr>
              <a:t>ISP</a:t>
            </a:r>
            <a:r>
              <a:rPr lang="zh-CN" altLang="zh-CN" sz="1800" kern="100" dirty="0">
                <a:effectLst/>
                <a:latin typeface="Times New Roman" panose="02020603050405020304" pitchFamily="18" charset="0"/>
                <a:ea typeface="思源宋体 CN" panose="02020400000000000000"/>
              </a:rPr>
              <a:t>的优势，从向用户提供基本的互联网接入服务转变为提供多层次、多方位、丰富的网上应用和服务，为上海热线的发展提供更多的契机和发展空间。</a:t>
            </a:r>
          </a:p>
          <a:p>
            <a:pPr indent="355600" algn="just">
              <a:lnSpc>
                <a:spcPct val="150000"/>
              </a:lnSpc>
            </a:pPr>
            <a:r>
              <a:rPr lang="zh-CN" altLang="zh-CN" sz="1800" kern="100" dirty="0">
                <a:effectLst/>
                <a:latin typeface="Times New Roman" panose="02020603050405020304" pitchFamily="18" charset="0"/>
                <a:ea typeface="思源宋体 CN" panose="02020400000000000000"/>
              </a:rPr>
              <a:t>基于以上背景，为了提高</a:t>
            </a:r>
            <a:r>
              <a:rPr lang="en-US" altLang="zh-CN" sz="1800" kern="100" dirty="0">
                <a:effectLst/>
                <a:latin typeface="Times New Roman" panose="02020603050405020304" pitchFamily="18" charset="0"/>
                <a:ea typeface="思源宋体 CN" panose="02020400000000000000"/>
              </a:rPr>
              <a:t>“</a:t>
            </a:r>
            <a:r>
              <a:rPr lang="zh-CN" altLang="zh-CN" sz="1800" kern="100" dirty="0">
                <a:effectLst/>
                <a:latin typeface="Times New Roman" panose="02020603050405020304" pitchFamily="18" charset="0"/>
                <a:ea typeface="思源宋体 CN" panose="02020400000000000000"/>
              </a:rPr>
              <a:t>上海热线</a:t>
            </a:r>
            <a:r>
              <a:rPr lang="en-US" altLang="zh-CN" sz="1800" kern="100" dirty="0">
                <a:effectLst/>
                <a:latin typeface="Times New Roman" panose="02020603050405020304" pitchFamily="18" charset="0"/>
                <a:ea typeface="思源宋体 CN" panose="02020400000000000000"/>
              </a:rPr>
              <a:t>”</a:t>
            </a:r>
            <a:r>
              <a:rPr lang="zh-CN" altLang="zh-CN" sz="1800" kern="100" dirty="0">
                <a:effectLst/>
                <a:latin typeface="Times New Roman" panose="02020603050405020304" pitchFamily="18" charset="0"/>
                <a:ea typeface="思源宋体 CN" panose="02020400000000000000"/>
              </a:rPr>
              <a:t>的知名度和访问量，增加用户在站点的驻留时间为最终目的，建立一个功能丰富、独具特色、适合不同层次人群的</a:t>
            </a:r>
            <a:r>
              <a:rPr lang="zh-CN" altLang="zh-CN" sz="1800" kern="100" dirty="0">
                <a:solidFill>
                  <a:srgbClr val="FF0000"/>
                </a:solidFill>
                <a:effectLst/>
                <a:latin typeface="Times New Roman" panose="02020603050405020304" pitchFamily="18" charset="0"/>
                <a:ea typeface="思源宋体 CN" panose="02020400000000000000"/>
              </a:rPr>
              <a:t>网上虚拟社区</a:t>
            </a:r>
            <a:r>
              <a:rPr lang="zh-CN" altLang="zh-CN" sz="1800" kern="100" dirty="0">
                <a:effectLst/>
                <a:latin typeface="Times New Roman" panose="02020603050405020304" pitchFamily="18" charset="0"/>
                <a:ea typeface="思源宋体 CN" panose="02020400000000000000"/>
              </a:rPr>
              <a:t>已是当务之急。这个虚拟社区的核心是提供一个虚拟社区的统一认证平台，虚拟社区的注册用户通过这个认证平台可以透明地访问社区门户内的热线功能区和</a:t>
            </a:r>
            <a:r>
              <a:rPr lang="en-US" altLang="zh-CN" sz="1800" kern="100" dirty="0">
                <a:effectLst/>
                <a:latin typeface="Times New Roman" panose="02020603050405020304" pitchFamily="18" charset="0"/>
                <a:ea typeface="思源宋体 CN" panose="02020400000000000000"/>
              </a:rPr>
              <a:t>ICP</a:t>
            </a:r>
            <a:r>
              <a:rPr lang="zh-CN" altLang="zh-CN" sz="1800" kern="100" dirty="0">
                <a:effectLst/>
                <a:latin typeface="Times New Roman" panose="02020603050405020304" pitchFamily="18" charset="0"/>
                <a:ea typeface="思源宋体 CN" panose="02020400000000000000"/>
              </a:rPr>
              <a:t>（</a:t>
            </a:r>
            <a:r>
              <a:rPr lang="zh-CN" altLang="zh-CN" sz="1800" kern="100" dirty="0">
                <a:solidFill>
                  <a:srgbClr val="FF0000"/>
                </a:solidFill>
                <a:effectLst/>
                <a:highlight>
                  <a:srgbClr val="FFFFFF"/>
                </a:highlight>
                <a:latin typeface="Times New Roman" panose="02020603050405020304" pitchFamily="18" charset="0"/>
                <a:ea typeface="思源宋体 CN" panose="02020400000000000000"/>
              </a:rPr>
              <a:t>网站经营的许可证</a:t>
            </a:r>
            <a:r>
              <a:rPr lang="zh-CN" altLang="zh-CN" sz="1800" kern="100" dirty="0">
                <a:solidFill>
                  <a:srgbClr val="333333"/>
                </a:solidFill>
                <a:effectLst/>
                <a:highlight>
                  <a:srgbClr val="FFFFFF"/>
                </a:highlight>
                <a:latin typeface="Times New Roman" panose="02020603050405020304" pitchFamily="18" charset="0"/>
                <a:ea typeface="思源宋体 CN" panose="02020400000000000000"/>
              </a:rPr>
              <a:t>）</a:t>
            </a:r>
            <a:r>
              <a:rPr lang="zh-CN" altLang="zh-CN" sz="1800" kern="100" dirty="0">
                <a:effectLst/>
                <a:latin typeface="Times New Roman" panose="02020603050405020304" pitchFamily="18" charset="0"/>
                <a:ea typeface="思源宋体 CN" panose="02020400000000000000"/>
              </a:rPr>
              <a:t>站点。</a:t>
            </a:r>
          </a:p>
          <a:p>
            <a:pPr algn="just">
              <a:lnSpc>
                <a:spcPct val="150000"/>
              </a:lnSpc>
            </a:pPr>
            <a:r>
              <a:rPr lang="en-US" altLang="zh-CN" kern="100" dirty="0">
                <a:latin typeface="Times New Roman" panose="02020603050405020304" pitchFamily="18" charset="0"/>
                <a:ea typeface="思源宋体 CN" panose="02020400000000000000"/>
              </a:rPr>
              <a:t>        </a:t>
            </a:r>
            <a:r>
              <a:rPr lang="zh-CN" altLang="zh-CN" sz="1800" kern="100" dirty="0">
                <a:effectLst/>
                <a:latin typeface="Times New Roman" panose="02020603050405020304" pitchFamily="18" charset="0"/>
                <a:ea typeface="思源宋体 CN" panose="02020400000000000000"/>
              </a:rPr>
              <a:t>上海热线应用统一认证系统项目在上述背景下产生了，最后由上海电信通信事业部委托</a:t>
            </a:r>
            <a:r>
              <a:rPr lang="en-US" altLang="zh-CN" sz="1800" kern="100" dirty="0">
                <a:effectLst/>
                <a:latin typeface="Times New Roman" panose="02020603050405020304" pitchFamily="18" charset="0"/>
                <a:ea typeface="思源宋体 CN" panose="02020400000000000000"/>
              </a:rPr>
              <a:t>XX</a:t>
            </a:r>
            <a:r>
              <a:rPr lang="zh-CN" altLang="zh-CN" sz="1800" kern="100" dirty="0">
                <a:effectLst/>
                <a:latin typeface="Times New Roman" panose="02020603050405020304" pitchFamily="18" charset="0"/>
                <a:ea typeface="思源宋体 CN" panose="02020400000000000000"/>
              </a:rPr>
              <a:t>电子商务公司开发和项目的实施。</a:t>
            </a:r>
          </a:p>
          <a:p>
            <a:pPr marL="342900" marR="0" lvl="0" indent="-342900" defTabSz="914400" rtl="0" eaLnBrk="1" fontAlgn="auto" latinLnBrk="0" hangingPunct="1">
              <a:lnSpc>
                <a:spcPct val="150000"/>
              </a:lnSpc>
              <a:spcBef>
                <a:spcPts val="0"/>
              </a:spcBef>
              <a:spcAft>
                <a:spcPts val="0"/>
              </a:spcAft>
              <a:buClrTx/>
              <a:buSzTx/>
              <a:buFont typeface="Wingdings" panose="05000000000000000000" pitchFamily="2" charset="2"/>
              <a:buChar char="u"/>
              <a:tabLst/>
              <a:defRPr/>
            </a:pPr>
            <a:endParaRPr kumimoji="0" lang="zh-CN" altLang="en-US" sz="1600" b="0" i="0" u="none" strike="noStrike" kern="1200" cap="none" spc="0" normalizeH="0" baseline="0" noProof="0" dirty="0">
              <a:ln>
                <a:noFill/>
              </a:ln>
              <a:solidFill>
                <a:schemeClr val="bg1"/>
              </a:solidFill>
              <a:effectLst/>
              <a:uLnTx/>
              <a:uFillTx/>
              <a:latin typeface="思源宋体 CN" panose="02020400000000000000" pitchFamily="18" charset="-122"/>
              <a:ea typeface="思源宋体 CN" panose="02020400000000000000" pitchFamily="18" charset="-122"/>
              <a:cs typeface="+mn-ea"/>
              <a:sym typeface="+mn-lt"/>
            </a:endParaRPr>
          </a:p>
        </p:txBody>
      </p:sp>
      <p:sp>
        <p:nvSpPr>
          <p:cNvPr id="26" name="文本框 25">
            <a:extLst>
              <a:ext uri="{FF2B5EF4-FFF2-40B4-BE49-F238E27FC236}">
                <a16:creationId xmlns:a16="http://schemas.microsoft.com/office/drawing/2014/main" id="{CDD677AC-B653-4FDB-B1DA-F732578AFC46}"/>
              </a:ext>
            </a:extLst>
          </p:cNvPr>
          <p:cNvSpPr txBox="1"/>
          <p:nvPr/>
        </p:nvSpPr>
        <p:spPr>
          <a:xfrm>
            <a:off x="905000" y="197791"/>
            <a:ext cx="2543175" cy="523220"/>
          </a:xfrm>
          <a:prstGeom prst="rect">
            <a:avLst/>
          </a:prstGeom>
          <a:noFill/>
        </p:spPr>
        <p:txBody>
          <a:bodyPr wrap="square">
            <a:spAutoFit/>
          </a:bodyPr>
          <a:lstStyle/>
          <a:p>
            <a:pPr lvl="0">
              <a:defRPr/>
            </a:pPr>
            <a:r>
              <a:rPr lang="zh-CN" altLang="en-US" sz="2800" b="1" dirty="0">
                <a:ln w="0">
                  <a:noFill/>
                </a:ln>
                <a:solidFill>
                  <a:prstClr val="black">
                    <a:lumMod val="65000"/>
                    <a:lumOff val="35000"/>
                  </a:prstClr>
                </a:solidFill>
                <a:latin typeface="思源宋体 CN Heavy" panose="02020900000000000000" pitchFamily="18" charset="-122"/>
                <a:ea typeface="思源宋体 CN Heavy" panose="02020900000000000000" pitchFamily="18" charset="-122"/>
              </a:rPr>
              <a:t>历史背景</a:t>
            </a:r>
          </a:p>
        </p:txBody>
      </p:sp>
      <p:cxnSp>
        <p:nvCxnSpPr>
          <p:cNvPr id="30" name="直线连接符 29"/>
          <p:cNvCxnSpPr/>
          <p:nvPr/>
        </p:nvCxnSpPr>
        <p:spPr>
          <a:xfrm>
            <a:off x="0" y="480413"/>
            <a:ext cx="654397" cy="0"/>
          </a:xfrm>
          <a:prstGeom prst="line">
            <a:avLst/>
          </a:prstGeom>
          <a:ln w="28575" cmpd="sng">
            <a:solidFill>
              <a:srgbClr val="1F98FF"/>
            </a:solidFill>
          </a:ln>
        </p:spPr>
        <p:style>
          <a:lnRef idx="2">
            <a:schemeClr val="accent1"/>
          </a:lnRef>
          <a:fillRef idx="0">
            <a:schemeClr val="accent1"/>
          </a:fillRef>
          <a:effectRef idx="1">
            <a:schemeClr val="accent1"/>
          </a:effectRef>
          <a:fontRef idx="minor">
            <a:schemeClr val="tx1"/>
          </a:fontRef>
        </p:style>
      </p:cxnSp>
      <p:sp>
        <p:nvSpPr>
          <p:cNvPr id="31" name="椭圆 30"/>
          <p:cNvSpPr/>
          <p:nvPr/>
        </p:nvSpPr>
        <p:spPr>
          <a:xfrm>
            <a:off x="643295" y="392735"/>
            <a:ext cx="188159" cy="188159"/>
          </a:xfrm>
          <a:prstGeom prst="ellipse">
            <a:avLst/>
          </a:prstGeom>
          <a:solidFill>
            <a:srgbClr val="1F98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cxnSp>
        <p:nvCxnSpPr>
          <p:cNvPr id="32" name="直线连接符 31"/>
          <p:cNvCxnSpPr/>
          <p:nvPr/>
        </p:nvCxnSpPr>
        <p:spPr>
          <a:xfrm>
            <a:off x="3573378" y="480413"/>
            <a:ext cx="8618622" cy="0"/>
          </a:xfrm>
          <a:prstGeom prst="line">
            <a:avLst/>
          </a:prstGeom>
          <a:ln w="28575" cmpd="sng">
            <a:solidFill>
              <a:srgbClr val="1F98FF"/>
            </a:solidFill>
          </a:ln>
        </p:spPr>
        <p:style>
          <a:lnRef idx="2">
            <a:schemeClr val="accent1"/>
          </a:lnRef>
          <a:fillRef idx="0">
            <a:schemeClr val="accent1"/>
          </a:fillRef>
          <a:effectRef idx="1">
            <a:schemeClr val="accent1"/>
          </a:effectRef>
          <a:fontRef idx="minor">
            <a:schemeClr val="tx1"/>
          </a:fontRef>
        </p:style>
      </p:cxnSp>
      <p:sp>
        <p:nvSpPr>
          <p:cNvPr id="33" name="矩形 32"/>
          <p:cNvSpPr/>
          <p:nvPr/>
        </p:nvSpPr>
        <p:spPr>
          <a:xfrm>
            <a:off x="0" y="6564739"/>
            <a:ext cx="12192000" cy="314785"/>
          </a:xfrm>
          <a:prstGeom prst="rect">
            <a:avLst/>
          </a:prstGeom>
          <a:solidFill>
            <a:srgbClr val="1F98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3834401768"/>
      </p:ext>
    </p:extLst>
  </p:cSld>
  <p:clrMapOvr>
    <a:masterClrMapping/>
  </p:clrMapOvr>
  <p:transition spd="slow" advTm="0">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矩形 65">
            <a:extLst>
              <a:ext uri="{FF2B5EF4-FFF2-40B4-BE49-F238E27FC236}">
                <a16:creationId xmlns:a16="http://schemas.microsoft.com/office/drawing/2014/main" id="{5322D684-BAA9-4C9A-8B45-EBCA30534F59}"/>
              </a:ext>
            </a:extLst>
          </p:cNvPr>
          <p:cNvSpPr/>
          <p:nvPr/>
        </p:nvSpPr>
        <p:spPr>
          <a:xfrm>
            <a:off x="444453" y="938725"/>
            <a:ext cx="10740386" cy="4610236"/>
          </a:xfrm>
          <a:prstGeom prst="rect">
            <a:avLst/>
          </a:prstGeom>
        </p:spPr>
        <p:txBody>
          <a:bodyPr wrap="square">
            <a:spAutoFit/>
          </a:bodyPr>
          <a:lstStyle/>
          <a:p>
            <a:pPr indent="355600" algn="just">
              <a:lnSpc>
                <a:spcPct val="150000"/>
              </a:lnSpc>
            </a:pPr>
            <a:r>
              <a:rPr lang="en-US" altLang="zh-CN" sz="1800" kern="100" dirty="0">
                <a:effectLst/>
                <a:latin typeface="Times New Roman" panose="02020603050405020304" pitchFamily="18" charset="0"/>
                <a:ea typeface="思源宋体 CN" panose="02020400000000000000"/>
              </a:rPr>
              <a:t>1</a:t>
            </a:r>
            <a:r>
              <a:rPr lang="zh-CN" altLang="en-US" sz="1800" kern="100" dirty="0">
                <a:effectLst/>
                <a:latin typeface="Times New Roman" panose="02020603050405020304" pitchFamily="18" charset="0"/>
                <a:ea typeface="思源宋体 CN" panose="02020400000000000000"/>
              </a:rPr>
              <a:t>、该项目要求在</a:t>
            </a:r>
            <a:r>
              <a:rPr lang="en-US" altLang="zh-CN" sz="1800" kern="100" dirty="0">
                <a:effectLst/>
                <a:latin typeface="Times New Roman" panose="02020603050405020304" pitchFamily="18" charset="0"/>
                <a:ea typeface="思源宋体 CN" panose="02020400000000000000"/>
              </a:rPr>
              <a:t>2004/11/20</a:t>
            </a:r>
            <a:r>
              <a:rPr lang="zh-CN" altLang="en-US" sz="1800" kern="100" dirty="0">
                <a:effectLst/>
                <a:latin typeface="Times New Roman" panose="02020603050405020304" pitchFamily="18" charset="0"/>
                <a:ea typeface="思源宋体 CN" panose="02020400000000000000"/>
              </a:rPr>
              <a:t>第一家</a:t>
            </a:r>
            <a:r>
              <a:rPr lang="en-US" altLang="zh-CN" sz="1800" kern="100" dirty="0">
                <a:effectLst/>
                <a:latin typeface="Times New Roman" panose="02020603050405020304" pitchFamily="18" charset="0"/>
                <a:ea typeface="思源宋体 CN" panose="02020400000000000000"/>
              </a:rPr>
              <a:t>ICP</a:t>
            </a:r>
            <a:r>
              <a:rPr lang="zh-CN" altLang="en-US" sz="1800" kern="100" dirty="0">
                <a:solidFill>
                  <a:srgbClr val="FF0000"/>
                </a:solidFill>
                <a:effectLst/>
                <a:latin typeface="Times New Roman" panose="02020603050405020304" pitchFamily="18" charset="0"/>
                <a:ea typeface="思源宋体 CN" panose="02020400000000000000"/>
              </a:rPr>
              <a:t>必须正式上线运营</a:t>
            </a:r>
            <a:r>
              <a:rPr lang="zh-CN" altLang="en-US" sz="1800" kern="100" dirty="0">
                <a:effectLst/>
                <a:latin typeface="Times New Roman" panose="02020603050405020304" pitchFamily="18" charset="0"/>
                <a:ea typeface="思源宋体 CN" panose="02020400000000000000"/>
              </a:rPr>
              <a:t>，合同已经签订，合同金额为</a:t>
            </a:r>
            <a:r>
              <a:rPr lang="en-US" altLang="zh-CN" sz="1800" kern="100" dirty="0">
                <a:effectLst/>
                <a:latin typeface="Times New Roman" panose="02020603050405020304" pitchFamily="18" charset="0"/>
                <a:ea typeface="思源宋体 CN" panose="02020400000000000000"/>
              </a:rPr>
              <a:t>YY</a:t>
            </a:r>
            <a:r>
              <a:rPr lang="zh-CN" altLang="en-US" sz="1800" kern="100" dirty="0">
                <a:effectLst/>
                <a:latin typeface="Times New Roman" panose="02020603050405020304" pitchFamily="18" charset="0"/>
                <a:ea typeface="思源宋体 CN" panose="02020400000000000000"/>
              </a:rPr>
              <a:t>万人民币。合同中，签订必须和两家</a:t>
            </a:r>
            <a:r>
              <a:rPr lang="en-US" altLang="zh-CN" sz="1800" kern="100" dirty="0">
                <a:effectLst/>
                <a:latin typeface="Times New Roman" panose="02020603050405020304" pitchFamily="18" charset="0"/>
                <a:ea typeface="思源宋体 CN" panose="02020400000000000000"/>
              </a:rPr>
              <a:t>ICP</a:t>
            </a:r>
            <a:r>
              <a:rPr lang="zh-CN" altLang="en-US" sz="1800" kern="100" dirty="0">
                <a:effectLst/>
                <a:latin typeface="Times New Roman" panose="02020603050405020304" pitchFamily="18" charset="0"/>
                <a:ea typeface="思源宋体 CN" panose="02020400000000000000"/>
              </a:rPr>
              <a:t>联调成功，以后的</a:t>
            </a:r>
            <a:r>
              <a:rPr lang="en-US" altLang="zh-CN" sz="1800" kern="100" dirty="0">
                <a:effectLst/>
                <a:latin typeface="Times New Roman" panose="02020603050405020304" pitchFamily="18" charset="0"/>
                <a:ea typeface="思源宋体 CN" panose="02020400000000000000"/>
              </a:rPr>
              <a:t>ICP</a:t>
            </a:r>
            <a:r>
              <a:rPr lang="zh-CN" altLang="en-US" sz="1800" kern="100" dirty="0">
                <a:effectLst/>
                <a:latin typeface="Times New Roman" panose="02020603050405020304" pitchFamily="18" charset="0"/>
                <a:ea typeface="思源宋体 CN" panose="02020400000000000000"/>
              </a:rPr>
              <a:t>联调由上海通信事业部运维中心负责。</a:t>
            </a:r>
          </a:p>
          <a:p>
            <a:pPr indent="355600" algn="just">
              <a:lnSpc>
                <a:spcPct val="150000"/>
              </a:lnSpc>
            </a:pPr>
            <a:r>
              <a:rPr lang="en-US" altLang="zh-CN" sz="1800" kern="100" dirty="0">
                <a:effectLst/>
                <a:latin typeface="Times New Roman" panose="02020603050405020304" pitchFamily="18" charset="0"/>
                <a:ea typeface="思源宋体 CN" panose="02020400000000000000"/>
              </a:rPr>
              <a:t>2</a:t>
            </a:r>
            <a:r>
              <a:rPr lang="zh-CN" altLang="en-US" sz="1800" kern="100" dirty="0">
                <a:effectLst/>
                <a:latin typeface="Times New Roman" panose="02020603050405020304" pitchFamily="18" charset="0"/>
                <a:ea typeface="思源宋体 CN" panose="02020400000000000000"/>
              </a:rPr>
              <a:t>、整个项目的</a:t>
            </a:r>
            <a:r>
              <a:rPr lang="zh-CN" altLang="en-US" sz="1800" kern="100" dirty="0">
                <a:solidFill>
                  <a:srgbClr val="FF0000"/>
                </a:solidFill>
                <a:effectLst/>
                <a:latin typeface="Times New Roman" panose="02020603050405020304" pitchFamily="18" charset="0"/>
                <a:ea typeface="思源宋体 CN" panose="02020400000000000000"/>
              </a:rPr>
              <a:t>用户需求很不明确</a:t>
            </a:r>
            <a:r>
              <a:rPr lang="zh-CN" altLang="en-US" sz="1800" kern="100" dirty="0">
                <a:effectLst/>
                <a:latin typeface="Times New Roman" panose="02020603050405020304" pitchFamily="18" charset="0"/>
                <a:ea typeface="思源宋体 CN" panose="02020400000000000000"/>
              </a:rPr>
              <a:t>，只是提出一个基本的设计方向和目标。整个项目的具体设计需要项目团队完成。</a:t>
            </a:r>
          </a:p>
          <a:p>
            <a:pPr indent="355600" algn="just">
              <a:lnSpc>
                <a:spcPct val="150000"/>
              </a:lnSpc>
            </a:pPr>
            <a:r>
              <a:rPr lang="en-US" altLang="zh-CN" sz="1800" kern="100" dirty="0">
                <a:effectLst/>
                <a:latin typeface="Times New Roman" panose="02020603050405020304" pitchFamily="18" charset="0"/>
                <a:ea typeface="思源宋体 CN" panose="02020400000000000000"/>
              </a:rPr>
              <a:t>3</a:t>
            </a:r>
            <a:r>
              <a:rPr lang="zh-CN" altLang="en-US" sz="1800" kern="100" dirty="0">
                <a:effectLst/>
                <a:latin typeface="Times New Roman" panose="02020603050405020304" pitchFamily="18" charset="0"/>
                <a:ea typeface="思源宋体 CN" panose="02020400000000000000"/>
              </a:rPr>
              <a:t>、目前，整个公司的</a:t>
            </a:r>
            <a:r>
              <a:rPr lang="en-US" altLang="zh-CN" sz="1800" kern="100" dirty="0">
                <a:effectLst/>
                <a:latin typeface="Times New Roman" panose="02020603050405020304" pitchFamily="18" charset="0"/>
                <a:ea typeface="思源宋体 CN" panose="02020400000000000000"/>
              </a:rPr>
              <a:t>R&amp;D</a:t>
            </a:r>
            <a:r>
              <a:rPr lang="zh-CN" altLang="en-US" sz="1800" kern="100" dirty="0">
                <a:effectLst/>
                <a:latin typeface="Times New Roman" panose="02020603050405020304" pitchFamily="18" charset="0"/>
                <a:ea typeface="思源宋体 CN" panose="02020400000000000000"/>
              </a:rPr>
              <a:t>部门正在进行结构调整，由原来的功能型向矩阵型结构转变，</a:t>
            </a:r>
            <a:r>
              <a:rPr lang="zh-CN" altLang="en-US" sz="1800" kern="100" dirty="0">
                <a:solidFill>
                  <a:srgbClr val="FF0000"/>
                </a:solidFill>
                <a:effectLst/>
                <a:latin typeface="Times New Roman" panose="02020603050405020304" pitchFamily="18" charset="0"/>
                <a:ea typeface="思源宋体 CN" panose="02020400000000000000"/>
              </a:rPr>
              <a:t>开发人员及原来的技术经理对自己的将来的职位和权利很不明确</a:t>
            </a:r>
            <a:r>
              <a:rPr lang="zh-CN" altLang="en-US" sz="1800" kern="100" dirty="0">
                <a:effectLst/>
                <a:latin typeface="Times New Roman" panose="02020603050405020304" pitchFamily="18" charset="0"/>
                <a:ea typeface="思源宋体 CN" panose="02020400000000000000"/>
              </a:rPr>
              <a:t>。本项目将按照新的公司架构执行（矩阵型）。</a:t>
            </a:r>
          </a:p>
          <a:p>
            <a:pPr indent="355600" algn="just">
              <a:lnSpc>
                <a:spcPct val="150000"/>
              </a:lnSpc>
            </a:pPr>
            <a:r>
              <a:rPr lang="en-US" altLang="zh-CN" sz="1800" kern="100" dirty="0">
                <a:effectLst/>
                <a:latin typeface="Times New Roman" panose="02020603050405020304" pitchFamily="18" charset="0"/>
                <a:ea typeface="思源宋体 CN" panose="02020400000000000000"/>
              </a:rPr>
              <a:t>4</a:t>
            </a:r>
            <a:r>
              <a:rPr lang="zh-CN" altLang="en-US" sz="1800" kern="100" dirty="0">
                <a:effectLst/>
                <a:latin typeface="Times New Roman" panose="02020603050405020304" pitchFamily="18" charset="0"/>
                <a:ea typeface="思源宋体 CN" panose="02020400000000000000"/>
              </a:rPr>
              <a:t>、原来已经有一名技术经理在此项目的前期市场调研阶段曾是此项目的负责人。</a:t>
            </a:r>
          </a:p>
          <a:p>
            <a:pPr indent="355600" algn="just">
              <a:lnSpc>
                <a:spcPct val="150000"/>
              </a:lnSpc>
            </a:pPr>
            <a:r>
              <a:rPr lang="en-US" altLang="zh-CN" sz="1800" kern="100" dirty="0">
                <a:effectLst/>
                <a:latin typeface="Times New Roman" panose="02020603050405020304" pitchFamily="18" charset="0"/>
                <a:ea typeface="思源宋体 CN" panose="02020400000000000000"/>
              </a:rPr>
              <a:t>5</a:t>
            </a:r>
            <a:r>
              <a:rPr lang="zh-CN" altLang="en-US" sz="1800" kern="100" dirty="0">
                <a:effectLst/>
                <a:latin typeface="Times New Roman" panose="02020603050405020304" pitchFamily="18" charset="0"/>
                <a:ea typeface="思源宋体 CN" panose="02020400000000000000"/>
              </a:rPr>
              <a:t>、根据以往和电信合作的项目来看，项目的</a:t>
            </a:r>
            <a:r>
              <a:rPr lang="zh-CN" altLang="en-US" sz="1800" kern="100" dirty="0">
                <a:solidFill>
                  <a:srgbClr val="FF0000"/>
                </a:solidFill>
                <a:effectLst/>
                <a:latin typeface="Times New Roman" panose="02020603050405020304" pitchFamily="18" charset="0"/>
                <a:ea typeface="思源宋体 CN" panose="02020400000000000000"/>
              </a:rPr>
              <a:t>需求、项目的变更及项目的进度计划</a:t>
            </a:r>
            <a:r>
              <a:rPr lang="zh-CN" altLang="en-US" sz="1800" kern="100" dirty="0">
                <a:effectLst/>
                <a:latin typeface="Times New Roman" panose="02020603050405020304" pitchFamily="18" charset="0"/>
                <a:ea typeface="思源宋体 CN" panose="02020400000000000000"/>
              </a:rPr>
              <a:t>安排往往是一变再变。</a:t>
            </a:r>
          </a:p>
          <a:p>
            <a:pPr indent="355600" algn="just">
              <a:lnSpc>
                <a:spcPct val="150000"/>
              </a:lnSpc>
            </a:pPr>
            <a:r>
              <a:rPr lang="en-US" altLang="zh-CN" sz="1800" kern="100" dirty="0">
                <a:effectLst/>
                <a:latin typeface="Times New Roman" panose="02020603050405020304" pitchFamily="18" charset="0"/>
                <a:ea typeface="思源宋体 CN" panose="02020400000000000000"/>
              </a:rPr>
              <a:t>6</a:t>
            </a:r>
            <a:r>
              <a:rPr lang="zh-CN" altLang="en-US" sz="1800" kern="100" dirty="0">
                <a:effectLst/>
                <a:latin typeface="Times New Roman" panose="02020603050405020304" pitchFamily="18" charset="0"/>
                <a:ea typeface="思源宋体 CN" panose="02020400000000000000"/>
              </a:rPr>
              <a:t>、本项目需要协调的单位主要包括：上海电信通信事业部</a:t>
            </a:r>
            <a:r>
              <a:rPr lang="en-US" altLang="zh-CN" sz="1800" kern="100" dirty="0">
                <a:effectLst/>
                <a:latin typeface="Times New Roman" panose="02020603050405020304" pitchFamily="18" charset="0"/>
                <a:ea typeface="思源宋体 CN" panose="02020400000000000000"/>
              </a:rPr>
              <a:t>[</a:t>
            </a:r>
            <a:r>
              <a:rPr lang="zh-CN" altLang="en-US" sz="1800" kern="100" dirty="0">
                <a:effectLst/>
                <a:latin typeface="Times New Roman" panose="02020603050405020304" pitchFamily="18" charset="0"/>
                <a:ea typeface="思源宋体 CN" panose="02020400000000000000"/>
              </a:rPr>
              <a:t>甲方</a:t>
            </a:r>
            <a:r>
              <a:rPr lang="en-US" altLang="zh-CN" sz="1800" kern="100" dirty="0">
                <a:effectLst/>
                <a:latin typeface="Times New Roman" panose="02020603050405020304" pitchFamily="18" charset="0"/>
                <a:ea typeface="思源宋体 CN" panose="02020400000000000000"/>
              </a:rPr>
              <a:t>]</a:t>
            </a:r>
            <a:r>
              <a:rPr lang="zh-CN" altLang="en-US" sz="1800" kern="100" dirty="0">
                <a:effectLst/>
                <a:latin typeface="Times New Roman" panose="02020603050405020304" pitchFamily="18" charset="0"/>
                <a:ea typeface="思源宋体 CN" panose="02020400000000000000"/>
              </a:rPr>
              <a:t>、上海热线</a:t>
            </a:r>
            <a:r>
              <a:rPr lang="en-US" altLang="zh-CN" sz="1800" kern="100" dirty="0">
                <a:effectLst/>
                <a:latin typeface="Times New Roman" panose="02020603050405020304" pitchFamily="18" charset="0"/>
                <a:ea typeface="思源宋体 CN" panose="02020400000000000000"/>
              </a:rPr>
              <a:t>[</a:t>
            </a:r>
            <a:r>
              <a:rPr lang="zh-CN" altLang="en-US" sz="1800" kern="100" dirty="0">
                <a:effectLst/>
                <a:latin typeface="Times New Roman" panose="02020603050405020304" pitchFamily="18" charset="0"/>
                <a:ea typeface="思源宋体 CN" panose="02020400000000000000"/>
              </a:rPr>
              <a:t>账务中心</a:t>
            </a:r>
            <a:r>
              <a:rPr lang="en-US" altLang="zh-CN" sz="1800" kern="100" dirty="0">
                <a:effectLst/>
                <a:latin typeface="Times New Roman" panose="02020603050405020304" pitchFamily="18" charset="0"/>
                <a:ea typeface="思源宋体 CN" panose="02020400000000000000"/>
              </a:rPr>
              <a:t>/</a:t>
            </a:r>
            <a:r>
              <a:rPr lang="zh-CN" altLang="en-US" sz="1800" kern="100" dirty="0">
                <a:effectLst/>
                <a:latin typeface="Times New Roman" panose="02020603050405020304" pitchFamily="18" charset="0"/>
                <a:ea typeface="思源宋体 CN" panose="02020400000000000000"/>
              </a:rPr>
              <a:t>用户认证中心</a:t>
            </a:r>
            <a:r>
              <a:rPr lang="en-US" altLang="zh-CN" sz="1800" kern="100" dirty="0">
                <a:effectLst/>
                <a:latin typeface="Times New Roman" panose="02020603050405020304" pitchFamily="18" charset="0"/>
                <a:ea typeface="思源宋体 CN" panose="02020400000000000000"/>
              </a:rPr>
              <a:t>]</a:t>
            </a:r>
            <a:r>
              <a:rPr lang="zh-CN" altLang="en-US" sz="1800" kern="100" dirty="0">
                <a:effectLst/>
                <a:latin typeface="Times New Roman" panose="02020603050405020304" pitchFamily="18" charset="0"/>
                <a:ea typeface="思源宋体 CN" panose="02020400000000000000"/>
              </a:rPr>
              <a:t>、两家</a:t>
            </a:r>
            <a:r>
              <a:rPr lang="en-US" altLang="zh-CN" sz="1800" kern="100" dirty="0">
                <a:effectLst/>
                <a:latin typeface="Times New Roman" panose="02020603050405020304" pitchFamily="18" charset="0"/>
                <a:ea typeface="思源宋体 CN" panose="02020400000000000000"/>
              </a:rPr>
              <a:t>ICP</a:t>
            </a:r>
            <a:r>
              <a:rPr lang="zh-CN" altLang="en-US" sz="1800" kern="100" dirty="0">
                <a:effectLst/>
                <a:latin typeface="Times New Roman" panose="02020603050405020304" pitchFamily="18" charset="0"/>
                <a:ea typeface="思源宋体 CN" panose="02020400000000000000"/>
              </a:rPr>
              <a:t>。</a:t>
            </a:r>
          </a:p>
          <a:p>
            <a:pPr indent="355600" algn="just">
              <a:lnSpc>
                <a:spcPct val="150000"/>
              </a:lnSpc>
            </a:pPr>
            <a:r>
              <a:rPr lang="en-US" altLang="zh-CN" sz="1800" kern="100" dirty="0">
                <a:effectLst/>
                <a:latin typeface="Times New Roman" panose="02020603050405020304" pitchFamily="18" charset="0"/>
                <a:ea typeface="思源宋体 CN" panose="02020400000000000000"/>
              </a:rPr>
              <a:t>7</a:t>
            </a:r>
            <a:r>
              <a:rPr lang="zh-CN" altLang="en-US" sz="1800" kern="100" dirty="0">
                <a:effectLst/>
                <a:latin typeface="Times New Roman" panose="02020603050405020304" pitchFamily="18" charset="0"/>
                <a:ea typeface="思源宋体 CN" panose="02020400000000000000"/>
              </a:rPr>
              <a:t>、整个项目分为：系统管理模块、</a:t>
            </a:r>
            <a:r>
              <a:rPr lang="en-US" altLang="zh-CN" sz="1800" kern="100" dirty="0">
                <a:effectLst/>
                <a:latin typeface="Times New Roman" panose="02020603050405020304" pitchFamily="18" charset="0"/>
                <a:ea typeface="思源宋体 CN" panose="02020400000000000000"/>
              </a:rPr>
              <a:t>ICP</a:t>
            </a:r>
            <a:r>
              <a:rPr lang="zh-CN" altLang="en-US" sz="1800" kern="100" dirty="0">
                <a:effectLst/>
                <a:latin typeface="Times New Roman" panose="02020603050405020304" pitchFamily="18" charset="0"/>
                <a:ea typeface="思源宋体 CN" panose="02020400000000000000"/>
              </a:rPr>
              <a:t>管理模块、用户自服务模块、系统计费和账务管理模块等。</a:t>
            </a:r>
          </a:p>
        </p:txBody>
      </p:sp>
      <p:sp>
        <p:nvSpPr>
          <p:cNvPr id="26" name="文本框 25">
            <a:extLst>
              <a:ext uri="{FF2B5EF4-FFF2-40B4-BE49-F238E27FC236}">
                <a16:creationId xmlns:a16="http://schemas.microsoft.com/office/drawing/2014/main" id="{CDD677AC-B653-4FDB-B1DA-F732578AFC46}"/>
              </a:ext>
            </a:extLst>
          </p:cNvPr>
          <p:cNvSpPr txBox="1"/>
          <p:nvPr/>
        </p:nvSpPr>
        <p:spPr>
          <a:xfrm>
            <a:off x="905000" y="197791"/>
            <a:ext cx="2543175" cy="523220"/>
          </a:xfrm>
          <a:prstGeom prst="rect">
            <a:avLst/>
          </a:prstGeom>
          <a:noFill/>
        </p:spPr>
        <p:txBody>
          <a:bodyPr wrap="square">
            <a:spAutoFit/>
          </a:bodyPr>
          <a:lstStyle/>
          <a:p>
            <a:pPr lvl="0">
              <a:defRPr/>
            </a:pPr>
            <a:r>
              <a:rPr lang="zh-CN" altLang="en-US" sz="2800" b="1" dirty="0">
                <a:ln w="0">
                  <a:noFill/>
                </a:ln>
                <a:solidFill>
                  <a:prstClr val="black">
                    <a:lumMod val="65000"/>
                    <a:lumOff val="35000"/>
                  </a:prstClr>
                </a:solidFill>
                <a:latin typeface="思源宋体 CN Heavy" panose="02020900000000000000" pitchFamily="18" charset="-122"/>
                <a:ea typeface="思源宋体 CN Heavy" panose="02020900000000000000" pitchFamily="18" charset="-122"/>
              </a:rPr>
              <a:t>项目背景</a:t>
            </a:r>
          </a:p>
        </p:txBody>
      </p:sp>
      <p:cxnSp>
        <p:nvCxnSpPr>
          <p:cNvPr id="30" name="直线连接符 29"/>
          <p:cNvCxnSpPr/>
          <p:nvPr/>
        </p:nvCxnSpPr>
        <p:spPr>
          <a:xfrm>
            <a:off x="0" y="480413"/>
            <a:ext cx="654397" cy="0"/>
          </a:xfrm>
          <a:prstGeom prst="line">
            <a:avLst/>
          </a:prstGeom>
          <a:ln w="28575" cmpd="sng">
            <a:solidFill>
              <a:srgbClr val="1F98FF"/>
            </a:solidFill>
          </a:ln>
        </p:spPr>
        <p:style>
          <a:lnRef idx="2">
            <a:schemeClr val="accent1"/>
          </a:lnRef>
          <a:fillRef idx="0">
            <a:schemeClr val="accent1"/>
          </a:fillRef>
          <a:effectRef idx="1">
            <a:schemeClr val="accent1"/>
          </a:effectRef>
          <a:fontRef idx="minor">
            <a:schemeClr val="tx1"/>
          </a:fontRef>
        </p:style>
      </p:cxnSp>
      <p:sp>
        <p:nvSpPr>
          <p:cNvPr id="31" name="椭圆 30"/>
          <p:cNvSpPr/>
          <p:nvPr/>
        </p:nvSpPr>
        <p:spPr>
          <a:xfrm>
            <a:off x="643295" y="392735"/>
            <a:ext cx="188159" cy="188159"/>
          </a:xfrm>
          <a:prstGeom prst="ellipse">
            <a:avLst/>
          </a:prstGeom>
          <a:solidFill>
            <a:srgbClr val="1F98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cxnSp>
        <p:nvCxnSpPr>
          <p:cNvPr id="32" name="直线连接符 31"/>
          <p:cNvCxnSpPr/>
          <p:nvPr/>
        </p:nvCxnSpPr>
        <p:spPr>
          <a:xfrm>
            <a:off x="3573378" y="480413"/>
            <a:ext cx="8618622" cy="0"/>
          </a:xfrm>
          <a:prstGeom prst="line">
            <a:avLst/>
          </a:prstGeom>
          <a:ln w="28575" cmpd="sng">
            <a:solidFill>
              <a:srgbClr val="1F98FF"/>
            </a:solidFill>
          </a:ln>
        </p:spPr>
        <p:style>
          <a:lnRef idx="2">
            <a:schemeClr val="accent1"/>
          </a:lnRef>
          <a:fillRef idx="0">
            <a:schemeClr val="accent1"/>
          </a:fillRef>
          <a:effectRef idx="1">
            <a:schemeClr val="accent1"/>
          </a:effectRef>
          <a:fontRef idx="minor">
            <a:schemeClr val="tx1"/>
          </a:fontRef>
        </p:style>
      </p:cxnSp>
      <p:sp>
        <p:nvSpPr>
          <p:cNvPr id="33" name="矩形 32"/>
          <p:cNvSpPr/>
          <p:nvPr/>
        </p:nvSpPr>
        <p:spPr>
          <a:xfrm>
            <a:off x="0" y="6564739"/>
            <a:ext cx="12192000" cy="314785"/>
          </a:xfrm>
          <a:prstGeom prst="rect">
            <a:avLst/>
          </a:prstGeom>
          <a:solidFill>
            <a:srgbClr val="1F98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3907673305"/>
      </p:ext>
    </p:extLst>
  </p:cSld>
  <p:clrMapOvr>
    <a:masterClrMapping/>
  </p:clrMapOvr>
  <p:transition spd="slow" advTm="0">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矩形 65">
            <a:extLst>
              <a:ext uri="{FF2B5EF4-FFF2-40B4-BE49-F238E27FC236}">
                <a16:creationId xmlns:a16="http://schemas.microsoft.com/office/drawing/2014/main" id="{5322D684-BAA9-4C9A-8B45-EBCA30534F59}"/>
              </a:ext>
            </a:extLst>
          </p:cNvPr>
          <p:cNvSpPr/>
          <p:nvPr/>
        </p:nvSpPr>
        <p:spPr>
          <a:xfrm>
            <a:off x="654397" y="1003633"/>
            <a:ext cx="10353348" cy="4613058"/>
          </a:xfrm>
          <a:prstGeom prst="rect">
            <a:avLst/>
          </a:prstGeom>
        </p:spPr>
        <p:txBody>
          <a:bodyPr wrap="square">
            <a:spAutoFit/>
          </a:bodyPr>
          <a:lstStyle/>
          <a:p>
            <a:pPr algn="just">
              <a:lnSpc>
                <a:spcPct val="150000"/>
              </a:lnSpc>
            </a:pPr>
            <a:r>
              <a:rPr lang="zh-CN" altLang="zh-CN" sz="1800" b="1" kern="100" dirty="0">
                <a:effectLst/>
                <a:latin typeface="Times New Roman" panose="02020603050405020304" pitchFamily="18" charset="0"/>
                <a:ea typeface="思源宋体 CN" panose="02020400000000000000"/>
              </a:rPr>
              <a:t>项目技术风险</a:t>
            </a:r>
            <a:endParaRPr lang="zh-CN" altLang="zh-CN" sz="1800" kern="100" dirty="0">
              <a:effectLst/>
              <a:latin typeface="Times New Roman" panose="02020603050405020304" pitchFamily="18" charset="0"/>
              <a:ea typeface="思源宋体 CN" panose="02020400000000000000"/>
            </a:endParaRPr>
          </a:p>
          <a:p>
            <a:pPr indent="355600" algn="just">
              <a:lnSpc>
                <a:spcPct val="150000"/>
              </a:lnSpc>
            </a:pPr>
            <a:r>
              <a:rPr lang="en-US" altLang="zh-CN" sz="1800" kern="100" dirty="0">
                <a:effectLst/>
                <a:latin typeface="Times New Roman" panose="02020603050405020304" pitchFamily="18" charset="0"/>
                <a:ea typeface="思源宋体 CN" panose="02020400000000000000"/>
              </a:rPr>
              <a:t>1</a:t>
            </a:r>
            <a:r>
              <a:rPr lang="zh-CN" altLang="en-US" sz="1800" kern="100" dirty="0">
                <a:effectLst/>
                <a:latin typeface="Times New Roman" panose="02020603050405020304" pitchFamily="18" charset="0"/>
                <a:ea typeface="思源宋体 CN" panose="02020400000000000000"/>
              </a:rPr>
              <a:t>、项目存在多个和</a:t>
            </a:r>
            <a:r>
              <a:rPr lang="zh-CN" altLang="en-US" sz="1800" kern="100" dirty="0">
                <a:solidFill>
                  <a:srgbClr val="FF0000"/>
                </a:solidFill>
                <a:effectLst/>
                <a:latin typeface="Times New Roman" panose="02020603050405020304" pitchFamily="18" charset="0"/>
                <a:ea typeface="思源宋体 CN" panose="02020400000000000000"/>
              </a:rPr>
              <a:t>其他系统</a:t>
            </a:r>
            <a:r>
              <a:rPr lang="zh-CN" altLang="en-US" sz="1800" kern="100" dirty="0">
                <a:effectLst/>
                <a:latin typeface="Times New Roman" panose="02020603050405020304" pitchFamily="18" charset="0"/>
                <a:ea typeface="思源宋体 CN" panose="02020400000000000000"/>
              </a:rPr>
              <a:t>的接口定义</a:t>
            </a:r>
          </a:p>
          <a:p>
            <a:pPr indent="355600" algn="just">
              <a:lnSpc>
                <a:spcPct val="150000"/>
              </a:lnSpc>
            </a:pPr>
            <a:r>
              <a:rPr lang="en-US" altLang="zh-CN" sz="1800" kern="100" dirty="0">
                <a:effectLst/>
                <a:latin typeface="Times New Roman" panose="02020603050405020304" pitchFamily="18" charset="0"/>
                <a:ea typeface="思源宋体 CN" panose="02020400000000000000"/>
              </a:rPr>
              <a:t>2</a:t>
            </a:r>
            <a:r>
              <a:rPr lang="zh-CN" altLang="en-US" sz="1800" kern="100" dirty="0">
                <a:effectLst/>
                <a:latin typeface="Times New Roman" panose="02020603050405020304" pitchFamily="18" charset="0"/>
                <a:ea typeface="思源宋体 CN" panose="02020400000000000000"/>
              </a:rPr>
              <a:t>、项目中需要特殊的信息</a:t>
            </a:r>
            <a:r>
              <a:rPr lang="zh-CN" altLang="en-US" sz="1800" kern="100" dirty="0">
                <a:solidFill>
                  <a:srgbClr val="FF0000"/>
                </a:solidFill>
                <a:effectLst/>
                <a:latin typeface="Times New Roman" panose="02020603050405020304" pitchFamily="18" charset="0"/>
                <a:ea typeface="思源宋体 CN" panose="02020400000000000000"/>
              </a:rPr>
              <a:t>加解密包</a:t>
            </a:r>
            <a:r>
              <a:rPr lang="zh-CN" altLang="en-US" sz="1800" kern="100" dirty="0">
                <a:effectLst/>
                <a:latin typeface="Times New Roman" panose="02020603050405020304" pitchFamily="18" charset="0"/>
                <a:ea typeface="思源宋体 CN" panose="02020400000000000000"/>
              </a:rPr>
              <a:t>的算法 </a:t>
            </a:r>
            <a:endParaRPr lang="en-US" altLang="zh-CN" sz="1800" kern="100" dirty="0">
              <a:effectLst/>
              <a:latin typeface="Times New Roman" panose="02020603050405020304" pitchFamily="18" charset="0"/>
              <a:ea typeface="思源宋体 CN" panose="02020400000000000000"/>
            </a:endParaRPr>
          </a:p>
          <a:p>
            <a:pPr indent="355600" algn="just">
              <a:lnSpc>
                <a:spcPct val="150000"/>
              </a:lnSpc>
            </a:pPr>
            <a:endParaRPr lang="zh-CN" altLang="en-US" sz="1800" kern="100" dirty="0">
              <a:effectLst/>
              <a:latin typeface="Times New Roman" panose="02020603050405020304" pitchFamily="18" charset="0"/>
              <a:ea typeface="思源宋体 CN" panose="02020400000000000000"/>
            </a:endParaRPr>
          </a:p>
          <a:p>
            <a:pPr algn="just">
              <a:lnSpc>
                <a:spcPct val="150000"/>
              </a:lnSpc>
            </a:pPr>
            <a:r>
              <a:rPr lang="zh-CN" altLang="zh-CN" sz="1800" b="1" kern="100" dirty="0">
                <a:effectLst/>
                <a:latin typeface="Times New Roman" panose="02020603050405020304" pitchFamily="18" charset="0"/>
                <a:ea typeface="思源宋体 CN" panose="02020400000000000000"/>
              </a:rPr>
              <a:t>项目任务处理</a:t>
            </a:r>
            <a:endParaRPr lang="zh-CN" altLang="zh-CN" sz="1800" kern="100" dirty="0">
              <a:effectLst/>
              <a:latin typeface="Times New Roman" panose="02020603050405020304" pitchFamily="18" charset="0"/>
              <a:ea typeface="思源宋体 CN" panose="02020400000000000000"/>
            </a:endParaRPr>
          </a:p>
          <a:p>
            <a:pPr indent="355600" algn="just">
              <a:lnSpc>
                <a:spcPct val="150000"/>
              </a:lnSpc>
            </a:pPr>
            <a:r>
              <a:rPr lang="zh-CN" altLang="en-US" sz="1800" kern="100" dirty="0">
                <a:effectLst/>
                <a:latin typeface="Times New Roman" panose="02020603050405020304" pitchFamily="18" charset="0"/>
                <a:ea typeface="思源宋体 CN" panose="02020400000000000000"/>
              </a:rPr>
              <a:t>今天是</a:t>
            </a:r>
            <a:r>
              <a:rPr lang="en-US" altLang="zh-CN" sz="1800" kern="100" dirty="0">
                <a:effectLst/>
                <a:latin typeface="Times New Roman" panose="02020603050405020304" pitchFamily="18" charset="0"/>
                <a:ea typeface="思源宋体 CN" panose="02020400000000000000"/>
              </a:rPr>
              <a:t>2004/10/28</a:t>
            </a:r>
            <a:r>
              <a:rPr lang="zh-CN" altLang="en-US" sz="1800" kern="100" dirty="0">
                <a:effectLst/>
                <a:latin typeface="Times New Roman" panose="02020603050405020304" pitchFamily="18" charset="0"/>
                <a:ea typeface="思源宋体 CN" panose="02020400000000000000"/>
              </a:rPr>
              <a:t>，你的老板和你谈心，希望你作为此项目的</a:t>
            </a:r>
            <a:r>
              <a:rPr lang="en-US" altLang="zh-CN" sz="1800" kern="100" dirty="0">
                <a:effectLst/>
                <a:latin typeface="Times New Roman" panose="02020603050405020304" pitchFamily="18" charset="0"/>
                <a:ea typeface="思源宋体 CN" panose="02020400000000000000"/>
              </a:rPr>
              <a:t>PM</a:t>
            </a:r>
            <a:r>
              <a:rPr lang="zh-CN" altLang="en-US" sz="1800" kern="100" dirty="0">
                <a:effectLst/>
                <a:latin typeface="Times New Roman" panose="02020603050405020304" pitchFamily="18" charset="0"/>
                <a:ea typeface="思源宋体 CN" panose="02020400000000000000"/>
              </a:rPr>
              <a:t>，除了按照甲方的要求完成项目外，希望本次项目作为公司技术部门结构调整的有利推动器，同时任命原来的参与此项目的技术经理作为项目的总监督来协助完成项目。</a:t>
            </a:r>
          </a:p>
          <a:p>
            <a:pPr indent="355600" algn="just">
              <a:lnSpc>
                <a:spcPct val="150000"/>
              </a:lnSpc>
            </a:pPr>
            <a:r>
              <a:rPr lang="zh-CN" altLang="en-US" sz="1800" kern="100" dirty="0">
                <a:effectLst/>
                <a:latin typeface="Times New Roman" panose="02020603050405020304" pitchFamily="18" charset="0"/>
                <a:ea typeface="思源宋体 CN" panose="02020400000000000000"/>
              </a:rPr>
              <a:t>另外，你得到通知，甲方将派两名开发人员参与此项目，其中一名是研究生刚毕业（具体的开发经验很少）。</a:t>
            </a:r>
          </a:p>
          <a:p>
            <a:pPr indent="355600" algn="just">
              <a:lnSpc>
                <a:spcPct val="150000"/>
              </a:lnSpc>
            </a:pPr>
            <a:endParaRPr lang="zh-CN" altLang="en-US" sz="1800" kern="100" dirty="0">
              <a:effectLst/>
              <a:latin typeface="Times New Roman" panose="02020603050405020304" pitchFamily="18" charset="0"/>
              <a:ea typeface="宋体" panose="02010600030101010101" pitchFamily="2" charset="-122"/>
            </a:endParaRPr>
          </a:p>
        </p:txBody>
      </p:sp>
      <p:sp>
        <p:nvSpPr>
          <p:cNvPr id="26" name="文本框 25">
            <a:extLst>
              <a:ext uri="{FF2B5EF4-FFF2-40B4-BE49-F238E27FC236}">
                <a16:creationId xmlns:a16="http://schemas.microsoft.com/office/drawing/2014/main" id="{CDD677AC-B653-4FDB-B1DA-F732578AFC46}"/>
              </a:ext>
            </a:extLst>
          </p:cNvPr>
          <p:cNvSpPr txBox="1"/>
          <p:nvPr/>
        </p:nvSpPr>
        <p:spPr>
          <a:xfrm>
            <a:off x="905000" y="197791"/>
            <a:ext cx="2802842" cy="523220"/>
          </a:xfrm>
          <a:prstGeom prst="rect">
            <a:avLst/>
          </a:prstGeom>
          <a:noFill/>
        </p:spPr>
        <p:txBody>
          <a:bodyPr wrap="square">
            <a:spAutoFit/>
          </a:bodyPr>
          <a:lstStyle/>
          <a:p>
            <a:pPr lvl="0">
              <a:defRPr/>
            </a:pPr>
            <a:r>
              <a:rPr lang="zh-CN" altLang="en-US" sz="2800" b="1" dirty="0">
                <a:ln w="0">
                  <a:noFill/>
                </a:ln>
                <a:solidFill>
                  <a:prstClr val="black">
                    <a:lumMod val="65000"/>
                    <a:lumOff val="35000"/>
                  </a:prstClr>
                </a:solidFill>
                <a:latin typeface="思源宋体 CN Heavy" panose="02020900000000000000" pitchFamily="18" charset="-122"/>
                <a:ea typeface="思源宋体 CN Heavy" panose="02020900000000000000" pitchFamily="18" charset="-122"/>
              </a:rPr>
              <a:t>项目风险与任务</a:t>
            </a:r>
          </a:p>
        </p:txBody>
      </p:sp>
      <p:cxnSp>
        <p:nvCxnSpPr>
          <p:cNvPr id="30" name="直线连接符 29"/>
          <p:cNvCxnSpPr/>
          <p:nvPr/>
        </p:nvCxnSpPr>
        <p:spPr>
          <a:xfrm>
            <a:off x="0" y="480413"/>
            <a:ext cx="654397" cy="0"/>
          </a:xfrm>
          <a:prstGeom prst="line">
            <a:avLst/>
          </a:prstGeom>
          <a:ln w="28575" cmpd="sng">
            <a:solidFill>
              <a:srgbClr val="1F98FF"/>
            </a:solidFill>
          </a:ln>
        </p:spPr>
        <p:style>
          <a:lnRef idx="2">
            <a:schemeClr val="accent1"/>
          </a:lnRef>
          <a:fillRef idx="0">
            <a:schemeClr val="accent1"/>
          </a:fillRef>
          <a:effectRef idx="1">
            <a:schemeClr val="accent1"/>
          </a:effectRef>
          <a:fontRef idx="minor">
            <a:schemeClr val="tx1"/>
          </a:fontRef>
        </p:style>
      </p:cxnSp>
      <p:sp>
        <p:nvSpPr>
          <p:cNvPr id="31" name="椭圆 30"/>
          <p:cNvSpPr/>
          <p:nvPr/>
        </p:nvSpPr>
        <p:spPr>
          <a:xfrm>
            <a:off x="643295" y="392735"/>
            <a:ext cx="188159" cy="188159"/>
          </a:xfrm>
          <a:prstGeom prst="ellipse">
            <a:avLst/>
          </a:prstGeom>
          <a:solidFill>
            <a:srgbClr val="1F98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cxnSp>
        <p:nvCxnSpPr>
          <p:cNvPr id="32" name="直线连接符 31"/>
          <p:cNvCxnSpPr/>
          <p:nvPr/>
        </p:nvCxnSpPr>
        <p:spPr>
          <a:xfrm>
            <a:off x="3573378" y="480413"/>
            <a:ext cx="8618622" cy="0"/>
          </a:xfrm>
          <a:prstGeom prst="line">
            <a:avLst/>
          </a:prstGeom>
          <a:ln w="28575" cmpd="sng">
            <a:solidFill>
              <a:srgbClr val="1F98FF"/>
            </a:solidFill>
          </a:ln>
        </p:spPr>
        <p:style>
          <a:lnRef idx="2">
            <a:schemeClr val="accent1"/>
          </a:lnRef>
          <a:fillRef idx="0">
            <a:schemeClr val="accent1"/>
          </a:fillRef>
          <a:effectRef idx="1">
            <a:schemeClr val="accent1"/>
          </a:effectRef>
          <a:fontRef idx="minor">
            <a:schemeClr val="tx1"/>
          </a:fontRef>
        </p:style>
      </p:cxnSp>
      <p:sp>
        <p:nvSpPr>
          <p:cNvPr id="33" name="矩形 32"/>
          <p:cNvSpPr/>
          <p:nvPr/>
        </p:nvSpPr>
        <p:spPr>
          <a:xfrm>
            <a:off x="0" y="6564739"/>
            <a:ext cx="12192000" cy="314785"/>
          </a:xfrm>
          <a:prstGeom prst="rect">
            <a:avLst/>
          </a:prstGeom>
          <a:solidFill>
            <a:srgbClr val="1F98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3557275631"/>
      </p:ext>
    </p:extLst>
  </p:cSld>
  <p:clrMapOvr>
    <a:masterClrMapping/>
  </p:clrMapOvr>
  <p:transition spd="slow" advTm="0">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descr="未标题-1.jpg"/>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0" y="0"/>
            <a:ext cx="12185904" cy="6858000"/>
          </a:xfrm>
          <a:prstGeom prst="rect">
            <a:avLst/>
          </a:prstGeom>
        </p:spPr>
      </p:pic>
      <p:sp>
        <p:nvSpPr>
          <p:cNvPr id="8" name="六边形 7"/>
          <p:cNvSpPr/>
          <p:nvPr/>
        </p:nvSpPr>
        <p:spPr>
          <a:xfrm rot="5400000">
            <a:off x="1593721" y="1996303"/>
            <a:ext cx="2621072" cy="2259545"/>
          </a:xfrm>
          <a:prstGeom prst="hexagon">
            <a:avLst/>
          </a:prstGeom>
          <a:solidFill>
            <a:srgbClr val="1F98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11" name="文本框 10">
            <a:extLst>
              <a:ext uri="{FF2B5EF4-FFF2-40B4-BE49-F238E27FC236}">
                <a16:creationId xmlns:a16="http://schemas.microsoft.com/office/drawing/2014/main" id="{D05268C7-28F6-466D-B6CB-2B2ADC693FD4}"/>
              </a:ext>
            </a:extLst>
          </p:cNvPr>
          <p:cNvSpPr txBox="1"/>
          <p:nvPr/>
        </p:nvSpPr>
        <p:spPr>
          <a:xfrm>
            <a:off x="1899639" y="2290069"/>
            <a:ext cx="2118247" cy="1446550"/>
          </a:xfrm>
          <a:prstGeom prst="rect">
            <a:avLst/>
          </a:prstGeom>
          <a:noFill/>
        </p:spPr>
        <p:txBody>
          <a:bodyPr wrap="square" rtlCol="0">
            <a:spAutoFit/>
          </a:bodyPr>
          <a:lstStyle/>
          <a:p>
            <a:pPr algn="ctr"/>
            <a:r>
              <a:rPr lang="en-US" altLang="zh-CN" sz="8800" dirty="0">
                <a:solidFill>
                  <a:schemeClr val="bg1"/>
                </a:solidFill>
                <a:latin typeface="Arial Black" panose="020B0A04020102020204" pitchFamily="34" charset="0"/>
                <a:ea typeface="思源宋体 CN" panose="02020400000000000000" pitchFamily="18" charset="-122"/>
              </a:rPr>
              <a:t>02</a:t>
            </a:r>
            <a:endParaRPr lang="zh-CN" altLang="en-US" sz="3600" dirty="0">
              <a:solidFill>
                <a:schemeClr val="bg1"/>
              </a:solidFill>
              <a:latin typeface="Arial Black" panose="020B0A04020102020204" pitchFamily="34" charset="0"/>
              <a:ea typeface="思源宋体 CN" panose="02020400000000000000" pitchFamily="18" charset="-122"/>
            </a:endParaRPr>
          </a:p>
        </p:txBody>
      </p:sp>
      <p:sp>
        <p:nvSpPr>
          <p:cNvPr id="12" name="文本框 20">
            <a:extLst>
              <a:ext uri="{FF2B5EF4-FFF2-40B4-BE49-F238E27FC236}">
                <a16:creationId xmlns:a16="http://schemas.microsoft.com/office/drawing/2014/main" id="{3C42A1D6-7F80-49AE-9BF1-BAB283495F38}"/>
              </a:ext>
            </a:extLst>
          </p:cNvPr>
          <p:cNvSpPr txBox="1">
            <a:spLocks noChangeArrowheads="1"/>
          </p:cNvSpPr>
          <p:nvPr/>
        </p:nvSpPr>
        <p:spPr bwMode="auto">
          <a:xfrm>
            <a:off x="4451722" y="2361561"/>
            <a:ext cx="4505528" cy="8309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lvl="0" defTabSz="1219170">
              <a:lnSpc>
                <a:spcPct val="100000"/>
              </a:lnSpc>
              <a:spcBef>
                <a:spcPct val="0"/>
              </a:spcBef>
              <a:buNone/>
            </a:pPr>
            <a:r>
              <a:rPr lang="zh-CN" altLang="en-US" sz="4800" b="1" dirty="0">
                <a:solidFill>
                  <a:prstClr val="black">
                    <a:lumMod val="65000"/>
                    <a:lumOff val="35000"/>
                  </a:prstClr>
                </a:solidFill>
                <a:latin typeface="思源宋体 CN Heavy" panose="02020900000000000000" pitchFamily="18" charset="-122"/>
                <a:ea typeface="思源宋体 CN Heavy" panose="02020900000000000000" pitchFamily="18" charset="-122"/>
              </a:rPr>
              <a:t>项目作业回答</a:t>
            </a:r>
          </a:p>
        </p:txBody>
      </p:sp>
      <p:sp>
        <p:nvSpPr>
          <p:cNvPr id="2" name="矩形 1">
            <a:extLst>
              <a:ext uri="{FF2B5EF4-FFF2-40B4-BE49-F238E27FC236}">
                <a16:creationId xmlns:a16="http://schemas.microsoft.com/office/drawing/2014/main" id="{0F197C33-6AEA-7056-1905-EB0E12BE4164}"/>
              </a:ext>
            </a:extLst>
          </p:cNvPr>
          <p:cNvSpPr/>
          <p:nvPr/>
        </p:nvSpPr>
        <p:spPr>
          <a:xfrm>
            <a:off x="4467399" y="3261554"/>
            <a:ext cx="5288141" cy="417358"/>
          </a:xfrm>
          <a:prstGeom prst="rect">
            <a:avLst/>
          </a:prstGeom>
        </p:spPr>
        <p:txBody>
          <a:bodyPr wrap="square">
            <a:spAutoFit/>
          </a:bodyPr>
          <a:lstStyle/>
          <a:p>
            <a:pPr lvl="0">
              <a:lnSpc>
                <a:spcPct val="130000"/>
              </a:lnSpc>
              <a:defRPr/>
            </a:pPr>
            <a:r>
              <a:rPr lang="en-US" altLang="zh-CN" dirty="0">
                <a:solidFill>
                  <a:prstClr val="black">
                    <a:lumMod val="65000"/>
                    <a:lumOff val="35000"/>
                  </a:prstClr>
                </a:solidFill>
                <a:latin typeface="思源宋体 CN" panose="02020400000000000000" pitchFamily="18" charset="-122"/>
                <a:ea typeface="思源宋体 CN" panose="02020400000000000000" pitchFamily="18" charset="-122"/>
              </a:rPr>
              <a:t>Project Assignment Answer</a:t>
            </a:r>
          </a:p>
        </p:txBody>
      </p:sp>
    </p:spTree>
    <p:extLst>
      <p:ext uri="{BB962C8B-B14F-4D97-AF65-F5344CB8AC3E}">
        <p14:creationId xmlns:p14="http://schemas.microsoft.com/office/powerpoint/2010/main" val="3146309805"/>
      </p:ext>
    </p:extLst>
  </p:cSld>
  <p:clrMapOvr>
    <a:masterClrMapping/>
  </p:clrMapOvr>
  <p:transition spd="slow" advTm="0">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strips(downLeft)">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down)">
                                      <p:cBhvr>
                                        <p:cTn id="12" dur="500"/>
                                        <p:tgtEl>
                                          <p:spTgt spid="8"/>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wipe(down)">
                                      <p:cBhvr>
                                        <p:cTn id="15" dur="500"/>
                                        <p:tgtEl>
                                          <p:spTgt spid="11"/>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wipe(left)">
                                      <p:cBhvr>
                                        <p:cTn id="18" dur="500"/>
                                        <p:tgtEl>
                                          <p:spTgt spid="12"/>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wipe(left)">
                                      <p:cBhvr>
                                        <p:cTn id="2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1" grpId="0"/>
      <p:bldP spid="12" grpId="0"/>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文本框 19">
            <a:extLst>
              <a:ext uri="{FF2B5EF4-FFF2-40B4-BE49-F238E27FC236}">
                <a16:creationId xmlns:a16="http://schemas.microsoft.com/office/drawing/2014/main" id="{CDD677AC-B653-4FDB-B1DA-F732578AFC46}"/>
              </a:ext>
            </a:extLst>
          </p:cNvPr>
          <p:cNvSpPr txBox="1"/>
          <p:nvPr/>
        </p:nvSpPr>
        <p:spPr>
          <a:xfrm>
            <a:off x="905000" y="197791"/>
            <a:ext cx="2543175" cy="523220"/>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800" b="1" dirty="0">
                <a:ln w="0">
                  <a:noFill/>
                </a:ln>
                <a:solidFill>
                  <a:prstClr val="black">
                    <a:lumMod val="65000"/>
                    <a:lumOff val="35000"/>
                  </a:prstClr>
                </a:solidFill>
                <a:latin typeface="思源宋体 CN Heavy" panose="02020900000000000000" pitchFamily="18" charset="-122"/>
                <a:ea typeface="思源宋体 CN Heavy" panose="02020900000000000000" pitchFamily="18" charset="-122"/>
              </a:rPr>
              <a:t>任务一</a:t>
            </a:r>
            <a:endParaRPr kumimoji="0" lang="en-US" altLang="zh-CN" sz="2800" b="1" i="0" u="none" strike="noStrike" kern="1200" cap="none" spc="0" normalizeH="0" baseline="0" noProof="0" dirty="0">
              <a:ln w="0">
                <a:noFill/>
              </a:ln>
              <a:solidFill>
                <a:prstClr val="black">
                  <a:lumMod val="65000"/>
                  <a:lumOff val="35000"/>
                </a:prstClr>
              </a:solidFill>
              <a:effectLst/>
              <a:uLnTx/>
              <a:uFillTx/>
              <a:latin typeface="思源宋体 CN Heavy" panose="02020900000000000000" pitchFamily="18" charset="-122"/>
              <a:ea typeface="思源宋体 CN Heavy" panose="02020900000000000000" pitchFamily="18" charset="-122"/>
              <a:cs typeface="+mn-cs"/>
            </a:endParaRPr>
          </a:p>
        </p:txBody>
      </p:sp>
      <p:grpSp>
        <p:nvGrpSpPr>
          <p:cNvPr id="59" name="组合 58">
            <a:extLst>
              <a:ext uri="{FF2B5EF4-FFF2-40B4-BE49-F238E27FC236}">
                <a16:creationId xmlns:a16="http://schemas.microsoft.com/office/drawing/2014/main" id="{AB674260-837A-4B14-B420-0D42142CC081}"/>
              </a:ext>
            </a:extLst>
          </p:cNvPr>
          <p:cNvGrpSpPr/>
          <p:nvPr/>
        </p:nvGrpSpPr>
        <p:grpSpPr>
          <a:xfrm>
            <a:off x="831454" y="1674807"/>
            <a:ext cx="8680681" cy="2084191"/>
            <a:chOff x="5370040" y="1570999"/>
            <a:chExt cx="8680681" cy="2084191"/>
          </a:xfrm>
        </p:grpSpPr>
        <p:sp>
          <p:nvSpPr>
            <p:cNvPr id="60" name="六边形 25">
              <a:extLst>
                <a:ext uri="{FF2B5EF4-FFF2-40B4-BE49-F238E27FC236}">
                  <a16:creationId xmlns:a16="http://schemas.microsoft.com/office/drawing/2014/main" id="{366AD058-12AE-4291-9F0A-7983C98A9369}"/>
                </a:ext>
              </a:extLst>
            </p:cNvPr>
            <p:cNvSpPr/>
            <p:nvPr/>
          </p:nvSpPr>
          <p:spPr>
            <a:xfrm>
              <a:off x="5370040" y="1570999"/>
              <a:ext cx="725960" cy="808597"/>
            </a:xfrm>
            <a:custGeom>
              <a:avLst/>
              <a:gdLst>
                <a:gd name="connsiteX0" fmla="*/ 756510 w 1287625"/>
                <a:gd name="connsiteY0" fmla="*/ 26625 h 1434197"/>
                <a:gd name="connsiteX1" fmla="*/ 1148322 w 1287625"/>
                <a:gd name="connsiteY1" fmla="*/ 222531 h 1434197"/>
                <a:gd name="connsiteX2" fmla="*/ 1287625 w 1287625"/>
                <a:gd name="connsiteY2" fmla="*/ 447927 h 1434197"/>
                <a:gd name="connsiteX3" fmla="*/ 1287625 w 1287625"/>
                <a:gd name="connsiteY3" fmla="*/ 986270 h 1434197"/>
                <a:gd name="connsiteX4" fmla="*/ 1148322 w 1287625"/>
                <a:gd name="connsiteY4" fmla="*/ 1211666 h 1434197"/>
                <a:gd name="connsiteX5" fmla="*/ 756510 w 1287625"/>
                <a:gd name="connsiteY5" fmla="*/ 1407572 h 1434197"/>
                <a:gd name="connsiteX6" fmla="*/ 531114 w 1287625"/>
                <a:gd name="connsiteY6" fmla="*/ 1407572 h 1434197"/>
                <a:gd name="connsiteX7" fmla="*/ 139302 w 1287625"/>
                <a:gd name="connsiteY7" fmla="*/ 1211666 h 1434197"/>
                <a:gd name="connsiteX8" fmla="*/ 0 w 1287625"/>
                <a:gd name="connsiteY8" fmla="*/ 986270 h 1434197"/>
                <a:gd name="connsiteX9" fmla="*/ 0 w 1287625"/>
                <a:gd name="connsiteY9" fmla="*/ 447927 h 1434197"/>
                <a:gd name="connsiteX10" fmla="*/ 139302 w 1287625"/>
                <a:gd name="connsiteY10" fmla="*/ 222531 h 1434197"/>
                <a:gd name="connsiteX11" fmla="*/ 531114 w 1287625"/>
                <a:gd name="connsiteY11" fmla="*/ 26625 h 1434197"/>
                <a:gd name="connsiteX12" fmla="*/ 756510 w 1287625"/>
                <a:gd name="connsiteY12" fmla="*/ 26625 h 14341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87625" h="1434197">
                  <a:moveTo>
                    <a:pt x="756510" y="26625"/>
                  </a:moveTo>
                  <a:lnTo>
                    <a:pt x="1148322" y="222531"/>
                  </a:lnTo>
                  <a:cubicBezTo>
                    <a:pt x="1233715" y="265227"/>
                    <a:pt x="1287625" y="352455"/>
                    <a:pt x="1287625" y="447927"/>
                  </a:cubicBezTo>
                  <a:lnTo>
                    <a:pt x="1287625" y="986270"/>
                  </a:lnTo>
                  <a:cubicBezTo>
                    <a:pt x="1287625" y="1081742"/>
                    <a:pt x="1233715" y="1168970"/>
                    <a:pt x="1148322" y="1211666"/>
                  </a:cubicBezTo>
                  <a:lnTo>
                    <a:pt x="756510" y="1407572"/>
                  </a:lnTo>
                  <a:cubicBezTo>
                    <a:pt x="685510" y="1443072"/>
                    <a:pt x="602114" y="1443072"/>
                    <a:pt x="531114" y="1407572"/>
                  </a:cubicBezTo>
                  <a:lnTo>
                    <a:pt x="139302" y="1211666"/>
                  </a:lnTo>
                  <a:cubicBezTo>
                    <a:pt x="53910" y="1168970"/>
                    <a:pt x="0" y="1081742"/>
                    <a:pt x="0" y="986270"/>
                  </a:cubicBezTo>
                  <a:lnTo>
                    <a:pt x="0" y="447927"/>
                  </a:lnTo>
                  <a:cubicBezTo>
                    <a:pt x="0" y="352455"/>
                    <a:pt x="53910" y="265227"/>
                    <a:pt x="139302" y="222531"/>
                  </a:cubicBezTo>
                  <a:lnTo>
                    <a:pt x="531114" y="26625"/>
                  </a:lnTo>
                  <a:cubicBezTo>
                    <a:pt x="602114" y="-8875"/>
                    <a:pt x="685510" y="-8875"/>
                    <a:pt x="756510" y="26625"/>
                  </a:cubicBezTo>
                </a:path>
              </a:pathLst>
            </a:custGeom>
            <a:solidFill>
              <a:srgbClr val="1F98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prstClr val="white"/>
                  </a:solidFill>
                  <a:effectLst/>
                  <a:uLnTx/>
                  <a:uFillTx/>
                  <a:latin typeface="Arial Black" panose="020B0A04020102020204" pitchFamily="34" charset="0"/>
                  <a:ea typeface="思源宋体 CN" panose="02020400000000000000" pitchFamily="18" charset="-122"/>
                </a:rPr>
                <a:t>01</a:t>
              </a:r>
              <a:endParaRPr kumimoji="0" lang="zh-CN" altLang="en-US" sz="2800" b="0" i="0" u="none" strike="noStrike" kern="1200" cap="none" spc="0" normalizeH="0" baseline="0" noProof="0" dirty="0">
                <a:ln>
                  <a:noFill/>
                </a:ln>
                <a:solidFill>
                  <a:prstClr val="white"/>
                </a:solidFill>
                <a:effectLst/>
                <a:uLnTx/>
                <a:uFillTx/>
                <a:latin typeface="Arial Black" panose="020B0A04020102020204" pitchFamily="34" charset="0"/>
                <a:ea typeface="思源宋体 CN" panose="02020400000000000000" pitchFamily="18" charset="-122"/>
              </a:endParaRPr>
            </a:p>
          </p:txBody>
        </p:sp>
        <p:grpSp>
          <p:nvGrpSpPr>
            <p:cNvPr id="61" name="组合 60">
              <a:extLst>
                <a:ext uri="{FF2B5EF4-FFF2-40B4-BE49-F238E27FC236}">
                  <a16:creationId xmlns:a16="http://schemas.microsoft.com/office/drawing/2014/main" id="{7146B363-8722-44DA-AC49-3F822C2F5D0C}"/>
                </a:ext>
              </a:extLst>
            </p:cNvPr>
            <p:cNvGrpSpPr/>
            <p:nvPr/>
          </p:nvGrpSpPr>
          <p:grpSpPr>
            <a:xfrm>
              <a:off x="6327485" y="1570999"/>
              <a:ext cx="7723236" cy="2084191"/>
              <a:chOff x="650811" y="1136539"/>
              <a:chExt cx="7723236" cy="2084191"/>
            </a:xfrm>
          </p:grpSpPr>
          <p:sp>
            <p:nvSpPr>
              <p:cNvPr id="62" name="对角圆角矩形 29">
                <a:extLst>
                  <a:ext uri="{FF2B5EF4-FFF2-40B4-BE49-F238E27FC236}">
                    <a16:creationId xmlns:a16="http://schemas.microsoft.com/office/drawing/2014/main" id="{9768D795-3EEE-4A54-B57A-9F495E36EC06}"/>
                  </a:ext>
                </a:extLst>
              </p:cNvPr>
              <p:cNvSpPr/>
              <p:nvPr/>
            </p:nvSpPr>
            <p:spPr>
              <a:xfrm>
                <a:off x="650811" y="1136539"/>
                <a:ext cx="1499905" cy="459176"/>
              </a:xfrm>
              <a:prstGeom prst="roundRect">
                <a:avLst>
                  <a:gd name="adj" fmla="val 50000"/>
                </a:avLst>
              </a:prstGeom>
              <a:solidFill>
                <a:srgbClr val="1F98FF"/>
              </a:solidFill>
              <a:ln>
                <a:noFill/>
              </a:ln>
            </p:spPr>
            <p:style>
              <a:lnRef idx="2">
                <a:schemeClr val="accent1">
                  <a:shade val="50000"/>
                </a:schemeClr>
              </a:lnRef>
              <a:fillRef idx="1">
                <a:schemeClr val="accent1"/>
              </a:fillRef>
              <a:effectRef idx="0">
                <a:schemeClr val="accent1"/>
              </a:effectRef>
              <a:fontRef idx="minor">
                <a:schemeClr val="lt1"/>
              </a:fontRef>
            </p:style>
            <p:txBody>
              <a:bodyPr lIns="115155" tIns="57577" rIns="115155" bIns="57577" anchor="ctr"/>
              <a:lstStyle/>
              <a:p>
                <a:pPr algn="ctr" defTabSz="1219170">
                  <a:defRPr/>
                </a:pPr>
                <a:r>
                  <a:rPr lang="zh-CN" altLang="en-US" sz="2000" b="1" dirty="0">
                    <a:solidFill>
                      <a:schemeClr val="bg1"/>
                    </a:solidFill>
                    <a:latin typeface="思源宋体 CN" panose="02020400000000000000" pitchFamily="18" charset="-122"/>
                    <a:ea typeface="思源宋体 CN" panose="02020400000000000000" pitchFamily="18" charset="-122"/>
                    <a:sym typeface="FZHei-B01S" panose="02010601030101010101" pitchFamily="2" charset="-122"/>
                  </a:rPr>
                  <a:t>收集需求</a:t>
                </a:r>
              </a:p>
            </p:txBody>
          </p:sp>
          <p:sp>
            <p:nvSpPr>
              <p:cNvPr id="63" name="文本框 62">
                <a:extLst>
                  <a:ext uri="{FF2B5EF4-FFF2-40B4-BE49-F238E27FC236}">
                    <a16:creationId xmlns:a16="http://schemas.microsoft.com/office/drawing/2014/main" id="{7FDE10ED-C126-429F-AEE3-80E3CC487948}"/>
                  </a:ext>
                </a:extLst>
              </p:cNvPr>
              <p:cNvSpPr txBox="1"/>
              <p:nvPr/>
            </p:nvSpPr>
            <p:spPr>
              <a:xfrm>
                <a:off x="650811" y="1694543"/>
                <a:ext cx="7723236" cy="1526187"/>
              </a:xfrm>
              <a:prstGeom prst="rect">
                <a:avLst/>
              </a:prstGeom>
              <a:noFill/>
            </p:spPr>
            <p:txBody>
              <a:bodyPr wrap="square">
                <a:spAutoFit/>
              </a:bodyPr>
              <a:lstStyle/>
              <a:p>
                <a:pPr>
                  <a:lnSpc>
                    <a:spcPct val="150000"/>
                  </a:lnSpc>
                  <a:defRPr/>
                </a:pPr>
                <a:r>
                  <a:rPr lang="zh-CN" altLang="en-US" sz="1600" kern="0" dirty="0">
                    <a:solidFill>
                      <a:schemeClr val="tx1">
                        <a:lumMod val="65000"/>
                        <a:lumOff val="35000"/>
                      </a:schemeClr>
                    </a:solidFill>
                    <a:latin typeface="思源宋体 CN" panose="02020400000000000000" pitchFamily="18" charset="-122"/>
                    <a:ea typeface="思源宋体 CN" panose="02020400000000000000" pitchFamily="18" charset="-122"/>
                    <a:cs typeface="+mn-ea"/>
                    <a:sym typeface="思源黑体 CN Bold" panose="020B0800000000000000" pitchFamily="34" charset="-122"/>
                  </a:rPr>
                  <a:t>由于项目的需求尚未明确，首要的步骤就是收集需求，通过与利益相关者（客户利益相关者、决策者、用户、系统管理员、其他相关部门、内部利益相关者、行政人员、工程团队等）进行沟通，了解他们对于产品或服务的需求和预期，形式上包括会议、访谈、问卷调查等，充分考虑甲方的需求、甲方的用户的需求。</a:t>
                </a:r>
              </a:p>
            </p:txBody>
          </p:sp>
        </p:grpSp>
      </p:grpSp>
      <p:grpSp>
        <p:nvGrpSpPr>
          <p:cNvPr id="64" name="组合 63">
            <a:extLst>
              <a:ext uri="{FF2B5EF4-FFF2-40B4-BE49-F238E27FC236}">
                <a16:creationId xmlns:a16="http://schemas.microsoft.com/office/drawing/2014/main" id="{B86DD317-E84F-41C8-AD64-6ADE38834050}"/>
              </a:ext>
            </a:extLst>
          </p:cNvPr>
          <p:cNvGrpSpPr/>
          <p:nvPr/>
        </p:nvGrpSpPr>
        <p:grpSpPr>
          <a:xfrm>
            <a:off x="831454" y="4202815"/>
            <a:ext cx="8680681" cy="1769710"/>
            <a:chOff x="5370040" y="1570999"/>
            <a:chExt cx="8680681" cy="1769710"/>
          </a:xfrm>
        </p:grpSpPr>
        <p:sp>
          <p:nvSpPr>
            <p:cNvPr id="65" name="六边形 25">
              <a:extLst>
                <a:ext uri="{FF2B5EF4-FFF2-40B4-BE49-F238E27FC236}">
                  <a16:creationId xmlns:a16="http://schemas.microsoft.com/office/drawing/2014/main" id="{738B2FA2-C2D7-444C-99A7-A2A77571EE5B}"/>
                </a:ext>
              </a:extLst>
            </p:cNvPr>
            <p:cNvSpPr/>
            <p:nvPr/>
          </p:nvSpPr>
          <p:spPr>
            <a:xfrm>
              <a:off x="5370040" y="1570999"/>
              <a:ext cx="725960" cy="808597"/>
            </a:xfrm>
            <a:custGeom>
              <a:avLst/>
              <a:gdLst>
                <a:gd name="connsiteX0" fmla="*/ 756510 w 1287625"/>
                <a:gd name="connsiteY0" fmla="*/ 26625 h 1434197"/>
                <a:gd name="connsiteX1" fmla="*/ 1148322 w 1287625"/>
                <a:gd name="connsiteY1" fmla="*/ 222531 h 1434197"/>
                <a:gd name="connsiteX2" fmla="*/ 1287625 w 1287625"/>
                <a:gd name="connsiteY2" fmla="*/ 447927 h 1434197"/>
                <a:gd name="connsiteX3" fmla="*/ 1287625 w 1287625"/>
                <a:gd name="connsiteY3" fmla="*/ 986270 h 1434197"/>
                <a:gd name="connsiteX4" fmla="*/ 1148322 w 1287625"/>
                <a:gd name="connsiteY4" fmla="*/ 1211666 h 1434197"/>
                <a:gd name="connsiteX5" fmla="*/ 756510 w 1287625"/>
                <a:gd name="connsiteY5" fmla="*/ 1407572 h 1434197"/>
                <a:gd name="connsiteX6" fmla="*/ 531114 w 1287625"/>
                <a:gd name="connsiteY6" fmla="*/ 1407572 h 1434197"/>
                <a:gd name="connsiteX7" fmla="*/ 139302 w 1287625"/>
                <a:gd name="connsiteY7" fmla="*/ 1211666 h 1434197"/>
                <a:gd name="connsiteX8" fmla="*/ 0 w 1287625"/>
                <a:gd name="connsiteY8" fmla="*/ 986270 h 1434197"/>
                <a:gd name="connsiteX9" fmla="*/ 0 w 1287625"/>
                <a:gd name="connsiteY9" fmla="*/ 447927 h 1434197"/>
                <a:gd name="connsiteX10" fmla="*/ 139302 w 1287625"/>
                <a:gd name="connsiteY10" fmla="*/ 222531 h 1434197"/>
                <a:gd name="connsiteX11" fmla="*/ 531114 w 1287625"/>
                <a:gd name="connsiteY11" fmla="*/ 26625 h 1434197"/>
                <a:gd name="connsiteX12" fmla="*/ 756510 w 1287625"/>
                <a:gd name="connsiteY12" fmla="*/ 26625 h 14341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87625" h="1434197">
                  <a:moveTo>
                    <a:pt x="756510" y="26625"/>
                  </a:moveTo>
                  <a:lnTo>
                    <a:pt x="1148322" y="222531"/>
                  </a:lnTo>
                  <a:cubicBezTo>
                    <a:pt x="1233715" y="265227"/>
                    <a:pt x="1287625" y="352455"/>
                    <a:pt x="1287625" y="447927"/>
                  </a:cubicBezTo>
                  <a:lnTo>
                    <a:pt x="1287625" y="986270"/>
                  </a:lnTo>
                  <a:cubicBezTo>
                    <a:pt x="1287625" y="1081742"/>
                    <a:pt x="1233715" y="1168970"/>
                    <a:pt x="1148322" y="1211666"/>
                  </a:cubicBezTo>
                  <a:lnTo>
                    <a:pt x="756510" y="1407572"/>
                  </a:lnTo>
                  <a:cubicBezTo>
                    <a:pt x="685510" y="1443072"/>
                    <a:pt x="602114" y="1443072"/>
                    <a:pt x="531114" y="1407572"/>
                  </a:cubicBezTo>
                  <a:lnTo>
                    <a:pt x="139302" y="1211666"/>
                  </a:lnTo>
                  <a:cubicBezTo>
                    <a:pt x="53910" y="1168970"/>
                    <a:pt x="0" y="1081742"/>
                    <a:pt x="0" y="986270"/>
                  </a:cubicBezTo>
                  <a:lnTo>
                    <a:pt x="0" y="447927"/>
                  </a:lnTo>
                  <a:cubicBezTo>
                    <a:pt x="0" y="352455"/>
                    <a:pt x="53910" y="265227"/>
                    <a:pt x="139302" y="222531"/>
                  </a:cubicBezTo>
                  <a:lnTo>
                    <a:pt x="531114" y="26625"/>
                  </a:lnTo>
                  <a:cubicBezTo>
                    <a:pt x="602114" y="-8875"/>
                    <a:pt x="685510" y="-8875"/>
                    <a:pt x="756510" y="26625"/>
                  </a:cubicBezTo>
                </a:path>
              </a:pathLst>
            </a:custGeom>
            <a:solidFill>
              <a:srgbClr val="5FB2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prstClr val="white"/>
                  </a:solidFill>
                  <a:effectLst/>
                  <a:uLnTx/>
                  <a:uFillTx/>
                  <a:latin typeface="Arial Black" panose="020B0A04020102020204" pitchFamily="34" charset="0"/>
                  <a:ea typeface="思源宋体 CN" panose="02020400000000000000" pitchFamily="18" charset="-122"/>
                </a:rPr>
                <a:t>02</a:t>
              </a:r>
              <a:endParaRPr kumimoji="0" lang="zh-CN" altLang="en-US" sz="2800" b="0" i="0" u="none" strike="noStrike" kern="1200" cap="none" spc="0" normalizeH="0" baseline="0" noProof="0" dirty="0">
                <a:ln>
                  <a:noFill/>
                </a:ln>
                <a:solidFill>
                  <a:prstClr val="white"/>
                </a:solidFill>
                <a:effectLst/>
                <a:uLnTx/>
                <a:uFillTx/>
                <a:latin typeface="Arial Black" panose="020B0A04020102020204" pitchFamily="34" charset="0"/>
                <a:ea typeface="思源宋体 CN" panose="02020400000000000000" pitchFamily="18" charset="-122"/>
              </a:endParaRPr>
            </a:p>
          </p:txBody>
        </p:sp>
        <p:grpSp>
          <p:nvGrpSpPr>
            <p:cNvPr id="66" name="组合 65">
              <a:extLst>
                <a:ext uri="{FF2B5EF4-FFF2-40B4-BE49-F238E27FC236}">
                  <a16:creationId xmlns:a16="http://schemas.microsoft.com/office/drawing/2014/main" id="{E642CC79-32CF-419F-AB11-8F1463114F86}"/>
                </a:ext>
              </a:extLst>
            </p:cNvPr>
            <p:cNvGrpSpPr/>
            <p:nvPr/>
          </p:nvGrpSpPr>
          <p:grpSpPr>
            <a:xfrm>
              <a:off x="6327484" y="1570999"/>
              <a:ext cx="7723237" cy="1769710"/>
              <a:chOff x="650810" y="1136539"/>
              <a:chExt cx="7723237" cy="1769710"/>
            </a:xfrm>
          </p:grpSpPr>
          <p:sp>
            <p:nvSpPr>
              <p:cNvPr id="67" name="对角圆角矩形 29">
                <a:extLst>
                  <a:ext uri="{FF2B5EF4-FFF2-40B4-BE49-F238E27FC236}">
                    <a16:creationId xmlns:a16="http://schemas.microsoft.com/office/drawing/2014/main" id="{29AFEA22-E684-4E2F-846B-36BBCA2139C2}"/>
                  </a:ext>
                </a:extLst>
              </p:cNvPr>
              <p:cNvSpPr/>
              <p:nvPr/>
            </p:nvSpPr>
            <p:spPr>
              <a:xfrm>
                <a:off x="650811" y="1136539"/>
                <a:ext cx="1499905" cy="459176"/>
              </a:xfrm>
              <a:prstGeom prst="roundRect">
                <a:avLst>
                  <a:gd name="adj" fmla="val 50000"/>
                </a:avLst>
              </a:prstGeom>
              <a:solidFill>
                <a:srgbClr val="5FB2B0"/>
              </a:solidFill>
              <a:ln>
                <a:noFill/>
              </a:ln>
            </p:spPr>
            <p:style>
              <a:lnRef idx="2">
                <a:schemeClr val="accent1">
                  <a:shade val="50000"/>
                </a:schemeClr>
              </a:lnRef>
              <a:fillRef idx="1">
                <a:schemeClr val="accent1"/>
              </a:fillRef>
              <a:effectRef idx="0">
                <a:schemeClr val="accent1"/>
              </a:effectRef>
              <a:fontRef idx="minor">
                <a:schemeClr val="lt1"/>
              </a:fontRef>
            </p:style>
            <p:txBody>
              <a:bodyPr lIns="115155" tIns="57577" rIns="115155" bIns="57577" anchor="ctr"/>
              <a:lstStyle/>
              <a:p>
                <a:pPr algn="ctr" defTabSz="1219170">
                  <a:defRPr/>
                </a:pPr>
                <a:r>
                  <a:rPr lang="zh-CN" altLang="en-US" sz="2000" b="1" dirty="0">
                    <a:solidFill>
                      <a:schemeClr val="bg1"/>
                    </a:solidFill>
                    <a:latin typeface="思源宋体 CN" panose="02020400000000000000" pitchFamily="18" charset="-122"/>
                    <a:ea typeface="思源宋体 CN" panose="02020400000000000000" pitchFamily="18" charset="-122"/>
                    <a:sym typeface="FZHei-B01S" panose="02010601030101010101" pitchFamily="2" charset="-122"/>
                  </a:rPr>
                  <a:t>记录需求</a:t>
                </a:r>
              </a:p>
            </p:txBody>
          </p:sp>
          <p:sp>
            <p:nvSpPr>
              <p:cNvPr id="68" name="文本框 67">
                <a:extLst>
                  <a:ext uri="{FF2B5EF4-FFF2-40B4-BE49-F238E27FC236}">
                    <a16:creationId xmlns:a16="http://schemas.microsoft.com/office/drawing/2014/main" id="{F98F82B6-E794-4010-B42A-4F78BD5D6755}"/>
                  </a:ext>
                </a:extLst>
              </p:cNvPr>
              <p:cNvSpPr txBox="1"/>
              <p:nvPr/>
            </p:nvSpPr>
            <p:spPr>
              <a:xfrm>
                <a:off x="650810" y="1749394"/>
                <a:ext cx="7723237" cy="1156855"/>
              </a:xfrm>
              <a:prstGeom prst="rect">
                <a:avLst/>
              </a:prstGeom>
              <a:noFill/>
            </p:spPr>
            <p:txBody>
              <a:bodyPr wrap="square">
                <a:spAutoFit/>
              </a:bodyPr>
              <a:lstStyle/>
              <a:p>
                <a:pPr>
                  <a:lnSpc>
                    <a:spcPct val="150000"/>
                  </a:lnSpc>
                  <a:defRPr/>
                </a:pPr>
                <a:r>
                  <a:rPr lang="zh-CN" altLang="en-US" sz="1600" kern="0" dirty="0">
                    <a:solidFill>
                      <a:schemeClr val="tx1">
                        <a:lumMod val="65000"/>
                        <a:lumOff val="35000"/>
                      </a:schemeClr>
                    </a:solidFill>
                    <a:latin typeface="思源宋体 CN" panose="02020400000000000000" pitchFamily="18" charset="-122"/>
                    <a:ea typeface="思源宋体 CN" panose="02020400000000000000" pitchFamily="18" charset="-122"/>
                    <a:cs typeface="+mn-ea"/>
                    <a:sym typeface="思源黑体 CN Bold" panose="020B0800000000000000" pitchFamily="34" charset="-122"/>
                  </a:rPr>
                  <a:t>获取了利益相关者提出的大致需求之后，应对收集到的需求进行整理提炼，加强对应用问题及环境的理解和分析，为问题涉及的信息、功能、系统行为建立模型，将用户需求精确化、完全化，最后将利益相关者提出的需求整理为完善的需求规格文档。</a:t>
                </a:r>
              </a:p>
            </p:txBody>
          </p:sp>
        </p:grpSp>
      </p:grpSp>
      <p:cxnSp>
        <p:nvCxnSpPr>
          <p:cNvPr id="3" name="直线连接符 2"/>
          <p:cNvCxnSpPr/>
          <p:nvPr/>
        </p:nvCxnSpPr>
        <p:spPr>
          <a:xfrm>
            <a:off x="0" y="480413"/>
            <a:ext cx="654397" cy="0"/>
          </a:xfrm>
          <a:prstGeom prst="line">
            <a:avLst/>
          </a:prstGeom>
          <a:ln w="28575" cmpd="sng">
            <a:solidFill>
              <a:srgbClr val="1F98FF"/>
            </a:solidFill>
          </a:ln>
        </p:spPr>
        <p:style>
          <a:lnRef idx="2">
            <a:schemeClr val="accent1"/>
          </a:lnRef>
          <a:fillRef idx="0">
            <a:schemeClr val="accent1"/>
          </a:fillRef>
          <a:effectRef idx="1">
            <a:schemeClr val="accent1"/>
          </a:effectRef>
          <a:fontRef idx="minor">
            <a:schemeClr val="tx1"/>
          </a:fontRef>
        </p:style>
      </p:cxnSp>
      <p:sp>
        <p:nvSpPr>
          <p:cNvPr id="4" name="椭圆 3"/>
          <p:cNvSpPr/>
          <p:nvPr/>
        </p:nvSpPr>
        <p:spPr>
          <a:xfrm>
            <a:off x="643295" y="392735"/>
            <a:ext cx="188159" cy="188159"/>
          </a:xfrm>
          <a:prstGeom prst="ellipse">
            <a:avLst/>
          </a:prstGeom>
          <a:solidFill>
            <a:srgbClr val="1F98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cxnSp>
        <p:nvCxnSpPr>
          <p:cNvPr id="33" name="直线连接符 32"/>
          <p:cNvCxnSpPr/>
          <p:nvPr/>
        </p:nvCxnSpPr>
        <p:spPr>
          <a:xfrm>
            <a:off x="3573378" y="480413"/>
            <a:ext cx="8618622" cy="0"/>
          </a:xfrm>
          <a:prstGeom prst="line">
            <a:avLst/>
          </a:prstGeom>
          <a:ln w="28575" cmpd="sng">
            <a:solidFill>
              <a:srgbClr val="1F98FF"/>
            </a:solidFill>
          </a:ln>
        </p:spPr>
        <p:style>
          <a:lnRef idx="2">
            <a:schemeClr val="accent1"/>
          </a:lnRef>
          <a:fillRef idx="0">
            <a:schemeClr val="accent1"/>
          </a:fillRef>
          <a:effectRef idx="1">
            <a:schemeClr val="accent1"/>
          </a:effectRef>
          <a:fontRef idx="minor">
            <a:schemeClr val="tx1"/>
          </a:fontRef>
        </p:style>
      </p:cxnSp>
      <p:sp>
        <p:nvSpPr>
          <p:cNvPr id="9" name="矩形 8"/>
          <p:cNvSpPr/>
          <p:nvPr/>
        </p:nvSpPr>
        <p:spPr>
          <a:xfrm>
            <a:off x="0" y="6564739"/>
            <a:ext cx="12192000" cy="314785"/>
          </a:xfrm>
          <a:prstGeom prst="rect">
            <a:avLst/>
          </a:prstGeom>
          <a:solidFill>
            <a:srgbClr val="1F98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2" name="文本框 1">
            <a:extLst>
              <a:ext uri="{FF2B5EF4-FFF2-40B4-BE49-F238E27FC236}">
                <a16:creationId xmlns:a16="http://schemas.microsoft.com/office/drawing/2014/main" id="{0FB8DD3C-EACF-BBA2-08C3-B4C1A7643857}"/>
              </a:ext>
            </a:extLst>
          </p:cNvPr>
          <p:cNvSpPr txBox="1"/>
          <p:nvPr/>
        </p:nvSpPr>
        <p:spPr>
          <a:xfrm>
            <a:off x="737374" y="854317"/>
            <a:ext cx="8712100" cy="458908"/>
          </a:xfrm>
          <a:prstGeom prst="rect">
            <a:avLst/>
          </a:prstGeom>
          <a:noFill/>
        </p:spPr>
        <p:txBody>
          <a:bodyPr wrap="square">
            <a:spAutoFit/>
          </a:bodyPr>
          <a:lstStyle/>
          <a:p>
            <a:pPr>
              <a:lnSpc>
                <a:spcPct val="150000"/>
              </a:lnSpc>
              <a:defRPr/>
            </a:pPr>
            <a:r>
              <a:rPr lang="zh-CN" altLang="en-US" kern="0" dirty="0">
                <a:solidFill>
                  <a:schemeClr val="tx1">
                    <a:lumMod val="65000"/>
                    <a:lumOff val="35000"/>
                  </a:schemeClr>
                </a:solidFill>
                <a:latin typeface="思源宋体 CN" panose="02020400000000000000" pitchFamily="18" charset="-122"/>
                <a:ea typeface="思源宋体 CN" panose="02020400000000000000" pitchFamily="18" charset="-122"/>
                <a:cs typeface="+mn-ea"/>
                <a:sym typeface="思源黑体 CN Bold" panose="020B0800000000000000" pitchFamily="34" charset="-122"/>
              </a:rPr>
              <a:t>由于项目的需求还未十分的明确，你打算采用何种方式和甲方确认项目的最终需求？</a:t>
            </a:r>
          </a:p>
        </p:txBody>
      </p:sp>
    </p:spTree>
    <p:extLst>
      <p:ext uri="{BB962C8B-B14F-4D97-AF65-F5344CB8AC3E}">
        <p14:creationId xmlns:p14="http://schemas.microsoft.com/office/powerpoint/2010/main" val="2399636917"/>
      </p:ext>
    </p:extLst>
  </p:cSld>
  <p:clrMapOvr>
    <a:masterClrMapping/>
  </p:clrMapOvr>
  <mc:AlternateContent xmlns:mc="http://schemas.openxmlformats.org/markup-compatibility/2006" xmlns:p14="http://schemas.microsoft.com/office/powerpoint/2010/main">
    <mc:Choice Requires="p14">
      <p:transition spd="slow" p14:dur="1600" advTm="0">
        <p:blinds dir="vert"/>
      </p:transition>
    </mc:Choice>
    <mc:Fallback xmlns="">
      <p:transition spd="slow" advTm="0">
        <p:blinds dir="vert"/>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文本框 19">
            <a:extLst>
              <a:ext uri="{FF2B5EF4-FFF2-40B4-BE49-F238E27FC236}">
                <a16:creationId xmlns:a16="http://schemas.microsoft.com/office/drawing/2014/main" id="{CDD677AC-B653-4FDB-B1DA-F732578AFC46}"/>
              </a:ext>
            </a:extLst>
          </p:cNvPr>
          <p:cNvSpPr txBox="1"/>
          <p:nvPr/>
        </p:nvSpPr>
        <p:spPr>
          <a:xfrm>
            <a:off x="905000" y="197791"/>
            <a:ext cx="2543175" cy="523220"/>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800" b="1" dirty="0">
                <a:ln w="0">
                  <a:noFill/>
                </a:ln>
                <a:solidFill>
                  <a:prstClr val="black">
                    <a:lumMod val="65000"/>
                    <a:lumOff val="35000"/>
                  </a:prstClr>
                </a:solidFill>
                <a:latin typeface="思源宋体 CN Heavy" panose="02020900000000000000" pitchFamily="18" charset="-122"/>
                <a:ea typeface="思源宋体 CN Heavy" panose="02020900000000000000" pitchFamily="18" charset="-122"/>
              </a:rPr>
              <a:t>任务一</a:t>
            </a:r>
            <a:endParaRPr kumimoji="0" lang="en-US" altLang="zh-CN" sz="2800" b="1" i="0" u="none" strike="noStrike" kern="1200" cap="none" spc="0" normalizeH="0" baseline="0" noProof="0" dirty="0">
              <a:ln w="0">
                <a:noFill/>
              </a:ln>
              <a:solidFill>
                <a:prstClr val="black">
                  <a:lumMod val="65000"/>
                  <a:lumOff val="35000"/>
                </a:prstClr>
              </a:solidFill>
              <a:effectLst/>
              <a:uLnTx/>
              <a:uFillTx/>
              <a:latin typeface="思源宋体 CN Heavy" panose="02020900000000000000" pitchFamily="18" charset="-122"/>
              <a:ea typeface="思源宋体 CN Heavy" panose="02020900000000000000" pitchFamily="18" charset="-122"/>
              <a:cs typeface="+mn-cs"/>
            </a:endParaRPr>
          </a:p>
        </p:txBody>
      </p:sp>
      <p:grpSp>
        <p:nvGrpSpPr>
          <p:cNvPr id="69" name="组合 68">
            <a:extLst>
              <a:ext uri="{FF2B5EF4-FFF2-40B4-BE49-F238E27FC236}">
                <a16:creationId xmlns:a16="http://schemas.microsoft.com/office/drawing/2014/main" id="{70485741-F600-4C47-AF50-2018CD029136}"/>
              </a:ext>
            </a:extLst>
          </p:cNvPr>
          <p:cNvGrpSpPr/>
          <p:nvPr/>
        </p:nvGrpSpPr>
        <p:grpSpPr>
          <a:xfrm>
            <a:off x="905000" y="1773068"/>
            <a:ext cx="8544474" cy="2165914"/>
            <a:chOff x="5370040" y="1570999"/>
            <a:chExt cx="8544474" cy="2165914"/>
          </a:xfrm>
        </p:grpSpPr>
        <p:sp>
          <p:nvSpPr>
            <p:cNvPr id="70" name="六边形 25">
              <a:extLst>
                <a:ext uri="{FF2B5EF4-FFF2-40B4-BE49-F238E27FC236}">
                  <a16:creationId xmlns:a16="http://schemas.microsoft.com/office/drawing/2014/main" id="{F5434287-89A7-4257-AE99-967D9128099E}"/>
                </a:ext>
              </a:extLst>
            </p:cNvPr>
            <p:cNvSpPr/>
            <p:nvPr/>
          </p:nvSpPr>
          <p:spPr>
            <a:xfrm>
              <a:off x="5370040" y="1570999"/>
              <a:ext cx="725960" cy="808597"/>
            </a:xfrm>
            <a:custGeom>
              <a:avLst/>
              <a:gdLst>
                <a:gd name="connsiteX0" fmla="*/ 756510 w 1287625"/>
                <a:gd name="connsiteY0" fmla="*/ 26625 h 1434197"/>
                <a:gd name="connsiteX1" fmla="*/ 1148322 w 1287625"/>
                <a:gd name="connsiteY1" fmla="*/ 222531 h 1434197"/>
                <a:gd name="connsiteX2" fmla="*/ 1287625 w 1287625"/>
                <a:gd name="connsiteY2" fmla="*/ 447927 h 1434197"/>
                <a:gd name="connsiteX3" fmla="*/ 1287625 w 1287625"/>
                <a:gd name="connsiteY3" fmla="*/ 986270 h 1434197"/>
                <a:gd name="connsiteX4" fmla="*/ 1148322 w 1287625"/>
                <a:gd name="connsiteY4" fmla="*/ 1211666 h 1434197"/>
                <a:gd name="connsiteX5" fmla="*/ 756510 w 1287625"/>
                <a:gd name="connsiteY5" fmla="*/ 1407572 h 1434197"/>
                <a:gd name="connsiteX6" fmla="*/ 531114 w 1287625"/>
                <a:gd name="connsiteY6" fmla="*/ 1407572 h 1434197"/>
                <a:gd name="connsiteX7" fmla="*/ 139302 w 1287625"/>
                <a:gd name="connsiteY7" fmla="*/ 1211666 h 1434197"/>
                <a:gd name="connsiteX8" fmla="*/ 0 w 1287625"/>
                <a:gd name="connsiteY8" fmla="*/ 986270 h 1434197"/>
                <a:gd name="connsiteX9" fmla="*/ 0 w 1287625"/>
                <a:gd name="connsiteY9" fmla="*/ 447927 h 1434197"/>
                <a:gd name="connsiteX10" fmla="*/ 139302 w 1287625"/>
                <a:gd name="connsiteY10" fmla="*/ 222531 h 1434197"/>
                <a:gd name="connsiteX11" fmla="*/ 531114 w 1287625"/>
                <a:gd name="connsiteY11" fmla="*/ 26625 h 1434197"/>
                <a:gd name="connsiteX12" fmla="*/ 756510 w 1287625"/>
                <a:gd name="connsiteY12" fmla="*/ 26625 h 14341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87625" h="1434197">
                  <a:moveTo>
                    <a:pt x="756510" y="26625"/>
                  </a:moveTo>
                  <a:lnTo>
                    <a:pt x="1148322" y="222531"/>
                  </a:lnTo>
                  <a:cubicBezTo>
                    <a:pt x="1233715" y="265227"/>
                    <a:pt x="1287625" y="352455"/>
                    <a:pt x="1287625" y="447927"/>
                  </a:cubicBezTo>
                  <a:lnTo>
                    <a:pt x="1287625" y="986270"/>
                  </a:lnTo>
                  <a:cubicBezTo>
                    <a:pt x="1287625" y="1081742"/>
                    <a:pt x="1233715" y="1168970"/>
                    <a:pt x="1148322" y="1211666"/>
                  </a:cubicBezTo>
                  <a:lnTo>
                    <a:pt x="756510" y="1407572"/>
                  </a:lnTo>
                  <a:cubicBezTo>
                    <a:pt x="685510" y="1443072"/>
                    <a:pt x="602114" y="1443072"/>
                    <a:pt x="531114" y="1407572"/>
                  </a:cubicBezTo>
                  <a:lnTo>
                    <a:pt x="139302" y="1211666"/>
                  </a:lnTo>
                  <a:cubicBezTo>
                    <a:pt x="53910" y="1168970"/>
                    <a:pt x="0" y="1081742"/>
                    <a:pt x="0" y="986270"/>
                  </a:cubicBezTo>
                  <a:lnTo>
                    <a:pt x="0" y="447927"/>
                  </a:lnTo>
                  <a:cubicBezTo>
                    <a:pt x="0" y="352455"/>
                    <a:pt x="53910" y="265227"/>
                    <a:pt x="139302" y="222531"/>
                  </a:cubicBezTo>
                  <a:lnTo>
                    <a:pt x="531114" y="26625"/>
                  </a:lnTo>
                  <a:cubicBezTo>
                    <a:pt x="602114" y="-8875"/>
                    <a:pt x="685510" y="-8875"/>
                    <a:pt x="756510" y="26625"/>
                  </a:cubicBezTo>
                </a:path>
              </a:pathLst>
            </a:custGeom>
            <a:solidFill>
              <a:srgbClr val="1F98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prstClr val="white"/>
                  </a:solidFill>
                  <a:effectLst/>
                  <a:uLnTx/>
                  <a:uFillTx/>
                  <a:latin typeface="Arial Black" panose="020B0A04020102020204" pitchFamily="34" charset="0"/>
                  <a:ea typeface="思源宋体 CN" panose="02020400000000000000" pitchFamily="18" charset="-122"/>
                </a:rPr>
                <a:t>03</a:t>
              </a:r>
              <a:endParaRPr kumimoji="0" lang="zh-CN" altLang="en-US" sz="2800" b="0" i="0" u="none" strike="noStrike" kern="1200" cap="none" spc="0" normalizeH="0" baseline="0" noProof="0" dirty="0">
                <a:ln>
                  <a:noFill/>
                </a:ln>
                <a:solidFill>
                  <a:prstClr val="white"/>
                </a:solidFill>
                <a:effectLst/>
                <a:uLnTx/>
                <a:uFillTx/>
                <a:latin typeface="Arial Black" panose="020B0A04020102020204" pitchFamily="34" charset="0"/>
                <a:ea typeface="思源宋体 CN" panose="02020400000000000000" pitchFamily="18" charset="-122"/>
              </a:endParaRPr>
            </a:p>
          </p:txBody>
        </p:sp>
        <p:grpSp>
          <p:nvGrpSpPr>
            <p:cNvPr id="71" name="组合 70">
              <a:extLst>
                <a:ext uri="{FF2B5EF4-FFF2-40B4-BE49-F238E27FC236}">
                  <a16:creationId xmlns:a16="http://schemas.microsoft.com/office/drawing/2014/main" id="{0940E47A-3C4A-418E-8836-0A5BC479AFEE}"/>
                </a:ext>
              </a:extLst>
            </p:cNvPr>
            <p:cNvGrpSpPr/>
            <p:nvPr/>
          </p:nvGrpSpPr>
          <p:grpSpPr>
            <a:xfrm>
              <a:off x="6327485" y="1570999"/>
              <a:ext cx="7587029" cy="2165914"/>
              <a:chOff x="650811" y="1136539"/>
              <a:chExt cx="7587029" cy="2165914"/>
            </a:xfrm>
          </p:grpSpPr>
          <p:sp>
            <p:nvSpPr>
              <p:cNvPr id="72" name="对角圆角矩形 29">
                <a:extLst>
                  <a:ext uri="{FF2B5EF4-FFF2-40B4-BE49-F238E27FC236}">
                    <a16:creationId xmlns:a16="http://schemas.microsoft.com/office/drawing/2014/main" id="{353BD421-B5EC-4299-84B1-5C94E1EDFB1D}"/>
                  </a:ext>
                </a:extLst>
              </p:cNvPr>
              <p:cNvSpPr/>
              <p:nvPr/>
            </p:nvSpPr>
            <p:spPr>
              <a:xfrm>
                <a:off x="650811" y="1136539"/>
                <a:ext cx="1499905" cy="459176"/>
              </a:xfrm>
              <a:prstGeom prst="roundRect">
                <a:avLst>
                  <a:gd name="adj" fmla="val 50000"/>
                </a:avLst>
              </a:prstGeom>
              <a:solidFill>
                <a:srgbClr val="1F98FF"/>
              </a:solidFill>
              <a:ln>
                <a:noFill/>
              </a:ln>
            </p:spPr>
            <p:style>
              <a:lnRef idx="2">
                <a:schemeClr val="accent1">
                  <a:shade val="50000"/>
                </a:schemeClr>
              </a:lnRef>
              <a:fillRef idx="1">
                <a:schemeClr val="accent1"/>
              </a:fillRef>
              <a:effectRef idx="0">
                <a:schemeClr val="accent1"/>
              </a:effectRef>
              <a:fontRef idx="minor">
                <a:schemeClr val="lt1"/>
              </a:fontRef>
            </p:style>
            <p:txBody>
              <a:bodyPr lIns="115155" tIns="57577" rIns="115155" bIns="57577" anchor="ctr"/>
              <a:lstStyle/>
              <a:p>
                <a:pPr algn="ctr" defTabSz="1219170">
                  <a:defRPr/>
                </a:pPr>
                <a:r>
                  <a:rPr lang="zh-CN" altLang="en-US" sz="2000" b="1" dirty="0">
                    <a:solidFill>
                      <a:schemeClr val="bg1"/>
                    </a:solidFill>
                    <a:latin typeface="思源宋体 CN" panose="02020400000000000000" pitchFamily="18" charset="-122"/>
                    <a:ea typeface="思源宋体 CN" panose="02020400000000000000" pitchFamily="18" charset="-122"/>
                    <a:sym typeface="FZHei-B01S" panose="02010601030101010101" pitchFamily="2" charset="-122"/>
                  </a:rPr>
                  <a:t>确认需求</a:t>
                </a:r>
              </a:p>
            </p:txBody>
          </p:sp>
          <p:sp>
            <p:nvSpPr>
              <p:cNvPr id="73" name="文本框 72">
                <a:extLst>
                  <a:ext uri="{FF2B5EF4-FFF2-40B4-BE49-F238E27FC236}">
                    <a16:creationId xmlns:a16="http://schemas.microsoft.com/office/drawing/2014/main" id="{B2752B4C-158B-4B24-8E0D-76328B4F5A06}"/>
                  </a:ext>
                </a:extLst>
              </p:cNvPr>
              <p:cNvSpPr txBox="1"/>
              <p:nvPr/>
            </p:nvSpPr>
            <p:spPr>
              <a:xfrm>
                <a:off x="650811" y="1776266"/>
                <a:ext cx="7587029" cy="1526187"/>
              </a:xfrm>
              <a:prstGeom prst="rect">
                <a:avLst/>
              </a:prstGeom>
              <a:noFill/>
            </p:spPr>
            <p:txBody>
              <a:bodyPr wrap="square">
                <a:spAutoFit/>
              </a:bodyPr>
              <a:lstStyle/>
              <a:p>
                <a:pPr>
                  <a:lnSpc>
                    <a:spcPct val="150000"/>
                  </a:lnSpc>
                  <a:defRPr/>
                </a:pPr>
                <a:r>
                  <a:rPr lang="zh-CN" altLang="en-US" sz="1600" kern="0" dirty="0">
                    <a:solidFill>
                      <a:schemeClr val="tx1">
                        <a:lumMod val="65000"/>
                        <a:lumOff val="35000"/>
                      </a:schemeClr>
                    </a:solidFill>
                    <a:latin typeface="思源宋体 CN" panose="02020400000000000000" pitchFamily="18" charset="-122"/>
                    <a:ea typeface="思源宋体 CN" panose="02020400000000000000" pitchFamily="18" charset="-122"/>
                    <a:cs typeface="+mn-ea"/>
                    <a:sym typeface="思源黑体 CN Bold" panose="020B0800000000000000" pitchFamily="34" charset="-122"/>
                  </a:rPr>
                  <a:t>与所有利益相关者一起审查初步的需求文档，确保需求准确地反映了预期的目标，并确保所有利益相关者对每一个需求都理解一致。如果发现表述模糊的地方，应及时调整需求文档内容。如果条件允许，可以利用原型设计和测试来验证需求的可行性、可用性。最后，让利益相关者对需求进行签字确认。</a:t>
                </a:r>
              </a:p>
            </p:txBody>
          </p:sp>
        </p:grpSp>
      </p:grpSp>
      <p:cxnSp>
        <p:nvCxnSpPr>
          <p:cNvPr id="3" name="直线连接符 2"/>
          <p:cNvCxnSpPr/>
          <p:nvPr/>
        </p:nvCxnSpPr>
        <p:spPr>
          <a:xfrm>
            <a:off x="0" y="480413"/>
            <a:ext cx="654397" cy="0"/>
          </a:xfrm>
          <a:prstGeom prst="line">
            <a:avLst/>
          </a:prstGeom>
          <a:ln w="28575" cmpd="sng">
            <a:solidFill>
              <a:srgbClr val="1F98FF"/>
            </a:solidFill>
          </a:ln>
        </p:spPr>
        <p:style>
          <a:lnRef idx="2">
            <a:schemeClr val="accent1"/>
          </a:lnRef>
          <a:fillRef idx="0">
            <a:schemeClr val="accent1"/>
          </a:fillRef>
          <a:effectRef idx="1">
            <a:schemeClr val="accent1"/>
          </a:effectRef>
          <a:fontRef idx="minor">
            <a:schemeClr val="tx1"/>
          </a:fontRef>
        </p:style>
      </p:cxnSp>
      <p:sp>
        <p:nvSpPr>
          <p:cNvPr id="4" name="椭圆 3"/>
          <p:cNvSpPr/>
          <p:nvPr/>
        </p:nvSpPr>
        <p:spPr>
          <a:xfrm>
            <a:off x="643295" y="392735"/>
            <a:ext cx="188159" cy="188159"/>
          </a:xfrm>
          <a:prstGeom prst="ellipse">
            <a:avLst/>
          </a:prstGeom>
          <a:solidFill>
            <a:srgbClr val="1F98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cxnSp>
        <p:nvCxnSpPr>
          <p:cNvPr id="33" name="直线连接符 32"/>
          <p:cNvCxnSpPr/>
          <p:nvPr/>
        </p:nvCxnSpPr>
        <p:spPr>
          <a:xfrm>
            <a:off x="3573378" y="480413"/>
            <a:ext cx="8618622" cy="0"/>
          </a:xfrm>
          <a:prstGeom prst="line">
            <a:avLst/>
          </a:prstGeom>
          <a:ln w="28575" cmpd="sng">
            <a:solidFill>
              <a:srgbClr val="1F98FF"/>
            </a:solidFill>
          </a:ln>
        </p:spPr>
        <p:style>
          <a:lnRef idx="2">
            <a:schemeClr val="accent1"/>
          </a:lnRef>
          <a:fillRef idx="0">
            <a:schemeClr val="accent1"/>
          </a:fillRef>
          <a:effectRef idx="1">
            <a:schemeClr val="accent1"/>
          </a:effectRef>
          <a:fontRef idx="minor">
            <a:schemeClr val="tx1"/>
          </a:fontRef>
        </p:style>
      </p:cxnSp>
      <p:sp>
        <p:nvSpPr>
          <p:cNvPr id="9" name="矩形 8"/>
          <p:cNvSpPr/>
          <p:nvPr/>
        </p:nvSpPr>
        <p:spPr>
          <a:xfrm>
            <a:off x="0" y="6564739"/>
            <a:ext cx="12192000" cy="314785"/>
          </a:xfrm>
          <a:prstGeom prst="rect">
            <a:avLst/>
          </a:prstGeom>
          <a:solidFill>
            <a:srgbClr val="1F98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2" name="文本框 1">
            <a:extLst>
              <a:ext uri="{FF2B5EF4-FFF2-40B4-BE49-F238E27FC236}">
                <a16:creationId xmlns:a16="http://schemas.microsoft.com/office/drawing/2014/main" id="{0FB8DD3C-EACF-BBA2-08C3-B4C1A7643857}"/>
              </a:ext>
            </a:extLst>
          </p:cNvPr>
          <p:cNvSpPr txBox="1"/>
          <p:nvPr/>
        </p:nvSpPr>
        <p:spPr>
          <a:xfrm>
            <a:off x="737374" y="854317"/>
            <a:ext cx="8712100" cy="458908"/>
          </a:xfrm>
          <a:prstGeom prst="rect">
            <a:avLst/>
          </a:prstGeom>
          <a:noFill/>
        </p:spPr>
        <p:txBody>
          <a:bodyPr wrap="square">
            <a:spAutoFit/>
          </a:bodyPr>
          <a:lstStyle/>
          <a:p>
            <a:pPr>
              <a:lnSpc>
                <a:spcPct val="150000"/>
              </a:lnSpc>
              <a:defRPr/>
            </a:pPr>
            <a:r>
              <a:rPr lang="zh-CN" altLang="en-US" kern="0" dirty="0">
                <a:solidFill>
                  <a:schemeClr val="tx1">
                    <a:lumMod val="65000"/>
                    <a:lumOff val="35000"/>
                  </a:schemeClr>
                </a:solidFill>
                <a:latin typeface="思源宋体 CN" panose="02020400000000000000" pitchFamily="18" charset="-122"/>
                <a:ea typeface="思源宋体 CN" panose="02020400000000000000" pitchFamily="18" charset="-122"/>
                <a:cs typeface="+mn-ea"/>
                <a:sym typeface="思源黑体 CN Bold" panose="020B0800000000000000" pitchFamily="34" charset="-122"/>
              </a:rPr>
              <a:t>由于项目的需求还未十分的明确，你打算采用何种方式和甲方确认项目的最终需求？</a:t>
            </a:r>
          </a:p>
        </p:txBody>
      </p:sp>
    </p:spTree>
    <p:extLst>
      <p:ext uri="{BB962C8B-B14F-4D97-AF65-F5344CB8AC3E}">
        <p14:creationId xmlns:p14="http://schemas.microsoft.com/office/powerpoint/2010/main" val="2724353542"/>
      </p:ext>
    </p:extLst>
  </p:cSld>
  <p:clrMapOvr>
    <a:masterClrMapping/>
  </p:clrMapOvr>
  <mc:AlternateContent xmlns:mc="http://schemas.openxmlformats.org/markup-compatibility/2006" xmlns:p14="http://schemas.microsoft.com/office/powerpoint/2010/main">
    <mc:Choice Requires="p14">
      <p:transition spd="slow" p14:dur="1600" advTm="0">
        <p:blinds dir="vert"/>
      </p:transition>
    </mc:Choice>
    <mc:Fallback xmlns="">
      <p:transition spd="slow" advTm="0">
        <p:blinds dir="vert"/>
      </p:transition>
    </mc:Fallback>
  </mc:AlternateContent>
</p:sld>
</file>

<file path=ppt/theme/theme1.xml><?xml version="1.0" encoding="utf-8"?>
<a:theme xmlns:a="http://schemas.openxmlformats.org/drawingml/2006/main" name="微信公众号：PPT模板不求人">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392</TotalTime>
  <Words>3716</Words>
  <Application>Microsoft Office PowerPoint</Application>
  <PresentationFormat>宽屏</PresentationFormat>
  <Paragraphs>200</Paragraphs>
  <Slides>23</Slides>
  <Notes>4</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1</vt:i4>
      </vt:variant>
      <vt:variant>
        <vt:lpstr>幻灯片标题</vt:lpstr>
      </vt:variant>
      <vt:variant>
        <vt:i4>23</vt:i4>
      </vt:variant>
    </vt:vector>
  </HeadingPairs>
  <TitlesOfParts>
    <vt:vector size="33" baseType="lpstr">
      <vt:lpstr>等线</vt:lpstr>
      <vt:lpstr>思源宋体 CN</vt:lpstr>
      <vt:lpstr>思源宋体 CN Heavy</vt:lpstr>
      <vt:lpstr>宋体</vt:lpstr>
      <vt:lpstr>Arial</vt:lpstr>
      <vt:lpstr>Arial Black</vt:lpstr>
      <vt:lpstr>Times New Roman</vt:lpstr>
      <vt:lpstr>Wingdings</vt:lpstr>
      <vt:lpstr>微信公众号：PPT模板不求人</vt:lpstr>
      <vt:lpstr>Microsoft Clip Gallery</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subject/>
  <dc:creator>微信公众号：PPT模板不求人</dc:creator>
  <cp:keywords/>
  <dc:description>原创设计 - 免费下载</dc:description>
  <cp:lastModifiedBy>^_^ AaaZ</cp:lastModifiedBy>
  <cp:revision>76</cp:revision>
  <dcterms:created xsi:type="dcterms:W3CDTF">2022-04-09T05:19:29Z</dcterms:created>
  <dcterms:modified xsi:type="dcterms:W3CDTF">2024-06-09T14:43:27Z</dcterms:modified>
  <cp:category/>
</cp:coreProperties>
</file>