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2BC9F-E089-0000-905B-A4ACA2967744}" v="231" dt="2021-04-08T19:41:07.219"/>
    <p1510:client id="{315C9BBD-9C41-593F-D276-B51F51F1F9C1}" v="1878" dt="2021-04-02T04:05:20.705"/>
    <p1510:client id="{36AEBE9F-407D-0000-905C-564ED3C80C53}" v="1426" dt="2021-04-16T03:51:28.269"/>
    <p1510:client id="{A3DC760A-0B1A-91DD-689D-94B90F73E711}" v="36" dt="2021-04-08T20:31:15.08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sz="2088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 defTabSz="1612554">
              <a:lnSpc>
                <a:spcPct val="100000"/>
              </a:lnSpc>
              <a:spcBef>
                <a:spcPts val="0"/>
              </a:spcBef>
              <a:buSzTx/>
              <a:buNone/>
              <a:defRPr sz="3534" b="1"/>
            </a:lvl1pPr>
          </a:lstStyle>
          <a:p>
            <a:r>
              <a:t>사실 정보</a:t>
            </a:r>
          </a:p>
        </p:txBody>
      </p:sp>
      <p:sp>
        <p:nvSpPr>
          <p:cNvPr id="107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81151">
              <a:lnSpc>
                <a:spcPct val="100000"/>
              </a:lnSpc>
              <a:spcBef>
                <a:spcPts val="0"/>
              </a:spcBef>
              <a:buSzTx/>
              <a:buNone/>
              <a:defRPr sz="2376" b="1"/>
            </a:lvl1pPr>
          </a:lstStyle>
          <a:p>
            <a:r>
              <a:t>속성</a:t>
            </a:r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미지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sz="2088" b="1"/>
            </a:lvl1pPr>
          </a:lstStyle>
          <a:p>
            <a:r>
              <a:t>저자 및 날짜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sz="3534" b="1"/>
            </a:lvl1pPr>
          </a:lstStyle>
          <a:p>
            <a:r>
              <a:t>슬라이드 부제</a:t>
            </a:r>
          </a:p>
        </p:txBody>
      </p:sp>
      <p:sp>
        <p:nvSpPr>
          <p:cNvPr id="44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sz="3534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sz="3534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* 주제 : 시흥시 도시재생 이슈를 공감해본다면?"/>
          <p:cNvSpPr txBox="1"/>
          <p:nvPr/>
        </p:nvSpPr>
        <p:spPr>
          <a:xfrm>
            <a:off x="5762013" y="410859"/>
            <a:ext cx="5835828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spc="-116">
                <a:solidFill>
                  <a:srgbClr val="000000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dirty="0"/>
              <a:t>* </a:t>
            </a:r>
            <a:r>
              <a:rPr dirty="0" err="1"/>
              <a:t>주제</a:t>
            </a:r>
            <a:r>
              <a:rPr dirty="0"/>
              <a:t> : </a:t>
            </a:r>
            <a:r>
              <a:rPr lang="ko-KR" dirty="0"/>
              <a:t>원도심의 교통사고율 낮추기  </a:t>
            </a:r>
            <a:endParaRPr dirty="0"/>
          </a:p>
        </p:txBody>
      </p:sp>
      <p:graphicFrame>
        <p:nvGraphicFramePr>
          <p:cNvPr id="156" name="표"/>
          <p:cNvGraphicFramePr/>
          <p:nvPr>
            <p:extLst>
              <p:ext uri="{D42A27DB-BD31-4B8C-83A1-F6EECF244321}">
                <p14:modId xmlns:p14="http://schemas.microsoft.com/office/powerpoint/2010/main" val="425170278"/>
              </p:ext>
            </p:extLst>
          </p:nvPr>
        </p:nvGraphicFramePr>
        <p:xfrm>
          <a:off x="660748" y="1293823"/>
          <a:ext cx="11683302" cy="811558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841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685">
                <a:tc>
                  <a:txBody>
                    <a:bodyPr/>
                    <a:lstStyle/>
                    <a:p>
                      <a:r>
                        <a:rPr lang="ko-KR" dirty="0"/>
                        <a:t> </a:t>
                      </a: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O</a:t>
                      </a:r>
                      <a:r>
                        <a:rPr dirty="0"/>
                        <a:t>bjective</a:t>
                      </a:r>
                      <a:r>
                        <a:rPr lang="ko-KR" dirty="0"/>
                        <a:t>   </a:t>
                      </a: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 </a:t>
                      </a:r>
                      <a:r>
                        <a:rPr dirty="0" err="1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객관적</a:t>
                      </a: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 </a:t>
                      </a:r>
                      <a:r>
                        <a:rPr dirty="0" err="1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정보</a:t>
                      </a: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 (</a:t>
                      </a:r>
                      <a:r>
                        <a:rPr dirty="0" err="1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사실</a:t>
                      </a: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, </a:t>
                      </a:r>
                      <a:r>
                        <a:rPr dirty="0" err="1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환경</a:t>
                      </a: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, </a:t>
                      </a:r>
                      <a:r>
                        <a:rPr dirty="0" err="1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상황등</a:t>
                      </a: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100" spc="-42">
                          <a:latin typeface="G마켓 산스 Medium"/>
                          <a:ea typeface="G마켓 산스 Medium"/>
                          <a:cs typeface="G마켓 산스 Medium"/>
                          <a:sym typeface="G마켓 산스 Medium"/>
                        </a:defRPr>
                      </a:pP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R</a:t>
                      </a:r>
                      <a:r>
                        <a:rPr dirty="0"/>
                        <a:t>eflective </a:t>
                      </a:r>
                      <a:r>
                        <a:rPr dirty="0" err="1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내면적</a:t>
                      </a: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 </a:t>
                      </a:r>
                      <a:r>
                        <a:rPr dirty="0" err="1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정보</a:t>
                      </a: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, </a:t>
                      </a:r>
                      <a:r>
                        <a:rPr dirty="0" err="1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연상</a:t>
                      </a: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, </a:t>
                      </a:r>
                      <a:r>
                        <a:rPr dirty="0" err="1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감정</a:t>
                      </a: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(</a:t>
                      </a:r>
                      <a:r>
                        <a:rPr dirty="0" err="1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주관적</a:t>
                      </a: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361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1.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시흥시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 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교통사고의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가장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큰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원인이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뭘까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?</a:t>
                      </a:r>
                    </a:p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900" dirty="0">
                          <a:latin typeface="G마켓 산스 Medium"/>
                        </a:rPr>
                        <a:t>2. </a:t>
                      </a:r>
                      <a:r>
                        <a:rPr lang="en-US" altLang="ko-KR" sz="1900" dirty="0" err="1">
                          <a:latin typeface="G마켓 산스 Medium"/>
                        </a:rPr>
                        <a:t>교통문화지수가</a:t>
                      </a:r>
                      <a:r>
                        <a:rPr lang="en-US" altLang="ko-KR" sz="1900" dirty="0">
                          <a:latin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</a:rPr>
                        <a:t>높은데</a:t>
                      </a:r>
                      <a:r>
                        <a:rPr lang="en-US" altLang="ko-KR" sz="1900" dirty="0">
                          <a:latin typeface="G마켓 산스 Medium"/>
                        </a:rPr>
                        <a:t> 왜 </a:t>
                      </a:r>
                      <a:r>
                        <a:rPr lang="en-US" altLang="ko-KR" sz="1900" dirty="0" err="1">
                          <a:latin typeface="G마켓 산스 Medium"/>
                        </a:rPr>
                        <a:t>사고율이</a:t>
                      </a:r>
                      <a:r>
                        <a:rPr lang="en-US" altLang="ko-KR" sz="1900" dirty="0">
                          <a:latin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</a:rPr>
                        <a:t>높을까</a:t>
                      </a:r>
                      <a:r>
                        <a:rPr lang="en-US" altLang="ko-KR" sz="1900" dirty="0">
                          <a:latin typeface="G마켓 산스 Medium"/>
                        </a:rPr>
                        <a:t>?</a:t>
                      </a:r>
                    </a:p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900" dirty="0">
                          <a:latin typeface="G마켓 산스 Medium"/>
                        </a:rPr>
                        <a:t>3. </a:t>
                      </a:r>
                      <a:r>
                        <a:rPr lang="en-US" altLang="ko-KR" sz="1900" dirty="0" err="1">
                          <a:latin typeface="G마켓 산스 Medium"/>
                        </a:rPr>
                        <a:t>교통문화는</a:t>
                      </a:r>
                      <a:r>
                        <a:rPr lang="en-US" altLang="ko-KR" sz="1900" dirty="0">
                          <a:latin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</a:rPr>
                        <a:t>어떤</a:t>
                      </a:r>
                      <a:r>
                        <a:rPr lang="en-US" altLang="ko-KR" sz="1900" dirty="0">
                          <a:latin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</a:rPr>
                        <a:t>의미가</a:t>
                      </a:r>
                      <a:r>
                        <a:rPr lang="en-US" altLang="ko-KR" sz="1900" dirty="0">
                          <a:latin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</a:rPr>
                        <a:t>있을까</a:t>
                      </a:r>
                      <a:r>
                        <a:rPr lang="en-US" altLang="ko-KR" sz="1900" dirty="0">
                          <a:latin typeface="G마켓 산스 Medium"/>
                        </a:rPr>
                        <a:t>?</a:t>
                      </a:r>
                    </a:p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900" dirty="0">
                          <a:latin typeface="G마켓 산스 Medium"/>
                        </a:rPr>
                        <a:t>4. </a:t>
                      </a:r>
                      <a:r>
                        <a:rPr lang="en-US" altLang="ko-KR" sz="1900" dirty="0" err="1">
                          <a:latin typeface="G마켓 산스 Medium"/>
                        </a:rPr>
                        <a:t>시흥시</a:t>
                      </a:r>
                      <a:r>
                        <a:rPr lang="en-US" altLang="ko-KR" sz="1900" dirty="0">
                          <a:latin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</a:rPr>
                        <a:t>인구</a:t>
                      </a:r>
                      <a:r>
                        <a:rPr lang="en-US" altLang="ko-KR" sz="1900" dirty="0">
                          <a:latin typeface="G마켓 산스 Medium"/>
                        </a:rPr>
                        <a:t> 몇 %가 </a:t>
                      </a:r>
                      <a:r>
                        <a:rPr lang="en-US" altLang="ko-KR" sz="1900" dirty="0" err="1">
                          <a:latin typeface="G마켓 산스 Medium"/>
                        </a:rPr>
                        <a:t>원도심에</a:t>
                      </a:r>
                      <a:r>
                        <a:rPr lang="en-US" altLang="ko-KR" sz="1900" dirty="0">
                          <a:latin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</a:rPr>
                        <a:t>거주할까</a:t>
                      </a:r>
                      <a:r>
                        <a:rPr lang="en-US" altLang="ko-KR" sz="1900" dirty="0">
                          <a:latin typeface="G마켓 산스 Medium"/>
                        </a:rPr>
                        <a:t>?</a:t>
                      </a:r>
                    </a:p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900" dirty="0">
                          <a:latin typeface="G마켓 산스 Medium"/>
                        </a:rPr>
                        <a:t>5. </a:t>
                      </a:r>
                      <a:r>
                        <a:rPr lang="en-US" sz="1900" b="0" i="0" u="none" strike="noStrike" noProof="0" dirty="0" err="1"/>
                        <a:t>원도심에</a:t>
                      </a:r>
                      <a:r>
                        <a:rPr lang="en-US" sz="1900" b="0" i="0" u="none" strike="noStrike" noProof="0" dirty="0"/>
                        <a:t> </a:t>
                      </a:r>
                      <a:r>
                        <a:rPr lang="en-US" sz="1900" b="0" i="0" u="none" strike="noStrike" noProof="0" dirty="0" err="1"/>
                        <a:t>살고있는</a:t>
                      </a:r>
                      <a:r>
                        <a:rPr lang="en-US" sz="1900" b="0" i="0" u="none" strike="noStrike" noProof="0" dirty="0"/>
                        <a:t> </a:t>
                      </a:r>
                      <a:r>
                        <a:rPr lang="en-US" sz="1900" b="0" i="0" u="none" strike="noStrike" noProof="0" dirty="0" err="1"/>
                        <a:t>사람들</a:t>
                      </a:r>
                      <a:r>
                        <a:rPr lang="en-US" sz="1900" b="0" i="0" u="none" strike="noStrike" noProof="0" dirty="0"/>
                        <a:t> 중 </a:t>
                      </a:r>
                      <a:r>
                        <a:rPr lang="en-US" sz="1900" b="0" i="0" u="none" strike="noStrike" noProof="0" dirty="0" err="1"/>
                        <a:t>차량을</a:t>
                      </a:r>
                      <a:r>
                        <a:rPr lang="en-US" sz="1900" b="0" i="0" u="none" strike="noStrike" noProof="0" dirty="0"/>
                        <a:t> </a:t>
                      </a:r>
                      <a:r>
                        <a:rPr lang="en-US" sz="1900" b="0" i="0" u="none" strike="noStrike" noProof="0" dirty="0" err="1"/>
                        <a:t>소유하고</a:t>
                      </a:r>
                      <a:r>
                        <a:rPr lang="en-US" sz="1900" b="0" i="0" u="none" strike="noStrike" noProof="0" dirty="0"/>
                        <a:t> </a:t>
                      </a:r>
                      <a:r>
                        <a:rPr lang="en-US" sz="1900" b="0" i="0" u="none" strike="noStrike" noProof="0" dirty="0" err="1"/>
                        <a:t>있는</a:t>
                      </a:r>
                      <a:r>
                        <a:rPr lang="en-US" sz="1900" b="0" i="0" u="none" strike="noStrike" noProof="0" dirty="0"/>
                        <a:t> </a:t>
                      </a:r>
                      <a:r>
                        <a:rPr lang="en-US" sz="1900" b="0" i="0" u="none" strike="noStrike" noProof="0" dirty="0" err="1"/>
                        <a:t>사람들은</a:t>
                      </a:r>
                      <a:r>
                        <a:rPr lang="en-US" sz="1900" b="0" i="0" u="none" strike="noStrike" noProof="0" dirty="0"/>
                        <a:t> </a:t>
                      </a:r>
                      <a:r>
                        <a:rPr lang="en-US" sz="1900" b="0" i="0" u="none" strike="noStrike" noProof="0" dirty="0" err="1"/>
                        <a:t>얼마나</a:t>
                      </a:r>
                      <a:r>
                        <a:rPr lang="en-US" sz="1900" b="0" i="0" u="none" strike="noStrike" noProof="0" dirty="0"/>
                        <a:t> </a:t>
                      </a:r>
                      <a:r>
                        <a:rPr lang="en-US" sz="1900" b="0" i="0" u="none" strike="noStrike" noProof="0" dirty="0" err="1"/>
                        <a:t>될까</a:t>
                      </a:r>
                      <a:r>
                        <a:rPr lang="en-US" sz="1900" b="0" i="0" u="none" strike="noStrike" noProof="0" dirty="0"/>
                        <a:t>?</a:t>
                      </a:r>
                    </a:p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sz="1900" b="0" i="0" u="none" strike="noStrike" noProof="0" dirty="0"/>
                        <a:t>6. </a:t>
                      </a:r>
                      <a:r>
                        <a:rPr lang="ko-KR" altLang="en-US" sz="1900" b="0" i="0" u="none" strike="noStrike" noProof="0" dirty="0" err="1">
                          <a:latin typeface="Helvetica Neue"/>
                        </a:rPr>
                        <a:t>보행자</a:t>
                      </a:r>
                      <a:r>
                        <a:rPr lang="en-US" sz="1900" b="0" i="0" u="none" strike="noStrike" noProof="0" dirty="0">
                          <a:latin typeface="Helvetica Neue"/>
                        </a:rPr>
                        <a:t> </a:t>
                      </a:r>
                      <a:r>
                        <a:rPr lang="ko-KR" altLang="en-US" sz="1900" b="0" i="0" u="none" strike="noStrike" noProof="0" dirty="0" err="1">
                          <a:latin typeface="Helvetica Neue"/>
                        </a:rPr>
                        <a:t>사고가</a:t>
                      </a:r>
                      <a:r>
                        <a:rPr lang="en-US" sz="1900" b="0" i="0" u="none" strike="noStrike" noProof="0" dirty="0">
                          <a:latin typeface="Helvetica Neue"/>
                        </a:rPr>
                        <a:t> </a:t>
                      </a:r>
                      <a:r>
                        <a:rPr lang="ko-KR" altLang="en-US" sz="1900" b="0" i="0" u="none" strike="noStrike" noProof="0" dirty="0" err="1">
                          <a:latin typeface="Helvetica Neue"/>
                        </a:rPr>
                        <a:t>났을</a:t>
                      </a:r>
                      <a:r>
                        <a:rPr lang="en-US" sz="1900" b="0" i="0" u="none" strike="noStrike" noProof="0" dirty="0">
                          <a:latin typeface="Helvetica Neue"/>
                        </a:rPr>
                        <a:t> </a:t>
                      </a:r>
                      <a:r>
                        <a:rPr lang="ko-KR" altLang="en-US" sz="1900" b="0" i="0" u="none" strike="noStrike" noProof="0" dirty="0" err="1">
                          <a:latin typeface="Helvetica Neue"/>
                        </a:rPr>
                        <a:t>경우</a:t>
                      </a:r>
                      <a:r>
                        <a:rPr lang="en-US" sz="1900" b="0" i="0" u="none" strike="noStrike" noProof="0" dirty="0">
                          <a:latin typeface="Helvetica Neue"/>
                        </a:rPr>
                        <a:t> </a:t>
                      </a:r>
                      <a:r>
                        <a:rPr lang="ko-KR" altLang="en-US" sz="1900" b="0" i="0" u="none" strike="noStrike" noProof="0" dirty="0" err="1">
                          <a:latin typeface="Helvetica Neue"/>
                        </a:rPr>
                        <a:t>차량과</a:t>
                      </a:r>
                      <a:r>
                        <a:rPr lang="en-US" sz="1900" b="0" i="0" u="none" strike="noStrike" noProof="0" dirty="0">
                          <a:latin typeface="Helvetica Neue"/>
                        </a:rPr>
                        <a:t> </a:t>
                      </a:r>
                      <a:r>
                        <a:rPr lang="ko-KR" altLang="en-US" sz="1900" b="0" i="0" u="none" strike="noStrike" noProof="0" dirty="0" err="1">
                          <a:latin typeface="Helvetica Neue"/>
                        </a:rPr>
                        <a:t>사람</a:t>
                      </a:r>
                      <a:r>
                        <a:rPr lang="en-US" sz="1900" b="0" i="0" u="none" strike="noStrike" noProof="0" dirty="0">
                          <a:latin typeface="Helvetica Neue"/>
                        </a:rPr>
                        <a:t> </a:t>
                      </a:r>
                      <a:r>
                        <a:rPr lang="ko-KR" altLang="en-US" sz="1900" b="0" i="0" u="none" strike="noStrike" noProof="0" dirty="0">
                          <a:latin typeface="Helvetica Neue"/>
                        </a:rPr>
                        <a:t>중</a:t>
                      </a:r>
                      <a:r>
                        <a:rPr lang="en-US" sz="1900" b="0" i="0" u="none" strike="noStrike" noProof="0" dirty="0">
                          <a:latin typeface="Helvetica Neue"/>
                        </a:rPr>
                        <a:t> </a:t>
                      </a:r>
                      <a:r>
                        <a:rPr lang="ko-KR" altLang="en-US" sz="1900" b="0" i="0" u="none" strike="noStrike" noProof="0" dirty="0" err="1">
                          <a:latin typeface="Helvetica Neue"/>
                        </a:rPr>
                        <a:t>누가</a:t>
                      </a:r>
                      <a:r>
                        <a:rPr lang="en-US" sz="1900" b="0" i="0" u="none" strike="noStrike" noProof="0" dirty="0">
                          <a:latin typeface="Helvetica Neue"/>
                        </a:rPr>
                        <a:t> </a:t>
                      </a:r>
                      <a:r>
                        <a:rPr lang="ko-KR" altLang="en-US" sz="1900" b="0" i="0" u="none" strike="noStrike" noProof="0" dirty="0" err="1">
                          <a:latin typeface="Helvetica Neue"/>
                        </a:rPr>
                        <a:t>부주의</a:t>
                      </a:r>
                      <a:r>
                        <a:rPr lang="en-US" sz="1900" b="0" i="0" u="none" strike="noStrike" noProof="0" dirty="0">
                          <a:latin typeface="Helvetica Neue"/>
                        </a:rPr>
                        <a:t> </a:t>
                      </a:r>
                      <a:r>
                        <a:rPr lang="ko-KR" altLang="en-US" sz="1900" b="0" i="0" u="none" strike="noStrike" noProof="0" dirty="0">
                          <a:latin typeface="Helvetica Neue"/>
                        </a:rPr>
                        <a:t>해서</a:t>
                      </a:r>
                      <a:r>
                        <a:rPr lang="en-US" sz="1900" b="0" i="0" u="none" strike="noStrike" noProof="0" dirty="0">
                          <a:latin typeface="Helvetica Neue"/>
                        </a:rPr>
                        <a:t> </a:t>
                      </a:r>
                      <a:r>
                        <a:rPr lang="ko-KR" altLang="en-US" sz="1900" b="0" i="0" u="none" strike="noStrike" noProof="0" dirty="0">
                          <a:latin typeface="Helvetica Neue"/>
                        </a:rPr>
                        <a:t>사고가</a:t>
                      </a:r>
                      <a:r>
                        <a:rPr lang="en-US" sz="1900" b="0" i="0" u="none" strike="noStrike" noProof="0" dirty="0">
                          <a:latin typeface="Helvetica Neue"/>
                        </a:rPr>
                        <a:t> </a:t>
                      </a:r>
                      <a:r>
                        <a:rPr lang="ko-KR" altLang="en-US" sz="1900" b="0" i="0" u="none" strike="noStrike" noProof="0" dirty="0">
                          <a:latin typeface="Helvetica Neue"/>
                        </a:rPr>
                        <a:t>날까</a:t>
                      </a:r>
                      <a:endParaRPr lang="en-US" sz="1900" b="0" i="0" u="none" strike="noStrike" noProof="0" dirty="0"/>
                    </a:p>
                  </a:txBody>
                  <a:tcPr marL="50800" marR="50800" marT="50800" marB="5080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1.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보행자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사고를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내는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운전자들은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어떤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심리로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운전을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하는걸까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?</a:t>
                      </a:r>
                    </a:p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2.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횡단보도를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건널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땐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무슨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생각을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할까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?</a:t>
                      </a:r>
                    </a:p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3.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사고를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내는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운전자들은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무슨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생각을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하다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사고를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낸걸까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?</a:t>
                      </a:r>
                    </a:p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4.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시흥시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사람들은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왜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브레이크를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잘 안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밟을까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?</a:t>
                      </a:r>
                    </a:p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5.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노인층에게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횡단보도를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건너기에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충분한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시간은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어느정도일까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22">
                <a:tc>
                  <a:txBody>
                    <a:bodyPr/>
                    <a:lstStyle/>
                    <a:p>
                      <a:pPr>
                        <a:defRPr sz="2200" spc="-44">
                          <a:latin typeface="G마켓 산스 Medium"/>
                          <a:ea typeface="G마켓 산스 Medium"/>
                          <a:cs typeface="G마켓 산스 Medium"/>
                          <a:sym typeface="G마켓 산스 Medium"/>
                        </a:defRPr>
                      </a:pP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I</a:t>
                      </a:r>
                      <a:r>
                        <a:rPr dirty="0"/>
                        <a:t>ntrospective </a:t>
                      </a:r>
                      <a:r>
                        <a:rPr dirty="0" err="1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의미</a:t>
                      </a: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, </a:t>
                      </a:r>
                      <a:r>
                        <a:rPr dirty="0" err="1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가치</a:t>
                      </a: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, </a:t>
                      </a:r>
                      <a:r>
                        <a:rPr dirty="0" err="1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중요한것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D</a:t>
                      </a:r>
                      <a:r>
                        <a:rPr dirty="0"/>
                        <a:t>ecisional </a:t>
                      </a:r>
                      <a:r>
                        <a:rPr dirty="0" err="1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결정</a:t>
                      </a: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, </a:t>
                      </a:r>
                      <a:r>
                        <a:rPr dirty="0" err="1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아이디어</a:t>
                      </a:r>
                      <a:r>
                        <a:rPr dirty="0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, </a:t>
                      </a:r>
                      <a:r>
                        <a:rPr dirty="0" err="1">
                          <a:latin typeface="G마켓 산스 Bold"/>
                          <a:ea typeface="G마켓 산스 Bold"/>
                          <a:cs typeface="G마켓 산스 Bold"/>
                          <a:sym typeface="G마켓 산스 Bold"/>
                        </a:rPr>
                        <a:t>다음단계</a:t>
                      </a:r>
                      <a:r>
                        <a:rPr lang="ko-KR" dirty="0">
                          <a:latin typeface="G마켓 산스 Bold"/>
                          <a:ea typeface="G마켓 산스 Bold"/>
                          <a:cs typeface="G마켓 산스 Bold"/>
                        </a:rPr>
                        <a:t> </a:t>
                      </a:r>
                      <a:endParaRPr>
                        <a:latin typeface="G마켓 산스 Bold"/>
                        <a:ea typeface="G마켓 산스 Bold"/>
                        <a:cs typeface="G마켓 산스 Bold"/>
                        <a:sym typeface="G마켓 산스 Bold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0139">
                <a:tc>
                  <a:txBody>
                    <a:bodyPr/>
                    <a:lstStyle/>
                    <a:p>
                      <a:pPr lv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1.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횡단보도는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왜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존재할까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?</a:t>
                      </a:r>
                    </a:p>
                    <a:p>
                      <a:pPr lv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2.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교통사고를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줄이는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게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어떤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의미가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있을까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?</a:t>
                      </a:r>
                    </a:p>
                    <a:p>
                      <a:pPr lv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3.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교통사고의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원인이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너무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안전하다는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착각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아닐까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?</a:t>
                      </a:r>
                    </a:p>
                    <a:p>
                      <a:pPr lv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4.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어느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정도의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사고율이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'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바람직한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'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정도일까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?</a:t>
                      </a:r>
                    </a:p>
                    <a:p>
                      <a:pPr lvl="0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5.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사람들이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 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생각하는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원도심의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교통사고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안전율은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 </a:t>
                      </a:r>
                      <a:r>
                        <a:rPr lang="en-US" altLang="ko-KR" sz="1900" dirty="0" err="1">
                          <a:latin typeface="G마켓 산스 Medium"/>
                          <a:ea typeface="G마켓 산스 Medium"/>
                          <a:cs typeface="G마켓 산스 Medium"/>
                        </a:rPr>
                        <a:t>어느정도일까</a:t>
                      </a:r>
                      <a:r>
                        <a:rPr lang="en-US" altLang="ko-KR" sz="1900" dirty="0">
                          <a:latin typeface="G마켓 산스 Medium"/>
                          <a:ea typeface="G마켓 산스 Medium"/>
                          <a:cs typeface="G마켓 산스 Medium"/>
                        </a:rPr>
                        <a:t>?</a:t>
                      </a:r>
                    </a:p>
                    <a:p>
                      <a:pPr lvl="0" algn="l">
                        <a:lnSpc>
                          <a:spcPct val="140000"/>
                        </a:lnSpc>
                        <a:buNone/>
                      </a:pPr>
                      <a:endParaRPr lang="en-US" dirty="0"/>
                    </a:p>
                  </a:txBody>
                  <a:tcPr marL="50800" marR="50800" marT="50800" marB="5080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900" dirty="0"/>
                        <a:t>1. 우리는 어디를 직접 가서 살펴봐야 할까?</a:t>
                      </a:r>
                    </a:p>
                    <a:p>
                      <a:pPr lvl="0" algn="l">
                        <a:lnSpc>
                          <a:spcPct val="140000"/>
                        </a:lnSpc>
                        <a:buNone/>
                      </a:pPr>
                      <a:r>
                        <a:rPr lang="ko-KR" altLang="en-US" sz="1900" dirty="0"/>
                        <a:t>2. 우리는 어느 사람들을 중점적으로 살펴봐야 할까?</a:t>
                      </a:r>
                    </a:p>
                    <a:p>
                      <a:pPr lvl="0" algn="l">
                        <a:lnSpc>
                          <a:spcPct val="140000"/>
                        </a:lnSpc>
                        <a:buNone/>
                      </a:pPr>
                      <a:r>
                        <a:rPr lang="ko-KR" altLang="en-US" sz="1900" dirty="0"/>
                        <a:t>3. </a:t>
                      </a:r>
                      <a:r>
                        <a:rPr lang="ko-KR" altLang="en-US" sz="1900" dirty="0" err="1"/>
                        <a:t>보행자든</a:t>
                      </a:r>
                      <a:r>
                        <a:rPr lang="ko-KR" altLang="en-US" sz="1900" dirty="0"/>
                        <a:t>, </a:t>
                      </a:r>
                      <a:r>
                        <a:rPr lang="ko-KR" altLang="en-US" sz="1900" dirty="0" err="1"/>
                        <a:t>운전자든</a:t>
                      </a:r>
                      <a:r>
                        <a:rPr lang="ko-KR" altLang="en-US" sz="1900" dirty="0"/>
                        <a:t> 어떻게 한 번 더 멈추게 할 수 있을까?</a:t>
                      </a:r>
                    </a:p>
                    <a:p>
                      <a:pPr lvl="0" algn="l">
                        <a:lnSpc>
                          <a:spcPct val="140000"/>
                        </a:lnSpc>
                        <a:buNone/>
                      </a:pPr>
                      <a:r>
                        <a:rPr lang="ko-KR" altLang="en-US" sz="1900" dirty="0"/>
                        <a:t>4. 어떤 면을 원도심 주민들과 공감할 수 있을까?</a:t>
                      </a:r>
                    </a:p>
                    <a:p>
                      <a:pPr lvl="0" algn="l">
                        <a:lnSpc>
                          <a:spcPct val="140000"/>
                        </a:lnSpc>
                        <a:buNone/>
                      </a:pPr>
                      <a:r>
                        <a:rPr lang="ko-KR" altLang="en-US" sz="1900" dirty="0"/>
                        <a:t>5. 어떤 질문들이 인터뷰 대상에게 이해를 잘 되게 </a:t>
                      </a:r>
                      <a:r>
                        <a:rPr lang="ko-KR" altLang="en-US" sz="1900" dirty="0" err="1"/>
                        <a:t>할수</a:t>
                      </a:r>
                      <a:r>
                        <a:rPr lang="ko-KR" altLang="en-US" sz="1900" dirty="0"/>
                        <a:t> 있을까?</a:t>
                      </a:r>
                    </a:p>
                    <a:p>
                      <a:pPr lvl="0" algn="l">
                        <a:lnSpc>
                          <a:spcPct val="140000"/>
                        </a:lnSpc>
                        <a:buNone/>
                      </a:pPr>
                      <a:endParaRPr lang="ko-KR" altLang="en-US" sz="1900" dirty="0"/>
                    </a:p>
                  </a:txBody>
                  <a:tcPr marL="50800" marR="50800" marT="50800" marB="5080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7" name="토의 질문 기획"/>
          <p:cNvSpPr txBox="1"/>
          <p:nvPr/>
        </p:nvSpPr>
        <p:spPr>
          <a:xfrm>
            <a:off x="632269" y="349441"/>
            <a:ext cx="3039111" cy="671704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spcBef>
                <a:spcPts val="3200"/>
              </a:spcBef>
              <a:defRPr sz="3500" b="1">
                <a:solidFill>
                  <a:srgbClr val="000000"/>
                </a:solidFill>
              </a:defRPr>
            </a:lvl1pPr>
          </a:lstStyle>
          <a:p>
            <a:r>
              <a:t>  토의 질문 기획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A61D54-5B76-42A1-95C1-DECF639DB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A189B89-F204-4F83-8054-58E63562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850844"/>
            <a:ext cx="11607800" cy="1016001"/>
          </a:xfrm>
        </p:spPr>
        <p:txBody>
          <a:bodyPr lIns="50800" tIns="50800" rIns="50800" bIns="50800" anchor="t">
            <a:noAutofit/>
          </a:bodyPr>
          <a:lstStyle/>
          <a:p>
            <a:r>
              <a:rPr lang="ko-KR" altLang="en-US" sz="4000" dirty="0"/>
              <a:t>1. 시흥시에는 어떤 사람들이 살까?</a:t>
            </a:r>
            <a:br>
              <a:rPr lang="ko-KR" altLang="en-US" sz="4000" dirty="0"/>
            </a:br>
            <a:endParaRPr lang="ko-KR" altLang="en-US" sz="4000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EF330CC-320B-4858-B1A2-52E69759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34" y="3269261"/>
            <a:ext cx="6541970" cy="3221036"/>
          </a:xfrm>
          <a:prstGeom prst="rect">
            <a:avLst/>
          </a:prstGeom>
        </p:spPr>
      </p:pic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77F36D2-BD16-4696-B342-C048380BA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06" y="3671730"/>
            <a:ext cx="7072429" cy="388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791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사용자 지정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G마켓 산스 Bold</vt:lpstr>
      <vt:lpstr>G마켓 산스 Medium</vt:lpstr>
      <vt:lpstr>Helvetica Neue</vt:lpstr>
      <vt:lpstr>Helvetica Neue Medium</vt:lpstr>
      <vt:lpstr>S-Core Dream 6 Bold</vt:lpstr>
      <vt:lpstr>21_BasicWhite</vt:lpstr>
      <vt:lpstr>PowerPoint 프레젠테이션</vt:lpstr>
      <vt:lpstr>1. 시흥시에는 어떤 사람들이 살까?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조현민(2016156033)</cp:lastModifiedBy>
  <cp:revision>247</cp:revision>
  <dcterms:modified xsi:type="dcterms:W3CDTF">2021-05-12T11:42:05Z</dcterms:modified>
</cp:coreProperties>
</file>