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2" r:id="rId2"/>
    <p:sldId id="326" r:id="rId3"/>
    <p:sldId id="325" r:id="rId4"/>
    <p:sldId id="336" r:id="rId5"/>
    <p:sldId id="327" r:id="rId6"/>
    <p:sldId id="339" r:id="rId7"/>
    <p:sldId id="338" r:id="rId8"/>
    <p:sldId id="304" r:id="rId9"/>
    <p:sldId id="340" r:id="rId10"/>
    <p:sldId id="341" r:id="rId11"/>
    <p:sldId id="306" r:id="rId12"/>
    <p:sldId id="307" r:id="rId13"/>
    <p:sldId id="343" r:id="rId14"/>
    <p:sldId id="342" r:id="rId15"/>
    <p:sldId id="344" r:id="rId16"/>
    <p:sldId id="335" r:id="rId17"/>
    <p:sldId id="34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08121-020F-13B6-D5A8-1F4D8E10CECA}" v="688" dt="2020-11-17T18:14:52.069"/>
    <p1510:client id="{75349725-EAF4-2998-5D25-F02117233A63}" v="103" dt="2020-12-21T07:25:43.021"/>
    <p1510:client id="{DD52BC9F-001D-0000-95E0-06A392F2922D}" v="3535" dt="2021-04-08T21:35:14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9" autoAdjust="0"/>
    <p:restoredTop sz="68632" autoAdjust="0"/>
  </p:normalViewPr>
  <p:slideViewPr>
    <p:cSldViewPr snapToGrid="0">
      <p:cViewPr varScale="1">
        <p:scale>
          <a:sx n="49" d="100"/>
          <a:sy n="49" d="100"/>
        </p:scale>
        <p:origin x="1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BEF5-F316-4224-A08A-F2AEC083AA0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8F500-32D2-4108-85BE-39FA22BFD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2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3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6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9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2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6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8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2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2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3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5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1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F500-32D2-4108-85BE-39FA22BFD2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5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tel:139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4155490" cy="956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ea typeface="맑은 고딕"/>
              </a:rPr>
              <a:t>디자인씽킹과</a:t>
            </a:r>
            <a:r>
              <a:rPr lang="en-US" altLang="ko-KR" sz="20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ea typeface="맑은 고딕"/>
              </a:rPr>
              <a:t>문제해결</a:t>
            </a:r>
            <a:r>
              <a:rPr lang="en-US" altLang="ko-KR" sz="2000" dirty="0">
                <a:solidFill>
                  <a:schemeClr val="bg1"/>
                </a:solidFill>
                <a:ea typeface="맑은 고딕"/>
              </a:rPr>
              <a:t> 3조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a typeface="맑은 고딕"/>
              </a:rPr>
              <a:t>-ORID (Object </a:t>
            </a:r>
            <a:r>
              <a:rPr lang="en-US" altLang="ko-KR" sz="2000" dirty="0" err="1">
                <a:solidFill>
                  <a:schemeClr val="bg1"/>
                </a:solidFill>
                <a:ea typeface="맑은 고딕"/>
              </a:rPr>
              <a:t>조사결과</a:t>
            </a:r>
            <a:r>
              <a:rPr lang="en-US" altLang="ko-KR" sz="2000" dirty="0">
                <a:solidFill>
                  <a:schemeClr val="bg1"/>
                </a:solidFill>
                <a:ea typeface="맑은 고딕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157844" cy="4140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ea typeface="맑은 고딕"/>
              </a:rPr>
              <a:t>GROUP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78346" y="4126624"/>
            <a:ext cx="299575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KOREA POLYTECHNIC UNIVERSITY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32789" y="4809734"/>
            <a:ext cx="1779654" cy="134338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2020134015 박상욱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a typeface="맑은 고딕"/>
              </a:rPr>
              <a:t>2020180033 </a:t>
            </a:r>
            <a:r>
              <a:rPr lang="en-US" altLang="ko-KR" sz="1400" dirty="0" err="1">
                <a:solidFill>
                  <a:schemeClr val="bg1"/>
                </a:solidFill>
                <a:ea typeface="맑은 고딕"/>
              </a:rPr>
              <a:t>장명운</a:t>
            </a:r>
            <a:endParaRPr lang="en-US" altLang="ko-KR" sz="1400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a typeface="맑은 고딕"/>
              </a:rPr>
              <a:t>2019312014 </a:t>
            </a:r>
            <a:r>
              <a:rPr lang="ko-KR" altLang="en-US" sz="1400" dirty="0" err="1">
                <a:solidFill>
                  <a:schemeClr val="bg1"/>
                </a:solidFill>
                <a:ea typeface="맑은 고딕"/>
              </a:rPr>
              <a:t>백윤하</a:t>
            </a:r>
            <a:endParaRPr lang="en-US" altLang="ko-KR" sz="1400" dirty="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a typeface="맑은 고딕"/>
              </a:rPr>
              <a:t>2016156033 </a:t>
            </a:r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조현민</a:t>
            </a:r>
            <a:endParaRPr lang="en-US" altLang="ko-KR" sz="140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90FE2-3A1E-448A-BF19-1E2FAABCE63C}"/>
              </a:ext>
            </a:extLst>
          </p:cNvPr>
          <p:cNvSpPr/>
          <p:nvPr/>
        </p:nvSpPr>
        <p:spPr>
          <a:xfrm>
            <a:off x="589030" y="927705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4. </a:t>
            </a:r>
            <a:r>
              <a:rPr lang="ko-KR" altLang="en-US" b="1" dirty="0">
                <a:ea typeface="맑은 고딕"/>
              </a:rPr>
              <a:t>시흥시만의</a:t>
            </a:r>
            <a:r>
              <a:rPr lang="en-US" b="1" dirty="0"/>
              <a:t> </a:t>
            </a:r>
            <a:r>
              <a:rPr lang="ko-KR" altLang="en-US" b="1" dirty="0">
                <a:ea typeface="맑은 고딕"/>
              </a:rPr>
              <a:t>문화는 어떤 게 있을까</a:t>
            </a:r>
            <a:r>
              <a:rPr lang="en-US" altLang="ko-KR" b="1" dirty="0">
                <a:ea typeface="맑은 고딕"/>
              </a:rPr>
              <a:t>?</a:t>
            </a:r>
            <a:endParaRPr lang="en-US" b="1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맑은 고딕"/>
              </a:rPr>
              <a:t> -</a:t>
            </a:r>
            <a:r>
              <a:rPr lang="ko-KR" altLang="en-US" b="1" dirty="0">
                <a:ea typeface="맑은 고딕"/>
              </a:rPr>
              <a:t>시흥시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문화특화지역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조성사업</a:t>
            </a:r>
            <a:endParaRPr lang="en-US" altLang="ko-KR" b="1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1112-12F1-40B3-B2B6-64FD92D4BCD5}"/>
              </a:ext>
            </a:extLst>
          </p:cNvPr>
          <p:cNvSpPr txBox="1"/>
          <p:nvPr/>
        </p:nvSpPr>
        <p:spPr>
          <a:xfrm>
            <a:off x="333037" y="2575141"/>
            <a:ext cx="4569124" cy="1554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>
              <a:ea typeface="맑은 고딕" panose="020B0503020000020004" pitchFamily="34" charset="-127"/>
            </a:endParaRPr>
          </a:p>
          <a:p>
            <a:r>
              <a:rPr lang="en-US" dirty="0">
                <a:ea typeface="+mn-lt"/>
                <a:cs typeface="+mn-lt"/>
              </a:rPr>
              <a:t>=&gt; </a:t>
            </a:r>
            <a:r>
              <a:rPr lang="ko-KR" altLang="en-US" dirty="0">
                <a:ea typeface="+mn-lt"/>
                <a:cs typeface="+mn-lt"/>
              </a:rPr>
              <a:t>생태문화,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시민문화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dirty="0" err="1">
                <a:ea typeface="+mn-lt"/>
                <a:cs typeface="+mn-lt"/>
              </a:rPr>
              <a:t>균형문화의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선순환에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의한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문화도시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체재</a:t>
            </a:r>
            <a:r>
              <a:rPr lang="en-US" altLang="ko-KR" dirty="0">
                <a:ea typeface="+mn-lt"/>
                <a:cs typeface="+mn-lt"/>
              </a:rPr>
              <a:t> 및 </a:t>
            </a:r>
            <a:r>
              <a:rPr lang="en-US" altLang="ko-KR" dirty="0" err="1">
                <a:ea typeface="+mn-lt"/>
                <a:cs typeface="+mn-lt"/>
              </a:rPr>
              <a:t>경제력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구축을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목표로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한다는</a:t>
            </a:r>
            <a:r>
              <a:rPr lang="en-US" altLang="ko-KR" dirty="0">
                <a:ea typeface="+mn-lt"/>
                <a:cs typeface="+mn-lt"/>
              </a:rPr>
              <a:t> 점</a:t>
            </a:r>
            <a:endParaRPr lang="en-US" altLang="ko-KR" dirty="0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 dirty="0">
              <a:ea typeface="맑은 고딕"/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7EAC3C6A-A280-4434-806C-57741608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56" y="1280946"/>
            <a:ext cx="6383865" cy="49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5" descr="잔디, 식물, 풀로덮인, 무성한이(가) 표시된 사진&#10;&#10;자동 생성된 설명">
            <a:extLst>
              <a:ext uri="{FF2B5EF4-FFF2-40B4-BE49-F238E27FC236}">
                <a16:creationId xmlns:a16="http://schemas.microsoft.com/office/drawing/2014/main" id="{58D203E9-0EB6-41EE-94BA-199BD2246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" r="29323" b="819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2605A4-9131-49F5-BE6D-B401542DE048}"/>
              </a:ext>
            </a:extLst>
          </p:cNvPr>
          <p:cNvSpPr/>
          <p:nvPr/>
        </p:nvSpPr>
        <p:spPr>
          <a:xfrm>
            <a:off x="428603" y="1194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5. </a:t>
            </a:r>
            <a:r>
              <a:rPr lang="ko-KR" altLang="en-US" sz="1700" b="1" dirty="0">
                <a:ea typeface="맑은 고딕"/>
              </a:rPr>
              <a:t>시흥에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놀러 갈만 한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ko-KR" altLang="en-US" sz="1700" b="1" dirty="0">
                <a:ea typeface="맑은 고딕"/>
              </a:rPr>
              <a:t>곳이 있을까</a:t>
            </a:r>
            <a:r>
              <a:rPr lang="en-US" altLang="ko-KR" sz="1700" b="1" dirty="0">
                <a:ea typeface="맑은 고딕"/>
              </a:rPr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ea typeface="맑은 고딕"/>
              </a:rPr>
              <a:t>- </a:t>
            </a:r>
            <a:r>
              <a:rPr lang="ko-KR" altLang="en-US" sz="1700" b="1" dirty="0" err="1">
                <a:ea typeface="맑은 고딕"/>
              </a:rPr>
              <a:t>시흥갯골생태공원</a:t>
            </a:r>
            <a:endParaRPr lang="en-US" altLang="ko-KR" sz="1700" b="1" dirty="0" err="1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7B7F5-707E-4E7D-888B-3EF2A48E790B}"/>
              </a:ext>
            </a:extLst>
          </p:cNvPr>
          <p:cNvSpPr txBox="1"/>
          <p:nvPr/>
        </p:nvSpPr>
        <p:spPr>
          <a:xfrm>
            <a:off x="424505" y="2791710"/>
            <a:ext cx="3773311" cy="33701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altLang="en-US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=&gt;세계적으로도 희귀한 </a:t>
            </a:r>
            <a:r>
              <a:rPr lang="ko-KR" altLang="en-US" dirty="0" err="1">
                <a:ea typeface="맑은 고딕"/>
              </a:rPr>
              <a:t>내만갯골이</a:t>
            </a:r>
            <a:r>
              <a:rPr lang="ko-KR" altLang="en-US" dirty="0">
                <a:ea typeface="맑은 고딕"/>
              </a:rPr>
              <a:t> 있는 곳으로, 이 </a:t>
            </a:r>
            <a:r>
              <a:rPr lang="ko-KR" altLang="en-US" dirty="0" err="1">
                <a:ea typeface="맑은 고딕"/>
              </a:rPr>
              <a:t>갯골은</a:t>
            </a:r>
            <a:r>
              <a:rPr lang="ko-KR" altLang="en-US" dirty="0">
                <a:ea typeface="맑은 고딕"/>
              </a:rPr>
              <a:t> 하루 두 번의 썰물 때 살아 움직이는 뱀 모양의 모습을 볼 수 있어 사행성 </a:t>
            </a:r>
            <a:r>
              <a:rPr lang="ko-KR" altLang="en-US" dirty="0" err="1">
                <a:ea typeface="맑은 고딕"/>
              </a:rPr>
              <a:t>갯골이라고도</a:t>
            </a:r>
            <a:r>
              <a:rPr lang="ko-KR" altLang="en-US" dirty="0">
                <a:ea typeface="맑은 고딕"/>
              </a:rPr>
              <a:t> 불린다.</a:t>
            </a:r>
            <a:endParaRPr lang="ko-KR" altLang="en-US">
              <a:ea typeface="맑은 고딕"/>
            </a:endParaRPr>
          </a:p>
          <a:p>
            <a:pPr>
              <a:spcAft>
                <a:spcPts val="600"/>
              </a:spcAft>
            </a:pPr>
            <a:endParaRPr lang="ko-KR" altLang="en-US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=&gt;단순한 풍경 구경 말고도 </a:t>
            </a:r>
            <a:r>
              <a:rPr lang="ko-KR" altLang="en-US" dirty="0" err="1">
                <a:ea typeface="맑은 고딕"/>
              </a:rPr>
              <a:t>흔들전망대</a:t>
            </a:r>
            <a:r>
              <a:rPr lang="ko-KR" altLang="en-US" dirty="0">
                <a:ea typeface="맑은 고딕"/>
              </a:rPr>
              <a:t>, 소금창고, 염전체험장, 사구식물원, 벚꽃터널 등의 다양한 </a:t>
            </a:r>
            <a:r>
              <a:rPr lang="ko-KR" altLang="en-US" dirty="0" err="1">
                <a:ea typeface="맑은 고딕"/>
              </a:rPr>
              <a:t>포토존</a:t>
            </a:r>
            <a:r>
              <a:rPr lang="ko-KR" altLang="en-US" dirty="0">
                <a:ea typeface="맑은 고딕"/>
              </a:rPr>
              <a:t> 및 체험코스가 구비되어 있다.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773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F647C-4798-4211-884F-00764622E46D}"/>
              </a:ext>
            </a:extLst>
          </p:cNvPr>
          <p:cNvSpPr/>
          <p:nvPr/>
        </p:nvSpPr>
        <p:spPr>
          <a:xfrm>
            <a:off x="813025" y="1173819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6. </a:t>
            </a:r>
            <a:r>
              <a:rPr lang="ko-KR" altLang="en-US" sz="1700" b="1" dirty="0">
                <a:ea typeface="맑은 고딕"/>
              </a:rPr>
              <a:t>시흥시에서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살면</a:t>
            </a:r>
            <a:r>
              <a:rPr lang="en-US" sz="1700" b="1" dirty="0">
                <a:ea typeface="맑은 고딕"/>
              </a:rPr>
              <a:t> </a:t>
            </a:r>
            <a:r>
              <a:rPr lang="ko-KR" altLang="en-US" sz="1700" b="1" dirty="0">
                <a:ea typeface="맑은 고딕"/>
              </a:rPr>
              <a:t>어떤</a:t>
            </a:r>
            <a:r>
              <a:rPr lang="en-US" sz="1700" b="1" dirty="0">
                <a:ea typeface="맑은 고딕"/>
              </a:rPr>
              <a:t> </a:t>
            </a:r>
            <a:r>
              <a:rPr lang="ko-KR" altLang="en-US" sz="1700" b="1" dirty="0">
                <a:ea typeface="맑은 고딕"/>
              </a:rPr>
              <a:t>점이</a:t>
            </a:r>
            <a:r>
              <a:rPr lang="en-US" sz="1700" b="1" dirty="0">
                <a:ea typeface="맑은 고딕"/>
              </a:rPr>
              <a:t> </a:t>
            </a:r>
            <a:r>
              <a:rPr lang="en-US" sz="1700" b="1" dirty="0" err="1">
                <a:ea typeface="맑은 고딕"/>
              </a:rPr>
              <a:t>불편할까</a:t>
            </a:r>
            <a:r>
              <a:rPr lang="en-US" altLang="ko-KR" sz="1700" b="1" dirty="0">
                <a:ea typeface="맑은 고딕"/>
              </a:rPr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ea typeface="맑은 고딕"/>
              </a:rPr>
              <a:t>-</a:t>
            </a:r>
            <a:r>
              <a:rPr lang="en-US" altLang="ko-KR" sz="1700" b="1" dirty="0" err="1">
                <a:ea typeface="맑은 고딕"/>
              </a:rPr>
              <a:t>시루지역화폐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en-US" altLang="ko-KR" sz="1700" b="1" dirty="0" err="1">
                <a:ea typeface="맑은 고딕"/>
              </a:rPr>
              <a:t>사용의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en-US" altLang="ko-KR" sz="1700" b="1" dirty="0" err="1">
                <a:ea typeface="맑은 고딕"/>
              </a:rPr>
              <a:t>불편함</a:t>
            </a:r>
            <a:endParaRPr lang="ko-KR" altLang="en-US" sz="1700" b="1" dirty="0" err="1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C3A4B-5390-4F62-9BA4-5CF8DC3B0D43}"/>
              </a:ext>
            </a:extLst>
          </p:cNvPr>
          <p:cNvSpPr txBox="1"/>
          <p:nvPr/>
        </p:nvSpPr>
        <p:spPr>
          <a:xfrm>
            <a:off x="484677" y="2248299"/>
            <a:ext cx="4049941" cy="4231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altLang="en-US" err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=&gt;청년기본소득으로 지역화폐 시루를 모바일을 통해 발급받은 한 청년의 불편사례를 요약하면 다음과 같다.</a:t>
            </a:r>
          </a:p>
          <a:p>
            <a:pPr>
              <a:spcAft>
                <a:spcPts val="600"/>
              </a:spcAft>
            </a:pPr>
            <a:endParaRPr lang="ko-KR" altLang="en-US" dirty="0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1. 사용가능한 가맹점이 적다.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2. 결제할 때 번거로운 과정이 많고 직원들도 사용법을 잘 모른다.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3. 스마트폰 사용 여건이 안 될 때 사용이 불가능하다.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4. 지역 경제를 책임지는 시장에서도 사용할 수 없다.</a:t>
            </a:r>
          </a:p>
          <a:p>
            <a:pPr>
              <a:spcAft>
                <a:spcPts val="600"/>
              </a:spcAft>
            </a:pPr>
            <a:endParaRPr lang="ko-KR" altLang="en-US" dirty="0">
              <a:ea typeface="맑은 고딕"/>
            </a:endParaRP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F2E87EC-ADB4-4F26-BEA8-9ED81B30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33" y="1714073"/>
            <a:ext cx="6651977" cy="43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F647C-4798-4211-884F-00764622E46D}"/>
              </a:ext>
            </a:extLst>
          </p:cNvPr>
          <p:cNvSpPr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6. </a:t>
            </a:r>
            <a:r>
              <a:rPr lang="ko-KR" altLang="en-US" sz="1700" b="1" dirty="0">
                <a:ea typeface="맑은 고딕"/>
              </a:rPr>
              <a:t>시흥시에서 살면 어떤 점이 불편할까?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ea typeface="맑은 고딕"/>
              </a:rPr>
              <a:t>-</a:t>
            </a:r>
            <a:r>
              <a:rPr lang="ko-KR" altLang="en-US" sz="1700" b="1" dirty="0">
                <a:ea typeface="맑은 고딕"/>
              </a:rPr>
              <a:t>노년층이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ko-KR" altLang="en-US" sz="1700" b="1" dirty="0">
                <a:ea typeface="맑은 고딕"/>
              </a:rPr>
              <a:t>느끼는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ko-KR" altLang="en-US" sz="1700" b="1" dirty="0">
                <a:ea typeface="맑은 고딕"/>
              </a:rPr>
              <a:t>문제</a:t>
            </a:r>
            <a:endParaRPr lang="en-US" sz="1700" dirty="0">
              <a:ea typeface="맑은 고딕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6A148F21-C7E7-4BD4-854C-4107CCBF2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6" b="2"/>
          <a:stretch/>
        </p:blipFill>
        <p:spPr>
          <a:xfrm>
            <a:off x="5181160" y="977042"/>
            <a:ext cx="6516102" cy="54951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C3A4B-5390-4F62-9BA4-5CF8DC3B0D43}"/>
              </a:ext>
            </a:extLst>
          </p:cNvPr>
          <p:cNvSpPr txBox="1"/>
          <p:nvPr/>
        </p:nvSpPr>
        <p:spPr>
          <a:xfrm>
            <a:off x="569344" y="3602966"/>
            <a:ext cx="3965275" cy="21082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altLang="en-US" err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=&gt;앞서 인구현황에서 살펴본 바에 따르면, 현재 4-50대 인구가 많은 점을 고려하여 앞으로 2030년 안에 늘어날 노년층 인구를 대비함과 동시에 현 노년층 분들을 위한 문제점 개선이 필요할 것 같다.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93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F647C-4798-4211-884F-00764622E46D}"/>
              </a:ext>
            </a:extLst>
          </p:cNvPr>
          <p:cNvSpPr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7. </a:t>
            </a:r>
            <a:r>
              <a:rPr lang="ko-KR" altLang="en-US" sz="1700" b="1" dirty="0">
                <a:ea typeface="맑은 고딕"/>
              </a:rPr>
              <a:t>시흥시엔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어떤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변화가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필요할까</a:t>
            </a:r>
            <a:r>
              <a:rPr lang="en-US" altLang="ko-KR" sz="1700" b="1" dirty="0">
                <a:ea typeface="맑은 고딕"/>
              </a:rPr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ea typeface="맑은 고딕"/>
              </a:rPr>
              <a:t>-</a:t>
            </a:r>
            <a:r>
              <a:rPr lang="en-US" altLang="ko-KR" sz="1700" b="1" dirty="0" err="1">
                <a:ea typeface="맑은 고딕"/>
              </a:rPr>
              <a:t>필요성이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en-US" altLang="ko-KR" sz="1700" b="1" dirty="0" err="1">
                <a:ea typeface="맑은 고딕"/>
              </a:rPr>
              <a:t>느껴지는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en-US" altLang="ko-KR" sz="1700" b="1" dirty="0" err="1">
                <a:ea typeface="맑은 고딕"/>
              </a:rPr>
              <a:t>공공시설</a:t>
            </a:r>
            <a:endParaRPr lang="ko-KR" altLang="en-US" sz="1700" b="1" dirty="0" err="1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C3A4B-5390-4F62-9BA4-5CF8DC3B0D43}"/>
              </a:ext>
            </a:extLst>
          </p:cNvPr>
          <p:cNvSpPr txBox="1"/>
          <p:nvPr/>
        </p:nvSpPr>
        <p:spPr>
          <a:xfrm>
            <a:off x="569344" y="3602966"/>
            <a:ext cx="3965275" cy="183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altLang="en-US" err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=&gt;이전 슬라이드에서 이야기 한 것과 같이, 현재 4-50대 인구가 많은 점을 고려하면 당연히 납득이 되는 니즈(</a:t>
            </a:r>
            <a:r>
              <a:rPr lang="ko-KR" altLang="en-US" dirty="0" err="1">
                <a:ea typeface="맑은 고딕"/>
              </a:rPr>
              <a:t>Needs</a:t>
            </a:r>
            <a:r>
              <a:rPr lang="ko-KR" altLang="en-US" dirty="0">
                <a:ea typeface="맑은 고딕"/>
              </a:rPr>
              <a:t>)이다. 설명에 </a:t>
            </a:r>
            <a:r>
              <a:rPr lang="ko-KR" altLang="en-US" dirty="0" err="1">
                <a:ea typeface="맑은 고딕"/>
              </a:rPr>
              <a:t>써있는대로</a:t>
            </a:r>
            <a:r>
              <a:rPr lang="ko-KR" altLang="en-US" dirty="0">
                <a:ea typeface="맑은 고딕"/>
              </a:rPr>
              <a:t> 구체적 연령층을 보면 알 수 있다.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4500ED2B-9393-4E03-AA6D-79D379F9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1340519"/>
            <a:ext cx="6285088" cy="452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1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F647C-4798-4211-884F-00764622E46D}"/>
              </a:ext>
            </a:extLst>
          </p:cNvPr>
          <p:cNvSpPr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7. </a:t>
            </a:r>
            <a:r>
              <a:rPr lang="ko-KR" altLang="en-US" sz="1700" b="1" dirty="0">
                <a:ea typeface="맑은 고딕"/>
              </a:rPr>
              <a:t>시흥시엔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어떤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변화가</a:t>
            </a:r>
            <a:r>
              <a:rPr lang="en-US" sz="1700" b="1" dirty="0"/>
              <a:t> </a:t>
            </a:r>
            <a:r>
              <a:rPr lang="ko-KR" altLang="en-US" sz="1700" b="1" dirty="0">
                <a:ea typeface="맑은 고딕"/>
              </a:rPr>
              <a:t>필요할까</a:t>
            </a:r>
            <a:r>
              <a:rPr lang="en-US" altLang="ko-KR" sz="1700" b="1" dirty="0">
                <a:ea typeface="맑은 고딕"/>
              </a:rPr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ea typeface="맑은 고딕"/>
              </a:rPr>
              <a:t>-</a:t>
            </a:r>
            <a:r>
              <a:rPr lang="en-US" altLang="ko-KR" sz="1700" b="1" dirty="0" err="1">
                <a:ea typeface="맑은 고딕"/>
              </a:rPr>
              <a:t>전체적인</a:t>
            </a:r>
            <a:r>
              <a:rPr lang="en-US" altLang="ko-KR" sz="1700" b="1" dirty="0">
                <a:ea typeface="맑은 고딕"/>
              </a:rPr>
              <a:t> </a:t>
            </a:r>
            <a:r>
              <a:rPr lang="en-US" altLang="ko-KR" sz="1700" b="1" dirty="0" err="1">
                <a:ea typeface="맑은 고딕"/>
              </a:rPr>
              <a:t>방향성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C3A4B-5390-4F62-9BA4-5CF8DC3B0D43}"/>
              </a:ext>
            </a:extLst>
          </p:cNvPr>
          <p:cNvSpPr txBox="1"/>
          <p:nvPr/>
        </p:nvSpPr>
        <p:spPr>
          <a:xfrm>
            <a:off x="569344" y="3602966"/>
            <a:ext cx="3965275" cy="21082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altLang="en-US" err="1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=&gt;앞서 다룬 6번 항목들과 7번의 첫 번째 항목을 바라봤을 때, 시흥시가 발전시켜 나가야 할 방향성은 크게 '지역경제 활성화 및 문제 인식/개선', '쾌적한 주거환경 및 생활환경 </a:t>
            </a:r>
            <a:r>
              <a:rPr lang="ko-KR" altLang="en-US" dirty="0" err="1">
                <a:ea typeface="맑은 고딕"/>
              </a:rPr>
              <a:t>조성'으로</a:t>
            </a:r>
            <a:r>
              <a:rPr lang="ko-KR" altLang="en-US" dirty="0">
                <a:ea typeface="맑은 고딕"/>
              </a:rPr>
              <a:t> 요약할 수 있겠다.</a:t>
            </a: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5AC63B0F-1B13-4D1D-A7BA-4F7161DE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89" y="1168880"/>
            <a:ext cx="6666088" cy="49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57CB08-C40C-48A6-8AC4-9E0D01CCCA49}"/>
              </a:ext>
            </a:extLst>
          </p:cNvPr>
          <p:cNvSpPr/>
          <p:nvPr/>
        </p:nvSpPr>
        <p:spPr>
          <a:xfrm>
            <a:off x="2116375" y="45639"/>
            <a:ext cx="7140938" cy="4944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</a:rPr>
              <a:t>Q&amp;A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DAA80FC-02D7-4977-98DA-A22C657D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81200"/>
            <a:ext cx="7430218" cy="37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0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F67DB5D-570F-4E8D-837B-423D0DECE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4" r="9567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57CB08-C40C-48A6-8AC4-9E0D01CCCA49}"/>
              </a:ext>
            </a:extLst>
          </p:cNvPr>
          <p:cNvSpPr/>
          <p:nvPr/>
        </p:nvSpPr>
        <p:spPr>
          <a:xfrm>
            <a:off x="2116375" y="45639"/>
            <a:ext cx="7140938" cy="4944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1. </a:t>
            </a:r>
            <a:r>
              <a:rPr lang="ko-KR" altLang="en-US" b="1"/>
              <a:t>시흥시에는</a:t>
            </a:r>
            <a:r>
              <a:rPr lang="en-US" altLang="ko-KR" b="1"/>
              <a:t> </a:t>
            </a:r>
            <a:r>
              <a:rPr lang="ko-KR" altLang="en-US" b="1"/>
              <a:t>어떤</a:t>
            </a:r>
            <a:r>
              <a:rPr lang="en-US" altLang="ko-KR" b="1"/>
              <a:t> </a:t>
            </a:r>
            <a:r>
              <a:rPr lang="ko-KR" altLang="en-US" b="1"/>
              <a:t>사람들이</a:t>
            </a:r>
            <a:r>
              <a:rPr lang="en-US" altLang="ko-KR" b="1"/>
              <a:t> </a:t>
            </a:r>
            <a:r>
              <a:rPr lang="ko-KR" altLang="en-US" b="1"/>
              <a:t>살까</a:t>
            </a:r>
            <a:r>
              <a:rPr lang="en-US" altLang="ko-KR" b="1"/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 -</a:t>
            </a:r>
            <a:r>
              <a:rPr lang="ko-KR" altLang="en-US" b="1"/>
              <a:t>주민등록</a:t>
            </a:r>
            <a:r>
              <a:rPr lang="en-US" altLang="ko-KR" b="1"/>
              <a:t> </a:t>
            </a:r>
            <a:r>
              <a:rPr lang="ko-KR" altLang="en-US" b="1"/>
              <a:t>인구</a:t>
            </a:r>
            <a:r>
              <a:rPr lang="en-US" altLang="ko-KR" b="1"/>
              <a:t> </a:t>
            </a:r>
            <a:r>
              <a:rPr lang="ko-KR" altLang="en-US" b="1"/>
              <a:t>현황</a:t>
            </a:r>
            <a:endParaRPr lang="en-US" altLang="ko-KR" b="1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032CC7-8540-4E9D-B73C-4F27B9DD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22" y="2024092"/>
            <a:ext cx="6272771" cy="30632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FD7C7-6BE2-4636-B965-79D13B1C2E57}"/>
              </a:ext>
            </a:extLst>
          </p:cNvPr>
          <p:cNvSpPr txBox="1"/>
          <p:nvPr/>
        </p:nvSpPr>
        <p:spPr>
          <a:xfrm>
            <a:off x="1081071" y="3288793"/>
            <a:ext cx="2940755" cy="7232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>
              <a:ea typeface="맑은 고딕" panose="020B0503020000020004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 총계: 561, 926명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6674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6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1. 시흥시에는 어떤 사람들이 살까?</a:t>
            </a:r>
            <a:endParaRPr lang="en-US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 -주민등록 인구 현황</a:t>
            </a:r>
            <a:endParaRPr lang="en-US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/>
          </a:p>
        </p:txBody>
      </p: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96EFDD2-46DB-49AA-928C-92261B71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78" y="2002671"/>
            <a:ext cx="6301525" cy="34484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22B45-9D57-4B5E-97C7-9B79750E4D06}"/>
              </a:ext>
            </a:extLst>
          </p:cNvPr>
          <p:cNvSpPr txBox="1"/>
          <p:nvPr/>
        </p:nvSpPr>
        <p:spPr>
          <a:xfrm>
            <a:off x="940758" y="2916046"/>
            <a:ext cx="2968977" cy="1277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/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 눈에 띄는 변화: 외국인 인구수가 꾸준히 증가하고 있다!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938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1. 시흥시에는 어떤 사람들이 살까?</a:t>
            </a:r>
            <a:endParaRPr lang="en-US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 -주민등록 인구 현황</a:t>
            </a:r>
            <a:endParaRPr lang="en-US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C593EA31-4377-43D4-B9C0-A0DDBD01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57" y="1463410"/>
            <a:ext cx="6173992" cy="46545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22B45-9D57-4B5E-97C7-9B79750E4D06}"/>
              </a:ext>
            </a:extLst>
          </p:cNvPr>
          <p:cNvSpPr txBox="1"/>
          <p:nvPr/>
        </p:nvSpPr>
        <p:spPr>
          <a:xfrm>
            <a:off x="1113553" y="3154072"/>
            <a:ext cx="2968977" cy="1277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/>
          </a:p>
          <a:p>
            <a:pPr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=&gt; 중년층의 인구수가 가장 많고, 15세 미만 인구의 감소 경향을 나타낸다.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116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0EC45395-B481-48B8-B6C6-328123A0A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929" b="986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643468" y="3320859"/>
            <a:ext cx="4666470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시흥시의</a:t>
            </a: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지리적</a:t>
            </a: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특성이</a:t>
            </a: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따로</a:t>
            </a: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있을까</a:t>
            </a: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Freeform: Shape 5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7F1FC670-2EB7-4B64-851F-9C31C375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0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6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19920" y="1319227"/>
            <a:ext cx="527288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맑은 고딕"/>
              </a:rPr>
              <a:t>2. </a:t>
            </a:r>
            <a:r>
              <a:rPr lang="ko-KR" altLang="en-US" b="1" dirty="0">
                <a:ea typeface="맑은 고딕"/>
              </a:rPr>
              <a:t>시흥시의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지리적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특성이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따로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있을까</a:t>
            </a:r>
            <a:r>
              <a:rPr lang="en-US" altLang="ko-KR" b="1" dirty="0">
                <a:ea typeface="맑은 고딕"/>
              </a:rPr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 -</a:t>
            </a:r>
            <a:r>
              <a:rPr lang="en-US" altLang="ko-KR" dirty="0" err="1">
                <a:ea typeface="맑은 고딕"/>
              </a:rPr>
              <a:t>구체적</a:t>
            </a:r>
            <a:r>
              <a:rPr lang="ko-KR" altLang="en-US" dirty="0">
                <a:ea typeface="맑은 고딕"/>
              </a:rPr>
              <a:t> 위치</a:t>
            </a:r>
            <a:endParaRPr lang="en-US" altLang="ko-KR" b="1" dirty="0">
              <a:ea typeface="맑은 고딕"/>
            </a:endParaRPr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FA391A9E-44C1-41E0-8E92-0BD231A09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95" r="24526" b="-2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770D6-CD90-4EEF-B328-AB526091F3FB}"/>
              </a:ext>
            </a:extLst>
          </p:cNvPr>
          <p:cNvSpPr txBox="1"/>
          <p:nvPr/>
        </p:nvSpPr>
        <p:spPr>
          <a:xfrm>
            <a:off x="957531" y="3142891"/>
            <a:ext cx="4655387" cy="183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+mn-lt"/>
                <a:cs typeface="+mn-lt"/>
              </a:rPr>
              <a:t>Key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point</a:t>
            </a:r>
            <a:endParaRPr lang="ko-KR" altLang="en-US" err="1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+mn-lt"/>
                <a:cs typeface="+mn-lt"/>
              </a:rPr>
              <a:t>=&gt;</a:t>
            </a:r>
            <a:r>
              <a:rPr lang="ko-KR" dirty="0">
                <a:ea typeface="+mn-lt"/>
                <a:cs typeface="+mn-lt"/>
              </a:rPr>
              <a:t>시흥시의 지리적 특성 : 북서쪽으로는 인천광역시, 북쪽으로는 부천시, 북동쪽으로는 광명시, 동쪽에는 안양시, 남쪽으로는 안산시와 </a:t>
            </a:r>
            <a:r>
              <a:rPr lang="ko-KR" dirty="0" err="1">
                <a:ea typeface="+mn-lt"/>
                <a:cs typeface="+mn-lt"/>
              </a:rPr>
              <a:t>접해있고</a:t>
            </a:r>
            <a:r>
              <a:rPr lang="ko-KR" dirty="0">
                <a:ea typeface="+mn-lt"/>
                <a:cs typeface="+mn-lt"/>
              </a:rPr>
              <a:t> 서쪽으로는 서해가 있다. 시흥시의 면적은 </a:t>
            </a:r>
            <a:r>
              <a:rPr lang="ko-KR" dirty="0">
                <a:ea typeface="+mn-lt"/>
                <a:cs typeface="+mn-lt"/>
                <a:hlinkClick r:id="rId4"/>
              </a:rPr>
              <a:t>139.13</a:t>
            </a:r>
            <a:r>
              <a:rPr lang="ko-KR" dirty="0">
                <a:ea typeface="+mn-lt"/>
                <a:cs typeface="+mn-lt"/>
              </a:rPr>
              <a:t>km^2이다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00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402977" y="1276095"/>
            <a:ext cx="527288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2. </a:t>
            </a:r>
            <a:r>
              <a:rPr lang="ko-KR" altLang="en-US" b="1"/>
              <a:t>시흥시의</a:t>
            </a:r>
            <a:r>
              <a:rPr lang="en-US" altLang="ko-KR" b="1"/>
              <a:t> </a:t>
            </a:r>
            <a:r>
              <a:rPr lang="ko-KR" altLang="en-US" b="1"/>
              <a:t>지리적</a:t>
            </a:r>
            <a:r>
              <a:rPr lang="en-US" altLang="ko-KR" b="1"/>
              <a:t> </a:t>
            </a:r>
            <a:r>
              <a:rPr lang="ko-KR" altLang="en-US" b="1"/>
              <a:t>특성이</a:t>
            </a:r>
            <a:r>
              <a:rPr lang="en-US" altLang="ko-KR" b="1"/>
              <a:t> </a:t>
            </a:r>
            <a:r>
              <a:rPr lang="ko-KR" altLang="en-US" b="1"/>
              <a:t>따로</a:t>
            </a:r>
            <a:r>
              <a:rPr lang="en-US" altLang="ko-KR" b="1"/>
              <a:t> </a:t>
            </a:r>
            <a:r>
              <a:rPr lang="ko-KR" altLang="en-US" b="1"/>
              <a:t>있을까</a:t>
            </a:r>
            <a:r>
              <a:rPr lang="en-US" altLang="ko-KR" b="1"/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 -</a:t>
            </a:r>
            <a:r>
              <a:rPr lang="ko-KR" altLang="en-US"/>
              <a:t>행정구역 특성</a:t>
            </a:r>
            <a:endParaRPr lang="en-US" altLang="ko-KR" b="1"/>
          </a:p>
        </p:txBody>
      </p:sp>
      <p:sp>
        <p:nvSpPr>
          <p:cNvPr id="6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4BADBFC-1443-4EF3-B8C4-FDFAA69D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2" b="3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F29EC-07D0-4947-9FEF-6245D6ECB66F}"/>
              </a:ext>
            </a:extLst>
          </p:cNvPr>
          <p:cNvSpPr txBox="1"/>
          <p:nvPr/>
        </p:nvSpPr>
        <p:spPr>
          <a:xfrm>
            <a:off x="324928" y="2222740"/>
            <a:ext cx="5934973" cy="3954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Key point</a:t>
            </a:r>
            <a:endParaRPr lang="ko-KR" altLang="en-US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</a:t>
            </a:r>
            <a:r>
              <a:rPr lang="en-US" altLang="ko-KR" dirty="0" err="1">
                <a:ea typeface="맑은 고딕"/>
              </a:rPr>
              <a:t>수도권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남부지역에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입지한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임해도시로서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서해안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개발축의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거점도시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역할</a:t>
            </a:r>
            <a:endParaRPr lang="en-US" altLang="ko-KR" err="1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</a:t>
            </a:r>
            <a:r>
              <a:rPr lang="en-US" altLang="ko-KR" dirty="0" err="1">
                <a:ea typeface="맑은 고딕"/>
              </a:rPr>
              <a:t>자연</a:t>
            </a:r>
            <a:r>
              <a:rPr lang="en-US" altLang="ko-KR" dirty="0">
                <a:ea typeface="맑은 고딕"/>
              </a:rPr>
              <a:t> 및 </a:t>
            </a:r>
            <a:r>
              <a:rPr lang="en-US" altLang="ko-KR" dirty="0" err="1">
                <a:ea typeface="맑은 고딕"/>
              </a:rPr>
              <a:t>해양환경을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환경친화적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시범도시건설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지향</a:t>
            </a:r>
            <a:endParaRPr lang="en-US" altLang="ko-KR" err="1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=&gt;R&amp;D 및 </a:t>
            </a:r>
            <a:r>
              <a:rPr lang="en-US" altLang="ko-KR" dirty="0" err="1">
                <a:ea typeface="맑은 고딕"/>
              </a:rPr>
              <a:t>첨단산업일종으로의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전환을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통한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미래지향적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산업도시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추구</a:t>
            </a:r>
            <a:endParaRPr lang="en-US" altLang="ko-KR" err="1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</a:t>
            </a:r>
            <a:r>
              <a:rPr lang="en-US" altLang="ko-KR" dirty="0" err="1">
                <a:ea typeface="맑은 고딕"/>
              </a:rPr>
              <a:t>광활한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공유수면</a:t>
            </a:r>
            <a:r>
              <a:rPr lang="en-US" altLang="ko-KR" dirty="0">
                <a:ea typeface="맑은 고딕"/>
              </a:rPr>
              <a:t> 및 </a:t>
            </a:r>
            <a:r>
              <a:rPr lang="en-US" altLang="ko-KR" dirty="0" err="1">
                <a:ea typeface="맑은 고딕"/>
              </a:rPr>
              <a:t>개발제한구역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풍부한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녹지환경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활용하여</a:t>
            </a:r>
            <a:r>
              <a:rPr lang="en-US" altLang="ko-KR" dirty="0">
                <a:ea typeface="맑은 고딕"/>
              </a:rPr>
              <a:t> 중/</a:t>
            </a:r>
            <a:r>
              <a:rPr lang="en-US" altLang="ko-KR" dirty="0" err="1">
                <a:ea typeface="맑은 고딕"/>
              </a:rPr>
              <a:t>저밀도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전원형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친환경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생태도시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형성</a:t>
            </a:r>
            <a:endParaRPr lang="en-US" altLang="ko-KR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735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90FE2-3A1E-448A-BF19-1E2FAABCE63C}"/>
              </a:ext>
            </a:extLst>
          </p:cNvPr>
          <p:cNvSpPr/>
          <p:nvPr/>
        </p:nvSpPr>
        <p:spPr>
          <a:xfrm>
            <a:off x="647392" y="1290473"/>
            <a:ext cx="527288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3. </a:t>
            </a:r>
            <a:r>
              <a:rPr lang="ko-KR" altLang="en-US" b="1"/>
              <a:t>시흥시의</a:t>
            </a:r>
            <a:r>
              <a:rPr lang="en-US" b="1"/>
              <a:t> </a:t>
            </a:r>
            <a:r>
              <a:rPr lang="ko-KR" altLang="en-US" b="1"/>
              <a:t>교통편의는</a:t>
            </a:r>
            <a:r>
              <a:rPr lang="en-US" altLang="ko-KR" b="1"/>
              <a:t> </a:t>
            </a:r>
            <a:r>
              <a:rPr lang="ko-KR" altLang="en-US" b="1"/>
              <a:t>어떤</a:t>
            </a:r>
            <a:r>
              <a:rPr lang="en-US" altLang="ko-KR" b="1"/>
              <a:t> </a:t>
            </a:r>
            <a:r>
              <a:rPr lang="ko-KR" altLang="en-US" b="1"/>
              <a:t>상태일까</a:t>
            </a:r>
            <a:r>
              <a:rPr lang="en-US" altLang="ko-KR" b="1"/>
              <a:t>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 -</a:t>
            </a:r>
            <a:r>
              <a:rPr lang="ko-KR" altLang="en-US" b="1"/>
              <a:t>시내</a:t>
            </a:r>
            <a:r>
              <a:rPr lang="en-US" altLang="ko-KR" b="1"/>
              <a:t>/</a:t>
            </a:r>
            <a:r>
              <a:rPr lang="ko-KR" altLang="en-US" b="1"/>
              <a:t>외버스를</a:t>
            </a:r>
            <a:r>
              <a:rPr lang="en-US" altLang="ko-KR" b="1"/>
              <a:t> </a:t>
            </a:r>
            <a:r>
              <a:rPr lang="ko-KR" altLang="en-US" b="1"/>
              <a:t>중심으로</a:t>
            </a:r>
            <a:endParaRPr lang="en-US" altLang="ko-KR" b="1"/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D8FB5F-8ADF-498D-A9D0-FEE57F830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9" r="17226" b="2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1112-12F1-40B3-B2B6-64FD92D4BCD5}"/>
              </a:ext>
            </a:extLst>
          </p:cNvPr>
          <p:cNvSpPr txBox="1"/>
          <p:nvPr/>
        </p:nvSpPr>
        <p:spPr>
          <a:xfrm>
            <a:off x="713117" y="2682815"/>
            <a:ext cx="4569124" cy="226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>
              <a:ea typeface="맑은 고딕" panose="020B0503020000020004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</a:t>
            </a:r>
            <a:r>
              <a:rPr lang="en-US" altLang="ko-KR" dirty="0" err="1">
                <a:ea typeface="맑은 고딕"/>
              </a:rPr>
              <a:t>시내버스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마을버스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배차간격이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너무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길다는</a:t>
            </a:r>
            <a:r>
              <a:rPr lang="en-US" altLang="ko-KR" dirty="0">
                <a:ea typeface="맑은 고딕"/>
              </a:rPr>
              <a:t> 점</a:t>
            </a:r>
            <a:endParaRPr lang="en-US" altLang="ko-KR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>
              <a:ea typeface="맑은 고딕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ea typeface="맑은 고딕"/>
              </a:rPr>
              <a:t>=&gt;</a:t>
            </a:r>
            <a:r>
              <a:rPr lang="en-US" altLang="ko-KR" dirty="0" err="1">
                <a:ea typeface="맑은 고딕"/>
              </a:rPr>
              <a:t>시외버스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시흥종합버스터미널에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고속버스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노선과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시외버스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노선이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노선도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부족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이유로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이용이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저조한</a:t>
            </a:r>
            <a:r>
              <a:rPr lang="en-US" altLang="ko-KR" dirty="0">
                <a:ea typeface="맑은 고딕"/>
              </a:rPr>
              <a:t> 편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610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90FE2-3A1E-448A-BF19-1E2FAABCE63C}"/>
              </a:ext>
            </a:extLst>
          </p:cNvPr>
          <p:cNvSpPr/>
          <p:nvPr/>
        </p:nvSpPr>
        <p:spPr>
          <a:xfrm>
            <a:off x="589030" y="927705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4. </a:t>
            </a:r>
            <a:r>
              <a:rPr lang="ko-KR" altLang="en-US" b="1" dirty="0">
                <a:ea typeface="맑은 고딕"/>
              </a:rPr>
              <a:t>시흥시만의</a:t>
            </a:r>
            <a:r>
              <a:rPr lang="en-US" b="1" dirty="0"/>
              <a:t> </a:t>
            </a:r>
            <a:r>
              <a:rPr lang="ko-KR" altLang="en-US" b="1" dirty="0">
                <a:ea typeface="맑은 고딕"/>
              </a:rPr>
              <a:t>문화는 어떤 게 있을까</a:t>
            </a:r>
            <a:r>
              <a:rPr lang="en-US" altLang="ko-KR" b="1" dirty="0">
                <a:ea typeface="맑은 고딕"/>
              </a:rPr>
              <a:t>?</a:t>
            </a:r>
            <a:endParaRPr lang="en-US" b="1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맑은 고딕"/>
              </a:rPr>
              <a:t> -</a:t>
            </a:r>
            <a:r>
              <a:rPr lang="ko-KR" altLang="en-US" b="1" dirty="0">
                <a:ea typeface="맑은 고딕"/>
              </a:rPr>
              <a:t>시흥시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문화특화지역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조성사업</a:t>
            </a:r>
            <a:endParaRPr lang="en-US" altLang="ko-KR" b="1" dirty="0">
              <a:ea typeface="맑은 고딕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EAF0A4B9-1FA2-459B-964B-6E58DFC2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56" y="1369958"/>
            <a:ext cx="6272770" cy="45307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1112-12F1-40B3-B2B6-64FD92D4BCD5}"/>
              </a:ext>
            </a:extLst>
          </p:cNvPr>
          <p:cNvSpPr txBox="1"/>
          <p:nvPr/>
        </p:nvSpPr>
        <p:spPr>
          <a:xfrm>
            <a:off x="374450" y="1920815"/>
            <a:ext cx="4569124" cy="4601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endParaRPr lang="ko-KR" err="1">
              <a:ea typeface="맑은 고딕" panose="020B0503020000020004" pitchFamily="34" charset="-127"/>
            </a:endParaRPr>
          </a:p>
          <a:p>
            <a:r>
              <a:rPr lang="en-US" dirty="0">
                <a:ea typeface="+mn-lt"/>
                <a:cs typeface="+mn-lt"/>
              </a:rPr>
              <a:t>=&gt;(</a:t>
            </a:r>
            <a:r>
              <a:rPr lang="en-US" dirty="0" err="1">
                <a:ea typeface="+mn-lt"/>
                <a:cs typeface="+mn-lt"/>
              </a:rPr>
              <a:t>사람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시민문화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활동가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양성과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문화적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시민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육성</a:t>
            </a:r>
            <a:endParaRPr lang="en-US" dirty="0" err="1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=&gt;(</a:t>
            </a:r>
            <a:r>
              <a:rPr lang="en-US" dirty="0" err="1">
                <a:ea typeface="+mn-lt"/>
                <a:cs typeface="+mn-lt"/>
              </a:rPr>
              <a:t>장소·공간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도시재생뉴딜사업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연계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유휴공간을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활용한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문화적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공간재생</a:t>
            </a:r>
            <a:endParaRPr lang="en-US">
              <a:ea typeface="맑은 고딕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=&gt;(</a:t>
            </a:r>
            <a:r>
              <a:rPr lang="en-US" dirty="0" err="1">
                <a:ea typeface="+mn-lt"/>
                <a:cs typeface="+mn-lt"/>
              </a:rPr>
              <a:t>프로그램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지역의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문화가치와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자산을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활용한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문화생태계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조성</a:t>
            </a:r>
            <a:endParaRPr lang="en-US">
              <a:ea typeface="맑은 고딕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=&gt;(</a:t>
            </a:r>
            <a:r>
              <a:rPr lang="en-US" dirty="0" err="1">
                <a:ea typeface="+mn-lt"/>
                <a:cs typeface="+mn-lt"/>
              </a:rPr>
              <a:t>네트워크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주체</a:t>
            </a:r>
            <a:r>
              <a:rPr lang="en-US" dirty="0">
                <a:ea typeface="+mn-lt"/>
                <a:cs typeface="+mn-lt"/>
              </a:rPr>
              <a:t> 간 </a:t>
            </a:r>
            <a:r>
              <a:rPr lang="en-US" dirty="0" err="1">
                <a:ea typeface="+mn-lt"/>
                <a:cs typeface="+mn-lt"/>
              </a:rPr>
              <a:t>협력을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위한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추진협의체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구성</a:t>
            </a:r>
            <a:r>
              <a:rPr lang="en-US" dirty="0">
                <a:ea typeface="+mn-lt"/>
                <a:cs typeface="+mn-lt"/>
              </a:rPr>
              <a:t> 및 </a:t>
            </a:r>
            <a:r>
              <a:rPr lang="en-US" dirty="0" err="1">
                <a:ea typeface="+mn-lt"/>
                <a:cs typeface="+mn-lt"/>
              </a:rPr>
              <a:t>민관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거버넌스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구축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맑은 고딕"/>
            </a:endParaRPr>
          </a:p>
          <a:p>
            <a:r>
              <a:rPr lang="en-US" dirty="0">
                <a:ea typeface="+mn-lt"/>
                <a:cs typeface="+mn-lt"/>
              </a:rPr>
              <a:t>=&gt;(</a:t>
            </a:r>
            <a:r>
              <a:rPr lang="en-US" dirty="0" err="1">
                <a:ea typeface="+mn-lt"/>
                <a:cs typeface="+mn-lt"/>
              </a:rPr>
              <a:t>연구·조사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사회적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의견수렴</a:t>
            </a:r>
            <a:r>
              <a:rPr lang="en-US" dirty="0">
                <a:ea typeface="+mn-lt"/>
                <a:cs typeface="+mn-lt"/>
              </a:rPr>
              <a:t> 및 </a:t>
            </a:r>
            <a:r>
              <a:rPr lang="en-US" dirty="0" err="1">
                <a:ea typeface="+mn-lt"/>
                <a:cs typeface="+mn-lt"/>
              </a:rPr>
              <a:t>사업성과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측정을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위한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연구·조사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추진</a:t>
            </a:r>
            <a:endParaRPr lang="en-US">
              <a:ea typeface="맑은 고딕"/>
            </a:endParaRPr>
          </a:p>
          <a:p>
            <a:pPr>
              <a:spcAft>
                <a:spcPts val="600"/>
              </a:spcAft>
            </a:pP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921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644</Words>
  <Application>Microsoft Office PowerPoint</Application>
  <PresentationFormat>와이드스크린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조현민(2016156033)</cp:lastModifiedBy>
  <cp:revision>769</cp:revision>
  <dcterms:created xsi:type="dcterms:W3CDTF">2017-10-09T06:24:25Z</dcterms:created>
  <dcterms:modified xsi:type="dcterms:W3CDTF">2021-04-09T02:06:14Z</dcterms:modified>
</cp:coreProperties>
</file>