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sz="2088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612554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sz="2376" b="1"/>
            </a:lvl1pPr>
          </a:lstStyle>
          <a:p>
            <a:r>
              <a:t>속성</a:t>
            </a:r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sz="2088" b="1"/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슬라이드 부제</a:t>
            </a:r>
          </a:p>
        </p:txBody>
      </p:sp>
      <p:sp>
        <p:nvSpPr>
          <p:cNvPr id="44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2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슬라이드 부제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표"/>
          <p:cNvGraphicFramePr/>
          <p:nvPr>
            <p:extLst>
              <p:ext uri="{D42A27DB-BD31-4B8C-83A1-F6EECF244321}">
                <p14:modId xmlns:p14="http://schemas.microsoft.com/office/powerpoint/2010/main" val="2810783045"/>
              </p:ext>
            </p:extLst>
          </p:nvPr>
        </p:nvGraphicFramePr>
        <p:xfrm>
          <a:off x="343312" y="1703327"/>
          <a:ext cx="12318174" cy="31298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0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9423"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441">
                <a:tc>
                  <a:txBody>
                    <a:bodyPr/>
                    <a:lstStyle/>
                    <a:p>
                      <a:pPr algn="l">
                        <a:defRPr sz="1900"/>
                      </a:pPr>
                      <a:endParaRPr dirty="0"/>
                    </a:p>
                  </a:txBody>
                  <a:tcPr marL="50800" marR="50800" marT="50800" marB="5080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/>
                      </a:pPr>
                      <a:endParaRPr dirty="0"/>
                    </a:p>
                  </a:txBody>
                  <a:tcPr marL="50800" marR="50800" marT="50800" marB="5080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/>
                      </a:pPr>
                      <a:endParaRPr dirty="0"/>
                    </a:p>
                  </a:txBody>
                  <a:tcPr marL="50800" marR="50800" marT="50800" marB="5080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2" name="Who"/>
          <p:cNvSpPr txBox="1"/>
          <p:nvPr/>
        </p:nvSpPr>
        <p:spPr>
          <a:xfrm>
            <a:off x="558374" y="1811134"/>
            <a:ext cx="7090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3960">
              <a:defRPr sz="2300">
                <a:solidFill>
                  <a:srgbClr val="000000"/>
                </a:solidFill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lvl1pPr>
          </a:lstStyle>
          <a:p>
            <a:r>
              <a:t>Who</a:t>
            </a:r>
          </a:p>
        </p:txBody>
      </p:sp>
      <p:sp>
        <p:nvSpPr>
          <p:cNvPr id="153" name="가장 돕고싶은 대상"/>
          <p:cNvSpPr txBox="1"/>
          <p:nvPr/>
        </p:nvSpPr>
        <p:spPr>
          <a:xfrm>
            <a:off x="1369712" y="1830184"/>
            <a:ext cx="210014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3960">
              <a:lnSpc>
                <a:spcPct val="120000"/>
              </a:lnSpc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가장 돕고싶은 대상</a:t>
            </a:r>
          </a:p>
        </p:txBody>
      </p:sp>
      <p:sp>
        <p:nvSpPr>
          <p:cNvPr id="154" name="그의 핵심문제"/>
          <p:cNvSpPr txBox="1"/>
          <p:nvPr/>
        </p:nvSpPr>
        <p:spPr>
          <a:xfrm>
            <a:off x="5718092" y="1830184"/>
            <a:ext cx="156861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583960"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그의 핵심문제</a:t>
            </a:r>
          </a:p>
        </p:txBody>
      </p:sp>
      <p:sp>
        <p:nvSpPr>
          <p:cNvPr id="155" name="그를 도와야하는 이유"/>
          <p:cNvSpPr txBox="1"/>
          <p:nvPr/>
        </p:nvSpPr>
        <p:spPr>
          <a:xfrm>
            <a:off x="9678970" y="1830184"/>
            <a:ext cx="233084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3960"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그를 도와야하는 이유</a:t>
            </a:r>
          </a:p>
        </p:txBody>
      </p:sp>
      <p:sp>
        <p:nvSpPr>
          <p:cNvPr id="156" name="핵심문제정의"/>
          <p:cNvSpPr txBox="1"/>
          <p:nvPr/>
        </p:nvSpPr>
        <p:spPr>
          <a:xfrm>
            <a:off x="339571" y="369299"/>
            <a:ext cx="2161951" cy="523746"/>
          </a:xfrm>
          <a:prstGeom prst="rect">
            <a:avLst/>
          </a:prstGeom>
          <a:solidFill>
            <a:schemeClr val="accent4">
              <a:hueOff val="222477"/>
              <a:satOff val="-433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>
            <a:spAutoFit/>
          </a:bodyPr>
          <a:lstStyle>
            <a:lvl1pPr defTabSz="1300480">
              <a:lnSpc>
                <a:spcPct val="120000"/>
              </a:lnSpc>
              <a:spcBef>
                <a:spcPts val="900"/>
              </a:spcBef>
              <a:defRPr sz="2600" b="1">
                <a:solidFill>
                  <a:srgbClr val="00000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핵심문제정의</a:t>
            </a:r>
          </a:p>
        </p:txBody>
      </p:sp>
      <p:sp>
        <p:nvSpPr>
          <p:cNvPr id="157" name="What"/>
          <p:cNvSpPr txBox="1"/>
          <p:nvPr/>
        </p:nvSpPr>
        <p:spPr>
          <a:xfrm>
            <a:off x="4746176" y="1811134"/>
            <a:ext cx="7992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3960">
              <a:defRPr sz="2300">
                <a:solidFill>
                  <a:srgbClr val="000000"/>
                </a:solidFill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lvl1pPr>
          </a:lstStyle>
          <a:p>
            <a:r>
              <a:t>What</a:t>
            </a:r>
          </a:p>
        </p:txBody>
      </p:sp>
      <p:sp>
        <p:nvSpPr>
          <p:cNvPr id="158" name="Why"/>
          <p:cNvSpPr txBox="1"/>
          <p:nvPr/>
        </p:nvSpPr>
        <p:spPr>
          <a:xfrm>
            <a:off x="8812600" y="1811134"/>
            <a:ext cx="6982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3960">
              <a:defRPr sz="2300">
                <a:solidFill>
                  <a:srgbClr val="000000"/>
                </a:solidFill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lvl1pPr>
          </a:lstStyle>
          <a:p>
            <a:r>
              <a:t>Why</a:t>
            </a:r>
          </a:p>
        </p:txBody>
      </p:sp>
      <p:graphicFrame>
        <p:nvGraphicFramePr>
          <p:cNvPr id="159" name="표"/>
          <p:cNvGraphicFramePr/>
          <p:nvPr>
            <p:extLst>
              <p:ext uri="{D42A27DB-BD31-4B8C-83A1-F6EECF244321}">
                <p14:modId xmlns:p14="http://schemas.microsoft.com/office/powerpoint/2010/main" val="2369208475"/>
              </p:ext>
            </p:extLst>
          </p:nvPr>
        </p:nvGraphicFramePr>
        <p:xfrm>
          <a:off x="343312" y="5668875"/>
          <a:ext cx="12318174" cy="31298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0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9423"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441">
                <a:tc>
                  <a:txBody>
                    <a:bodyPr/>
                    <a:lstStyle/>
                    <a:p>
                      <a:pPr algn="l">
                        <a:defRPr sz="1900"/>
                      </a:pPr>
                      <a:endParaRPr dirty="0"/>
                    </a:p>
                  </a:txBody>
                  <a:tcPr marL="50800" marR="50800" marT="50800" marB="5080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/>
                      </a:pPr>
                      <a:endParaRPr dirty="0"/>
                    </a:p>
                  </a:txBody>
                  <a:tcPr marL="50800" marR="50800" marT="50800" marB="5080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/>
                      </a:pPr>
                      <a:endParaRPr dirty="0"/>
                    </a:p>
                  </a:txBody>
                  <a:tcPr marL="50800" marR="50800" marT="50800" marB="5080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0" name="Who"/>
          <p:cNvSpPr txBox="1"/>
          <p:nvPr/>
        </p:nvSpPr>
        <p:spPr>
          <a:xfrm>
            <a:off x="558374" y="5830708"/>
            <a:ext cx="7090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3960">
              <a:defRPr sz="2300">
                <a:solidFill>
                  <a:srgbClr val="000000"/>
                </a:solidFill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lvl1pPr>
          </a:lstStyle>
          <a:p>
            <a:r>
              <a:t>Who</a:t>
            </a:r>
          </a:p>
        </p:txBody>
      </p:sp>
      <p:sp>
        <p:nvSpPr>
          <p:cNvPr id="161" name="가장 돕고싶은 대상"/>
          <p:cNvSpPr txBox="1"/>
          <p:nvPr/>
        </p:nvSpPr>
        <p:spPr>
          <a:xfrm>
            <a:off x="1514721" y="5849758"/>
            <a:ext cx="210014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3960">
              <a:lnSpc>
                <a:spcPct val="120000"/>
              </a:lnSpc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가장 돕고싶은 대상</a:t>
            </a:r>
          </a:p>
        </p:txBody>
      </p:sp>
      <p:sp>
        <p:nvSpPr>
          <p:cNvPr id="162" name="What"/>
          <p:cNvSpPr txBox="1"/>
          <p:nvPr/>
        </p:nvSpPr>
        <p:spPr>
          <a:xfrm>
            <a:off x="4746176" y="5830708"/>
            <a:ext cx="7992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3960">
              <a:defRPr sz="2300">
                <a:solidFill>
                  <a:srgbClr val="000000"/>
                </a:solidFill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lvl1pPr>
          </a:lstStyle>
          <a:p>
            <a:r>
              <a:t>What</a:t>
            </a:r>
          </a:p>
        </p:txBody>
      </p:sp>
      <p:sp>
        <p:nvSpPr>
          <p:cNvPr id="163" name="그의 핵심문제"/>
          <p:cNvSpPr txBox="1"/>
          <p:nvPr/>
        </p:nvSpPr>
        <p:spPr>
          <a:xfrm>
            <a:off x="5718092" y="5849758"/>
            <a:ext cx="156861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583960"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그의 핵심문제</a:t>
            </a:r>
          </a:p>
        </p:txBody>
      </p:sp>
      <p:sp>
        <p:nvSpPr>
          <p:cNvPr id="164" name="Why"/>
          <p:cNvSpPr txBox="1"/>
          <p:nvPr/>
        </p:nvSpPr>
        <p:spPr>
          <a:xfrm>
            <a:off x="8812600" y="5830708"/>
            <a:ext cx="6982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3960">
              <a:defRPr sz="2300">
                <a:solidFill>
                  <a:srgbClr val="000000"/>
                </a:solidFill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lvl1pPr>
          </a:lstStyle>
          <a:p>
            <a:r>
              <a:t>Why</a:t>
            </a:r>
          </a:p>
        </p:txBody>
      </p:sp>
      <p:sp>
        <p:nvSpPr>
          <p:cNvPr id="165" name="그를 도와야하는 이유"/>
          <p:cNvSpPr txBox="1"/>
          <p:nvPr/>
        </p:nvSpPr>
        <p:spPr>
          <a:xfrm>
            <a:off x="9678970" y="5849758"/>
            <a:ext cx="233084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3960"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그를 도와야하는 이유</a:t>
            </a:r>
          </a:p>
        </p:txBody>
      </p:sp>
      <p:sp>
        <p:nvSpPr>
          <p:cNvPr id="166" name="Step 01"/>
          <p:cNvSpPr txBox="1"/>
          <p:nvPr/>
        </p:nvSpPr>
        <p:spPr>
          <a:xfrm>
            <a:off x="376249" y="1123489"/>
            <a:ext cx="1073266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3960">
              <a:defRPr sz="2300">
                <a:solidFill>
                  <a:srgbClr val="000000"/>
                </a:solidFill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lvl1pPr>
          </a:lstStyle>
          <a:p>
            <a:r>
              <a:t>Step 01</a:t>
            </a:r>
          </a:p>
        </p:txBody>
      </p:sp>
      <p:sp>
        <p:nvSpPr>
          <p:cNvPr id="167" name="Step 02"/>
          <p:cNvSpPr txBox="1"/>
          <p:nvPr/>
        </p:nvSpPr>
        <p:spPr>
          <a:xfrm>
            <a:off x="353027" y="5116050"/>
            <a:ext cx="1119709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3960">
              <a:defRPr sz="2300">
                <a:solidFill>
                  <a:srgbClr val="000000"/>
                </a:solidFill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lvl1pPr>
          </a:lstStyle>
          <a:p>
            <a:r>
              <a:t>Step 02</a:t>
            </a:r>
          </a:p>
        </p:txBody>
      </p:sp>
      <p:sp>
        <p:nvSpPr>
          <p:cNvPr id="168" name="화장실관리가 힘든교사"/>
          <p:cNvSpPr txBox="1"/>
          <p:nvPr/>
        </p:nvSpPr>
        <p:spPr>
          <a:xfrm>
            <a:off x="1174088" y="3379807"/>
            <a:ext cx="102657" cy="46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3960">
              <a:lnSpc>
                <a:spcPct val="120000"/>
              </a:lnSpc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endParaRPr dirty="0"/>
          </a:p>
        </p:txBody>
      </p:sp>
      <p:sp>
        <p:nvSpPr>
          <p:cNvPr id="169" name="저학년들이 물을 안내림"/>
          <p:cNvSpPr txBox="1"/>
          <p:nvPr/>
        </p:nvSpPr>
        <p:spPr>
          <a:xfrm>
            <a:off x="4699917" y="2718614"/>
            <a:ext cx="3590970" cy="1560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583960">
              <a:lnSpc>
                <a:spcPct val="120000"/>
              </a:lnSpc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sz="1600" dirty="0"/>
              <a:t>- </a:t>
            </a:r>
            <a:r>
              <a:rPr lang="ko-KR" altLang="en-US" sz="1600" dirty="0"/>
              <a:t>불법 주정차가 많아서 시야를 가린다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인도가 </a:t>
            </a:r>
            <a:r>
              <a:rPr lang="ko-KR" altLang="en-US" sz="1600" dirty="0" err="1"/>
              <a:t>끊키고</a:t>
            </a:r>
            <a:r>
              <a:rPr lang="ko-KR" altLang="en-US" sz="1600" dirty="0"/>
              <a:t> 안전 </a:t>
            </a:r>
            <a:r>
              <a:rPr lang="ko-KR" altLang="en-US" sz="1600" dirty="0" err="1"/>
              <a:t>팬스가</a:t>
            </a:r>
            <a:r>
              <a:rPr lang="ko-KR" altLang="en-US" sz="1600" dirty="0"/>
              <a:t> 부실하다</a:t>
            </a:r>
            <a:endParaRPr lang="en-US" altLang="ko-KR" sz="1600" dirty="0"/>
          </a:p>
          <a:p>
            <a:r>
              <a:rPr lang="ko-KR" altLang="en-US" sz="1600" dirty="0"/>
              <a:t>어린이 보호구역에서 교통법규를 잘 지키지 않는</a:t>
            </a:r>
            <a:r>
              <a:rPr lang="en-US" altLang="ko-KR" sz="1600" dirty="0"/>
              <a:t> </a:t>
            </a:r>
            <a:r>
              <a:rPr lang="ko-KR" altLang="en-US" sz="1600" dirty="0"/>
              <a:t>운전자가 많다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등교길 인도에 위험한 장애물이 많다</a:t>
            </a:r>
            <a:r>
              <a:rPr lang="en-US" altLang="ko-KR" sz="1600" dirty="0"/>
              <a:t>.</a:t>
            </a:r>
            <a:endParaRPr sz="1600" dirty="0"/>
          </a:p>
        </p:txBody>
      </p:sp>
      <p:sp>
        <p:nvSpPr>
          <p:cNvPr id="170" name="깨끗한 화장실을 위해"/>
          <p:cNvSpPr txBox="1"/>
          <p:nvPr/>
        </p:nvSpPr>
        <p:spPr>
          <a:xfrm>
            <a:off x="8812600" y="2650839"/>
            <a:ext cx="3590970" cy="1627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583960">
              <a:lnSpc>
                <a:spcPct val="120000"/>
              </a:lnSpc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안전한 등교를 위해서</a:t>
            </a:r>
            <a:endParaRPr lang="en-US" altLang="ko-KR" dirty="0"/>
          </a:p>
          <a:p>
            <a:r>
              <a:rPr lang="en-US" dirty="0"/>
              <a:t>- </a:t>
            </a:r>
            <a:r>
              <a:rPr lang="ko-KR" altLang="en-US" dirty="0"/>
              <a:t>등하교길을 함께해주지 못하는 학부모가 많기 때문에</a:t>
            </a:r>
          </a:p>
          <a:p>
            <a:endParaRPr dirty="0"/>
          </a:p>
        </p:txBody>
      </p:sp>
      <p:sp>
        <p:nvSpPr>
          <p:cNvPr id="22" name="저학년들이 물을 안내림">
            <a:extLst>
              <a:ext uri="{FF2B5EF4-FFF2-40B4-BE49-F238E27FC236}">
                <a16:creationId xmlns:a16="http://schemas.microsoft.com/office/drawing/2014/main" id="{DC2B74C4-5A09-4B31-A727-B9AF8208CA8B}"/>
              </a:ext>
            </a:extLst>
          </p:cNvPr>
          <p:cNvSpPr txBox="1"/>
          <p:nvPr/>
        </p:nvSpPr>
        <p:spPr>
          <a:xfrm>
            <a:off x="518181" y="3036217"/>
            <a:ext cx="3803210" cy="849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583960">
              <a:lnSpc>
                <a:spcPct val="120000"/>
              </a:lnSpc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ko-KR" altLang="en-US" dirty="0"/>
              <a:t>자녀의 등하굣길이</a:t>
            </a:r>
            <a:r>
              <a:rPr lang="en-US" altLang="ko-KR" dirty="0"/>
              <a:t> </a:t>
            </a:r>
            <a:r>
              <a:rPr lang="ko-KR" altLang="en-US" dirty="0"/>
              <a:t>걱정되는  학부모</a:t>
            </a:r>
            <a:endParaRPr dirty="0"/>
          </a:p>
        </p:txBody>
      </p:sp>
      <p:sp>
        <p:nvSpPr>
          <p:cNvPr id="27" name="깨끗한 화장실을 위해">
            <a:extLst>
              <a:ext uri="{FF2B5EF4-FFF2-40B4-BE49-F238E27FC236}">
                <a16:creationId xmlns:a16="http://schemas.microsoft.com/office/drawing/2014/main" id="{8409BF3D-F42C-430D-BA35-77BE91CAA476}"/>
              </a:ext>
            </a:extLst>
          </p:cNvPr>
          <p:cNvSpPr txBox="1"/>
          <p:nvPr/>
        </p:nvSpPr>
        <p:spPr>
          <a:xfrm>
            <a:off x="436091" y="7067150"/>
            <a:ext cx="3590970" cy="849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583960">
              <a:lnSpc>
                <a:spcPct val="120000"/>
              </a:lnSpc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 marL="342900" indent="-342900">
              <a:buFontTx/>
              <a:buChar char="-"/>
            </a:pPr>
            <a:r>
              <a:rPr lang="ko-KR" altLang="en-US" dirty="0"/>
              <a:t>경각심을 가지지 못하는 운전자</a:t>
            </a:r>
            <a:endParaRPr lang="en-US" altLang="ko-KR" dirty="0"/>
          </a:p>
        </p:txBody>
      </p:sp>
      <p:sp>
        <p:nvSpPr>
          <p:cNvPr id="28" name="깨끗한 화장실을 위해">
            <a:extLst>
              <a:ext uri="{FF2B5EF4-FFF2-40B4-BE49-F238E27FC236}">
                <a16:creationId xmlns:a16="http://schemas.microsoft.com/office/drawing/2014/main" id="{5B234A8D-A9F3-48E3-8536-E0DAA833337F}"/>
              </a:ext>
            </a:extLst>
          </p:cNvPr>
          <p:cNvSpPr txBox="1"/>
          <p:nvPr/>
        </p:nvSpPr>
        <p:spPr>
          <a:xfrm>
            <a:off x="4645013" y="7321888"/>
            <a:ext cx="3590970" cy="46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583960">
              <a:lnSpc>
                <a:spcPct val="120000"/>
              </a:lnSpc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 marL="342900" indent="-342900">
              <a:buFontTx/>
              <a:buChar char="-"/>
            </a:pPr>
            <a:endParaRPr lang="en-US" altLang="ko-KR" dirty="0"/>
          </a:p>
        </p:txBody>
      </p:sp>
      <p:sp>
        <p:nvSpPr>
          <p:cNvPr id="29" name="깨끗한 화장실을 위해">
            <a:extLst>
              <a:ext uri="{FF2B5EF4-FFF2-40B4-BE49-F238E27FC236}">
                <a16:creationId xmlns:a16="http://schemas.microsoft.com/office/drawing/2014/main" id="{2E096083-89DC-4B3E-8084-67ED77FF1870}"/>
              </a:ext>
            </a:extLst>
          </p:cNvPr>
          <p:cNvSpPr txBox="1"/>
          <p:nvPr/>
        </p:nvSpPr>
        <p:spPr>
          <a:xfrm>
            <a:off x="4645013" y="6449742"/>
            <a:ext cx="3590970" cy="2444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583960">
              <a:lnSpc>
                <a:spcPct val="120000"/>
              </a:lnSpc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 marL="342900" indent="-342900">
              <a:buFontTx/>
              <a:buChar char="-"/>
            </a:pPr>
            <a:r>
              <a:rPr lang="ko-KR" altLang="en-US" sz="1600" dirty="0"/>
              <a:t>단속장비가 없다</a:t>
            </a:r>
            <a:r>
              <a:rPr lang="en-US" altLang="ko-KR" sz="16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1600" dirty="0"/>
              <a:t>복잡한 도로와 부족한 반사경으로 인해 아이들이 어디서 나올지 예측이 불가능하다</a:t>
            </a:r>
          </a:p>
          <a:p>
            <a:pPr marL="342900" indent="-342900">
              <a:buFontTx/>
              <a:buChar char="-"/>
            </a:pPr>
            <a:r>
              <a:rPr lang="ko-KR" altLang="en-US" sz="1600" dirty="0"/>
              <a:t>아이들의 뛰어 놀고 싶은 욕구에 비해 부족한 교통시설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교통사고 위험에 대한 아이들의 경각심 부족</a:t>
            </a:r>
            <a:endParaRPr lang="en-US" altLang="ko-KR" sz="1600" dirty="0"/>
          </a:p>
        </p:txBody>
      </p:sp>
      <p:sp>
        <p:nvSpPr>
          <p:cNvPr id="30" name="깨끗한 화장실을 위해">
            <a:extLst>
              <a:ext uri="{FF2B5EF4-FFF2-40B4-BE49-F238E27FC236}">
                <a16:creationId xmlns:a16="http://schemas.microsoft.com/office/drawing/2014/main" id="{3B0D8665-F06A-44DA-B7EF-99A645970C45}"/>
              </a:ext>
            </a:extLst>
          </p:cNvPr>
          <p:cNvSpPr txBox="1"/>
          <p:nvPr/>
        </p:nvSpPr>
        <p:spPr>
          <a:xfrm>
            <a:off x="8946714" y="7551533"/>
            <a:ext cx="3590970" cy="46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583960">
              <a:lnSpc>
                <a:spcPct val="120000"/>
              </a:lnSpc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 marL="342900" indent="-342900">
              <a:buFontTx/>
              <a:buChar char="-"/>
            </a:pPr>
            <a:endParaRPr lang="en-US" altLang="ko-KR" dirty="0"/>
          </a:p>
        </p:txBody>
      </p:sp>
      <p:sp>
        <p:nvSpPr>
          <p:cNvPr id="31" name="깨끗한 화장실을 위해">
            <a:extLst>
              <a:ext uri="{FF2B5EF4-FFF2-40B4-BE49-F238E27FC236}">
                <a16:creationId xmlns:a16="http://schemas.microsoft.com/office/drawing/2014/main" id="{22DECEFE-22E4-4002-BB5E-569339F7DC5E}"/>
              </a:ext>
            </a:extLst>
          </p:cNvPr>
          <p:cNvSpPr txBox="1"/>
          <p:nvPr/>
        </p:nvSpPr>
        <p:spPr>
          <a:xfrm>
            <a:off x="8822912" y="6291553"/>
            <a:ext cx="3590970" cy="240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583960">
              <a:lnSpc>
                <a:spcPct val="120000"/>
              </a:lnSpc>
              <a:defRPr sz="2100">
                <a:solidFill>
                  <a:srgbClr val="00000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 marL="342900" indent="-342900">
              <a:buFontTx/>
              <a:buChar char="-"/>
            </a:pPr>
            <a:r>
              <a:rPr lang="ko-KR" altLang="en-US" dirty="0"/>
              <a:t>올바른 교통윤리 형성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안심할 수 있는 일상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걱정부담을 덜어줄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우리도 언젠가 학부모의 입장이 될 수 있기 때문에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121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Apple SD 산돌고딕 Neo 강한 볼드체</vt:lpstr>
      <vt:lpstr>Apple SD 산돌고딕 Neo 볼드체</vt:lpstr>
      <vt:lpstr>Helvetica Neue</vt:lpstr>
      <vt:lpstr>Helvetica Neue Medium</vt:lpstr>
      <vt:lpstr>나눔바른고딕</vt:lpstr>
      <vt:lpstr>21_BasicWhite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조현민(2016156033)</cp:lastModifiedBy>
  <cp:revision>14</cp:revision>
  <dcterms:modified xsi:type="dcterms:W3CDTF">2021-05-12T11:47:12Z</dcterms:modified>
</cp:coreProperties>
</file>