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p:restoredTop sz="96197"/>
  </p:normalViewPr>
  <p:slideViewPr>
    <p:cSldViewPr snapToGrid="0">
      <p:cViewPr varScale="1">
        <p:scale>
          <a:sx n="157" d="100"/>
          <a:sy n="157" d="100"/>
        </p:scale>
        <p:origin x="9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073B4-181A-7A4B-98D2-4BC26AD42DEB}" type="datetimeFigureOut">
              <a:rPr lang="en-US" smtClean="0"/>
              <a:t>3/4/23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D539D-1A96-9540-AC1A-FCEDE47A706D}" type="slidenum">
              <a:rPr lang="en-US" smtClean="0"/>
              <a:t>‹#›</a:t>
            </a:fld>
            <a:endParaRPr lang="en-US"/>
          </a:p>
        </p:txBody>
      </p:sp>
    </p:spTree>
    <p:extLst>
      <p:ext uri="{BB962C8B-B14F-4D97-AF65-F5344CB8AC3E}">
        <p14:creationId xmlns:p14="http://schemas.microsoft.com/office/powerpoint/2010/main" val="389707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3C70544-94C7-A546-A4F3-62972DE4BFEA}" type="datetime1">
              <a:rPr lang="en-US" smtClean="0"/>
              <a:t>3/4/23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1FA5-32D6-D947-BD95-978075712140}"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660F4-3CDC-9444-A6BF-D0FC2324B742}"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76FEB-8C35-FC4F-B089-901F97F64099}"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F51E144-CB91-3843-8463-A660CE0F03A2}" type="datetime1">
              <a:rPr lang="en-US" smtClean="0"/>
              <a:t>3/4/23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E39F5-F4A2-8F41-9199-6B0D40FCD461}" type="datetime1">
              <a:rPr lang="en-US" smtClean="0"/>
              <a:t>3/4/23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66848-B070-6E42-BBE9-8710A9FC8680}" type="datetime1">
              <a:rPr lang="en-US" smtClean="0"/>
              <a:t>3/4/23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82938-DE67-7F47-B7A2-66EDD0D31287}" type="datetime1">
              <a:rPr lang="en-US" smtClean="0"/>
              <a:t>3/4/23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680AE-44A4-434C-BBEB-C29831474D20}" type="datetime1">
              <a:rPr lang="en-US" smtClean="0"/>
              <a:t>3/4/23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D00247-81EF-3A4A-838A-5E7E35D3303A}" type="datetime1">
              <a:rPr lang="en-US" smtClean="0"/>
              <a:t>3/4/23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625FB4-2138-0B46-9FB3-442E0BD075F6}" type="datetime1">
              <a:rPr lang="en-US" smtClean="0"/>
              <a:t>3/4/23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CBF8A2-2A9A-9D49-BEF1-A20FDD90E23C}" type="datetime1">
              <a:rPr lang="en-US" smtClean="0"/>
              <a:t>3/4/23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6D9B-81D4-7B77-5989-B65DCA4C24F7}"/>
              </a:ext>
            </a:extLst>
          </p:cNvPr>
          <p:cNvSpPr>
            <a:spLocks noGrp="1"/>
          </p:cNvSpPr>
          <p:nvPr>
            <p:ph type="ctrTitle"/>
          </p:nvPr>
        </p:nvSpPr>
        <p:spPr/>
        <p:txBody>
          <a:bodyPr/>
          <a:lstStyle/>
          <a:p>
            <a:r>
              <a:rPr lang="en-US" dirty="0"/>
              <a:t>Employee Attrition</a:t>
            </a:r>
          </a:p>
        </p:txBody>
      </p:sp>
      <p:sp>
        <p:nvSpPr>
          <p:cNvPr id="3" name="Subtitle 2">
            <a:extLst>
              <a:ext uri="{FF2B5EF4-FFF2-40B4-BE49-F238E27FC236}">
                <a16:creationId xmlns:a16="http://schemas.microsoft.com/office/drawing/2014/main" id="{AF2AB986-18C7-27B1-8186-E855978E06E0}"/>
              </a:ext>
            </a:extLst>
          </p:cNvPr>
          <p:cNvSpPr>
            <a:spLocks noGrp="1"/>
          </p:cNvSpPr>
          <p:nvPr>
            <p:ph type="subTitle" idx="1"/>
          </p:nvPr>
        </p:nvSpPr>
        <p:spPr/>
        <p:txBody>
          <a:bodyPr/>
          <a:lstStyle/>
          <a:p>
            <a:r>
              <a:rPr lang="en-US" dirty="0"/>
              <a:t>Zachary Campbell Final Project – DSC530-T301 Data Exploration and Analysis</a:t>
            </a:r>
          </a:p>
        </p:txBody>
      </p:sp>
      <p:sp>
        <p:nvSpPr>
          <p:cNvPr id="4" name="Slide Number Placeholder 3">
            <a:extLst>
              <a:ext uri="{FF2B5EF4-FFF2-40B4-BE49-F238E27FC236}">
                <a16:creationId xmlns:a16="http://schemas.microsoft.com/office/drawing/2014/main" id="{26893B3C-7C57-6E61-C02E-514AE8E70D0D}"/>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89391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Age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10</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3810" y="2708689"/>
            <a:ext cx="527749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Overall, the age data seems to be reasonably spread out around the mean with a positive skewness indicating that the data is slightly skewed towards older ages. Which again, is consistent with expectations</a:t>
            </a:r>
          </a:p>
        </p:txBody>
      </p:sp>
      <p:pic>
        <p:nvPicPr>
          <p:cNvPr id="7" name="Content Placeholder 6" descr="Text&#10;&#10;Description automatically generated">
            <a:extLst>
              <a:ext uri="{FF2B5EF4-FFF2-40B4-BE49-F238E27FC236}">
                <a16:creationId xmlns:a16="http://schemas.microsoft.com/office/drawing/2014/main" id="{4201599E-4698-4E03-34C8-1D8EE9E17CF5}"/>
              </a:ext>
            </a:extLst>
          </p:cNvPr>
          <p:cNvPicPr>
            <a:picLocks noGrp="1" noChangeAspect="1"/>
          </p:cNvPicPr>
          <p:nvPr>
            <p:ph idx="1"/>
          </p:nvPr>
        </p:nvPicPr>
        <p:blipFill>
          <a:blip r:embed="rId2"/>
          <a:stretch>
            <a:fillRect/>
          </a:stretch>
        </p:blipFill>
        <p:spPr>
          <a:xfrm>
            <a:off x="1371600" y="2708689"/>
            <a:ext cx="4392716" cy="1440622"/>
          </a:xfrm>
        </p:spPr>
      </p:pic>
    </p:spTree>
    <p:extLst>
      <p:ext uri="{BB962C8B-B14F-4D97-AF65-F5344CB8AC3E}">
        <p14:creationId xmlns:p14="http://schemas.microsoft.com/office/powerpoint/2010/main" val="183062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C067-D891-8ACB-6F4D-B3DCDF704BBE}"/>
              </a:ext>
            </a:extLst>
          </p:cNvPr>
          <p:cNvSpPr>
            <a:spLocks noGrp="1"/>
          </p:cNvSpPr>
          <p:nvPr>
            <p:ph type="title"/>
          </p:nvPr>
        </p:nvSpPr>
        <p:spPr/>
        <p:txBody>
          <a:bodyPr/>
          <a:lstStyle/>
          <a:p>
            <a:r>
              <a:rPr lang="en-US" dirty="0"/>
              <a:t>Comparison of Income and its impact on Attrition</a:t>
            </a:r>
          </a:p>
        </p:txBody>
      </p:sp>
      <p:sp>
        <p:nvSpPr>
          <p:cNvPr id="4" name="Slide Number Placeholder 3">
            <a:extLst>
              <a:ext uri="{FF2B5EF4-FFF2-40B4-BE49-F238E27FC236}">
                <a16:creationId xmlns:a16="http://schemas.microsoft.com/office/drawing/2014/main" id="{11CDCF26-E2D0-75A6-C7A3-4504B51A1D4A}"/>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8" name="Picture 7" descr="Chart, line chart&#10;&#10;Description automatically generated">
            <a:extLst>
              <a:ext uri="{FF2B5EF4-FFF2-40B4-BE49-F238E27FC236}">
                <a16:creationId xmlns:a16="http://schemas.microsoft.com/office/drawing/2014/main" id="{FA351B68-F6C7-9C65-BCA4-835C944C99E3}"/>
              </a:ext>
            </a:extLst>
          </p:cNvPr>
          <p:cNvPicPr>
            <a:picLocks noChangeAspect="1"/>
          </p:cNvPicPr>
          <p:nvPr/>
        </p:nvPicPr>
        <p:blipFill>
          <a:blip r:embed="rId2"/>
          <a:stretch>
            <a:fillRect/>
          </a:stretch>
        </p:blipFill>
        <p:spPr>
          <a:xfrm>
            <a:off x="1371600" y="2237960"/>
            <a:ext cx="5369535" cy="3699013"/>
          </a:xfrm>
          <a:prstGeom prst="rect">
            <a:avLst/>
          </a:prstGeom>
        </p:spPr>
      </p:pic>
      <p:sp>
        <p:nvSpPr>
          <p:cNvPr id="9" name="TextBox 8">
            <a:extLst>
              <a:ext uri="{FF2B5EF4-FFF2-40B4-BE49-F238E27FC236}">
                <a16:creationId xmlns:a16="http://schemas.microsoft.com/office/drawing/2014/main" id="{19032EDE-D55A-8BBB-D1E8-9F0193E0D445}"/>
              </a:ext>
            </a:extLst>
          </p:cNvPr>
          <p:cNvSpPr txBox="1"/>
          <p:nvPr/>
        </p:nvSpPr>
        <p:spPr>
          <a:xfrm>
            <a:off x="6914508" y="2690336"/>
            <a:ext cx="4826918"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graph shows calculation of the two scenarios (if the employee had attrition or not) based on the monthly data. </a:t>
            </a:r>
            <a:r>
              <a:rPr lang="en-US" i="1" dirty="0">
                <a:latin typeface="Söhne"/>
              </a:rPr>
              <a:t>It shows that there is a lower probability of attrition with higher compensation and vice versa.</a:t>
            </a:r>
            <a:endParaRPr lang="en-US" b="0" i="1" dirty="0">
              <a:effectLst/>
              <a:latin typeface="Söhne"/>
            </a:endParaRPr>
          </a:p>
        </p:txBody>
      </p:sp>
    </p:spTree>
    <p:extLst>
      <p:ext uri="{BB962C8B-B14F-4D97-AF65-F5344CB8AC3E}">
        <p14:creationId xmlns:p14="http://schemas.microsoft.com/office/powerpoint/2010/main" val="227898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01B9-BBB2-57B2-3A91-AA50266ECA53}"/>
              </a:ext>
            </a:extLst>
          </p:cNvPr>
          <p:cNvSpPr>
            <a:spLocks noGrp="1"/>
          </p:cNvSpPr>
          <p:nvPr>
            <p:ph type="title"/>
          </p:nvPr>
        </p:nvSpPr>
        <p:spPr/>
        <p:txBody>
          <a:bodyPr/>
          <a:lstStyle/>
          <a:p>
            <a:r>
              <a:rPr lang="en-US" dirty="0"/>
              <a:t>CDF Function of Monthly Income</a:t>
            </a:r>
          </a:p>
        </p:txBody>
      </p:sp>
      <p:sp>
        <p:nvSpPr>
          <p:cNvPr id="4" name="Slide Number Placeholder 3">
            <a:extLst>
              <a:ext uri="{FF2B5EF4-FFF2-40B4-BE49-F238E27FC236}">
                <a16:creationId xmlns:a16="http://schemas.microsoft.com/office/drawing/2014/main" id="{60ABCBE5-AB88-B803-B63D-8D5B157E1FCC}"/>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descr="Chart, line chart&#10;&#10;Description automatically generated">
            <a:extLst>
              <a:ext uri="{FF2B5EF4-FFF2-40B4-BE49-F238E27FC236}">
                <a16:creationId xmlns:a16="http://schemas.microsoft.com/office/drawing/2014/main" id="{BAF496F6-C5CA-476A-68F0-6E85B360AC68}"/>
              </a:ext>
            </a:extLst>
          </p:cNvPr>
          <p:cNvPicPr>
            <a:picLocks noChangeAspect="1"/>
          </p:cNvPicPr>
          <p:nvPr/>
        </p:nvPicPr>
        <p:blipFill>
          <a:blip r:embed="rId2"/>
          <a:stretch>
            <a:fillRect/>
          </a:stretch>
        </p:blipFill>
        <p:spPr>
          <a:xfrm>
            <a:off x="1371600" y="1630294"/>
            <a:ext cx="5211204" cy="3597412"/>
          </a:xfrm>
          <a:prstGeom prst="rect">
            <a:avLst/>
          </a:prstGeom>
        </p:spPr>
      </p:pic>
      <p:sp>
        <p:nvSpPr>
          <p:cNvPr id="7" name="TextBox 6">
            <a:extLst>
              <a:ext uri="{FF2B5EF4-FFF2-40B4-BE49-F238E27FC236}">
                <a16:creationId xmlns:a16="http://schemas.microsoft.com/office/drawing/2014/main" id="{E784F4EF-CFF6-EDF4-CDA6-DC1720ED9670}"/>
              </a:ext>
            </a:extLst>
          </p:cNvPr>
          <p:cNvSpPr txBox="1"/>
          <p:nvPr/>
        </p:nvSpPr>
        <p:spPr>
          <a:xfrm>
            <a:off x="7059277" y="1859339"/>
            <a:ext cx="4826918"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This graph shows the probability that if you select a random employee that their monthly income would be greater than the amount on the bottom. For example, </a:t>
            </a:r>
            <a:r>
              <a:rPr lang="en-US" i="1" dirty="0">
                <a:latin typeface="Söhne"/>
              </a:rPr>
              <a:t>roughly 70% of the employee population has a less than $6,000 a month income. What this shows is that there is a large population of employees whose salaries are adequate for the monthly household income in the US, which could impact the hypothesis of attrition being related to salary.</a:t>
            </a:r>
            <a:endParaRPr lang="en-US" b="0" i="1" dirty="0">
              <a:effectLst/>
              <a:latin typeface="Söhne"/>
            </a:endParaRPr>
          </a:p>
        </p:txBody>
      </p:sp>
    </p:spTree>
    <p:extLst>
      <p:ext uri="{BB962C8B-B14F-4D97-AF65-F5344CB8AC3E}">
        <p14:creationId xmlns:p14="http://schemas.microsoft.com/office/powerpoint/2010/main" val="233266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F93E-168F-77B1-FB03-8EA2FD4C0104}"/>
              </a:ext>
            </a:extLst>
          </p:cNvPr>
          <p:cNvSpPr>
            <a:spLocks noGrp="1"/>
          </p:cNvSpPr>
          <p:nvPr>
            <p:ph type="title"/>
          </p:nvPr>
        </p:nvSpPr>
        <p:spPr/>
        <p:txBody>
          <a:bodyPr/>
          <a:lstStyle/>
          <a:p>
            <a:r>
              <a:rPr lang="en-US" dirty="0"/>
              <a:t>Normal Probability Plot Analysis</a:t>
            </a:r>
          </a:p>
        </p:txBody>
      </p:sp>
      <p:pic>
        <p:nvPicPr>
          <p:cNvPr id="6" name="Content Placeholder 5" descr="Chart, line chart&#10;&#10;Description automatically generated">
            <a:extLst>
              <a:ext uri="{FF2B5EF4-FFF2-40B4-BE49-F238E27FC236}">
                <a16:creationId xmlns:a16="http://schemas.microsoft.com/office/drawing/2014/main" id="{42A05F02-C59A-85DB-E724-888EC5DBD1DF}"/>
              </a:ext>
            </a:extLst>
          </p:cNvPr>
          <p:cNvPicPr>
            <a:picLocks noGrp="1" noChangeAspect="1"/>
          </p:cNvPicPr>
          <p:nvPr>
            <p:ph idx="1"/>
          </p:nvPr>
        </p:nvPicPr>
        <p:blipFill>
          <a:blip r:embed="rId2"/>
          <a:stretch>
            <a:fillRect/>
          </a:stretch>
        </p:blipFill>
        <p:spPr>
          <a:xfrm>
            <a:off x="1371600" y="1970647"/>
            <a:ext cx="5370168" cy="2916705"/>
          </a:xfrm>
        </p:spPr>
      </p:pic>
      <p:sp>
        <p:nvSpPr>
          <p:cNvPr id="4" name="Slide Number Placeholder 3">
            <a:extLst>
              <a:ext uri="{FF2B5EF4-FFF2-40B4-BE49-F238E27FC236}">
                <a16:creationId xmlns:a16="http://schemas.microsoft.com/office/drawing/2014/main" id="{CBF5DEDF-CC86-26D0-C947-38A27A4C30E2}"/>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7" name="TextBox 6">
            <a:extLst>
              <a:ext uri="{FF2B5EF4-FFF2-40B4-BE49-F238E27FC236}">
                <a16:creationId xmlns:a16="http://schemas.microsoft.com/office/drawing/2014/main" id="{4A0CF89A-994D-2FA1-101A-8E7EC011E6A2}"/>
              </a:ext>
            </a:extLst>
          </p:cNvPr>
          <p:cNvSpPr txBox="1"/>
          <p:nvPr/>
        </p:nvSpPr>
        <p:spPr>
          <a:xfrm>
            <a:off x="7059277" y="2274837"/>
            <a:ext cx="4826918"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b="0" i="1" dirty="0">
                <a:effectLst/>
                <a:latin typeface="Söhne"/>
              </a:rPr>
              <a:t>For monthly income data, the normal probability plot shows the data from the data set is not a straight line in the lower and upper tails meaning that there is not a purely normal distribution of data.</a:t>
            </a:r>
          </a:p>
          <a:p>
            <a:pPr marL="285750" indent="-285750" algn="l">
              <a:buFont typeface="Arial" panose="020B0604020202020204" pitchFamily="34" charset="0"/>
              <a:buChar char="•"/>
            </a:pPr>
            <a:r>
              <a:rPr lang="en-US" sz="1600" b="0" i="1" dirty="0">
                <a:effectLst/>
                <a:latin typeface="Söhne"/>
              </a:rPr>
              <a:t>Overall, while the monthly income data is not a perfectly normal distribution, it does exhibit some characteristics of a normal distribution. Therefore, it may be appropriate to use normal distribution for the purposes of the evaluation of the hypothesis.</a:t>
            </a:r>
          </a:p>
        </p:txBody>
      </p:sp>
    </p:spTree>
    <p:extLst>
      <p:ext uri="{BB962C8B-B14F-4D97-AF65-F5344CB8AC3E}">
        <p14:creationId xmlns:p14="http://schemas.microsoft.com/office/powerpoint/2010/main" val="125237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F83-D27B-389C-C124-A61761131E73}"/>
              </a:ext>
            </a:extLst>
          </p:cNvPr>
          <p:cNvSpPr>
            <a:spLocks noGrp="1"/>
          </p:cNvSpPr>
          <p:nvPr>
            <p:ph type="title"/>
          </p:nvPr>
        </p:nvSpPr>
        <p:spPr/>
        <p:txBody>
          <a:bodyPr/>
          <a:lstStyle/>
          <a:p>
            <a:r>
              <a:rPr lang="en-US" dirty="0"/>
              <a:t>Scatterplot and Statistics – Monthly Income and Job Level</a:t>
            </a:r>
          </a:p>
        </p:txBody>
      </p:sp>
      <p:sp>
        <p:nvSpPr>
          <p:cNvPr id="4" name="Slide Number Placeholder 3">
            <a:extLst>
              <a:ext uri="{FF2B5EF4-FFF2-40B4-BE49-F238E27FC236}">
                <a16:creationId xmlns:a16="http://schemas.microsoft.com/office/drawing/2014/main" id="{EC505D2C-5761-1FCE-54FB-50F653BFA77E}"/>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6" name="Picture 5" descr="A picture containing timeline&#10;&#10;Description automatically generated">
            <a:extLst>
              <a:ext uri="{FF2B5EF4-FFF2-40B4-BE49-F238E27FC236}">
                <a16:creationId xmlns:a16="http://schemas.microsoft.com/office/drawing/2014/main" id="{B0B120CE-D391-A4E5-B02D-88EDA1104062}"/>
              </a:ext>
            </a:extLst>
          </p:cNvPr>
          <p:cNvPicPr>
            <a:picLocks noChangeAspect="1"/>
          </p:cNvPicPr>
          <p:nvPr/>
        </p:nvPicPr>
        <p:blipFill>
          <a:blip r:embed="rId2"/>
          <a:stretch>
            <a:fillRect/>
          </a:stretch>
        </p:blipFill>
        <p:spPr>
          <a:xfrm>
            <a:off x="1371600" y="2531219"/>
            <a:ext cx="4432852" cy="3443127"/>
          </a:xfrm>
          <a:prstGeom prst="rect">
            <a:avLst/>
          </a:prstGeom>
        </p:spPr>
      </p:pic>
      <p:sp>
        <p:nvSpPr>
          <p:cNvPr id="7" name="TextBox 6">
            <a:extLst>
              <a:ext uri="{FF2B5EF4-FFF2-40B4-BE49-F238E27FC236}">
                <a16:creationId xmlns:a16="http://schemas.microsoft.com/office/drawing/2014/main" id="{405F535C-F0A7-59E8-9BE9-7F5830E3D063}"/>
              </a:ext>
            </a:extLst>
          </p:cNvPr>
          <p:cNvSpPr txBox="1"/>
          <p:nvPr/>
        </p:nvSpPr>
        <p:spPr>
          <a:xfrm>
            <a:off x="6387550" y="2740004"/>
            <a:ext cx="4826918" cy="2893100"/>
          </a:xfrm>
          <a:prstGeom prst="rect">
            <a:avLst/>
          </a:prstGeom>
          <a:noFill/>
        </p:spPr>
        <p:txBody>
          <a:bodyPr wrap="square" rtlCol="0">
            <a:spAutoFit/>
          </a:bodyPr>
          <a:lstStyle/>
          <a:p>
            <a:pPr marL="285750" indent="-285750" algn="l">
              <a:buFont typeface="Arial" panose="020B0604020202020204" pitchFamily="34" charset="0"/>
              <a:buChar char="•"/>
            </a:pPr>
            <a:r>
              <a:rPr lang="en-US" sz="1400" b="0" i="1" dirty="0">
                <a:effectLst/>
                <a:latin typeface="Söhne"/>
              </a:rPr>
              <a:t>A covariance of 4,952.42 between Monthly Income and Job Level means that the two variables have a positive relationship, indicating that as one variable increases, so does the other variable. </a:t>
            </a:r>
          </a:p>
          <a:p>
            <a:pPr marL="285750" indent="-285750" algn="l">
              <a:buFont typeface="Arial" panose="020B0604020202020204" pitchFamily="34" charset="0"/>
              <a:buChar char="•"/>
            </a:pPr>
            <a:r>
              <a:rPr lang="en-US" sz="1400" b="0" i="1" dirty="0">
                <a:effectLst/>
                <a:latin typeface="Söhne"/>
              </a:rPr>
              <a:t>The Pearson's correlation coefficient of 0.95 which suggests a strong positive linear relationship between Monthly Income and Job Level.</a:t>
            </a:r>
          </a:p>
          <a:p>
            <a:pPr marL="285750" indent="-285750" algn="l">
              <a:buFont typeface="Arial" panose="020B0604020202020204" pitchFamily="34" charset="0"/>
              <a:buChar char="•"/>
            </a:pPr>
            <a:r>
              <a:rPr lang="en-US" sz="1400" b="0" i="1" dirty="0">
                <a:effectLst/>
                <a:latin typeface="Söhne"/>
              </a:rPr>
              <a:t>The coefficient value indicates that there is a strong correlation between Monthly Income and Job Level, suggesting that higher job levels are associated with higher monthly incomes. This is consistent with expectations but again, due to this being a correlation analysis it does not indicate causation</a:t>
            </a:r>
          </a:p>
        </p:txBody>
      </p:sp>
    </p:spTree>
    <p:extLst>
      <p:ext uri="{BB962C8B-B14F-4D97-AF65-F5344CB8AC3E}">
        <p14:creationId xmlns:p14="http://schemas.microsoft.com/office/powerpoint/2010/main" val="323380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F83-D27B-389C-C124-A61761131E73}"/>
              </a:ext>
            </a:extLst>
          </p:cNvPr>
          <p:cNvSpPr>
            <a:spLocks noGrp="1"/>
          </p:cNvSpPr>
          <p:nvPr>
            <p:ph type="title"/>
          </p:nvPr>
        </p:nvSpPr>
        <p:spPr/>
        <p:txBody>
          <a:bodyPr/>
          <a:lstStyle/>
          <a:p>
            <a:r>
              <a:rPr lang="en-US" dirty="0"/>
              <a:t>Scatterplot and Statistics – Monthly Income and Age</a:t>
            </a:r>
          </a:p>
        </p:txBody>
      </p:sp>
      <p:sp>
        <p:nvSpPr>
          <p:cNvPr id="4" name="Slide Number Placeholder 3">
            <a:extLst>
              <a:ext uri="{FF2B5EF4-FFF2-40B4-BE49-F238E27FC236}">
                <a16:creationId xmlns:a16="http://schemas.microsoft.com/office/drawing/2014/main" id="{EC505D2C-5761-1FCE-54FB-50F653BFA77E}"/>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7" name="TextBox 6">
            <a:extLst>
              <a:ext uri="{FF2B5EF4-FFF2-40B4-BE49-F238E27FC236}">
                <a16:creationId xmlns:a16="http://schemas.microsoft.com/office/drawing/2014/main" id="{405F535C-F0A7-59E8-9BE9-7F5830E3D063}"/>
              </a:ext>
            </a:extLst>
          </p:cNvPr>
          <p:cNvSpPr txBox="1"/>
          <p:nvPr/>
        </p:nvSpPr>
        <p:spPr>
          <a:xfrm>
            <a:off x="6533647" y="2806232"/>
            <a:ext cx="4826918" cy="2462213"/>
          </a:xfrm>
          <a:prstGeom prst="rect">
            <a:avLst/>
          </a:prstGeom>
          <a:noFill/>
        </p:spPr>
        <p:txBody>
          <a:bodyPr wrap="square" rtlCol="0">
            <a:spAutoFit/>
          </a:bodyPr>
          <a:lstStyle/>
          <a:p>
            <a:pPr marL="285750" indent="-285750" algn="l">
              <a:buFont typeface="Arial" panose="020B0604020202020204" pitchFamily="34" charset="0"/>
              <a:buChar char="•"/>
            </a:pPr>
            <a:r>
              <a:rPr lang="en-US" sz="1400" b="0" i="1" dirty="0">
                <a:effectLst/>
                <a:latin typeface="Söhne"/>
              </a:rPr>
              <a:t>The positive covariance between Monthly Income and Age indicates that as the age of the employees increases, their monthly income tends to increase as well. </a:t>
            </a:r>
          </a:p>
          <a:p>
            <a:pPr marL="285750" indent="-285750" algn="l">
              <a:buFont typeface="Arial" panose="020B0604020202020204" pitchFamily="34" charset="0"/>
              <a:buChar char="•"/>
            </a:pPr>
            <a:r>
              <a:rPr lang="en-US" sz="1400" b="0" i="1" dirty="0">
                <a:effectLst/>
                <a:latin typeface="Söhne"/>
              </a:rPr>
              <a:t>The Pearson's correlation coefficient of 0.50 between Monthly Income and Age indicates a positive correlation, but it is not as strong as the one between Monthly Income and Job Level. A value of 0.50 suggests a moderate positive correlation, meaning that as the age of the employees increases, their monthly income tends to increase as well, but the relationship is not as strong as the one between Monthly Income and Job Level.</a:t>
            </a:r>
          </a:p>
        </p:txBody>
      </p:sp>
      <p:pic>
        <p:nvPicPr>
          <p:cNvPr id="9" name="Picture 8" descr="Chart, scatter chart&#10;&#10;Description automatically generated">
            <a:extLst>
              <a:ext uri="{FF2B5EF4-FFF2-40B4-BE49-F238E27FC236}">
                <a16:creationId xmlns:a16="http://schemas.microsoft.com/office/drawing/2014/main" id="{ABD02DDB-9701-36C1-ADD8-E9B6DD143896}"/>
              </a:ext>
            </a:extLst>
          </p:cNvPr>
          <p:cNvPicPr>
            <a:picLocks noChangeAspect="1"/>
          </p:cNvPicPr>
          <p:nvPr/>
        </p:nvPicPr>
        <p:blipFill>
          <a:blip r:embed="rId2"/>
          <a:stretch>
            <a:fillRect/>
          </a:stretch>
        </p:blipFill>
        <p:spPr>
          <a:xfrm>
            <a:off x="1371600" y="2346859"/>
            <a:ext cx="4382727" cy="3380961"/>
          </a:xfrm>
          <a:prstGeom prst="rect">
            <a:avLst/>
          </a:prstGeom>
        </p:spPr>
      </p:pic>
    </p:spTree>
    <p:extLst>
      <p:ext uri="{BB962C8B-B14F-4D97-AF65-F5344CB8AC3E}">
        <p14:creationId xmlns:p14="http://schemas.microsoft.com/office/powerpoint/2010/main" val="85307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9B8A-876F-F868-1C37-10154BBEAD91}"/>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70E52AC-B556-D1FD-E281-304BDE515BD0}"/>
              </a:ext>
            </a:extLst>
          </p:cNvPr>
          <p:cNvSpPr>
            <a:spLocks noGrp="1"/>
          </p:cNvSpPr>
          <p:nvPr>
            <p:ph idx="1"/>
          </p:nvPr>
        </p:nvSpPr>
        <p:spPr>
          <a:xfrm>
            <a:off x="1295400" y="1638300"/>
            <a:ext cx="9601200" cy="680830"/>
          </a:xfrm>
        </p:spPr>
        <p:txBody>
          <a:bodyPr>
            <a:normAutofit lnSpcReduction="10000"/>
          </a:bodyPr>
          <a:lstStyle/>
          <a:p>
            <a:pPr algn="l">
              <a:buFont typeface="Arial" panose="020B0604020202020204" pitchFamily="34" charset="0"/>
              <a:buChar char="•"/>
            </a:pPr>
            <a:r>
              <a:rPr lang="en-US" sz="1600" b="0" i="1" dirty="0">
                <a:solidFill>
                  <a:schemeClr val="tx1"/>
                </a:solidFill>
                <a:effectLst/>
                <a:latin typeface="Söhne"/>
              </a:rPr>
              <a:t>Null Hypothesis (H0): Salary and employee attrition are independent.</a:t>
            </a:r>
          </a:p>
          <a:p>
            <a:pPr algn="l">
              <a:buFont typeface="Arial" panose="020B0604020202020204" pitchFamily="34" charset="0"/>
              <a:buChar char="•"/>
            </a:pPr>
            <a:r>
              <a:rPr lang="en-US" sz="1600" b="0" i="1" dirty="0">
                <a:solidFill>
                  <a:schemeClr val="tx1"/>
                </a:solidFill>
                <a:effectLst/>
                <a:latin typeface="Söhne"/>
              </a:rPr>
              <a:t>Alternative Hypothesis (Ha): Salary and employee attrition are dependent.</a:t>
            </a:r>
          </a:p>
          <a:p>
            <a:endParaRPr lang="en-US" dirty="0"/>
          </a:p>
        </p:txBody>
      </p:sp>
      <p:sp>
        <p:nvSpPr>
          <p:cNvPr id="4" name="Slide Number Placeholder 3">
            <a:extLst>
              <a:ext uri="{FF2B5EF4-FFF2-40B4-BE49-F238E27FC236}">
                <a16:creationId xmlns:a16="http://schemas.microsoft.com/office/drawing/2014/main" id="{37F2CED7-86A7-3EAD-BFF3-B9B88ED0C8BC}"/>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6" name="Picture 5" descr="Table&#10;&#10;Description automatically generated">
            <a:extLst>
              <a:ext uri="{FF2B5EF4-FFF2-40B4-BE49-F238E27FC236}">
                <a16:creationId xmlns:a16="http://schemas.microsoft.com/office/drawing/2014/main" id="{7D6EE24A-F0B9-ADC4-135C-7E03796469DC}"/>
              </a:ext>
            </a:extLst>
          </p:cNvPr>
          <p:cNvPicPr>
            <a:picLocks noChangeAspect="1"/>
          </p:cNvPicPr>
          <p:nvPr/>
        </p:nvPicPr>
        <p:blipFill>
          <a:blip r:embed="rId2"/>
          <a:stretch>
            <a:fillRect/>
          </a:stretch>
        </p:blipFill>
        <p:spPr>
          <a:xfrm>
            <a:off x="1382451" y="3019148"/>
            <a:ext cx="3107246" cy="819703"/>
          </a:xfrm>
          <a:prstGeom prst="rect">
            <a:avLst/>
          </a:prstGeom>
        </p:spPr>
      </p:pic>
      <p:pic>
        <p:nvPicPr>
          <p:cNvPr id="8" name="Picture 7">
            <a:extLst>
              <a:ext uri="{FF2B5EF4-FFF2-40B4-BE49-F238E27FC236}">
                <a16:creationId xmlns:a16="http://schemas.microsoft.com/office/drawing/2014/main" id="{0245832C-2BA9-8C22-E698-3949793E4A9C}"/>
              </a:ext>
            </a:extLst>
          </p:cNvPr>
          <p:cNvPicPr>
            <a:picLocks noChangeAspect="1"/>
          </p:cNvPicPr>
          <p:nvPr/>
        </p:nvPicPr>
        <p:blipFill>
          <a:blip r:embed="rId3"/>
          <a:stretch>
            <a:fillRect/>
          </a:stretch>
        </p:blipFill>
        <p:spPr>
          <a:xfrm>
            <a:off x="1393302" y="4554606"/>
            <a:ext cx="3085544" cy="385693"/>
          </a:xfrm>
          <a:prstGeom prst="rect">
            <a:avLst/>
          </a:prstGeom>
        </p:spPr>
      </p:pic>
      <p:sp>
        <p:nvSpPr>
          <p:cNvPr id="9" name="Content Placeholder 2">
            <a:extLst>
              <a:ext uri="{FF2B5EF4-FFF2-40B4-BE49-F238E27FC236}">
                <a16:creationId xmlns:a16="http://schemas.microsoft.com/office/drawing/2014/main" id="{2752AB74-6244-D559-A7E1-7D5C735DFAE8}"/>
              </a:ext>
            </a:extLst>
          </p:cNvPr>
          <p:cNvSpPr txBox="1">
            <a:spLocks/>
          </p:cNvSpPr>
          <p:nvPr/>
        </p:nvSpPr>
        <p:spPr>
          <a:xfrm>
            <a:off x="4999382" y="2692051"/>
            <a:ext cx="6069646" cy="3240984"/>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Arial" panose="020B0604020202020204" pitchFamily="34" charset="0"/>
              <a:buChar char="•"/>
            </a:pPr>
            <a:r>
              <a:rPr lang="en-US" sz="1700" i="1" dirty="0">
                <a:solidFill>
                  <a:schemeClr val="tx1"/>
                </a:solidFill>
                <a:latin typeface="Söhne"/>
              </a:rPr>
              <a:t>Based on the data to the left which was a contingency table that shows the number of employees who have left the company based on their job level or those who have stayed. The rows of No and Yes represent the number of employees who have left due to job title. The purpose of this is to investigate if there is higher attrition at higher levels of job and therefore a higher level of salary. A chi-squared statistic was performed and as a result of a Chi-Squared Statistic of 72.53 and a P-value of 6.35 it means that there is strong evidence to suggest that salary has a significant impact on employee attrition at this company. Based on the P-value we can reject the null hypothesis meaning that again we can conclude that there is a strong relationship between salary and attrition</a:t>
            </a:r>
          </a:p>
          <a:p>
            <a:endParaRPr lang="en-US" dirty="0"/>
          </a:p>
        </p:txBody>
      </p:sp>
    </p:spTree>
    <p:extLst>
      <p:ext uri="{BB962C8B-B14F-4D97-AF65-F5344CB8AC3E}">
        <p14:creationId xmlns:p14="http://schemas.microsoft.com/office/powerpoint/2010/main" val="340937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25-53B9-4A16-6E36-93189A9FABFC}"/>
              </a:ext>
            </a:extLst>
          </p:cNvPr>
          <p:cNvSpPr>
            <a:spLocks noGrp="1"/>
          </p:cNvSpPr>
          <p:nvPr>
            <p:ph type="title"/>
          </p:nvPr>
        </p:nvSpPr>
        <p:spPr>
          <a:xfrm>
            <a:off x="1371600" y="407505"/>
            <a:ext cx="9601200" cy="1485900"/>
          </a:xfrm>
        </p:spPr>
        <p:txBody>
          <a:bodyPr/>
          <a:lstStyle/>
          <a:p>
            <a:r>
              <a:rPr lang="en-US" dirty="0"/>
              <a:t>Regression Analysis: Monthly Income vs Years at the Company - Statistics</a:t>
            </a:r>
          </a:p>
        </p:txBody>
      </p:sp>
      <p:sp>
        <p:nvSpPr>
          <p:cNvPr id="4" name="Slide Number Placeholder 3">
            <a:extLst>
              <a:ext uri="{FF2B5EF4-FFF2-40B4-BE49-F238E27FC236}">
                <a16:creationId xmlns:a16="http://schemas.microsoft.com/office/drawing/2014/main" id="{7729F4FD-AA34-F50C-27D1-19B83F97F005}"/>
              </a:ext>
            </a:extLst>
          </p:cNvPr>
          <p:cNvSpPr>
            <a:spLocks noGrp="1"/>
          </p:cNvSpPr>
          <p:nvPr>
            <p:ph type="sldNum" sz="quarter" idx="12"/>
          </p:nvPr>
        </p:nvSpPr>
        <p:spPr/>
        <p:txBody>
          <a:bodyPr/>
          <a:lstStyle/>
          <a:p>
            <a:fld id="{69E57DC2-970A-4B3E-BB1C-7A09969E49DF}" type="slidenum">
              <a:rPr lang="en-US" smtClean="0"/>
              <a:t>17</a:t>
            </a:fld>
            <a:endParaRPr lang="en-US" dirty="0"/>
          </a:p>
        </p:txBody>
      </p:sp>
      <p:pic>
        <p:nvPicPr>
          <p:cNvPr id="6" name="Picture 5" descr="Table&#10;&#10;Description automatically generated">
            <a:extLst>
              <a:ext uri="{FF2B5EF4-FFF2-40B4-BE49-F238E27FC236}">
                <a16:creationId xmlns:a16="http://schemas.microsoft.com/office/drawing/2014/main" id="{A64B4BF9-B4D5-62A1-1A43-7A151581A67F}"/>
              </a:ext>
            </a:extLst>
          </p:cNvPr>
          <p:cNvPicPr>
            <a:picLocks noChangeAspect="1"/>
          </p:cNvPicPr>
          <p:nvPr/>
        </p:nvPicPr>
        <p:blipFill>
          <a:blip r:embed="rId2"/>
          <a:stretch>
            <a:fillRect/>
          </a:stretch>
        </p:blipFill>
        <p:spPr>
          <a:xfrm>
            <a:off x="1371600" y="1715393"/>
            <a:ext cx="4051300" cy="4940300"/>
          </a:xfrm>
          <a:prstGeom prst="rect">
            <a:avLst/>
          </a:prstGeom>
        </p:spPr>
      </p:pic>
      <p:sp>
        <p:nvSpPr>
          <p:cNvPr id="7" name="Content Placeholder 2">
            <a:extLst>
              <a:ext uri="{FF2B5EF4-FFF2-40B4-BE49-F238E27FC236}">
                <a16:creationId xmlns:a16="http://schemas.microsoft.com/office/drawing/2014/main" id="{B4F785FB-EC0B-09CB-719C-47409DB91D59}"/>
              </a:ext>
            </a:extLst>
          </p:cNvPr>
          <p:cNvSpPr txBox="1">
            <a:spLocks/>
          </p:cNvSpPr>
          <p:nvPr/>
        </p:nvSpPr>
        <p:spPr>
          <a:xfrm>
            <a:off x="5595729" y="1893405"/>
            <a:ext cx="5473299" cy="455709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r>
              <a:rPr lang="en-US" sz="1600" b="0" i="1" dirty="0">
                <a:solidFill>
                  <a:schemeClr val="tx1"/>
                </a:solidFill>
                <a:effectLst/>
                <a:latin typeface="Söhne"/>
              </a:rPr>
              <a:t>The regression results show that the model has a low R-squared value of 0.264, indicating that only about 26.4% of the variation in monthly income can be explained by the years an employee has spent at the company. </a:t>
            </a:r>
          </a:p>
          <a:p>
            <a:pPr algn="l"/>
            <a:r>
              <a:rPr lang="en-US" sz="1600" b="0" i="1" dirty="0">
                <a:solidFill>
                  <a:schemeClr val="tx1"/>
                </a:solidFill>
                <a:effectLst/>
                <a:latin typeface="Söhne"/>
              </a:rPr>
              <a:t>The p-value of the F-statistic is very low at 4.82e-100, indicating that the model is statistically significant. </a:t>
            </a:r>
          </a:p>
          <a:p>
            <a:pPr algn="l"/>
            <a:r>
              <a:rPr lang="en-US" sz="1600" b="0" i="1" dirty="0">
                <a:solidFill>
                  <a:schemeClr val="tx1"/>
                </a:solidFill>
                <a:effectLst/>
                <a:latin typeface="Söhne"/>
              </a:rPr>
              <a:t>The scatter plot of Monthly Income vs. Years at Company with the regression line shows a positive relationship between the two variables, indicating that as years at the company increase, so does monthly income.</a:t>
            </a:r>
          </a:p>
          <a:p>
            <a:pPr algn="l"/>
            <a:r>
              <a:rPr lang="en-US" sz="1600" b="0" i="1" dirty="0">
                <a:solidFill>
                  <a:schemeClr val="tx1"/>
                </a:solidFill>
                <a:effectLst/>
                <a:latin typeface="Söhne"/>
              </a:rPr>
              <a:t>See following slide for the visualization of this analysis</a:t>
            </a:r>
          </a:p>
          <a:p>
            <a:pPr marL="0" indent="0">
              <a:buNone/>
            </a:pPr>
            <a:br>
              <a:rPr lang="en-US" sz="1600" dirty="0"/>
            </a:br>
            <a:endParaRPr lang="en-US" dirty="0"/>
          </a:p>
        </p:txBody>
      </p:sp>
    </p:spTree>
    <p:extLst>
      <p:ext uri="{BB962C8B-B14F-4D97-AF65-F5344CB8AC3E}">
        <p14:creationId xmlns:p14="http://schemas.microsoft.com/office/powerpoint/2010/main" val="29907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25-53B9-4A16-6E36-93189A9FABFC}"/>
              </a:ext>
            </a:extLst>
          </p:cNvPr>
          <p:cNvSpPr>
            <a:spLocks noGrp="1"/>
          </p:cNvSpPr>
          <p:nvPr>
            <p:ph type="title"/>
          </p:nvPr>
        </p:nvSpPr>
        <p:spPr/>
        <p:txBody>
          <a:bodyPr/>
          <a:lstStyle/>
          <a:p>
            <a:r>
              <a:rPr lang="en-US" dirty="0"/>
              <a:t>Regression Analysis: Monthly Income vs Years at the Company - Visualization</a:t>
            </a:r>
          </a:p>
        </p:txBody>
      </p:sp>
      <p:sp>
        <p:nvSpPr>
          <p:cNvPr id="4" name="Slide Number Placeholder 3">
            <a:extLst>
              <a:ext uri="{FF2B5EF4-FFF2-40B4-BE49-F238E27FC236}">
                <a16:creationId xmlns:a16="http://schemas.microsoft.com/office/drawing/2014/main" id="{7729F4FD-AA34-F50C-27D1-19B83F97F005}"/>
              </a:ext>
            </a:extLst>
          </p:cNvPr>
          <p:cNvSpPr>
            <a:spLocks noGrp="1"/>
          </p:cNvSpPr>
          <p:nvPr>
            <p:ph type="sldNum" sz="quarter" idx="12"/>
          </p:nvPr>
        </p:nvSpPr>
        <p:spPr/>
        <p:txBody>
          <a:bodyPr/>
          <a:lstStyle/>
          <a:p>
            <a:fld id="{69E57DC2-970A-4B3E-BB1C-7A09969E49DF}" type="slidenum">
              <a:rPr lang="en-US" smtClean="0"/>
              <a:t>18</a:t>
            </a:fld>
            <a:endParaRPr lang="en-US" dirty="0"/>
          </a:p>
        </p:txBody>
      </p:sp>
      <p:pic>
        <p:nvPicPr>
          <p:cNvPr id="5" name="Picture 4" descr="Chart, scatter chart&#10;&#10;Description automatically generated">
            <a:extLst>
              <a:ext uri="{FF2B5EF4-FFF2-40B4-BE49-F238E27FC236}">
                <a16:creationId xmlns:a16="http://schemas.microsoft.com/office/drawing/2014/main" id="{91FD17B5-F229-B1B8-11FF-D238AA6E16E6}"/>
              </a:ext>
            </a:extLst>
          </p:cNvPr>
          <p:cNvPicPr>
            <a:picLocks noChangeAspect="1"/>
          </p:cNvPicPr>
          <p:nvPr/>
        </p:nvPicPr>
        <p:blipFill>
          <a:blip r:embed="rId2"/>
          <a:stretch>
            <a:fillRect/>
          </a:stretch>
        </p:blipFill>
        <p:spPr>
          <a:xfrm>
            <a:off x="1371600" y="2171700"/>
            <a:ext cx="4856922" cy="3552312"/>
          </a:xfrm>
          <a:prstGeom prst="rect">
            <a:avLst/>
          </a:prstGeom>
        </p:spPr>
      </p:pic>
      <p:sp>
        <p:nvSpPr>
          <p:cNvPr id="6" name="Content Placeholder 2">
            <a:extLst>
              <a:ext uri="{FF2B5EF4-FFF2-40B4-BE49-F238E27FC236}">
                <a16:creationId xmlns:a16="http://schemas.microsoft.com/office/drawing/2014/main" id="{FADEFF1F-979A-2FB1-F79D-FD454A015787}"/>
              </a:ext>
            </a:extLst>
          </p:cNvPr>
          <p:cNvSpPr txBox="1">
            <a:spLocks/>
          </p:cNvSpPr>
          <p:nvPr/>
        </p:nvSpPr>
        <p:spPr>
          <a:xfrm>
            <a:off x="6400800" y="2998819"/>
            <a:ext cx="5035825" cy="2542970"/>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r>
              <a:rPr lang="en-US" sz="2900" b="0" i="1" dirty="0">
                <a:solidFill>
                  <a:schemeClr val="tx1"/>
                </a:solidFill>
                <a:effectLst/>
                <a:latin typeface="Söhne"/>
              </a:rPr>
              <a:t>As mentioned on the previous slide, the regression analysis line has Monthly income as the dependent variable and the Years at the Company as the explanatory variable and the R-squared value indicates that roughly 26.4% of the variance in the monthly income is attributable to the Years at the Company.</a:t>
            </a:r>
          </a:p>
          <a:p>
            <a:pPr marL="0" indent="0">
              <a:buNone/>
            </a:pPr>
            <a:br>
              <a:rPr lang="en-US" sz="1600" dirty="0"/>
            </a:br>
            <a:endParaRPr lang="en-US" dirty="0"/>
          </a:p>
        </p:txBody>
      </p:sp>
    </p:spTree>
    <p:extLst>
      <p:ext uri="{BB962C8B-B14F-4D97-AF65-F5344CB8AC3E}">
        <p14:creationId xmlns:p14="http://schemas.microsoft.com/office/powerpoint/2010/main" val="412649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F81-7F36-B0CD-89AD-DB0997E4762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FD7F33-E5E8-EEDD-2539-78B51A919A2B}"/>
              </a:ext>
            </a:extLst>
          </p:cNvPr>
          <p:cNvSpPr>
            <a:spLocks noGrp="1"/>
          </p:cNvSpPr>
          <p:nvPr>
            <p:ph idx="1"/>
          </p:nvPr>
        </p:nvSpPr>
        <p:spPr/>
        <p:txBody>
          <a:bodyPr/>
          <a:lstStyle/>
          <a:p>
            <a:r>
              <a:rPr lang="en-US" dirty="0"/>
              <a:t>Based on the analysis above there is a significant relationship between an employee’s salary and their attrition from the company, however, there can be other influencing factors that are not captured in the data that could also lead to attrition hence the possibility of attrition not related to salary. </a:t>
            </a:r>
          </a:p>
        </p:txBody>
      </p:sp>
      <p:sp>
        <p:nvSpPr>
          <p:cNvPr id="4" name="Slide Number Placeholder 3">
            <a:extLst>
              <a:ext uri="{FF2B5EF4-FFF2-40B4-BE49-F238E27FC236}">
                <a16:creationId xmlns:a16="http://schemas.microsoft.com/office/drawing/2014/main" id="{6270BECA-546F-B747-2DED-62DA2C97C475}"/>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387096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681E-DE11-C42E-0230-996AA8C92010}"/>
              </a:ext>
            </a:extLst>
          </p:cNvPr>
          <p:cNvSpPr>
            <a:spLocks noGrp="1"/>
          </p:cNvSpPr>
          <p:nvPr>
            <p:ph type="title"/>
          </p:nvPr>
        </p:nvSpPr>
        <p:spPr/>
        <p:txBody>
          <a:bodyPr>
            <a:noAutofit/>
          </a:bodyPr>
          <a:lstStyle/>
          <a:p>
            <a:r>
              <a:rPr lang="en-US" sz="3200" dirty="0"/>
              <a:t>Hypothesis: Does Salary have a significant impact on employee attrition at a company?</a:t>
            </a:r>
          </a:p>
        </p:txBody>
      </p:sp>
      <p:sp>
        <p:nvSpPr>
          <p:cNvPr id="3" name="Content Placeholder 2">
            <a:extLst>
              <a:ext uri="{FF2B5EF4-FFF2-40B4-BE49-F238E27FC236}">
                <a16:creationId xmlns:a16="http://schemas.microsoft.com/office/drawing/2014/main" id="{1D332397-1576-0041-155E-8BA930C2B4FD}"/>
              </a:ext>
            </a:extLst>
          </p:cNvPr>
          <p:cNvSpPr>
            <a:spLocks noGrp="1"/>
          </p:cNvSpPr>
          <p:nvPr>
            <p:ph idx="1"/>
          </p:nvPr>
        </p:nvSpPr>
        <p:spPr/>
        <p:txBody>
          <a:bodyPr/>
          <a:lstStyle/>
          <a:p>
            <a:r>
              <a:rPr lang="en-US" dirty="0"/>
              <a:t>Using the dataset on employee attrition for </a:t>
            </a:r>
            <a:r>
              <a:rPr lang="en-US" dirty="0">
                <a:hlinkClick r:id="rId2"/>
              </a:rPr>
              <a:t>IBM from Kaggle</a:t>
            </a:r>
            <a:r>
              <a:rPr lang="en-US" dirty="0"/>
              <a:t>, I wanted to try to understand if there was a potential relationship between salary and the employee attrition. Or if there were other factors that could impact attrition.</a:t>
            </a:r>
          </a:p>
          <a:p>
            <a:r>
              <a:rPr lang="en-US" dirty="0"/>
              <a:t>Variables:</a:t>
            </a:r>
          </a:p>
          <a:p>
            <a:pPr lvl="1"/>
            <a:r>
              <a:rPr lang="en-US" dirty="0"/>
              <a:t>Monthly Income</a:t>
            </a:r>
          </a:p>
          <a:p>
            <a:pPr lvl="1"/>
            <a:r>
              <a:rPr lang="en-US" dirty="0"/>
              <a:t>Job Level</a:t>
            </a:r>
          </a:p>
          <a:p>
            <a:pPr lvl="1"/>
            <a:r>
              <a:rPr lang="en-US" dirty="0"/>
              <a:t>Performance Rating</a:t>
            </a:r>
          </a:p>
          <a:p>
            <a:pPr lvl="1"/>
            <a:r>
              <a:rPr lang="en-US" dirty="0"/>
              <a:t>Years at the Company</a:t>
            </a:r>
          </a:p>
          <a:p>
            <a:pPr lvl="1"/>
            <a:r>
              <a:rPr lang="en-US" dirty="0"/>
              <a:t>Age</a:t>
            </a:r>
          </a:p>
        </p:txBody>
      </p:sp>
      <p:sp>
        <p:nvSpPr>
          <p:cNvPr id="5" name="Slide Number Placeholder 4">
            <a:extLst>
              <a:ext uri="{FF2B5EF4-FFF2-40B4-BE49-F238E27FC236}">
                <a16:creationId xmlns:a16="http://schemas.microsoft.com/office/drawing/2014/main" id="{6DA6F5BD-2A40-3286-693C-CC9156647462}"/>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6" name="Footer Placeholder 5">
            <a:extLst>
              <a:ext uri="{FF2B5EF4-FFF2-40B4-BE49-F238E27FC236}">
                <a16:creationId xmlns:a16="http://schemas.microsoft.com/office/drawing/2014/main" id="{3E7A5CB9-1317-3276-9354-E6BD876A4D90}"/>
              </a:ext>
            </a:extLst>
          </p:cNvPr>
          <p:cNvSpPr>
            <a:spLocks noGrp="1"/>
          </p:cNvSpPr>
          <p:nvPr>
            <p:ph type="ftr" sz="quarter" idx="11"/>
          </p:nvPr>
        </p:nvSpPr>
        <p:spPr/>
        <p:txBody>
          <a:bodyPr/>
          <a:lstStyle/>
          <a:p>
            <a:r>
              <a:rPr lang="en-US" dirty="0"/>
              <a:t>Source Data: Refer to the link on “IBM from Kaggle” for the dataset</a:t>
            </a:r>
          </a:p>
        </p:txBody>
      </p:sp>
    </p:spTree>
    <p:extLst>
      <p:ext uri="{BB962C8B-B14F-4D97-AF65-F5344CB8AC3E}">
        <p14:creationId xmlns:p14="http://schemas.microsoft.com/office/powerpoint/2010/main" val="125236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2319-5A9C-3812-ABA0-AD6E8807533A}"/>
              </a:ext>
            </a:extLst>
          </p:cNvPr>
          <p:cNvSpPr>
            <a:spLocks noGrp="1"/>
          </p:cNvSpPr>
          <p:nvPr>
            <p:ph type="title"/>
          </p:nvPr>
        </p:nvSpPr>
        <p:spPr>
          <a:xfrm>
            <a:off x="1371600" y="685800"/>
            <a:ext cx="9601200" cy="1014214"/>
          </a:xfrm>
        </p:spPr>
        <p:txBody>
          <a:bodyPr/>
          <a:lstStyle/>
          <a:p>
            <a:r>
              <a:rPr lang="en-US" dirty="0"/>
              <a:t>Variable Exploration</a:t>
            </a:r>
          </a:p>
        </p:txBody>
      </p:sp>
      <p:sp>
        <p:nvSpPr>
          <p:cNvPr id="3" name="Content Placeholder 2">
            <a:extLst>
              <a:ext uri="{FF2B5EF4-FFF2-40B4-BE49-F238E27FC236}">
                <a16:creationId xmlns:a16="http://schemas.microsoft.com/office/drawing/2014/main" id="{CD2287F7-A398-C5B1-2A11-8E943D424CC4}"/>
              </a:ext>
            </a:extLst>
          </p:cNvPr>
          <p:cNvSpPr>
            <a:spLocks noGrp="1"/>
          </p:cNvSpPr>
          <p:nvPr>
            <p:ph idx="1"/>
          </p:nvPr>
        </p:nvSpPr>
        <p:spPr>
          <a:xfrm>
            <a:off x="1371600" y="1700014"/>
            <a:ext cx="9601200" cy="4167386"/>
          </a:xfrm>
        </p:spPr>
        <p:txBody>
          <a:bodyPr>
            <a:normAutofit fontScale="85000" lnSpcReduction="20000"/>
          </a:bodyPr>
          <a:lstStyle/>
          <a:p>
            <a:r>
              <a:rPr lang="en-US" dirty="0"/>
              <a:t>Monthly Income</a:t>
            </a:r>
          </a:p>
          <a:p>
            <a:pPr lvl="1"/>
            <a:r>
              <a:rPr lang="en-US" dirty="0">
                <a:solidFill>
                  <a:schemeClr val="tx1"/>
                </a:solidFill>
                <a:effectLst/>
                <a:latin typeface="Söhne"/>
              </a:rPr>
              <a:t>This variable represents the employee’s yearly income in dollars, it was calculated using the monthly rate  * 12 months. It could be used to determine if higher-paid employees are less likely to leave the company.</a:t>
            </a:r>
            <a:endParaRPr lang="en-US" dirty="0">
              <a:solidFill>
                <a:schemeClr val="tx1"/>
              </a:solidFill>
            </a:endParaRPr>
          </a:p>
          <a:p>
            <a:r>
              <a:rPr lang="en-US" dirty="0"/>
              <a:t>Job Level</a:t>
            </a:r>
          </a:p>
          <a:p>
            <a:pPr lvl="1"/>
            <a:r>
              <a:rPr lang="en-US" dirty="0">
                <a:solidFill>
                  <a:schemeClr val="tx1"/>
                </a:solidFill>
                <a:latin typeface="Söhne"/>
              </a:rPr>
              <a:t>This variable represents the employee’s job level within the company – its relevance is higher or lower level employees could have different likelihoods of quitting</a:t>
            </a:r>
          </a:p>
          <a:p>
            <a:r>
              <a:rPr lang="en-US" dirty="0"/>
              <a:t>Performance Rating</a:t>
            </a:r>
          </a:p>
          <a:p>
            <a:pPr lvl="1"/>
            <a:r>
              <a:rPr lang="en-US" dirty="0">
                <a:solidFill>
                  <a:schemeClr val="tx1"/>
                </a:solidFill>
                <a:latin typeface="Söhne"/>
              </a:rPr>
              <a:t>Performance rating represents how the employee is doing as determined by their manager</a:t>
            </a:r>
          </a:p>
          <a:p>
            <a:r>
              <a:rPr lang="en-US" dirty="0"/>
              <a:t>Years at the Company</a:t>
            </a:r>
          </a:p>
          <a:p>
            <a:pPr lvl="1"/>
            <a:r>
              <a:rPr lang="en-US" dirty="0">
                <a:solidFill>
                  <a:schemeClr val="tx1"/>
                </a:solidFill>
                <a:latin typeface="Söhne"/>
              </a:rPr>
              <a:t>Represents the number of years the employee has been with the company, the longer the tenure in theory the longer the employee would stay with the company</a:t>
            </a:r>
          </a:p>
          <a:p>
            <a:r>
              <a:rPr lang="en-US" dirty="0"/>
              <a:t>Age</a:t>
            </a:r>
          </a:p>
          <a:p>
            <a:pPr lvl="1"/>
            <a:r>
              <a:rPr lang="en-US" dirty="0">
                <a:solidFill>
                  <a:schemeClr val="tx1"/>
                </a:solidFill>
                <a:latin typeface="Söhne"/>
              </a:rPr>
              <a:t>This variable represents the employee's age in years. It could be used to determine if employees of a certain age range are more or less likely to leave the company than others.</a:t>
            </a:r>
          </a:p>
          <a:p>
            <a:endParaRPr lang="en-US" dirty="0"/>
          </a:p>
        </p:txBody>
      </p:sp>
      <p:sp>
        <p:nvSpPr>
          <p:cNvPr id="4" name="Slide Number Placeholder 3">
            <a:extLst>
              <a:ext uri="{FF2B5EF4-FFF2-40B4-BE49-F238E27FC236}">
                <a16:creationId xmlns:a16="http://schemas.microsoft.com/office/drawing/2014/main" id="{B96525ED-D389-BCAD-2456-00C7D724599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615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4EC-3CEF-04DC-8552-91A015431D3A}"/>
              </a:ext>
            </a:extLst>
          </p:cNvPr>
          <p:cNvSpPr>
            <a:spLocks noGrp="1"/>
          </p:cNvSpPr>
          <p:nvPr>
            <p:ph type="title"/>
          </p:nvPr>
        </p:nvSpPr>
        <p:spPr/>
        <p:txBody>
          <a:bodyPr/>
          <a:lstStyle/>
          <a:p>
            <a:r>
              <a:rPr lang="en-US" dirty="0"/>
              <a:t>Histogram Graphs of the Variables: 1-3</a:t>
            </a:r>
          </a:p>
        </p:txBody>
      </p:sp>
      <p:sp>
        <p:nvSpPr>
          <p:cNvPr id="4" name="Slide Number Placeholder 3">
            <a:extLst>
              <a:ext uri="{FF2B5EF4-FFF2-40B4-BE49-F238E27FC236}">
                <a16:creationId xmlns:a16="http://schemas.microsoft.com/office/drawing/2014/main" id="{FA5452A0-C091-A771-E144-5AA958694F72}"/>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6" name="Picture 5" descr="Chart, histogram&#10;&#10;Description automatically generated">
            <a:extLst>
              <a:ext uri="{FF2B5EF4-FFF2-40B4-BE49-F238E27FC236}">
                <a16:creationId xmlns:a16="http://schemas.microsoft.com/office/drawing/2014/main" id="{30FF19AC-AD65-2AC5-48E5-7E1C35D3A02B}"/>
              </a:ext>
            </a:extLst>
          </p:cNvPr>
          <p:cNvPicPr>
            <a:picLocks noChangeAspect="1"/>
          </p:cNvPicPr>
          <p:nvPr/>
        </p:nvPicPr>
        <p:blipFill>
          <a:blip r:embed="rId2"/>
          <a:stretch>
            <a:fillRect/>
          </a:stretch>
        </p:blipFill>
        <p:spPr>
          <a:xfrm>
            <a:off x="1498336" y="1765928"/>
            <a:ext cx="3324568" cy="1485900"/>
          </a:xfrm>
          <a:prstGeom prst="rect">
            <a:avLst/>
          </a:prstGeom>
        </p:spPr>
      </p:pic>
      <p:pic>
        <p:nvPicPr>
          <p:cNvPr id="8" name="Picture 7" descr="Chart, histogram&#10;&#10;Description automatically generated">
            <a:extLst>
              <a:ext uri="{FF2B5EF4-FFF2-40B4-BE49-F238E27FC236}">
                <a16:creationId xmlns:a16="http://schemas.microsoft.com/office/drawing/2014/main" id="{0B9466C4-40F6-7081-03FF-8BF036899F81}"/>
              </a:ext>
            </a:extLst>
          </p:cNvPr>
          <p:cNvPicPr>
            <a:picLocks noChangeAspect="1"/>
          </p:cNvPicPr>
          <p:nvPr/>
        </p:nvPicPr>
        <p:blipFill>
          <a:blip r:embed="rId3"/>
          <a:stretch>
            <a:fillRect/>
          </a:stretch>
        </p:blipFill>
        <p:spPr>
          <a:xfrm>
            <a:off x="8540400" y="1765928"/>
            <a:ext cx="3209131" cy="1485900"/>
          </a:xfrm>
          <a:prstGeom prst="rect">
            <a:avLst/>
          </a:prstGeom>
        </p:spPr>
      </p:pic>
      <p:pic>
        <p:nvPicPr>
          <p:cNvPr id="10" name="Picture 9" descr="Chart&#10;&#10;Description automatically generated">
            <a:extLst>
              <a:ext uri="{FF2B5EF4-FFF2-40B4-BE49-F238E27FC236}">
                <a16:creationId xmlns:a16="http://schemas.microsoft.com/office/drawing/2014/main" id="{4BDABF93-45F2-7A84-8D01-343297F8F6FD}"/>
              </a:ext>
            </a:extLst>
          </p:cNvPr>
          <p:cNvPicPr>
            <a:picLocks noChangeAspect="1"/>
          </p:cNvPicPr>
          <p:nvPr/>
        </p:nvPicPr>
        <p:blipFill>
          <a:blip r:embed="rId4"/>
          <a:stretch>
            <a:fillRect/>
          </a:stretch>
        </p:blipFill>
        <p:spPr>
          <a:xfrm>
            <a:off x="5022372" y="1765928"/>
            <a:ext cx="3186999" cy="1485900"/>
          </a:xfrm>
          <a:prstGeom prst="rect">
            <a:avLst/>
          </a:prstGeom>
        </p:spPr>
      </p:pic>
      <p:sp>
        <p:nvSpPr>
          <p:cNvPr id="15" name="TextBox 14">
            <a:extLst>
              <a:ext uri="{FF2B5EF4-FFF2-40B4-BE49-F238E27FC236}">
                <a16:creationId xmlns:a16="http://schemas.microsoft.com/office/drawing/2014/main" id="{7D2F33F6-476B-0FDF-8848-3E7114273472}"/>
              </a:ext>
            </a:extLst>
          </p:cNvPr>
          <p:cNvSpPr txBox="1"/>
          <p:nvPr/>
        </p:nvSpPr>
        <p:spPr>
          <a:xfrm>
            <a:off x="1645182" y="3591064"/>
            <a:ext cx="3030876" cy="2862322"/>
          </a:xfrm>
          <a:prstGeom prst="rect">
            <a:avLst/>
          </a:prstGeom>
          <a:noFill/>
        </p:spPr>
        <p:txBody>
          <a:bodyPr wrap="square" rtlCol="0">
            <a:spAutoFit/>
          </a:bodyPr>
          <a:lstStyle/>
          <a:p>
            <a:pPr marL="285750" indent="-285750">
              <a:buFont typeface="Arial" panose="020B0604020202020204" pitchFamily="34" charset="0"/>
              <a:buChar char="•"/>
            </a:pPr>
            <a:r>
              <a:rPr lang="en-US" i="1" dirty="0"/>
              <a:t>For monthly income there appears to be individuals with significantly higher incomes than the rest of the sample and this is to be expected as there are C-suite and upper-level executives that would garner higher compensation</a:t>
            </a:r>
          </a:p>
        </p:txBody>
      </p:sp>
      <p:sp>
        <p:nvSpPr>
          <p:cNvPr id="16" name="TextBox 15">
            <a:extLst>
              <a:ext uri="{FF2B5EF4-FFF2-40B4-BE49-F238E27FC236}">
                <a16:creationId xmlns:a16="http://schemas.microsoft.com/office/drawing/2014/main" id="{FBA995CE-5C22-A877-BB47-ED1963F04C79}"/>
              </a:ext>
            </a:extLst>
          </p:cNvPr>
          <p:cNvSpPr txBox="1"/>
          <p:nvPr/>
        </p:nvSpPr>
        <p:spPr>
          <a:xfrm>
            <a:off x="8629527" y="3591064"/>
            <a:ext cx="3030876"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t>For job level, there is a good distribution of jobs as expected, with a majority of the jobs being lower or middle level with a less frequent amount of upper level jobs.</a:t>
            </a:r>
          </a:p>
        </p:txBody>
      </p:sp>
      <p:sp>
        <p:nvSpPr>
          <p:cNvPr id="17" name="TextBox 16">
            <a:extLst>
              <a:ext uri="{FF2B5EF4-FFF2-40B4-BE49-F238E27FC236}">
                <a16:creationId xmlns:a16="http://schemas.microsoft.com/office/drawing/2014/main" id="{89E78543-6011-5DE1-073D-CC0E159ED21D}"/>
              </a:ext>
            </a:extLst>
          </p:cNvPr>
          <p:cNvSpPr txBox="1"/>
          <p:nvPr/>
        </p:nvSpPr>
        <p:spPr>
          <a:xfrm>
            <a:off x="5100433" y="3606173"/>
            <a:ext cx="3030876" cy="2308324"/>
          </a:xfrm>
          <a:prstGeom prst="rect">
            <a:avLst/>
          </a:prstGeom>
          <a:noFill/>
        </p:spPr>
        <p:txBody>
          <a:bodyPr wrap="square" rtlCol="0">
            <a:spAutoFit/>
          </a:bodyPr>
          <a:lstStyle/>
          <a:p>
            <a:pPr marL="285750" indent="-285750">
              <a:buFont typeface="Arial" panose="020B0604020202020204" pitchFamily="34" charset="0"/>
              <a:buChar char="•"/>
            </a:pPr>
            <a:r>
              <a:rPr lang="en-US" i="1" dirty="0"/>
              <a:t>For performance rating there is a majority of 3.0 level reviews with 4.0 being the next frequent, this does not indicate that there is an outlier as the the outcomes are close to the average.</a:t>
            </a:r>
          </a:p>
        </p:txBody>
      </p:sp>
    </p:spTree>
    <p:extLst>
      <p:ext uri="{BB962C8B-B14F-4D97-AF65-F5344CB8AC3E}">
        <p14:creationId xmlns:p14="http://schemas.microsoft.com/office/powerpoint/2010/main" val="23727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6E0-0F5A-384A-4F6D-88AF952A9BFE}"/>
              </a:ext>
            </a:extLst>
          </p:cNvPr>
          <p:cNvSpPr>
            <a:spLocks noGrp="1"/>
          </p:cNvSpPr>
          <p:nvPr>
            <p:ph type="title"/>
          </p:nvPr>
        </p:nvSpPr>
        <p:spPr/>
        <p:txBody>
          <a:bodyPr/>
          <a:lstStyle/>
          <a:p>
            <a:r>
              <a:rPr lang="en-US" dirty="0"/>
              <a:t>Histogram Graphs of the Variables: 4-5</a:t>
            </a:r>
          </a:p>
        </p:txBody>
      </p:sp>
      <p:sp>
        <p:nvSpPr>
          <p:cNvPr id="4" name="Slide Number Placeholder 3">
            <a:extLst>
              <a:ext uri="{FF2B5EF4-FFF2-40B4-BE49-F238E27FC236}">
                <a16:creationId xmlns:a16="http://schemas.microsoft.com/office/drawing/2014/main" id="{3BE7D80A-8479-A45E-D714-1B985604FAFB}"/>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5" name="Picture 4" descr="Chart, histogram&#10;&#10;Description automatically generated">
            <a:extLst>
              <a:ext uri="{FF2B5EF4-FFF2-40B4-BE49-F238E27FC236}">
                <a16:creationId xmlns:a16="http://schemas.microsoft.com/office/drawing/2014/main" id="{0FA07A10-A537-2BFA-5CC3-194520F9B276}"/>
              </a:ext>
            </a:extLst>
          </p:cNvPr>
          <p:cNvPicPr>
            <a:picLocks noChangeAspect="1"/>
          </p:cNvPicPr>
          <p:nvPr/>
        </p:nvPicPr>
        <p:blipFill>
          <a:blip r:embed="rId2"/>
          <a:stretch>
            <a:fillRect/>
          </a:stretch>
        </p:blipFill>
        <p:spPr>
          <a:xfrm>
            <a:off x="1371600" y="1612900"/>
            <a:ext cx="3949700" cy="1816100"/>
          </a:xfrm>
          <a:prstGeom prst="rect">
            <a:avLst/>
          </a:prstGeom>
        </p:spPr>
      </p:pic>
      <p:pic>
        <p:nvPicPr>
          <p:cNvPr id="6" name="Picture 5" descr="Chart, histogram&#10;&#10;Description automatically generated">
            <a:extLst>
              <a:ext uri="{FF2B5EF4-FFF2-40B4-BE49-F238E27FC236}">
                <a16:creationId xmlns:a16="http://schemas.microsoft.com/office/drawing/2014/main" id="{852B896D-585F-43DF-B926-4CC2EB767DE1}"/>
              </a:ext>
            </a:extLst>
          </p:cNvPr>
          <p:cNvPicPr>
            <a:picLocks noChangeAspect="1"/>
          </p:cNvPicPr>
          <p:nvPr/>
        </p:nvPicPr>
        <p:blipFill>
          <a:blip r:embed="rId3"/>
          <a:stretch>
            <a:fillRect/>
          </a:stretch>
        </p:blipFill>
        <p:spPr>
          <a:xfrm>
            <a:off x="6870702" y="1587500"/>
            <a:ext cx="3949700" cy="1866900"/>
          </a:xfrm>
          <a:prstGeom prst="rect">
            <a:avLst/>
          </a:prstGeom>
        </p:spPr>
      </p:pic>
      <p:sp>
        <p:nvSpPr>
          <p:cNvPr id="7" name="TextBox 6">
            <a:extLst>
              <a:ext uri="{FF2B5EF4-FFF2-40B4-BE49-F238E27FC236}">
                <a16:creationId xmlns:a16="http://schemas.microsoft.com/office/drawing/2014/main" id="{3B8921CB-05D0-2073-A417-2838F7F46B0E}"/>
              </a:ext>
            </a:extLst>
          </p:cNvPr>
          <p:cNvSpPr txBox="1"/>
          <p:nvPr/>
        </p:nvSpPr>
        <p:spPr>
          <a:xfrm>
            <a:off x="1831012" y="3591064"/>
            <a:ext cx="3030876"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a:t>For years at the company there are a few outliers in the over 20 years at the company level, however, this again is to be expected given the various C-suite employees that could work at a company</a:t>
            </a:r>
          </a:p>
        </p:txBody>
      </p:sp>
      <p:sp>
        <p:nvSpPr>
          <p:cNvPr id="8" name="TextBox 7">
            <a:extLst>
              <a:ext uri="{FF2B5EF4-FFF2-40B4-BE49-F238E27FC236}">
                <a16:creationId xmlns:a16="http://schemas.microsoft.com/office/drawing/2014/main" id="{AAE61751-EBE4-20CC-0384-C0751863598A}"/>
              </a:ext>
            </a:extLst>
          </p:cNvPr>
          <p:cNvSpPr txBox="1"/>
          <p:nvPr/>
        </p:nvSpPr>
        <p:spPr>
          <a:xfrm>
            <a:off x="7408167" y="3591064"/>
            <a:ext cx="3030876" cy="1754326"/>
          </a:xfrm>
          <a:prstGeom prst="rect">
            <a:avLst/>
          </a:prstGeom>
          <a:noFill/>
        </p:spPr>
        <p:txBody>
          <a:bodyPr wrap="square" rtlCol="0">
            <a:spAutoFit/>
          </a:bodyPr>
          <a:lstStyle/>
          <a:p>
            <a:pPr marL="285750" indent="-285750">
              <a:buFont typeface="Arial" panose="020B0604020202020204" pitchFamily="34" charset="0"/>
              <a:buChar char="•"/>
            </a:pPr>
            <a:r>
              <a:rPr lang="en-US" i="1" dirty="0"/>
              <a:t>In terms of age, the variable is evenly distributed across the date which indicates that there isn’t much in terms of outliers.</a:t>
            </a:r>
          </a:p>
        </p:txBody>
      </p:sp>
    </p:spTree>
    <p:extLst>
      <p:ext uri="{BB962C8B-B14F-4D97-AF65-F5344CB8AC3E}">
        <p14:creationId xmlns:p14="http://schemas.microsoft.com/office/powerpoint/2010/main" val="122618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Monthly Income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10" name="Content Placeholder 9" descr="Text&#10;&#10;Description automatically generated">
            <a:extLst>
              <a:ext uri="{FF2B5EF4-FFF2-40B4-BE49-F238E27FC236}">
                <a16:creationId xmlns:a16="http://schemas.microsoft.com/office/drawing/2014/main" id="{1C970412-14BC-3C90-ED9C-17AF5AB26501}"/>
              </a:ext>
            </a:extLst>
          </p:cNvPr>
          <p:cNvPicPr>
            <a:picLocks noGrp="1" noChangeAspect="1"/>
          </p:cNvPicPr>
          <p:nvPr>
            <p:ph idx="1"/>
          </p:nvPr>
        </p:nvPicPr>
        <p:blipFill>
          <a:blip r:embed="rId2"/>
          <a:stretch>
            <a:fillRect/>
          </a:stretch>
        </p:blipFill>
        <p:spPr>
          <a:xfrm>
            <a:off x="1371600" y="2739882"/>
            <a:ext cx="4156582" cy="1378235"/>
          </a:xfrm>
        </p:spPr>
      </p:pic>
      <p:sp>
        <p:nvSpPr>
          <p:cNvPr id="11" name="TextBox 10">
            <a:extLst>
              <a:ext uri="{FF2B5EF4-FFF2-40B4-BE49-F238E27FC236}">
                <a16:creationId xmlns:a16="http://schemas.microsoft.com/office/drawing/2014/main" id="{956048AA-7BA2-F559-0EE2-C11BFC86FB57}"/>
              </a:ext>
            </a:extLst>
          </p:cNvPr>
          <p:cNvSpPr txBox="1"/>
          <p:nvPr/>
        </p:nvSpPr>
        <p:spPr>
          <a:xfrm>
            <a:off x="6096000" y="1510301"/>
            <a:ext cx="5277492"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For the Monthly Income variable, we can see that the mean income is $6,502.93</a:t>
            </a:r>
          </a:p>
          <a:p>
            <a:pPr marL="285750" indent="-285750" algn="l">
              <a:buFont typeface="Arial" panose="020B0604020202020204" pitchFamily="34" charset="0"/>
              <a:buChar char="•"/>
            </a:pPr>
            <a:r>
              <a:rPr lang="en-US" b="0" i="1" dirty="0">
                <a:effectLst/>
                <a:latin typeface="Söhne"/>
              </a:rPr>
              <a:t>The mode of the data is 2,342, which means there is large population of employees make $2,342 monthly.</a:t>
            </a:r>
          </a:p>
          <a:p>
            <a:pPr marL="285750" indent="-285750" algn="l">
              <a:buFont typeface="Arial" panose="020B0604020202020204" pitchFamily="34" charset="0"/>
              <a:buChar char="•"/>
            </a:pPr>
            <a:r>
              <a:rPr lang="en-US" b="0" i="1" dirty="0">
                <a:effectLst/>
                <a:latin typeface="Söhne"/>
              </a:rPr>
              <a:t>The variance of the data is 22,164,857.07. This indicates the income of the employees varies a lot which is consistent with expectations as there are C-Suite employees and upper-management who make higher salaries</a:t>
            </a:r>
          </a:p>
          <a:p>
            <a:pPr marL="285750" indent="-285750" algn="l">
              <a:buFont typeface="Arial" panose="020B0604020202020204" pitchFamily="34" charset="0"/>
              <a:buChar char="•"/>
            </a:pPr>
            <a:r>
              <a:rPr lang="en-US" b="0" i="1" dirty="0">
                <a:effectLst/>
                <a:latin typeface="Söhne"/>
              </a:rPr>
              <a:t>The standard deviation is 4,707.96, which is another measure of the spread of the data.</a:t>
            </a:r>
          </a:p>
          <a:p>
            <a:pPr marL="285750" indent="-285750" algn="l">
              <a:buFont typeface="Arial" panose="020B0604020202020204" pitchFamily="34" charset="0"/>
              <a:buChar char="•"/>
            </a:pPr>
            <a:r>
              <a:rPr lang="en-US" b="0" i="1" dirty="0">
                <a:effectLst/>
                <a:latin typeface="Söhne"/>
              </a:rPr>
              <a:t>The skewness is 1.3698, which indicates that the distribution of the data is positively skewed which means that there are a few employees with very high incomes. This is again consistent with expectations mentioned above.</a:t>
            </a:r>
          </a:p>
        </p:txBody>
      </p:sp>
    </p:spTree>
    <p:extLst>
      <p:ext uri="{BB962C8B-B14F-4D97-AF65-F5344CB8AC3E}">
        <p14:creationId xmlns:p14="http://schemas.microsoft.com/office/powerpoint/2010/main" val="259458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Job Level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172200" y="1510301"/>
            <a:ext cx="5277492"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mean job level of employees is 2.06, indicating that the average employee is just above entry level.</a:t>
            </a:r>
          </a:p>
          <a:p>
            <a:pPr marL="285750" indent="-285750" algn="l">
              <a:buFont typeface="Arial" panose="020B0604020202020204" pitchFamily="34" charset="0"/>
              <a:buChar char="•"/>
            </a:pPr>
            <a:r>
              <a:rPr lang="en-US" b="0" i="1" dirty="0">
                <a:effectLst/>
                <a:latin typeface="Söhne"/>
              </a:rPr>
              <a:t>The mode of the job level is 1, which means that most employees work an entry level job.</a:t>
            </a:r>
          </a:p>
          <a:p>
            <a:pPr marL="285750" indent="-285750" algn="l">
              <a:buFont typeface="Arial" panose="020B0604020202020204" pitchFamily="34" charset="0"/>
              <a:buChar char="•"/>
            </a:pPr>
            <a:r>
              <a:rPr lang="en-US" b="0" i="1" dirty="0">
                <a:effectLst/>
                <a:latin typeface="Söhne"/>
              </a:rPr>
              <a:t>The variance of job level is 1.23 this means that there isn’t a high level of variability in the level of employees. Which is consistent with a business, you would have a majority of lower level employees with a few managers and C-Suite.</a:t>
            </a:r>
          </a:p>
          <a:p>
            <a:pPr marL="285750" indent="-285750" algn="l">
              <a:buFont typeface="Arial" panose="020B0604020202020204" pitchFamily="34" charset="0"/>
              <a:buChar char="•"/>
            </a:pPr>
            <a:r>
              <a:rPr lang="en-US" b="0" i="1" dirty="0">
                <a:effectLst/>
                <a:latin typeface="Söhne"/>
              </a:rPr>
              <a:t>The standard deviation of job level is 1.11</a:t>
            </a:r>
          </a:p>
          <a:p>
            <a:pPr marL="285750" indent="-285750" algn="l">
              <a:buFont typeface="Arial" panose="020B0604020202020204" pitchFamily="34" charset="0"/>
              <a:buChar char="•"/>
            </a:pPr>
            <a:r>
              <a:rPr lang="en-US" b="0" i="1" dirty="0">
                <a:effectLst/>
                <a:latin typeface="Söhne"/>
              </a:rPr>
              <a:t>The skewness of job level is 1.03. This means that there are more employees with lower job levels than with higher job levels.</a:t>
            </a:r>
          </a:p>
          <a:p>
            <a:pPr algn="l"/>
            <a:endParaRPr lang="en-US" b="1" i="1" dirty="0">
              <a:effectLst/>
              <a:latin typeface="Söhne"/>
            </a:endParaRPr>
          </a:p>
        </p:txBody>
      </p:sp>
      <p:pic>
        <p:nvPicPr>
          <p:cNvPr id="7" name="Content Placeholder 6" descr="Text&#10;&#10;Description automatically generated">
            <a:extLst>
              <a:ext uri="{FF2B5EF4-FFF2-40B4-BE49-F238E27FC236}">
                <a16:creationId xmlns:a16="http://schemas.microsoft.com/office/drawing/2014/main" id="{C0EE3381-D073-814C-8485-A962662CDAA8}"/>
              </a:ext>
            </a:extLst>
          </p:cNvPr>
          <p:cNvPicPr>
            <a:picLocks noGrp="1" noChangeAspect="1"/>
          </p:cNvPicPr>
          <p:nvPr>
            <p:ph idx="1"/>
          </p:nvPr>
        </p:nvPicPr>
        <p:blipFill>
          <a:blip r:embed="rId2"/>
          <a:stretch>
            <a:fillRect/>
          </a:stretch>
        </p:blipFill>
        <p:spPr>
          <a:xfrm>
            <a:off x="1371600" y="2751518"/>
            <a:ext cx="3998254" cy="1354964"/>
          </a:xfrm>
        </p:spPr>
      </p:pic>
    </p:spTree>
    <p:extLst>
      <p:ext uri="{BB962C8B-B14F-4D97-AF65-F5344CB8AC3E}">
        <p14:creationId xmlns:p14="http://schemas.microsoft.com/office/powerpoint/2010/main" val="251342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Performance Rating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6000" y="1510301"/>
            <a:ext cx="5277492"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mean performance rating is 3.15 this means that employees tend to receive a rating slightly above the "meets expectations" level. </a:t>
            </a:r>
          </a:p>
          <a:p>
            <a:pPr marL="285750" indent="-285750" algn="l">
              <a:buFont typeface="Arial" panose="020B0604020202020204" pitchFamily="34" charset="0"/>
              <a:buChar char="•"/>
            </a:pPr>
            <a:r>
              <a:rPr lang="en-US" b="0" i="1" dirty="0">
                <a:effectLst/>
                <a:latin typeface="Söhne"/>
              </a:rPr>
              <a:t>The mode is 3 meanin</a:t>
            </a:r>
            <a:r>
              <a:rPr lang="en-US" i="1" dirty="0">
                <a:latin typeface="Söhne"/>
              </a:rPr>
              <a:t>g most employees get a 3 on their ratings.</a:t>
            </a:r>
            <a:endParaRPr lang="en-US" b="0" i="1" dirty="0">
              <a:effectLst/>
              <a:latin typeface="Söhne"/>
            </a:endParaRPr>
          </a:p>
          <a:p>
            <a:pPr marL="285750" indent="-285750" algn="l">
              <a:buFont typeface="Arial" panose="020B0604020202020204" pitchFamily="34" charset="0"/>
              <a:buChar char="•"/>
            </a:pPr>
            <a:r>
              <a:rPr lang="en-US" b="0" i="1" dirty="0">
                <a:effectLst/>
                <a:latin typeface="Söhne"/>
              </a:rPr>
              <a:t>The variance of 0.13 means that there isn’t much variations from 3 for a rating.</a:t>
            </a:r>
          </a:p>
          <a:p>
            <a:pPr marL="285750" indent="-285750" algn="l">
              <a:buFont typeface="Arial" panose="020B0604020202020204" pitchFamily="34" charset="0"/>
              <a:buChar char="•"/>
            </a:pPr>
            <a:r>
              <a:rPr lang="en-US" b="0" i="1" dirty="0">
                <a:effectLst/>
                <a:latin typeface="Söhne"/>
              </a:rPr>
              <a:t>The standard deviation of 0.36 is relatively small compared to the range of possible ratings (1 to 5), further supporting the idea that the ratings tend to be consistent across employees.</a:t>
            </a:r>
          </a:p>
          <a:p>
            <a:pPr marL="285750" indent="-285750" algn="l">
              <a:buFont typeface="Arial" panose="020B0604020202020204" pitchFamily="34" charset="0"/>
              <a:buChar char="•"/>
            </a:pPr>
            <a:r>
              <a:rPr lang="en-US" b="0" i="1" dirty="0">
                <a:effectLst/>
                <a:latin typeface="Söhne"/>
              </a:rPr>
              <a:t>The skewness of 1.92 suggests that a small number of employees may receive much lower ratings than most of their colleagues.</a:t>
            </a:r>
          </a:p>
          <a:p>
            <a:pPr algn="l"/>
            <a:endParaRPr lang="en-US" b="0" i="1" dirty="0">
              <a:effectLst/>
              <a:latin typeface="Söhne"/>
            </a:endParaRPr>
          </a:p>
        </p:txBody>
      </p:sp>
      <p:pic>
        <p:nvPicPr>
          <p:cNvPr id="7" name="Content Placeholder 6" descr="Text&#10;&#10;Description automatically generated">
            <a:extLst>
              <a:ext uri="{FF2B5EF4-FFF2-40B4-BE49-F238E27FC236}">
                <a16:creationId xmlns:a16="http://schemas.microsoft.com/office/drawing/2014/main" id="{369C2281-5C7A-35CC-3778-19150784275C}"/>
              </a:ext>
            </a:extLst>
          </p:cNvPr>
          <p:cNvPicPr>
            <a:picLocks noGrp="1" noChangeAspect="1"/>
          </p:cNvPicPr>
          <p:nvPr>
            <p:ph idx="1"/>
          </p:nvPr>
        </p:nvPicPr>
        <p:blipFill>
          <a:blip r:embed="rId2"/>
          <a:stretch>
            <a:fillRect/>
          </a:stretch>
        </p:blipFill>
        <p:spPr>
          <a:xfrm>
            <a:off x="1371600" y="2760252"/>
            <a:ext cx="3989819" cy="1337496"/>
          </a:xfrm>
        </p:spPr>
      </p:pic>
    </p:spTree>
    <p:extLst>
      <p:ext uri="{BB962C8B-B14F-4D97-AF65-F5344CB8AC3E}">
        <p14:creationId xmlns:p14="http://schemas.microsoft.com/office/powerpoint/2010/main" val="270965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Years at the Company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6000" y="1536173"/>
            <a:ext cx="5277492" cy="3785652"/>
          </a:xfrm>
          <a:prstGeom prst="rect">
            <a:avLst/>
          </a:prstGeom>
          <a:noFill/>
        </p:spPr>
        <p:txBody>
          <a:bodyPr wrap="square" rtlCol="0">
            <a:spAutoFit/>
          </a:bodyPr>
          <a:lstStyle/>
          <a:p>
            <a:pPr marL="285750" indent="-285750" algn="l">
              <a:buFont typeface="Arial" panose="020B0604020202020204" pitchFamily="34" charset="0"/>
              <a:buChar char="•"/>
            </a:pPr>
            <a:r>
              <a:rPr lang="en-US" sz="1600" b="0" i="1" dirty="0">
                <a:effectLst/>
                <a:latin typeface="Söhne"/>
              </a:rPr>
              <a:t>The mean years at the company is approximately 7 years, meaning on average an employee has been at the company for 7 years</a:t>
            </a:r>
          </a:p>
          <a:p>
            <a:pPr marL="285750" indent="-285750" algn="l">
              <a:buFont typeface="Arial" panose="020B0604020202020204" pitchFamily="34" charset="0"/>
              <a:buChar char="•"/>
            </a:pPr>
            <a:r>
              <a:rPr lang="en-US" sz="1600" b="0" i="1" dirty="0">
                <a:effectLst/>
                <a:latin typeface="Söhne"/>
              </a:rPr>
              <a:t>The mode is 5 this means that a majority of employees have been at the company for 5 years at least.</a:t>
            </a:r>
          </a:p>
          <a:p>
            <a:pPr marL="285750" indent="-285750" algn="l">
              <a:buFont typeface="Arial" panose="020B0604020202020204" pitchFamily="34" charset="0"/>
              <a:buChar char="•"/>
            </a:pPr>
            <a:r>
              <a:rPr lang="en-US" sz="1600" b="0" i="1" dirty="0">
                <a:effectLst/>
                <a:latin typeface="Söhne"/>
              </a:rPr>
              <a:t>The variance of 37.53 indicates that there is a wide range of values for years at the company in the dataset. </a:t>
            </a:r>
          </a:p>
          <a:p>
            <a:pPr marL="285750" indent="-285750" algn="l">
              <a:buFont typeface="Arial" panose="020B0604020202020204" pitchFamily="34" charset="0"/>
              <a:buChar char="•"/>
            </a:pPr>
            <a:r>
              <a:rPr lang="en-US" sz="1600" b="0" i="1" dirty="0">
                <a:effectLst/>
                <a:latin typeface="Söhne"/>
              </a:rPr>
              <a:t>The standard deviation of 6.13 shows that there is a significant amount of deviation from the mean, suggesting that the distribution of years at the company is somewhat spread out.</a:t>
            </a:r>
          </a:p>
          <a:p>
            <a:pPr marL="285750" indent="-285750" algn="l">
              <a:buFont typeface="Arial" panose="020B0604020202020204" pitchFamily="34" charset="0"/>
              <a:buChar char="•"/>
            </a:pPr>
            <a:r>
              <a:rPr lang="en-US" sz="1600" b="0" i="1" dirty="0">
                <a:effectLst/>
                <a:latin typeface="Söhne"/>
              </a:rPr>
              <a:t>The skewness value of 1.76 which means that there are more employees with less years at the company than the mean of 7. This is again consistent with expectations as there should be more lower level employees than upper.</a:t>
            </a:r>
            <a:endParaRPr lang="en-US" b="0" i="1" dirty="0">
              <a:effectLst/>
              <a:latin typeface="Söhne"/>
            </a:endParaRPr>
          </a:p>
        </p:txBody>
      </p:sp>
      <p:pic>
        <p:nvPicPr>
          <p:cNvPr id="7" name="Picture 6" descr="Text&#10;&#10;Description automatically generated">
            <a:extLst>
              <a:ext uri="{FF2B5EF4-FFF2-40B4-BE49-F238E27FC236}">
                <a16:creationId xmlns:a16="http://schemas.microsoft.com/office/drawing/2014/main" id="{BEEE11F2-2E62-FD1E-AC0E-C51466F51A0C}"/>
              </a:ext>
            </a:extLst>
          </p:cNvPr>
          <p:cNvPicPr>
            <a:picLocks noChangeAspect="1"/>
          </p:cNvPicPr>
          <p:nvPr/>
        </p:nvPicPr>
        <p:blipFill>
          <a:blip r:embed="rId2"/>
          <a:stretch>
            <a:fillRect/>
          </a:stretch>
        </p:blipFill>
        <p:spPr>
          <a:xfrm>
            <a:off x="1371600" y="2707668"/>
            <a:ext cx="4231811" cy="1442663"/>
          </a:xfrm>
          <a:prstGeom prst="rect">
            <a:avLst/>
          </a:prstGeom>
        </p:spPr>
      </p:pic>
    </p:spTree>
    <p:extLst>
      <p:ext uri="{BB962C8B-B14F-4D97-AF65-F5344CB8AC3E}">
        <p14:creationId xmlns:p14="http://schemas.microsoft.com/office/powerpoint/2010/main" val="14686580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265</TotalTime>
  <Words>1860</Words>
  <Application>Microsoft Macintosh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Söhne</vt:lpstr>
      <vt:lpstr>Crop</vt:lpstr>
      <vt:lpstr>Employee Attrition</vt:lpstr>
      <vt:lpstr>Hypothesis: Does Salary have a significant impact on employee attrition at a company?</vt:lpstr>
      <vt:lpstr>Variable Exploration</vt:lpstr>
      <vt:lpstr>Histogram Graphs of the Variables: 1-3</vt:lpstr>
      <vt:lpstr>Histogram Graphs of the Variables: 4-5</vt:lpstr>
      <vt:lpstr>Monthly Income Statistics</vt:lpstr>
      <vt:lpstr>Job Level Statistics</vt:lpstr>
      <vt:lpstr>Performance Rating Statistics</vt:lpstr>
      <vt:lpstr>Years at the Company Statistics</vt:lpstr>
      <vt:lpstr>Age Statistics</vt:lpstr>
      <vt:lpstr>Comparison of Income and its impact on Attrition</vt:lpstr>
      <vt:lpstr>CDF Function of Monthly Income</vt:lpstr>
      <vt:lpstr>Normal Probability Plot Analysis</vt:lpstr>
      <vt:lpstr>Scatterplot and Statistics – Monthly Income and Job Level</vt:lpstr>
      <vt:lpstr>Scatterplot and Statistics – Monthly Income and Age</vt:lpstr>
      <vt:lpstr>Hypothesis Testing:</vt:lpstr>
      <vt:lpstr>Regression Analysis: Monthly Income vs Years at the Company - Statistics</vt:lpstr>
      <vt:lpstr>Regression Analysis: Monthly Income vs Years at the Company -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Roland Campbell</dc:creator>
  <cp:lastModifiedBy>Roland Campbell</cp:lastModifiedBy>
  <cp:revision>21</cp:revision>
  <dcterms:created xsi:type="dcterms:W3CDTF">2023-03-04T13:35:18Z</dcterms:created>
  <dcterms:modified xsi:type="dcterms:W3CDTF">2023-03-04T18:22:41Z</dcterms:modified>
</cp:coreProperties>
</file>