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T Supermolot Condensed Bold" charset="1" panose="02000806040000020003"/>
      <p:regular r:id="rId18"/>
    </p:embeddedFont>
    <p:embeddedFont>
      <p:font typeface="Lato Light" charset="1" panose="020F0502020204030203"/>
      <p:regular r:id="rId19"/>
    </p:embeddedFont>
    <p:embeddedFont>
      <p:font typeface="TT Supermolot Condensed" charset="1" panose="02000506040000020003"/>
      <p:regular r:id="rId20"/>
    </p:embeddedFont>
    <p:embeddedFont>
      <p:font typeface="Lato" charset="1" panose="020F0502020204030203"/>
      <p:regular r:id="rId21"/>
    </p:embeddedFont>
    <p:embeddedFont>
      <p:font typeface="Lato Bold" charset="1" panose="020F05020202040302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slide2.xml" Type="http://schemas.openxmlformats.org/officeDocument/2006/relationship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VAGLH9-2tPk.mp4" Type="http://schemas.openxmlformats.org/officeDocument/2006/relationships/video"/><Relationship Id="rId4" Target="../media/VAGLH9-2tPk.mp4" Type="http://schemas.microsoft.com/office/2007/relationships/media"/><Relationship Id="rId5" Target="../media/image4.png" Type="http://schemas.openxmlformats.org/officeDocument/2006/relationships/image"/><Relationship Id="rId6" Target="../media/image5.svg" Type="http://schemas.openxmlformats.org/officeDocument/2006/relationships/image"/><Relationship Id="rId7" Target="slide2.xml" Type="http://schemas.openxmlformats.org/officeDocument/2006/relationships/slid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slide2.xml" Type="http://schemas.openxmlformats.org/officeDocument/2006/relationship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slide3.xml" Type="http://schemas.openxmlformats.org/officeDocument/2006/relationships/slide"/><Relationship Id="rId3" Target="slide4.xml" Type="http://schemas.openxmlformats.org/officeDocument/2006/relationships/slide"/><Relationship Id="rId4" Target="slide5.xml" Type="http://schemas.openxmlformats.org/officeDocument/2006/relationships/slide"/><Relationship Id="rId5" Target="slide8.xml" Type="http://schemas.openxmlformats.org/officeDocument/2006/relationships/slide"/><Relationship Id="rId6" Target="slide11.xml" Type="http://schemas.openxmlformats.org/officeDocument/2006/relationships/slide"/><Relationship Id="rId7" Target="slide12.xml" Type="http://schemas.openxmlformats.org/officeDocument/2006/relationship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slide2.xml" Type="http://schemas.openxmlformats.org/officeDocument/2006/relationships/slide"/><Relationship Id="rId5"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slide2.xml" Type="http://schemas.openxmlformats.org/officeDocument/2006/relationships/slide"/><Relationship Id="rId5" Target="../media/image7.png" Type="http://schemas.openxmlformats.org/officeDocument/2006/relationships/image"/><Relationship Id="rId6"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slide2.xml" Type="http://schemas.openxmlformats.org/officeDocument/2006/relationship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slide2.xml" Type="http://schemas.openxmlformats.org/officeDocument/2006/relationships/slide"/><Relationship Id="rId5"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slide2.xml" Type="http://schemas.openxmlformats.org/officeDocument/2006/relationship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slide2.xml" Type="http://schemas.openxmlformats.org/officeDocument/2006/relationships/slide"/><Relationship Id="rId5" Target="../media/image10.pn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slide2.xml" Type="http://schemas.openxmlformats.org/officeDocument/2006/relationships/slide"/><Relationship Id="rId5" Target="../media/image13.png" Type="http://schemas.openxmlformats.org/officeDocument/2006/relationships/image"/><Relationship Id="rId6"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872BCF"/>
        </a:solidFill>
      </p:bgPr>
    </p:bg>
    <p:spTree>
      <p:nvGrpSpPr>
        <p:cNvPr id="1" name=""/>
        <p:cNvGrpSpPr/>
        <p:nvPr/>
      </p:nvGrpSpPr>
      <p:grpSpPr>
        <a:xfrm>
          <a:off x="0" y="0"/>
          <a:ext cx="0" cy="0"/>
          <a:chOff x="0" y="0"/>
          <a:chExt cx="0" cy="0"/>
        </a:xfrm>
      </p:grpSpPr>
      <p:sp>
        <p:nvSpPr>
          <p:cNvPr name="Freeform 2" id="2"/>
          <p:cNvSpPr/>
          <p:nvPr/>
        </p:nvSpPr>
        <p:spPr>
          <a:xfrm flipH="false" flipV="false" rot="4104419">
            <a:off x="-1515029" y="165221"/>
            <a:ext cx="11842831" cy="11692104"/>
          </a:xfrm>
          <a:custGeom>
            <a:avLst/>
            <a:gdLst/>
            <a:ahLst/>
            <a:cxnLst/>
            <a:rect r="r" b="b" t="t" l="l"/>
            <a:pathLst>
              <a:path h="11692104" w="11842831">
                <a:moveTo>
                  <a:pt x="0" y="0"/>
                </a:moveTo>
                <a:lnTo>
                  <a:pt x="11842831" y="0"/>
                </a:lnTo>
                <a:lnTo>
                  <a:pt x="11842831" y="11692105"/>
                </a:lnTo>
                <a:lnTo>
                  <a:pt x="0" y="116921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104419">
            <a:off x="-1362629" y="317621"/>
            <a:ext cx="11842831" cy="11692104"/>
          </a:xfrm>
          <a:custGeom>
            <a:avLst/>
            <a:gdLst/>
            <a:ahLst/>
            <a:cxnLst/>
            <a:rect r="r" b="b" t="t" l="l"/>
            <a:pathLst>
              <a:path h="11692104" w="11842831">
                <a:moveTo>
                  <a:pt x="0" y="0"/>
                </a:moveTo>
                <a:lnTo>
                  <a:pt x="11842831" y="0"/>
                </a:lnTo>
                <a:lnTo>
                  <a:pt x="11842831" y="11692105"/>
                </a:lnTo>
                <a:lnTo>
                  <a:pt x="0" y="116921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6181071" y="0"/>
            <a:ext cx="12106929" cy="10287000"/>
            <a:chOff x="0" y="0"/>
            <a:chExt cx="4416640" cy="3752725"/>
          </a:xfrm>
        </p:grpSpPr>
        <p:sp>
          <p:nvSpPr>
            <p:cNvPr name="Freeform 5" id="5"/>
            <p:cNvSpPr/>
            <p:nvPr/>
          </p:nvSpPr>
          <p:spPr>
            <a:xfrm flipH="false" flipV="false" rot="0">
              <a:off x="0" y="0"/>
              <a:ext cx="4416640" cy="3752726"/>
            </a:xfrm>
            <a:custGeom>
              <a:avLst/>
              <a:gdLst/>
              <a:ahLst/>
              <a:cxnLst/>
              <a:rect r="r" b="b" t="t" l="l"/>
              <a:pathLst>
                <a:path h="3752726" w="4416640">
                  <a:moveTo>
                    <a:pt x="0" y="0"/>
                  </a:moveTo>
                  <a:lnTo>
                    <a:pt x="4416640" y="0"/>
                  </a:lnTo>
                  <a:lnTo>
                    <a:pt x="4416640" y="3752726"/>
                  </a:lnTo>
                  <a:lnTo>
                    <a:pt x="0" y="3752726"/>
                  </a:lnTo>
                  <a:close/>
                </a:path>
              </a:pathLst>
            </a:custGeom>
            <a:solidFill>
              <a:srgbClr val="000000"/>
            </a:solidFill>
          </p:spPr>
        </p:sp>
      </p:grpSp>
      <p:sp>
        <p:nvSpPr>
          <p:cNvPr name="Freeform 6" id="6"/>
          <p:cNvSpPr/>
          <p:nvPr/>
        </p:nvSpPr>
        <p:spPr>
          <a:xfrm flipH="false" flipV="false" rot="0">
            <a:off x="0" y="0"/>
            <a:ext cx="3885034" cy="1942517"/>
          </a:xfrm>
          <a:custGeom>
            <a:avLst/>
            <a:gdLst/>
            <a:ahLst/>
            <a:cxnLst/>
            <a:rect r="r" b="b" t="t" l="l"/>
            <a:pathLst>
              <a:path h="1942517" w="3885034">
                <a:moveTo>
                  <a:pt x="0" y="0"/>
                </a:moveTo>
                <a:lnTo>
                  <a:pt x="3885034" y="0"/>
                </a:lnTo>
                <a:lnTo>
                  <a:pt x="3885034" y="1942517"/>
                </a:lnTo>
                <a:lnTo>
                  <a:pt x="0" y="1942517"/>
                </a:lnTo>
                <a:lnTo>
                  <a:pt x="0" y="0"/>
                </a:lnTo>
                <a:close/>
              </a:path>
            </a:pathLst>
          </a:custGeom>
          <a:blipFill>
            <a:blip r:embed="rId4"/>
            <a:stretch>
              <a:fillRect l="0" t="0" r="0" b="0"/>
            </a:stretch>
          </a:blipFill>
        </p:spPr>
      </p:sp>
      <p:grpSp>
        <p:nvGrpSpPr>
          <p:cNvPr name="Group 7" id="7"/>
          <p:cNvGrpSpPr/>
          <p:nvPr/>
        </p:nvGrpSpPr>
        <p:grpSpPr>
          <a:xfrm rot="0">
            <a:off x="6598133" y="3309878"/>
            <a:ext cx="11272806" cy="3667245"/>
            <a:chOff x="0" y="0"/>
            <a:chExt cx="15030408" cy="4889659"/>
          </a:xfrm>
        </p:grpSpPr>
        <p:sp>
          <p:nvSpPr>
            <p:cNvPr name="TextBox 8" id="8"/>
            <p:cNvSpPr txBox="true"/>
            <p:nvPr/>
          </p:nvSpPr>
          <p:spPr>
            <a:xfrm rot="0">
              <a:off x="0" y="1066942"/>
              <a:ext cx="15030408" cy="2799097"/>
            </a:xfrm>
            <a:prstGeom prst="rect">
              <a:avLst/>
            </a:prstGeom>
          </p:spPr>
          <p:txBody>
            <a:bodyPr anchor="t" rtlCol="false" tIns="0" lIns="0" bIns="0" rIns="0">
              <a:spAutoFit/>
            </a:bodyPr>
            <a:lstStyle/>
            <a:p>
              <a:pPr algn="l" marL="0" indent="0" lvl="1">
                <a:lnSpc>
                  <a:spcPts val="7920"/>
                </a:lnSpc>
              </a:pPr>
              <a:r>
                <a:rPr lang="en-US" sz="8000">
                  <a:solidFill>
                    <a:srgbClr val="FFFFFF"/>
                  </a:solidFill>
                  <a:latin typeface="TT Supermolot Condensed Bold"/>
                  <a:ea typeface="TT Supermolot Condensed Bold"/>
                  <a:cs typeface="TT Supermolot Condensed Bold"/>
                  <a:sym typeface="TT Supermolot Condensed Bold"/>
                </a:rPr>
                <a:t>Reinforcement </a:t>
              </a:r>
              <a:r>
                <a:rPr lang="en-US" sz="8000">
                  <a:solidFill>
                    <a:srgbClr val="FFFFFF"/>
                  </a:solidFill>
                  <a:latin typeface="TT Supermolot Condensed Bold"/>
                  <a:ea typeface="TT Supermolot Condensed Bold"/>
                  <a:cs typeface="TT Supermolot Condensed Bold"/>
                  <a:sym typeface="TT Supermolot Condensed Bold"/>
                </a:rPr>
                <a:t>Learning-Prato </a:t>
              </a:r>
              <a:r>
                <a:rPr lang="en-US" sz="8000">
                  <a:solidFill>
                    <a:srgbClr val="FFFFFF"/>
                  </a:solidFill>
                  <a:latin typeface="TT Supermolot Condensed Bold"/>
                  <a:ea typeface="TT Supermolot Condensed Bold"/>
                  <a:cs typeface="TT Supermolot Condensed Bold"/>
                  <a:sym typeface="TT Supermolot Condensed Bold"/>
                </a:rPr>
                <a:t>Fiorito</a:t>
              </a:r>
            </a:p>
          </p:txBody>
        </p:sp>
        <p:sp>
          <p:nvSpPr>
            <p:cNvPr name="TextBox 9" id="9"/>
            <p:cNvSpPr txBox="true"/>
            <p:nvPr/>
          </p:nvSpPr>
          <p:spPr>
            <a:xfrm rot="0">
              <a:off x="123298" y="-57150"/>
              <a:ext cx="14907109" cy="578696"/>
            </a:xfrm>
            <a:prstGeom prst="rect">
              <a:avLst/>
            </a:prstGeom>
          </p:spPr>
          <p:txBody>
            <a:bodyPr anchor="t" rtlCol="false" tIns="0" lIns="0" bIns="0" rIns="0">
              <a:spAutoFit/>
            </a:bodyPr>
            <a:lstStyle/>
            <a:p>
              <a:pPr algn="l">
                <a:lnSpc>
                  <a:spcPts val="3640"/>
                </a:lnSpc>
              </a:pPr>
              <a:r>
                <a:rPr lang="en-US" sz="2600">
                  <a:solidFill>
                    <a:srgbClr val="AE69F1"/>
                  </a:solidFill>
                  <a:latin typeface="Lato Light"/>
                  <a:ea typeface="Lato Light"/>
                  <a:cs typeface="Lato Light"/>
                  <a:sym typeface="Lato Light"/>
                </a:rPr>
                <a:t>By Sanna Massimo, Luigi Mario Contu, Edoardo Lodo</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flipV="true">
            <a:off x="1028689" y="2220361"/>
            <a:ext cx="10692955" cy="0"/>
          </a:xfrm>
          <a:prstGeom prst="line">
            <a:avLst/>
          </a:prstGeom>
          <a:ln cap="flat" w="19050">
            <a:solidFill>
              <a:srgbClr val="AE69F1"/>
            </a:solidFill>
            <a:prstDash val="solid"/>
            <a:headEnd type="none" len="sm" w="sm"/>
            <a:tailEnd type="none" len="sm" w="sm"/>
          </a:ln>
        </p:spPr>
      </p:sp>
      <p:grpSp>
        <p:nvGrpSpPr>
          <p:cNvPr name="Group 3" id="3"/>
          <p:cNvGrpSpPr/>
          <p:nvPr/>
        </p:nvGrpSpPr>
        <p:grpSpPr>
          <a:xfrm rot="0">
            <a:off x="14491981" y="1314725"/>
            <a:ext cx="2767327" cy="318132"/>
            <a:chOff x="0" y="0"/>
            <a:chExt cx="3689769" cy="424176"/>
          </a:xfrm>
        </p:grpSpPr>
        <p:sp>
          <p:nvSpPr>
            <p:cNvPr name="Freeform 4" id="4"/>
            <p:cNvSpPr/>
            <p:nvPr/>
          </p:nvSpPr>
          <p:spPr>
            <a:xfrm flipH="false" flipV="false" rot="0">
              <a:off x="3290628" y="25035"/>
              <a:ext cx="399142" cy="399142"/>
            </a:xfrm>
            <a:custGeom>
              <a:avLst/>
              <a:gdLst/>
              <a:ahLst/>
              <a:cxnLst/>
              <a:rect r="r" b="b" t="t" l="l"/>
              <a:pathLst>
                <a:path h="399142" w="399142">
                  <a:moveTo>
                    <a:pt x="0" y="0"/>
                  </a:moveTo>
                  <a:lnTo>
                    <a:pt x="399141" y="0"/>
                  </a:lnTo>
                  <a:lnTo>
                    <a:pt x="399141" y="399141"/>
                  </a:lnTo>
                  <a:lnTo>
                    <a:pt x="0" y="399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0" y="-47625"/>
              <a:ext cx="3074206" cy="471607"/>
            </a:xfrm>
            <a:prstGeom prst="rect">
              <a:avLst/>
            </a:prstGeom>
          </p:spPr>
          <p:txBody>
            <a:bodyPr anchor="t" rtlCol="false" tIns="0" lIns="0" bIns="0" rIns="0">
              <a:spAutoFit/>
            </a:bodyPr>
            <a:lstStyle/>
            <a:p>
              <a:pPr algn="r" marL="0" indent="0" lvl="1">
                <a:lnSpc>
                  <a:spcPts val="2940"/>
                </a:lnSpc>
                <a:spcBef>
                  <a:spcPct val="0"/>
                </a:spcBef>
              </a:pPr>
              <a:r>
                <a:rPr lang="en-US" sz="2100" u="sng">
                  <a:solidFill>
                    <a:srgbClr val="AE69F1"/>
                  </a:solidFill>
                  <a:latin typeface="TT Supermolot Condensed"/>
                  <a:ea typeface="TT Supermolot Condensed"/>
                  <a:cs typeface="TT Supermolot Condensed"/>
                  <a:sym typeface="TT Supermolot Condensed"/>
                  <a:hlinkClick r:id="rId4" action="ppaction://hlinksldjump"/>
                </a:rPr>
                <a:t>Torna all'indice</a:t>
              </a:r>
            </a:p>
          </p:txBody>
        </p:sp>
      </p:grpSp>
      <p:graphicFrame>
        <p:nvGraphicFramePr>
          <p:cNvPr name="Table 6" id="6"/>
          <p:cNvGraphicFramePr>
            <a:graphicFrameLocks noGrp="true"/>
          </p:cNvGraphicFramePr>
          <p:nvPr/>
        </p:nvGraphicFramePr>
        <p:xfrm>
          <a:off x="3745659" y="3372449"/>
          <a:ext cx="10437093" cy="4264657"/>
        </p:xfrm>
        <a:graphic>
          <a:graphicData uri="http://schemas.openxmlformats.org/drawingml/2006/table">
            <a:tbl>
              <a:tblPr/>
              <a:tblGrid>
                <a:gridCol w="2609273"/>
                <a:gridCol w="2609273"/>
                <a:gridCol w="2609273"/>
                <a:gridCol w="2609273"/>
              </a:tblGrid>
              <a:tr h="1283324">
                <a:tc>
                  <a:txBody>
                    <a:bodyPr anchor="t" rtlCol="false"/>
                    <a:lstStyle/>
                    <a:p>
                      <a:pPr algn="ctr">
                        <a:lnSpc>
                          <a:spcPts val="2940"/>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479"/>
                        </a:lnSpc>
                        <a:defRPr/>
                      </a:pPr>
                      <a:r>
                        <a:rPr lang="en-US" sz="3199">
                          <a:solidFill>
                            <a:srgbClr val="FFFFFF"/>
                          </a:solidFill>
                          <a:latin typeface="TT Supermolot Condensed Bold"/>
                          <a:ea typeface="TT Supermolot Condensed Bold"/>
                          <a:cs typeface="TT Supermolot Condensed Bold"/>
                          <a:sym typeface="TT Supermolot Condensed Bold"/>
                        </a:rPr>
                        <a:t>Dense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5B5B5B"/>
                    </a:solidFill>
                  </a:tcPr>
                </a:tc>
                <a:tc>
                  <a:txBody>
                    <a:bodyPr anchor="t" rtlCol="false"/>
                    <a:lstStyle/>
                    <a:p>
                      <a:pPr algn="ctr">
                        <a:lnSpc>
                          <a:spcPts val="4479"/>
                        </a:lnSpc>
                        <a:defRPr/>
                      </a:pPr>
                      <a:r>
                        <a:rPr lang="en-US" sz="3199">
                          <a:solidFill>
                            <a:srgbClr val="FFFFFF"/>
                          </a:solidFill>
                          <a:latin typeface="TT Supermolot Condensed Bold"/>
                          <a:ea typeface="TT Supermolot Condensed Bold"/>
                          <a:cs typeface="TT Supermolot Condensed Bold"/>
                          <a:sym typeface="TT Supermolot Condensed Bold"/>
                        </a:rPr>
                        <a:t>1 Conv</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5B5B5B"/>
                    </a:solidFill>
                  </a:tcPr>
                </a:tc>
                <a:tc>
                  <a:txBody>
                    <a:bodyPr anchor="t" rtlCol="false"/>
                    <a:lstStyle/>
                    <a:p>
                      <a:pPr algn="ctr">
                        <a:lnSpc>
                          <a:spcPts val="4479"/>
                        </a:lnSpc>
                        <a:defRPr/>
                      </a:pPr>
                      <a:r>
                        <a:rPr lang="en-US" sz="3199">
                          <a:solidFill>
                            <a:srgbClr val="FFFFFF"/>
                          </a:solidFill>
                          <a:latin typeface="TT Supermolot Condensed Bold"/>
                          <a:ea typeface="TT Supermolot Condensed Bold"/>
                          <a:cs typeface="TT Supermolot Condensed Bold"/>
                          <a:sym typeface="TT Supermolot Condensed Bold"/>
                        </a:rPr>
                        <a:t>M Conv</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5B5B5B"/>
                    </a:solidFill>
                  </a:tcPr>
                </a:tc>
              </a:tr>
              <a:tr h="1484459">
                <a:tc>
                  <a:txBody>
                    <a:bodyPr anchor="t" rtlCol="false"/>
                    <a:lstStyle/>
                    <a:p>
                      <a:pPr algn="ctr">
                        <a:lnSpc>
                          <a:spcPts val="4479"/>
                        </a:lnSpc>
                        <a:defRPr/>
                      </a:pPr>
                      <a:r>
                        <a:rPr lang="en-US" sz="3199">
                          <a:solidFill>
                            <a:srgbClr val="FFFFFF"/>
                          </a:solidFill>
                          <a:latin typeface="TT Supermolot Condensed Bold"/>
                          <a:ea typeface="TT Supermolot Condensed Bold"/>
                          <a:cs typeface="TT Supermolot Condensed Bold"/>
                          <a:sym typeface="TT Supermolot Condensed Bold"/>
                        </a:rPr>
                        <a:t>Policy-Based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5B5B5B"/>
                    </a:solidFill>
                  </a:tcPr>
                </a:tc>
                <a:tc>
                  <a:txBody>
                    <a:bodyPr anchor="t" rtlCol="false"/>
                    <a:lstStyle/>
                    <a:p>
                      <a:pPr algn="ctr">
                        <a:lnSpc>
                          <a:spcPts val="4199"/>
                        </a:lnSpc>
                        <a:defRPr/>
                      </a:pPr>
                      <a:r>
                        <a:rPr lang="en-US" sz="2999">
                          <a:solidFill>
                            <a:srgbClr val="FFFFFF"/>
                          </a:solidFill>
                          <a:latin typeface="Lato Bold"/>
                          <a:ea typeface="Lato Bold"/>
                          <a:cs typeface="Lato Bold"/>
                          <a:sym typeface="Lato Bold"/>
                        </a:rPr>
                        <a:t>0.52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199"/>
                        </a:lnSpc>
                        <a:defRPr/>
                      </a:pPr>
                      <a:r>
                        <a:rPr lang="en-US" sz="2999">
                          <a:solidFill>
                            <a:srgbClr val="FFFFFF"/>
                          </a:solidFill>
                          <a:latin typeface="Lato Bold"/>
                          <a:ea typeface="Lato Bold"/>
                          <a:cs typeface="Lato Bold"/>
                          <a:sym typeface="Lato Bold"/>
                        </a:rPr>
                        <a:t>0.65</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199"/>
                        </a:lnSpc>
                        <a:defRPr/>
                      </a:pPr>
                      <a:r>
                        <a:rPr lang="en-US" sz="2999">
                          <a:solidFill>
                            <a:srgbClr val="FFFFFF"/>
                          </a:solidFill>
                          <a:latin typeface="Lato Bold"/>
                          <a:ea typeface="Lato Bold"/>
                          <a:cs typeface="Lato Bold"/>
                          <a:sym typeface="Lato Bold"/>
                        </a:rPr>
                        <a:t>0.49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496874">
                <a:tc>
                  <a:txBody>
                    <a:bodyPr anchor="t" rtlCol="false"/>
                    <a:lstStyle/>
                    <a:p>
                      <a:pPr algn="ctr">
                        <a:lnSpc>
                          <a:spcPts val="4479"/>
                        </a:lnSpc>
                        <a:defRPr/>
                      </a:pPr>
                      <a:r>
                        <a:rPr lang="en-US" sz="3199">
                          <a:solidFill>
                            <a:srgbClr val="FFFFFF"/>
                          </a:solidFill>
                          <a:latin typeface="TT Supermolot Condensed Bold"/>
                          <a:ea typeface="TT Supermolot Condensed Bold"/>
                          <a:cs typeface="TT Supermolot Condensed Bold"/>
                          <a:sym typeface="TT Supermolot Condensed Bold"/>
                        </a:rPr>
                        <a:t>Dqn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5B5B5B"/>
                    </a:solidFill>
                  </a:tcPr>
                </a:tc>
                <a:tc>
                  <a:txBody>
                    <a:bodyPr anchor="t" rtlCol="false"/>
                    <a:lstStyle/>
                    <a:p>
                      <a:pPr algn="ctr">
                        <a:lnSpc>
                          <a:spcPts val="4199"/>
                        </a:lnSpc>
                        <a:defRPr/>
                      </a:pPr>
                      <a:r>
                        <a:rPr lang="en-US" sz="2999">
                          <a:solidFill>
                            <a:srgbClr val="FFFFFF"/>
                          </a:solidFill>
                          <a:latin typeface="Lato Bold"/>
                          <a:ea typeface="Lato Bold"/>
                          <a:cs typeface="Lato Bold"/>
                          <a:sym typeface="Lato Bold"/>
                        </a:rPr>
                        <a:t>0.67</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199"/>
                        </a:lnSpc>
                        <a:defRPr/>
                      </a:pPr>
                      <a:r>
                        <a:rPr lang="en-US" sz="2999">
                          <a:solidFill>
                            <a:srgbClr val="FFFFFF"/>
                          </a:solidFill>
                          <a:latin typeface="Lato Bold"/>
                          <a:ea typeface="Lato Bold"/>
                          <a:cs typeface="Lato Bold"/>
                          <a:sym typeface="Lato Bold"/>
                        </a:rPr>
                        <a:t>0.75</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4199"/>
                        </a:lnSpc>
                        <a:defRPr/>
                      </a:pP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7" id="7"/>
          <p:cNvSpPr txBox="true"/>
          <p:nvPr/>
        </p:nvSpPr>
        <p:spPr>
          <a:xfrm rot="0">
            <a:off x="1028689" y="793897"/>
            <a:ext cx="10692978" cy="1416939"/>
          </a:xfrm>
          <a:prstGeom prst="rect">
            <a:avLst/>
          </a:prstGeom>
        </p:spPr>
        <p:txBody>
          <a:bodyPr anchor="t" rtlCol="false" tIns="0" lIns="0" bIns="0" rIns="0">
            <a:spAutoFit/>
          </a:bodyPr>
          <a:lstStyle/>
          <a:p>
            <a:pPr algn="l" marL="0" indent="0" lvl="1">
              <a:lnSpc>
                <a:spcPts val="11057"/>
              </a:lnSpc>
            </a:pPr>
            <a:r>
              <a:rPr lang="en-US" sz="9699">
                <a:solidFill>
                  <a:srgbClr val="FFFFFF"/>
                </a:solidFill>
                <a:latin typeface="TT Supermolot Condensed Bold"/>
                <a:ea typeface="TT Supermolot Condensed Bold"/>
                <a:cs typeface="TT Supermolot Condensed Bold"/>
                <a:sym typeface="TT Supermolot Condensed Bold"/>
              </a:rPr>
              <a:t>Analisi e Valutazione</a:t>
            </a:r>
          </a:p>
        </p:txBody>
      </p:sp>
      <p:sp>
        <p:nvSpPr>
          <p:cNvPr name="TextBox 8" id="8"/>
          <p:cNvSpPr txBox="true"/>
          <p:nvPr/>
        </p:nvSpPr>
        <p:spPr>
          <a:xfrm rot="0">
            <a:off x="0" y="7947742"/>
            <a:ext cx="17928410" cy="1271696"/>
          </a:xfrm>
          <a:prstGeom prst="rect">
            <a:avLst/>
          </a:prstGeom>
        </p:spPr>
        <p:txBody>
          <a:bodyPr anchor="t" rtlCol="false" tIns="0" lIns="0" bIns="0" rIns="0">
            <a:spAutoFit/>
          </a:bodyPr>
          <a:lstStyle/>
          <a:p>
            <a:pPr algn="ctr">
              <a:lnSpc>
                <a:spcPts val="5003"/>
              </a:lnSpc>
              <a:spcBef>
                <a:spcPct val="0"/>
              </a:spcBef>
            </a:pPr>
            <a:r>
              <a:rPr lang="en-US" sz="4389">
                <a:solidFill>
                  <a:srgbClr val="FFFFFF"/>
                </a:solidFill>
                <a:latin typeface="TT Supermolot Condensed Bold"/>
                <a:ea typeface="TT Supermolot Condensed Bold"/>
                <a:cs typeface="TT Supermolot Condensed Bold"/>
                <a:sym typeface="TT Supermolot Condensed Bold"/>
              </a:rPr>
              <a:t>Il modello migliore è il Dqn con 1 layer conv. Interessante notare come il modello con più layer conv policy-based performi peggio.</a:t>
            </a:r>
          </a:p>
        </p:txBody>
      </p:sp>
      <p:sp>
        <p:nvSpPr>
          <p:cNvPr name="TextBox 9" id="9"/>
          <p:cNvSpPr txBox="true"/>
          <p:nvPr/>
        </p:nvSpPr>
        <p:spPr>
          <a:xfrm rot="0">
            <a:off x="1028689" y="2618165"/>
            <a:ext cx="8020039" cy="596901"/>
          </a:xfrm>
          <a:prstGeom prst="rect">
            <a:avLst/>
          </a:prstGeom>
        </p:spPr>
        <p:txBody>
          <a:bodyPr anchor="t" rtlCol="false" tIns="0" lIns="0" bIns="0" rIns="0">
            <a:spAutoFit/>
          </a:bodyPr>
          <a:lstStyle/>
          <a:p>
            <a:pPr algn="just">
              <a:lnSpc>
                <a:spcPts val="4899"/>
              </a:lnSpc>
              <a:spcBef>
                <a:spcPct val="0"/>
              </a:spcBef>
            </a:pPr>
            <a:r>
              <a:rPr lang="en-US" sz="3499">
                <a:solidFill>
                  <a:srgbClr val="FFFFFF"/>
                </a:solidFill>
                <a:latin typeface="TT Supermolot Condensed"/>
                <a:ea typeface="TT Supermolot Condensed"/>
                <a:cs typeface="TT Supermolot Condensed"/>
                <a:sym typeface="TT Supermolot Condensed"/>
              </a:rPr>
              <a:t>Win-Rate (media di 5mila episodi)</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flipV="true">
            <a:off x="1028689" y="2210836"/>
            <a:ext cx="6426474" cy="9525"/>
          </a:xfrm>
          <a:prstGeom prst="line">
            <a:avLst/>
          </a:prstGeom>
          <a:ln cap="flat" w="19050">
            <a:solidFill>
              <a:srgbClr val="AE69F1"/>
            </a:solidFill>
            <a:prstDash val="solid"/>
            <a:headEnd type="none" len="sm" w="sm"/>
            <a:tailEnd type="none" len="sm" w="sm"/>
          </a:ln>
        </p:spPr>
      </p:sp>
      <p:pic>
        <p:nvPicPr>
          <p:cNvPr name="Picture 3" id="3">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108" t="9872" r="0" b="9872"/>
          <a:stretch>
            <a:fillRect/>
          </a:stretch>
        </p:blipFill>
        <p:spPr>
          <a:xfrm flipH="false" flipV="false" rot="0">
            <a:off x="11321164" y="1028700"/>
            <a:ext cx="5938136" cy="10578859"/>
          </a:xfrm>
          <a:prstGeom prst="rect">
            <a:avLst/>
          </a:prstGeom>
        </p:spPr>
      </p:pic>
      <p:grpSp>
        <p:nvGrpSpPr>
          <p:cNvPr name="Group 4" id="4"/>
          <p:cNvGrpSpPr/>
          <p:nvPr/>
        </p:nvGrpSpPr>
        <p:grpSpPr>
          <a:xfrm rot="0">
            <a:off x="14491981" y="1314725"/>
            <a:ext cx="2767327" cy="318132"/>
            <a:chOff x="0" y="0"/>
            <a:chExt cx="3689769" cy="424176"/>
          </a:xfrm>
        </p:grpSpPr>
        <p:sp>
          <p:nvSpPr>
            <p:cNvPr name="Freeform 5" id="5"/>
            <p:cNvSpPr/>
            <p:nvPr/>
          </p:nvSpPr>
          <p:spPr>
            <a:xfrm flipH="false" flipV="false" rot="0">
              <a:off x="3290628" y="25035"/>
              <a:ext cx="399142" cy="399142"/>
            </a:xfrm>
            <a:custGeom>
              <a:avLst/>
              <a:gdLst/>
              <a:ahLst/>
              <a:cxnLst/>
              <a:rect r="r" b="b" t="t" l="l"/>
              <a:pathLst>
                <a:path h="399142" w="399142">
                  <a:moveTo>
                    <a:pt x="0" y="0"/>
                  </a:moveTo>
                  <a:lnTo>
                    <a:pt x="399141" y="0"/>
                  </a:lnTo>
                  <a:lnTo>
                    <a:pt x="399141" y="399141"/>
                  </a:lnTo>
                  <a:lnTo>
                    <a:pt x="0" y="399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0" y="-47625"/>
              <a:ext cx="3074206" cy="471607"/>
            </a:xfrm>
            <a:prstGeom prst="rect">
              <a:avLst/>
            </a:prstGeom>
          </p:spPr>
          <p:txBody>
            <a:bodyPr anchor="t" rtlCol="false" tIns="0" lIns="0" bIns="0" rIns="0">
              <a:spAutoFit/>
            </a:bodyPr>
            <a:lstStyle/>
            <a:p>
              <a:pPr algn="r" marL="0" indent="0" lvl="1">
                <a:lnSpc>
                  <a:spcPts val="2940"/>
                </a:lnSpc>
                <a:spcBef>
                  <a:spcPct val="0"/>
                </a:spcBef>
              </a:pPr>
              <a:r>
                <a:rPr lang="en-US" sz="2100" u="sng">
                  <a:solidFill>
                    <a:srgbClr val="AE69F1"/>
                  </a:solidFill>
                  <a:latin typeface="TT Supermolot Condensed"/>
                  <a:ea typeface="TT Supermolot Condensed"/>
                  <a:cs typeface="TT Supermolot Condensed"/>
                  <a:sym typeface="TT Supermolot Condensed"/>
                  <a:hlinkClick r:id="rId7" action="ppaction://hlinksldjump"/>
                </a:rPr>
                <a:t>Torna all'indice</a:t>
              </a:r>
            </a:p>
          </p:txBody>
        </p:sp>
      </p:grpSp>
      <p:sp>
        <p:nvSpPr>
          <p:cNvPr name="TextBox 7" id="7"/>
          <p:cNvSpPr txBox="true"/>
          <p:nvPr/>
        </p:nvSpPr>
        <p:spPr>
          <a:xfrm rot="0">
            <a:off x="1028689" y="793897"/>
            <a:ext cx="10692978" cy="1416939"/>
          </a:xfrm>
          <a:prstGeom prst="rect">
            <a:avLst/>
          </a:prstGeom>
        </p:spPr>
        <p:txBody>
          <a:bodyPr anchor="t" rtlCol="false" tIns="0" lIns="0" bIns="0" rIns="0">
            <a:spAutoFit/>
          </a:bodyPr>
          <a:lstStyle/>
          <a:p>
            <a:pPr algn="l" marL="0" indent="0" lvl="1">
              <a:lnSpc>
                <a:spcPts val="11057"/>
              </a:lnSpc>
            </a:pPr>
            <a:r>
              <a:rPr lang="en-US" sz="9699">
                <a:solidFill>
                  <a:srgbClr val="FFFFFF"/>
                </a:solidFill>
                <a:latin typeface="TT Supermolot Condensed Bold"/>
                <a:ea typeface="TT Supermolot Condensed Bold"/>
                <a:cs typeface="TT Supermolot Condensed Bold"/>
                <a:sym typeface="TT Supermolot Condensed Bold"/>
              </a:rPr>
              <a:t>Applicazione</a:t>
            </a:r>
          </a:p>
        </p:txBody>
      </p:sp>
      <p:sp>
        <p:nvSpPr>
          <p:cNvPr name="TextBox 8" id="8"/>
          <p:cNvSpPr txBox="true"/>
          <p:nvPr/>
        </p:nvSpPr>
        <p:spPr>
          <a:xfrm rot="0">
            <a:off x="1028689" y="2377567"/>
            <a:ext cx="7546314" cy="1298589"/>
          </a:xfrm>
          <a:prstGeom prst="rect">
            <a:avLst/>
          </a:prstGeom>
        </p:spPr>
        <p:txBody>
          <a:bodyPr anchor="t" rtlCol="false" tIns="0" lIns="0" bIns="0" rIns="0">
            <a:spAutoFit/>
          </a:bodyPr>
          <a:lstStyle/>
          <a:p>
            <a:pPr algn="just">
              <a:lnSpc>
                <a:spcPts val="3499"/>
              </a:lnSpc>
              <a:spcBef>
                <a:spcPct val="0"/>
              </a:spcBef>
            </a:pPr>
            <a:r>
              <a:rPr lang="en-US" sz="2499">
                <a:solidFill>
                  <a:srgbClr val="FFFFFF"/>
                </a:solidFill>
                <a:latin typeface="Lato"/>
                <a:ea typeface="Lato"/>
                <a:cs typeface="Lato"/>
                <a:sym typeface="Lato"/>
              </a:rPr>
              <a:t>Qua abbiamo una dimostrazione video del nostro miglior modello trainato a lavoro, in funzione sull’ambiente con la difficoltà massima.</a:t>
            </a:r>
          </a:p>
        </p:txBody>
      </p:sp>
    </p:spTree>
  </p:cSld>
  <p:clrMapOvr>
    <a:masterClrMapping/>
  </p:clrMapOvr>
  <p:timing>
    <p:tnLst>
      <p:par>
        <p:cTn dur="indefinite" restart="never" nodeType="tmRoot">
          <p:childTnLst>
            <p:video>
              <p:cMediaNode vol="0">
                <p:cTn fill="hold" display="false">
                  <p:stCondLst>
                    <p:cond delay="indefinite"/>
                  </p:stCondLst>
                </p:cTn>
                <p:tgtEl>
                  <p:spTgt spid="3"/>
                </p:tgtEl>
              </p:cMediaNode>
            </p:video>
          </p:childTnLst>
        </p:cTn>
      </p:par>
    </p:tnLst>
  </p:timing>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flipV="true">
            <a:off x="1028712" y="2210836"/>
            <a:ext cx="10593015" cy="19050"/>
          </a:xfrm>
          <a:prstGeom prst="line">
            <a:avLst/>
          </a:prstGeom>
          <a:ln cap="flat" w="19050">
            <a:solidFill>
              <a:srgbClr val="AE69F1"/>
            </a:solidFill>
            <a:prstDash val="solid"/>
            <a:headEnd type="none" len="sm" w="sm"/>
            <a:tailEnd type="none" len="sm" w="sm"/>
          </a:ln>
        </p:spPr>
      </p:sp>
      <p:grpSp>
        <p:nvGrpSpPr>
          <p:cNvPr name="Group 3" id="3"/>
          <p:cNvGrpSpPr/>
          <p:nvPr/>
        </p:nvGrpSpPr>
        <p:grpSpPr>
          <a:xfrm rot="0">
            <a:off x="14491981" y="1314725"/>
            <a:ext cx="2767327" cy="318132"/>
            <a:chOff x="0" y="0"/>
            <a:chExt cx="3689769" cy="424176"/>
          </a:xfrm>
        </p:grpSpPr>
        <p:sp>
          <p:nvSpPr>
            <p:cNvPr name="Freeform 4" id="4"/>
            <p:cNvSpPr/>
            <p:nvPr/>
          </p:nvSpPr>
          <p:spPr>
            <a:xfrm flipH="false" flipV="false" rot="0">
              <a:off x="3290628" y="25035"/>
              <a:ext cx="399142" cy="399142"/>
            </a:xfrm>
            <a:custGeom>
              <a:avLst/>
              <a:gdLst/>
              <a:ahLst/>
              <a:cxnLst/>
              <a:rect r="r" b="b" t="t" l="l"/>
              <a:pathLst>
                <a:path h="399142" w="399142">
                  <a:moveTo>
                    <a:pt x="0" y="0"/>
                  </a:moveTo>
                  <a:lnTo>
                    <a:pt x="399141" y="0"/>
                  </a:lnTo>
                  <a:lnTo>
                    <a:pt x="399141" y="399141"/>
                  </a:lnTo>
                  <a:lnTo>
                    <a:pt x="0" y="399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0" y="-47625"/>
              <a:ext cx="3074206" cy="471607"/>
            </a:xfrm>
            <a:prstGeom prst="rect">
              <a:avLst/>
            </a:prstGeom>
          </p:spPr>
          <p:txBody>
            <a:bodyPr anchor="t" rtlCol="false" tIns="0" lIns="0" bIns="0" rIns="0">
              <a:spAutoFit/>
            </a:bodyPr>
            <a:lstStyle/>
            <a:p>
              <a:pPr algn="r" marL="0" indent="0" lvl="1">
                <a:lnSpc>
                  <a:spcPts val="2940"/>
                </a:lnSpc>
                <a:spcBef>
                  <a:spcPct val="0"/>
                </a:spcBef>
              </a:pPr>
              <a:r>
                <a:rPr lang="en-US" sz="2100" u="sng">
                  <a:solidFill>
                    <a:srgbClr val="AE69F1"/>
                  </a:solidFill>
                  <a:latin typeface="TT Supermolot Condensed"/>
                  <a:ea typeface="TT Supermolot Condensed"/>
                  <a:cs typeface="TT Supermolot Condensed"/>
                  <a:sym typeface="TT Supermolot Condensed"/>
                  <a:hlinkClick r:id="rId4" action="ppaction://hlinksldjump"/>
                </a:rPr>
                <a:t>Torna all'indice</a:t>
              </a:r>
            </a:p>
          </p:txBody>
        </p:sp>
      </p:grpSp>
      <p:sp>
        <p:nvSpPr>
          <p:cNvPr name="TextBox 6" id="6"/>
          <p:cNvSpPr txBox="true"/>
          <p:nvPr/>
        </p:nvSpPr>
        <p:spPr>
          <a:xfrm rot="0">
            <a:off x="1028689" y="793897"/>
            <a:ext cx="13463293" cy="1416939"/>
          </a:xfrm>
          <a:prstGeom prst="rect">
            <a:avLst/>
          </a:prstGeom>
        </p:spPr>
        <p:txBody>
          <a:bodyPr anchor="t" rtlCol="false" tIns="0" lIns="0" bIns="0" rIns="0">
            <a:spAutoFit/>
          </a:bodyPr>
          <a:lstStyle/>
          <a:p>
            <a:pPr algn="l" marL="0" indent="0" lvl="1">
              <a:lnSpc>
                <a:spcPts val="11057"/>
              </a:lnSpc>
            </a:pPr>
            <a:r>
              <a:rPr lang="en-US" sz="9699">
                <a:solidFill>
                  <a:srgbClr val="FFFFFF"/>
                </a:solidFill>
                <a:latin typeface="TT Supermolot Condensed Bold"/>
                <a:ea typeface="TT Supermolot Condensed Bold"/>
                <a:cs typeface="TT Supermolot Condensed Bold"/>
                <a:sym typeface="TT Supermolot Condensed Bold"/>
              </a:rPr>
              <a:t>Futuro e Conclusione</a:t>
            </a:r>
          </a:p>
        </p:txBody>
      </p:sp>
      <p:sp>
        <p:nvSpPr>
          <p:cNvPr name="TextBox 7" id="7"/>
          <p:cNvSpPr txBox="true"/>
          <p:nvPr/>
        </p:nvSpPr>
        <p:spPr>
          <a:xfrm rot="0">
            <a:off x="1028689" y="2309845"/>
            <a:ext cx="13463293" cy="5641355"/>
          </a:xfrm>
          <a:prstGeom prst="rect">
            <a:avLst/>
          </a:prstGeom>
        </p:spPr>
        <p:txBody>
          <a:bodyPr anchor="t" rtlCol="false" tIns="0" lIns="0" bIns="0" rIns="0">
            <a:spAutoFit/>
          </a:bodyPr>
          <a:lstStyle/>
          <a:p>
            <a:pPr algn="l">
              <a:lnSpc>
                <a:spcPts val="4059"/>
              </a:lnSpc>
              <a:spcBef>
                <a:spcPct val="0"/>
              </a:spcBef>
            </a:pPr>
            <a:r>
              <a:rPr lang="en-US" sz="2899">
                <a:solidFill>
                  <a:srgbClr val="FFFFFF"/>
                </a:solidFill>
                <a:latin typeface="Lato"/>
                <a:ea typeface="Lato"/>
                <a:cs typeface="Lato"/>
                <a:sym typeface="Lato"/>
              </a:rPr>
              <a:t>Nonostante le iniziali difficoltà riscontrate, dopo un mese e mezzo di lavoro, siamo riusciti ad arrivare a dei risultati soddisfacenti, infatti il modello riesce a vincere circa l’80% delle partite in una difficoltà casuale. Per questioni di tempo ci siamo dovuti fermare con questa ottima baseline, ma continueremo lo sviluppo per provare a migliorare il modello con tecniche più avanzate. Una di queste è il curriculum learning, dove il modello viene addestrato progressivamente con un ambiente sempre più difficile. Un’altra nostra idea che vorremmo testare è quella di addestrare il modello solo su una griglia 3x3 e di conseguenza applicarlo a sole griglie di dimensioni più grandi, scomponendo la griglia in sotto griglie 3x3, poi passarle al modello per ottenere la probabilità delle azioni e, successivamente, il modello sceglierà la cella con la probabilità tra tutte più alta.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1085850"/>
            <a:ext cx="7906790" cy="1416864"/>
          </a:xfrm>
          <a:prstGeom prst="rect">
            <a:avLst/>
          </a:prstGeom>
        </p:spPr>
        <p:txBody>
          <a:bodyPr anchor="t" rtlCol="false" tIns="0" lIns="0" bIns="0" rIns="0">
            <a:spAutoFit/>
          </a:bodyPr>
          <a:lstStyle/>
          <a:p>
            <a:pPr algn="l" marL="0" indent="0" lvl="1">
              <a:lnSpc>
                <a:spcPts val="11057"/>
              </a:lnSpc>
            </a:pPr>
            <a:r>
              <a:rPr lang="en-US" sz="9699">
                <a:solidFill>
                  <a:srgbClr val="FFFFFF"/>
                </a:solidFill>
                <a:latin typeface="TT Supermolot Condensed Bold"/>
                <a:ea typeface="TT Supermolot Condensed Bold"/>
                <a:cs typeface="TT Supermolot Condensed Bold"/>
                <a:sym typeface="TT Supermolot Condensed Bold"/>
              </a:rPr>
              <a:t>Indice</a:t>
            </a:r>
          </a:p>
        </p:txBody>
      </p:sp>
      <p:grpSp>
        <p:nvGrpSpPr>
          <p:cNvPr name="Group 3" id="3"/>
          <p:cNvGrpSpPr/>
          <p:nvPr/>
        </p:nvGrpSpPr>
        <p:grpSpPr>
          <a:xfrm rot="0">
            <a:off x="1028700" y="3901970"/>
            <a:ext cx="7381069" cy="5386135"/>
            <a:chOff x="0" y="0"/>
            <a:chExt cx="9841425" cy="7181513"/>
          </a:xfrm>
        </p:grpSpPr>
        <p:sp>
          <p:nvSpPr>
            <p:cNvPr name="TextBox 4" id="4"/>
            <p:cNvSpPr txBox="true"/>
            <p:nvPr/>
          </p:nvSpPr>
          <p:spPr>
            <a:xfrm rot="0">
              <a:off x="0" y="-76200"/>
              <a:ext cx="9841425" cy="827193"/>
            </a:xfrm>
            <a:prstGeom prst="rect">
              <a:avLst/>
            </a:prstGeom>
          </p:spPr>
          <p:txBody>
            <a:bodyPr anchor="t" rtlCol="false" tIns="0" lIns="0" bIns="0" rIns="0">
              <a:spAutoFit/>
            </a:bodyPr>
            <a:lstStyle/>
            <a:p>
              <a:pPr algn="l" marL="0" indent="0" lvl="1">
                <a:lnSpc>
                  <a:spcPts val="5179"/>
                </a:lnSpc>
                <a:spcBef>
                  <a:spcPct val="0"/>
                </a:spcBef>
              </a:pPr>
              <a:r>
                <a:rPr lang="en-US" sz="3699" u="sng">
                  <a:solidFill>
                    <a:srgbClr val="AE69F1"/>
                  </a:solidFill>
                  <a:latin typeface="Lato Light"/>
                  <a:ea typeface="Lato Light"/>
                  <a:cs typeface="Lato Light"/>
                  <a:sym typeface="Lato Light"/>
                  <a:hlinkClick r:id="rId2" action="ppaction://hlinksldjump"/>
                </a:rPr>
                <a:t>Panoramica</a:t>
              </a:r>
            </a:p>
          </p:txBody>
        </p:sp>
        <p:sp>
          <p:nvSpPr>
            <p:cNvPr name="TextBox 5" id="5"/>
            <p:cNvSpPr txBox="true"/>
            <p:nvPr/>
          </p:nvSpPr>
          <p:spPr>
            <a:xfrm rot="0">
              <a:off x="0" y="1200100"/>
              <a:ext cx="9841425" cy="827193"/>
            </a:xfrm>
            <a:prstGeom prst="rect">
              <a:avLst/>
            </a:prstGeom>
          </p:spPr>
          <p:txBody>
            <a:bodyPr anchor="t" rtlCol="false" tIns="0" lIns="0" bIns="0" rIns="0">
              <a:spAutoFit/>
            </a:bodyPr>
            <a:lstStyle/>
            <a:p>
              <a:pPr algn="l" marL="0" indent="0" lvl="1">
                <a:lnSpc>
                  <a:spcPts val="5179"/>
                </a:lnSpc>
                <a:spcBef>
                  <a:spcPct val="0"/>
                </a:spcBef>
              </a:pPr>
              <a:r>
                <a:rPr lang="en-US" sz="3699" u="sng">
                  <a:solidFill>
                    <a:srgbClr val="AE69F1"/>
                  </a:solidFill>
                  <a:latin typeface="Lato Light"/>
                  <a:ea typeface="Lato Light"/>
                  <a:cs typeface="Lato Light"/>
                  <a:sym typeface="Lato Light"/>
                  <a:hlinkClick r:id="rId3" action="ppaction://hlinksldjump"/>
                </a:rPr>
                <a:t>Ambiente</a:t>
              </a:r>
            </a:p>
          </p:txBody>
        </p:sp>
        <p:sp>
          <p:nvSpPr>
            <p:cNvPr name="AutoShape 6" id="6"/>
            <p:cNvSpPr/>
            <p:nvPr/>
          </p:nvSpPr>
          <p:spPr>
            <a:xfrm>
              <a:off x="23885" y="1138462"/>
              <a:ext cx="9817521" cy="0"/>
            </a:xfrm>
            <a:prstGeom prst="line">
              <a:avLst/>
            </a:prstGeom>
            <a:ln cap="flat" w="27603">
              <a:solidFill>
                <a:srgbClr val="AE69F1"/>
              </a:solidFill>
              <a:prstDash val="solid"/>
              <a:headEnd type="none" len="sm" w="sm"/>
              <a:tailEnd type="none" len="sm" w="sm"/>
            </a:ln>
          </p:spPr>
        </p:sp>
        <p:sp>
          <p:nvSpPr>
            <p:cNvPr name="TextBox 7" id="7"/>
            <p:cNvSpPr txBox="true"/>
            <p:nvPr/>
          </p:nvSpPr>
          <p:spPr>
            <a:xfrm rot="0">
              <a:off x="0" y="2497281"/>
              <a:ext cx="9841425" cy="827193"/>
            </a:xfrm>
            <a:prstGeom prst="rect">
              <a:avLst/>
            </a:prstGeom>
          </p:spPr>
          <p:txBody>
            <a:bodyPr anchor="t" rtlCol="false" tIns="0" lIns="0" bIns="0" rIns="0">
              <a:spAutoFit/>
            </a:bodyPr>
            <a:lstStyle/>
            <a:p>
              <a:pPr algn="l" marL="0" indent="0" lvl="1">
                <a:lnSpc>
                  <a:spcPts val="5179"/>
                </a:lnSpc>
                <a:spcBef>
                  <a:spcPct val="0"/>
                </a:spcBef>
              </a:pPr>
              <a:r>
                <a:rPr lang="en-US" sz="3699" u="sng">
                  <a:solidFill>
                    <a:srgbClr val="AE69F1"/>
                  </a:solidFill>
                  <a:latin typeface="Lato Light"/>
                  <a:ea typeface="Lato Light"/>
                  <a:cs typeface="Lato Light"/>
                  <a:sym typeface="Lato Light"/>
                  <a:hlinkClick r:id="rId4" action="ppaction://hlinksldjump"/>
                </a:rPr>
                <a:t>Modelli e Tecniche</a:t>
              </a:r>
            </a:p>
          </p:txBody>
        </p:sp>
        <p:sp>
          <p:nvSpPr>
            <p:cNvPr name="AutoShape 8" id="8"/>
            <p:cNvSpPr/>
            <p:nvPr/>
          </p:nvSpPr>
          <p:spPr>
            <a:xfrm>
              <a:off x="23885" y="2414762"/>
              <a:ext cx="9817521" cy="0"/>
            </a:xfrm>
            <a:prstGeom prst="line">
              <a:avLst/>
            </a:prstGeom>
            <a:ln cap="flat" w="27603">
              <a:solidFill>
                <a:srgbClr val="AE69F1"/>
              </a:solidFill>
              <a:prstDash val="solid"/>
              <a:headEnd type="none" len="sm" w="sm"/>
              <a:tailEnd type="none" len="sm" w="sm"/>
            </a:ln>
          </p:spPr>
        </p:sp>
        <p:sp>
          <p:nvSpPr>
            <p:cNvPr name="TextBox 9" id="9"/>
            <p:cNvSpPr txBox="true"/>
            <p:nvPr/>
          </p:nvSpPr>
          <p:spPr>
            <a:xfrm rot="0">
              <a:off x="0" y="3787561"/>
              <a:ext cx="9841425" cy="827193"/>
            </a:xfrm>
            <a:prstGeom prst="rect">
              <a:avLst/>
            </a:prstGeom>
          </p:spPr>
          <p:txBody>
            <a:bodyPr anchor="t" rtlCol="false" tIns="0" lIns="0" bIns="0" rIns="0">
              <a:spAutoFit/>
            </a:bodyPr>
            <a:lstStyle/>
            <a:p>
              <a:pPr algn="l" marL="0" indent="0" lvl="1">
                <a:lnSpc>
                  <a:spcPts val="5179"/>
                </a:lnSpc>
                <a:spcBef>
                  <a:spcPct val="0"/>
                </a:spcBef>
              </a:pPr>
              <a:r>
                <a:rPr lang="en-US" sz="3699" u="sng">
                  <a:solidFill>
                    <a:srgbClr val="AE69F1"/>
                  </a:solidFill>
                  <a:latin typeface="Lato Light"/>
                  <a:ea typeface="Lato Light"/>
                  <a:cs typeface="Lato Light"/>
                  <a:sym typeface="Lato Light"/>
                  <a:hlinkClick r:id="rId5" action="ppaction://hlinksldjump"/>
                </a:rPr>
                <a:t>Analisi e Valutazione</a:t>
              </a:r>
            </a:p>
          </p:txBody>
        </p:sp>
        <p:sp>
          <p:nvSpPr>
            <p:cNvPr name="AutoShape 10" id="10"/>
            <p:cNvSpPr/>
            <p:nvPr/>
          </p:nvSpPr>
          <p:spPr>
            <a:xfrm>
              <a:off x="23885" y="3711943"/>
              <a:ext cx="9817502" cy="13802"/>
            </a:xfrm>
            <a:prstGeom prst="line">
              <a:avLst/>
            </a:prstGeom>
            <a:ln cap="flat" w="27603">
              <a:solidFill>
                <a:srgbClr val="AE69F1"/>
              </a:solidFill>
              <a:prstDash val="solid"/>
              <a:headEnd type="none" len="sm" w="sm"/>
              <a:tailEnd type="none" len="sm" w="sm"/>
            </a:ln>
          </p:spPr>
        </p:sp>
        <p:sp>
          <p:nvSpPr>
            <p:cNvPr name="TextBox 11" id="11"/>
            <p:cNvSpPr txBox="true"/>
            <p:nvPr/>
          </p:nvSpPr>
          <p:spPr>
            <a:xfrm rot="0">
              <a:off x="0" y="5077841"/>
              <a:ext cx="9841425" cy="827193"/>
            </a:xfrm>
            <a:prstGeom prst="rect">
              <a:avLst/>
            </a:prstGeom>
          </p:spPr>
          <p:txBody>
            <a:bodyPr anchor="t" rtlCol="false" tIns="0" lIns="0" bIns="0" rIns="0">
              <a:spAutoFit/>
            </a:bodyPr>
            <a:lstStyle/>
            <a:p>
              <a:pPr algn="l" marL="0" indent="0" lvl="1">
                <a:lnSpc>
                  <a:spcPts val="5179"/>
                </a:lnSpc>
                <a:spcBef>
                  <a:spcPct val="0"/>
                </a:spcBef>
              </a:pPr>
              <a:r>
                <a:rPr lang="en-US" sz="3699" u="sng">
                  <a:solidFill>
                    <a:srgbClr val="AE69F1"/>
                  </a:solidFill>
                  <a:latin typeface="Lato Light"/>
                  <a:ea typeface="Lato Light"/>
                  <a:cs typeface="Lato Light"/>
                  <a:sym typeface="Lato Light"/>
                  <a:hlinkClick r:id="rId6" action="ppaction://hlinksldjump"/>
                </a:rPr>
                <a:t>Applicazione</a:t>
              </a:r>
            </a:p>
          </p:txBody>
        </p:sp>
        <p:sp>
          <p:nvSpPr>
            <p:cNvPr name="AutoShape 12" id="12"/>
            <p:cNvSpPr/>
            <p:nvPr/>
          </p:nvSpPr>
          <p:spPr>
            <a:xfrm>
              <a:off x="23885" y="5002223"/>
              <a:ext cx="9817502" cy="13802"/>
            </a:xfrm>
            <a:prstGeom prst="line">
              <a:avLst/>
            </a:prstGeom>
            <a:ln cap="flat" w="27603">
              <a:solidFill>
                <a:srgbClr val="AE69F1"/>
              </a:solidFill>
              <a:prstDash val="solid"/>
              <a:headEnd type="none" len="sm" w="sm"/>
              <a:tailEnd type="none" len="sm" w="sm"/>
            </a:ln>
          </p:spPr>
        </p:sp>
        <p:sp>
          <p:nvSpPr>
            <p:cNvPr name="TextBox 13" id="13"/>
            <p:cNvSpPr txBox="true"/>
            <p:nvPr/>
          </p:nvSpPr>
          <p:spPr>
            <a:xfrm rot="0">
              <a:off x="0" y="6354320"/>
              <a:ext cx="9841425" cy="827193"/>
            </a:xfrm>
            <a:prstGeom prst="rect">
              <a:avLst/>
            </a:prstGeom>
          </p:spPr>
          <p:txBody>
            <a:bodyPr anchor="t" rtlCol="false" tIns="0" lIns="0" bIns="0" rIns="0">
              <a:spAutoFit/>
            </a:bodyPr>
            <a:lstStyle/>
            <a:p>
              <a:pPr algn="l" marL="0" indent="0" lvl="1">
                <a:lnSpc>
                  <a:spcPts val="5179"/>
                </a:lnSpc>
                <a:spcBef>
                  <a:spcPct val="0"/>
                </a:spcBef>
              </a:pPr>
              <a:r>
                <a:rPr lang="en-US" sz="3699" u="sng">
                  <a:solidFill>
                    <a:srgbClr val="AE69F1"/>
                  </a:solidFill>
                  <a:latin typeface="Lato Light"/>
                  <a:ea typeface="Lato Light"/>
                  <a:cs typeface="Lato Light"/>
                  <a:sym typeface="Lato Light"/>
                  <a:hlinkClick r:id="rId7" action="ppaction://hlinksldjump"/>
                </a:rPr>
                <a:t>Migliorie Future e Conclusione</a:t>
              </a:r>
            </a:p>
          </p:txBody>
        </p:sp>
        <p:sp>
          <p:nvSpPr>
            <p:cNvPr name="AutoShape 14" id="14"/>
            <p:cNvSpPr/>
            <p:nvPr/>
          </p:nvSpPr>
          <p:spPr>
            <a:xfrm>
              <a:off x="23885" y="6292504"/>
              <a:ext cx="9817502" cy="0"/>
            </a:xfrm>
            <a:prstGeom prst="line">
              <a:avLst/>
            </a:prstGeom>
            <a:ln cap="flat" w="27603">
              <a:solidFill>
                <a:srgbClr val="AE69F1"/>
              </a:solidFill>
              <a:prstDash val="solid"/>
              <a:headEnd type="none" len="sm" w="sm"/>
              <a:tailEnd type="none" len="sm" w="sm"/>
            </a:ln>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a:off x="11721678" y="2229811"/>
            <a:ext cx="5152371" cy="0"/>
          </a:xfrm>
          <a:prstGeom prst="line">
            <a:avLst/>
          </a:prstGeom>
          <a:ln cap="flat" w="19050">
            <a:solidFill>
              <a:srgbClr val="AE69F1"/>
            </a:solidFill>
            <a:prstDash val="solid"/>
            <a:headEnd type="none" len="sm" w="sm"/>
            <a:tailEnd type="none" len="sm" w="sm"/>
          </a:ln>
        </p:spPr>
      </p:sp>
      <p:sp>
        <p:nvSpPr>
          <p:cNvPr name="AutoShape 3" id="3"/>
          <p:cNvSpPr/>
          <p:nvPr/>
        </p:nvSpPr>
        <p:spPr>
          <a:xfrm>
            <a:off x="1028700" y="2201236"/>
            <a:ext cx="5893196" cy="9599"/>
          </a:xfrm>
          <a:prstGeom prst="line">
            <a:avLst/>
          </a:prstGeom>
          <a:ln cap="flat" w="19050">
            <a:solidFill>
              <a:srgbClr val="AE69F1"/>
            </a:solidFill>
            <a:prstDash val="solid"/>
            <a:headEnd type="none" len="sm" w="sm"/>
            <a:tailEnd type="none" len="sm" w="sm"/>
          </a:ln>
        </p:spPr>
      </p:sp>
      <p:grpSp>
        <p:nvGrpSpPr>
          <p:cNvPr name="Group 4" id="4"/>
          <p:cNvGrpSpPr/>
          <p:nvPr/>
        </p:nvGrpSpPr>
        <p:grpSpPr>
          <a:xfrm rot="0">
            <a:off x="14491981" y="1314725"/>
            <a:ext cx="2767327" cy="318132"/>
            <a:chOff x="0" y="0"/>
            <a:chExt cx="3689769" cy="424176"/>
          </a:xfrm>
        </p:grpSpPr>
        <p:sp>
          <p:nvSpPr>
            <p:cNvPr name="Freeform 5" id="5"/>
            <p:cNvSpPr/>
            <p:nvPr/>
          </p:nvSpPr>
          <p:spPr>
            <a:xfrm flipH="false" flipV="false" rot="0">
              <a:off x="3290628" y="25035"/>
              <a:ext cx="399142" cy="399142"/>
            </a:xfrm>
            <a:custGeom>
              <a:avLst/>
              <a:gdLst/>
              <a:ahLst/>
              <a:cxnLst/>
              <a:rect r="r" b="b" t="t" l="l"/>
              <a:pathLst>
                <a:path h="399142" w="399142">
                  <a:moveTo>
                    <a:pt x="0" y="0"/>
                  </a:moveTo>
                  <a:lnTo>
                    <a:pt x="399141" y="0"/>
                  </a:lnTo>
                  <a:lnTo>
                    <a:pt x="399141" y="399141"/>
                  </a:lnTo>
                  <a:lnTo>
                    <a:pt x="0" y="399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0" y="-47625"/>
              <a:ext cx="3074206" cy="471607"/>
            </a:xfrm>
            <a:prstGeom prst="rect">
              <a:avLst/>
            </a:prstGeom>
          </p:spPr>
          <p:txBody>
            <a:bodyPr anchor="t" rtlCol="false" tIns="0" lIns="0" bIns="0" rIns="0">
              <a:spAutoFit/>
            </a:bodyPr>
            <a:lstStyle/>
            <a:p>
              <a:pPr algn="r" marL="0" indent="0" lvl="1">
                <a:lnSpc>
                  <a:spcPts val="2940"/>
                </a:lnSpc>
                <a:spcBef>
                  <a:spcPct val="0"/>
                </a:spcBef>
              </a:pPr>
              <a:r>
                <a:rPr lang="en-US" sz="2100" u="sng">
                  <a:solidFill>
                    <a:srgbClr val="AE69F1"/>
                  </a:solidFill>
                  <a:latin typeface="TT Supermolot Condensed"/>
                  <a:ea typeface="TT Supermolot Condensed"/>
                  <a:cs typeface="TT Supermolot Condensed"/>
                  <a:sym typeface="TT Supermolot Condensed"/>
                  <a:hlinkClick r:id="rId4" action="ppaction://hlinksldjump"/>
                </a:rPr>
                <a:t>Torna all'indice</a:t>
              </a:r>
            </a:p>
          </p:txBody>
        </p:sp>
      </p:grpSp>
      <p:grpSp>
        <p:nvGrpSpPr>
          <p:cNvPr name="Group 7" id="7"/>
          <p:cNvGrpSpPr/>
          <p:nvPr/>
        </p:nvGrpSpPr>
        <p:grpSpPr>
          <a:xfrm rot="0">
            <a:off x="11721678" y="2347531"/>
            <a:ext cx="5152371" cy="4463252"/>
            <a:chOff x="0" y="0"/>
            <a:chExt cx="798237" cy="691475"/>
          </a:xfrm>
        </p:grpSpPr>
        <p:sp>
          <p:nvSpPr>
            <p:cNvPr name="Freeform 8" id="8"/>
            <p:cNvSpPr/>
            <p:nvPr/>
          </p:nvSpPr>
          <p:spPr>
            <a:xfrm flipH="false" flipV="false" rot="0">
              <a:off x="0" y="0"/>
              <a:ext cx="798237" cy="691475"/>
            </a:xfrm>
            <a:custGeom>
              <a:avLst/>
              <a:gdLst/>
              <a:ahLst/>
              <a:cxnLst/>
              <a:rect r="r" b="b" t="t" l="l"/>
              <a:pathLst>
                <a:path h="691475" w="798237">
                  <a:moveTo>
                    <a:pt x="0" y="0"/>
                  </a:moveTo>
                  <a:lnTo>
                    <a:pt x="798237" y="0"/>
                  </a:lnTo>
                  <a:lnTo>
                    <a:pt x="798237" y="691475"/>
                  </a:lnTo>
                  <a:lnTo>
                    <a:pt x="0" y="691475"/>
                  </a:lnTo>
                  <a:close/>
                </a:path>
              </a:pathLst>
            </a:custGeom>
            <a:blipFill>
              <a:blip r:embed="rId5"/>
              <a:stretch>
                <a:fillRect l="-4573" t="0" r="-4573" b="0"/>
              </a:stretch>
            </a:blipFill>
          </p:spPr>
        </p:sp>
      </p:grpSp>
      <p:sp>
        <p:nvSpPr>
          <p:cNvPr name="TextBox 9" id="9"/>
          <p:cNvSpPr txBox="true"/>
          <p:nvPr/>
        </p:nvSpPr>
        <p:spPr>
          <a:xfrm rot="0">
            <a:off x="1028700" y="793897"/>
            <a:ext cx="11786391" cy="1416939"/>
          </a:xfrm>
          <a:prstGeom prst="rect">
            <a:avLst/>
          </a:prstGeom>
        </p:spPr>
        <p:txBody>
          <a:bodyPr anchor="t" rtlCol="false" tIns="0" lIns="0" bIns="0" rIns="0">
            <a:spAutoFit/>
          </a:bodyPr>
          <a:lstStyle/>
          <a:p>
            <a:pPr algn="l" marL="0" indent="0" lvl="1">
              <a:lnSpc>
                <a:spcPts val="11057"/>
              </a:lnSpc>
            </a:pPr>
            <a:r>
              <a:rPr lang="en-US" sz="9699" u="none">
                <a:solidFill>
                  <a:srgbClr val="FFFFFF"/>
                </a:solidFill>
                <a:latin typeface="TT Supermolot Condensed Bold"/>
                <a:ea typeface="TT Supermolot Condensed Bold"/>
                <a:cs typeface="TT Supermolot Condensed Bold"/>
                <a:sym typeface="TT Supermolot Condensed Bold"/>
              </a:rPr>
              <a:t>Panoramica</a:t>
            </a:r>
          </a:p>
        </p:txBody>
      </p:sp>
      <p:sp>
        <p:nvSpPr>
          <p:cNvPr name="TextBox 10" id="10"/>
          <p:cNvSpPr txBox="true"/>
          <p:nvPr/>
        </p:nvSpPr>
        <p:spPr>
          <a:xfrm rot="0">
            <a:off x="1028700" y="2290382"/>
            <a:ext cx="5893196" cy="2184397"/>
          </a:xfrm>
          <a:prstGeom prst="rect">
            <a:avLst/>
          </a:prstGeom>
        </p:spPr>
        <p:txBody>
          <a:bodyPr anchor="t" rtlCol="false" tIns="0" lIns="0" bIns="0" rIns="0">
            <a:spAutoFit/>
          </a:bodyPr>
          <a:lstStyle/>
          <a:p>
            <a:pPr algn="l" marL="0" indent="0" lvl="1">
              <a:lnSpc>
                <a:spcPts val="3500"/>
              </a:lnSpc>
              <a:spcBef>
                <a:spcPct val="0"/>
              </a:spcBef>
            </a:pPr>
            <a:r>
              <a:rPr lang="en-US" sz="2500">
                <a:solidFill>
                  <a:srgbClr val="FFFFFF"/>
                </a:solidFill>
                <a:latin typeface="Lato Light"/>
                <a:ea typeface="Lato Light"/>
                <a:cs typeface="Lato Light"/>
                <a:sym typeface="Lato Light"/>
              </a:rPr>
              <a:t>Sviluppare un'intelligenza artificiale, allenata tramite tecnica di Apprendimento per Rinforzo, che sfrutta un ambiente creato da noi, capace di apprendere come giocare a Campo Minato.</a:t>
            </a:r>
          </a:p>
        </p:txBody>
      </p:sp>
      <p:sp>
        <p:nvSpPr>
          <p:cNvPr name="TextBox 11" id="11"/>
          <p:cNvSpPr txBox="true"/>
          <p:nvPr/>
        </p:nvSpPr>
        <p:spPr>
          <a:xfrm rot="0">
            <a:off x="1028700" y="5172075"/>
            <a:ext cx="1902541" cy="502920"/>
          </a:xfrm>
          <a:prstGeom prst="rect">
            <a:avLst/>
          </a:prstGeom>
        </p:spPr>
        <p:txBody>
          <a:bodyPr anchor="t" rtlCol="false" tIns="0" lIns="0" bIns="0" rIns="0">
            <a:spAutoFit/>
          </a:bodyPr>
          <a:lstStyle/>
          <a:p>
            <a:pPr algn="l" marL="0" indent="0" lvl="1">
              <a:lnSpc>
                <a:spcPts val="3990"/>
              </a:lnSpc>
            </a:pPr>
            <a:r>
              <a:rPr lang="en-US" sz="3500">
                <a:solidFill>
                  <a:srgbClr val="FFFFFF"/>
                </a:solidFill>
                <a:latin typeface="TT Supermolot Condensed Bold"/>
                <a:ea typeface="TT Supermolot Condensed Bold"/>
                <a:cs typeface="TT Supermolot Condensed Bold"/>
                <a:sym typeface="TT Supermolot Condensed Bold"/>
              </a:rPr>
              <a:t>Obbiettivi</a:t>
            </a:r>
          </a:p>
        </p:txBody>
      </p:sp>
      <p:sp>
        <p:nvSpPr>
          <p:cNvPr name="AutoShape 12" id="12"/>
          <p:cNvSpPr/>
          <p:nvPr/>
        </p:nvSpPr>
        <p:spPr>
          <a:xfrm>
            <a:off x="1028700" y="5665470"/>
            <a:ext cx="5893196" cy="9525"/>
          </a:xfrm>
          <a:prstGeom prst="line">
            <a:avLst/>
          </a:prstGeom>
          <a:ln cap="flat" w="19050">
            <a:solidFill>
              <a:srgbClr val="AE69F1"/>
            </a:solidFill>
            <a:prstDash val="solid"/>
            <a:headEnd type="none" len="sm" w="sm"/>
            <a:tailEnd type="none" len="sm" w="sm"/>
          </a:ln>
        </p:spPr>
      </p:sp>
      <p:sp>
        <p:nvSpPr>
          <p:cNvPr name="TextBox 13" id="13"/>
          <p:cNvSpPr txBox="true"/>
          <p:nvPr/>
        </p:nvSpPr>
        <p:spPr>
          <a:xfrm rot="0">
            <a:off x="1028700" y="5751195"/>
            <a:ext cx="5893196" cy="2622547"/>
          </a:xfrm>
          <a:prstGeom prst="rect">
            <a:avLst/>
          </a:prstGeom>
        </p:spPr>
        <p:txBody>
          <a:bodyPr anchor="t" rtlCol="false" tIns="0" lIns="0" bIns="0" rIns="0">
            <a:spAutoFit/>
          </a:bodyPr>
          <a:lstStyle/>
          <a:p>
            <a:pPr algn="l" marL="539772" indent="-269886" lvl="1">
              <a:lnSpc>
                <a:spcPts val="3500"/>
              </a:lnSpc>
              <a:buFont typeface="Arial"/>
              <a:buChar char="•"/>
            </a:pPr>
            <a:r>
              <a:rPr lang="en-US" sz="2500">
                <a:solidFill>
                  <a:srgbClr val="FFFFFF"/>
                </a:solidFill>
                <a:latin typeface="Lato Light"/>
                <a:ea typeface="Lato Light"/>
                <a:cs typeface="Lato Light"/>
                <a:sym typeface="Lato Light"/>
              </a:rPr>
              <a:t>Creare un ambiente fedele a prato fiorito;</a:t>
            </a:r>
          </a:p>
          <a:p>
            <a:pPr algn="l" marL="539772" indent="-269886" lvl="1">
              <a:lnSpc>
                <a:spcPts val="3500"/>
              </a:lnSpc>
              <a:buFont typeface="Arial"/>
              <a:buChar char="•"/>
            </a:pPr>
            <a:r>
              <a:rPr lang="en-US" sz="2500">
                <a:solidFill>
                  <a:srgbClr val="FFFFFF"/>
                </a:solidFill>
                <a:latin typeface="Lato Light"/>
                <a:ea typeface="Lato Light"/>
                <a:cs typeface="Lato Light"/>
                <a:sym typeface="Lato Light"/>
              </a:rPr>
              <a:t>Ideare diversi modelli per un confronto ottimale;</a:t>
            </a:r>
          </a:p>
          <a:p>
            <a:pPr algn="l">
              <a:lnSpc>
                <a:spcPts val="3500"/>
              </a:lnSpc>
            </a:pPr>
          </a:p>
          <a:p>
            <a:pPr algn="l">
              <a:lnSpc>
                <a:spcPts val="350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flipV="true">
            <a:off x="1028729" y="2239411"/>
            <a:ext cx="5011557" cy="9525"/>
          </a:xfrm>
          <a:prstGeom prst="line">
            <a:avLst/>
          </a:prstGeom>
          <a:ln cap="flat" w="19050">
            <a:solidFill>
              <a:srgbClr val="AE69F1"/>
            </a:solidFill>
            <a:prstDash val="solid"/>
            <a:headEnd type="none" len="sm" w="sm"/>
            <a:tailEnd type="none" len="sm" w="sm"/>
          </a:ln>
        </p:spPr>
      </p:sp>
      <p:grpSp>
        <p:nvGrpSpPr>
          <p:cNvPr name="Group 3" id="3"/>
          <p:cNvGrpSpPr/>
          <p:nvPr/>
        </p:nvGrpSpPr>
        <p:grpSpPr>
          <a:xfrm rot="0">
            <a:off x="14491981" y="1314725"/>
            <a:ext cx="2767327" cy="318132"/>
            <a:chOff x="0" y="0"/>
            <a:chExt cx="3689769" cy="424176"/>
          </a:xfrm>
        </p:grpSpPr>
        <p:sp>
          <p:nvSpPr>
            <p:cNvPr name="Freeform 4" id="4"/>
            <p:cNvSpPr/>
            <p:nvPr/>
          </p:nvSpPr>
          <p:spPr>
            <a:xfrm flipH="false" flipV="false" rot="0">
              <a:off x="3290628" y="25035"/>
              <a:ext cx="399142" cy="399142"/>
            </a:xfrm>
            <a:custGeom>
              <a:avLst/>
              <a:gdLst/>
              <a:ahLst/>
              <a:cxnLst/>
              <a:rect r="r" b="b" t="t" l="l"/>
              <a:pathLst>
                <a:path h="399142" w="399142">
                  <a:moveTo>
                    <a:pt x="0" y="0"/>
                  </a:moveTo>
                  <a:lnTo>
                    <a:pt x="399141" y="0"/>
                  </a:lnTo>
                  <a:lnTo>
                    <a:pt x="399141" y="399141"/>
                  </a:lnTo>
                  <a:lnTo>
                    <a:pt x="0" y="399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0" y="-47625"/>
              <a:ext cx="3074206" cy="471607"/>
            </a:xfrm>
            <a:prstGeom prst="rect">
              <a:avLst/>
            </a:prstGeom>
          </p:spPr>
          <p:txBody>
            <a:bodyPr anchor="t" rtlCol="false" tIns="0" lIns="0" bIns="0" rIns="0">
              <a:spAutoFit/>
            </a:bodyPr>
            <a:lstStyle/>
            <a:p>
              <a:pPr algn="r" marL="0" indent="0" lvl="1">
                <a:lnSpc>
                  <a:spcPts val="2940"/>
                </a:lnSpc>
                <a:spcBef>
                  <a:spcPct val="0"/>
                </a:spcBef>
              </a:pPr>
              <a:r>
                <a:rPr lang="en-US" sz="2100" u="sng">
                  <a:solidFill>
                    <a:srgbClr val="AE69F1"/>
                  </a:solidFill>
                  <a:latin typeface="TT Supermolot Condensed"/>
                  <a:ea typeface="TT Supermolot Condensed"/>
                  <a:cs typeface="TT Supermolot Condensed"/>
                  <a:sym typeface="TT Supermolot Condensed"/>
                  <a:hlinkClick r:id="rId4" action="ppaction://hlinksldjump"/>
                </a:rPr>
                <a:t>Torna all'indice</a:t>
              </a:r>
            </a:p>
          </p:txBody>
        </p:sp>
      </p:grpSp>
      <p:grpSp>
        <p:nvGrpSpPr>
          <p:cNvPr name="Group 6" id="6"/>
          <p:cNvGrpSpPr/>
          <p:nvPr/>
        </p:nvGrpSpPr>
        <p:grpSpPr>
          <a:xfrm rot="0">
            <a:off x="8564942" y="2411749"/>
            <a:ext cx="3091676" cy="4427650"/>
            <a:chOff x="0" y="0"/>
            <a:chExt cx="812800" cy="1164027"/>
          </a:xfrm>
        </p:grpSpPr>
        <p:sp>
          <p:nvSpPr>
            <p:cNvPr name="Freeform 7" id="7"/>
            <p:cNvSpPr/>
            <p:nvPr/>
          </p:nvSpPr>
          <p:spPr>
            <a:xfrm flipH="false" flipV="false" rot="0">
              <a:off x="0" y="0"/>
              <a:ext cx="812800" cy="1164027"/>
            </a:xfrm>
            <a:custGeom>
              <a:avLst/>
              <a:gdLst/>
              <a:ahLst/>
              <a:cxnLst/>
              <a:rect r="r" b="b" t="t" l="l"/>
              <a:pathLst>
                <a:path h="1164027" w="812800">
                  <a:moveTo>
                    <a:pt x="0" y="0"/>
                  </a:moveTo>
                  <a:lnTo>
                    <a:pt x="812800" y="0"/>
                  </a:lnTo>
                  <a:lnTo>
                    <a:pt x="812800" y="1164027"/>
                  </a:lnTo>
                  <a:lnTo>
                    <a:pt x="0" y="1164027"/>
                  </a:lnTo>
                  <a:close/>
                </a:path>
              </a:pathLst>
            </a:custGeom>
            <a:blipFill>
              <a:blip r:embed="rId5"/>
              <a:stretch>
                <a:fillRect l="0" t="-202" r="0" b="-202"/>
              </a:stretch>
            </a:blipFill>
          </p:spPr>
        </p:sp>
      </p:grpSp>
      <p:sp>
        <p:nvSpPr>
          <p:cNvPr name="TextBox 8" id="8"/>
          <p:cNvSpPr txBox="true"/>
          <p:nvPr/>
        </p:nvSpPr>
        <p:spPr>
          <a:xfrm rot="0">
            <a:off x="8564942" y="1947945"/>
            <a:ext cx="1253408" cy="291465"/>
          </a:xfrm>
          <a:prstGeom prst="rect">
            <a:avLst/>
          </a:prstGeom>
        </p:spPr>
        <p:txBody>
          <a:bodyPr anchor="t" rtlCol="false" tIns="0" lIns="0" bIns="0" rIns="0">
            <a:spAutoFit/>
          </a:bodyPr>
          <a:lstStyle/>
          <a:p>
            <a:pPr algn="l" marL="0" indent="0" lvl="1">
              <a:lnSpc>
                <a:spcPts val="2280"/>
              </a:lnSpc>
            </a:pPr>
            <a:r>
              <a:rPr lang="en-US" sz="2000">
                <a:solidFill>
                  <a:srgbClr val="FFFFFF"/>
                </a:solidFill>
                <a:latin typeface="TT Supermolot Condensed"/>
                <a:ea typeface="TT Supermolot Condensed"/>
                <a:cs typeface="TT Supermolot Condensed"/>
                <a:sym typeface="TT Supermolot Condensed"/>
              </a:rPr>
              <a:t>Obbiettivo</a:t>
            </a:r>
          </a:p>
        </p:txBody>
      </p:sp>
      <p:sp>
        <p:nvSpPr>
          <p:cNvPr name="AutoShape 9" id="9"/>
          <p:cNvSpPr/>
          <p:nvPr/>
        </p:nvSpPr>
        <p:spPr>
          <a:xfrm>
            <a:off x="8525429" y="2239411"/>
            <a:ext cx="3131189" cy="0"/>
          </a:xfrm>
          <a:prstGeom prst="line">
            <a:avLst/>
          </a:prstGeom>
          <a:ln cap="flat" w="19050">
            <a:solidFill>
              <a:srgbClr val="AE69F1"/>
            </a:solidFill>
            <a:prstDash val="solid"/>
            <a:headEnd type="none" len="sm" w="sm"/>
            <a:tailEnd type="none" len="sm" w="sm"/>
          </a:ln>
        </p:spPr>
      </p:sp>
      <p:sp>
        <p:nvSpPr>
          <p:cNvPr name="AutoShape 10" id="10"/>
          <p:cNvSpPr/>
          <p:nvPr/>
        </p:nvSpPr>
        <p:spPr>
          <a:xfrm flipH="true">
            <a:off x="12907793" y="2229886"/>
            <a:ext cx="4351507" cy="9525"/>
          </a:xfrm>
          <a:prstGeom prst="line">
            <a:avLst/>
          </a:prstGeom>
          <a:ln cap="flat" w="19050">
            <a:solidFill>
              <a:srgbClr val="AE69F1"/>
            </a:solidFill>
            <a:prstDash val="solid"/>
            <a:headEnd type="none" len="sm" w="sm"/>
            <a:tailEnd type="none" len="sm" w="sm"/>
          </a:ln>
        </p:spPr>
      </p:sp>
      <p:sp>
        <p:nvSpPr>
          <p:cNvPr name="TextBox 11" id="11"/>
          <p:cNvSpPr txBox="true"/>
          <p:nvPr/>
        </p:nvSpPr>
        <p:spPr>
          <a:xfrm rot="0">
            <a:off x="1028700" y="793897"/>
            <a:ext cx="6573934" cy="1416939"/>
          </a:xfrm>
          <a:prstGeom prst="rect">
            <a:avLst/>
          </a:prstGeom>
        </p:spPr>
        <p:txBody>
          <a:bodyPr anchor="t" rtlCol="false" tIns="0" lIns="0" bIns="0" rIns="0">
            <a:spAutoFit/>
          </a:bodyPr>
          <a:lstStyle/>
          <a:p>
            <a:pPr algn="l" marL="0" indent="0" lvl="1">
              <a:lnSpc>
                <a:spcPts val="11057"/>
              </a:lnSpc>
            </a:pPr>
            <a:r>
              <a:rPr lang="en-US" sz="9699">
                <a:solidFill>
                  <a:srgbClr val="FFFFFF"/>
                </a:solidFill>
                <a:latin typeface="TT Supermolot Condensed Bold"/>
                <a:ea typeface="TT Supermolot Condensed Bold"/>
                <a:cs typeface="TT Supermolot Condensed Bold"/>
                <a:sym typeface="TT Supermolot Condensed Bold"/>
              </a:rPr>
              <a:t>Ambiente</a:t>
            </a:r>
          </a:p>
        </p:txBody>
      </p:sp>
      <p:sp>
        <p:nvSpPr>
          <p:cNvPr name="TextBox 12" id="12"/>
          <p:cNvSpPr txBox="true"/>
          <p:nvPr/>
        </p:nvSpPr>
        <p:spPr>
          <a:xfrm rot="0">
            <a:off x="1028711" y="2354599"/>
            <a:ext cx="5011575" cy="3498828"/>
          </a:xfrm>
          <a:prstGeom prst="rect">
            <a:avLst/>
          </a:prstGeom>
        </p:spPr>
        <p:txBody>
          <a:bodyPr anchor="t" rtlCol="false" tIns="0" lIns="0" bIns="0" rIns="0">
            <a:spAutoFit/>
          </a:bodyPr>
          <a:lstStyle/>
          <a:p>
            <a:pPr algn="l" marL="0" indent="0" lvl="1">
              <a:lnSpc>
                <a:spcPts val="3501"/>
              </a:lnSpc>
              <a:spcBef>
                <a:spcPct val="0"/>
              </a:spcBef>
            </a:pPr>
            <a:r>
              <a:rPr lang="en-US" sz="2500">
                <a:solidFill>
                  <a:srgbClr val="FFFFFF"/>
                </a:solidFill>
                <a:latin typeface="Lato Light"/>
                <a:ea typeface="Lato Light"/>
                <a:cs typeface="Lato Light"/>
                <a:sym typeface="Lato Light"/>
              </a:rPr>
              <a:t>Abbiamo cominciato ricreando la struttura del gioco con diverse funzionalità di base, come la possibilità di regolare la difficoltà (numero di bombe nella griglia) e le dimensioni della griglia. Il gioco è stato successivamente integrato in Gym.</a:t>
            </a:r>
          </a:p>
        </p:txBody>
      </p:sp>
      <p:sp>
        <p:nvSpPr>
          <p:cNvPr name="TextBox 13" id="13"/>
          <p:cNvSpPr txBox="true"/>
          <p:nvPr/>
        </p:nvSpPr>
        <p:spPr>
          <a:xfrm rot="0">
            <a:off x="12907793" y="1919370"/>
            <a:ext cx="1327345" cy="291465"/>
          </a:xfrm>
          <a:prstGeom prst="rect">
            <a:avLst/>
          </a:prstGeom>
        </p:spPr>
        <p:txBody>
          <a:bodyPr anchor="t" rtlCol="false" tIns="0" lIns="0" bIns="0" rIns="0">
            <a:spAutoFit/>
          </a:bodyPr>
          <a:lstStyle/>
          <a:p>
            <a:pPr algn="l" marL="0" indent="0" lvl="1">
              <a:lnSpc>
                <a:spcPts val="2280"/>
              </a:lnSpc>
            </a:pPr>
            <a:r>
              <a:rPr lang="en-US" sz="2000">
                <a:solidFill>
                  <a:srgbClr val="FFFFFF"/>
                </a:solidFill>
                <a:latin typeface="TT Supermolot Condensed"/>
                <a:ea typeface="TT Supermolot Condensed"/>
                <a:cs typeface="TT Supermolot Condensed"/>
                <a:sym typeface="TT Supermolot Condensed"/>
              </a:rPr>
              <a:t>Realtà</a:t>
            </a:r>
          </a:p>
        </p:txBody>
      </p:sp>
      <p:grpSp>
        <p:nvGrpSpPr>
          <p:cNvPr name="Group 14" id="14"/>
          <p:cNvGrpSpPr/>
          <p:nvPr/>
        </p:nvGrpSpPr>
        <p:grpSpPr>
          <a:xfrm rot="0">
            <a:off x="12907793" y="2411749"/>
            <a:ext cx="4442491" cy="4484238"/>
            <a:chOff x="0" y="0"/>
            <a:chExt cx="5923322" cy="5978984"/>
          </a:xfrm>
        </p:grpSpPr>
        <p:sp>
          <p:nvSpPr>
            <p:cNvPr name="Freeform 15" id="15"/>
            <p:cNvSpPr/>
            <p:nvPr/>
          </p:nvSpPr>
          <p:spPr>
            <a:xfrm flipH="false" flipV="false" rot="0">
              <a:off x="0" y="0"/>
              <a:ext cx="2849733" cy="3198576"/>
            </a:xfrm>
            <a:custGeom>
              <a:avLst/>
              <a:gdLst/>
              <a:ahLst/>
              <a:cxnLst/>
              <a:rect r="r" b="b" t="t" l="l"/>
              <a:pathLst>
                <a:path h="3198576" w="2849733">
                  <a:moveTo>
                    <a:pt x="0" y="0"/>
                  </a:moveTo>
                  <a:lnTo>
                    <a:pt x="2849733" y="0"/>
                  </a:lnTo>
                  <a:lnTo>
                    <a:pt x="2849733" y="3198576"/>
                  </a:lnTo>
                  <a:lnTo>
                    <a:pt x="0" y="3198576"/>
                  </a:lnTo>
                  <a:lnTo>
                    <a:pt x="0" y="0"/>
                  </a:lnTo>
                  <a:close/>
                </a:path>
              </a:pathLst>
            </a:custGeom>
            <a:blipFill>
              <a:blip r:embed="rId6"/>
              <a:stretch>
                <a:fillRect l="0" t="0" r="-2168" b="0"/>
              </a:stretch>
            </a:blipFill>
          </p:spPr>
        </p:sp>
        <p:sp>
          <p:nvSpPr>
            <p:cNvPr name="TextBox 16" id="16"/>
            <p:cNvSpPr txBox="true"/>
            <p:nvPr/>
          </p:nvSpPr>
          <p:spPr>
            <a:xfrm rot="0">
              <a:off x="0" y="3289971"/>
              <a:ext cx="5802009" cy="2689013"/>
            </a:xfrm>
            <a:prstGeom prst="rect">
              <a:avLst/>
            </a:prstGeom>
          </p:spPr>
          <p:txBody>
            <a:bodyPr anchor="t" rtlCol="false" tIns="0" lIns="0" bIns="0" rIns="0">
              <a:spAutoFit/>
            </a:bodyPr>
            <a:lstStyle/>
            <a:p>
              <a:pPr algn="just" marL="0" indent="0" lvl="1">
                <a:lnSpc>
                  <a:spcPts val="3290"/>
                </a:lnSpc>
                <a:spcBef>
                  <a:spcPct val="0"/>
                </a:spcBef>
              </a:pPr>
              <a:r>
                <a:rPr lang="en-US" sz="2350">
                  <a:solidFill>
                    <a:srgbClr val="FFFFFF"/>
                  </a:solidFill>
                  <a:latin typeface="Lato Light"/>
                  <a:ea typeface="Lato Light"/>
                  <a:cs typeface="Lato Light"/>
                  <a:sym typeface="Lato Light"/>
                </a:rPr>
                <a:t>di far fare all’ambiente il primo passo casuale, per evitare che il modello imparasse da un passo non contenente alcuna informazione utile al training. </a:t>
              </a:r>
            </a:p>
          </p:txBody>
        </p:sp>
        <p:sp>
          <p:nvSpPr>
            <p:cNvPr name="TextBox 17" id="17"/>
            <p:cNvSpPr txBox="true"/>
            <p:nvPr/>
          </p:nvSpPr>
          <p:spPr>
            <a:xfrm rot="0">
              <a:off x="2995051" y="-47625"/>
              <a:ext cx="2928271" cy="3244757"/>
            </a:xfrm>
            <a:prstGeom prst="rect">
              <a:avLst/>
            </a:prstGeom>
          </p:spPr>
          <p:txBody>
            <a:bodyPr anchor="t" rtlCol="false" tIns="0" lIns="0" bIns="0" rIns="0">
              <a:spAutoFit/>
            </a:bodyPr>
            <a:lstStyle/>
            <a:p>
              <a:pPr algn="l" marL="0" indent="0" lvl="1">
                <a:lnSpc>
                  <a:spcPts val="3285"/>
                </a:lnSpc>
                <a:spcBef>
                  <a:spcPct val="0"/>
                </a:spcBef>
              </a:pPr>
              <a:r>
                <a:rPr lang="en-US" sz="2346">
                  <a:solidFill>
                    <a:srgbClr val="FFFFFF"/>
                  </a:solidFill>
                  <a:latin typeface="Lato Light"/>
                  <a:ea typeface="Lato Light"/>
                  <a:cs typeface="Lato Light"/>
                  <a:sym typeface="Lato Light"/>
                </a:rPr>
                <a:t>I numeri indicano  la quantità di bombe attorno alla cella. Abbiamo scelto </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flipV="true">
            <a:off x="9712963" y="2741061"/>
            <a:ext cx="7546325" cy="9525"/>
          </a:xfrm>
          <a:prstGeom prst="line">
            <a:avLst/>
          </a:prstGeom>
          <a:ln cap="flat" w="19050">
            <a:solidFill>
              <a:srgbClr val="AE69F1"/>
            </a:solidFill>
            <a:prstDash val="solid"/>
            <a:headEnd type="none" len="sm" w="sm"/>
            <a:tailEnd type="none" len="sm" w="sm"/>
          </a:ln>
        </p:spPr>
      </p:sp>
      <p:sp>
        <p:nvSpPr>
          <p:cNvPr name="AutoShape 3" id="3"/>
          <p:cNvSpPr/>
          <p:nvPr/>
        </p:nvSpPr>
        <p:spPr>
          <a:xfrm flipV="true">
            <a:off x="1028689" y="2750586"/>
            <a:ext cx="8020050" cy="9525"/>
          </a:xfrm>
          <a:prstGeom prst="line">
            <a:avLst/>
          </a:prstGeom>
          <a:ln cap="flat" w="19050">
            <a:solidFill>
              <a:srgbClr val="AE69F1"/>
            </a:solidFill>
            <a:prstDash val="solid"/>
            <a:headEnd type="none" len="sm" w="sm"/>
            <a:tailEnd type="none" len="sm" w="sm"/>
          </a:ln>
        </p:spPr>
      </p:sp>
      <p:grpSp>
        <p:nvGrpSpPr>
          <p:cNvPr name="Group 4" id="4"/>
          <p:cNvGrpSpPr/>
          <p:nvPr/>
        </p:nvGrpSpPr>
        <p:grpSpPr>
          <a:xfrm rot="0">
            <a:off x="14491981" y="1314725"/>
            <a:ext cx="2767327" cy="318132"/>
            <a:chOff x="0" y="0"/>
            <a:chExt cx="3689769" cy="424176"/>
          </a:xfrm>
        </p:grpSpPr>
        <p:sp>
          <p:nvSpPr>
            <p:cNvPr name="Freeform 5" id="5"/>
            <p:cNvSpPr/>
            <p:nvPr/>
          </p:nvSpPr>
          <p:spPr>
            <a:xfrm flipH="false" flipV="false" rot="0">
              <a:off x="3290628" y="25035"/>
              <a:ext cx="399142" cy="399142"/>
            </a:xfrm>
            <a:custGeom>
              <a:avLst/>
              <a:gdLst/>
              <a:ahLst/>
              <a:cxnLst/>
              <a:rect r="r" b="b" t="t" l="l"/>
              <a:pathLst>
                <a:path h="399142" w="399142">
                  <a:moveTo>
                    <a:pt x="0" y="0"/>
                  </a:moveTo>
                  <a:lnTo>
                    <a:pt x="399141" y="0"/>
                  </a:lnTo>
                  <a:lnTo>
                    <a:pt x="399141" y="399141"/>
                  </a:lnTo>
                  <a:lnTo>
                    <a:pt x="0" y="399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0" y="-47625"/>
              <a:ext cx="3074206" cy="471607"/>
            </a:xfrm>
            <a:prstGeom prst="rect">
              <a:avLst/>
            </a:prstGeom>
          </p:spPr>
          <p:txBody>
            <a:bodyPr anchor="t" rtlCol="false" tIns="0" lIns="0" bIns="0" rIns="0">
              <a:spAutoFit/>
            </a:bodyPr>
            <a:lstStyle/>
            <a:p>
              <a:pPr algn="r" marL="0" indent="0" lvl="1">
                <a:lnSpc>
                  <a:spcPts val="2940"/>
                </a:lnSpc>
                <a:spcBef>
                  <a:spcPct val="0"/>
                </a:spcBef>
              </a:pPr>
              <a:r>
                <a:rPr lang="en-US" sz="2100" u="sng">
                  <a:solidFill>
                    <a:srgbClr val="AE69F1"/>
                  </a:solidFill>
                  <a:latin typeface="TT Supermolot Condensed"/>
                  <a:ea typeface="TT Supermolot Condensed"/>
                  <a:cs typeface="TT Supermolot Condensed"/>
                  <a:sym typeface="TT Supermolot Condensed"/>
                  <a:hlinkClick r:id="rId4" action="ppaction://hlinksldjump"/>
                </a:rPr>
                <a:t>Torna all'indice</a:t>
              </a:r>
            </a:p>
          </p:txBody>
        </p:sp>
      </p:grpSp>
      <p:sp>
        <p:nvSpPr>
          <p:cNvPr name="TextBox 7" id="7"/>
          <p:cNvSpPr txBox="true"/>
          <p:nvPr/>
        </p:nvSpPr>
        <p:spPr>
          <a:xfrm rot="0">
            <a:off x="1028689" y="793897"/>
            <a:ext cx="10692978" cy="1416939"/>
          </a:xfrm>
          <a:prstGeom prst="rect">
            <a:avLst/>
          </a:prstGeom>
        </p:spPr>
        <p:txBody>
          <a:bodyPr anchor="t" rtlCol="false" tIns="0" lIns="0" bIns="0" rIns="0">
            <a:spAutoFit/>
          </a:bodyPr>
          <a:lstStyle/>
          <a:p>
            <a:pPr algn="l" marL="0" indent="0" lvl="1">
              <a:lnSpc>
                <a:spcPts val="11057"/>
              </a:lnSpc>
            </a:pPr>
            <a:r>
              <a:rPr lang="en-US" sz="9699">
                <a:solidFill>
                  <a:srgbClr val="FFFFFF"/>
                </a:solidFill>
                <a:latin typeface="TT Supermolot Condensed Bold"/>
                <a:ea typeface="TT Supermolot Condensed Bold"/>
                <a:cs typeface="TT Supermolot Condensed Bold"/>
                <a:sym typeface="TT Supermolot Condensed Bold"/>
              </a:rPr>
              <a:t>Modelli e Tecniche</a:t>
            </a:r>
          </a:p>
        </p:txBody>
      </p:sp>
      <p:sp>
        <p:nvSpPr>
          <p:cNvPr name="TextBox 8" id="8"/>
          <p:cNvSpPr txBox="true"/>
          <p:nvPr/>
        </p:nvSpPr>
        <p:spPr>
          <a:xfrm rot="0">
            <a:off x="1028700" y="4667250"/>
            <a:ext cx="8020050" cy="490853"/>
          </a:xfrm>
          <a:prstGeom prst="rect">
            <a:avLst/>
          </a:prstGeom>
        </p:spPr>
        <p:txBody>
          <a:bodyPr anchor="t" rtlCol="false" tIns="0" lIns="0" bIns="0" rIns="0">
            <a:spAutoFit/>
          </a:bodyPr>
          <a:lstStyle/>
          <a:p>
            <a:pPr algn="l" marL="0" indent="0" lvl="1">
              <a:lnSpc>
                <a:spcPts val="3920"/>
              </a:lnSpc>
              <a:spcBef>
                <a:spcPct val="0"/>
              </a:spcBef>
            </a:pPr>
          </a:p>
        </p:txBody>
      </p:sp>
      <p:sp>
        <p:nvSpPr>
          <p:cNvPr name="TextBox 9" id="9"/>
          <p:cNvSpPr txBox="true"/>
          <p:nvPr/>
        </p:nvSpPr>
        <p:spPr>
          <a:xfrm rot="0">
            <a:off x="9712975" y="2144161"/>
            <a:ext cx="7546325" cy="596901"/>
          </a:xfrm>
          <a:prstGeom prst="rect">
            <a:avLst/>
          </a:prstGeom>
        </p:spPr>
        <p:txBody>
          <a:bodyPr anchor="t" rtlCol="false" tIns="0" lIns="0" bIns="0" rIns="0">
            <a:spAutoFit/>
          </a:bodyPr>
          <a:lstStyle/>
          <a:p>
            <a:pPr algn="r">
              <a:lnSpc>
                <a:spcPts val="4899"/>
              </a:lnSpc>
              <a:spcBef>
                <a:spcPct val="0"/>
              </a:spcBef>
            </a:pPr>
            <a:r>
              <a:rPr lang="en-US" sz="3499">
                <a:solidFill>
                  <a:srgbClr val="FFFFFF"/>
                </a:solidFill>
                <a:latin typeface="TT Supermolot Condensed"/>
                <a:ea typeface="TT Supermolot Condensed"/>
                <a:cs typeface="TT Supermolot Condensed"/>
                <a:sym typeface="TT Supermolot Condensed"/>
              </a:rPr>
              <a:t>DQN (Deep Q-Network)</a:t>
            </a:r>
          </a:p>
        </p:txBody>
      </p:sp>
      <p:sp>
        <p:nvSpPr>
          <p:cNvPr name="TextBox 10" id="10"/>
          <p:cNvSpPr txBox="true"/>
          <p:nvPr/>
        </p:nvSpPr>
        <p:spPr>
          <a:xfrm rot="0">
            <a:off x="1028700" y="2144161"/>
            <a:ext cx="8020039" cy="596901"/>
          </a:xfrm>
          <a:prstGeom prst="rect">
            <a:avLst/>
          </a:prstGeom>
        </p:spPr>
        <p:txBody>
          <a:bodyPr anchor="t" rtlCol="false" tIns="0" lIns="0" bIns="0" rIns="0">
            <a:spAutoFit/>
          </a:bodyPr>
          <a:lstStyle/>
          <a:p>
            <a:pPr algn="just">
              <a:lnSpc>
                <a:spcPts val="4899"/>
              </a:lnSpc>
              <a:spcBef>
                <a:spcPct val="0"/>
              </a:spcBef>
            </a:pPr>
            <a:r>
              <a:rPr lang="en-US" sz="3499">
                <a:solidFill>
                  <a:srgbClr val="FFFFFF"/>
                </a:solidFill>
                <a:latin typeface="TT Supermolot Condensed"/>
                <a:ea typeface="TT Supermolot Condensed"/>
                <a:cs typeface="TT Supermolot Condensed"/>
                <a:sym typeface="TT Supermolot Condensed"/>
              </a:rPr>
              <a:t>Policy Based</a:t>
            </a:r>
          </a:p>
        </p:txBody>
      </p:sp>
      <p:sp>
        <p:nvSpPr>
          <p:cNvPr name="TextBox 11" id="11"/>
          <p:cNvSpPr txBox="true"/>
          <p:nvPr/>
        </p:nvSpPr>
        <p:spPr>
          <a:xfrm rot="0">
            <a:off x="9950128" y="2908298"/>
            <a:ext cx="7309172" cy="4823460"/>
          </a:xfrm>
          <a:prstGeom prst="rect">
            <a:avLst/>
          </a:prstGeom>
        </p:spPr>
        <p:txBody>
          <a:bodyPr anchor="t" rtlCol="false" tIns="0" lIns="0" bIns="0" rIns="0">
            <a:spAutoFit/>
          </a:bodyPr>
          <a:lstStyle/>
          <a:p>
            <a:pPr algn="r">
              <a:lnSpc>
                <a:spcPts val="2940"/>
              </a:lnSpc>
            </a:pPr>
            <a:r>
              <a:rPr lang="en-US" sz="2100">
                <a:solidFill>
                  <a:srgbClr val="FFFFFF"/>
                </a:solidFill>
                <a:latin typeface="Lato"/>
                <a:ea typeface="Lato"/>
                <a:cs typeface="Lato"/>
                <a:sym typeface="Lato"/>
              </a:rPr>
              <a:t>Il DQN è un'estensione del Q-learning che utilizza reti neurali profonde per approssimare la funzione Q, è un metodo value-based, cioè, cerca di stimare il valore di ogni azione possibile in ogni stato. L'agente sceglie l'azione con il valore Q più alto in un dato stato.</a:t>
            </a:r>
          </a:p>
          <a:p>
            <a:pPr algn="r">
              <a:lnSpc>
                <a:spcPts val="2940"/>
              </a:lnSpc>
              <a:spcBef>
                <a:spcPct val="0"/>
              </a:spcBef>
            </a:pPr>
            <a:r>
              <a:rPr lang="en-US" sz="2100">
                <a:solidFill>
                  <a:srgbClr val="FFFFFF"/>
                </a:solidFill>
                <a:latin typeface="Lato"/>
                <a:ea typeface="Lato"/>
                <a:cs typeface="Lato"/>
                <a:sym typeface="Lato"/>
              </a:rPr>
              <a:t>Abbiamo implementato una strategia ε-greedy, per incentivare l’esplorazione di nuove strategie, ovvero, far compiere azioni casuali all'agente. Il training tende a stabilizzarsi grazie alla memorizzazione di stati, azioni e ricompense, che vengono usate come punto di riferimento dall’IA stessa. Il replay buffer permette di campionare batch di esperienze casuali: questo è molto importante nel DQN in quanto aiuta a rompere le correlazioni temporali tra esperienze consecutive.</a:t>
            </a:r>
          </a:p>
        </p:txBody>
      </p:sp>
      <p:sp>
        <p:nvSpPr>
          <p:cNvPr name="TextBox 12" id="12"/>
          <p:cNvSpPr txBox="true"/>
          <p:nvPr/>
        </p:nvSpPr>
        <p:spPr>
          <a:xfrm rot="0">
            <a:off x="1028700" y="2917823"/>
            <a:ext cx="8020050" cy="6144260"/>
          </a:xfrm>
          <a:prstGeom prst="rect">
            <a:avLst/>
          </a:prstGeom>
        </p:spPr>
        <p:txBody>
          <a:bodyPr anchor="t" rtlCol="false" tIns="0" lIns="0" bIns="0" rIns="0">
            <a:spAutoFit/>
          </a:bodyPr>
          <a:lstStyle/>
          <a:p>
            <a:pPr algn="l">
              <a:lnSpc>
                <a:spcPts val="2590"/>
              </a:lnSpc>
            </a:pPr>
            <a:r>
              <a:rPr lang="en-US" sz="1850">
                <a:solidFill>
                  <a:srgbClr val="FFFFFF"/>
                </a:solidFill>
                <a:latin typeface="Lato"/>
                <a:ea typeface="Lato"/>
                <a:cs typeface="Lato"/>
                <a:sym typeface="Lato"/>
              </a:rPr>
              <a:t>Una policy è una funzione che mappa gli stati alle azioni. La rete neurale prende come input lo stato del gioco (disposizione della griglia) e produce una distribuzione di probabilità sulle possibili azioni (celle da selezionare). L’obiettivo del policy based è di massimizzare il rendimento atteso totale.</a:t>
            </a:r>
          </a:p>
          <a:p>
            <a:pPr algn="l">
              <a:lnSpc>
                <a:spcPts val="2590"/>
              </a:lnSpc>
            </a:pPr>
            <a:r>
              <a:rPr lang="en-US" sz="1850">
                <a:solidFill>
                  <a:srgbClr val="FFFFFF"/>
                </a:solidFill>
                <a:latin typeface="Lato"/>
                <a:ea typeface="Lato"/>
                <a:cs typeface="Lato"/>
                <a:sym typeface="Lato"/>
              </a:rPr>
              <a:t>La rete viene addestrata utilizzando tecniche di gradient ascent per aumentare la probabilità di azioni che danno buoni risultati. </a:t>
            </a:r>
          </a:p>
          <a:p>
            <a:pPr algn="l">
              <a:lnSpc>
                <a:spcPts val="2590"/>
              </a:lnSpc>
            </a:pPr>
            <a:r>
              <a:rPr lang="en-US" sz="1850">
                <a:solidFill>
                  <a:srgbClr val="FFFFFF"/>
                </a:solidFill>
                <a:latin typeface="Lato"/>
                <a:ea typeface="Lato"/>
                <a:cs typeface="Lato"/>
                <a:sym typeface="Lato"/>
              </a:rPr>
              <a:t>L’algoritmo scelto da noi è il PPO, poichè rende più stabile l’addestramento, permettendo di modificare il ratio clipping.</a:t>
            </a:r>
          </a:p>
          <a:p>
            <a:pPr algn="l">
              <a:lnSpc>
                <a:spcPts val="2590"/>
              </a:lnSpc>
            </a:pPr>
            <a:r>
              <a:rPr lang="en-US" sz="1850">
                <a:solidFill>
                  <a:srgbClr val="FFFFFF"/>
                </a:solidFill>
                <a:latin typeface="Lato"/>
                <a:ea typeface="Lato"/>
                <a:cs typeface="Lato"/>
                <a:sym typeface="Lato"/>
              </a:rPr>
              <a:t>L'esplorazione è intrinseca nella natura stocastica della policy perchè seleziona le azioni in base a una distribuzione di probabilità. </a:t>
            </a:r>
          </a:p>
          <a:p>
            <a:pPr algn="l">
              <a:lnSpc>
                <a:spcPts val="2590"/>
              </a:lnSpc>
            </a:pPr>
            <a:r>
              <a:rPr lang="en-US" sz="1850">
                <a:solidFill>
                  <a:srgbClr val="FFFFFF"/>
                </a:solidFill>
                <a:latin typeface="Lato"/>
                <a:ea typeface="Lato"/>
                <a:cs typeface="Lato"/>
                <a:sym typeface="Lato"/>
              </a:rPr>
              <a:t>Vantaggi del policy based:</a:t>
            </a:r>
          </a:p>
          <a:p>
            <a:pPr algn="l" marL="399416" indent="-199708" lvl="1">
              <a:lnSpc>
                <a:spcPts val="2590"/>
              </a:lnSpc>
              <a:buFont typeface="Arial"/>
              <a:buChar char="•"/>
            </a:pPr>
            <a:r>
              <a:rPr lang="en-US" sz="1850">
                <a:solidFill>
                  <a:srgbClr val="FFFFFF"/>
                </a:solidFill>
                <a:latin typeface="Lato"/>
                <a:ea typeface="Lato"/>
                <a:cs typeface="Lato"/>
                <a:sym typeface="Lato"/>
              </a:rPr>
              <a:t>Spesso converge più velocemente a una soluzione ottimale;</a:t>
            </a:r>
          </a:p>
          <a:p>
            <a:pPr algn="l" marL="399416" indent="-199708" lvl="1">
              <a:lnSpc>
                <a:spcPts val="2590"/>
              </a:lnSpc>
              <a:buFont typeface="Arial"/>
              <a:buChar char="•"/>
            </a:pPr>
            <a:r>
              <a:rPr lang="en-US" sz="1850">
                <a:solidFill>
                  <a:srgbClr val="FFFFFF"/>
                </a:solidFill>
                <a:latin typeface="Lato"/>
                <a:ea typeface="Lato"/>
                <a:cs typeface="Lato"/>
                <a:sym typeface="Lato"/>
              </a:rPr>
              <a:t>Non richiede un replay buffer di grandi dimensioni;</a:t>
            </a:r>
          </a:p>
          <a:p>
            <a:pPr algn="l" marL="399416" indent="-199708" lvl="1">
              <a:lnSpc>
                <a:spcPts val="2590"/>
              </a:lnSpc>
              <a:buFont typeface="Arial"/>
              <a:buChar char="•"/>
            </a:pPr>
            <a:r>
              <a:rPr lang="en-US" sz="1850">
                <a:solidFill>
                  <a:srgbClr val="FFFFFF"/>
                </a:solidFill>
                <a:latin typeface="Lato"/>
                <a:ea typeface="Lato"/>
                <a:cs typeface="Lato"/>
                <a:sym typeface="Lato"/>
              </a:rPr>
              <a:t>Può facilmente apprendere politiche stocastiche.</a:t>
            </a:r>
          </a:p>
          <a:p>
            <a:pPr algn="l">
              <a:lnSpc>
                <a:spcPts val="2590"/>
              </a:lnSpc>
            </a:pPr>
            <a:r>
              <a:rPr lang="en-US" sz="1850">
                <a:solidFill>
                  <a:srgbClr val="FFFFFF"/>
                </a:solidFill>
                <a:latin typeface="Lato"/>
                <a:ea typeface="Lato"/>
                <a:cs typeface="Lato"/>
                <a:sym typeface="Lato"/>
              </a:rPr>
              <a:t>Svantaggi</a:t>
            </a:r>
            <a:r>
              <a:rPr lang="en-US" sz="1850">
                <a:solidFill>
                  <a:srgbClr val="FFFFFF"/>
                </a:solidFill>
                <a:latin typeface="Lato"/>
                <a:ea typeface="Lato"/>
                <a:cs typeface="Lato"/>
                <a:sym typeface="Lato"/>
              </a:rPr>
              <a:t>:</a:t>
            </a:r>
          </a:p>
          <a:p>
            <a:pPr algn="l" marL="399416" indent="-199708" lvl="1">
              <a:lnSpc>
                <a:spcPts val="2590"/>
              </a:lnSpc>
              <a:buFont typeface="Arial"/>
              <a:buChar char="•"/>
            </a:pPr>
            <a:r>
              <a:rPr lang="en-US" sz="1850">
                <a:solidFill>
                  <a:srgbClr val="FFFFFF"/>
                </a:solidFill>
                <a:latin typeface="Lato"/>
                <a:ea typeface="Lato"/>
                <a:cs typeface="Lato"/>
                <a:sym typeface="Lato"/>
              </a:rPr>
              <a:t>Rischio di convergenza in minimi locali;</a:t>
            </a:r>
          </a:p>
          <a:p>
            <a:pPr algn="l" marL="399416" indent="-199708" lvl="1">
              <a:lnSpc>
                <a:spcPts val="2590"/>
              </a:lnSpc>
              <a:buFont typeface="Arial"/>
              <a:buChar char="•"/>
            </a:pPr>
            <a:r>
              <a:rPr lang="en-US" sz="1850">
                <a:solidFill>
                  <a:srgbClr val="FFFFFF"/>
                </a:solidFill>
                <a:latin typeface="Lato"/>
                <a:ea typeface="Lato"/>
                <a:cs typeface="Lato"/>
                <a:sym typeface="Lato"/>
              </a:rPr>
              <a:t>L’esplorazione è guidata dalla casualità, che potrebbe non esplorare sistematicamente tutti gli stati.</a:t>
            </a:r>
          </a:p>
          <a:p>
            <a:pPr algn="l">
              <a:lnSpc>
                <a:spcPts val="259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flipV="true">
            <a:off x="981272" y="2741061"/>
            <a:ext cx="7882911" cy="9525"/>
          </a:xfrm>
          <a:prstGeom prst="line">
            <a:avLst/>
          </a:prstGeom>
          <a:ln cap="flat" w="19050">
            <a:solidFill>
              <a:srgbClr val="AE69F1"/>
            </a:solidFill>
            <a:prstDash val="solid"/>
            <a:headEnd type="none" len="sm" w="sm"/>
            <a:tailEnd type="none" len="sm" w="sm"/>
          </a:ln>
        </p:spPr>
      </p:sp>
      <p:grpSp>
        <p:nvGrpSpPr>
          <p:cNvPr name="Group 3" id="3"/>
          <p:cNvGrpSpPr/>
          <p:nvPr/>
        </p:nvGrpSpPr>
        <p:grpSpPr>
          <a:xfrm rot="0">
            <a:off x="14491981" y="1314725"/>
            <a:ext cx="2767327" cy="318132"/>
            <a:chOff x="0" y="0"/>
            <a:chExt cx="3689769" cy="424176"/>
          </a:xfrm>
        </p:grpSpPr>
        <p:sp>
          <p:nvSpPr>
            <p:cNvPr name="Freeform 4" id="4"/>
            <p:cNvSpPr/>
            <p:nvPr/>
          </p:nvSpPr>
          <p:spPr>
            <a:xfrm flipH="false" flipV="false" rot="0">
              <a:off x="3290628" y="25035"/>
              <a:ext cx="399142" cy="399142"/>
            </a:xfrm>
            <a:custGeom>
              <a:avLst/>
              <a:gdLst/>
              <a:ahLst/>
              <a:cxnLst/>
              <a:rect r="r" b="b" t="t" l="l"/>
              <a:pathLst>
                <a:path h="399142" w="399142">
                  <a:moveTo>
                    <a:pt x="0" y="0"/>
                  </a:moveTo>
                  <a:lnTo>
                    <a:pt x="399141" y="0"/>
                  </a:lnTo>
                  <a:lnTo>
                    <a:pt x="399141" y="399141"/>
                  </a:lnTo>
                  <a:lnTo>
                    <a:pt x="0" y="399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0" y="-47625"/>
              <a:ext cx="3074206" cy="471607"/>
            </a:xfrm>
            <a:prstGeom prst="rect">
              <a:avLst/>
            </a:prstGeom>
          </p:spPr>
          <p:txBody>
            <a:bodyPr anchor="t" rtlCol="false" tIns="0" lIns="0" bIns="0" rIns="0">
              <a:spAutoFit/>
            </a:bodyPr>
            <a:lstStyle/>
            <a:p>
              <a:pPr algn="r" marL="0" indent="0" lvl="1">
                <a:lnSpc>
                  <a:spcPts val="2940"/>
                </a:lnSpc>
                <a:spcBef>
                  <a:spcPct val="0"/>
                </a:spcBef>
              </a:pPr>
              <a:r>
                <a:rPr lang="en-US" sz="2100" u="sng">
                  <a:solidFill>
                    <a:srgbClr val="AE69F1"/>
                  </a:solidFill>
                  <a:latin typeface="TT Supermolot Condensed"/>
                  <a:ea typeface="TT Supermolot Condensed"/>
                  <a:cs typeface="TT Supermolot Condensed"/>
                  <a:sym typeface="TT Supermolot Condensed"/>
                  <a:hlinkClick r:id="rId4" action="ppaction://hlinksldjump"/>
                </a:rPr>
                <a:t>Torna all'indice</a:t>
              </a:r>
            </a:p>
          </p:txBody>
        </p:sp>
      </p:grpSp>
      <p:sp>
        <p:nvSpPr>
          <p:cNvPr name="Freeform 6" id="6"/>
          <p:cNvSpPr/>
          <p:nvPr/>
        </p:nvSpPr>
        <p:spPr>
          <a:xfrm flipH="false" flipV="false" rot="0">
            <a:off x="9688610" y="2741061"/>
            <a:ext cx="8257804" cy="6025965"/>
          </a:xfrm>
          <a:custGeom>
            <a:avLst/>
            <a:gdLst/>
            <a:ahLst/>
            <a:cxnLst/>
            <a:rect r="r" b="b" t="t" l="l"/>
            <a:pathLst>
              <a:path h="6025965" w="8257804">
                <a:moveTo>
                  <a:pt x="0" y="0"/>
                </a:moveTo>
                <a:lnTo>
                  <a:pt x="8257804" y="0"/>
                </a:lnTo>
                <a:lnTo>
                  <a:pt x="8257804" y="6025965"/>
                </a:lnTo>
                <a:lnTo>
                  <a:pt x="0" y="6025965"/>
                </a:lnTo>
                <a:lnTo>
                  <a:pt x="0" y="0"/>
                </a:lnTo>
                <a:close/>
              </a:path>
            </a:pathLst>
          </a:custGeom>
          <a:blipFill>
            <a:blip r:embed="rId5"/>
            <a:stretch>
              <a:fillRect l="-43" t="0" r="-43" b="0"/>
            </a:stretch>
          </a:blipFill>
        </p:spPr>
      </p:sp>
      <p:sp>
        <p:nvSpPr>
          <p:cNvPr name="TextBox 7" id="7"/>
          <p:cNvSpPr txBox="true"/>
          <p:nvPr/>
        </p:nvSpPr>
        <p:spPr>
          <a:xfrm rot="0">
            <a:off x="1028689" y="793897"/>
            <a:ext cx="10692978" cy="1416939"/>
          </a:xfrm>
          <a:prstGeom prst="rect">
            <a:avLst/>
          </a:prstGeom>
        </p:spPr>
        <p:txBody>
          <a:bodyPr anchor="t" rtlCol="false" tIns="0" lIns="0" bIns="0" rIns="0">
            <a:spAutoFit/>
          </a:bodyPr>
          <a:lstStyle/>
          <a:p>
            <a:pPr algn="l" marL="0" indent="0" lvl="1">
              <a:lnSpc>
                <a:spcPts val="11057"/>
              </a:lnSpc>
            </a:pPr>
            <a:r>
              <a:rPr lang="en-US" sz="9699">
                <a:solidFill>
                  <a:srgbClr val="FFFFFF"/>
                </a:solidFill>
                <a:latin typeface="TT Supermolot Condensed Bold"/>
                <a:ea typeface="TT Supermolot Condensed Bold"/>
                <a:cs typeface="TT Supermolot Condensed Bold"/>
                <a:sym typeface="TT Supermolot Condensed Bold"/>
              </a:rPr>
              <a:t>Modelli e Tecniche</a:t>
            </a:r>
          </a:p>
        </p:txBody>
      </p:sp>
      <p:sp>
        <p:nvSpPr>
          <p:cNvPr name="TextBox 8" id="8"/>
          <p:cNvSpPr txBox="true"/>
          <p:nvPr/>
        </p:nvSpPr>
        <p:spPr>
          <a:xfrm rot="0">
            <a:off x="1028712" y="2144161"/>
            <a:ext cx="3864769" cy="596901"/>
          </a:xfrm>
          <a:prstGeom prst="rect">
            <a:avLst/>
          </a:prstGeom>
        </p:spPr>
        <p:txBody>
          <a:bodyPr anchor="t" rtlCol="false" tIns="0" lIns="0" bIns="0" rIns="0">
            <a:spAutoFit/>
          </a:bodyPr>
          <a:lstStyle/>
          <a:p>
            <a:pPr algn="just">
              <a:lnSpc>
                <a:spcPts val="4899"/>
              </a:lnSpc>
              <a:spcBef>
                <a:spcPct val="0"/>
              </a:spcBef>
            </a:pPr>
            <a:r>
              <a:rPr lang="en-US" sz="3499">
                <a:solidFill>
                  <a:srgbClr val="FFFFFF"/>
                </a:solidFill>
                <a:latin typeface="TT Supermolot Condensed"/>
                <a:ea typeface="TT Supermolot Condensed"/>
                <a:cs typeface="TT Supermolot Condensed"/>
                <a:sym typeface="TT Supermolot Condensed"/>
              </a:rPr>
              <a:t>Storico dello sviluppo</a:t>
            </a:r>
          </a:p>
        </p:txBody>
      </p:sp>
      <p:sp>
        <p:nvSpPr>
          <p:cNvPr name="TextBox 9" id="9"/>
          <p:cNvSpPr txBox="true"/>
          <p:nvPr/>
        </p:nvSpPr>
        <p:spPr>
          <a:xfrm rot="0">
            <a:off x="1028712" y="2740418"/>
            <a:ext cx="7835471" cy="6026609"/>
          </a:xfrm>
          <a:prstGeom prst="rect">
            <a:avLst/>
          </a:prstGeom>
        </p:spPr>
        <p:txBody>
          <a:bodyPr anchor="t" rtlCol="false" tIns="0" lIns="0" bIns="0" rIns="0">
            <a:spAutoFit/>
          </a:bodyPr>
          <a:lstStyle/>
          <a:p>
            <a:pPr algn="just">
              <a:lnSpc>
                <a:spcPts val="2973"/>
              </a:lnSpc>
            </a:pPr>
            <a:r>
              <a:rPr lang="en-US" sz="2124">
                <a:solidFill>
                  <a:srgbClr val="FFFFFF"/>
                </a:solidFill>
                <a:latin typeface="Lato"/>
                <a:ea typeface="Lato"/>
                <a:cs typeface="Lato"/>
                <a:sym typeface="Lato"/>
              </a:rPr>
              <a:t>Per via dell’assenza di documentazione, abbiamo avuto molte difficoltà nell’approcio iniziale. Siamo partiti testando diversi modelli e algoritmi senza risultati. Data l’assenza di risultati abbiamo deciso di partire con un ambiente semplificato: una griglia di 0 e 1 in cui l’obbiettivo dell’agente era quello di cliccare le celle col valore 1. In questo periodo abbiamo provato ad applicare diverse techinche, ad esempio aggiungere una memoria al modello, dandole in input una griglia in più con indicate le celle già cliccate. Nonostante gli ottimi risultati però, questo input con doppia griglia non si addattava correttamente con prato fiorito, in quanto il modello avrebbe dovuto avere dei layer convoluti. Così dopo diverse settimane e molti test siamo riusciti ad ottenere un modello che riuscisse a cliccare correttamente le celle col valore 3 ( in un range di valori da 0 a 3) senza l’utilizzo della memoria. </a:t>
            </a:r>
          </a:p>
          <a:p>
            <a:pPr algn="just">
              <a:lnSpc>
                <a:spcPts val="2973"/>
              </a:lnSpc>
            </a:pPr>
          </a:p>
          <a:p>
            <a:pPr algn="r">
              <a:lnSpc>
                <a:spcPts val="2973"/>
              </a:lnSpc>
              <a:spcBef>
                <a:spcPct val="0"/>
              </a:spcBef>
            </a:pPr>
            <a:r>
              <a:rPr lang="en-US" sz="2124">
                <a:solidFill>
                  <a:srgbClr val="FFFFFF"/>
                </a:solidFill>
                <a:latin typeface="Lato"/>
                <a:ea typeface="Lato"/>
                <a:cs typeface="Lato"/>
                <a:sym typeface="Lato"/>
              </a:rPr>
              <a:t>Di fianco il grafico del modello --&gt;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flipV="true">
            <a:off x="1028712" y="2741061"/>
            <a:ext cx="9382946" cy="9525"/>
          </a:xfrm>
          <a:prstGeom prst="line">
            <a:avLst/>
          </a:prstGeom>
          <a:ln cap="flat" w="19050">
            <a:solidFill>
              <a:srgbClr val="AE69F1"/>
            </a:solidFill>
            <a:prstDash val="solid"/>
            <a:headEnd type="none" len="sm" w="sm"/>
            <a:tailEnd type="none" len="sm" w="sm"/>
          </a:ln>
        </p:spPr>
      </p:sp>
      <p:grpSp>
        <p:nvGrpSpPr>
          <p:cNvPr name="Group 3" id="3"/>
          <p:cNvGrpSpPr/>
          <p:nvPr/>
        </p:nvGrpSpPr>
        <p:grpSpPr>
          <a:xfrm rot="0">
            <a:off x="14491981" y="1314725"/>
            <a:ext cx="2767327" cy="318132"/>
            <a:chOff x="0" y="0"/>
            <a:chExt cx="3689769" cy="424176"/>
          </a:xfrm>
        </p:grpSpPr>
        <p:sp>
          <p:nvSpPr>
            <p:cNvPr name="Freeform 4" id="4"/>
            <p:cNvSpPr/>
            <p:nvPr/>
          </p:nvSpPr>
          <p:spPr>
            <a:xfrm flipH="false" flipV="false" rot="0">
              <a:off x="3290628" y="25035"/>
              <a:ext cx="399142" cy="399142"/>
            </a:xfrm>
            <a:custGeom>
              <a:avLst/>
              <a:gdLst/>
              <a:ahLst/>
              <a:cxnLst/>
              <a:rect r="r" b="b" t="t" l="l"/>
              <a:pathLst>
                <a:path h="399142" w="399142">
                  <a:moveTo>
                    <a:pt x="0" y="0"/>
                  </a:moveTo>
                  <a:lnTo>
                    <a:pt x="399141" y="0"/>
                  </a:lnTo>
                  <a:lnTo>
                    <a:pt x="399141" y="399141"/>
                  </a:lnTo>
                  <a:lnTo>
                    <a:pt x="0" y="399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0" y="-47625"/>
              <a:ext cx="3074206" cy="471607"/>
            </a:xfrm>
            <a:prstGeom prst="rect">
              <a:avLst/>
            </a:prstGeom>
          </p:spPr>
          <p:txBody>
            <a:bodyPr anchor="t" rtlCol="false" tIns="0" lIns="0" bIns="0" rIns="0">
              <a:spAutoFit/>
            </a:bodyPr>
            <a:lstStyle/>
            <a:p>
              <a:pPr algn="r" marL="0" indent="0" lvl="1">
                <a:lnSpc>
                  <a:spcPts val="2940"/>
                </a:lnSpc>
                <a:spcBef>
                  <a:spcPct val="0"/>
                </a:spcBef>
              </a:pPr>
              <a:r>
                <a:rPr lang="en-US" sz="2100" u="sng">
                  <a:solidFill>
                    <a:srgbClr val="AE69F1"/>
                  </a:solidFill>
                  <a:latin typeface="TT Supermolot Condensed"/>
                  <a:ea typeface="TT Supermolot Condensed"/>
                  <a:cs typeface="TT Supermolot Condensed"/>
                  <a:sym typeface="TT Supermolot Condensed"/>
                  <a:hlinkClick r:id="rId4" action="ppaction://hlinksldjump"/>
                </a:rPr>
                <a:t>Torna all'indice</a:t>
              </a:r>
            </a:p>
          </p:txBody>
        </p:sp>
      </p:grpSp>
      <p:sp>
        <p:nvSpPr>
          <p:cNvPr name="TextBox 6" id="6"/>
          <p:cNvSpPr txBox="true"/>
          <p:nvPr/>
        </p:nvSpPr>
        <p:spPr>
          <a:xfrm rot="0">
            <a:off x="1028689" y="793897"/>
            <a:ext cx="10692978" cy="1416939"/>
          </a:xfrm>
          <a:prstGeom prst="rect">
            <a:avLst/>
          </a:prstGeom>
        </p:spPr>
        <p:txBody>
          <a:bodyPr anchor="t" rtlCol="false" tIns="0" lIns="0" bIns="0" rIns="0">
            <a:spAutoFit/>
          </a:bodyPr>
          <a:lstStyle/>
          <a:p>
            <a:pPr algn="l" marL="0" indent="0" lvl="1">
              <a:lnSpc>
                <a:spcPts val="11057"/>
              </a:lnSpc>
            </a:pPr>
            <a:r>
              <a:rPr lang="en-US" sz="9699">
                <a:solidFill>
                  <a:srgbClr val="FFFFFF"/>
                </a:solidFill>
                <a:latin typeface="TT Supermolot Condensed Bold"/>
                <a:ea typeface="TT Supermolot Condensed Bold"/>
                <a:cs typeface="TT Supermolot Condensed Bold"/>
                <a:sym typeface="TT Supermolot Condensed Bold"/>
              </a:rPr>
              <a:t>Modelli e Tecniche</a:t>
            </a:r>
          </a:p>
        </p:txBody>
      </p:sp>
      <p:sp>
        <p:nvSpPr>
          <p:cNvPr name="TextBox 7" id="7"/>
          <p:cNvSpPr txBox="true"/>
          <p:nvPr/>
        </p:nvSpPr>
        <p:spPr>
          <a:xfrm rot="0">
            <a:off x="1028712" y="2144161"/>
            <a:ext cx="7546325" cy="596901"/>
          </a:xfrm>
          <a:prstGeom prst="rect">
            <a:avLst/>
          </a:prstGeom>
        </p:spPr>
        <p:txBody>
          <a:bodyPr anchor="t" rtlCol="false" tIns="0" lIns="0" bIns="0" rIns="0">
            <a:spAutoFit/>
          </a:bodyPr>
          <a:lstStyle/>
          <a:p>
            <a:pPr algn="just">
              <a:lnSpc>
                <a:spcPts val="4899"/>
              </a:lnSpc>
              <a:spcBef>
                <a:spcPct val="0"/>
              </a:spcBef>
            </a:pPr>
            <a:r>
              <a:rPr lang="en-US" sz="3499">
                <a:solidFill>
                  <a:srgbClr val="FFFFFF"/>
                </a:solidFill>
                <a:latin typeface="TT Supermolot Condensed"/>
                <a:ea typeface="TT Supermolot Condensed"/>
                <a:cs typeface="TT Supermolot Condensed"/>
                <a:sym typeface="TT Supermolot Condensed"/>
              </a:rPr>
              <a:t>Storico dello sviluppo</a:t>
            </a:r>
          </a:p>
        </p:txBody>
      </p:sp>
      <p:sp>
        <p:nvSpPr>
          <p:cNvPr name="TextBox 8" id="8"/>
          <p:cNvSpPr txBox="true"/>
          <p:nvPr/>
        </p:nvSpPr>
        <p:spPr>
          <a:xfrm rot="0">
            <a:off x="1028712" y="2750246"/>
            <a:ext cx="9382946" cy="5241925"/>
          </a:xfrm>
          <a:prstGeom prst="rect">
            <a:avLst/>
          </a:prstGeom>
        </p:spPr>
        <p:txBody>
          <a:bodyPr anchor="t" rtlCol="false" tIns="0" lIns="0" bIns="0" rIns="0">
            <a:spAutoFit/>
          </a:bodyPr>
          <a:lstStyle/>
          <a:p>
            <a:pPr algn="just">
              <a:lnSpc>
                <a:spcPts val="3499"/>
              </a:lnSpc>
              <a:spcBef>
                <a:spcPct val="0"/>
              </a:spcBef>
            </a:pPr>
            <a:r>
              <a:rPr lang="en-US" sz="2499">
                <a:solidFill>
                  <a:srgbClr val="FFFFFF"/>
                </a:solidFill>
                <a:latin typeface="Lato"/>
                <a:ea typeface="Lato"/>
                <a:cs typeface="Lato"/>
                <a:sym typeface="Lato"/>
              </a:rPr>
              <a:t>Una volta che abbiamo ottenuto buoni risultati con un ambiente semplificato, abbiamo cercato di convertire il modello per l’ambiente di prato fiorito. I due ambienti erano più differenti di quanto ci aspettassimo infatti pure qui prima di avere dei risultati abbiamo fatto diverse settimane di training. La prima strategia utilizzata è stata quella del policy based. I parametri più importanti che hanno permesso al modello di funzionare sono stati il ratio_clipping, che ha reso il modello più stabile e il numero di step raccolti nel replay buffer. Meno problemi abbiamo avuto nel passare da policy based a DQN, la variabile più importante che abbiamo dovuto modificare è stata grandezza del replay buffer, in quanto non ne conoscevamo l’importanza.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flipV="true">
            <a:off x="1028689" y="2220361"/>
            <a:ext cx="10692955" cy="0"/>
          </a:xfrm>
          <a:prstGeom prst="line">
            <a:avLst/>
          </a:prstGeom>
          <a:ln cap="flat" w="19050">
            <a:solidFill>
              <a:srgbClr val="AE69F1"/>
            </a:solidFill>
            <a:prstDash val="solid"/>
            <a:headEnd type="none" len="sm" w="sm"/>
            <a:tailEnd type="none" len="sm" w="sm"/>
          </a:ln>
        </p:spPr>
      </p:sp>
      <p:grpSp>
        <p:nvGrpSpPr>
          <p:cNvPr name="Group 3" id="3"/>
          <p:cNvGrpSpPr/>
          <p:nvPr/>
        </p:nvGrpSpPr>
        <p:grpSpPr>
          <a:xfrm rot="0">
            <a:off x="14491981" y="1314725"/>
            <a:ext cx="2767327" cy="318132"/>
            <a:chOff x="0" y="0"/>
            <a:chExt cx="3689769" cy="424176"/>
          </a:xfrm>
        </p:grpSpPr>
        <p:sp>
          <p:nvSpPr>
            <p:cNvPr name="Freeform 4" id="4"/>
            <p:cNvSpPr/>
            <p:nvPr/>
          </p:nvSpPr>
          <p:spPr>
            <a:xfrm flipH="false" flipV="false" rot="0">
              <a:off x="3290628" y="25035"/>
              <a:ext cx="399142" cy="399142"/>
            </a:xfrm>
            <a:custGeom>
              <a:avLst/>
              <a:gdLst/>
              <a:ahLst/>
              <a:cxnLst/>
              <a:rect r="r" b="b" t="t" l="l"/>
              <a:pathLst>
                <a:path h="399142" w="399142">
                  <a:moveTo>
                    <a:pt x="0" y="0"/>
                  </a:moveTo>
                  <a:lnTo>
                    <a:pt x="399141" y="0"/>
                  </a:lnTo>
                  <a:lnTo>
                    <a:pt x="399141" y="399141"/>
                  </a:lnTo>
                  <a:lnTo>
                    <a:pt x="0" y="399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0" y="-47625"/>
              <a:ext cx="3074206" cy="471607"/>
            </a:xfrm>
            <a:prstGeom prst="rect">
              <a:avLst/>
            </a:prstGeom>
          </p:spPr>
          <p:txBody>
            <a:bodyPr anchor="t" rtlCol="false" tIns="0" lIns="0" bIns="0" rIns="0">
              <a:spAutoFit/>
            </a:bodyPr>
            <a:lstStyle/>
            <a:p>
              <a:pPr algn="r" marL="0" indent="0" lvl="1">
                <a:lnSpc>
                  <a:spcPts val="2940"/>
                </a:lnSpc>
                <a:spcBef>
                  <a:spcPct val="0"/>
                </a:spcBef>
              </a:pPr>
              <a:r>
                <a:rPr lang="en-US" sz="2100" u="sng">
                  <a:solidFill>
                    <a:srgbClr val="AE69F1"/>
                  </a:solidFill>
                  <a:latin typeface="TT Supermolot Condensed"/>
                  <a:ea typeface="TT Supermolot Condensed"/>
                  <a:cs typeface="TT Supermolot Condensed"/>
                  <a:sym typeface="TT Supermolot Condensed"/>
                  <a:hlinkClick r:id="rId4" action="ppaction://hlinksldjump"/>
                </a:rPr>
                <a:t>Torna all'indice</a:t>
              </a:r>
            </a:p>
          </p:txBody>
        </p:sp>
      </p:grpSp>
      <p:sp>
        <p:nvSpPr>
          <p:cNvPr name="Freeform 6" id="6"/>
          <p:cNvSpPr/>
          <p:nvPr/>
        </p:nvSpPr>
        <p:spPr>
          <a:xfrm flipH="false" flipV="false" rot="0">
            <a:off x="667439" y="3480132"/>
            <a:ext cx="5493583" cy="3950416"/>
          </a:xfrm>
          <a:custGeom>
            <a:avLst/>
            <a:gdLst/>
            <a:ahLst/>
            <a:cxnLst/>
            <a:rect r="r" b="b" t="t" l="l"/>
            <a:pathLst>
              <a:path h="3950416" w="5493583">
                <a:moveTo>
                  <a:pt x="0" y="0"/>
                </a:moveTo>
                <a:lnTo>
                  <a:pt x="5493582" y="0"/>
                </a:lnTo>
                <a:lnTo>
                  <a:pt x="5493582" y="3950416"/>
                </a:lnTo>
                <a:lnTo>
                  <a:pt x="0" y="3950416"/>
                </a:lnTo>
                <a:lnTo>
                  <a:pt x="0" y="0"/>
                </a:lnTo>
                <a:close/>
              </a:path>
            </a:pathLst>
          </a:custGeom>
          <a:blipFill>
            <a:blip r:embed="rId5"/>
            <a:stretch>
              <a:fillRect l="0" t="-1318" r="-1650" b="-1834"/>
            </a:stretch>
          </a:blipFill>
        </p:spPr>
      </p:sp>
      <p:sp>
        <p:nvSpPr>
          <p:cNvPr name="Freeform 7" id="7"/>
          <p:cNvSpPr/>
          <p:nvPr/>
        </p:nvSpPr>
        <p:spPr>
          <a:xfrm flipH="false" flipV="false" rot="0">
            <a:off x="6437220" y="3480132"/>
            <a:ext cx="5413533" cy="3950416"/>
          </a:xfrm>
          <a:custGeom>
            <a:avLst/>
            <a:gdLst/>
            <a:ahLst/>
            <a:cxnLst/>
            <a:rect r="r" b="b" t="t" l="l"/>
            <a:pathLst>
              <a:path h="3950416" w="5413533">
                <a:moveTo>
                  <a:pt x="0" y="0"/>
                </a:moveTo>
                <a:lnTo>
                  <a:pt x="5413534" y="0"/>
                </a:lnTo>
                <a:lnTo>
                  <a:pt x="5413534" y="3950416"/>
                </a:lnTo>
                <a:lnTo>
                  <a:pt x="0" y="3950416"/>
                </a:lnTo>
                <a:lnTo>
                  <a:pt x="0" y="0"/>
                </a:lnTo>
                <a:close/>
              </a:path>
            </a:pathLst>
          </a:custGeom>
          <a:blipFill>
            <a:blip r:embed="rId6"/>
            <a:stretch>
              <a:fillRect l="0" t="0" r="0" b="0"/>
            </a:stretch>
          </a:blipFill>
        </p:spPr>
      </p:sp>
      <p:sp>
        <p:nvSpPr>
          <p:cNvPr name="Freeform 8" id="8"/>
          <p:cNvSpPr/>
          <p:nvPr/>
        </p:nvSpPr>
        <p:spPr>
          <a:xfrm flipH="false" flipV="false" rot="0">
            <a:off x="12126979" y="3480132"/>
            <a:ext cx="5493583" cy="4008831"/>
          </a:xfrm>
          <a:custGeom>
            <a:avLst/>
            <a:gdLst/>
            <a:ahLst/>
            <a:cxnLst/>
            <a:rect r="r" b="b" t="t" l="l"/>
            <a:pathLst>
              <a:path h="4008831" w="5493583">
                <a:moveTo>
                  <a:pt x="0" y="0"/>
                </a:moveTo>
                <a:lnTo>
                  <a:pt x="5493582" y="0"/>
                </a:lnTo>
                <a:lnTo>
                  <a:pt x="5493582" y="4008830"/>
                </a:lnTo>
                <a:lnTo>
                  <a:pt x="0" y="4008830"/>
                </a:lnTo>
                <a:lnTo>
                  <a:pt x="0" y="0"/>
                </a:lnTo>
                <a:close/>
              </a:path>
            </a:pathLst>
          </a:custGeom>
          <a:blipFill>
            <a:blip r:embed="rId7"/>
            <a:stretch>
              <a:fillRect l="0" t="0" r="0" b="0"/>
            </a:stretch>
          </a:blipFill>
        </p:spPr>
      </p:sp>
      <p:sp>
        <p:nvSpPr>
          <p:cNvPr name="TextBox 9" id="9"/>
          <p:cNvSpPr txBox="true"/>
          <p:nvPr/>
        </p:nvSpPr>
        <p:spPr>
          <a:xfrm rot="0">
            <a:off x="1028689" y="793897"/>
            <a:ext cx="10692978" cy="1416939"/>
          </a:xfrm>
          <a:prstGeom prst="rect">
            <a:avLst/>
          </a:prstGeom>
        </p:spPr>
        <p:txBody>
          <a:bodyPr anchor="t" rtlCol="false" tIns="0" lIns="0" bIns="0" rIns="0">
            <a:spAutoFit/>
          </a:bodyPr>
          <a:lstStyle/>
          <a:p>
            <a:pPr algn="l" marL="0" indent="0" lvl="1">
              <a:lnSpc>
                <a:spcPts val="11057"/>
              </a:lnSpc>
            </a:pPr>
            <a:r>
              <a:rPr lang="en-US" sz="9699">
                <a:solidFill>
                  <a:srgbClr val="FFFFFF"/>
                </a:solidFill>
                <a:latin typeface="TT Supermolot Condensed Bold"/>
                <a:ea typeface="TT Supermolot Condensed Bold"/>
                <a:cs typeface="TT Supermolot Condensed Bold"/>
                <a:sym typeface="TT Supermolot Condensed Bold"/>
              </a:rPr>
              <a:t>Analisi e Valutazione</a:t>
            </a:r>
          </a:p>
        </p:txBody>
      </p:sp>
      <p:sp>
        <p:nvSpPr>
          <p:cNvPr name="TextBox 10" id="10"/>
          <p:cNvSpPr txBox="true"/>
          <p:nvPr/>
        </p:nvSpPr>
        <p:spPr>
          <a:xfrm rot="0">
            <a:off x="1028689" y="2434122"/>
            <a:ext cx="3886949" cy="865035"/>
          </a:xfrm>
          <a:prstGeom prst="rect">
            <a:avLst/>
          </a:prstGeom>
        </p:spPr>
        <p:txBody>
          <a:bodyPr anchor="t" rtlCol="false" tIns="0" lIns="0" bIns="0" rIns="0">
            <a:spAutoFit/>
          </a:bodyPr>
          <a:lstStyle/>
          <a:p>
            <a:pPr algn="ctr">
              <a:lnSpc>
                <a:spcPts val="6774"/>
              </a:lnSpc>
              <a:spcBef>
                <a:spcPct val="0"/>
              </a:spcBef>
            </a:pPr>
            <a:r>
              <a:rPr lang="en-US" sz="5942">
                <a:solidFill>
                  <a:srgbClr val="FFFFFF"/>
                </a:solidFill>
                <a:latin typeface="TT Supermolot Condensed Bold"/>
                <a:ea typeface="TT Supermolot Condensed Bold"/>
                <a:cs typeface="TT Supermolot Condensed Bold"/>
                <a:sym typeface="TT Supermolot Condensed Bold"/>
              </a:rPr>
              <a:t>Policy Based</a:t>
            </a:r>
          </a:p>
        </p:txBody>
      </p:sp>
      <p:sp>
        <p:nvSpPr>
          <p:cNvPr name="TextBox 11" id="11"/>
          <p:cNvSpPr txBox="true"/>
          <p:nvPr/>
        </p:nvSpPr>
        <p:spPr>
          <a:xfrm rot="0">
            <a:off x="2758007" y="7640098"/>
            <a:ext cx="1943474" cy="783038"/>
          </a:xfrm>
          <a:prstGeom prst="rect">
            <a:avLst/>
          </a:prstGeom>
        </p:spPr>
        <p:txBody>
          <a:bodyPr anchor="t" rtlCol="false" tIns="0" lIns="0" bIns="0" rIns="0">
            <a:spAutoFit/>
          </a:bodyPr>
          <a:lstStyle/>
          <a:p>
            <a:pPr algn="ctr">
              <a:lnSpc>
                <a:spcPts val="6140"/>
              </a:lnSpc>
              <a:spcBef>
                <a:spcPct val="0"/>
              </a:spcBef>
            </a:pPr>
            <a:r>
              <a:rPr lang="en-US" sz="5386">
                <a:solidFill>
                  <a:srgbClr val="FFFFFF"/>
                </a:solidFill>
                <a:latin typeface="TT Supermolot Condensed Bold"/>
                <a:ea typeface="TT Supermolot Condensed Bold"/>
                <a:cs typeface="TT Supermolot Condensed Bold"/>
                <a:sym typeface="TT Supermolot Condensed Bold"/>
              </a:rPr>
              <a:t>Dense</a:t>
            </a:r>
          </a:p>
        </p:txBody>
      </p:sp>
      <p:sp>
        <p:nvSpPr>
          <p:cNvPr name="TextBox 12" id="12"/>
          <p:cNvSpPr txBox="true"/>
          <p:nvPr/>
        </p:nvSpPr>
        <p:spPr>
          <a:xfrm rot="0">
            <a:off x="8172250" y="7640098"/>
            <a:ext cx="1943474" cy="783038"/>
          </a:xfrm>
          <a:prstGeom prst="rect">
            <a:avLst/>
          </a:prstGeom>
        </p:spPr>
        <p:txBody>
          <a:bodyPr anchor="t" rtlCol="false" tIns="0" lIns="0" bIns="0" rIns="0">
            <a:spAutoFit/>
          </a:bodyPr>
          <a:lstStyle/>
          <a:p>
            <a:pPr algn="ctr">
              <a:lnSpc>
                <a:spcPts val="6140"/>
              </a:lnSpc>
              <a:spcBef>
                <a:spcPct val="0"/>
              </a:spcBef>
            </a:pPr>
            <a:r>
              <a:rPr lang="en-US" sz="5386">
                <a:solidFill>
                  <a:srgbClr val="FFFFFF"/>
                </a:solidFill>
                <a:latin typeface="TT Supermolot Condensed Bold"/>
                <a:ea typeface="TT Supermolot Condensed Bold"/>
                <a:cs typeface="TT Supermolot Condensed Bold"/>
                <a:sym typeface="TT Supermolot Condensed Bold"/>
              </a:rPr>
              <a:t>1 Conv</a:t>
            </a:r>
          </a:p>
        </p:txBody>
      </p:sp>
      <p:sp>
        <p:nvSpPr>
          <p:cNvPr name="TextBox 13" id="13"/>
          <p:cNvSpPr txBox="true"/>
          <p:nvPr/>
        </p:nvSpPr>
        <p:spPr>
          <a:xfrm rot="0">
            <a:off x="13901891" y="7640098"/>
            <a:ext cx="2940519" cy="783038"/>
          </a:xfrm>
          <a:prstGeom prst="rect">
            <a:avLst/>
          </a:prstGeom>
        </p:spPr>
        <p:txBody>
          <a:bodyPr anchor="t" rtlCol="false" tIns="0" lIns="0" bIns="0" rIns="0">
            <a:spAutoFit/>
          </a:bodyPr>
          <a:lstStyle/>
          <a:p>
            <a:pPr algn="ctr">
              <a:lnSpc>
                <a:spcPts val="6140"/>
              </a:lnSpc>
              <a:spcBef>
                <a:spcPct val="0"/>
              </a:spcBef>
            </a:pPr>
            <a:r>
              <a:rPr lang="en-US" sz="5386">
                <a:solidFill>
                  <a:srgbClr val="FFFFFF"/>
                </a:solidFill>
                <a:latin typeface="TT Supermolot Condensed Bold"/>
                <a:ea typeface="TT Supermolot Condensed Bold"/>
                <a:cs typeface="TT Supermolot Condensed Bold"/>
                <a:sym typeface="TT Supermolot Condensed Bold"/>
              </a:rPr>
              <a:t>More Conv</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flipV="true">
            <a:off x="1028689" y="2220361"/>
            <a:ext cx="10692955" cy="0"/>
          </a:xfrm>
          <a:prstGeom prst="line">
            <a:avLst/>
          </a:prstGeom>
          <a:ln cap="flat" w="19050">
            <a:solidFill>
              <a:srgbClr val="AE69F1"/>
            </a:solidFill>
            <a:prstDash val="solid"/>
            <a:headEnd type="none" len="sm" w="sm"/>
            <a:tailEnd type="none" len="sm" w="sm"/>
          </a:ln>
        </p:spPr>
      </p:sp>
      <p:grpSp>
        <p:nvGrpSpPr>
          <p:cNvPr name="Group 3" id="3"/>
          <p:cNvGrpSpPr/>
          <p:nvPr/>
        </p:nvGrpSpPr>
        <p:grpSpPr>
          <a:xfrm rot="0">
            <a:off x="14491981" y="1314725"/>
            <a:ext cx="2767327" cy="318132"/>
            <a:chOff x="0" y="0"/>
            <a:chExt cx="3689769" cy="424176"/>
          </a:xfrm>
        </p:grpSpPr>
        <p:sp>
          <p:nvSpPr>
            <p:cNvPr name="Freeform 4" id="4"/>
            <p:cNvSpPr/>
            <p:nvPr/>
          </p:nvSpPr>
          <p:spPr>
            <a:xfrm flipH="false" flipV="false" rot="0">
              <a:off x="3290628" y="25035"/>
              <a:ext cx="399142" cy="399142"/>
            </a:xfrm>
            <a:custGeom>
              <a:avLst/>
              <a:gdLst/>
              <a:ahLst/>
              <a:cxnLst/>
              <a:rect r="r" b="b" t="t" l="l"/>
              <a:pathLst>
                <a:path h="399142" w="399142">
                  <a:moveTo>
                    <a:pt x="0" y="0"/>
                  </a:moveTo>
                  <a:lnTo>
                    <a:pt x="399141" y="0"/>
                  </a:lnTo>
                  <a:lnTo>
                    <a:pt x="399141" y="399141"/>
                  </a:lnTo>
                  <a:lnTo>
                    <a:pt x="0" y="399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0" y="-47625"/>
              <a:ext cx="3074206" cy="471607"/>
            </a:xfrm>
            <a:prstGeom prst="rect">
              <a:avLst/>
            </a:prstGeom>
          </p:spPr>
          <p:txBody>
            <a:bodyPr anchor="t" rtlCol="false" tIns="0" lIns="0" bIns="0" rIns="0">
              <a:spAutoFit/>
            </a:bodyPr>
            <a:lstStyle/>
            <a:p>
              <a:pPr algn="r" marL="0" indent="0" lvl="1">
                <a:lnSpc>
                  <a:spcPts val="2940"/>
                </a:lnSpc>
                <a:spcBef>
                  <a:spcPct val="0"/>
                </a:spcBef>
              </a:pPr>
              <a:r>
                <a:rPr lang="en-US" sz="2100" u="sng">
                  <a:solidFill>
                    <a:srgbClr val="AE69F1"/>
                  </a:solidFill>
                  <a:latin typeface="TT Supermolot Condensed"/>
                  <a:ea typeface="TT Supermolot Condensed"/>
                  <a:cs typeface="TT Supermolot Condensed"/>
                  <a:sym typeface="TT Supermolot Condensed"/>
                  <a:hlinkClick r:id="rId4" action="ppaction://hlinksldjump"/>
                </a:rPr>
                <a:t>Torna all'indice</a:t>
              </a:r>
            </a:p>
          </p:txBody>
        </p:sp>
      </p:grpSp>
      <p:sp>
        <p:nvSpPr>
          <p:cNvPr name="Freeform 6" id="6"/>
          <p:cNvSpPr/>
          <p:nvPr/>
        </p:nvSpPr>
        <p:spPr>
          <a:xfrm flipH="false" flipV="false" rot="0">
            <a:off x="1633465" y="3461082"/>
            <a:ext cx="6323188" cy="4614218"/>
          </a:xfrm>
          <a:custGeom>
            <a:avLst/>
            <a:gdLst/>
            <a:ahLst/>
            <a:cxnLst/>
            <a:rect r="r" b="b" t="t" l="l"/>
            <a:pathLst>
              <a:path h="4614218" w="6323188">
                <a:moveTo>
                  <a:pt x="0" y="0"/>
                </a:moveTo>
                <a:lnTo>
                  <a:pt x="6323188" y="0"/>
                </a:lnTo>
                <a:lnTo>
                  <a:pt x="6323188" y="4614218"/>
                </a:lnTo>
                <a:lnTo>
                  <a:pt x="0" y="4614218"/>
                </a:lnTo>
                <a:lnTo>
                  <a:pt x="0" y="0"/>
                </a:lnTo>
                <a:close/>
              </a:path>
            </a:pathLst>
          </a:custGeom>
          <a:blipFill>
            <a:blip r:embed="rId5"/>
            <a:stretch>
              <a:fillRect l="0" t="0" r="0" b="0"/>
            </a:stretch>
          </a:blipFill>
        </p:spPr>
      </p:sp>
      <p:sp>
        <p:nvSpPr>
          <p:cNvPr name="Freeform 7" id="7"/>
          <p:cNvSpPr/>
          <p:nvPr/>
        </p:nvSpPr>
        <p:spPr>
          <a:xfrm flipH="false" flipV="false" rot="0">
            <a:off x="9295574" y="3461082"/>
            <a:ext cx="6323188" cy="4614218"/>
          </a:xfrm>
          <a:custGeom>
            <a:avLst/>
            <a:gdLst/>
            <a:ahLst/>
            <a:cxnLst/>
            <a:rect r="r" b="b" t="t" l="l"/>
            <a:pathLst>
              <a:path h="4614218" w="6323188">
                <a:moveTo>
                  <a:pt x="0" y="0"/>
                </a:moveTo>
                <a:lnTo>
                  <a:pt x="6323188" y="0"/>
                </a:lnTo>
                <a:lnTo>
                  <a:pt x="6323188" y="4614218"/>
                </a:lnTo>
                <a:lnTo>
                  <a:pt x="0" y="4614218"/>
                </a:lnTo>
                <a:lnTo>
                  <a:pt x="0" y="0"/>
                </a:lnTo>
                <a:close/>
              </a:path>
            </a:pathLst>
          </a:custGeom>
          <a:blipFill>
            <a:blip r:embed="rId6"/>
            <a:stretch>
              <a:fillRect l="0" t="0" r="0" b="0"/>
            </a:stretch>
          </a:blipFill>
        </p:spPr>
      </p:sp>
      <p:sp>
        <p:nvSpPr>
          <p:cNvPr name="TextBox 8" id="8"/>
          <p:cNvSpPr txBox="true"/>
          <p:nvPr/>
        </p:nvSpPr>
        <p:spPr>
          <a:xfrm rot="0">
            <a:off x="1028689" y="793897"/>
            <a:ext cx="10692978" cy="1416939"/>
          </a:xfrm>
          <a:prstGeom prst="rect">
            <a:avLst/>
          </a:prstGeom>
        </p:spPr>
        <p:txBody>
          <a:bodyPr anchor="t" rtlCol="false" tIns="0" lIns="0" bIns="0" rIns="0">
            <a:spAutoFit/>
          </a:bodyPr>
          <a:lstStyle/>
          <a:p>
            <a:pPr algn="l" marL="0" indent="0" lvl="1">
              <a:lnSpc>
                <a:spcPts val="11057"/>
              </a:lnSpc>
            </a:pPr>
            <a:r>
              <a:rPr lang="en-US" sz="9699">
                <a:solidFill>
                  <a:srgbClr val="FFFFFF"/>
                </a:solidFill>
                <a:latin typeface="TT Supermolot Condensed Bold"/>
                <a:ea typeface="TT Supermolot Condensed Bold"/>
                <a:cs typeface="TT Supermolot Condensed Bold"/>
                <a:sym typeface="TT Supermolot Condensed Bold"/>
              </a:rPr>
              <a:t>Analisi e Valutazione</a:t>
            </a:r>
          </a:p>
        </p:txBody>
      </p:sp>
      <p:sp>
        <p:nvSpPr>
          <p:cNvPr name="TextBox 9" id="9"/>
          <p:cNvSpPr txBox="true"/>
          <p:nvPr/>
        </p:nvSpPr>
        <p:spPr>
          <a:xfrm rot="0">
            <a:off x="2313640" y="2434122"/>
            <a:ext cx="1317047" cy="865035"/>
          </a:xfrm>
          <a:prstGeom prst="rect">
            <a:avLst/>
          </a:prstGeom>
        </p:spPr>
        <p:txBody>
          <a:bodyPr anchor="t" rtlCol="false" tIns="0" lIns="0" bIns="0" rIns="0">
            <a:spAutoFit/>
          </a:bodyPr>
          <a:lstStyle/>
          <a:p>
            <a:pPr algn="ctr">
              <a:lnSpc>
                <a:spcPts val="6774"/>
              </a:lnSpc>
              <a:spcBef>
                <a:spcPct val="0"/>
              </a:spcBef>
            </a:pPr>
            <a:r>
              <a:rPr lang="en-US" sz="5942">
                <a:solidFill>
                  <a:srgbClr val="FFFFFF"/>
                </a:solidFill>
                <a:latin typeface="TT Supermolot Condensed Bold"/>
                <a:ea typeface="TT Supermolot Condensed Bold"/>
                <a:cs typeface="TT Supermolot Condensed Bold"/>
                <a:sym typeface="TT Supermolot Condensed Bold"/>
              </a:rPr>
              <a:t>DQN</a:t>
            </a:r>
          </a:p>
        </p:txBody>
      </p:sp>
      <p:sp>
        <p:nvSpPr>
          <p:cNvPr name="TextBox 10" id="10"/>
          <p:cNvSpPr txBox="true"/>
          <p:nvPr/>
        </p:nvSpPr>
        <p:spPr>
          <a:xfrm rot="0">
            <a:off x="3970426" y="8451711"/>
            <a:ext cx="1943474" cy="783038"/>
          </a:xfrm>
          <a:prstGeom prst="rect">
            <a:avLst/>
          </a:prstGeom>
        </p:spPr>
        <p:txBody>
          <a:bodyPr anchor="t" rtlCol="false" tIns="0" lIns="0" bIns="0" rIns="0">
            <a:spAutoFit/>
          </a:bodyPr>
          <a:lstStyle/>
          <a:p>
            <a:pPr algn="ctr">
              <a:lnSpc>
                <a:spcPts val="6140"/>
              </a:lnSpc>
              <a:spcBef>
                <a:spcPct val="0"/>
              </a:spcBef>
            </a:pPr>
            <a:r>
              <a:rPr lang="en-US" sz="5386">
                <a:solidFill>
                  <a:srgbClr val="FFFFFF"/>
                </a:solidFill>
                <a:latin typeface="TT Supermolot Condensed Bold"/>
                <a:ea typeface="TT Supermolot Condensed Bold"/>
                <a:cs typeface="TT Supermolot Condensed Bold"/>
                <a:sym typeface="TT Supermolot Condensed Bold"/>
              </a:rPr>
              <a:t>Dense</a:t>
            </a:r>
          </a:p>
        </p:txBody>
      </p:sp>
      <p:sp>
        <p:nvSpPr>
          <p:cNvPr name="TextBox 11" id="11"/>
          <p:cNvSpPr txBox="true"/>
          <p:nvPr/>
        </p:nvSpPr>
        <p:spPr>
          <a:xfrm rot="0">
            <a:off x="11818854" y="8451711"/>
            <a:ext cx="1943474" cy="783038"/>
          </a:xfrm>
          <a:prstGeom prst="rect">
            <a:avLst/>
          </a:prstGeom>
        </p:spPr>
        <p:txBody>
          <a:bodyPr anchor="t" rtlCol="false" tIns="0" lIns="0" bIns="0" rIns="0">
            <a:spAutoFit/>
          </a:bodyPr>
          <a:lstStyle/>
          <a:p>
            <a:pPr algn="ctr">
              <a:lnSpc>
                <a:spcPts val="6140"/>
              </a:lnSpc>
              <a:spcBef>
                <a:spcPct val="0"/>
              </a:spcBef>
            </a:pPr>
            <a:r>
              <a:rPr lang="en-US" sz="5386">
                <a:solidFill>
                  <a:srgbClr val="FFFFFF"/>
                </a:solidFill>
                <a:latin typeface="TT Supermolot Condensed Bold"/>
                <a:ea typeface="TT Supermolot Condensed Bold"/>
                <a:cs typeface="TT Supermolot Condensed Bold"/>
                <a:sym typeface="TT Supermolot Condensed Bold"/>
              </a:rPr>
              <a:t>1 Conv</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DAGK13zlQbA</dc:identifier>
  <dcterms:modified xsi:type="dcterms:W3CDTF">2011-08-01T06:04:30Z</dcterms:modified>
  <cp:revision>1</cp:revision>
  <dc:title>dl</dc:title>
</cp:coreProperties>
</file>