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7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0" r:id="rId20"/>
    <p:sldId id="261" r:id="rId21"/>
    <p:sldId id="262" r:id="rId22"/>
    <p:sldId id="263" r:id="rId23"/>
    <p:sldId id="264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99" autoAdjust="0"/>
  </p:normalViewPr>
  <p:slideViewPr>
    <p:cSldViewPr>
      <p:cViewPr varScale="1">
        <p:scale>
          <a:sx n="75" d="100"/>
          <a:sy n="75" d="100"/>
        </p:scale>
        <p:origin x="544" y="160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1.png"/><Relationship Id="rId5" Type="http://schemas.openxmlformats.org/officeDocument/2006/relationships/image" Target="../media/image4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3.png"/><Relationship Id="rId21" Type="http://schemas.openxmlformats.org/officeDocument/2006/relationships/image" Target="../media/image68.png"/><Relationship Id="rId7" Type="http://schemas.openxmlformats.org/officeDocument/2006/relationships/image" Target="../media/image7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2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.png"/><Relationship Id="rId4" Type="http://schemas.openxmlformats.org/officeDocument/2006/relationships/image" Target="../media/image4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hyperlink" Target="https://github.com/Sahmyook-4-team/ShopSphere-Backend.git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github.com/Sahmyook-4-team/ShopSphere-Frontend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0" y="2603500"/>
            <a:ext cx="7912100" cy="3086100"/>
          </a:xfrm>
          <a:prstGeom prst="rect">
            <a:avLst/>
          </a:prstGeom>
          <a:effectLst>
            <a:outerShdw blurRad="95022" dist="47521" dir="2700000">
              <a:srgbClr val="000000">
                <a:alpha val="45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4600" y="3302000"/>
            <a:ext cx="11468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0" i="0" u="none" strike="noStrike" spc="-100">
                <a:solidFill>
                  <a:srgbClr val="9DAEFF"/>
                </a:solidFill>
                <a:latin typeface="Noto Sans CJK KR Regular"/>
              </a:rPr>
              <a:t>ShopSphere </a:t>
            </a:r>
            <a:r>
              <a:rPr lang="ko-KR" sz="7000" b="0" i="0" u="none" strike="noStrike" spc="-100">
                <a:solidFill>
                  <a:srgbClr val="FFFFFF"/>
                </a:solidFill>
                <a:ea typeface="Noto Sans CJK KR Regular"/>
              </a:rPr>
              <a:t>쇼핑몰</a:t>
            </a:r>
            <a:r>
              <a:rPr lang="en-US" sz="7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7000" b="0" i="0" u="none" strike="noStrike" spc="-100">
                <a:solidFill>
                  <a:srgbClr val="FFFFFF"/>
                </a:solidFill>
                <a:ea typeface="Noto Sans CJK KR Regular"/>
              </a:rPr>
              <a:t>프로젝트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300" y="2844800"/>
            <a:ext cx="203200" cy="203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3300" y="2844800"/>
            <a:ext cx="203200" cy="203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4300" y="2844800"/>
            <a:ext cx="203200" cy="2032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46300" y="4978400"/>
            <a:ext cx="5740400" cy="256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Noto Sans CJK KR DemiLight"/>
              </a:rPr>
              <a:t>&lt;p style="</a:t>
            </a: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text-align:left;"&gt;Left&lt;/p&gt;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&lt;p style="text-align:center;"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DemiLight"/>
              </a:rPr>
              <a:t>&gt;Center&lt;/p&gt;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Noto Sans CJK KR DemiLight"/>
              </a:rPr>
              <a:t>&lt;p style="</a:t>
            </a: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text-align:right;"&gt;Right&lt;/p&gt;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-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-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DemiLight"/>
              </a:rPr>
              <a:t>-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6000" y="977900"/>
            <a:ext cx="850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46300" y="8051800"/>
            <a:ext cx="44196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프로젝트</a:t>
            </a:r>
            <a:r>
              <a:rPr lang="en-US" sz="2400" b="0" i="0" u="none" strike="noStrike">
                <a:solidFill>
                  <a:srgbClr val="FFFFFF"/>
                </a:solidFill>
                <a:latin typeface="Noto Sans CJK KR DemiLight"/>
              </a:rPr>
              <a:t> 2</a:t>
            </a: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팀</a:t>
            </a:r>
            <a:r>
              <a:rPr lang="en-US" sz="2400" b="0" i="0" u="none" strike="noStrike">
                <a:solidFill>
                  <a:srgbClr val="FFFFFF"/>
                </a:solidFill>
                <a:latin typeface="Noto Sans CJK KR DemiLight"/>
              </a:rPr>
              <a:t> </a:t>
            </a:r>
          </a:p>
          <a:p>
            <a:pPr lvl="0" algn="l">
              <a:lnSpc>
                <a:spcPct val="163510"/>
              </a:lnSpc>
            </a:pP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최진환</a:t>
            </a:r>
            <a:r>
              <a:rPr lang="en-US" sz="2400" b="0" i="0" u="none" strike="noStrike">
                <a:solidFill>
                  <a:srgbClr val="FFFFFF"/>
                </a:solidFill>
                <a:latin typeface="Noto Sans CJK KR DemiLight"/>
              </a:rPr>
              <a:t>, </a:t>
            </a: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박규태</a:t>
            </a:r>
            <a:r>
              <a:rPr lang="en-US" sz="2400" b="0" i="0" u="none" strike="noStrike">
                <a:solidFill>
                  <a:srgbClr val="FFFFFF"/>
                </a:solidFill>
                <a:latin typeface="Noto Sans CJK KR DemiLight"/>
              </a:rPr>
              <a:t>, </a:t>
            </a: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김동현</a:t>
            </a:r>
            <a:r>
              <a:rPr lang="en-US" sz="2400" b="0" i="0" u="none" strike="noStrike">
                <a:solidFill>
                  <a:srgbClr val="FFFFFF"/>
                </a:solidFill>
                <a:latin typeface="Noto Sans CJK KR DemiLight"/>
              </a:rPr>
              <a:t>, </a:t>
            </a:r>
            <a:r>
              <a:rPr lang="ko-KR" sz="2400" b="0" i="0" u="none" strike="noStrike">
                <a:solidFill>
                  <a:srgbClr val="FFFFFF"/>
                </a:solidFill>
                <a:ea typeface="Noto Sans CJK KR DemiLight"/>
              </a:rPr>
              <a:t>김윤진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971800" y="2438400"/>
            <a:ext cx="4876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&lt;User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71799" y="3314700"/>
            <a:ext cx="12228349" cy="670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971800" y="2438400"/>
            <a:ext cx="5257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&lt;Product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942348" y="3467100"/>
            <a:ext cx="10078452" cy="64494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971800" y="2438400"/>
            <a:ext cx="5257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&lt;Order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038600" y="3314700"/>
            <a:ext cx="10439400" cy="678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971800" y="2438400"/>
            <a:ext cx="5257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&lt;Cart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362200" y="3446635"/>
            <a:ext cx="14402981" cy="626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209800" y="2400300"/>
            <a:ext cx="7543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&lt;ProductCategory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114800" y="3352470"/>
            <a:ext cx="8610598" cy="643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209800" y="2400300"/>
            <a:ext cx="7543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&lt;Review 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테이블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71800" y="3218879"/>
            <a:ext cx="12102714" cy="672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209800" y="2400300"/>
            <a:ext cx="7543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상품등록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667000" y="3217151"/>
            <a:ext cx="13792200" cy="695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514600" y="2552700"/>
            <a:ext cx="50292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파일업로드 관련 흐름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(Class Diagram)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0" y="1638300"/>
            <a:ext cx="6324600" cy="8392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(E-R Digram)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446734" y="2628900"/>
            <a:ext cx="10345466" cy="7283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0" y="4343400"/>
            <a:ext cx="3479800" cy="3340100"/>
          </a:xfrm>
          <a:prstGeom prst="rect">
            <a:avLst/>
          </a:prstGeom>
          <a:effectLst>
            <a:outerShdw blurRad="110733" dist="51299" dir="2700000">
              <a:srgbClr val="000000">
                <a:alpha val="45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30500" y="2476500"/>
            <a:ext cx="70866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3600" b="0" i="0" u="none" strike="noStrike" spc="-100" dirty="0">
                <a:solidFill>
                  <a:srgbClr val="FFFFFF"/>
                </a:solidFill>
                <a:ea typeface="Noto Sans CJK KR Regular"/>
              </a:rPr>
              <a:t>프로젝트</a:t>
            </a:r>
            <a:r>
              <a:rPr lang="en-US" sz="3600" b="0" i="0" u="none" strike="noStrike" spc="-100" dirty="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 dirty="0">
                <a:solidFill>
                  <a:srgbClr val="FFFFFF"/>
                </a:solidFill>
                <a:ea typeface="Noto Sans CJK KR Regular"/>
              </a:rPr>
              <a:t>기능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14300" y="4813300"/>
            <a:ext cx="2603500" cy="431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716000" y="5397500"/>
            <a:ext cx="165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27000" y="5803900"/>
            <a:ext cx="2590800" cy="4064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3550900" y="5803900"/>
            <a:ext cx="6985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 spc="-100">
                <a:solidFill>
                  <a:srgbClr val="FFFFFF"/>
                </a:solidFill>
                <a:ea typeface="Noto Sans CJK KR Medium"/>
              </a:rPr>
              <a:t>별점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728700" y="6388100"/>
            <a:ext cx="165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27000" y="6794500"/>
            <a:ext cx="2590800" cy="406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09700" y="3746500"/>
            <a:ext cx="9410700" cy="4457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49000" y="5461000"/>
            <a:ext cx="825500" cy="8255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3589000" y="6781800"/>
            <a:ext cx="10922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 spc="-100">
                <a:solidFill>
                  <a:srgbClr val="FFFFFF"/>
                </a:solidFill>
                <a:ea typeface="Noto Sans CJK KR Medium"/>
              </a:rPr>
              <a:t>챗봇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09600" y="4813300"/>
            <a:ext cx="12700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200" b="0" i="0" u="none" strike="noStrike" spc="-100">
                <a:solidFill>
                  <a:srgbClr val="FFFFFF"/>
                </a:solidFill>
                <a:ea typeface="Noto Sans CJK KR Medium"/>
              </a:rPr>
              <a:t>리뷰작성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49500" y="1841500"/>
            <a:ext cx="3098800" cy="7823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프로젝트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개요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프로젝트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기능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프로젝트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일정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구축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및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설계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팀원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분담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>
                <a:solidFill>
                  <a:srgbClr val="9DAEFF"/>
                </a:solidFill>
                <a:ea typeface="Noto Sans CJK KR Regular"/>
              </a:rPr>
              <a:t>기술</a:t>
            </a:r>
            <a:r>
              <a:rPr lang="en-US" sz="3700" b="0" i="0" u="none" strike="noStrike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>
                <a:solidFill>
                  <a:srgbClr val="9DAEFF"/>
                </a:solidFill>
                <a:ea typeface="Noto Sans CJK KR Regular"/>
              </a:rPr>
              <a:t>스택</a:t>
            </a:r>
            <a:r>
              <a:rPr lang="en-US" sz="3700" b="0" i="0" u="none" strike="noStrike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기술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3700" b="0" i="0" u="none" strike="noStrike" spc="-100">
                <a:solidFill>
                  <a:srgbClr val="9DAEFF"/>
                </a:solidFill>
                <a:ea typeface="Noto Sans CJK KR Regular"/>
              </a:rPr>
              <a:t>시연</a:t>
            </a: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 ;</a:t>
            </a:r>
          </a:p>
          <a:p>
            <a:pPr lvl="0" algn="l">
              <a:lnSpc>
                <a:spcPct val="182600"/>
              </a:lnSpc>
            </a:pPr>
            <a:r>
              <a:rPr lang="en-US" sz="3700" b="0" i="0" u="none" strike="noStrike" spc="-100">
                <a:solidFill>
                  <a:srgbClr val="9DAEFF"/>
                </a:solidFill>
                <a:latin typeface="Noto Sans CJK KR Regular"/>
              </a:rPr>
              <a:t>Q&amp;A ;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6000" y="977900"/>
            <a:ext cx="850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95900" y="2070100"/>
            <a:ext cx="354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무신사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 + 4910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클론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프로젝트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10200" y="3060700"/>
            <a:ext cx="4038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MVP(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상품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구매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상품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검색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상품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등록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622800" y="6134100"/>
            <a:ext cx="354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프론트엔드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백엔드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, DB, 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배포</a:t>
            </a: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/</a:t>
            </a:r>
            <a:r>
              <a:rPr lang="ko-KR" sz="1800" b="0" i="0" u="none" strike="noStrike">
                <a:solidFill>
                  <a:srgbClr val="FFFFFF"/>
                </a:solidFill>
                <a:ea typeface="Noto Sans CJK KR Regular"/>
              </a:rPr>
              <a:t>운영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10200" y="4089400"/>
            <a:ext cx="3543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 dirty="0" err="1">
                <a:solidFill>
                  <a:srgbClr val="FFFFFF"/>
                </a:solidFill>
                <a:ea typeface="Noto Sans CJK KR Regular"/>
              </a:rPr>
              <a:t>간트</a:t>
            </a:r>
            <a:r>
              <a:rPr lang="en-US" sz="1800" b="0" i="0" u="none" strike="noStrike" dirty="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ea typeface="Noto Sans CJK KR Regular"/>
              </a:rPr>
              <a:t>차트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207000" y="5118100"/>
            <a:ext cx="501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UseCase, Sequence, Class, E-R Diagrame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84700" y="7150100"/>
            <a:ext cx="7797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Noto Sans CJK KR Regular"/>
              </a:rPr>
              <a:t>Spring Boot, React, MariaDB(RDS), AWS EC2, Docker, Github Actions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7900" y="2476500"/>
            <a:ext cx="70866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기술스택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9600" y="4483100"/>
            <a:ext cx="3454400" cy="4368800"/>
          </a:xfrm>
          <a:prstGeom prst="rect">
            <a:avLst/>
          </a:prstGeom>
          <a:effectLst>
            <a:outerShdw blurRad="118757" dist="53126" dir="2700000">
              <a:srgbClr val="000000">
                <a:alpha val="45000"/>
              </a:srgbClr>
            </a:outerShdw>
          </a:effectLst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35200" y="4762500"/>
            <a:ext cx="215900" cy="215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4300" y="4762500"/>
            <a:ext cx="215900" cy="215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3400" y="4762500"/>
            <a:ext cx="215900" cy="2159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7900" y="5156200"/>
            <a:ext cx="2641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프론트엔드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45200" y="4483100"/>
            <a:ext cx="3454400" cy="5511800"/>
          </a:xfrm>
          <a:prstGeom prst="rect">
            <a:avLst/>
          </a:prstGeom>
          <a:effectLst>
            <a:outerShdw blurRad="118757" dist="53126" dir="2700000">
              <a:srgbClr val="000000">
                <a:alpha val="45000"/>
              </a:srgbClr>
            </a:outerShdw>
          </a:effectLst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88100" y="4762500"/>
            <a:ext cx="215900" cy="215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07200" y="4762500"/>
            <a:ext cx="215900" cy="2159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26300" y="4762500"/>
            <a:ext cx="215900" cy="2159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6400800" y="5207000"/>
            <a:ext cx="2641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백엔드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72700" y="4445000"/>
            <a:ext cx="3454400" cy="5067300"/>
          </a:xfrm>
          <a:prstGeom prst="rect">
            <a:avLst/>
          </a:prstGeom>
          <a:effectLst>
            <a:outerShdw blurRad="118757" dist="53126" dir="2700000">
              <a:srgbClr val="000000">
                <a:alpha val="45000"/>
              </a:srgbClr>
            </a:outerShdw>
          </a:effectLst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15600" y="4711700"/>
            <a:ext cx="215900" cy="215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34700" y="4711700"/>
            <a:ext cx="215900" cy="215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53800" y="4711700"/>
            <a:ext cx="215900" cy="2159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541000" y="5232400"/>
            <a:ext cx="558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배포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63700" y="4432300"/>
            <a:ext cx="3454400" cy="4419600"/>
          </a:xfrm>
          <a:prstGeom prst="rect">
            <a:avLst/>
          </a:prstGeom>
          <a:effectLst>
            <a:outerShdw blurRad="118757" dist="53126" dir="2700000">
              <a:srgbClr val="000000">
                <a:alpha val="45000"/>
              </a:srgbClr>
            </a:outerShdw>
          </a:effectLst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554200" y="4711700"/>
            <a:ext cx="215900" cy="2159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73300" y="4711700"/>
            <a:ext cx="215900" cy="215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392400" y="4711700"/>
            <a:ext cx="215900" cy="215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0900" y="5727700"/>
            <a:ext cx="889000" cy="6223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503400" y="6057900"/>
            <a:ext cx="825500" cy="5207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46300" y="6527800"/>
            <a:ext cx="749300" cy="7493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44700" y="7607300"/>
            <a:ext cx="1282700" cy="6477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554200" y="6896100"/>
            <a:ext cx="850900" cy="8509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554200" y="7988300"/>
            <a:ext cx="889000" cy="6731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99200" y="5727700"/>
            <a:ext cx="774700" cy="7747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172200" y="6870700"/>
            <a:ext cx="1028700" cy="7366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34100" y="7975600"/>
            <a:ext cx="1295400" cy="5588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261100" y="8851900"/>
            <a:ext cx="939800" cy="9398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337800" y="5829300"/>
            <a:ext cx="850900" cy="9398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337800" y="6972300"/>
            <a:ext cx="850900" cy="8509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337800" y="8204200"/>
            <a:ext cx="990600" cy="965200"/>
          </a:xfrm>
          <a:prstGeom prst="rect">
            <a:avLst/>
          </a:prstGeom>
        </p:spPr>
      </p:pic>
      <p:sp>
        <p:nvSpPr>
          <p:cNvPr id="52" name="TextBox 52"/>
          <p:cNvSpPr txBox="1"/>
          <p:nvPr/>
        </p:nvSpPr>
        <p:spPr>
          <a:xfrm>
            <a:off x="14579600" y="5410200"/>
            <a:ext cx="2755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기타</a:t>
            </a:r>
            <a:r>
              <a:rPr lang="en-US" sz="2000" b="0" i="0" u="none" strike="noStrike">
                <a:solidFill>
                  <a:srgbClr val="9DAEFF"/>
                </a:solidFill>
                <a:latin typeface="Noto Sans CJK KR Regular"/>
              </a:rPr>
              <a:t> API &amp; </a:t>
            </a: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라이브러리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2997200" y="5854700"/>
            <a:ext cx="16510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300" b="0" i="0" u="none" strike="noStrike">
                <a:solidFill>
                  <a:srgbClr val="FFFFFF"/>
                </a:solidFill>
                <a:ea typeface="Pretendard Regular"/>
              </a:rPr>
              <a:t>리액트</a:t>
            </a:r>
            <a:r>
              <a:rPr lang="en-US" sz="2300" b="0" i="0" u="none" strike="noStrike">
                <a:solidFill>
                  <a:srgbClr val="FFFFFF"/>
                </a:solidFill>
                <a:latin typeface="Pretendard Regular"/>
              </a:rPr>
              <a:t> 19.1.0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494000" y="6172200"/>
            <a:ext cx="22606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Pretendard Regular"/>
              </a:rPr>
              <a:t>Google GenAI 1.5.0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060700" y="6731000"/>
            <a:ext cx="23368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Pretendard Regular"/>
              </a:rPr>
              <a:t>react-chartjs-2 5.3.0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378200" y="7747000"/>
            <a:ext cx="2082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Pretendard Regular"/>
              </a:rPr>
              <a:t>date-fns 4.1.0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5455900" y="7188200"/>
            <a:ext cx="2387600" cy="279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600" b="0" i="0" u="none" strike="noStrike">
                <a:solidFill>
                  <a:srgbClr val="FFFFFF"/>
                </a:solidFill>
                <a:latin typeface="Pretendard Regular"/>
              </a:rPr>
              <a:t>tosspayments-sdk  1.9.1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5595600" y="8166100"/>
            <a:ext cx="21463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>
                <a:solidFill>
                  <a:srgbClr val="FFFFFF"/>
                </a:solidFill>
                <a:latin typeface="Pretendard Regular"/>
              </a:rPr>
              <a:t>Kakao SDK 1.43.6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200900" y="5956300"/>
            <a:ext cx="21209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스프링</a:t>
            </a:r>
            <a:r>
              <a:rPr lang="en-US" sz="2000" b="0" i="0" u="none" strike="noStrike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Pretendard Regular"/>
              </a:rPr>
              <a:t>부트</a:t>
            </a:r>
            <a:r>
              <a:rPr lang="en-US" sz="2000" b="0" i="0" u="none" strike="noStrike">
                <a:solidFill>
                  <a:srgbClr val="FFFFFF"/>
                </a:solidFill>
                <a:latin typeface="Pretendard Regular"/>
              </a:rPr>
              <a:t> 3.4.5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7226300" y="7086600"/>
            <a:ext cx="21590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300" b="0" i="0" u="none" strike="noStrike">
                <a:solidFill>
                  <a:srgbClr val="FFFFFF"/>
                </a:solidFill>
                <a:latin typeface="Pretendard Regular"/>
              </a:rPr>
              <a:t>Spring Data JPA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620000" y="8178800"/>
            <a:ext cx="16129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FFFFFF"/>
                </a:solidFill>
                <a:latin typeface="Pretendard Regular"/>
              </a:rPr>
              <a:t>Spring Security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442200" y="8978900"/>
            <a:ext cx="3467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>
                <a:solidFill>
                  <a:srgbClr val="FFFFFF"/>
                </a:solidFill>
                <a:latin typeface="Pretendard Regular"/>
              </a:rPr>
              <a:t>Amazon RDS</a:t>
            </a:r>
          </a:p>
          <a:p>
            <a:pPr lvl="0" algn="l">
              <a:lnSpc>
                <a:spcPct val="99600"/>
              </a:lnSpc>
            </a:pPr>
            <a:r>
              <a:rPr lang="en-US" sz="2500" b="0" i="0" u="none" strike="noStrike" dirty="0">
                <a:solidFill>
                  <a:srgbClr val="FFFFFF"/>
                </a:solidFill>
                <a:latin typeface="Pretendard Regular"/>
              </a:rPr>
              <a:t> (MariaDB)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1493500" y="5994400"/>
            <a:ext cx="3771900" cy="685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Pretendard Regular"/>
              </a:rPr>
              <a:t>Amazon EC2 </a:t>
            </a:r>
          </a:p>
          <a:p>
            <a:pPr lvl="0" algn="l">
              <a:lnSpc>
                <a:spcPct val="99600"/>
              </a:lnSpc>
            </a:pPr>
            <a:r>
              <a:rPr lang="en-US" sz="2100" b="0" i="0" u="none" strike="noStrike">
                <a:solidFill>
                  <a:srgbClr val="FFFFFF"/>
                </a:solidFill>
                <a:latin typeface="Pretendard Regular"/>
              </a:rPr>
              <a:t>(t2.micro)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1391900" y="7175500"/>
            <a:ext cx="2032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FFFFFF"/>
                </a:solidFill>
                <a:latin typeface="Pretendard Regular"/>
              </a:rPr>
              <a:t>Docker 28.3.1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379200" y="8534400"/>
            <a:ext cx="21463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FFFFFF"/>
                </a:solidFill>
                <a:latin typeface="Pretendard Regular"/>
              </a:rPr>
              <a:t>Github Actions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7900" y="24765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팀원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분담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2882900" y="6388100"/>
            <a:ext cx="51435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6807200" y="6350000"/>
            <a:ext cx="51435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16200000">
            <a:off x="11061700" y="6299200"/>
            <a:ext cx="5143500" cy="12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7900" y="3810000"/>
            <a:ext cx="15113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2900" b="0" i="0" u="none" strike="noStrike">
                <a:solidFill>
                  <a:srgbClr val="FFFFFF"/>
                </a:solidFill>
                <a:latin typeface="Noto Sans CJK KR Regular"/>
              </a:rPr>
              <a:t>최진환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45200" y="3810000"/>
            <a:ext cx="15113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2900" b="0" i="0" u="none" strike="noStrike">
                <a:solidFill>
                  <a:srgbClr val="FFFFFF"/>
                </a:solidFill>
                <a:latin typeface="Noto Sans CJK KR Regular"/>
              </a:rPr>
              <a:t>박규태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019800" y="4660900"/>
            <a:ext cx="3200400" cy="242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Thin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Thin"/>
              </a:rPr>
              <a:t> 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전체적인 백엔드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챗봇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판매자 관련 기능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1:1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문의 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(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판매자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93300" y="3911600"/>
            <a:ext cx="15113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2900" b="0" i="0" u="none" strike="noStrike">
                <a:solidFill>
                  <a:srgbClr val="FFFFFF"/>
                </a:solidFill>
                <a:latin typeface="Noto Sans CJK KR Regular"/>
              </a:rPr>
              <a:t>김동현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67900" y="4762500"/>
            <a:ext cx="3200400" cy="242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Thin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Thin"/>
              </a:rPr>
              <a:t> 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카카오 로그인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토스 결제 구현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chemeClr val="lt1"/>
                </a:solidFill>
                <a:latin typeface="Noto Sans CJK KR Regular"/>
              </a:rPr>
              <a:t>다이어그램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CSS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 수정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427200" y="3911600"/>
            <a:ext cx="1511300" cy="520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2900" b="0" i="0" u="none" strike="noStrike">
                <a:solidFill>
                  <a:srgbClr val="FFFFFF"/>
                </a:solidFill>
                <a:latin typeface="Noto Sans CJK KR Regular"/>
              </a:rPr>
              <a:t>김윤진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414500" y="4749800"/>
            <a:ext cx="3200400" cy="242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Thin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Thin"/>
              </a:rPr>
              <a:t> 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페이지 디자인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장바구니 구현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1:1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 문의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(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구매자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)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READ.ME(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예정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)</a:t>
            </a:r>
          </a:p>
        </p:txBody>
      </p:sp>
      <p:sp>
        <p:nvSpPr>
          <p:cNvPr id="27" name="TextBox 22"/>
          <p:cNvSpPr txBox="1"/>
          <p:nvPr/>
        </p:nvSpPr>
        <p:spPr>
          <a:xfrm>
            <a:off x="1828800" y="4775200"/>
            <a:ext cx="3200400" cy="242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Thin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Thin"/>
              </a:rPr>
              <a:t> 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전체적인 프론트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일부분의 백엔드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배포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/</a:t>
            </a:r>
            <a:r>
              <a:rPr lang="ko-KR" altLang="en-US" sz="2900" b="0" i="0" u="none" strike="noStrike">
                <a:solidFill>
                  <a:srgbClr val="FFFFFF"/>
                </a:solidFill>
                <a:ea typeface="Noto Sans CJK KR Regular"/>
              </a:rPr>
              <a:t>운영</a:t>
            </a:r>
          </a:p>
          <a:p>
            <a:pPr lvl="0" algn="l">
              <a:lnSpc>
                <a:spcPct val="143590"/>
              </a:lnSpc>
              <a:defRPr/>
            </a:pPr>
            <a:r>
              <a:rPr lang="ko-KR" sz="29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  <a:r>
              <a:rPr lang="en-US" altLang="ko-KR" sz="2900" b="0" i="0" u="none" strike="noStrike">
                <a:solidFill>
                  <a:srgbClr val="FFFFFF"/>
                </a:solidFill>
                <a:ea typeface="Noto Sans CJK KR Regular"/>
              </a:rPr>
              <a:t>CI/CD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7900" y="24765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깃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레파지토리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및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기술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시연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0" y="4783455"/>
            <a:ext cx="60198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hlinkClick r:id="rId9"/>
              </a:rPr>
              <a:t>https://github.com/Sahmyook-4-team/ShopSphere-Frontend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5676900"/>
            <a:ext cx="66294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  <a:hlinkClick r:id="rId10"/>
              </a:rPr>
              <a:t>https://github.com/Sahmyook-4-team/ShopSphere-Backend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7900" y="2476500"/>
            <a:ext cx="70866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Q&amp;A 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14700" y="4775200"/>
            <a:ext cx="11468100" cy="1257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000" b="0" i="0" u="none" strike="noStrike" spc="-200">
                <a:solidFill>
                  <a:srgbClr val="9DAEFF"/>
                </a:solidFill>
                <a:ea typeface="Noto Sans CJK KR Regular"/>
              </a:rPr>
              <a:t>자유롭게</a:t>
            </a:r>
            <a:r>
              <a:rPr lang="en-US" sz="7000" b="0" i="0" u="none" strike="noStrike" spc="-200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7000" b="0" i="0" u="none" strike="noStrike" spc="-200">
                <a:solidFill>
                  <a:srgbClr val="FFFFFF"/>
                </a:solidFill>
                <a:ea typeface="Noto Sans CJK KR Regular"/>
              </a:rPr>
              <a:t>질문해주세요</a:t>
            </a:r>
            <a:r>
              <a:rPr lang="en-US" sz="7000" b="0" i="0" u="none" strike="noStrike" spc="-200">
                <a:solidFill>
                  <a:srgbClr val="FFFFFF"/>
                </a:solidFill>
                <a:latin typeface="Noto Sans CJK KR Regular"/>
              </a:rPr>
              <a:t>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04700" y="6540500"/>
            <a:ext cx="5207000" cy="143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7679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Thin"/>
              </a:rPr>
              <a:t>ㄴ</a:t>
            </a:r>
            <a:r>
              <a:rPr lang="en-US" sz="2000" b="0" i="0" u="none" strike="noStrike">
                <a:solidFill>
                  <a:srgbClr val="9DAEFF"/>
                </a:solidFill>
                <a:latin typeface="Noto Sans CJK KR Thin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자세한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스케줄</a:t>
            </a:r>
          </a:p>
          <a:p>
            <a:pPr lvl="0" algn="l">
              <a:lnSpc>
                <a:spcPct val="17679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중간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체크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일정</a:t>
            </a:r>
          </a:p>
          <a:p>
            <a:pPr lvl="0" algn="l">
              <a:lnSpc>
                <a:spcPct val="176790"/>
              </a:lnSpc>
            </a:pPr>
            <a:r>
              <a:rPr lang="ko-KR" sz="2000" b="0" i="0" u="none" strike="noStrike">
                <a:solidFill>
                  <a:srgbClr val="9DAEFF"/>
                </a:solidFill>
                <a:ea typeface="Noto Sans CJK KR Regular"/>
              </a:rPr>
              <a:t>ㄴ</a:t>
            </a:r>
            <a:r>
              <a:rPr lang="en-US" sz="2000" b="0" i="0" u="none" strike="noStrike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의사결정프로세스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 </a:t>
            </a:r>
            <a:r>
              <a:rPr lang="ko-KR" sz="2000" b="0" i="0" u="none" strike="noStrike">
                <a:solidFill>
                  <a:srgbClr val="FFFFFF"/>
                </a:solidFill>
                <a:ea typeface="Noto Sans CJK KR Regular"/>
              </a:rPr>
              <a:t>등등등</a:t>
            </a:r>
            <a:r>
              <a:rPr lang="en-US" sz="2000" b="0" i="0" u="none" strike="noStrike">
                <a:solidFill>
                  <a:srgbClr val="FFFFFF"/>
                </a:solidFill>
                <a:latin typeface="Noto Sans CJK KR Regular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47900" y="2438400"/>
            <a:ext cx="70866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프로젝트</a:t>
            </a:r>
            <a:r>
              <a:rPr lang="en-US" sz="36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개요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6000" y="977900"/>
            <a:ext cx="850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60600" y="46101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>
                <a:solidFill>
                  <a:srgbClr val="9DAEFF"/>
                </a:solidFill>
                <a:ea typeface="Noto Sans CJK KR Regular"/>
              </a:rPr>
              <a:t>프로젝트</a:t>
            </a: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9DAEFF"/>
                </a:solidFill>
                <a:ea typeface="Noto Sans CJK KR Regular"/>
              </a:rPr>
              <a:t>명</a:t>
            </a: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60700" y="5245100"/>
            <a:ext cx="6159500" cy="52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Noto Sans CJK KR Regular"/>
              </a:rPr>
              <a:t>ShopSphere </a:t>
            </a:r>
            <a:r>
              <a:rPr lang="ko-KR" sz="2900" b="0" i="0" u="none" strike="noStrike" spc="-100">
                <a:solidFill>
                  <a:srgbClr val="FFFFFF"/>
                </a:solidFill>
                <a:ea typeface="Noto Sans CJK KR Regular"/>
              </a:rPr>
              <a:t>쇼핑몰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60600" y="64643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>
                <a:solidFill>
                  <a:srgbClr val="9DAEFF"/>
                </a:solidFill>
                <a:ea typeface="Noto Sans CJK KR Regular"/>
              </a:rPr>
              <a:t>개발</a:t>
            </a: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 </a:t>
            </a:r>
            <a:r>
              <a:rPr lang="ko-KR" sz="1800" b="0" i="0" u="none" strike="noStrike">
                <a:solidFill>
                  <a:srgbClr val="9DAEFF"/>
                </a:solidFill>
                <a:ea typeface="Noto Sans CJK KR Regular"/>
              </a:rPr>
              <a:t>일정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19400" y="7086600"/>
            <a:ext cx="2463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05.08~07.15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01200" y="46228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1800" b="0" i="0" u="none" strike="noStrike">
                <a:solidFill>
                  <a:srgbClr val="9DAEFF"/>
                </a:solidFill>
                <a:ea typeface="Noto Sans CJK KR Regular"/>
              </a:rPr>
              <a:t>특징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72700" y="5232400"/>
            <a:ext cx="6388100" cy="304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MVC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패턴을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이용한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웹개발</a:t>
            </a:r>
          </a:p>
          <a:p>
            <a:pPr lvl="0" algn="l">
              <a:lnSpc>
                <a:spcPct val="182600"/>
              </a:lnSpc>
            </a:pP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카카오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로그인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,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토스를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이용한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구매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구현</a:t>
            </a:r>
          </a:p>
          <a:p>
            <a:pPr lvl="0" algn="l">
              <a:lnSpc>
                <a:spcPct val="182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Docker + Github Actions =&gt; CI/CD</a:t>
            </a:r>
          </a:p>
          <a:p>
            <a:pPr lvl="0" algn="l">
              <a:lnSpc>
                <a:spcPct val="182600"/>
              </a:lnSpc>
            </a:pP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챗봇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도우미</a:t>
            </a:r>
            <a:r>
              <a:rPr lang="en-US" sz="3000" b="0" i="0" u="none" strike="noStrike" spc="-10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000" b="0" i="0" u="none" strike="noStrike" spc="-100">
                <a:solidFill>
                  <a:srgbClr val="FFFFFF"/>
                </a:solidFill>
                <a:ea typeface="Noto Sans CJK KR Regular"/>
              </a:rPr>
              <a:t>도입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94100"/>
            <a:ext cx="16459200" cy="5930900"/>
          </a:xfrm>
          <a:prstGeom prst="rect">
            <a:avLst/>
          </a:prstGeom>
          <a:effectLst>
            <a:outerShdw blurRad="349665" dist="91159" dir="2700000">
              <a:srgbClr val="000000">
                <a:alpha val="45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3441700" y="6553200"/>
            <a:ext cx="51435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7100" y="4673600"/>
            <a:ext cx="762000" cy="16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0700" y="5308600"/>
            <a:ext cx="762000" cy="165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32700" y="5943600"/>
            <a:ext cx="7391400" cy="165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2700" y="6578600"/>
            <a:ext cx="1384300" cy="165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7213600"/>
            <a:ext cx="6146800" cy="165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0" y="7861300"/>
            <a:ext cx="6146800" cy="165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24100" y="8496300"/>
            <a:ext cx="2667000" cy="165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6000" y="977900"/>
            <a:ext cx="1358900" cy="8432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</a:pPr>
            <a:r>
              <a:rPr lang="en-US" sz="1800" b="0" i="0" u="none" strike="noStrike">
                <a:solidFill>
                  <a:srgbClr val="FFFFFF">
                    <a:alpha val="18824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146800" y="37084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2025. 05.08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324100" y="4546600"/>
            <a:ext cx="3949700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요구사항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분석</a:t>
            </a:r>
          </a:p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 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기능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정의</a:t>
            </a:r>
          </a:p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Light"/>
              </a:rPr>
              <a:t> 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UI/UX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설계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324100" y="6362700"/>
            <a:ext cx="3949700" cy="2425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Light"/>
              </a:rPr>
              <a:t> 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DB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설계</a:t>
            </a:r>
          </a:p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 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백엔드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개발</a:t>
            </a:r>
          </a:p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프론트엔드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개발</a:t>
            </a:r>
          </a:p>
          <a:p>
            <a:pPr lvl="0" algn="l">
              <a:lnSpc>
                <a:spcPct val="143590"/>
              </a:lnSpc>
            </a:pPr>
            <a:r>
              <a:rPr lang="ko-KR" sz="2900" b="0" i="0" u="none" strike="noStrike">
                <a:solidFill>
                  <a:srgbClr val="9DAEFF"/>
                </a:solidFill>
                <a:ea typeface="Noto Sans CJK KR Light"/>
              </a:rPr>
              <a:t>ㄴ</a:t>
            </a:r>
            <a:r>
              <a:rPr lang="en-US" sz="2900" b="0" i="0" u="none" strike="noStrike">
                <a:solidFill>
                  <a:srgbClr val="9DAE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배포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및</a:t>
            </a:r>
            <a:r>
              <a:rPr lang="en-US" sz="2900" b="0" i="0" u="none" strike="noStrike">
                <a:solidFill>
                  <a:srgbClr val="FFFFFF"/>
                </a:solidFill>
                <a:latin typeface="Noto Sans CJK KR Light"/>
              </a:rPr>
              <a:t> </a:t>
            </a:r>
            <a:r>
              <a:rPr lang="ko-KR" sz="2900" b="0" i="0" u="none" strike="noStrike">
                <a:solidFill>
                  <a:srgbClr val="FFFFFF"/>
                </a:solidFill>
                <a:ea typeface="Noto Sans CJK KR Light"/>
              </a:rPr>
              <a:t>운영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410700" y="37084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2025. 06.15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74600" y="3810000"/>
            <a:ext cx="1244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2025. 07.01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951200" y="3708400"/>
            <a:ext cx="2425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en-US" sz="1800" b="0" i="0" u="none" strike="noStrike">
                <a:solidFill>
                  <a:srgbClr val="9DAEFF"/>
                </a:solidFill>
                <a:latin typeface="Noto Sans CJK KR Regular"/>
              </a:rPr>
              <a:t>2025.07.15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983C4896-174E-E38C-52E3-1E3FF1C3097C}"/>
              </a:ext>
            </a:extLst>
          </p:cNvPr>
          <p:cNvSpPr txBox="1"/>
          <p:nvPr/>
        </p:nvSpPr>
        <p:spPr>
          <a:xfrm>
            <a:off x="2400300" y="2628900"/>
            <a:ext cx="70866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2600"/>
              </a:lnSpc>
            </a:pPr>
            <a:r>
              <a:rPr lang="ko-KR" sz="3600" b="0" i="0" u="none" strike="noStrike" spc="-100" dirty="0">
                <a:solidFill>
                  <a:srgbClr val="FFFFFF"/>
                </a:solidFill>
                <a:ea typeface="Noto Sans CJK KR Regular"/>
              </a:rPr>
              <a:t>개발</a:t>
            </a:r>
            <a:r>
              <a:rPr lang="en-US" sz="3600" b="0" i="0" u="none" strike="noStrike" spc="-100" dirty="0">
                <a:solidFill>
                  <a:srgbClr val="FFFFFF"/>
                </a:solidFill>
                <a:latin typeface="Noto Sans CJK KR Regular"/>
              </a:rPr>
              <a:t> </a:t>
            </a:r>
            <a:r>
              <a:rPr lang="ko-KR" sz="3600" b="0" i="0" u="none" strike="noStrike" spc="-100" dirty="0">
                <a:solidFill>
                  <a:srgbClr val="FFFFFF"/>
                </a:solidFill>
                <a:ea typeface="Noto Sans CJK KR Regular"/>
              </a:rPr>
              <a:t>일정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286000" y="1600199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시스템 아키텍쳐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)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971800" y="2933700"/>
            <a:ext cx="12873741" cy="6324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2286000" y="1600199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(UseCase Diagram)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191000" y="2400300"/>
            <a:ext cx="3166861" cy="77343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144000" y="1989349"/>
            <a:ext cx="4880451" cy="7954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3200400" y="2819400"/>
            <a:ext cx="27432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상품검색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95600" y="3771900"/>
            <a:ext cx="12107964" cy="5144217"/>
          </a:xfrm>
          <a:prstGeom prst="rect">
            <a:avLst/>
          </a:prstGeom>
        </p:spPr>
      </p:pic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(Sequence Diagram)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3200400" y="2819400"/>
            <a:ext cx="27432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상품등록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(Sequence Diagram)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33600" y="4000500"/>
            <a:ext cx="14607819" cy="5181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38700" y="850900"/>
            <a:ext cx="1003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web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832600" y="812800"/>
            <a:ext cx="27432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programming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591800" y="850900"/>
            <a:ext cx="1282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team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700000" y="812800"/>
            <a:ext cx="15113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3000" b="0" i="0" u="none" strike="noStrike" spc="-100">
                <a:solidFill>
                  <a:srgbClr val="FFFFFF"/>
                </a:solidFill>
                <a:latin typeface="Noto Sans CJK KR Medium"/>
              </a:rPr>
              <a:t>project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300" y="927100"/>
            <a:ext cx="1358900" cy="8432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 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16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17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18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19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20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21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22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23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24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25</a:t>
            </a:r>
          </a:p>
          <a:p>
            <a:pPr lvl="0" algn="l">
              <a:lnSpc>
                <a:spcPct val="163510"/>
              </a:lnSpc>
              <a:defRPr/>
            </a:pPr>
            <a:r>
              <a:rPr lang="en-US" sz="1800" b="0" i="0" u="none" strike="noStrike">
                <a:solidFill>
                  <a:srgbClr val="FFFFFF">
                    <a:alpha val="18820"/>
                  </a:srgbClr>
                </a:solidFill>
                <a:latin typeface="Noto Sans CJK KR DemiLight"/>
              </a:rPr>
              <a:t>26</a:t>
            </a:r>
          </a:p>
        </p:txBody>
      </p:sp>
      <p:sp>
        <p:nvSpPr>
          <p:cNvPr id="31" name="TextBox 5"/>
          <p:cNvSpPr txBox="1"/>
          <p:nvPr/>
        </p:nvSpPr>
        <p:spPr>
          <a:xfrm>
            <a:off x="3200400" y="2819400"/>
            <a:ext cx="27432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&lt;</a:t>
            </a: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상품구매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&gt;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2438400" y="1676400"/>
            <a:ext cx="70866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82600"/>
              </a:lnSpc>
              <a:defRPr/>
            </a:pPr>
            <a:r>
              <a:rPr lang="ko-KR" altLang="en-US" sz="3600" b="0" i="0" u="none" strike="noStrike" spc="-100">
                <a:solidFill>
                  <a:srgbClr val="FFFFFF"/>
                </a:solidFill>
                <a:ea typeface="Noto Sans CJK KR Regular"/>
              </a:rPr>
              <a:t>구축 및 설계 </a:t>
            </a:r>
            <a:r>
              <a:rPr lang="en-US" altLang="ko-KR" sz="3600" b="0" i="0" u="none" strike="noStrike" spc="-100">
                <a:solidFill>
                  <a:srgbClr val="FFFFFF"/>
                </a:solidFill>
                <a:ea typeface="Noto Sans CJK KR Regular"/>
              </a:rPr>
              <a:t>(Sequence Diagram)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124200" y="3763513"/>
            <a:ext cx="10972800" cy="6256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1060</Words>
  <Application>Microsoft Macintosh PowerPoint</Application>
  <PresentationFormat>사용자 지정</PresentationFormat>
  <Paragraphs>652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CJK KR DemiLight</vt:lpstr>
      <vt:lpstr>Noto Sans CJK KR Light</vt:lpstr>
      <vt:lpstr>Noto Sans CJK KR Medium</vt:lpstr>
      <vt:lpstr>Noto Sans CJK KR Regular</vt:lpstr>
      <vt:lpstr>Noto Sans CJK KR Thin</vt:lpstr>
      <vt:lpstr>Pretendard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김윤진</cp:lastModifiedBy>
  <cp:revision>34</cp:revision>
  <dcterms:created xsi:type="dcterms:W3CDTF">2006-08-16T00:00:00Z</dcterms:created>
  <dcterms:modified xsi:type="dcterms:W3CDTF">2025-08-08T06:13:14Z</dcterms:modified>
  <cp:version/>
</cp:coreProperties>
</file>