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3" y="2702968"/>
            <a:ext cx="8791575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7300" b="1" u="sng" dirty="0" err="1" smtClean="0">
                <a:solidFill>
                  <a:schemeClr val="accent3">
                    <a:lumMod val="50000"/>
                  </a:schemeClr>
                </a:solidFill>
              </a:rPr>
              <a:t>GREEnDESTINATION</a:t>
            </a:r>
            <a:r>
              <a:rPr lang="en-IN" sz="7300" b="1" u="sng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IN" sz="7300" b="1" u="sng" dirty="0">
                <a:solidFill>
                  <a:schemeClr val="accent3">
                    <a:lumMod val="50000"/>
                  </a:schemeClr>
                </a:solidFill>
              </a:rPr>
              <a:t>EMPLOYEE ATTRITION PROJECT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1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u="sng" dirty="0" smtClean="0"/>
              <a:t>Attrition vs years with current manager</a:t>
            </a:r>
            <a:endParaRPr lang="en-IN" sz="4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4436428" cy="4504010"/>
          </a:xfrm>
        </p:spPr>
        <p:txBody>
          <a:bodyPr/>
          <a:lstStyle/>
          <a:p>
            <a:r>
              <a:rPr lang="en-US" i="1" dirty="0" smtClean="0">
                <a:solidFill>
                  <a:srgbClr val="FF0000"/>
                </a:solidFill>
              </a:rPr>
              <a:t>The </a:t>
            </a:r>
            <a:r>
              <a:rPr lang="en-US" i="1" dirty="0">
                <a:solidFill>
                  <a:srgbClr val="FF0000"/>
                </a:solidFill>
              </a:rPr>
              <a:t>years worked under the current manager has a </a:t>
            </a:r>
            <a:r>
              <a:rPr lang="en-US" i="1" dirty="0" smtClean="0">
                <a:solidFill>
                  <a:srgbClr val="FF0000"/>
                </a:solidFill>
              </a:rPr>
              <a:t>significant affect on attrition</a:t>
            </a:r>
            <a:endParaRPr lang="en-US" i="1" dirty="0">
              <a:solidFill>
                <a:srgbClr val="FF0000"/>
              </a:solidFill>
            </a:endParaRPr>
          </a:p>
          <a:p>
            <a:r>
              <a:rPr lang="en-US" i="1" dirty="0" smtClean="0">
                <a:solidFill>
                  <a:srgbClr val="FF0000"/>
                </a:solidFill>
              </a:rPr>
              <a:t>More </a:t>
            </a:r>
            <a:r>
              <a:rPr lang="en-US" i="1" dirty="0">
                <a:solidFill>
                  <a:srgbClr val="FF0000"/>
                </a:solidFill>
              </a:rPr>
              <a:t>time an employee has worked under the current manager the less likely they are to leave their job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726" y="2249487"/>
            <a:ext cx="6035040" cy="450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13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u="sng" dirty="0" smtClean="0"/>
              <a:t>Attrition vs prior experience</a:t>
            </a:r>
            <a:endParaRPr lang="en-IN" sz="4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4841377" cy="4517073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rgbClr val="FFFF00"/>
                </a:solidFill>
              </a:rPr>
              <a:t>Employees that have worked for more than 4 companies prior to the current job are more likely to leave their </a:t>
            </a:r>
            <a:r>
              <a:rPr lang="en-US" i="1" dirty="0" smtClean="0">
                <a:solidFill>
                  <a:srgbClr val="FFFF00"/>
                </a:solidFill>
              </a:rPr>
              <a:t>jobs(≈30% chance)</a:t>
            </a:r>
            <a:endParaRPr lang="en-US" i="1" dirty="0">
              <a:solidFill>
                <a:srgbClr val="FFFF00"/>
              </a:solidFill>
            </a:endParaRPr>
          </a:p>
          <a:p>
            <a:r>
              <a:rPr lang="en-US" i="1" dirty="0" smtClean="0">
                <a:solidFill>
                  <a:srgbClr val="FFFF00"/>
                </a:solidFill>
              </a:rPr>
              <a:t>In </a:t>
            </a:r>
            <a:r>
              <a:rPr lang="en-US" i="1" dirty="0">
                <a:solidFill>
                  <a:srgbClr val="FFFF00"/>
                </a:solidFill>
              </a:rPr>
              <a:t>general </a:t>
            </a:r>
            <a:r>
              <a:rPr lang="en-US" i="1" dirty="0" smtClean="0">
                <a:solidFill>
                  <a:srgbClr val="FFFF00"/>
                </a:solidFill>
              </a:rPr>
              <a:t> </a:t>
            </a:r>
            <a:r>
              <a:rPr lang="en-US" i="1" dirty="0">
                <a:solidFill>
                  <a:srgbClr val="FFFF00"/>
                </a:solidFill>
              </a:rPr>
              <a:t>higher the prior experience more likely an employee is to leave </a:t>
            </a:r>
            <a:r>
              <a:rPr lang="en-US" i="1" dirty="0" smtClean="0">
                <a:solidFill>
                  <a:srgbClr val="FFFF00"/>
                </a:solidFill>
              </a:rPr>
              <a:t>their job.</a:t>
            </a:r>
            <a:endParaRPr lang="en-US" i="1" dirty="0">
              <a:solidFill>
                <a:srgbClr val="FFFF00"/>
              </a:solidFill>
            </a:endParaRPr>
          </a:p>
          <a:p>
            <a:r>
              <a:rPr lang="en-US" i="1" dirty="0">
                <a:solidFill>
                  <a:srgbClr val="FFFF00"/>
                </a:solidFill>
              </a:rPr>
              <a:t>F</a:t>
            </a:r>
            <a:r>
              <a:rPr lang="en-US" i="1" dirty="0" smtClean="0">
                <a:solidFill>
                  <a:srgbClr val="FFFF00"/>
                </a:solidFill>
              </a:rPr>
              <a:t>reshers </a:t>
            </a:r>
            <a:r>
              <a:rPr lang="en-US" i="1" dirty="0">
                <a:solidFill>
                  <a:srgbClr val="FFFF00"/>
                </a:solidFill>
              </a:rPr>
              <a:t>are the least likely to their </a:t>
            </a:r>
            <a:r>
              <a:rPr lang="en-US" i="1" dirty="0" smtClean="0">
                <a:solidFill>
                  <a:srgbClr val="FFFF00"/>
                </a:solidFill>
              </a:rPr>
              <a:t>jobs(≈12% chance)</a:t>
            </a:r>
            <a:endParaRPr lang="en-US" i="1" dirty="0">
              <a:solidFill>
                <a:srgbClr val="FFFF00"/>
              </a:solidFill>
            </a:endParaRP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669" y="2249487"/>
            <a:ext cx="5878285" cy="451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40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u="sng" dirty="0" smtClean="0"/>
              <a:t>Attrition vs gender</a:t>
            </a:r>
            <a:endParaRPr lang="en-IN" sz="4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4893627" cy="4203564"/>
          </a:xfrm>
        </p:spPr>
        <p:txBody>
          <a:bodyPr/>
          <a:lstStyle/>
          <a:p>
            <a:endParaRPr lang="en-US" dirty="0" smtClean="0"/>
          </a:p>
          <a:p>
            <a:r>
              <a:rPr lang="en-US" i="1" dirty="0" smtClean="0">
                <a:solidFill>
                  <a:srgbClr val="FF0000"/>
                </a:solidFill>
              </a:rPr>
              <a:t>Male </a:t>
            </a:r>
            <a:r>
              <a:rPr lang="en-US" i="1" dirty="0">
                <a:solidFill>
                  <a:srgbClr val="FF0000"/>
                </a:solidFill>
              </a:rPr>
              <a:t>employees are more likely to quit </a:t>
            </a:r>
            <a:r>
              <a:rPr lang="en-US" i="1" dirty="0" smtClean="0">
                <a:solidFill>
                  <a:srgbClr val="FF0000"/>
                </a:solidFill>
              </a:rPr>
              <a:t>their </a:t>
            </a:r>
            <a:r>
              <a:rPr lang="en-US" i="1" dirty="0">
                <a:solidFill>
                  <a:srgbClr val="FF0000"/>
                </a:solidFill>
              </a:rPr>
              <a:t>jobs compared to female employees though the disparity is not very significant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047" y="2249487"/>
            <a:ext cx="5826034" cy="449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19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 smtClean="0"/>
              <a:t>Attrition vs marital status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684916"/>
            <a:ext cx="4527868" cy="3541714"/>
          </a:xfrm>
        </p:spPr>
        <p:txBody>
          <a:bodyPr>
            <a:normAutofit fontScale="47500" lnSpcReduction="20000"/>
          </a:bodyPr>
          <a:lstStyle/>
          <a:p>
            <a:r>
              <a:rPr lang="en-US" sz="4400" i="1" dirty="0">
                <a:solidFill>
                  <a:srgbClr val="FF0000"/>
                </a:solidFill>
              </a:rPr>
              <a:t>Unmarried or single employees have </a:t>
            </a:r>
            <a:r>
              <a:rPr lang="en-US" sz="4400" i="1" dirty="0" smtClean="0">
                <a:solidFill>
                  <a:srgbClr val="FF0000"/>
                </a:solidFill>
              </a:rPr>
              <a:t>a </a:t>
            </a:r>
            <a:r>
              <a:rPr lang="en-US" sz="4400" i="1" dirty="0">
                <a:solidFill>
                  <a:srgbClr val="FF0000"/>
                </a:solidFill>
              </a:rPr>
              <a:t>≈26% </a:t>
            </a:r>
            <a:r>
              <a:rPr lang="en-US" sz="4400" i="1" dirty="0" smtClean="0">
                <a:solidFill>
                  <a:srgbClr val="FF0000"/>
                </a:solidFill>
              </a:rPr>
              <a:t>chance of </a:t>
            </a:r>
            <a:r>
              <a:rPr lang="en-US" sz="4400" i="1" dirty="0">
                <a:solidFill>
                  <a:srgbClr val="FF0000"/>
                </a:solidFill>
              </a:rPr>
              <a:t>quitting their </a:t>
            </a:r>
            <a:r>
              <a:rPr lang="en-US" sz="4400" i="1" dirty="0" smtClean="0">
                <a:solidFill>
                  <a:srgbClr val="FF0000"/>
                </a:solidFill>
              </a:rPr>
              <a:t>jobs.</a:t>
            </a:r>
          </a:p>
          <a:p>
            <a:endParaRPr lang="en-US" sz="4400" i="1" dirty="0" smtClean="0">
              <a:solidFill>
                <a:srgbClr val="FF0000"/>
              </a:solidFill>
            </a:endParaRPr>
          </a:p>
          <a:p>
            <a:endParaRPr lang="en-US" sz="4400" i="1" dirty="0" smtClean="0">
              <a:solidFill>
                <a:srgbClr val="FF0000"/>
              </a:solidFill>
            </a:endParaRPr>
          </a:p>
          <a:p>
            <a:r>
              <a:rPr lang="en-US" sz="4400" i="1" dirty="0" smtClean="0">
                <a:solidFill>
                  <a:srgbClr val="FF0000"/>
                </a:solidFill>
              </a:rPr>
              <a:t> Married or single employees have a ≈14% chance  of quitting their jobs.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669" y="2249488"/>
            <a:ext cx="5656217" cy="441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77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88318"/>
            <a:ext cx="9905998" cy="1098159"/>
          </a:xfrm>
        </p:spPr>
        <p:txBody>
          <a:bodyPr>
            <a:normAutofit/>
          </a:bodyPr>
          <a:lstStyle/>
          <a:p>
            <a:pPr algn="ctr"/>
            <a:r>
              <a:rPr lang="en-IN" sz="4000" b="1" u="sng" dirty="0" smtClean="0"/>
              <a:t>Conclusions</a:t>
            </a:r>
            <a:endParaRPr lang="en-IN" sz="4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200" y="1221376"/>
            <a:ext cx="11297194" cy="543342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r>
              <a:rPr lang="en-US" b="1" i="1" dirty="0" smtClean="0">
                <a:solidFill>
                  <a:srgbClr val="FFFF00"/>
                </a:solidFill>
              </a:rPr>
              <a:t>Jobsatisfaction </a:t>
            </a:r>
            <a:r>
              <a:rPr lang="en-US" b="1" i="1" dirty="0">
                <a:solidFill>
                  <a:srgbClr val="FFFF00"/>
                </a:solidFill>
              </a:rPr>
              <a:t>is an important factor in employees leaving </a:t>
            </a:r>
            <a:r>
              <a:rPr lang="en-US" b="1" i="1" dirty="0" smtClean="0">
                <a:solidFill>
                  <a:srgbClr val="FFFF00"/>
                </a:solidFill>
              </a:rPr>
              <a:t>jobs</a:t>
            </a:r>
          </a:p>
          <a:p>
            <a:r>
              <a:rPr lang="en-US" b="1" i="1" dirty="0">
                <a:solidFill>
                  <a:srgbClr val="FFFF00"/>
                </a:solidFill>
              </a:rPr>
              <a:t> The total attrition rate I.E rate of employees leaving their jobs is 16.1 %</a:t>
            </a:r>
            <a:endParaRPr lang="en-US" b="1" i="1" dirty="0">
              <a:solidFill>
                <a:srgbClr val="FFFF00"/>
              </a:solidFill>
            </a:endParaRPr>
          </a:p>
          <a:p>
            <a:r>
              <a:rPr lang="en-US" b="1" i="1" dirty="0">
                <a:solidFill>
                  <a:srgbClr val="FFFF00"/>
                </a:solidFill>
              </a:rPr>
              <a:t>Lesser the job satisfaction higher are the chances of an employee leaving their job</a:t>
            </a:r>
          </a:p>
          <a:p>
            <a:r>
              <a:rPr lang="en-US" b="1" i="1" dirty="0" smtClean="0">
                <a:solidFill>
                  <a:srgbClr val="FFFF00"/>
                </a:solidFill>
              </a:rPr>
              <a:t>Average </a:t>
            </a:r>
            <a:r>
              <a:rPr lang="en-US" b="1" i="1" dirty="0">
                <a:solidFill>
                  <a:srgbClr val="FFFF00"/>
                </a:solidFill>
              </a:rPr>
              <a:t>age of an employee leaving their job is 31.5 </a:t>
            </a:r>
            <a:r>
              <a:rPr lang="en-US" b="1" i="1" dirty="0" smtClean="0">
                <a:solidFill>
                  <a:srgbClr val="FFFF00"/>
                </a:solidFill>
              </a:rPr>
              <a:t>years and average </a:t>
            </a:r>
            <a:r>
              <a:rPr lang="en-US" b="1" i="1" dirty="0">
                <a:solidFill>
                  <a:srgbClr val="FFFF00"/>
                </a:solidFill>
              </a:rPr>
              <a:t>age of an employee not leaving their job is 35.6 years</a:t>
            </a:r>
          </a:p>
          <a:p>
            <a:r>
              <a:rPr lang="en-US" b="1" i="1" dirty="0">
                <a:solidFill>
                  <a:srgbClr val="FFFF00"/>
                </a:solidFill>
              </a:rPr>
              <a:t>The longer an employee has worked for the company the lesser are their chances of leaving the job</a:t>
            </a:r>
          </a:p>
          <a:p>
            <a:r>
              <a:rPr lang="en-US" b="1" i="1" dirty="0">
                <a:solidFill>
                  <a:srgbClr val="FFFF00"/>
                </a:solidFill>
              </a:rPr>
              <a:t>The chances of an employee leaving his job increase as their monthly income </a:t>
            </a:r>
            <a:r>
              <a:rPr lang="en-US" b="1" i="1" dirty="0" smtClean="0">
                <a:solidFill>
                  <a:srgbClr val="FFFF00"/>
                </a:solidFill>
              </a:rPr>
              <a:t>decreases.</a:t>
            </a:r>
          </a:p>
          <a:p>
            <a:r>
              <a:rPr lang="en-US" b="1" i="1" dirty="0" smtClean="0">
                <a:solidFill>
                  <a:srgbClr val="FFFF00"/>
                </a:solidFill>
              </a:rPr>
              <a:t>More </a:t>
            </a:r>
            <a:r>
              <a:rPr lang="en-US" b="1" i="1" dirty="0">
                <a:solidFill>
                  <a:srgbClr val="FFFF00"/>
                </a:solidFill>
              </a:rPr>
              <a:t>time an employee has worked under the current manager the less likely they are to leave their </a:t>
            </a:r>
            <a:r>
              <a:rPr lang="en-US" b="1" i="1" dirty="0" smtClean="0">
                <a:solidFill>
                  <a:srgbClr val="FFFF00"/>
                </a:solidFill>
              </a:rPr>
              <a:t>job.</a:t>
            </a:r>
            <a:endParaRPr lang="en-US" b="1" i="1" dirty="0">
              <a:solidFill>
                <a:srgbClr val="FFFF00"/>
              </a:solidFill>
            </a:endParaRPr>
          </a:p>
          <a:p>
            <a:r>
              <a:rPr lang="en-US" b="1" i="1" dirty="0">
                <a:solidFill>
                  <a:srgbClr val="FFFF00"/>
                </a:solidFill>
              </a:rPr>
              <a:t>Employees that have worked for more than 4 companies prior to the current job are more likely to leave their </a:t>
            </a:r>
            <a:r>
              <a:rPr lang="en-US" b="1" i="1" dirty="0" smtClean="0">
                <a:solidFill>
                  <a:srgbClr val="FFFF00"/>
                </a:solidFill>
              </a:rPr>
              <a:t>jobs.</a:t>
            </a:r>
            <a:endParaRPr lang="en-US" b="1" i="1" dirty="0">
              <a:solidFill>
                <a:srgbClr val="FFFF00"/>
              </a:solidFill>
            </a:endParaRPr>
          </a:p>
          <a:p>
            <a:r>
              <a:rPr lang="en-US" b="1" i="1" dirty="0" smtClean="0">
                <a:solidFill>
                  <a:srgbClr val="FFFF00"/>
                </a:solidFill>
              </a:rPr>
              <a:t>Amongst </a:t>
            </a:r>
            <a:r>
              <a:rPr lang="en-US" b="1" i="1" dirty="0">
                <a:solidFill>
                  <a:srgbClr val="FFFF00"/>
                </a:solidFill>
              </a:rPr>
              <a:t>all experience levels </a:t>
            </a:r>
            <a:r>
              <a:rPr lang="en-US" b="1" i="1" dirty="0" smtClean="0">
                <a:solidFill>
                  <a:srgbClr val="FFFF00"/>
                </a:solidFill>
              </a:rPr>
              <a:t>fresher's </a:t>
            </a:r>
            <a:r>
              <a:rPr lang="en-US" b="1" i="1" dirty="0">
                <a:solidFill>
                  <a:srgbClr val="FFFF00"/>
                </a:solidFill>
              </a:rPr>
              <a:t>are the least likely to leave their </a:t>
            </a:r>
            <a:r>
              <a:rPr lang="en-US" b="1" i="1" dirty="0" smtClean="0">
                <a:solidFill>
                  <a:srgbClr val="FFFF00"/>
                </a:solidFill>
              </a:rPr>
              <a:t>jobs.</a:t>
            </a:r>
            <a:endParaRPr lang="en-US" b="1" i="1" dirty="0">
              <a:solidFill>
                <a:srgbClr val="FFFF00"/>
              </a:solidFill>
            </a:endParaRPr>
          </a:p>
          <a:p>
            <a:r>
              <a:rPr lang="en-US" b="1" i="1" dirty="0">
                <a:solidFill>
                  <a:srgbClr val="FFFF00"/>
                </a:solidFill>
              </a:rPr>
              <a:t>Male employees are more likely to quit their jobs compared to female employees though the disparity is not very </a:t>
            </a:r>
            <a:r>
              <a:rPr lang="en-US" b="1" i="1" dirty="0" smtClean="0">
                <a:solidFill>
                  <a:srgbClr val="FFFF00"/>
                </a:solidFill>
              </a:rPr>
              <a:t>significant.</a:t>
            </a:r>
            <a:endParaRPr lang="en-US" b="1" i="1" dirty="0">
              <a:solidFill>
                <a:srgbClr val="FFFF00"/>
              </a:solidFill>
            </a:endParaRPr>
          </a:p>
          <a:p>
            <a:r>
              <a:rPr lang="en-US" b="1" i="1" dirty="0">
                <a:solidFill>
                  <a:srgbClr val="FFFF00"/>
                </a:solidFill>
              </a:rPr>
              <a:t>Unmarried or single employees have a significantly higher chance </a:t>
            </a:r>
            <a:r>
              <a:rPr lang="en-US" b="1" i="1" dirty="0" smtClean="0">
                <a:solidFill>
                  <a:srgbClr val="FFFF00"/>
                </a:solidFill>
              </a:rPr>
              <a:t>of quitting </a:t>
            </a:r>
            <a:r>
              <a:rPr lang="en-US" b="1" i="1" dirty="0">
                <a:solidFill>
                  <a:srgbClr val="FFFF00"/>
                </a:solidFill>
              </a:rPr>
              <a:t>their jobs than their married </a:t>
            </a:r>
            <a:r>
              <a:rPr lang="en-US" b="1" i="1" dirty="0" smtClean="0">
                <a:solidFill>
                  <a:srgbClr val="FFFF00"/>
                </a:solidFill>
              </a:rPr>
              <a:t>colleagues.</a:t>
            </a:r>
            <a:endParaRPr lang="en-US" b="1" i="1" dirty="0">
              <a:solidFill>
                <a:srgbClr val="FFFF00"/>
              </a:solidFill>
            </a:endParaRPr>
          </a:p>
          <a:p>
            <a:r>
              <a:rPr lang="en-US" b="1" i="1" dirty="0">
                <a:solidFill>
                  <a:srgbClr val="FFFF00"/>
                </a:solidFill>
              </a:rPr>
              <a:t>Hourly</a:t>
            </a:r>
            <a:r>
              <a:rPr lang="en-US" b="1" i="1" dirty="0" smtClean="0">
                <a:solidFill>
                  <a:srgbClr val="FFFF00"/>
                </a:solidFill>
              </a:rPr>
              <a:t>, monthly </a:t>
            </a:r>
            <a:r>
              <a:rPr lang="en-US" b="1" i="1" dirty="0">
                <a:solidFill>
                  <a:srgbClr val="FFFF00"/>
                </a:solidFill>
              </a:rPr>
              <a:t>and daily rate </a:t>
            </a:r>
            <a:r>
              <a:rPr lang="en-US" b="1" i="1" dirty="0" smtClean="0">
                <a:solidFill>
                  <a:srgbClr val="FFFF00"/>
                </a:solidFill>
              </a:rPr>
              <a:t>don't </a:t>
            </a:r>
            <a:r>
              <a:rPr lang="en-US" b="1" i="1" dirty="0">
                <a:solidFill>
                  <a:srgbClr val="FFFF00"/>
                </a:solidFill>
              </a:rPr>
              <a:t>have a significant affect on the attrition at </a:t>
            </a:r>
            <a:r>
              <a:rPr lang="en-US" b="1" i="1" dirty="0" smtClean="0">
                <a:solidFill>
                  <a:srgbClr val="FFFF00"/>
                </a:solidFill>
              </a:rPr>
              <a:t>all.</a:t>
            </a:r>
            <a:endParaRPr lang="en-US" b="1" i="1" dirty="0">
              <a:solidFill>
                <a:srgbClr val="FFFF0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713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740882"/>
          </a:xfrm>
        </p:spPr>
        <p:txBody>
          <a:bodyPr>
            <a:normAutofit/>
          </a:bodyPr>
          <a:lstStyle/>
          <a:p>
            <a:pPr algn="ctr"/>
            <a:r>
              <a:rPr lang="en-IN" sz="6600" b="1" u="sng" dirty="0" err="1" smtClean="0">
                <a:solidFill>
                  <a:srgbClr val="FF0000"/>
                </a:solidFill>
              </a:rPr>
              <a:t>THAnk</a:t>
            </a:r>
            <a:r>
              <a:rPr lang="en-IN" sz="6600" b="1" u="sng" dirty="0" smtClean="0">
                <a:solidFill>
                  <a:srgbClr val="FF0000"/>
                </a:solidFill>
              </a:rPr>
              <a:t> you</a:t>
            </a:r>
            <a:endParaRPr lang="en-IN" sz="6600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5638799"/>
            <a:ext cx="9905999" cy="152401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88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423851"/>
            <a:ext cx="9478691" cy="4367350"/>
          </a:xfrm>
        </p:spPr>
        <p:txBody>
          <a:bodyPr/>
          <a:lstStyle/>
          <a:p>
            <a:r>
              <a:rPr lang="en-US" dirty="0"/>
              <a:t>The aim of this project is to </a:t>
            </a:r>
            <a:r>
              <a:rPr lang="en-US" dirty="0" smtClean="0"/>
              <a:t>analyze </a:t>
            </a:r>
            <a:r>
              <a:rPr lang="en-US" dirty="0"/>
              <a:t>an employee data set containing data regarding </a:t>
            </a:r>
            <a:r>
              <a:rPr lang="en-US" dirty="0" smtClean="0"/>
              <a:t>employees </a:t>
            </a:r>
            <a:r>
              <a:rPr lang="en-US" dirty="0"/>
              <a:t>leaving their jobs ad other </a:t>
            </a:r>
            <a:r>
              <a:rPr lang="en-US" dirty="0" smtClean="0"/>
              <a:t>important </a:t>
            </a:r>
            <a:r>
              <a:rPr lang="en-US" dirty="0"/>
              <a:t>employee </a:t>
            </a:r>
            <a:r>
              <a:rPr lang="en-US" dirty="0" smtClean="0"/>
              <a:t>data.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Finding patterns </a:t>
            </a:r>
            <a:r>
              <a:rPr lang="en-US" dirty="0"/>
              <a:t>in the data to get an insight into the various factors affecting the employee attrition(Quitting the job</a:t>
            </a:r>
            <a:r>
              <a:rPr lang="en-US" dirty="0" smtClean="0"/>
              <a:t>).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553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74320"/>
            <a:ext cx="9905998" cy="1306286"/>
          </a:xfrm>
        </p:spPr>
        <p:txBody>
          <a:bodyPr/>
          <a:lstStyle/>
          <a:p>
            <a:pPr algn="ctr"/>
            <a:r>
              <a:rPr lang="en-IN" b="1" u="sng" dirty="0" smtClean="0"/>
              <a:t>Correlation between various factors and </a:t>
            </a:r>
            <a:r>
              <a:rPr lang="en-IN" b="1" u="sng" dirty="0" err="1" smtClean="0"/>
              <a:t>jobsatisfaction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697" y="1580606"/>
            <a:ext cx="5003075" cy="4767943"/>
          </a:xfrm>
        </p:spPr>
        <p:txBody>
          <a:bodyPr/>
          <a:lstStyle/>
          <a:p>
            <a:r>
              <a:rPr lang="en-IN" i="1" dirty="0" smtClean="0">
                <a:solidFill>
                  <a:srgbClr val="FFFF00"/>
                </a:solidFill>
              </a:rPr>
              <a:t>From the correlation plot it can be concluded that </a:t>
            </a:r>
            <a:r>
              <a:rPr lang="en-IN" i="1" dirty="0" err="1" smtClean="0">
                <a:solidFill>
                  <a:srgbClr val="FFFF00"/>
                </a:solidFill>
              </a:rPr>
              <a:t>jobsatisfaction</a:t>
            </a:r>
            <a:r>
              <a:rPr lang="en-IN" i="1" dirty="0" smtClean="0">
                <a:solidFill>
                  <a:srgbClr val="FFFF00"/>
                </a:solidFill>
              </a:rPr>
              <a:t> is affected by various factors.</a:t>
            </a:r>
          </a:p>
          <a:p>
            <a:endParaRPr lang="en-IN" i="1" dirty="0" smtClean="0">
              <a:solidFill>
                <a:srgbClr val="FFFF00"/>
              </a:solidFill>
            </a:endParaRPr>
          </a:p>
          <a:p>
            <a:r>
              <a:rPr lang="en-IN" i="1" dirty="0" smtClean="0">
                <a:solidFill>
                  <a:srgbClr val="FFFF00"/>
                </a:solidFill>
              </a:rPr>
              <a:t>Factors like </a:t>
            </a:r>
            <a:r>
              <a:rPr lang="en-IN" i="1" dirty="0" err="1" smtClean="0">
                <a:solidFill>
                  <a:srgbClr val="FFFF00"/>
                </a:solidFill>
              </a:rPr>
              <a:t>YearsSinceLastPromotion</a:t>
            </a:r>
            <a:r>
              <a:rPr lang="en-IN" i="1" dirty="0" smtClean="0">
                <a:solidFill>
                  <a:srgbClr val="FFFF00"/>
                </a:solidFill>
              </a:rPr>
              <a:t>,</a:t>
            </a:r>
          </a:p>
          <a:p>
            <a:pPr marL="0" indent="0">
              <a:buNone/>
            </a:pPr>
            <a:r>
              <a:rPr lang="en-IN" i="1" dirty="0" smtClean="0">
                <a:solidFill>
                  <a:srgbClr val="FFFF00"/>
                </a:solidFill>
              </a:rPr>
              <a:t>  </a:t>
            </a:r>
            <a:r>
              <a:rPr lang="en-IN" i="1" dirty="0" err="1" smtClean="0">
                <a:solidFill>
                  <a:srgbClr val="FFFF00"/>
                </a:solidFill>
              </a:rPr>
              <a:t>YearsAtCompany</a:t>
            </a:r>
            <a:r>
              <a:rPr lang="en-IN" i="1" dirty="0" smtClean="0">
                <a:solidFill>
                  <a:srgbClr val="FFFF00"/>
                </a:solidFill>
              </a:rPr>
              <a:t> and </a:t>
            </a:r>
            <a:r>
              <a:rPr lang="en-IN" i="1" dirty="0" err="1" smtClean="0">
                <a:solidFill>
                  <a:srgbClr val="FFFF00"/>
                </a:solidFill>
              </a:rPr>
              <a:t>DailyRate</a:t>
            </a:r>
            <a:r>
              <a:rPr lang="en-IN" i="1" dirty="0" smtClean="0">
                <a:solidFill>
                  <a:srgbClr val="FFFF00"/>
                </a:solidFill>
              </a:rPr>
              <a:t>     </a:t>
            </a:r>
          </a:p>
          <a:p>
            <a:pPr marL="0" indent="0">
              <a:buNone/>
            </a:pPr>
            <a:r>
              <a:rPr lang="en-IN" i="1" dirty="0">
                <a:solidFill>
                  <a:srgbClr val="FFFF00"/>
                </a:solidFill>
              </a:rPr>
              <a:t> </a:t>
            </a:r>
            <a:r>
              <a:rPr lang="en-IN" i="1" dirty="0" smtClean="0">
                <a:solidFill>
                  <a:srgbClr val="FFFF00"/>
                </a:solidFill>
              </a:rPr>
              <a:t>  have a strong influence on   </a:t>
            </a:r>
          </a:p>
          <a:p>
            <a:pPr marL="0" indent="0">
              <a:buNone/>
            </a:pPr>
            <a:r>
              <a:rPr lang="en-IN" i="1" dirty="0">
                <a:solidFill>
                  <a:srgbClr val="FFFF00"/>
                </a:solidFill>
              </a:rPr>
              <a:t> </a:t>
            </a:r>
            <a:r>
              <a:rPr lang="en-IN" i="1" dirty="0" smtClean="0">
                <a:solidFill>
                  <a:srgbClr val="FFFF00"/>
                </a:solidFill>
              </a:rPr>
              <a:t>  </a:t>
            </a:r>
            <a:r>
              <a:rPr lang="en-IN" i="1" dirty="0" err="1" smtClean="0">
                <a:solidFill>
                  <a:srgbClr val="FFFF00"/>
                </a:solidFill>
              </a:rPr>
              <a:t>jobsatisfaction</a:t>
            </a:r>
            <a:endParaRPr lang="en-IN" i="1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0274" y="1423851"/>
            <a:ext cx="6596743" cy="531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29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Relation between Attrition and job satisfaction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4149045" cy="4112124"/>
          </a:xfrm>
        </p:spPr>
        <p:txBody>
          <a:bodyPr>
            <a:normAutofit/>
          </a:bodyPr>
          <a:lstStyle/>
          <a:p>
            <a:r>
              <a:rPr lang="en-US" dirty="0"/>
              <a:t> </a:t>
            </a:r>
            <a:r>
              <a:rPr lang="en-US" i="1" dirty="0">
                <a:solidFill>
                  <a:srgbClr val="FF0000"/>
                </a:solidFill>
              </a:rPr>
              <a:t>The average jobsatisfaction score of employees quitting their jobs is lower than those not leaving their </a:t>
            </a:r>
            <a:r>
              <a:rPr lang="en-US" i="1" dirty="0" smtClean="0">
                <a:solidFill>
                  <a:srgbClr val="FF0000"/>
                </a:solidFill>
              </a:rPr>
              <a:t>jobs.</a:t>
            </a:r>
            <a:endParaRPr lang="en-US" i="1" dirty="0">
              <a:solidFill>
                <a:srgbClr val="FF0000"/>
              </a:solidFill>
            </a:endParaRPr>
          </a:p>
          <a:p>
            <a:r>
              <a:rPr lang="en-US" i="1" dirty="0" smtClean="0">
                <a:solidFill>
                  <a:srgbClr val="FF0000"/>
                </a:solidFill>
              </a:rPr>
              <a:t>It </a:t>
            </a:r>
            <a:r>
              <a:rPr lang="en-US" i="1" dirty="0">
                <a:solidFill>
                  <a:srgbClr val="FF0000"/>
                </a:solidFill>
              </a:rPr>
              <a:t>can be concluded hence that  jobsatisfaction is an important factor in  employees leaving </a:t>
            </a:r>
            <a:r>
              <a:rPr lang="en-US" i="1" dirty="0" smtClean="0">
                <a:solidFill>
                  <a:srgbClr val="FF0000"/>
                </a:solidFill>
              </a:rPr>
              <a:t>jobs.</a:t>
            </a:r>
            <a:endParaRPr lang="en-US" i="1" dirty="0">
              <a:solidFill>
                <a:srgbClr val="FF0000"/>
              </a:solidFill>
            </a:endParaRP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721" y="2249487"/>
            <a:ext cx="5982788" cy="436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52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 smtClean="0"/>
              <a:t>Attrition vs Jobsatisfaction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5167948" cy="4203564"/>
          </a:xfrm>
        </p:spPr>
        <p:txBody>
          <a:bodyPr/>
          <a:lstStyle/>
          <a:p>
            <a:r>
              <a:rPr lang="en-IN" i="1" dirty="0" smtClean="0">
                <a:solidFill>
                  <a:srgbClr val="FF0000"/>
                </a:solidFill>
              </a:rPr>
              <a:t>At higher jobsatisfaction levels the attrition rate is significantly lower</a:t>
            </a:r>
          </a:p>
          <a:p>
            <a:endParaRPr lang="en-IN" i="1" dirty="0">
              <a:solidFill>
                <a:srgbClr val="FF0000"/>
              </a:solidFill>
            </a:endParaRPr>
          </a:p>
          <a:p>
            <a:r>
              <a:rPr lang="en-IN" i="1" dirty="0" smtClean="0">
                <a:solidFill>
                  <a:srgbClr val="FF0000"/>
                </a:solidFill>
              </a:rPr>
              <a:t>An employee with jobsatisfaction score of 1 is twice more likely to quit his job compared to an employee with a score of 4</a:t>
            </a:r>
            <a:endParaRPr lang="en-IN" i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6744" y="2390504"/>
            <a:ext cx="5368834" cy="431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41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 smtClean="0"/>
              <a:t>Attrition vs age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6"/>
            <a:ext cx="5076508" cy="4125187"/>
          </a:xfrm>
        </p:spPr>
        <p:txBody>
          <a:bodyPr/>
          <a:lstStyle/>
          <a:p>
            <a:r>
              <a:rPr lang="en-US" i="1" dirty="0">
                <a:solidFill>
                  <a:srgbClr val="FF0000"/>
                </a:solidFill>
              </a:rPr>
              <a:t>Average age of an employee leaving their job is </a:t>
            </a:r>
            <a:r>
              <a:rPr lang="en-US" i="1" dirty="0" smtClean="0">
                <a:solidFill>
                  <a:srgbClr val="FF0000"/>
                </a:solidFill>
              </a:rPr>
              <a:t>31 and the average </a:t>
            </a:r>
            <a:r>
              <a:rPr lang="en-US" i="1" dirty="0">
                <a:solidFill>
                  <a:srgbClr val="FF0000"/>
                </a:solidFill>
              </a:rPr>
              <a:t>age of an employee not leaving their job is </a:t>
            </a:r>
            <a:r>
              <a:rPr lang="en-US" i="1" dirty="0" smtClean="0">
                <a:solidFill>
                  <a:srgbClr val="FF0000"/>
                </a:solidFill>
              </a:rPr>
              <a:t>35.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Hence a </a:t>
            </a:r>
            <a:r>
              <a:rPr lang="en-US" i="1" dirty="0">
                <a:solidFill>
                  <a:srgbClr val="FF0000"/>
                </a:solidFill>
              </a:rPr>
              <a:t>younger employee is more likely to quit their job than an older employee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952" y="2249487"/>
            <a:ext cx="5372373" cy="438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64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u="sng" dirty="0" smtClean="0"/>
              <a:t>Attrition vs years at company</a:t>
            </a:r>
            <a:endParaRPr lang="en-IN" sz="4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5089571" cy="4295004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FFFF00"/>
                </a:solidFill>
              </a:rPr>
              <a:t>The average years an employee leaving the company has spent working for the </a:t>
            </a:r>
            <a:r>
              <a:rPr lang="en-US" b="1" i="1" dirty="0" smtClean="0">
                <a:solidFill>
                  <a:srgbClr val="FFFF00"/>
                </a:solidFill>
              </a:rPr>
              <a:t>company(</a:t>
            </a:r>
            <a:r>
              <a:rPr lang="en-US" b="1" i="1" dirty="0">
                <a:solidFill>
                  <a:srgbClr val="FFFF00"/>
                </a:solidFill>
              </a:rPr>
              <a:t>≈ </a:t>
            </a:r>
            <a:r>
              <a:rPr lang="en-US" b="1" i="1" dirty="0" smtClean="0">
                <a:solidFill>
                  <a:srgbClr val="FFFF00"/>
                </a:solidFill>
              </a:rPr>
              <a:t>3.5 years) </a:t>
            </a:r>
            <a:r>
              <a:rPr lang="en-US" b="1" i="1" dirty="0">
                <a:solidFill>
                  <a:srgbClr val="FFFF00"/>
                </a:solidFill>
              </a:rPr>
              <a:t>is </a:t>
            </a:r>
            <a:r>
              <a:rPr lang="en-US" b="1" i="1" dirty="0" smtClean="0">
                <a:solidFill>
                  <a:srgbClr val="FFFF00"/>
                </a:solidFill>
              </a:rPr>
              <a:t>lower than those staying(≈5 Years).</a:t>
            </a:r>
            <a:endParaRPr lang="en-US" b="1" i="1" dirty="0">
              <a:solidFill>
                <a:srgbClr val="FFFF00"/>
              </a:solidFill>
            </a:endParaRPr>
          </a:p>
          <a:p>
            <a:endParaRPr lang="en-US" b="1" i="1" dirty="0" smtClean="0">
              <a:solidFill>
                <a:srgbClr val="FFFF00"/>
              </a:solidFill>
            </a:endParaRPr>
          </a:p>
          <a:p>
            <a:r>
              <a:rPr lang="en-US" b="1" i="1" dirty="0" smtClean="0">
                <a:solidFill>
                  <a:srgbClr val="FFFF00"/>
                </a:solidFill>
              </a:rPr>
              <a:t>Hence the </a:t>
            </a:r>
            <a:r>
              <a:rPr lang="en-US" b="1" i="1" dirty="0">
                <a:solidFill>
                  <a:srgbClr val="FFFF00"/>
                </a:solidFill>
              </a:rPr>
              <a:t>longer an employee has worked for the company the lesser are his chances of </a:t>
            </a:r>
            <a:r>
              <a:rPr lang="en-US" b="1" i="1" dirty="0" smtClean="0">
                <a:solidFill>
                  <a:srgbClr val="FFFF00"/>
                </a:solidFill>
              </a:rPr>
              <a:t>quitting</a:t>
            </a:r>
            <a:endParaRPr lang="en-US" b="1" i="1" dirty="0">
              <a:solidFill>
                <a:srgbClr val="FFFF00"/>
              </a:solidFill>
            </a:endParaRP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0909" y="2249487"/>
            <a:ext cx="5299982" cy="429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76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u="sng" dirty="0" smtClean="0"/>
              <a:t>Attrition vs monthly income</a:t>
            </a:r>
            <a:endParaRPr lang="en-IN" sz="4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584" y="2249487"/>
            <a:ext cx="5146766" cy="4477884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The average </a:t>
            </a:r>
            <a:r>
              <a:rPr lang="en-US" i="1" dirty="0" smtClean="0">
                <a:solidFill>
                  <a:srgbClr val="FF0000"/>
                </a:solidFill>
              </a:rPr>
              <a:t>monthly income of </a:t>
            </a:r>
            <a:r>
              <a:rPr lang="en-US" i="1" dirty="0">
                <a:solidFill>
                  <a:srgbClr val="FF0000"/>
                </a:solidFill>
              </a:rPr>
              <a:t>an employee leaving the company </a:t>
            </a:r>
            <a:r>
              <a:rPr lang="en-US" i="1" dirty="0" smtClean="0">
                <a:solidFill>
                  <a:srgbClr val="FF0000"/>
                </a:solidFill>
              </a:rPr>
              <a:t>         (≈ 3800) </a:t>
            </a:r>
            <a:r>
              <a:rPr lang="en-US" i="1" dirty="0">
                <a:solidFill>
                  <a:srgbClr val="FF0000"/>
                </a:solidFill>
              </a:rPr>
              <a:t>is lower than those staying(</a:t>
            </a:r>
            <a:r>
              <a:rPr lang="en-US" i="1" dirty="0" smtClean="0">
                <a:solidFill>
                  <a:srgbClr val="FF0000"/>
                </a:solidFill>
              </a:rPr>
              <a:t>≈5000).</a:t>
            </a:r>
          </a:p>
          <a:p>
            <a:endParaRPr lang="en-US" i="1" dirty="0" smtClean="0">
              <a:solidFill>
                <a:srgbClr val="FF0000"/>
              </a:solidFill>
            </a:endParaRPr>
          </a:p>
          <a:p>
            <a:r>
              <a:rPr lang="en-US" i="1" dirty="0" smtClean="0">
                <a:solidFill>
                  <a:srgbClr val="FF0000"/>
                </a:solidFill>
              </a:rPr>
              <a:t>The </a:t>
            </a:r>
            <a:r>
              <a:rPr lang="en-US" i="1" dirty="0">
                <a:solidFill>
                  <a:srgbClr val="FF0000"/>
                </a:solidFill>
              </a:rPr>
              <a:t>chances of an employee leaving his job increase as their monthly income </a:t>
            </a:r>
            <a:r>
              <a:rPr lang="en-US" i="1" dirty="0" smtClean="0">
                <a:solidFill>
                  <a:srgbClr val="FF0000"/>
                </a:solidFill>
              </a:rPr>
              <a:t>decreases.</a:t>
            </a:r>
            <a:endParaRPr lang="en-US" i="1" dirty="0">
              <a:solidFill>
                <a:srgbClr val="FF0000"/>
              </a:solidFill>
            </a:endParaRP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2606" y="2249487"/>
            <a:ext cx="5760720" cy="447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74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u="sng" dirty="0" smtClean="0"/>
              <a:t>Attrition vs Work life balance</a:t>
            </a:r>
            <a:endParaRPr lang="en-IN" sz="4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8978" y="2768485"/>
            <a:ext cx="4449491" cy="3541714"/>
          </a:xfrm>
        </p:spPr>
        <p:txBody>
          <a:bodyPr/>
          <a:lstStyle/>
          <a:p>
            <a:r>
              <a:rPr lang="en-US" i="1" dirty="0" smtClean="0">
                <a:solidFill>
                  <a:srgbClr val="FF0000"/>
                </a:solidFill>
              </a:rPr>
              <a:t>From the figure it </a:t>
            </a:r>
            <a:r>
              <a:rPr lang="en-US" i="1" dirty="0">
                <a:solidFill>
                  <a:srgbClr val="FF0000"/>
                </a:solidFill>
              </a:rPr>
              <a:t>can be concluded that the work life balance </a:t>
            </a:r>
            <a:r>
              <a:rPr lang="en-US" i="1" dirty="0" smtClean="0">
                <a:solidFill>
                  <a:srgbClr val="FF0000"/>
                </a:solidFill>
              </a:rPr>
              <a:t>does not </a:t>
            </a:r>
            <a:r>
              <a:rPr lang="en-US" i="1" dirty="0">
                <a:solidFill>
                  <a:srgbClr val="FF0000"/>
                </a:solidFill>
              </a:rPr>
              <a:t>have a very significant effect on the attrition 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554" y="2351314"/>
            <a:ext cx="5082268" cy="437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05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275</TotalTime>
  <Words>700</Words>
  <Application>Microsoft Office PowerPoint</Application>
  <PresentationFormat>Widescreen</PresentationFormat>
  <Paragraphs>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Tw Cen MT</vt:lpstr>
      <vt:lpstr>Circuit</vt:lpstr>
      <vt:lpstr>GREEnDESTINATION EMPLOYEE ATTRITION PROJECT </vt:lpstr>
      <vt:lpstr> </vt:lpstr>
      <vt:lpstr>Correlation between various factors and jobsatisfaction</vt:lpstr>
      <vt:lpstr>Relation between Attrition and job satisfaction</vt:lpstr>
      <vt:lpstr>Attrition vs Jobsatisfaction</vt:lpstr>
      <vt:lpstr>Attrition vs age</vt:lpstr>
      <vt:lpstr>Attrition vs years at company</vt:lpstr>
      <vt:lpstr>Attrition vs monthly income</vt:lpstr>
      <vt:lpstr>Attrition vs Work life balance</vt:lpstr>
      <vt:lpstr>Attrition vs years with current manager</vt:lpstr>
      <vt:lpstr>Attrition vs prior experience</vt:lpstr>
      <vt:lpstr>Attrition vs gender</vt:lpstr>
      <vt:lpstr>Attrition vs marital status</vt:lpstr>
      <vt:lpstr>Conclusions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GREEDESTINATION EMPLOYEE ATTRITION PROJECT</dc:title>
  <dc:creator>Windows User</dc:creator>
  <cp:lastModifiedBy>Windows User</cp:lastModifiedBy>
  <cp:revision>18</cp:revision>
  <dcterms:created xsi:type="dcterms:W3CDTF">2024-11-30T04:12:56Z</dcterms:created>
  <dcterms:modified xsi:type="dcterms:W3CDTF">2024-11-30T08:48:45Z</dcterms:modified>
</cp:coreProperties>
</file>