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111" d="100"/>
          <a:sy n="111" d="100"/>
        </p:scale>
        <p:origin x="8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11.41%, despite a notable dip to 6.15%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19.66%,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3.69 throughout the year.</a:t>
            </a:r>
          </a:p>
          <a:p>
            <a:pPr lvl="1">
              <a:lnSpc>
                <a:spcPct val="160000"/>
              </a:lnSpc>
            </a:pPr>
            <a:r>
              <a:rPr lang="en-US" sz="2000" dirty="0"/>
              <a:t>Although stable, the average rating is below the target of 4.0, suggesting a need for focused improvements in customer satisfaction, for products below 3.6.</a:t>
            </a:r>
            <a:endParaRPr lang="nb-NO" sz="2000" dirty="0"/>
          </a:p>
        </p:txBody>
      </p:sp>
      <p:grpSp>
        <p:nvGrpSpPr>
          <p:cNvPr id="12" name="Group 11">
            <a:extLst>
              <a:ext uri="{FF2B5EF4-FFF2-40B4-BE49-F238E27FC236}">
                <a16:creationId xmlns:a16="http://schemas.microsoft.com/office/drawing/2014/main" id="{F946F80E-7BAF-7AEF-E6FA-AD4A96CBEE78}"/>
              </a:ext>
            </a:extLst>
          </p:cNvPr>
          <p:cNvGrpSpPr/>
          <p:nvPr/>
        </p:nvGrpSpPr>
        <p:grpSpPr>
          <a:xfrm>
            <a:off x="4373591" y="1983395"/>
            <a:ext cx="7200003" cy="4035798"/>
            <a:chOff x="566057" y="2621270"/>
            <a:chExt cx="5733415" cy="3213735"/>
          </a:xfrm>
        </p:grpSpPr>
        <p:pic>
          <p:nvPicPr>
            <p:cNvPr id="2" name="Picture 1">
              <a:extLst>
                <a:ext uri="{FF2B5EF4-FFF2-40B4-BE49-F238E27FC236}">
                  <a16:creationId xmlns:a16="http://schemas.microsoft.com/office/drawing/2014/main" id="{A1A83C9C-0C9C-5B1B-B046-2B048F9F4BF8}"/>
                </a:ext>
              </a:extLst>
            </p:cNvPr>
            <p:cNvPicPr>
              <a:picLocks noChangeAspect="1"/>
            </p:cNvPicPr>
            <p:nvPr/>
          </p:nvPicPr>
          <p:blipFill>
            <a:blip r:embed="rId2"/>
            <a:stretch>
              <a:fillRect/>
            </a:stretch>
          </p:blipFill>
          <p:spPr>
            <a:xfrm>
              <a:off x="566057" y="2621270"/>
              <a:ext cx="5733415" cy="3213735"/>
            </a:xfrm>
            <a:prstGeom prst="rect">
              <a:avLst/>
            </a:prstGeom>
          </p:spPr>
        </p:pic>
        <p:sp>
          <p:nvSpPr>
            <p:cNvPr id="3" name="Oval 2">
              <a:extLst>
                <a:ext uri="{FF2B5EF4-FFF2-40B4-BE49-F238E27FC236}">
                  <a16:creationId xmlns:a16="http://schemas.microsoft.com/office/drawing/2014/main" id="{1A8F5A83-F451-EF7E-60C9-2C2476696D33}"/>
                </a:ext>
              </a:extLst>
            </p:cNvPr>
            <p:cNvSpPr/>
            <p:nvPr/>
          </p:nvSpPr>
          <p:spPr>
            <a:xfrm>
              <a:off x="3597215" y="3079630"/>
              <a:ext cx="751492" cy="49170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4E0846B-6CEE-9701-4447-0B5E352762C5}"/>
                </a:ext>
              </a:extLst>
            </p:cNvPr>
            <p:cNvCxnSpPr>
              <a:cxnSpLocks/>
            </p:cNvCxnSpPr>
            <p:nvPr/>
          </p:nvCxnSpPr>
          <p:spPr>
            <a:xfrm>
              <a:off x="5055079" y="4029694"/>
              <a:ext cx="1025296" cy="24900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65FC68E4-48C8-EF57-007B-A33E0E9EC3E2}"/>
                </a:ext>
              </a:extLst>
            </p:cNvPr>
            <p:cNvSpPr/>
            <p:nvPr/>
          </p:nvSpPr>
          <p:spPr>
            <a:xfrm>
              <a:off x="3597215" y="5142641"/>
              <a:ext cx="690113" cy="3868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7.6%,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17.31%, driven significantly by the Ski Boots with a remarkable 150% conversion. This indicates a strong start to the year, likely fueled by seasonal demand and effective marketing strategies.</a:t>
            </a:r>
          </a:p>
        </p:txBody>
      </p:sp>
      <p:pic>
        <p:nvPicPr>
          <p:cNvPr id="4" name="Picture 3" descr="A screenshot of a computer&#10;&#10;Description automatically generated">
            <a:extLst>
              <a:ext uri="{FF2B5EF4-FFF2-40B4-BE49-F238E27FC236}">
                <a16:creationId xmlns:a16="http://schemas.microsoft.com/office/drawing/2014/main" id="{12642BD5-7C46-CF0E-594B-241F6AD0AED9}"/>
              </a:ext>
            </a:extLst>
          </p:cNvPr>
          <p:cNvPicPr>
            <a:picLocks noChangeAspect="1"/>
          </p:cNvPicPr>
          <p:nvPr/>
        </p:nvPicPr>
        <p:blipFill>
          <a:blip r:embed="rId2"/>
          <a:srcRect l="13940" t="37142" r="32948" b="1085"/>
          <a:stretch/>
        </p:blipFill>
        <p:spPr>
          <a:xfrm>
            <a:off x="6006430" y="2183966"/>
            <a:ext cx="5696559" cy="3760054"/>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793226" y="2183966"/>
            <a:ext cx="595223" cy="39321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840747" y="2183966"/>
            <a:ext cx="595223" cy="3828645"/>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4" name="Picture 3" descr="A screenshot of a computer&#10;&#10;Description automatically generated">
            <a:extLst>
              <a:ext uri="{FF2B5EF4-FFF2-40B4-BE49-F238E27FC236}">
                <a16:creationId xmlns:a16="http://schemas.microsoft.com/office/drawing/2014/main" id="{5B20FD25-5CF1-F892-4B5D-B36194E1A98E}"/>
              </a:ext>
            </a:extLst>
          </p:cNvPr>
          <p:cNvPicPr>
            <a:picLocks noChangeAspect="1"/>
          </p:cNvPicPr>
          <p:nvPr/>
        </p:nvPicPr>
        <p:blipFill>
          <a:blip r:embed="rId2"/>
          <a:srcRect l="43129" t="7480" r="31143" b="59792"/>
          <a:stretch/>
        </p:blipFill>
        <p:spPr>
          <a:xfrm>
            <a:off x="6746121" y="1690687"/>
            <a:ext cx="3105245" cy="2215441"/>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166064" y="2280191"/>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8D149F88-A089-5A54-C34C-5CC5F985A9E9}"/>
              </a:ext>
            </a:extLst>
          </p:cNvPr>
          <p:cNvPicPr>
            <a:picLocks noChangeAspect="1"/>
          </p:cNvPicPr>
          <p:nvPr/>
        </p:nvPicPr>
        <p:blipFill>
          <a:blip r:embed="rId2"/>
          <a:srcRect l="68256" t="7212" r="449" b="59792"/>
          <a:stretch/>
        </p:blipFill>
        <p:spPr>
          <a:xfrm>
            <a:off x="6746121" y="4015831"/>
            <a:ext cx="3289136" cy="1945021"/>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450 reviews at 4 stars and 400 reviews at 5 stars, indicating overall positive feedback. Lower ratings (1-2 stars) account for a smaller proportion, with 60 reviews at 1 star and 140 reviews at 2 stars.</a:t>
            </a:r>
          </a:p>
          <a:p>
            <a:pPr>
              <a:lnSpc>
                <a:spcPct val="170000"/>
              </a:lnSpc>
            </a:pPr>
            <a:r>
              <a:rPr lang="en-US" b="1" dirty="0"/>
              <a:t>Sentiment Analysis:</a:t>
            </a:r>
          </a:p>
          <a:p>
            <a:pPr lvl="1">
              <a:lnSpc>
                <a:spcPct val="170000"/>
              </a:lnSpc>
            </a:pPr>
            <a:r>
              <a:rPr lang="en-US" dirty="0"/>
              <a:t>Positive sentiment dominates with over 800 reviews, reflecting a generally satisfied customer base. Negative sentiment is present in over 250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4" name="Picture 3" descr="A screenshot of a computer&#10;&#10;Description automatically generated">
            <a:extLst>
              <a:ext uri="{FF2B5EF4-FFF2-40B4-BE49-F238E27FC236}">
                <a16:creationId xmlns:a16="http://schemas.microsoft.com/office/drawing/2014/main" id="{9F5A3E3D-751B-2B7C-EEBD-4316186E4A5A}"/>
              </a:ext>
            </a:extLst>
          </p:cNvPr>
          <p:cNvPicPr>
            <a:picLocks noChangeAspect="1"/>
          </p:cNvPicPr>
          <p:nvPr/>
        </p:nvPicPr>
        <p:blipFill>
          <a:blip r:embed="rId2"/>
          <a:srcRect l="25977" t="6769" r="52658" b="60306"/>
          <a:stretch/>
        </p:blipFill>
        <p:spPr>
          <a:xfrm>
            <a:off x="7584054" y="1178937"/>
            <a:ext cx="2836653" cy="245709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999916C-EDF5-2296-6748-2D9A05871C11}"/>
              </a:ext>
            </a:extLst>
          </p:cNvPr>
          <p:cNvPicPr>
            <a:picLocks noChangeAspect="1"/>
          </p:cNvPicPr>
          <p:nvPr/>
        </p:nvPicPr>
        <p:blipFill>
          <a:blip r:embed="rId2"/>
          <a:srcRect l="46910" t="7075" r="31220" b="60723"/>
          <a:stretch/>
        </p:blipFill>
        <p:spPr>
          <a:xfrm>
            <a:off x="7584055" y="3959524"/>
            <a:ext cx="2836653" cy="2347575"/>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789</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MUHAMMAD ZAAFIR BAIG - 22550</cp:lastModifiedBy>
  <cp:revision>2</cp:revision>
  <dcterms:created xsi:type="dcterms:W3CDTF">2024-09-03T15:16:05Z</dcterms:created>
  <dcterms:modified xsi:type="dcterms:W3CDTF">2024-09-30T21:53:00Z</dcterms:modified>
</cp:coreProperties>
</file>