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65180A5-CC77-4FC1-965F-24989931F551}">
          <p14:sldIdLst>
            <p14:sldId id="256"/>
            <p14:sldId id="257"/>
          </p14:sldIdLst>
        </p14:section>
        <p14:section name="Présentation Conceptuelle" id="{2DAFBC7D-463A-4C93-A30B-6966A5260731}">
          <p14:sldIdLst>
            <p14:sldId id="258"/>
            <p14:sldId id="260"/>
            <p14:sldId id="262"/>
            <p14:sldId id="263"/>
          </p14:sldIdLst>
        </p14:section>
        <p14:section name="Présentation de l'interface" id="{F33A6F20-AF5B-4577-B06E-04B3F9A3B530}">
          <p14:sldIdLst>
            <p14:sldId id="259"/>
          </p14:sldIdLst>
        </p14:section>
        <p14:section name="Présentation Technique" id="{1CF12A42-639E-4527-957F-E6FB1A8E13A0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8806" autoAdjust="0"/>
  </p:normalViewPr>
  <p:slideViewPr>
    <p:cSldViewPr snapToGrid="0">
      <p:cViewPr varScale="1">
        <p:scale>
          <a:sx n="64" d="100"/>
          <a:sy n="64" d="100"/>
        </p:scale>
        <p:origin x="6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867EA-1926-4FFD-A4D3-D70800EDD4E0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582D8-28D4-4E99-B062-2BB3A87AA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Attention, le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developper</a:t>
            </a:r>
            <a:r>
              <a:rPr lang="fr-FR" dirty="0"/>
              <a:t> et le supplier ne sont pas tous les deux nécessaires à la fois sur un même projet.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20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Developper l’exemple en fonction de la demande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03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Developper l’exemple en fonction de la demande </a:t>
            </a:r>
          </a:p>
          <a:p>
            <a:endParaRPr lang="fr-FR" dirty="0"/>
          </a:p>
          <a:p>
            <a:r>
              <a:rPr lang="fr-FR" dirty="0"/>
              <a:t>Bien expliquer la différence entre Customer BC et Supplier 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62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Aller dans le détail ou non en fonction de la demande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10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de slides, à faire avec le site directement et en fonction des demandes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031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Continuer sous vs pour montrer le code directement 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31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02946B-8F5F-4CD8-BED9-023262C9E524}" type="datetime1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082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C0EC-6CBC-496E-8F4C-E2A78C2E2232}" type="datetime1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53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B13C-6B97-4E45-A8F5-0A295CAC29FF}" type="datetime1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3F5C-F8B6-44ED-8984-5ECEE5209498}" type="datetime1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52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3EE8-1A42-4A49-9954-C9BCE491C2EF}" type="datetime1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1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03D-A651-4699-AA9F-EFF4BEADEAC0}" type="datetime1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84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736-B91A-463B-BAF4-A78C5961784B}" type="datetime1">
              <a:rPr lang="fr-FR" smtClean="0"/>
              <a:t>17/10/2020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5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723-E0CB-4ED2-8777-C32DB8E18CC3}" type="datetime1">
              <a:rPr lang="fr-FR" smtClean="0"/>
              <a:t>17/10/2020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9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48FA-22AF-4803-876C-1C0EC053FFC4}" type="datetime1">
              <a:rPr lang="fr-FR" smtClean="0"/>
              <a:t>17/10/2020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7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1E81-2FB3-4C37-84B1-0A470B08424F}" type="datetime1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3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CF2D-2F29-4E77-9FD8-C77F282610EF}" type="datetime1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57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12EA90-B4EB-461F-A167-400B5E4E70FA}" type="datetime1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0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E0E37-302C-4CF5-97EF-816725D53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 la plateforme URBATIS</a:t>
            </a:r>
          </a:p>
        </p:txBody>
      </p:sp>
      <p:pic>
        <p:nvPicPr>
          <p:cNvPr id="1026" name="Picture 2" descr="Responsive image">
            <a:extLst>
              <a:ext uri="{FF2B5EF4-FFF2-40B4-BE49-F238E27FC236}">
                <a16:creationId xmlns:a16="http://schemas.microsoft.com/office/drawing/2014/main" id="{248BAF2F-BA00-4D11-9DA3-ADC2D60B5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321816"/>
            <a:ext cx="47148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856C2C-07FF-4529-8320-FCEC3314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82" y="5681709"/>
            <a:ext cx="3390774" cy="8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E6A51-EE7E-4BE0-AA37-55DA6520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47F6B-FA61-4A47-A42D-D7BA3839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– Présentation Conceptuelle</a:t>
            </a:r>
          </a:p>
          <a:p>
            <a:pPr lvl="1"/>
            <a:r>
              <a:rPr lang="fr-FR" dirty="0"/>
              <a:t>a) Project Developper </a:t>
            </a:r>
          </a:p>
          <a:p>
            <a:pPr lvl="1"/>
            <a:r>
              <a:rPr lang="fr-FR" dirty="0"/>
              <a:t>b) Supplier</a:t>
            </a:r>
          </a:p>
          <a:p>
            <a:pPr lvl="1"/>
            <a:r>
              <a:rPr lang="fr-FR" dirty="0"/>
              <a:t>c) Différentes Entrées possibles </a:t>
            </a:r>
          </a:p>
          <a:p>
            <a:r>
              <a:rPr lang="fr-FR" dirty="0"/>
              <a:t>B – Présentation de l’interface</a:t>
            </a:r>
          </a:p>
          <a:p>
            <a:r>
              <a:rPr lang="fr-FR" dirty="0"/>
              <a:t>C – Présentation Technique</a:t>
            </a:r>
          </a:p>
          <a:p>
            <a:pPr lvl="1"/>
            <a:r>
              <a:rPr lang="fr-FR" dirty="0"/>
              <a:t>a – Architecture MVC </a:t>
            </a:r>
          </a:p>
          <a:p>
            <a:pPr lvl="1"/>
            <a:r>
              <a:rPr lang="fr-FR" dirty="0"/>
              <a:t>b – Technologies utilisées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41E493-B06C-414A-9DEE-59DF84CD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BB78-F94A-4E71-B6BA-6BEBB8C8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– Présentation Conceptuelle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035663-9D30-4170-80A5-094B8E27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3</a:t>
            </a:fld>
            <a:endParaRPr lang="fr-FR"/>
          </a:p>
        </p:txBody>
      </p:sp>
      <p:pic>
        <p:nvPicPr>
          <p:cNvPr id="6" name="Picture 2" descr="Responsive image">
            <a:extLst>
              <a:ext uri="{FF2B5EF4-FFF2-40B4-BE49-F238E27FC236}">
                <a16:creationId xmlns:a16="http://schemas.microsoft.com/office/drawing/2014/main" id="{B3BC58BD-DFF7-4F21-9555-14842234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38" y="1999697"/>
            <a:ext cx="3328063" cy="67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0FBAD2B-F9EB-4396-B9DA-4E3F9BBAF11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426781" y="2678756"/>
            <a:ext cx="2074532" cy="10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D8DD611-8FD9-45E9-9F98-D5F2616A2D7B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491370" y="2678756"/>
            <a:ext cx="2119754" cy="10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EC3E312-2843-4220-8385-59E537B8ECE0}"/>
              </a:ext>
            </a:extLst>
          </p:cNvPr>
          <p:cNvSpPr txBox="1"/>
          <p:nvPr/>
        </p:nvSpPr>
        <p:spPr>
          <a:xfrm>
            <a:off x="2272683" y="3684233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Project Developper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1D0004-4813-4643-9359-D1E62195DECB}"/>
              </a:ext>
            </a:extLst>
          </p:cNvPr>
          <p:cNvSpPr txBox="1"/>
          <p:nvPr/>
        </p:nvSpPr>
        <p:spPr>
          <a:xfrm>
            <a:off x="7042953" y="3684233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Supplier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311D06-80FD-4619-819C-0953DD5998D1}"/>
              </a:ext>
            </a:extLst>
          </p:cNvPr>
          <p:cNvSpPr txBox="1"/>
          <p:nvPr/>
        </p:nvSpPr>
        <p:spPr>
          <a:xfrm>
            <a:off x="4500087" y="5264459"/>
            <a:ext cx="198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sur la ville intelligente</a:t>
            </a:r>
            <a:endParaRPr lang="fr-FR" b="1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2C9E4C4-27BB-4B79-B86F-5C4E75A66DB7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426781" y="4053565"/>
            <a:ext cx="2064588" cy="12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E57A33-DA62-47D5-9D98-281A95313C22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5491369" y="4053565"/>
            <a:ext cx="2119755" cy="12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9922C27-61AE-4E2D-9B53-CC642D60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a) Project Developper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236751-0194-4539-BF10-5E061B6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21258"/>
          </a:xfrm>
        </p:spPr>
        <p:txBody>
          <a:bodyPr/>
          <a:lstStyle/>
          <a:p>
            <a:r>
              <a:rPr lang="fr-FR" dirty="0"/>
              <a:t>Rôle : exprimer un besoin sous forme de projet </a:t>
            </a:r>
          </a:p>
          <a:p>
            <a:r>
              <a:rPr lang="fr-FR" dirty="0"/>
              <a:t>Exemple : Marie de Paris qui place des cameras dans ses parcs.</a:t>
            </a:r>
          </a:p>
          <a:p>
            <a:r>
              <a:rPr lang="fr-FR" dirty="0"/>
              <a:t>3 Sections :</a:t>
            </a:r>
          </a:p>
          <a:p>
            <a:pPr lvl="1"/>
            <a:r>
              <a:rPr lang="fr-FR" dirty="0"/>
              <a:t>Project Design -&gt; création du projet </a:t>
            </a:r>
          </a:p>
          <a:p>
            <a:pPr lvl="1"/>
            <a:r>
              <a:rPr lang="fr-FR" dirty="0" err="1"/>
              <a:t>Cost-Benefits</a:t>
            </a:r>
            <a:r>
              <a:rPr lang="fr-FR" dirty="0"/>
              <a:t> -&gt; entrée des données et analyse descriptive</a:t>
            </a:r>
          </a:p>
          <a:p>
            <a:pPr lvl="1"/>
            <a:r>
              <a:rPr lang="fr-FR" dirty="0" err="1"/>
              <a:t>Financing</a:t>
            </a:r>
            <a:r>
              <a:rPr lang="fr-FR" dirty="0"/>
              <a:t> -&gt; aide à la décision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1DDB33-8170-4DD1-9E96-1E68CF3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38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9922C27-61AE-4E2D-9B53-CC642D60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b) Supplier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236751-0194-4539-BF10-5E061B6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21258"/>
          </a:xfrm>
        </p:spPr>
        <p:txBody>
          <a:bodyPr/>
          <a:lstStyle/>
          <a:p>
            <a:r>
              <a:rPr lang="fr-FR" dirty="0"/>
              <a:t>Rôle : fournir un projet contenant ses solutions techniques </a:t>
            </a:r>
          </a:p>
          <a:p>
            <a:r>
              <a:rPr lang="fr-FR" dirty="0"/>
              <a:t>Exemple : Fournisseur de cameras </a:t>
            </a:r>
          </a:p>
          <a:p>
            <a:r>
              <a:rPr lang="fr-FR" dirty="0"/>
              <a:t>3 Sections :</a:t>
            </a:r>
          </a:p>
          <a:p>
            <a:pPr lvl="1"/>
            <a:r>
              <a:rPr lang="fr-FR" dirty="0"/>
              <a:t>Project </a:t>
            </a:r>
            <a:r>
              <a:rPr lang="fr-FR" dirty="0" err="1"/>
              <a:t>Initialization</a:t>
            </a:r>
            <a:r>
              <a:rPr lang="fr-FR" dirty="0"/>
              <a:t> -&gt; création du projet </a:t>
            </a:r>
          </a:p>
          <a:p>
            <a:pPr lvl="1"/>
            <a:r>
              <a:rPr lang="fr-FR" dirty="0"/>
              <a:t>Supplier BC -&gt; entrée des données du fournisseur et analyse</a:t>
            </a:r>
          </a:p>
          <a:p>
            <a:pPr lvl="1"/>
            <a:r>
              <a:rPr lang="fr-FR" dirty="0"/>
              <a:t>Customer BC -&gt; entrée des données du client et analyse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1DDB33-8170-4DD1-9E96-1E68CF3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71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1C57C-8C0B-4BA5-B7BE-D0E06503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c) Différentes Entrées possibles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81C56-9220-4305-955B-2DE74E73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88F9110-C491-457E-B905-CDF1A03F4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64040"/>
              </p:ext>
            </p:extLst>
          </p:nvPr>
        </p:nvGraphicFramePr>
        <p:xfrm>
          <a:off x="1619839" y="3483407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31503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1359896"/>
                    </a:ext>
                  </a:extLst>
                </a:gridCol>
              </a:tblGrid>
              <a:tr h="3714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Sorties d’argent 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Capex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Deployment</a:t>
                      </a:r>
                      <a:endParaRPr lang="fr-FR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Opex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Effets non monétisables 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Quantifiable non </a:t>
                      </a:r>
                      <a:r>
                        <a:rPr lang="fr-FR" dirty="0" err="1"/>
                        <a:t>monetizable</a:t>
                      </a:r>
                      <a:endParaRPr lang="fr-FR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Non Cash </a:t>
                      </a:r>
                      <a:r>
                        <a:rPr lang="fr-FR" dirty="0" err="1"/>
                        <a:t>Benefits</a:t>
                      </a:r>
                      <a:endParaRPr lang="fr-FR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Risks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Entrées d’argent 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Revenues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Cash Releasing </a:t>
                      </a:r>
                      <a:r>
                        <a:rPr lang="fr-FR" dirty="0" err="1"/>
                        <a:t>Benefits</a:t>
                      </a:r>
                      <a:r>
                        <a:rPr lang="fr-FR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Wider</a:t>
                      </a:r>
                      <a:r>
                        <a:rPr lang="fr-FR" dirty="0"/>
                        <a:t> Cash </a:t>
                      </a:r>
                      <a:r>
                        <a:rPr lang="fr-FR" dirty="0" err="1"/>
                        <a:t>Benefits</a:t>
                      </a:r>
                      <a:r>
                        <a:rPr lang="fr-FR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Equipement Revenues (fournisseur)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Deployment</a:t>
                      </a:r>
                      <a:r>
                        <a:rPr lang="fr-FR" dirty="0"/>
                        <a:t> Revenues (fournisseur)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Recurring</a:t>
                      </a:r>
                      <a:r>
                        <a:rPr lang="fr-FR" dirty="0"/>
                        <a:t> Revenues (fournisseur)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63759"/>
                  </a:ext>
                </a:extLst>
              </a:tr>
            </a:tbl>
          </a:graphicData>
        </a:graphic>
      </p:graphicFrame>
      <p:grpSp>
        <p:nvGrpSpPr>
          <p:cNvPr id="37" name="Groupe 36">
            <a:extLst>
              <a:ext uri="{FF2B5EF4-FFF2-40B4-BE49-F238E27FC236}">
                <a16:creationId xmlns:a16="http://schemas.microsoft.com/office/drawing/2014/main" id="{92F8909C-8440-4D53-A9F2-BB96DA0B5DC3}"/>
              </a:ext>
            </a:extLst>
          </p:cNvPr>
          <p:cNvGrpSpPr/>
          <p:nvPr/>
        </p:nvGrpSpPr>
        <p:grpSpPr>
          <a:xfrm>
            <a:off x="1974946" y="2004916"/>
            <a:ext cx="6964867" cy="1292034"/>
            <a:chOff x="1974946" y="2004916"/>
            <a:chExt cx="6964867" cy="1292034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AB6E5BEA-4F06-42BB-8979-4A99421767A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2800569" y="2189582"/>
              <a:ext cx="501925" cy="12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5EB86AC-0BAB-495D-B177-9525C8209BE1}"/>
                </a:ext>
              </a:extLst>
            </p:cNvPr>
            <p:cNvSpPr txBox="1"/>
            <p:nvPr/>
          </p:nvSpPr>
          <p:spPr>
            <a:xfrm>
              <a:off x="1974946" y="2015559"/>
              <a:ext cx="825623" cy="37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Projet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BA7D04B2-40AA-49E9-B8D6-FE44C9C6B76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589756" y="2189582"/>
              <a:ext cx="825624" cy="12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A53452B-C8B6-43B8-90C4-5739E32DAC65}"/>
                </a:ext>
              </a:extLst>
            </p:cNvPr>
            <p:cNvSpPr txBox="1"/>
            <p:nvPr/>
          </p:nvSpPr>
          <p:spPr>
            <a:xfrm>
              <a:off x="3302494" y="2004916"/>
              <a:ext cx="128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Domaines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896C80BB-23F6-43D0-AE74-FD27255FCED4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6702640" y="2189582"/>
              <a:ext cx="735370" cy="10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3B256F0-7674-45D2-B978-85713D5D7B59}"/>
                </a:ext>
              </a:extLst>
            </p:cNvPr>
            <p:cNvSpPr txBox="1"/>
            <p:nvPr/>
          </p:nvSpPr>
          <p:spPr>
            <a:xfrm>
              <a:off x="5415378" y="2004916"/>
              <a:ext cx="128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Solutions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E92334E3-7EB0-45EE-810A-9B4CB0104930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flipH="1">
              <a:off x="5635101" y="2384891"/>
              <a:ext cx="2553811" cy="54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F50204C-8A05-4C1D-8004-C0C87A930670}"/>
                </a:ext>
              </a:extLst>
            </p:cNvPr>
            <p:cNvSpPr txBox="1"/>
            <p:nvPr/>
          </p:nvSpPr>
          <p:spPr>
            <a:xfrm>
              <a:off x="7438010" y="2015559"/>
              <a:ext cx="15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Cas d’Usage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9DED0D0-6CAD-46D3-BA05-E1C9EE4C4C67}"/>
                </a:ext>
              </a:extLst>
            </p:cNvPr>
            <p:cNvSpPr txBox="1"/>
            <p:nvPr/>
          </p:nvSpPr>
          <p:spPr>
            <a:xfrm>
              <a:off x="5109098" y="2927618"/>
              <a:ext cx="105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Items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15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67938-EBCF-4A55-90DF-9D836306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 – Présentation de l’interface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4C59EF-18B3-4202-8E90-A02DC209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06AA5C-08E6-4474-87CC-705206BD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44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67938-EBCF-4A55-90DF-9D836306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 – Présentation Technique</a:t>
            </a:r>
            <a:br>
              <a:rPr lang="fr-FR" dirty="0"/>
            </a:br>
            <a:r>
              <a:rPr lang="fr-FR" dirty="0"/>
              <a:t>a – Architecture MVC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06AA5C-08E6-4474-87CC-705206BD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ABBEB5-27DC-4D29-BC62-7C412668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70" y="2323785"/>
            <a:ext cx="6047489" cy="3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F4806-60AD-4F23-8B4B-D790A232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 – Technologies utilisées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C24B-A9A8-4B34-A09F-9FE725F5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9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FB15BF-D055-4E5E-AD7C-7399DF0D9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093325"/>
            <a:ext cx="1404743" cy="75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s-logo">
            <a:extLst>
              <a:ext uri="{FF2B5EF4-FFF2-40B4-BE49-F238E27FC236}">
                <a16:creationId xmlns:a16="http://schemas.microsoft.com/office/drawing/2014/main" id="{5F0301E2-EA7E-47E5-84D1-0A57BB47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79" y="2954270"/>
            <a:ext cx="1404744" cy="14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wig - Guide Logiciel-Libre">
            <a:extLst>
              <a:ext uri="{FF2B5EF4-FFF2-40B4-BE49-F238E27FC236}">
                <a16:creationId xmlns:a16="http://schemas.microsoft.com/office/drawing/2014/main" id="{15C26A7C-EDCB-4C9F-AF75-468704A4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28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SQL — Wikipédia">
            <a:extLst>
              <a:ext uri="{FF2B5EF4-FFF2-40B4-BE49-F238E27FC236}">
                <a16:creationId xmlns:a16="http://schemas.microsoft.com/office/drawing/2014/main" id="{606C7A83-3A10-454F-959A-A38E1248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109" y="4167628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ootstrap 4: Apprendre a créer une barre de navigation (part1) - BOOGLIT">
            <a:extLst>
              <a:ext uri="{FF2B5EF4-FFF2-40B4-BE49-F238E27FC236}">
                <a16:creationId xmlns:a16="http://schemas.microsoft.com/office/drawing/2014/main" id="{E35F203B-DF34-44DF-9781-FCE10635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93" y="4521879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75711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122</TotalTime>
  <Words>314</Words>
  <Application>Microsoft Office PowerPoint</Application>
  <PresentationFormat>Grand écran</PresentationFormat>
  <Paragraphs>75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Vue</vt:lpstr>
      <vt:lpstr>Présentation de la plateforme URBATIS</vt:lpstr>
      <vt:lpstr>Sommaire</vt:lpstr>
      <vt:lpstr>A – Présentation Conceptuelle</vt:lpstr>
      <vt:lpstr>a) Project Developper </vt:lpstr>
      <vt:lpstr>b) Supplier</vt:lpstr>
      <vt:lpstr>c) Différentes Entrées possibles </vt:lpstr>
      <vt:lpstr>B – Présentation de l’interface</vt:lpstr>
      <vt:lpstr>C – Présentation Technique a – Architecture MVC  </vt:lpstr>
      <vt:lpstr>b – Technologies utilisées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plateforme URBATIS</dc:title>
  <dc:creator>Diego Mejia Gil</dc:creator>
  <cp:lastModifiedBy>Diego Mejia Gil</cp:lastModifiedBy>
  <cp:revision>8</cp:revision>
  <dcterms:created xsi:type="dcterms:W3CDTF">2020-10-15T08:14:04Z</dcterms:created>
  <dcterms:modified xsi:type="dcterms:W3CDTF">2020-10-17T11:48:23Z</dcterms:modified>
</cp:coreProperties>
</file>