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75" r:id="rId4"/>
    <p:sldId id="276" r:id="rId5"/>
    <p:sldId id="295" r:id="rId6"/>
    <p:sldId id="282" r:id="rId7"/>
    <p:sldId id="296" r:id="rId8"/>
    <p:sldId id="298" r:id="rId9"/>
    <p:sldId id="299" r:id="rId10"/>
    <p:sldId id="300" r:id="rId11"/>
    <p:sldId id="297"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3" d="100"/>
          <a:sy n="73" d="100"/>
        </p:scale>
        <p:origin x="408" y="2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314C-7056-4240-8706-4D9A8B273D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AC852350-B4AE-4DA4-AE33-6A0966F5DF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5" name="Footer Placeholder 4">
            <a:extLst>
              <a:ext uri="{FF2B5EF4-FFF2-40B4-BE49-F238E27FC236}">
                <a16:creationId xmlns:a16="http://schemas.microsoft.com/office/drawing/2014/main" id="{93843F47-B43D-498A-95BD-A2A47262492B}"/>
              </a:ext>
            </a:extLst>
          </p:cNvPr>
          <p:cNvSpPr>
            <a:spLocks noGrp="1"/>
          </p:cNvSpPr>
          <p:nvPr>
            <p:ph type="ftr" sz="quarter" idx="11"/>
          </p:nvPr>
        </p:nvSpPr>
        <p:spPr/>
        <p:txBody>
          <a:bodyPr/>
          <a:lstStyle/>
          <a:p>
            <a:r>
              <a:rPr lang="en-US" dirty="0"/>
              <a:t>© iM8 World 2018</a:t>
            </a:r>
            <a:endParaRPr lang="en-IE" dirty="0"/>
          </a:p>
        </p:txBody>
      </p:sp>
    </p:spTree>
    <p:extLst>
      <p:ext uri="{BB962C8B-B14F-4D97-AF65-F5344CB8AC3E}">
        <p14:creationId xmlns:p14="http://schemas.microsoft.com/office/powerpoint/2010/main" val="372199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E716-ECD8-44EF-9D80-BA9819ECB1A8}"/>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5D3435D1-A9CD-42AD-86E3-784EBD55D3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E2EDB82-0D54-4C02-8909-B0950B214118}"/>
              </a:ext>
            </a:extLst>
          </p:cNvPr>
          <p:cNvSpPr>
            <a:spLocks noGrp="1"/>
          </p:cNvSpPr>
          <p:nvPr>
            <p:ph type="dt" sz="half" idx="10"/>
          </p:nvPr>
        </p:nvSpPr>
        <p:spPr>
          <a:xfrm>
            <a:off x="838200" y="6356350"/>
            <a:ext cx="2743200" cy="365125"/>
          </a:xfrm>
          <a:prstGeom prst="rect">
            <a:avLst/>
          </a:prstGeom>
        </p:spPr>
        <p:txBody>
          <a:bodyPr/>
          <a:lstStyle/>
          <a:p>
            <a:fld id="{C4FB71F7-E8EA-4FC4-9760-313D36FF9E90}" type="datetimeFigureOut">
              <a:rPr lang="en-IE" smtClean="0"/>
              <a:t>10/09/2020</a:t>
            </a:fld>
            <a:endParaRPr lang="en-IE"/>
          </a:p>
        </p:txBody>
      </p:sp>
      <p:sp>
        <p:nvSpPr>
          <p:cNvPr id="5" name="Footer Placeholder 4">
            <a:extLst>
              <a:ext uri="{FF2B5EF4-FFF2-40B4-BE49-F238E27FC236}">
                <a16:creationId xmlns:a16="http://schemas.microsoft.com/office/drawing/2014/main" id="{D507E8F5-0D23-42AC-B444-255C19E72CE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40E8F36-2ED0-44FC-9A4C-B0AF215D0A4D}"/>
              </a:ext>
            </a:extLst>
          </p:cNvPr>
          <p:cNvSpPr>
            <a:spLocks noGrp="1"/>
          </p:cNvSpPr>
          <p:nvPr>
            <p:ph type="sldNum" sz="quarter" idx="12"/>
          </p:nvPr>
        </p:nvSpPr>
        <p:spPr>
          <a:xfrm>
            <a:off x="8610600" y="6356350"/>
            <a:ext cx="2743200" cy="365125"/>
          </a:xfrm>
          <a:prstGeom prst="rect">
            <a:avLst/>
          </a:prstGeom>
        </p:spPr>
        <p:txBody>
          <a:bodyPr/>
          <a:lstStyle/>
          <a:p>
            <a:fld id="{85FFA3C7-AAEC-4918-B524-F3CB1B13FC70}" type="slidenum">
              <a:rPr lang="en-IE" smtClean="0"/>
              <a:t>‹#›</a:t>
            </a:fld>
            <a:endParaRPr lang="en-IE"/>
          </a:p>
        </p:txBody>
      </p:sp>
    </p:spTree>
    <p:extLst>
      <p:ext uri="{BB962C8B-B14F-4D97-AF65-F5344CB8AC3E}">
        <p14:creationId xmlns:p14="http://schemas.microsoft.com/office/powerpoint/2010/main" val="136298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15EDB1-DD8A-4548-BF0A-2D127525AE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67186C1-EA06-4913-A811-3F76986296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B58F620-D5BF-41D1-A448-484011B48468}"/>
              </a:ext>
            </a:extLst>
          </p:cNvPr>
          <p:cNvSpPr>
            <a:spLocks noGrp="1"/>
          </p:cNvSpPr>
          <p:nvPr>
            <p:ph type="dt" sz="half" idx="10"/>
          </p:nvPr>
        </p:nvSpPr>
        <p:spPr>
          <a:xfrm>
            <a:off x="838200" y="6356350"/>
            <a:ext cx="2743200" cy="365125"/>
          </a:xfrm>
          <a:prstGeom prst="rect">
            <a:avLst/>
          </a:prstGeom>
        </p:spPr>
        <p:txBody>
          <a:bodyPr/>
          <a:lstStyle/>
          <a:p>
            <a:fld id="{C4FB71F7-E8EA-4FC4-9760-313D36FF9E90}" type="datetimeFigureOut">
              <a:rPr lang="en-IE" smtClean="0"/>
              <a:t>10/09/2020</a:t>
            </a:fld>
            <a:endParaRPr lang="en-IE"/>
          </a:p>
        </p:txBody>
      </p:sp>
      <p:sp>
        <p:nvSpPr>
          <p:cNvPr id="5" name="Footer Placeholder 4">
            <a:extLst>
              <a:ext uri="{FF2B5EF4-FFF2-40B4-BE49-F238E27FC236}">
                <a16:creationId xmlns:a16="http://schemas.microsoft.com/office/drawing/2014/main" id="{D3AC0DD0-94FA-48AA-8072-F8158BB3219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5E3F10F-4FC8-431E-9715-6E6BCD5ECDBE}"/>
              </a:ext>
            </a:extLst>
          </p:cNvPr>
          <p:cNvSpPr>
            <a:spLocks noGrp="1"/>
          </p:cNvSpPr>
          <p:nvPr>
            <p:ph type="sldNum" sz="quarter" idx="12"/>
          </p:nvPr>
        </p:nvSpPr>
        <p:spPr>
          <a:xfrm>
            <a:off x="8610600" y="6356350"/>
            <a:ext cx="2743200" cy="365125"/>
          </a:xfrm>
          <a:prstGeom prst="rect">
            <a:avLst/>
          </a:prstGeom>
        </p:spPr>
        <p:txBody>
          <a:bodyPr/>
          <a:lstStyle/>
          <a:p>
            <a:fld id="{85FFA3C7-AAEC-4918-B524-F3CB1B13FC70}" type="slidenum">
              <a:rPr lang="en-IE" smtClean="0"/>
              <a:t>‹#›</a:t>
            </a:fld>
            <a:endParaRPr lang="en-IE"/>
          </a:p>
        </p:txBody>
      </p:sp>
    </p:spTree>
    <p:extLst>
      <p:ext uri="{BB962C8B-B14F-4D97-AF65-F5344CB8AC3E}">
        <p14:creationId xmlns:p14="http://schemas.microsoft.com/office/powerpoint/2010/main" val="3466157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4678457" y="0"/>
            <a:ext cx="5086350" cy="6858000"/>
          </a:xfrm>
          <a:custGeom>
            <a:avLst/>
            <a:gdLst>
              <a:gd name="connsiteX0" fmla="*/ 0 w 5086350"/>
              <a:gd name="connsiteY0" fmla="*/ 0 h 6858000"/>
              <a:gd name="connsiteX1" fmla="*/ 5086350 w 5086350"/>
              <a:gd name="connsiteY1" fmla="*/ 0 h 6858000"/>
              <a:gd name="connsiteX2" fmla="*/ 5086350 w 5086350"/>
              <a:gd name="connsiteY2" fmla="*/ 6858000 h 6858000"/>
              <a:gd name="connsiteX3" fmla="*/ 0 w 50863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86350" h="6858000">
                <a:moveTo>
                  <a:pt x="0" y="0"/>
                </a:moveTo>
                <a:lnTo>
                  <a:pt x="5086350" y="0"/>
                </a:lnTo>
                <a:lnTo>
                  <a:pt x="508635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
        <p:nvSpPr>
          <p:cNvPr id="4" name="Picture Placeholder 11"/>
          <p:cNvSpPr>
            <a:spLocks noGrp="1"/>
          </p:cNvSpPr>
          <p:nvPr>
            <p:ph type="pic" sz="quarter" idx="12"/>
          </p:nvPr>
        </p:nvSpPr>
        <p:spPr>
          <a:xfrm>
            <a:off x="3685884" y="1279671"/>
            <a:ext cx="1985146" cy="4239578"/>
          </a:xfrm>
          <a:custGeom>
            <a:avLst/>
            <a:gdLst>
              <a:gd name="connsiteX0" fmla="*/ 240940 w 2100795"/>
              <a:gd name="connsiteY0" fmla="*/ 0 h 4486562"/>
              <a:gd name="connsiteX1" fmla="*/ 474585 w 2100795"/>
              <a:gd name="connsiteY1" fmla="*/ 0 h 4486562"/>
              <a:gd name="connsiteX2" fmla="*/ 474585 w 2100795"/>
              <a:gd name="connsiteY2" fmla="*/ 32273 h 4486562"/>
              <a:gd name="connsiteX3" fmla="*/ 609218 w 2100795"/>
              <a:gd name="connsiteY3" fmla="*/ 166979 h 4486562"/>
              <a:gd name="connsiteX4" fmla="*/ 1497379 w 2100795"/>
              <a:gd name="connsiteY4" fmla="*/ 166979 h 4486562"/>
              <a:gd name="connsiteX5" fmla="*/ 1632012 w 2100795"/>
              <a:gd name="connsiteY5" fmla="*/ 32273 h 4486562"/>
              <a:gd name="connsiteX6" fmla="*/ 1632012 w 2100795"/>
              <a:gd name="connsiteY6" fmla="*/ 0 h 4486562"/>
              <a:gd name="connsiteX7" fmla="*/ 1859855 w 2100795"/>
              <a:gd name="connsiteY7" fmla="*/ 0 h 4486562"/>
              <a:gd name="connsiteX8" fmla="*/ 2100795 w 2100795"/>
              <a:gd name="connsiteY8" fmla="*/ 241069 h 4486562"/>
              <a:gd name="connsiteX9" fmla="*/ 2100795 w 2100795"/>
              <a:gd name="connsiteY9" fmla="*/ 4245494 h 4486562"/>
              <a:gd name="connsiteX10" fmla="*/ 1859855 w 2100795"/>
              <a:gd name="connsiteY10" fmla="*/ 4486562 h 4486562"/>
              <a:gd name="connsiteX11" fmla="*/ 240940 w 2100795"/>
              <a:gd name="connsiteY11" fmla="*/ 4486562 h 4486562"/>
              <a:gd name="connsiteX12" fmla="*/ 0 w 2100795"/>
              <a:gd name="connsiteY12" fmla="*/ 4245494 h 4486562"/>
              <a:gd name="connsiteX13" fmla="*/ 0 w 2100795"/>
              <a:gd name="connsiteY13" fmla="*/ 241069 h 4486562"/>
              <a:gd name="connsiteX14" fmla="*/ 240940 w 2100795"/>
              <a:gd name="connsiteY14" fmla="*/ 0 h 448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00795" h="4486562">
                <a:moveTo>
                  <a:pt x="240940" y="0"/>
                </a:moveTo>
                <a:lnTo>
                  <a:pt x="474585" y="0"/>
                </a:lnTo>
                <a:lnTo>
                  <a:pt x="474585" y="32273"/>
                </a:lnTo>
                <a:cubicBezTo>
                  <a:pt x="474585" y="106670"/>
                  <a:pt x="534864" y="166979"/>
                  <a:pt x="609218" y="166979"/>
                </a:cubicBezTo>
                <a:lnTo>
                  <a:pt x="1497379" y="166979"/>
                </a:lnTo>
                <a:cubicBezTo>
                  <a:pt x="1571735" y="166979"/>
                  <a:pt x="1632012" y="106670"/>
                  <a:pt x="1632012" y="32273"/>
                </a:cubicBezTo>
                <a:lnTo>
                  <a:pt x="1632012" y="0"/>
                </a:lnTo>
                <a:lnTo>
                  <a:pt x="1859855" y="0"/>
                </a:lnTo>
                <a:cubicBezTo>
                  <a:pt x="1992924" y="0"/>
                  <a:pt x="2100795" y="107930"/>
                  <a:pt x="2100795" y="241069"/>
                </a:cubicBezTo>
                <a:lnTo>
                  <a:pt x="2100795" y="4245494"/>
                </a:lnTo>
                <a:cubicBezTo>
                  <a:pt x="2100795" y="4378633"/>
                  <a:pt x="1992924" y="4486562"/>
                  <a:pt x="1859855" y="4486562"/>
                </a:cubicBezTo>
                <a:lnTo>
                  <a:pt x="240940" y="4486562"/>
                </a:lnTo>
                <a:cubicBezTo>
                  <a:pt x="107872" y="4486562"/>
                  <a:pt x="0" y="4378633"/>
                  <a:pt x="0" y="4245494"/>
                </a:cubicBezTo>
                <a:lnTo>
                  <a:pt x="0" y="241069"/>
                </a:lnTo>
                <a:cubicBezTo>
                  <a:pt x="0" y="107930"/>
                  <a:pt x="107872" y="0"/>
                  <a:pt x="240940" y="0"/>
                </a:cubicBezTo>
                <a:close/>
              </a:path>
            </a:pathLst>
          </a:custGeom>
          <a:pattFill prst="solidDmnd">
            <a:fgClr>
              <a:schemeClr val="bg1">
                <a:lumMod val="85000"/>
              </a:schemeClr>
            </a:fgClr>
            <a:bgClr>
              <a:schemeClr val="bg1"/>
            </a:bgClr>
          </a:pattFill>
        </p:spPr>
        <p:txBody>
          <a:bodyPr wrap="square" anchor="ctr">
            <a:noAutofit/>
          </a:bodyPr>
          <a:lstStyle>
            <a:lvl1pPr algn="ctr">
              <a:defRPr sz="1600"/>
            </a:lvl1pPr>
          </a:lstStyle>
          <a:p>
            <a:endParaRPr lang="en-US"/>
          </a:p>
        </p:txBody>
      </p:sp>
    </p:spTree>
    <p:extLst>
      <p:ext uri="{BB962C8B-B14F-4D97-AF65-F5344CB8AC3E}">
        <p14:creationId xmlns:p14="http://schemas.microsoft.com/office/powerpoint/2010/main" val="40662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0EE0-5CDF-4356-9E56-E0E7C97DF3F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023049E-03DF-4ECE-BB0A-41978D0CC3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4">
            <a:extLst>
              <a:ext uri="{FF2B5EF4-FFF2-40B4-BE49-F238E27FC236}">
                <a16:creationId xmlns:a16="http://schemas.microsoft.com/office/drawing/2014/main" id="{77346F5B-C106-4588-8DC3-D208BBBBF6B7}"/>
              </a:ext>
            </a:extLst>
          </p:cNvPr>
          <p:cNvSpPr>
            <a:spLocks noGrp="1"/>
          </p:cNvSpPr>
          <p:nvPr>
            <p:ph type="ftr" sz="quarter" idx="11"/>
          </p:nvPr>
        </p:nvSpPr>
        <p:spPr/>
        <p:txBody>
          <a:bodyPr/>
          <a:lstStyle/>
          <a:p>
            <a:r>
              <a:rPr lang="en-IE" dirty="0"/>
              <a:t>© iM8 World 2018</a:t>
            </a:r>
          </a:p>
        </p:txBody>
      </p:sp>
    </p:spTree>
    <p:extLst>
      <p:ext uri="{BB962C8B-B14F-4D97-AF65-F5344CB8AC3E}">
        <p14:creationId xmlns:p14="http://schemas.microsoft.com/office/powerpoint/2010/main" val="164868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2A69-4726-4B76-A5F9-1C4361991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4A11604D-E8EE-4905-B3EF-6996DE739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0781F6-7EBC-4F33-BCD7-F242AF7AF218}"/>
              </a:ext>
            </a:extLst>
          </p:cNvPr>
          <p:cNvSpPr>
            <a:spLocks noGrp="1"/>
          </p:cNvSpPr>
          <p:nvPr>
            <p:ph type="dt" sz="half" idx="10"/>
          </p:nvPr>
        </p:nvSpPr>
        <p:spPr>
          <a:xfrm>
            <a:off x="838200" y="6356350"/>
            <a:ext cx="2743200" cy="365125"/>
          </a:xfrm>
          <a:prstGeom prst="rect">
            <a:avLst/>
          </a:prstGeom>
        </p:spPr>
        <p:txBody>
          <a:bodyPr/>
          <a:lstStyle/>
          <a:p>
            <a:fld id="{C4FB71F7-E8EA-4FC4-9760-313D36FF9E90}" type="datetimeFigureOut">
              <a:rPr lang="en-IE" smtClean="0"/>
              <a:t>10/09/2020</a:t>
            </a:fld>
            <a:endParaRPr lang="en-IE"/>
          </a:p>
        </p:txBody>
      </p:sp>
      <p:sp>
        <p:nvSpPr>
          <p:cNvPr id="5" name="Footer Placeholder 4">
            <a:extLst>
              <a:ext uri="{FF2B5EF4-FFF2-40B4-BE49-F238E27FC236}">
                <a16:creationId xmlns:a16="http://schemas.microsoft.com/office/drawing/2014/main" id="{AB6FB861-25A2-446D-B2B8-CC1E44FAF72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1B12B9B-7392-4404-945E-D50933FD9C19}"/>
              </a:ext>
            </a:extLst>
          </p:cNvPr>
          <p:cNvSpPr>
            <a:spLocks noGrp="1"/>
          </p:cNvSpPr>
          <p:nvPr>
            <p:ph type="sldNum" sz="quarter" idx="12"/>
          </p:nvPr>
        </p:nvSpPr>
        <p:spPr>
          <a:xfrm>
            <a:off x="8610600" y="6356350"/>
            <a:ext cx="2743200" cy="365125"/>
          </a:xfrm>
          <a:prstGeom prst="rect">
            <a:avLst/>
          </a:prstGeom>
        </p:spPr>
        <p:txBody>
          <a:bodyPr/>
          <a:lstStyle/>
          <a:p>
            <a:fld id="{85FFA3C7-AAEC-4918-B524-F3CB1B13FC70}" type="slidenum">
              <a:rPr lang="en-IE" smtClean="0"/>
              <a:t>‹#›</a:t>
            </a:fld>
            <a:endParaRPr lang="en-IE"/>
          </a:p>
        </p:txBody>
      </p:sp>
    </p:spTree>
    <p:extLst>
      <p:ext uri="{BB962C8B-B14F-4D97-AF65-F5344CB8AC3E}">
        <p14:creationId xmlns:p14="http://schemas.microsoft.com/office/powerpoint/2010/main" val="239424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37B3-2F4E-4FBA-86B9-4C638ADFF388}"/>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9033826B-EBE5-449B-8DE5-DC12335AB0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1C2CE445-180C-4735-B69E-0CB220CF76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75060A44-7696-4FA6-A6A6-A8DFB4EE4D76}"/>
              </a:ext>
            </a:extLst>
          </p:cNvPr>
          <p:cNvSpPr>
            <a:spLocks noGrp="1"/>
          </p:cNvSpPr>
          <p:nvPr>
            <p:ph type="dt" sz="half" idx="10"/>
          </p:nvPr>
        </p:nvSpPr>
        <p:spPr>
          <a:xfrm>
            <a:off x="838200" y="6356350"/>
            <a:ext cx="2743200" cy="365125"/>
          </a:xfrm>
          <a:prstGeom prst="rect">
            <a:avLst/>
          </a:prstGeom>
        </p:spPr>
        <p:txBody>
          <a:bodyPr/>
          <a:lstStyle/>
          <a:p>
            <a:fld id="{C4FB71F7-E8EA-4FC4-9760-313D36FF9E90}" type="datetimeFigureOut">
              <a:rPr lang="en-IE" smtClean="0"/>
              <a:t>10/09/2020</a:t>
            </a:fld>
            <a:endParaRPr lang="en-IE"/>
          </a:p>
        </p:txBody>
      </p:sp>
      <p:sp>
        <p:nvSpPr>
          <p:cNvPr id="6" name="Footer Placeholder 5">
            <a:extLst>
              <a:ext uri="{FF2B5EF4-FFF2-40B4-BE49-F238E27FC236}">
                <a16:creationId xmlns:a16="http://schemas.microsoft.com/office/drawing/2014/main" id="{7B143B56-1DF0-4CCE-A07D-19C3C06B4E6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128D5FE-E4C2-487B-8172-CE50BD3F22E0}"/>
              </a:ext>
            </a:extLst>
          </p:cNvPr>
          <p:cNvSpPr>
            <a:spLocks noGrp="1"/>
          </p:cNvSpPr>
          <p:nvPr>
            <p:ph type="sldNum" sz="quarter" idx="12"/>
          </p:nvPr>
        </p:nvSpPr>
        <p:spPr>
          <a:xfrm>
            <a:off x="8610600" y="6356350"/>
            <a:ext cx="2743200" cy="365125"/>
          </a:xfrm>
          <a:prstGeom prst="rect">
            <a:avLst/>
          </a:prstGeom>
        </p:spPr>
        <p:txBody>
          <a:bodyPr/>
          <a:lstStyle/>
          <a:p>
            <a:fld id="{85FFA3C7-AAEC-4918-B524-F3CB1B13FC70}" type="slidenum">
              <a:rPr lang="en-IE" smtClean="0"/>
              <a:t>‹#›</a:t>
            </a:fld>
            <a:endParaRPr lang="en-IE"/>
          </a:p>
        </p:txBody>
      </p:sp>
    </p:spTree>
    <p:extLst>
      <p:ext uri="{BB962C8B-B14F-4D97-AF65-F5344CB8AC3E}">
        <p14:creationId xmlns:p14="http://schemas.microsoft.com/office/powerpoint/2010/main" val="277655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44A1-2F63-4F86-9CD3-89FFB3C3EB98}"/>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7D88C02-7D49-4072-9746-6E66DEB8B0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C9AFFA-E5C8-4448-88EF-0D3B3B4D86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A0DA61D2-8158-494C-AB57-B3EAC36B4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984573-F929-49E3-BF3E-E0D6D78298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EB7E258E-2413-4128-B014-F35ED21DDDE3}"/>
              </a:ext>
            </a:extLst>
          </p:cNvPr>
          <p:cNvSpPr>
            <a:spLocks noGrp="1"/>
          </p:cNvSpPr>
          <p:nvPr>
            <p:ph type="dt" sz="half" idx="10"/>
          </p:nvPr>
        </p:nvSpPr>
        <p:spPr>
          <a:xfrm>
            <a:off x="838200" y="6356350"/>
            <a:ext cx="2743200" cy="365125"/>
          </a:xfrm>
          <a:prstGeom prst="rect">
            <a:avLst/>
          </a:prstGeom>
        </p:spPr>
        <p:txBody>
          <a:bodyPr/>
          <a:lstStyle/>
          <a:p>
            <a:fld id="{C4FB71F7-E8EA-4FC4-9760-313D36FF9E90}" type="datetimeFigureOut">
              <a:rPr lang="en-IE" smtClean="0"/>
              <a:t>10/09/2020</a:t>
            </a:fld>
            <a:endParaRPr lang="en-IE"/>
          </a:p>
        </p:txBody>
      </p:sp>
      <p:sp>
        <p:nvSpPr>
          <p:cNvPr id="8" name="Footer Placeholder 7">
            <a:extLst>
              <a:ext uri="{FF2B5EF4-FFF2-40B4-BE49-F238E27FC236}">
                <a16:creationId xmlns:a16="http://schemas.microsoft.com/office/drawing/2014/main" id="{7683D5CF-BBB2-4D70-ACD6-F16D6A8ADD50}"/>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B1E45DEE-70F0-409D-B2DB-487221086BF8}"/>
              </a:ext>
            </a:extLst>
          </p:cNvPr>
          <p:cNvSpPr>
            <a:spLocks noGrp="1"/>
          </p:cNvSpPr>
          <p:nvPr>
            <p:ph type="sldNum" sz="quarter" idx="12"/>
          </p:nvPr>
        </p:nvSpPr>
        <p:spPr>
          <a:xfrm>
            <a:off x="8610600" y="6356350"/>
            <a:ext cx="2743200" cy="365125"/>
          </a:xfrm>
          <a:prstGeom prst="rect">
            <a:avLst/>
          </a:prstGeom>
        </p:spPr>
        <p:txBody>
          <a:bodyPr/>
          <a:lstStyle/>
          <a:p>
            <a:fld id="{85FFA3C7-AAEC-4918-B524-F3CB1B13FC70}" type="slidenum">
              <a:rPr lang="en-IE" smtClean="0"/>
              <a:t>‹#›</a:t>
            </a:fld>
            <a:endParaRPr lang="en-IE"/>
          </a:p>
        </p:txBody>
      </p:sp>
    </p:spTree>
    <p:extLst>
      <p:ext uri="{BB962C8B-B14F-4D97-AF65-F5344CB8AC3E}">
        <p14:creationId xmlns:p14="http://schemas.microsoft.com/office/powerpoint/2010/main" val="101839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3607-A51E-47CA-8648-2F6DCC73D6D7}"/>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87FCB611-6D78-41EE-A274-CAFEF52800C4}"/>
              </a:ext>
            </a:extLst>
          </p:cNvPr>
          <p:cNvSpPr>
            <a:spLocks noGrp="1"/>
          </p:cNvSpPr>
          <p:nvPr>
            <p:ph type="dt" sz="half" idx="10"/>
          </p:nvPr>
        </p:nvSpPr>
        <p:spPr>
          <a:xfrm>
            <a:off x="838200" y="6356350"/>
            <a:ext cx="2743200" cy="365125"/>
          </a:xfrm>
          <a:prstGeom prst="rect">
            <a:avLst/>
          </a:prstGeom>
        </p:spPr>
        <p:txBody>
          <a:bodyPr/>
          <a:lstStyle/>
          <a:p>
            <a:fld id="{C4FB71F7-E8EA-4FC4-9760-313D36FF9E90}" type="datetimeFigureOut">
              <a:rPr lang="en-IE" smtClean="0"/>
              <a:t>10/09/2020</a:t>
            </a:fld>
            <a:endParaRPr lang="en-IE"/>
          </a:p>
        </p:txBody>
      </p:sp>
      <p:sp>
        <p:nvSpPr>
          <p:cNvPr id="4" name="Footer Placeholder 3">
            <a:extLst>
              <a:ext uri="{FF2B5EF4-FFF2-40B4-BE49-F238E27FC236}">
                <a16:creationId xmlns:a16="http://schemas.microsoft.com/office/drawing/2014/main" id="{EA3F478D-8B16-4CAA-B9B1-0CA540D0DF6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95F3A09B-E97F-45E7-BC92-977D73C50017}"/>
              </a:ext>
            </a:extLst>
          </p:cNvPr>
          <p:cNvSpPr>
            <a:spLocks noGrp="1"/>
          </p:cNvSpPr>
          <p:nvPr>
            <p:ph type="sldNum" sz="quarter" idx="12"/>
          </p:nvPr>
        </p:nvSpPr>
        <p:spPr>
          <a:xfrm>
            <a:off x="8610600" y="6356350"/>
            <a:ext cx="2743200" cy="365125"/>
          </a:xfrm>
          <a:prstGeom prst="rect">
            <a:avLst/>
          </a:prstGeom>
        </p:spPr>
        <p:txBody>
          <a:bodyPr/>
          <a:lstStyle/>
          <a:p>
            <a:fld id="{85FFA3C7-AAEC-4918-B524-F3CB1B13FC70}" type="slidenum">
              <a:rPr lang="en-IE" smtClean="0"/>
              <a:t>‹#›</a:t>
            </a:fld>
            <a:endParaRPr lang="en-IE"/>
          </a:p>
        </p:txBody>
      </p:sp>
    </p:spTree>
    <p:extLst>
      <p:ext uri="{BB962C8B-B14F-4D97-AF65-F5344CB8AC3E}">
        <p14:creationId xmlns:p14="http://schemas.microsoft.com/office/powerpoint/2010/main" val="274322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47A34-4766-4DB5-96D6-F1A90FEDC82B}"/>
              </a:ext>
            </a:extLst>
          </p:cNvPr>
          <p:cNvSpPr>
            <a:spLocks noGrp="1"/>
          </p:cNvSpPr>
          <p:nvPr>
            <p:ph type="dt" sz="half" idx="10"/>
          </p:nvPr>
        </p:nvSpPr>
        <p:spPr>
          <a:xfrm>
            <a:off x="838200" y="6356350"/>
            <a:ext cx="2743200" cy="365125"/>
          </a:xfrm>
          <a:prstGeom prst="rect">
            <a:avLst/>
          </a:prstGeom>
        </p:spPr>
        <p:txBody>
          <a:bodyPr/>
          <a:lstStyle/>
          <a:p>
            <a:fld id="{C4FB71F7-E8EA-4FC4-9760-313D36FF9E90}" type="datetimeFigureOut">
              <a:rPr lang="en-IE" smtClean="0"/>
              <a:t>10/09/2020</a:t>
            </a:fld>
            <a:endParaRPr lang="en-IE"/>
          </a:p>
        </p:txBody>
      </p:sp>
      <p:sp>
        <p:nvSpPr>
          <p:cNvPr id="3" name="Footer Placeholder 2">
            <a:extLst>
              <a:ext uri="{FF2B5EF4-FFF2-40B4-BE49-F238E27FC236}">
                <a16:creationId xmlns:a16="http://schemas.microsoft.com/office/drawing/2014/main" id="{BCA17555-E191-48BA-9D0C-7092C56367B5}"/>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B4F4E561-B813-40A7-8796-3CE677B0AE43}"/>
              </a:ext>
            </a:extLst>
          </p:cNvPr>
          <p:cNvSpPr>
            <a:spLocks noGrp="1"/>
          </p:cNvSpPr>
          <p:nvPr>
            <p:ph type="sldNum" sz="quarter" idx="12"/>
          </p:nvPr>
        </p:nvSpPr>
        <p:spPr>
          <a:xfrm>
            <a:off x="8610600" y="6356350"/>
            <a:ext cx="2743200" cy="365125"/>
          </a:xfrm>
          <a:prstGeom prst="rect">
            <a:avLst/>
          </a:prstGeom>
        </p:spPr>
        <p:txBody>
          <a:bodyPr/>
          <a:lstStyle/>
          <a:p>
            <a:fld id="{85FFA3C7-AAEC-4918-B524-F3CB1B13FC70}" type="slidenum">
              <a:rPr lang="en-IE" smtClean="0"/>
              <a:t>‹#›</a:t>
            </a:fld>
            <a:endParaRPr lang="en-IE"/>
          </a:p>
        </p:txBody>
      </p:sp>
    </p:spTree>
    <p:extLst>
      <p:ext uri="{BB962C8B-B14F-4D97-AF65-F5344CB8AC3E}">
        <p14:creationId xmlns:p14="http://schemas.microsoft.com/office/powerpoint/2010/main" val="91061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60C3-546E-4BB9-95B3-5F57212E4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D48D54CC-3E0B-4244-AE91-0C739330A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99A25819-8198-4564-BB74-B2C1DA30F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F0644C-6B44-4285-8A5D-AE7D545EC546}"/>
              </a:ext>
            </a:extLst>
          </p:cNvPr>
          <p:cNvSpPr>
            <a:spLocks noGrp="1"/>
          </p:cNvSpPr>
          <p:nvPr>
            <p:ph type="dt" sz="half" idx="10"/>
          </p:nvPr>
        </p:nvSpPr>
        <p:spPr>
          <a:xfrm>
            <a:off x="838200" y="6356350"/>
            <a:ext cx="2743200" cy="365125"/>
          </a:xfrm>
          <a:prstGeom prst="rect">
            <a:avLst/>
          </a:prstGeom>
        </p:spPr>
        <p:txBody>
          <a:bodyPr/>
          <a:lstStyle/>
          <a:p>
            <a:fld id="{C4FB71F7-E8EA-4FC4-9760-313D36FF9E90}" type="datetimeFigureOut">
              <a:rPr lang="en-IE" smtClean="0"/>
              <a:t>10/09/2020</a:t>
            </a:fld>
            <a:endParaRPr lang="en-IE"/>
          </a:p>
        </p:txBody>
      </p:sp>
      <p:sp>
        <p:nvSpPr>
          <p:cNvPr id="6" name="Footer Placeholder 5">
            <a:extLst>
              <a:ext uri="{FF2B5EF4-FFF2-40B4-BE49-F238E27FC236}">
                <a16:creationId xmlns:a16="http://schemas.microsoft.com/office/drawing/2014/main" id="{D1E21C16-657A-4106-BA18-48802F006B2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77A6EA0-C5EA-4D60-AFED-B1D7719DFDFC}"/>
              </a:ext>
            </a:extLst>
          </p:cNvPr>
          <p:cNvSpPr>
            <a:spLocks noGrp="1"/>
          </p:cNvSpPr>
          <p:nvPr>
            <p:ph type="sldNum" sz="quarter" idx="12"/>
          </p:nvPr>
        </p:nvSpPr>
        <p:spPr>
          <a:xfrm>
            <a:off x="8610600" y="6356350"/>
            <a:ext cx="2743200" cy="365125"/>
          </a:xfrm>
          <a:prstGeom prst="rect">
            <a:avLst/>
          </a:prstGeom>
        </p:spPr>
        <p:txBody>
          <a:bodyPr/>
          <a:lstStyle/>
          <a:p>
            <a:fld id="{85FFA3C7-AAEC-4918-B524-F3CB1B13FC70}" type="slidenum">
              <a:rPr lang="en-IE" smtClean="0"/>
              <a:t>‹#›</a:t>
            </a:fld>
            <a:endParaRPr lang="en-IE"/>
          </a:p>
        </p:txBody>
      </p:sp>
    </p:spTree>
    <p:extLst>
      <p:ext uri="{BB962C8B-B14F-4D97-AF65-F5344CB8AC3E}">
        <p14:creationId xmlns:p14="http://schemas.microsoft.com/office/powerpoint/2010/main" val="1358216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8DAB-E248-43FB-8670-BD2D67ABD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80CED7D6-7AB1-4D29-8E1B-7F08CCA78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D8F9E50D-E3AA-4B9F-A2FC-35AD56EA2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0D2AEF-7473-4AB1-BB13-1243D8245117}"/>
              </a:ext>
            </a:extLst>
          </p:cNvPr>
          <p:cNvSpPr>
            <a:spLocks noGrp="1"/>
          </p:cNvSpPr>
          <p:nvPr>
            <p:ph type="dt" sz="half" idx="10"/>
          </p:nvPr>
        </p:nvSpPr>
        <p:spPr>
          <a:xfrm>
            <a:off x="838200" y="6356350"/>
            <a:ext cx="2743200" cy="365125"/>
          </a:xfrm>
          <a:prstGeom prst="rect">
            <a:avLst/>
          </a:prstGeom>
        </p:spPr>
        <p:txBody>
          <a:bodyPr/>
          <a:lstStyle/>
          <a:p>
            <a:fld id="{C4FB71F7-E8EA-4FC4-9760-313D36FF9E90}" type="datetimeFigureOut">
              <a:rPr lang="en-IE" smtClean="0"/>
              <a:t>10/09/2020</a:t>
            </a:fld>
            <a:endParaRPr lang="en-IE"/>
          </a:p>
        </p:txBody>
      </p:sp>
      <p:sp>
        <p:nvSpPr>
          <p:cNvPr id="6" name="Footer Placeholder 5">
            <a:extLst>
              <a:ext uri="{FF2B5EF4-FFF2-40B4-BE49-F238E27FC236}">
                <a16:creationId xmlns:a16="http://schemas.microsoft.com/office/drawing/2014/main" id="{88649B99-4E4B-43B1-8858-FB6951BCDCB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98BBA7E-8D2E-4F9A-899D-F879EE99D412}"/>
              </a:ext>
            </a:extLst>
          </p:cNvPr>
          <p:cNvSpPr>
            <a:spLocks noGrp="1"/>
          </p:cNvSpPr>
          <p:nvPr>
            <p:ph type="sldNum" sz="quarter" idx="12"/>
          </p:nvPr>
        </p:nvSpPr>
        <p:spPr>
          <a:xfrm>
            <a:off x="8610600" y="6356350"/>
            <a:ext cx="2743200" cy="365125"/>
          </a:xfrm>
          <a:prstGeom prst="rect">
            <a:avLst/>
          </a:prstGeom>
        </p:spPr>
        <p:txBody>
          <a:bodyPr/>
          <a:lstStyle/>
          <a:p>
            <a:fld id="{85FFA3C7-AAEC-4918-B524-F3CB1B13FC70}" type="slidenum">
              <a:rPr lang="en-IE" smtClean="0"/>
              <a:t>‹#›</a:t>
            </a:fld>
            <a:endParaRPr lang="en-IE"/>
          </a:p>
        </p:txBody>
      </p:sp>
    </p:spTree>
    <p:extLst>
      <p:ext uri="{BB962C8B-B14F-4D97-AF65-F5344CB8AC3E}">
        <p14:creationId xmlns:p14="http://schemas.microsoft.com/office/powerpoint/2010/main" val="50706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6BB4A-7A58-4428-8C79-A10296108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a:extLst>
              <a:ext uri="{FF2B5EF4-FFF2-40B4-BE49-F238E27FC236}">
                <a16:creationId xmlns:a16="http://schemas.microsoft.com/office/drawing/2014/main" id="{D7C52B76-1599-49DB-A83F-7A85D1A8C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Footer Placeholder 4">
            <a:extLst>
              <a:ext uri="{FF2B5EF4-FFF2-40B4-BE49-F238E27FC236}">
                <a16:creationId xmlns:a16="http://schemas.microsoft.com/office/drawing/2014/main" id="{F7649288-74DE-459A-8A58-77FC593F8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dirty="0"/>
              <a:t>© iM8 Data Limited 2020</a:t>
            </a:r>
          </a:p>
        </p:txBody>
      </p:sp>
      <p:pic>
        <p:nvPicPr>
          <p:cNvPr id="6" name="Picture 5" descr="A picture containing drawing&#10;&#10;Description automatically generated">
            <a:extLst>
              <a:ext uri="{FF2B5EF4-FFF2-40B4-BE49-F238E27FC236}">
                <a16:creationId xmlns:a16="http://schemas.microsoft.com/office/drawing/2014/main" id="{4B4A3ADE-5BED-4BBE-8D96-EA08F384239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915323" y="69355"/>
            <a:ext cx="1177399" cy="456604"/>
          </a:xfrm>
          <a:prstGeom prst="rect">
            <a:avLst/>
          </a:prstGeom>
        </p:spPr>
      </p:pic>
    </p:spTree>
    <p:extLst>
      <p:ext uri="{BB962C8B-B14F-4D97-AF65-F5344CB8AC3E}">
        <p14:creationId xmlns:p14="http://schemas.microsoft.com/office/powerpoint/2010/main" val="1589066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rawing&#10;&#10;Description automatically generated">
            <a:extLst>
              <a:ext uri="{FF2B5EF4-FFF2-40B4-BE49-F238E27FC236}">
                <a16:creationId xmlns:a16="http://schemas.microsoft.com/office/drawing/2014/main" id="{C59EA272-B254-4687-A377-D784107FE432}"/>
              </a:ext>
            </a:extLst>
          </p:cNvPr>
          <p:cNvPicPr>
            <a:picLocks noChangeAspect="1"/>
          </p:cNvPicPr>
          <p:nvPr/>
        </p:nvPicPr>
        <p:blipFill rotWithShape="1">
          <a:blip r:embed="rId2">
            <a:extLst>
              <a:ext uri="{28A0092B-C50C-407E-A947-70E740481C1C}">
                <a14:useLocalDpi xmlns:a14="http://schemas.microsoft.com/office/drawing/2010/main" val="0"/>
              </a:ext>
            </a:extLst>
          </a:blip>
          <a:srcRect l="25474" r="12511" b="-1"/>
          <a:stretch/>
        </p:blipFill>
        <p:spPr>
          <a:xfrm>
            <a:off x="886782" y="1"/>
            <a:ext cx="8557447" cy="5347244"/>
          </a:xfrm>
          <a:custGeom>
            <a:avLst/>
            <a:gdLst/>
            <a:ahLst/>
            <a:cxnLst/>
            <a:rect l="l" t="t" r="r" b="b"/>
            <a:pathLst>
              <a:path w="9366779" h="5852967">
                <a:moveTo>
                  <a:pt x="1169579" y="0"/>
                </a:moveTo>
                <a:lnTo>
                  <a:pt x="8197201" y="0"/>
                </a:lnTo>
                <a:lnTo>
                  <a:pt x="9366779" y="1169579"/>
                </a:lnTo>
                <a:lnTo>
                  <a:pt x="4683391" y="5852967"/>
                </a:lnTo>
                <a:lnTo>
                  <a:pt x="0" y="1169579"/>
                </a:lnTo>
                <a:close/>
              </a:path>
            </a:pathLst>
          </a:custGeom>
        </p:spPr>
      </p:pic>
      <p:sp>
        <p:nvSpPr>
          <p:cNvPr id="71" name="Isosceles Triangle 70">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2074302"/>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ame 74">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635665"/>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itle 8">
            <a:extLst>
              <a:ext uri="{FF2B5EF4-FFF2-40B4-BE49-F238E27FC236}">
                <a16:creationId xmlns:a16="http://schemas.microsoft.com/office/drawing/2014/main" id="{79D484E8-F7CC-4B30-BA74-608C106525A6}"/>
              </a:ext>
            </a:extLst>
          </p:cNvPr>
          <p:cNvSpPr>
            <a:spLocks noGrp="1"/>
          </p:cNvSpPr>
          <p:nvPr>
            <p:ph type="ctrTitle"/>
          </p:nvPr>
        </p:nvSpPr>
        <p:spPr>
          <a:xfrm>
            <a:off x="6817190" y="2591671"/>
            <a:ext cx="3618284" cy="1841576"/>
          </a:xfrm>
          <a:noFill/>
        </p:spPr>
        <p:txBody>
          <a:bodyPr anchor="ctr">
            <a:normAutofit/>
          </a:bodyPr>
          <a:lstStyle/>
          <a:p>
            <a:r>
              <a:rPr lang="en-IE" sz="4000" dirty="0">
                <a:solidFill>
                  <a:srgbClr val="002060"/>
                </a:solidFill>
              </a:rPr>
              <a:t>iM8</a:t>
            </a:r>
            <a:br>
              <a:rPr lang="en-IE" sz="4000" dirty="0">
                <a:solidFill>
                  <a:srgbClr val="002060"/>
                </a:solidFill>
              </a:rPr>
            </a:br>
            <a:r>
              <a:rPr lang="en-IE" sz="4000" dirty="0">
                <a:solidFill>
                  <a:srgbClr val="002060"/>
                </a:solidFill>
              </a:rPr>
              <a:t>Blockchain Architecture</a:t>
            </a:r>
          </a:p>
        </p:txBody>
      </p:sp>
      <p:sp>
        <p:nvSpPr>
          <p:cNvPr id="3" name="Subtitle 2">
            <a:extLst>
              <a:ext uri="{FF2B5EF4-FFF2-40B4-BE49-F238E27FC236}">
                <a16:creationId xmlns:a16="http://schemas.microsoft.com/office/drawing/2014/main" id="{151DDE53-25A1-499D-A8E4-8259D544CB73}"/>
              </a:ext>
            </a:extLst>
          </p:cNvPr>
          <p:cNvSpPr>
            <a:spLocks noGrp="1"/>
          </p:cNvSpPr>
          <p:nvPr>
            <p:ph type="subTitle" idx="1"/>
          </p:nvPr>
        </p:nvSpPr>
        <p:spPr>
          <a:xfrm>
            <a:off x="7275860" y="4527439"/>
            <a:ext cx="2700944" cy="659993"/>
          </a:xfrm>
          <a:noFill/>
        </p:spPr>
        <p:txBody>
          <a:bodyPr>
            <a:normAutofit/>
          </a:bodyPr>
          <a:lstStyle/>
          <a:p>
            <a:r>
              <a:rPr lang="en-US" sz="1600" dirty="0">
                <a:solidFill>
                  <a:srgbClr val="002060"/>
                </a:solidFill>
              </a:rPr>
              <a:t>September 2020</a:t>
            </a:r>
            <a:endParaRPr lang="en-IE" sz="1600" dirty="0">
              <a:solidFill>
                <a:srgbClr val="002060"/>
              </a:solidFill>
            </a:endParaRPr>
          </a:p>
        </p:txBody>
      </p:sp>
      <p:sp>
        <p:nvSpPr>
          <p:cNvPr id="77" name="Freeform: Shape 76">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38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EBB85-666D-4499-870C-D64B15EFE08E}"/>
              </a:ext>
            </a:extLst>
          </p:cNvPr>
          <p:cNvSpPr>
            <a:spLocks noGrp="1"/>
          </p:cNvSpPr>
          <p:nvPr>
            <p:ph type="title"/>
          </p:nvPr>
        </p:nvSpPr>
        <p:spPr>
          <a:xfrm>
            <a:off x="9030267" y="1955106"/>
            <a:ext cx="3161732" cy="2947788"/>
          </a:xfrm>
        </p:spPr>
        <p:txBody>
          <a:bodyPr vert="horz" lIns="91440" tIns="45720" rIns="91440" bIns="45720" rtlCol="0" anchor="ctr">
            <a:normAutofit/>
          </a:bodyPr>
          <a:lstStyle/>
          <a:p>
            <a:r>
              <a:rPr lang="en-US" dirty="0">
                <a:solidFill>
                  <a:srgbClr val="002060"/>
                </a:solidFill>
              </a:rPr>
              <a:t>iM8 Blockchain Reference Architecture</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rawing&#10;&#10;Description automatically generated">
            <a:extLst>
              <a:ext uri="{FF2B5EF4-FFF2-40B4-BE49-F238E27FC236}">
                <a16:creationId xmlns:a16="http://schemas.microsoft.com/office/drawing/2014/main" id="{A07B15DF-FB75-4C03-ACE7-02293108A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333" y="63133"/>
            <a:ext cx="1045067" cy="405285"/>
          </a:xfrm>
          <a:prstGeom prst="rect">
            <a:avLst/>
          </a:prstGeom>
        </p:spPr>
      </p:pic>
      <p:pic>
        <p:nvPicPr>
          <p:cNvPr id="5" name="Picture 4">
            <a:extLst>
              <a:ext uri="{FF2B5EF4-FFF2-40B4-BE49-F238E27FC236}">
                <a16:creationId xmlns:a16="http://schemas.microsoft.com/office/drawing/2014/main" id="{7085FCAD-6534-49DD-83C9-C0B92E8C5546}"/>
              </a:ext>
            </a:extLst>
          </p:cNvPr>
          <p:cNvPicPr>
            <a:picLocks noChangeAspect="1"/>
          </p:cNvPicPr>
          <p:nvPr/>
        </p:nvPicPr>
        <p:blipFill>
          <a:blip r:embed="rId3"/>
          <a:stretch>
            <a:fillRect/>
          </a:stretch>
        </p:blipFill>
        <p:spPr>
          <a:xfrm>
            <a:off x="329146" y="1462928"/>
            <a:ext cx="8105775" cy="4362450"/>
          </a:xfrm>
          <a:prstGeom prst="rect">
            <a:avLst/>
          </a:prstGeom>
        </p:spPr>
      </p:pic>
    </p:spTree>
    <p:extLst>
      <p:ext uri="{BB962C8B-B14F-4D97-AF65-F5344CB8AC3E}">
        <p14:creationId xmlns:p14="http://schemas.microsoft.com/office/powerpoint/2010/main" val="420627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83085F5-38D6-43EB-9430-A6701014291E}"/>
              </a:ext>
            </a:extLst>
          </p:cNvPr>
          <p:cNvSpPr>
            <a:spLocks noGrp="1"/>
          </p:cNvSpPr>
          <p:nvPr>
            <p:ph type="title"/>
          </p:nvPr>
        </p:nvSpPr>
        <p:spPr>
          <a:xfrm>
            <a:off x="934872" y="982272"/>
            <a:ext cx="3388419" cy="4560970"/>
          </a:xfrm>
        </p:spPr>
        <p:txBody>
          <a:bodyPr>
            <a:normAutofit/>
          </a:bodyPr>
          <a:lstStyle/>
          <a:p>
            <a:r>
              <a:rPr lang="en-IE" sz="4000">
                <a:solidFill>
                  <a:srgbClr val="FFFFFF"/>
                </a:solidFill>
              </a:rPr>
              <a:t>What does a Blockchain transaction look like?</a:t>
            </a:r>
          </a:p>
        </p:txBody>
      </p:sp>
      <p:sp>
        <p:nvSpPr>
          <p:cNvPr id="18"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0807DD83-6B8F-4C6C-8A6D-33FFA01F1001}"/>
              </a:ext>
            </a:extLst>
          </p:cNvPr>
          <p:cNvSpPr>
            <a:spLocks noGrp="1"/>
          </p:cNvSpPr>
          <p:nvPr>
            <p:ph idx="1"/>
          </p:nvPr>
        </p:nvSpPr>
        <p:spPr>
          <a:xfrm>
            <a:off x="5221862" y="1719618"/>
            <a:ext cx="5948831" cy="4334629"/>
          </a:xfrm>
        </p:spPr>
        <p:txBody>
          <a:bodyPr anchor="ctr">
            <a:normAutofit/>
          </a:bodyPr>
          <a:lstStyle/>
          <a:p>
            <a:pPr marL="0" indent="0">
              <a:buNone/>
            </a:pPr>
            <a:r>
              <a:rPr lang="en-IE" sz="1900" dirty="0">
                <a:solidFill>
                  <a:srgbClr val="FEFFFF"/>
                </a:solidFill>
                <a:effectLst/>
                <a:latin typeface="Calibri" panose="020F0502020204030204" pitchFamily="34" charset="0"/>
                <a:ea typeface="Times New Roman" panose="02020603050405020304" pitchFamily="18" charset="0"/>
              </a:rPr>
              <a:t>Successfully enrolled user "admin" and imported it into the wallet</a:t>
            </a:r>
            <a:endParaRPr lang="en-IE" sz="1900" dirty="0">
              <a:solidFill>
                <a:srgbClr val="FEFFFF"/>
              </a:solidFill>
              <a:effectLst/>
              <a:latin typeface="Calibri" panose="020F0502020204030204" pitchFamily="34" charset="0"/>
              <a:ea typeface="Calibri" panose="020F0502020204030204" pitchFamily="34" charset="0"/>
            </a:endParaRPr>
          </a:p>
          <a:p>
            <a:pPr marL="0" indent="0">
              <a:buNone/>
            </a:pPr>
            <a:r>
              <a:rPr lang="en-IE" sz="1900" dirty="0">
                <a:solidFill>
                  <a:srgbClr val="FEFFFF"/>
                </a:solidFill>
                <a:effectLst/>
                <a:latin typeface="Calibri" panose="020F0502020204030204" pitchFamily="34" charset="0"/>
                <a:ea typeface="Times New Roman" panose="02020603050405020304" pitchFamily="18" charset="0"/>
              </a:rPr>
              <a:t>Successfully enrolled user "</a:t>
            </a:r>
            <a:r>
              <a:rPr lang="en-IE" sz="1900" dirty="0" err="1">
                <a:solidFill>
                  <a:srgbClr val="FEFFFF"/>
                </a:solidFill>
                <a:effectLst/>
                <a:latin typeface="Calibri" panose="020F0502020204030204" pitchFamily="34" charset="0"/>
                <a:ea typeface="Times New Roman" panose="02020603050405020304" pitchFamily="18" charset="0"/>
              </a:rPr>
              <a:t>appUser</a:t>
            </a:r>
            <a:r>
              <a:rPr lang="en-IE" sz="1900" dirty="0">
                <a:solidFill>
                  <a:srgbClr val="FEFFFF"/>
                </a:solidFill>
                <a:effectLst/>
                <a:latin typeface="Calibri" panose="020F0502020204030204" pitchFamily="34" charset="0"/>
                <a:ea typeface="Times New Roman" panose="02020603050405020304" pitchFamily="18" charset="0"/>
              </a:rPr>
              <a:t>" and imported it into the wallet</a:t>
            </a:r>
            <a:endParaRPr lang="en-IE" sz="1900" dirty="0">
              <a:solidFill>
                <a:srgbClr val="FEFFFF"/>
              </a:solidFill>
              <a:effectLst/>
              <a:latin typeface="Calibri" panose="020F0502020204030204" pitchFamily="34" charset="0"/>
              <a:ea typeface="Calibri" panose="020F0502020204030204" pitchFamily="34" charset="0"/>
            </a:endParaRPr>
          </a:p>
          <a:p>
            <a:pPr marL="0" indent="0">
              <a:buNone/>
            </a:pPr>
            <a:r>
              <a:rPr lang="en-IE" sz="1900" dirty="0">
                <a:solidFill>
                  <a:srgbClr val="FEFFFF"/>
                </a:solidFill>
                <a:effectLst/>
                <a:latin typeface="Calibri" panose="020F0502020204030204" pitchFamily="34" charset="0"/>
                <a:ea typeface="Times New Roman" panose="02020603050405020304" pitchFamily="18" charset="0"/>
              </a:rPr>
              <a:t>{"</a:t>
            </a:r>
            <a:r>
              <a:rPr lang="en-IE" sz="1900" dirty="0" err="1">
                <a:solidFill>
                  <a:srgbClr val="FEFFFF"/>
                </a:solidFill>
                <a:effectLst/>
                <a:latin typeface="Calibri" panose="020F0502020204030204" pitchFamily="34" charset="0"/>
                <a:ea typeface="Times New Roman" panose="02020603050405020304" pitchFamily="18" charset="0"/>
              </a:rPr>
              <a:t>name":"Zain","description":"this</a:t>
            </a:r>
            <a:r>
              <a:rPr lang="en-IE" sz="1900" dirty="0">
                <a:solidFill>
                  <a:srgbClr val="FEFFFF"/>
                </a:solidFill>
                <a:effectLst/>
                <a:latin typeface="Calibri" panose="020F0502020204030204" pitchFamily="34" charset="0"/>
                <a:ea typeface="Times New Roman" panose="02020603050405020304" pitchFamily="18" charset="0"/>
              </a:rPr>
              <a:t> is a test customer"}</a:t>
            </a:r>
            <a:endParaRPr lang="en-IE" sz="1900" dirty="0">
              <a:solidFill>
                <a:srgbClr val="FEFFFF"/>
              </a:solidFill>
              <a:effectLst/>
              <a:latin typeface="Calibri" panose="020F0502020204030204" pitchFamily="34" charset="0"/>
              <a:ea typeface="Calibri" panose="020F0502020204030204" pitchFamily="34" charset="0"/>
            </a:endParaRPr>
          </a:p>
          <a:p>
            <a:pPr marL="0" indent="0">
              <a:buNone/>
            </a:pPr>
            <a:r>
              <a:rPr lang="en-IE" sz="1900" dirty="0">
                <a:solidFill>
                  <a:srgbClr val="FEFFFF"/>
                </a:solidFill>
                <a:effectLst/>
                <a:latin typeface="Calibri" panose="020F0502020204030204" pitchFamily="34" charset="0"/>
                <a:ea typeface="Times New Roman" panose="02020603050405020304" pitchFamily="18" charset="0"/>
              </a:rPr>
              <a:t>{"owner":"</a:t>
            </a:r>
            <a:r>
              <a:rPr lang="en-IE" sz="1900" dirty="0" err="1">
                <a:solidFill>
                  <a:srgbClr val="FEFFFF"/>
                </a:solidFill>
                <a:effectLst/>
                <a:latin typeface="Calibri" panose="020F0502020204030204" pitchFamily="34" charset="0"/>
                <a:ea typeface="Times New Roman" panose="02020603050405020304" pitchFamily="18" charset="0"/>
              </a:rPr>
              <a:t>NoOwner</a:t>
            </a:r>
            <a:r>
              <a:rPr lang="en-IE" sz="1900" dirty="0">
                <a:solidFill>
                  <a:srgbClr val="FEFFFF"/>
                </a:solidFill>
                <a:effectLst/>
                <a:latin typeface="Calibri" panose="020F0502020204030204" pitchFamily="34" charset="0"/>
                <a:ea typeface="Times New Roman" panose="02020603050405020304" pitchFamily="18" charset="0"/>
              </a:rPr>
              <a:t>","</a:t>
            </a:r>
            <a:r>
              <a:rPr lang="en-IE" sz="1900" dirty="0" err="1">
                <a:solidFill>
                  <a:srgbClr val="FEFFFF"/>
                </a:solidFill>
                <a:effectLst/>
                <a:latin typeface="Calibri" panose="020F0502020204030204" pitchFamily="34" charset="0"/>
                <a:ea typeface="Times New Roman" panose="02020603050405020304" pitchFamily="18" charset="0"/>
              </a:rPr>
              <a:t>name":"blue</a:t>
            </a:r>
            <a:r>
              <a:rPr lang="en-IE" sz="1900" dirty="0">
                <a:solidFill>
                  <a:srgbClr val="FEFFFF"/>
                </a:solidFill>
                <a:effectLst/>
                <a:latin typeface="Calibri" panose="020F0502020204030204" pitchFamily="34" charset="0"/>
                <a:ea typeface="Times New Roman" panose="02020603050405020304" pitchFamily="18" charset="0"/>
              </a:rPr>
              <a:t> </a:t>
            </a:r>
            <a:r>
              <a:rPr lang="en-IE" sz="1900" dirty="0" err="1">
                <a:solidFill>
                  <a:srgbClr val="FEFFFF"/>
                </a:solidFill>
                <a:effectLst/>
                <a:latin typeface="Calibri" panose="020F0502020204030204" pitchFamily="34" charset="0"/>
                <a:ea typeface="Times New Roman" panose="02020603050405020304" pitchFamily="18" charset="0"/>
              </a:rPr>
              <a:t>shirt","description":"this</a:t>
            </a:r>
            <a:r>
              <a:rPr lang="en-IE" sz="1900" dirty="0">
                <a:solidFill>
                  <a:srgbClr val="FEFFFF"/>
                </a:solidFill>
                <a:effectLst/>
                <a:latin typeface="Calibri" panose="020F0502020204030204" pitchFamily="34" charset="0"/>
                <a:ea typeface="Times New Roman" panose="02020603050405020304" pitchFamily="18" charset="0"/>
              </a:rPr>
              <a:t> is a </a:t>
            </a:r>
            <a:r>
              <a:rPr lang="en-IE" sz="1900" dirty="0" err="1">
                <a:solidFill>
                  <a:srgbClr val="FEFFFF"/>
                </a:solidFill>
                <a:effectLst/>
                <a:latin typeface="Calibri" panose="020F0502020204030204" pitchFamily="34" charset="0"/>
                <a:ea typeface="Times New Roman" panose="02020603050405020304" pitchFamily="18" charset="0"/>
              </a:rPr>
              <a:t>test","category":"Clothes","status":"Available</a:t>
            </a:r>
            <a:r>
              <a:rPr lang="en-IE" sz="1900" dirty="0">
                <a:solidFill>
                  <a:srgbClr val="FEFFFF"/>
                </a:solidFill>
                <a:effectLst/>
                <a:latin typeface="Calibri" panose="020F0502020204030204" pitchFamily="34" charset="0"/>
                <a:ea typeface="Times New Roman" panose="02020603050405020304" pitchFamily="18" charset="0"/>
              </a:rPr>
              <a:t>"}</a:t>
            </a:r>
            <a:endParaRPr lang="en-IE" sz="1900" dirty="0">
              <a:solidFill>
                <a:srgbClr val="FEFFFF"/>
              </a:solidFill>
              <a:effectLst/>
              <a:latin typeface="Calibri" panose="020F0502020204030204" pitchFamily="34" charset="0"/>
              <a:ea typeface="Calibri" panose="020F0502020204030204" pitchFamily="34" charset="0"/>
            </a:endParaRPr>
          </a:p>
          <a:p>
            <a:pPr marL="0" indent="0">
              <a:buNone/>
            </a:pPr>
            <a:r>
              <a:rPr lang="en-IE" sz="1900" dirty="0">
                <a:solidFill>
                  <a:srgbClr val="FEFFFF"/>
                </a:solidFill>
                <a:effectLst/>
                <a:latin typeface="Calibri" panose="020F0502020204030204" pitchFamily="34" charset="0"/>
                <a:ea typeface="Times New Roman" panose="02020603050405020304" pitchFamily="18" charset="0"/>
              </a:rPr>
              <a:t>{"owner":"Cust0","name":"BlueShirt","description":"test","category":"Clothes","status":"Sold"}</a:t>
            </a:r>
            <a:endParaRPr lang="en-IE" sz="1900" dirty="0">
              <a:solidFill>
                <a:srgbClr val="FEFFFF"/>
              </a:solidFill>
              <a:effectLst/>
              <a:latin typeface="Calibri" panose="020F0502020204030204" pitchFamily="34" charset="0"/>
              <a:ea typeface="Calibri" panose="020F0502020204030204" pitchFamily="34" charset="0"/>
            </a:endParaRPr>
          </a:p>
          <a:p>
            <a:pPr marL="0" indent="0">
              <a:buNone/>
            </a:pPr>
            <a:r>
              <a:rPr lang="en-IE" sz="1900" dirty="0">
                <a:solidFill>
                  <a:srgbClr val="FEFFFF"/>
                </a:solidFill>
                <a:effectLst/>
                <a:latin typeface="Calibri" panose="020F0502020204030204" pitchFamily="34" charset="0"/>
                <a:ea typeface="Times New Roman" panose="02020603050405020304" pitchFamily="18" charset="0"/>
              </a:rPr>
              <a:t>Tests run: 1, Failures: 0, Errors: 0, Skipped: 0, Time elapsed: 0.0181 sec</a:t>
            </a:r>
          </a:p>
          <a:p>
            <a:pPr marL="0" indent="0" algn="ctr">
              <a:buNone/>
            </a:pPr>
            <a:r>
              <a:rPr lang="en-IE" sz="1600" dirty="0">
                <a:solidFill>
                  <a:srgbClr val="FEFFFF"/>
                </a:solidFill>
                <a:latin typeface="Calibri" panose="020F0502020204030204" pitchFamily="34" charset="0"/>
                <a:ea typeface="Calibri" panose="020F0502020204030204" pitchFamily="34" charset="0"/>
              </a:rPr>
              <a:t>(Transaction log from iM8 Blockchain – 27/07/20)</a:t>
            </a:r>
            <a:endParaRPr lang="en-IE" sz="1900" dirty="0">
              <a:solidFill>
                <a:srgbClr val="FEFFFF"/>
              </a:solidFill>
              <a:effectLst/>
              <a:latin typeface="Calibri" panose="020F0502020204030204" pitchFamily="34" charset="0"/>
              <a:ea typeface="Calibri" panose="020F0502020204030204" pitchFamily="34" charset="0"/>
            </a:endParaRPr>
          </a:p>
        </p:txBody>
      </p:sp>
      <p:pic>
        <p:nvPicPr>
          <p:cNvPr id="7" name="Picture 6" descr="A picture containing drawing&#10;&#10;Description automatically generated">
            <a:extLst>
              <a:ext uri="{FF2B5EF4-FFF2-40B4-BE49-F238E27FC236}">
                <a16:creationId xmlns:a16="http://schemas.microsoft.com/office/drawing/2014/main" id="{C66BDB0F-BE0B-43BE-A543-7C200CAD7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333" y="78808"/>
            <a:ext cx="1045067" cy="405285"/>
          </a:xfrm>
          <a:prstGeom prst="rect">
            <a:avLst/>
          </a:prstGeom>
        </p:spPr>
      </p:pic>
    </p:spTree>
    <p:extLst>
      <p:ext uri="{BB962C8B-B14F-4D97-AF65-F5344CB8AC3E}">
        <p14:creationId xmlns:p14="http://schemas.microsoft.com/office/powerpoint/2010/main" val="254353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Image result for technology thank you">
            <a:extLst>
              <a:ext uri="{FF2B5EF4-FFF2-40B4-BE49-F238E27FC236}">
                <a16:creationId xmlns:a16="http://schemas.microsoft.com/office/drawing/2014/main" id="{A50B5419-DA05-48CC-A5F3-2B353237BD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064" b="10059"/>
          <a:stretch/>
        </p:blipFill>
        <p:spPr bwMode="auto">
          <a:xfrm>
            <a:off x="-4243" y="10"/>
            <a:ext cx="12196243"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7" name="Freeform: Shape 136">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39" name="Freeform: Shape 138">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51582" y="-621194"/>
            <a:ext cx="2495927" cy="1767670"/>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36578" y="419910"/>
            <a:ext cx="1130961" cy="113096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a:extLst>
              <a:ext uri="{FF2B5EF4-FFF2-40B4-BE49-F238E27FC236}">
                <a16:creationId xmlns:a16="http://schemas.microsoft.com/office/drawing/2014/main" id="{A2C8816B-132C-4433-807D-BE8737D46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609070"/>
            <a:ext cx="780052" cy="747280"/>
            <a:chOff x="7011922" y="4095164"/>
            <a:chExt cx="1203067" cy="1152523"/>
          </a:xfrm>
        </p:grpSpPr>
        <p:sp>
          <p:nvSpPr>
            <p:cNvPr id="144" name="Rectangle 143">
              <a:extLst>
                <a:ext uri="{FF2B5EF4-FFF2-40B4-BE49-F238E27FC236}">
                  <a16:creationId xmlns:a16="http://schemas.microsoft.com/office/drawing/2014/main" id="{3D9E8922-1B3D-4020-A05C-C539C0C55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135024" y="4167722"/>
              <a:ext cx="1079965" cy="1079965"/>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A8064EBB-920B-4259-AC3A-6F286FAF2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011922" y="4095164"/>
              <a:ext cx="485578" cy="485578"/>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3FE43375-339B-4A67-BEC7-44D202CA1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62597" y="5490560"/>
            <a:ext cx="803394" cy="855268"/>
            <a:chOff x="10246841" y="5975889"/>
            <a:chExt cx="1378553" cy="1467564"/>
          </a:xfrm>
        </p:grpSpPr>
        <p:sp>
          <p:nvSpPr>
            <p:cNvPr id="148" name="Rectangle 147">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246842" y="5975888"/>
              <a:ext cx="1316404" cy="131640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38860" y="6856918"/>
              <a:ext cx="586534" cy="58653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a:extLst>
              <a:ext uri="{FF2B5EF4-FFF2-40B4-BE49-F238E27FC236}">
                <a16:creationId xmlns:a16="http://schemas.microsoft.com/office/drawing/2014/main" id="{89DECC1B-0AAB-435F-81AE-4C770DACC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85867" y="6047150"/>
            <a:ext cx="1636826" cy="818414"/>
            <a:chOff x="8085870" y="5837885"/>
            <a:chExt cx="2055357" cy="1027679"/>
          </a:xfrm>
        </p:grpSpPr>
        <p:sp>
          <p:nvSpPr>
            <p:cNvPr id="152" name="Rectangle 151">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41090" y="5965012"/>
              <a:ext cx="696678" cy="6966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Isosceles Triangle 152">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5870" y="5837885"/>
              <a:ext cx="2055357" cy="102767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descr="A picture containing drawing&#10;&#10;Description automatically generated">
            <a:extLst>
              <a:ext uri="{FF2B5EF4-FFF2-40B4-BE49-F238E27FC236}">
                <a16:creationId xmlns:a16="http://schemas.microsoft.com/office/drawing/2014/main" id="{A054F4EA-ABE7-4A72-A95F-4F90BD651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105" y="2755708"/>
            <a:ext cx="3472294" cy="1346581"/>
          </a:xfrm>
          <a:prstGeom prst="rect">
            <a:avLst/>
          </a:prstGeom>
        </p:spPr>
      </p:pic>
    </p:spTree>
    <p:extLst>
      <p:ext uri="{BB962C8B-B14F-4D97-AF65-F5344CB8AC3E}">
        <p14:creationId xmlns:p14="http://schemas.microsoft.com/office/powerpoint/2010/main" val="241011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8ED2A-DAFC-458D-829B-7105BA8C0989}"/>
              </a:ext>
            </a:extLst>
          </p:cNvPr>
          <p:cNvSpPr>
            <a:spLocks noGrp="1"/>
          </p:cNvSpPr>
          <p:nvPr>
            <p:ph type="title"/>
          </p:nvPr>
        </p:nvSpPr>
        <p:spPr>
          <a:xfrm>
            <a:off x="2196814" y="518868"/>
            <a:ext cx="7337360" cy="990664"/>
          </a:xfrm>
        </p:spPr>
        <p:txBody>
          <a:bodyPr anchor="b">
            <a:normAutofit/>
          </a:bodyPr>
          <a:lstStyle/>
          <a:p>
            <a:r>
              <a:rPr lang="en-IE" sz="5400" dirty="0">
                <a:solidFill>
                  <a:srgbClr val="002060"/>
                </a:solidFill>
              </a:rPr>
              <a:t>Confidentiality Statement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7CCFD3-DC48-4E62-BBC3-AAD84C76A505}"/>
              </a:ext>
            </a:extLst>
          </p:cNvPr>
          <p:cNvSpPr>
            <a:spLocks noGrp="1"/>
          </p:cNvSpPr>
          <p:nvPr>
            <p:ph idx="1"/>
          </p:nvPr>
        </p:nvSpPr>
        <p:spPr>
          <a:xfrm>
            <a:off x="793660" y="2599509"/>
            <a:ext cx="10143668" cy="3435531"/>
          </a:xfrm>
        </p:spPr>
        <p:txBody>
          <a:bodyPr anchor="ctr">
            <a:normAutofit lnSpcReduction="10000"/>
          </a:bodyPr>
          <a:lstStyle/>
          <a:p>
            <a:pPr marL="0" indent="0" algn="ctr">
              <a:buNone/>
            </a:pPr>
            <a:r>
              <a:rPr lang="en-IE" sz="1800" b="0" i="0" dirty="0">
                <a:solidFill>
                  <a:srgbClr val="002060"/>
                </a:solidFill>
                <a:effectLst/>
              </a:rPr>
              <a:t>The reader of this document hereby acknowledges that the information provided is completely confidential and therefore the reader agrees not to disclose information from this document without the express written consent of iM8 Data Limited</a:t>
            </a:r>
            <a:br>
              <a:rPr lang="en-IE" sz="1800" dirty="0">
                <a:solidFill>
                  <a:srgbClr val="002060"/>
                </a:solidFill>
              </a:rPr>
            </a:br>
            <a:br>
              <a:rPr lang="en-IE" sz="1800" dirty="0">
                <a:solidFill>
                  <a:srgbClr val="002060"/>
                </a:solidFill>
              </a:rPr>
            </a:br>
            <a:r>
              <a:rPr lang="en-IE" sz="1800" b="0" i="0" dirty="0">
                <a:solidFill>
                  <a:srgbClr val="002060"/>
                </a:solidFill>
                <a:effectLst/>
              </a:rPr>
              <a:t>It is also acknowledged by the reader that the information to be furnished in this document is in all aspects confidential in nature, other than information that is in the public domain through other means, and that any disclosure or use of the same by the reader may cause serious harm and or damage to iM8 Data Limited</a:t>
            </a:r>
            <a:br>
              <a:rPr lang="en-IE" sz="1800" dirty="0">
                <a:solidFill>
                  <a:srgbClr val="002060"/>
                </a:solidFill>
              </a:rPr>
            </a:br>
            <a:br>
              <a:rPr lang="en-IE" sz="1800" dirty="0">
                <a:solidFill>
                  <a:srgbClr val="002060"/>
                </a:solidFill>
              </a:rPr>
            </a:br>
            <a:r>
              <a:rPr lang="en-IE" sz="1800" b="0" i="0" dirty="0">
                <a:solidFill>
                  <a:srgbClr val="002060"/>
                </a:solidFill>
                <a:effectLst/>
              </a:rPr>
              <a:t>Upon request this document will be immediately returned to iM8 Data Limited</a:t>
            </a:r>
          </a:p>
          <a:p>
            <a:pPr marL="0" indent="0" algn="ctr">
              <a:buNone/>
            </a:pPr>
            <a:endParaRPr lang="en-IE" sz="1800" dirty="0">
              <a:solidFill>
                <a:srgbClr val="002060"/>
              </a:solidFill>
            </a:endParaRPr>
          </a:p>
          <a:p>
            <a:pPr marL="0" indent="0" algn="ctr">
              <a:buNone/>
            </a:pPr>
            <a:r>
              <a:rPr lang="en-IE" sz="1800" dirty="0">
                <a:solidFill>
                  <a:srgbClr val="002060"/>
                </a:solidFill>
              </a:rPr>
              <a:t>All information contained in this document is © iM8 Data Limited</a:t>
            </a:r>
            <a:br>
              <a:rPr lang="en-IE" sz="1800" dirty="0">
                <a:solidFill>
                  <a:srgbClr val="002060"/>
                </a:solidFill>
              </a:rPr>
            </a:br>
            <a:endParaRPr lang="en-IE" sz="1800" dirty="0">
              <a:solidFill>
                <a:srgbClr val="002060"/>
              </a:solidFill>
            </a:endParaRPr>
          </a:p>
        </p:txBody>
      </p:sp>
      <p:pic>
        <p:nvPicPr>
          <p:cNvPr id="9" name="Picture 8" descr="A picture containing drawing&#10;&#10;Description automatically generated">
            <a:extLst>
              <a:ext uri="{FF2B5EF4-FFF2-40B4-BE49-F238E27FC236}">
                <a16:creationId xmlns:a16="http://schemas.microsoft.com/office/drawing/2014/main" id="{4757A06C-59A2-4E69-B1E3-3DF751A2E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333" y="63133"/>
            <a:ext cx="1045067" cy="405285"/>
          </a:xfrm>
          <a:prstGeom prst="rect">
            <a:avLst/>
          </a:prstGeom>
        </p:spPr>
      </p:pic>
    </p:spTree>
    <p:extLst>
      <p:ext uri="{BB962C8B-B14F-4D97-AF65-F5344CB8AC3E}">
        <p14:creationId xmlns:p14="http://schemas.microsoft.com/office/powerpoint/2010/main" val="200272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C17F55-5021-4F09-83FE-E2F4A2912C44}"/>
              </a:ext>
            </a:extLst>
          </p:cNvPr>
          <p:cNvSpPr>
            <a:spLocks noGrp="1"/>
          </p:cNvSpPr>
          <p:nvPr>
            <p:ph idx="1"/>
          </p:nvPr>
        </p:nvSpPr>
        <p:spPr>
          <a:xfrm>
            <a:off x="962234" y="565396"/>
            <a:ext cx="5081232" cy="2350655"/>
          </a:xfrm>
        </p:spPr>
        <p:txBody>
          <a:bodyPr>
            <a:noAutofit/>
          </a:bodyPr>
          <a:lstStyle/>
          <a:p>
            <a:pPr marL="0" indent="0">
              <a:buNone/>
            </a:pPr>
            <a:r>
              <a:rPr lang="en-IE" sz="4400" dirty="0">
                <a:solidFill>
                  <a:srgbClr val="FFFFFF"/>
                </a:solidFill>
              </a:rPr>
              <a:t>At iM8 we transform the traditional QR code into an individualised dynamic digital tag</a:t>
            </a:r>
          </a:p>
          <a:p>
            <a:pPr marL="0" indent="0">
              <a:buNone/>
            </a:pPr>
            <a:endParaRPr lang="en-IE" sz="4400" dirty="0">
              <a:solidFill>
                <a:srgbClr val="FFFFFF"/>
              </a:solidFill>
            </a:endParaRPr>
          </a:p>
          <a:p>
            <a:pPr marL="0" indent="0">
              <a:buNone/>
            </a:pPr>
            <a:r>
              <a:rPr lang="en-IE" sz="4400" dirty="0">
                <a:solidFill>
                  <a:srgbClr val="FFFFFF"/>
                </a:solidFill>
              </a:rPr>
              <a:t>We give each product its own unique fingerprint </a:t>
            </a:r>
          </a:p>
        </p:txBody>
      </p:sp>
      <p:pic>
        <p:nvPicPr>
          <p:cNvPr id="1026" name="Picture 2" descr="The Digital Fingerprint Stock Photo, Picture And Royalty Free ...">
            <a:extLst>
              <a:ext uri="{FF2B5EF4-FFF2-40B4-BE49-F238E27FC236}">
                <a16:creationId xmlns:a16="http://schemas.microsoft.com/office/drawing/2014/main" id="{512437C3-D235-494E-AF06-8369C4428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627" y="0"/>
            <a:ext cx="58562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74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4FE05-E8C7-4FC0-8F52-8F073BF5F8E7}"/>
              </a:ext>
            </a:extLst>
          </p:cNvPr>
          <p:cNvSpPr>
            <a:spLocks noGrp="1"/>
          </p:cNvSpPr>
          <p:nvPr>
            <p:ph type="title"/>
          </p:nvPr>
        </p:nvSpPr>
        <p:spPr>
          <a:xfrm>
            <a:off x="963347" y="2169276"/>
            <a:ext cx="4385488" cy="2460694"/>
          </a:xfrm>
        </p:spPr>
        <p:txBody>
          <a:bodyPr vert="horz" lIns="91440" tIns="45720" rIns="91440" bIns="45720" rtlCol="0" anchor="t">
            <a:normAutofit/>
          </a:bodyPr>
          <a:lstStyle/>
          <a:p>
            <a:pPr algn="ctr"/>
            <a:r>
              <a:rPr lang="en-US" sz="5400" dirty="0">
                <a:solidFill>
                  <a:srgbClr val="002060"/>
                </a:solidFill>
              </a:rPr>
              <a:t>Blockchain Guaranteed Traceability</a:t>
            </a:r>
          </a:p>
        </p:txBody>
      </p:sp>
      <p:grpSp>
        <p:nvGrpSpPr>
          <p:cNvPr id="35" name="Group 3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6" name="Rectangle 3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BED706-DF3B-444C-BDDF-DAF410710AF8}"/>
              </a:ext>
            </a:extLst>
          </p:cNvPr>
          <p:cNvPicPr>
            <a:picLocks noGrp="1" noChangeAspect="1"/>
          </p:cNvPicPr>
          <p:nvPr>
            <p:ph idx="1"/>
          </p:nvPr>
        </p:nvPicPr>
        <p:blipFill rotWithShape="1">
          <a:blip r:embed="rId2"/>
          <a:srcRect r="2" b="8181"/>
          <a:stretch/>
        </p:blipFill>
        <p:spPr>
          <a:xfrm>
            <a:off x="5922492" y="666728"/>
            <a:ext cx="5536001" cy="5465791"/>
          </a:xfrm>
          <a:prstGeom prst="rect">
            <a:avLst/>
          </a:prstGeom>
        </p:spPr>
      </p:pic>
    </p:spTree>
    <p:extLst>
      <p:ext uri="{BB962C8B-B14F-4D97-AF65-F5344CB8AC3E}">
        <p14:creationId xmlns:p14="http://schemas.microsoft.com/office/powerpoint/2010/main" val="236313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9047" y="3285365"/>
            <a:ext cx="5902298" cy="2240485"/>
          </a:xfrm>
          <a:prstGeom prst="rect">
            <a:avLst/>
          </a:prstGeom>
          <a:solidFill>
            <a:srgbClr val="00A652"/>
          </a:solidFill>
        </p:spPr>
        <p:txBody>
          <a:bodyPr wrap="square" rtlCol="0">
            <a:spAutoFit/>
          </a:bodyPr>
          <a:lstStyle/>
          <a:p>
            <a:pPr algn="ctr">
              <a:lnSpc>
                <a:spcPct val="150000"/>
              </a:lnSpc>
            </a:pPr>
            <a:r>
              <a:rPr lang="en-US" sz="2400" dirty="0">
                <a:solidFill>
                  <a:schemeClr val="bg1"/>
                </a:solidFill>
                <a:ea typeface="Raleway" charset="0"/>
                <a:cs typeface="Raleway" charset="0"/>
              </a:rPr>
              <a:t>The user uses their phone to scan the Blockchain secured QR area code to receive instant verification as to when the area has been sanitised</a:t>
            </a:r>
          </a:p>
        </p:txBody>
      </p:sp>
      <p:pic>
        <p:nvPicPr>
          <p:cNvPr id="5" name="Picture 4">
            <a:extLst>
              <a:ext uri="{FF2B5EF4-FFF2-40B4-BE49-F238E27FC236}">
                <a16:creationId xmlns:a16="http://schemas.microsoft.com/office/drawing/2014/main" id="{B4DC13FF-4994-4FD0-B03F-D4D1A5550D41}"/>
              </a:ext>
            </a:extLst>
          </p:cNvPr>
          <p:cNvPicPr>
            <a:picLocks noChangeAspect="1"/>
          </p:cNvPicPr>
          <p:nvPr/>
        </p:nvPicPr>
        <p:blipFill>
          <a:blip r:embed="rId2"/>
          <a:stretch>
            <a:fillRect/>
          </a:stretch>
        </p:blipFill>
        <p:spPr>
          <a:xfrm>
            <a:off x="6354631" y="1474457"/>
            <a:ext cx="2088363" cy="4244823"/>
          </a:xfrm>
          <a:prstGeom prst="rect">
            <a:avLst/>
          </a:prstGeom>
        </p:spPr>
      </p:pic>
      <p:sp>
        <p:nvSpPr>
          <p:cNvPr id="12" name="Arrow: Right 11">
            <a:extLst>
              <a:ext uri="{FF2B5EF4-FFF2-40B4-BE49-F238E27FC236}">
                <a16:creationId xmlns:a16="http://schemas.microsoft.com/office/drawing/2014/main" id="{097AF666-726A-4DDF-B919-CEF2C237C7F7}"/>
              </a:ext>
            </a:extLst>
          </p:cNvPr>
          <p:cNvSpPr/>
          <p:nvPr/>
        </p:nvSpPr>
        <p:spPr>
          <a:xfrm>
            <a:off x="8373649" y="3091158"/>
            <a:ext cx="899824" cy="647862"/>
          </a:xfrm>
          <a:prstGeom prst="rightArrow">
            <a:avLst/>
          </a:prstGeom>
          <a:solidFill>
            <a:srgbClr val="00A6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Scan</a:t>
            </a:r>
          </a:p>
        </p:txBody>
      </p:sp>
      <p:grpSp>
        <p:nvGrpSpPr>
          <p:cNvPr id="11" name="Group 10">
            <a:extLst>
              <a:ext uri="{FF2B5EF4-FFF2-40B4-BE49-F238E27FC236}">
                <a16:creationId xmlns:a16="http://schemas.microsoft.com/office/drawing/2014/main" id="{DF89E6B6-CFE9-40DF-84E2-15EC37A1D633}"/>
              </a:ext>
            </a:extLst>
          </p:cNvPr>
          <p:cNvGrpSpPr/>
          <p:nvPr/>
        </p:nvGrpSpPr>
        <p:grpSpPr>
          <a:xfrm>
            <a:off x="9273473" y="1212568"/>
            <a:ext cx="2927953" cy="4952034"/>
            <a:chOff x="9016238" y="1596252"/>
            <a:chExt cx="2927953" cy="4952034"/>
          </a:xfrm>
        </p:grpSpPr>
        <p:pic>
          <p:nvPicPr>
            <p:cNvPr id="13" name="Picture 12">
              <a:extLst>
                <a:ext uri="{FF2B5EF4-FFF2-40B4-BE49-F238E27FC236}">
                  <a16:creationId xmlns:a16="http://schemas.microsoft.com/office/drawing/2014/main" id="{B8E7EC9A-C1B9-49D2-BE72-092561ED3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6238" y="1596252"/>
              <a:ext cx="2927953" cy="4952034"/>
            </a:xfrm>
            <a:prstGeom prst="rect">
              <a:avLst/>
            </a:prstGeom>
          </p:spPr>
        </p:pic>
        <p:pic>
          <p:nvPicPr>
            <p:cNvPr id="14" name="Picture 13">
              <a:extLst>
                <a:ext uri="{FF2B5EF4-FFF2-40B4-BE49-F238E27FC236}">
                  <a16:creationId xmlns:a16="http://schemas.microsoft.com/office/drawing/2014/main" id="{EB39DE16-C732-4E58-AB18-8E22E5F3E3B0}"/>
                </a:ext>
              </a:extLst>
            </p:cNvPr>
            <p:cNvPicPr>
              <a:picLocks noChangeAspect="1"/>
            </p:cNvPicPr>
            <p:nvPr/>
          </p:nvPicPr>
          <p:blipFill>
            <a:blip r:embed="rId4"/>
            <a:stretch>
              <a:fillRect/>
            </a:stretch>
          </p:blipFill>
          <p:spPr>
            <a:xfrm>
              <a:off x="9378233" y="2069651"/>
              <a:ext cx="2238426" cy="4101243"/>
            </a:xfrm>
            <a:prstGeom prst="rect">
              <a:avLst/>
            </a:prstGeom>
          </p:spPr>
        </p:pic>
      </p:grpSp>
      <p:sp>
        <p:nvSpPr>
          <p:cNvPr id="9" name="Title 1">
            <a:extLst>
              <a:ext uri="{FF2B5EF4-FFF2-40B4-BE49-F238E27FC236}">
                <a16:creationId xmlns:a16="http://schemas.microsoft.com/office/drawing/2014/main" id="{39B88180-0F70-4B76-8B96-4B54A1780BBE}"/>
              </a:ext>
            </a:extLst>
          </p:cNvPr>
          <p:cNvSpPr txBox="1">
            <a:spLocks/>
          </p:cNvSpPr>
          <p:nvPr/>
        </p:nvSpPr>
        <p:spPr>
          <a:xfrm>
            <a:off x="573213" y="850449"/>
            <a:ext cx="5313965" cy="243491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002060"/>
                </a:solidFill>
              </a:rPr>
              <a:t>Blockchain Verified Usage Transparency</a:t>
            </a:r>
          </a:p>
        </p:txBody>
      </p:sp>
    </p:spTree>
    <p:extLst>
      <p:ext uri="{BB962C8B-B14F-4D97-AF65-F5344CB8AC3E}">
        <p14:creationId xmlns:p14="http://schemas.microsoft.com/office/powerpoint/2010/main" val="7454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50012" y="3429000"/>
            <a:ext cx="5902298" cy="1132490"/>
          </a:xfrm>
          <a:prstGeom prst="rect">
            <a:avLst/>
          </a:prstGeom>
          <a:solidFill>
            <a:srgbClr val="00A652"/>
          </a:solidFill>
        </p:spPr>
        <p:txBody>
          <a:bodyPr wrap="square" rtlCol="0">
            <a:spAutoFit/>
          </a:bodyPr>
          <a:lstStyle/>
          <a:p>
            <a:pPr algn="ctr">
              <a:lnSpc>
                <a:spcPct val="150000"/>
              </a:lnSpc>
            </a:pPr>
            <a:r>
              <a:rPr lang="en-US" sz="2400" dirty="0">
                <a:solidFill>
                  <a:schemeClr val="bg1"/>
                </a:solidFill>
                <a:ea typeface="Raleway" charset="0"/>
                <a:cs typeface="Raleway" charset="0"/>
              </a:rPr>
              <a:t>iM8 tracks and records every time a multi use surface cleaner is used</a:t>
            </a:r>
          </a:p>
        </p:txBody>
      </p:sp>
      <p:pic>
        <p:nvPicPr>
          <p:cNvPr id="2" name="Picture 1">
            <a:extLst>
              <a:ext uri="{FF2B5EF4-FFF2-40B4-BE49-F238E27FC236}">
                <a16:creationId xmlns:a16="http://schemas.microsoft.com/office/drawing/2014/main" id="{2B2A4CF7-E529-4901-891F-DC5066F52C4D}"/>
              </a:ext>
            </a:extLst>
          </p:cNvPr>
          <p:cNvPicPr>
            <a:picLocks noChangeAspect="1"/>
          </p:cNvPicPr>
          <p:nvPr/>
        </p:nvPicPr>
        <p:blipFill>
          <a:blip r:embed="rId2"/>
          <a:stretch>
            <a:fillRect/>
          </a:stretch>
        </p:blipFill>
        <p:spPr>
          <a:xfrm>
            <a:off x="7873087" y="215503"/>
            <a:ext cx="3081784" cy="6766846"/>
          </a:xfrm>
          <a:prstGeom prst="rect">
            <a:avLst/>
          </a:prstGeom>
        </p:spPr>
      </p:pic>
      <p:sp>
        <p:nvSpPr>
          <p:cNvPr id="3" name="Title 1">
            <a:extLst>
              <a:ext uri="{FF2B5EF4-FFF2-40B4-BE49-F238E27FC236}">
                <a16:creationId xmlns:a16="http://schemas.microsoft.com/office/drawing/2014/main" id="{A6D63087-94E7-428C-BD72-A9EE923507B7}"/>
              </a:ext>
            </a:extLst>
          </p:cNvPr>
          <p:cNvSpPr txBox="1">
            <a:spLocks/>
          </p:cNvSpPr>
          <p:nvPr/>
        </p:nvSpPr>
        <p:spPr>
          <a:xfrm>
            <a:off x="1344178" y="1406870"/>
            <a:ext cx="5313965" cy="200833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002060"/>
                </a:solidFill>
              </a:rPr>
              <a:t>Product Usage Tracking</a:t>
            </a:r>
          </a:p>
        </p:txBody>
      </p:sp>
    </p:spTree>
    <p:extLst>
      <p:ext uri="{BB962C8B-B14F-4D97-AF65-F5344CB8AC3E}">
        <p14:creationId xmlns:p14="http://schemas.microsoft.com/office/powerpoint/2010/main" val="134896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15329" y="3279388"/>
            <a:ext cx="5902298" cy="2251065"/>
          </a:xfrm>
          <a:prstGeom prst="rect">
            <a:avLst/>
          </a:prstGeom>
          <a:solidFill>
            <a:srgbClr val="00A652"/>
          </a:solidFill>
        </p:spPr>
        <p:txBody>
          <a:bodyPr wrap="square" rtlCol="0">
            <a:spAutoFit/>
          </a:bodyPr>
          <a:lstStyle/>
          <a:p>
            <a:pPr algn="ctr">
              <a:lnSpc>
                <a:spcPct val="150000"/>
              </a:lnSpc>
            </a:pPr>
            <a:r>
              <a:rPr lang="en-US" sz="2400" dirty="0">
                <a:solidFill>
                  <a:schemeClr val="bg1"/>
                </a:solidFill>
                <a:ea typeface="Raleway" charset="0"/>
                <a:cs typeface="Raleway" charset="0"/>
              </a:rPr>
              <a:t>iM8 tracks and records every time an atmospheric </a:t>
            </a:r>
            <a:r>
              <a:rPr lang="en-US" sz="2400" dirty="0" err="1">
                <a:solidFill>
                  <a:schemeClr val="bg1"/>
                </a:solidFill>
                <a:ea typeface="Raleway" charset="0"/>
                <a:cs typeface="Raleway" charset="0"/>
              </a:rPr>
              <a:t>sanitiser</a:t>
            </a:r>
            <a:r>
              <a:rPr lang="en-US" sz="2400" dirty="0">
                <a:solidFill>
                  <a:schemeClr val="bg1"/>
                </a:solidFill>
                <a:ea typeface="Raleway" charset="0"/>
                <a:cs typeface="Raleway" charset="0"/>
              </a:rPr>
              <a:t> is used, either on its own or in conjunction with a multi use surface cleaner</a:t>
            </a:r>
          </a:p>
        </p:txBody>
      </p:sp>
      <p:pic>
        <p:nvPicPr>
          <p:cNvPr id="3" name="Picture 2">
            <a:extLst>
              <a:ext uri="{FF2B5EF4-FFF2-40B4-BE49-F238E27FC236}">
                <a16:creationId xmlns:a16="http://schemas.microsoft.com/office/drawing/2014/main" id="{193E9F5D-5CBB-4816-AB6D-0C8CB97B7717}"/>
              </a:ext>
            </a:extLst>
          </p:cNvPr>
          <p:cNvPicPr>
            <a:picLocks noChangeAspect="1"/>
          </p:cNvPicPr>
          <p:nvPr/>
        </p:nvPicPr>
        <p:blipFill>
          <a:blip r:embed="rId2"/>
          <a:stretch>
            <a:fillRect/>
          </a:stretch>
        </p:blipFill>
        <p:spPr>
          <a:xfrm>
            <a:off x="7502264" y="242654"/>
            <a:ext cx="3362960" cy="6564973"/>
          </a:xfrm>
          <a:prstGeom prst="rect">
            <a:avLst/>
          </a:prstGeom>
        </p:spPr>
      </p:pic>
      <p:sp>
        <p:nvSpPr>
          <p:cNvPr id="2" name="Title 1">
            <a:extLst>
              <a:ext uri="{FF2B5EF4-FFF2-40B4-BE49-F238E27FC236}">
                <a16:creationId xmlns:a16="http://schemas.microsoft.com/office/drawing/2014/main" id="{01C79E49-B7A2-493C-BC45-13E666A9E0CA}"/>
              </a:ext>
            </a:extLst>
          </p:cNvPr>
          <p:cNvSpPr txBox="1">
            <a:spLocks/>
          </p:cNvSpPr>
          <p:nvPr/>
        </p:nvSpPr>
        <p:spPr>
          <a:xfrm>
            <a:off x="1009495" y="1257259"/>
            <a:ext cx="5313965" cy="170464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002060"/>
                </a:solidFill>
              </a:rPr>
              <a:t>Product Usage Tracking</a:t>
            </a:r>
          </a:p>
        </p:txBody>
      </p:sp>
    </p:spTree>
    <p:extLst>
      <p:ext uri="{BB962C8B-B14F-4D97-AF65-F5344CB8AC3E}">
        <p14:creationId xmlns:p14="http://schemas.microsoft.com/office/powerpoint/2010/main" val="199157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68ED2A-DAFC-458D-829B-7105BA8C0989}"/>
              </a:ext>
            </a:extLst>
          </p:cNvPr>
          <p:cNvSpPr>
            <a:spLocks noGrp="1"/>
          </p:cNvSpPr>
          <p:nvPr>
            <p:ph type="title"/>
          </p:nvPr>
        </p:nvSpPr>
        <p:spPr>
          <a:xfrm>
            <a:off x="643467" y="408321"/>
            <a:ext cx="10905066" cy="1135737"/>
          </a:xfrm>
        </p:spPr>
        <p:txBody>
          <a:bodyPr>
            <a:normAutofit/>
          </a:bodyPr>
          <a:lstStyle/>
          <a:p>
            <a:r>
              <a:rPr lang="en-IE" sz="5400" dirty="0">
                <a:solidFill>
                  <a:srgbClr val="002060"/>
                </a:solidFill>
              </a:rPr>
              <a:t>The iM8 Blockchain</a:t>
            </a:r>
          </a:p>
        </p:txBody>
      </p:sp>
      <p:sp>
        <p:nvSpPr>
          <p:cNvPr id="3" name="Content Placeholder 2">
            <a:extLst>
              <a:ext uri="{FF2B5EF4-FFF2-40B4-BE49-F238E27FC236}">
                <a16:creationId xmlns:a16="http://schemas.microsoft.com/office/drawing/2014/main" id="{C17CCFD3-DC48-4E62-BBC3-AAD84C76A505}"/>
              </a:ext>
            </a:extLst>
          </p:cNvPr>
          <p:cNvSpPr>
            <a:spLocks noGrp="1"/>
          </p:cNvSpPr>
          <p:nvPr>
            <p:ph idx="1"/>
          </p:nvPr>
        </p:nvSpPr>
        <p:spPr>
          <a:xfrm>
            <a:off x="643467" y="1782981"/>
            <a:ext cx="10905066" cy="2175967"/>
          </a:xfrm>
        </p:spPr>
        <p:txBody>
          <a:bodyPr>
            <a:normAutofit lnSpcReduction="10000"/>
          </a:bodyPr>
          <a:lstStyle/>
          <a:p>
            <a:pPr marL="0" indent="0">
              <a:buNone/>
            </a:pPr>
            <a:r>
              <a:rPr lang="en-IE" sz="3200" b="0" i="0" dirty="0">
                <a:solidFill>
                  <a:srgbClr val="002060"/>
                </a:solidFill>
                <a:effectLst/>
              </a:rPr>
              <a:t>The iM8 Blockchain utilises the IBM Hyperledger Fabric Blockchain Ledger Architecture</a:t>
            </a:r>
          </a:p>
          <a:p>
            <a:pPr marL="0" indent="0">
              <a:buNone/>
            </a:pPr>
            <a:r>
              <a:rPr lang="en-IE" sz="3200" dirty="0">
                <a:solidFill>
                  <a:srgbClr val="002060"/>
                </a:solidFill>
              </a:rPr>
              <a:t>This architecture is an open source platform created by IBM to encourage the use of Blockchain solution in businesses and to develop Blockchain technology for wider industry</a:t>
            </a:r>
          </a:p>
          <a:p>
            <a:pPr marL="0" indent="0">
              <a:buNone/>
            </a:pPr>
            <a:endParaRPr lang="en-IE" sz="3200" dirty="0">
              <a:solidFill>
                <a:srgbClr val="00206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CB6D8D26-718B-422A-B440-14F20F9949F7}"/>
              </a:ext>
            </a:extLst>
          </p:cNvPr>
          <p:cNvPicPr>
            <a:picLocks noChangeAspect="1"/>
          </p:cNvPicPr>
          <p:nvPr/>
        </p:nvPicPr>
        <p:blipFill>
          <a:blip r:embed="rId2"/>
          <a:stretch>
            <a:fillRect/>
          </a:stretch>
        </p:blipFill>
        <p:spPr>
          <a:xfrm>
            <a:off x="0" y="4580116"/>
            <a:ext cx="12192000" cy="2286516"/>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06278ECE-496F-4D6B-B12D-C320D3958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5635" y="114667"/>
            <a:ext cx="1183765" cy="459073"/>
          </a:xfrm>
          <a:prstGeom prst="rect">
            <a:avLst/>
          </a:prstGeom>
        </p:spPr>
      </p:pic>
    </p:spTree>
    <p:extLst>
      <p:ext uri="{BB962C8B-B14F-4D97-AF65-F5344CB8AC3E}">
        <p14:creationId xmlns:p14="http://schemas.microsoft.com/office/powerpoint/2010/main" val="102192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ED2A-DAFC-458D-829B-7105BA8C0989}"/>
              </a:ext>
            </a:extLst>
          </p:cNvPr>
          <p:cNvSpPr>
            <a:spLocks noGrp="1"/>
          </p:cNvSpPr>
          <p:nvPr>
            <p:ph type="title"/>
          </p:nvPr>
        </p:nvSpPr>
        <p:spPr>
          <a:xfrm>
            <a:off x="643467" y="408321"/>
            <a:ext cx="10905066" cy="1135737"/>
          </a:xfrm>
        </p:spPr>
        <p:txBody>
          <a:bodyPr>
            <a:normAutofit/>
          </a:bodyPr>
          <a:lstStyle/>
          <a:p>
            <a:r>
              <a:rPr lang="en-IE" sz="5400" dirty="0">
                <a:solidFill>
                  <a:srgbClr val="002060"/>
                </a:solidFill>
              </a:rPr>
              <a:t>The iM8 Blockchain</a:t>
            </a:r>
          </a:p>
        </p:txBody>
      </p:sp>
      <p:sp>
        <p:nvSpPr>
          <p:cNvPr id="3" name="Content Placeholder 2">
            <a:extLst>
              <a:ext uri="{FF2B5EF4-FFF2-40B4-BE49-F238E27FC236}">
                <a16:creationId xmlns:a16="http://schemas.microsoft.com/office/drawing/2014/main" id="{C17CCFD3-DC48-4E62-BBC3-AAD84C76A505}"/>
              </a:ext>
            </a:extLst>
          </p:cNvPr>
          <p:cNvSpPr>
            <a:spLocks noGrp="1"/>
          </p:cNvSpPr>
          <p:nvPr>
            <p:ph idx="1"/>
          </p:nvPr>
        </p:nvSpPr>
        <p:spPr>
          <a:xfrm>
            <a:off x="643467" y="1645825"/>
            <a:ext cx="9043210" cy="3365087"/>
          </a:xfrm>
        </p:spPr>
        <p:txBody>
          <a:bodyPr>
            <a:normAutofit lnSpcReduction="10000"/>
          </a:bodyPr>
          <a:lstStyle/>
          <a:p>
            <a:pPr marL="0" indent="0">
              <a:buNone/>
            </a:pPr>
            <a:r>
              <a:rPr lang="en-IE" sz="2000" b="1" dirty="0">
                <a:solidFill>
                  <a:srgbClr val="002060"/>
                </a:solidFill>
              </a:rPr>
              <a:t>Fraud avoidance</a:t>
            </a:r>
            <a:r>
              <a:rPr lang="en-IE" sz="2000" dirty="0">
                <a:solidFill>
                  <a:srgbClr val="002060"/>
                </a:solidFill>
              </a:rPr>
              <a:t>. The distributed and tamper-resistant nature of blockchain platforms could reduce the likelihood of fraud that may be inherent to specific industries. The value this benefit provides could be quantified by evaluating fraud risk exposure and calculating the resultant risk reduction that could be realized from implementing a blockchain-based solution.</a:t>
            </a:r>
          </a:p>
          <a:p>
            <a:pPr marL="0" indent="0">
              <a:buNone/>
            </a:pPr>
            <a:r>
              <a:rPr lang="en-IE" sz="2000" b="1" dirty="0">
                <a:solidFill>
                  <a:srgbClr val="002060"/>
                </a:solidFill>
              </a:rPr>
              <a:t>Inventory loss avoidance</a:t>
            </a:r>
            <a:r>
              <a:rPr lang="en-IE" sz="2000" dirty="0">
                <a:solidFill>
                  <a:srgbClr val="002060"/>
                </a:solidFill>
              </a:rPr>
              <a:t>. Blockchain platforms could improve efficiency and provide clarity and insight into the overall supply chain. This benefit could be quantified by identifying the efficiencies and savings that blockchain delivers to your organization. For example, moving to blockchain-based supply management can reduce food spoilage by shortening the time to get through the supply chain, or by identifying the specific food shipments that may be spoiled or otherwise contaminated during a recall.</a:t>
            </a:r>
            <a:endParaRPr lang="en-IE" sz="3200" dirty="0">
              <a:solidFill>
                <a:srgbClr val="002060"/>
              </a:solidFill>
            </a:endParaRPr>
          </a:p>
        </p:txBody>
      </p:sp>
      <p:pic>
        <p:nvPicPr>
          <p:cNvPr id="6" name="Picture 5">
            <a:extLst>
              <a:ext uri="{FF2B5EF4-FFF2-40B4-BE49-F238E27FC236}">
                <a16:creationId xmlns:a16="http://schemas.microsoft.com/office/drawing/2014/main" id="{F4D4987D-14DD-4E08-9E9D-B8DC246BC08A}"/>
              </a:ext>
            </a:extLst>
          </p:cNvPr>
          <p:cNvPicPr>
            <a:picLocks noChangeAspect="1"/>
          </p:cNvPicPr>
          <p:nvPr/>
        </p:nvPicPr>
        <p:blipFill>
          <a:blip r:embed="rId2"/>
          <a:stretch>
            <a:fillRect/>
          </a:stretch>
        </p:blipFill>
        <p:spPr>
          <a:xfrm>
            <a:off x="9795634" y="1645825"/>
            <a:ext cx="2339661" cy="2823322"/>
          </a:xfrm>
          <a:prstGeom prst="rect">
            <a:avLst/>
          </a:prstGeom>
        </p:spPr>
      </p:pic>
      <p:pic>
        <p:nvPicPr>
          <p:cNvPr id="7" name="Picture 6">
            <a:extLst>
              <a:ext uri="{FF2B5EF4-FFF2-40B4-BE49-F238E27FC236}">
                <a16:creationId xmlns:a16="http://schemas.microsoft.com/office/drawing/2014/main" id="{2BA16F97-71D4-4E93-AEE5-5E7553F8DCDB}"/>
              </a:ext>
            </a:extLst>
          </p:cNvPr>
          <p:cNvPicPr>
            <a:picLocks noChangeAspect="1"/>
          </p:cNvPicPr>
          <p:nvPr/>
        </p:nvPicPr>
        <p:blipFill>
          <a:blip r:embed="rId3"/>
          <a:stretch>
            <a:fillRect/>
          </a:stretch>
        </p:blipFill>
        <p:spPr>
          <a:xfrm>
            <a:off x="0" y="5268778"/>
            <a:ext cx="12192000" cy="1589222"/>
          </a:xfrm>
          <a:prstGeom prst="rect">
            <a:avLst/>
          </a:prstGeom>
        </p:spPr>
      </p:pic>
    </p:spTree>
    <p:extLst>
      <p:ext uri="{BB962C8B-B14F-4D97-AF65-F5344CB8AC3E}">
        <p14:creationId xmlns:p14="http://schemas.microsoft.com/office/powerpoint/2010/main" val="4271736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533</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iM8 Blockchain Architecture</vt:lpstr>
      <vt:lpstr>Confidentiality Statement </vt:lpstr>
      <vt:lpstr>PowerPoint Presentation</vt:lpstr>
      <vt:lpstr>Blockchain Guaranteed Traceability</vt:lpstr>
      <vt:lpstr>PowerPoint Presentation</vt:lpstr>
      <vt:lpstr>PowerPoint Presentation</vt:lpstr>
      <vt:lpstr>PowerPoint Presentation</vt:lpstr>
      <vt:lpstr>The iM8 Blockchain</vt:lpstr>
      <vt:lpstr>The iM8 Blockchain</vt:lpstr>
      <vt:lpstr>iM8 Blockchain Reference Architecture</vt:lpstr>
      <vt:lpstr>What does a Blockchain transaction look like?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Charlie</dc:creator>
  <cp:lastModifiedBy>Charlie</cp:lastModifiedBy>
  <cp:revision>6</cp:revision>
  <dcterms:created xsi:type="dcterms:W3CDTF">2020-09-10T14:53:25Z</dcterms:created>
  <dcterms:modified xsi:type="dcterms:W3CDTF">2020-09-10T15:56:08Z</dcterms:modified>
</cp:coreProperties>
</file>