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6986" y="1091895"/>
            <a:ext cx="809802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631" y="2590622"/>
            <a:ext cx="11238737" cy="3080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hyperlink" Target="http://www.im8world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188"/>
              <a:ext cx="12192000" cy="459181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3514" y="3279089"/>
            <a:ext cx="7959090" cy="211137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 marR="5080">
              <a:lnSpc>
                <a:spcPts val="7780"/>
              </a:lnSpc>
              <a:spcBef>
                <a:spcPts val="1060"/>
              </a:spcBef>
            </a:pPr>
            <a:r>
              <a:rPr dirty="0" sz="7200" spc="-30">
                <a:solidFill>
                  <a:srgbClr val="FFFFFF"/>
                </a:solidFill>
                <a:latin typeface="Calibri Light"/>
                <a:cs typeface="Calibri Light"/>
              </a:rPr>
              <a:t>Providing </a:t>
            </a:r>
            <a:r>
              <a:rPr dirty="0" sz="7200">
                <a:solidFill>
                  <a:srgbClr val="FFFFFF"/>
                </a:solidFill>
                <a:latin typeface="Calibri Light"/>
                <a:cs typeface="Calibri Light"/>
              </a:rPr>
              <a:t>a </a:t>
            </a:r>
            <a:r>
              <a:rPr dirty="0" sz="7200" spc="-70">
                <a:solidFill>
                  <a:srgbClr val="FFFFFF"/>
                </a:solidFill>
                <a:latin typeface="Calibri Light"/>
                <a:cs typeface="Calibri Light"/>
              </a:rPr>
              <a:t>Safe </a:t>
            </a:r>
            <a:r>
              <a:rPr dirty="0" sz="7200">
                <a:solidFill>
                  <a:srgbClr val="FFFFFF"/>
                </a:solidFill>
                <a:latin typeface="Calibri Light"/>
                <a:cs typeface="Calibri Light"/>
              </a:rPr>
              <a:t>Place </a:t>
            </a:r>
            <a:r>
              <a:rPr dirty="0" sz="7200" spc="-1614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7200" spc="-4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dirty="0" sz="7200" spc="-1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7200" spc="-85">
                <a:solidFill>
                  <a:srgbClr val="FFFFFF"/>
                </a:solidFill>
                <a:latin typeface="Calibri Light"/>
                <a:cs typeface="Calibri Light"/>
              </a:rPr>
              <a:t>Work</a:t>
            </a:r>
            <a:endParaRPr sz="7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74791"/>
            <a:ext cx="9785985" cy="685800"/>
          </a:xfrm>
          <a:custGeom>
            <a:avLst/>
            <a:gdLst/>
            <a:ahLst/>
            <a:cxnLst/>
            <a:rect l="l" t="t" r="r" b="b"/>
            <a:pathLst>
              <a:path w="9785985" h="685800">
                <a:moveTo>
                  <a:pt x="9785604" y="0"/>
                </a:moveTo>
                <a:lnTo>
                  <a:pt x="0" y="0"/>
                </a:lnTo>
                <a:lnTo>
                  <a:pt x="0" y="685799"/>
                </a:lnTo>
                <a:lnTo>
                  <a:pt x="9785604" y="685799"/>
                </a:lnTo>
                <a:lnTo>
                  <a:pt x="978560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3514" y="5709005"/>
            <a:ext cx="53352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Protecting</a:t>
            </a:r>
            <a:r>
              <a:rPr dirty="0" sz="2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People,</a:t>
            </a:r>
            <a:r>
              <a:rPr dirty="0" sz="2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dirty="0" sz="2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Visitors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9578" y="5771489"/>
            <a:ext cx="129349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February</a:t>
            </a:r>
            <a:r>
              <a:rPr dirty="0" sz="17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527" y="911097"/>
            <a:ext cx="41979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Safe</a:t>
            </a:r>
            <a:r>
              <a:rPr dirty="0" spc="-165"/>
              <a:t> </a:t>
            </a:r>
            <a:r>
              <a:rPr dirty="0" spc="-70"/>
              <a:t>Workplace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83563"/>
            <a:ext cx="86995" cy="673735"/>
          </a:xfrm>
          <a:custGeom>
            <a:avLst/>
            <a:gdLst/>
            <a:ahLst/>
            <a:cxnLst/>
            <a:rect l="l" t="t" r="r" b="b"/>
            <a:pathLst>
              <a:path w="86995" h="673735">
                <a:moveTo>
                  <a:pt x="86868" y="0"/>
                </a:moveTo>
                <a:lnTo>
                  <a:pt x="0" y="0"/>
                </a:lnTo>
                <a:lnTo>
                  <a:pt x="0" y="673608"/>
                </a:lnTo>
                <a:lnTo>
                  <a:pt x="86868" y="673608"/>
                </a:lnTo>
                <a:lnTo>
                  <a:pt x="868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" y="1083563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4463" y="2124455"/>
            <a:ext cx="4975860" cy="27940"/>
          </a:xfrm>
          <a:custGeom>
            <a:avLst/>
            <a:gdLst/>
            <a:ahLst/>
            <a:cxnLst/>
            <a:rect l="l" t="t" r="r" b="b"/>
            <a:pathLst>
              <a:path w="4975860" h="27939">
                <a:moveTo>
                  <a:pt x="4975860" y="0"/>
                </a:moveTo>
                <a:lnTo>
                  <a:pt x="0" y="0"/>
                </a:lnTo>
                <a:lnTo>
                  <a:pt x="0" y="27432"/>
                </a:lnTo>
                <a:lnTo>
                  <a:pt x="4975860" y="27432"/>
                </a:lnTo>
                <a:lnTo>
                  <a:pt x="49758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8527" y="2438857"/>
            <a:ext cx="5596890" cy="3263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Corporate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 Health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Safety</a:t>
            </a:r>
            <a:r>
              <a:rPr dirty="0" sz="280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Reporting</a:t>
            </a:r>
            <a:endParaRPr sz="2800">
              <a:latin typeface="Calibri"/>
              <a:cs typeface="Calibri"/>
            </a:endParaRPr>
          </a:p>
          <a:p>
            <a:pPr marL="299085" indent="-229235">
              <a:lnSpc>
                <a:spcPct val="100000"/>
              </a:lnSpc>
              <a:spcBef>
                <a:spcPts val="238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KPI</a:t>
            </a:r>
            <a:r>
              <a:rPr dirty="0" sz="280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reporting</a:t>
            </a:r>
            <a:endParaRPr sz="2800">
              <a:latin typeface="Calibri"/>
              <a:cs typeface="Calibri"/>
            </a:endParaRPr>
          </a:p>
          <a:p>
            <a:pPr lvl="1" marL="756285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2400" spc="-5">
                <a:solidFill>
                  <a:srgbClr val="001F5F"/>
                </a:solidFill>
                <a:latin typeface="Calibri"/>
                <a:cs typeface="Calibri"/>
              </a:rPr>
              <a:t>H&amp;S</a:t>
            </a:r>
            <a:r>
              <a:rPr dirty="0" sz="240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1F5F"/>
                </a:solidFill>
                <a:latin typeface="Calibri"/>
                <a:cs typeface="Calibri"/>
              </a:rPr>
              <a:t>Policy</a:t>
            </a:r>
            <a:r>
              <a:rPr dirty="0" sz="240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Calibri"/>
                <a:cs typeface="Calibri"/>
              </a:rPr>
              <a:t>adherence</a:t>
            </a:r>
            <a:endParaRPr sz="2400">
              <a:latin typeface="Calibri"/>
              <a:cs typeface="Calibri"/>
            </a:endParaRPr>
          </a:p>
          <a:p>
            <a:pPr lvl="1" marL="756285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2400" spc="-5">
                <a:solidFill>
                  <a:srgbClr val="001F5F"/>
                </a:solidFill>
                <a:latin typeface="Calibri"/>
                <a:cs typeface="Calibri"/>
              </a:rPr>
              <a:t>Sanitisation</a:t>
            </a:r>
            <a:r>
              <a:rPr dirty="0" sz="240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Calibri"/>
                <a:cs typeface="Calibri"/>
              </a:rPr>
              <a:t>process</a:t>
            </a:r>
            <a:r>
              <a:rPr dirty="0" sz="240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lvl="1" marL="756285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2400" spc="-1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dirty="0" sz="240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1F5F"/>
                </a:solidFill>
                <a:latin typeface="Calibri"/>
                <a:cs typeface="Calibri"/>
              </a:rPr>
              <a:t>mask</a:t>
            </a:r>
            <a:r>
              <a:rPr dirty="0" sz="240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1F5F"/>
                </a:solidFill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 lvl="1" marL="756285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2400" spc="-1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dirty="0" sz="240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Calibri"/>
                <a:cs typeface="Calibri"/>
              </a:rPr>
              <a:t>Covid</a:t>
            </a:r>
            <a:r>
              <a:rPr dirty="0" sz="240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dirty="0" sz="240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299085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 via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2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portal</a:t>
            </a:r>
            <a:r>
              <a:rPr dirty="0" sz="2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08647" y="0"/>
            <a:ext cx="5483860" cy="6858000"/>
            <a:chOff x="6708647" y="0"/>
            <a:chExt cx="5483860" cy="6858000"/>
          </a:xfrm>
        </p:grpSpPr>
        <p:sp>
          <p:nvSpPr>
            <p:cNvPr id="8" name="object 8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8647" y="342900"/>
              <a:ext cx="5119115" cy="31973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50379" y="358140"/>
              <a:ext cx="4845050" cy="2923540"/>
            </a:xfrm>
            <a:custGeom>
              <a:avLst/>
              <a:gdLst/>
              <a:ahLst/>
              <a:cxnLst/>
              <a:rect l="l" t="t" r="r" b="b"/>
              <a:pathLst>
                <a:path w="4845050" h="2923540">
                  <a:moveTo>
                    <a:pt x="4844796" y="0"/>
                  </a:moveTo>
                  <a:lnTo>
                    <a:pt x="0" y="0"/>
                  </a:lnTo>
                  <a:lnTo>
                    <a:pt x="0" y="2923031"/>
                  </a:lnTo>
                  <a:lnTo>
                    <a:pt x="4844796" y="2923031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3551" y="797051"/>
              <a:ext cx="4396740" cy="2087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8647" y="3489934"/>
              <a:ext cx="5119115" cy="31988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50379" y="3505200"/>
              <a:ext cx="4845050" cy="2924810"/>
            </a:xfrm>
            <a:custGeom>
              <a:avLst/>
              <a:gdLst/>
              <a:ahLst/>
              <a:cxnLst/>
              <a:rect l="l" t="t" r="r" b="b"/>
              <a:pathLst>
                <a:path w="4845050" h="2924810">
                  <a:moveTo>
                    <a:pt x="4844796" y="0"/>
                  </a:moveTo>
                  <a:lnTo>
                    <a:pt x="0" y="0"/>
                  </a:lnTo>
                  <a:lnTo>
                    <a:pt x="0" y="2924556"/>
                  </a:lnTo>
                  <a:lnTo>
                    <a:pt x="4844796" y="2924556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507" y="3707891"/>
              <a:ext cx="2052827" cy="25191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467105"/>
            <a:ext cx="52914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The</a:t>
            </a:r>
            <a:r>
              <a:rPr dirty="0" spc="-135"/>
              <a:t> </a:t>
            </a:r>
            <a:r>
              <a:rPr dirty="0" spc="-25"/>
              <a:t>iM8</a:t>
            </a:r>
            <a:r>
              <a:rPr dirty="0" spc="-120"/>
              <a:t> </a:t>
            </a:r>
            <a:r>
              <a:rPr dirty="0" spc="-50"/>
              <a:t>Blockchain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701749"/>
            <a:ext cx="10320020" cy="220218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just" marL="12700" marR="1214755">
              <a:lnSpc>
                <a:spcPts val="3080"/>
              </a:lnSpc>
              <a:spcBef>
                <a:spcPts val="840"/>
              </a:spcBef>
            </a:pP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iM8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Blockchain utilises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the IBM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Hyperledger </a:t>
            </a:r>
            <a:r>
              <a:rPr dirty="0" sz="3200" spc="-15">
                <a:solidFill>
                  <a:srgbClr val="001F5F"/>
                </a:solidFill>
                <a:latin typeface="Calibri"/>
                <a:cs typeface="Calibri"/>
              </a:rPr>
              <a:t>Fabric </a:t>
            </a:r>
            <a:r>
              <a:rPr dirty="0" sz="3200" spc="-7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Blockchain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Ledger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 Architecture</a:t>
            </a:r>
            <a:endParaRPr sz="320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  <a:spcBef>
                <a:spcPts val="1015"/>
              </a:spcBef>
            </a:pP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architecture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is an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open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source </a:t>
            </a:r>
            <a:r>
              <a:rPr dirty="0" sz="3200" spc="-20">
                <a:solidFill>
                  <a:srgbClr val="001F5F"/>
                </a:solidFill>
                <a:latin typeface="Calibri"/>
                <a:cs typeface="Calibri"/>
              </a:rPr>
              <a:t>platform </a:t>
            </a:r>
            <a:r>
              <a:rPr dirty="0" sz="3200" spc="-15">
                <a:solidFill>
                  <a:srgbClr val="001F5F"/>
                </a:solidFill>
                <a:latin typeface="Calibri"/>
                <a:cs typeface="Calibri"/>
              </a:rPr>
              <a:t>created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IBM </a:t>
            </a:r>
            <a:r>
              <a:rPr dirty="0" sz="3200" spc="-2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dirty="0" sz="3200" spc="-7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1F5F"/>
                </a:solidFill>
                <a:latin typeface="Calibri"/>
                <a:cs typeface="Calibri"/>
              </a:rPr>
              <a:t>encourage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use </a:t>
            </a:r>
            <a:r>
              <a:rPr dirty="0" sz="3200" spc="5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Blockchain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solution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businesses 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dirty="0" sz="3200" spc="-2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dirty="0" sz="320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develop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1F5F"/>
                </a:solidFill>
                <a:latin typeface="Calibri"/>
                <a:cs typeface="Calibri"/>
              </a:rPr>
              <a:t>Blockchain</a:t>
            </a:r>
            <a:r>
              <a:rPr dirty="0" sz="3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technology</a:t>
            </a:r>
            <a:r>
              <a:rPr dirty="0" sz="3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dirty="0" sz="3200">
                <a:solidFill>
                  <a:srgbClr val="001F5F"/>
                </a:solidFill>
                <a:latin typeface="Calibri"/>
                <a:cs typeface="Calibri"/>
              </a:rPr>
              <a:t> wider </a:t>
            </a:r>
            <a:r>
              <a:rPr dirty="0" sz="3200" spc="-5">
                <a:solidFill>
                  <a:srgbClr val="001F5F"/>
                </a:solidFill>
                <a:latin typeface="Calibri"/>
                <a:cs typeface="Calibri"/>
              </a:rPr>
              <a:t>industry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4579619"/>
            <a:ext cx="12192000" cy="2278380"/>
            <a:chOff x="0" y="4579619"/>
            <a:chExt cx="12192000" cy="2278380"/>
          </a:xfrm>
        </p:grpSpPr>
        <p:sp>
          <p:nvSpPr>
            <p:cNvPr id="6" name="object 6"/>
            <p:cNvSpPr/>
            <p:nvPr/>
          </p:nvSpPr>
          <p:spPr>
            <a:xfrm>
              <a:off x="0" y="4600955"/>
              <a:ext cx="1014094" cy="2018030"/>
            </a:xfrm>
            <a:custGeom>
              <a:avLst/>
              <a:gdLst/>
              <a:ahLst/>
              <a:cxnLst/>
              <a:rect l="l" t="t" r="r" b="b"/>
              <a:pathLst>
                <a:path w="1014094" h="2018029">
                  <a:moveTo>
                    <a:pt x="1014056" y="1370545"/>
                  </a:moveTo>
                  <a:lnTo>
                    <a:pt x="832510" y="1189012"/>
                  </a:lnTo>
                  <a:lnTo>
                    <a:pt x="1013460" y="1008888"/>
                  </a:lnTo>
                  <a:lnTo>
                    <a:pt x="0" y="0"/>
                  </a:lnTo>
                  <a:lnTo>
                    <a:pt x="0" y="2017776"/>
                  </a:lnTo>
                  <a:lnTo>
                    <a:pt x="488391" y="1531594"/>
                  </a:lnTo>
                  <a:lnTo>
                    <a:pt x="670699" y="1713890"/>
                  </a:lnTo>
                  <a:lnTo>
                    <a:pt x="1014056" y="1370545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9619"/>
              <a:ext cx="12191999" cy="227837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0785" y="164759"/>
            <a:ext cx="1115302" cy="357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339205"/>
            <a:chOff x="0" y="0"/>
            <a:chExt cx="12192000" cy="6339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3390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2163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9512" y="6508191"/>
            <a:ext cx="2376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©</a:t>
            </a:r>
            <a:r>
              <a:rPr dirty="0" sz="180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Limited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1246" y="6508191"/>
            <a:ext cx="1788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dirty="0" sz="180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Rights</a:t>
            </a:r>
            <a:r>
              <a:rPr dirty="0" sz="180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Reserved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1166" y="6508191"/>
            <a:ext cx="18980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4"/>
              </a:rPr>
              <a:t>www.im8world.com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3" y="584453"/>
            <a:ext cx="70465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Confidentiality</a:t>
            </a:r>
            <a:r>
              <a:rPr dirty="0" spc="-55"/>
              <a:t> </a:t>
            </a:r>
            <a:r>
              <a:rPr dirty="0" spc="-30"/>
              <a:t>Statement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" y="1997964"/>
            <a:ext cx="11695430" cy="4612005"/>
            <a:chOff x="-1" y="1997964"/>
            <a:chExt cx="11695430" cy="4612005"/>
          </a:xfrm>
        </p:grpSpPr>
        <p:sp>
          <p:nvSpPr>
            <p:cNvPr id="4" name="object 4"/>
            <p:cNvSpPr/>
            <p:nvPr/>
          </p:nvSpPr>
          <p:spPr>
            <a:xfrm>
              <a:off x="0" y="1997963"/>
              <a:ext cx="11695430" cy="783590"/>
            </a:xfrm>
            <a:custGeom>
              <a:avLst/>
              <a:gdLst/>
              <a:ahLst/>
              <a:cxnLst/>
              <a:rect l="l" t="t" r="r" b="b"/>
              <a:pathLst>
                <a:path w="11695430" h="783589">
                  <a:moveTo>
                    <a:pt x="11454371" y="1524"/>
                  </a:moveTo>
                  <a:lnTo>
                    <a:pt x="0" y="1524"/>
                  </a:lnTo>
                  <a:lnTo>
                    <a:pt x="0" y="783336"/>
                  </a:lnTo>
                  <a:lnTo>
                    <a:pt x="11454371" y="783336"/>
                  </a:lnTo>
                  <a:lnTo>
                    <a:pt x="11454371" y="1524"/>
                  </a:lnTo>
                  <a:close/>
                </a:path>
                <a:path w="11695430" h="783589">
                  <a:moveTo>
                    <a:pt x="11695176" y="0"/>
                  </a:moveTo>
                  <a:lnTo>
                    <a:pt x="11542776" y="0"/>
                  </a:lnTo>
                  <a:lnTo>
                    <a:pt x="11542776" y="781812"/>
                  </a:lnTo>
                  <a:lnTo>
                    <a:pt x="11695176" y="781812"/>
                  </a:lnTo>
                  <a:lnTo>
                    <a:pt x="116951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88451"/>
              <a:ext cx="11515344" cy="44211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203704"/>
              <a:ext cx="11383010" cy="4147185"/>
            </a:xfrm>
            <a:custGeom>
              <a:avLst/>
              <a:gdLst/>
              <a:ahLst/>
              <a:cxnLst/>
              <a:rect l="l" t="t" r="r" b="b"/>
              <a:pathLst>
                <a:path w="11383010" h="4147185">
                  <a:moveTo>
                    <a:pt x="11382756" y="0"/>
                  </a:moveTo>
                  <a:lnTo>
                    <a:pt x="0" y="0"/>
                  </a:lnTo>
                  <a:lnTo>
                    <a:pt x="0" y="4146804"/>
                  </a:lnTo>
                  <a:lnTo>
                    <a:pt x="11382756" y="4146804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89812" y="2685034"/>
            <a:ext cx="9946005" cy="29692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114300" marR="106680">
              <a:lnSpc>
                <a:spcPct val="80000"/>
              </a:lnSpc>
              <a:spcBef>
                <a:spcPts val="530"/>
              </a:spcBef>
            </a:pP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reader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document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hereby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acknowledges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provided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completely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confidential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therefore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reader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agrees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disclose</a:t>
            </a:r>
            <a:r>
              <a:rPr dirty="0" sz="1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document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without</a:t>
            </a:r>
            <a:r>
              <a:rPr dirty="0" sz="1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1800" spc="-39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express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written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consent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Limited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algn="ctr" marL="12065" marR="5080">
              <a:lnSpc>
                <a:spcPct val="80000"/>
              </a:lnSpc>
              <a:spcBef>
                <a:spcPts val="5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It is also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acknowledged</a:t>
            </a:r>
            <a:r>
              <a:rPr dirty="0" sz="180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reader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be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furnished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document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aspects </a:t>
            </a:r>
            <a:r>
              <a:rPr dirty="0" sz="1800" spc="-39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confidential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nature,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other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than</a:t>
            </a:r>
            <a:r>
              <a:rPr dirty="0" sz="1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dirty="0" sz="1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domain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through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means,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disclosure</a:t>
            </a:r>
            <a:r>
              <a:rPr dirty="0" sz="1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use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dirty="0" sz="1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same by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reader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cause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serious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harm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damage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 Limited</a:t>
            </a:r>
            <a:endParaRPr sz="18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Upon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request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document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immediately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returned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 iM8</a:t>
            </a:r>
            <a:r>
              <a:rPr dirty="0" sz="1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Limited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All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contained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document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©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iM8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Limited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4094" y="107076"/>
            <a:ext cx="984681" cy="316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0726" y="120734"/>
            <a:ext cx="1109294" cy="3544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6885940" cy="6858000"/>
            <a:chOff x="0" y="0"/>
            <a:chExt cx="688594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885940" cy="6858000"/>
            </a:xfrm>
            <a:custGeom>
              <a:avLst/>
              <a:gdLst/>
              <a:ahLst/>
              <a:cxnLst/>
              <a:rect l="l" t="t" r="r" b="b"/>
              <a:pathLst>
                <a:path w="6885940" h="6858000">
                  <a:moveTo>
                    <a:pt x="688543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885432" y="6858000"/>
                  </a:lnTo>
                  <a:lnTo>
                    <a:pt x="68854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762" y="826769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w="0" h="914400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560" y="636270"/>
            <a:ext cx="5388610" cy="5177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4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 QR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ts val="5015"/>
              </a:lnSpc>
            </a:pP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code…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iM8</a:t>
            </a:r>
            <a:r>
              <a:rPr dirty="0" sz="4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4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comprehensive </a:t>
            </a:r>
            <a:r>
              <a:rPr dirty="0" sz="4400" spc="-9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app and 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blockchain </a:t>
            </a:r>
            <a:r>
              <a:rPr dirty="0" sz="4400" spc="-5">
                <a:solidFill>
                  <a:srgbClr val="FFFFFF"/>
                </a:solidFill>
                <a:latin typeface="Calibri"/>
                <a:cs typeface="Calibri"/>
              </a:rPr>
              <a:t> based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authentication, </a:t>
            </a:r>
            <a:r>
              <a:rPr dirty="0" sz="4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alibri"/>
                <a:cs typeface="Calibri"/>
              </a:rPr>
              <a:t>verification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4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5">
                <a:solidFill>
                  <a:srgbClr val="FFFFFF"/>
                </a:solidFill>
                <a:latin typeface="Calibri"/>
                <a:cs typeface="Calibri"/>
              </a:rPr>
              <a:t>compliance</a:t>
            </a:r>
            <a:r>
              <a:rPr dirty="0" sz="4400" spc="-30">
                <a:solidFill>
                  <a:srgbClr val="FFFFFF"/>
                </a:solidFill>
                <a:latin typeface="Calibri"/>
                <a:cs typeface="Calibri"/>
              </a:rPr>
              <a:t> ecosystem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0528" y="0"/>
            <a:ext cx="5681472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341" y="1333627"/>
            <a:ext cx="3992245" cy="400431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 marL="398145" marR="380365" indent="635">
              <a:lnSpc>
                <a:spcPts val="5830"/>
              </a:lnSpc>
              <a:spcBef>
                <a:spcPts val="835"/>
              </a:spcBef>
            </a:pPr>
            <a:r>
              <a:rPr dirty="0" sz="5400" spc="-50">
                <a:solidFill>
                  <a:srgbClr val="001F5F"/>
                </a:solidFill>
                <a:latin typeface="Calibri Light"/>
                <a:cs typeface="Calibri Light"/>
              </a:rPr>
              <a:t>Blockchain </a:t>
            </a:r>
            <a:r>
              <a:rPr dirty="0" sz="5400" spc="-45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dirty="0" sz="5400" spc="-55">
                <a:solidFill>
                  <a:srgbClr val="001F5F"/>
                </a:solidFill>
                <a:latin typeface="Calibri Light"/>
                <a:cs typeface="Calibri Light"/>
              </a:rPr>
              <a:t>G</a:t>
            </a:r>
            <a:r>
              <a:rPr dirty="0" sz="5400" spc="-40">
                <a:solidFill>
                  <a:srgbClr val="001F5F"/>
                </a:solidFill>
                <a:latin typeface="Calibri Light"/>
                <a:cs typeface="Calibri Light"/>
              </a:rPr>
              <a:t>ua</a:t>
            </a:r>
            <a:r>
              <a:rPr dirty="0" sz="5400" spc="-145">
                <a:solidFill>
                  <a:srgbClr val="001F5F"/>
                </a:solidFill>
                <a:latin typeface="Calibri Light"/>
                <a:cs typeface="Calibri Light"/>
              </a:rPr>
              <a:t>r</a:t>
            </a:r>
            <a:r>
              <a:rPr dirty="0" sz="5400" spc="-50">
                <a:solidFill>
                  <a:srgbClr val="001F5F"/>
                </a:solidFill>
                <a:latin typeface="Calibri Light"/>
                <a:cs typeface="Calibri Light"/>
              </a:rPr>
              <a:t>a</a:t>
            </a:r>
            <a:r>
              <a:rPr dirty="0" sz="5400" spc="-110">
                <a:solidFill>
                  <a:srgbClr val="001F5F"/>
                </a:solidFill>
                <a:latin typeface="Calibri Light"/>
                <a:cs typeface="Calibri Light"/>
              </a:rPr>
              <a:t>n</a:t>
            </a:r>
            <a:r>
              <a:rPr dirty="0" sz="5400" spc="-100">
                <a:solidFill>
                  <a:srgbClr val="001F5F"/>
                </a:solidFill>
                <a:latin typeface="Calibri Light"/>
                <a:cs typeface="Calibri Light"/>
              </a:rPr>
              <a:t>t</a:t>
            </a:r>
            <a:r>
              <a:rPr dirty="0" sz="5400" spc="-55">
                <a:solidFill>
                  <a:srgbClr val="001F5F"/>
                </a:solidFill>
                <a:latin typeface="Calibri Light"/>
                <a:cs typeface="Calibri Light"/>
              </a:rPr>
              <a:t>ee</a:t>
            </a:r>
            <a:r>
              <a:rPr dirty="0" sz="5400">
                <a:solidFill>
                  <a:srgbClr val="001F5F"/>
                </a:solidFill>
                <a:latin typeface="Calibri Light"/>
                <a:cs typeface="Calibri Light"/>
              </a:rPr>
              <a:t>d</a:t>
            </a:r>
            <a:endParaRPr sz="5400">
              <a:latin typeface="Calibri Light"/>
              <a:cs typeface="Calibri Light"/>
            </a:endParaRPr>
          </a:p>
          <a:p>
            <a:pPr algn="ctr" marL="12065" marR="5080" indent="5715">
              <a:lnSpc>
                <a:spcPct val="90000"/>
              </a:lnSpc>
              <a:spcBef>
                <a:spcPts val="1430"/>
              </a:spcBef>
            </a:pPr>
            <a:r>
              <a:rPr dirty="0" sz="5400" spc="-45">
                <a:solidFill>
                  <a:srgbClr val="001F5F"/>
                </a:solidFill>
                <a:latin typeface="Calibri Light"/>
                <a:cs typeface="Calibri Light"/>
              </a:rPr>
              <a:t>Traceability </a:t>
            </a:r>
            <a:r>
              <a:rPr dirty="0" sz="5400" spc="-4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dirty="0" sz="5400" spc="-10">
                <a:solidFill>
                  <a:srgbClr val="001F5F"/>
                </a:solidFill>
                <a:latin typeface="Calibri Light"/>
                <a:cs typeface="Calibri Light"/>
              </a:rPr>
              <a:t>Authenticity</a:t>
            </a:r>
            <a:r>
              <a:rPr dirty="0" sz="5400" spc="-125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dirty="0" sz="5400">
                <a:solidFill>
                  <a:srgbClr val="001F5F"/>
                </a:solidFill>
                <a:latin typeface="Calibri Light"/>
                <a:cs typeface="Calibri Light"/>
              </a:rPr>
              <a:t>&amp; </a:t>
            </a:r>
            <a:r>
              <a:rPr dirty="0" sz="5400" spc="-1205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dirty="0" sz="5400" spc="-5">
                <a:solidFill>
                  <a:srgbClr val="001F5F"/>
                </a:solidFill>
                <a:latin typeface="Calibri Light"/>
                <a:cs typeface="Calibri Light"/>
              </a:rPr>
              <a:t>Compliance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54679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6" y="0"/>
                </a:moveTo>
                <a:lnTo>
                  <a:pt x="0" y="0"/>
                </a:lnTo>
                <a:lnTo>
                  <a:pt x="0" y="673608"/>
                </a:lnTo>
                <a:lnTo>
                  <a:pt x="196596" y="673608"/>
                </a:lnTo>
                <a:lnTo>
                  <a:pt x="1965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8224" y="3154679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923" y="3154679"/>
            <a:ext cx="196850" cy="673735"/>
          </a:xfrm>
          <a:custGeom>
            <a:avLst/>
            <a:gdLst/>
            <a:ahLst/>
            <a:cxnLst/>
            <a:rect l="l" t="t" r="r" b="b"/>
            <a:pathLst>
              <a:path w="196850" h="673735">
                <a:moveTo>
                  <a:pt x="196595" y="0"/>
                </a:moveTo>
                <a:lnTo>
                  <a:pt x="0" y="0"/>
                </a:lnTo>
                <a:lnTo>
                  <a:pt x="0" y="673608"/>
                </a:lnTo>
                <a:lnTo>
                  <a:pt x="196595" y="673608"/>
                </a:lnTo>
                <a:lnTo>
                  <a:pt x="1965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1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6043" y="391668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132" y="0"/>
                  </a:moveTo>
                  <a:lnTo>
                    <a:pt x="0" y="0"/>
                  </a:lnTo>
                  <a:lnTo>
                    <a:pt x="0" y="6016752"/>
                  </a:lnTo>
                  <a:lnTo>
                    <a:pt x="6009132" y="6016752"/>
                  </a:lnTo>
                  <a:lnTo>
                    <a:pt x="600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263" y="665987"/>
              <a:ext cx="5536692" cy="5466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51" y="0"/>
            <a:ext cx="1155700" cy="591820"/>
          </a:xfrm>
          <a:custGeom>
            <a:avLst/>
            <a:gdLst/>
            <a:ahLst/>
            <a:cxnLst/>
            <a:rect l="l" t="t" r="r" b="b"/>
            <a:pathLst>
              <a:path w="1155700" h="591820">
                <a:moveTo>
                  <a:pt x="1153795" y="0"/>
                </a:moveTo>
                <a:lnTo>
                  <a:pt x="1358" y="0"/>
                </a:lnTo>
                <a:lnTo>
                  <a:pt x="0" y="13461"/>
                </a:lnTo>
                <a:lnTo>
                  <a:pt x="1914" y="60856"/>
                </a:lnTo>
                <a:lnTo>
                  <a:pt x="7559" y="107195"/>
                </a:lnTo>
                <a:lnTo>
                  <a:pt x="16786" y="152330"/>
                </a:lnTo>
                <a:lnTo>
                  <a:pt x="29446" y="196112"/>
                </a:lnTo>
                <a:lnTo>
                  <a:pt x="45390" y="238392"/>
                </a:lnTo>
                <a:lnTo>
                  <a:pt x="64470" y="279023"/>
                </a:lnTo>
                <a:lnTo>
                  <a:pt x="86536" y="317854"/>
                </a:lnTo>
                <a:lnTo>
                  <a:pt x="111442" y="354738"/>
                </a:lnTo>
                <a:lnTo>
                  <a:pt x="139037" y="389526"/>
                </a:lnTo>
                <a:lnTo>
                  <a:pt x="169173" y="422068"/>
                </a:lnTo>
                <a:lnTo>
                  <a:pt x="201702" y="452217"/>
                </a:lnTo>
                <a:lnTo>
                  <a:pt x="236474" y="479824"/>
                </a:lnTo>
                <a:lnTo>
                  <a:pt x="273342" y="504739"/>
                </a:lnTo>
                <a:lnTo>
                  <a:pt x="312156" y="526815"/>
                </a:lnTo>
                <a:lnTo>
                  <a:pt x="352769" y="545903"/>
                </a:lnTo>
                <a:lnTo>
                  <a:pt x="395030" y="561854"/>
                </a:lnTo>
                <a:lnTo>
                  <a:pt x="438792" y="574518"/>
                </a:lnTo>
                <a:lnTo>
                  <a:pt x="483906" y="583749"/>
                </a:lnTo>
                <a:lnTo>
                  <a:pt x="530223" y="589396"/>
                </a:lnTo>
                <a:lnTo>
                  <a:pt x="577596" y="591312"/>
                </a:lnTo>
                <a:lnTo>
                  <a:pt x="624971" y="589396"/>
                </a:lnTo>
                <a:lnTo>
                  <a:pt x="671291" y="583749"/>
                </a:lnTo>
                <a:lnTo>
                  <a:pt x="716407" y="574518"/>
                </a:lnTo>
                <a:lnTo>
                  <a:pt x="760171" y="561854"/>
                </a:lnTo>
                <a:lnTo>
                  <a:pt x="802433" y="545903"/>
                </a:lnTo>
                <a:lnTo>
                  <a:pt x="843046" y="526815"/>
                </a:lnTo>
                <a:lnTo>
                  <a:pt x="881860" y="504739"/>
                </a:lnTo>
                <a:lnTo>
                  <a:pt x="918728" y="479824"/>
                </a:lnTo>
                <a:lnTo>
                  <a:pt x="953500" y="452217"/>
                </a:lnTo>
                <a:lnTo>
                  <a:pt x="986028" y="422068"/>
                </a:lnTo>
                <a:lnTo>
                  <a:pt x="1016163" y="389526"/>
                </a:lnTo>
                <a:lnTo>
                  <a:pt x="1043757" y="354738"/>
                </a:lnTo>
                <a:lnTo>
                  <a:pt x="1068661" y="317854"/>
                </a:lnTo>
                <a:lnTo>
                  <a:pt x="1090726" y="279023"/>
                </a:lnTo>
                <a:lnTo>
                  <a:pt x="1109805" y="238392"/>
                </a:lnTo>
                <a:lnTo>
                  <a:pt x="1125748" y="196112"/>
                </a:lnTo>
                <a:lnTo>
                  <a:pt x="1138407" y="152330"/>
                </a:lnTo>
                <a:lnTo>
                  <a:pt x="1147632" y="107195"/>
                </a:lnTo>
                <a:lnTo>
                  <a:pt x="1153277" y="60856"/>
                </a:lnTo>
                <a:lnTo>
                  <a:pt x="1155192" y="13461"/>
                </a:lnTo>
                <a:lnTo>
                  <a:pt x="11537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49496" y="0"/>
            <a:ext cx="1737360" cy="960119"/>
          </a:xfrm>
          <a:custGeom>
            <a:avLst/>
            <a:gdLst/>
            <a:ahLst/>
            <a:cxnLst/>
            <a:rect l="l" t="t" r="r" b="b"/>
            <a:pathLst>
              <a:path w="1737360" h="960119">
                <a:moveTo>
                  <a:pt x="1737359" y="0"/>
                </a:moveTo>
                <a:lnTo>
                  <a:pt x="1613534" y="0"/>
                </a:lnTo>
                <a:lnTo>
                  <a:pt x="1613534" y="790701"/>
                </a:lnTo>
                <a:lnTo>
                  <a:pt x="247268" y="0"/>
                </a:lnTo>
                <a:lnTo>
                  <a:pt x="0" y="0"/>
                </a:lnTo>
                <a:lnTo>
                  <a:pt x="1644523" y="951864"/>
                </a:lnTo>
                <a:lnTo>
                  <a:pt x="1651793" y="955458"/>
                </a:lnTo>
                <a:lnTo>
                  <a:pt x="1659445" y="958040"/>
                </a:lnTo>
                <a:lnTo>
                  <a:pt x="1667383" y="959598"/>
                </a:lnTo>
                <a:lnTo>
                  <a:pt x="1675511" y="960120"/>
                </a:lnTo>
                <a:lnTo>
                  <a:pt x="1699587" y="955258"/>
                </a:lnTo>
                <a:lnTo>
                  <a:pt x="1719246" y="941990"/>
                </a:lnTo>
                <a:lnTo>
                  <a:pt x="1732500" y="922293"/>
                </a:lnTo>
                <a:lnTo>
                  <a:pt x="1737359" y="898144"/>
                </a:lnTo>
                <a:lnTo>
                  <a:pt x="173735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16935"/>
            <a:ext cx="160020" cy="551815"/>
          </a:xfrm>
          <a:custGeom>
            <a:avLst/>
            <a:gdLst/>
            <a:ahLst/>
            <a:cxnLst/>
            <a:rect l="l" t="t" r="r" b="b"/>
            <a:pathLst>
              <a:path w="160020" h="551814">
                <a:moveTo>
                  <a:pt x="0" y="0"/>
                </a:moveTo>
                <a:lnTo>
                  <a:pt x="0" y="551688"/>
                </a:lnTo>
                <a:lnTo>
                  <a:pt x="17923" y="542036"/>
                </a:lnTo>
                <a:lnTo>
                  <a:pt x="58216" y="509988"/>
                </a:lnTo>
                <a:lnTo>
                  <a:pt x="92865" y="472007"/>
                </a:lnTo>
                <a:lnTo>
                  <a:pt x="121120" y="428847"/>
                </a:lnTo>
                <a:lnTo>
                  <a:pt x="142231" y="381263"/>
                </a:lnTo>
                <a:lnTo>
                  <a:pt x="155447" y="330010"/>
                </a:lnTo>
                <a:lnTo>
                  <a:pt x="160020" y="275843"/>
                </a:lnTo>
                <a:lnTo>
                  <a:pt x="155447" y="221677"/>
                </a:lnTo>
                <a:lnTo>
                  <a:pt x="142231" y="170424"/>
                </a:lnTo>
                <a:lnTo>
                  <a:pt x="121120" y="122840"/>
                </a:lnTo>
                <a:lnTo>
                  <a:pt x="92865" y="79680"/>
                </a:lnTo>
                <a:lnTo>
                  <a:pt x="58216" y="41699"/>
                </a:lnTo>
                <a:lnTo>
                  <a:pt x="17923" y="9651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835396"/>
            <a:ext cx="1548765" cy="1022985"/>
          </a:xfrm>
          <a:custGeom>
            <a:avLst/>
            <a:gdLst/>
            <a:ahLst/>
            <a:cxnLst/>
            <a:rect l="l" t="t" r="r" b="b"/>
            <a:pathLst>
              <a:path w="1548765" h="1022984">
                <a:moveTo>
                  <a:pt x="1486408" y="0"/>
                </a:moveTo>
                <a:lnTo>
                  <a:pt x="0" y="0"/>
                </a:lnTo>
                <a:lnTo>
                  <a:pt x="0" y="123850"/>
                </a:lnTo>
                <a:lnTo>
                  <a:pt x="1424559" y="123850"/>
                </a:lnTo>
                <a:lnTo>
                  <a:pt x="1424559" y="1022603"/>
                </a:lnTo>
                <a:lnTo>
                  <a:pt x="1548384" y="1022603"/>
                </a:lnTo>
                <a:lnTo>
                  <a:pt x="1548384" y="61925"/>
                </a:lnTo>
                <a:lnTo>
                  <a:pt x="1543522" y="37820"/>
                </a:lnTo>
                <a:lnTo>
                  <a:pt x="1530254" y="18137"/>
                </a:lnTo>
                <a:lnTo>
                  <a:pt x="1510557" y="4866"/>
                </a:lnTo>
                <a:lnTo>
                  <a:pt x="148640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32459" y="608583"/>
            <a:ext cx="5454650" cy="6249670"/>
            <a:chOff x="632459" y="608583"/>
            <a:chExt cx="5454650" cy="6249670"/>
          </a:xfrm>
        </p:grpSpPr>
        <p:sp>
          <p:nvSpPr>
            <p:cNvPr id="7" name="object 7"/>
            <p:cNvSpPr/>
            <p:nvPr/>
          </p:nvSpPr>
          <p:spPr>
            <a:xfrm>
              <a:off x="3697224" y="5718073"/>
              <a:ext cx="1771650" cy="1140460"/>
            </a:xfrm>
            <a:custGeom>
              <a:avLst/>
              <a:gdLst/>
              <a:ahLst/>
              <a:cxnLst/>
              <a:rect l="l" t="t" r="r" b="b"/>
              <a:pathLst>
                <a:path w="1771650" h="1140459">
                  <a:moveTo>
                    <a:pt x="209930" y="762914"/>
                  </a:moveTo>
                  <a:lnTo>
                    <a:pt x="160460" y="778557"/>
                  </a:lnTo>
                  <a:lnTo>
                    <a:pt x="124327" y="835985"/>
                  </a:lnTo>
                  <a:lnTo>
                    <a:pt x="101457" y="879992"/>
                  </a:lnTo>
                  <a:lnTo>
                    <a:pt x="79992" y="924671"/>
                  </a:lnTo>
                  <a:lnTo>
                    <a:pt x="59943" y="969987"/>
                  </a:lnTo>
                  <a:lnTo>
                    <a:pt x="0" y="1139925"/>
                  </a:lnTo>
                  <a:lnTo>
                    <a:pt x="134492" y="1139925"/>
                  </a:lnTo>
                  <a:lnTo>
                    <a:pt x="176911" y="1019557"/>
                  </a:lnTo>
                  <a:lnTo>
                    <a:pt x="195367" y="977880"/>
                  </a:lnTo>
                  <a:lnTo>
                    <a:pt x="215122" y="936788"/>
                  </a:lnTo>
                  <a:lnTo>
                    <a:pt x="236186" y="896313"/>
                  </a:lnTo>
                  <a:lnTo>
                    <a:pt x="258572" y="856487"/>
                  </a:lnTo>
                  <a:lnTo>
                    <a:pt x="266015" y="832397"/>
                  </a:lnTo>
                  <a:lnTo>
                    <a:pt x="252517" y="786525"/>
                  </a:lnTo>
                  <a:lnTo>
                    <a:pt x="217931" y="763828"/>
                  </a:lnTo>
                  <a:lnTo>
                    <a:pt x="209930" y="762914"/>
                  </a:lnTo>
                  <a:close/>
                </a:path>
                <a:path w="1771650" h="1140459">
                  <a:moveTo>
                    <a:pt x="838580" y="161264"/>
                  </a:moveTo>
                  <a:lnTo>
                    <a:pt x="770136" y="190835"/>
                  </a:lnTo>
                  <a:lnTo>
                    <a:pt x="726844" y="215086"/>
                  </a:lnTo>
                  <a:lnTo>
                    <a:pt x="684350" y="240654"/>
                  </a:lnTo>
                  <a:lnTo>
                    <a:pt x="642683" y="267519"/>
                  </a:lnTo>
                  <a:lnTo>
                    <a:pt x="601873" y="295659"/>
                  </a:lnTo>
                  <a:lnTo>
                    <a:pt x="561951" y="325056"/>
                  </a:lnTo>
                  <a:lnTo>
                    <a:pt x="522945" y="355690"/>
                  </a:lnTo>
                  <a:lnTo>
                    <a:pt x="484886" y="387540"/>
                  </a:lnTo>
                  <a:lnTo>
                    <a:pt x="462946" y="430868"/>
                  </a:lnTo>
                  <a:lnTo>
                    <a:pt x="465812" y="455018"/>
                  </a:lnTo>
                  <a:lnTo>
                    <a:pt x="488178" y="486373"/>
                  </a:lnTo>
                  <a:lnTo>
                    <a:pt x="526414" y="499059"/>
                  </a:lnTo>
                  <a:lnTo>
                    <a:pt x="526668" y="499059"/>
                  </a:lnTo>
                  <a:lnTo>
                    <a:pt x="568198" y="484022"/>
                  </a:lnTo>
                  <a:lnTo>
                    <a:pt x="608343" y="450548"/>
                  </a:lnTo>
                  <a:lnTo>
                    <a:pt x="649613" y="418540"/>
                  </a:lnTo>
                  <a:lnTo>
                    <a:pt x="691965" y="388026"/>
                  </a:lnTo>
                  <a:lnTo>
                    <a:pt x="735356" y="359031"/>
                  </a:lnTo>
                  <a:lnTo>
                    <a:pt x="779745" y="331585"/>
                  </a:lnTo>
                  <a:lnTo>
                    <a:pt x="825089" y="305713"/>
                  </a:lnTo>
                  <a:lnTo>
                    <a:pt x="871347" y="281444"/>
                  </a:lnTo>
                  <a:lnTo>
                    <a:pt x="891200" y="265864"/>
                  </a:lnTo>
                  <a:lnTo>
                    <a:pt x="903112" y="244617"/>
                  </a:lnTo>
                  <a:lnTo>
                    <a:pt x="906190" y="220451"/>
                  </a:lnTo>
                  <a:lnTo>
                    <a:pt x="899540" y="196113"/>
                  </a:lnTo>
                  <a:lnTo>
                    <a:pt x="888497" y="180520"/>
                  </a:lnTo>
                  <a:lnTo>
                    <a:pt x="873871" y="169259"/>
                  </a:lnTo>
                  <a:lnTo>
                    <a:pt x="856839" y="162712"/>
                  </a:lnTo>
                  <a:lnTo>
                    <a:pt x="838580" y="161264"/>
                  </a:lnTo>
                  <a:close/>
                </a:path>
                <a:path w="1771650" h="1140459">
                  <a:moveTo>
                    <a:pt x="1515999" y="0"/>
                  </a:moveTo>
                  <a:lnTo>
                    <a:pt x="1466472" y="1067"/>
                  </a:lnTo>
                  <a:lnTo>
                    <a:pt x="1416970" y="3662"/>
                  </a:lnTo>
                  <a:lnTo>
                    <a:pt x="1367516" y="7788"/>
                  </a:lnTo>
                  <a:lnTo>
                    <a:pt x="1318133" y="13449"/>
                  </a:lnTo>
                  <a:lnTo>
                    <a:pt x="1275889" y="37364"/>
                  </a:lnTo>
                  <a:lnTo>
                    <a:pt x="1262888" y="84150"/>
                  </a:lnTo>
                  <a:lnTo>
                    <a:pt x="1269934" y="106367"/>
                  </a:lnTo>
                  <a:lnTo>
                    <a:pt x="1284017" y="124061"/>
                  </a:lnTo>
                  <a:lnTo>
                    <a:pt x="1303410" y="135719"/>
                  </a:lnTo>
                  <a:lnTo>
                    <a:pt x="1326388" y="139826"/>
                  </a:lnTo>
                  <a:lnTo>
                    <a:pt x="1329181" y="139852"/>
                  </a:lnTo>
                  <a:lnTo>
                    <a:pt x="1331976" y="139699"/>
                  </a:lnTo>
                  <a:lnTo>
                    <a:pt x="1334770" y="139357"/>
                  </a:lnTo>
                  <a:lnTo>
                    <a:pt x="1386670" y="133513"/>
                  </a:lnTo>
                  <a:lnTo>
                    <a:pt x="1438707" y="129512"/>
                  </a:lnTo>
                  <a:lnTo>
                    <a:pt x="1490827" y="127354"/>
                  </a:lnTo>
                  <a:lnTo>
                    <a:pt x="1743357" y="127039"/>
                  </a:lnTo>
                  <a:lnTo>
                    <a:pt x="1746392" y="125610"/>
                  </a:lnTo>
                  <a:lnTo>
                    <a:pt x="1762944" y="107725"/>
                  </a:lnTo>
                  <a:lnTo>
                    <a:pt x="1771650" y="84048"/>
                  </a:lnTo>
                  <a:lnTo>
                    <a:pt x="1770481" y="58845"/>
                  </a:lnTo>
                  <a:lnTo>
                    <a:pt x="1742235" y="20288"/>
                  </a:lnTo>
                  <a:lnTo>
                    <a:pt x="1713991" y="11061"/>
                  </a:lnTo>
                  <a:lnTo>
                    <a:pt x="1664606" y="5998"/>
                  </a:lnTo>
                  <a:lnTo>
                    <a:pt x="1615138" y="2468"/>
                  </a:lnTo>
                  <a:lnTo>
                    <a:pt x="1565598" y="469"/>
                  </a:lnTo>
                  <a:lnTo>
                    <a:pt x="1515999" y="0"/>
                  </a:lnTo>
                  <a:close/>
                </a:path>
                <a:path w="1771650" h="1140459">
                  <a:moveTo>
                    <a:pt x="1743357" y="127039"/>
                  </a:moveTo>
                  <a:lnTo>
                    <a:pt x="1542981" y="127039"/>
                  </a:lnTo>
                  <a:lnTo>
                    <a:pt x="1595118" y="128569"/>
                  </a:lnTo>
                  <a:lnTo>
                    <a:pt x="1647185" y="131942"/>
                  </a:lnTo>
                  <a:lnTo>
                    <a:pt x="1699133" y="137159"/>
                  </a:lnTo>
                  <a:lnTo>
                    <a:pt x="1724340" y="135992"/>
                  </a:lnTo>
                  <a:lnTo>
                    <a:pt x="1743357" y="1270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59" y="608583"/>
              <a:ext cx="5177028" cy="5168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20183" y="6259068"/>
              <a:ext cx="1567180" cy="599440"/>
            </a:xfrm>
            <a:custGeom>
              <a:avLst/>
              <a:gdLst/>
              <a:ahLst/>
              <a:cxnLst/>
              <a:rect l="l" t="t" r="r" b="b"/>
              <a:pathLst>
                <a:path w="1567179" h="599440">
                  <a:moveTo>
                    <a:pt x="783336" y="0"/>
                  </a:moveTo>
                  <a:lnTo>
                    <a:pt x="733435" y="1470"/>
                  </a:lnTo>
                  <a:lnTo>
                    <a:pt x="684339" y="5826"/>
                  </a:lnTo>
                  <a:lnTo>
                    <a:pt x="636134" y="12982"/>
                  </a:lnTo>
                  <a:lnTo>
                    <a:pt x="588909" y="22851"/>
                  </a:lnTo>
                  <a:lnTo>
                    <a:pt x="542750" y="35349"/>
                  </a:lnTo>
                  <a:lnTo>
                    <a:pt x="497746" y="50391"/>
                  </a:lnTo>
                  <a:lnTo>
                    <a:pt x="453983" y="67890"/>
                  </a:lnTo>
                  <a:lnTo>
                    <a:pt x="411551" y="87763"/>
                  </a:lnTo>
                  <a:lnTo>
                    <a:pt x="370535" y="109922"/>
                  </a:lnTo>
                  <a:lnTo>
                    <a:pt x="331025" y="134284"/>
                  </a:lnTo>
                  <a:lnTo>
                    <a:pt x="293107" y="160761"/>
                  </a:lnTo>
                  <a:lnTo>
                    <a:pt x="256870" y="189270"/>
                  </a:lnTo>
                  <a:lnTo>
                    <a:pt x="222400" y="219725"/>
                  </a:lnTo>
                  <a:lnTo>
                    <a:pt x="189786" y="252040"/>
                  </a:lnTo>
                  <a:lnTo>
                    <a:pt x="159115" y="286130"/>
                  </a:lnTo>
                  <a:lnTo>
                    <a:pt x="130474" y="321910"/>
                  </a:lnTo>
                  <a:lnTo>
                    <a:pt x="103952" y="359294"/>
                  </a:lnTo>
                  <a:lnTo>
                    <a:pt x="79636" y="398197"/>
                  </a:lnTo>
                  <a:lnTo>
                    <a:pt x="57614" y="438533"/>
                  </a:lnTo>
                  <a:lnTo>
                    <a:pt x="37973" y="480217"/>
                  </a:lnTo>
                  <a:lnTo>
                    <a:pt x="0" y="598931"/>
                  </a:lnTo>
                  <a:lnTo>
                    <a:pt x="1566671" y="598931"/>
                  </a:lnTo>
                  <a:lnTo>
                    <a:pt x="1528699" y="480217"/>
                  </a:lnTo>
                  <a:lnTo>
                    <a:pt x="1509057" y="438533"/>
                  </a:lnTo>
                  <a:lnTo>
                    <a:pt x="1487035" y="398197"/>
                  </a:lnTo>
                  <a:lnTo>
                    <a:pt x="1462719" y="359294"/>
                  </a:lnTo>
                  <a:lnTo>
                    <a:pt x="1436197" y="321910"/>
                  </a:lnTo>
                  <a:lnTo>
                    <a:pt x="1407556" y="286130"/>
                  </a:lnTo>
                  <a:lnTo>
                    <a:pt x="1376885" y="252040"/>
                  </a:lnTo>
                  <a:lnTo>
                    <a:pt x="1344271" y="219725"/>
                  </a:lnTo>
                  <a:lnTo>
                    <a:pt x="1309801" y="189270"/>
                  </a:lnTo>
                  <a:lnTo>
                    <a:pt x="1273564" y="160761"/>
                  </a:lnTo>
                  <a:lnTo>
                    <a:pt x="1235646" y="134284"/>
                  </a:lnTo>
                  <a:lnTo>
                    <a:pt x="1196136" y="109922"/>
                  </a:lnTo>
                  <a:lnTo>
                    <a:pt x="1155120" y="87763"/>
                  </a:lnTo>
                  <a:lnTo>
                    <a:pt x="1112688" y="67890"/>
                  </a:lnTo>
                  <a:lnTo>
                    <a:pt x="1068925" y="50391"/>
                  </a:lnTo>
                  <a:lnTo>
                    <a:pt x="1023921" y="35349"/>
                  </a:lnTo>
                  <a:lnTo>
                    <a:pt x="977762" y="22851"/>
                  </a:lnTo>
                  <a:lnTo>
                    <a:pt x="930537" y="12982"/>
                  </a:lnTo>
                  <a:lnTo>
                    <a:pt x="882332" y="5826"/>
                  </a:lnTo>
                  <a:lnTo>
                    <a:pt x="833236" y="1470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65850" y="1089101"/>
            <a:ext cx="4589145" cy="1590040"/>
          </a:xfrm>
          <a:prstGeom prst="rect"/>
        </p:spPr>
        <p:txBody>
          <a:bodyPr wrap="square" lIns="0" tIns="105410" rIns="0" bIns="0" rtlCol="0" vert="horz">
            <a:spAutoFit/>
          </a:bodyPr>
          <a:lstStyle/>
          <a:p>
            <a:pPr marL="12700" marR="5080">
              <a:lnSpc>
                <a:spcPts val="5840"/>
              </a:lnSpc>
              <a:spcBef>
                <a:spcPts val="830"/>
              </a:spcBef>
            </a:pPr>
            <a:r>
              <a:rPr dirty="0" spc="-70"/>
              <a:t>Personal </a:t>
            </a:r>
            <a:r>
              <a:rPr dirty="0" spc="-35"/>
              <a:t>Health </a:t>
            </a:r>
            <a:r>
              <a:rPr dirty="0" spc="-30"/>
              <a:t> </a:t>
            </a:r>
            <a:r>
              <a:rPr dirty="0" spc="-50"/>
              <a:t>Blockchain</a:t>
            </a:r>
            <a:r>
              <a:rPr dirty="0" spc="-165"/>
              <a:t> </a:t>
            </a:r>
            <a:r>
              <a:rPr dirty="0" spc="-35"/>
              <a:t>(PHB)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61938" y="2853207"/>
            <a:ext cx="3434079" cy="205358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4000" spc="-35">
                <a:solidFill>
                  <a:srgbClr val="001F5F"/>
                </a:solidFill>
                <a:latin typeface="Calibri"/>
                <a:cs typeface="Calibri"/>
              </a:rPr>
              <a:t>Safe </a:t>
            </a:r>
            <a:r>
              <a:rPr dirty="0" sz="4000" spc="-15">
                <a:solidFill>
                  <a:srgbClr val="001F5F"/>
                </a:solidFill>
                <a:latin typeface="Calibri"/>
                <a:cs typeface="Calibri"/>
              </a:rPr>
              <a:t>Masks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4000" spc="-35">
                <a:solidFill>
                  <a:srgbClr val="001F5F"/>
                </a:solidFill>
                <a:latin typeface="Calibri"/>
                <a:cs typeface="Calibri"/>
              </a:rPr>
              <a:t>Safe</a:t>
            </a:r>
            <a:r>
              <a:rPr dirty="0" sz="4000" spc="-5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4000" spc="-30">
                <a:solidFill>
                  <a:srgbClr val="001F5F"/>
                </a:solidFill>
                <a:latin typeface="Calibri"/>
                <a:cs typeface="Calibri"/>
              </a:rPr>
              <a:t>Workplace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4000" spc="-35">
                <a:solidFill>
                  <a:srgbClr val="001F5F"/>
                </a:solidFill>
                <a:latin typeface="Calibri"/>
                <a:cs typeface="Calibri"/>
              </a:rPr>
              <a:t>Safe</a:t>
            </a:r>
            <a:r>
              <a:rPr dirty="0" sz="400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4000" spc="-85">
                <a:solidFill>
                  <a:srgbClr val="001F5F"/>
                </a:solidFill>
                <a:latin typeface="Calibri"/>
                <a:cs typeface="Calibri"/>
              </a:rPr>
              <a:t>Tests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12190730" cy="6858000"/>
            <a:chOff x="1523" y="0"/>
            <a:chExt cx="12190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60548" y="120228"/>
              <a:ext cx="1109560" cy="3554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0"/>
              <a:ext cx="12189460" cy="6858000"/>
            </a:xfrm>
            <a:custGeom>
              <a:avLst/>
              <a:gdLst/>
              <a:ahLst/>
              <a:cxnLst/>
              <a:rect l="l" t="t" r="r" b="b"/>
              <a:pathLst>
                <a:path w="12189460" h="6858000">
                  <a:moveTo>
                    <a:pt x="121889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88952" y="68580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7E6E6">
                <a:alpha val="3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78279" y="699516"/>
              <a:ext cx="10713720" cy="5433060"/>
            </a:xfrm>
            <a:custGeom>
              <a:avLst/>
              <a:gdLst/>
              <a:ahLst/>
              <a:cxnLst/>
              <a:rect l="l" t="t" r="r" b="b"/>
              <a:pathLst>
                <a:path w="10713720" h="5433060">
                  <a:moveTo>
                    <a:pt x="10713720" y="0"/>
                  </a:moveTo>
                  <a:lnTo>
                    <a:pt x="0" y="0"/>
                  </a:lnTo>
                  <a:lnTo>
                    <a:pt x="0" y="5433060"/>
                  </a:lnTo>
                  <a:lnTo>
                    <a:pt x="10713720" y="5433060"/>
                  </a:lnTo>
                  <a:lnTo>
                    <a:pt x="10713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4179" y="907745"/>
            <a:ext cx="4126229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What</a:t>
            </a:r>
            <a:r>
              <a:rPr dirty="0" spc="-140"/>
              <a:t> </a:t>
            </a:r>
            <a:r>
              <a:rPr dirty="0"/>
              <a:t>is</a:t>
            </a:r>
            <a:r>
              <a:rPr dirty="0" spc="-105"/>
              <a:t> </a:t>
            </a:r>
            <a:r>
              <a:rPr dirty="0"/>
              <a:t>a</a:t>
            </a:r>
            <a:r>
              <a:rPr dirty="0" spc="-85"/>
              <a:t> </a:t>
            </a:r>
            <a:r>
              <a:rPr dirty="0" spc="-35"/>
              <a:t>PHB?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7725" y="2027631"/>
            <a:ext cx="5783580" cy="3465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An app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based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ecosystem</a:t>
            </a:r>
            <a:r>
              <a:rPr dirty="0" sz="2200" spc="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maintains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record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of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personal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sanitisation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 events</a:t>
            </a:r>
            <a:r>
              <a:rPr dirty="0" sz="22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tasks</a:t>
            </a:r>
            <a:endParaRPr sz="2200">
              <a:latin typeface="Calibri"/>
              <a:cs typeface="Calibri"/>
            </a:endParaRPr>
          </a:p>
          <a:p>
            <a:pPr marL="241300" marR="488315" indent="-228600">
              <a:lnSpc>
                <a:spcPct val="901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time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dirty="0" sz="2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mask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used,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Covid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 test</a:t>
            </a:r>
            <a:r>
              <a:rPr dirty="0" sz="2200" spc="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dirty="0" sz="2200" spc="-484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performed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related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event,</a:t>
            </a:r>
            <a:r>
              <a:rPr dirty="0" sz="2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record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is 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logged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Blockchain</a:t>
            </a:r>
            <a:endParaRPr sz="2200">
              <a:latin typeface="Calibri"/>
              <a:cs typeface="Calibri"/>
            </a:endParaRPr>
          </a:p>
          <a:p>
            <a:pPr marL="241300" marR="1314450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Details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of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these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events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shared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(as </a:t>
            </a:r>
            <a:r>
              <a:rPr dirty="0" sz="2200" spc="-484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appropriate)</a:t>
            </a:r>
            <a:r>
              <a:rPr dirty="0" sz="220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with the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employer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For instance,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records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mask</a:t>
            </a: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usage,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workplace</a:t>
            </a:r>
            <a:r>
              <a:rPr dirty="0" sz="1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tests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dirty="0" sz="2200" spc="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status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is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recorded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H&amp;S </a:t>
            </a:r>
            <a:r>
              <a:rPr dirty="0" sz="2200" spc="-484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Dashboard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6095"/>
            <a:ext cx="12192000" cy="6852284"/>
            <a:chOff x="0" y="6095"/>
            <a:chExt cx="12192000" cy="6852284"/>
          </a:xfrm>
        </p:grpSpPr>
        <p:sp>
          <p:nvSpPr>
            <p:cNvPr id="9" name="object 9"/>
            <p:cNvSpPr/>
            <p:nvPr/>
          </p:nvSpPr>
          <p:spPr>
            <a:xfrm>
              <a:off x="11358371" y="1223771"/>
              <a:ext cx="833755" cy="4407535"/>
            </a:xfrm>
            <a:custGeom>
              <a:avLst/>
              <a:gdLst/>
              <a:ahLst/>
              <a:cxnLst/>
              <a:rect l="l" t="t" r="r" b="b"/>
              <a:pathLst>
                <a:path w="833754" h="4407535">
                  <a:moveTo>
                    <a:pt x="833627" y="0"/>
                  </a:moveTo>
                  <a:lnTo>
                    <a:pt x="0" y="0"/>
                  </a:lnTo>
                  <a:lnTo>
                    <a:pt x="0" y="4407408"/>
                  </a:lnTo>
                  <a:lnTo>
                    <a:pt x="833627" y="4407408"/>
                  </a:lnTo>
                  <a:lnTo>
                    <a:pt x="833627" y="0"/>
                  </a:lnTo>
                  <a:close/>
                </a:path>
              </a:pathLst>
            </a:custGeom>
            <a:solidFill>
              <a:srgbClr val="4471C4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361229" y="6095"/>
              <a:ext cx="9525" cy="6852284"/>
            </a:xfrm>
            <a:custGeom>
              <a:avLst/>
              <a:gdLst/>
              <a:ahLst/>
              <a:cxnLst/>
              <a:rect l="l" t="t" r="r" b="b"/>
              <a:pathLst>
                <a:path w="9525" h="6852284">
                  <a:moveTo>
                    <a:pt x="9525" y="0"/>
                  </a:moveTo>
                  <a:lnTo>
                    <a:pt x="0" y="0"/>
                  </a:lnTo>
                  <a:lnTo>
                    <a:pt x="0" y="6851903"/>
                  </a:lnTo>
                  <a:lnTo>
                    <a:pt x="9525" y="685190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4471C4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6117336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9525">
              <a:solidFill>
                <a:srgbClr val="4471C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7016" y="1303020"/>
              <a:ext cx="3954779" cy="42108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7940" y="4184904"/>
              <a:ext cx="577596" cy="22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527" y="932179"/>
            <a:ext cx="30156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Safe</a:t>
            </a:r>
            <a:r>
              <a:rPr dirty="0" spc="-195"/>
              <a:t> </a:t>
            </a:r>
            <a:r>
              <a:rPr dirty="0" spc="-50"/>
              <a:t>Masks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83563"/>
            <a:ext cx="86995" cy="673735"/>
          </a:xfrm>
          <a:custGeom>
            <a:avLst/>
            <a:gdLst/>
            <a:ahLst/>
            <a:cxnLst/>
            <a:rect l="l" t="t" r="r" b="b"/>
            <a:pathLst>
              <a:path w="86995" h="673735">
                <a:moveTo>
                  <a:pt x="86868" y="0"/>
                </a:moveTo>
                <a:lnTo>
                  <a:pt x="0" y="0"/>
                </a:lnTo>
                <a:lnTo>
                  <a:pt x="0" y="673608"/>
                </a:lnTo>
                <a:lnTo>
                  <a:pt x="86868" y="673608"/>
                </a:lnTo>
                <a:lnTo>
                  <a:pt x="868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" y="1083563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4463" y="2090927"/>
            <a:ext cx="4297680" cy="27940"/>
          </a:xfrm>
          <a:custGeom>
            <a:avLst/>
            <a:gdLst/>
            <a:ahLst/>
            <a:cxnLst/>
            <a:rect l="l" t="t" r="r" b="b"/>
            <a:pathLst>
              <a:path w="4297680" h="27939">
                <a:moveTo>
                  <a:pt x="4297680" y="0"/>
                </a:moveTo>
                <a:lnTo>
                  <a:pt x="0" y="0"/>
                </a:lnTo>
                <a:lnTo>
                  <a:pt x="0" y="27432"/>
                </a:lnTo>
                <a:lnTo>
                  <a:pt x="4297680" y="27432"/>
                </a:lnTo>
                <a:lnTo>
                  <a:pt x="4297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0298" y="2192781"/>
            <a:ext cx="4683760" cy="44043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41300" marR="76835" indent="-2286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Employees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visitors are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issued with </a:t>
            </a:r>
            <a:r>
              <a:rPr dirty="0" sz="2200" spc="-484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single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use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masks</a:t>
            </a:r>
            <a:endParaRPr sz="2200">
              <a:latin typeface="Calibri"/>
              <a:cs typeface="Calibri"/>
            </a:endParaRPr>
          </a:p>
          <a:p>
            <a:pPr marL="241300" marR="388620" indent="-228600">
              <a:lnSpc>
                <a:spcPts val="211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dirty="0" sz="2200" spc="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scans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mask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using </a:t>
            </a:r>
            <a:r>
              <a:rPr dirty="0" sz="2200" spc="-484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their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PHB</a:t>
            </a:r>
            <a:r>
              <a:rPr dirty="0" sz="2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app</a:t>
            </a:r>
            <a:endParaRPr sz="2200">
              <a:latin typeface="Calibri"/>
              <a:cs typeface="Calibri"/>
            </a:endParaRPr>
          </a:p>
          <a:p>
            <a:pPr lvl="1" marL="697865" marR="315595" indent="-228600">
              <a:lnSpc>
                <a:spcPts val="1820"/>
              </a:lnSpc>
              <a:spcBef>
                <a:spcPts val="5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Blockchain</a:t>
            </a:r>
            <a:r>
              <a:rPr dirty="0" sz="19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001F5F"/>
                </a:solidFill>
                <a:latin typeface="Calibri"/>
                <a:cs typeface="Calibri"/>
              </a:rPr>
              <a:t>records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dirty="0" sz="19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use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 of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1900" spc="-409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mask,</a:t>
            </a:r>
            <a:r>
              <a:rPr dirty="0" sz="190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location</a:t>
            </a:r>
            <a:r>
              <a:rPr dirty="0" sz="19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starts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a timer</a:t>
            </a:r>
            <a:endParaRPr sz="1900">
              <a:latin typeface="Calibri"/>
              <a:cs typeface="Calibri"/>
            </a:endParaRPr>
          </a:p>
          <a:p>
            <a:pPr lvl="1" marL="697865" marR="5080" indent="-2286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app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pings</a:t>
            </a:r>
            <a:r>
              <a:rPr dirty="0" sz="19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9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dirty="0" sz="19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dirty="0" sz="19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usage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 time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mask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 expires,</a:t>
            </a:r>
            <a:r>
              <a:rPr dirty="0" sz="19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dirty="0" sz="1900" spc="-4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point</a:t>
            </a:r>
            <a:r>
              <a:rPr dirty="0" sz="19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dirty="0" sz="19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scans</a:t>
            </a:r>
            <a:r>
              <a:rPr dirty="0" sz="190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dirty="0" sz="1900" spc="-15">
                <a:solidFill>
                  <a:srgbClr val="001F5F"/>
                </a:solidFill>
                <a:latin typeface="Calibri"/>
                <a:cs typeface="Calibri"/>
              </a:rPr>
              <a:t>wears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dirty="0" sz="19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dirty="0" sz="19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1F5F"/>
                </a:solidFill>
                <a:latin typeface="Calibri"/>
                <a:cs typeface="Calibri"/>
              </a:rPr>
              <a:t>mask</a:t>
            </a:r>
            <a:endParaRPr sz="1900">
              <a:latin typeface="Calibri"/>
              <a:cs typeface="Calibri"/>
            </a:endParaRPr>
          </a:p>
          <a:p>
            <a:pPr marL="241300" marR="443865" indent="-228600">
              <a:lnSpc>
                <a:spcPts val="2110"/>
              </a:lnSpc>
              <a:spcBef>
                <a:spcPts val="9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Mask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usage 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 delivered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dirty="0" sz="2200" spc="-48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dirty="0" sz="22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compliance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team</a:t>
            </a:r>
            <a:r>
              <a:rPr dirty="0" sz="2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and is 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displayed</a:t>
            </a:r>
            <a:r>
              <a:rPr dirty="0" sz="220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dashboard</a:t>
            </a:r>
            <a:endParaRPr sz="2200">
              <a:latin typeface="Calibri"/>
              <a:cs typeface="Calibri"/>
            </a:endParaRPr>
          </a:p>
          <a:p>
            <a:pPr marL="241300" marR="182245" indent="-228600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Location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information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1F5F"/>
                </a:solidFill>
                <a:latin typeface="Calibri"/>
                <a:cs typeface="Calibri"/>
              </a:rPr>
              <a:t>utilized</a:t>
            </a:r>
            <a:r>
              <a:rPr dirty="0" sz="22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link </a:t>
            </a:r>
            <a:r>
              <a:rPr dirty="0" sz="2200" spc="-48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2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employee,</a:t>
            </a:r>
            <a:r>
              <a:rPr dirty="0" sz="2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mask</a:t>
            </a:r>
            <a:r>
              <a:rPr dirty="0" sz="22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2200" spc="-10">
                <a:solidFill>
                  <a:srgbClr val="001F5F"/>
                </a:solidFill>
                <a:latin typeface="Calibri"/>
                <a:cs typeface="Calibri"/>
              </a:rPr>
              <a:t> location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8" name="object 8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498360"/>
              <a:ext cx="6283451" cy="61097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86043" y="513587"/>
              <a:ext cx="6009640" cy="5835650"/>
            </a:xfrm>
            <a:custGeom>
              <a:avLst/>
              <a:gdLst/>
              <a:ahLst/>
              <a:cxnLst/>
              <a:rect l="l" t="t" r="r" b="b"/>
              <a:pathLst>
                <a:path w="6009640" h="5835650">
                  <a:moveTo>
                    <a:pt x="6009132" y="0"/>
                  </a:moveTo>
                  <a:lnTo>
                    <a:pt x="0" y="0"/>
                  </a:lnTo>
                  <a:lnTo>
                    <a:pt x="0" y="5835396"/>
                  </a:lnTo>
                  <a:lnTo>
                    <a:pt x="6009132" y="5835396"/>
                  </a:lnTo>
                  <a:lnTo>
                    <a:pt x="600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023" y="509016"/>
              <a:ext cx="5026152" cy="5664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791" y="0"/>
            <a:ext cx="8903335" cy="6858000"/>
            <a:chOff x="3288791" y="0"/>
            <a:chExt cx="8903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60549" y="120228"/>
              <a:ext cx="1109560" cy="3554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8791" y="0"/>
              <a:ext cx="8903208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4821" y="894334"/>
            <a:ext cx="29419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0"/>
              <a:t>Safe</a:t>
            </a:r>
            <a:r>
              <a:rPr dirty="0" sz="6000" spc="-185"/>
              <a:t> </a:t>
            </a:r>
            <a:r>
              <a:rPr dirty="0" sz="6000" spc="-155"/>
              <a:t>Tests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5044821" y="2296794"/>
            <a:ext cx="6967220" cy="3872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02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PHB</a:t>
            </a:r>
            <a:r>
              <a:rPr dirty="0" sz="2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user’s</a:t>
            </a:r>
            <a:r>
              <a:rPr dirty="0" sz="280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QR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Covid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kit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both</a:t>
            </a:r>
            <a:r>
              <a:rPr dirty="0" sz="2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scanned</a:t>
            </a:r>
            <a:r>
              <a:rPr dirty="0" sz="2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testing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technician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 links</a:t>
            </a:r>
            <a:r>
              <a:rPr dirty="0" sz="20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user</a:t>
            </a:r>
            <a:r>
              <a:rPr dirty="0" sz="20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dirty="0" sz="20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kit in the</a:t>
            </a:r>
            <a:r>
              <a:rPr dirty="0" sz="20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20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Calibri"/>
                <a:cs typeface="Calibri"/>
              </a:rPr>
              <a:t>Blockchain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status</a:t>
            </a:r>
            <a:r>
              <a:rPr dirty="0" sz="2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automatically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updated </a:t>
            </a:r>
            <a:r>
              <a:rPr dirty="0" sz="2800" spc="-6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Blockchain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dirty="0" sz="2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result</a:t>
            </a:r>
            <a:endParaRPr sz="2800">
              <a:latin typeface="Calibri"/>
              <a:cs typeface="Calibri"/>
            </a:endParaRPr>
          </a:p>
          <a:p>
            <a:pPr marL="241300" marR="474345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r>
              <a:rPr dirty="0" sz="2800" spc="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result</a:t>
            </a:r>
            <a:r>
              <a:rPr dirty="0" sz="2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displayed</a:t>
            </a:r>
            <a:r>
              <a:rPr dirty="0" sz="2800" spc="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z="2800" spc="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users</a:t>
            </a:r>
            <a:r>
              <a:rPr dirty="0" sz="2800" spc="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PHB </a:t>
            </a:r>
            <a:r>
              <a:rPr dirty="0" sz="2800" spc="-6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  <a:p>
            <a:pPr marL="241300" marR="447675" indent="-228600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status</a:t>
            </a:r>
            <a:r>
              <a:rPr dirty="0" sz="2800" spc="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of the user</a:t>
            </a:r>
            <a:r>
              <a:rPr dirty="0" sz="2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1F5F"/>
                </a:solidFill>
                <a:latin typeface="Calibri"/>
                <a:cs typeface="Calibri"/>
              </a:rPr>
              <a:t>displayed</a:t>
            </a:r>
            <a:r>
              <a:rPr dirty="0" sz="280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dirty="0" sz="2800" spc="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dirty="0" sz="280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1F5F"/>
                </a:solidFill>
                <a:latin typeface="Calibri"/>
                <a:cs typeface="Calibri"/>
              </a:rPr>
              <a:t>Company’s</a:t>
            </a:r>
            <a:r>
              <a:rPr dirty="0" sz="280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iM8</a:t>
            </a:r>
            <a:r>
              <a:rPr dirty="0" sz="280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1F5F"/>
                </a:solidFill>
                <a:latin typeface="Calibri"/>
                <a:cs typeface="Calibri"/>
              </a:rPr>
              <a:t>Dashboard</a:t>
            </a:r>
            <a:r>
              <a:rPr dirty="0" sz="2800" spc="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dirty="0" sz="280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1F5F"/>
                </a:solidFill>
                <a:latin typeface="Calibri"/>
                <a:cs typeface="Calibri"/>
              </a:rPr>
              <a:t>Compliance </a:t>
            </a:r>
            <a:r>
              <a:rPr dirty="0" sz="2800" spc="-6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1F5F"/>
                </a:solidFill>
                <a:latin typeface="Calibri"/>
                <a:cs typeface="Calibri"/>
              </a:rPr>
              <a:t>Portal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58"/>
            <a:ext cx="11391265" cy="6858000"/>
            <a:chOff x="0" y="58"/>
            <a:chExt cx="11391265" cy="6858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"/>
              <a:ext cx="4636007" cy="68578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81778" y="2116074"/>
              <a:ext cx="6309360" cy="0"/>
            </a:xfrm>
            <a:custGeom>
              <a:avLst/>
              <a:gdLst/>
              <a:ahLst/>
              <a:cxnLst/>
              <a:rect l="l" t="t" r="r" b="b"/>
              <a:pathLst>
                <a:path w="6309359" h="0">
                  <a:moveTo>
                    <a:pt x="0" y="0"/>
                  </a:moveTo>
                  <a:lnTo>
                    <a:pt x="6309360" y="0"/>
                  </a:lnTo>
                </a:path>
              </a:pathLst>
            </a:custGeom>
            <a:ln w="19050">
              <a:solidFill>
                <a:srgbClr val="D1D06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5701284"/>
            <a:ext cx="527685" cy="158750"/>
          </a:xfrm>
          <a:custGeom>
            <a:avLst/>
            <a:gdLst/>
            <a:ahLst/>
            <a:cxnLst/>
            <a:rect l="l" t="t" r="r" b="b"/>
            <a:pathLst>
              <a:path w="527685" h="158750">
                <a:moveTo>
                  <a:pt x="527304" y="0"/>
                </a:moveTo>
                <a:lnTo>
                  <a:pt x="0" y="0"/>
                </a:lnTo>
                <a:lnTo>
                  <a:pt x="0" y="158495"/>
                </a:lnTo>
                <a:lnTo>
                  <a:pt x="527304" y="158495"/>
                </a:lnTo>
                <a:lnTo>
                  <a:pt x="5273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26136" y="0"/>
            <a:ext cx="11497310" cy="6635750"/>
            <a:chOff x="326136" y="0"/>
            <a:chExt cx="11497310" cy="6635750"/>
          </a:xfrm>
        </p:grpSpPr>
        <p:sp>
          <p:nvSpPr>
            <p:cNvPr id="4" name="object 4"/>
            <p:cNvSpPr/>
            <p:nvPr/>
          </p:nvSpPr>
          <p:spPr>
            <a:xfrm>
              <a:off x="326136" y="0"/>
              <a:ext cx="527685" cy="5608320"/>
            </a:xfrm>
            <a:custGeom>
              <a:avLst/>
              <a:gdLst/>
              <a:ahLst/>
              <a:cxnLst/>
              <a:rect l="l" t="t" r="r" b="b"/>
              <a:pathLst>
                <a:path w="527685" h="5608320">
                  <a:moveTo>
                    <a:pt x="527304" y="0"/>
                  </a:moveTo>
                  <a:lnTo>
                    <a:pt x="0" y="0"/>
                  </a:lnTo>
                  <a:lnTo>
                    <a:pt x="0" y="5608320"/>
                  </a:lnTo>
                  <a:lnTo>
                    <a:pt x="527304" y="5608320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388" y="502919"/>
              <a:ext cx="11385804" cy="6132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9120" y="518159"/>
              <a:ext cx="11111865" cy="5858510"/>
            </a:xfrm>
            <a:custGeom>
              <a:avLst/>
              <a:gdLst/>
              <a:ahLst/>
              <a:cxnLst/>
              <a:rect l="l" t="t" r="r" b="b"/>
              <a:pathLst>
                <a:path w="11111865" h="5858510">
                  <a:moveTo>
                    <a:pt x="11111484" y="0"/>
                  </a:moveTo>
                  <a:lnTo>
                    <a:pt x="0" y="0"/>
                  </a:lnTo>
                  <a:lnTo>
                    <a:pt x="0" y="5858256"/>
                  </a:lnTo>
                  <a:lnTo>
                    <a:pt x="11111484" y="5858256"/>
                  </a:lnTo>
                  <a:lnTo>
                    <a:pt x="11111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12235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Safe</a:t>
            </a:r>
            <a:r>
              <a:rPr dirty="0" spc="-165"/>
              <a:t> </a:t>
            </a:r>
            <a:r>
              <a:rPr dirty="0" spc="-70"/>
              <a:t>Workplace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38200" y="356615"/>
            <a:ext cx="10160635" cy="5832475"/>
            <a:chOff x="838200" y="356615"/>
            <a:chExt cx="10160635" cy="58324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584" y="3337560"/>
              <a:ext cx="3363467" cy="28514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57315" y="2188464"/>
              <a:ext cx="5041900" cy="27940"/>
            </a:xfrm>
            <a:custGeom>
              <a:avLst/>
              <a:gdLst/>
              <a:ahLst/>
              <a:cxnLst/>
              <a:rect l="l" t="t" r="r" b="b"/>
              <a:pathLst>
                <a:path w="5041900" h="27939">
                  <a:moveTo>
                    <a:pt x="5041392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5041392" y="27432"/>
                  </a:lnTo>
                  <a:lnTo>
                    <a:pt x="50413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356615"/>
              <a:ext cx="4108704" cy="27432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5482590" marR="5080">
              <a:lnSpc>
                <a:spcPts val="2380"/>
              </a:lnSpc>
              <a:spcBef>
                <a:spcPts val="395"/>
              </a:spcBef>
            </a:pPr>
            <a:r>
              <a:rPr dirty="0" spc="-10"/>
              <a:t>CleanRwith</a:t>
            </a:r>
            <a:r>
              <a:rPr dirty="0" spc="-5"/>
              <a:t> </a:t>
            </a:r>
            <a:r>
              <a:rPr dirty="0" spc="-15"/>
              <a:t>products</a:t>
            </a:r>
            <a:r>
              <a:rPr dirty="0" spc="5"/>
              <a:t> </a:t>
            </a:r>
            <a:r>
              <a:rPr dirty="0" spc="-10"/>
              <a:t>are</a:t>
            </a:r>
            <a:r>
              <a:rPr dirty="0" spc="-5"/>
              <a:t> used</a:t>
            </a:r>
            <a:r>
              <a:rPr dirty="0" spc="-10"/>
              <a:t> </a:t>
            </a:r>
            <a:r>
              <a:rPr dirty="0" spc="-20"/>
              <a:t>to</a:t>
            </a:r>
            <a:r>
              <a:rPr dirty="0" spc="15"/>
              <a:t> </a:t>
            </a:r>
            <a:r>
              <a:rPr dirty="0" spc="-5"/>
              <a:t>sanitise</a:t>
            </a:r>
            <a:r>
              <a:rPr dirty="0" spc="5"/>
              <a:t> </a:t>
            </a:r>
            <a:r>
              <a:rPr dirty="0" spc="-10"/>
              <a:t>the</a:t>
            </a:r>
            <a:r>
              <a:rPr dirty="0" spc="-5"/>
              <a:t> </a:t>
            </a:r>
            <a:r>
              <a:rPr dirty="0" spc="-10"/>
              <a:t>office </a:t>
            </a:r>
            <a:r>
              <a:rPr dirty="0" spc="-480"/>
              <a:t> </a:t>
            </a:r>
            <a:r>
              <a:rPr dirty="0" spc="-15"/>
              <a:t>environments,</a:t>
            </a:r>
            <a:r>
              <a:rPr dirty="0" spc="10"/>
              <a:t> </a:t>
            </a:r>
            <a:r>
              <a:rPr dirty="0" spc="-10"/>
              <a:t>delivering</a:t>
            </a:r>
            <a:r>
              <a:rPr dirty="0" spc="-5"/>
              <a:t> a</a:t>
            </a:r>
            <a:r>
              <a:rPr dirty="0" spc="10"/>
              <a:t> </a:t>
            </a:r>
            <a:r>
              <a:rPr dirty="0" spc="-25"/>
              <a:t>Safe</a:t>
            </a:r>
            <a:r>
              <a:rPr dirty="0"/>
              <a:t> </a:t>
            </a:r>
            <a:r>
              <a:rPr dirty="0" spc="-5"/>
              <a:t>Place</a:t>
            </a:r>
            <a:r>
              <a:rPr dirty="0" spc="5"/>
              <a:t> </a:t>
            </a:r>
            <a:r>
              <a:rPr dirty="0" spc="-15"/>
              <a:t>to</a:t>
            </a:r>
            <a:r>
              <a:rPr dirty="0" spc="10"/>
              <a:t> </a:t>
            </a:r>
            <a:r>
              <a:rPr dirty="0" spc="-30"/>
              <a:t>Work</a:t>
            </a:r>
            <a:r>
              <a:rPr dirty="0" spc="5"/>
              <a:t> </a:t>
            </a:r>
            <a:r>
              <a:rPr dirty="0" spc="-15"/>
              <a:t>to </a:t>
            </a:r>
            <a:r>
              <a:rPr dirty="0" spc="-10"/>
              <a:t> employees</a:t>
            </a:r>
            <a:r>
              <a:rPr dirty="0" spc="25"/>
              <a:t> </a:t>
            </a:r>
            <a:r>
              <a:rPr dirty="0" spc="-5"/>
              <a:t>and </a:t>
            </a:r>
            <a:r>
              <a:rPr dirty="0" spc="-10"/>
              <a:t>visitors</a:t>
            </a:r>
          </a:p>
          <a:p>
            <a:pPr marL="5469890">
              <a:lnSpc>
                <a:spcPct val="100000"/>
              </a:lnSpc>
              <a:spcBef>
                <a:spcPts val="25"/>
              </a:spcBef>
            </a:pPr>
            <a:endParaRPr sz="2900"/>
          </a:p>
          <a:p>
            <a:pPr marL="5482590" marR="33020">
              <a:lnSpc>
                <a:spcPts val="2380"/>
              </a:lnSpc>
            </a:pPr>
            <a:r>
              <a:rPr dirty="0" spc="-10"/>
              <a:t>The</a:t>
            </a:r>
            <a:r>
              <a:rPr dirty="0" spc="5"/>
              <a:t> </a:t>
            </a:r>
            <a:r>
              <a:rPr dirty="0" spc="-15"/>
              <a:t>status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5"/>
              <a:t>any</a:t>
            </a:r>
            <a:r>
              <a:rPr dirty="0" spc="-5"/>
              <a:t> </a:t>
            </a:r>
            <a:r>
              <a:rPr dirty="0" spc="-10"/>
              <a:t>workspace</a:t>
            </a:r>
            <a:r>
              <a:rPr dirty="0" spc="-5"/>
              <a:t> </a:t>
            </a:r>
            <a:r>
              <a:rPr dirty="0" spc="-15"/>
              <a:t>can</a:t>
            </a:r>
            <a:r>
              <a:rPr dirty="0"/>
              <a:t> </a:t>
            </a:r>
            <a:r>
              <a:rPr dirty="0" spc="-5"/>
              <a:t>be</a:t>
            </a:r>
            <a:r>
              <a:rPr dirty="0" spc="-10"/>
              <a:t> </a:t>
            </a:r>
            <a:r>
              <a:rPr dirty="0" spc="-5"/>
              <a:t>easily verified </a:t>
            </a:r>
            <a:r>
              <a:rPr dirty="0"/>
              <a:t> </a:t>
            </a:r>
            <a:r>
              <a:rPr dirty="0" spc="-10"/>
              <a:t>by</a:t>
            </a:r>
            <a:r>
              <a:rPr dirty="0"/>
              <a:t> </a:t>
            </a:r>
            <a:r>
              <a:rPr dirty="0" spc="-5"/>
              <a:t>an </a:t>
            </a:r>
            <a:r>
              <a:rPr dirty="0" spc="-10"/>
              <a:t>employee</a:t>
            </a:r>
            <a:r>
              <a:rPr dirty="0" spc="25"/>
              <a:t> </a:t>
            </a:r>
            <a:r>
              <a:rPr dirty="0" spc="-5"/>
              <a:t>or</a:t>
            </a:r>
            <a:r>
              <a:rPr dirty="0"/>
              <a:t> </a:t>
            </a:r>
            <a:r>
              <a:rPr dirty="0" spc="-5"/>
              <a:t>visitor</a:t>
            </a:r>
            <a:r>
              <a:rPr dirty="0" spc="-15"/>
              <a:t> </a:t>
            </a:r>
            <a:r>
              <a:rPr dirty="0" spc="-10"/>
              <a:t>by</a:t>
            </a:r>
            <a:r>
              <a:rPr dirty="0"/>
              <a:t> </a:t>
            </a:r>
            <a:r>
              <a:rPr dirty="0" spc="-10"/>
              <a:t>scanning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 spc="10"/>
              <a:t> </a:t>
            </a:r>
            <a:r>
              <a:rPr dirty="0" spc="-5"/>
              <a:t>QR</a:t>
            </a:r>
            <a:r>
              <a:rPr dirty="0" spc="10"/>
              <a:t> </a:t>
            </a:r>
            <a:r>
              <a:rPr dirty="0" spc="-15"/>
              <a:t>code</a:t>
            </a:r>
          </a:p>
          <a:p>
            <a:pPr marL="5469890">
              <a:lnSpc>
                <a:spcPct val="100000"/>
              </a:lnSpc>
              <a:spcBef>
                <a:spcPts val="40"/>
              </a:spcBef>
            </a:pPr>
            <a:endParaRPr sz="2650"/>
          </a:p>
          <a:p>
            <a:pPr marL="5482590">
              <a:lnSpc>
                <a:spcPts val="2510"/>
              </a:lnSpc>
            </a:pPr>
            <a:r>
              <a:rPr dirty="0" spc="-5"/>
              <a:t>The</a:t>
            </a:r>
            <a:r>
              <a:rPr dirty="0"/>
              <a:t> </a:t>
            </a:r>
            <a:r>
              <a:rPr dirty="0" spc="-10"/>
              <a:t>employee</a:t>
            </a:r>
            <a:r>
              <a:rPr dirty="0" spc="20"/>
              <a:t> </a:t>
            </a:r>
            <a:r>
              <a:rPr dirty="0" spc="-5"/>
              <a:t>PHB</a:t>
            </a:r>
            <a:r>
              <a:rPr dirty="0" spc="10"/>
              <a:t> </a:t>
            </a:r>
            <a:r>
              <a:rPr dirty="0" spc="-5"/>
              <a:t>is </a:t>
            </a:r>
            <a:r>
              <a:rPr dirty="0" spc="-20"/>
              <a:t>integrated</a:t>
            </a:r>
            <a:r>
              <a:rPr dirty="0" spc="25"/>
              <a:t> </a:t>
            </a:r>
            <a:r>
              <a:rPr dirty="0" spc="-5"/>
              <a:t>with</a:t>
            </a:r>
            <a:r>
              <a:rPr dirty="0" spc="-10"/>
              <a:t> </a:t>
            </a:r>
            <a:r>
              <a:rPr dirty="0" spc="-5"/>
              <a:t>the</a:t>
            </a:r>
          </a:p>
          <a:p>
            <a:pPr marL="5482590">
              <a:lnSpc>
                <a:spcPts val="2510"/>
              </a:lnSpc>
            </a:pPr>
            <a:r>
              <a:rPr dirty="0" spc="-10"/>
              <a:t>CleanRwith </a:t>
            </a:r>
            <a:r>
              <a:rPr dirty="0" spc="-5"/>
              <a:t>app, </a:t>
            </a:r>
            <a:r>
              <a:rPr dirty="0" spc="-10"/>
              <a:t>processes</a:t>
            </a:r>
            <a:r>
              <a:rPr dirty="0" spc="5"/>
              <a:t> </a:t>
            </a:r>
            <a:r>
              <a:rPr dirty="0" spc="-5"/>
              <a:t>and </a:t>
            </a:r>
            <a:r>
              <a:rPr dirty="0" spc="-10"/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Charlie Sherlock</dc:creator>
  <dc:title>Personal Health Blockchain</dc:title>
  <dcterms:created xsi:type="dcterms:W3CDTF">2021-05-26T13:41:43Z</dcterms:created>
  <dcterms:modified xsi:type="dcterms:W3CDTF">2021-05-26T13:41:43Z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2021-05-26T00:00:00Z</vt:filetime>
  </property>
</Properties>
</file>