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orient="horz" pos="2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EFD52-73CC-4C04-974D-6E2448902549}">
  <a:tblStyle styleId="{813EFD52-73CC-4C04-974D-6E24489025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3840"/>
        <p:guide pos="3984" orient="horz"/>
        <p:guide pos="24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81f982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d381f982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d381f982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81f982c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d381f982c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381f982c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81f982c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d381f982c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d381f982c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381f982c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d381f982c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381f982cd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381f982c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d381f982c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d381f982cd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381f982cd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d381f982cd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381f982cd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381f982c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d381f982c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d381f982cd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ae6d535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5ae6d535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05ae6d5352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5ae6d535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05ae6d535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05ae6d535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24slides.com/?utm_campaign=mp&amp;utm_medium=ppt&amp;utm_source=pptlink&amp;utm_content=&amp;utm_term=" TargetMode="External"/><Relationship Id="rId5" Type="http://schemas.openxmlformats.org/officeDocument/2006/relationships/hyperlink" Target="https://24slides.com/?utm_campaign=mp&amp;utm_medium=ppt&amp;utm_source=pptlink&amp;utm_content=&amp;utm_term=" TargetMode="External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362320"/>
            <a:ext cx="11607800" cy="6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785837"/>
            <a:ext cx="7900988" cy="421478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2100" y="1213508"/>
            <a:ext cx="714329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Descubriendo los Secretos del Carrito de Compras: Un Análisis de Canasta en un Minimarket.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88044" y="3939671"/>
            <a:ext cx="57866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Sebastián Hernández Ramírez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Pablo Mogollón Avaunza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Karen Yorlady Rojas Giraldo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Jhocel Duvan Suescun Torres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576682" y="1184930"/>
            <a:ext cx="104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Apriori</a:t>
            </a:r>
            <a:endParaRPr b="1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0" y="2322180"/>
            <a:ext cx="50577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7331575" y="1846588"/>
            <a:ext cx="4370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Se eligió la configuración de soporte 0.03 y confianza 0.25 como la más adecuada para el contexto de Abarrotes Selectos, debido a su equilibrio entre especificidad y relevancia de las reglas generadas.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Justificación de la Selección: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ES" sz="1100">
                <a:solidFill>
                  <a:schemeClr val="dk1"/>
                </a:solidFill>
              </a:rPr>
              <a:t>Equilibrio entre Especificidad y Relevancia:</a:t>
            </a:r>
            <a:r>
              <a:rPr lang="es-ES" sz="1100">
                <a:solidFill>
                  <a:schemeClr val="dk1"/>
                </a:solidFill>
              </a:rPr>
              <a:t> Las combinaciones seleccionadas están presentes en al menos el 3% de las transacciones, capturando asociaciones significativas pero no triviales. La confianza del 25% asegura precisión suficiente para estrategias promocionales.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ES" sz="1100">
                <a:solidFill>
                  <a:schemeClr val="dk1"/>
                </a:solidFill>
              </a:rPr>
              <a:t>Oportunidades de Venta Cruzada:</a:t>
            </a:r>
            <a:r>
              <a:rPr lang="es-ES" sz="1100">
                <a:solidFill>
                  <a:schemeClr val="dk1"/>
                </a:solidFill>
              </a:rPr>
              <a:t> Las 18 reglas relevantes presentan 15 combinaciones únicas, útiles para promociones específicas y estrategias de disposición de productos.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ES" sz="1100">
                <a:solidFill>
                  <a:schemeClr val="dk1"/>
                </a:solidFill>
              </a:rPr>
              <a:t>Optimización del Layout del Minimarket:</a:t>
            </a:r>
            <a:r>
              <a:rPr lang="es-ES" sz="1100">
                <a:solidFill>
                  <a:schemeClr val="dk1"/>
                </a:solidFill>
              </a:rPr>
              <a:t> Menor cantidad de reglas facilita la implementación de cambios en la disposición de productos, favoreciendo la compra conjunta e impulsiva.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ES" sz="1100">
                <a:solidFill>
                  <a:schemeClr val="dk1"/>
                </a:solidFill>
              </a:rPr>
              <a:t>Diferenciación en el Vecindario:</a:t>
            </a:r>
            <a:r>
              <a:rPr lang="es-ES" sz="1100">
                <a:solidFill>
                  <a:schemeClr val="dk1"/>
                </a:solidFill>
              </a:rPr>
              <a:t> Focalizarse en reglas con mayor soporte y confianza mejora la experiencia de compra personalizada, aumentando la fidelización de clientes.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76682" y="1184930"/>
            <a:ext cx="104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Apriori</a:t>
            </a:r>
            <a:endParaRPr b="1"/>
          </a:p>
        </p:txBody>
      </p:sp>
      <p:sp>
        <p:nvSpPr>
          <p:cNvPr id="214" name="Google Shape;214;p23"/>
          <p:cNvSpPr/>
          <p:nvPr/>
        </p:nvSpPr>
        <p:spPr>
          <a:xfrm>
            <a:off x="2962275" y="6246812"/>
            <a:ext cx="7520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es-ES" sz="1100"/>
              <a:t>5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ES" sz="1100"/>
              <a:t>Resultados de las reglas para el algoritmo apriori.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25" y="1706630"/>
            <a:ext cx="7847781" cy="438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576676" y="1184925"/>
            <a:ext cx="9536700" cy="5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Apriori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Métricas Clave</a:t>
            </a:r>
            <a:r>
              <a:rPr lang="es-ES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Soporte</a:t>
            </a:r>
            <a:r>
              <a:rPr lang="es-ES" sz="1300">
                <a:solidFill>
                  <a:schemeClr val="dk1"/>
                </a:solidFill>
              </a:rPr>
              <a:t>: Varía entre 0.03 y 0.0465, indicando la proporción de transacciones que contienen tanto el antecedente como el consecuente.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Confianza</a:t>
            </a:r>
            <a:r>
              <a:rPr lang="es-ES" sz="1300">
                <a:solidFill>
                  <a:schemeClr val="dk1"/>
                </a:solidFill>
              </a:rPr>
              <a:t>: Oscila entre 0.2717 y 0.5947, indicando la probabilidad de que el consecuente se compre cuando el antecedente está presente.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Lift</a:t>
            </a:r>
            <a:r>
              <a:rPr lang="es-ES" sz="1300">
                <a:solidFill>
                  <a:schemeClr val="dk1"/>
                </a:solidFill>
              </a:rPr>
              <a:t>: Valores superiores a 1 en todas las reglas, con un rango de 1.67 a 3.97, sugiriendo que la ocurrencia conjunta de los productos es más probable que la ocurrencia esperada si fueran independientes.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Leverage</a:t>
            </a:r>
            <a:r>
              <a:rPr lang="es-ES" sz="1300">
                <a:solidFill>
                  <a:schemeClr val="dk1"/>
                </a:solidFill>
              </a:rPr>
              <a:t>: Varía de 0.0020 a 0.0468, mostrando la diferencia entre la ocurrencia observada y la esperada de las combinaciones de productos.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Conviction</a:t>
            </a:r>
            <a:r>
              <a:rPr lang="es-ES" sz="1300">
                <a:solidFill>
                  <a:schemeClr val="dk1"/>
                </a:solidFill>
              </a:rPr>
              <a:t>: Va de 1.05 a 2.09, indicando la fuerza de la dependencia entre los productos. Valores mayores a 1 sugieren una dependencia positiva.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Métrica de Zhang</a:t>
            </a:r>
            <a:r>
              <a:rPr lang="es-ES" sz="1300">
                <a:solidFill>
                  <a:schemeClr val="dk1"/>
                </a:solidFill>
              </a:rPr>
              <a:t>: Varía de 0.1696 a 0.8799, con valores positivos que indican una asociación positiva entre los productos.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Asociaciones </a:t>
            </a:r>
            <a:r>
              <a:rPr b="1" lang="es-ES" sz="1300">
                <a:solidFill>
                  <a:schemeClr val="dk1"/>
                </a:solidFill>
              </a:rPr>
              <a:t>más</a:t>
            </a:r>
            <a:r>
              <a:rPr b="1" lang="es-ES" sz="1300">
                <a:solidFill>
                  <a:schemeClr val="dk1"/>
                </a:solidFill>
              </a:rPr>
              <a:t> relevantes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(Detergentes) → (Cuidado De Prendas)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(Detergentes) → (Blanqueador)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(Pisos) → (Detergentes)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(Jabonería) → (Detergentes)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(Lavaplatos) → (Detergentes)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(Tissue) → (Detergentes)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507407" y="584105"/>
            <a:ext cx="104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FP-Growth</a:t>
            </a:r>
            <a:endParaRPr b="1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75" y="949014"/>
            <a:ext cx="7374651" cy="29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675" y="3698924"/>
            <a:ext cx="7374649" cy="290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507407" y="584105"/>
            <a:ext cx="104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FP-Growth</a:t>
            </a:r>
            <a:endParaRPr b="1"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63" y="1105805"/>
            <a:ext cx="8209281" cy="509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576676" y="1184925"/>
            <a:ext cx="9536700" cy="5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FP-Growth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ES" sz="1300">
                <a:solidFill>
                  <a:schemeClr val="dk1"/>
                </a:solidFill>
              </a:rPr>
              <a:t>Métricas Clave</a:t>
            </a:r>
            <a:r>
              <a:rPr lang="es-ES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Soporte</a:t>
            </a:r>
            <a:r>
              <a:rPr lang="es-ES" sz="1300">
                <a:solidFill>
                  <a:schemeClr val="dk1"/>
                </a:solidFill>
              </a:rPr>
              <a:t>: Los valores varían de 0.0236 a 0.0642, lo que indica la proporción de transacciones que contienen tanto el antecedente como el consecuente.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Confianza</a:t>
            </a:r>
            <a:r>
              <a:rPr lang="es-ES" sz="1300">
                <a:solidFill>
                  <a:schemeClr val="dk1"/>
                </a:solidFill>
              </a:rPr>
              <a:t>: Varía de 0.2454 a 0.5560, lo que indica la probabilidad de que el consecuente sea comprado cuando el antecedente está presente.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Lift</a:t>
            </a:r>
            <a:r>
              <a:rPr lang="es-ES" sz="1300">
                <a:solidFill>
                  <a:schemeClr val="dk1"/>
                </a:solidFill>
              </a:rPr>
              <a:t>: Todos los valores son superiores a 1, con un rango de 1.1668 a 2.9515, lo que sugiere una fuerte relación entre los productos en comparación con su ocurrencia esperada si fueran independientes.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Leverage</a:t>
            </a:r>
            <a:r>
              <a:rPr lang="es-ES" sz="1300">
                <a:solidFill>
                  <a:schemeClr val="dk1"/>
                </a:solidFill>
              </a:rPr>
              <a:t>: Varía de 0.0006 a 0.0315, mostrando la diferencia entre la ocurrencia observada y la esperada de las combinaciones de productos.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Conviction</a:t>
            </a:r>
            <a:r>
              <a:rPr lang="es-ES" sz="1300">
                <a:solidFill>
                  <a:schemeClr val="dk1"/>
                </a:solidFill>
              </a:rPr>
              <a:t>: Varía de 1.0533 a 2.4531, indicando la fuerza de la dependencia entre los productos. Valores mayores a 1 sugieren una dependencia positiva.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ES" sz="1300">
                <a:solidFill>
                  <a:schemeClr val="dk1"/>
                </a:solidFill>
              </a:rPr>
              <a:t>Métrica de Zhang</a:t>
            </a:r>
            <a:r>
              <a:rPr lang="es-ES" sz="1300">
                <a:solidFill>
                  <a:schemeClr val="dk1"/>
                </a:solidFill>
              </a:rPr>
              <a:t>: Los valores oscilan entre 0.1237 y 0.7776, indicando la fuerza de la asociación entre los productos, donde valores más altos reflejan asociaciones más fuertes.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ES" sz="1200">
                <a:solidFill>
                  <a:schemeClr val="dk1"/>
                </a:solidFill>
              </a:rPr>
              <a:t>Asociaciones más relevantes</a:t>
            </a:r>
            <a:endParaRPr b="1"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(Tissue) → (Detergentes)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(Lavaplatos) → (Tissue)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(Jabonería) → (Tissue)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(Empaques) → (Tissue)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(Cuidado De Prendas) → (Tissue)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ES" sz="1200">
                <a:solidFill>
                  <a:schemeClr val="dk1"/>
                </a:solidFill>
              </a:rPr>
              <a:t>(Otros) → (Tissue)" y "(Bolsas) → (Tissue)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Discusión </a:t>
            </a: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25/09/2024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576676" y="1184925"/>
            <a:ext cx="9536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de soporte que oscilan entre 0.03 y 0.06 para subcategorias.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Núcleo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resultados: la familia “Aseo”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Compras de productos de aseo de forma trasversal (aseo personal, aseo del hogar, aseo de la ropa)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Subcategoría Comodín: “Tissue”.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Plantear promociones conjuntas y combos.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Plantear re ubicación de productos.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cupones.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Estrategias digitales.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362320"/>
            <a:ext cx="11607800" cy="6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/>
          <p:nvPr/>
        </p:nvSpPr>
        <p:spPr>
          <a:xfrm>
            <a:off x="0" y="1701800"/>
            <a:ext cx="12192000" cy="34544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202669" y="2967335"/>
            <a:ext cx="57866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</a:t>
            </a:r>
            <a:endParaRPr sz="6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9">
            <a:hlinkClick r:id="rId4"/>
          </p:cNvPr>
          <p:cNvSpPr/>
          <p:nvPr/>
        </p:nvSpPr>
        <p:spPr>
          <a:xfrm>
            <a:off x="5118100" y="0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ta imagen es un icono que dice &quot;24Slides&quot;." id="283" name="Google Shape;283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1650" y="345493"/>
            <a:ext cx="1028700" cy="29390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/>
          <p:nvPr/>
        </p:nvSpPr>
        <p:spPr>
          <a:xfrm>
            <a:off x="5118100" y="5863595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78484" y="1477557"/>
            <a:ext cx="108753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Abarrotes Selectos es una cadena de mini supermercados de bajo costo que ofrece productos de consumo inmediato. A pesar del crecimiento sostenido, la empresa sospecha que existe un potencial de ventas aún no explotado.Para identificar estas oportunidades, se ha llevado a cabo un análisis de canasta de mercado (Market Basket Analysis) utilizando técnicas de aprendizaje no supervisado. Este análisis busca responder las siguientes preguntas: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son las combinaciones de productos que los clientes suelen comprar juntos?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¿Existen productos que, al ser promovidos conjuntamente, podrían aumentar el valor de las compras?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¿Podemos reorganizar la disposición de productos para incentivar la compra conjunta de ciertos artículos?"</a:t>
            </a:r>
            <a:endParaRPr/>
          </a:p>
        </p:txBody>
      </p:sp>
      <p:grpSp>
        <p:nvGrpSpPr>
          <p:cNvPr descr="Esta imagen es un icono de un gráfico de barras. " id="103" name="Google Shape;103;p14"/>
          <p:cNvGrpSpPr/>
          <p:nvPr/>
        </p:nvGrpSpPr>
        <p:grpSpPr>
          <a:xfrm>
            <a:off x="7283722" y="4934265"/>
            <a:ext cx="347679" cy="336153"/>
            <a:chOff x="4892675" y="2501900"/>
            <a:chExt cx="287338" cy="277813"/>
          </a:xfrm>
        </p:grpSpPr>
        <p:sp>
          <p:nvSpPr>
            <p:cNvPr id="104" name="Google Shape;104;p14"/>
            <p:cNvSpPr/>
            <p:nvPr/>
          </p:nvSpPr>
          <p:spPr>
            <a:xfrm>
              <a:off x="4924425" y="2501900"/>
              <a:ext cx="227013" cy="157163"/>
            </a:xfrm>
            <a:custGeom>
              <a:rect b="b" l="l" r="r" t="t"/>
              <a:pathLst>
                <a:path extrusionOk="0" h="495" w="712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892675" y="2587625"/>
              <a:ext cx="287338" cy="192088"/>
            </a:xfrm>
            <a:custGeom>
              <a:rect b="b" l="l" r="r" t="t"/>
              <a:pathLst>
                <a:path extrusionOk="0" h="602" w="903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Esta imagen es un icono de un engranaje. " id="106" name="Google Shape;106;p14"/>
          <p:cNvGrpSpPr/>
          <p:nvPr/>
        </p:nvGrpSpPr>
        <p:grpSpPr>
          <a:xfrm>
            <a:off x="4567322" y="4930423"/>
            <a:ext cx="334234" cy="343837"/>
            <a:chOff x="7048500" y="1387475"/>
            <a:chExt cx="276226" cy="284163"/>
          </a:xfrm>
        </p:grpSpPr>
        <p:sp>
          <p:nvSpPr>
            <p:cNvPr id="107" name="Google Shape;107;p14"/>
            <p:cNvSpPr/>
            <p:nvPr/>
          </p:nvSpPr>
          <p:spPr>
            <a:xfrm>
              <a:off x="7161213" y="1387475"/>
              <a:ext cx="163513" cy="160338"/>
            </a:xfrm>
            <a:custGeom>
              <a:rect b="b" l="l" r="r" t="t"/>
              <a:pathLst>
                <a:path extrusionOk="0" h="506" w="512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048500" y="1509713"/>
              <a:ext cx="161925" cy="161925"/>
            </a:xfrm>
            <a:custGeom>
              <a:rect b="b" l="l" r="r" t="t"/>
              <a:pathLst>
                <a:path extrusionOk="0" h="509" w="511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1284044" y="522646"/>
            <a:ext cx="92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del estudio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8289" y="2795098"/>
            <a:ext cx="3051611" cy="228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78485" y="1477557"/>
            <a:ext cx="8965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estudio se realizó con los siguientes objetivos estratégicos: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Maximización de ingresos: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las combinaciones de productos más compradas para crear promociones que incentiven compras adicionales.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layout del minimarket: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disposición de productos para facilitar la compra conjunta y aumentar ventas por impulso.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de la satisfacción del cliente: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una experiencia de compra más fluida, anticipando necesidades y preferencias para aumentar la fidelización.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24850" y="5987175"/>
            <a:ext cx="87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a estudios previos que sustentan el análisis, como los de 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Gensollen (2022)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uso de Big Data en supermercados europeos y 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Atencio Manyari et al. (2022)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supermercados de Perú,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 los datos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84200" y="953690"/>
            <a:ext cx="110235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de Abarrotes Selectos incluye 152.781 registros distribuidos en 39.123 transacciones, las variables principales que se tienen son: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principales: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la fecha de la venta (formato AAAA-MM-DD).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 factura: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Identificador único de cada transacción.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Monto total a pagar: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 total de la factura.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ítems: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Número de productos comprados en la transacción.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Familia, categoría y subcategoría: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Clasificación jerárquica de los productos, que permite analizar el comportamiento de compra a diferentes niveles de detalle.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 producto: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Identificador único de cada producto.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bruta y venta neta del producto: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 antes y después de aplicar descuentos.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Descripcion general: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✔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únicos: 1.086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✔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Familias únicas: 12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✔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Categorías únicas: 31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✔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Subcategorías únicas: 185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✔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productos por transacción: 3.9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Selección de variables para el análisis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76677" y="1184925"/>
            <a:ext cx="107772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Se eligieron dos variables clave para el análisis de canasta: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Código de factura: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Agrupa los productos comprados juntos en una misma transacción. Es fundamental para identificar las combinaciones de productos en el análisis de asociación.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Subcategoría del producto: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Proporciona una visión más general que el código de producto, lo que permite identificar patrones de compra entre tipos de productos, en lugar de productos específicos.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Esta selección simplifica el análisis y reduce la complejidad al enfocarse en grupos de productos relacionados. Además, las tendencias generales son más estables que las asociaciones específicas entre productos individuales.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Esto permite a Abarrotes Selectos aplicar los resultados en estrategias de marketing y optimización de layout con mayor facilidad.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Frecuencia de productos y subcategorías</a:t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76683" y="1184930"/>
            <a:ext cx="489497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tabla siguiente muestra los 10 productos más vendidos. Los productos identificados con códigos como 'Q' y 'B2' destacan por ser los más comprados:</a:t>
            </a:r>
            <a:endParaRPr/>
          </a:p>
        </p:txBody>
      </p:sp>
      <p:graphicFrame>
        <p:nvGraphicFramePr>
          <p:cNvPr id="152" name="Google Shape;152;p18"/>
          <p:cNvGraphicFramePr/>
          <p:nvPr/>
        </p:nvGraphicFramePr>
        <p:xfrm>
          <a:off x="2450517" y="29477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{813EFD52-73CC-4C04-974D-6E2448902549}</a:tableStyleId>
              </a:tblPr>
              <a:tblGrid>
                <a:gridCol w="619125"/>
                <a:gridCol w="933450"/>
                <a:gridCol w="7905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 producto</a:t>
                      </a:r>
                      <a:endParaRPr sz="1800" u="none" cap="none" strike="noStrike"/>
                    </a:p>
                  </a:txBody>
                  <a:tcPr marT="25400" marB="25400" marR="91450" marL="9145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Frecuencia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Frecuencia relativa 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3,971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2.60%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B2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3,710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2.43%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3,215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2.10%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2,825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1.85%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N38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2,786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1.82%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2,183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1.43%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S3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1,937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1.27%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1,806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1.18%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T4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1,373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Y8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1,364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Otros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127,611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83.53%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8"/>
          <p:cNvSpPr/>
          <p:nvPr/>
        </p:nvSpPr>
        <p:spPr>
          <a:xfrm>
            <a:off x="2409825" y="5725226"/>
            <a:ext cx="23431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 2. Frecuencia de productos. Top 10. </a:t>
            </a:r>
            <a:endParaRPr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7617890" y="2685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{813EFD52-73CC-4C04-974D-6E2448902549}</a:tableStyleId>
              </a:tblPr>
              <a:tblGrid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/>
                        <a:t>Subcategoría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Frecuencia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Frecuencia relativa 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Tissue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10,622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6.95%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Otros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7,355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4.81%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Detergentes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6,387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4.18%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Empaques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5,627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3.68%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Leches Larga Vida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4,579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3.00%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Jabonería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4,115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2.69%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Oral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3,689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2.41%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Cuidado De Prendas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3,659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2.39%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Lavaplatos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3,476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2.28%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Familiar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3,452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2.26%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Otros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99,820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65,34%</a:t>
                      </a:r>
                      <a:endParaRPr sz="1800"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8"/>
          <p:cNvSpPr/>
          <p:nvPr/>
        </p:nvSpPr>
        <p:spPr>
          <a:xfrm>
            <a:off x="7617890" y="5639459"/>
            <a:ext cx="3119284" cy="53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 3. Frecuencia de subcategorías. Top 10. </a:t>
            </a:r>
            <a:endParaRPr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458830" y="1184930"/>
            <a:ext cx="48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tabla siguiente muestra la frecuencia de subcategorías más vendidas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463904" y="292101"/>
            <a:ext cx="92641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Preprocesamiento de datos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84207" y="966055"/>
            <a:ext cx="1045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creó una matriz binaria de transacciones y productos. Cada fila representa una transacción y cada columna una subcategoría de producto. Esto permite analizar la ocurrencia de productos</a:t>
            </a:r>
            <a:endParaRPr sz="1100"/>
          </a:p>
        </p:txBody>
      </p:sp>
      <p:sp>
        <p:nvSpPr>
          <p:cNvPr id="167" name="Google Shape;167;p19"/>
          <p:cNvSpPr/>
          <p:nvPr/>
        </p:nvSpPr>
        <p:spPr>
          <a:xfrm>
            <a:off x="2962275" y="5689787"/>
            <a:ext cx="7520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Figura 1. Muestra de la base de datos utilizada para el análisis de canasta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1794056"/>
            <a:ext cx="6724649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771900" y="6184900"/>
            <a:ext cx="1064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Este formato fue necesario para aplicar los algoritmos Apriori y FP-Growth, ya que permite identificar combinaciones de productos comprados juntos en diferentes transacciones.</a:t>
            </a:r>
            <a:endParaRPr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463904" y="292101"/>
            <a:ext cx="9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utilizados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41400" y="784700"/>
            <a:ext cx="11266500" cy="5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algoritmo introducido por </a:t>
            </a:r>
            <a:r>
              <a:rPr i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Agrawal y Srikant (1994)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identifica patrones frecuentes generando itemsets a partir de productos que se compran juntos, este algoritmo funciona de manera iterativa: genera itemsets frecuentes y filtra aquellos que no cumplen con el soporte mínimo.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Luego, genera </a:t>
            </a: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de asociación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identificar relaciones como </a:t>
            </a:r>
            <a:r>
              <a:rPr i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B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(cuando se compra A, también se compra B).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FP-Growth: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Introducido por </a:t>
            </a:r>
            <a:r>
              <a:rPr i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 et al. (2000)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este algoritmo mejora la eficiencia de Apriori al evitar la generación de candidatos. Construye un árbol FP (Frequent Pattern Tree) que permite encontrar patrones frecuentes de manera directa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Comparación: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Mientras que Apriori es más fácil de interpretar y aplicar a conjuntos de datos medianos, FP-Growth es más eficiente para grandes volúmenes de datos.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11607800" y="0"/>
            <a:ext cx="5841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0" y="6273800"/>
            <a:ext cx="584100" cy="5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463904" y="292101"/>
            <a:ext cx="9264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 de evaluación de las reglas de asociación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41400" y="1623300"/>
            <a:ext cx="1126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McD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