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2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62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60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03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1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22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2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5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2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0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DDEFA-50C9-4306-864B-A109B6E4ED66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46F4B1-6A8E-4C82-A74C-3F9AE30FA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05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F7FD9-2C94-4218-B693-D446976B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128" y="1157139"/>
            <a:ext cx="8001000" cy="2971801"/>
          </a:xfrm>
        </p:spPr>
        <p:txBody>
          <a:bodyPr/>
          <a:lstStyle/>
          <a:p>
            <a:r>
              <a:rPr lang="ru-RU" dirty="0"/>
              <a:t>Инструменты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360411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US" dirty="0"/>
              <a:t>Time-delayed Neural network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987F-369C-4F3A-BA7A-17A21B9B7969}"/>
              </a:ext>
            </a:extLst>
          </p:cNvPr>
          <p:cNvSpPr txBox="1"/>
          <p:nvPr/>
        </p:nvSpPr>
        <p:spPr>
          <a:xfrm>
            <a:off x="391981" y="2425911"/>
            <a:ext cx="3708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Прямого распространения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Временная задержка «сброса» 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Входной слой фиксированного размера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Зависимость обработки текущего сигнала от предыдущего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Выходной слой - фонемы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E5F9B-BDF3-4FC0-897F-63213769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0660" y="1715679"/>
            <a:ext cx="7588602" cy="40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US" dirty="0"/>
              <a:t>Decoding graph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987F-369C-4F3A-BA7A-17A21B9B7969}"/>
              </a:ext>
            </a:extLst>
          </p:cNvPr>
          <p:cNvSpPr txBox="1"/>
          <p:nvPr/>
        </p:nvSpPr>
        <p:spPr>
          <a:xfrm>
            <a:off x="391981" y="1511511"/>
            <a:ext cx="1073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Преобразует фонемы в вероятностные решетки</a:t>
            </a:r>
            <a:r>
              <a:rPr lang="en-GB" dirty="0"/>
              <a:t> (</a:t>
            </a:r>
            <a:r>
              <a:rPr lang="en-US" dirty="0"/>
              <a:t>lattice</a:t>
            </a:r>
            <a:r>
              <a:rPr lang="en-GB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WFST </a:t>
            </a:r>
            <a:r>
              <a:rPr lang="ru-RU" dirty="0"/>
              <a:t>(</a:t>
            </a:r>
            <a:r>
              <a:rPr lang="en-US" dirty="0"/>
              <a:t>Weighted Finite-State Transducers</a:t>
            </a:r>
            <a:r>
              <a:rPr lang="ru-RU" dirty="0"/>
              <a:t>) – конечный автомат-преобразователь с весами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N-</a:t>
            </a:r>
            <a:r>
              <a:rPr lang="en-GB" dirty="0" err="1"/>
              <a:t>gramm</a:t>
            </a:r>
            <a:r>
              <a:rPr lang="en-GB" dirty="0"/>
              <a:t> </a:t>
            </a:r>
            <a:r>
              <a:rPr lang="ru-RU" dirty="0"/>
              <a:t>для предугадывания слов на основе вероятностной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8AD6DC-1BF9-46AC-A992-577BC0DF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45" y="3017932"/>
            <a:ext cx="6699672" cy="28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US"/>
              <a:t>Training process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987F-369C-4F3A-BA7A-17A21B9B7969}"/>
              </a:ext>
            </a:extLst>
          </p:cNvPr>
          <p:cNvSpPr txBox="1"/>
          <p:nvPr/>
        </p:nvSpPr>
        <p:spPr>
          <a:xfrm>
            <a:off x="391981" y="2172992"/>
            <a:ext cx="1073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самый простой процесс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Упорядочивание аудио данных в определенном порядке, описанном в документации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словаря фонем для каждого записанного слова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Предусмотрены различные «рецепты» для обучения модели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ru-RU" dirty="0"/>
              <a:t>Однако существуют открытые модели для распознавания слов русского языка: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VoxForge_ru</a:t>
            </a:r>
            <a:r>
              <a:rPr lang="en-US" dirty="0"/>
              <a:t> (</a:t>
            </a:r>
            <a:r>
              <a:rPr lang="ru-RU" dirty="0"/>
              <a:t>трудности при установке данной модели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Kaldi-ru-0.6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69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F7FD9-2C94-4218-B693-D446976B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128" y="1157139"/>
            <a:ext cx="8001000" cy="2971801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763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ru-RU" dirty="0"/>
              <a:t>Обзор инструментов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7A2F1B2-6D26-4B61-9D3E-62128722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80947"/>
              </p:ext>
            </p:extLst>
          </p:nvPr>
        </p:nvGraphicFramePr>
        <p:xfrm>
          <a:off x="391981" y="1596153"/>
          <a:ext cx="11160000" cy="450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000">
                  <a:extLst>
                    <a:ext uri="{9D8B030D-6E8A-4147-A177-3AD203B41FA5}">
                      <a16:colId xmlns:a16="http://schemas.microsoft.com/office/drawing/2014/main" val="3878960496"/>
                    </a:ext>
                  </a:extLst>
                </a:gridCol>
                <a:gridCol w="2790000">
                  <a:extLst>
                    <a:ext uri="{9D8B030D-6E8A-4147-A177-3AD203B41FA5}">
                      <a16:colId xmlns:a16="http://schemas.microsoft.com/office/drawing/2014/main" val="2269823708"/>
                    </a:ext>
                  </a:extLst>
                </a:gridCol>
                <a:gridCol w="2790000">
                  <a:extLst>
                    <a:ext uri="{9D8B030D-6E8A-4147-A177-3AD203B41FA5}">
                      <a16:colId xmlns:a16="http://schemas.microsoft.com/office/drawing/2014/main" val="3628924244"/>
                    </a:ext>
                  </a:extLst>
                </a:gridCol>
                <a:gridCol w="2790000">
                  <a:extLst>
                    <a:ext uri="{9D8B030D-6E8A-4147-A177-3AD203B41FA5}">
                      <a16:colId xmlns:a16="http://schemas.microsoft.com/office/drawing/2014/main" val="1127672509"/>
                    </a:ext>
                  </a:extLst>
                </a:gridCol>
              </a:tblGrid>
              <a:tr h="4897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Инструменты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Открытый исходный 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Достоинства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Недостатки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965972"/>
                  </a:ext>
                </a:extLst>
              </a:tr>
              <a:tr h="10612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Kaldi ASR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Большая вариативность и удобство в использовании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Сложность использования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01269"/>
                  </a:ext>
                </a:extLst>
              </a:tr>
              <a:tr h="1061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CMU Sphinx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Распознавание продолжительной речи, постоянная поддержка и развитие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Сложность использования и тяжеловесность системы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54336"/>
                  </a:ext>
                </a:extLst>
              </a:tr>
              <a:tr h="6326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Julius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Распознавание в реальном времени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Отсутствие обновлений и моделей русского языка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2808"/>
                  </a:ext>
                </a:extLst>
              </a:tr>
              <a:tr h="7350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RWTH ASR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Большая вариативность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Отсутствие кроссплатформенности и низкая скорость работы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43958"/>
                  </a:ext>
                </a:extLst>
              </a:tr>
              <a:tr h="5206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Google Speech Kit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&amp; Yandex Speech Kit</a:t>
                      </a:r>
                      <a:endParaRPr lang="ru-RU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Коммерческие системы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7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3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727C0B8-FFE2-4FDC-9A9B-357DDD300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67397"/>
              </p:ext>
            </p:extLst>
          </p:nvPr>
        </p:nvGraphicFramePr>
        <p:xfrm>
          <a:off x="391981" y="1504379"/>
          <a:ext cx="11160000" cy="245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052710388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71757955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551564991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66131282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239299810"/>
                    </a:ext>
                  </a:extLst>
                </a:gridCol>
              </a:tblGrid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Инструменты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 Error Rate, %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Speed Factor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Скорость распознавая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Точность распознавания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049016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Kaldi ASR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6.5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32220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CMU Sphinx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21.</a:t>
                      </a:r>
                      <a:r>
                        <a:rPr lang="en-US" sz="1400" dirty="0"/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Низкая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35562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Julius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23.1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Низкая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512919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RWTH ASR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15.5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Скорость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874622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D3D608-8BC4-49DD-B33D-1A8DD9F0AE46}"/>
              </a:ext>
            </a:extLst>
          </p:cNvPr>
          <p:cNvSpPr txBox="1">
            <a:spLocks/>
          </p:cNvSpPr>
          <p:nvPr/>
        </p:nvSpPr>
        <p:spPr>
          <a:xfrm>
            <a:off x="391981" y="185525"/>
            <a:ext cx="8534400" cy="1000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Обзор инструментов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11F5DBF-A5E9-48FD-A658-D017B6700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047820"/>
              </p:ext>
            </p:extLst>
          </p:nvPr>
        </p:nvGraphicFramePr>
        <p:xfrm>
          <a:off x="391981" y="4280308"/>
          <a:ext cx="11160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052710388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71757955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065182720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66131282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2392998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Инструменты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 Error Rate, %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Файлов не распознано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Скорость распознавая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Точность распознавания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04901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Kaldi ASR (kaldi-ru-0.6)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6.55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683/28111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Средняя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3222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Google Speech Kit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5.51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5816/28111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Средняя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355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Yandex Speech Kit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5.41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0/28111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51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ru-RU" dirty="0"/>
              <a:t>Обзор инструментов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7A2F1B2-6D26-4B61-9D3E-62128722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818060"/>
              </p:ext>
            </p:extLst>
          </p:nvPr>
        </p:nvGraphicFramePr>
        <p:xfrm>
          <a:off x="391981" y="1596153"/>
          <a:ext cx="11160000" cy="422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3878960496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269823708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62892424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127672509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55821994"/>
                    </a:ext>
                  </a:extLst>
                </a:gridCol>
              </a:tblGrid>
              <a:tr h="4897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Инструменты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Извлечение акустических признаков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Акустическое моделирование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Языковое моделирование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Декодирование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965972"/>
                  </a:ext>
                </a:extLst>
              </a:tr>
              <a:tr h="10612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Kaldi ASR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MFCC/PLP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HMM + GMM  + DNN (TDNN)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N-</a:t>
                      </a:r>
                      <a:r>
                        <a:rPr lang="en-US" sz="1400" b="1" dirty="0" err="1"/>
                        <a:t>gramm</a:t>
                      </a:r>
                      <a:r>
                        <a:rPr lang="en-US" sz="1400" b="1" dirty="0"/>
                        <a:t> + WFST</a:t>
                      </a:r>
                      <a:endParaRPr lang="ru-RU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Forward-backward algorithm</a:t>
                      </a:r>
                      <a:endParaRPr lang="ru-RU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01269"/>
                  </a:ext>
                </a:extLst>
              </a:tr>
              <a:tr h="1061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CMU Sphinx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MFCC/PLP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HMM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N-</a:t>
                      </a:r>
                      <a:r>
                        <a:rPr lang="en-US" sz="1400" dirty="0" err="1"/>
                        <a:t>gramm</a:t>
                      </a:r>
                      <a:r>
                        <a:rPr lang="en-US" sz="1400" dirty="0"/>
                        <a:t> + FST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 Viterbi + </a:t>
                      </a:r>
                      <a:r>
                        <a:rPr lang="en-US" sz="1400" dirty="0" err="1"/>
                        <a:t>bushderby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54336"/>
                  </a:ext>
                </a:extLst>
              </a:tr>
              <a:tr h="6326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Julius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MFCC/PLP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HMM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N-</a:t>
                      </a:r>
                      <a:r>
                        <a:rPr lang="en-US" sz="1400" dirty="0" err="1"/>
                        <a:t>gramm</a:t>
                      </a:r>
                      <a:r>
                        <a:rPr lang="en-US" sz="1400" dirty="0"/>
                        <a:t> + Rule-based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 Viterbi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2808"/>
                  </a:ext>
                </a:extLst>
              </a:tr>
              <a:tr h="7350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RWTH ASR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MFCC/PLP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HMM + GMM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N-</a:t>
                      </a:r>
                      <a:r>
                        <a:rPr lang="en-US" sz="1400" dirty="0" err="1"/>
                        <a:t>gramm</a:t>
                      </a:r>
                      <a:r>
                        <a:rPr lang="en-US" sz="1400" dirty="0"/>
                        <a:t> + WFST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 Viterbi</a:t>
                      </a:r>
                      <a:endParaRPr lang="ru-RU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4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GB" dirty="0"/>
              <a:t>Kaldi </a:t>
            </a:r>
            <a:r>
              <a:rPr lang="en-GB" dirty="0" err="1"/>
              <a:t>asr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8B1BF6-993D-4500-BE37-67000682FFB8}"/>
              </a:ext>
            </a:extLst>
          </p:cNvPr>
          <p:cNvSpPr/>
          <p:nvPr/>
        </p:nvSpPr>
        <p:spPr>
          <a:xfrm>
            <a:off x="391981" y="1432560"/>
            <a:ext cx="10952480" cy="4145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8D7E58-CD38-44CE-8A63-8BFFDB1A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39" y="1778287"/>
            <a:ext cx="10272564" cy="33014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64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>
            <a:normAutofit fontScale="90000"/>
          </a:bodyPr>
          <a:lstStyle/>
          <a:p>
            <a:r>
              <a:rPr lang="en-GB" dirty="0"/>
              <a:t>Mel-frequency cepstral coefficients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CCADF-3DDC-4623-9077-C211EA47F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7" y="2859774"/>
            <a:ext cx="7618328" cy="361473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2E937-07D6-40F1-BE9F-3DD734583019}"/>
              </a:ext>
            </a:extLst>
          </p:cNvPr>
          <p:cNvSpPr txBox="1"/>
          <p:nvPr/>
        </p:nvSpPr>
        <p:spPr>
          <a:xfrm>
            <a:off x="391980" y="1335608"/>
            <a:ext cx="1050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Единица высоты звука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Основана на статистической обработке большого числа данных о субъективном восприятии высоты звуковых тонов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Введена в связи с недостаточной точностью амплитуд для данной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9633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>
            <a:normAutofit fontScale="90000"/>
          </a:bodyPr>
          <a:lstStyle/>
          <a:p>
            <a:r>
              <a:rPr lang="en-GB" dirty="0"/>
              <a:t>Mel-frequency cepstral coefficients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CCADF-3DDC-4623-9077-C211EA47F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3160" y="2685471"/>
            <a:ext cx="5546906" cy="37153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2E937-07D6-40F1-BE9F-3DD734583019}"/>
              </a:ext>
            </a:extLst>
          </p:cNvPr>
          <p:cNvSpPr txBox="1"/>
          <p:nvPr/>
        </p:nvSpPr>
        <p:spPr>
          <a:xfrm>
            <a:off x="401407" y="1335608"/>
            <a:ext cx="1050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Преобразование Фурье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Расположение спектра на мел-шкале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Перевести на частотную шкалу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Дискретное косинусное преобразование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F2C26-BF9B-41A1-82F1-2E3C0C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7" y="2685471"/>
            <a:ext cx="5644377" cy="37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US" dirty="0"/>
              <a:t>I-Vectors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85A46C-44FD-4592-8EEE-2347CADA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55" y="1621410"/>
            <a:ext cx="9574089" cy="41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372EE-2F11-4CBC-8F3D-D1FB08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85525"/>
            <a:ext cx="8534400" cy="1000549"/>
          </a:xfrm>
        </p:spPr>
        <p:txBody>
          <a:bodyPr/>
          <a:lstStyle/>
          <a:p>
            <a:r>
              <a:rPr lang="en-US" dirty="0"/>
              <a:t>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D7EBC2-C330-4DE8-B2AA-F413A2019F1C}"/>
              </a:ext>
            </a:extLst>
          </p:cNvPr>
          <p:cNvSpPr/>
          <p:nvPr/>
        </p:nvSpPr>
        <p:spPr>
          <a:xfrm>
            <a:off x="391981" y="1186074"/>
            <a:ext cx="6768446" cy="5299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Graphical representation of the given HMM">
            <a:extLst>
              <a:ext uri="{FF2B5EF4-FFF2-40B4-BE49-F238E27FC236}">
                <a16:creationId xmlns:a16="http://schemas.microsoft.com/office/drawing/2014/main" id="{BEAFA931-428B-47D4-9026-E13DDC16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9" y="1322960"/>
            <a:ext cx="6546890" cy="50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A89BF-A3C7-4A81-B34E-8EE5D20A7CE1}"/>
              </a:ext>
            </a:extLst>
          </p:cNvPr>
          <p:cNvSpPr txBox="1"/>
          <p:nvPr/>
        </p:nvSpPr>
        <p:spPr>
          <a:xfrm>
            <a:off x="7271205" y="1186074"/>
            <a:ext cx="4595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Предугадывание параметров на основе наблюдаемых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Алгоритм прямого-обратного хода – при наличии параметров и модели вычислить вероятность ее появления</a:t>
            </a:r>
          </a:p>
        </p:txBody>
      </p:sp>
    </p:spTree>
    <p:extLst>
      <p:ext uri="{BB962C8B-B14F-4D97-AF65-F5344CB8AC3E}">
        <p14:creationId xmlns:p14="http://schemas.microsoft.com/office/powerpoint/2010/main" val="367890560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393</TotalTime>
  <Words>388</Words>
  <Application>Microsoft Office PowerPoint</Application>
  <PresentationFormat>Широкоэкранный</PresentationFormat>
  <Paragraphs>131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Сектор</vt:lpstr>
      <vt:lpstr>Инструменты распознавания речи</vt:lpstr>
      <vt:lpstr>Обзор инструментов</vt:lpstr>
      <vt:lpstr>Презентация PowerPoint</vt:lpstr>
      <vt:lpstr>Обзор инструментов</vt:lpstr>
      <vt:lpstr>Kaldi asr</vt:lpstr>
      <vt:lpstr>Mel-frequency cepstral coefficients</vt:lpstr>
      <vt:lpstr>Mel-frequency cepstral coefficients</vt:lpstr>
      <vt:lpstr>I-Vectors</vt:lpstr>
      <vt:lpstr>Hidden markov models</vt:lpstr>
      <vt:lpstr>Time-delayed Neural network</vt:lpstr>
      <vt:lpstr>Decoding graph</vt:lpstr>
      <vt:lpstr>Training process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распознавания речи</dc:title>
  <dc:creator>Максимчук Валентин Алексеевич</dc:creator>
  <cp:lastModifiedBy>Максимчук Валентин Алексеевич</cp:lastModifiedBy>
  <cp:revision>30</cp:revision>
  <dcterms:created xsi:type="dcterms:W3CDTF">2021-04-21T09:13:45Z</dcterms:created>
  <dcterms:modified xsi:type="dcterms:W3CDTF">2021-04-21T15:47:04Z</dcterms:modified>
</cp:coreProperties>
</file>