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6247" autoAdjust="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34044B-8799-30E2-5E97-FF805E462CC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EF1A88-9F48-B1EE-1F91-399457797E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5EFEA-E14C-F391-F4B2-9610F88D7829}"/>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12D4AFB6-3EB4-8A11-0D60-9F09FE3074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543CBF-C2AD-78B2-6985-262A9D4911BE}"/>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1304395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1DA07-58C7-4C6E-8A51-58EFDF40197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0AF67E-7536-A42E-C7ED-A1FED15B92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1DA68-C8AD-BDD5-EAE1-91AAB6BF2BC0}"/>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1518A71A-2553-4263-64CE-ED51D33BB6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8BD450-A66E-D56A-6BCE-3932053541BA}"/>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4189232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9BCF7-4DD6-6F96-ACC8-04EF16C4D0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E4C1D4-8638-4289-471D-9194667836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002688-33BC-F59C-45A8-2D2DD1F27228}"/>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BDD2E3F4-1E49-5A73-FB5F-529BA33BE6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5BCD410-F4FA-876E-A474-7B11314F4132}"/>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3630387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F3022-0D74-4F61-4FE8-E8340CBAD9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15A89F-1766-A9CB-0DE3-A26B92EAFA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EB9222-8DB3-99FA-DB49-E81F2185114D}"/>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F942DC5D-7A29-7E62-AD6E-9C0A7384F8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E96C-A9C4-C8FC-BE14-2165E2DE3D96}"/>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4079393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E8916-9F4D-71F2-3EA3-571C508842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59E2D2-A3BA-8408-451F-385824958A1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3B41D3-A5B8-60EA-3602-15AD7BD02EDB}"/>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B06D2A3E-E97F-0B16-1252-FF8BB74D8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B0BB4B-9E02-5D64-8363-42FAB497859B}"/>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2950415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44E75-BD58-469B-B51B-69CE5345D45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E8B67C-1AFF-29DA-A228-94BFA70716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3820D5-3DA2-FB0B-DAB0-DD4EE452D31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D3C1BD-B5B4-9AE1-0689-1B1643E57AA8}"/>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6" name="Footer Placeholder 5">
            <a:extLst>
              <a:ext uri="{FF2B5EF4-FFF2-40B4-BE49-F238E27FC236}">
                <a16:creationId xmlns:a16="http://schemas.microsoft.com/office/drawing/2014/main" id="{E72C1837-A0E6-DF9E-6DFE-75384285EF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E5F552-AD37-446F-9388-62B1615237F5}"/>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368905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7B6B7-C820-5B91-2B93-858557D1C66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A0FD65E-16E4-573F-907E-76F9B4F6F1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0A89016-0D59-CBE6-1663-94A37DCB70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439026A-E0AE-C16D-390C-BD7FE0AA86D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712F10-E7BB-2DD1-E36B-DEAE9C8936A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6534C3-C19A-DBB9-E091-4DC2F4A43C71}"/>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8" name="Footer Placeholder 7">
            <a:extLst>
              <a:ext uri="{FF2B5EF4-FFF2-40B4-BE49-F238E27FC236}">
                <a16:creationId xmlns:a16="http://schemas.microsoft.com/office/drawing/2014/main" id="{6C3C4A16-9510-3AA6-EF1D-9B510B6504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5F7E00-24D4-C62D-30DC-3284A71D8269}"/>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3751490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1214C-7B66-2CDD-381E-6D2DC19A268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C008A4-6B51-6D9C-38E6-F15A51408BBF}"/>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4" name="Footer Placeholder 3">
            <a:extLst>
              <a:ext uri="{FF2B5EF4-FFF2-40B4-BE49-F238E27FC236}">
                <a16:creationId xmlns:a16="http://schemas.microsoft.com/office/drawing/2014/main" id="{F5BE1CFB-9C03-E4D4-5E73-62F7254836F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586011-D1C7-2D0A-BC85-7A5B8E452496}"/>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21954903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071AB3-D32D-73F3-C060-AC1801590A41}"/>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3" name="Footer Placeholder 2">
            <a:extLst>
              <a:ext uri="{FF2B5EF4-FFF2-40B4-BE49-F238E27FC236}">
                <a16:creationId xmlns:a16="http://schemas.microsoft.com/office/drawing/2014/main" id="{5724E774-7E06-C841-F3C2-D8D6177554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73E22CA-8D00-BE83-6BE5-17F3885BEE6E}"/>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3979202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89BD9-885D-C8DA-2E17-CC98B349DC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DCAC06-9582-6197-C5A1-33B44637FD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2AFA86-5206-27D3-1090-D2093F3581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D10427-8B6A-C114-F1DF-D5385DA6C139}"/>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6" name="Footer Placeholder 5">
            <a:extLst>
              <a:ext uri="{FF2B5EF4-FFF2-40B4-BE49-F238E27FC236}">
                <a16:creationId xmlns:a16="http://schemas.microsoft.com/office/drawing/2014/main" id="{F01CBBD1-B754-AE3E-2C59-87371F6BAA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0FE332-2D10-A1D7-D39E-E6BD0EC062F8}"/>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4052496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89525-0E8F-58C2-55CE-95114941AC1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D3486A7-DA36-570A-0C0C-CF70AF358D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F023EA-35B4-D9C9-DEBE-0652C74EB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310682-19F0-40A3-61C8-3E859EDA8152}"/>
              </a:ext>
            </a:extLst>
          </p:cNvPr>
          <p:cNvSpPr>
            <a:spLocks noGrp="1"/>
          </p:cNvSpPr>
          <p:nvPr>
            <p:ph type="dt" sz="half" idx="10"/>
          </p:nvPr>
        </p:nvSpPr>
        <p:spPr/>
        <p:txBody>
          <a:bodyPr/>
          <a:lstStyle/>
          <a:p>
            <a:fld id="{E661206E-ECE1-4708-9EC3-D7BFDA19B4C1}" type="datetimeFigureOut">
              <a:rPr lang="en-US" smtClean="0"/>
              <a:t>7/29/2025</a:t>
            </a:fld>
            <a:endParaRPr lang="en-US"/>
          </a:p>
        </p:txBody>
      </p:sp>
      <p:sp>
        <p:nvSpPr>
          <p:cNvPr id="6" name="Footer Placeholder 5">
            <a:extLst>
              <a:ext uri="{FF2B5EF4-FFF2-40B4-BE49-F238E27FC236}">
                <a16:creationId xmlns:a16="http://schemas.microsoft.com/office/drawing/2014/main" id="{4B02F7BA-3203-02A0-CE3B-5BDF21B86BF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FEBF-958D-1813-45F2-C333639B1CC9}"/>
              </a:ext>
            </a:extLst>
          </p:cNvPr>
          <p:cNvSpPr>
            <a:spLocks noGrp="1"/>
          </p:cNvSpPr>
          <p:nvPr>
            <p:ph type="sldNum" sz="quarter" idx="12"/>
          </p:nvPr>
        </p:nvSpPr>
        <p:spPr/>
        <p:txBody>
          <a:bodyPr/>
          <a:lstStyle/>
          <a:p>
            <a:fld id="{291F5BA1-E0D1-4745-BD54-06598194E747}" type="slidenum">
              <a:rPr lang="en-US" smtClean="0"/>
              <a:t>‹#›</a:t>
            </a:fld>
            <a:endParaRPr lang="en-US"/>
          </a:p>
        </p:txBody>
      </p:sp>
    </p:spTree>
    <p:extLst>
      <p:ext uri="{BB962C8B-B14F-4D97-AF65-F5344CB8AC3E}">
        <p14:creationId xmlns:p14="http://schemas.microsoft.com/office/powerpoint/2010/main" val="3136344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1CCB3E-2C53-B881-3328-BCEDDC303E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E02543B-44E7-D65D-FCD9-01A17E9C8B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F49E4A-A4CF-763D-FB77-C8B0B62084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61206E-ECE1-4708-9EC3-D7BFDA19B4C1}" type="datetimeFigureOut">
              <a:rPr lang="en-US" smtClean="0"/>
              <a:t>7/29/2025</a:t>
            </a:fld>
            <a:endParaRPr lang="en-US"/>
          </a:p>
        </p:txBody>
      </p:sp>
      <p:sp>
        <p:nvSpPr>
          <p:cNvPr id="5" name="Footer Placeholder 4">
            <a:extLst>
              <a:ext uri="{FF2B5EF4-FFF2-40B4-BE49-F238E27FC236}">
                <a16:creationId xmlns:a16="http://schemas.microsoft.com/office/drawing/2014/main" id="{C363BA1D-4C26-BEAC-A879-3D5546439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131EC7BC-3B0A-7105-7F8B-FF6B9C45F93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1F5BA1-E0D1-4745-BD54-06598194E747}" type="slidenum">
              <a:rPr lang="en-US" smtClean="0"/>
              <a:t>‹#›</a:t>
            </a:fld>
            <a:endParaRPr lang="en-US"/>
          </a:p>
        </p:txBody>
      </p:sp>
    </p:spTree>
    <p:extLst>
      <p:ext uri="{BB962C8B-B14F-4D97-AF65-F5344CB8AC3E}">
        <p14:creationId xmlns:p14="http://schemas.microsoft.com/office/powerpoint/2010/main" val="27068073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jpeg"/><Relationship Id="rId7" Type="http://schemas.openxmlformats.org/officeDocument/2006/relationships/image" Target="../media/image6.sv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9.sv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6" name="Group 135">
            <a:extLst>
              <a:ext uri="{FF2B5EF4-FFF2-40B4-BE49-F238E27FC236}">
                <a16:creationId xmlns:a16="http://schemas.microsoft.com/office/drawing/2014/main" id="{014A92EB-50E7-0539-42EE-611981B09390}"/>
              </a:ext>
            </a:extLst>
          </p:cNvPr>
          <p:cNvGrpSpPr/>
          <p:nvPr/>
        </p:nvGrpSpPr>
        <p:grpSpPr>
          <a:xfrm>
            <a:off x="-266881" y="0"/>
            <a:ext cx="3173519" cy="6858000"/>
            <a:chOff x="-266881" y="0"/>
            <a:chExt cx="3173519" cy="6858000"/>
          </a:xfrm>
        </p:grpSpPr>
        <p:sp>
          <p:nvSpPr>
            <p:cNvPr id="4" name="Rectangle 3">
              <a:extLst>
                <a:ext uri="{FF2B5EF4-FFF2-40B4-BE49-F238E27FC236}">
                  <a16:creationId xmlns:a16="http://schemas.microsoft.com/office/drawing/2014/main" id="{C2416FAC-0822-8AA6-3238-924F0739EBDD}"/>
                </a:ext>
              </a:extLst>
            </p:cNvPr>
            <p:cNvSpPr/>
            <p:nvPr/>
          </p:nvSpPr>
          <p:spPr>
            <a:xfrm>
              <a:off x="0" y="0"/>
              <a:ext cx="2906486" cy="685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Jessa Belle S. Castillo</a:t>
              </a:r>
            </a:p>
            <a:p>
              <a:pPr algn="ctr"/>
              <a:r>
                <a:rPr lang="en-US" sz="1200" dirty="0"/>
                <a:t>Packaged App Development Associate</a:t>
              </a:r>
            </a:p>
            <a:p>
              <a:pPr algn="ctr"/>
              <a:endParaRPr lang="en-US" sz="1200" dirty="0"/>
            </a:p>
            <a:p>
              <a:endParaRPr lang="en-US" sz="1200" dirty="0"/>
            </a:p>
            <a:p>
              <a:endParaRPr lang="en-US" sz="1200" dirty="0"/>
            </a:p>
            <a:p>
              <a:endParaRPr lang="en-US" sz="1200" dirty="0"/>
            </a:p>
            <a:p>
              <a:r>
                <a:rPr lang="en-US" sz="1200" dirty="0"/>
                <a:t>         +639-39-716-9774</a:t>
              </a:r>
            </a:p>
            <a:p>
              <a:pPr>
                <a:lnSpc>
                  <a:spcPct val="150000"/>
                </a:lnSpc>
              </a:pPr>
              <a:r>
                <a:rPr lang="en-US" sz="1200" dirty="0">
                  <a:solidFill>
                    <a:schemeClr val="bg1"/>
                  </a:solidFill>
                </a:rPr>
                <a:t>         </a:t>
              </a:r>
              <a:r>
                <a:rPr lang="en-US" sz="1200" dirty="0"/>
                <a:t>jessa.belle.castillo@accenture.com</a:t>
              </a:r>
            </a:p>
            <a:p>
              <a:pPr>
                <a:lnSpc>
                  <a:spcPct val="150000"/>
                </a:lnSpc>
              </a:pPr>
              <a:r>
                <a:rPr lang="en-US" sz="1200" dirty="0"/>
                <a:t>         Minglanilla, Cebu</a:t>
              </a:r>
            </a:p>
            <a:p>
              <a:pPr>
                <a:lnSpc>
                  <a:spcPct val="150000"/>
                </a:lnSpc>
              </a:pPr>
              <a:endParaRPr lang="en-US" sz="1200" dirty="0"/>
            </a:p>
            <a:p>
              <a:pPr>
                <a:lnSpc>
                  <a:spcPct val="150000"/>
                </a:lnSpc>
              </a:pPr>
              <a:endParaRPr lang="en-US" sz="1200" dirty="0"/>
            </a:p>
            <a:p>
              <a:pPr>
                <a:lnSpc>
                  <a:spcPct val="150000"/>
                </a:lnSpc>
              </a:pPr>
              <a:r>
                <a:rPr lang="en-US" sz="1200" dirty="0"/>
                <a:t>English</a:t>
              </a:r>
            </a:p>
            <a:p>
              <a:pPr>
                <a:lnSpc>
                  <a:spcPct val="150000"/>
                </a:lnSpc>
              </a:pPr>
              <a:r>
                <a:rPr lang="en-US" sz="1200" dirty="0"/>
                <a:t>Tagalog</a:t>
              </a:r>
            </a:p>
            <a:p>
              <a:pPr>
                <a:lnSpc>
                  <a:spcPct val="150000"/>
                </a:lnSpc>
              </a:pPr>
              <a:r>
                <a:rPr lang="en-US" sz="1200" dirty="0"/>
                <a:t>Bisaya</a:t>
              </a:r>
            </a:p>
          </p:txBody>
        </p:sp>
        <p:grpSp>
          <p:nvGrpSpPr>
            <p:cNvPr id="26" name="Group 25">
              <a:extLst>
                <a:ext uri="{FF2B5EF4-FFF2-40B4-BE49-F238E27FC236}">
                  <a16:creationId xmlns:a16="http://schemas.microsoft.com/office/drawing/2014/main" id="{87B77DC4-C249-CAF2-11AF-D2249C23FA4E}"/>
                </a:ext>
              </a:extLst>
            </p:cNvPr>
            <p:cNvGrpSpPr/>
            <p:nvPr/>
          </p:nvGrpSpPr>
          <p:grpSpPr>
            <a:xfrm>
              <a:off x="-266881" y="2570799"/>
              <a:ext cx="3173367" cy="507494"/>
              <a:chOff x="-251641" y="3235806"/>
              <a:chExt cx="3065211" cy="507494"/>
            </a:xfrm>
          </p:grpSpPr>
          <p:sp>
            <p:nvSpPr>
              <p:cNvPr id="24" name="Rectangle: Rounded Corners 23">
                <a:extLst>
                  <a:ext uri="{FF2B5EF4-FFF2-40B4-BE49-F238E27FC236}">
                    <a16:creationId xmlns:a16="http://schemas.microsoft.com/office/drawing/2014/main" id="{C564719B-316D-3289-F859-6DEDA32D74CB}"/>
                  </a:ext>
                </a:extLst>
              </p:cNvPr>
              <p:cNvSpPr/>
              <p:nvPr/>
            </p:nvSpPr>
            <p:spPr>
              <a:xfrm>
                <a:off x="-251346" y="3235806"/>
                <a:ext cx="3064916" cy="34925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raphik" panose="020B0503030202060203" pitchFamily="34" charset="0"/>
                  </a:rPr>
                  <a:t>CONTACT</a:t>
                </a:r>
              </a:p>
            </p:txBody>
          </p:sp>
          <p:sp>
            <p:nvSpPr>
              <p:cNvPr id="25" name="Freeform 3">
                <a:extLst>
                  <a:ext uri="{FF2B5EF4-FFF2-40B4-BE49-F238E27FC236}">
                    <a16:creationId xmlns:a16="http://schemas.microsoft.com/office/drawing/2014/main" id="{41783EF7-EA90-EC1D-66EC-E4E649584ADA}"/>
                  </a:ext>
                </a:extLst>
              </p:cNvPr>
              <p:cNvSpPr/>
              <p:nvPr/>
            </p:nvSpPr>
            <p:spPr>
              <a:xfrm rot="10800000">
                <a:off x="-251641" y="3585056"/>
                <a:ext cx="256714" cy="158244"/>
              </a:xfrm>
              <a:custGeom>
                <a:avLst/>
                <a:gdLst/>
                <a:ahLst/>
                <a:cxnLst/>
                <a:rect l="l" t="t" r="r" b="b"/>
                <a:pathLst>
                  <a:path w="6350000" h="6339840">
                    <a:moveTo>
                      <a:pt x="6350000" y="6339840"/>
                    </a:moveTo>
                    <a:lnTo>
                      <a:pt x="0" y="6339840"/>
                    </a:lnTo>
                    <a:lnTo>
                      <a:pt x="0" y="0"/>
                    </a:lnTo>
                    <a:lnTo>
                      <a:pt x="6350000" y="6339840"/>
                    </a:lnTo>
                    <a:close/>
                  </a:path>
                </a:pathLst>
              </a:custGeom>
              <a:solidFill>
                <a:srgbClr val="00B0F0"/>
              </a:solidFill>
            </p:spPr>
            <p:txBody>
              <a:bodyPr/>
              <a:lstStyle/>
              <a:p>
                <a:endParaRPr lang="en-US"/>
              </a:p>
            </p:txBody>
          </p:sp>
        </p:grpSp>
        <p:sp>
          <p:nvSpPr>
            <p:cNvPr id="5" name="Oval 4">
              <a:extLst>
                <a:ext uri="{FF2B5EF4-FFF2-40B4-BE49-F238E27FC236}">
                  <a16:creationId xmlns:a16="http://schemas.microsoft.com/office/drawing/2014/main" id="{0350085D-FE7E-6690-F423-90448A07504B}"/>
                </a:ext>
              </a:extLst>
            </p:cNvPr>
            <p:cNvSpPr/>
            <p:nvPr/>
          </p:nvSpPr>
          <p:spPr>
            <a:xfrm>
              <a:off x="672276" y="189949"/>
              <a:ext cx="1501329" cy="1471276"/>
            </a:xfrm>
            <a:prstGeom prst="ellipse">
              <a:avLst/>
            </a:prstGeom>
            <a:blipFill dpi="0" rotWithShape="1">
              <a:blip r:embed="rId2">
                <a:extLst>
                  <a:ext uri="{28A0092B-C50C-407E-A947-70E740481C1C}">
                    <a14:useLocalDpi xmlns:a14="http://schemas.microsoft.com/office/drawing/2010/main" val="0"/>
                  </a:ext>
                </a:extLst>
              </a:blip>
              <a:srcRect/>
              <a:stretch>
                <a:fillRect/>
              </a:stretch>
            </a:blip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a:blipFill>
                  <a:blip r:embed="rId3"/>
                  <a:tile tx="0" ty="0" sx="100000" sy="100000" flip="none" algn="tl"/>
                </a:blipFill>
              </a:endParaRPr>
            </a:p>
          </p:txBody>
        </p:sp>
        <p:grpSp>
          <p:nvGrpSpPr>
            <p:cNvPr id="19" name="Group 18">
              <a:extLst>
                <a:ext uri="{FF2B5EF4-FFF2-40B4-BE49-F238E27FC236}">
                  <a16:creationId xmlns:a16="http://schemas.microsoft.com/office/drawing/2014/main" id="{6A153E7C-5BA0-9F2F-26E8-8311835BAAD7}"/>
                </a:ext>
              </a:extLst>
            </p:cNvPr>
            <p:cNvGrpSpPr/>
            <p:nvPr/>
          </p:nvGrpSpPr>
          <p:grpSpPr>
            <a:xfrm>
              <a:off x="131792" y="3228890"/>
              <a:ext cx="196822" cy="211382"/>
              <a:chOff x="3689263" y="4108891"/>
              <a:chExt cx="240640" cy="250613"/>
            </a:xfrm>
          </p:grpSpPr>
          <p:sp>
            <p:nvSpPr>
              <p:cNvPr id="7" name="Oval 6">
                <a:extLst>
                  <a:ext uri="{FF2B5EF4-FFF2-40B4-BE49-F238E27FC236}">
                    <a16:creationId xmlns:a16="http://schemas.microsoft.com/office/drawing/2014/main" id="{4D94933F-3394-E812-B847-DBC845F9899A}"/>
                  </a:ext>
                </a:extLst>
              </p:cNvPr>
              <p:cNvSpPr/>
              <p:nvPr/>
            </p:nvSpPr>
            <p:spPr>
              <a:xfrm>
                <a:off x="3689263" y="4108891"/>
                <a:ext cx="240640" cy="250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Envelope with solid fill">
                <a:extLst>
                  <a:ext uri="{FF2B5EF4-FFF2-40B4-BE49-F238E27FC236}">
                    <a16:creationId xmlns:a16="http://schemas.microsoft.com/office/drawing/2014/main" id="{22760CD3-D2BC-E6D9-D24B-7C580FE2FF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725262" y="4140135"/>
                <a:ext cx="168641" cy="188123"/>
              </a:xfrm>
              <a:prstGeom prst="rect">
                <a:avLst/>
              </a:prstGeom>
            </p:spPr>
          </p:pic>
        </p:grpSp>
        <p:grpSp>
          <p:nvGrpSpPr>
            <p:cNvPr id="20" name="Group 19">
              <a:extLst>
                <a:ext uri="{FF2B5EF4-FFF2-40B4-BE49-F238E27FC236}">
                  <a16:creationId xmlns:a16="http://schemas.microsoft.com/office/drawing/2014/main" id="{34493518-6F89-DB3D-526B-2BECAE2B03A2}"/>
                </a:ext>
              </a:extLst>
            </p:cNvPr>
            <p:cNvGrpSpPr/>
            <p:nvPr/>
          </p:nvGrpSpPr>
          <p:grpSpPr>
            <a:xfrm>
              <a:off x="140116" y="3507304"/>
              <a:ext cx="188498" cy="186002"/>
              <a:chOff x="291636" y="4799274"/>
              <a:chExt cx="240640" cy="250613"/>
            </a:xfrm>
          </p:grpSpPr>
          <p:sp>
            <p:nvSpPr>
              <p:cNvPr id="14" name="Oval 13">
                <a:extLst>
                  <a:ext uri="{FF2B5EF4-FFF2-40B4-BE49-F238E27FC236}">
                    <a16:creationId xmlns:a16="http://schemas.microsoft.com/office/drawing/2014/main" id="{C2064FE7-2999-98B0-7BB6-EC1A91B9B475}"/>
                  </a:ext>
                </a:extLst>
              </p:cNvPr>
              <p:cNvSpPr/>
              <p:nvPr/>
            </p:nvSpPr>
            <p:spPr>
              <a:xfrm>
                <a:off x="291636" y="4799274"/>
                <a:ext cx="240640" cy="250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Home with solid fill">
                <a:extLst>
                  <a:ext uri="{FF2B5EF4-FFF2-40B4-BE49-F238E27FC236}">
                    <a16:creationId xmlns:a16="http://schemas.microsoft.com/office/drawing/2014/main" id="{1868C146-7DD1-0988-346F-33F530D510D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19565" y="4821605"/>
                <a:ext cx="182880" cy="182880"/>
              </a:xfrm>
              <a:prstGeom prst="rect">
                <a:avLst/>
              </a:prstGeom>
            </p:spPr>
          </p:pic>
        </p:grpSp>
        <p:grpSp>
          <p:nvGrpSpPr>
            <p:cNvPr id="23" name="Group 22">
              <a:extLst>
                <a:ext uri="{FF2B5EF4-FFF2-40B4-BE49-F238E27FC236}">
                  <a16:creationId xmlns:a16="http://schemas.microsoft.com/office/drawing/2014/main" id="{03878221-D794-EE9A-D43C-78CC3B7CF02C}"/>
                </a:ext>
              </a:extLst>
            </p:cNvPr>
            <p:cNvGrpSpPr/>
            <p:nvPr/>
          </p:nvGrpSpPr>
          <p:grpSpPr>
            <a:xfrm>
              <a:off x="138934" y="2971038"/>
              <a:ext cx="196821" cy="211382"/>
              <a:chOff x="852628" y="4639115"/>
              <a:chExt cx="240640" cy="250613"/>
            </a:xfrm>
          </p:grpSpPr>
          <p:sp>
            <p:nvSpPr>
              <p:cNvPr id="15" name="Oval 14">
                <a:extLst>
                  <a:ext uri="{FF2B5EF4-FFF2-40B4-BE49-F238E27FC236}">
                    <a16:creationId xmlns:a16="http://schemas.microsoft.com/office/drawing/2014/main" id="{171464C0-DEFB-9512-70A2-12923D895AB4}"/>
                  </a:ext>
                </a:extLst>
              </p:cNvPr>
              <p:cNvSpPr/>
              <p:nvPr/>
            </p:nvSpPr>
            <p:spPr>
              <a:xfrm>
                <a:off x="852628" y="4639115"/>
                <a:ext cx="240640" cy="25061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descr="A black phone icon in a white square">
                <a:extLst>
                  <a:ext uri="{FF2B5EF4-FFF2-40B4-BE49-F238E27FC236}">
                    <a16:creationId xmlns:a16="http://schemas.microsoft.com/office/drawing/2014/main" id="{D5473141-4C26-4B0E-2478-74211A675BA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4203" y="4675676"/>
                <a:ext cx="177490" cy="177490"/>
              </a:xfrm>
              <a:prstGeom prst="rect">
                <a:avLst/>
              </a:prstGeom>
            </p:spPr>
          </p:pic>
        </p:grpSp>
        <p:grpSp>
          <p:nvGrpSpPr>
            <p:cNvPr id="27" name="Group 26">
              <a:extLst>
                <a:ext uri="{FF2B5EF4-FFF2-40B4-BE49-F238E27FC236}">
                  <a16:creationId xmlns:a16="http://schemas.microsoft.com/office/drawing/2014/main" id="{E1A7C5EE-2E42-F4EC-96D7-D812E32924F0}"/>
                </a:ext>
              </a:extLst>
            </p:cNvPr>
            <p:cNvGrpSpPr/>
            <p:nvPr/>
          </p:nvGrpSpPr>
          <p:grpSpPr>
            <a:xfrm>
              <a:off x="-266729" y="3931048"/>
              <a:ext cx="3173367" cy="507494"/>
              <a:chOff x="-251641" y="3235806"/>
              <a:chExt cx="3065211" cy="507494"/>
            </a:xfrm>
          </p:grpSpPr>
          <p:sp>
            <p:nvSpPr>
              <p:cNvPr id="28" name="Rectangle: Rounded Corners 27">
                <a:extLst>
                  <a:ext uri="{FF2B5EF4-FFF2-40B4-BE49-F238E27FC236}">
                    <a16:creationId xmlns:a16="http://schemas.microsoft.com/office/drawing/2014/main" id="{1C64DD91-BB21-59F6-A013-6E2DDB67E3A7}"/>
                  </a:ext>
                </a:extLst>
              </p:cNvPr>
              <p:cNvSpPr/>
              <p:nvPr/>
            </p:nvSpPr>
            <p:spPr>
              <a:xfrm>
                <a:off x="-251346" y="3235806"/>
                <a:ext cx="3064916" cy="34925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raphik" panose="020B0503030202060203" pitchFamily="34" charset="0"/>
                  </a:rPr>
                  <a:t>LANGUAGE</a:t>
                </a:r>
              </a:p>
            </p:txBody>
          </p:sp>
          <p:sp>
            <p:nvSpPr>
              <p:cNvPr id="29" name="Freeform 3">
                <a:extLst>
                  <a:ext uri="{FF2B5EF4-FFF2-40B4-BE49-F238E27FC236}">
                    <a16:creationId xmlns:a16="http://schemas.microsoft.com/office/drawing/2014/main" id="{83C9CC9C-2435-7900-370A-34F0D9DADD62}"/>
                  </a:ext>
                </a:extLst>
              </p:cNvPr>
              <p:cNvSpPr/>
              <p:nvPr/>
            </p:nvSpPr>
            <p:spPr>
              <a:xfrm rot="10800000">
                <a:off x="-251641" y="3585056"/>
                <a:ext cx="256714" cy="158244"/>
              </a:xfrm>
              <a:custGeom>
                <a:avLst/>
                <a:gdLst/>
                <a:ahLst/>
                <a:cxnLst/>
                <a:rect l="l" t="t" r="r" b="b"/>
                <a:pathLst>
                  <a:path w="6350000" h="6339840">
                    <a:moveTo>
                      <a:pt x="6350000" y="6339840"/>
                    </a:moveTo>
                    <a:lnTo>
                      <a:pt x="0" y="6339840"/>
                    </a:lnTo>
                    <a:lnTo>
                      <a:pt x="0" y="0"/>
                    </a:lnTo>
                    <a:lnTo>
                      <a:pt x="6350000" y="6339840"/>
                    </a:lnTo>
                    <a:close/>
                  </a:path>
                </a:pathLst>
              </a:custGeom>
              <a:solidFill>
                <a:srgbClr val="00B0F0"/>
              </a:solidFill>
            </p:spPr>
            <p:txBody>
              <a:bodyPr/>
              <a:lstStyle/>
              <a:p>
                <a:endParaRPr lang="en-US"/>
              </a:p>
            </p:txBody>
          </p:sp>
        </p:grpSp>
        <p:grpSp>
          <p:nvGrpSpPr>
            <p:cNvPr id="30" name="Group 29">
              <a:extLst>
                <a:ext uri="{FF2B5EF4-FFF2-40B4-BE49-F238E27FC236}">
                  <a16:creationId xmlns:a16="http://schemas.microsoft.com/office/drawing/2014/main" id="{E6FC9196-B3F9-37E3-03FA-018B12F0624F}"/>
                </a:ext>
              </a:extLst>
            </p:cNvPr>
            <p:cNvGrpSpPr/>
            <p:nvPr/>
          </p:nvGrpSpPr>
          <p:grpSpPr>
            <a:xfrm>
              <a:off x="-266729" y="5334653"/>
              <a:ext cx="3173367" cy="507494"/>
              <a:chOff x="-251641" y="3235806"/>
              <a:chExt cx="3065211" cy="507494"/>
            </a:xfrm>
          </p:grpSpPr>
          <p:sp>
            <p:nvSpPr>
              <p:cNvPr id="31" name="Rectangle: Rounded Corners 30">
                <a:extLst>
                  <a:ext uri="{FF2B5EF4-FFF2-40B4-BE49-F238E27FC236}">
                    <a16:creationId xmlns:a16="http://schemas.microsoft.com/office/drawing/2014/main" id="{5D1262ED-2FFE-F216-F5E9-C6B6F5956600}"/>
                  </a:ext>
                </a:extLst>
              </p:cNvPr>
              <p:cNvSpPr/>
              <p:nvPr/>
            </p:nvSpPr>
            <p:spPr>
              <a:xfrm>
                <a:off x="-251346" y="3235806"/>
                <a:ext cx="3064916" cy="349250"/>
              </a:xfrm>
              <a:prstGeom prst="roundRect">
                <a:avLst>
                  <a:gd name="adj" fmla="val 0"/>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Graphik" panose="020B0503030202060203" pitchFamily="34" charset="0"/>
                  </a:rPr>
                  <a:t>TECHNICAL EXPERTISE</a:t>
                </a:r>
              </a:p>
            </p:txBody>
          </p:sp>
          <p:sp>
            <p:nvSpPr>
              <p:cNvPr id="32" name="Freeform 3">
                <a:extLst>
                  <a:ext uri="{FF2B5EF4-FFF2-40B4-BE49-F238E27FC236}">
                    <a16:creationId xmlns:a16="http://schemas.microsoft.com/office/drawing/2014/main" id="{52D0E865-AC50-A691-40B2-6BA8D8DAE2F7}"/>
                  </a:ext>
                </a:extLst>
              </p:cNvPr>
              <p:cNvSpPr/>
              <p:nvPr/>
            </p:nvSpPr>
            <p:spPr>
              <a:xfrm rot="10800000">
                <a:off x="-251641" y="3585056"/>
                <a:ext cx="256714" cy="158244"/>
              </a:xfrm>
              <a:custGeom>
                <a:avLst/>
                <a:gdLst/>
                <a:ahLst/>
                <a:cxnLst/>
                <a:rect l="l" t="t" r="r" b="b"/>
                <a:pathLst>
                  <a:path w="6350000" h="6339840">
                    <a:moveTo>
                      <a:pt x="6350000" y="6339840"/>
                    </a:moveTo>
                    <a:lnTo>
                      <a:pt x="0" y="6339840"/>
                    </a:lnTo>
                    <a:lnTo>
                      <a:pt x="0" y="0"/>
                    </a:lnTo>
                    <a:lnTo>
                      <a:pt x="6350000" y="6339840"/>
                    </a:lnTo>
                    <a:close/>
                  </a:path>
                </a:pathLst>
              </a:custGeom>
              <a:solidFill>
                <a:srgbClr val="00B0F0"/>
              </a:solidFill>
            </p:spPr>
            <p:txBody>
              <a:bodyPr/>
              <a:lstStyle/>
              <a:p>
                <a:endParaRPr lang="en-US"/>
              </a:p>
            </p:txBody>
          </p:sp>
        </p:grpSp>
        <p:grpSp>
          <p:nvGrpSpPr>
            <p:cNvPr id="33" name="Group 32">
              <a:extLst>
                <a:ext uri="{FF2B5EF4-FFF2-40B4-BE49-F238E27FC236}">
                  <a16:creationId xmlns:a16="http://schemas.microsoft.com/office/drawing/2014/main" id="{62B73AEB-E00A-2874-0A29-4C6E28B2B6E3}"/>
                </a:ext>
              </a:extLst>
            </p:cNvPr>
            <p:cNvGrpSpPr/>
            <p:nvPr/>
          </p:nvGrpSpPr>
          <p:grpSpPr>
            <a:xfrm>
              <a:off x="121422" y="5787976"/>
              <a:ext cx="1324636" cy="134285"/>
              <a:chOff x="4084633" y="3654606"/>
              <a:chExt cx="1324636" cy="134285"/>
            </a:xfrm>
          </p:grpSpPr>
          <p:sp>
            <p:nvSpPr>
              <p:cNvPr id="34" name="TextBox 41">
                <a:extLst>
                  <a:ext uri="{FF2B5EF4-FFF2-40B4-BE49-F238E27FC236}">
                    <a16:creationId xmlns:a16="http://schemas.microsoft.com/office/drawing/2014/main" id="{AF4B96BB-92C5-C144-795F-0AF75F3C8F10}"/>
                  </a:ext>
                </a:extLst>
              </p:cNvPr>
              <p:cNvSpPr txBox="1"/>
              <p:nvPr/>
            </p:nvSpPr>
            <p:spPr>
              <a:xfrm>
                <a:off x="4084633" y="3660315"/>
                <a:ext cx="700903" cy="123111"/>
              </a:xfrm>
              <a:prstGeom prst="rect">
                <a:avLst/>
              </a:prstGeom>
            </p:spPr>
            <p:txBody>
              <a:bodyPr wrap="square" lIns="0" tIns="0" rIns="0" bIns="0" rtlCol="0" anchor="t">
                <a:spAutoFit/>
              </a:bodyPr>
              <a:lstStyle/>
              <a:p>
                <a:r>
                  <a:rPr lang="en-US" sz="800" dirty="0">
                    <a:solidFill>
                      <a:schemeClr val="bg1"/>
                    </a:solidFill>
                    <a:latin typeface="Graphik" panose="020B0503030202060203" pitchFamily="34" charset="77"/>
                  </a:rPr>
                  <a:t>Microsoft SQL</a:t>
                </a:r>
                <a:endParaRPr lang="en-US" sz="800" dirty="0">
                  <a:solidFill>
                    <a:schemeClr val="bg1"/>
                  </a:solidFill>
                  <a:latin typeface="Graphik" panose="020B0503030202060203" pitchFamily="34" charset="0"/>
                </a:endParaRPr>
              </a:p>
            </p:txBody>
          </p:sp>
          <p:pic>
            <p:nvPicPr>
              <p:cNvPr id="35" name="Graphic 34" descr="Star with solid fill">
                <a:extLst>
                  <a:ext uri="{FF2B5EF4-FFF2-40B4-BE49-F238E27FC236}">
                    <a16:creationId xmlns:a16="http://schemas.microsoft.com/office/drawing/2014/main" id="{BFA1016E-909A-27A1-13AB-FA7D942B6D9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28819" y="3660315"/>
                <a:ext cx="128016" cy="128016"/>
              </a:xfrm>
              <a:prstGeom prst="rect">
                <a:avLst/>
              </a:prstGeom>
            </p:spPr>
          </p:pic>
          <p:pic>
            <p:nvPicPr>
              <p:cNvPr id="36" name="Graphic 35" descr="Star with solid fill">
                <a:extLst>
                  <a:ext uri="{FF2B5EF4-FFF2-40B4-BE49-F238E27FC236}">
                    <a16:creationId xmlns:a16="http://schemas.microsoft.com/office/drawing/2014/main" id="{CC2E5400-3E13-8228-B20E-EF07B6EF168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05036" y="3654606"/>
                <a:ext cx="128016" cy="128016"/>
              </a:xfrm>
              <a:prstGeom prst="rect">
                <a:avLst/>
              </a:prstGeom>
            </p:spPr>
          </p:pic>
          <p:pic>
            <p:nvPicPr>
              <p:cNvPr id="37" name="Graphic 36" descr="Star with solid fill">
                <a:extLst>
                  <a:ext uri="{FF2B5EF4-FFF2-40B4-BE49-F238E27FC236}">
                    <a16:creationId xmlns:a16="http://schemas.microsoft.com/office/drawing/2014/main" id="{FC95F515-5DCE-1872-C0DC-2FB36050333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81253" y="3660875"/>
                <a:ext cx="128016" cy="128016"/>
              </a:xfrm>
              <a:prstGeom prst="rect">
                <a:avLst/>
              </a:prstGeom>
            </p:spPr>
          </p:pic>
        </p:grpSp>
        <p:grpSp>
          <p:nvGrpSpPr>
            <p:cNvPr id="57" name="Group 56">
              <a:extLst>
                <a:ext uri="{FF2B5EF4-FFF2-40B4-BE49-F238E27FC236}">
                  <a16:creationId xmlns:a16="http://schemas.microsoft.com/office/drawing/2014/main" id="{8AB5FF0F-5F5D-3924-090E-21BEC8C3A374}"/>
                </a:ext>
              </a:extLst>
            </p:cNvPr>
            <p:cNvGrpSpPr/>
            <p:nvPr/>
          </p:nvGrpSpPr>
          <p:grpSpPr>
            <a:xfrm>
              <a:off x="962926" y="4359420"/>
              <a:ext cx="664342" cy="128016"/>
              <a:chOff x="962926" y="4359420"/>
              <a:chExt cx="664342" cy="128016"/>
            </a:xfrm>
          </p:grpSpPr>
          <p:pic>
            <p:nvPicPr>
              <p:cNvPr id="38" name="Graphic 37" descr="Star with solid fill">
                <a:extLst>
                  <a:ext uri="{FF2B5EF4-FFF2-40B4-BE49-F238E27FC236}">
                    <a16:creationId xmlns:a16="http://schemas.microsoft.com/office/drawing/2014/main" id="{40C059FA-4AAB-944D-0440-423ABF488C3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2926" y="4359420"/>
                <a:ext cx="128016" cy="128016"/>
              </a:xfrm>
              <a:prstGeom prst="rect">
                <a:avLst/>
              </a:prstGeom>
            </p:spPr>
          </p:pic>
          <p:pic>
            <p:nvPicPr>
              <p:cNvPr id="39" name="Graphic 38" descr="Star with solid fill">
                <a:extLst>
                  <a:ext uri="{FF2B5EF4-FFF2-40B4-BE49-F238E27FC236}">
                    <a16:creationId xmlns:a16="http://schemas.microsoft.com/office/drawing/2014/main" id="{9E6AA0DF-F7B1-820F-69AF-0C6F2925B60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6766" y="4359420"/>
                <a:ext cx="128016" cy="128016"/>
              </a:xfrm>
              <a:prstGeom prst="rect">
                <a:avLst/>
              </a:prstGeom>
            </p:spPr>
          </p:pic>
          <p:pic>
            <p:nvPicPr>
              <p:cNvPr id="40" name="Graphic 39" descr="Star with solid fill">
                <a:extLst>
                  <a:ext uri="{FF2B5EF4-FFF2-40B4-BE49-F238E27FC236}">
                    <a16:creationId xmlns:a16="http://schemas.microsoft.com/office/drawing/2014/main" id="{8F525A0B-66F6-EF65-4A8F-E6AE207B6F6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9955" y="4359420"/>
                <a:ext cx="128016" cy="128016"/>
              </a:xfrm>
              <a:prstGeom prst="rect">
                <a:avLst/>
              </a:prstGeom>
            </p:spPr>
          </p:pic>
          <p:pic>
            <p:nvPicPr>
              <p:cNvPr id="41" name="Graphic 40" descr="Star with solid fill">
                <a:extLst>
                  <a:ext uri="{FF2B5EF4-FFF2-40B4-BE49-F238E27FC236}">
                    <a16:creationId xmlns:a16="http://schemas.microsoft.com/office/drawing/2014/main" id="{B9141463-D929-7A81-A478-303A39FBF69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9252" y="4359420"/>
                <a:ext cx="128016" cy="128016"/>
              </a:xfrm>
              <a:prstGeom prst="rect">
                <a:avLst/>
              </a:prstGeom>
            </p:spPr>
          </p:pic>
        </p:grpSp>
        <p:grpSp>
          <p:nvGrpSpPr>
            <p:cNvPr id="51" name="Group 50">
              <a:extLst>
                <a:ext uri="{FF2B5EF4-FFF2-40B4-BE49-F238E27FC236}">
                  <a16:creationId xmlns:a16="http://schemas.microsoft.com/office/drawing/2014/main" id="{C3534458-8D32-4819-98B6-B3CD9382B51B}"/>
                </a:ext>
              </a:extLst>
            </p:cNvPr>
            <p:cNvGrpSpPr/>
            <p:nvPr/>
          </p:nvGrpSpPr>
          <p:grpSpPr>
            <a:xfrm>
              <a:off x="957985" y="4620940"/>
              <a:ext cx="664342" cy="128016"/>
              <a:chOff x="957985" y="4620940"/>
              <a:chExt cx="664342" cy="128016"/>
            </a:xfrm>
          </p:grpSpPr>
          <p:pic>
            <p:nvPicPr>
              <p:cNvPr id="47" name="Graphic 46" descr="Star with solid fill">
                <a:extLst>
                  <a:ext uri="{FF2B5EF4-FFF2-40B4-BE49-F238E27FC236}">
                    <a16:creationId xmlns:a16="http://schemas.microsoft.com/office/drawing/2014/main" id="{334328A5-4501-33FC-1629-A852F40E04B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7985" y="4620940"/>
                <a:ext cx="128016" cy="128016"/>
              </a:xfrm>
              <a:prstGeom prst="rect">
                <a:avLst/>
              </a:prstGeom>
            </p:spPr>
          </p:pic>
          <p:pic>
            <p:nvPicPr>
              <p:cNvPr id="48" name="Graphic 47" descr="Star with solid fill">
                <a:extLst>
                  <a:ext uri="{FF2B5EF4-FFF2-40B4-BE49-F238E27FC236}">
                    <a16:creationId xmlns:a16="http://schemas.microsoft.com/office/drawing/2014/main" id="{2EE89EDC-C68B-9ED0-4E7A-AEDCA1C4BD7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1825" y="4620940"/>
                <a:ext cx="128016" cy="128016"/>
              </a:xfrm>
              <a:prstGeom prst="rect">
                <a:avLst/>
              </a:prstGeom>
            </p:spPr>
          </p:pic>
          <p:pic>
            <p:nvPicPr>
              <p:cNvPr id="49" name="Graphic 48" descr="Star with solid fill">
                <a:extLst>
                  <a:ext uri="{FF2B5EF4-FFF2-40B4-BE49-F238E27FC236}">
                    <a16:creationId xmlns:a16="http://schemas.microsoft.com/office/drawing/2014/main" id="{9D953F25-AA43-395F-C984-02318687B85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5014" y="4620940"/>
                <a:ext cx="128016" cy="128016"/>
              </a:xfrm>
              <a:prstGeom prst="rect">
                <a:avLst/>
              </a:prstGeom>
            </p:spPr>
          </p:pic>
          <p:pic>
            <p:nvPicPr>
              <p:cNvPr id="50" name="Graphic 49" descr="Star with solid fill">
                <a:extLst>
                  <a:ext uri="{FF2B5EF4-FFF2-40B4-BE49-F238E27FC236}">
                    <a16:creationId xmlns:a16="http://schemas.microsoft.com/office/drawing/2014/main" id="{441DFB45-43FB-490A-5347-914B845E3AE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4311" y="4620940"/>
                <a:ext cx="128016" cy="128016"/>
              </a:xfrm>
              <a:prstGeom prst="rect">
                <a:avLst/>
              </a:prstGeom>
            </p:spPr>
          </p:pic>
        </p:grpSp>
        <p:grpSp>
          <p:nvGrpSpPr>
            <p:cNvPr id="52" name="Group 51">
              <a:extLst>
                <a:ext uri="{FF2B5EF4-FFF2-40B4-BE49-F238E27FC236}">
                  <a16:creationId xmlns:a16="http://schemas.microsoft.com/office/drawing/2014/main" id="{A5C33611-FCA9-D613-5618-A531ECA792AC}"/>
                </a:ext>
              </a:extLst>
            </p:cNvPr>
            <p:cNvGrpSpPr/>
            <p:nvPr/>
          </p:nvGrpSpPr>
          <p:grpSpPr>
            <a:xfrm>
              <a:off x="954605" y="4882460"/>
              <a:ext cx="664342" cy="128016"/>
              <a:chOff x="957985" y="4620940"/>
              <a:chExt cx="664342" cy="128016"/>
            </a:xfrm>
          </p:grpSpPr>
          <p:pic>
            <p:nvPicPr>
              <p:cNvPr id="53" name="Graphic 52" descr="Star with solid fill">
                <a:extLst>
                  <a:ext uri="{FF2B5EF4-FFF2-40B4-BE49-F238E27FC236}">
                    <a16:creationId xmlns:a16="http://schemas.microsoft.com/office/drawing/2014/main" id="{E5D06CB4-0F52-C092-A227-571FC3F172C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57985" y="4620940"/>
                <a:ext cx="128016" cy="128016"/>
              </a:xfrm>
              <a:prstGeom prst="rect">
                <a:avLst/>
              </a:prstGeom>
            </p:spPr>
          </p:pic>
          <p:pic>
            <p:nvPicPr>
              <p:cNvPr id="54" name="Graphic 53" descr="Star with solid fill">
                <a:extLst>
                  <a:ext uri="{FF2B5EF4-FFF2-40B4-BE49-F238E27FC236}">
                    <a16:creationId xmlns:a16="http://schemas.microsoft.com/office/drawing/2014/main" id="{03078CB4-9006-2383-C313-9E39DCF464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1825" y="4620940"/>
                <a:ext cx="128016" cy="128016"/>
              </a:xfrm>
              <a:prstGeom prst="rect">
                <a:avLst/>
              </a:prstGeom>
            </p:spPr>
          </p:pic>
          <p:pic>
            <p:nvPicPr>
              <p:cNvPr id="55" name="Graphic 54" descr="Star with solid fill">
                <a:extLst>
                  <a:ext uri="{FF2B5EF4-FFF2-40B4-BE49-F238E27FC236}">
                    <a16:creationId xmlns:a16="http://schemas.microsoft.com/office/drawing/2014/main" id="{86C9C3A5-A92C-2FCB-46E4-746EA21E0F3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315014" y="4620940"/>
                <a:ext cx="128016" cy="128016"/>
              </a:xfrm>
              <a:prstGeom prst="rect">
                <a:avLst/>
              </a:prstGeom>
            </p:spPr>
          </p:pic>
          <p:pic>
            <p:nvPicPr>
              <p:cNvPr id="56" name="Graphic 55" descr="Star with solid fill">
                <a:extLst>
                  <a:ext uri="{FF2B5EF4-FFF2-40B4-BE49-F238E27FC236}">
                    <a16:creationId xmlns:a16="http://schemas.microsoft.com/office/drawing/2014/main" id="{254D34BE-8262-0C3B-FB88-05D10825F55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494311" y="4620940"/>
                <a:ext cx="128016" cy="128016"/>
              </a:xfrm>
              <a:prstGeom prst="rect">
                <a:avLst/>
              </a:prstGeom>
            </p:spPr>
          </p:pic>
        </p:grpSp>
        <p:grpSp>
          <p:nvGrpSpPr>
            <p:cNvPr id="63" name="Group 62">
              <a:extLst>
                <a:ext uri="{FF2B5EF4-FFF2-40B4-BE49-F238E27FC236}">
                  <a16:creationId xmlns:a16="http://schemas.microsoft.com/office/drawing/2014/main" id="{7056D44C-8963-37CB-8928-52C376A4A63D}"/>
                </a:ext>
              </a:extLst>
            </p:cNvPr>
            <p:cNvGrpSpPr/>
            <p:nvPr/>
          </p:nvGrpSpPr>
          <p:grpSpPr>
            <a:xfrm>
              <a:off x="128607" y="5997688"/>
              <a:ext cx="1324636" cy="134285"/>
              <a:chOff x="4084633" y="3654606"/>
              <a:chExt cx="1324636" cy="134285"/>
            </a:xfrm>
          </p:grpSpPr>
          <p:sp>
            <p:nvSpPr>
              <p:cNvPr id="64" name="TextBox 41">
                <a:extLst>
                  <a:ext uri="{FF2B5EF4-FFF2-40B4-BE49-F238E27FC236}">
                    <a16:creationId xmlns:a16="http://schemas.microsoft.com/office/drawing/2014/main" id="{A3F3E747-F66D-E0A9-C5F8-CC390117AE80}"/>
                  </a:ext>
                </a:extLst>
              </p:cNvPr>
              <p:cNvSpPr txBox="1"/>
              <p:nvPr/>
            </p:nvSpPr>
            <p:spPr>
              <a:xfrm>
                <a:off x="4084633" y="3660315"/>
                <a:ext cx="700903" cy="123111"/>
              </a:xfrm>
              <a:prstGeom prst="rect">
                <a:avLst/>
              </a:prstGeom>
            </p:spPr>
            <p:txBody>
              <a:bodyPr wrap="square" lIns="0" tIns="0" rIns="0" bIns="0" rtlCol="0" anchor="t">
                <a:spAutoFit/>
              </a:bodyPr>
              <a:lstStyle/>
              <a:p>
                <a:r>
                  <a:rPr lang="en-US" sz="800" dirty="0">
                    <a:solidFill>
                      <a:schemeClr val="bg1"/>
                    </a:solidFill>
                    <a:latin typeface="Graphik" panose="020B0503030202060203" pitchFamily="34" charset="77"/>
                  </a:rPr>
                  <a:t>Postman</a:t>
                </a:r>
                <a:endParaRPr lang="en-US" sz="800" dirty="0">
                  <a:solidFill>
                    <a:schemeClr val="bg1"/>
                  </a:solidFill>
                  <a:latin typeface="Graphik" panose="020B0503030202060203" pitchFamily="34" charset="0"/>
                </a:endParaRPr>
              </a:p>
            </p:txBody>
          </p:sp>
          <p:pic>
            <p:nvPicPr>
              <p:cNvPr id="65" name="Graphic 64" descr="Star with solid fill">
                <a:extLst>
                  <a:ext uri="{FF2B5EF4-FFF2-40B4-BE49-F238E27FC236}">
                    <a16:creationId xmlns:a16="http://schemas.microsoft.com/office/drawing/2014/main" id="{5592E2AB-2114-3869-4455-8805027FCF3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28819" y="3660315"/>
                <a:ext cx="128016" cy="128016"/>
              </a:xfrm>
              <a:prstGeom prst="rect">
                <a:avLst/>
              </a:prstGeom>
            </p:spPr>
          </p:pic>
          <p:pic>
            <p:nvPicPr>
              <p:cNvPr id="66" name="Graphic 65" descr="Star with solid fill">
                <a:extLst>
                  <a:ext uri="{FF2B5EF4-FFF2-40B4-BE49-F238E27FC236}">
                    <a16:creationId xmlns:a16="http://schemas.microsoft.com/office/drawing/2014/main" id="{00A4D513-F784-FE4F-F5CE-666DF903E27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05036" y="3654606"/>
                <a:ext cx="128016" cy="128016"/>
              </a:xfrm>
              <a:prstGeom prst="rect">
                <a:avLst/>
              </a:prstGeom>
            </p:spPr>
          </p:pic>
          <p:pic>
            <p:nvPicPr>
              <p:cNvPr id="67" name="Graphic 66" descr="Star with solid fill">
                <a:extLst>
                  <a:ext uri="{FF2B5EF4-FFF2-40B4-BE49-F238E27FC236}">
                    <a16:creationId xmlns:a16="http://schemas.microsoft.com/office/drawing/2014/main" id="{9DD2ABCB-9C3D-BEFA-B4E1-EEC1C7FE88E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81253" y="3660875"/>
                <a:ext cx="128016" cy="128016"/>
              </a:xfrm>
              <a:prstGeom prst="rect">
                <a:avLst/>
              </a:prstGeom>
            </p:spPr>
          </p:pic>
        </p:grpSp>
        <p:grpSp>
          <p:nvGrpSpPr>
            <p:cNvPr id="68" name="Group 67">
              <a:extLst>
                <a:ext uri="{FF2B5EF4-FFF2-40B4-BE49-F238E27FC236}">
                  <a16:creationId xmlns:a16="http://schemas.microsoft.com/office/drawing/2014/main" id="{133026BE-E9CE-F85E-81CF-C6FF8369C1C9}"/>
                </a:ext>
              </a:extLst>
            </p:cNvPr>
            <p:cNvGrpSpPr/>
            <p:nvPr/>
          </p:nvGrpSpPr>
          <p:grpSpPr>
            <a:xfrm>
              <a:off x="128607" y="6203809"/>
              <a:ext cx="1324636" cy="134285"/>
              <a:chOff x="4084633" y="3654606"/>
              <a:chExt cx="1324636" cy="134285"/>
            </a:xfrm>
          </p:grpSpPr>
          <p:sp>
            <p:nvSpPr>
              <p:cNvPr id="69" name="TextBox 41">
                <a:extLst>
                  <a:ext uri="{FF2B5EF4-FFF2-40B4-BE49-F238E27FC236}">
                    <a16:creationId xmlns:a16="http://schemas.microsoft.com/office/drawing/2014/main" id="{A6651209-E1E4-B942-5428-9A560051B8C9}"/>
                  </a:ext>
                </a:extLst>
              </p:cNvPr>
              <p:cNvSpPr txBox="1"/>
              <p:nvPr/>
            </p:nvSpPr>
            <p:spPr>
              <a:xfrm>
                <a:off x="4084633" y="3660315"/>
                <a:ext cx="700903" cy="123111"/>
              </a:xfrm>
              <a:prstGeom prst="rect">
                <a:avLst/>
              </a:prstGeom>
            </p:spPr>
            <p:txBody>
              <a:bodyPr wrap="square" lIns="0" tIns="0" rIns="0" bIns="0" rtlCol="0" anchor="t">
                <a:spAutoFit/>
              </a:bodyPr>
              <a:lstStyle/>
              <a:p>
                <a:r>
                  <a:rPr lang="en-US" sz="800" dirty="0">
                    <a:solidFill>
                      <a:schemeClr val="bg1"/>
                    </a:solidFill>
                    <a:latin typeface="Graphik" panose="020B0503030202060203" pitchFamily="34" charset="77"/>
                  </a:rPr>
                  <a:t>C#</a:t>
                </a:r>
                <a:endParaRPr lang="en-US" sz="800" dirty="0">
                  <a:solidFill>
                    <a:schemeClr val="bg1"/>
                  </a:solidFill>
                  <a:latin typeface="Graphik" panose="020B0503030202060203" pitchFamily="34" charset="0"/>
                </a:endParaRPr>
              </a:p>
            </p:txBody>
          </p:sp>
          <p:pic>
            <p:nvPicPr>
              <p:cNvPr id="70" name="Graphic 69" descr="Star with solid fill">
                <a:extLst>
                  <a:ext uri="{FF2B5EF4-FFF2-40B4-BE49-F238E27FC236}">
                    <a16:creationId xmlns:a16="http://schemas.microsoft.com/office/drawing/2014/main" id="{E6CF9D96-A324-C11B-D1A6-2FA4C92A842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28819" y="3660315"/>
                <a:ext cx="128016" cy="128016"/>
              </a:xfrm>
              <a:prstGeom prst="rect">
                <a:avLst/>
              </a:prstGeom>
            </p:spPr>
          </p:pic>
          <p:pic>
            <p:nvPicPr>
              <p:cNvPr id="71" name="Graphic 70" descr="Star with solid fill">
                <a:extLst>
                  <a:ext uri="{FF2B5EF4-FFF2-40B4-BE49-F238E27FC236}">
                    <a16:creationId xmlns:a16="http://schemas.microsoft.com/office/drawing/2014/main" id="{321152EB-7710-3D53-D66B-50EFFE13AA4D}"/>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05036" y="3654606"/>
                <a:ext cx="128016" cy="128016"/>
              </a:xfrm>
              <a:prstGeom prst="rect">
                <a:avLst/>
              </a:prstGeom>
            </p:spPr>
          </p:pic>
          <p:pic>
            <p:nvPicPr>
              <p:cNvPr id="72" name="Graphic 71" descr="Star with solid fill">
                <a:extLst>
                  <a:ext uri="{FF2B5EF4-FFF2-40B4-BE49-F238E27FC236}">
                    <a16:creationId xmlns:a16="http://schemas.microsoft.com/office/drawing/2014/main" id="{C1955E54-9B77-AF46-87B2-5C3EEDAD93E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81253" y="3660875"/>
                <a:ext cx="128016" cy="128016"/>
              </a:xfrm>
              <a:prstGeom prst="rect">
                <a:avLst/>
              </a:prstGeom>
            </p:spPr>
          </p:pic>
        </p:grpSp>
        <p:grpSp>
          <p:nvGrpSpPr>
            <p:cNvPr id="74" name="Group 73">
              <a:extLst>
                <a:ext uri="{FF2B5EF4-FFF2-40B4-BE49-F238E27FC236}">
                  <a16:creationId xmlns:a16="http://schemas.microsoft.com/office/drawing/2014/main" id="{AF54A6AE-937D-00A0-27E9-3AA4A5CD136A}"/>
                </a:ext>
              </a:extLst>
            </p:cNvPr>
            <p:cNvGrpSpPr/>
            <p:nvPr/>
          </p:nvGrpSpPr>
          <p:grpSpPr>
            <a:xfrm>
              <a:off x="128607" y="6409930"/>
              <a:ext cx="1324636" cy="134285"/>
              <a:chOff x="4084633" y="3654606"/>
              <a:chExt cx="1324636" cy="134285"/>
            </a:xfrm>
          </p:grpSpPr>
          <p:sp>
            <p:nvSpPr>
              <p:cNvPr id="75" name="TextBox 41">
                <a:extLst>
                  <a:ext uri="{FF2B5EF4-FFF2-40B4-BE49-F238E27FC236}">
                    <a16:creationId xmlns:a16="http://schemas.microsoft.com/office/drawing/2014/main" id="{B18580CB-40EE-C5A9-22EC-B15203769784}"/>
                  </a:ext>
                </a:extLst>
              </p:cNvPr>
              <p:cNvSpPr txBox="1"/>
              <p:nvPr/>
            </p:nvSpPr>
            <p:spPr>
              <a:xfrm>
                <a:off x="4084633" y="3660315"/>
                <a:ext cx="700903" cy="123111"/>
              </a:xfrm>
              <a:prstGeom prst="rect">
                <a:avLst/>
              </a:prstGeom>
            </p:spPr>
            <p:txBody>
              <a:bodyPr wrap="square" lIns="0" tIns="0" rIns="0" bIns="0" rtlCol="0" anchor="t">
                <a:spAutoFit/>
              </a:bodyPr>
              <a:lstStyle/>
              <a:p>
                <a:r>
                  <a:rPr lang="en-US" sz="800" dirty="0">
                    <a:solidFill>
                      <a:schemeClr val="bg1"/>
                    </a:solidFill>
                    <a:latin typeface="Graphik" panose="020B0503030202060203" pitchFamily="34" charset="77"/>
                  </a:rPr>
                  <a:t>ReactJS</a:t>
                </a:r>
                <a:endParaRPr lang="en-US" sz="800" dirty="0">
                  <a:solidFill>
                    <a:schemeClr val="bg1"/>
                  </a:solidFill>
                  <a:latin typeface="Graphik" panose="020B0503030202060203" pitchFamily="34" charset="0"/>
                </a:endParaRPr>
              </a:p>
            </p:txBody>
          </p:sp>
          <p:pic>
            <p:nvPicPr>
              <p:cNvPr id="76" name="Graphic 75" descr="Star with solid fill">
                <a:extLst>
                  <a:ext uri="{FF2B5EF4-FFF2-40B4-BE49-F238E27FC236}">
                    <a16:creationId xmlns:a16="http://schemas.microsoft.com/office/drawing/2014/main" id="{5A025F10-D95C-5D9F-720B-752393FF03C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4928819" y="3660315"/>
                <a:ext cx="128016" cy="128016"/>
              </a:xfrm>
              <a:prstGeom prst="rect">
                <a:avLst/>
              </a:prstGeom>
            </p:spPr>
          </p:pic>
          <p:pic>
            <p:nvPicPr>
              <p:cNvPr id="77" name="Graphic 76" descr="Star with solid fill">
                <a:extLst>
                  <a:ext uri="{FF2B5EF4-FFF2-40B4-BE49-F238E27FC236}">
                    <a16:creationId xmlns:a16="http://schemas.microsoft.com/office/drawing/2014/main" id="{220860FD-7EFE-6070-2E55-373A5CA8BF0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105036" y="3654606"/>
                <a:ext cx="128016" cy="128016"/>
              </a:xfrm>
              <a:prstGeom prst="rect">
                <a:avLst/>
              </a:prstGeom>
            </p:spPr>
          </p:pic>
          <p:pic>
            <p:nvPicPr>
              <p:cNvPr id="78" name="Graphic 77" descr="Star with solid fill">
                <a:extLst>
                  <a:ext uri="{FF2B5EF4-FFF2-40B4-BE49-F238E27FC236}">
                    <a16:creationId xmlns:a16="http://schemas.microsoft.com/office/drawing/2014/main" id="{6BFF43B5-E0DD-C7A2-5B4D-76C6BB7B094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81253" y="3660875"/>
                <a:ext cx="128016" cy="128016"/>
              </a:xfrm>
              <a:prstGeom prst="rect">
                <a:avLst/>
              </a:prstGeom>
            </p:spPr>
          </p:pic>
        </p:grpSp>
        <p:grpSp>
          <p:nvGrpSpPr>
            <p:cNvPr id="126" name="Group 125">
              <a:extLst>
                <a:ext uri="{FF2B5EF4-FFF2-40B4-BE49-F238E27FC236}">
                  <a16:creationId xmlns:a16="http://schemas.microsoft.com/office/drawing/2014/main" id="{7431D411-C08C-BA78-F8BF-82852021904F}"/>
                </a:ext>
              </a:extLst>
            </p:cNvPr>
            <p:cNvGrpSpPr/>
            <p:nvPr/>
          </p:nvGrpSpPr>
          <p:grpSpPr>
            <a:xfrm>
              <a:off x="121422" y="6608589"/>
              <a:ext cx="1148419" cy="133725"/>
              <a:chOff x="121422" y="6608589"/>
              <a:chExt cx="1148419" cy="133725"/>
            </a:xfrm>
          </p:grpSpPr>
          <p:sp>
            <p:nvSpPr>
              <p:cNvPr id="80" name="TextBox 41">
                <a:extLst>
                  <a:ext uri="{FF2B5EF4-FFF2-40B4-BE49-F238E27FC236}">
                    <a16:creationId xmlns:a16="http://schemas.microsoft.com/office/drawing/2014/main" id="{047470C4-5F43-7E3A-A767-7B650018BD3D}"/>
                  </a:ext>
                </a:extLst>
              </p:cNvPr>
              <p:cNvSpPr txBox="1"/>
              <p:nvPr/>
            </p:nvSpPr>
            <p:spPr>
              <a:xfrm>
                <a:off x="121422" y="6614298"/>
                <a:ext cx="700903" cy="123111"/>
              </a:xfrm>
              <a:prstGeom prst="rect">
                <a:avLst/>
              </a:prstGeom>
            </p:spPr>
            <p:txBody>
              <a:bodyPr wrap="square" lIns="0" tIns="0" rIns="0" bIns="0" rtlCol="0" anchor="t">
                <a:spAutoFit/>
              </a:bodyPr>
              <a:lstStyle/>
              <a:p>
                <a:r>
                  <a:rPr lang="en-US" sz="800" dirty="0">
                    <a:solidFill>
                      <a:schemeClr val="bg1"/>
                    </a:solidFill>
                    <a:latin typeface="Graphik" panose="020B0503030202060203" pitchFamily="34" charset="77"/>
                  </a:rPr>
                  <a:t>NodeJS</a:t>
                </a:r>
                <a:endParaRPr lang="en-US" sz="800" dirty="0">
                  <a:solidFill>
                    <a:schemeClr val="bg1"/>
                  </a:solidFill>
                  <a:latin typeface="Graphik" panose="020B0503030202060203" pitchFamily="34" charset="0"/>
                </a:endParaRPr>
              </a:p>
            </p:txBody>
          </p:sp>
          <p:pic>
            <p:nvPicPr>
              <p:cNvPr id="81" name="Graphic 80" descr="Star with solid fill">
                <a:extLst>
                  <a:ext uri="{FF2B5EF4-FFF2-40B4-BE49-F238E27FC236}">
                    <a16:creationId xmlns:a16="http://schemas.microsoft.com/office/drawing/2014/main" id="{6F34106B-11DE-6FD4-A383-3A48363ECEA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5608" y="6614298"/>
                <a:ext cx="128016" cy="128016"/>
              </a:xfrm>
              <a:prstGeom prst="rect">
                <a:avLst/>
              </a:prstGeom>
            </p:spPr>
          </p:pic>
          <p:pic>
            <p:nvPicPr>
              <p:cNvPr id="82" name="Graphic 81" descr="Star with solid fill">
                <a:extLst>
                  <a:ext uri="{FF2B5EF4-FFF2-40B4-BE49-F238E27FC236}">
                    <a16:creationId xmlns:a16="http://schemas.microsoft.com/office/drawing/2014/main" id="{B3977B07-498F-3A2B-D738-B76DDBE2488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141825" y="6608589"/>
                <a:ext cx="128016" cy="128016"/>
              </a:xfrm>
              <a:prstGeom prst="rect">
                <a:avLst/>
              </a:prstGeom>
            </p:spPr>
          </p:pic>
        </p:grpSp>
      </p:grpSp>
      <p:sp>
        <p:nvSpPr>
          <p:cNvPr id="84" name="TextBox 41">
            <a:extLst>
              <a:ext uri="{FF2B5EF4-FFF2-40B4-BE49-F238E27FC236}">
                <a16:creationId xmlns:a16="http://schemas.microsoft.com/office/drawing/2014/main" id="{4F69FECF-BA1B-9C7B-4369-95961B49513A}"/>
              </a:ext>
            </a:extLst>
          </p:cNvPr>
          <p:cNvSpPr txBox="1"/>
          <p:nvPr/>
        </p:nvSpPr>
        <p:spPr>
          <a:xfrm>
            <a:off x="3401510" y="280268"/>
            <a:ext cx="1767953" cy="246221"/>
          </a:xfrm>
          <a:prstGeom prst="rect">
            <a:avLst/>
          </a:prstGeom>
        </p:spPr>
        <p:txBody>
          <a:bodyPr wrap="square" lIns="0" tIns="0" rIns="0" bIns="0" rtlCol="0" anchor="t">
            <a:spAutoFit/>
          </a:bodyPr>
          <a:lstStyle/>
          <a:p>
            <a:r>
              <a:rPr lang="en-US" sz="1600" b="1" dirty="0">
                <a:solidFill>
                  <a:srgbClr val="0070C0"/>
                </a:solidFill>
                <a:latin typeface="Graphik" panose="020B0503030202060203" pitchFamily="34" charset="0"/>
              </a:rPr>
              <a:t>BACKGROUND</a:t>
            </a:r>
          </a:p>
        </p:txBody>
      </p:sp>
      <p:sp>
        <p:nvSpPr>
          <p:cNvPr id="85" name="TextBox 47">
            <a:extLst>
              <a:ext uri="{FF2B5EF4-FFF2-40B4-BE49-F238E27FC236}">
                <a16:creationId xmlns:a16="http://schemas.microsoft.com/office/drawing/2014/main" id="{DEF08D09-0357-3013-48D1-BF0D52B5B4F7}"/>
              </a:ext>
            </a:extLst>
          </p:cNvPr>
          <p:cNvSpPr txBox="1"/>
          <p:nvPr/>
        </p:nvSpPr>
        <p:spPr>
          <a:xfrm>
            <a:off x="3401510" y="618757"/>
            <a:ext cx="6172122" cy="553998"/>
          </a:xfrm>
          <a:prstGeom prst="rect">
            <a:avLst/>
          </a:prstGeom>
        </p:spPr>
        <p:txBody>
          <a:bodyPr wrap="square" lIns="0" tIns="0" rIns="0" bIns="0" rtlCol="0" anchor="t">
            <a:spAutoFit/>
          </a:bodyPr>
          <a:lstStyle/>
          <a:p>
            <a:pPr algn="just"/>
            <a:r>
              <a:rPr lang="en-US" sz="900" dirty="0">
                <a:latin typeface="Graphik" panose="020B0503030202060203" pitchFamily="34" charset="0"/>
              </a:rPr>
              <a:t>Currently working as a </a:t>
            </a:r>
            <a:r>
              <a:rPr lang="en-US" sz="900" b="1" dirty="0">
                <a:latin typeface="Graphik" panose="020B0503030202060203" pitchFamily="34" charset="0"/>
              </a:rPr>
              <a:t>Boomi Developer</a:t>
            </a:r>
            <a:r>
              <a:rPr lang="en-US" sz="900" dirty="0">
                <a:latin typeface="Graphik" panose="020B0503030202060203" pitchFamily="34" charset="0"/>
              </a:rPr>
              <a:t> for the </a:t>
            </a:r>
            <a:r>
              <a:rPr lang="en-US" sz="900" b="1" dirty="0">
                <a:latin typeface="Graphik" panose="020B0503030202060203" pitchFamily="34" charset="0"/>
              </a:rPr>
              <a:t>TIBCO Replatform – Exelon project</a:t>
            </a:r>
            <a:r>
              <a:rPr lang="en-US" sz="900" dirty="0">
                <a:latin typeface="Graphik" panose="020B0503030202060203" pitchFamily="34" charset="0"/>
              </a:rPr>
              <a:t>, where I’ve spent the past 11 months building and configuring integration processes for assigned services. My responsibilities include designing Boomi processes, performing API testing using Postman, and conducting smoke testing to ensure deployment stability.</a:t>
            </a:r>
          </a:p>
        </p:txBody>
      </p:sp>
      <p:sp>
        <p:nvSpPr>
          <p:cNvPr id="86" name="TextBox 41">
            <a:extLst>
              <a:ext uri="{FF2B5EF4-FFF2-40B4-BE49-F238E27FC236}">
                <a16:creationId xmlns:a16="http://schemas.microsoft.com/office/drawing/2014/main" id="{A4DCA26B-5635-890F-C737-D95608526F63}"/>
              </a:ext>
            </a:extLst>
          </p:cNvPr>
          <p:cNvSpPr txBox="1"/>
          <p:nvPr/>
        </p:nvSpPr>
        <p:spPr>
          <a:xfrm>
            <a:off x="3412120" y="1538114"/>
            <a:ext cx="2220619" cy="246221"/>
          </a:xfrm>
          <a:prstGeom prst="rect">
            <a:avLst/>
          </a:prstGeom>
        </p:spPr>
        <p:txBody>
          <a:bodyPr wrap="square" lIns="0" tIns="0" rIns="0" bIns="0" rtlCol="0" anchor="t">
            <a:spAutoFit/>
          </a:bodyPr>
          <a:lstStyle/>
          <a:p>
            <a:r>
              <a:rPr lang="en-US" sz="1600" b="1" dirty="0">
                <a:solidFill>
                  <a:srgbClr val="0070C0"/>
                </a:solidFill>
                <a:latin typeface="Graphik" panose="020B0503030202060203" pitchFamily="34" charset="0"/>
              </a:rPr>
              <a:t>SKILLS</a:t>
            </a:r>
          </a:p>
        </p:txBody>
      </p:sp>
      <p:sp>
        <p:nvSpPr>
          <p:cNvPr id="87" name="TextBox 47">
            <a:extLst>
              <a:ext uri="{FF2B5EF4-FFF2-40B4-BE49-F238E27FC236}">
                <a16:creationId xmlns:a16="http://schemas.microsoft.com/office/drawing/2014/main" id="{0B110BC4-8BE0-2767-AA3E-7BAB3FAF928D}"/>
              </a:ext>
            </a:extLst>
          </p:cNvPr>
          <p:cNvSpPr txBox="1"/>
          <p:nvPr/>
        </p:nvSpPr>
        <p:spPr>
          <a:xfrm>
            <a:off x="3412120" y="4062981"/>
            <a:ext cx="1884069" cy="161583"/>
          </a:xfrm>
          <a:prstGeom prst="rect">
            <a:avLst/>
          </a:prstGeom>
        </p:spPr>
        <p:txBody>
          <a:bodyPr wrap="square" lIns="0" tIns="0" rIns="0" bIns="0" numCol="2" rtlCol="0" anchor="t">
            <a:spAutoFit/>
          </a:bodyPr>
          <a:lstStyle/>
          <a:p>
            <a:r>
              <a:rPr lang="en-PH" sz="1050" b="1" dirty="0">
                <a:latin typeface="Graphik" panose="020B0503030202060203" pitchFamily="34" charset="0"/>
              </a:rPr>
              <a:t>Programming Languages</a:t>
            </a:r>
          </a:p>
        </p:txBody>
      </p:sp>
      <p:sp>
        <p:nvSpPr>
          <p:cNvPr id="88" name="TextBox 47">
            <a:extLst>
              <a:ext uri="{FF2B5EF4-FFF2-40B4-BE49-F238E27FC236}">
                <a16:creationId xmlns:a16="http://schemas.microsoft.com/office/drawing/2014/main" id="{1956542A-E1E3-C951-8694-07C202A10AA8}"/>
              </a:ext>
            </a:extLst>
          </p:cNvPr>
          <p:cNvSpPr txBox="1"/>
          <p:nvPr/>
        </p:nvSpPr>
        <p:spPr>
          <a:xfrm>
            <a:off x="3401510" y="1891993"/>
            <a:ext cx="1884069" cy="161583"/>
          </a:xfrm>
          <a:prstGeom prst="rect">
            <a:avLst/>
          </a:prstGeom>
        </p:spPr>
        <p:txBody>
          <a:bodyPr wrap="square" lIns="0" tIns="0" rIns="0" bIns="0" numCol="2" rtlCol="0" anchor="t">
            <a:spAutoFit/>
          </a:bodyPr>
          <a:lstStyle/>
          <a:p>
            <a:r>
              <a:rPr lang="en-PH" sz="1050" b="1" dirty="0">
                <a:latin typeface="Graphik" panose="020B0503030202060203" pitchFamily="34" charset="0"/>
              </a:rPr>
              <a:t>Primary Skill</a:t>
            </a:r>
          </a:p>
        </p:txBody>
      </p:sp>
      <p:sp>
        <p:nvSpPr>
          <p:cNvPr id="89" name="TextBox 47">
            <a:extLst>
              <a:ext uri="{FF2B5EF4-FFF2-40B4-BE49-F238E27FC236}">
                <a16:creationId xmlns:a16="http://schemas.microsoft.com/office/drawing/2014/main" id="{11E7FD51-2CA5-9893-B6B3-F1D2D1D45608}"/>
              </a:ext>
            </a:extLst>
          </p:cNvPr>
          <p:cNvSpPr txBox="1"/>
          <p:nvPr/>
        </p:nvSpPr>
        <p:spPr>
          <a:xfrm>
            <a:off x="3412121" y="2435974"/>
            <a:ext cx="1521830" cy="161583"/>
          </a:xfrm>
          <a:prstGeom prst="rect">
            <a:avLst/>
          </a:prstGeom>
        </p:spPr>
        <p:txBody>
          <a:bodyPr wrap="square" lIns="0" tIns="0" rIns="0" bIns="0" numCol="2" rtlCol="0" anchor="t">
            <a:spAutoFit/>
          </a:bodyPr>
          <a:lstStyle/>
          <a:p>
            <a:r>
              <a:rPr lang="en-PH" sz="1050" b="1" dirty="0">
                <a:latin typeface="Graphik" panose="020B0503030202060203" pitchFamily="34" charset="0"/>
              </a:rPr>
              <a:t>Secondary Skill</a:t>
            </a:r>
          </a:p>
        </p:txBody>
      </p:sp>
      <p:sp>
        <p:nvSpPr>
          <p:cNvPr id="90" name="TextBox 47">
            <a:extLst>
              <a:ext uri="{FF2B5EF4-FFF2-40B4-BE49-F238E27FC236}">
                <a16:creationId xmlns:a16="http://schemas.microsoft.com/office/drawing/2014/main" id="{099EB618-45A6-921A-CF04-1E2BECE03B31}"/>
              </a:ext>
            </a:extLst>
          </p:cNvPr>
          <p:cNvSpPr txBox="1"/>
          <p:nvPr/>
        </p:nvSpPr>
        <p:spPr>
          <a:xfrm>
            <a:off x="3401510" y="2087358"/>
            <a:ext cx="4364024" cy="138499"/>
          </a:xfrm>
          <a:prstGeom prst="rect">
            <a:avLst/>
          </a:prstGeom>
        </p:spPr>
        <p:txBody>
          <a:bodyPr wrap="square" lIns="0" tIns="0" rIns="0" bIns="0" numCol="2" rtlCol="0" anchor="t">
            <a:spAutoFit/>
          </a:bodyPr>
          <a:lstStyle/>
          <a:p>
            <a:r>
              <a:rPr lang="en-PH" sz="900" dirty="0">
                <a:latin typeface="Graphik"/>
              </a:rPr>
              <a:t>Boomi Atmosphere Integration</a:t>
            </a:r>
            <a:endParaRPr lang="en-US" dirty="0"/>
          </a:p>
        </p:txBody>
      </p:sp>
      <p:sp>
        <p:nvSpPr>
          <p:cNvPr id="91" name="TextBox 47">
            <a:extLst>
              <a:ext uri="{FF2B5EF4-FFF2-40B4-BE49-F238E27FC236}">
                <a16:creationId xmlns:a16="http://schemas.microsoft.com/office/drawing/2014/main" id="{C55273B7-4A5B-32CA-C338-6016D0A0A10D}"/>
              </a:ext>
            </a:extLst>
          </p:cNvPr>
          <p:cNvSpPr txBox="1"/>
          <p:nvPr/>
        </p:nvSpPr>
        <p:spPr>
          <a:xfrm>
            <a:off x="3401510" y="2635966"/>
            <a:ext cx="4364024" cy="138499"/>
          </a:xfrm>
          <a:prstGeom prst="rect">
            <a:avLst/>
          </a:prstGeom>
        </p:spPr>
        <p:txBody>
          <a:bodyPr wrap="square" lIns="0" tIns="0" rIns="0" bIns="0" numCol="2" rtlCol="0" anchor="t">
            <a:spAutoFit/>
          </a:bodyPr>
          <a:lstStyle/>
          <a:p>
            <a:r>
              <a:rPr lang="en-PH" sz="900" dirty="0">
                <a:latin typeface="Graphik"/>
              </a:rPr>
              <a:t>Manual Testing</a:t>
            </a:r>
            <a:endParaRPr lang="en-US" dirty="0"/>
          </a:p>
        </p:txBody>
      </p:sp>
      <p:sp>
        <p:nvSpPr>
          <p:cNvPr id="92" name="TextBox 47">
            <a:extLst>
              <a:ext uri="{FF2B5EF4-FFF2-40B4-BE49-F238E27FC236}">
                <a16:creationId xmlns:a16="http://schemas.microsoft.com/office/drawing/2014/main" id="{E5E65F54-E68A-66A9-BE16-BB20134315B5}"/>
              </a:ext>
            </a:extLst>
          </p:cNvPr>
          <p:cNvSpPr txBox="1"/>
          <p:nvPr/>
        </p:nvSpPr>
        <p:spPr>
          <a:xfrm>
            <a:off x="3412120" y="2812874"/>
            <a:ext cx="4364024" cy="138499"/>
          </a:xfrm>
          <a:prstGeom prst="rect">
            <a:avLst/>
          </a:prstGeom>
        </p:spPr>
        <p:txBody>
          <a:bodyPr wrap="square" lIns="0" tIns="0" rIns="0" bIns="0" numCol="2" rtlCol="0" anchor="t">
            <a:spAutoFit/>
          </a:bodyPr>
          <a:lstStyle/>
          <a:p>
            <a:r>
              <a:rPr lang="en-PH" sz="900" dirty="0">
                <a:latin typeface="Graphik"/>
              </a:rPr>
              <a:t>Agile Testing</a:t>
            </a:r>
            <a:endParaRPr lang="en-US" dirty="0"/>
          </a:p>
        </p:txBody>
      </p:sp>
      <p:sp>
        <p:nvSpPr>
          <p:cNvPr id="93" name="TextBox 47">
            <a:extLst>
              <a:ext uri="{FF2B5EF4-FFF2-40B4-BE49-F238E27FC236}">
                <a16:creationId xmlns:a16="http://schemas.microsoft.com/office/drawing/2014/main" id="{F893CD7C-7E8B-A913-05E1-0BBB1C691315}"/>
              </a:ext>
            </a:extLst>
          </p:cNvPr>
          <p:cNvSpPr txBox="1"/>
          <p:nvPr/>
        </p:nvSpPr>
        <p:spPr>
          <a:xfrm>
            <a:off x="3412120" y="3009138"/>
            <a:ext cx="4364024" cy="138499"/>
          </a:xfrm>
          <a:prstGeom prst="rect">
            <a:avLst/>
          </a:prstGeom>
        </p:spPr>
        <p:txBody>
          <a:bodyPr wrap="square" lIns="0" tIns="0" rIns="0" bIns="0" numCol="2" rtlCol="0" anchor="t">
            <a:spAutoFit/>
          </a:bodyPr>
          <a:lstStyle/>
          <a:p>
            <a:r>
              <a:rPr lang="en-PH" sz="900" dirty="0">
                <a:latin typeface="Graphik"/>
              </a:rPr>
              <a:t>ASP.NET C#</a:t>
            </a:r>
            <a:endParaRPr lang="en-US" dirty="0"/>
          </a:p>
        </p:txBody>
      </p:sp>
      <p:sp>
        <p:nvSpPr>
          <p:cNvPr id="94" name="TextBox 47">
            <a:extLst>
              <a:ext uri="{FF2B5EF4-FFF2-40B4-BE49-F238E27FC236}">
                <a16:creationId xmlns:a16="http://schemas.microsoft.com/office/drawing/2014/main" id="{76971855-A8AC-2A03-2535-9D0615129538}"/>
              </a:ext>
            </a:extLst>
          </p:cNvPr>
          <p:cNvSpPr txBox="1"/>
          <p:nvPr/>
        </p:nvSpPr>
        <p:spPr>
          <a:xfrm>
            <a:off x="3412426" y="3189682"/>
            <a:ext cx="4364024" cy="138499"/>
          </a:xfrm>
          <a:prstGeom prst="rect">
            <a:avLst/>
          </a:prstGeom>
        </p:spPr>
        <p:txBody>
          <a:bodyPr wrap="square" lIns="0" tIns="0" rIns="0" bIns="0" numCol="2" rtlCol="0" anchor="t">
            <a:spAutoFit/>
          </a:bodyPr>
          <a:lstStyle/>
          <a:p>
            <a:r>
              <a:rPr lang="en-PH" sz="900" dirty="0">
                <a:latin typeface="Graphik"/>
              </a:rPr>
              <a:t>JavaScript</a:t>
            </a:r>
            <a:endParaRPr lang="en-US" dirty="0"/>
          </a:p>
        </p:txBody>
      </p:sp>
      <p:sp>
        <p:nvSpPr>
          <p:cNvPr id="95" name="TextBox 47">
            <a:extLst>
              <a:ext uri="{FF2B5EF4-FFF2-40B4-BE49-F238E27FC236}">
                <a16:creationId xmlns:a16="http://schemas.microsoft.com/office/drawing/2014/main" id="{1AF93D4D-33C6-887B-623F-0509B1F72FD9}"/>
              </a:ext>
            </a:extLst>
          </p:cNvPr>
          <p:cNvSpPr txBox="1"/>
          <p:nvPr/>
        </p:nvSpPr>
        <p:spPr>
          <a:xfrm>
            <a:off x="3412120" y="3380124"/>
            <a:ext cx="4364024" cy="138499"/>
          </a:xfrm>
          <a:prstGeom prst="rect">
            <a:avLst/>
          </a:prstGeom>
        </p:spPr>
        <p:txBody>
          <a:bodyPr wrap="square" lIns="0" tIns="0" rIns="0" bIns="0" numCol="2" rtlCol="0" anchor="t">
            <a:spAutoFit/>
          </a:bodyPr>
          <a:lstStyle/>
          <a:p>
            <a:r>
              <a:rPr lang="en-PH" sz="900" dirty="0">
                <a:latin typeface="Graphik"/>
              </a:rPr>
              <a:t>Microsoft Front End development (FED) Angular</a:t>
            </a:r>
            <a:endParaRPr lang="en-US" dirty="0"/>
          </a:p>
        </p:txBody>
      </p:sp>
      <p:sp>
        <p:nvSpPr>
          <p:cNvPr id="96" name="TextBox 47">
            <a:extLst>
              <a:ext uri="{FF2B5EF4-FFF2-40B4-BE49-F238E27FC236}">
                <a16:creationId xmlns:a16="http://schemas.microsoft.com/office/drawing/2014/main" id="{F2947273-AA7A-A784-613B-16DCA6233FE7}"/>
              </a:ext>
            </a:extLst>
          </p:cNvPr>
          <p:cNvSpPr txBox="1"/>
          <p:nvPr/>
        </p:nvSpPr>
        <p:spPr>
          <a:xfrm>
            <a:off x="3412120" y="3554185"/>
            <a:ext cx="4364024" cy="138499"/>
          </a:xfrm>
          <a:prstGeom prst="rect">
            <a:avLst/>
          </a:prstGeom>
        </p:spPr>
        <p:txBody>
          <a:bodyPr wrap="square" lIns="0" tIns="0" rIns="0" bIns="0" numCol="2" rtlCol="0" anchor="t">
            <a:spAutoFit/>
          </a:bodyPr>
          <a:lstStyle/>
          <a:p>
            <a:r>
              <a:rPr lang="en-PH" sz="900" dirty="0">
                <a:latin typeface="Graphik"/>
              </a:rPr>
              <a:t>Microsoft FED ReactJS</a:t>
            </a:r>
            <a:endParaRPr lang="en-US" dirty="0"/>
          </a:p>
        </p:txBody>
      </p:sp>
      <p:sp>
        <p:nvSpPr>
          <p:cNvPr id="97" name="TextBox 47">
            <a:extLst>
              <a:ext uri="{FF2B5EF4-FFF2-40B4-BE49-F238E27FC236}">
                <a16:creationId xmlns:a16="http://schemas.microsoft.com/office/drawing/2014/main" id="{161FF700-3814-210E-E657-75F8E6A8C78C}"/>
              </a:ext>
            </a:extLst>
          </p:cNvPr>
          <p:cNvSpPr txBox="1"/>
          <p:nvPr/>
        </p:nvSpPr>
        <p:spPr>
          <a:xfrm>
            <a:off x="3412120" y="3728246"/>
            <a:ext cx="4364024" cy="138499"/>
          </a:xfrm>
          <a:prstGeom prst="rect">
            <a:avLst/>
          </a:prstGeom>
        </p:spPr>
        <p:txBody>
          <a:bodyPr wrap="square" lIns="0" tIns="0" rIns="0" bIns="0" numCol="2" rtlCol="0" anchor="t">
            <a:spAutoFit/>
          </a:bodyPr>
          <a:lstStyle/>
          <a:p>
            <a:r>
              <a:rPr lang="en-PH" sz="900" dirty="0">
                <a:latin typeface="Graphik"/>
              </a:rPr>
              <a:t>Node.JS</a:t>
            </a:r>
            <a:endParaRPr lang="en-US" dirty="0"/>
          </a:p>
        </p:txBody>
      </p:sp>
      <p:sp>
        <p:nvSpPr>
          <p:cNvPr id="98" name="TextBox 47">
            <a:extLst>
              <a:ext uri="{FF2B5EF4-FFF2-40B4-BE49-F238E27FC236}">
                <a16:creationId xmlns:a16="http://schemas.microsoft.com/office/drawing/2014/main" id="{08840245-0DD9-45AC-B19F-73AEA3F7E751}"/>
              </a:ext>
            </a:extLst>
          </p:cNvPr>
          <p:cNvSpPr txBox="1"/>
          <p:nvPr/>
        </p:nvSpPr>
        <p:spPr>
          <a:xfrm>
            <a:off x="3412120" y="4282301"/>
            <a:ext cx="4364024" cy="138499"/>
          </a:xfrm>
          <a:prstGeom prst="rect">
            <a:avLst/>
          </a:prstGeom>
        </p:spPr>
        <p:txBody>
          <a:bodyPr wrap="square" lIns="0" tIns="0" rIns="0" bIns="0" numCol="2" rtlCol="0" anchor="t">
            <a:spAutoFit/>
          </a:bodyPr>
          <a:lstStyle/>
          <a:p>
            <a:r>
              <a:rPr lang="en-PH" sz="900" dirty="0">
                <a:latin typeface="Graphik"/>
              </a:rPr>
              <a:t>C#, JavaScript, PHP</a:t>
            </a:r>
            <a:endParaRPr lang="en-US" dirty="0"/>
          </a:p>
        </p:txBody>
      </p:sp>
      <p:sp>
        <p:nvSpPr>
          <p:cNvPr id="99" name="TextBox 47">
            <a:extLst>
              <a:ext uri="{FF2B5EF4-FFF2-40B4-BE49-F238E27FC236}">
                <a16:creationId xmlns:a16="http://schemas.microsoft.com/office/drawing/2014/main" id="{091659A1-D932-DA03-4E5E-83531FF05212}"/>
              </a:ext>
            </a:extLst>
          </p:cNvPr>
          <p:cNvSpPr txBox="1"/>
          <p:nvPr/>
        </p:nvSpPr>
        <p:spPr>
          <a:xfrm>
            <a:off x="6182378" y="4061704"/>
            <a:ext cx="1884069" cy="161583"/>
          </a:xfrm>
          <a:prstGeom prst="rect">
            <a:avLst/>
          </a:prstGeom>
        </p:spPr>
        <p:txBody>
          <a:bodyPr wrap="square" lIns="0" tIns="0" rIns="0" bIns="0" numCol="2" rtlCol="0" anchor="t">
            <a:spAutoFit/>
          </a:bodyPr>
          <a:lstStyle/>
          <a:p>
            <a:r>
              <a:rPr lang="en-PH" sz="1050" b="1" dirty="0">
                <a:latin typeface="Graphik" panose="020B0503030202060203" pitchFamily="34" charset="0"/>
              </a:rPr>
              <a:t>Frameworks</a:t>
            </a:r>
          </a:p>
        </p:txBody>
      </p:sp>
      <p:sp>
        <p:nvSpPr>
          <p:cNvPr id="100" name="TextBox 47">
            <a:extLst>
              <a:ext uri="{FF2B5EF4-FFF2-40B4-BE49-F238E27FC236}">
                <a16:creationId xmlns:a16="http://schemas.microsoft.com/office/drawing/2014/main" id="{D68966DC-7382-AF68-B008-9415F87FB946}"/>
              </a:ext>
            </a:extLst>
          </p:cNvPr>
          <p:cNvSpPr txBox="1"/>
          <p:nvPr/>
        </p:nvSpPr>
        <p:spPr>
          <a:xfrm>
            <a:off x="6182378" y="4218337"/>
            <a:ext cx="4364024" cy="138499"/>
          </a:xfrm>
          <a:prstGeom prst="rect">
            <a:avLst/>
          </a:prstGeom>
        </p:spPr>
        <p:txBody>
          <a:bodyPr wrap="square" lIns="0" tIns="0" rIns="0" bIns="0" numCol="2" rtlCol="0" anchor="t">
            <a:spAutoFit/>
          </a:bodyPr>
          <a:lstStyle/>
          <a:p>
            <a:r>
              <a:rPr lang="en-PH" sz="900" dirty="0">
                <a:latin typeface="Graphik"/>
              </a:rPr>
              <a:t>Node.JS, REST API</a:t>
            </a:r>
            <a:endParaRPr lang="en-US" dirty="0"/>
          </a:p>
        </p:txBody>
      </p:sp>
      <p:sp>
        <p:nvSpPr>
          <p:cNvPr id="102" name="TextBox 41">
            <a:extLst>
              <a:ext uri="{FF2B5EF4-FFF2-40B4-BE49-F238E27FC236}">
                <a16:creationId xmlns:a16="http://schemas.microsoft.com/office/drawing/2014/main" id="{A35CF152-7C6A-A8C7-14A3-1E7C434D41DE}"/>
              </a:ext>
            </a:extLst>
          </p:cNvPr>
          <p:cNvSpPr txBox="1"/>
          <p:nvPr/>
        </p:nvSpPr>
        <p:spPr>
          <a:xfrm>
            <a:off x="3412120" y="4985219"/>
            <a:ext cx="2220619" cy="246221"/>
          </a:xfrm>
          <a:prstGeom prst="rect">
            <a:avLst/>
          </a:prstGeom>
        </p:spPr>
        <p:txBody>
          <a:bodyPr wrap="square" lIns="0" tIns="0" rIns="0" bIns="0" rtlCol="0" anchor="t">
            <a:spAutoFit/>
          </a:bodyPr>
          <a:lstStyle/>
          <a:p>
            <a:r>
              <a:rPr lang="en-US" sz="1600" b="1" dirty="0">
                <a:solidFill>
                  <a:srgbClr val="0070C0"/>
                </a:solidFill>
                <a:latin typeface="Graphik" panose="020B0503030202060203" pitchFamily="34" charset="0"/>
              </a:rPr>
              <a:t>CERTIFICATION</a:t>
            </a:r>
          </a:p>
        </p:txBody>
      </p:sp>
      <p:sp>
        <p:nvSpPr>
          <p:cNvPr id="104" name="TextBox 47">
            <a:extLst>
              <a:ext uri="{FF2B5EF4-FFF2-40B4-BE49-F238E27FC236}">
                <a16:creationId xmlns:a16="http://schemas.microsoft.com/office/drawing/2014/main" id="{F5214233-EEE5-CF2B-C678-01BF01DCA786}"/>
              </a:ext>
            </a:extLst>
          </p:cNvPr>
          <p:cNvSpPr txBox="1"/>
          <p:nvPr/>
        </p:nvSpPr>
        <p:spPr>
          <a:xfrm>
            <a:off x="3412120" y="5475013"/>
            <a:ext cx="4364024" cy="138499"/>
          </a:xfrm>
          <a:prstGeom prst="rect">
            <a:avLst/>
          </a:prstGeom>
        </p:spPr>
        <p:txBody>
          <a:bodyPr wrap="square" lIns="0" tIns="0" rIns="0" bIns="0" rtlCol="0" anchor="t">
            <a:spAutoFit/>
          </a:bodyPr>
          <a:lstStyle/>
          <a:p>
            <a:r>
              <a:rPr lang="en-US" sz="900" dirty="0">
                <a:latin typeface="Graphik"/>
              </a:rPr>
              <a:t>July 26, 2024</a:t>
            </a:r>
          </a:p>
        </p:txBody>
      </p:sp>
      <p:sp>
        <p:nvSpPr>
          <p:cNvPr id="105" name="TextBox 47">
            <a:extLst>
              <a:ext uri="{FF2B5EF4-FFF2-40B4-BE49-F238E27FC236}">
                <a16:creationId xmlns:a16="http://schemas.microsoft.com/office/drawing/2014/main" id="{E5F7043B-230F-5B8B-63D6-539E9B67F9E4}"/>
              </a:ext>
            </a:extLst>
          </p:cNvPr>
          <p:cNvSpPr txBox="1"/>
          <p:nvPr/>
        </p:nvSpPr>
        <p:spPr>
          <a:xfrm>
            <a:off x="3412120" y="5263120"/>
            <a:ext cx="5325480" cy="161583"/>
          </a:xfrm>
          <a:prstGeom prst="rect">
            <a:avLst/>
          </a:prstGeom>
        </p:spPr>
        <p:txBody>
          <a:bodyPr wrap="square" lIns="0" tIns="0" rIns="0" bIns="0" numCol="2" rtlCol="0" anchor="t">
            <a:spAutoFit/>
          </a:bodyPr>
          <a:lstStyle/>
          <a:p>
            <a:r>
              <a:rPr lang="en-PH" sz="1050" b="1" dirty="0">
                <a:latin typeface="Graphik" panose="020B0503030202060203" pitchFamily="34" charset="0"/>
              </a:rPr>
              <a:t>Professional API Design Certification</a:t>
            </a:r>
          </a:p>
        </p:txBody>
      </p:sp>
      <p:sp>
        <p:nvSpPr>
          <p:cNvPr id="106" name="TextBox 47">
            <a:extLst>
              <a:ext uri="{FF2B5EF4-FFF2-40B4-BE49-F238E27FC236}">
                <a16:creationId xmlns:a16="http://schemas.microsoft.com/office/drawing/2014/main" id="{01DA2C3C-E26C-F4F3-C7B4-ADE30A616C00}"/>
              </a:ext>
            </a:extLst>
          </p:cNvPr>
          <p:cNvSpPr txBox="1"/>
          <p:nvPr/>
        </p:nvSpPr>
        <p:spPr>
          <a:xfrm>
            <a:off x="3395449" y="5707184"/>
            <a:ext cx="4719851" cy="161583"/>
          </a:xfrm>
          <a:prstGeom prst="rect">
            <a:avLst/>
          </a:prstGeom>
        </p:spPr>
        <p:txBody>
          <a:bodyPr wrap="square" lIns="0" tIns="0" rIns="0" bIns="0" numCol="2" rtlCol="0" anchor="t">
            <a:spAutoFit/>
          </a:bodyPr>
          <a:lstStyle/>
          <a:p>
            <a:r>
              <a:rPr lang="en-PH" sz="1050" b="1" dirty="0">
                <a:latin typeface="Graphik" panose="020B0503030202060203" pitchFamily="34" charset="0"/>
              </a:rPr>
              <a:t>Professional Integration Developer Certification</a:t>
            </a:r>
          </a:p>
        </p:txBody>
      </p:sp>
      <p:sp>
        <p:nvSpPr>
          <p:cNvPr id="107" name="TextBox 47">
            <a:extLst>
              <a:ext uri="{FF2B5EF4-FFF2-40B4-BE49-F238E27FC236}">
                <a16:creationId xmlns:a16="http://schemas.microsoft.com/office/drawing/2014/main" id="{1DC3BE6E-91CB-6C04-2B8C-F968F5B3329D}"/>
              </a:ext>
            </a:extLst>
          </p:cNvPr>
          <p:cNvSpPr txBox="1"/>
          <p:nvPr/>
        </p:nvSpPr>
        <p:spPr>
          <a:xfrm>
            <a:off x="3412121" y="6151257"/>
            <a:ext cx="4423780" cy="161583"/>
          </a:xfrm>
          <a:prstGeom prst="rect">
            <a:avLst/>
          </a:prstGeom>
        </p:spPr>
        <p:txBody>
          <a:bodyPr wrap="square" lIns="0" tIns="0" rIns="0" bIns="0" numCol="2" rtlCol="0" anchor="t">
            <a:spAutoFit/>
          </a:bodyPr>
          <a:lstStyle/>
          <a:p>
            <a:r>
              <a:rPr lang="en-PH" sz="1050" b="1" dirty="0">
                <a:latin typeface="Graphik" panose="020B0503030202060203" pitchFamily="34" charset="0"/>
              </a:rPr>
              <a:t>Associate Integration Developer Certification</a:t>
            </a:r>
          </a:p>
        </p:txBody>
      </p:sp>
      <p:sp>
        <p:nvSpPr>
          <p:cNvPr id="108" name="TextBox 47">
            <a:extLst>
              <a:ext uri="{FF2B5EF4-FFF2-40B4-BE49-F238E27FC236}">
                <a16:creationId xmlns:a16="http://schemas.microsoft.com/office/drawing/2014/main" id="{54349834-B56B-1609-ACCA-B887D1E2FE6F}"/>
              </a:ext>
            </a:extLst>
          </p:cNvPr>
          <p:cNvSpPr txBox="1"/>
          <p:nvPr/>
        </p:nvSpPr>
        <p:spPr>
          <a:xfrm>
            <a:off x="3401510" y="5929829"/>
            <a:ext cx="4364024" cy="138499"/>
          </a:xfrm>
          <a:prstGeom prst="rect">
            <a:avLst/>
          </a:prstGeom>
        </p:spPr>
        <p:txBody>
          <a:bodyPr wrap="square" lIns="0" tIns="0" rIns="0" bIns="0" rtlCol="0" anchor="t">
            <a:spAutoFit/>
          </a:bodyPr>
          <a:lstStyle/>
          <a:p>
            <a:r>
              <a:rPr lang="en-US" sz="900" dirty="0">
                <a:latin typeface="Graphik"/>
              </a:rPr>
              <a:t>July 19, 2024</a:t>
            </a:r>
          </a:p>
        </p:txBody>
      </p:sp>
      <p:sp>
        <p:nvSpPr>
          <p:cNvPr id="109" name="TextBox 47">
            <a:extLst>
              <a:ext uri="{FF2B5EF4-FFF2-40B4-BE49-F238E27FC236}">
                <a16:creationId xmlns:a16="http://schemas.microsoft.com/office/drawing/2014/main" id="{7FADFECF-96B3-3B6B-C980-28887C973758}"/>
              </a:ext>
            </a:extLst>
          </p:cNvPr>
          <p:cNvSpPr txBox="1"/>
          <p:nvPr/>
        </p:nvSpPr>
        <p:spPr>
          <a:xfrm>
            <a:off x="3412120" y="6409436"/>
            <a:ext cx="4364024" cy="138499"/>
          </a:xfrm>
          <a:prstGeom prst="rect">
            <a:avLst/>
          </a:prstGeom>
        </p:spPr>
        <p:txBody>
          <a:bodyPr wrap="square" lIns="0" tIns="0" rIns="0" bIns="0" rtlCol="0" anchor="t">
            <a:spAutoFit/>
          </a:bodyPr>
          <a:lstStyle/>
          <a:p>
            <a:r>
              <a:rPr lang="en-US" sz="900" dirty="0">
                <a:latin typeface="Graphik"/>
              </a:rPr>
              <a:t>July 16, 2024</a:t>
            </a:r>
          </a:p>
        </p:txBody>
      </p:sp>
      <p:sp>
        <p:nvSpPr>
          <p:cNvPr id="113" name="TextBox 41">
            <a:extLst>
              <a:ext uri="{FF2B5EF4-FFF2-40B4-BE49-F238E27FC236}">
                <a16:creationId xmlns:a16="http://schemas.microsoft.com/office/drawing/2014/main" id="{405FBFF6-D6D0-AD97-4DD8-D572F8B2F22D}"/>
              </a:ext>
            </a:extLst>
          </p:cNvPr>
          <p:cNvSpPr txBox="1"/>
          <p:nvPr/>
        </p:nvSpPr>
        <p:spPr>
          <a:xfrm>
            <a:off x="7353012" y="4937592"/>
            <a:ext cx="2220619" cy="246221"/>
          </a:xfrm>
          <a:prstGeom prst="rect">
            <a:avLst/>
          </a:prstGeom>
        </p:spPr>
        <p:txBody>
          <a:bodyPr wrap="square" lIns="0" tIns="0" rIns="0" bIns="0" rtlCol="0" anchor="t">
            <a:spAutoFit/>
          </a:bodyPr>
          <a:lstStyle/>
          <a:p>
            <a:r>
              <a:rPr lang="en-US" sz="1600" b="1" dirty="0">
                <a:solidFill>
                  <a:srgbClr val="0070C0"/>
                </a:solidFill>
                <a:latin typeface="Graphik" panose="020B0503030202060203" pitchFamily="34" charset="0"/>
              </a:rPr>
              <a:t>HOBBIES</a:t>
            </a:r>
          </a:p>
        </p:txBody>
      </p:sp>
      <p:sp>
        <p:nvSpPr>
          <p:cNvPr id="114" name="TextBox 47">
            <a:extLst>
              <a:ext uri="{FF2B5EF4-FFF2-40B4-BE49-F238E27FC236}">
                <a16:creationId xmlns:a16="http://schemas.microsoft.com/office/drawing/2014/main" id="{4D2DA81F-2102-0EE8-80C1-CE6CC9168CAC}"/>
              </a:ext>
            </a:extLst>
          </p:cNvPr>
          <p:cNvSpPr txBox="1"/>
          <p:nvPr/>
        </p:nvSpPr>
        <p:spPr>
          <a:xfrm>
            <a:off x="8335221" y="5273095"/>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Photography</a:t>
            </a:r>
          </a:p>
        </p:txBody>
      </p:sp>
      <p:sp>
        <p:nvSpPr>
          <p:cNvPr id="115" name="TextBox 47">
            <a:extLst>
              <a:ext uri="{FF2B5EF4-FFF2-40B4-BE49-F238E27FC236}">
                <a16:creationId xmlns:a16="http://schemas.microsoft.com/office/drawing/2014/main" id="{9611ED57-72F3-001F-0581-9543C38C9712}"/>
              </a:ext>
            </a:extLst>
          </p:cNvPr>
          <p:cNvSpPr txBox="1"/>
          <p:nvPr/>
        </p:nvSpPr>
        <p:spPr>
          <a:xfrm>
            <a:off x="8335221" y="5450974"/>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Reading</a:t>
            </a:r>
          </a:p>
        </p:txBody>
      </p:sp>
      <p:sp>
        <p:nvSpPr>
          <p:cNvPr id="116" name="TextBox 47">
            <a:extLst>
              <a:ext uri="{FF2B5EF4-FFF2-40B4-BE49-F238E27FC236}">
                <a16:creationId xmlns:a16="http://schemas.microsoft.com/office/drawing/2014/main" id="{17592C1C-0018-9963-2B12-C4C74FCA02CE}"/>
              </a:ext>
            </a:extLst>
          </p:cNvPr>
          <p:cNvSpPr txBox="1"/>
          <p:nvPr/>
        </p:nvSpPr>
        <p:spPr>
          <a:xfrm>
            <a:off x="7353012" y="5984385"/>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Hiking</a:t>
            </a:r>
          </a:p>
        </p:txBody>
      </p:sp>
      <p:sp>
        <p:nvSpPr>
          <p:cNvPr id="117" name="TextBox 47">
            <a:extLst>
              <a:ext uri="{FF2B5EF4-FFF2-40B4-BE49-F238E27FC236}">
                <a16:creationId xmlns:a16="http://schemas.microsoft.com/office/drawing/2014/main" id="{E9A18145-8AAC-BCF6-684D-6581A4FA4DC1}"/>
              </a:ext>
            </a:extLst>
          </p:cNvPr>
          <p:cNvSpPr txBox="1"/>
          <p:nvPr/>
        </p:nvSpPr>
        <p:spPr>
          <a:xfrm>
            <a:off x="7353012" y="5447432"/>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Basketball</a:t>
            </a:r>
          </a:p>
        </p:txBody>
      </p:sp>
      <p:sp>
        <p:nvSpPr>
          <p:cNvPr id="118" name="TextBox 47">
            <a:extLst>
              <a:ext uri="{FF2B5EF4-FFF2-40B4-BE49-F238E27FC236}">
                <a16:creationId xmlns:a16="http://schemas.microsoft.com/office/drawing/2014/main" id="{E46665A5-2E13-D67E-68CC-62840A37C3BF}"/>
              </a:ext>
            </a:extLst>
          </p:cNvPr>
          <p:cNvSpPr txBox="1"/>
          <p:nvPr/>
        </p:nvSpPr>
        <p:spPr>
          <a:xfrm>
            <a:off x="8335221" y="5801952"/>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Workout</a:t>
            </a:r>
          </a:p>
        </p:txBody>
      </p:sp>
      <p:sp>
        <p:nvSpPr>
          <p:cNvPr id="119" name="TextBox 47">
            <a:extLst>
              <a:ext uri="{FF2B5EF4-FFF2-40B4-BE49-F238E27FC236}">
                <a16:creationId xmlns:a16="http://schemas.microsoft.com/office/drawing/2014/main" id="{8682D606-284A-58DE-32E7-03DE99BE585E}"/>
              </a:ext>
            </a:extLst>
          </p:cNvPr>
          <p:cNvSpPr txBox="1"/>
          <p:nvPr/>
        </p:nvSpPr>
        <p:spPr>
          <a:xfrm>
            <a:off x="7353012" y="5267464"/>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Badminton</a:t>
            </a:r>
          </a:p>
        </p:txBody>
      </p:sp>
      <p:sp>
        <p:nvSpPr>
          <p:cNvPr id="120" name="TextBox 47">
            <a:extLst>
              <a:ext uri="{FF2B5EF4-FFF2-40B4-BE49-F238E27FC236}">
                <a16:creationId xmlns:a16="http://schemas.microsoft.com/office/drawing/2014/main" id="{01984CC9-58E4-8F71-2D78-C66B93D30600}"/>
              </a:ext>
            </a:extLst>
          </p:cNvPr>
          <p:cNvSpPr txBox="1"/>
          <p:nvPr/>
        </p:nvSpPr>
        <p:spPr>
          <a:xfrm>
            <a:off x="7353012" y="5620662"/>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Billiard</a:t>
            </a:r>
          </a:p>
        </p:txBody>
      </p:sp>
      <p:sp>
        <p:nvSpPr>
          <p:cNvPr id="121" name="TextBox 47">
            <a:extLst>
              <a:ext uri="{FF2B5EF4-FFF2-40B4-BE49-F238E27FC236}">
                <a16:creationId xmlns:a16="http://schemas.microsoft.com/office/drawing/2014/main" id="{252FFEC6-174F-94F0-F7F5-BBE188750FB7}"/>
              </a:ext>
            </a:extLst>
          </p:cNvPr>
          <p:cNvSpPr txBox="1"/>
          <p:nvPr/>
        </p:nvSpPr>
        <p:spPr>
          <a:xfrm>
            <a:off x="8335221" y="5619519"/>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Running</a:t>
            </a:r>
          </a:p>
        </p:txBody>
      </p:sp>
      <p:sp>
        <p:nvSpPr>
          <p:cNvPr id="122" name="TextBox 47">
            <a:extLst>
              <a:ext uri="{FF2B5EF4-FFF2-40B4-BE49-F238E27FC236}">
                <a16:creationId xmlns:a16="http://schemas.microsoft.com/office/drawing/2014/main" id="{6A2CA8ED-D6C5-0D4B-6F26-61F66483366A}"/>
              </a:ext>
            </a:extLst>
          </p:cNvPr>
          <p:cNvSpPr txBox="1"/>
          <p:nvPr/>
        </p:nvSpPr>
        <p:spPr>
          <a:xfrm>
            <a:off x="7353012" y="5794999"/>
            <a:ext cx="2743488" cy="161574"/>
          </a:xfrm>
          <a:prstGeom prst="rect">
            <a:avLst/>
          </a:prstGeom>
        </p:spPr>
        <p:txBody>
          <a:bodyPr wrap="square" lIns="0" tIns="0" rIns="0" bIns="0" numCol="2" rtlCol="0" anchor="t">
            <a:spAutoFit/>
          </a:bodyPr>
          <a:lstStyle/>
          <a:p>
            <a:r>
              <a:rPr lang="en-PH" sz="1050" b="1" dirty="0">
                <a:latin typeface="Graphik" panose="020B0503030202060203" pitchFamily="34" charset="0"/>
              </a:rPr>
              <a:t>Cooking</a:t>
            </a:r>
          </a:p>
        </p:txBody>
      </p:sp>
      <p:grpSp>
        <p:nvGrpSpPr>
          <p:cNvPr id="135" name="Group 134">
            <a:extLst>
              <a:ext uri="{FF2B5EF4-FFF2-40B4-BE49-F238E27FC236}">
                <a16:creationId xmlns:a16="http://schemas.microsoft.com/office/drawing/2014/main" id="{F8410C68-F49A-C83C-0949-FE0C7658E34A}"/>
              </a:ext>
            </a:extLst>
          </p:cNvPr>
          <p:cNvGrpSpPr/>
          <p:nvPr/>
        </p:nvGrpSpPr>
        <p:grpSpPr>
          <a:xfrm>
            <a:off x="10454717" y="-3156"/>
            <a:ext cx="1767953" cy="7151624"/>
            <a:chOff x="10454717" y="-3156"/>
            <a:chExt cx="1767953" cy="7151624"/>
          </a:xfrm>
        </p:grpSpPr>
        <p:sp>
          <p:nvSpPr>
            <p:cNvPr id="123" name="Rectangle 122">
              <a:extLst>
                <a:ext uri="{FF2B5EF4-FFF2-40B4-BE49-F238E27FC236}">
                  <a16:creationId xmlns:a16="http://schemas.microsoft.com/office/drawing/2014/main" id="{C33D98F6-68BB-66D9-B4B2-34619A6EF68B}"/>
                </a:ext>
              </a:extLst>
            </p:cNvPr>
            <p:cNvSpPr/>
            <p:nvPr/>
          </p:nvSpPr>
          <p:spPr>
            <a:xfrm>
              <a:off x="10454717" y="-3156"/>
              <a:ext cx="1767953" cy="6858000"/>
            </a:xfrm>
            <a:prstGeom prst="rect">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4" name="Rectangle 123">
              <a:extLst>
                <a:ext uri="{FF2B5EF4-FFF2-40B4-BE49-F238E27FC236}">
                  <a16:creationId xmlns:a16="http://schemas.microsoft.com/office/drawing/2014/main" id="{9254201B-76D1-E4C9-57B7-63F9AE1B460C}"/>
                </a:ext>
              </a:extLst>
            </p:cNvPr>
            <p:cNvSpPr/>
            <p:nvPr/>
          </p:nvSpPr>
          <p:spPr>
            <a:xfrm rot="16200000">
              <a:off x="7898517" y="2835183"/>
              <a:ext cx="6872245" cy="1754326"/>
            </a:xfrm>
            <a:prstGeom prst="rect">
              <a:avLst/>
            </a:prstGeom>
            <a:noFill/>
          </p:spPr>
          <p:txBody>
            <a:bodyPr wrap="square" lIns="91440" tIns="45720" rIns="91440" bIns="45720">
              <a:spAutoFit/>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rPr>
                <a:t>ACCENTURE TECHNOLOGY</a:t>
              </a:r>
              <a:endParaRPr 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
          <p:nvSpPr>
            <p:cNvPr id="125" name="Flowchart: Connector 124">
              <a:extLst>
                <a:ext uri="{FF2B5EF4-FFF2-40B4-BE49-F238E27FC236}">
                  <a16:creationId xmlns:a16="http://schemas.microsoft.com/office/drawing/2014/main" id="{4C33F24E-0C4E-3F32-A29E-14F6C89A0EBF}"/>
                </a:ext>
              </a:extLst>
            </p:cNvPr>
            <p:cNvSpPr/>
            <p:nvPr/>
          </p:nvSpPr>
          <p:spPr>
            <a:xfrm>
              <a:off x="10866886" y="337050"/>
              <a:ext cx="866775" cy="886958"/>
            </a:xfrm>
            <a:prstGeom prst="flowChartConnector">
              <a:avLst/>
            </a:prstGeom>
            <a:blipFill dpi="0" rotWithShape="1">
              <a:blip r:embed="rId11">
                <a:extLst>
                  <a:ext uri="{28A0092B-C50C-407E-A947-70E740481C1C}">
                    <a14:useLocalDpi xmlns:a14="http://schemas.microsoft.com/office/drawing/2010/main" val="0"/>
                  </a:ext>
                </a:extLst>
              </a:blip>
              <a:srcRect/>
              <a:stretch>
                <a:fillRect/>
              </a:stretch>
            </a:blip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7" name="TextBox 47">
            <a:extLst>
              <a:ext uri="{FF2B5EF4-FFF2-40B4-BE49-F238E27FC236}">
                <a16:creationId xmlns:a16="http://schemas.microsoft.com/office/drawing/2014/main" id="{86685F53-E40D-EBFD-FB6A-467908F0218F}"/>
              </a:ext>
            </a:extLst>
          </p:cNvPr>
          <p:cNvSpPr txBox="1"/>
          <p:nvPr/>
        </p:nvSpPr>
        <p:spPr>
          <a:xfrm>
            <a:off x="7822896" y="4069856"/>
            <a:ext cx="1884069" cy="161583"/>
          </a:xfrm>
          <a:prstGeom prst="rect">
            <a:avLst/>
          </a:prstGeom>
        </p:spPr>
        <p:txBody>
          <a:bodyPr wrap="square" lIns="0" tIns="0" rIns="0" bIns="0" numCol="2" rtlCol="0" anchor="t">
            <a:spAutoFit/>
          </a:bodyPr>
          <a:lstStyle/>
          <a:p>
            <a:r>
              <a:rPr lang="en-PH" sz="1050" b="1" dirty="0">
                <a:latin typeface="Graphik" panose="020B0503030202060203" pitchFamily="34" charset="0"/>
              </a:rPr>
              <a:t>Databases</a:t>
            </a:r>
          </a:p>
        </p:txBody>
      </p:sp>
      <p:sp>
        <p:nvSpPr>
          <p:cNvPr id="128" name="TextBox 47">
            <a:extLst>
              <a:ext uri="{FF2B5EF4-FFF2-40B4-BE49-F238E27FC236}">
                <a16:creationId xmlns:a16="http://schemas.microsoft.com/office/drawing/2014/main" id="{2990F8BF-18AF-1579-7179-574E6806D745}"/>
              </a:ext>
            </a:extLst>
          </p:cNvPr>
          <p:cNvSpPr txBox="1"/>
          <p:nvPr/>
        </p:nvSpPr>
        <p:spPr>
          <a:xfrm>
            <a:off x="7827976" y="4218337"/>
            <a:ext cx="2357967" cy="138499"/>
          </a:xfrm>
          <a:prstGeom prst="rect">
            <a:avLst/>
          </a:prstGeom>
        </p:spPr>
        <p:txBody>
          <a:bodyPr wrap="square" lIns="0" tIns="0" rIns="0" bIns="0" numCol="2" rtlCol="0" anchor="t">
            <a:spAutoFit/>
          </a:bodyPr>
          <a:lstStyle/>
          <a:p>
            <a:r>
              <a:rPr lang="en-PH" sz="900" dirty="0">
                <a:latin typeface="Graphik"/>
              </a:rPr>
              <a:t>Microsoft SQL Server Management Studio</a:t>
            </a:r>
            <a:endParaRPr lang="en-US" dirty="0"/>
          </a:p>
        </p:txBody>
      </p:sp>
      <p:sp>
        <p:nvSpPr>
          <p:cNvPr id="129" name="TextBox 47">
            <a:extLst>
              <a:ext uri="{FF2B5EF4-FFF2-40B4-BE49-F238E27FC236}">
                <a16:creationId xmlns:a16="http://schemas.microsoft.com/office/drawing/2014/main" id="{BB076166-6274-037B-1616-257F58D443AC}"/>
              </a:ext>
            </a:extLst>
          </p:cNvPr>
          <p:cNvSpPr txBox="1"/>
          <p:nvPr/>
        </p:nvSpPr>
        <p:spPr>
          <a:xfrm>
            <a:off x="7820661" y="4362344"/>
            <a:ext cx="2357967" cy="138499"/>
          </a:xfrm>
          <a:prstGeom prst="rect">
            <a:avLst/>
          </a:prstGeom>
        </p:spPr>
        <p:txBody>
          <a:bodyPr wrap="square" lIns="0" tIns="0" rIns="0" bIns="0" numCol="2" rtlCol="0" anchor="t">
            <a:spAutoFit/>
          </a:bodyPr>
          <a:lstStyle/>
          <a:p>
            <a:r>
              <a:rPr lang="en-PH" sz="900" dirty="0">
                <a:latin typeface="Graphik"/>
              </a:rPr>
              <a:t>MySQL Workbench</a:t>
            </a:r>
            <a:endParaRPr lang="en-US" dirty="0"/>
          </a:p>
        </p:txBody>
      </p:sp>
      <p:sp>
        <p:nvSpPr>
          <p:cNvPr id="130" name="TextBox 47">
            <a:extLst>
              <a:ext uri="{FF2B5EF4-FFF2-40B4-BE49-F238E27FC236}">
                <a16:creationId xmlns:a16="http://schemas.microsoft.com/office/drawing/2014/main" id="{6B92BC7A-F137-E168-2FDB-4A6007333F33}"/>
              </a:ext>
            </a:extLst>
          </p:cNvPr>
          <p:cNvSpPr txBox="1"/>
          <p:nvPr/>
        </p:nvSpPr>
        <p:spPr>
          <a:xfrm>
            <a:off x="7819234" y="4504291"/>
            <a:ext cx="2489199" cy="138499"/>
          </a:xfrm>
          <a:prstGeom prst="rect">
            <a:avLst/>
          </a:prstGeom>
        </p:spPr>
        <p:txBody>
          <a:bodyPr wrap="square" lIns="0" tIns="0" rIns="0" bIns="0" numCol="2" rtlCol="0" anchor="t">
            <a:spAutoFit/>
          </a:bodyPr>
          <a:lstStyle/>
          <a:p>
            <a:r>
              <a:rPr lang="en-US" sz="900" dirty="0">
                <a:latin typeface="Graphik" panose="020B0503030202060203" pitchFamily="34" charset="0"/>
              </a:rPr>
              <a:t>Oracle SQL Developer</a:t>
            </a:r>
          </a:p>
        </p:txBody>
      </p:sp>
      <p:sp>
        <p:nvSpPr>
          <p:cNvPr id="131" name="TextBox 47">
            <a:extLst>
              <a:ext uri="{FF2B5EF4-FFF2-40B4-BE49-F238E27FC236}">
                <a16:creationId xmlns:a16="http://schemas.microsoft.com/office/drawing/2014/main" id="{0A83DCB2-1614-09CE-E007-B38531189AB3}"/>
              </a:ext>
            </a:extLst>
          </p:cNvPr>
          <p:cNvSpPr txBox="1"/>
          <p:nvPr/>
        </p:nvSpPr>
        <p:spPr>
          <a:xfrm>
            <a:off x="6182378" y="2409963"/>
            <a:ext cx="2244874" cy="161583"/>
          </a:xfrm>
          <a:prstGeom prst="rect">
            <a:avLst/>
          </a:prstGeom>
        </p:spPr>
        <p:txBody>
          <a:bodyPr wrap="square" lIns="0" tIns="0" rIns="0" bIns="0" numCol="2" rtlCol="0" anchor="t">
            <a:spAutoFit/>
          </a:bodyPr>
          <a:lstStyle/>
          <a:p>
            <a:r>
              <a:rPr lang="en-PH" sz="1050" b="1" dirty="0">
                <a:latin typeface="Graphik" panose="020B0503030202060203" pitchFamily="34" charset="0"/>
              </a:rPr>
              <a:t>Other Services</a:t>
            </a:r>
          </a:p>
        </p:txBody>
      </p:sp>
      <p:sp>
        <p:nvSpPr>
          <p:cNvPr id="132" name="TextBox 47">
            <a:extLst>
              <a:ext uri="{FF2B5EF4-FFF2-40B4-BE49-F238E27FC236}">
                <a16:creationId xmlns:a16="http://schemas.microsoft.com/office/drawing/2014/main" id="{F0EA71C7-2645-7CF5-1B8B-F495D53219DC}"/>
              </a:ext>
            </a:extLst>
          </p:cNvPr>
          <p:cNvSpPr txBox="1"/>
          <p:nvPr/>
        </p:nvSpPr>
        <p:spPr>
          <a:xfrm>
            <a:off x="6182378" y="2607108"/>
            <a:ext cx="4364024" cy="138499"/>
          </a:xfrm>
          <a:prstGeom prst="rect">
            <a:avLst/>
          </a:prstGeom>
        </p:spPr>
        <p:txBody>
          <a:bodyPr wrap="square" lIns="0" tIns="0" rIns="0" bIns="0" numCol="2" rtlCol="0" anchor="t">
            <a:spAutoFit/>
          </a:bodyPr>
          <a:lstStyle/>
          <a:p>
            <a:r>
              <a:rPr lang="en-PH" sz="900" dirty="0">
                <a:latin typeface="Graphik"/>
              </a:rPr>
              <a:t>Technical Documentation</a:t>
            </a:r>
            <a:endParaRPr lang="en-US" dirty="0"/>
          </a:p>
        </p:txBody>
      </p:sp>
      <p:sp>
        <p:nvSpPr>
          <p:cNvPr id="133" name="TextBox 47">
            <a:extLst>
              <a:ext uri="{FF2B5EF4-FFF2-40B4-BE49-F238E27FC236}">
                <a16:creationId xmlns:a16="http://schemas.microsoft.com/office/drawing/2014/main" id="{1F038A8F-3139-A118-D81F-32741AF52B71}"/>
              </a:ext>
            </a:extLst>
          </p:cNvPr>
          <p:cNvSpPr txBox="1"/>
          <p:nvPr/>
        </p:nvSpPr>
        <p:spPr>
          <a:xfrm>
            <a:off x="6185684" y="2763559"/>
            <a:ext cx="4364024" cy="138499"/>
          </a:xfrm>
          <a:prstGeom prst="rect">
            <a:avLst/>
          </a:prstGeom>
        </p:spPr>
        <p:txBody>
          <a:bodyPr wrap="square" lIns="0" tIns="0" rIns="0" bIns="0" numCol="2" rtlCol="0" anchor="t">
            <a:spAutoFit/>
          </a:bodyPr>
          <a:lstStyle/>
          <a:p>
            <a:r>
              <a:rPr lang="en-PH" sz="900" dirty="0">
                <a:latin typeface="Graphik"/>
              </a:rPr>
              <a:t>API Testing</a:t>
            </a:r>
            <a:endParaRPr lang="en-US" dirty="0"/>
          </a:p>
        </p:txBody>
      </p:sp>
      <p:sp>
        <p:nvSpPr>
          <p:cNvPr id="134" name="TextBox 47">
            <a:extLst>
              <a:ext uri="{FF2B5EF4-FFF2-40B4-BE49-F238E27FC236}">
                <a16:creationId xmlns:a16="http://schemas.microsoft.com/office/drawing/2014/main" id="{11770F24-4DA3-A8A0-232F-9F10CEF75184}"/>
              </a:ext>
            </a:extLst>
          </p:cNvPr>
          <p:cNvSpPr txBox="1"/>
          <p:nvPr/>
        </p:nvSpPr>
        <p:spPr>
          <a:xfrm>
            <a:off x="6182378" y="2923590"/>
            <a:ext cx="4364024" cy="138499"/>
          </a:xfrm>
          <a:prstGeom prst="rect">
            <a:avLst/>
          </a:prstGeom>
        </p:spPr>
        <p:txBody>
          <a:bodyPr wrap="square" lIns="0" tIns="0" rIns="0" bIns="0" numCol="2" rtlCol="0" anchor="t">
            <a:spAutoFit/>
          </a:bodyPr>
          <a:lstStyle/>
          <a:p>
            <a:r>
              <a:rPr lang="en-PH" sz="900" dirty="0">
                <a:latin typeface="Graphik"/>
              </a:rPr>
              <a:t>Azure</a:t>
            </a:r>
            <a:endParaRPr lang="en-US" dirty="0"/>
          </a:p>
        </p:txBody>
      </p:sp>
    </p:spTree>
    <p:extLst>
      <p:ext uri="{BB962C8B-B14F-4D97-AF65-F5344CB8AC3E}">
        <p14:creationId xmlns:p14="http://schemas.microsoft.com/office/powerpoint/2010/main" val="41594164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TotalTime>
  <Words>194</Words>
  <Application>Microsoft Office PowerPoint</Application>
  <PresentationFormat>Widescreen</PresentationFormat>
  <Paragraphs>65</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Graphik</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Castillo, Belle</dc:creator>
  <cp:lastModifiedBy>Castillo, Belle</cp:lastModifiedBy>
  <cp:revision>12</cp:revision>
  <dcterms:created xsi:type="dcterms:W3CDTF">2025-07-29T06:16:12Z</dcterms:created>
  <dcterms:modified xsi:type="dcterms:W3CDTF">2025-07-29T09:15:36Z</dcterms:modified>
</cp:coreProperties>
</file>