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8EE71-A55A-4FC4-8755-62D6E6895F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48C637-2983-4508-AF35-6EDB30094B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01878E-7B5D-430D-B5DC-F1F52C14B9D1}"/>
              </a:ext>
            </a:extLst>
          </p:cNvPr>
          <p:cNvSpPr>
            <a:spLocks noGrp="1"/>
          </p:cNvSpPr>
          <p:nvPr>
            <p:ph type="dt" sz="half" idx="10"/>
          </p:nvPr>
        </p:nvSpPr>
        <p:spPr/>
        <p:txBody>
          <a:bodyPr/>
          <a:lstStyle/>
          <a:p>
            <a:fld id="{90B0C1AC-AB91-41E0-B766-808DAF96F77A}" type="datetimeFigureOut">
              <a:rPr lang="en-US" smtClean="0"/>
              <a:t>9/29/2022</a:t>
            </a:fld>
            <a:endParaRPr lang="en-US"/>
          </a:p>
        </p:txBody>
      </p:sp>
      <p:sp>
        <p:nvSpPr>
          <p:cNvPr id="5" name="Footer Placeholder 4">
            <a:extLst>
              <a:ext uri="{FF2B5EF4-FFF2-40B4-BE49-F238E27FC236}">
                <a16:creationId xmlns:a16="http://schemas.microsoft.com/office/drawing/2014/main" id="{255EA86F-8801-43CF-B6FA-BA5ECD967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7864A9-F964-41C3-9B6A-658A92E0B45A}"/>
              </a:ext>
            </a:extLst>
          </p:cNvPr>
          <p:cNvSpPr>
            <a:spLocks noGrp="1"/>
          </p:cNvSpPr>
          <p:nvPr>
            <p:ph type="sldNum" sz="quarter" idx="12"/>
          </p:nvPr>
        </p:nvSpPr>
        <p:spPr/>
        <p:txBody>
          <a:bodyPr/>
          <a:lstStyle/>
          <a:p>
            <a:fld id="{7E959314-956D-4BC5-99A3-C152F0BAB54B}" type="slidenum">
              <a:rPr lang="en-US" smtClean="0"/>
              <a:t>‹#›</a:t>
            </a:fld>
            <a:endParaRPr lang="en-US"/>
          </a:p>
        </p:txBody>
      </p:sp>
    </p:spTree>
    <p:extLst>
      <p:ext uri="{BB962C8B-B14F-4D97-AF65-F5344CB8AC3E}">
        <p14:creationId xmlns:p14="http://schemas.microsoft.com/office/powerpoint/2010/main" val="3187933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FC4EA-A7F3-4358-9941-F2D506CA5F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24C837-CCE7-471A-85A2-D203F2DA56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BF1D92-7B4B-4A17-9670-EE94868543AA}"/>
              </a:ext>
            </a:extLst>
          </p:cNvPr>
          <p:cNvSpPr>
            <a:spLocks noGrp="1"/>
          </p:cNvSpPr>
          <p:nvPr>
            <p:ph type="dt" sz="half" idx="10"/>
          </p:nvPr>
        </p:nvSpPr>
        <p:spPr/>
        <p:txBody>
          <a:bodyPr/>
          <a:lstStyle/>
          <a:p>
            <a:fld id="{90B0C1AC-AB91-41E0-B766-808DAF96F77A}" type="datetimeFigureOut">
              <a:rPr lang="en-US" smtClean="0"/>
              <a:t>9/29/2022</a:t>
            </a:fld>
            <a:endParaRPr lang="en-US"/>
          </a:p>
        </p:txBody>
      </p:sp>
      <p:sp>
        <p:nvSpPr>
          <p:cNvPr id="5" name="Footer Placeholder 4">
            <a:extLst>
              <a:ext uri="{FF2B5EF4-FFF2-40B4-BE49-F238E27FC236}">
                <a16:creationId xmlns:a16="http://schemas.microsoft.com/office/drawing/2014/main" id="{341EB105-0F7A-4212-8BC6-9D0145179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B238D6-7520-40A1-902B-10B42E292342}"/>
              </a:ext>
            </a:extLst>
          </p:cNvPr>
          <p:cNvSpPr>
            <a:spLocks noGrp="1"/>
          </p:cNvSpPr>
          <p:nvPr>
            <p:ph type="sldNum" sz="quarter" idx="12"/>
          </p:nvPr>
        </p:nvSpPr>
        <p:spPr/>
        <p:txBody>
          <a:bodyPr/>
          <a:lstStyle/>
          <a:p>
            <a:fld id="{7E959314-956D-4BC5-99A3-C152F0BAB54B}" type="slidenum">
              <a:rPr lang="en-US" smtClean="0"/>
              <a:t>‹#›</a:t>
            </a:fld>
            <a:endParaRPr lang="en-US"/>
          </a:p>
        </p:txBody>
      </p:sp>
    </p:spTree>
    <p:extLst>
      <p:ext uri="{BB962C8B-B14F-4D97-AF65-F5344CB8AC3E}">
        <p14:creationId xmlns:p14="http://schemas.microsoft.com/office/powerpoint/2010/main" val="530664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6BDFB2-C0AB-430C-B30E-DA73B550E2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47EE25-D4F2-4C0B-BE17-68769C070C0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89842D-C463-4280-A8D8-7EC236D61856}"/>
              </a:ext>
            </a:extLst>
          </p:cNvPr>
          <p:cNvSpPr>
            <a:spLocks noGrp="1"/>
          </p:cNvSpPr>
          <p:nvPr>
            <p:ph type="dt" sz="half" idx="10"/>
          </p:nvPr>
        </p:nvSpPr>
        <p:spPr/>
        <p:txBody>
          <a:bodyPr/>
          <a:lstStyle/>
          <a:p>
            <a:fld id="{90B0C1AC-AB91-41E0-B766-808DAF96F77A}" type="datetimeFigureOut">
              <a:rPr lang="en-US" smtClean="0"/>
              <a:t>9/29/2022</a:t>
            </a:fld>
            <a:endParaRPr lang="en-US"/>
          </a:p>
        </p:txBody>
      </p:sp>
      <p:sp>
        <p:nvSpPr>
          <p:cNvPr id="5" name="Footer Placeholder 4">
            <a:extLst>
              <a:ext uri="{FF2B5EF4-FFF2-40B4-BE49-F238E27FC236}">
                <a16:creationId xmlns:a16="http://schemas.microsoft.com/office/drawing/2014/main" id="{01EA077D-82D3-48CD-BD41-3BB7FBCC1E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E3F43B-3A4E-47CC-B39A-3CFC2E1996B3}"/>
              </a:ext>
            </a:extLst>
          </p:cNvPr>
          <p:cNvSpPr>
            <a:spLocks noGrp="1"/>
          </p:cNvSpPr>
          <p:nvPr>
            <p:ph type="sldNum" sz="quarter" idx="12"/>
          </p:nvPr>
        </p:nvSpPr>
        <p:spPr/>
        <p:txBody>
          <a:bodyPr/>
          <a:lstStyle/>
          <a:p>
            <a:fld id="{7E959314-956D-4BC5-99A3-C152F0BAB54B}" type="slidenum">
              <a:rPr lang="en-US" smtClean="0"/>
              <a:t>‹#›</a:t>
            </a:fld>
            <a:endParaRPr lang="en-US"/>
          </a:p>
        </p:txBody>
      </p:sp>
    </p:spTree>
    <p:extLst>
      <p:ext uri="{BB962C8B-B14F-4D97-AF65-F5344CB8AC3E}">
        <p14:creationId xmlns:p14="http://schemas.microsoft.com/office/powerpoint/2010/main" val="199101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39D24-51E8-4494-8E64-3FF515A159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FF3C3A-A373-474E-8E06-0DCD66E16F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C0E82-70E5-4578-BDC6-5B541350F49C}"/>
              </a:ext>
            </a:extLst>
          </p:cNvPr>
          <p:cNvSpPr>
            <a:spLocks noGrp="1"/>
          </p:cNvSpPr>
          <p:nvPr>
            <p:ph type="dt" sz="half" idx="10"/>
          </p:nvPr>
        </p:nvSpPr>
        <p:spPr/>
        <p:txBody>
          <a:bodyPr/>
          <a:lstStyle/>
          <a:p>
            <a:fld id="{90B0C1AC-AB91-41E0-B766-808DAF96F77A}" type="datetimeFigureOut">
              <a:rPr lang="en-US" smtClean="0"/>
              <a:t>9/29/2022</a:t>
            </a:fld>
            <a:endParaRPr lang="en-US"/>
          </a:p>
        </p:txBody>
      </p:sp>
      <p:sp>
        <p:nvSpPr>
          <p:cNvPr id="5" name="Footer Placeholder 4">
            <a:extLst>
              <a:ext uri="{FF2B5EF4-FFF2-40B4-BE49-F238E27FC236}">
                <a16:creationId xmlns:a16="http://schemas.microsoft.com/office/drawing/2014/main" id="{C3E4E5F2-5BBF-46F8-BBC2-B860E4C8E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0DF1D6-D6D4-4AED-872D-3B39F7E225EB}"/>
              </a:ext>
            </a:extLst>
          </p:cNvPr>
          <p:cNvSpPr>
            <a:spLocks noGrp="1"/>
          </p:cNvSpPr>
          <p:nvPr>
            <p:ph type="sldNum" sz="quarter" idx="12"/>
          </p:nvPr>
        </p:nvSpPr>
        <p:spPr/>
        <p:txBody>
          <a:bodyPr/>
          <a:lstStyle/>
          <a:p>
            <a:fld id="{7E959314-956D-4BC5-99A3-C152F0BAB54B}" type="slidenum">
              <a:rPr lang="en-US" smtClean="0"/>
              <a:t>‹#›</a:t>
            </a:fld>
            <a:endParaRPr lang="en-US"/>
          </a:p>
        </p:txBody>
      </p:sp>
    </p:spTree>
    <p:extLst>
      <p:ext uri="{BB962C8B-B14F-4D97-AF65-F5344CB8AC3E}">
        <p14:creationId xmlns:p14="http://schemas.microsoft.com/office/powerpoint/2010/main" val="1751096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407A2-E6F0-463D-8D5F-8976FE769B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CD4859-0DB1-47FE-AB51-2A47E32EDF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6BC211-6BB9-4EF9-ADF5-144BF50BCB56}"/>
              </a:ext>
            </a:extLst>
          </p:cNvPr>
          <p:cNvSpPr>
            <a:spLocks noGrp="1"/>
          </p:cNvSpPr>
          <p:nvPr>
            <p:ph type="dt" sz="half" idx="10"/>
          </p:nvPr>
        </p:nvSpPr>
        <p:spPr/>
        <p:txBody>
          <a:bodyPr/>
          <a:lstStyle/>
          <a:p>
            <a:fld id="{90B0C1AC-AB91-41E0-B766-808DAF96F77A}" type="datetimeFigureOut">
              <a:rPr lang="en-US" smtClean="0"/>
              <a:t>9/29/2022</a:t>
            </a:fld>
            <a:endParaRPr lang="en-US"/>
          </a:p>
        </p:txBody>
      </p:sp>
      <p:sp>
        <p:nvSpPr>
          <p:cNvPr id="5" name="Footer Placeholder 4">
            <a:extLst>
              <a:ext uri="{FF2B5EF4-FFF2-40B4-BE49-F238E27FC236}">
                <a16:creationId xmlns:a16="http://schemas.microsoft.com/office/drawing/2014/main" id="{8F942C71-7108-4B0F-97F8-418BCB4967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58F72-8C7C-4890-8625-7BC9D51CCD17}"/>
              </a:ext>
            </a:extLst>
          </p:cNvPr>
          <p:cNvSpPr>
            <a:spLocks noGrp="1"/>
          </p:cNvSpPr>
          <p:nvPr>
            <p:ph type="sldNum" sz="quarter" idx="12"/>
          </p:nvPr>
        </p:nvSpPr>
        <p:spPr/>
        <p:txBody>
          <a:bodyPr/>
          <a:lstStyle/>
          <a:p>
            <a:fld id="{7E959314-956D-4BC5-99A3-C152F0BAB54B}" type="slidenum">
              <a:rPr lang="en-US" smtClean="0"/>
              <a:t>‹#›</a:t>
            </a:fld>
            <a:endParaRPr lang="en-US"/>
          </a:p>
        </p:txBody>
      </p:sp>
    </p:spTree>
    <p:extLst>
      <p:ext uri="{BB962C8B-B14F-4D97-AF65-F5344CB8AC3E}">
        <p14:creationId xmlns:p14="http://schemas.microsoft.com/office/powerpoint/2010/main" val="193426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6CF2-226F-45F3-B465-A3AE6E6CBE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979907-E0B5-461C-A2C6-CD0417A82EB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A79CF2-B681-4662-B0AE-4CE4D99DAA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80EF90-76DB-4758-A8BD-BB642AB5101B}"/>
              </a:ext>
            </a:extLst>
          </p:cNvPr>
          <p:cNvSpPr>
            <a:spLocks noGrp="1"/>
          </p:cNvSpPr>
          <p:nvPr>
            <p:ph type="dt" sz="half" idx="10"/>
          </p:nvPr>
        </p:nvSpPr>
        <p:spPr/>
        <p:txBody>
          <a:bodyPr/>
          <a:lstStyle/>
          <a:p>
            <a:fld id="{90B0C1AC-AB91-41E0-B766-808DAF96F77A}" type="datetimeFigureOut">
              <a:rPr lang="en-US" smtClean="0"/>
              <a:t>9/29/2022</a:t>
            </a:fld>
            <a:endParaRPr lang="en-US"/>
          </a:p>
        </p:txBody>
      </p:sp>
      <p:sp>
        <p:nvSpPr>
          <p:cNvPr id="6" name="Footer Placeholder 5">
            <a:extLst>
              <a:ext uri="{FF2B5EF4-FFF2-40B4-BE49-F238E27FC236}">
                <a16:creationId xmlns:a16="http://schemas.microsoft.com/office/drawing/2014/main" id="{C3A310D9-7514-4191-BE22-8E9B1BFCE4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5A0360-800C-4D14-B4B0-A718FD97F165}"/>
              </a:ext>
            </a:extLst>
          </p:cNvPr>
          <p:cNvSpPr>
            <a:spLocks noGrp="1"/>
          </p:cNvSpPr>
          <p:nvPr>
            <p:ph type="sldNum" sz="quarter" idx="12"/>
          </p:nvPr>
        </p:nvSpPr>
        <p:spPr/>
        <p:txBody>
          <a:bodyPr/>
          <a:lstStyle/>
          <a:p>
            <a:fld id="{7E959314-956D-4BC5-99A3-C152F0BAB54B}" type="slidenum">
              <a:rPr lang="en-US" smtClean="0"/>
              <a:t>‹#›</a:t>
            </a:fld>
            <a:endParaRPr lang="en-US"/>
          </a:p>
        </p:txBody>
      </p:sp>
    </p:spTree>
    <p:extLst>
      <p:ext uri="{BB962C8B-B14F-4D97-AF65-F5344CB8AC3E}">
        <p14:creationId xmlns:p14="http://schemas.microsoft.com/office/powerpoint/2010/main" val="1745031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14A5-D666-4442-B018-CAB7C360F4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B0A28E-9649-45FF-BD91-DCEECCC6AA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3D7DB5-AFD6-4FA1-AC69-522BCF1ABB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75F7C5-44AC-4C59-B09E-DF2E2B9B07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517681B-3B90-420D-A2E4-5DF8533D2D2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2C014C-5F8E-4784-90C6-1ED78910E523}"/>
              </a:ext>
            </a:extLst>
          </p:cNvPr>
          <p:cNvSpPr>
            <a:spLocks noGrp="1"/>
          </p:cNvSpPr>
          <p:nvPr>
            <p:ph type="dt" sz="half" idx="10"/>
          </p:nvPr>
        </p:nvSpPr>
        <p:spPr/>
        <p:txBody>
          <a:bodyPr/>
          <a:lstStyle/>
          <a:p>
            <a:fld id="{90B0C1AC-AB91-41E0-B766-808DAF96F77A}" type="datetimeFigureOut">
              <a:rPr lang="en-US" smtClean="0"/>
              <a:t>9/29/2022</a:t>
            </a:fld>
            <a:endParaRPr lang="en-US"/>
          </a:p>
        </p:txBody>
      </p:sp>
      <p:sp>
        <p:nvSpPr>
          <p:cNvPr id="8" name="Footer Placeholder 7">
            <a:extLst>
              <a:ext uri="{FF2B5EF4-FFF2-40B4-BE49-F238E27FC236}">
                <a16:creationId xmlns:a16="http://schemas.microsoft.com/office/drawing/2014/main" id="{2C8087B6-1824-40E1-A32D-95F0A2E468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6183E8-69FD-4364-A8E9-92953C8A5E87}"/>
              </a:ext>
            </a:extLst>
          </p:cNvPr>
          <p:cNvSpPr>
            <a:spLocks noGrp="1"/>
          </p:cNvSpPr>
          <p:nvPr>
            <p:ph type="sldNum" sz="quarter" idx="12"/>
          </p:nvPr>
        </p:nvSpPr>
        <p:spPr/>
        <p:txBody>
          <a:bodyPr/>
          <a:lstStyle/>
          <a:p>
            <a:fld id="{7E959314-956D-4BC5-99A3-C152F0BAB54B}" type="slidenum">
              <a:rPr lang="en-US" smtClean="0"/>
              <a:t>‹#›</a:t>
            </a:fld>
            <a:endParaRPr lang="en-US"/>
          </a:p>
        </p:txBody>
      </p:sp>
    </p:spTree>
    <p:extLst>
      <p:ext uri="{BB962C8B-B14F-4D97-AF65-F5344CB8AC3E}">
        <p14:creationId xmlns:p14="http://schemas.microsoft.com/office/powerpoint/2010/main" val="3274795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5EE64-F9DA-4D01-96A9-D1548206DA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BEE03C-780E-4480-9E32-A829BFBCFC48}"/>
              </a:ext>
            </a:extLst>
          </p:cNvPr>
          <p:cNvSpPr>
            <a:spLocks noGrp="1"/>
          </p:cNvSpPr>
          <p:nvPr>
            <p:ph type="dt" sz="half" idx="10"/>
          </p:nvPr>
        </p:nvSpPr>
        <p:spPr/>
        <p:txBody>
          <a:bodyPr/>
          <a:lstStyle/>
          <a:p>
            <a:fld id="{90B0C1AC-AB91-41E0-B766-808DAF96F77A}" type="datetimeFigureOut">
              <a:rPr lang="en-US" smtClean="0"/>
              <a:t>9/29/2022</a:t>
            </a:fld>
            <a:endParaRPr lang="en-US"/>
          </a:p>
        </p:txBody>
      </p:sp>
      <p:sp>
        <p:nvSpPr>
          <p:cNvPr id="4" name="Footer Placeholder 3">
            <a:extLst>
              <a:ext uri="{FF2B5EF4-FFF2-40B4-BE49-F238E27FC236}">
                <a16:creationId xmlns:a16="http://schemas.microsoft.com/office/drawing/2014/main" id="{117460BC-D7F2-49C5-B9A6-C939EE8EE8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9BBE9A-2DC1-4643-9513-2C5633FD8D85}"/>
              </a:ext>
            </a:extLst>
          </p:cNvPr>
          <p:cNvSpPr>
            <a:spLocks noGrp="1"/>
          </p:cNvSpPr>
          <p:nvPr>
            <p:ph type="sldNum" sz="quarter" idx="12"/>
          </p:nvPr>
        </p:nvSpPr>
        <p:spPr/>
        <p:txBody>
          <a:bodyPr/>
          <a:lstStyle/>
          <a:p>
            <a:fld id="{7E959314-956D-4BC5-99A3-C152F0BAB54B}" type="slidenum">
              <a:rPr lang="en-US" smtClean="0"/>
              <a:t>‹#›</a:t>
            </a:fld>
            <a:endParaRPr lang="en-US"/>
          </a:p>
        </p:txBody>
      </p:sp>
    </p:spTree>
    <p:extLst>
      <p:ext uri="{BB962C8B-B14F-4D97-AF65-F5344CB8AC3E}">
        <p14:creationId xmlns:p14="http://schemas.microsoft.com/office/powerpoint/2010/main" val="1566503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A8EE96-B4F7-450B-87AA-64D438C59840}"/>
              </a:ext>
            </a:extLst>
          </p:cNvPr>
          <p:cNvSpPr>
            <a:spLocks noGrp="1"/>
          </p:cNvSpPr>
          <p:nvPr>
            <p:ph type="dt" sz="half" idx="10"/>
          </p:nvPr>
        </p:nvSpPr>
        <p:spPr/>
        <p:txBody>
          <a:bodyPr/>
          <a:lstStyle/>
          <a:p>
            <a:fld id="{90B0C1AC-AB91-41E0-B766-808DAF96F77A}" type="datetimeFigureOut">
              <a:rPr lang="en-US" smtClean="0"/>
              <a:t>9/29/2022</a:t>
            </a:fld>
            <a:endParaRPr lang="en-US"/>
          </a:p>
        </p:txBody>
      </p:sp>
      <p:sp>
        <p:nvSpPr>
          <p:cNvPr id="3" name="Footer Placeholder 2">
            <a:extLst>
              <a:ext uri="{FF2B5EF4-FFF2-40B4-BE49-F238E27FC236}">
                <a16:creationId xmlns:a16="http://schemas.microsoft.com/office/drawing/2014/main" id="{F8C2B3DB-0423-41B5-B003-62D4C0CDF1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B13293-8E89-4AF9-8DB5-B8C6EA431E3E}"/>
              </a:ext>
            </a:extLst>
          </p:cNvPr>
          <p:cNvSpPr>
            <a:spLocks noGrp="1"/>
          </p:cNvSpPr>
          <p:nvPr>
            <p:ph type="sldNum" sz="quarter" idx="12"/>
          </p:nvPr>
        </p:nvSpPr>
        <p:spPr/>
        <p:txBody>
          <a:bodyPr/>
          <a:lstStyle/>
          <a:p>
            <a:fld id="{7E959314-956D-4BC5-99A3-C152F0BAB54B}" type="slidenum">
              <a:rPr lang="en-US" smtClean="0"/>
              <a:t>‹#›</a:t>
            </a:fld>
            <a:endParaRPr lang="en-US"/>
          </a:p>
        </p:txBody>
      </p:sp>
    </p:spTree>
    <p:extLst>
      <p:ext uri="{BB962C8B-B14F-4D97-AF65-F5344CB8AC3E}">
        <p14:creationId xmlns:p14="http://schemas.microsoft.com/office/powerpoint/2010/main" val="2964359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EC5E5-0660-4533-BA46-77215A2483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24EA22-37B0-4877-9174-86A87323B3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0DA25E-1B55-4EBB-A936-E1D07EE81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4DDDE7-1334-4384-8111-CAA26BAF6DD4}"/>
              </a:ext>
            </a:extLst>
          </p:cNvPr>
          <p:cNvSpPr>
            <a:spLocks noGrp="1"/>
          </p:cNvSpPr>
          <p:nvPr>
            <p:ph type="dt" sz="half" idx="10"/>
          </p:nvPr>
        </p:nvSpPr>
        <p:spPr/>
        <p:txBody>
          <a:bodyPr/>
          <a:lstStyle/>
          <a:p>
            <a:fld id="{90B0C1AC-AB91-41E0-B766-808DAF96F77A}" type="datetimeFigureOut">
              <a:rPr lang="en-US" smtClean="0"/>
              <a:t>9/29/2022</a:t>
            </a:fld>
            <a:endParaRPr lang="en-US"/>
          </a:p>
        </p:txBody>
      </p:sp>
      <p:sp>
        <p:nvSpPr>
          <p:cNvPr id="6" name="Footer Placeholder 5">
            <a:extLst>
              <a:ext uri="{FF2B5EF4-FFF2-40B4-BE49-F238E27FC236}">
                <a16:creationId xmlns:a16="http://schemas.microsoft.com/office/drawing/2014/main" id="{1C2EDFCA-8855-4BC8-9FDE-BF623A6B10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3EF3D0-F710-4BAF-BAB0-7A3D450BA80D}"/>
              </a:ext>
            </a:extLst>
          </p:cNvPr>
          <p:cNvSpPr>
            <a:spLocks noGrp="1"/>
          </p:cNvSpPr>
          <p:nvPr>
            <p:ph type="sldNum" sz="quarter" idx="12"/>
          </p:nvPr>
        </p:nvSpPr>
        <p:spPr/>
        <p:txBody>
          <a:bodyPr/>
          <a:lstStyle/>
          <a:p>
            <a:fld id="{7E959314-956D-4BC5-99A3-C152F0BAB54B}" type="slidenum">
              <a:rPr lang="en-US" smtClean="0"/>
              <a:t>‹#›</a:t>
            </a:fld>
            <a:endParaRPr lang="en-US"/>
          </a:p>
        </p:txBody>
      </p:sp>
    </p:spTree>
    <p:extLst>
      <p:ext uri="{BB962C8B-B14F-4D97-AF65-F5344CB8AC3E}">
        <p14:creationId xmlns:p14="http://schemas.microsoft.com/office/powerpoint/2010/main" val="126983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8697-5737-4472-83C7-706E6E65F7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A385DA-7484-4542-89C1-D2A7D15599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46CD6D-3CC2-49B2-832A-C4C4BFBB32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62624C-D16C-43BF-9A55-E4EE1C2A1AB5}"/>
              </a:ext>
            </a:extLst>
          </p:cNvPr>
          <p:cNvSpPr>
            <a:spLocks noGrp="1"/>
          </p:cNvSpPr>
          <p:nvPr>
            <p:ph type="dt" sz="half" idx="10"/>
          </p:nvPr>
        </p:nvSpPr>
        <p:spPr/>
        <p:txBody>
          <a:bodyPr/>
          <a:lstStyle/>
          <a:p>
            <a:fld id="{90B0C1AC-AB91-41E0-B766-808DAF96F77A}" type="datetimeFigureOut">
              <a:rPr lang="en-US" smtClean="0"/>
              <a:t>9/29/2022</a:t>
            </a:fld>
            <a:endParaRPr lang="en-US"/>
          </a:p>
        </p:txBody>
      </p:sp>
      <p:sp>
        <p:nvSpPr>
          <p:cNvPr id="6" name="Footer Placeholder 5">
            <a:extLst>
              <a:ext uri="{FF2B5EF4-FFF2-40B4-BE49-F238E27FC236}">
                <a16:creationId xmlns:a16="http://schemas.microsoft.com/office/drawing/2014/main" id="{F07E1965-68E7-452F-AB31-193C2B5742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824EB7-53A6-4C6F-8879-DD84379AD4A4}"/>
              </a:ext>
            </a:extLst>
          </p:cNvPr>
          <p:cNvSpPr>
            <a:spLocks noGrp="1"/>
          </p:cNvSpPr>
          <p:nvPr>
            <p:ph type="sldNum" sz="quarter" idx="12"/>
          </p:nvPr>
        </p:nvSpPr>
        <p:spPr/>
        <p:txBody>
          <a:bodyPr/>
          <a:lstStyle/>
          <a:p>
            <a:fld id="{7E959314-956D-4BC5-99A3-C152F0BAB54B}" type="slidenum">
              <a:rPr lang="en-US" smtClean="0"/>
              <a:t>‹#›</a:t>
            </a:fld>
            <a:endParaRPr lang="en-US"/>
          </a:p>
        </p:txBody>
      </p:sp>
    </p:spTree>
    <p:extLst>
      <p:ext uri="{BB962C8B-B14F-4D97-AF65-F5344CB8AC3E}">
        <p14:creationId xmlns:p14="http://schemas.microsoft.com/office/powerpoint/2010/main" val="1338136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D24EBD-DD17-4347-826A-929CD90606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20D6C3-0CEE-432B-AA5B-79FDB2E2AE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49CA04-2C7F-435E-8C2F-2A657E2107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0C1AC-AB91-41E0-B766-808DAF96F77A}" type="datetimeFigureOut">
              <a:rPr lang="en-US" smtClean="0"/>
              <a:t>9/29/2022</a:t>
            </a:fld>
            <a:endParaRPr lang="en-US"/>
          </a:p>
        </p:txBody>
      </p:sp>
      <p:sp>
        <p:nvSpPr>
          <p:cNvPr id="5" name="Footer Placeholder 4">
            <a:extLst>
              <a:ext uri="{FF2B5EF4-FFF2-40B4-BE49-F238E27FC236}">
                <a16:creationId xmlns:a16="http://schemas.microsoft.com/office/drawing/2014/main" id="{E74CB08C-8B64-40AD-B93D-75A5763183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0C09AC-BDA8-44BD-9C9F-182C5A83F5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59314-956D-4BC5-99A3-C152F0BAB54B}" type="slidenum">
              <a:rPr lang="en-US" smtClean="0"/>
              <a:t>‹#›</a:t>
            </a:fld>
            <a:endParaRPr lang="en-US"/>
          </a:p>
        </p:txBody>
      </p:sp>
    </p:spTree>
    <p:extLst>
      <p:ext uri="{BB962C8B-B14F-4D97-AF65-F5344CB8AC3E}">
        <p14:creationId xmlns:p14="http://schemas.microsoft.com/office/powerpoint/2010/main" val="1721741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CSSEGISandData/COVID-19/tree/master/csse_covid_19_data/csse_covid_19_time_seri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CSSEGISandData/COVID-19/tree/master/csse_covid_19_data/csse_covid_19_time_seri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98119-EBAD-4D9D-B0BF-5BDAE4616132}"/>
              </a:ext>
            </a:extLst>
          </p:cNvPr>
          <p:cNvSpPr>
            <a:spLocks noGrp="1"/>
          </p:cNvSpPr>
          <p:nvPr>
            <p:ph type="ctrTitle"/>
          </p:nvPr>
        </p:nvSpPr>
        <p:spPr>
          <a:xfrm>
            <a:off x="1524000" y="543697"/>
            <a:ext cx="9144000" cy="2286000"/>
          </a:xfrm>
        </p:spPr>
        <p:txBody>
          <a:bodyPr>
            <a:normAutofit/>
          </a:bodyPr>
          <a:lstStyle/>
          <a:p>
            <a:r>
              <a:rPr lang="en-US" sz="5400" dirty="0"/>
              <a:t>DATAKLIQ EXCEL FINAL PROJECT DOCUMENTATION</a:t>
            </a:r>
          </a:p>
        </p:txBody>
      </p:sp>
      <p:sp>
        <p:nvSpPr>
          <p:cNvPr id="3" name="Subtitle 2">
            <a:extLst>
              <a:ext uri="{FF2B5EF4-FFF2-40B4-BE49-F238E27FC236}">
                <a16:creationId xmlns:a16="http://schemas.microsoft.com/office/drawing/2014/main" id="{F7BDD243-7D34-4533-AAD3-B40B750476EA}"/>
              </a:ext>
            </a:extLst>
          </p:cNvPr>
          <p:cNvSpPr>
            <a:spLocks noGrp="1"/>
          </p:cNvSpPr>
          <p:nvPr>
            <p:ph type="subTitle" idx="1"/>
          </p:nvPr>
        </p:nvSpPr>
        <p:spPr>
          <a:xfrm>
            <a:off x="1524000" y="3737963"/>
            <a:ext cx="9144000" cy="1655762"/>
          </a:xfrm>
        </p:spPr>
        <p:txBody>
          <a:bodyPr>
            <a:normAutofit lnSpcReduction="10000"/>
          </a:bodyPr>
          <a:lstStyle/>
          <a:p>
            <a:r>
              <a:rPr lang="en-US" sz="3200" dirty="0"/>
              <a:t>BY</a:t>
            </a:r>
          </a:p>
          <a:p>
            <a:endParaRPr lang="en-US" sz="3200" dirty="0"/>
          </a:p>
          <a:p>
            <a:r>
              <a:rPr lang="en-US" sz="3200" dirty="0"/>
              <a:t>ZABIA MARY BALOGUN</a:t>
            </a:r>
          </a:p>
        </p:txBody>
      </p:sp>
    </p:spTree>
    <p:extLst>
      <p:ext uri="{BB962C8B-B14F-4D97-AF65-F5344CB8AC3E}">
        <p14:creationId xmlns:p14="http://schemas.microsoft.com/office/powerpoint/2010/main" val="1072668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776A59-F8A3-4938-8EB2-8B5DEF18CB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6184"/>
            <a:ext cx="12192000" cy="5585254"/>
          </a:xfrm>
          <a:prstGeom prst="rect">
            <a:avLst/>
          </a:prstGeom>
        </p:spPr>
      </p:pic>
      <p:sp>
        <p:nvSpPr>
          <p:cNvPr id="2" name="Title 1">
            <a:extLst>
              <a:ext uri="{FF2B5EF4-FFF2-40B4-BE49-F238E27FC236}">
                <a16:creationId xmlns:a16="http://schemas.microsoft.com/office/drawing/2014/main" id="{5949ECAB-4E68-4EC7-8BDD-774369BD6084}"/>
              </a:ext>
            </a:extLst>
          </p:cNvPr>
          <p:cNvSpPr>
            <a:spLocks noGrp="1"/>
          </p:cNvSpPr>
          <p:nvPr>
            <p:ph type="title"/>
          </p:nvPr>
        </p:nvSpPr>
        <p:spPr>
          <a:xfrm>
            <a:off x="0" y="1"/>
            <a:ext cx="11353800" cy="803188"/>
          </a:xfrm>
        </p:spPr>
        <p:txBody>
          <a:bodyPr>
            <a:normAutofit/>
          </a:bodyPr>
          <a:lstStyle/>
          <a:p>
            <a:r>
              <a:rPr lang="en-US" sz="2800" dirty="0"/>
              <a:t>Table3: A table showing the top 5 Countries with highest deaths</a:t>
            </a:r>
          </a:p>
        </p:txBody>
      </p:sp>
    </p:spTree>
    <p:extLst>
      <p:ext uri="{BB962C8B-B14F-4D97-AF65-F5344CB8AC3E}">
        <p14:creationId xmlns:p14="http://schemas.microsoft.com/office/powerpoint/2010/main" val="951415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853C26-0159-4779-A526-DD3286C82A36}"/>
              </a:ext>
            </a:extLst>
          </p:cNvPr>
          <p:cNvSpPr>
            <a:spLocks noGrp="1"/>
          </p:cNvSpPr>
          <p:nvPr>
            <p:ph idx="1"/>
          </p:nvPr>
        </p:nvSpPr>
        <p:spPr>
          <a:xfrm>
            <a:off x="838200" y="753762"/>
            <a:ext cx="10515600" cy="5423201"/>
          </a:xfrm>
        </p:spPr>
        <p:txBody>
          <a:bodyPr/>
          <a:lstStyle/>
          <a:p>
            <a:pPr marL="0" indent="0" algn="just">
              <a:buNone/>
            </a:pPr>
            <a:r>
              <a:rPr lang="en-US" dirty="0"/>
              <a:t>The third question we will be answering is number of confirmed cases by year</a:t>
            </a:r>
          </a:p>
          <a:p>
            <a:pPr lvl="1" algn="just">
              <a:buFont typeface="Wingdings" panose="05000000000000000000" pitchFamily="2" charset="2"/>
              <a:buChar char="Ø"/>
            </a:pPr>
            <a:r>
              <a:rPr lang="en-US" sz="2800" dirty="0"/>
              <a:t>on the pivot table field select confirmed and year.</a:t>
            </a:r>
          </a:p>
          <a:p>
            <a:pPr lvl="1" algn="just">
              <a:buFont typeface="Wingdings" panose="05000000000000000000" pitchFamily="2" charset="2"/>
              <a:buChar char="Ø"/>
            </a:pPr>
            <a:r>
              <a:rPr lang="en-US" sz="2800" dirty="0"/>
              <a:t>On the pivot field, select value field setting, click on max and press ok.</a:t>
            </a:r>
          </a:p>
          <a:p>
            <a:pPr lvl="1" algn="just">
              <a:buFont typeface="Wingdings" panose="05000000000000000000" pitchFamily="2" charset="2"/>
              <a:buChar char="Ø"/>
            </a:pPr>
            <a:r>
              <a:rPr lang="en-US" sz="2800" dirty="0"/>
              <a:t>Create a line chart and name it confirmed by year</a:t>
            </a:r>
          </a:p>
          <a:p>
            <a:pPr marL="0" indent="0" algn="just">
              <a:buNone/>
            </a:pPr>
            <a:r>
              <a:rPr lang="en-US" dirty="0"/>
              <a:t>The final question we will answering is number of death cases by year.</a:t>
            </a:r>
          </a:p>
          <a:p>
            <a:pPr lvl="1" algn="just">
              <a:buFont typeface="Wingdings" panose="05000000000000000000" pitchFamily="2" charset="2"/>
              <a:buChar char="Ø"/>
            </a:pPr>
            <a:r>
              <a:rPr lang="en-US" sz="2800" dirty="0"/>
              <a:t>on the pivot table field select death and year.</a:t>
            </a:r>
          </a:p>
          <a:p>
            <a:pPr lvl="1" algn="just">
              <a:buFont typeface="Wingdings" panose="05000000000000000000" pitchFamily="2" charset="2"/>
              <a:buChar char="Ø"/>
            </a:pPr>
            <a:r>
              <a:rPr lang="en-US" sz="2800" dirty="0"/>
              <a:t>On the pivot field, select value field setting, click on max and press ok.</a:t>
            </a:r>
          </a:p>
          <a:p>
            <a:pPr lvl="1" algn="just">
              <a:buFont typeface="Wingdings" panose="05000000000000000000" pitchFamily="2" charset="2"/>
              <a:buChar char="Ø"/>
            </a:pPr>
            <a:r>
              <a:rPr lang="en-US" sz="2800" dirty="0"/>
              <a:t>Create a line chart and name it death by year</a:t>
            </a:r>
          </a:p>
          <a:p>
            <a:endParaRPr lang="en-US" dirty="0"/>
          </a:p>
        </p:txBody>
      </p:sp>
    </p:spTree>
    <p:extLst>
      <p:ext uri="{BB962C8B-B14F-4D97-AF65-F5344CB8AC3E}">
        <p14:creationId xmlns:p14="http://schemas.microsoft.com/office/powerpoint/2010/main" val="4274009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5AFB1D-ADB4-45A2-AA27-9A9D0978A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3254"/>
            <a:ext cx="12192000" cy="5838610"/>
          </a:xfrm>
          <a:prstGeom prst="rect">
            <a:avLst/>
          </a:prstGeom>
        </p:spPr>
      </p:pic>
      <p:sp>
        <p:nvSpPr>
          <p:cNvPr id="2" name="Title 1">
            <a:extLst>
              <a:ext uri="{FF2B5EF4-FFF2-40B4-BE49-F238E27FC236}">
                <a16:creationId xmlns:a16="http://schemas.microsoft.com/office/drawing/2014/main" id="{D41168C6-4DE1-4362-A174-0EB93B5A2C8E}"/>
              </a:ext>
            </a:extLst>
          </p:cNvPr>
          <p:cNvSpPr>
            <a:spLocks noGrp="1"/>
          </p:cNvSpPr>
          <p:nvPr>
            <p:ph type="title"/>
          </p:nvPr>
        </p:nvSpPr>
        <p:spPr>
          <a:xfrm>
            <a:off x="0" y="98855"/>
            <a:ext cx="11353800" cy="741404"/>
          </a:xfrm>
        </p:spPr>
        <p:txBody>
          <a:bodyPr>
            <a:noAutofit/>
          </a:bodyPr>
          <a:lstStyle/>
          <a:p>
            <a:r>
              <a:rPr lang="en-US" sz="2800" dirty="0"/>
              <a:t>Table4: A table showing number of confirmed cases and number deaths by Year</a:t>
            </a:r>
          </a:p>
        </p:txBody>
      </p:sp>
    </p:spTree>
    <p:extLst>
      <p:ext uri="{BB962C8B-B14F-4D97-AF65-F5344CB8AC3E}">
        <p14:creationId xmlns:p14="http://schemas.microsoft.com/office/powerpoint/2010/main" val="989412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F98669C-1126-43A0-9326-474B30FF1B32}"/>
              </a:ext>
            </a:extLst>
          </p:cNvPr>
          <p:cNvSpPr>
            <a:spLocks noGrp="1"/>
          </p:cNvSpPr>
          <p:nvPr>
            <p:ph idx="1"/>
          </p:nvPr>
        </p:nvSpPr>
        <p:spPr>
          <a:xfrm>
            <a:off x="838200" y="148280"/>
            <a:ext cx="10515600" cy="6512011"/>
          </a:xfrm>
        </p:spPr>
        <p:txBody>
          <a:bodyPr>
            <a:normAutofit/>
          </a:bodyPr>
          <a:lstStyle/>
          <a:p>
            <a:pPr marL="0" indent="0" algn="just">
              <a:buNone/>
            </a:pPr>
            <a:r>
              <a:rPr lang="en-US" dirty="0"/>
              <a:t>Next, calculate Total Number of Confirmed Cases, Total number of deaths and death rate</a:t>
            </a:r>
          </a:p>
          <a:p>
            <a:pPr marL="0" indent="0" algn="just">
              <a:buNone/>
            </a:pPr>
            <a:endParaRPr lang="en-US" dirty="0"/>
          </a:p>
          <a:p>
            <a:pPr algn="just">
              <a:buFont typeface="Wingdings" panose="05000000000000000000" pitchFamily="2" charset="2"/>
              <a:buChar char="Ø"/>
            </a:pPr>
            <a:r>
              <a:rPr lang="en-US" dirty="0"/>
              <a:t>Total Number of Confirmed Cases	=602,796,643</a:t>
            </a:r>
          </a:p>
          <a:p>
            <a:pPr algn="just">
              <a:buFont typeface="Wingdings" panose="05000000000000000000" pitchFamily="2" charset="2"/>
              <a:buChar char="Ø"/>
            </a:pPr>
            <a:r>
              <a:rPr lang="en-US" dirty="0"/>
              <a:t>Total Number of Deaths		=6,487,401</a:t>
            </a:r>
          </a:p>
          <a:p>
            <a:pPr algn="just">
              <a:buFont typeface="Wingdings" panose="05000000000000000000" pitchFamily="2" charset="2"/>
              <a:buChar char="Ø"/>
            </a:pPr>
            <a:r>
              <a:rPr lang="en-US" dirty="0"/>
              <a:t>Death Rate				= (6,487,401/ 602,796,643)*100</a:t>
            </a:r>
          </a:p>
          <a:p>
            <a:pPr marL="457200" lvl="1" indent="0" algn="just">
              <a:buNone/>
            </a:pPr>
            <a:r>
              <a:rPr lang="en-US" sz="2800" dirty="0"/>
              <a:t>						=1.08%</a:t>
            </a:r>
          </a:p>
          <a:p>
            <a:pPr marL="457200" lvl="1" indent="0" algn="just">
              <a:buNone/>
            </a:pPr>
            <a:endParaRPr lang="en-US" sz="2800" dirty="0"/>
          </a:p>
          <a:p>
            <a:pPr marL="457200" lvl="1" indent="0" algn="just">
              <a:buNone/>
            </a:pPr>
            <a:r>
              <a:rPr lang="en-US" sz="2800" dirty="0"/>
              <a:t>Finally, use all the charts and Calculated information to Create a Covid19 Dashboard.</a:t>
            </a:r>
          </a:p>
        </p:txBody>
      </p:sp>
    </p:spTree>
    <p:extLst>
      <p:ext uri="{BB962C8B-B14F-4D97-AF65-F5344CB8AC3E}">
        <p14:creationId xmlns:p14="http://schemas.microsoft.com/office/powerpoint/2010/main" val="2417991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6418A4-E172-4B7A-A352-A2A2C8205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0336" y="135925"/>
            <a:ext cx="5758248" cy="6610864"/>
          </a:xfrm>
          <a:prstGeom prst="rect">
            <a:avLst/>
          </a:prstGeom>
        </p:spPr>
      </p:pic>
    </p:spTree>
    <p:extLst>
      <p:ext uri="{BB962C8B-B14F-4D97-AF65-F5344CB8AC3E}">
        <p14:creationId xmlns:p14="http://schemas.microsoft.com/office/powerpoint/2010/main" val="1721691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C39F7-3F0B-4703-82BC-B0D98468A466}"/>
              </a:ext>
            </a:extLst>
          </p:cNvPr>
          <p:cNvSpPr>
            <a:spLocks noGrp="1"/>
          </p:cNvSpPr>
          <p:nvPr>
            <p:ph type="title"/>
          </p:nvPr>
        </p:nvSpPr>
        <p:spPr>
          <a:xfrm>
            <a:off x="838200" y="370703"/>
            <a:ext cx="10515600" cy="667265"/>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7EF341C6-D512-4F64-933E-838115A6C2EB}"/>
              </a:ext>
            </a:extLst>
          </p:cNvPr>
          <p:cNvSpPr>
            <a:spLocks noGrp="1"/>
          </p:cNvSpPr>
          <p:nvPr>
            <p:ph idx="1"/>
          </p:nvPr>
        </p:nvSpPr>
        <p:spPr>
          <a:xfrm>
            <a:off x="838200" y="1210962"/>
            <a:ext cx="10515600" cy="5276335"/>
          </a:xfrm>
        </p:spPr>
        <p:txBody>
          <a:bodyPr>
            <a:noAutofit/>
          </a:bodyPr>
          <a:lstStyle/>
          <a:p>
            <a:pPr marL="0" indent="0" algn="just">
              <a:buNone/>
            </a:pPr>
            <a:r>
              <a:rPr lang="en-US" dirty="0"/>
              <a:t>This is a documentation that shows the steps I took while carrying out my </a:t>
            </a:r>
            <a:r>
              <a:rPr lang="en-US" dirty="0" err="1"/>
              <a:t>DataKliq</a:t>
            </a:r>
            <a:r>
              <a:rPr lang="en-US" dirty="0"/>
              <a:t> Excel Final Project.</a:t>
            </a:r>
          </a:p>
          <a:p>
            <a:pPr marL="0" indent="0" algn="just">
              <a:buNone/>
            </a:pPr>
            <a:endParaRPr lang="en-US" dirty="0"/>
          </a:p>
          <a:p>
            <a:pPr marL="0" indent="0" algn="just">
              <a:buNone/>
            </a:pPr>
            <a:r>
              <a:rPr lang="en-US" dirty="0"/>
              <a:t>In this work, I extracted raw covid19 time series data set from the web </a:t>
            </a:r>
          </a:p>
          <a:p>
            <a:pPr marL="0" indent="0" algn="just">
              <a:buNone/>
            </a:pPr>
            <a:r>
              <a:rPr lang="en-US" dirty="0">
                <a:hlinkClick r:id="rId2"/>
              </a:rPr>
              <a:t>https://github.com/CSSEGISandData/COVID-19/tree/master/csse_covid_19_data/csse_covid_19_time_series</a:t>
            </a:r>
            <a:endParaRPr lang="en-US" dirty="0"/>
          </a:p>
          <a:p>
            <a:pPr marL="0" indent="0" algn="just">
              <a:buNone/>
            </a:pPr>
            <a:r>
              <a:rPr lang="en-US" dirty="0"/>
              <a:t>It was cleaned using power query and loaded to Microsoft Excel for further use. The cleaned data was later used to Create a pivot table, pivot charts and also a Covid19 Dashboard, showing the Top 5 Countries with confirmed cases of Covid19, Top 5 countries with highest deaths from Covid19, Number of Confirmed Cases by Year and Number of Deaths by Year.</a:t>
            </a:r>
          </a:p>
        </p:txBody>
      </p:sp>
    </p:spTree>
    <p:extLst>
      <p:ext uri="{BB962C8B-B14F-4D97-AF65-F5344CB8AC3E}">
        <p14:creationId xmlns:p14="http://schemas.microsoft.com/office/powerpoint/2010/main" val="568682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59B38A-F925-49E0-8292-F30B69FB4D11}"/>
              </a:ext>
            </a:extLst>
          </p:cNvPr>
          <p:cNvSpPr>
            <a:spLocks noGrp="1"/>
          </p:cNvSpPr>
          <p:nvPr>
            <p:ph type="title"/>
          </p:nvPr>
        </p:nvSpPr>
        <p:spPr>
          <a:xfrm>
            <a:off x="838200" y="148281"/>
            <a:ext cx="10515600" cy="532757"/>
          </a:xfrm>
        </p:spPr>
        <p:txBody>
          <a:bodyPr>
            <a:normAutofit fontScale="90000"/>
          </a:bodyPr>
          <a:lstStyle/>
          <a:p>
            <a:r>
              <a:rPr lang="en-US" dirty="0"/>
              <a:t>Process of Extraction and Cleaning of Data</a:t>
            </a:r>
          </a:p>
        </p:txBody>
      </p:sp>
      <p:sp>
        <p:nvSpPr>
          <p:cNvPr id="5" name="Content Placeholder 4">
            <a:extLst>
              <a:ext uri="{FF2B5EF4-FFF2-40B4-BE49-F238E27FC236}">
                <a16:creationId xmlns:a16="http://schemas.microsoft.com/office/drawing/2014/main" id="{12FCBA0B-6CE3-424D-9015-E2038F70F276}"/>
              </a:ext>
            </a:extLst>
          </p:cNvPr>
          <p:cNvSpPr>
            <a:spLocks noGrp="1"/>
          </p:cNvSpPr>
          <p:nvPr>
            <p:ph idx="1"/>
          </p:nvPr>
        </p:nvSpPr>
        <p:spPr>
          <a:xfrm>
            <a:off x="838200" y="681039"/>
            <a:ext cx="10515600" cy="6028680"/>
          </a:xfrm>
        </p:spPr>
        <p:txBody>
          <a:bodyPr>
            <a:normAutofit lnSpcReduction="10000"/>
          </a:bodyPr>
          <a:lstStyle/>
          <a:p>
            <a:pPr marL="0" indent="0" algn="just">
              <a:buNone/>
            </a:pPr>
            <a:r>
              <a:rPr lang="en-US" dirty="0"/>
              <a:t>Here we need to extract the global confirmed cases, global recovered cases and global deaths.</a:t>
            </a:r>
          </a:p>
          <a:p>
            <a:pPr marL="0" indent="0" algn="just">
              <a:buNone/>
            </a:pPr>
            <a:r>
              <a:rPr lang="en-US" dirty="0"/>
              <a:t>To extract the global confirmed cases</a:t>
            </a:r>
          </a:p>
          <a:p>
            <a:pPr lvl="1" algn="just">
              <a:buFont typeface="Wingdings" panose="05000000000000000000" pitchFamily="2" charset="2"/>
              <a:buChar char="Ø"/>
            </a:pPr>
            <a:r>
              <a:rPr lang="en-US" sz="2800" dirty="0"/>
              <a:t>Opened the link </a:t>
            </a:r>
            <a:r>
              <a:rPr lang="en-US" sz="2800" dirty="0">
                <a:hlinkClick r:id="rId2"/>
              </a:rPr>
              <a:t>https://github.com/CSSEGISandData/COVID-19/tree/master/csse_covid_19_data/csse_covid_19_time_series</a:t>
            </a:r>
            <a:endParaRPr lang="en-US" sz="2800" dirty="0"/>
          </a:p>
          <a:p>
            <a:pPr lvl="1" algn="just">
              <a:buFont typeface="Wingdings" panose="05000000000000000000" pitchFamily="2" charset="2"/>
              <a:buChar char="Ø"/>
            </a:pPr>
            <a:r>
              <a:rPr lang="en-US" sz="2800" dirty="0"/>
              <a:t>Then clicked on time series covid19 confirmed global.csv</a:t>
            </a:r>
          </a:p>
          <a:p>
            <a:pPr lvl="1" algn="just">
              <a:buFont typeface="Wingdings" panose="05000000000000000000" pitchFamily="2" charset="2"/>
              <a:buChar char="Ø"/>
            </a:pPr>
            <a:r>
              <a:rPr lang="en-US" sz="2800" dirty="0"/>
              <a:t>Click view raw and copy the link.</a:t>
            </a:r>
          </a:p>
          <a:p>
            <a:pPr lvl="1" algn="just">
              <a:buFont typeface="Wingdings" panose="05000000000000000000" pitchFamily="2" charset="2"/>
              <a:buChar char="Ø"/>
            </a:pPr>
            <a:r>
              <a:rPr lang="en-US" sz="2800" dirty="0"/>
              <a:t>From there you go to excel, go to data tab, click get data from web. A box pops up where you paste the copied URL and click ok. These opens up a window showing the data set</a:t>
            </a:r>
          </a:p>
          <a:p>
            <a:pPr lvl="1" algn="just">
              <a:buFont typeface="Wingdings" panose="05000000000000000000" pitchFamily="2" charset="2"/>
              <a:buChar char="Ø"/>
            </a:pPr>
            <a:r>
              <a:rPr lang="en-US" sz="2800" dirty="0"/>
              <a:t>Click transform data and that takes you to power query.</a:t>
            </a:r>
          </a:p>
          <a:p>
            <a:pPr marL="0" indent="0" algn="just">
              <a:buNone/>
            </a:pPr>
            <a:r>
              <a:rPr lang="en-US" dirty="0"/>
              <a:t>In the power query, notice that headers are called column1, column2,…</a:t>
            </a:r>
          </a:p>
          <a:p>
            <a:pPr marL="0" indent="0" algn="just">
              <a:buNone/>
            </a:pPr>
            <a:r>
              <a:rPr lang="en-US" dirty="0"/>
              <a:t>We will need to use the first row as headers.</a:t>
            </a:r>
          </a:p>
          <a:p>
            <a:pPr lvl="1" algn="just">
              <a:buFont typeface="Wingdings" panose="05000000000000000000" pitchFamily="2" charset="2"/>
              <a:buChar char="Ø"/>
            </a:pPr>
            <a:r>
              <a:rPr lang="en-US" sz="2800" dirty="0"/>
              <a:t>On the home tab, click on first row as headers. That automatically changes them to headers.</a:t>
            </a:r>
          </a:p>
          <a:p>
            <a:pPr marL="0" indent="0">
              <a:buNone/>
            </a:pPr>
            <a:endParaRPr lang="en-US" dirty="0"/>
          </a:p>
        </p:txBody>
      </p:sp>
    </p:spTree>
    <p:extLst>
      <p:ext uri="{BB962C8B-B14F-4D97-AF65-F5344CB8AC3E}">
        <p14:creationId xmlns:p14="http://schemas.microsoft.com/office/powerpoint/2010/main" val="1525626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5BB1899-CB0E-4145-895E-3DA1352351CF}"/>
              </a:ext>
            </a:extLst>
          </p:cNvPr>
          <p:cNvSpPr>
            <a:spLocks noGrp="1"/>
          </p:cNvSpPr>
          <p:nvPr>
            <p:ph idx="1"/>
          </p:nvPr>
        </p:nvSpPr>
        <p:spPr>
          <a:xfrm>
            <a:off x="838200" y="160638"/>
            <a:ext cx="10515600" cy="6474940"/>
          </a:xfrm>
        </p:spPr>
        <p:txBody>
          <a:bodyPr>
            <a:normAutofit/>
          </a:bodyPr>
          <a:lstStyle/>
          <a:p>
            <a:pPr marL="457200" lvl="1" indent="0" algn="just">
              <a:buNone/>
            </a:pPr>
            <a:r>
              <a:rPr lang="en-US" sz="2800" dirty="0"/>
              <a:t>We also noticed that the columns are more than the rows so we unpivot it by highlighting the first four columns, right click and press unpivot other columns. After that, those many columns turned to two columns and we named them date and confirmed, respectively.</a:t>
            </a:r>
          </a:p>
          <a:p>
            <a:pPr lvl="1" algn="just">
              <a:buFont typeface="Wingdings" panose="05000000000000000000" pitchFamily="2" charset="2"/>
              <a:buChar char="Ø"/>
            </a:pPr>
            <a:r>
              <a:rPr lang="en-US" sz="2800" dirty="0"/>
              <a:t>To make our data real time, we removed “columns-981” from the formula bar so that anytime we refresh, our data updates. Then we renamed our table confirmed</a:t>
            </a:r>
          </a:p>
          <a:p>
            <a:pPr lvl="1" algn="just">
              <a:buFont typeface="Wingdings" panose="05000000000000000000" pitchFamily="2" charset="2"/>
              <a:buChar char="Ø"/>
            </a:pPr>
            <a:r>
              <a:rPr lang="en-US" sz="2800" dirty="0"/>
              <a:t>We repeat the same process to extract the death global data and recovered global data</a:t>
            </a:r>
          </a:p>
          <a:p>
            <a:pPr marL="0" indent="0" algn="just">
              <a:buNone/>
            </a:pPr>
            <a:r>
              <a:rPr lang="en-US" dirty="0"/>
              <a:t>Next, we merge the 3 tables together</a:t>
            </a:r>
          </a:p>
          <a:p>
            <a:pPr lvl="1" algn="just">
              <a:buFont typeface="Wingdings" panose="05000000000000000000" pitchFamily="2" charset="2"/>
              <a:buChar char="Ø"/>
            </a:pPr>
            <a:r>
              <a:rPr lang="en-US" sz="2800" dirty="0"/>
              <a:t>Go to confirmed on the left side of the table</a:t>
            </a:r>
          </a:p>
          <a:p>
            <a:pPr lvl="1" algn="just">
              <a:buFont typeface="Wingdings" panose="05000000000000000000" pitchFamily="2" charset="2"/>
              <a:buChar char="Ø"/>
            </a:pPr>
            <a:r>
              <a:rPr lang="en-US" sz="2800" dirty="0"/>
              <a:t>On the home tab, click on the drop down beside merge query, then click on merge as new.</a:t>
            </a:r>
          </a:p>
          <a:p>
            <a:pPr marL="0" indent="0" algn="just">
              <a:buNone/>
            </a:pPr>
            <a:r>
              <a:rPr lang="en-US" dirty="0"/>
              <a:t>You can only merge two tables at once.</a:t>
            </a:r>
          </a:p>
          <a:p>
            <a:pPr marL="0" indent="0">
              <a:buNone/>
            </a:pPr>
            <a:endParaRPr lang="en-US" dirty="0"/>
          </a:p>
        </p:txBody>
      </p:sp>
    </p:spTree>
    <p:extLst>
      <p:ext uri="{BB962C8B-B14F-4D97-AF65-F5344CB8AC3E}">
        <p14:creationId xmlns:p14="http://schemas.microsoft.com/office/powerpoint/2010/main" val="3352744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D5D348-18AF-4906-89FC-D4E74DCE550D}"/>
              </a:ext>
            </a:extLst>
          </p:cNvPr>
          <p:cNvSpPr>
            <a:spLocks noGrp="1"/>
          </p:cNvSpPr>
          <p:nvPr>
            <p:ph idx="1"/>
          </p:nvPr>
        </p:nvSpPr>
        <p:spPr>
          <a:xfrm>
            <a:off x="838200" y="0"/>
            <a:ext cx="10515600" cy="6858000"/>
          </a:xfrm>
        </p:spPr>
        <p:txBody>
          <a:bodyPr>
            <a:normAutofit fontScale="92500" lnSpcReduction="10000"/>
          </a:bodyPr>
          <a:lstStyle/>
          <a:p>
            <a:pPr marL="0" indent="0" algn="just">
              <a:buNone/>
            </a:pPr>
            <a:r>
              <a:rPr lang="en-US" dirty="0"/>
              <a:t>A merge table opens showing the confirmed table and death table.</a:t>
            </a:r>
          </a:p>
          <a:p>
            <a:pPr lvl="1" algn="just">
              <a:buFont typeface="Wingdings" panose="05000000000000000000" pitchFamily="2" charset="2"/>
              <a:buChar char="Ø"/>
            </a:pPr>
            <a:r>
              <a:rPr lang="en-US" sz="2800" dirty="0"/>
              <a:t>On the confirmed table, select province/state, country/region and date . On the death table select province/state, country/region and date and press ok.</a:t>
            </a:r>
          </a:p>
          <a:p>
            <a:pPr marL="0" indent="0" algn="just">
              <a:buNone/>
            </a:pPr>
            <a:r>
              <a:rPr lang="en-US" dirty="0"/>
              <a:t>Now, a merged version of confirmed and death is created.</a:t>
            </a:r>
          </a:p>
          <a:p>
            <a:pPr lvl="1" algn="just">
              <a:buFont typeface="Wingdings" panose="05000000000000000000" pitchFamily="2" charset="2"/>
              <a:buChar char="Ø"/>
            </a:pPr>
            <a:r>
              <a:rPr lang="en-US" sz="2800" dirty="0"/>
              <a:t>On the table, click on the right side on the death column, a table pops out, select only death and click ok. Rename the table from death one as Death.</a:t>
            </a:r>
          </a:p>
          <a:p>
            <a:pPr marL="0" indent="0" algn="just">
              <a:buNone/>
            </a:pPr>
            <a:r>
              <a:rPr lang="en-US" dirty="0"/>
              <a:t>Next, merge with recovered.</a:t>
            </a:r>
          </a:p>
          <a:p>
            <a:pPr lvl="1" algn="just">
              <a:buFont typeface="Wingdings" panose="05000000000000000000" pitchFamily="2" charset="2"/>
              <a:buChar char="Ø"/>
            </a:pPr>
            <a:r>
              <a:rPr lang="en-US" sz="2800" dirty="0"/>
              <a:t>Click on merge queries</a:t>
            </a:r>
          </a:p>
          <a:p>
            <a:pPr lvl="1" algn="just">
              <a:buFont typeface="Wingdings" panose="05000000000000000000" pitchFamily="2" charset="2"/>
              <a:buChar char="Ø"/>
            </a:pPr>
            <a:r>
              <a:rPr lang="en-US" sz="2800" dirty="0"/>
              <a:t>Merge with province/state, country/region and date and click ok.</a:t>
            </a:r>
          </a:p>
          <a:p>
            <a:pPr marL="0" indent="0" algn="just">
              <a:buNone/>
            </a:pPr>
            <a:r>
              <a:rPr lang="en-US" dirty="0"/>
              <a:t>This takes you back to the merged table, go the right side of the recovered column, click and select only recovered, then click ok.</a:t>
            </a:r>
          </a:p>
          <a:p>
            <a:pPr lvl="1" algn="just">
              <a:buFont typeface="Wingdings" panose="05000000000000000000" pitchFamily="2" charset="2"/>
              <a:buChar char="Ø"/>
            </a:pPr>
            <a:r>
              <a:rPr lang="en-US" sz="2800" dirty="0"/>
              <a:t>Rename recovered 1 to recovered and press ok.</a:t>
            </a:r>
          </a:p>
          <a:p>
            <a:pPr lvl="1" algn="just">
              <a:buFont typeface="Wingdings" panose="05000000000000000000" pitchFamily="2" charset="2"/>
              <a:buChar char="Ø"/>
            </a:pPr>
            <a:r>
              <a:rPr lang="en-US" sz="2800" dirty="0"/>
              <a:t>Rename the merged data as </a:t>
            </a:r>
            <a:r>
              <a:rPr lang="en-US" sz="2800" dirty="0" err="1"/>
              <a:t>ConsolidatedData</a:t>
            </a:r>
            <a:r>
              <a:rPr lang="en-US" sz="2800" dirty="0"/>
              <a:t>.</a:t>
            </a:r>
          </a:p>
          <a:p>
            <a:pPr marL="0" indent="0" algn="just">
              <a:buNone/>
            </a:pPr>
            <a:r>
              <a:rPr lang="en-US" dirty="0"/>
              <a:t>On the home tab Click Close and load. These loads your data into excel.</a:t>
            </a:r>
          </a:p>
          <a:p>
            <a:pPr marL="0" indent="0">
              <a:buNone/>
            </a:pPr>
            <a:r>
              <a:rPr lang="en-US" dirty="0"/>
              <a:t>I checked my data to see if my data types are accurate before proceeding.</a:t>
            </a:r>
          </a:p>
        </p:txBody>
      </p:sp>
    </p:spTree>
    <p:extLst>
      <p:ext uri="{BB962C8B-B14F-4D97-AF65-F5344CB8AC3E}">
        <p14:creationId xmlns:p14="http://schemas.microsoft.com/office/powerpoint/2010/main" val="1705755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242BB-619B-4DA5-B402-D40E980CF164}"/>
              </a:ext>
            </a:extLst>
          </p:cNvPr>
          <p:cNvSpPr>
            <a:spLocks noGrp="1"/>
          </p:cNvSpPr>
          <p:nvPr>
            <p:ph type="title"/>
          </p:nvPr>
        </p:nvSpPr>
        <p:spPr>
          <a:xfrm>
            <a:off x="1" y="160639"/>
            <a:ext cx="11353800" cy="593123"/>
          </a:xfrm>
        </p:spPr>
        <p:txBody>
          <a:bodyPr>
            <a:normAutofit/>
          </a:bodyPr>
          <a:lstStyle/>
          <a:p>
            <a:r>
              <a:rPr lang="en-US" sz="2800" dirty="0"/>
              <a:t>Table 1: A table showing part of the merged data</a:t>
            </a:r>
          </a:p>
        </p:txBody>
      </p:sp>
      <p:pic>
        <p:nvPicPr>
          <p:cNvPr id="5" name="Picture 4">
            <a:extLst>
              <a:ext uri="{FF2B5EF4-FFF2-40B4-BE49-F238E27FC236}">
                <a16:creationId xmlns:a16="http://schemas.microsoft.com/office/drawing/2014/main" id="{0EAED218-69D1-45A5-B35E-96D16BF60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3762"/>
            <a:ext cx="12192000" cy="6102564"/>
          </a:xfrm>
          <a:prstGeom prst="rect">
            <a:avLst/>
          </a:prstGeom>
        </p:spPr>
      </p:pic>
    </p:spTree>
    <p:extLst>
      <p:ext uri="{BB962C8B-B14F-4D97-AF65-F5344CB8AC3E}">
        <p14:creationId xmlns:p14="http://schemas.microsoft.com/office/powerpoint/2010/main" val="95750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63BD7E-6FFB-40E9-ADF3-10FF99258B61}"/>
              </a:ext>
            </a:extLst>
          </p:cNvPr>
          <p:cNvSpPr>
            <a:spLocks noGrp="1"/>
          </p:cNvSpPr>
          <p:nvPr>
            <p:ph idx="1"/>
          </p:nvPr>
        </p:nvSpPr>
        <p:spPr>
          <a:xfrm>
            <a:off x="838200" y="234778"/>
            <a:ext cx="10515600" cy="6413157"/>
          </a:xfrm>
        </p:spPr>
        <p:txBody>
          <a:bodyPr>
            <a:normAutofit lnSpcReduction="10000"/>
          </a:bodyPr>
          <a:lstStyle/>
          <a:p>
            <a:pPr marL="0" indent="0" algn="just">
              <a:buNone/>
            </a:pPr>
            <a:r>
              <a:rPr lang="en-US" dirty="0"/>
              <a:t>Next, create a pivot table</a:t>
            </a:r>
          </a:p>
          <a:p>
            <a:pPr lvl="1" algn="just">
              <a:buFont typeface="Wingdings" panose="05000000000000000000" pitchFamily="2" charset="2"/>
              <a:buChar char="Ø"/>
            </a:pPr>
            <a:r>
              <a:rPr lang="en-US" sz="2800" dirty="0"/>
              <a:t>Select the whole </a:t>
            </a:r>
            <a:r>
              <a:rPr lang="en-US" sz="2800" dirty="0" err="1"/>
              <a:t>ConslidatedData</a:t>
            </a:r>
            <a:r>
              <a:rPr lang="en-US" sz="2800" dirty="0"/>
              <a:t> table using </a:t>
            </a:r>
            <a:r>
              <a:rPr lang="en-US" sz="2800" dirty="0" err="1"/>
              <a:t>ctrl+A</a:t>
            </a:r>
            <a:r>
              <a:rPr lang="en-US" sz="2800" dirty="0"/>
              <a:t>, on the insert tab click Pivot table.</a:t>
            </a:r>
          </a:p>
          <a:p>
            <a:pPr lvl="1" algn="just">
              <a:buFont typeface="Wingdings" panose="05000000000000000000" pitchFamily="2" charset="2"/>
              <a:buChar char="Ø"/>
            </a:pPr>
            <a:r>
              <a:rPr lang="en-US" sz="2800" dirty="0"/>
              <a:t>A table pops out, select new worksheet and click ok. This takes you straight to pivot table.</a:t>
            </a:r>
          </a:p>
          <a:p>
            <a:pPr marL="0" indent="0" algn="just">
              <a:buNone/>
            </a:pPr>
            <a:r>
              <a:rPr lang="en-US" dirty="0"/>
              <a:t>The first question we will answering is top 5 Countries with highest Confirmed Cases.</a:t>
            </a:r>
          </a:p>
          <a:p>
            <a:pPr lvl="1" algn="just">
              <a:buFont typeface="Wingdings" panose="05000000000000000000" pitchFamily="2" charset="2"/>
              <a:buChar char="Ø"/>
            </a:pPr>
            <a:r>
              <a:rPr lang="en-US" sz="2800" dirty="0"/>
              <a:t>So, on the pivot table field select Country/region and Confirmed.</a:t>
            </a:r>
          </a:p>
          <a:p>
            <a:pPr lvl="1" algn="just">
              <a:buFont typeface="Wingdings" panose="05000000000000000000" pitchFamily="2" charset="2"/>
              <a:buChar char="Ø"/>
            </a:pPr>
            <a:r>
              <a:rPr lang="en-US" sz="2800" dirty="0"/>
              <a:t>On the pivot field, select value field setting, click on max and press ok.</a:t>
            </a:r>
          </a:p>
          <a:p>
            <a:pPr lvl="1" algn="just">
              <a:buFont typeface="Wingdings" panose="05000000000000000000" pitchFamily="2" charset="2"/>
              <a:buChar char="Ø"/>
            </a:pPr>
            <a:r>
              <a:rPr lang="en-US" sz="2800" dirty="0"/>
              <a:t>Filter it to the top 5 countries with confirmed cases. Click on value filters and change it to top 5. click ok</a:t>
            </a:r>
          </a:p>
          <a:p>
            <a:pPr lvl="1" algn="just">
              <a:buFont typeface="Wingdings" panose="05000000000000000000" pitchFamily="2" charset="2"/>
              <a:buChar char="Ø"/>
            </a:pPr>
            <a:r>
              <a:rPr lang="en-US" sz="2800" dirty="0"/>
              <a:t>Click on filter option, click on more sort options. Select descending order and click ok.</a:t>
            </a:r>
          </a:p>
          <a:p>
            <a:pPr lvl="1" algn="just">
              <a:buFont typeface="Wingdings" panose="05000000000000000000" pitchFamily="2" charset="2"/>
              <a:buChar char="Ø"/>
            </a:pPr>
            <a:r>
              <a:rPr lang="en-US" sz="2800" dirty="0"/>
              <a:t>Create a bar chart and name it top 5 confirmed cases.</a:t>
            </a:r>
          </a:p>
          <a:p>
            <a:endParaRPr lang="en-US" dirty="0"/>
          </a:p>
        </p:txBody>
      </p:sp>
    </p:spTree>
    <p:extLst>
      <p:ext uri="{BB962C8B-B14F-4D97-AF65-F5344CB8AC3E}">
        <p14:creationId xmlns:p14="http://schemas.microsoft.com/office/powerpoint/2010/main" val="3305090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D9C42E-64F8-444B-8693-F2E29D560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0896"/>
            <a:ext cx="12192000" cy="5857104"/>
          </a:xfrm>
          <a:prstGeom prst="rect">
            <a:avLst/>
          </a:prstGeom>
        </p:spPr>
      </p:pic>
      <p:sp>
        <p:nvSpPr>
          <p:cNvPr id="2" name="Title 1">
            <a:extLst>
              <a:ext uri="{FF2B5EF4-FFF2-40B4-BE49-F238E27FC236}">
                <a16:creationId xmlns:a16="http://schemas.microsoft.com/office/drawing/2014/main" id="{8A3DEB6E-3C1D-4A1B-ABCA-8332ED3BE170}"/>
              </a:ext>
            </a:extLst>
          </p:cNvPr>
          <p:cNvSpPr>
            <a:spLocks noGrp="1"/>
          </p:cNvSpPr>
          <p:nvPr>
            <p:ph type="title"/>
          </p:nvPr>
        </p:nvSpPr>
        <p:spPr>
          <a:xfrm>
            <a:off x="0" y="111211"/>
            <a:ext cx="11353800" cy="778475"/>
          </a:xfrm>
        </p:spPr>
        <p:txBody>
          <a:bodyPr>
            <a:noAutofit/>
          </a:bodyPr>
          <a:lstStyle/>
          <a:p>
            <a:r>
              <a:rPr lang="en-US" sz="2800" dirty="0"/>
              <a:t>Table2: A table showing a bar chart the contains the top 5 countries with confirmed cases</a:t>
            </a:r>
          </a:p>
        </p:txBody>
      </p:sp>
    </p:spTree>
    <p:extLst>
      <p:ext uri="{BB962C8B-B14F-4D97-AF65-F5344CB8AC3E}">
        <p14:creationId xmlns:p14="http://schemas.microsoft.com/office/powerpoint/2010/main" val="411542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459136-A28A-4A3F-AA6D-5BF837C8DE38}"/>
              </a:ext>
            </a:extLst>
          </p:cNvPr>
          <p:cNvSpPr>
            <a:spLocks noGrp="1"/>
          </p:cNvSpPr>
          <p:nvPr>
            <p:ph idx="1"/>
          </p:nvPr>
        </p:nvSpPr>
        <p:spPr>
          <a:xfrm>
            <a:off x="838200" y="679623"/>
            <a:ext cx="10515600" cy="5497340"/>
          </a:xfrm>
        </p:spPr>
        <p:txBody>
          <a:bodyPr/>
          <a:lstStyle/>
          <a:p>
            <a:pPr marL="0" indent="0" algn="just">
              <a:buNone/>
            </a:pPr>
            <a:r>
              <a:rPr lang="en-US" dirty="0"/>
              <a:t>The second question we will answering is top 5 Countries with highest death.</a:t>
            </a:r>
          </a:p>
          <a:p>
            <a:pPr lvl="1" algn="just">
              <a:buFont typeface="Wingdings" panose="05000000000000000000" pitchFamily="2" charset="2"/>
              <a:buChar char="Ø"/>
            </a:pPr>
            <a:r>
              <a:rPr lang="en-US" sz="2800" dirty="0"/>
              <a:t>So, on the pivot table field select Country/region and death.</a:t>
            </a:r>
          </a:p>
          <a:p>
            <a:pPr lvl="1" algn="just">
              <a:buFont typeface="Wingdings" panose="05000000000000000000" pitchFamily="2" charset="2"/>
              <a:buChar char="Ø"/>
            </a:pPr>
            <a:r>
              <a:rPr lang="en-US" sz="2800" dirty="0"/>
              <a:t>On the pivot field, select value field setting, click on max and press ok.</a:t>
            </a:r>
          </a:p>
          <a:p>
            <a:pPr lvl="1" algn="just">
              <a:buFont typeface="Wingdings" panose="05000000000000000000" pitchFamily="2" charset="2"/>
              <a:buChar char="Ø"/>
            </a:pPr>
            <a:r>
              <a:rPr lang="en-US" sz="2800" dirty="0"/>
              <a:t>Filter it to the top 5 countries with death cases. Click on value filters and change it to top 5. click ok</a:t>
            </a:r>
          </a:p>
          <a:p>
            <a:pPr lvl="1" algn="just">
              <a:buFont typeface="Wingdings" panose="05000000000000000000" pitchFamily="2" charset="2"/>
              <a:buChar char="Ø"/>
            </a:pPr>
            <a:r>
              <a:rPr lang="en-US" sz="2800" dirty="0"/>
              <a:t>Click on filter option, click on more sort options. Select descending order and click ok.</a:t>
            </a:r>
          </a:p>
          <a:p>
            <a:pPr lvl="1" algn="just">
              <a:buFont typeface="Wingdings" panose="05000000000000000000" pitchFamily="2" charset="2"/>
              <a:buChar char="Ø"/>
            </a:pPr>
            <a:r>
              <a:rPr lang="en-US" sz="2800" dirty="0"/>
              <a:t>Create a bar chart and name it top 5 death cases.</a:t>
            </a:r>
          </a:p>
          <a:p>
            <a:pPr lvl="1"/>
            <a:endParaRPr lang="en-US" dirty="0"/>
          </a:p>
          <a:p>
            <a:endParaRPr lang="en-US" dirty="0"/>
          </a:p>
        </p:txBody>
      </p:sp>
    </p:spTree>
    <p:extLst>
      <p:ext uri="{BB962C8B-B14F-4D97-AF65-F5344CB8AC3E}">
        <p14:creationId xmlns:p14="http://schemas.microsoft.com/office/powerpoint/2010/main" val="3395030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1127</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DATAKLIQ EXCEL FINAL PROJECT DOCUMENTATION</vt:lpstr>
      <vt:lpstr>Introduction</vt:lpstr>
      <vt:lpstr>Process of Extraction and Cleaning of Data</vt:lpstr>
      <vt:lpstr>PowerPoint Presentation</vt:lpstr>
      <vt:lpstr>PowerPoint Presentation</vt:lpstr>
      <vt:lpstr>Table 1: A table showing part of the merged data</vt:lpstr>
      <vt:lpstr>PowerPoint Presentation</vt:lpstr>
      <vt:lpstr>Table2: A table showing a bar chart the contains the top 5 countries with confirmed cases</vt:lpstr>
      <vt:lpstr>PowerPoint Presentation</vt:lpstr>
      <vt:lpstr>Table3: A table showing the top 5 Countries with highest deaths</vt:lpstr>
      <vt:lpstr>PowerPoint Presentation</vt:lpstr>
      <vt:lpstr>Table4: A table showing number of confirmed cases and number deaths by Year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ZABIA BALOGUN</dc:creator>
  <cp:lastModifiedBy>ZABIA BALOGUN</cp:lastModifiedBy>
  <cp:revision>28</cp:revision>
  <dcterms:created xsi:type="dcterms:W3CDTF">2022-09-29T11:09:55Z</dcterms:created>
  <dcterms:modified xsi:type="dcterms:W3CDTF">2022-09-29T20:37:22Z</dcterms:modified>
</cp:coreProperties>
</file>