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7" r:id="rId1"/>
  </p:sldMasterIdLst>
  <p:notesMasterIdLst>
    <p:notesMasterId r:id="rId18"/>
  </p:notesMasterIdLst>
  <p:sldIdLst>
    <p:sldId id="256" r:id="rId2"/>
    <p:sldId id="257" r:id="rId3"/>
    <p:sldId id="258" r:id="rId4"/>
    <p:sldId id="263" r:id="rId5"/>
    <p:sldId id="262" r:id="rId6"/>
    <p:sldId id="260" r:id="rId7"/>
    <p:sldId id="265" r:id="rId8"/>
    <p:sldId id="266" r:id="rId9"/>
    <p:sldId id="272" r:id="rId10"/>
    <p:sldId id="271" r:id="rId11"/>
    <p:sldId id="267" r:id="rId12"/>
    <p:sldId id="268" r:id="rId13"/>
    <p:sldId id="269" r:id="rId14"/>
    <p:sldId id="275" r:id="rId15"/>
    <p:sldId id="273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7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2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1883A1-D886-4603-AE7B-36284A20E32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8B37CA-C69C-48BE-9A86-3DBBAFAC96FC}">
      <dgm:prSet/>
      <dgm:spPr/>
      <dgm:t>
        <a:bodyPr/>
        <a:lstStyle/>
        <a:p>
          <a:r>
            <a:rPr lang="en-CA" dirty="0">
              <a:latin typeface="Times" pitchFamily="2" charset="0"/>
            </a:rPr>
            <a:t>Provide a more accurate forecast</a:t>
          </a:r>
          <a:endParaRPr lang="en-US" dirty="0">
            <a:latin typeface="Times" pitchFamily="2" charset="0"/>
          </a:endParaRPr>
        </a:p>
      </dgm:t>
    </dgm:pt>
    <dgm:pt modelId="{12C90C93-0677-4350-8778-0593A76E0B0E}" type="parTrans" cxnId="{9AEDFBDE-1AFE-4C93-AE6C-3C3B589605F4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052AC5D1-6482-4A81-B825-49825A3EB627}" type="sibTrans" cxnId="{9AEDFBDE-1AFE-4C93-AE6C-3C3B589605F4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1C696480-C12E-4697-919C-AE9E41BEB3B0}">
      <dgm:prSet/>
      <dgm:spPr/>
      <dgm:t>
        <a:bodyPr/>
        <a:lstStyle/>
        <a:p>
          <a:r>
            <a:rPr lang="en-CA" dirty="0">
              <a:latin typeface="Times" pitchFamily="2" charset="0"/>
            </a:rPr>
            <a:t>Analyze more data</a:t>
          </a:r>
          <a:endParaRPr lang="en-US" dirty="0">
            <a:latin typeface="Times" pitchFamily="2" charset="0"/>
          </a:endParaRPr>
        </a:p>
      </dgm:t>
    </dgm:pt>
    <dgm:pt modelId="{4F5494DB-E7BF-4B42-9FE6-B114B11F6EF4}" type="parTrans" cxnId="{1C2D9E5F-69A4-479B-8CD3-0BA0DAEBB367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EBD23C15-C322-4B48-A81C-B83A14DA5466}" type="sibTrans" cxnId="{1C2D9E5F-69A4-479B-8CD3-0BA0DAEBB367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D7C60520-6CBF-4D18-A3F4-7C7BF0C86AB6}">
      <dgm:prSet/>
      <dgm:spPr/>
      <dgm:t>
        <a:bodyPr/>
        <a:lstStyle/>
        <a:p>
          <a:r>
            <a:rPr lang="en-CA" dirty="0">
              <a:latin typeface="Times" pitchFamily="2" charset="0"/>
            </a:rPr>
            <a:t>Identify hidden patterns in data</a:t>
          </a:r>
          <a:endParaRPr lang="en-US" dirty="0">
            <a:latin typeface="Times" pitchFamily="2" charset="0"/>
          </a:endParaRPr>
        </a:p>
      </dgm:t>
    </dgm:pt>
    <dgm:pt modelId="{4CB21FE6-9B19-4C0B-9509-AA1299A2AB03}" type="parTrans" cxnId="{5AB7C804-2C60-4306-982F-6FBF529D0B77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BB9174CB-7B70-4518-91DD-539E63B1038E}" type="sibTrans" cxnId="{5AB7C804-2C60-4306-982F-6FBF529D0B77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F7BFFF8B-567B-0B40-A4B4-9B653F4B24BC}" type="pres">
      <dgm:prSet presAssocID="{F31883A1-D886-4603-AE7B-36284A20E322}" presName="linear" presStyleCnt="0">
        <dgm:presLayoutVars>
          <dgm:animLvl val="lvl"/>
          <dgm:resizeHandles val="exact"/>
        </dgm:presLayoutVars>
      </dgm:prSet>
      <dgm:spPr/>
    </dgm:pt>
    <dgm:pt modelId="{3B26EF40-E8D3-AF4B-83A5-0F00E96A099E}" type="pres">
      <dgm:prSet presAssocID="{FF8B37CA-C69C-48BE-9A86-3DBBAFAC96F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785F59C-B715-2544-A699-BA087E0ACA42}" type="pres">
      <dgm:prSet presAssocID="{052AC5D1-6482-4A81-B825-49825A3EB627}" presName="spacer" presStyleCnt="0"/>
      <dgm:spPr/>
    </dgm:pt>
    <dgm:pt modelId="{E11A8098-EB03-7B44-A643-45FA1A2E5A78}" type="pres">
      <dgm:prSet presAssocID="{1C696480-C12E-4697-919C-AE9E41BEB3B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FDD98B5-3C3B-C749-87FF-ACAEAC16C180}" type="pres">
      <dgm:prSet presAssocID="{EBD23C15-C322-4B48-A81C-B83A14DA5466}" presName="spacer" presStyleCnt="0"/>
      <dgm:spPr/>
    </dgm:pt>
    <dgm:pt modelId="{4D844360-3D16-CC4F-AEFC-F5E847F2FA8E}" type="pres">
      <dgm:prSet presAssocID="{D7C60520-6CBF-4D18-A3F4-7C7BF0C86AB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AB7C804-2C60-4306-982F-6FBF529D0B77}" srcId="{F31883A1-D886-4603-AE7B-36284A20E322}" destId="{D7C60520-6CBF-4D18-A3F4-7C7BF0C86AB6}" srcOrd="2" destOrd="0" parTransId="{4CB21FE6-9B19-4C0B-9509-AA1299A2AB03}" sibTransId="{BB9174CB-7B70-4518-91DD-539E63B1038E}"/>
    <dgm:cxn modelId="{1C2D9E5F-69A4-479B-8CD3-0BA0DAEBB367}" srcId="{F31883A1-D886-4603-AE7B-36284A20E322}" destId="{1C696480-C12E-4697-919C-AE9E41BEB3B0}" srcOrd="1" destOrd="0" parTransId="{4F5494DB-E7BF-4B42-9FE6-B114B11F6EF4}" sibTransId="{EBD23C15-C322-4B48-A81C-B83A14DA5466}"/>
    <dgm:cxn modelId="{2004FF85-D8E7-3E4A-93A4-9E0345F9647B}" type="presOf" srcId="{FF8B37CA-C69C-48BE-9A86-3DBBAFAC96FC}" destId="{3B26EF40-E8D3-AF4B-83A5-0F00E96A099E}" srcOrd="0" destOrd="0" presId="urn:microsoft.com/office/officeart/2005/8/layout/vList2"/>
    <dgm:cxn modelId="{E5827E87-AC21-6043-90DB-7AADBEED84B2}" type="presOf" srcId="{1C696480-C12E-4697-919C-AE9E41BEB3B0}" destId="{E11A8098-EB03-7B44-A643-45FA1A2E5A78}" srcOrd="0" destOrd="0" presId="urn:microsoft.com/office/officeart/2005/8/layout/vList2"/>
    <dgm:cxn modelId="{F079FBD1-5601-9348-8417-FC7C79738D91}" type="presOf" srcId="{F31883A1-D886-4603-AE7B-36284A20E322}" destId="{F7BFFF8B-567B-0B40-A4B4-9B653F4B24BC}" srcOrd="0" destOrd="0" presId="urn:microsoft.com/office/officeart/2005/8/layout/vList2"/>
    <dgm:cxn modelId="{9AEDFBDE-1AFE-4C93-AE6C-3C3B589605F4}" srcId="{F31883A1-D886-4603-AE7B-36284A20E322}" destId="{FF8B37CA-C69C-48BE-9A86-3DBBAFAC96FC}" srcOrd="0" destOrd="0" parTransId="{12C90C93-0677-4350-8778-0593A76E0B0E}" sibTransId="{052AC5D1-6482-4A81-B825-49825A3EB627}"/>
    <dgm:cxn modelId="{49DB85E8-BF9E-3542-ADE6-51E695F90051}" type="presOf" srcId="{D7C60520-6CBF-4D18-A3F4-7C7BF0C86AB6}" destId="{4D844360-3D16-CC4F-AEFC-F5E847F2FA8E}" srcOrd="0" destOrd="0" presId="urn:microsoft.com/office/officeart/2005/8/layout/vList2"/>
    <dgm:cxn modelId="{CB87C0B2-6D33-0B4D-8691-24D78F7F02D3}" type="presParOf" srcId="{F7BFFF8B-567B-0B40-A4B4-9B653F4B24BC}" destId="{3B26EF40-E8D3-AF4B-83A5-0F00E96A099E}" srcOrd="0" destOrd="0" presId="urn:microsoft.com/office/officeart/2005/8/layout/vList2"/>
    <dgm:cxn modelId="{D67CFB98-07C8-764D-B191-F6FF5D767E17}" type="presParOf" srcId="{F7BFFF8B-567B-0B40-A4B4-9B653F4B24BC}" destId="{0785F59C-B715-2544-A699-BA087E0ACA42}" srcOrd="1" destOrd="0" presId="urn:microsoft.com/office/officeart/2005/8/layout/vList2"/>
    <dgm:cxn modelId="{6746DEBE-E27F-7740-813E-B431663BE879}" type="presParOf" srcId="{F7BFFF8B-567B-0B40-A4B4-9B653F4B24BC}" destId="{E11A8098-EB03-7B44-A643-45FA1A2E5A78}" srcOrd="2" destOrd="0" presId="urn:microsoft.com/office/officeart/2005/8/layout/vList2"/>
    <dgm:cxn modelId="{348D215F-0084-F04B-A257-DB0191D82972}" type="presParOf" srcId="{F7BFFF8B-567B-0B40-A4B4-9B653F4B24BC}" destId="{0FDD98B5-3C3B-C749-87FF-ACAEAC16C180}" srcOrd="3" destOrd="0" presId="urn:microsoft.com/office/officeart/2005/8/layout/vList2"/>
    <dgm:cxn modelId="{8E451839-AD54-0F42-A910-376AA92E93A4}" type="presParOf" srcId="{F7BFFF8B-567B-0B40-A4B4-9B653F4B24BC}" destId="{4D844360-3D16-CC4F-AEFC-F5E847F2FA8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5F88AD-9204-49F4-880D-2CF70063447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EE8D2AC-1382-4C4A-9EC2-0DAE0DBE7A6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Times" pitchFamily="2" charset="0"/>
            </a:rPr>
            <a:t>Supplier </a:t>
          </a:r>
        </a:p>
        <a:p>
          <a:pPr>
            <a:lnSpc>
              <a:spcPct val="100000"/>
            </a:lnSpc>
            <a:defRPr cap="all"/>
          </a:pPr>
          <a:r>
            <a:rPr lang="en-US" dirty="0">
              <a:latin typeface="Times" pitchFamily="2" charset="0"/>
            </a:rPr>
            <a:t>Relationship </a:t>
          </a:r>
        </a:p>
        <a:p>
          <a:pPr>
            <a:lnSpc>
              <a:spcPct val="100000"/>
            </a:lnSpc>
            <a:defRPr cap="all"/>
          </a:pPr>
          <a:r>
            <a:rPr lang="en-US" dirty="0">
              <a:latin typeface="Times" pitchFamily="2" charset="0"/>
            </a:rPr>
            <a:t>Management</a:t>
          </a:r>
        </a:p>
      </dgm:t>
    </dgm:pt>
    <dgm:pt modelId="{6B9E8464-87A5-459E-96E3-3B2A82770DA7}" type="parTrans" cxnId="{862EC964-A369-4F43-8AFD-9F275B75F66C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AB9BECE2-EF25-4E18-B8E1-F640D969F99A}" type="sibTrans" cxnId="{862EC964-A369-4F43-8AFD-9F275B75F66C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B0D503A6-DCD1-4796-B5B8-CEC065DE3AC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Times" pitchFamily="2" charset="0"/>
            </a:rPr>
            <a:t>Customer </a:t>
          </a:r>
        </a:p>
        <a:p>
          <a:pPr>
            <a:lnSpc>
              <a:spcPct val="100000"/>
            </a:lnSpc>
            <a:defRPr cap="all"/>
          </a:pPr>
          <a:r>
            <a:rPr lang="en-US" dirty="0">
              <a:latin typeface="Times" pitchFamily="2" charset="0"/>
            </a:rPr>
            <a:t>Relationship </a:t>
          </a:r>
        </a:p>
        <a:p>
          <a:pPr>
            <a:lnSpc>
              <a:spcPct val="100000"/>
            </a:lnSpc>
            <a:defRPr cap="all"/>
          </a:pPr>
          <a:r>
            <a:rPr lang="en-US" dirty="0">
              <a:latin typeface="Times" pitchFamily="2" charset="0"/>
            </a:rPr>
            <a:t>Management</a:t>
          </a:r>
        </a:p>
      </dgm:t>
    </dgm:pt>
    <dgm:pt modelId="{EE412DD1-5063-4C75-871E-07D9E5E1D54B}" type="parTrans" cxnId="{114F6A03-6BB5-47BC-A370-7097A84E1CFC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6DFEC8AF-D8A0-442E-9618-4BCC2A3628AA}" type="sibTrans" cxnId="{114F6A03-6BB5-47BC-A370-7097A84E1CFC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68F88E3C-ECB3-46B5-A5E8-3C454B3E53E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Times" pitchFamily="2" charset="0"/>
            </a:rPr>
            <a:t>Marketing </a:t>
          </a:r>
        </a:p>
        <a:p>
          <a:pPr>
            <a:lnSpc>
              <a:spcPct val="100000"/>
            </a:lnSpc>
            <a:defRPr cap="all"/>
          </a:pPr>
          <a:r>
            <a:rPr lang="en-US" dirty="0">
              <a:latin typeface="Times" pitchFamily="2" charset="0"/>
            </a:rPr>
            <a:t>Campaigns</a:t>
          </a:r>
        </a:p>
      </dgm:t>
    </dgm:pt>
    <dgm:pt modelId="{A3A1424D-DF0A-4589-A156-7EECAFA5B627}" type="parTrans" cxnId="{6CA82ABC-F013-4433-9E9F-6628CDAE3871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5679A873-92FD-4853-8737-556D9ABDD03D}" type="sibTrans" cxnId="{6CA82ABC-F013-4433-9E9F-6628CDAE3871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541E952C-0C88-4236-B0B4-0441535C15DB}" type="pres">
      <dgm:prSet presAssocID="{975F88AD-9204-49F4-880D-2CF70063447A}" presName="root" presStyleCnt="0">
        <dgm:presLayoutVars>
          <dgm:dir/>
          <dgm:resizeHandles val="exact"/>
        </dgm:presLayoutVars>
      </dgm:prSet>
      <dgm:spPr/>
    </dgm:pt>
    <dgm:pt modelId="{7B9E32C6-217D-4F16-8FF1-829DEAFB7E3C}" type="pres">
      <dgm:prSet presAssocID="{CEE8D2AC-1382-4C4A-9EC2-0DAE0DBE7A6D}" presName="compNode" presStyleCnt="0"/>
      <dgm:spPr/>
    </dgm:pt>
    <dgm:pt modelId="{4E80AD66-0F4C-4CCC-97BF-EFC263AA1209}" type="pres">
      <dgm:prSet presAssocID="{CEE8D2AC-1382-4C4A-9EC2-0DAE0DBE7A6D}" presName="iconBgRect" presStyleLbl="bgShp" presStyleIdx="0" presStyleCnt="3"/>
      <dgm:spPr/>
    </dgm:pt>
    <dgm:pt modelId="{AB842E54-2D84-40EC-809F-436616A1D83F}" type="pres">
      <dgm:prSet presAssocID="{CEE8D2AC-1382-4C4A-9EC2-0DAE0DBE7A6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39B0EEAC-79F5-44FF-9DE2-D84983189904}" type="pres">
      <dgm:prSet presAssocID="{CEE8D2AC-1382-4C4A-9EC2-0DAE0DBE7A6D}" presName="spaceRect" presStyleCnt="0"/>
      <dgm:spPr/>
    </dgm:pt>
    <dgm:pt modelId="{6A345AEA-A654-42DF-B759-8B45993E4639}" type="pres">
      <dgm:prSet presAssocID="{CEE8D2AC-1382-4C4A-9EC2-0DAE0DBE7A6D}" presName="textRect" presStyleLbl="revTx" presStyleIdx="0" presStyleCnt="3">
        <dgm:presLayoutVars>
          <dgm:chMax val="1"/>
          <dgm:chPref val="1"/>
        </dgm:presLayoutVars>
      </dgm:prSet>
      <dgm:spPr/>
    </dgm:pt>
    <dgm:pt modelId="{F61F64D9-FFD8-4546-A61E-AE89C9C2B335}" type="pres">
      <dgm:prSet presAssocID="{AB9BECE2-EF25-4E18-B8E1-F640D969F99A}" presName="sibTrans" presStyleCnt="0"/>
      <dgm:spPr/>
    </dgm:pt>
    <dgm:pt modelId="{D33DF7EF-186D-4111-B703-2DFF05CBC634}" type="pres">
      <dgm:prSet presAssocID="{B0D503A6-DCD1-4796-B5B8-CEC065DE3AC8}" presName="compNode" presStyleCnt="0"/>
      <dgm:spPr/>
    </dgm:pt>
    <dgm:pt modelId="{094BADC3-E145-4E51-BFA5-68F9CD0C442F}" type="pres">
      <dgm:prSet presAssocID="{B0D503A6-DCD1-4796-B5B8-CEC065DE3AC8}" presName="iconBgRect" presStyleLbl="bgShp" presStyleIdx="1" presStyleCnt="3"/>
      <dgm:spPr/>
    </dgm:pt>
    <dgm:pt modelId="{B7B1C2DF-C32B-434C-9A21-68B918589F19}" type="pres">
      <dgm:prSet presAssocID="{B0D503A6-DCD1-4796-B5B8-CEC065DE3AC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1B3E6661-8ABB-4934-9350-7D9C0239A92C}" type="pres">
      <dgm:prSet presAssocID="{B0D503A6-DCD1-4796-B5B8-CEC065DE3AC8}" presName="spaceRect" presStyleCnt="0"/>
      <dgm:spPr/>
    </dgm:pt>
    <dgm:pt modelId="{B5A00BB5-10AE-4893-9E85-0B5DC5BE7857}" type="pres">
      <dgm:prSet presAssocID="{B0D503A6-DCD1-4796-B5B8-CEC065DE3AC8}" presName="textRect" presStyleLbl="revTx" presStyleIdx="1" presStyleCnt="3">
        <dgm:presLayoutVars>
          <dgm:chMax val="1"/>
          <dgm:chPref val="1"/>
        </dgm:presLayoutVars>
      </dgm:prSet>
      <dgm:spPr/>
    </dgm:pt>
    <dgm:pt modelId="{50569214-5A44-4C31-A55C-E5CF88A287C4}" type="pres">
      <dgm:prSet presAssocID="{6DFEC8AF-D8A0-442E-9618-4BCC2A3628AA}" presName="sibTrans" presStyleCnt="0"/>
      <dgm:spPr/>
    </dgm:pt>
    <dgm:pt modelId="{D8E67858-5A69-4B56-BD0A-B12AD17519CC}" type="pres">
      <dgm:prSet presAssocID="{68F88E3C-ECB3-46B5-A5E8-3C454B3E53E7}" presName="compNode" presStyleCnt="0"/>
      <dgm:spPr/>
    </dgm:pt>
    <dgm:pt modelId="{974D4A59-5002-423B-B30D-D735EDC1B745}" type="pres">
      <dgm:prSet presAssocID="{68F88E3C-ECB3-46B5-A5E8-3C454B3E53E7}" presName="iconBgRect" presStyleLbl="bgShp" presStyleIdx="2" presStyleCnt="3"/>
      <dgm:spPr/>
    </dgm:pt>
    <dgm:pt modelId="{3B0B5215-F8A8-4CBE-B92F-37ABEED18567}" type="pres">
      <dgm:prSet presAssocID="{68F88E3C-ECB3-46B5-A5E8-3C454B3E53E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gaphone"/>
        </a:ext>
      </dgm:extLst>
    </dgm:pt>
    <dgm:pt modelId="{D97FD775-918B-475B-B809-CDE55C58D5EF}" type="pres">
      <dgm:prSet presAssocID="{68F88E3C-ECB3-46B5-A5E8-3C454B3E53E7}" presName="spaceRect" presStyleCnt="0"/>
      <dgm:spPr/>
    </dgm:pt>
    <dgm:pt modelId="{513BBACC-F7DF-46D8-B800-A3B307BBE8CA}" type="pres">
      <dgm:prSet presAssocID="{68F88E3C-ECB3-46B5-A5E8-3C454B3E53E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14F6A03-6BB5-47BC-A370-7097A84E1CFC}" srcId="{975F88AD-9204-49F4-880D-2CF70063447A}" destId="{B0D503A6-DCD1-4796-B5B8-CEC065DE3AC8}" srcOrd="1" destOrd="0" parTransId="{EE412DD1-5063-4C75-871E-07D9E5E1D54B}" sibTransId="{6DFEC8AF-D8A0-442E-9618-4BCC2A3628AA}"/>
    <dgm:cxn modelId="{9869F912-4E81-4192-B941-10709B0F09BD}" type="presOf" srcId="{CEE8D2AC-1382-4C4A-9EC2-0DAE0DBE7A6D}" destId="{6A345AEA-A654-42DF-B759-8B45993E4639}" srcOrd="0" destOrd="0" presId="urn:microsoft.com/office/officeart/2018/5/layout/IconCircleLabelList"/>
    <dgm:cxn modelId="{EA858929-3092-4259-BD33-720B6AC3A233}" type="presOf" srcId="{975F88AD-9204-49F4-880D-2CF70063447A}" destId="{541E952C-0C88-4236-B0B4-0441535C15DB}" srcOrd="0" destOrd="0" presId="urn:microsoft.com/office/officeart/2018/5/layout/IconCircleLabelList"/>
    <dgm:cxn modelId="{862EC964-A369-4F43-8AFD-9F275B75F66C}" srcId="{975F88AD-9204-49F4-880D-2CF70063447A}" destId="{CEE8D2AC-1382-4C4A-9EC2-0DAE0DBE7A6D}" srcOrd="0" destOrd="0" parTransId="{6B9E8464-87A5-459E-96E3-3B2A82770DA7}" sibTransId="{AB9BECE2-EF25-4E18-B8E1-F640D969F99A}"/>
    <dgm:cxn modelId="{9F76A969-29F7-4BC0-B4E7-C843FC22C746}" type="presOf" srcId="{B0D503A6-DCD1-4796-B5B8-CEC065DE3AC8}" destId="{B5A00BB5-10AE-4893-9E85-0B5DC5BE7857}" srcOrd="0" destOrd="0" presId="urn:microsoft.com/office/officeart/2018/5/layout/IconCircleLabelList"/>
    <dgm:cxn modelId="{A097BE90-E0F7-4E3D-B010-2DDFB4879459}" type="presOf" srcId="{68F88E3C-ECB3-46B5-A5E8-3C454B3E53E7}" destId="{513BBACC-F7DF-46D8-B800-A3B307BBE8CA}" srcOrd="0" destOrd="0" presId="urn:microsoft.com/office/officeart/2018/5/layout/IconCircleLabelList"/>
    <dgm:cxn modelId="{6CA82ABC-F013-4433-9E9F-6628CDAE3871}" srcId="{975F88AD-9204-49F4-880D-2CF70063447A}" destId="{68F88E3C-ECB3-46B5-A5E8-3C454B3E53E7}" srcOrd="2" destOrd="0" parTransId="{A3A1424D-DF0A-4589-A156-7EECAFA5B627}" sibTransId="{5679A873-92FD-4853-8737-556D9ABDD03D}"/>
    <dgm:cxn modelId="{16A94C60-9CF4-4A97-95BC-B380EF27969C}" type="presParOf" srcId="{541E952C-0C88-4236-B0B4-0441535C15DB}" destId="{7B9E32C6-217D-4F16-8FF1-829DEAFB7E3C}" srcOrd="0" destOrd="0" presId="urn:microsoft.com/office/officeart/2018/5/layout/IconCircleLabelList"/>
    <dgm:cxn modelId="{3A98D545-2C80-4EA4-B2F3-3629CB0714D7}" type="presParOf" srcId="{7B9E32C6-217D-4F16-8FF1-829DEAFB7E3C}" destId="{4E80AD66-0F4C-4CCC-97BF-EFC263AA1209}" srcOrd="0" destOrd="0" presId="urn:microsoft.com/office/officeart/2018/5/layout/IconCircleLabelList"/>
    <dgm:cxn modelId="{05D1732A-222F-4FC9-8256-07579ADC0FC5}" type="presParOf" srcId="{7B9E32C6-217D-4F16-8FF1-829DEAFB7E3C}" destId="{AB842E54-2D84-40EC-809F-436616A1D83F}" srcOrd="1" destOrd="0" presId="urn:microsoft.com/office/officeart/2018/5/layout/IconCircleLabelList"/>
    <dgm:cxn modelId="{C8418E87-4287-4FB5-B624-A5004FA2415E}" type="presParOf" srcId="{7B9E32C6-217D-4F16-8FF1-829DEAFB7E3C}" destId="{39B0EEAC-79F5-44FF-9DE2-D84983189904}" srcOrd="2" destOrd="0" presId="urn:microsoft.com/office/officeart/2018/5/layout/IconCircleLabelList"/>
    <dgm:cxn modelId="{331846BB-E0C2-48AF-9FE6-F4C4BD408577}" type="presParOf" srcId="{7B9E32C6-217D-4F16-8FF1-829DEAFB7E3C}" destId="{6A345AEA-A654-42DF-B759-8B45993E4639}" srcOrd="3" destOrd="0" presId="urn:microsoft.com/office/officeart/2018/5/layout/IconCircleLabelList"/>
    <dgm:cxn modelId="{CB4ADF70-8C92-48E4-846D-EE9123A5D980}" type="presParOf" srcId="{541E952C-0C88-4236-B0B4-0441535C15DB}" destId="{F61F64D9-FFD8-4546-A61E-AE89C9C2B335}" srcOrd="1" destOrd="0" presId="urn:microsoft.com/office/officeart/2018/5/layout/IconCircleLabelList"/>
    <dgm:cxn modelId="{99C55D06-04D4-43FD-9548-D936B0A914EE}" type="presParOf" srcId="{541E952C-0C88-4236-B0B4-0441535C15DB}" destId="{D33DF7EF-186D-4111-B703-2DFF05CBC634}" srcOrd="2" destOrd="0" presId="urn:microsoft.com/office/officeart/2018/5/layout/IconCircleLabelList"/>
    <dgm:cxn modelId="{3819F0A1-8F39-46C4-94FA-FD2483181E3C}" type="presParOf" srcId="{D33DF7EF-186D-4111-B703-2DFF05CBC634}" destId="{094BADC3-E145-4E51-BFA5-68F9CD0C442F}" srcOrd="0" destOrd="0" presId="urn:microsoft.com/office/officeart/2018/5/layout/IconCircleLabelList"/>
    <dgm:cxn modelId="{FB4D4262-788B-4B99-96C4-141CA499A83B}" type="presParOf" srcId="{D33DF7EF-186D-4111-B703-2DFF05CBC634}" destId="{B7B1C2DF-C32B-434C-9A21-68B918589F19}" srcOrd="1" destOrd="0" presId="urn:microsoft.com/office/officeart/2018/5/layout/IconCircleLabelList"/>
    <dgm:cxn modelId="{7835BA4C-96D3-4997-91CE-A66C19CB5557}" type="presParOf" srcId="{D33DF7EF-186D-4111-B703-2DFF05CBC634}" destId="{1B3E6661-8ABB-4934-9350-7D9C0239A92C}" srcOrd="2" destOrd="0" presId="urn:microsoft.com/office/officeart/2018/5/layout/IconCircleLabelList"/>
    <dgm:cxn modelId="{CE87DBB2-F268-4102-AD4C-D0E4AF56EB52}" type="presParOf" srcId="{D33DF7EF-186D-4111-B703-2DFF05CBC634}" destId="{B5A00BB5-10AE-4893-9E85-0B5DC5BE7857}" srcOrd="3" destOrd="0" presId="urn:microsoft.com/office/officeart/2018/5/layout/IconCircleLabelList"/>
    <dgm:cxn modelId="{A631B229-619E-4B5F-B4F7-A593C2120867}" type="presParOf" srcId="{541E952C-0C88-4236-B0B4-0441535C15DB}" destId="{50569214-5A44-4C31-A55C-E5CF88A287C4}" srcOrd="3" destOrd="0" presId="urn:microsoft.com/office/officeart/2018/5/layout/IconCircleLabelList"/>
    <dgm:cxn modelId="{7F92AE8E-7F4D-49BF-8B3F-7A1ED5A109BD}" type="presParOf" srcId="{541E952C-0C88-4236-B0B4-0441535C15DB}" destId="{D8E67858-5A69-4B56-BD0A-B12AD17519CC}" srcOrd="4" destOrd="0" presId="urn:microsoft.com/office/officeart/2018/5/layout/IconCircleLabelList"/>
    <dgm:cxn modelId="{38A0A6B0-3961-45B4-90C7-42815EFF9A7D}" type="presParOf" srcId="{D8E67858-5A69-4B56-BD0A-B12AD17519CC}" destId="{974D4A59-5002-423B-B30D-D735EDC1B745}" srcOrd="0" destOrd="0" presId="urn:microsoft.com/office/officeart/2018/5/layout/IconCircleLabelList"/>
    <dgm:cxn modelId="{8603FA73-D3E2-4C60-85A1-E2929B1B314E}" type="presParOf" srcId="{D8E67858-5A69-4B56-BD0A-B12AD17519CC}" destId="{3B0B5215-F8A8-4CBE-B92F-37ABEED18567}" srcOrd="1" destOrd="0" presId="urn:microsoft.com/office/officeart/2018/5/layout/IconCircleLabelList"/>
    <dgm:cxn modelId="{57FBE9E6-A893-4DBB-8AE9-D55A9612519C}" type="presParOf" srcId="{D8E67858-5A69-4B56-BD0A-B12AD17519CC}" destId="{D97FD775-918B-475B-B809-CDE55C58D5EF}" srcOrd="2" destOrd="0" presId="urn:microsoft.com/office/officeart/2018/5/layout/IconCircleLabelList"/>
    <dgm:cxn modelId="{6B43E844-381F-427A-B97A-91E30332073A}" type="presParOf" srcId="{D8E67858-5A69-4B56-BD0A-B12AD17519CC}" destId="{513BBACC-F7DF-46D8-B800-A3B307BBE8C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26EF40-E8D3-AF4B-83A5-0F00E96A099E}">
      <dsp:nvSpPr>
        <dsp:cNvPr id="0" name=""/>
        <dsp:cNvSpPr/>
      </dsp:nvSpPr>
      <dsp:spPr>
        <a:xfrm>
          <a:off x="0" y="11974"/>
          <a:ext cx="4742985" cy="1208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500" kern="1200" dirty="0">
              <a:latin typeface="Times" pitchFamily="2" charset="0"/>
            </a:rPr>
            <a:t>Provide a more accurate forecast</a:t>
          </a:r>
          <a:endParaRPr lang="en-US" sz="3500" kern="1200" dirty="0">
            <a:latin typeface="Times" pitchFamily="2" charset="0"/>
          </a:endParaRPr>
        </a:p>
      </dsp:txBody>
      <dsp:txXfrm>
        <a:off x="58971" y="70945"/>
        <a:ext cx="4625043" cy="1090083"/>
      </dsp:txXfrm>
    </dsp:sp>
    <dsp:sp modelId="{E11A8098-EB03-7B44-A643-45FA1A2E5A78}">
      <dsp:nvSpPr>
        <dsp:cNvPr id="0" name=""/>
        <dsp:cNvSpPr/>
      </dsp:nvSpPr>
      <dsp:spPr>
        <a:xfrm>
          <a:off x="0" y="1320799"/>
          <a:ext cx="4742985" cy="1208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500" kern="1200" dirty="0">
              <a:latin typeface="Times" pitchFamily="2" charset="0"/>
            </a:rPr>
            <a:t>Analyze more data</a:t>
          </a:r>
          <a:endParaRPr lang="en-US" sz="3500" kern="1200" dirty="0">
            <a:latin typeface="Times" pitchFamily="2" charset="0"/>
          </a:endParaRPr>
        </a:p>
      </dsp:txBody>
      <dsp:txXfrm>
        <a:off x="58971" y="1379770"/>
        <a:ext cx="4625043" cy="1090083"/>
      </dsp:txXfrm>
    </dsp:sp>
    <dsp:sp modelId="{4D844360-3D16-CC4F-AEFC-F5E847F2FA8E}">
      <dsp:nvSpPr>
        <dsp:cNvPr id="0" name=""/>
        <dsp:cNvSpPr/>
      </dsp:nvSpPr>
      <dsp:spPr>
        <a:xfrm>
          <a:off x="0" y="2629624"/>
          <a:ext cx="4742985" cy="1208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500" kern="1200" dirty="0">
              <a:latin typeface="Times" pitchFamily="2" charset="0"/>
            </a:rPr>
            <a:t>Identify hidden patterns in data</a:t>
          </a:r>
          <a:endParaRPr lang="en-US" sz="3500" kern="1200" dirty="0">
            <a:latin typeface="Times" pitchFamily="2" charset="0"/>
          </a:endParaRPr>
        </a:p>
      </dsp:txBody>
      <dsp:txXfrm>
        <a:off x="58971" y="2688595"/>
        <a:ext cx="4625043" cy="10900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80AD66-0F4C-4CCC-97BF-EFC263AA1209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842E54-2D84-40EC-809F-436616A1D83F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345AEA-A654-42DF-B759-8B45993E4639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>
              <a:latin typeface="Times" pitchFamily="2" charset="0"/>
            </a:rPr>
            <a:t>Supplier </a:t>
          </a:r>
        </a:p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>
              <a:latin typeface="Times" pitchFamily="2" charset="0"/>
            </a:rPr>
            <a:t>Relationship </a:t>
          </a:r>
        </a:p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>
              <a:latin typeface="Times" pitchFamily="2" charset="0"/>
            </a:rPr>
            <a:t>Management</a:t>
          </a:r>
        </a:p>
      </dsp:txBody>
      <dsp:txXfrm>
        <a:off x="35606" y="2695306"/>
        <a:ext cx="2981250" cy="720000"/>
      </dsp:txXfrm>
    </dsp:sp>
    <dsp:sp modelId="{094BADC3-E145-4E51-BFA5-68F9CD0C442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B1C2DF-C32B-434C-9A21-68B918589F19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A00BB5-10AE-4893-9E85-0B5DC5BE7857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>
              <a:latin typeface="Times" pitchFamily="2" charset="0"/>
            </a:rPr>
            <a:t>Customer </a:t>
          </a:r>
        </a:p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>
              <a:latin typeface="Times" pitchFamily="2" charset="0"/>
            </a:rPr>
            <a:t>Relationship </a:t>
          </a:r>
        </a:p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>
              <a:latin typeface="Times" pitchFamily="2" charset="0"/>
            </a:rPr>
            <a:t>Management</a:t>
          </a:r>
        </a:p>
      </dsp:txBody>
      <dsp:txXfrm>
        <a:off x="3538574" y="2695306"/>
        <a:ext cx="2981250" cy="720000"/>
      </dsp:txXfrm>
    </dsp:sp>
    <dsp:sp modelId="{974D4A59-5002-423B-B30D-D735EDC1B745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0B5215-F8A8-4CBE-B92F-37ABEED18567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3BBACC-F7DF-46D8-B800-A3B307BBE8CA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>
              <a:latin typeface="Times" pitchFamily="2" charset="0"/>
            </a:rPr>
            <a:t>Marketing </a:t>
          </a:r>
        </a:p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>
              <a:latin typeface="Times" pitchFamily="2" charset="0"/>
            </a:rPr>
            <a:t>Campaigns</a:t>
          </a:r>
        </a:p>
      </dsp:txBody>
      <dsp:txXfrm>
        <a:off x="7041543" y="269530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230E62-9DA8-8C41-8525-288B2C2FC4EE}" type="datetimeFigureOut">
              <a:rPr lang="en-US" smtClean="0"/>
              <a:t>5/20/21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35BC10-1EE2-DC47-A7E1-3E56DC5D7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065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35BC10-1EE2-DC47-A7E1-3E56DC5D7E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05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35BC10-1EE2-DC47-A7E1-3E56DC5D7E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128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35BC10-1EE2-DC47-A7E1-3E56DC5D7E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06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35BC10-1EE2-DC47-A7E1-3E56DC5D7E7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89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5/20/21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511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5/20/21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05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5/20/21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10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149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48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8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5/20/21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136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5/20/21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988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5/20/21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758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5/20/21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614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8830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095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800" i="1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7">
            <a:extLst>
              <a:ext uri="{FF2B5EF4-FFF2-40B4-BE49-F238E27FC236}">
                <a16:creationId xmlns:a16="http://schemas.microsoft.com/office/drawing/2014/main" id="{56F7F177-4AE8-4934-A7F6-B3910259F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Rectangle 79">
            <a:extLst>
              <a:ext uri="{FF2B5EF4-FFF2-40B4-BE49-F238E27FC236}">
                <a16:creationId xmlns:a16="http://schemas.microsoft.com/office/drawing/2014/main" id="{1DAC2350-FA6C-4B24-9A17-926C160E8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A637C44-0146-4C54-A1A1-57BC8E6C3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A5BC23-5EEC-9D48-9E19-E9B767C1B2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599" y="3668751"/>
            <a:ext cx="9517450" cy="15488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dirty="0">
                <a:latin typeface="Times" pitchFamily="2" charset="0"/>
              </a:rPr>
              <a:t>Time Series Analysis and Machine Learning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dirty="0">
                <a:latin typeface="Times" pitchFamily="2" charset="0"/>
              </a:rPr>
              <a:t>For 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dirty="0">
                <a:latin typeface="Times" pitchFamily="2" charset="0"/>
              </a:rPr>
              <a:t>Sales Prediction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en-US" sz="1100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AB310E7-DE5C-4964-8CBB-E87A22B5B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C6D0BA2-2FCA-496D-A55A-C56A7B3E0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A158404-99A1-4EB0-B63C-8744C273A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1848EA8-FE52-4762-AE9B-5D1DD4C33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Login | Top4Sport">
            <a:extLst>
              <a:ext uri="{FF2B5EF4-FFF2-40B4-BE49-F238E27FC236}">
                <a16:creationId xmlns:a16="http://schemas.microsoft.com/office/drawing/2014/main" id="{2AC8C67A-D9C4-8748-A061-6F7B91D8C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1599" y="1640359"/>
            <a:ext cx="9459385" cy="1726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F71D78-5809-7647-8E9F-EF9BF935B146}"/>
              </a:ext>
            </a:extLst>
          </p:cNvPr>
          <p:cNvSpPr txBox="1"/>
          <p:nvPr/>
        </p:nvSpPr>
        <p:spPr>
          <a:xfrm>
            <a:off x="649709" y="5855543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" pitchFamily="2" charset="0"/>
              </a:rPr>
              <a:t>Zabihullah</a:t>
            </a:r>
            <a:r>
              <a:rPr lang="en-US" dirty="0">
                <a:latin typeface="Times" pitchFamily="2" charset="0"/>
              </a:rPr>
              <a:t> </a:t>
            </a:r>
            <a:r>
              <a:rPr lang="en-US" dirty="0" err="1">
                <a:latin typeface="Times" pitchFamily="2" charset="0"/>
              </a:rPr>
              <a:t>Zabih</a:t>
            </a:r>
            <a:endParaRPr lang="en-US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350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10740-0945-2E41-BF96-4DDA86E49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2DC1F-4A72-8745-8101-B30DCC090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1" y="2103120"/>
            <a:ext cx="3271024" cy="3849624"/>
          </a:xfrm>
        </p:spPr>
        <p:txBody>
          <a:bodyPr/>
          <a:lstStyle/>
          <a:p>
            <a:r>
              <a:rPr lang="en-CA" sz="2000" dirty="0">
                <a:latin typeface="Times" pitchFamily="2" charset="0"/>
              </a:rPr>
              <a:t>Trained Models :</a:t>
            </a:r>
          </a:p>
          <a:p>
            <a:pPr lvl="1"/>
            <a:r>
              <a:rPr lang="en-CA" sz="2000" dirty="0" err="1">
                <a:latin typeface="Times" pitchFamily="2" charset="0"/>
              </a:rPr>
              <a:t>XGBoost</a:t>
            </a:r>
            <a:endParaRPr lang="en-CA" sz="2000" dirty="0">
              <a:latin typeface="Times" pitchFamily="2" charset="0"/>
            </a:endParaRPr>
          </a:p>
          <a:p>
            <a:pPr lvl="1"/>
            <a:r>
              <a:rPr lang="en-CA" sz="2000" dirty="0" err="1">
                <a:latin typeface="Times" pitchFamily="2" charset="0"/>
              </a:rPr>
              <a:t>Fbprophet</a:t>
            </a:r>
            <a:endParaRPr lang="en-CA" sz="2000" dirty="0">
              <a:latin typeface="Times" pitchFamily="2" charset="0"/>
            </a:endParaRPr>
          </a:p>
          <a:p>
            <a:pPr lvl="1"/>
            <a:r>
              <a:rPr lang="en-CA" sz="2000" dirty="0">
                <a:latin typeface="Times" pitchFamily="2" charset="0"/>
              </a:rPr>
              <a:t>LSTM</a:t>
            </a:r>
          </a:p>
          <a:p>
            <a:pPr lvl="1"/>
            <a:r>
              <a:rPr lang="en-CA" sz="2000" dirty="0">
                <a:latin typeface="Times" pitchFamily="2" charset="0"/>
              </a:rPr>
              <a:t>Simple Neural Network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pPr marL="1971400" lvl="7" indent="0">
              <a:buNone/>
            </a:pPr>
            <a:endParaRPr lang="en-CA" dirty="0"/>
          </a:p>
          <a:p>
            <a:endParaRPr lang="en-US" dirty="0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72331410-D91D-4A2C-92D9-7474C631A9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5216637"/>
              </p:ext>
            </p:extLst>
          </p:nvPr>
        </p:nvGraphicFramePr>
        <p:xfrm>
          <a:off x="6266985" y="2098660"/>
          <a:ext cx="4742985" cy="3849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5337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D8386-482A-084B-9281-115910F3F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327" y="384698"/>
            <a:ext cx="10058400" cy="885123"/>
          </a:xfrm>
        </p:spPr>
        <p:txBody>
          <a:bodyPr/>
          <a:lstStyle/>
          <a:p>
            <a:r>
              <a:rPr lang="en-US" dirty="0"/>
              <a:t>Daily Sales Forecast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30D11DBF-16E4-AF4F-AEBC-6362E90130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0078" y="3496625"/>
            <a:ext cx="5594595" cy="253411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35B6E3-C9EE-294D-9D42-177439F00E67}"/>
              </a:ext>
            </a:extLst>
          </p:cNvPr>
          <p:cNvSpPr txBox="1"/>
          <p:nvPr/>
        </p:nvSpPr>
        <p:spPr>
          <a:xfrm>
            <a:off x="397327" y="6030740"/>
            <a:ext cx="2611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MAPE: Twenty percent 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14F0137C-BE33-7D43-886C-FF276B262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9729" y="1100378"/>
            <a:ext cx="7299702" cy="2344119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72C803DE-084A-2441-9816-9CEBE5E943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326" y="3496624"/>
            <a:ext cx="5802751" cy="253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078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D761B-DFFB-2B4F-BBC8-42C8D83FE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327" y="447505"/>
            <a:ext cx="10058400" cy="829745"/>
          </a:xfrm>
        </p:spPr>
        <p:txBody>
          <a:bodyPr/>
          <a:lstStyle/>
          <a:p>
            <a:r>
              <a:rPr lang="en-US" dirty="0"/>
              <a:t>Weekly Sales Forecast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8E1D21E8-CDDD-AE4C-9073-A7200DC008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20937" y="2293750"/>
            <a:ext cx="5981759" cy="3600864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E80D38-A922-2045-B607-2D40BD90C02F}"/>
              </a:ext>
            </a:extLst>
          </p:cNvPr>
          <p:cNvSpPr txBox="1"/>
          <p:nvPr/>
        </p:nvSpPr>
        <p:spPr>
          <a:xfrm>
            <a:off x="397327" y="6030740"/>
            <a:ext cx="2981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MAPE: Twenty Six percent 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E0DAF2BB-4185-D84A-81CA-C29A50C1C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327" y="2293749"/>
            <a:ext cx="5423610" cy="360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765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66AA7-9E3F-1044-89B3-1D2F64406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327" y="408117"/>
            <a:ext cx="10058400" cy="751308"/>
          </a:xfrm>
        </p:spPr>
        <p:txBody>
          <a:bodyPr/>
          <a:lstStyle/>
          <a:p>
            <a:r>
              <a:rPr lang="en-US" dirty="0"/>
              <a:t>Monthly Sales Forecast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8B8577D1-14C3-E840-B161-D9F3347E89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7328" y="3546088"/>
            <a:ext cx="11397345" cy="2528141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8AD94B-5B71-DB42-913F-0C6DCFEE12E6}"/>
              </a:ext>
            </a:extLst>
          </p:cNvPr>
          <p:cNvSpPr txBox="1"/>
          <p:nvPr/>
        </p:nvSpPr>
        <p:spPr>
          <a:xfrm>
            <a:off x="397327" y="6030740"/>
            <a:ext cx="243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MAPE: Sixteen percent 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86B433EB-C852-464D-AC66-4A296ACD02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327" y="1168245"/>
            <a:ext cx="11397344" cy="252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591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66AA7-9E3F-1044-89B3-1D2F64406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327" y="408117"/>
            <a:ext cx="10058400" cy="751308"/>
          </a:xfrm>
        </p:spPr>
        <p:txBody>
          <a:bodyPr/>
          <a:lstStyle/>
          <a:p>
            <a:r>
              <a:rPr lang="en-US" dirty="0"/>
              <a:t>Daily Sales Forecast for Czech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8AD94B-5B71-DB42-913F-0C6DCFEE12E6}"/>
              </a:ext>
            </a:extLst>
          </p:cNvPr>
          <p:cNvSpPr txBox="1"/>
          <p:nvPr/>
        </p:nvSpPr>
        <p:spPr>
          <a:xfrm>
            <a:off x="397327" y="6030740"/>
            <a:ext cx="2876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MAPE: Twenty Nine percent</a:t>
            </a:r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F65A96EE-CE90-BB47-B28B-0DF209E31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3463" y="971421"/>
            <a:ext cx="8067294" cy="2759023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62A6A714-D492-9645-8E82-AC9433DB70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326" y="3730444"/>
            <a:ext cx="5698674" cy="2383917"/>
          </a:xfrm>
          <a:prstGeom prst="rect">
            <a:avLst/>
          </a:prstGeom>
        </p:spPr>
      </p:pic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CBD98925-59CD-8844-A3C0-393F95C2F2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730444"/>
            <a:ext cx="5698674" cy="238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72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B72A9B-FD82-4F09-BF1E-D39311D3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39B371-6E4E-4070-AB4E-4D788405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37DAED-8BFE-4563-BB45-B5E554D70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DFBFC7-0EEA-B94A-9430-9B401AC48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Objective of Sales Prediction: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004CF0D-B525-47CC-94C7-392C066308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2175122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03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04BED5A-E98E-4DA0-BAA5-4F6AB2492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64B94A-E40E-48CE-BD7B-C1A30AE57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3982" y="488542"/>
            <a:ext cx="11244036" cy="5880916"/>
          </a:xfrm>
          <a:prstGeom prst="rect">
            <a:avLst/>
          </a:prstGeom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EC5CA6-6479-49D5-B4B5-5643D26B8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84442" y="2057401"/>
            <a:ext cx="0" cy="27432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1B26337-5AA4-470D-9687-5907CB53B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685800"/>
            <a:ext cx="10853928" cy="5486400"/>
          </a:xfrm>
          <a:prstGeom prst="rect">
            <a:avLst/>
          </a:prstGeom>
          <a:noFill/>
          <a:ln w="6350" cap="sq" cmpd="sng" algn="ctr">
            <a:solidFill>
              <a:srgbClr val="FFFFFF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9E52B9-D8F1-C745-860B-D365C3AD2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440" y="1000370"/>
            <a:ext cx="3462079" cy="4857262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rgbClr val="FFFFFF"/>
                </a:solidFill>
              </a:rPr>
              <a:t>What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E1122-5788-C14F-AA5E-406536666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3691" y="1000370"/>
            <a:ext cx="6212310" cy="485726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  <a:latin typeface="Times" pitchFamily="2" charset="0"/>
              </a:rPr>
              <a:t>To Improve Prediction Accuracy: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  <a:latin typeface="Times" pitchFamily="2" charset="0"/>
              </a:rPr>
              <a:t>Weather Data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  <a:latin typeface="Times" pitchFamily="2" charset="0"/>
              </a:rPr>
              <a:t>Holidays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" pitchFamily="2" charset="0"/>
              </a:rPr>
              <a:t>Bigger </a:t>
            </a:r>
            <a:r>
              <a:rPr lang="en-US" sz="2000" dirty="0">
                <a:solidFill>
                  <a:srgbClr val="FFFFFF"/>
                </a:solidFill>
                <a:latin typeface="Times" pitchFamily="2" charset="0"/>
              </a:rPr>
              <a:t>Dataset with Longer History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  <a:latin typeface="Times" pitchFamily="2" charset="0"/>
              </a:rPr>
              <a:t>Social Media Data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  <a:latin typeface="Times" pitchFamily="2" charset="0"/>
              </a:rPr>
              <a:t>Website Reviews</a:t>
            </a:r>
          </a:p>
        </p:txBody>
      </p:sp>
    </p:spTree>
    <p:extLst>
      <p:ext uri="{BB962C8B-B14F-4D97-AF65-F5344CB8AC3E}">
        <p14:creationId xmlns:p14="http://schemas.microsoft.com/office/powerpoint/2010/main" val="3416449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CAB973-FB44-D64C-AA0A-45F5DFC1C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20" y="612843"/>
            <a:ext cx="2312480" cy="1499738"/>
          </a:xfrm>
        </p:spPr>
        <p:txBody>
          <a:bodyPr anchor="b">
            <a:normAutofit/>
          </a:bodyPr>
          <a:lstStyle/>
          <a:p>
            <a:r>
              <a:rPr lang="en-US" sz="2800" dirty="0"/>
              <a:t>A Bit About Top4Sport: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C73F1-92C1-0E44-B972-D182319F7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20" y="2149813"/>
            <a:ext cx="2312479" cy="3854197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Sells Sport Equipment in Fifteen European Countries.</a:t>
            </a: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E9E758C4-0BB0-9C4D-BD75-9FC5374AB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148" y="413054"/>
            <a:ext cx="8177752" cy="58117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EAC021-5905-A14D-9CA2-856F27062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5147" y="6224814"/>
            <a:ext cx="1862655" cy="22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75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08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38794B-D800-E94E-8AC6-754B2045C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20" y="612843"/>
            <a:ext cx="2312480" cy="14997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cap="all" spc="-100"/>
              <a:t>Analysis Results</a:t>
            </a:r>
          </a:p>
        </p:txBody>
      </p:sp>
      <p:sp>
        <p:nvSpPr>
          <p:cNvPr id="84" name="Content Placeholder 83">
            <a:extLst>
              <a:ext uri="{FF2B5EF4-FFF2-40B4-BE49-F238E27FC236}">
                <a16:creationId xmlns:a16="http://schemas.microsoft.com/office/drawing/2014/main" id="{87AA68F8-DE04-48DA-B840-83E21CCB0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20" y="2149813"/>
            <a:ext cx="2312479" cy="385419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Received for Analysis: 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Ten Countries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Twenty-Three Months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FF59E62F-4840-0B45-B6A0-04BC9E0BA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6586" y="1751351"/>
            <a:ext cx="8066314" cy="338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0757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1C3E817E-E139-426E-89E5-9DD346EC7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2ADD2F6-F7FC-464F-8F18-5BDBD27A7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A3A31F1-FA83-497F-98FF-9A5621DC5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FBD01069-2F6D-CB41-9AEE-59685AFBA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39" y="1853169"/>
            <a:ext cx="7938320" cy="3593215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343FF9E2-8F7E-4BCC-9A50-C41AD8A56D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1468" y="164592"/>
            <a:ext cx="3708894" cy="654017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F742B-DC8B-334D-92E4-043077F33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024" y="1559768"/>
            <a:ext cx="3238829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2600" cap="all" spc="-100" dirty="0"/>
              <a:t>Brand Preferability of its Customers: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7751BC8-250F-493B-BDF9-D45BA5991D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19318" y="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F0F044C-8394-47CB-8E3D-FA56B0693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B2DCD75-B707-4C51-8ADC-813834C09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2525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4851414-8BB1-42EF-912B-608FCE07B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644123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517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F70F8-6816-D347-90F4-972D0CFF9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054" y="1401421"/>
            <a:ext cx="10058400" cy="836022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Orders                  Vs                Revenues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69F57-9381-C743-90E1-A84A9A072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935" y="1261219"/>
            <a:ext cx="5589813" cy="384962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						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FBC350F-32D2-AC43-B81E-BFAC10A2E4A1}"/>
              </a:ext>
            </a:extLst>
          </p:cNvPr>
          <p:cNvSpPr txBox="1">
            <a:spLocks/>
          </p:cNvSpPr>
          <p:nvPr/>
        </p:nvSpPr>
        <p:spPr>
          <a:xfrm>
            <a:off x="6096000" y="1173473"/>
            <a:ext cx="5388428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itchFamily="18" charset="0"/>
              <a:buNone/>
            </a:pPr>
            <a:r>
              <a:rPr lang="en-US" dirty="0"/>
              <a:t>						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52CE3B43-43A4-0945-BC39-2630CB785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957" y="2377644"/>
            <a:ext cx="5494561" cy="3010785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56AEB2CE-53F0-5445-A2BE-793F329F5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120" y="2412261"/>
            <a:ext cx="5461908" cy="297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000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DDA1D4-AC5D-1C46-87EF-16BE646C7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20" y="612843"/>
            <a:ext cx="2312480" cy="1499738"/>
          </a:xfrm>
        </p:spPr>
        <p:txBody>
          <a:bodyPr anchor="b">
            <a:normAutofit/>
          </a:bodyPr>
          <a:lstStyle/>
          <a:p>
            <a:r>
              <a:rPr lang="en-US" sz="2800"/>
              <a:t>Sales Analysis: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A28B9B-0FA1-1548-B88F-E3ED4A810865}"/>
              </a:ext>
            </a:extLst>
          </p:cNvPr>
          <p:cNvSpPr txBox="1"/>
          <p:nvPr/>
        </p:nvSpPr>
        <p:spPr>
          <a:xfrm>
            <a:off x="6613071" y="1415792"/>
            <a:ext cx="282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Weekly Sales Distribution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905EA113-9509-E142-BF27-458A389B4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950" y="1832685"/>
            <a:ext cx="8108950" cy="369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7418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8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Rectangle 10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42" name="Rectangle 12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43" name="Rectangle 14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4" name="Group 16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21">
            <a:extLst>
              <a:ext uri="{FF2B5EF4-FFF2-40B4-BE49-F238E27FC236}">
                <a16:creationId xmlns:a16="http://schemas.microsoft.com/office/drawing/2014/main" id="{9891C27D-8C9D-415C-A639-23D76B7B1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23">
            <a:extLst>
              <a:ext uri="{FF2B5EF4-FFF2-40B4-BE49-F238E27FC236}">
                <a16:creationId xmlns:a16="http://schemas.microsoft.com/office/drawing/2014/main" id="{E8F4C0D6-B7E0-42D0-A57F-6781017A21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25">
            <a:extLst>
              <a:ext uri="{FF2B5EF4-FFF2-40B4-BE49-F238E27FC236}">
                <a16:creationId xmlns:a16="http://schemas.microsoft.com/office/drawing/2014/main" id="{5B4D6D08-A7F1-4445-BA2E-E449562C0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27">
            <a:extLst>
              <a:ext uri="{FF2B5EF4-FFF2-40B4-BE49-F238E27FC236}">
                <a16:creationId xmlns:a16="http://schemas.microsoft.com/office/drawing/2014/main" id="{3A7C1A41-D915-4D26-8D5E-C01B27160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7" y="643464"/>
            <a:ext cx="6909241" cy="557107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49" name="Rectangle 29">
            <a:extLst>
              <a:ext uri="{FF2B5EF4-FFF2-40B4-BE49-F238E27FC236}">
                <a16:creationId xmlns:a16="http://schemas.microsoft.com/office/drawing/2014/main" id="{A50B663E-F671-4504-99A8-455955469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227" y="805446"/>
            <a:ext cx="6570161" cy="5244497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sp>
        <p:nvSpPr>
          <p:cNvPr id="50" name="Rectangle 31">
            <a:extLst>
              <a:ext uri="{FF2B5EF4-FFF2-40B4-BE49-F238E27FC236}">
                <a16:creationId xmlns:a16="http://schemas.microsoft.com/office/drawing/2014/main" id="{2EF89585-ECD6-4B38-96B1-AD41A1BD4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837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1" name="Straight Connector 33">
            <a:extLst>
              <a:ext uri="{FF2B5EF4-FFF2-40B4-BE49-F238E27FC236}">
                <a16:creationId xmlns:a16="http://schemas.microsoft.com/office/drawing/2014/main" id="{1B6FCD50-3FE8-4AB2-B746-2CC0EA9D4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52137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35">
            <a:extLst>
              <a:ext uri="{FF2B5EF4-FFF2-40B4-BE49-F238E27FC236}">
                <a16:creationId xmlns:a16="http://schemas.microsoft.com/office/drawing/2014/main" id="{B3E90108-E441-4AF0-A059-613D076C7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43777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B422045-789A-442D-9E39-6FC4EC452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52137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EE43E974-F739-5E41-BF31-3193EFEED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868" y="2342429"/>
            <a:ext cx="5867370" cy="2576412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3F4C63FE-9526-4F8E-BCFD-954D2EF94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1468" y="164592"/>
            <a:ext cx="3708894" cy="654017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DDA1D4-AC5D-1C46-87EF-16BE646C7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024" y="1182454"/>
            <a:ext cx="3238829" cy="34807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400" cap="all" spc="-100"/>
              <a:t>Sales Analysis: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D8F080-D07D-F545-A08F-6DEADC158338}"/>
              </a:ext>
            </a:extLst>
          </p:cNvPr>
          <p:cNvSpPr txBox="1"/>
          <p:nvPr/>
        </p:nvSpPr>
        <p:spPr>
          <a:xfrm>
            <a:off x="3020291" y="1905200"/>
            <a:ext cx="292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Monthly Sales Distribution</a:t>
            </a:r>
          </a:p>
        </p:txBody>
      </p:sp>
    </p:spTree>
    <p:extLst>
      <p:ext uri="{BB962C8B-B14F-4D97-AF65-F5344CB8AC3E}">
        <p14:creationId xmlns:p14="http://schemas.microsoft.com/office/powerpoint/2010/main" val="6450904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15EBF-1A83-3B40-9A81-9641D9555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Sales Analysis</a:t>
            </a:r>
            <a:endParaRPr lang="en-US" dirty="0"/>
          </a:p>
        </p:txBody>
      </p:sp>
      <p:pic>
        <p:nvPicPr>
          <p:cNvPr id="17" name="Content Placeholder 16" descr="Chart, histogram&#10;&#10;Description automatically generated">
            <a:extLst>
              <a:ext uri="{FF2B5EF4-FFF2-40B4-BE49-F238E27FC236}">
                <a16:creationId xmlns:a16="http://schemas.microsoft.com/office/drawing/2014/main" id="{B7FBE32A-B102-404A-8C46-658561847B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708" y="1809524"/>
            <a:ext cx="11371192" cy="4656590"/>
          </a:xfrm>
        </p:spPr>
      </p:pic>
    </p:spTree>
    <p:extLst>
      <p:ext uri="{BB962C8B-B14F-4D97-AF65-F5344CB8AC3E}">
        <p14:creationId xmlns:p14="http://schemas.microsoft.com/office/powerpoint/2010/main" val="4274918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s on a display with reflection of office">
            <a:extLst>
              <a:ext uri="{FF2B5EF4-FFF2-40B4-BE49-F238E27FC236}">
                <a16:creationId xmlns:a16="http://schemas.microsoft.com/office/drawing/2014/main" id="{1B413387-3C8E-412B-95FF-1A91D933F9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9313" b="641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AD8C72-617E-9643-ABAA-A44ABC2F7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532" y="2091263"/>
            <a:ext cx="8652938" cy="246150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lnSpc>
                <a:spcPct val="83000"/>
              </a:lnSpc>
            </a:pPr>
            <a:r>
              <a:rPr lang="en-US" sz="6800" cap="all" spc="-100" dirty="0"/>
              <a:t>Sales Prediction</a:t>
            </a:r>
            <a:br>
              <a:rPr lang="en-US" sz="6800" cap="all" spc="-100" dirty="0"/>
            </a:br>
            <a:endParaRPr lang="en-US" sz="6800" cap="all" spc="-1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20183642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Georgia Pro Cond Blac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2195</TotalTime>
  <Words>169</Words>
  <Application>Microsoft Macintosh PowerPoint</Application>
  <PresentationFormat>Widescreen</PresentationFormat>
  <Paragraphs>60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Garamond</vt:lpstr>
      <vt:lpstr>Georgia Pro</vt:lpstr>
      <vt:lpstr>Georgia Pro Cond Black</vt:lpstr>
      <vt:lpstr>Times</vt:lpstr>
      <vt:lpstr>SavonVTI</vt:lpstr>
      <vt:lpstr>PowerPoint Presentation</vt:lpstr>
      <vt:lpstr>A Bit About Top4Sport:</vt:lpstr>
      <vt:lpstr>Analysis Results</vt:lpstr>
      <vt:lpstr>Brand Preferability of its Customers:</vt:lpstr>
      <vt:lpstr>         Orders                  Vs                Revenues</vt:lpstr>
      <vt:lpstr>Sales Analysis:</vt:lpstr>
      <vt:lpstr>Sales Analysis:</vt:lpstr>
      <vt:lpstr>Sales Analysis</vt:lpstr>
      <vt:lpstr>Sales Prediction </vt:lpstr>
      <vt:lpstr>Machine Learning</vt:lpstr>
      <vt:lpstr>Daily Sales Forecast</vt:lpstr>
      <vt:lpstr>Weekly Sales Forecast</vt:lpstr>
      <vt:lpstr>Monthly Sales Forecast</vt:lpstr>
      <vt:lpstr>Daily Sales Forecast for Czech</vt:lpstr>
      <vt:lpstr>Objective of Sales Prediction:</vt:lpstr>
      <vt:lpstr>What Next?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Zabih, Zabih</dc:creator>
  <cp:lastModifiedBy>Zabih, Zabih</cp:lastModifiedBy>
  <cp:revision>59</cp:revision>
  <dcterms:created xsi:type="dcterms:W3CDTF">2021-05-17T17:01:13Z</dcterms:created>
  <dcterms:modified xsi:type="dcterms:W3CDTF">2021-05-20T18:36:08Z</dcterms:modified>
</cp:coreProperties>
</file>