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61" r:id="rId3"/>
    <p:sldId id="286" r:id="rId4"/>
    <p:sldId id="288" r:id="rId5"/>
    <p:sldId id="287" r:id="rId6"/>
    <p:sldId id="289" r:id="rId7"/>
    <p:sldId id="290" r:id="rId8"/>
    <p:sldId id="291" r:id="rId9"/>
    <p:sldId id="304" r:id="rId10"/>
    <p:sldId id="257" r:id="rId11"/>
    <p:sldId id="294" r:id="rId12"/>
    <p:sldId id="296" r:id="rId13"/>
    <p:sldId id="295" r:id="rId14"/>
    <p:sldId id="284" r:id="rId15"/>
    <p:sldId id="297" r:id="rId16"/>
    <p:sldId id="298" r:id="rId17"/>
    <p:sldId id="283" r:id="rId18"/>
    <p:sldId id="302" r:id="rId19"/>
    <p:sldId id="299" r:id="rId20"/>
    <p:sldId id="305" r:id="rId21"/>
    <p:sldId id="300" r:id="rId22"/>
    <p:sldId id="306" r:id="rId23"/>
    <p:sldId id="303" r:id="rId24"/>
    <p:sldId id="271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66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95;&#1105;&#1073;&#1072;\&#1052;&#1072;&#1075;&#1080;&#1089;&#1090;&#1088;&#1072;&#1090;&#1091;&#1088;&#1072;\&#1044;&#1080;&#1087;&#1083;&#1086;&#1084;\&#1043;&#1088;&#1072;&#1092;&#1080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95;&#1105;&#1073;&#1072;\&#1052;&#1072;&#1075;&#1080;&#1089;&#1090;&#1088;&#1072;&#1090;&#1091;&#1088;&#1072;\&#1044;&#1080;&#1087;&#1083;&#1086;&#1084;\&#1043;&#1088;&#1072;&#1092;&#1080;&#1082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</a:t>
            </a:r>
            <a:r>
              <a:rPr lang="ru-RU" dirty="0" smtClean="0"/>
              <a:t>равнение </a:t>
            </a:r>
            <a:r>
              <a:rPr lang="ru-RU" dirty="0"/>
              <a:t>результатов работы различных методов</a:t>
            </a:r>
            <a:endParaRPr lang="en-US" dirty="0"/>
          </a:p>
        </c:rich>
      </c:tx>
      <c:layout>
        <c:manualLayout>
          <c:xMode val="edge"/>
          <c:yMode val="edge"/>
          <c:x val="0.27048666289376211"/>
          <c:y val="2.90174612390989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</c:v>
          </c:tx>
          <c:spPr>
            <a:solidFill>
              <a:srgbClr val="D15A3E">
                <a:alpha val="84706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6">
                  <a:lumMod val="75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51-4AA6-9589-7A2FDA76E4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Лист3!$A$5:$A$12</c:f>
              <c:strCache>
                <c:ptCount val="8"/>
                <c:pt idx="0">
                  <c:v>CNN (Alex Staravoitau)</c:v>
                </c:pt>
                <c:pt idx="1">
                  <c:v>CNN + HOG</c:v>
                </c:pt>
                <c:pt idx="2">
                  <c:v>EBLearn 2LConvNet</c:v>
                </c:pt>
                <c:pt idx="3">
                  <c:v>Ручная классификация</c:v>
                </c:pt>
                <c:pt idx="4">
                  <c:v>SVM + PHOG  + HOG</c:v>
                </c:pt>
                <c:pt idx="5">
                  <c:v>ГИИС</c:v>
                </c:pt>
                <c:pt idx="6">
                  <c:v>LDA + HOG</c:v>
                </c:pt>
                <c:pt idx="7">
                  <c:v>HOG + LDA + k-means</c:v>
                </c:pt>
              </c:strCache>
            </c:strRef>
          </c:cat>
          <c:val>
            <c:numRef>
              <c:f>Лист3!$B$5:$B$12</c:f>
              <c:numCache>
                <c:formatCode>General</c:formatCode>
                <c:ptCount val="8"/>
                <c:pt idx="0">
                  <c:v>99.33</c:v>
                </c:pt>
                <c:pt idx="1">
                  <c:v>98.98</c:v>
                </c:pt>
                <c:pt idx="2">
                  <c:v>98.97</c:v>
                </c:pt>
                <c:pt idx="3">
                  <c:v>98.81</c:v>
                </c:pt>
                <c:pt idx="4">
                  <c:v>97.88</c:v>
                </c:pt>
                <c:pt idx="5">
                  <c:v>97.55</c:v>
                </c:pt>
                <c:pt idx="6">
                  <c:v>97.35</c:v>
                </c:pt>
                <c:pt idx="7">
                  <c:v>96.87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51-4AA6-9589-7A2FDA76E4A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36178896"/>
        <c:axId val="136179312"/>
      </c:barChart>
      <c:catAx>
        <c:axId val="13617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179312"/>
        <c:crosses val="autoZero"/>
        <c:auto val="1"/>
        <c:lblAlgn val="ctr"/>
        <c:lblOffset val="100"/>
        <c:noMultiLvlLbl val="0"/>
      </c:catAx>
      <c:valAx>
        <c:axId val="13617931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6178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tabLst/>
              <a:defRPr sz="1800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1" i="0" u="none" strike="no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распределение числа ошибок</a:t>
            </a:r>
            <a:br>
              <a:rPr lang="ru-RU" sz="1800" b="1" i="0" u="none" strike="no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ru-RU" sz="1800" b="1" i="0" u="none" strike="noStrik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по классам</a:t>
            </a:r>
            <a:endParaRPr lang="ru-RU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>
        <c:manualLayout>
          <c:xMode val="edge"/>
          <c:yMode val="edge"/>
          <c:x val="0.25473081407482739"/>
          <c:y val="1.77013994140976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tabLst/>
            <a:defRPr sz="1800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6812545993291708"/>
          <c:y val="0.21048597195216437"/>
          <c:w val="0.80186278773917219"/>
          <c:h val="0.53551013260688918"/>
        </c:manualLayout>
      </c:layout>
      <c:barChart>
        <c:barDir val="col"/>
        <c:grouping val="clustered"/>
        <c:varyColors val="0"/>
        <c:ser>
          <c:idx val="0"/>
          <c:order val="0"/>
          <c:tx>
            <c:v>ф</c:v>
          </c:tx>
          <c:spPr>
            <a:solidFill>
              <a:schemeClr val="accent1"/>
            </a:solidFill>
            <a:ln w="28575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numRef>
              <c:f>Лист1!$A$1:$A$43</c:f>
              <c:numCache>
                <c:formatCode>General</c:formatCode>
                <c:ptCount val="4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</c:numCache>
            </c:numRef>
          </c:cat>
          <c:val>
            <c:numRef>
              <c:f>Лист2!$B$1:$B$43</c:f>
              <c:numCache>
                <c:formatCode>General</c:formatCode>
                <c:ptCount val="43"/>
                <c:pt idx="0">
                  <c:v>0</c:v>
                </c:pt>
                <c:pt idx="1">
                  <c:v>6</c:v>
                </c:pt>
                <c:pt idx="2">
                  <c:v>11</c:v>
                </c:pt>
                <c:pt idx="3">
                  <c:v>19</c:v>
                </c:pt>
                <c:pt idx="4">
                  <c:v>6</c:v>
                </c:pt>
                <c:pt idx="5">
                  <c:v>9</c:v>
                </c:pt>
                <c:pt idx="6">
                  <c:v>21</c:v>
                </c:pt>
                <c:pt idx="7">
                  <c:v>9</c:v>
                </c:pt>
                <c:pt idx="8">
                  <c:v>26</c:v>
                </c:pt>
                <c:pt idx="9">
                  <c:v>0</c:v>
                </c:pt>
                <c:pt idx="10">
                  <c:v>7</c:v>
                </c:pt>
                <c:pt idx="11">
                  <c:v>9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13</c:v>
                </c:pt>
                <c:pt idx="18">
                  <c:v>31</c:v>
                </c:pt>
                <c:pt idx="19">
                  <c:v>0</c:v>
                </c:pt>
                <c:pt idx="20">
                  <c:v>0</c:v>
                </c:pt>
                <c:pt idx="21">
                  <c:v>7</c:v>
                </c:pt>
                <c:pt idx="22">
                  <c:v>4</c:v>
                </c:pt>
                <c:pt idx="23">
                  <c:v>1</c:v>
                </c:pt>
                <c:pt idx="24">
                  <c:v>3</c:v>
                </c:pt>
                <c:pt idx="25">
                  <c:v>9</c:v>
                </c:pt>
                <c:pt idx="26">
                  <c:v>17</c:v>
                </c:pt>
                <c:pt idx="27">
                  <c:v>9</c:v>
                </c:pt>
                <c:pt idx="28">
                  <c:v>2</c:v>
                </c:pt>
                <c:pt idx="29">
                  <c:v>2</c:v>
                </c:pt>
                <c:pt idx="30">
                  <c:v>10</c:v>
                </c:pt>
                <c:pt idx="31">
                  <c:v>3</c:v>
                </c:pt>
                <c:pt idx="32">
                  <c:v>4</c:v>
                </c:pt>
                <c:pt idx="33">
                  <c:v>4</c:v>
                </c:pt>
                <c:pt idx="34">
                  <c:v>1</c:v>
                </c:pt>
                <c:pt idx="35">
                  <c:v>5</c:v>
                </c:pt>
                <c:pt idx="36">
                  <c:v>10</c:v>
                </c:pt>
                <c:pt idx="37">
                  <c:v>3</c:v>
                </c:pt>
                <c:pt idx="38">
                  <c:v>16</c:v>
                </c:pt>
                <c:pt idx="39">
                  <c:v>0</c:v>
                </c:pt>
                <c:pt idx="40">
                  <c:v>13</c:v>
                </c:pt>
                <c:pt idx="41">
                  <c:v>7</c:v>
                </c:pt>
                <c:pt idx="4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B7-4B06-A945-F732A2842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1630784"/>
        <c:axId val="591633280"/>
      </c:barChart>
      <c:catAx>
        <c:axId val="591630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>
                    <a:solidFill>
                      <a:schemeClr val="tx1"/>
                    </a:solidFill>
                  </a:rPr>
                  <a:t>Номер класса</a:t>
                </a:r>
              </a:p>
            </c:rich>
          </c:tx>
          <c:layout>
            <c:manualLayout>
              <c:xMode val="edge"/>
              <c:yMode val="edge"/>
              <c:x val="0.4391384268692286"/>
              <c:y val="0.874304054091450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1633280"/>
        <c:crosses val="autoZero"/>
        <c:auto val="1"/>
        <c:lblAlgn val="ctr"/>
        <c:lblOffset val="100"/>
        <c:noMultiLvlLbl val="0"/>
      </c:catAx>
      <c:valAx>
        <c:axId val="591633280"/>
        <c:scaling>
          <c:orientation val="minMax"/>
          <c:max val="3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>
                    <a:solidFill>
                      <a:schemeClr val="tx1"/>
                    </a:solidFill>
                  </a:rPr>
                  <a:t>Количество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ru-RU" sz="1600" dirty="0">
                    <a:solidFill>
                      <a:schemeClr val="tx1"/>
                    </a:solidFill>
                  </a:rPr>
                  <a:t>ошибок</a:t>
                </a:r>
              </a:p>
            </c:rich>
          </c:tx>
          <c:layout>
            <c:manualLayout>
              <c:xMode val="edge"/>
              <c:yMode val="edge"/>
              <c:x val="2.3184909143452701E-2"/>
              <c:y val="8.502415238745138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163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ru-RU" smtClean="0"/>
              <a:t>09.06.2019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ru-RU" smtClean="0"/>
              <a:t>09.06.2019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420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104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50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205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764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1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627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592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189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102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04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83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18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942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56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59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9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00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00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00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EEAE-7239-4C40-A6F8-C4162D7AF874}" type="datetime1">
              <a:rPr lang="ru-RU" smtClean="0"/>
              <a:t>09.06.2019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0C3F-4719-4422-8CC2-780633E64249}" type="datetime1">
              <a:rPr lang="ru-RU" smtClean="0"/>
              <a:t>09.06.2019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3F-77C6-4E8A-864A-81D99D082B5A}" type="datetime1">
              <a:rPr lang="ru-RU" smtClean="0"/>
              <a:t>09.06.2019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A356-52FD-4A8F-89D8-7C8F2EE5F0BD}" type="datetime1">
              <a:rPr lang="ru-RU" smtClean="0"/>
              <a:t>09.06.2019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5A75-D0C6-402B-ABDE-9A71D993304A}" type="datetime1">
              <a:rPr lang="ru-RU" smtClean="0"/>
              <a:t>09.06.2019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B354-0C2D-4BE2-8CE2-5DE51292AB9C}" type="datetime1">
              <a:rPr lang="ru-RU" smtClean="0"/>
              <a:t>09.06.2019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2898-58AB-41C8-A6E0-AA1D31D5B4A5}" type="datetime1">
              <a:rPr lang="ru-RU" smtClean="0"/>
              <a:t>09.06.2019</a:t>
            </a:fld>
            <a:endParaRPr lang="ru-RU" dirty="0"/>
          </a:p>
        </p:txBody>
      </p: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6A3-69AD-45EF-BE95-392A66A5F45D}" type="datetime1">
              <a:rPr lang="ru-RU" smtClean="0"/>
              <a:t>09.06.2019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C6F237-E3BD-46D7-9A3C-1DEE93048FFC}" type="datetime1">
              <a:rPr lang="ru-RU" smtClean="0"/>
              <a:t>09.06.2019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532262"/>
            <a:ext cx="9604310" cy="3848669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sz="3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МГТУ им. Н.Э. Баумана </a:t>
            </a:r>
            <a:br>
              <a:rPr lang="ru-RU" sz="3100" dirty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ru-RU" sz="3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каф. ИУ5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4400" dirty="0"/>
              <a:t/>
            </a:r>
            <a:br>
              <a:rPr lang="ru-RU" sz="4400" dirty="0"/>
            </a:br>
            <a:r>
              <a:rPr lang="ru-RU" sz="4400" b="0" dirty="0" smtClean="0"/>
              <a:t>Гибридная интеллектуальная </a:t>
            </a:r>
            <a:r>
              <a:rPr lang="ru-RU" sz="4400" b="0" dirty="0"/>
              <a:t>информационная система распознавания изображений</a:t>
            </a:r>
            <a:r>
              <a:rPr lang="ru-RU" sz="3600" b="0" dirty="0" smtClean="0"/>
              <a:t/>
            </a:r>
            <a:br>
              <a:rPr lang="ru-RU" sz="3600" b="0" dirty="0" smtClean="0"/>
            </a:br>
            <a:endParaRPr lang="ru-RU" sz="2200" b="1" i="0" baseline="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5543683" cy="125484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ru-RU" sz="2400" dirty="0" smtClean="0">
                <a:solidFill>
                  <a:srgbClr val="D15A3E"/>
                </a:solidFill>
              </a:rPr>
              <a:t>Выполнил студенты группы ИУ5-42М:</a:t>
            </a:r>
          </a:p>
          <a:p>
            <a:pPr algn="r">
              <a:lnSpc>
                <a:spcPct val="100000"/>
              </a:lnSpc>
            </a:pPr>
            <a:r>
              <a:rPr lang="ru-RU" sz="2400" dirty="0" smtClean="0">
                <a:solidFill>
                  <a:srgbClr val="D15A3E"/>
                </a:solidFill>
              </a:rPr>
              <a:t>Научный руководитель:</a:t>
            </a:r>
            <a:endParaRPr lang="ru-RU" sz="2000" b="0" i="0" dirty="0">
              <a:solidFill>
                <a:srgbClr val="D15A3E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37528" y="5432563"/>
            <a:ext cx="4060627" cy="125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rgbClr val="D15A3E"/>
                </a:solidFill>
              </a:rPr>
              <a:t>Полянин Артем Игоревич</a:t>
            </a:r>
          </a:p>
          <a:p>
            <a:pPr>
              <a:lnSpc>
                <a:spcPct val="100000"/>
              </a:lnSpc>
            </a:pPr>
            <a:r>
              <a:rPr lang="ru-RU" sz="2400" dirty="0" err="1" smtClean="0">
                <a:solidFill>
                  <a:srgbClr val="D15A3E"/>
                </a:solidFill>
              </a:rPr>
              <a:t>Гапанюк</a:t>
            </a:r>
            <a:r>
              <a:rPr lang="ru-RU" sz="2400" dirty="0" smtClean="0">
                <a:solidFill>
                  <a:srgbClr val="D15A3E"/>
                </a:solidFill>
              </a:rPr>
              <a:t> Юрий Евгеньевич</a:t>
            </a:r>
          </a:p>
          <a:p>
            <a:endParaRPr lang="ru-RU" dirty="0">
              <a:solidFill>
                <a:srgbClr val="D15A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10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95399" y="341197"/>
            <a:ext cx="9601200" cy="887105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Наиболее эффективные </a:t>
            </a:r>
            <a:r>
              <a:rPr lang="ru-RU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методы распознавания изображений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41" y="1204912"/>
            <a:ext cx="10287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11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635958" y="1125979"/>
          <a:ext cx="10950993" cy="4884879"/>
        </p:xfrm>
        <a:graphic>
          <a:graphicData uri="http://schemas.openxmlformats.org/drawingml/2006/table">
            <a:tbl>
              <a:tblPr firstRow="1" firstCol="1" bandRow="1" bandCol="1">
                <a:tableStyleId>{69012ECD-51FC-41F1-AA8D-1B2483CD663E}</a:tableStyleId>
              </a:tblPr>
              <a:tblGrid>
                <a:gridCol w="1684161">
                  <a:extLst>
                    <a:ext uri="{9D8B030D-6E8A-4147-A177-3AD203B41FA5}">
                      <a16:colId xmlns:a16="http://schemas.microsoft.com/office/drawing/2014/main" val="69959431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val="406208752"/>
                    </a:ext>
                  </a:extLst>
                </a:gridCol>
                <a:gridCol w="1907275">
                  <a:extLst>
                    <a:ext uri="{9D8B030D-6E8A-4147-A177-3AD203B41FA5}">
                      <a16:colId xmlns:a16="http://schemas.microsoft.com/office/drawing/2014/main" val="260961791"/>
                    </a:ext>
                  </a:extLst>
                </a:gridCol>
                <a:gridCol w="1975514">
                  <a:extLst>
                    <a:ext uri="{9D8B030D-6E8A-4147-A177-3AD203B41FA5}">
                      <a16:colId xmlns:a16="http://schemas.microsoft.com/office/drawing/2014/main" val="195787379"/>
                    </a:ext>
                  </a:extLst>
                </a:gridCol>
                <a:gridCol w="1975514">
                  <a:extLst>
                    <a:ext uri="{9D8B030D-6E8A-4147-A177-3AD203B41FA5}">
                      <a16:colId xmlns:a16="http://schemas.microsoft.com/office/drawing/2014/main" val="1599050743"/>
                    </a:ext>
                  </a:extLst>
                </a:gridCol>
                <a:gridCol w="1975514">
                  <a:extLst>
                    <a:ext uri="{9D8B030D-6E8A-4147-A177-3AD203B41FA5}">
                      <a16:colId xmlns:a16="http://schemas.microsoft.com/office/drawing/2014/main" val="3564060521"/>
                    </a:ext>
                  </a:extLst>
                </a:gridCol>
              </a:tblGrid>
              <a:tr h="5573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Весовой</a:t>
                      </a:r>
                      <a:br>
                        <a:rPr lang="ru-RU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Сверточные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smtClean="0">
                          <a:effectLst/>
                        </a:rPr>
                        <a:t/>
                      </a:r>
                      <a:br>
                        <a:rPr lang="ru-RU" sz="1400" dirty="0" smtClean="0">
                          <a:effectLst/>
                        </a:rPr>
                      </a:br>
                      <a:r>
                        <a:rPr lang="ru-RU" sz="1400" dirty="0" smtClean="0">
                          <a:effectLst/>
                        </a:rPr>
                        <a:t>сети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Капсульные</a:t>
                      </a:r>
                      <a:br>
                        <a:rPr lang="ru-RU" sz="1400" dirty="0" smtClean="0">
                          <a:effectLst/>
                        </a:rPr>
                      </a:br>
                      <a:r>
                        <a:rPr lang="ru-RU" sz="1400" dirty="0" smtClean="0">
                          <a:effectLst/>
                        </a:rPr>
                        <a:t>сети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SVM + HOG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effectLst/>
                        </a:rPr>
                        <a:t>Полносвязная</a:t>
                      </a:r>
                      <a:r>
                        <a:rPr lang="ru-RU" sz="1400" dirty="0" smtClean="0">
                          <a:effectLst/>
                        </a:rPr>
                        <a:t/>
                      </a:r>
                      <a:br>
                        <a:rPr lang="ru-RU" sz="1400" dirty="0" smtClean="0">
                          <a:effectLst/>
                        </a:rPr>
                      </a:br>
                      <a:r>
                        <a:rPr lang="ru-RU" sz="1400" dirty="0" smtClean="0">
                          <a:effectLst/>
                        </a:rPr>
                        <a:t>сеть  </a:t>
                      </a:r>
                      <a:r>
                        <a:rPr lang="ru-RU" sz="1400" dirty="0">
                          <a:effectLst/>
                        </a:rPr>
                        <a:t>+ </a:t>
                      </a:r>
                      <a:r>
                        <a:rPr lang="en-US" sz="1400" dirty="0">
                          <a:effectLst/>
                        </a:rPr>
                        <a:t>HOG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extLst>
                  <a:ext uri="{0D108BD9-81ED-4DB2-BD59-A6C34878D82A}">
                    <a16:rowId xmlns:a16="http://schemas.microsoft.com/office/drawing/2014/main" val="1746952254"/>
                  </a:ext>
                </a:extLst>
              </a:tr>
              <a:tr h="12384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>
                          <a:effectLst/>
                          <a:latin typeface="+mn-lt"/>
                        </a:rPr>
                        <a:t>Распростра-нённость</a:t>
                      </a:r>
                      <a:r>
                        <a:rPr lang="ru-RU" sz="16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+mn-lt"/>
                        </a:rPr>
                        <a:t>в библиотеках машинного обучения 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0,07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</a:rPr>
                        <a:t>Отлично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</a:rPr>
                        <a:t>Хорошо</a:t>
                      </a:r>
                      <a:br>
                        <a:rPr lang="ru-RU" sz="1600" dirty="0" smtClean="0">
                          <a:effectLst/>
                          <a:latin typeface="+mn-lt"/>
                        </a:rPr>
                      </a:br>
                      <a:r>
                        <a:rPr lang="ru-RU" sz="1600" dirty="0" smtClean="0">
                          <a:effectLst/>
                          <a:latin typeface="+mn-lt"/>
                        </a:rPr>
                        <a:t>(0,8)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</a:rPr>
                        <a:t>Отлично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</a:rPr>
                        <a:t>Отлично</a:t>
                      </a:r>
                      <a:br>
                        <a:rPr lang="ru-RU" sz="1600" dirty="0" smtClean="0">
                          <a:effectLst/>
                          <a:latin typeface="+mn-lt"/>
                        </a:rPr>
                      </a:br>
                      <a:r>
                        <a:rPr lang="ru-RU" sz="1600" dirty="0" smtClean="0">
                          <a:effectLst/>
                          <a:latin typeface="+mn-lt"/>
                        </a:rPr>
                        <a:t>(1)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extLst>
                  <a:ext uri="{0D108BD9-81ED-4DB2-BD59-A6C34878D82A}">
                    <a16:rowId xmlns:a16="http://schemas.microsoft.com/office/drawing/2014/main" val="132424987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Скорость обучения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>
                          <a:effectLst/>
                          <a:latin typeface="+mn-lt"/>
                        </a:rPr>
                        <a:t>Удовл</a:t>
                      </a:r>
                      <a:r>
                        <a:rPr lang="ru-RU" sz="1600" dirty="0" smtClean="0">
                          <a:effectLst/>
                          <a:latin typeface="+mn-lt"/>
                        </a:rPr>
                        <a:t>.</a:t>
                      </a:r>
                      <a:br>
                        <a:rPr lang="ru-RU" sz="1600" dirty="0" smtClean="0">
                          <a:effectLst/>
                          <a:latin typeface="+mn-lt"/>
                        </a:rPr>
                      </a:br>
                      <a:r>
                        <a:rPr lang="ru-RU" sz="1600" dirty="0" smtClean="0">
                          <a:effectLst/>
                          <a:latin typeface="+mn-lt"/>
                        </a:rPr>
                        <a:t>(0,6)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</a:rPr>
                        <a:t>Посредственно</a:t>
                      </a:r>
                      <a:br>
                        <a:rPr lang="ru-RU" sz="1600" dirty="0" smtClean="0">
                          <a:effectLst/>
                          <a:latin typeface="+mn-lt"/>
                        </a:rPr>
                      </a:br>
                      <a:r>
                        <a:rPr lang="ru-RU" sz="1600" dirty="0" smtClean="0">
                          <a:effectLst/>
                          <a:latin typeface="+mn-lt"/>
                        </a:rPr>
                        <a:t>(0,4)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>
                          <a:effectLst/>
                          <a:latin typeface="+mn-lt"/>
                        </a:rPr>
                        <a:t>Удовл</a:t>
                      </a:r>
                      <a:r>
                        <a:rPr lang="ru-RU" sz="1600" dirty="0" smtClean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(0,6)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</a:rPr>
                        <a:t>Хорошо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(0,8)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extLst>
                  <a:ext uri="{0D108BD9-81ED-4DB2-BD59-A6C34878D82A}">
                    <a16:rowId xmlns:a16="http://schemas.microsoft.com/office/drawing/2014/main" val="58892251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Степень изученности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0,13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Очень </a:t>
                      </a:r>
                      <a:r>
                        <a:rPr lang="ru-RU" sz="1600" dirty="0" smtClean="0">
                          <a:effectLst/>
                          <a:latin typeface="+mn-lt"/>
                        </a:rPr>
                        <a:t>хорошо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(0,9)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>
                          <a:effectLst/>
                          <a:latin typeface="+mn-lt"/>
                        </a:rPr>
                        <a:t>Удовл</a:t>
                      </a:r>
                      <a:r>
                        <a:rPr lang="ru-RU" sz="1600" dirty="0" smtClean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(0,6)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Очень </a:t>
                      </a:r>
                      <a:r>
                        <a:rPr lang="ru-RU" sz="1600" dirty="0" smtClean="0">
                          <a:effectLst/>
                          <a:latin typeface="+mn-lt"/>
                        </a:rPr>
                        <a:t>хорошо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(0,9)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Очень </a:t>
                      </a:r>
                      <a:r>
                        <a:rPr lang="ru-RU" sz="1600" dirty="0" smtClean="0">
                          <a:effectLst/>
                          <a:latin typeface="+mn-lt"/>
                        </a:rPr>
                        <a:t>хорошо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(0,9)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extLst>
                  <a:ext uri="{0D108BD9-81ED-4DB2-BD59-A6C34878D82A}">
                    <a16:rowId xmlns:a16="http://schemas.microsoft.com/office/drawing/2014/main" val="418715828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+mn-lt"/>
                        </a:rPr>
                        <a:t>Скорость работы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0,27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Очень </a:t>
                      </a:r>
                      <a:r>
                        <a:rPr lang="ru-RU" sz="1600" dirty="0" smtClean="0">
                          <a:effectLst/>
                          <a:latin typeface="+mn-lt"/>
                        </a:rPr>
                        <a:t>хорошо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(0,9)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Очень </a:t>
                      </a:r>
                      <a:r>
                        <a:rPr lang="ru-RU" sz="1600" dirty="0" smtClean="0">
                          <a:effectLst/>
                          <a:latin typeface="+mn-lt"/>
                        </a:rPr>
                        <a:t>хорошо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(0,9)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>
                          <a:effectLst/>
                          <a:latin typeface="+mn-lt"/>
                        </a:rPr>
                        <a:t>Удовл</a:t>
                      </a:r>
                      <a:r>
                        <a:rPr lang="ru-RU" sz="1600" dirty="0" smtClean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(0,6)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>
                          <a:effectLst/>
                          <a:latin typeface="+mn-lt"/>
                        </a:rPr>
                        <a:t>Удовл</a:t>
                      </a:r>
                      <a:r>
                        <a:rPr lang="ru-RU" sz="1600" dirty="0" smtClean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(0,6)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extLst>
                  <a:ext uri="{0D108BD9-81ED-4DB2-BD59-A6C34878D82A}">
                    <a16:rowId xmlns:a16="http://schemas.microsoft.com/office/drawing/2014/main" val="115462518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Качество распознавания изображений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0,33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</a:rPr>
                        <a:t>Хорошо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(0,8)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Очень </a:t>
                      </a:r>
                      <a:r>
                        <a:rPr lang="ru-RU" sz="1600" dirty="0" smtClean="0">
                          <a:effectLst/>
                          <a:latin typeface="+mn-lt"/>
                        </a:rPr>
                        <a:t>хорошо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(0,9)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</a:rPr>
                        <a:t>Хорошо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(0,8)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>
                          <a:effectLst/>
                          <a:latin typeface="+mn-lt"/>
                        </a:rPr>
                        <a:t>Удовл</a:t>
                      </a:r>
                      <a:r>
                        <a:rPr lang="ru-RU" sz="1600" dirty="0" smtClean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(0,6)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 anchor="ctr"/>
                </a:tc>
                <a:extLst>
                  <a:ext uri="{0D108BD9-81ED-4DB2-BD59-A6C34878D82A}">
                    <a16:rowId xmlns:a16="http://schemas.microsoft.com/office/drawing/2014/main" val="1984711753"/>
                  </a:ext>
                </a:extLst>
              </a:tr>
              <a:tr h="43882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36" marR="680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0,814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0,754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0,733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0,707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8573320"/>
                  </a:ext>
                </a:extLst>
              </a:tr>
            </a:tbl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061782" y="401536"/>
            <a:ext cx="10099343" cy="560672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dirty="0">
                <a:solidFill>
                  <a:srgbClr val="D15A3E"/>
                </a:solidFill>
              </a:rPr>
              <a:t>Выбор метода для построения модуля подсознания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54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12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982639" y="401536"/>
            <a:ext cx="9929415" cy="560672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dirty="0" smtClean="0"/>
              <a:t>Варианты реализации </a:t>
            </a:r>
            <a:r>
              <a:rPr lang="ru-RU" dirty="0"/>
              <a:t>модуля подсознания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9558" y="1259508"/>
            <a:ext cx="36712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Clr>
                <a:schemeClr val="accent1"/>
              </a:buClr>
            </a:pPr>
            <a:r>
              <a:rPr lang="ru-RU" sz="2400" b="1" dirty="0" smtClean="0">
                <a:ea typeface="Calibri" panose="020F0502020204030204" pitchFamily="34" charset="0"/>
              </a:rPr>
              <a:t>Е</a:t>
            </a:r>
            <a:r>
              <a:rPr lang="ru-RU" sz="2400" b="1" dirty="0" smtClean="0">
                <a:ea typeface="Calibri" panose="020F0502020204030204" pitchFamily="34" charset="0"/>
              </a:rPr>
              <a:t>динственная нейронная сеть</a:t>
            </a:r>
          </a:p>
          <a:p>
            <a:pPr indent="450850" algn="just">
              <a:spcAft>
                <a:spcPts val="600"/>
              </a:spcAft>
              <a:buClr>
                <a:schemeClr val="accent1"/>
              </a:buClr>
            </a:pPr>
            <a:r>
              <a:rPr lang="ru-RU" dirty="0" smtClean="0"/>
              <a:t>требуется </a:t>
            </a:r>
            <a:r>
              <a:rPr lang="ru-RU" dirty="0"/>
              <a:t>только один размеченный набор </a:t>
            </a:r>
            <a:r>
              <a:rPr lang="ru-RU" dirty="0" smtClean="0"/>
              <a:t>данных</a:t>
            </a:r>
          </a:p>
          <a:p>
            <a:pPr indent="450850" algn="just"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простота внедрения в </a:t>
            </a:r>
            <a:r>
              <a:rPr lang="ru-RU" dirty="0" smtClean="0"/>
              <a:t>приложение</a:t>
            </a:r>
            <a:r>
              <a:rPr lang="ru-RU" dirty="0"/>
              <a:t>, которое будет её </a:t>
            </a:r>
            <a:r>
              <a:rPr lang="ru-RU" dirty="0" smtClean="0"/>
              <a:t>использовать</a:t>
            </a:r>
          </a:p>
          <a:p>
            <a:pPr lvl="0" indent="450850" algn="just">
              <a:spcAft>
                <a:spcPts val="600"/>
              </a:spcAft>
            </a:pPr>
            <a:r>
              <a:rPr lang="ru-RU" dirty="0" smtClean="0"/>
              <a:t>при </a:t>
            </a:r>
            <a:r>
              <a:rPr lang="ru-RU" dirty="0"/>
              <a:t>изменении количества распознаваемых классов необходимо переобучать всю сеть </a:t>
            </a:r>
            <a:r>
              <a:rPr lang="ru-RU" dirty="0" smtClean="0"/>
              <a:t>заново;</a:t>
            </a:r>
          </a:p>
          <a:p>
            <a:pPr lvl="0" indent="450850" algn="just">
              <a:spcAft>
                <a:spcPts val="600"/>
              </a:spcAft>
            </a:pPr>
            <a:r>
              <a:rPr lang="ru-RU" dirty="0" smtClean="0"/>
              <a:t>процесс </a:t>
            </a:r>
            <a:r>
              <a:rPr lang="ru-RU" dirty="0"/>
              <a:t>обучения занимает достаточно большое количество </a:t>
            </a:r>
            <a:r>
              <a:rPr lang="ru-RU" dirty="0" smtClean="0"/>
              <a:t>времени</a:t>
            </a:r>
            <a:endParaRPr lang="ru-RU" sz="2400" b="1" dirty="0" smtClean="0">
              <a:ea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84945" y="2724711"/>
            <a:ext cx="340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ru-RU" sz="2400" b="1" dirty="0" smtClean="0">
                <a:solidFill>
                  <a:schemeClr val="accent1"/>
                </a:solidFill>
              </a:rPr>
              <a:t>+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84945" y="2096571"/>
            <a:ext cx="340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ru-RU" sz="2400" b="1" dirty="0" smtClean="0">
                <a:solidFill>
                  <a:schemeClr val="accent1"/>
                </a:solidFill>
              </a:rPr>
              <a:t>+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4945" y="3429313"/>
            <a:ext cx="3407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Clr>
                <a:schemeClr val="accent1"/>
              </a:buClr>
            </a:pPr>
            <a:r>
              <a:rPr lang="ru-RU" sz="4400" b="1" dirty="0" smtClean="0">
                <a:solidFill>
                  <a:schemeClr val="accent1"/>
                </a:solidFill>
              </a:rPr>
              <a:t>-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84945" y="4614352"/>
            <a:ext cx="3407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Clr>
                <a:schemeClr val="accent1"/>
              </a:buClr>
            </a:pPr>
            <a:r>
              <a:rPr lang="ru-RU" sz="4400" b="1" dirty="0" smtClean="0">
                <a:solidFill>
                  <a:schemeClr val="accent1"/>
                </a:solidFill>
              </a:rPr>
              <a:t>-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244454" y="1259508"/>
            <a:ext cx="3643951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Clr>
                <a:schemeClr val="accent1"/>
              </a:buClr>
            </a:pPr>
            <a:r>
              <a:rPr lang="ru-RU" sz="2400" b="1" dirty="0"/>
              <a:t>Иерархический </a:t>
            </a:r>
            <a:r>
              <a:rPr lang="ru-RU" sz="2400" b="1" dirty="0" smtClean="0"/>
              <a:t>подход</a:t>
            </a:r>
          </a:p>
          <a:p>
            <a:pPr indent="450850" algn="just"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каждую сеть проще обучать и возможно производить более точную настройку каждой </a:t>
            </a:r>
            <a:r>
              <a:rPr lang="ru-RU" dirty="0" smtClean="0"/>
              <a:t>сети</a:t>
            </a:r>
            <a:endParaRPr lang="ru-RU" sz="2400" dirty="0"/>
          </a:p>
          <a:p>
            <a:pPr indent="450850" algn="just"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при изменении количества распознаваемых классов</a:t>
            </a:r>
            <a:r>
              <a:rPr lang="ru-RU" dirty="0" smtClean="0"/>
              <a:t>, придется переобучать </a:t>
            </a:r>
            <a:r>
              <a:rPr lang="ru-RU" dirty="0"/>
              <a:t>не весь набор </a:t>
            </a:r>
            <a:r>
              <a:rPr lang="ru-RU" dirty="0" smtClean="0"/>
              <a:t>сетей</a:t>
            </a:r>
          </a:p>
          <a:p>
            <a:pPr indent="450850" algn="just"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наличие ошибки на одном уровне приводит к неверному результату на </a:t>
            </a:r>
            <a:r>
              <a:rPr lang="ru-RU" dirty="0" smtClean="0"/>
              <a:t>нижестоящих</a:t>
            </a:r>
          </a:p>
          <a:p>
            <a:pPr indent="450850" algn="just"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т</a:t>
            </a:r>
            <a:r>
              <a:rPr lang="ru-RU" dirty="0" smtClean="0"/>
              <a:t>ребуется обучать каждую сеть отдельно и размечать для неё данные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469841" y="2096571"/>
            <a:ext cx="340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ru-RU" sz="2400" b="1" dirty="0" smtClean="0">
                <a:solidFill>
                  <a:schemeClr val="accent1"/>
                </a:solidFill>
              </a:rPr>
              <a:t>+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469841" y="3008592"/>
            <a:ext cx="340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ru-RU" sz="2400" b="1" dirty="0" smtClean="0">
                <a:solidFill>
                  <a:schemeClr val="accent1"/>
                </a:solidFill>
              </a:rPr>
              <a:t>+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469841" y="3976496"/>
            <a:ext cx="3407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Clr>
                <a:schemeClr val="accent1"/>
              </a:buClr>
            </a:pPr>
            <a:r>
              <a:rPr lang="ru-RU" sz="4400" b="1" dirty="0" smtClean="0">
                <a:solidFill>
                  <a:schemeClr val="accent1"/>
                </a:solidFill>
              </a:rPr>
              <a:t>-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469841" y="4867102"/>
            <a:ext cx="3407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Clr>
                <a:schemeClr val="accent1"/>
              </a:buClr>
            </a:pPr>
            <a:r>
              <a:rPr lang="ru-RU" sz="4400" b="1" dirty="0" smtClean="0">
                <a:solidFill>
                  <a:schemeClr val="accent1"/>
                </a:solidFill>
              </a:rPr>
              <a:t>-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888405" y="1259505"/>
            <a:ext cx="37671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Clr>
                <a:schemeClr val="accent1"/>
              </a:buClr>
            </a:pPr>
            <a:r>
              <a:rPr lang="ru-RU" sz="2400" b="1" dirty="0" smtClean="0">
                <a:solidFill>
                  <a:srgbClr val="92D050"/>
                </a:solidFill>
              </a:rPr>
              <a:t>Использование набора </a:t>
            </a:r>
            <a:r>
              <a:rPr lang="ru-RU" sz="2400" b="1" dirty="0">
                <a:solidFill>
                  <a:srgbClr val="92D050"/>
                </a:solidFill>
              </a:rPr>
              <a:t>нейронных </a:t>
            </a:r>
            <a:r>
              <a:rPr lang="ru-RU" sz="2400" b="1" dirty="0" smtClean="0">
                <a:solidFill>
                  <a:srgbClr val="92D050"/>
                </a:solidFill>
              </a:rPr>
              <a:t>сетей</a:t>
            </a:r>
          </a:p>
          <a:p>
            <a:pPr indent="450850" algn="just"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в отличие от иерархического подхода более </a:t>
            </a:r>
            <a:r>
              <a:rPr lang="ru-RU" dirty="0" smtClean="0"/>
              <a:t>устойчив </a:t>
            </a:r>
            <a:r>
              <a:rPr lang="ru-RU" dirty="0"/>
              <a:t>к </a:t>
            </a:r>
            <a:r>
              <a:rPr lang="ru-RU" dirty="0" smtClean="0"/>
              <a:t>неверной идентификации некоторых признаков</a:t>
            </a:r>
          </a:p>
          <a:p>
            <a:pPr indent="450850" algn="just"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легкость </a:t>
            </a:r>
            <a:r>
              <a:rPr lang="ru-RU" dirty="0" smtClean="0"/>
              <a:t>распараллеливания </a:t>
            </a:r>
          </a:p>
          <a:p>
            <a:pPr indent="450850" algn="just">
              <a:spcAft>
                <a:spcPts val="600"/>
              </a:spcAft>
              <a:buClr>
                <a:schemeClr val="accent1"/>
              </a:buClr>
            </a:pPr>
            <a:r>
              <a:rPr lang="ru-RU" dirty="0" smtClean="0"/>
              <a:t>меньшее </a:t>
            </a:r>
            <a:r>
              <a:rPr lang="ru-RU" dirty="0"/>
              <a:t>количество </a:t>
            </a:r>
            <a:r>
              <a:rPr lang="ru-RU" dirty="0" smtClean="0"/>
              <a:t>изменений при </a:t>
            </a:r>
            <a:r>
              <a:rPr lang="ru-RU" dirty="0"/>
              <a:t>расширении предметной </a:t>
            </a:r>
            <a:r>
              <a:rPr lang="ru-RU" dirty="0" smtClean="0"/>
              <a:t>области</a:t>
            </a:r>
          </a:p>
          <a:p>
            <a:pPr indent="450850" algn="just">
              <a:spcAft>
                <a:spcPts val="600"/>
              </a:spcAft>
              <a:buClr>
                <a:schemeClr val="accent1"/>
              </a:buClr>
            </a:pPr>
            <a:r>
              <a:rPr lang="ru-RU" dirty="0" smtClean="0"/>
              <a:t>возможность </a:t>
            </a:r>
            <a:r>
              <a:rPr lang="ru-RU" dirty="0"/>
              <a:t>более точной настройки каждой </a:t>
            </a:r>
            <a:r>
              <a:rPr lang="ru-RU" dirty="0" smtClean="0"/>
              <a:t>сети</a:t>
            </a:r>
          </a:p>
          <a:p>
            <a:pPr indent="450850" algn="just"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требуется обучать каждую сеть отдельно и размечать для неё </a:t>
            </a:r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113792" y="2096571"/>
            <a:ext cx="340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ru-RU" sz="2400" b="1" dirty="0" smtClean="0">
                <a:solidFill>
                  <a:schemeClr val="accent1"/>
                </a:solidFill>
              </a:rPr>
              <a:t>+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113792" y="3271959"/>
            <a:ext cx="340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ru-RU" sz="2400" b="1" dirty="0" smtClean="0">
                <a:solidFill>
                  <a:schemeClr val="accent1"/>
                </a:solidFill>
              </a:rPr>
              <a:t>+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113792" y="3619372"/>
            <a:ext cx="340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ru-RU" sz="2400" b="1" dirty="0" smtClean="0">
                <a:solidFill>
                  <a:schemeClr val="accent1"/>
                </a:solidFill>
              </a:rPr>
              <a:t>+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113792" y="4537407"/>
            <a:ext cx="340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ru-RU" sz="2400" b="1" dirty="0" smtClean="0">
                <a:solidFill>
                  <a:schemeClr val="accent1"/>
                </a:solidFill>
              </a:rPr>
              <a:t>+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113792" y="4938944"/>
            <a:ext cx="3407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Clr>
                <a:schemeClr val="accent1"/>
              </a:buClr>
            </a:pPr>
            <a:r>
              <a:rPr lang="ru-RU" sz="4400" b="1" dirty="0" smtClean="0">
                <a:solidFill>
                  <a:schemeClr val="accent1"/>
                </a:solidFill>
              </a:rPr>
              <a:t>-</a:t>
            </a:r>
            <a:endParaRPr lang="ru-RU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6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3956" y="407438"/>
            <a:ext cx="10673687" cy="559559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dirty="0" smtClean="0">
                <a:solidFill>
                  <a:srgbClr val="D15A3E"/>
                </a:solidFill>
              </a:rPr>
              <a:t>Модуль сознания </a:t>
            </a:r>
            <a:r>
              <a:rPr lang="ru-RU" b="0" dirty="0" smtClean="0">
                <a:solidFill>
                  <a:schemeClr val="tx1"/>
                </a:solidFill>
              </a:rPr>
              <a:t>основан на экспертной системе</a:t>
            </a:r>
            <a:endParaRPr lang="ru-RU" sz="3200" b="0" i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3571" y="1337481"/>
            <a:ext cx="6196084" cy="4462818"/>
          </a:xfrm>
        </p:spPr>
        <p:txBody>
          <a:bodyPr>
            <a:normAutofit lnSpcReduction="10000"/>
          </a:bodyPr>
          <a:lstStyle/>
          <a:p>
            <a:pPr>
              <a:buClr>
                <a:srgbClr val="D15A3E"/>
              </a:buClr>
              <a:buFont typeface="Arial"/>
              <a:buChar char="▪"/>
            </a:pPr>
            <a:r>
              <a:rPr lang="ru-RU" sz="2800" dirty="0" smtClean="0"/>
              <a:t>Экспертное </a:t>
            </a:r>
            <a:r>
              <a:rPr lang="ru-RU" sz="2800" dirty="0"/>
              <a:t>знание — это сочетание теоретического понимания проблемы и набора эвристических правил для ее </a:t>
            </a:r>
            <a:r>
              <a:rPr lang="ru-RU" sz="2800" dirty="0" smtClean="0"/>
              <a:t>решения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ru-RU" sz="2800" dirty="0" smtClean="0"/>
              <a:t>Экспертные </a:t>
            </a:r>
            <a:r>
              <a:rPr lang="ru-RU" sz="2800" dirty="0"/>
              <a:t>системы (ЭС) создаются с помощью заимствования знаний у эксперта и кодирования их в форму, которую компьютер может использовать для решения </a:t>
            </a:r>
            <a:r>
              <a:rPr lang="ru-RU" sz="2800" dirty="0" smtClean="0"/>
              <a:t>аналогичных проблем</a:t>
            </a:r>
            <a:endParaRPr lang="ru-RU" sz="2800" dirty="0"/>
          </a:p>
          <a:p>
            <a:pPr>
              <a:buClr>
                <a:srgbClr val="D15A3E"/>
              </a:buClr>
              <a:buFont typeface="Arial"/>
              <a:buChar char="▪"/>
            </a:pPr>
            <a:endParaRPr lang="ru-RU" sz="2800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13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074" name="Picture 2" descr="http://mivar.ru/images/products/KESMI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569" y="3568890"/>
            <a:ext cx="3172821" cy="258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69" y="1106448"/>
            <a:ext cx="2849966" cy="2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419823"/>
            <a:ext cx="9601200" cy="560672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err="1" smtClean="0">
                <a:solidFill>
                  <a:srgbClr val="D15A3E"/>
                </a:solidFill>
                <a:latin typeface="Arial"/>
              </a:rPr>
              <a:t>Миварный</a:t>
            </a:r>
            <a:r>
              <a:rPr lang="ru-RU" dirty="0">
                <a:solidFill>
                  <a:srgbClr val="D15A3E"/>
                </a:solidFill>
                <a:latin typeface="Arial"/>
              </a:rPr>
              <a:t> </a:t>
            </a:r>
            <a:r>
              <a:rPr lang="ru-RU" dirty="0" smtClean="0">
                <a:solidFill>
                  <a:srgbClr val="D15A3E"/>
                </a:solidFill>
                <a:latin typeface="Arial"/>
              </a:rPr>
              <a:t>подход</a:t>
            </a:r>
            <a:endParaRPr lang="ru-RU" sz="3200" b="1" i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14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599" y="3175434"/>
            <a:ext cx="10972800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линейная вычислительная сложность и реальное время работы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решение логических и вычислительных (и других) задач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потоком входных данных и оперативная диагностика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адаптивное описание и непрерывное решение задач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активная работа с запросами или уточнениями входных данных на эволюционной сети правил и объектов (самообучение)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599" y="962340"/>
            <a:ext cx="109728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Включает в себя три информационные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технологии: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>
                <a:tab pos="630238" algn="l"/>
              </a:tabLs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эволюционные многомерные базы данных и правил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>
                <a:tab pos="630238" algn="l"/>
              </a:tabLs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линейной вычислительной сложности логический вывод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>
                <a:tab pos="630238" algn="l"/>
              </a:tabLs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глобальные информационные модели для обработки «контекстов» и принятия решений в реальном времени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438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4"/>
            <a:ext cx="9601200" cy="537155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smtClean="0"/>
              <a:t>Варианты формирования </a:t>
            </a:r>
            <a:r>
              <a:rPr lang="ru-RU" dirty="0" smtClean="0"/>
              <a:t>правил для ЭС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15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797" y="1063504"/>
            <a:ext cx="10945504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b="1" dirty="0" smtClean="0"/>
              <a:t>модель на </a:t>
            </a:r>
            <a:r>
              <a:rPr lang="ru-RU" sz="2400" b="1" dirty="0"/>
              <a:t>основе жесткого </a:t>
            </a:r>
            <a:r>
              <a:rPr lang="ru-RU" sz="2400" b="1" dirty="0" smtClean="0"/>
              <a:t>соответствия</a:t>
            </a:r>
            <a:r>
              <a:rPr lang="ru-RU" sz="2400" dirty="0" smtClean="0"/>
              <a:t> - для </a:t>
            </a:r>
            <a:r>
              <a:rPr lang="ru-RU" sz="2400" dirty="0"/>
              <a:t>принятия решения о принадлежности изображения к конкретному классу, оно должно обладать всеми определенными для данного класса </a:t>
            </a:r>
            <a:r>
              <a:rPr lang="ru-RU" sz="2400" dirty="0" smtClean="0"/>
              <a:t>признаками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ru-RU" sz="2400" dirty="0"/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о</a:t>
            </a:r>
            <a:r>
              <a:rPr lang="ru-RU" sz="2400" b="1" dirty="0" smtClean="0"/>
              <a:t>тступление от жестких правил</a:t>
            </a:r>
            <a:r>
              <a:rPr lang="ru-RU" sz="2400" dirty="0" smtClean="0"/>
              <a:t> - в </a:t>
            </a:r>
            <a:r>
              <a:rPr lang="ru-RU" sz="2400" dirty="0"/>
              <a:t>случае если неверно идентифицированные признаки на фоне остальных не могут внести ошибочный вклад в принятие </a:t>
            </a:r>
            <a:r>
              <a:rPr lang="ru-RU" sz="2400" dirty="0" smtClean="0"/>
              <a:t>решения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10485" y="3741160"/>
            <a:ext cx="4462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3050" algn="just">
              <a:buClr>
                <a:schemeClr val="accent1"/>
              </a:buClr>
            </a:pPr>
            <a:r>
              <a:rPr lang="ru-RU" sz="2400" dirty="0" smtClean="0"/>
              <a:t>увеличивается </a:t>
            </a:r>
            <a:r>
              <a:rPr lang="ru-RU" sz="2400" dirty="0"/>
              <a:t>сложность модели</a:t>
            </a:r>
          </a:p>
          <a:p>
            <a:pPr indent="273050" algn="just">
              <a:buClr>
                <a:schemeClr val="accent1"/>
              </a:buClr>
            </a:pPr>
            <a:r>
              <a:rPr lang="ru-RU" sz="2400" dirty="0" smtClean="0"/>
              <a:t>возможное </a:t>
            </a:r>
            <a:r>
              <a:rPr lang="ru-RU" sz="2400" dirty="0" smtClean="0"/>
              <a:t>усложнение </a:t>
            </a:r>
            <a:r>
              <a:rPr lang="ru-RU" sz="2400" dirty="0" smtClean="0"/>
              <a:t>для человеческого восприятия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8594" y="3763655"/>
            <a:ext cx="53912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buClr>
                <a:schemeClr val="accent1"/>
              </a:buClr>
            </a:pPr>
            <a:r>
              <a:rPr lang="ru-RU" sz="2400" dirty="0"/>
              <a:t>в</a:t>
            </a:r>
            <a:r>
              <a:rPr lang="ru-RU" sz="2400" dirty="0" smtClean="0"/>
              <a:t>ероятное снижение количества </a:t>
            </a:r>
            <a:r>
              <a:rPr lang="ru-RU" sz="2400" dirty="0"/>
              <a:t>ошибок в общем результате работы </a:t>
            </a:r>
            <a:r>
              <a:rPr lang="ru-RU" sz="2400" dirty="0" smtClean="0"/>
              <a:t>системы, </a:t>
            </a:r>
            <a:r>
              <a:rPr lang="ru-RU" sz="2400" dirty="0"/>
              <a:t>т.к. она становится более устойчивой к некорректным данным, получаемым на уровне «подсознания».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68593" y="3777303"/>
            <a:ext cx="340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ru-RU" sz="2400" b="1" dirty="0" smtClean="0">
                <a:solidFill>
                  <a:schemeClr val="accent1"/>
                </a:solidFill>
              </a:rPr>
              <a:t>+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10485" y="3546327"/>
            <a:ext cx="3407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Clr>
                <a:schemeClr val="accent1"/>
              </a:buClr>
            </a:pPr>
            <a:r>
              <a:rPr lang="ru-RU" sz="4400" b="1" dirty="0" smtClean="0">
                <a:solidFill>
                  <a:schemeClr val="accent1"/>
                </a:solidFill>
              </a:rPr>
              <a:t>-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10485" y="4280430"/>
            <a:ext cx="3407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Clr>
                <a:schemeClr val="accent1"/>
              </a:buClr>
            </a:pPr>
            <a:r>
              <a:rPr lang="ru-RU" sz="4400" b="1" dirty="0" smtClean="0">
                <a:solidFill>
                  <a:schemeClr val="accent1"/>
                </a:solidFill>
              </a:rPr>
              <a:t>-</a:t>
            </a:r>
            <a:endParaRPr lang="ru-RU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4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9601200" cy="874779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dirty="0" smtClean="0"/>
              <a:t>Программная реализация ГИИС распознавания изображений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16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638" y="2454313"/>
            <a:ext cx="6032709" cy="302530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27796" y="1584042"/>
            <a:ext cx="8871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ea typeface="Calibri" panose="020F0502020204030204" pitchFamily="34" charset="0"/>
              </a:rPr>
              <a:t>Использован набор данных: «</a:t>
            </a:r>
            <a:r>
              <a:rPr lang="en-US" sz="2400" dirty="0" smtClean="0">
                <a:ea typeface="Calibri" panose="020F0502020204030204" pitchFamily="34" charset="0"/>
              </a:rPr>
              <a:t>German</a:t>
            </a:r>
            <a:r>
              <a:rPr lang="ru-RU" sz="2400" dirty="0" smtClean="0">
                <a:ea typeface="Calibri" panose="020F0502020204030204" pitchFamily="34" charset="0"/>
              </a:rPr>
              <a:t> </a:t>
            </a:r>
            <a:r>
              <a:rPr lang="en-US" sz="2400" dirty="0" smtClean="0">
                <a:ea typeface="Calibri" panose="020F0502020204030204" pitchFamily="34" charset="0"/>
              </a:rPr>
              <a:t>Traffic </a:t>
            </a:r>
            <a:r>
              <a:rPr lang="en-US" sz="2400" dirty="0">
                <a:ea typeface="Calibri" panose="020F0502020204030204" pitchFamily="34" charset="0"/>
              </a:rPr>
              <a:t>Sign </a:t>
            </a:r>
            <a:r>
              <a:rPr lang="en-US" sz="2400" dirty="0" smtClean="0">
                <a:ea typeface="Calibri" panose="020F0502020204030204" pitchFamily="34" charset="0"/>
              </a:rPr>
              <a:t>Dataset</a:t>
            </a:r>
            <a:r>
              <a:rPr lang="ru-RU" sz="2400" dirty="0" smtClean="0">
                <a:ea typeface="Calibri" panose="020F0502020204030204" pitchFamily="34" charset="0"/>
              </a:rPr>
              <a:t>»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7796" y="2251117"/>
            <a:ext cx="484495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б</a:t>
            </a:r>
            <a:r>
              <a:rPr lang="ru-RU" sz="2400" dirty="0" smtClean="0"/>
              <a:t>ыл создан для </a:t>
            </a:r>
            <a:r>
              <a:rPr lang="ru-RU" sz="2400" dirty="0" smtClean="0">
                <a:ea typeface="Calibri" panose="020F0502020204030204" pitchFamily="34" charset="0"/>
              </a:rPr>
              <a:t>соревнования </a:t>
            </a:r>
            <a:r>
              <a:rPr lang="ru-RU" sz="2400" dirty="0">
                <a:ea typeface="Calibri" panose="020F0502020204030204" pitchFamily="34" charset="0"/>
              </a:rPr>
              <a:t>по </a:t>
            </a:r>
            <a:r>
              <a:rPr lang="ru-RU" sz="2400" dirty="0" err="1">
                <a:ea typeface="Calibri" panose="020F0502020204030204" pitchFamily="34" charset="0"/>
              </a:rPr>
              <a:t>мультиклассовой</a:t>
            </a:r>
            <a:r>
              <a:rPr lang="ru-RU" sz="2400" dirty="0">
                <a:ea typeface="Calibri" panose="020F0502020204030204" pitchFamily="34" charset="0"/>
              </a:rPr>
              <a:t> </a:t>
            </a:r>
            <a:r>
              <a:rPr lang="ru-RU" sz="2400" dirty="0" smtClean="0">
                <a:ea typeface="Calibri" panose="020F0502020204030204" pitchFamily="34" charset="0"/>
              </a:rPr>
              <a:t>классификации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в</a:t>
            </a:r>
            <a:r>
              <a:rPr lang="ru-RU" sz="2400" dirty="0" smtClean="0"/>
              <a:t>ключает 43 класса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 smtClean="0"/>
              <a:t>размер изображений</a:t>
            </a:r>
            <a:br>
              <a:rPr lang="ru-RU" sz="2400" dirty="0" smtClean="0"/>
            </a:br>
            <a:r>
              <a:rPr lang="ru-RU" sz="2400" dirty="0" smtClean="0"/>
              <a:t>32х32 пикселей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 smtClean="0"/>
              <a:t>34 799 обучающих примеров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 smtClean="0"/>
              <a:t>12 630 тестовых примеров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9136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9601200" cy="874779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dirty="0" smtClean="0"/>
              <a:t>Программная реализация ГИИС распознавания изображений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17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020" y="1451202"/>
            <a:ext cx="7865958" cy="46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0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4"/>
            <a:ext cx="9601200" cy="560672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rgbClr val="D15A3E"/>
                </a:solidFill>
                <a:latin typeface="Arial"/>
              </a:rPr>
              <a:t>Модуль подсознани</a:t>
            </a:r>
            <a:r>
              <a:rPr lang="ru-RU" dirty="0">
                <a:solidFill>
                  <a:srgbClr val="D15A3E"/>
                </a:solidFill>
                <a:latin typeface="Arial"/>
              </a:rPr>
              <a:t>я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18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12071"/>
              </p:ext>
            </p:extLst>
          </p:nvPr>
        </p:nvGraphicFramePr>
        <p:xfrm>
          <a:off x="641446" y="1073827"/>
          <a:ext cx="10931854" cy="4944771"/>
        </p:xfrm>
        <a:graphic>
          <a:graphicData uri="http://schemas.openxmlformats.org/drawingml/2006/table">
            <a:tbl>
              <a:tblPr firstRow="1" firstCol="1" bandRow="1" bandCol="1">
                <a:tableStyleId>{69012ECD-51FC-41F1-AA8D-1B2483CD663E}</a:tableStyleId>
              </a:tblPr>
              <a:tblGrid>
                <a:gridCol w="2016883">
                  <a:extLst>
                    <a:ext uri="{9D8B030D-6E8A-4147-A177-3AD203B41FA5}">
                      <a16:colId xmlns:a16="http://schemas.microsoft.com/office/drawing/2014/main" val="2965869583"/>
                    </a:ext>
                  </a:extLst>
                </a:gridCol>
                <a:gridCol w="1487683">
                  <a:extLst>
                    <a:ext uri="{9D8B030D-6E8A-4147-A177-3AD203B41FA5}">
                      <a16:colId xmlns:a16="http://schemas.microsoft.com/office/drawing/2014/main" val="2753931596"/>
                    </a:ext>
                  </a:extLst>
                </a:gridCol>
                <a:gridCol w="1971318">
                  <a:extLst>
                    <a:ext uri="{9D8B030D-6E8A-4147-A177-3AD203B41FA5}">
                      <a16:colId xmlns:a16="http://schemas.microsoft.com/office/drawing/2014/main" val="2651214480"/>
                    </a:ext>
                  </a:extLst>
                </a:gridCol>
                <a:gridCol w="1871757">
                  <a:extLst>
                    <a:ext uri="{9D8B030D-6E8A-4147-A177-3AD203B41FA5}">
                      <a16:colId xmlns:a16="http://schemas.microsoft.com/office/drawing/2014/main" val="1132177719"/>
                    </a:ext>
                  </a:extLst>
                </a:gridCol>
                <a:gridCol w="1761653">
                  <a:extLst>
                    <a:ext uri="{9D8B030D-6E8A-4147-A177-3AD203B41FA5}">
                      <a16:colId xmlns:a16="http://schemas.microsoft.com/office/drawing/2014/main" val="3872721117"/>
                    </a:ext>
                  </a:extLst>
                </a:gridCol>
                <a:gridCol w="1822560">
                  <a:extLst>
                    <a:ext uri="{9D8B030D-6E8A-4147-A177-3AD203B41FA5}">
                      <a16:colId xmlns:a16="http://schemas.microsoft.com/office/drawing/2014/main" val="781256299"/>
                    </a:ext>
                  </a:extLst>
                </a:gridCol>
              </a:tblGrid>
              <a:tr h="188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ИНС №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ИНС №</a:t>
                      </a: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ИНС №</a:t>
                      </a: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ИНС №</a:t>
                      </a: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ИНС №</a:t>
                      </a: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extLst>
                  <a:ext uri="{0D108BD9-81ED-4DB2-BD59-A6C34878D82A}">
                    <a16:rowId xmlns:a16="http://schemas.microsoft.com/office/drawing/2014/main" val="2352681714"/>
                  </a:ext>
                </a:extLst>
              </a:tr>
              <a:tr h="565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Выделяемый </a:t>
                      </a:r>
                      <a:r>
                        <a:rPr lang="ru-RU" sz="1400" dirty="0" smtClean="0">
                          <a:effectLst/>
                        </a:rPr>
                        <a:t>признак</a:t>
                      </a:r>
                    </a:p>
                  </a:txBody>
                  <a:tcPr marL="72139" marR="721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Цвет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Форма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Числа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Наличие стрелок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Остальные признаки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extLst>
                  <a:ext uri="{0D108BD9-81ED-4DB2-BD59-A6C34878D82A}">
                    <a16:rowId xmlns:a16="http://schemas.microsoft.com/office/drawing/2014/main" val="2385990227"/>
                  </a:ext>
                </a:extLst>
              </a:tr>
              <a:tr h="20756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Архитектура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</a:t>
                      </a:r>
                      <a:r>
                        <a:rPr lang="en-US" sz="14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ru-RU" sz="140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полносвязный</a:t>
                      </a:r>
                      <a:r>
                        <a:rPr lang="ru-RU" sz="14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слой</a:t>
                      </a:r>
                      <a:endParaRPr lang="en-US" sz="1400" b="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</a:t>
                      </a:r>
                      <a:r>
                        <a:rPr lang="en-US" sz="14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ru-RU" sz="140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сверточный</a:t>
                      </a:r>
                      <a:r>
                        <a:rPr lang="ru-RU" sz="14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слой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en-US" sz="14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выходной слой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polling </a:t>
                      </a:r>
                      <a:r>
                        <a:rPr lang="en-US" sz="14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ru-RU" sz="14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слой </a:t>
                      </a:r>
                      <a:r>
                        <a:rPr lang="ru-RU" sz="140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субдескритизации</a:t>
                      </a:r>
                      <a:endParaRPr lang="en-US" sz="1400" b="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FC 300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FC 200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FC 100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 4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Conv</a:t>
                      </a:r>
                      <a:r>
                        <a:rPr lang="en-US" sz="1400" dirty="0">
                          <a:effectLst/>
                        </a:rPr>
                        <a:t> 5x5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 pooling 2x2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Conv</a:t>
                      </a:r>
                      <a:r>
                        <a:rPr lang="en-US" sz="1400" dirty="0">
                          <a:effectLst/>
                        </a:rPr>
                        <a:t> 5x5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 pooling 2x2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FC 300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FC 200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FC 100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 4</a:t>
                      </a:r>
                      <a:endParaRPr lang="ru-RU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Conv</a:t>
                      </a:r>
                      <a:r>
                        <a:rPr lang="en-US" sz="1400" dirty="0">
                          <a:effectLst/>
                        </a:rPr>
                        <a:t> 5x5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 pooling 2x2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Conv</a:t>
                      </a:r>
                      <a:r>
                        <a:rPr lang="en-US" sz="1400" dirty="0">
                          <a:effectLst/>
                        </a:rPr>
                        <a:t> 5x5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 pooling 2x2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FC 1024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FC 512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FC 256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 9</a:t>
                      </a:r>
                      <a:endParaRPr lang="ru-RU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Conv</a:t>
                      </a:r>
                      <a:r>
                        <a:rPr lang="en-US" sz="1400" dirty="0">
                          <a:effectLst/>
                        </a:rPr>
                        <a:t> 5x5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 pooling 2x2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Conv</a:t>
                      </a:r>
                      <a:r>
                        <a:rPr lang="en-US" sz="1400" dirty="0">
                          <a:effectLst/>
                        </a:rPr>
                        <a:t> 5x5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 pooling 2x2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FC 1024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FC 512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FC 256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 9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Conv</a:t>
                      </a:r>
                      <a:r>
                        <a:rPr lang="en-US" sz="1400" dirty="0">
                          <a:effectLst/>
                        </a:rPr>
                        <a:t> 5x5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 pooling 2x2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Conv</a:t>
                      </a:r>
                      <a:r>
                        <a:rPr lang="en-US" sz="1400" dirty="0">
                          <a:effectLst/>
                        </a:rPr>
                        <a:t> 4x4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 pooling 2x2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Conv</a:t>
                      </a:r>
                      <a:r>
                        <a:rPr lang="en-US" sz="1400" dirty="0">
                          <a:effectLst/>
                        </a:rPr>
                        <a:t> 3x3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 pooling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FC 512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FC 256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 22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/>
                </a:tc>
                <a:extLst>
                  <a:ext uri="{0D108BD9-81ED-4DB2-BD59-A6C34878D82A}">
                    <a16:rowId xmlns:a16="http://schemas.microsoft.com/office/drawing/2014/main" val="1958553974"/>
                  </a:ext>
                </a:extLst>
              </a:tr>
              <a:tr h="15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Предобработка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Метод «Контрастного </a:t>
                      </a:r>
                      <a:r>
                        <a:rPr lang="ru-RU" sz="1400" dirty="0" smtClean="0">
                          <a:effectLst/>
                        </a:rPr>
                        <a:t>растяжения»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(</a:t>
                      </a:r>
                      <a:r>
                        <a:rPr lang="en-US" sz="1400" dirty="0" smtClean="0">
                          <a:effectLst/>
                        </a:rPr>
                        <a:t>Contrast Stretching</a:t>
                      </a:r>
                      <a:r>
                        <a:rPr lang="ru-RU" sz="1400" dirty="0" smtClean="0">
                          <a:effectLst/>
                        </a:rPr>
                        <a:t>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Grayscale </a:t>
                      </a:r>
                      <a:r>
                        <a:rPr lang="ru-RU" sz="1400" dirty="0">
                          <a:effectLst/>
                        </a:rPr>
                        <a:t>+ метод локального выравнивания </a:t>
                      </a:r>
                      <a:r>
                        <a:rPr lang="ru-RU" sz="1400" dirty="0" smtClean="0">
                          <a:effectLst/>
                        </a:rPr>
                        <a:t>гистограмм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(</a:t>
                      </a:r>
                      <a:r>
                        <a:rPr lang="en-US" sz="1400" dirty="0" smtClean="0">
                          <a:effectLst/>
                        </a:rPr>
                        <a:t>Local </a:t>
                      </a:r>
                      <a:r>
                        <a:rPr lang="en-US" sz="1400" dirty="0">
                          <a:effectLst/>
                        </a:rPr>
                        <a:t>Histogram </a:t>
                      </a:r>
                      <a:r>
                        <a:rPr lang="en-US" sz="1400" dirty="0" smtClean="0">
                          <a:effectLst/>
                        </a:rPr>
                        <a:t>Equalization</a:t>
                      </a:r>
                      <a:r>
                        <a:rPr lang="ru-RU" sz="1400" dirty="0" smtClean="0">
                          <a:effectLst/>
                        </a:rPr>
                        <a:t>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Grayscale </a:t>
                      </a:r>
                      <a:r>
                        <a:rPr lang="ru-RU" sz="1400" dirty="0">
                          <a:effectLst/>
                        </a:rPr>
                        <a:t>+ метод локального выравнивания </a:t>
                      </a:r>
                      <a:r>
                        <a:rPr lang="ru-RU" sz="1400" dirty="0" smtClean="0">
                          <a:effectLst/>
                        </a:rPr>
                        <a:t>гистограмм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(</a:t>
                      </a:r>
                      <a:r>
                        <a:rPr lang="en-US" sz="1400" dirty="0" smtClean="0">
                          <a:effectLst/>
                        </a:rPr>
                        <a:t>Local </a:t>
                      </a:r>
                      <a:r>
                        <a:rPr lang="en-US" sz="1400" dirty="0">
                          <a:effectLst/>
                        </a:rPr>
                        <a:t>Histogram </a:t>
                      </a:r>
                      <a:r>
                        <a:rPr lang="en-US" sz="1400" dirty="0" smtClean="0">
                          <a:effectLst/>
                        </a:rPr>
                        <a:t>Equalization</a:t>
                      </a:r>
                      <a:r>
                        <a:rPr lang="ru-RU" sz="1400" dirty="0" smtClean="0">
                          <a:effectLst/>
                        </a:rPr>
                        <a:t>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Grayscale </a:t>
                      </a:r>
                      <a:r>
                        <a:rPr lang="ru-RU" sz="1400" dirty="0">
                          <a:effectLst/>
                        </a:rPr>
                        <a:t>+ метод локального выравнивания </a:t>
                      </a:r>
                      <a:r>
                        <a:rPr lang="ru-RU" sz="1400" dirty="0" smtClean="0">
                          <a:effectLst/>
                        </a:rPr>
                        <a:t>гистограмм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(</a:t>
                      </a:r>
                      <a:r>
                        <a:rPr lang="en-US" sz="1400" dirty="0" smtClean="0">
                          <a:effectLst/>
                        </a:rPr>
                        <a:t>Local </a:t>
                      </a:r>
                      <a:r>
                        <a:rPr lang="en-US" sz="1400" dirty="0">
                          <a:effectLst/>
                        </a:rPr>
                        <a:t>Histogram </a:t>
                      </a:r>
                      <a:r>
                        <a:rPr lang="en-US" sz="1400" dirty="0" smtClean="0">
                          <a:effectLst/>
                        </a:rPr>
                        <a:t>Equalization</a:t>
                      </a:r>
                      <a:r>
                        <a:rPr lang="ru-RU" sz="1400" dirty="0" smtClean="0">
                          <a:effectLst/>
                        </a:rPr>
                        <a:t>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Grayscale </a:t>
                      </a:r>
                      <a:r>
                        <a:rPr lang="ru-RU" sz="1400" dirty="0">
                          <a:effectLst/>
                        </a:rPr>
                        <a:t>+ метод локального выравнивания </a:t>
                      </a:r>
                      <a:r>
                        <a:rPr lang="ru-RU" sz="1400" dirty="0" smtClean="0">
                          <a:effectLst/>
                        </a:rPr>
                        <a:t>гистограмм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(</a:t>
                      </a:r>
                      <a:r>
                        <a:rPr lang="en-US" sz="1400" dirty="0" smtClean="0">
                          <a:effectLst/>
                        </a:rPr>
                        <a:t>Local </a:t>
                      </a:r>
                      <a:r>
                        <a:rPr lang="en-US" sz="1400" dirty="0">
                          <a:effectLst/>
                        </a:rPr>
                        <a:t>Histogram </a:t>
                      </a:r>
                      <a:r>
                        <a:rPr lang="en-US" sz="1400" dirty="0" smtClean="0">
                          <a:effectLst/>
                        </a:rPr>
                        <a:t>Equalization</a:t>
                      </a:r>
                      <a:r>
                        <a:rPr lang="ru-RU" sz="1400" dirty="0" smtClean="0">
                          <a:effectLst/>
                        </a:rPr>
                        <a:t>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extLst>
                  <a:ext uri="{0D108BD9-81ED-4DB2-BD59-A6C34878D82A}">
                    <a16:rowId xmlns:a16="http://schemas.microsoft.com/office/drawing/2014/main" val="3834438284"/>
                  </a:ext>
                </a:extLst>
              </a:tr>
              <a:tr h="5660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Точность на тестовой выборке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99,22%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99,66%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99,15%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99,51%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98,89</a:t>
                      </a:r>
                      <a:r>
                        <a:rPr lang="en-US" sz="1400" dirty="0" smtClean="0">
                          <a:effectLst/>
                        </a:rPr>
                        <a:t>%</a:t>
                      </a: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139" marR="72139" marT="0" marB="0" anchor="ctr"/>
                </a:tc>
                <a:extLst>
                  <a:ext uri="{0D108BD9-81ED-4DB2-BD59-A6C34878D82A}">
                    <a16:rowId xmlns:a16="http://schemas.microsoft.com/office/drawing/2014/main" val="410646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1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4"/>
            <a:ext cx="9601200" cy="560672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rgbClr val="D15A3E"/>
                </a:solidFill>
                <a:latin typeface="Arial"/>
              </a:rPr>
              <a:t>Результаты обучения нейронных сетей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19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1" y="1064526"/>
            <a:ext cx="7677150" cy="494347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310490" y="1358919"/>
            <a:ext cx="327645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 smtClean="0">
                <a:ea typeface="Calibri" panose="020F0502020204030204" pitchFamily="34" charset="0"/>
              </a:rPr>
              <a:t>для </a:t>
            </a:r>
            <a:r>
              <a:rPr lang="ru-RU" sz="2400" dirty="0">
                <a:ea typeface="Calibri" panose="020F0502020204030204" pitchFamily="34" charset="0"/>
              </a:rPr>
              <a:t>всех полученных сетей точность обучения на обучающей выборки достигает 100 </a:t>
            </a:r>
            <a:r>
              <a:rPr lang="ru-RU" sz="2400" dirty="0" smtClean="0">
                <a:ea typeface="Calibri" panose="020F0502020204030204" pitchFamily="34" charset="0"/>
              </a:rPr>
              <a:t>%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ошибка обучения близка к нулю </a:t>
            </a:r>
            <a:r>
              <a:rPr lang="ru-RU" sz="2400" dirty="0" smtClean="0"/>
              <a:t>(составляет </a:t>
            </a:r>
            <a:r>
              <a:rPr lang="ru-RU" sz="2400" dirty="0"/>
              <a:t>менее 0,003)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63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4"/>
            <a:ext cx="9601200" cy="560672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rgbClr val="D15A3E"/>
                </a:solidFill>
                <a:latin typeface="Arial"/>
              </a:rPr>
              <a:t>Цели и задачи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797" y="1063504"/>
            <a:ext cx="10945504" cy="54476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0850" algn="just"/>
            <a:r>
              <a:rPr lang="ru-RU" sz="2400" dirty="0"/>
              <a:t>Целью данной работы является разработка гибридной интеллектуальной информационной </a:t>
            </a:r>
            <a:r>
              <a:rPr lang="ru-RU" sz="2400" dirty="0" smtClean="0"/>
              <a:t>системы (ГИИС) </a:t>
            </a:r>
            <a:r>
              <a:rPr lang="ru-RU" sz="2400" dirty="0"/>
              <a:t>распознавания изображений, включающей в себя: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 smtClean="0"/>
              <a:t>рассмотрение </a:t>
            </a:r>
            <a:r>
              <a:rPr lang="ru-RU" sz="2400" dirty="0"/>
              <a:t>принципов создания </a:t>
            </a:r>
            <a:r>
              <a:rPr lang="ru-RU" sz="2400" dirty="0" smtClean="0"/>
              <a:t>ГИИС;</a:t>
            </a:r>
            <a:endParaRPr lang="ru-RU" sz="2400" dirty="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проведение анализа методов, </a:t>
            </a:r>
            <a:r>
              <a:rPr lang="ru-RU" sz="2400" dirty="0" smtClean="0"/>
              <a:t>используемых </a:t>
            </a:r>
            <a:r>
              <a:rPr lang="ru-RU" sz="2400" dirty="0"/>
              <a:t>для распознавания изображений;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разработка подхода к созданию </a:t>
            </a:r>
            <a:r>
              <a:rPr lang="ru-RU" sz="2400" dirty="0" smtClean="0"/>
              <a:t>ГИИС распознавания </a:t>
            </a:r>
            <a:r>
              <a:rPr lang="ru-RU" sz="2400" dirty="0"/>
              <a:t>изображений;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программная реализация </a:t>
            </a:r>
            <a:r>
              <a:rPr lang="ru-RU" sz="2400" dirty="0" smtClean="0"/>
              <a:t>ГИИС распознавания </a:t>
            </a:r>
            <a:r>
              <a:rPr lang="ru-RU" sz="2400" dirty="0"/>
              <a:t>изображений на основе предложенного подхода;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проведение анализа качества работы созданной системы.</a:t>
            </a:r>
          </a:p>
          <a:p>
            <a:endParaRPr lang="ru-RU" sz="2400" dirty="0"/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2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4"/>
            <a:ext cx="9601200" cy="560672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rgbClr val="D15A3E"/>
                </a:solidFill>
                <a:latin typeface="Arial"/>
              </a:rPr>
              <a:t>Модуль сознания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20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5481849" y="1064526"/>
            <a:ext cx="6072110" cy="4804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Отношения:</a:t>
            </a:r>
            <a:endParaRPr lang="ru-RU" sz="2400" b="1" dirty="0"/>
          </a:p>
          <a:p>
            <a:r>
              <a:rPr lang="ru-RU" sz="2400" dirty="0" smtClean="0"/>
              <a:t>Определение </a:t>
            </a:r>
            <a:r>
              <a:rPr lang="ru-RU" sz="2400" dirty="0"/>
              <a:t>знака на основе всех </a:t>
            </a:r>
            <a:r>
              <a:rPr lang="ru-RU" sz="2400" dirty="0" smtClean="0"/>
              <a:t>признаков </a:t>
            </a:r>
            <a:r>
              <a:rPr lang="ru-RU" sz="2400" dirty="0"/>
              <a:t>–</a:t>
            </a:r>
            <a:r>
              <a:rPr lang="ru-RU" sz="2400" dirty="0" smtClean="0"/>
              <a:t> 43 правила</a:t>
            </a:r>
          </a:p>
          <a:p>
            <a:r>
              <a:rPr lang="ru-RU" sz="2400" dirty="0"/>
              <a:t>Определение знака при наличии единственного </a:t>
            </a:r>
            <a:r>
              <a:rPr lang="ru-RU" sz="2400" dirty="0" smtClean="0"/>
              <a:t>признака – 34 правила</a:t>
            </a:r>
          </a:p>
          <a:p>
            <a:r>
              <a:rPr lang="ru-RU" sz="2400" dirty="0"/>
              <a:t>Определение знака ограничения на основе формы, цвета и одного </a:t>
            </a:r>
            <a:r>
              <a:rPr lang="ru-RU" sz="2400" dirty="0" smtClean="0"/>
              <a:t>признака – 26 правил</a:t>
            </a:r>
          </a:p>
          <a:p>
            <a:r>
              <a:rPr lang="ru-RU" sz="2400" dirty="0"/>
              <a:t>Выявление неопределенности при определении </a:t>
            </a:r>
            <a:r>
              <a:rPr lang="ru-RU" sz="2400" dirty="0" smtClean="0"/>
              <a:t>запрещающего</a:t>
            </a:r>
            <a:br>
              <a:rPr lang="ru-RU" sz="2400" dirty="0" smtClean="0"/>
            </a:br>
            <a:r>
              <a:rPr lang="ru-RU" sz="2400" dirty="0" smtClean="0"/>
              <a:t>знака – 36 правил</a:t>
            </a:r>
            <a:endParaRPr lang="ru-RU" sz="2400" dirty="0"/>
          </a:p>
          <a:p>
            <a:endParaRPr lang="ru-RU" sz="21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86" y="1433015"/>
            <a:ext cx="4469632" cy="4729660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660787" y="1064526"/>
            <a:ext cx="1818558" cy="368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b="1" dirty="0" smtClean="0"/>
              <a:t>Классы:</a:t>
            </a:r>
            <a:endParaRPr lang="ru-RU" sz="2400" dirty="0" smtClean="0"/>
          </a:p>
          <a:p>
            <a:endParaRPr lang="ru-RU" sz="2100" dirty="0" smtClean="0"/>
          </a:p>
        </p:txBody>
      </p:sp>
    </p:spTree>
    <p:extLst>
      <p:ext uri="{BB962C8B-B14F-4D97-AF65-F5344CB8AC3E}">
        <p14:creationId xmlns:p14="http://schemas.microsoft.com/office/powerpoint/2010/main" val="40237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4"/>
            <a:ext cx="9601200" cy="560672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rgbClr val="D15A3E"/>
                </a:solidFill>
                <a:latin typeface="Arial"/>
              </a:rPr>
              <a:t>Анализ результатов работы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21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179087"/>
              </p:ext>
            </p:extLst>
          </p:nvPr>
        </p:nvGraphicFramePr>
        <p:xfrm>
          <a:off x="618206" y="1064526"/>
          <a:ext cx="5477793" cy="4944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213780318"/>
              </p:ext>
            </p:extLst>
          </p:nvPr>
        </p:nvGraphicFramePr>
        <p:xfrm>
          <a:off x="6110137" y="3257716"/>
          <a:ext cx="5463655" cy="3026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096000" y="1064526"/>
            <a:ext cx="547779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ea typeface="Calibri" panose="020F0502020204030204" pitchFamily="34" charset="0"/>
              </a:rPr>
              <a:t>т</a:t>
            </a:r>
            <a:r>
              <a:rPr lang="ru-RU" sz="2000" dirty="0" smtClean="0">
                <a:ea typeface="Calibri" panose="020F0502020204030204" pitchFamily="34" charset="0"/>
              </a:rPr>
              <a:t>очность распознавания разработанной системы 97,55%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000" dirty="0" smtClean="0">
                <a:ea typeface="Calibri" panose="020F0502020204030204" pitchFamily="34" charset="0"/>
              </a:rPr>
              <a:t>разница </a:t>
            </a:r>
            <a:r>
              <a:rPr lang="ru-RU" sz="2000" dirty="0">
                <a:ea typeface="Calibri" panose="020F0502020204030204" pitchFamily="34" charset="0"/>
              </a:rPr>
              <a:t>с лучшим результатом составляет 1,78</a:t>
            </a:r>
            <a:r>
              <a:rPr lang="ru-RU" sz="2000" dirty="0" smtClean="0">
                <a:ea typeface="Calibri" panose="020F0502020204030204" pitchFamily="34" charset="0"/>
              </a:rPr>
              <a:t>%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р</a:t>
            </a:r>
            <a:r>
              <a:rPr lang="ru-RU" sz="2000" dirty="0" smtClean="0"/>
              <a:t>азница </a:t>
            </a:r>
            <a:r>
              <a:rPr lang="ru-RU" sz="2000" dirty="0"/>
              <a:t>с ручной классификацией составляет 1,36%</a:t>
            </a:r>
          </a:p>
        </p:txBody>
      </p:sp>
    </p:spTree>
    <p:extLst>
      <p:ext uri="{BB962C8B-B14F-4D97-AF65-F5344CB8AC3E}">
        <p14:creationId xmlns:p14="http://schemas.microsoft.com/office/powerpoint/2010/main" val="12287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36672"/>
            <a:ext cx="10958286" cy="50318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15A3E"/>
              </a:buClr>
              <a:buNone/>
            </a:pPr>
            <a:r>
              <a:rPr lang="ru-RU" sz="2400" b="1" dirty="0" smtClean="0"/>
              <a:t>Преимущества </a:t>
            </a:r>
            <a:r>
              <a:rPr lang="ru-RU" sz="2400" b="1" dirty="0"/>
              <a:t>созданной </a:t>
            </a:r>
            <a:r>
              <a:rPr lang="ru-RU" sz="2400" b="1" dirty="0" smtClean="0"/>
              <a:t>ГИИС:</a:t>
            </a:r>
            <a:endParaRPr lang="ru-RU" sz="24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ru-RU" sz="2400" dirty="0" smtClean="0"/>
              <a:t>б</a:t>
            </a:r>
            <a:r>
              <a:rPr lang="en-US" sz="2400" dirty="0" smtClean="0"/>
              <a:t>ó</a:t>
            </a:r>
            <a:r>
              <a:rPr lang="ru-RU" sz="2400" dirty="0" err="1" smtClean="0"/>
              <a:t>льшая</a:t>
            </a:r>
            <a:r>
              <a:rPr lang="ru-RU" sz="2400" dirty="0" smtClean="0"/>
              <a:t> </a:t>
            </a:r>
            <a:r>
              <a:rPr lang="ru-RU" sz="2400" dirty="0"/>
              <a:t>интерпретируемость </a:t>
            </a:r>
            <a:r>
              <a:rPr lang="ru-RU" sz="2400" dirty="0" smtClean="0"/>
              <a:t>результатов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ru-RU" sz="2400" dirty="0" smtClean="0"/>
              <a:t>б</a:t>
            </a:r>
            <a:r>
              <a:rPr lang="en-US" sz="2400" dirty="0" smtClean="0"/>
              <a:t>ó</a:t>
            </a:r>
            <a:r>
              <a:rPr lang="ru-RU" sz="2400" dirty="0" err="1" smtClean="0"/>
              <a:t>льшая</a:t>
            </a:r>
            <a:r>
              <a:rPr lang="ru-RU" sz="2400" dirty="0" smtClean="0"/>
              <a:t> достоверность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лучшая </a:t>
            </a:r>
            <a:r>
              <a:rPr lang="ru-RU" sz="2400" dirty="0" smtClean="0"/>
              <a:t>устойчивость </a:t>
            </a:r>
            <a:r>
              <a:rPr lang="ru-RU" sz="2400" dirty="0"/>
              <a:t>к изменениям данных в предметной </a:t>
            </a:r>
            <a:r>
              <a:rPr lang="ru-RU" sz="2400" dirty="0" smtClean="0"/>
              <a:t>области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15A3E"/>
              </a:buClr>
              <a:buFont typeface="Wingdings" panose="05000000000000000000" pitchFamily="2" charset="2"/>
              <a:buChar char="§"/>
            </a:pPr>
            <a:endParaRPr lang="ru-RU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15A3E"/>
              </a:buClr>
              <a:buNone/>
            </a:pPr>
            <a:r>
              <a:rPr lang="ru-RU" sz="2400" b="1" dirty="0"/>
              <a:t>К недостаткам созданной </a:t>
            </a:r>
            <a:r>
              <a:rPr lang="ru-RU" sz="2400" b="1" dirty="0" smtClean="0"/>
              <a:t>ГИИС можно отнести:</a:t>
            </a:r>
            <a:endParaRPr lang="ru-RU" sz="2400" b="1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D15A3E"/>
              </a:buClr>
            </a:pPr>
            <a:r>
              <a:rPr lang="ru-RU" sz="2400" dirty="0"/>
              <a:t>необходимость размечать образцы набора данных для каждой нейронной сети, входящей в состав модуля «подсознания»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15A3E"/>
              </a:buClr>
            </a:pPr>
            <a:r>
              <a:rPr lang="ru-RU" sz="2400" dirty="0"/>
              <a:t>сложность в правильном формулировании правил для экспертной системы модуля «сознания»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15A3E"/>
              </a:buClr>
              <a:buNone/>
            </a:pPr>
            <a:endParaRPr lang="ru-RU" sz="2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15A3E"/>
              </a:buClr>
              <a:buNone/>
            </a:pPr>
            <a:endParaRPr lang="ru-RU" sz="24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22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295399" y="503854"/>
            <a:ext cx="9601200" cy="560672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rgbClr val="D15A3E"/>
                </a:solidFill>
                <a:latin typeface="Arial"/>
              </a:rPr>
              <a:t>Анализ результатов работы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25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406882"/>
            <a:ext cx="9601200" cy="560672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Заключение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36673"/>
            <a:ext cx="10958286" cy="4973841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 smtClean="0"/>
              <a:t>рассмотрены принципы </a:t>
            </a:r>
            <a:r>
              <a:rPr lang="ru-RU" sz="2400" dirty="0"/>
              <a:t>создания </a:t>
            </a:r>
            <a:r>
              <a:rPr lang="ru-RU" sz="2400" dirty="0" smtClean="0"/>
              <a:t>ГИИС</a:t>
            </a:r>
            <a:endParaRPr lang="ru-RU" sz="2400" dirty="0"/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 smtClean="0"/>
              <a:t>проведен анализ </a:t>
            </a:r>
            <a:r>
              <a:rPr lang="ru-RU" sz="2400" dirty="0"/>
              <a:t>методов, используемых для распознавания </a:t>
            </a:r>
            <a:r>
              <a:rPr lang="ru-RU" sz="2400" dirty="0" smtClean="0"/>
              <a:t>изображений</a:t>
            </a:r>
            <a:endParaRPr lang="ru-RU" sz="2400" dirty="0"/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 smtClean="0"/>
              <a:t>разработан подход </a:t>
            </a:r>
            <a:r>
              <a:rPr lang="ru-RU" sz="2400" dirty="0"/>
              <a:t>к созданию ГИИС распознавания изображений;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н</a:t>
            </a:r>
            <a:r>
              <a:rPr lang="ru-RU" sz="2400" dirty="0" smtClean="0"/>
              <a:t>а основе предложенного подхода создана ГИИС </a:t>
            </a:r>
            <a:r>
              <a:rPr lang="ru-RU" sz="2400" dirty="0"/>
              <a:t>распознавания </a:t>
            </a:r>
            <a:r>
              <a:rPr lang="ru-RU" sz="2400" dirty="0" smtClean="0"/>
              <a:t>изображений знаков дорожного движения</a:t>
            </a:r>
            <a:endParaRPr lang="ru-RU" sz="2400" dirty="0"/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 smtClean="0"/>
              <a:t>проведен анализ </a:t>
            </a:r>
            <a:r>
              <a:rPr lang="ru-RU" sz="2400" dirty="0"/>
              <a:t>качества работы созданной </a:t>
            </a:r>
            <a:r>
              <a:rPr lang="ru-RU" sz="2400" dirty="0" smtClean="0"/>
              <a:t>системы</a:t>
            </a:r>
            <a:endParaRPr lang="ru-RU" sz="2400" dirty="0"/>
          </a:p>
          <a:p>
            <a:pPr>
              <a:lnSpc>
                <a:spcPct val="150000"/>
              </a:lnSpc>
              <a:buClr>
                <a:srgbClr val="D15A3E"/>
              </a:buClr>
              <a:buFont typeface="Arial"/>
              <a:buChar char="▪"/>
            </a:pPr>
            <a:endParaRPr lang="ru-RU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23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7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7258" y="2637108"/>
            <a:ext cx="9681028" cy="829424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4"/>
            <a:ext cx="9601200" cy="560672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rgbClr val="D15A3E"/>
                </a:solidFill>
                <a:latin typeface="Arial"/>
              </a:rPr>
              <a:t>Актуальность работы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797" y="1063504"/>
            <a:ext cx="1094550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р</a:t>
            </a:r>
            <a:r>
              <a:rPr lang="ru-RU" sz="2400" dirty="0" smtClean="0"/>
              <a:t>ост интереса в области разработки гибридных интеллектуальных систем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с</a:t>
            </a:r>
            <a:r>
              <a:rPr lang="ru-RU" sz="2400" dirty="0" smtClean="0"/>
              <a:t>уществует огромный спектр задач, связанных с распознаванием изображений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д</a:t>
            </a:r>
            <a:r>
              <a:rPr lang="ru-RU" sz="2400" dirty="0" smtClean="0"/>
              <a:t>о сих пор не существует единого подхода к решению задачи распознавания изображений</a:t>
            </a:r>
            <a:endParaRPr lang="ru-RU" sz="2400" dirty="0"/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3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97671" y="3358518"/>
            <a:ext cx="9601200" cy="56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dirty="0" smtClean="0">
                <a:solidFill>
                  <a:srgbClr val="D15A3E"/>
                </a:solidFill>
                <a:latin typeface="Arial"/>
              </a:rPr>
              <a:t>Научная новизна и практическая ценность</a:t>
            </a:r>
            <a:endParaRPr lang="ru-RU" dirty="0">
              <a:solidFill>
                <a:srgbClr val="D15A3E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247" y="3919190"/>
            <a:ext cx="10945504" cy="20159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 smtClean="0"/>
              <a:t>разработан </a:t>
            </a:r>
            <a:r>
              <a:rPr lang="ru-RU" sz="2400" dirty="0"/>
              <a:t>новый подход к созданию </a:t>
            </a:r>
            <a:r>
              <a:rPr lang="ru-RU" sz="2400" dirty="0" smtClean="0"/>
              <a:t>ГИИС для распознавания </a:t>
            </a:r>
            <a:r>
              <a:rPr lang="ru-RU" sz="2400" dirty="0"/>
              <a:t>изображений, включающий в себя новые принципы разработки модулей </a:t>
            </a:r>
            <a:r>
              <a:rPr lang="ru-RU" sz="2400" dirty="0" smtClean="0"/>
              <a:t>отвечающих </a:t>
            </a:r>
            <a:r>
              <a:rPr lang="ru-RU" sz="2400" dirty="0"/>
              <a:t>за интеллектуальную и логическую </a:t>
            </a:r>
            <a:r>
              <a:rPr lang="ru-RU" sz="2400" dirty="0" smtClean="0"/>
              <a:t>обработки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н</a:t>
            </a:r>
            <a:r>
              <a:rPr lang="ru-RU" sz="2400" dirty="0" smtClean="0"/>
              <a:t>а основе предложенного подхода разработана ГИИС </a:t>
            </a:r>
            <a:r>
              <a:rPr lang="ru-RU" sz="2400" dirty="0"/>
              <a:t>распознавания знаков дорожного движения</a:t>
            </a:r>
          </a:p>
        </p:txBody>
      </p:sp>
    </p:spTree>
    <p:extLst>
      <p:ext uri="{BB962C8B-B14F-4D97-AF65-F5344CB8AC3E}">
        <p14:creationId xmlns:p14="http://schemas.microsoft.com/office/powerpoint/2010/main" val="36693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4"/>
            <a:ext cx="9601200" cy="537155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dirty="0"/>
              <a:t>Классификация </a:t>
            </a:r>
            <a:r>
              <a:rPr lang="ru-RU" dirty="0" smtClean="0"/>
              <a:t>интеллектуальных ИС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4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782437"/>
              </p:ext>
            </p:extLst>
          </p:nvPr>
        </p:nvGraphicFramePr>
        <p:xfrm>
          <a:off x="1842509" y="1153551"/>
          <a:ext cx="8506979" cy="494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Visio" r:id="rId4" imgW="8029468" imgH="4657849" progId="Visio.Drawing.15">
                  <p:embed/>
                </p:oleObj>
              </mc:Choice>
              <mc:Fallback>
                <p:oleObj name="Visio" r:id="rId4" imgW="8029468" imgH="465784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509" y="1153551"/>
                        <a:ext cx="8506979" cy="4942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0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4"/>
            <a:ext cx="9601200" cy="537155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dirty="0" smtClean="0"/>
              <a:t>Понятие ГИИС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5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797" y="1063504"/>
            <a:ext cx="10945504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0850" algn="just">
              <a:lnSpc>
                <a:spcPct val="150000"/>
              </a:lnSpc>
            </a:pPr>
            <a:r>
              <a:rPr lang="ru-RU" sz="2400" dirty="0"/>
              <a:t>«Гибрид — комбинация двух или более интегрированных подсистем с различными языками представления информации и методами вывода. </a:t>
            </a:r>
          </a:p>
          <a:p>
            <a:pPr indent="450850" algn="just">
              <a:lnSpc>
                <a:spcPct val="150000"/>
              </a:lnSpc>
            </a:pPr>
            <a:r>
              <a:rPr lang="ru-RU" sz="2400" dirty="0"/>
              <a:t>Гибридная интеллектуальная информационная </a:t>
            </a:r>
            <a:r>
              <a:rPr lang="ru-RU" sz="2400" dirty="0" smtClean="0"/>
              <a:t>система </a:t>
            </a:r>
            <a:r>
              <a:rPr lang="ru-RU" sz="2400" dirty="0"/>
              <a:t>— система, использующая для решения задачи несколько методов имитации интеллектуальной деятельности человека» </a:t>
            </a:r>
            <a:endParaRPr lang="ru-RU" sz="2400" dirty="0" smtClean="0"/>
          </a:p>
          <a:p>
            <a:pPr algn="r">
              <a:lnSpc>
                <a:spcPct val="150000"/>
              </a:lnSpc>
            </a:pPr>
            <a:r>
              <a:rPr lang="ru-RU" sz="2400" dirty="0" smtClean="0"/>
              <a:t>(</a:t>
            </a:r>
            <a:r>
              <a:rPr lang="ru-RU" sz="2400" dirty="0"/>
              <a:t>профессор А.В. Колесников)</a:t>
            </a:r>
          </a:p>
        </p:txBody>
      </p:sp>
    </p:spTree>
    <p:extLst>
      <p:ext uri="{BB962C8B-B14F-4D97-AF65-F5344CB8AC3E}">
        <p14:creationId xmlns:p14="http://schemas.microsoft.com/office/powerpoint/2010/main" val="9544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4"/>
            <a:ext cx="9601200" cy="537155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dirty="0" smtClean="0"/>
              <a:t>Обобщенная структура ГИИС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6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247" y="1924727"/>
            <a:ext cx="5472752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b="1" dirty="0" smtClean="0">
                <a:ea typeface="+mj-ea"/>
                <a:cs typeface="+mj-cs"/>
              </a:rPr>
              <a:t>Модуль подсознания</a:t>
            </a:r>
            <a:r>
              <a:rPr lang="ru-RU" sz="2400" b="1" dirty="0" smtClean="0"/>
              <a:t> </a:t>
            </a:r>
            <a:r>
              <a:rPr lang="ru-RU" sz="2400" dirty="0" smtClean="0"/>
              <a:t>(</a:t>
            </a:r>
            <a:r>
              <a:rPr lang="ru-RU" sz="2400" dirty="0"/>
              <a:t>МП) - строится на основе методов мягких </a:t>
            </a:r>
            <a:r>
              <a:rPr lang="ru-RU" sz="2400" dirty="0" smtClean="0"/>
              <a:t>вычислений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Модуль </a:t>
            </a:r>
            <a:r>
              <a:rPr lang="ru-RU" sz="2400" b="1" dirty="0" smtClean="0"/>
              <a:t>сознания </a:t>
            </a:r>
            <a:r>
              <a:rPr lang="ru-RU" sz="2400" dirty="0" smtClean="0"/>
              <a:t>(МС) – в основе лежат </a:t>
            </a:r>
            <a:r>
              <a:rPr lang="ru-RU" sz="2400" dirty="0"/>
              <a:t>принципы обработки данных и </a:t>
            </a:r>
            <a:r>
              <a:rPr lang="ru-RU" sz="2400" dirty="0" smtClean="0"/>
              <a:t>знаний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Модуль </a:t>
            </a:r>
            <a:r>
              <a:rPr lang="ru-RU" sz="2400" b="1" dirty="0" smtClean="0"/>
              <a:t>коммуникации</a:t>
            </a:r>
            <a:r>
              <a:rPr lang="ru-RU" sz="2400" b="1" dirty="0" smtClean="0">
                <a:solidFill>
                  <a:srgbClr val="D15A3E"/>
                </a:solidFill>
              </a:rPr>
              <a:t> </a:t>
            </a:r>
            <a:r>
              <a:rPr lang="ru-RU" sz="2400" dirty="0" smtClean="0"/>
              <a:t>(МК) – обеспечивает связь с другими ИС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428887"/>
              </p:ext>
            </p:extLst>
          </p:nvPr>
        </p:nvGraphicFramePr>
        <p:xfrm>
          <a:off x="6331419" y="1641354"/>
          <a:ext cx="5351463" cy="3767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Visio" r:id="rId4" imgW="5781641" imgH="4076803" progId="Visio.Drawing.15">
                  <p:embed/>
                </p:oleObj>
              </mc:Choice>
              <mc:Fallback>
                <p:oleObj name="Visio" r:id="rId4" imgW="5781641" imgH="407680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419" y="1641354"/>
                        <a:ext cx="5351463" cy="37676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4"/>
            <a:ext cx="9601200" cy="537155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dirty="0" smtClean="0"/>
              <a:t>ГИИС </a:t>
            </a:r>
            <a:r>
              <a:rPr lang="ru-RU" dirty="0"/>
              <a:t>для распознавания изображений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7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7868" y="1093546"/>
            <a:ext cx="6005014" cy="50475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b="1" dirty="0" smtClean="0">
                <a:ea typeface="+mj-ea"/>
                <a:cs typeface="+mj-cs"/>
              </a:rPr>
              <a:t>Модуль подсознания </a:t>
            </a:r>
            <a:r>
              <a:rPr lang="ru-RU" sz="2400" dirty="0" smtClean="0"/>
              <a:t>— </a:t>
            </a:r>
            <a:r>
              <a:rPr lang="ru-RU" sz="2400" dirty="0"/>
              <a:t>отвечает за выделение на изображении характерных признаков для </a:t>
            </a:r>
            <a:r>
              <a:rPr lang="ru-RU" sz="2400" dirty="0" smtClean="0"/>
              <a:t>объектов, подлежащих распознаванию</a:t>
            </a:r>
            <a:endParaRPr lang="ru-RU" sz="2400" dirty="0"/>
          </a:p>
          <a:p>
            <a:pPr marL="342900" lvl="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Модуль </a:t>
            </a:r>
            <a:r>
              <a:rPr lang="ru-RU" sz="2400" b="1" dirty="0" smtClean="0"/>
              <a:t>сознания </a:t>
            </a:r>
            <a:r>
              <a:rPr lang="ru-RU" sz="2400" dirty="0" smtClean="0"/>
              <a:t>— принимает решение </a:t>
            </a:r>
            <a:r>
              <a:rPr lang="ru-RU" sz="2400" dirty="0"/>
              <a:t>о принадлежности изображения к тому или иному </a:t>
            </a:r>
            <a:r>
              <a:rPr lang="ru-RU" sz="2400" dirty="0" smtClean="0"/>
              <a:t>классу </a:t>
            </a:r>
            <a:r>
              <a:rPr lang="ru-RU" sz="2400" dirty="0"/>
              <a:t>на основе признаков, выделенных модулем «</a:t>
            </a:r>
            <a:r>
              <a:rPr lang="ru-RU" sz="2400" dirty="0" smtClean="0"/>
              <a:t>подсознания»</a:t>
            </a:r>
            <a:endParaRPr lang="ru-RU" sz="24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b="1" dirty="0" smtClean="0"/>
              <a:t>Основная программа</a:t>
            </a:r>
            <a:r>
              <a:rPr lang="ru-RU" sz="2400" dirty="0" smtClean="0"/>
              <a:t> </a:t>
            </a:r>
            <a:r>
              <a:rPr lang="ru-RU" sz="2400" dirty="0"/>
              <a:t>— </a:t>
            </a:r>
            <a:r>
              <a:rPr lang="ru-RU" sz="2400" dirty="0" smtClean="0"/>
              <a:t>обеспечивает взаимодействие </a:t>
            </a:r>
            <a:r>
              <a:rPr lang="ru-RU" sz="2400" dirty="0"/>
              <a:t>с пользователем, а также отвечает за общую работу </a:t>
            </a:r>
            <a:r>
              <a:rPr lang="ru-RU" sz="2400" dirty="0" smtClean="0"/>
              <a:t>системы</a:t>
            </a:r>
            <a:endParaRPr lang="ru-RU" sz="24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186150" y="11131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38" y="1985111"/>
            <a:ext cx="4931842" cy="32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4"/>
            <a:ext cx="9601200" cy="537155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dirty="0" smtClean="0"/>
              <a:t>Методика предлагаемого </a:t>
            </a:r>
            <a:r>
              <a:rPr lang="ru-RU" dirty="0" smtClean="0"/>
              <a:t>подхода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8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186150" y="11131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87" y="1113155"/>
            <a:ext cx="9800224" cy="50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4"/>
            <a:ext cx="9601200" cy="560672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Проектирование модуля подсознания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>
          <a:xfrm>
            <a:off x="10764000" y="576000"/>
            <a:ext cx="918882" cy="222436"/>
          </a:xfrm>
        </p:spPr>
        <p:txBody>
          <a:bodyPr/>
          <a:lstStyle/>
          <a:p>
            <a:fld id="{E31375A4-56A4-47D6-9801-1991572033F7}" type="slidenum">
              <a:rPr lang="ru-RU" sz="2400" smtClean="0">
                <a:solidFill>
                  <a:schemeClr val="bg2">
                    <a:lumMod val="10000"/>
                  </a:schemeClr>
                </a:solidFill>
              </a:rPr>
              <a:t>9</a:t>
            </a:fld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148" y="1064526"/>
            <a:ext cx="1094550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>
              <a:lnSpc>
                <a:spcPct val="150000"/>
              </a:lnSpc>
            </a:pPr>
            <a:r>
              <a:rPr lang="ru-RU" sz="2400" dirty="0" smtClean="0"/>
              <a:t>При проектировании модуля подсознания требовалось определить метод, на основе которого он будет создаваться. Для разрабатываемой системы это методы распознавания изображений.</a:t>
            </a:r>
            <a:endParaRPr lang="ru-RU" sz="2400" dirty="0" smtClean="0"/>
          </a:p>
          <a:p>
            <a:pPr>
              <a:lnSpc>
                <a:spcPct val="150000"/>
              </a:lnSpc>
            </a:pPr>
            <a:endParaRPr lang="ru-RU" sz="1000" b="1" dirty="0" smtClean="0"/>
          </a:p>
          <a:p>
            <a:pPr>
              <a:lnSpc>
                <a:spcPct val="150000"/>
              </a:lnSpc>
            </a:pPr>
            <a:r>
              <a:rPr lang="ru-RU" sz="2400" b="1" dirty="0" smtClean="0"/>
              <a:t>Распознавание изображений включает 3 этапа: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 smtClean="0"/>
              <a:t>Представление </a:t>
            </a:r>
            <a:r>
              <a:rPr lang="ru-RU" sz="2400" dirty="0"/>
              <a:t>исходных </a:t>
            </a:r>
            <a:r>
              <a:rPr lang="ru-RU" sz="2400" dirty="0" smtClean="0"/>
              <a:t>данных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ru-RU" sz="2400" dirty="0" smtClean="0"/>
              <a:t>Выделение </a:t>
            </a:r>
            <a:r>
              <a:rPr lang="ru-RU" sz="2400" dirty="0"/>
              <a:t>характерных признаков или </a:t>
            </a:r>
            <a:r>
              <a:rPr lang="ru-RU" sz="2400" dirty="0" smtClean="0"/>
              <a:t>свойств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Создание оптимальных решающих процедур для идентификации и </a:t>
            </a:r>
            <a:r>
              <a:rPr lang="ru-RU" sz="2400" dirty="0" smtClean="0"/>
              <a:t>классификации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Сетка с ромбовидными ячейками (широкоэкранный формат)</Template>
  <TotalTime>0</TotalTime>
  <Words>1300</Words>
  <Application>Microsoft Office PowerPoint</Application>
  <PresentationFormat>Широкоэкранный</PresentationFormat>
  <Paragraphs>314</Paragraphs>
  <Slides>24</Slides>
  <Notes>22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Diamond Grid 16x9</vt:lpstr>
      <vt:lpstr>Visio</vt:lpstr>
      <vt:lpstr>МГТУ им. Н.Э. Баумана  каф. ИУ5   Гибридная интеллектуальная информационная система распознавания изображений </vt:lpstr>
      <vt:lpstr>Цели и задачи</vt:lpstr>
      <vt:lpstr>Актуальность работы</vt:lpstr>
      <vt:lpstr>Классификация интеллектуальных ИС</vt:lpstr>
      <vt:lpstr>Понятие ГИИС</vt:lpstr>
      <vt:lpstr>Обобщенная структура ГИИС</vt:lpstr>
      <vt:lpstr>ГИИС для распознавания изображений</vt:lpstr>
      <vt:lpstr>Методика предлагаемого подхода</vt:lpstr>
      <vt:lpstr>Проектирование модуля подсознания</vt:lpstr>
      <vt:lpstr>Наиболее эффективные методы распознавания изображений</vt:lpstr>
      <vt:lpstr>Выбор метода для построения модуля подсознания</vt:lpstr>
      <vt:lpstr>Варианты реализации модуля подсознания</vt:lpstr>
      <vt:lpstr>Модуль сознания основан на экспертной системе</vt:lpstr>
      <vt:lpstr>Миварный подход</vt:lpstr>
      <vt:lpstr>Варианты формирования правил для ЭС</vt:lpstr>
      <vt:lpstr>Программная реализация ГИИС распознавания изображений</vt:lpstr>
      <vt:lpstr>Программная реализация ГИИС распознавания изображений</vt:lpstr>
      <vt:lpstr>Модуль подсознания</vt:lpstr>
      <vt:lpstr>Результаты обучения нейронных сетей</vt:lpstr>
      <vt:lpstr>Модуль сознания</vt:lpstr>
      <vt:lpstr>Анализ результатов работы</vt:lpstr>
      <vt:lpstr>Анализ результатов работы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2017-11-11T13:44:02Z</dcterms:created>
  <dcterms:modified xsi:type="dcterms:W3CDTF">2019-06-09T18:06:19Z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