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6" r:id="rId5"/>
    <p:sldId id="277" r:id="rId6"/>
    <p:sldId id="278" r:id="rId7"/>
    <p:sldId id="279" r:id="rId8"/>
    <p:sldId id="280" r:id="rId9"/>
    <p:sldId id="281" r:id="rId10"/>
    <p:sldId id="282" r:id="rId11"/>
    <p:sldId id="262" r:id="rId12"/>
    <p:sldId id="267" r:id="rId13"/>
    <p:sldId id="273" r:id="rId14"/>
    <p:sldId id="274" r:id="rId15"/>
    <p:sldId id="270" r:id="rId16"/>
    <p:sldId id="271" r:id="rId17"/>
    <p:sldId id="268" r:id="rId18"/>
    <p:sldId id="275" r:id="rId19"/>
    <p:sldId id="269" r:id="rId20"/>
    <p:sldId id="263" r:id="rId21"/>
    <p:sldId id="264" r:id="rId22"/>
    <p:sldId id="265" r:id="rId23"/>
    <p:sldId id="25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AA529F5-B2EA-149A-A45D-288BFDCD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2CB0588-2A15-17FA-BBAC-D564AA53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68BD43E-FBE1-E012-A7D8-00273577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0D24C2B-7C0D-3EB2-1997-0872F795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E662EF4-553D-335C-E8AF-55DE45F4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8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AE9E45-783F-C154-EEA4-15C38371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091E0D-B123-5F88-064C-FB69DFD7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946E312-C04D-C842-C0BF-D7BDDC03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BBD4F78-50B3-648C-9EAD-9A1111A0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0F826C2-10EE-C1A7-F429-C122C5AD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7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87DCE50-1C1B-429C-0798-FFE6727EA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03DE5A0-4C6E-FC12-DD3E-3DD14D4D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F4DCFFE-0FDF-063C-22A0-C1F89596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5A56908-B34E-4103-2E1F-2C3502F6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8AF13F8-6527-98D4-F371-E04FF01B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16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8663F7-D63C-ED64-0769-C1A25A04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659DF3F-9936-33D7-8D61-3D1D6AD0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DD56A42-199D-667F-8CE9-830929D7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E3C91F-F664-1A7B-ACF7-0E36E185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60344C-E9E9-E73F-5EDA-1C99A52A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3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192879-783D-4979-66C6-51D16A70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1848F5F-71CC-91A2-730D-ADC45331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48C7E50-5C52-53F2-D0C7-3D01FD0F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2298AB2-6D25-DA37-FCB8-58E8D52A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E87531A-B8E9-0C65-10DA-C5E36C91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0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B0F33B-83B2-8FFB-3EFC-8CDC9ECC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905152-A7EA-456D-072A-0F486C026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25F1576-3C0C-39DC-7367-B7561F52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EE01636-E14E-0356-CB26-16084D95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EE7FADA-C951-B728-1049-FA30F4FD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E628DF3-1F52-BAC0-54F3-B7EF1CE6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9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C476EA-30FD-C81B-7158-D5C3F6E6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2F23879-AA1A-11DF-AC00-534CEB54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BEF9390-A861-8762-4040-0E2DE172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99816CA-4AE6-FE32-BBE5-1A93607D4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30C5871-EE74-E91D-56F9-C6654279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54CC3D1-B2FC-4FEC-6B6C-8645492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84DFDC6-E4B1-1B8A-ACD1-99E969B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02D88AE-3EC4-23C8-2B80-61CDB007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6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DF6224-2049-60AE-851E-6C73BAC5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3531DFA-CD82-598C-B2F1-6FCD96F2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126DB6A-A234-051F-3817-35B1CCBA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21CB491-CA62-7EF4-19A4-EBCD4289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29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7FE9AB3-3401-D24A-67AA-8D58736E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17B3A57-33DE-268F-6059-74294238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07F4C29-B761-8380-A284-BC868534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6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399EFB-BFE1-6A62-D375-F78BAE24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0F7B5F-1D59-133C-F168-A5512264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F05BC12-1AFF-A54C-B74A-DE137AE2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2AF722F-471B-2062-6EAE-D44A1F8C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7368744-53AA-7EC6-5E7B-598DAD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9832F3F-EB24-9757-BE50-5AE3DFFF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3DFC70-1C39-9EF5-C6FE-6AFB46F0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ACB3F48-17A4-029D-680D-0596BDC7B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AE28EF6-5455-1ADB-73E0-E18701B3A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817D7A3-B34A-C09D-B910-F7611E53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8F67085-DDF3-E12A-C1BF-0E303658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A264977-A47B-F0D6-9C8A-E28DBACF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85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D3993D-7026-6262-580E-960928CE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C417D89-EAD4-CC75-54F7-AF1250EB3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B4A58AC-DC3E-ECA1-E8C6-41E89F6EF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48C7-3DAF-4E47-BB24-786D463BEDC1}" type="datetimeFigureOut">
              <a:rPr lang="ru-RU" smtClean="0"/>
              <a:t>05.04.2023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04383C-5E5A-33CB-122A-62E686230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C0D6F04-6E6B-2388-CAA8-E95D97078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7D25-1CA1-4CAC-9E9F-26FB34EFE3D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63002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Министерство науки и высшего образования Российской Федерации</a:t>
            </a:r>
            <a:br>
              <a:rPr lang="ru-RU" sz="1800" dirty="0"/>
            </a:br>
            <a:r>
              <a:rPr lang="ru-RU" sz="1800" dirty="0"/>
              <a:t>Федеральное Государственное бюджетное  образовательное учреждение  высшего образования</a:t>
            </a:r>
            <a:br>
              <a:rPr lang="ru-RU" sz="1800" dirty="0"/>
            </a:br>
            <a:r>
              <a:rPr lang="ru-RU" sz="1800" dirty="0"/>
              <a:t>«Московский авиационный институт»</a:t>
            </a:r>
            <a:br>
              <a:rPr lang="ru-RU" sz="1800" dirty="0"/>
            </a:br>
            <a:r>
              <a:rPr lang="ru-RU" sz="1800" dirty="0"/>
              <a:t>(национальный исследовательский университет)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Институт № 8  «Компьютерные науки и прикладная математика»</a:t>
            </a:r>
            <a:br>
              <a:rPr lang="ru-RU" sz="1800" dirty="0"/>
            </a:br>
            <a:r>
              <a:rPr lang="ru-RU" sz="1800" dirty="0"/>
              <a:t>Кафедра 805 «Математическая кибернетика</a:t>
            </a:r>
            <a:r>
              <a:rPr lang="ru-RU" sz="14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294965"/>
            <a:ext cx="9144000" cy="3908611"/>
          </a:xfrm>
        </p:spPr>
        <p:txBody>
          <a:bodyPr>
            <a:normAutofit fontScale="40000" lnSpcReduction="20000"/>
          </a:bodyPr>
          <a:lstStyle/>
          <a:p>
            <a:r>
              <a:rPr lang="ru-RU" sz="5100" dirty="0"/>
              <a:t>Выпускная квалификационная работа на тему:</a:t>
            </a:r>
          </a:p>
          <a:p>
            <a:r>
              <a:rPr lang="ru-RU" sz="5100" dirty="0"/>
              <a:t>«Разработка программной системы распознавания воздушных объектов </a:t>
            </a:r>
          </a:p>
          <a:p>
            <a:r>
              <a:rPr lang="ru-RU" sz="5100" dirty="0"/>
              <a:t>в оптическом диапазоне с использованием нейросетей»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		</a:t>
            </a:r>
            <a:r>
              <a:rPr lang="ru-RU" sz="3600" b="1" dirty="0"/>
              <a:t>Руководитель:</a:t>
            </a:r>
            <a:r>
              <a:rPr lang="ru-RU" sz="3600" dirty="0"/>
              <a:t> к.ф.-м.н., доцент, доцент кафедры 805 МАИ</a:t>
            </a:r>
            <a:endParaRPr lang="en-US" sz="3600" dirty="0"/>
          </a:p>
          <a:p>
            <a:pPr algn="r"/>
            <a:r>
              <a:rPr lang="ru-RU" sz="3600" dirty="0"/>
              <a:t>Руденко Евгений Александрович</a:t>
            </a:r>
            <a:endParaRPr lang="en-US" sz="3600" dirty="0"/>
          </a:p>
          <a:p>
            <a:pPr algn="r"/>
            <a:r>
              <a:rPr lang="ru-RU" sz="3600" b="1" dirty="0"/>
              <a:t>Консультант</a:t>
            </a:r>
            <a:r>
              <a:rPr lang="ru-RU" sz="3600" dirty="0"/>
              <a:t>: начальник отдела 522 НТЦ ПАО “НПО” Алмаз</a:t>
            </a:r>
          </a:p>
          <a:p>
            <a:pPr algn="r"/>
            <a:r>
              <a:rPr lang="ru-RU" sz="3600" dirty="0"/>
              <a:t>Кузьменко Богдан Юрьевич</a:t>
            </a:r>
            <a:endParaRPr lang="en-US" sz="3600" dirty="0"/>
          </a:p>
          <a:p>
            <a:pPr algn="r"/>
            <a:r>
              <a:rPr lang="ru-RU" sz="3600" dirty="0"/>
              <a:t>		</a:t>
            </a:r>
            <a:r>
              <a:rPr lang="ru-RU" sz="3600" b="1" dirty="0"/>
              <a:t>Студент группы М80-403-19</a:t>
            </a:r>
            <a:r>
              <a:rPr lang="ru-RU" sz="3600" dirty="0"/>
              <a:t>: Авдеев Денис Иванович</a:t>
            </a:r>
          </a:p>
          <a:p>
            <a:endParaRPr lang="ru-RU" sz="2200" dirty="0"/>
          </a:p>
          <a:p>
            <a:r>
              <a:rPr lang="ru-RU" sz="4200" dirty="0"/>
              <a:t>Москва 202</a:t>
            </a:r>
            <a:r>
              <a:rPr lang="en-US" sz="4200" dirty="0"/>
              <a:t>3</a:t>
            </a:r>
            <a:endParaRPr lang="ru-RU" sz="42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74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367D3C-396A-3F4E-72C6-28BFE08C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271"/>
            <a:ext cx="10515600" cy="87357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Обучение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4913BA-03CB-0A85-6CEB-67450D04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169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Для обучения нейросети были </a:t>
            </a:r>
            <a:r>
              <a:rPr lang="ru-RU" dirty="0" smtClean="0"/>
              <a:t>выполнены </a:t>
            </a:r>
            <a:r>
              <a:rPr lang="ru-RU" dirty="0"/>
              <a:t>следующие шаги: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Создание тренировочного и </a:t>
            </a:r>
            <a:r>
              <a:rPr lang="ru-RU" dirty="0" err="1"/>
              <a:t>валидационного</a:t>
            </a:r>
            <a:r>
              <a:rPr lang="ru-RU" dirty="0"/>
              <a:t> </a:t>
            </a:r>
            <a:r>
              <a:rPr lang="ru-RU" dirty="0" err="1"/>
              <a:t>датасетов</a:t>
            </a:r>
            <a:r>
              <a:rPr lang="ru-RU" dirty="0"/>
              <a:t> с использованием </a:t>
            </a:r>
            <a:r>
              <a:rPr lang="ru-RU" dirty="0" err="1"/>
              <a:t>datasets.ImageFolder</a:t>
            </a:r>
            <a:r>
              <a:rPr lang="ru-RU" dirty="0"/>
              <a:t> и применением </a:t>
            </a:r>
            <a:r>
              <a:rPr lang="ru-RU" dirty="0" err="1"/>
              <a:t>transforms</a:t>
            </a:r>
            <a:r>
              <a:rPr lang="ru-RU" dirty="0"/>
              <a:t> для аугментации и нормализации изображений.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Использование модели vit_base_patch16_224 из библиотеки </a:t>
            </a:r>
            <a:r>
              <a:rPr lang="ru-RU" dirty="0" err="1"/>
              <a:t>timm</a:t>
            </a:r>
            <a:r>
              <a:rPr lang="ru-RU" dirty="0"/>
              <a:t> в качестве </a:t>
            </a:r>
            <a:r>
              <a:rPr lang="ru-RU" dirty="0" err="1"/>
              <a:t>энкодера</a:t>
            </a:r>
            <a:r>
              <a:rPr lang="ru-RU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Создание </a:t>
            </a:r>
            <a:r>
              <a:rPr lang="ru-RU" dirty="0" err="1"/>
              <a:t>SupervisedLightningModule</a:t>
            </a:r>
            <a:r>
              <a:rPr lang="ru-RU" dirty="0"/>
              <a:t> на основе модели и определение функции потерь (кросс-энтропия), оптимизатора (Adam), скорости обучения и весового коэффициента регуляризации.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Обучение модели на тренировочных данных в течение 40 эпох при помощи </a:t>
            </a:r>
            <a:r>
              <a:rPr lang="ru-RU" dirty="0" err="1"/>
              <a:t>pl.Trainer</a:t>
            </a:r>
            <a:r>
              <a:rPr lang="ru-RU" dirty="0"/>
              <a:t> и вычисление потерь на </a:t>
            </a:r>
            <a:r>
              <a:rPr lang="ru-RU" dirty="0" err="1"/>
              <a:t>валидационном</a:t>
            </a:r>
            <a:r>
              <a:rPr lang="ru-RU" dirty="0"/>
              <a:t> множестве.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Вычисление метрики </a:t>
            </a:r>
            <a:r>
              <a:rPr lang="ru-RU" dirty="0" err="1"/>
              <a:t>accuracy</a:t>
            </a:r>
            <a:r>
              <a:rPr lang="ru-RU" dirty="0"/>
              <a:t> на </a:t>
            </a:r>
            <a:r>
              <a:rPr lang="ru-RU" dirty="0" err="1"/>
              <a:t>валидационном</a:t>
            </a:r>
            <a:r>
              <a:rPr lang="ru-RU" dirty="0"/>
              <a:t> множестве для оценки качества обучения.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Сохранение обученной модели в файл формата .</a:t>
            </a:r>
            <a:r>
              <a:rPr lang="ru-RU" dirty="0" err="1"/>
              <a:t>pth</a:t>
            </a:r>
            <a:r>
              <a:rPr lang="ru-RU" dirty="0"/>
              <a:t> для дальнейшего использования.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/>
              <a:t>Для обучению применены различные техники, такие как изменение яркости и контрастности, размытие Гаусса, повороты и отражения, что позволило увеличить вариативность тренировочных данных и сделать модель более устойчивой к различным условиям. Также была использована предварительно обученная модель, что значительно ускорило процесс обучения и улучшило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104442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8A06A9-6FB0-4A06-D88A-5DCD508F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Описание алгоритма решения задачи</a:t>
            </a:r>
            <a:br>
              <a:rPr lang="ru-RU" sz="3200" b="1" dirty="0"/>
            </a:b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E97C4-EE3D-FB8B-9D6A-C1123B04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81" y="1951264"/>
            <a:ext cx="6793712" cy="4304656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На сервер с моделью нейросети приходит запрос с координатами номером цели и изображением.</a:t>
            </a:r>
          </a:p>
          <a:p>
            <a:pPr algn="just"/>
            <a:r>
              <a:rPr lang="ru-RU" sz="2400" dirty="0"/>
              <a:t>Сервер с помощью нейросети обрабатывает картинку и отсылает все данные в базу данных.</a:t>
            </a:r>
          </a:p>
          <a:p>
            <a:pPr algn="just"/>
            <a:r>
              <a:rPr lang="ru-RU" sz="2400" dirty="0"/>
              <a:t>Клиент обращается на сервер и ему сервер обращаясь к </a:t>
            </a:r>
            <a:r>
              <a:rPr lang="ru-RU" sz="2400" dirty="0" err="1"/>
              <a:t>бд</a:t>
            </a:r>
            <a:r>
              <a:rPr lang="ru-RU" sz="2400" dirty="0"/>
              <a:t> отдаёт всю информацию.</a:t>
            </a:r>
          </a:p>
          <a:p>
            <a:pPr algn="just"/>
            <a:r>
              <a:rPr lang="ru-RU" sz="2400" dirty="0"/>
              <a:t>Клиент в своём время после получения данных выводит всё это на карту.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1C6F077-A133-C18C-1635-8A2E6CF70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5" y="2237874"/>
            <a:ext cx="4115241" cy="33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2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07343E-75AB-DAE9-024B-082633C8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Описание </a:t>
            </a:r>
            <a:r>
              <a:rPr lang="ru-RU" sz="3200" b="1" dirty="0" smtClean="0"/>
              <a:t>серверной части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DDDC786-7DA1-917D-39A4-86B8AC5E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Сервер разработан на языке программирования Python.</a:t>
            </a:r>
          </a:p>
          <a:p>
            <a:pPr algn="just"/>
            <a:r>
              <a:rPr lang="ru-RU" sz="2400" dirty="0"/>
              <a:t>Сервер использует фреймворк </a:t>
            </a:r>
            <a:r>
              <a:rPr lang="ru-RU" sz="2400" dirty="0" err="1"/>
              <a:t>Flask</a:t>
            </a:r>
            <a:r>
              <a:rPr lang="ru-RU" sz="2400" dirty="0"/>
              <a:t> для создания веб-приложения.</a:t>
            </a:r>
          </a:p>
          <a:p>
            <a:pPr algn="just"/>
            <a:r>
              <a:rPr lang="ru-RU" sz="2400" dirty="0"/>
              <a:t>Сервер использует библиотеку </a:t>
            </a:r>
            <a:r>
              <a:rPr lang="ru-RU" sz="2400" dirty="0" err="1"/>
              <a:t>PyTorch</a:t>
            </a:r>
            <a:r>
              <a:rPr lang="ru-RU" sz="2400" dirty="0"/>
              <a:t> для модели, которая обрабатывает изображения и определяет тип ВО.</a:t>
            </a:r>
          </a:p>
          <a:p>
            <a:pPr algn="just"/>
            <a:r>
              <a:rPr lang="ru-RU" sz="2400" dirty="0"/>
              <a:t>Данные об объекте хранятся в базе данных </a:t>
            </a:r>
            <a:r>
              <a:rPr lang="ru-RU" sz="2400" dirty="0" err="1"/>
              <a:t>PostgreSQL</a:t>
            </a:r>
            <a:r>
              <a:rPr lang="ru-RU" sz="2400" dirty="0" smtClean="0"/>
              <a:t>.</a:t>
            </a:r>
          </a:p>
          <a:p>
            <a:pPr marL="0" indent="0" algn="ctr">
              <a:buNone/>
            </a:pPr>
            <a:r>
              <a:rPr lang="ru-RU" sz="2400" dirty="0" smtClean="0"/>
              <a:t>Функции сервера:</a:t>
            </a:r>
            <a:endParaRPr lang="ru-RU" sz="2400" dirty="0" smtClean="0"/>
          </a:p>
          <a:p>
            <a:pPr algn="just"/>
            <a:r>
              <a:rPr lang="ru-RU" sz="2400" dirty="0"/>
              <a:t>GET функция для получения последних созданных объектов.</a:t>
            </a:r>
          </a:p>
          <a:p>
            <a:pPr algn="just"/>
            <a:r>
              <a:rPr lang="ru-RU" sz="2400" dirty="0"/>
              <a:t>POST функция для создания нового объекта на основе изображения и чтения метаданных объекта.</a:t>
            </a:r>
          </a:p>
          <a:p>
            <a:pPr algn="just"/>
            <a:r>
              <a:rPr lang="ru-RU" sz="2400" dirty="0"/>
              <a:t>PUT функция для обновления долготы, широты и времени объекта.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921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DAD56F-743E-82FF-D7F8-97096746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Описание </a:t>
            </a:r>
            <a:r>
              <a:rPr lang="en-US" sz="3200" b="1" dirty="0"/>
              <a:t>ML </a:t>
            </a:r>
            <a:r>
              <a:rPr lang="ru-RU" sz="3200" b="1" dirty="0"/>
              <a:t>модели на сервере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C95E632-C455-2477-765D-84F43124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Для определения типов объектов используется модель </a:t>
            </a:r>
            <a:r>
              <a:rPr lang="ru-RU" dirty="0" err="1"/>
              <a:t>ViT</a:t>
            </a:r>
            <a:r>
              <a:rPr lang="ru-RU" dirty="0"/>
              <a:t> (Vision </a:t>
            </a:r>
            <a:r>
              <a:rPr lang="ru-RU" dirty="0" err="1"/>
              <a:t>Transformer</a:t>
            </a:r>
            <a:r>
              <a:rPr lang="ru-RU" dirty="0"/>
              <a:t>).</a:t>
            </a:r>
          </a:p>
          <a:p>
            <a:r>
              <a:rPr lang="ru-RU" dirty="0"/>
              <a:t> Эта модель используется для предсказания типов объектов на основе изображений, загруженных на сервер.</a:t>
            </a:r>
          </a:p>
          <a:p>
            <a:r>
              <a:rPr lang="ru-RU" dirty="0"/>
              <a:t>  Модель </a:t>
            </a:r>
            <a:r>
              <a:rPr lang="ru-RU" dirty="0" err="1"/>
              <a:t>ViT</a:t>
            </a:r>
            <a:r>
              <a:rPr lang="ru-RU" dirty="0"/>
              <a:t> обучена на наборе данных изображений ВО.</a:t>
            </a:r>
          </a:p>
        </p:txBody>
      </p:sp>
    </p:spTree>
    <p:extLst>
      <p:ext uri="{BB962C8B-B14F-4D97-AF65-F5344CB8AC3E}">
        <p14:creationId xmlns:p14="http://schemas.microsoft.com/office/powerpoint/2010/main" val="122926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15F4B4-5CAC-6298-E2FD-36AA5669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Преимущества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CD4932-7E75-105D-1353-37966B21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2400" dirty="0"/>
              <a:t>Сервер позволяет быстро и точно определять типы объектов на основе изображений, загруженных на сервер.</a:t>
            </a:r>
          </a:p>
          <a:p>
            <a:r>
              <a:rPr lang="ru-RU" sz="2400" dirty="0"/>
              <a:t>  Сервер обеспечивает высокую точность предсказаний для отслеживания объектов.</a:t>
            </a:r>
          </a:p>
          <a:p>
            <a:r>
              <a:rPr lang="ru-RU" sz="2400" dirty="0"/>
              <a:t>  Сервер позволяет быстро обновлять данные объектов и получать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424397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C5AF80-8DDF-F1EC-1C7A-A6ADFDA5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Модель </a:t>
            </a:r>
            <a:r>
              <a:rPr lang="ru-RU" sz="3200" b="1" dirty="0" err="1" smtClean="0"/>
              <a:t>нейросети</a:t>
            </a:r>
            <a:r>
              <a:rPr lang="ru-RU" sz="3200" b="1" dirty="0" smtClean="0"/>
              <a:t> на сервере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12E34A9-081E-8567-75B2-DAECE0C9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Данная модель представляет собой нейросеть, основанную на </a:t>
            </a:r>
            <a:r>
              <a:rPr lang="ru-RU" sz="2200" dirty="0" err="1"/>
              <a:t>PyTorch</a:t>
            </a:r>
            <a:r>
              <a:rPr lang="ru-RU" sz="2200" dirty="0"/>
              <a:t> и </a:t>
            </a:r>
            <a:r>
              <a:rPr lang="ru-RU" sz="2200" dirty="0" err="1"/>
              <a:t>PyTorch</a:t>
            </a:r>
            <a:r>
              <a:rPr lang="ru-RU" sz="2200" dirty="0"/>
              <a:t> </a:t>
            </a:r>
            <a:r>
              <a:rPr lang="ru-RU" sz="2200" dirty="0" err="1"/>
              <a:t>Lightning</a:t>
            </a:r>
            <a:r>
              <a:rPr lang="ru-RU" sz="2200" dirty="0" smtClean="0"/>
              <a:t>.</a:t>
            </a:r>
          </a:p>
          <a:p>
            <a:pPr marL="0" indent="0" algn="just">
              <a:buNone/>
            </a:pPr>
            <a:r>
              <a:rPr lang="ru-RU" sz="2200" dirty="0" smtClean="0"/>
              <a:t> </a:t>
            </a:r>
            <a:r>
              <a:rPr lang="ru-RU" sz="2200" dirty="0"/>
              <a:t>Она </a:t>
            </a:r>
            <a:r>
              <a:rPr lang="ru-RU" sz="2200" dirty="0" smtClean="0"/>
              <a:t>обучена </a:t>
            </a:r>
            <a:r>
              <a:rPr lang="ru-RU" sz="2200" dirty="0"/>
              <a:t>на данных для классификации изображений и использует </a:t>
            </a:r>
            <a:r>
              <a:rPr lang="ru-RU" sz="2200" dirty="0" err="1"/>
              <a:t>предобученную</a:t>
            </a:r>
            <a:r>
              <a:rPr lang="ru-RU" sz="2200" dirty="0"/>
              <a:t> модель EfficientNet-B0 для извлечения признаков изображений. </a:t>
            </a:r>
            <a:endParaRPr lang="ru-RU" sz="2200" dirty="0" smtClean="0"/>
          </a:p>
          <a:p>
            <a:pPr marL="0" indent="0" algn="just">
              <a:buNone/>
            </a:pPr>
            <a:r>
              <a:rPr lang="ru-RU" sz="2200" dirty="0" smtClean="0"/>
              <a:t>Затем </a:t>
            </a:r>
            <a:r>
              <a:rPr lang="ru-RU" sz="2200" dirty="0"/>
              <a:t>полученные признаки подаются в MLP с проекцией на меньшее пространство размерности. Модуль </a:t>
            </a:r>
            <a:r>
              <a:rPr lang="ru-RU" sz="2200" dirty="0" err="1"/>
              <a:t>RandomApply</a:t>
            </a:r>
            <a:r>
              <a:rPr lang="ru-RU" sz="2200" dirty="0"/>
              <a:t> применяет случайным образом некоторые аугментации входных данных для улучшения обобщающей способности нейросети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47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09E1BB-A3A6-1EC1-666D-924B01B0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О</a:t>
            </a:r>
            <a:r>
              <a:rPr lang="ru-RU" sz="3200" b="1" dirty="0" smtClean="0"/>
              <a:t>собенности </a:t>
            </a:r>
            <a:r>
              <a:rPr lang="ru-RU" sz="3200" b="1" dirty="0" err="1" smtClean="0"/>
              <a:t>нейросети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D65A32-C1A9-8582-0B3F-E4685E19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 </a:t>
            </a:r>
            <a:r>
              <a:rPr lang="ru-RU" sz="2400" dirty="0"/>
              <a:t>Использует </a:t>
            </a:r>
            <a:r>
              <a:rPr lang="ru-RU" sz="2400" dirty="0" err="1"/>
              <a:t>предобученную</a:t>
            </a:r>
            <a:r>
              <a:rPr lang="ru-RU" sz="2400" dirty="0"/>
              <a:t> модель EfficientNet-B0 для извлечения признаков изображений</a:t>
            </a:r>
          </a:p>
          <a:p>
            <a:pPr algn="just"/>
            <a:r>
              <a:rPr lang="ru-RU" sz="2400" dirty="0"/>
              <a:t>Использует MLP с проекцией на меньшее пространство размерности</a:t>
            </a:r>
          </a:p>
          <a:p>
            <a:pPr algn="just"/>
            <a:r>
              <a:rPr lang="ru-RU" sz="2400" dirty="0"/>
              <a:t>Модуль </a:t>
            </a:r>
            <a:r>
              <a:rPr lang="ru-RU" sz="2400" dirty="0" err="1"/>
              <a:t>RandomApply</a:t>
            </a:r>
            <a:r>
              <a:rPr lang="ru-RU" sz="2400" dirty="0"/>
              <a:t> применяет случайным образом аугментации входных данных</a:t>
            </a:r>
          </a:p>
          <a:p>
            <a:pPr algn="just"/>
            <a:r>
              <a:rPr lang="ru-RU" sz="2400" dirty="0"/>
              <a:t>Функция потерь: Кросс-энтропия</a:t>
            </a:r>
          </a:p>
          <a:p>
            <a:pPr algn="just"/>
            <a:r>
              <a:rPr lang="ru-RU" sz="2400" dirty="0"/>
              <a:t>Оптимизатор: Adam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48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2A04B2-2F21-8AED-424D-FEA7ED19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</a:t>
            </a:r>
            <a:r>
              <a:rPr lang="ru-RU" dirty="0" smtClean="0"/>
              <a:t>данные сервера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28BC45-0D93-EB11-6332-AD2E2EC8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 smtClean="0"/>
              <a:t>Приложение </a:t>
            </a:r>
            <a:r>
              <a:rPr lang="ru-RU" sz="2400" dirty="0"/>
              <a:t>принимает запрос, содержащий координаты (широту и долготу), номер цели и изображение. Изображение подвергается обработке с помощью модели нейросети.</a:t>
            </a:r>
            <a:endParaRPr lang="en-US" sz="2400" dirty="0"/>
          </a:p>
          <a:p>
            <a:pPr marL="0" indent="0" algn="just">
              <a:buNone/>
            </a:pPr>
            <a:r>
              <a:rPr lang="ru-RU" sz="2400" dirty="0" smtClean="0"/>
              <a:t>После </a:t>
            </a:r>
            <a:r>
              <a:rPr lang="ru-RU" sz="2400" dirty="0"/>
              <a:t>обработки изображения сервер отсылает все данные (координаты, номер цели и результаты обработки) в базу данных </a:t>
            </a:r>
            <a:r>
              <a:rPr lang="ru-RU" sz="2400" dirty="0" err="1"/>
              <a:t>PostgreSQL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7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E72596-0BC4-F116-737C-678CE924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Назначение </a:t>
            </a:r>
            <a:r>
              <a:rPr lang="ru-RU" sz="3200" b="1" dirty="0" err="1" smtClean="0"/>
              <a:t>т</a:t>
            </a:r>
            <a:r>
              <a:rPr lang="ru-RU" sz="3200" b="1" dirty="0" err="1" smtClean="0"/>
              <a:t>айлового</a:t>
            </a:r>
            <a:r>
              <a:rPr lang="ru-RU" sz="3200" b="1" dirty="0" smtClean="0"/>
              <a:t> сервера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439084D-895A-4345-09C9-34AF5A23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</a:t>
            </a:r>
            <a:r>
              <a:rPr lang="ru-RU" dirty="0" err="1" smtClean="0"/>
              <a:t>айловый</a:t>
            </a:r>
            <a:r>
              <a:rPr lang="ru-RU" dirty="0" smtClean="0"/>
              <a:t> </a:t>
            </a:r>
            <a:r>
              <a:rPr lang="ru-RU" dirty="0"/>
              <a:t>сервер используется для обработки запросов на получение </a:t>
            </a:r>
            <a:r>
              <a:rPr lang="ru-RU" dirty="0" err="1"/>
              <a:t>тайлов</a:t>
            </a:r>
            <a:r>
              <a:rPr lang="ru-RU" dirty="0"/>
              <a:t> карты.</a:t>
            </a:r>
          </a:p>
          <a:p>
            <a:r>
              <a:rPr lang="ru-RU" dirty="0"/>
              <a:t>  Он принимает запросы на получение </a:t>
            </a:r>
            <a:r>
              <a:rPr lang="ru-RU" dirty="0" err="1"/>
              <a:t>тайлов</a:t>
            </a:r>
            <a:r>
              <a:rPr lang="ru-RU" dirty="0"/>
              <a:t> и возвращает соответствующие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118344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CC084D-5903-0C3A-CA4D-E3FB4167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5B11B2-0CBE-1459-F54C-D854D0EE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Клиентская часть написана на языке C++. Клиент обращается к серверу с помощью </a:t>
            </a:r>
            <a:r>
              <a:rPr lang="en-US" dirty="0"/>
              <a:t>HTTP </a:t>
            </a:r>
            <a:r>
              <a:rPr lang="ru-RU" dirty="0"/>
              <a:t>запроса и получает данные по отслеживаемой цели. </a:t>
            </a:r>
          </a:p>
          <a:p>
            <a:r>
              <a:rPr lang="ru-RU" dirty="0"/>
              <a:t>Выводит полученные данные на карту с </a:t>
            </a:r>
            <a:r>
              <a:rPr lang="ru-RU" dirty="0" smtClean="0"/>
              <a:t>использованием  </a:t>
            </a:r>
            <a:r>
              <a:rPr lang="ru-RU" dirty="0"/>
              <a:t>библиотеки </a:t>
            </a:r>
            <a:r>
              <a:rPr lang="en-US" dirty="0" err="1"/>
              <a:t>QGeoView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тайлового</a:t>
            </a:r>
            <a:r>
              <a:rPr lang="ru-RU" dirty="0"/>
              <a:t>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418273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00E5BE-4DF2-1256-29C8-EA5CFA72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4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BC4C684-E163-B73B-DA93-952163BC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400" dirty="0" smtClean="0"/>
              <a:t>	Развитие </a:t>
            </a:r>
            <a:r>
              <a:rPr lang="ru-RU" sz="2400" dirty="0"/>
              <a:t>авиации и космических технологий требует создания более точных и эффективных систем распознавания воздушных объектов. </a:t>
            </a:r>
            <a:r>
              <a:rPr lang="ru-RU" sz="2400" dirty="0" smtClean="0"/>
              <a:t>	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/>
              <a:t>	</a:t>
            </a:r>
            <a:r>
              <a:rPr lang="ru-RU" sz="2400" dirty="0" smtClean="0"/>
              <a:t>Разработка комплекса программ для распознавания </a:t>
            </a:r>
            <a:r>
              <a:rPr lang="ru-RU" sz="2400" dirty="0"/>
              <a:t>воздушных объектов с использованием </a:t>
            </a:r>
            <a:r>
              <a:rPr lang="ru-RU" sz="2400" dirty="0" err="1"/>
              <a:t>нейросети</a:t>
            </a:r>
            <a:r>
              <a:rPr lang="ru-RU" sz="2400" dirty="0"/>
              <a:t> </a:t>
            </a:r>
            <a:r>
              <a:rPr lang="ru-RU" sz="2400" dirty="0" smtClean="0"/>
              <a:t>повысит эффективность </a:t>
            </a:r>
            <a:r>
              <a:rPr lang="ru-RU" sz="2400" dirty="0"/>
              <a:t>обнаружения и идентификации воздушных </a:t>
            </a:r>
            <a:r>
              <a:rPr lang="ru-RU" sz="2400" dirty="0" smtClean="0"/>
              <a:t>объектов, </a:t>
            </a:r>
            <a:r>
              <a:rPr lang="ru-RU" sz="2400" dirty="0" smtClean="0"/>
              <a:t>а </a:t>
            </a:r>
            <a:r>
              <a:rPr lang="ru-RU" sz="2400" dirty="0"/>
              <a:t>разработка интерфейса позволит удобно использовать полученные данные для анализа и принятия решений</a:t>
            </a:r>
            <a:r>
              <a:rPr lang="ru-RU" sz="2400" dirty="0" smtClean="0"/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 smtClean="0"/>
              <a:t>	Программная </a:t>
            </a:r>
            <a:r>
              <a:rPr lang="ru-RU" sz="2400" dirty="0"/>
              <a:t>система будет иметь широкий спектр применений, так как контроль и обнаружение воздушных объектов является важным процессом в различных областях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	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085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0F0F13-AFD5-606B-8873-82F35059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Планируемые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3F2CAC-75BF-0650-9292-5B6BEFA9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программной системы для распознавания воздушных объектов в оптическом диапазоне.</a:t>
            </a:r>
          </a:p>
          <a:p>
            <a:r>
              <a:rPr lang="ru-RU" dirty="0"/>
              <a:t>Обеспечение точности и быстродействия системы.</a:t>
            </a:r>
          </a:p>
          <a:p>
            <a:r>
              <a:rPr lang="ru-RU" dirty="0"/>
              <a:t>Улучшение процесса контроля и обнаружения воздушных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545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6471E3-DE76-F4B2-10EC-97C79DE9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07B9430-ADA1-6099-E904-04F67313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Разработана программная система для распознавания воздушных объектов в оптическом диапазоне с точностью на уровне 85,3%.</a:t>
            </a:r>
          </a:p>
          <a:p>
            <a:r>
              <a:rPr lang="ru-RU" sz="2400" dirty="0"/>
              <a:t>Обеспечена точность и быстродействие системы.</a:t>
            </a:r>
          </a:p>
          <a:p>
            <a:r>
              <a:rPr lang="ru-RU" sz="2400" dirty="0"/>
              <a:t>Улучшен процесс контроля и обнаружения воздушных объектов.</a:t>
            </a:r>
          </a:p>
          <a:p>
            <a:r>
              <a:rPr lang="ru-RU" sz="2400" dirty="0"/>
              <a:t>Написана документация по данной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37135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8E09E6-8BD9-1929-93B5-F05EA617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F426CF2-D162-B9E0-FF99-BE722AA8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Основным результатом ВКР является </a:t>
            </a:r>
            <a:r>
              <a:rPr lang="ru-RU" sz="2400" dirty="0"/>
              <a:t>р</a:t>
            </a:r>
            <a:r>
              <a:rPr lang="ru-RU" sz="2400" dirty="0" smtClean="0"/>
              <a:t>азработка </a:t>
            </a:r>
            <a:r>
              <a:rPr lang="ru-RU" sz="2400" dirty="0"/>
              <a:t>программной системы для распознавания воздушных объектов в оптическом диапазоне с использованием </a:t>
            </a:r>
            <a:r>
              <a:rPr lang="ru-RU" sz="2400" dirty="0" err="1" smtClean="0"/>
              <a:t>нейросетей</a:t>
            </a:r>
            <a:r>
              <a:rPr lang="ru-RU" sz="2400" dirty="0" smtClean="0"/>
              <a:t>.  </a:t>
            </a:r>
            <a:endParaRPr lang="ru-RU" sz="2400" dirty="0"/>
          </a:p>
          <a:p>
            <a:pPr algn="just"/>
            <a:r>
              <a:rPr lang="ru-RU" sz="2400" dirty="0"/>
              <a:t>Созданная система может быть использована в различных отраслях, таких как гражданская авиация, </a:t>
            </a:r>
            <a:r>
              <a:rPr lang="ru-RU" sz="2400" dirty="0" smtClean="0"/>
              <a:t>безопасность, оборона, что</a:t>
            </a:r>
            <a:r>
              <a:rPr lang="ru-RU" sz="2400" dirty="0" smtClean="0"/>
              <a:t> позволит </a:t>
            </a:r>
            <a:r>
              <a:rPr lang="ru-RU" sz="2400" dirty="0"/>
              <a:t>автоматизировать процесс распознавания воздушных </a:t>
            </a:r>
            <a:r>
              <a:rPr lang="ru-RU" sz="2400" dirty="0" smtClean="0"/>
              <a:t>объектов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dirty="0"/>
              <a:t>повысит его эффективность и точность.</a:t>
            </a:r>
          </a:p>
          <a:p>
            <a:pPr algn="just"/>
            <a:r>
              <a:rPr lang="ru-RU" sz="2400" dirty="0" smtClean="0"/>
              <a:t>Программная </a:t>
            </a:r>
            <a:r>
              <a:rPr lang="ru-RU" sz="2400" dirty="0"/>
              <a:t>система будет иметь широкий спектр применений, так как контроль и обнаружение воздушных объектов является важным процессом в различных </a:t>
            </a:r>
            <a:r>
              <a:rPr lang="ru-RU" sz="2400" dirty="0" smtClean="0"/>
              <a:t>областях.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75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10E808-1400-4CD6-8AB3-D41D81A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литературы и известных методов решения поставленной задачи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321955-69E0-5654-6B25-8D3D02E2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Обработка и анализ изображений в задачах машинного зрения: курс лекций и практических занятий. </a:t>
            </a:r>
            <a:r>
              <a:rPr lang="ru-RU" sz="2000" dirty="0" err="1"/>
              <a:t>Визильтер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Ю., Желтов С., Бондаренко А., </a:t>
            </a:r>
            <a:r>
              <a:rPr lang="ru-RU" sz="2000" dirty="0" err="1"/>
              <a:t>Физматкнига</a:t>
            </a:r>
            <a:r>
              <a:rPr lang="ru-RU" sz="2000" dirty="0"/>
              <a:t>, 2010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Цифровая обработка изображений, Гонсалес Р., Вудс Р. Техносфера, 2012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Hands-on</a:t>
            </a:r>
            <a:r>
              <a:rPr lang="ru-RU" sz="2000" dirty="0"/>
              <a:t> Computer Vision </a:t>
            </a:r>
            <a:r>
              <a:rPr lang="ru-RU" sz="2000" dirty="0" err="1"/>
              <a:t>with</a:t>
            </a:r>
            <a:r>
              <a:rPr lang="ru-RU" sz="2000" dirty="0"/>
              <a:t> </a:t>
            </a:r>
            <a:r>
              <a:rPr lang="ru-RU" sz="2000" dirty="0" err="1"/>
              <a:t>TensorFlow</a:t>
            </a:r>
            <a:r>
              <a:rPr lang="ru-RU" sz="2000" dirty="0"/>
              <a:t> 2, </a:t>
            </a:r>
            <a:r>
              <a:rPr lang="ru-RU" sz="2000" dirty="0" err="1"/>
              <a:t>Планш</a:t>
            </a:r>
            <a:r>
              <a:rPr lang="ru-RU" sz="2000" dirty="0"/>
              <a:t> Б., Андрес Э., </a:t>
            </a:r>
            <a:r>
              <a:rPr lang="ru-RU" sz="2000" dirty="0" err="1"/>
              <a:t>Packt</a:t>
            </a:r>
            <a:r>
              <a:rPr lang="ru-RU" sz="2000" dirty="0"/>
              <a:t> Publishing, 2019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Картография цифровая. Термины и определения, ИПК Изд. стандартов, 2008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88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A1BBEF-585A-7A22-326C-BF142601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Постановка </a:t>
            </a:r>
            <a:r>
              <a:rPr lang="ru-RU" sz="3200" b="1" dirty="0" smtClean="0"/>
              <a:t>задачи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24ED8A-A9B2-0B39-3798-7A243C6E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Разработать программную систему распознавания воздушных объектов в оптическом диапазоне.</a:t>
            </a:r>
          </a:p>
          <a:p>
            <a:r>
              <a:rPr lang="ru-RU" sz="2400" dirty="0"/>
              <a:t>Разработать алгоритм работы системы, включая обработку изображений с помощью нейронных сетей.</a:t>
            </a:r>
          </a:p>
          <a:p>
            <a:r>
              <a:rPr lang="ru-RU" sz="2400" dirty="0"/>
              <a:t>Обеспечить возможность взаимодействия клиентского приложения с сервером, на котором запущена модель нейросети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17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BFA2B4-1914-87D3-944C-41C4BB5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7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Основные этапы решения задачи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74184E-B524-2B59-3F06-40057802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6"/>
            <a:ext cx="10515600" cy="4625319"/>
          </a:xfrm>
        </p:spPr>
        <p:txBody>
          <a:bodyPr>
            <a:noAutofit/>
          </a:bodyPr>
          <a:lstStyle/>
          <a:p>
            <a:pPr marL="571500" indent="-342900" algn="just">
              <a:buFont typeface="+mj-lt"/>
              <a:buAutoNum type="arabicPeriod"/>
            </a:pPr>
            <a:r>
              <a:rPr lang="ru-RU" sz="2400" dirty="0" smtClean="0"/>
              <a:t>Провести обзор </a:t>
            </a:r>
            <a:r>
              <a:rPr lang="ru-RU" sz="2400" dirty="0"/>
              <a:t>существующих </a:t>
            </a:r>
            <a:r>
              <a:rPr lang="ru-RU" sz="2400" dirty="0" smtClean="0"/>
              <a:t>методов </a:t>
            </a:r>
            <a:r>
              <a:rPr lang="ru-RU" sz="2400" dirty="0"/>
              <a:t>распознавания воздушных </a:t>
            </a:r>
            <a:r>
              <a:rPr lang="ru-RU" sz="2400" dirty="0" smtClean="0"/>
              <a:t>объектов и выбрать подходящий.</a:t>
            </a:r>
            <a:endParaRPr lang="ru-RU" sz="2400" dirty="0"/>
          </a:p>
          <a:p>
            <a:pPr marL="571500" indent="-342900" algn="just">
              <a:buFont typeface="+mj-lt"/>
              <a:buAutoNum type="arabicPeriod"/>
            </a:pPr>
            <a:r>
              <a:rPr lang="ru-RU" sz="2400" dirty="0"/>
              <a:t>Исследовать принципы работы нейросетей и выбрать наиболее подходящую архитектуру для решения поставленной задачи.</a:t>
            </a:r>
          </a:p>
          <a:p>
            <a:pPr marL="571500" indent="-342900" algn="just">
              <a:buFont typeface="+mj-lt"/>
              <a:buAutoNum type="arabicPeriod"/>
            </a:pPr>
            <a:r>
              <a:rPr lang="ru-RU" sz="2400" dirty="0"/>
              <a:t>Собрать и подготовить базу изображений воздушных объектов для обучения системы.</a:t>
            </a:r>
          </a:p>
          <a:p>
            <a:pPr marL="571500" indent="-342900" algn="just">
              <a:buFont typeface="+mj-lt"/>
              <a:buAutoNum type="arabicPeriod"/>
            </a:pPr>
            <a:r>
              <a:rPr lang="ru-RU" sz="2400" dirty="0"/>
              <a:t>Обучить нейросеть на подготовленной базе изображений.</a:t>
            </a:r>
          </a:p>
          <a:p>
            <a:pPr marL="571500" indent="-342900" algn="just">
              <a:buFont typeface="+mj-lt"/>
              <a:buAutoNum type="arabicPeriod"/>
            </a:pPr>
            <a:r>
              <a:rPr lang="ru-RU" sz="2400" dirty="0"/>
              <a:t>Реализовать программную систему для распознавания воздушных объектов с использованием обученной нейросети в виде серверной и клиентской части .</a:t>
            </a:r>
          </a:p>
          <a:p>
            <a:pPr marL="571500" indent="-342900" algn="just">
              <a:buFont typeface="+mj-lt"/>
              <a:buAutoNum type="arabicPeriod"/>
            </a:pPr>
            <a:r>
              <a:rPr lang="ru-RU" sz="2400" dirty="0"/>
              <a:t>Проанализировать результаты тестирования и сделать выводы о эффективности разработанной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29059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907F54-66ED-7AB6-D59C-1CA5B600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0207" cy="1325563"/>
          </a:xfrm>
        </p:spPr>
        <p:txBody>
          <a:bodyPr>
            <a:normAutofit/>
          </a:bodyPr>
          <a:lstStyle/>
          <a:p>
            <a:r>
              <a:rPr lang="ru-RU" sz="3200" b="1" dirty="0"/>
              <a:t>Существующие методы распознавания воздушных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69F596-6360-4019-4EB4-FB6F064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1. Методы, основанные на обработке изображений. Такие методы используются для обнаружения и классификации объектов на основе характерных признаков изображения. 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2. Методы, использующие радиоволновый спектр. Радары и другие приборы могут использоваться для обнаружения и классификации воздушных объектов на основе их радиоволновых характеристик. 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3. Методы, основанные на акустических и других физических характеристиках. Некоторые методы могут использовать звуковые сигналы или другие физические характеристики для обнаружения и классификации воздушных объектов. 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4. Методы, основанные на анализе данных движения. Такие методы могут использоваться для распознавания объектов на основе анализа их движения. Они могут использовать данные о скорости, высоте, направлении движения и других параметрах объекта. </a:t>
            </a:r>
          </a:p>
        </p:txBody>
      </p:sp>
    </p:spTree>
    <p:extLst>
      <p:ext uri="{BB962C8B-B14F-4D97-AF65-F5344CB8AC3E}">
        <p14:creationId xmlns:p14="http://schemas.microsoft.com/office/powerpoint/2010/main" val="411592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B1B9F3-2BC8-6728-16B8-5474DC62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/>
              <a:t>Принцип работы нейросетей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E6F53B-6C0B-937A-8755-03E5E30D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Принцип работы нейросетей основан на имитации работы мозга человека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dirty="0"/>
              <a:t>Нейросеть состоит из множества нейронов, которые обмениваются информацией между собой. Каждый нейрон получает входные данные и передает выходные данные другим нейронам.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процессе обучения нейронная сеть меняет веса связей между нейронами, чтобы улучшить качество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6244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43E2C9-BD46-28C3-57B7-8EB64266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339"/>
          </a:xfrm>
        </p:spPr>
        <p:txBody>
          <a:bodyPr/>
          <a:lstStyle/>
          <a:p>
            <a:pPr algn="ctr"/>
            <a:r>
              <a:rPr lang="ru-RU" dirty="0"/>
              <a:t>Выбор нейросети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3E9F909-5082-106A-535E-A235FDF7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436"/>
            <a:ext cx="10515600" cy="4813527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Для поставленной задачи наиболее подходящей архитектурой будет </a:t>
            </a:r>
            <a:r>
              <a:rPr lang="ru-RU" sz="2400" dirty="0" err="1"/>
              <a:t>сверточная</a:t>
            </a:r>
            <a:r>
              <a:rPr lang="ru-RU" sz="2400" dirty="0"/>
              <a:t> </a:t>
            </a:r>
            <a:r>
              <a:rPr lang="ru-RU" sz="2400" dirty="0" err="1" smtClean="0"/>
              <a:t>нейросеть</a:t>
            </a:r>
            <a:r>
              <a:rPr lang="ru-RU" sz="2400" dirty="0" smtClean="0"/>
              <a:t>.</a:t>
            </a:r>
            <a:endParaRPr lang="ru-RU" sz="2400" dirty="0"/>
          </a:p>
          <a:p>
            <a:pPr algn="just"/>
            <a:r>
              <a:rPr lang="ru-RU" sz="2400" dirty="0"/>
              <a:t>Применение </a:t>
            </a:r>
            <a:r>
              <a:rPr lang="ru-RU" sz="2400" dirty="0" err="1"/>
              <a:t>сверточных</a:t>
            </a:r>
            <a:r>
              <a:rPr lang="ru-RU" sz="2400" dirty="0"/>
              <a:t> нейросетей для задачи распознавания воздушных объектов в оптическом диапазоне обосновано тем, что данная архитектура позволяет учитывать пространственную иерархию объектов на изображении. </a:t>
            </a:r>
            <a:endParaRPr lang="ru-RU" sz="2400" dirty="0" smtClean="0"/>
          </a:p>
          <a:p>
            <a:pPr algn="just"/>
            <a:r>
              <a:rPr lang="ru-RU" sz="2400" dirty="0" smtClean="0"/>
              <a:t>В </a:t>
            </a:r>
            <a:r>
              <a:rPr lang="ru-RU" sz="2400" dirty="0"/>
              <a:t>связи с этим, </a:t>
            </a:r>
            <a:r>
              <a:rPr lang="ru-RU" sz="2400" dirty="0" err="1"/>
              <a:t>сверточные</a:t>
            </a:r>
            <a:r>
              <a:rPr lang="ru-RU" sz="2400" dirty="0"/>
              <a:t> нейросети демонстрируют высокую точность распознавания, что особенно важно для задач, связанных с обработкой изображений. Кроме того, </a:t>
            </a:r>
            <a:r>
              <a:rPr lang="ru-RU" sz="2400" dirty="0" err="1"/>
              <a:t>сверточные</a:t>
            </a:r>
            <a:r>
              <a:rPr lang="ru-RU" sz="2400" dirty="0"/>
              <a:t> нейросети позволяют работать с большими объемами данных при оптимизации параметров, что обеспечивает более точную классификацию </a:t>
            </a:r>
            <a:r>
              <a:rPr lang="ru-RU" sz="2400" dirty="0" smtClean="0"/>
              <a:t>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053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E00940-7BD9-AD2D-5733-F0E9B132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Основные принципы работы </a:t>
            </a:r>
            <a:r>
              <a:rPr lang="ru-RU" sz="3200" b="1" dirty="0" err="1"/>
              <a:t>сверточных</a:t>
            </a:r>
            <a:r>
              <a:rPr lang="ru-RU" sz="3200" b="1" dirty="0"/>
              <a:t> нейронных </a:t>
            </a:r>
            <a:r>
              <a:rPr lang="ru-RU" sz="3200" b="1" dirty="0" smtClean="0"/>
              <a:t>сетей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A33F2D2-0581-7929-A00F-E4A83EA9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Сверточные</a:t>
            </a:r>
            <a:r>
              <a:rPr lang="ru-RU" sz="2400" dirty="0"/>
              <a:t> слои, которые обрабатывают изображения и извлекают признаки (края, углы, текстуры и т.д.).</a:t>
            </a:r>
          </a:p>
          <a:p>
            <a:r>
              <a:rPr lang="ru-RU" sz="2400" dirty="0" err="1"/>
              <a:t>Пулинговые</a:t>
            </a:r>
            <a:r>
              <a:rPr lang="ru-RU" sz="2400" dirty="0"/>
              <a:t> слои, которые уменьшают размер изображения и улучшают обобщающую способность нейросети.</a:t>
            </a:r>
          </a:p>
          <a:p>
            <a:r>
              <a:rPr lang="ru-RU" sz="2400" dirty="0" err="1"/>
              <a:t>Полносвязные</a:t>
            </a:r>
            <a:r>
              <a:rPr lang="ru-RU" sz="2400" dirty="0"/>
              <a:t> слои, которые выполняют классификацию объектов на основе извлеченных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276892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D1785A-E46B-185C-14EE-90E2E09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Dataset </a:t>
            </a:r>
            <a:r>
              <a:rPr lang="ru-RU" sz="3200" b="1" dirty="0"/>
              <a:t>для нейросети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996125-673A-A16D-9DF7-423FA3CA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ru-RU" dirty="0"/>
              <a:t>был собран из нескольких </a:t>
            </a:r>
            <a:r>
              <a:rPr lang="en-US" dirty="0"/>
              <a:t>dataset</a:t>
            </a:r>
            <a:r>
              <a:rPr lang="ru-RU" dirty="0"/>
              <a:t> с сайта открытых набора данных </a:t>
            </a:r>
            <a:r>
              <a:rPr lang="en-US" dirty="0"/>
              <a:t>Kaggle.</a:t>
            </a:r>
            <a:endParaRPr lang="ru-RU" dirty="0"/>
          </a:p>
          <a:p>
            <a:r>
              <a:rPr lang="ru-RU" dirty="0"/>
              <a:t>Данные хранятся в рассортированном виде</a:t>
            </a:r>
            <a:r>
              <a:rPr lang="en-US" dirty="0"/>
              <a:t>, </a:t>
            </a:r>
            <a:r>
              <a:rPr lang="ru-RU" dirty="0"/>
              <a:t>каждый тип изображения в своей </a:t>
            </a:r>
            <a:r>
              <a:rPr lang="ru-RU" dirty="0" err="1"/>
              <a:t>деррикотрии</a:t>
            </a:r>
            <a:r>
              <a:rPr lang="ru-RU" dirty="0"/>
              <a:t> .</a:t>
            </a:r>
            <a:endParaRPr lang="en-US" dirty="0"/>
          </a:p>
          <a:p>
            <a:r>
              <a:rPr lang="ru-RU" dirty="0"/>
              <a:t>Для обучение было выделено </a:t>
            </a:r>
            <a:r>
              <a:rPr lang="en-US" dirty="0"/>
              <a:t>9</a:t>
            </a:r>
            <a:r>
              <a:rPr lang="ru-RU" dirty="0"/>
              <a:t>0</a:t>
            </a:r>
            <a:r>
              <a:rPr lang="en-US" dirty="0"/>
              <a:t>% </a:t>
            </a:r>
            <a:r>
              <a:rPr lang="ru-RU" dirty="0"/>
              <a:t>данных</a:t>
            </a:r>
            <a:r>
              <a:rPr lang="en-US" dirty="0"/>
              <a:t>, </a:t>
            </a:r>
            <a:r>
              <a:rPr lang="ru-RU" dirty="0"/>
              <a:t>на тестирование </a:t>
            </a:r>
            <a:r>
              <a:rPr lang="en-US" dirty="0"/>
              <a:t>1</a:t>
            </a:r>
            <a:r>
              <a:rPr lang="ru-RU" dirty="0"/>
              <a:t>0</a:t>
            </a:r>
            <a:r>
              <a:rPr lang="en-US" dirty="0"/>
              <a:t>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834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1292</Words>
  <Application>Microsoft Office PowerPoint</Application>
  <PresentationFormat>Произвольный</PresentationFormat>
  <Paragraphs>123</Paragraphs>
  <Slides>23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Министерство науки и высшего образования Российской Федерации Федеральное Государственное бюджетное  образовательное учреждение  высшего образования «Московский авиационный институт» (национальный исследовательский университет)  Институт № 8  «Компьютерные науки и прикладная математика» Кафедра 805 «Математическая кибернетика»</vt:lpstr>
      <vt:lpstr>Актуальность</vt:lpstr>
      <vt:lpstr>Постановка задачи</vt:lpstr>
      <vt:lpstr>Основные этапы решения задачи</vt:lpstr>
      <vt:lpstr>Существующие методы распознавания воздушных объектов</vt:lpstr>
      <vt:lpstr>Принцип работы нейросетей </vt:lpstr>
      <vt:lpstr>Выбор нейросети </vt:lpstr>
      <vt:lpstr>Основные принципы работы сверточных нейронных сетей</vt:lpstr>
      <vt:lpstr>Dataset для нейросети </vt:lpstr>
      <vt:lpstr>Обучение нейросети</vt:lpstr>
      <vt:lpstr>Описание алгоритма решения задачи </vt:lpstr>
      <vt:lpstr>Описание серверной части</vt:lpstr>
      <vt:lpstr>Описание ML модели на сервере </vt:lpstr>
      <vt:lpstr>Преимущества сервера</vt:lpstr>
      <vt:lpstr>Модель нейросети на сервере</vt:lpstr>
      <vt:lpstr>Особенности нейросети</vt:lpstr>
      <vt:lpstr>Входные и выходные данные сервера</vt:lpstr>
      <vt:lpstr>Назначение тайлового сервера</vt:lpstr>
      <vt:lpstr>Клиентская часть</vt:lpstr>
      <vt:lpstr>Планируемые результаты</vt:lpstr>
      <vt:lpstr>Результаты работы</vt:lpstr>
      <vt:lpstr>Заключение</vt:lpstr>
      <vt:lpstr>Обзор литературы и известных методов решения поставленной задачи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 образовательное учреждение  высшего образования «Московский авиационный институт» (национальный исследовательский университет)  Институт № 8  «Компьютерные науки и прикладная математика» Кафедра 805 «Математическая кибернетика»</dc:title>
  <dc:creator>Avdeev Denis</dc:creator>
  <cp:lastModifiedBy>Волкова Татьяна Борисовна</cp:lastModifiedBy>
  <cp:revision>10</cp:revision>
  <dcterms:created xsi:type="dcterms:W3CDTF">2023-02-28T19:49:57Z</dcterms:created>
  <dcterms:modified xsi:type="dcterms:W3CDTF">2023-04-05T10:15:46Z</dcterms:modified>
</cp:coreProperties>
</file>