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773" r:id="rId3"/>
    <p:sldId id="780" r:id="rId4"/>
    <p:sldId id="782" r:id="rId5"/>
    <p:sldId id="784" r:id="rId6"/>
    <p:sldId id="785" r:id="rId7"/>
    <p:sldId id="786" r:id="rId8"/>
    <p:sldId id="783" r:id="rId9"/>
    <p:sldId id="787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8CFC"/>
    <a:srgbClr val="427A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56"/>
    <p:restoredTop sz="95707"/>
  </p:normalViewPr>
  <p:slideViewPr>
    <p:cSldViewPr snapToGrid="0">
      <p:cViewPr varScale="1">
        <p:scale>
          <a:sx n="90" d="100"/>
          <a:sy n="90" d="100"/>
        </p:scale>
        <p:origin x="11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v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Folha1!$C$1</c:f>
              <c:strCache>
                <c:ptCount val="1"/>
                <c:pt idx="0">
                  <c:v>Days</c:v>
                </c:pt>
              </c:strCache>
            </c:strRef>
          </c:tx>
          <c:spPr>
            <a:solidFill>
              <a:srgbClr val="4B8CFC"/>
            </a:solidFill>
            <a:ln>
              <a:noFill/>
            </a:ln>
            <a:effectLst/>
          </c:spPr>
          <c:invertIfNegative val="0"/>
          <c:cat>
            <c:strRef>
              <c:f>Folha1!$A$2:$A$8</c:f>
              <c:strCache>
                <c:ptCount val="7"/>
                <c:pt idx="0">
                  <c:v>7. Paper Preparation &amp; Submission</c:v>
                </c:pt>
                <c:pt idx="1">
                  <c:v>6. Model Deployment</c:v>
                </c:pt>
                <c:pt idx="2">
                  <c:v>5. UI Creation</c:v>
                </c:pt>
                <c:pt idx="3">
                  <c:v>4. Model Evaluation</c:v>
                </c:pt>
                <c:pt idx="4">
                  <c:v>3. Exploratory Data Analysis</c:v>
                </c:pt>
                <c:pt idx="5">
                  <c:v>2. Data Integration &amp; Preparation</c:v>
                </c:pt>
                <c:pt idx="6">
                  <c:v>1. Data Collection</c:v>
                </c:pt>
              </c:strCache>
            </c:strRef>
          </c:cat>
          <c:val>
            <c:numRef>
              <c:f>Folha1!$C$2:$C$8</c:f>
              <c:numCache>
                <c:formatCode>General</c:formatCode>
                <c:ptCount val="7"/>
                <c:pt idx="0">
                  <c:v>35</c:v>
                </c:pt>
                <c:pt idx="1">
                  <c:v>2</c:v>
                </c:pt>
                <c:pt idx="2">
                  <c:v>4</c:v>
                </c:pt>
                <c:pt idx="3">
                  <c:v>10</c:v>
                </c:pt>
                <c:pt idx="4">
                  <c:v>4</c:v>
                </c:pt>
                <c:pt idx="5">
                  <c:v>6</c:v>
                </c:pt>
                <c:pt idx="6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6C-8E44-B6FB-2B4C349047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259280464"/>
        <c:axId val="1259282112"/>
      </c:barChart>
      <c:catAx>
        <c:axId val="12592804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259282112"/>
        <c:crosses val="autoZero"/>
        <c:auto val="1"/>
        <c:lblAlgn val="ctr"/>
        <c:lblOffset val="100"/>
        <c:noMultiLvlLbl val="0"/>
      </c:catAx>
      <c:valAx>
        <c:axId val="1259282112"/>
        <c:scaling>
          <c:orientation val="minMax"/>
          <c:max val="5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259280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8EFAC-6A6E-0083-A712-F298BA03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A439B2-F85B-8EB0-4466-1CA06AFA5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37BF696-4F7C-0270-07DF-FB2C7B0C7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2EE8A-4E7F-5B43-9BCB-C24BD8659053}" type="datetimeFigureOut">
              <a:rPr lang="pt-PT" smtClean="0"/>
              <a:t>07/11/22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7C60857-21FF-2316-8203-11F0FF643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1516DF1-06DD-7B4C-569A-C04C1328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5164-E5D7-934F-9F7C-8B4DBD4A586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0302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0A3A4-B850-7A5F-C383-74778AFF2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333BECE-91B7-42FB-E3DB-50E9EF526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1070E44-585D-A53D-7525-A3F534D88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2EE8A-4E7F-5B43-9BCB-C24BD8659053}" type="datetimeFigureOut">
              <a:rPr lang="pt-PT" smtClean="0"/>
              <a:t>07/11/22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6BC8438-4628-BE5A-80EC-AC28FF571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EB7D289-9E6D-C73F-9FB7-77AEF0861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5164-E5D7-934F-9F7C-8B4DBD4A586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2004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C3FCB35-DCC9-0373-1173-0E2CAA47C0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4D53EC29-BACB-5478-3FEE-13E0F18A4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7EF84AE-5110-0DDD-4417-CDF545DA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2EE8A-4E7F-5B43-9BCB-C24BD8659053}" type="datetimeFigureOut">
              <a:rPr lang="pt-PT" smtClean="0"/>
              <a:t>07/11/22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05808B0-2CF0-A1ED-1BA5-4A004588B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0BCEE5B-9C55-51C4-771F-5F2E91728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5164-E5D7-934F-9F7C-8B4DBD4A586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026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64691C3-F57F-324E-93F5-20D8A0E9738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8813" y="1750468"/>
            <a:ext cx="10874375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4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err="1"/>
              <a:t>Título</a:t>
            </a:r>
            <a:r>
              <a:rPr lang="en-US"/>
              <a:t> </a:t>
            </a:r>
            <a:r>
              <a:rPr lang="en-US" err="1"/>
              <a:t>Aqui</a:t>
            </a:r>
            <a:endParaRPr lang="es-ES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81D0734B-AA83-4348-81A1-389F87CF70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8813" y="2437155"/>
            <a:ext cx="10874375" cy="255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8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err="1"/>
              <a:t>Subtítulo</a:t>
            </a:r>
            <a:r>
              <a:rPr lang="en-US"/>
              <a:t> </a:t>
            </a:r>
            <a:r>
              <a:rPr lang="en-US" err="1"/>
              <a:t>aqui</a:t>
            </a:r>
            <a:r>
              <a:rPr lang="en-US"/>
              <a:t>. 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.</a:t>
            </a:r>
            <a:endParaRPr lang="es-E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7EEB16C-E0C4-984C-8A69-54B10168B6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812" y="3429000"/>
            <a:ext cx="10874375" cy="2463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lang="es-E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algn="just"/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Texto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aqui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lorem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ipsum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dolor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sit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amet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consectetur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adipiscing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elit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.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Nullam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neque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justo,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rutrum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nec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hendrerit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quis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euismod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vitae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neque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.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Donec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aliquet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molestie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eros, non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congue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tortor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pellentesque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vel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.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Proin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et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lectus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neque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.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Donec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in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ultricies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dui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.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Aliquam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sed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turpis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at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purus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pharetra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pretium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.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Donec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eu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enim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rutrum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porttitor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sapien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eget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fermentum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eros.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Fusce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eros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nisi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blandit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quis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dictum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vel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vulputate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eget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purus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.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Aliquam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rhoncus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dapibus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viverra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.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Suspendisse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ut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mauris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sollicitudin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rhoncus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augue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eget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facilisis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turpis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.</a:t>
            </a:r>
          </a:p>
          <a:p>
            <a:pPr algn="just"/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Nullam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neque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justo,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rutrum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nec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hendrerit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quis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euismod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vitae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neque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.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Donec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aliquet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molestie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eros, non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congue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tortor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pellentesque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vel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.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Proin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et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lectus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neque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.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Donec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in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ultricies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dui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.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Aliquam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sed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turpis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at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purus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pharetra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pretium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.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Donec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eu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enim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rutrum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porttitor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sapien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eget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fermentum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eros.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Fusce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eros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nisi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blandit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quis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dictum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vel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vulputate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eget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purus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.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Aliquam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rhoncus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dapibus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viverra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.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Suspendisse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ut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mauris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sollicitudin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rhoncus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augue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eget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facilisis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turpis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.</a:t>
            </a:r>
          </a:p>
          <a:p>
            <a:pPr algn="just"/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Donec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eu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enim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rutrum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porttitor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sapien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eget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fermentum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eros.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Fusce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eros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nisi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blandit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quis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dictum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vel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vulputate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eget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purus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.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Aliquam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rhoncus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dapibus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viverra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.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Suspendisse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ut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mauris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sollicitudin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rhoncus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augue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eget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facilisis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turpis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0970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C2D30-3204-05BD-A43F-7E613C007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4B40506-A793-99DC-1D03-38BECF1C4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1B7DB94-C4C7-EFBD-1471-65C9B61BF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2EE8A-4E7F-5B43-9BCB-C24BD8659053}" type="datetimeFigureOut">
              <a:rPr lang="pt-PT" smtClean="0"/>
              <a:t>07/11/22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582629B-27F0-56CA-90D1-CCFC6A5BD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ABB8622-BE41-6569-B6B2-AB402E78B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5164-E5D7-934F-9F7C-8B4DBD4A586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557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834CB8-CD1F-9B81-940B-7B9FE1E35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7CADE47-7782-46C2-6205-A4F45389A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3D4BA95-B690-03F2-A184-81DC2030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2EE8A-4E7F-5B43-9BCB-C24BD8659053}" type="datetimeFigureOut">
              <a:rPr lang="pt-PT" smtClean="0"/>
              <a:t>07/11/22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E01F8E2-D729-DB72-B8B4-0C900B4C1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65F7020-65FE-4324-6C60-61F0A760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5164-E5D7-934F-9F7C-8B4DBD4A586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531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E49A59-33B6-FF28-7FEB-C1EF60802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EFA0316-9621-FF4D-7303-C07A372A9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729F105-DC4D-FF97-7336-33BD83F2A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5E15514-94F9-1D5D-157E-9AAE80230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2EE8A-4E7F-5B43-9BCB-C24BD8659053}" type="datetimeFigureOut">
              <a:rPr lang="pt-PT" smtClean="0"/>
              <a:t>07/11/22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16FB59B-6E54-E18A-EBC4-D93567D1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C36F13F-CB3C-D6DA-18B0-2ED7BE54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5164-E5D7-934F-9F7C-8B4DBD4A586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622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0835F9-03C1-A981-288D-B3631883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D877ED9-F536-1EEF-3722-9E2D9FC8B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FC5208A-71A7-E25D-CA7C-EA4184551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09A60B6D-27E6-A26B-6DA2-92BD4303E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894E92D7-C980-3349-0C4B-EB2B65354D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C413A090-6B91-49B1-BC09-B50A8A4C9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2EE8A-4E7F-5B43-9BCB-C24BD8659053}" type="datetimeFigureOut">
              <a:rPr lang="pt-PT" smtClean="0"/>
              <a:t>07/11/22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ACEECC7C-8BA5-82B4-F1CC-6E928EF69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1421DCC1-CA20-2B58-EA7C-F685847D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5164-E5D7-934F-9F7C-8B4DBD4A586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837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13A3C-D5D6-D10D-2046-FA8F08A98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3B6A110-0E50-7150-94D8-1F5B511D5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2EE8A-4E7F-5B43-9BCB-C24BD8659053}" type="datetimeFigureOut">
              <a:rPr lang="pt-PT" smtClean="0"/>
              <a:t>07/11/22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AE046D62-648F-A1C0-F340-AA77EA95B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BE2EE81-661A-B6E8-9A1D-A10280658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5164-E5D7-934F-9F7C-8B4DBD4A586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291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4AB5C82F-AB42-1A48-2006-4BA3F6188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2EE8A-4E7F-5B43-9BCB-C24BD8659053}" type="datetimeFigureOut">
              <a:rPr lang="pt-PT" smtClean="0"/>
              <a:t>07/11/22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5A9A9B12-C3E8-E991-483B-504DB4CD8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F99A252-8CB0-2B4E-284A-1974D1B4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5164-E5D7-934F-9F7C-8B4DBD4A586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4824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98794-6C39-18C9-C620-62952EA79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03AFE73-0D2F-7C81-CC23-B4C8B8CB8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2209766-C464-E513-A4D2-0425A67A2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BF0815B-68A1-E555-940D-64F648622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2EE8A-4E7F-5B43-9BCB-C24BD8659053}" type="datetimeFigureOut">
              <a:rPr lang="pt-PT" smtClean="0"/>
              <a:t>07/11/22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8C0D30E-B49B-3E9E-4C0F-1F70FF731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4EEED32-6ECE-C764-3DCB-35D0D9266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5164-E5D7-934F-9F7C-8B4DBD4A586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9041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5BEC72-0851-6945-6611-61937DA28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E0CFCF80-7ADF-3218-C28C-212FD746D3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8C3C1C8-7655-4B1D-9077-B2561D578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58030FB-3F8A-66BB-86B9-B263FB59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2EE8A-4E7F-5B43-9BCB-C24BD8659053}" type="datetimeFigureOut">
              <a:rPr lang="pt-PT" smtClean="0"/>
              <a:t>07/11/22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2B4CECF-A393-2E26-6BE0-A1FFC9FEB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E367E62-9F6D-7884-8876-E2373879E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5164-E5D7-934F-9F7C-8B4DBD4A586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275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E0263964-39AC-C2C7-3196-4D66CF91C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42A6D50-3882-D5AD-9896-A51F7C079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9F27627-C2C2-3FED-F8BF-A7BF745A7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2EE8A-4E7F-5B43-9BCB-C24BD8659053}" type="datetimeFigureOut">
              <a:rPr lang="pt-PT" smtClean="0"/>
              <a:t>07/11/22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EC8128B-8D9B-8743-927C-4D72988262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56EE67D-8477-6F4E-0108-D5DC62123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45164-E5D7-934F-9F7C-8B4DBD4A586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8883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C7F333-18B2-79FF-ED3B-01D90278D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12188951" cy="5064475"/>
          </a:xfrm>
          <a:solidFill>
            <a:srgbClr val="427ADB"/>
          </a:solidFill>
        </p:spPr>
        <p:txBody>
          <a:bodyPr>
            <a:normAutofit/>
          </a:bodyPr>
          <a:lstStyle/>
          <a:p>
            <a:pPr algn="l"/>
            <a:r>
              <a:rPr lang="pt-PT" sz="1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November 2023</a:t>
            </a:r>
            <a:endParaRPr lang="pt-PT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 descr="NOVA School of Science and Technology | FCT NOVA">
            <a:extLst>
              <a:ext uri="{FF2B5EF4-FFF2-40B4-BE49-F238E27FC236}">
                <a16:creationId xmlns:a16="http://schemas.microsoft.com/office/drawing/2014/main" id="{E270E259-0D03-93FC-9DA5-FC0B60F593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1" r="-2" b="-2"/>
          <a:stretch/>
        </p:blipFill>
        <p:spPr bwMode="auto">
          <a:xfrm>
            <a:off x="284205" y="5064474"/>
            <a:ext cx="1828800" cy="179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98D1186-AB82-DB66-844C-38581A0671C7}"/>
              </a:ext>
            </a:extLst>
          </p:cNvPr>
          <p:cNvSpPr txBox="1"/>
          <p:nvPr/>
        </p:nvSpPr>
        <p:spPr>
          <a:xfrm>
            <a:off x="284205" y="2345465"/>
            <a:ext cx="10845758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>
                <a:solidFill>
                  <a:schemeClr val="bg1"/>
                </a:solidFill>
              </a:rPr>
              <a:t>MYBREATH </a:t>
            </a:r>
            <a:r>
              <a:rPr lang="pt-PT" sz="4400">
                <a:solidFill>
                  <a:schemeClr val="bg1"/>
                </a:solidFill>
              </a:rPr>
              <a:t>– Manage Your Breath</a:t>
            </a:r>
            <a:endParaRPr lang="pt-PT" sz="5400">
              <a:solidFill>
                <a:schemeClr val="bg1"/>
              </a:solidFill>
            </a:endParaRPr>
          </a:p>
          <a:p>
            <a:endParaRPr lang="pt-PT">
              <a:solidFill>
                <a:schemeClr val="bg1"/>
              </a:solidFill>
            </a:endParaRPr>
          </a:p>
          <a:p>
            <a:r>
              <a:rPr lang="pt-PT" sz="1900" b="1">
                <a:solidFill>
                  <a:schemeClr val="bg1"/>
                </a:solidFill>
              </a:rPr>
              <a:t>A Machine Learning Approach to predict the risk of an emergent admission from people with asthma</a:t>
            </a:r>
            <a:endParaRPr lang="pt-PT" sz="1900" dirty="0">
              <a:solidFill>
                <a:schemeClr val="bg1"/>
              </a:solidFill>
            </a:endParaRPr>
          </a:p>
        </p:txBody>
      </p:sp>
      <p:pic>
        <p:nvPicPr>
          <p:cNvPr id="1032" name="Picture 8" descr="Understanding asthma pathophysiology, diagnosis, and management - American  Nurse">
            <a:extLst>
              <a:ext uri="{FF2B5EF4-FFF2-40B4-BE49-F238E27FC236}">
                <a16:creationId xmlns:a16="http://schemas.microsoft.com/office/drawing/2014/main" id="{7FA03037-48DC-2141-A324-0C518C65F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142" y="5079797"/>
            <a:ext cx="3791430" cy="179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6091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60C66C76-4B3D-C727-C16F-1D01B6F2A6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455" y="596917"/>
            <a:ext cx="10874375" cy="553998"/>
          </a:xfrm>
        </p:spPr>
        <p:txBody>
          <a:bodyPr/>
          <a:lstStyle/>
          <a:p>
            <a:r>
              <a:rPr lang="en-GB" sz="4000" dirty="0">
                <a:solidFill>
                  <a:srgbClr val="427ADB"/>
                </a:solidFill>
              </a:rPr>
              <a:t>THE PROBLEM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1CF640-026E-95D6-2DC1-985AF2B91666}"/>
              </a:ext>
            </a:extLst>
          </p:cNvPr>
          <p:cNvSpPr/>
          <p:nvPr/>
        </p:nvSpPr>
        <p:spPr>
          <a:xfrm>
            <a:off x="756314" y="1513147"/>
            <a:ext cx="1698837" cy="169884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2C156838-74B1-F908-927E-1087BF7E6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29" y="1625018"/>
            <a:ext cx="1791443" cy="1347930"/>
          </a:xfrm>
          <a:prstGeom prst="rect">
            <a:avLst/>
          </a:prstGeom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1487C17A-5680-A036-4183-B6D9CC63D96F}"/>
              </a:ext>
            </a:extLst>
          </p:cNvPr>
          <p:cNvSpPr txBox="1"/>
          <p:nvPr/>
        </p:nvSpPr>
        <p:spPr>
          <a:xfrm>
            <a:off x="470800" y="3429000"/>
            <a:ext cx="247650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rgbClr val="28A4D7"/>
              </a:buClr>
            </a:pPr>
            <a:r>
              <a:rPr lang="en-GB" sz="2000" b="1" dirty="0">
                <a:solidFill>
                  <a:srgbClr val="427ADB"/>
                </a:solidFill>
              </a:rPr>
              <a:t>Elevated Healthcare expenditures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AE7B1D3B-9558-E351-3312-4A26D8DB1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885863"/>
              </p:ext>
            </p:extLst>
          </p:nvPr>
        </p:nvGraphicFramePr>
        <p:xfrm>
          <a:off x="5456420" y="1840386"/>
          <a:ext cx="6003410" cy="1877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03410">
                  <a:extLst>
                    <a:ext uri="{9D8B030D-6E8A-4147-A177-3AD203B41FA5}">
                      <a16:colId xmlns:a16="http://schemas.microsoft.com/office/drawing/2014/main" val="4000447975"/>
                    </a:ext>
                  </a:extLst>
                </a:gridCol>
              </a:tblGrid>
              <a:tr h="1877175">
                <a:tc>
                  <a:txBody>
                    <a:bodyPr/>
                    <a:lstStyle/>
                    <a:p>
                      <a:pPr marL="0" lvl="0" indent="0" algn="just">
                        <a:buFont typeface="Courier New" panose="02070309020205020404" pitchFamily="49" charset="0"/>
                        <a:buNone/>
                      </a:pPr>
                      <a:r>
                        <a:rPr lang="en-GB" sz="3000" dirty="0">
                          <a:solidFill>
                            <a:schemeClr val="bg1"/>
                          </a:solidFill>
                          <a:effectLst/>
                        </a:rPr>
                        <a:t>Emergency department visits from people with asthma, associated with the worsening of the chronic condition.</a:t>
                      </a:r>
                      <a:endParaRPr lang="pt-PT" sz="3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535" marR="89535" marT="0" marB="0">
                    <a:solidFill>
                      <a:srgbClr val="4B8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283346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EAF6BD81-AAD9-2A36-7F41-DB6DA147AFAE}"/>
              </a:ext>
            </a:extLst>
          </p:cNvPr>
          <p:cNvSpPr/>
          <p:nvPr/>
        </p:nvSpPr>
        <p:spPr>
          <a:xfrm>
            <a:off x="3190834" y="3055866"/>
            <a:ext cx="1698837" cy="169884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7DBE7B3-922A-F720-FE23-F210C7A5C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353" y="3429000"/>
            <a:ext cx="1132305" cy="95028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1EA7EE5-874A-CBE3-E8A2-57BD27DF4549}"/>
              </a:ext>
            </a:extLst>
          </p:cNvPr>
          <p:cNvSpPr txBox="1"/>
          <p:nvPr/>
        </p:nvSpPr>
        <p:spPr>
          <a:xfrm>
            <a:off x="2802002" y="4853009"/>
            <a:ext cx="247650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rgbClr val="28A4D7"/>
              </a:buClr>
            </a:pPr>
            <a:r>
              <a:rPr lang="en-GB" sz="2000" b="1" dirty="0">
                <a:solidFill>
                  <a:srgbClr val="427ADB"/>
                </a:solidFill>
              </a:rPr>
              <a:t>Bad patient experience</a:t>
            </a:r>
          </a:p>
        </p:txBody>
      </p:sp>
    </p:spTree>
    <p:extLst>
      <p:ext uri="{BB962C8B-B14F-4D97-AF65-F5344CB8AC3E}">
        <p14:creationId xmlns:p14="http://schemas.microsoft.com/office/powerpoint/2010/main" val="533850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60C66C76-4B3D-C727-C16F-1D01B6F2A6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455" y="596917"/>
            <a:ext cx="10874375" cy="553998"/>
          </a:xfrm>
        </p:spPr>
        <p:txBody>
          <a:bodyPr/>
          <a:lstStyle/>
          <a:p>
            <a:r>
              <a:rPr lang="en-GB" sz="4000" dirty="0">
                <a:solidFill>
                  <a:srgbClr val="427ADB"/>
                </a:solidFill>
              </a:rPr>
              <a:t>OUR UNIQUE SOLUTION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AE7B1D3B-9558-E351-3312-4A26D8DB1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043251"/>
              </p:ext>
            </p:extLst>
          </p:nvPr>
        </p:nvGraphicFramePr>
        <p:xfrm>
          <a:off x="585454" y="1840387"/>
          <a:ext cx="10874375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74375">
                  <a:extLst>
                    <a:ext uri="{9D8B030D-6E8A-4147-A177-3AD203B41FA5}">
                      <a16:colId xmlns:a16="http://schemas.microsoft.com/office/drawing/2014/main" val="4000447975"/>
                    </a:ext>
                  </a:extLst>
                </a:gridCol>
              </a:tblGrid>
              <a:tr h="1093686">
                <a:tc>
                  <a:txBody>
                    <a:bodyPr/>
                    <a:lstStyle/>
                    <a:p>
                      <a:pPr marL="457200" lvl="1" indent="0" algn="l">
                        <a:buFont typeface="Courier New" panose="02070309020205020404" pitchFamily="49" charset="0"/>
                        <a:buNone/>
                      </a:pPr>
                      <a:r>
                        <a:rPr lang="pt-PT" sz="3000" kern="12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Machine</a:t>
                      </a:r>
                      <a:r>
                        <a:rPr lang="pt-PT" sz="30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3000" kern="12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Learning</a:t>
                      </a:r>
                      <a:r>
                        <a:rPr lang="pt-PT" sz="30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3000" kern="12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</a:t>
                      </a:r>
                      <a:r>
                        <a:rPr lang="pt-PT" sz="30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to </a:t>
                      </a:r>
                      <a:r>
                        <a:rPr lang="pt-PT" sz="3000" kern="12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predict</a:t>
                      </a:r>
                      <a:r>
                        <a:rPr lang="pt-PT" sz="30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3000" kern="12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pt-PT" sz="30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3000" kern="12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risk</a:t>
                      </a:r>
                      <a:r>
                        <a:rPr lang="pt-PT" sz="30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3000" kern="12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</a:t>
                      </a:r>
                      <a:r>
                        <a:rPr lang="pt-PT" sz="30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3000" kern="12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</a:t>
                      </a:r>
                      <a:r>
                        <a:rPr lang="pt-PT" sz="30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3000" kern="12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emergent</a:t>
                      </a:r>
                      <a:r>
                        <a:rPr lang="pt-PT" sz="30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3000" kern="12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admission</a:t>
                      </a:r>
                      <a:r>
                        <a:rPr lang="pt-PT" sz="30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3000" kern="12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from</a:t>
                      </a:r>
                      <a:r>
                        <a:rPr lang="pt-PT" sz="30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3000" kern="12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people</a:t>
                      </a:r>
                      <a:r>
                        <a:rPr lang="pt-PT" sz="30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3000" kern="12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with</a:t>
                      </a:r>
                      <a:r>
                        <a:rPr lang="pt-PT" sz="30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3000" kern="12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asthma</a:t>
                      </a:r>
                      <a:r>
                        <a:rPr lang="pt-PT" sz="30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 </a:t>
                      </a:r>
                    </a:p>
                    <a:p>
                      <a:pPr marL="457200" lvl="1" indent="0" algn="l">
                        <a:buFont typeface="Courier New" panose="02070309020205020404" pitchFamily="49" charset="0"/>
                        <a:buNone/>
                      </a:pPr>
                      <a:endParaRPr lang="pt-PT" sz="3000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89535" marR="89535" marT="0" marB="0">
                    <a:solidFill>
                      <a:srgbClr val="4B8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283346"/>
                  </a:ext>
                </a:extLst>
              </a:tr>
            </a:tbl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271F1DB3-4AF8-02FD-41BF-A5F0CA6B3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993" y="3429000"/>
            <a:ext cx="3003550" cy="2768600"/>
          </a:xfrm>
          <a:prstGeom prst="rect">
            <a:avLst/>
          </a:prstGeom>
        </p:spPr>
      </p:pic>
      <p:pic>
        <p:nvPicPr>
          <p:cNvPr id="6" name="Picture 6" descr="Pollen - Free nature icons">
            <a:extLst>
              <a:ext uri="{FF2B5EF4-FFF2-40B4-BE49-F238E27FC236}">
                <a16:creationId xmlns:a16="http://schemas.microsoft.com/office/drawing/2014/main" id="{300DCD5E-15A1-CDBC-DE07-796EDBDDC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755" y="4997450"/>
            <a:ext cx="12001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person Vector Icons free download in SVG, PNG Format">
            <a:extLst>
              <a:ext uri="{FF2B5EF4-FFF2-40B4-BE49-F238E27FC236}">
                <a16:creationId xmlns:a16="http://schemas.microsoft.com/office/drawing/2014/main" id="{7B7D2487-5C09-AD57-8B41-005EED42D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88" y="3743697"/>
            <a:ext cx="1212281" cy="121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CD0EF52-12F8-DE77-332F-4E9C1F9554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4584" y="4138189"/>
            <a:ext cx="1619901" cy="141786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8D81CA1-5A32-FA64-AB70-01DDDA66F0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9526" y="3546278"/>
            <a:ext cx="10033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694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60C66C76-4B3D-C727-C16F-1D01B6F2A6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455" y="596917"/>
            <a:ext cx="10874375" cy="553998"/>
          </a:xfrm>
        </p:spPr>
        <p:txBody>
          <a:bodyPr/>
          <a:lstStyle/>
          <a:p>
            <a:r>
              <a:rPr lang="en-GB" sz="4000" dirty="0">
                <a:solidFill>
                  <a:srgbClr val="427ADB"/>
                </a:solidFill>
              </a:rPr>
              <a:t>KEY METRICS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AE7B1D3B-9558-E351-3312-4A26D8DB1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59482"/>
              </p:ext>
            </p:extLst>
          </p:nvPr>
        </p:nvGraphicFramePr>
        <p:xfrm>
          <a:off x="585454" y="1840387"/>
          <a:ext cx="7501271" cy="3200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01271">
                  <a:extLst>
                    <a:ext uri="{9D8B030D-6E8A-4147-A177-3AD203B41FA5}">
                      <a16:colId xmlns:a16="http://schemas.microsoft.com/office/drawing/2014/main" val="4000447975"/>
                    </a:ext>
                  </a:extLst>
                </a:gridCol>
              </a:tblGrid>
              <a:tr h="3091377">
                <a:tc>
                  <a:txBody>
                    <a:bodyPr/>
                    <a:lstStyle/>
                    <a:p>
                      <a:pPr marL="342900" lvl="0" indent="-342900" algn="l">
                        <a:buFont typeface="Courier New" panose="02070309020205020404" pitchFamily="49" charset="0"/>
                        <a:buChar char="o"/>
                      </a:pPr>
                      <a:r>
                        <a:rPr lang="en-GB" sz="30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Accuracy of the model</a:t>
                      </a:r>
                      <a:endParaRPr lang="pt-PT" sz="3000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342900" lvl="0" indent="-342900" algn="l">
                        <a:buFont typeface="Courier New" panose="02070309020205020404" pitchFamily="49" charset="0"/>
                        <a:buChar char="o"/>
                      </a:pPr>
                      <a:r>
                        <a:rPr lang="en-GB" sz="30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Number of new customers</a:t>
                      </a:r>
                    </a:p>
                    <a:p>
                      <a:pPr marL="342900" lvl="0" indent="-342900" algn="l">
                        <a:buFont typeface="Courier New" panose="02070309020205020404" pitchFamily="49" charset="0"/>
                        <a:buChar char="o"/>
                      </a:pPr>
                      <a:r>
                        <a:rPr lang="pt-PT" sz="3000" kern="12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Reduction</a:t>
                      </a:r>
                      <a:r>
                        <a:rPr lang="pt-PT" sz="30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3000" kern="12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of</a:t>
                      </a:r>
                      <a:r>
                        <a:rPr lang="pt-PT" sz="30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hospital </a:t>
                      </a:r>
                      <a:r>
                        <a:rPr lang="pt-PT" sz="3000" kern="12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admissions</a:t>
                      </a:r>
                      <a:r>
                        <a:rPr lang="pt-PT" sz="30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3000" kern="12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of</a:t>
                      </a:r>
                      <a:r>
                        <a:rPr lang="pt-PT" sz="30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3000" kern="12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patients</a:t>
                      </a:r>
                      <a:r>
                        <a:rPr lang="pt-PT" sz="30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3000" kern="12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with</a:t>
                      </a:r>
                      <a:r>
                        <a:rPr lang="pt-PT" sz="30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3000" kern="12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asthma</a:t>
                      </a:r>
                      <a:endParaRPr lang="pt-PT" sz="3000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342900" lvl="0" indent="-342900" algn="l">
                        <a:buFont typeface="Courier New" panose="02070309020205020404" pitchFamily="49" charset="0"/>
                        <a:buChar char="o"/>
                      </a:pPr>
                      <a:r>
                        <a:rPr lang="pt-PT" sz="3000" kern="12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Decrease</a:t>
                      </a:r>
                      <a:r>
                        <a:rPr lang="pt-PT" sz="30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in </a:t>
                      </a:r>
                      <a:r>
                        <a:rPr lang="pt-PT" sz="3000" kern="12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pt-PT" sz="30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3000" kern="12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severity</a:t>
                      </a:r>
                      <a:r>
                        <a:rPr lang="pt-PT" sz="30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3000" kern="12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of</a:t>
                      </a:r>
                      <a:r>
                        <a:rPr lang="pt-PT" sz="30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3000" kern="12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symptoms</a:t>
                      </a:r>
                      <a:r>
                        <a:rPr lang="pt-PT" sz="30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3000" kern="12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reported</a:t>
                      </a:r>
                      <a:r>
                        <a:rPr lang="pt-PT" sz="30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3000" kern="12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by</a:t>
                      </a:r>
                      <a:r>
                        <a:rPr lang="pt-PT" sz="30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3000" kern="12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patients</a:t>
                      </a:r>
                      <a:endParaRPr lang="en-GB" sz="3000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342900" lvl="0" indent="-342900" algn="l">
                        <a:buFont typeface="Courier New" panose="02070309020205020404" pitchFamily="49" charset="0"/>
                        <a:buChar char="o"/>
                      </a:pPr>
                      <a:endParaRPr lang="pt-PT" sz="3000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9535" marR="89535" marT="0" marB="0">
                    <a:solidFill>
                      <a:srgbClr val="4B8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283346"/>
                  </a:ext>
                </a:extLst>
              </a:tr>
            </a:tbl>
          </a:graphicData>
        </a:graphic>
      </p:graphicFrame>
      <p:pic>
        <p:nvPicPr>
          <p:cNvPr id="1026" name="Picture 2" descr="Kpi - ícones de profissões e empregos grátis">
            <a:extLst>
              <a:ext uri="{FF2B5EF4-FFF2-40B4-BE49-F238E27FC236}">
                <a16:creationId xmlns:a16="http://schemas.microsoft.com/office/drawing/2014/main" id="{5B20A38C-C5F9-69C6-B4E8-CCDC915EA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023" y="2247900"/>
            <a:ext cx="2362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802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60C66C76-4B3D-C727-C16F-1D01B6F2A6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455" y="596917"/>
            <a:ext cx="10874375" cy="553998"/>
          </a:xfrm>
        </p:spPr>
        <p:txBody>
          <a:bodyPr/>
          <a:lstStyle/>
          <a:p>
            <a:r>
              <a:rPr lang="en-GB" sz="4000" dirty="0">
                <a:solidFill>
                  <a:srgbClr val="427ADB"/>
                </a:solidFill>
              </a:rPr>
              <a:t>COST STRUCTURE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AE7B1D3B-9558-E351-3312-4A26D8DB1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394722"/>
              </p:ext>
            </p:extLst>
          </p:nvPr>
        </p:nvGraphicFramePr>
        <p:xfrm>
          <a:off x="585454" y="1828800"/>
          <a:ext cx="10430209" cy="3200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30209">
                  <a:extLst>
                    <a:ext uri="{9D8B030D-6E8A-4147-A177-3AD203B41FA5}">
                      <a16:colId xmlns:a16="http://schemas.microsoft.com/office/drawing/2014/main" val="4000447975"/>
                    </a:ext>
                  </a:extLst>
                </a:gridCol>
              </a:tblGrid>
              <a:tr h="2971800"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buFont typeface="Courier New" panose="02070309020205020404" pitchFamily="49" charset="0"/>
                        <a:buChar char="o"/>
                      </a:pPr>
                      <a:r>
                        <a:rPr lang="en-GB" sz="30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Development costs </a:t>
                      </a:r>
                    </a:p>
                    <a:p>
                      <a:pPr marL="1047750" lvl="0" indent="-349250" algn="l">
                        <a:lnSpc>
                          <a:spcPct val="100000"/>
                        </a:lnSpc>
                        <a:buFont typeface="Courier New" panose="02070309020205020404" pitchFamily="49" charset="0"/>
                        <a:buChar char="o"/>
                        <a:tabLst/>
                      </a:pPr>
                      <a:r>
                        <a:rPr lang="en-GB" sz="24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Planning</a:t>
                      </a:r>
                    </a:p>
                    <a:p>
                      <a:pPr marL="1047750" lvl="0" indent="-349250" algn="l">
                        <a:lnSpc>
                          <a:spcPct val="100000"/>
                        </a:lnSpc>
                        <a:buFont typeface="Courier New" panose="02070309020205020404" pitchFamily="49" charset="0"/>
                        <a:buChar char="o"/>
                        <a:tabLst/>
                      </a:pPr>
                      <a:r>
                        <a:rPr lang="en-GB" sz="24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Design</a:t>
                      </a:r>
                    </a:p>
                    <a:p>
                      <a:pPr marL="1047750" lvl="0" indent="-349250" algn="l">
                        <a:lnSpc>
                          <a:spcPct val="100000"/>
                        </a:lnSpc>
                        <a:buFont typeface="Courier New" panose="02070309020205020404" pitchFamily="49" charset="0"/>
                        <a:buChar char="o"/>
                        <a:tabLst/>
                      </a:pPr>
                      <a:r>
                        <a:rPr lang="en-GB" sz="24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Infrastructure</a:t>
                      </a:r>
                    </a:p>
                    <a:p>
                      <a:pPr marL="1047750" lvl="0" indent="-349250" algn="l">
                        <a:lnSpc>
                          <a:spcPct val="100000"/>
                        </a:lnSpc>
                        <a:buFont typeface="Courier New" panose="02070309020205020404" pitchFamily="49" charset="0"/>
                        <a:buChar char="o"/>
                        <a:tabLst/>
                      </a:pPr>
                      <a:r>
                        <a:rPr lang="en-GB" sz="24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Features</a:t>
                      </a:r>
                    </a:p>
                    <a:p>
                      <a:pPr marL="1047750" lvl="0" indent="-349250" algn="l">
                        <a:lnSpc>
                          <a:spcPct val="100000"/>
                        </a:lnSpc>
                        <a:buFont typeface="Courier New" panose="02070309020205020404" pitchFamily="49" charset="0"/>
                        <a:buChar char="o"/>
                        <a:tabLst/>
                      </a:pPr>
                      <a:r>
                        <a:rPr lang="en-GB" sz="24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Testing</a:t>
                      </a:r>
                      <a:endParaRPr lang="pt-PT" sz="2400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buFont typeface="Courier New" panose="02070309020205020404" pitchFamily="49" charset="0"/>
                        <a:buChar char="o"/>
                      </a:pPr>
                      <a:r>
                        <a:rPr lang="en-GB" sz="30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Maintenance costs</a:t>
                      </a:r>
                      <a:endParaRPr lang="pt-PT" sz="3000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buFont typeface="Courier New" panose="02070309020205020404" pitchFamily="49" charset="0"/>
                        <a:buChar char="o"/>
                      </a:pPr>
                      <a:r>
                        <a:rPr lang="en-GB" sz="30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Marketing costs</a:t>
                      </a:r>
                      <a:endParaRPr lang="pt-PT" sz="3000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9535" marR="89535" marT="0" marB="0">
                    <a:solidFill>
                      <a:srgbClr val="4B8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283346"/>
                  </a:ext>
                </a:extLst>
              </a:tr>
            </a:tbl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D75909AD-4929-D6D3-4A93-A3108AAEABE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29486" y="2467559"/>
            <a:ext cx="1987097" cy="1922882"/>
          </a:xfrm>
          <a:prstGeom prst="rect">
            <a:avLst/>
          </a:prstGeom>
          <a:solidFill>
            <a:srgbClr val="427ADB"/>
          </a:solidFill>
          <a:ln>
            <a:solidFill>
              <a:schemeClr val="accent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619686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AE7B1D3B-9558-E351-3312-4A26D8DB1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053110"/>
              </p:ext>
            </p:extLst>
          </p:nvPr>
        </p:nvGraphicFramePr>
        <p:xfrm>
          <a:off x="585455" y="1546473"/>
          <a:ext cx="10874375" cy="35951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74375">
                  <a:extLst>
                    <a:ext uri="{9D8B030D-6E8A-4147-A177-3AD203B41FA5}">
                      <a16:colId xmlns:a16="http://schemas.microsoft.com/office/drawing/2014/main" val="4000447975"/>
                    </a:ext>
                  </a:extLst>
                </a:gridCol>
              </a:tblGrid>
              <a:tr h="3595154">
                <a:tc>
                  <a:txBody>
                    <a:bodyPr/>
                    <a:lstStyle/>
                    <a:p>
                      <a:pPr algn="l"/>
                      <a:r>
                        <a:rPr lang="en-GB" sz="3000" b="1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Individuals:</a:t>
                      </a:r>
                      <a:endParaRPr lang="pt-PT" sz="3000" b="1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342900" lvl="0" indent="-342900" algn="l">
                        <a:buFont typeface="Courier New" panose="02070309020205020404" pitchFamily="49" charset="0"/>
                        <a:buChar char="o"/>
                      </a:pPr>
                      <a:r>
                        <a:rPr lang="en-GB" sz="30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Free app with basic features (with ads) </a:t>
                      </a:r>
                    </a:p>
                    <a:p>
                      <a:pPr marL="342900" lvl="0" indent="-342900" algn="l">
                        <a:buFont typeface="Courier New" panose="02070309020205020404" pitchFamily="49" charset="0"/>
                        <a:buChar char="o"/>
                      </a:pPr>
                      <a:r>
                        <a:rPr lang="en-GB" sz="30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Premium version with more features </a:t>
                      </a:r>
                    </a:p>
                    <a:p>
                      <a:pPr marL="987425" lvl="0" indent="-268288" algn="l">
                        <a:buFont typeface="Courier New" panose="02070309020205020404" pitchFamily="49" charset="0"/>
                        <a:buChar char="o"/>
                        <a:tabLst/>
                      </a:pPr>
                      <a:r>
                        <a:rPr lang="en-GB" sz="30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considers more personalized information; </a:t>
                      </a:r>
                    </a:p>
                    <a:p>
                      <a:pPr marL="987425" lvl="0" indent="-268288" algn="l">
                        <a:buFont typeface="Courier New" panose="02070309020205020404" pitchFamily="49" charset="0"/>
                        <a:buChar char="o"/>
                        <a:tabLst/>
                      </a:pPr>
                      <a:r>
                        <a:rPr lang="en-GB" sz="30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integrates with wearables.</a:t>
                      </a:r>
                      <a:endParaRPr lang="pt-PT" sz="3000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9535" marR="89535" marT="0" marB="0">
                    <a:solidFill>
                      <a:srgbClr val="4B8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283346"/>
                  </a:ext>
                </a:extLst>
              </a:tr>
            </a:tbl>
          </a:graphicData>
        </a:graphic>
      </p:graphicFrame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60C66C76-4B3D-C727-C16F-1D01B6F2A6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455" y="596917"/>
            <a:ext cx="10874375" cy="553998"/>
          </a:xfrm>
        </p:spPr>
        <p:txBody>
          <a:bodyPr/>
          <a:lstStyle/>
          <a:p>
            <a:r>
              <a:rPr lang="en-GB" sz="4000" dirty="0">
                <a:solidFill>
                  <a:srgbClr val="427ADB"/>
                </a:solidFill>
              </a:rPr>
              <a:t>REVENUE STRUCTURE</a:t>
            </a:r>
          </a:p>
        </p:txBody>
      </p:sp>
      <p:sp>
        <p:nvSpPr>
          <p:cNvPr id="4" name="AutoShape 2" descr="673,424 App Icon Illustrations &amp; Clip Art - iStock">
            <a:extLst>
              <a:ext uri="{FF2B5EF4-FFF2-40B4-BE49-F238E27FC236}">
                <a16:creationId xmlns:a16="http://schemas.microsoft.com/office/drawing/2014/main" id="{5093ED44-AEAA-C9A4-4493-A20C409882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02929" y="3429000"/>
            <a:ext cx="2775857" cy="277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E3A1D07-68B7-36F1-70F0-D6E6DAC18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2518" y="3186456"/>
            <a:ext cx="1276790" cy="1746250"/>
          </a:xfrm>
          <a:prstGeom prst="rect">
            <a:avLst/>
          </a:prstGeom>
          <a:effectLst>
            <a:reflection endPos="0" dir="5400000" sy="-100000" algn="bl" rotWithShape="0"/>
            <a:softEdge rad="123920"/>
          </a:effectLst>
        </p:spPr>
      </p:pic>
    </p:spTree>
    <p:extLst>
      <p:ext uri="{BB962C8B-B14F-4D97-AF65-F5344CB8AC3E}">
        <p14:creationId xmlns:p14="http://schemas.microsoft.com/office/powerpoint/2010/main" val="1082460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AE7B1D3B-9558-E351-3312-4A26D8DB1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988685"/>
              </p:ext>
            </p:extLst>
          </p:nvPr>
        </p:nvGraphicFramePr>
        <p:xfrm>
          <a:off x="585456" y="1546472"/>
          <a:ext cx="10642178" cy="49442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42178">
                  <a:extLst>
                    <a:ext uri="{9D8B030D-6E8A-4147-A177-3AD203B41FA5}">
                      <a16:colId xmlns:a16="http://schemas.microsoft.com/office/drawing/2014/main" val="4000447975"/>
                    </a:ext>
                  </a:extLst>
                </a:gridCol>
              </a:tblGrid>
              <a:tr h="4944269">
                <a:tc>
                  <a:txBody>
                    <a:bodyPr/>
                    <a:lstStyle/>
                    <a:p>
                      <a:pPr algn="l"/>
                      <a:r>
                        <a:rPr lang="en-GB" sz="3000" b="1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Partnership with established companies in the health market</a:t>
                      </a:r>
                      <a:endParaRPr lang="pt-PT" sz="3000" b="1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algn="l"/>
                      <a:endParaRPr lang="en-GB" sz="3000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GB" sz="3000" b="1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Healthcare institutions:</a:t>
                      </a:r>
                      <a:endParaRPr lang="pt-PT" sz="3000" b="1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342900" lvl="0" indent="-342900" algn="l">
                        <a:buFont typeface="Courier New" panose="02070309020205020404" pitchFamily="49" charset="0"/>
                        <a:buChar char="o"/>
                      </a:pPr>
                      <a:r>
                        <a:rPr lang="en-GB" sz="30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Commercial contract with healthcare institutions to offer the service to their patients with asthma</a:t>
                      </a:r>
                      <a:endParaRPr lang="pt-PT" sz="3000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342900" lvl="0" indent="-342900" algn="l">
                        <a:buFont typeface="Courier New" panose="02070309020205020404" pitchFamily="49" charset="0"/>
                        <a:buChar char="o"/>
                      </a:pPr>
                      <a:r>
                        <a:rPr lang="en-GB" sz="30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Maintenance contract </a:t>
                      </a:r>
                      <a:endParaRPr lang="pt-PT" sz="3000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9535" marR="89535" marT="0" marB="0">
                    <a:solidFill>
                      <a:srgbClr val="4B8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283346"/>
                  </a:ext>
                </a:extLst>
              </a:tr>
            </a:tbl>
          </a:graphicData>
        </a:graphic>
      </p:graphicFrame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60C66C76-4B3D-C727-C16F-1D01B6F2A6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455" y="596917"/>
            <a:ext cx="10874375" cy="553998"/>
          </a:xfrm>
        </p:spPr>
        <p:txBody>
          <a:bodyPr/>
          <a:lstStyle/>
          <a:p>
            <a:r>
              <a:rPr lang="en-GB" sz="4000" dirty="0">
                <a:solidFill>
                  <a:srgbClr val="427ADB"/>
                </a:solidFill>
              </a:rPr>
              <a:t>REVENUE STRUCTURE</a:t>
            </a:r>
          </a:p>
        </p:txBody>
      </p:sp>
      <p:sp>
        <p:nvSpPr>
          <p:cNvPr id="4" name="AutoShape 2" descr="673,424 App Icon Illustrations &amp; Clip Art - iStock">
            <a:extLst>
              <a:ext uri="{FF2B5EF4-FFF2-40B4-BE49-F238E27FC236}">
                <a16:creationId xmlns:a16="http://schemas.microsoft.com/office/drawing/2014/main" id="{5093ED44-AEAA-C9A4-4493-A20C409882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02929" y="3429000"/>
            <a:ext cx="2775857" cy="277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pic>
        <p:nvPicPr>
          <p:cNvPr id="2050" name="Picture 2" descr="How to Build a Community Around Your App">
            <a:extLst>
              <a:ext uri="{FF2B5EF4-FFF2-40B4-BE49-F238E27FC236}">
                <a16:creationId xmlns:a16="http://schemas.microsoft.com/office/drawing/2014/main" id="{DF075E98-1FAD-BEA4-570F-14C123EAF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929" y="4335411"/>
            <a:ext cx="3327168" cy="186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986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60C66C76-4B3D-C727-C16F-1D01B6F2A6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455" y="596917"/>
            <a:ext cx="10874375" cy="553998"/>
          </a:xfrm>
        </p:spPr>
        <p:txBody>
          <a:bodyPr/>
          <a:lstStyle/>
          <a:p>
            <a:r>
              <a:rPr lang="en-GB" sz="4000" dirty="0">
                <a:solidFill>
                  <a:srgbClr val="427ADB"/>
                </a:solidFill>
              </a:rPr>
              <a:t>CHANNELS </a:t>
            </a:r>
          </a:p>
        </p:txBody>
      </p:sp>
      <p:pic>
        <p:nvPicPr>
          <p:cNvPr id="5122" name="Picture 2" descr="Brand resources - How YouTube Works">
            <a:extLst>
              <a:ext uri="{FF2B5EF4-FFF2-40B4-BE49-F238E27FC236}">
                <a16:creationId xmlns:a16="http://schemas.microsoft.com/office/drawing/2014/main" id="{CCCC9F24-5A9F-FFEC-F23B-391D38070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835" y="1766225"/>
            <a:ext cx="2762426" cy="145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Twitter - Free social media icons">
            <a:extLst>
              <a:ext uri="{FF2B5EF4-FFF2-40B4-BE49-F238E27FC236}">
                <a16:creationId xmlns:a16="http://schemas.microsoft.com/office/drawing/2014/main" id="{C229A68A-BED7-9792-DDFA-8FACA6AD1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868" y="3360125"/>
            <a:ext cx="1415774" cy="141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E88C795-29EA-A937-8AC6-FDA80C89B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7900" y="1112601"/>
            <a:ext cx="2590054" cy="1927482"/>
          </a:xfrm>
          <a:prstGeom prst="rect">
            <a:avLst/>
          </a:prstGeom>
        </p:spPr>
      </p:pic>
      <p:pic>
        <p:nvPicPr>
          <p:cNvPr id="5128" name="Picture 8" descr="Medical professionals icon stock vector. Illustration of occupation -  85791651">
            <a:extLst>
              <a:ext uri="{FF2B5EF4-FFF2-40B4-BE49-F238E27FC236}">
                <a16:creationId xmlns:a16="http://schemas.microsoft.com/office/drawing/2014/main" id="{FCE9D49B-D013-4BD8-D676-79E11FFB6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665" y="335856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Linkedin - Free social media icons">
            <a:extLst>
              <a:ext uri="{FF2B5EF4-FFF2-40B4-BE49-F238E27FC236}">
                <a16:creationId xmlns:a16="http://schemas.microsoft.com/office/drawing/2014/main" id="{55BC539A-2E8D-C0E9-4BAA-82CEB2696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835" y="3985567"/>
            <a:ext cx="1718414" cy="171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3B055A0-38BA-41CA-8D61-7E746267860F}"/>
              </a:ext>
            </a:extLst>
          </p:cNvPr>
          <p:cNvSpPr txBox="1"/>
          <p:nvPr/>
        </p:nvSpPr>
        <p:spPr>
          <a:xfrm>
            <a:off x="1510749" y="5846736"/>
            <a:ext cx="105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LinkedIn</a:t>
            </a:r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5295DCB-7699-A522-BC86-207125B8B95C}"/>
              </a:ext>
            </a:extLst>
          </p:cNvPr>
          <p:cNvSpPr txBox="1"/>
          <p:nvPr/>
        </p:nvSpPr>
        <p:spPr>
          <a:xfrm>
            <a:off x="8093665" y="2712237"/>
            <a:ext cx="2116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Conferences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Scientific</a:t>
            </a:r>
            <a:r>
              <a:rPr lang="pt-PT" dirty="0"/>
              <a:t> </a:t>
            </a:r>
            <a:r>
              <a:rPr lang="pt-PT" dirty="0" err="1"/>
              <a:t>Societies</a:t>
            </a:r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5AA959C-02ED-AC83-F82E-5E4E81F2B43E}"/>
              </a:ext>
            </a:extLst>
          </p:cNvPr>
          <p:cNvSpPr txBox="1"/>
          <p:nvPr/>
        </p:nvSpPr>
        <p:spPr>
          <a:xfrm>
            <a:off x="8248791" y="5908762"/>
            <a:ext cx="254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Healthcare</a:t>
            </a:r>
            <a:r>
              <a:rPr lang="pt-PT" dirty="0"/>
              <a:t> </a:t>
            </a:r>
            <a:r>
              <a:rPr lang="pt-PT" dirty="0" err="1"/>
              <a:t>professionals</a:t>
            </a:r>
            <a:endParaRPr lang="pt-PT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39F9382-B625-F45E-10A0-7D1E7F541717}"/>
              </a:ext>
            </a:extLst>
          </p:cNvPr>
          <p:cNvSpPr txBox="1"/>
          <p:nvPr/>
        </p:nvSpPr>
        <p:spPr>
          <a:xfrm>
            <a:off x="4787981" y="4815485"/>
            <a:ext cx="105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Twitter</a:t>
            </a:r>
          </a:p>
        </p:txBody>
      </p:sp>
    </p:spTree>
    <p:extLst>
      <p:ext uri="{BB962C8B-B14F-4D97-AF65-F5344CB8AC3E}">
        <p14:creationId xmlns:p14="http://schemas.microsoft.com/office/powerpoint/2010/main" val="3290083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60C66C76-4B3D-C727-C16F-1D01B6F2A6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455" y="596917"/>
            <a:ext cx="10874375" cy="553998"/>
          </a:xfrm>
        </p:spPr>
        <p:txBody>
          <a:bodyPr/>
          <a:lstStyle/>
          <a:p>
            <a:r>
              <a:rPr lang="en-GB" sz="4000" dirty="0">
                <a:solidFill>
                  <a:srgbClr val="427ADB"/>
                </a:solidFill>
              </a:rPr>
              <a:t>PLANNING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2897D89E-7D20-1B2D-E42F-577D16B6FB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5677189"/>
              </p:ext>
            </p:extLst>
          </p:nvPr>
        </p:nvGraphicFramePr>
        <p:xfrm>
          <a:off x="464950" y="1571625"/>
          <a:ext cx="10994880" cy="46894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026861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174</Words>
  <Application>Microsoft Macintosh PowerPoint</Application>
  <PresentationFormat>Ecrã Panorâmico</PresentationFormat>
  <Paragraphs>42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Tema do Office</vt:lpstr>
      <vt:lpstr>    November 2023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November 2023</dc:title>
  <dc:creator>Joana Margarida Domingos Seringa</dc:creator>
  <cp:lastModifiedBy>Joana Margarida Domingos Seringa</cp:lastModifiedBy>
  <cp:revision>36</cp:revision>
  <dcterms:created xsi:type="dcterms:W3CDTF">2022-11-02T18:22:28Z</dcterms:created>
  <dcterms:modified xsi:type="dcterms:W3CDTF">2022-11-07T18:45:26Z</dcterms:modified>
</cp:coreProperties>
</file>