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71" r:id="rId5"/>
    <p:sldId id="266" r:id="rId6"/>
    <p:sldId id="265" r:id="rId7"/>
    <p:sldId id="267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9" r:id="rId22"/>
    <p:sldId id="270" r:id="rId23"/>
    <p:sldId id="262" r:id="rId24"/>
    <p:sldId id="27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78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21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974A-6F3F-403D-96AE-FD61C2A2709D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A3334-4A89-4219-BBD7-276A6C36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Stock Price using WSJ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Junting</a:t>
            </a:r>
            <a:r>
              <a:rPr lang="en-US" dirty="0" smtClean="0"/>
              <a:t> Ma, </a:t>
            </a:r>
            <a:r>
              <a:rPr lang="en-US" dirty="0" err="1" smtClean="0"/>
              <a:t>Yineng</a:t>
            </a:r>
            <a:r>
              <a:rPr lang="en-US" dirty="0" smtClean="0"/>
              <a:t> </a:t>
            </a:r>
            <a:r>
              <a:rPr lang="en-US" dirty="0" err="1" smtClean="0"/>
              <a:t>Liu,Yong</a:t>
            </a:r>
            <a:r>
              <a:rPr lang="en-US" dirty="0" smtClean="0"/>
              <a:t> </a:t>
            </a:r>
            <a:r>
              <a:rPr lang="en-US" dirty="0" err="1" smtClean="0"/>
              <a:t>Wang,Wanru</a:t>
            </a:r>
            <a:r>
              <a:rPr lang="en-US" dirty="0" smtClean="0"/>
              <a:t> </a:t>
            </a:r>
            <a:r>
              <a:rPr lang="en-US" dirty="0" err="1" smtClean="0"/>
              <a:t>Shao,Ziyue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833" y="12296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Overview of stock price data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553" b="7553"/>
          <a:stretch>
            <a:fillRect/>
          </a:stretch>
        </p:blipFill>
        <p:spPr>
          <a:xfrm>
            <a:off x="1877505" y="1892431"/>
            <a:ext cx="8229600" cy="3580379"/>
          </a:xfrm>
        </p:spPr>
      </p:pic>
      <p:sp>
        <p:nvSpPr>
          <p:cNvPr id="5" name="TextBox 4"/>
          <p:cNvSpPr txBox="1"/>
          <p:nvPr/>
        </p:nvSpPr>
        <p:spPr>
          <a:xfrm>
            <a:off x="2376160" y="5548233"/>
            <a:ext cx="783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Outliers: -4.600579 -4.517768 -4.544040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4505" y="2369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 Article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of word frequencies</a:t>
            </a:r>
          </a:p>
          <a:p>
            <a:r>
              <a:rPr lang="en-US" dirty="0" smtClean="0"/>
              <a:t>Lasso Regression</a:t>
            </a:r>
          </a:p>
          <a:p>
            <a:r>
              <a:rPr lang="en-US" dirty="0" smtClean="0"/>
              <a:t>Principal Component Regression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4505" y="2369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 Article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97" y="1092834"/>
            <a:ext cx="6826462" cy="550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521334"/>
            <a:ext cx="10927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word frequencies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a regularized linear regression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     Use cross validation to choose </a:t>
            </a:r>
            <a:r>
              <a:rPr lang="en-US" sz="2400" dirty="0" err="1"/>
              <a:t>λ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64" y="2645934"/>
            <a:ext cx="5023242" cy="12424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4505" y="2369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Lasso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6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7639"/>
            <a:ext cx="8061048" cy="35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13463"/>
            <a:ext cx="8949967" cy="1136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2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11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Principal Component Regression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06" y="2160588"/>
            <a:ext cx="6784625" cy="3881437"/>
          </a:xfrm>
        </p:spPr>
      </p:pic>
    </p:spTree>
    <p:extLst>
      <p:ext uri="{BB962C8B-B14F-4D97-AF65-F5344CB8AC3E}">
        <p14:creationId xmlns:p14="http://schemas.microsoft.com/office/powerpoint/2010/main" val="9849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8673" y="2160588"/>
            <a:ext cx="5794692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Errors for Top1-300 PCs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0" y="1270000"/>
            <a:ext cx="7903358" cy="4832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8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Errors for Top1-50 PCs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5" y="1270000"/>
            <a:ext cx="7561658" cy="4932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8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Errors for Top1-50 PCs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" y="1270000"/>
            <a:ext cx="7873246" cy="47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7890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Preprocess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Exploratory Analysis of the </a:t>
            </a:r>
            <a:r>
              <a:rPr lang="en-US" dirty="0" smtClean="0"/>
              <a:t>Titles: Use titles of the articles to find topics of these reports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Full Article Analysis: Use full </a:t>
            </a:r>
            <a:r>
              <a:rPr lang="en-US" dirty="0"/>
              <a:t>articles to predict the stock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Sentiment Analysis: Use </a:t>
            </a:r>
            <a:r>
              <a:rPr lang="en-US" dirty="0"/>
              <a:t>sentiment analysis to predict the stock price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" y="434597"/>
            <a:ext cx="8839061" cy="5921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2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downloaded two dictionaries of positive and negative words.</a:t>
            </a:r>
          </a:p>
          <a:p>
            <a:r>
              <a:rPr lang="en-US" dirty="0" smtClean="0"/>
              <a:t>We used these words as “word variables” and full articles to generate a new document term matrix.</a:t>
            </a:r>
          </a:p>
          <a:p>
            <a:r>
              <a:rPr lang="en-US" dirty="0" smtClean="0"/>
              <a:t>We used stock prices as our response variables, and ran a LASSO regression.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5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97179"/>
            <a:ext cx="3249407" cy="5867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67" y="680142"/>
            <a:ext cx="3833610" cy="57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4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65" y="1904198"/>
            <a:ext cx="8902045" cy="4876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40681"/>
            <a:ext cx="10515600" cy="614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cross validation to choose the best Lambda for our regression.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2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4" name="图片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6" y="3344371"/>
            <a:ext cx="9662474" cy="1354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879318" cy="1005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are the most important words the LASSO regression selected for fitting the model.</a:t>
            </a:r>
          </a:p>
          <a:p>
            <a:r>
              <a:rPr lang="en-US" dirty="0" smtClean="0"/>
              <a:t>We could see most of them are negative words.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4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things we could mine from news reports.</a:t>
            </a:r>
          </a:p>
          <a:p>
            <a:r>
              <a:rPr lang="en-US" dirty="0" smtClean="0"/>
              <a:t>The data mined from reports about a certain company is highly correlated with the company’s stock price.</a:t>
            </a:r>
          </a:p>
          <a:p>
            <a:r>
              <a:rPr lang="en-US" dirty="0" smtClean="0"/>
              <a:t>We could even use these data to predict the trend of stock price, which could </a:t>
            </a:r>
            <a:r>
              <a:rPr lang="en-US" smtClean="0"/>
              <a:t>be served as </a:t>
            </a:r>
            <a:r>
              <a:rPr lang="en-US" dirty="0" smtClean="0"/>
              <a:t>a guidance of our buying and selling stocks and evaluating the development of a company.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2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file contains </a:t>
            </a:r>
            <a:r>
              <a:rPr lang="en-US" altLang="zh-CN" dirty="0"/>
              <a:t>six</a:t>
            </a:r>
            <a:r>
              <a:rPr lang="en-US" dirty="0" smtClean="0"/>
              <a:t>-months </a:t>
            </a:r>
            <a:r>
              <a:rPr lang="en-US" dirty="0" smtClean="0"/>
              <a:t>worth of Dow Jones Newswires </a:t>
            </a:r>
            <a:r>
              <a:rPr lang="en-US" dirty="0" err="1" smtClean="0"/>
              <a:t>data,which</a:t>
            </a:r>
            <a:r>
              <a:rPr lang="en-US" dirty="0" smtClean="0"/>
              <a:t> delivers comprehensive business and market information.</a:t>
            </a:r>
          </a:p>
          <a:p>
            <a:r>
              <a:rPr lang="en-US" dirty="0" smtClean="0"/>
              <a:t>We read  the raw file into a .csv file with python, which contains variables like the </a:t>
            </a:r>
            <a:r>
              <a:rPr lang="en-US" dirty="0"/>
              <a:t>ID of the </a:t>
            </a:r>
            <a:r>
              <a:rPr lang="en-US" dirty="0" smtClean="0"/>
              <a:t>articles, the date of  the articles, titles of the articles, companies mentioned in the articles, the source and the contents. </a:t>
            </a:r>
          </a:p>
          <a:p>
            <a:r>
              <a:rPr lang="en-US" dirty="0" smtClean="0"/>
              <a:t>Using python, we read each article into a </a:t>
            </a:r>
            <a:r>
              <a:rPr lang="en-US" dirty="0"/>
              <a:t>separate txt </a:t>
            </a:r>
            <a:r>
              <a:rPr lang="en-US" dirty="0" smtClean="0"/>
              <a:t>file, each title into a separate txt file and stored the files respectively in a article folder and a title folder.</a:t>
            </a:r>
          </a:p>
          <a:p>
            <a:r>
              <a:rPr lang="en-US" dirty="0" smtClean="0"/>
              <a:t>We cleaned all these files, such as transforming uppercase to lowercase, deleting stop words, and removing punctuations and so forth.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0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the </a:t>
            </a:r>
            <a:r>
              <a:rPr lang="en-US" dirty="0"/>
              <a:t>data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full articles, we </a:t>
            </a:r>
            <a:r>
              <a:rPr lang="en-US" dirty="0"/>
              <a:t>made document term </a:t>
            </a:r>
            <a:r>
              <a:rPr lang="en-US" dirty="0" smtClean="0"/>
              <a:t>matrixes </a:t>
            </a:r>
            <a:r>
              <a:rPr lang="en-US" dirty="0"/>
              <a:t>out of </a:t>
            </a:r>
            <a:r>
              <a:rPr lang="en-US" dirty="0" smtClean="0"/>
              <a:t>the </a:t>
            </a:r>
            <a:r>
              <a:rPr lang="en-US" dirty="0"/>
              <a:t>cleaned files and deleted the words with </a:t>
            </a:r>
            <a:r>
              <a:rPr lang="en-US" dirty="0" smtClean="0"/>
              <a:t>column frequencies less </a:t>
            </a:r>
            <a:r>
              <a:rPr lang="en-US" dirty="0"/>
              <a:t>than 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combined word frequencies of articles published on the same day.</a:t>
            </a:r>
          </a:p>
          <a:p>
            <a:r>
              <a:rPr lang="en-US" dirty="0" smtClean="0"/>
              <a:t>We bind  stock prices with our document term matrixes, generating a large data frame using date as index.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9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the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152" y="359041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74" y="2831585"/>
            <a:ext cx="7636422" cy="363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5514" y="1506022"/>
            <a:ext cx="682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Plot frequencies of words in titles</a:t>
            </a:r>
          </a:p>
        </p:txBody>
      </p:sp>
    </p:spTree>
    <p:extLst>
      <p:ext uri="{BB962C8B-B14F-4D97-AF65-F5344CB8AC3E}">
        <p14:creationId xmlns:p14="http://schemas.microsoft.com/office/powerpoint/2010/main" val="17672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78" y="1690688"/>
            <a:ext cx="5620893" cy="562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the Titles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55247" y="4036358"/>
            <a:ext cx="4134932" cy="3095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59203" y="3682120"/>
            <a:ext cx="5483643" cy="45248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29078"/>
            <a:ext cx="682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Plot frequencies of words in titles</a:t>
            </a: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94" y="2104180"/>
            <a:ext cx="4585050" cy="458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the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0984" y="5441715"/>
            <a:ext cx="11298822" cy="4577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14" y="1506022"/>
            <a:ext cx="682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Generate </a:t>
            </a:r>
            <a:r>
              <a:rPr lang="en-US" sz="2800" dirty="0" err="1"/>
              <a:t>Wordcloud</a:t>
            </a:r>
            <a:endParaRPr lang="en-US" sz="2800" dirty="0"/>
          </a:p>
        </p:txBody>
      </p:sp>
      <p:pic>
        <p:nvPicPr>
          <p:cNvPr id="3074" name="图片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728" y="2168716"/>
            <a:ext cx="9443214" cy="447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06" y="1690688"/>
            <a:ext cx="5663057" cy="564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2632" y="2238438"/>
            <a:ext cx="327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min.freq</a:t>
            </a:r>
            <a:r>
              <a:rPr lang="en-US" sz="2400" dirty="0" smtClean="0"/>
              <a:t>=500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4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1746177"/>
            <a:ext cx="10750296" cy="513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the Titles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514" y="1506022"/>
            <a:ext cx="957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Plot associations between </a:t>
            </a:r>
            <a:r>
              <a:rPr lang="en-US" sz="2800" dirty="0" smtClean="0"/>
              <a:t>words (</a:t>
            </a:r>
            <a:r>
              <a:rPr lang="en-US" sz="2800" dirty="0" err="1" smtClean="0"/>
              <a:t>lowfreq</a:t>
            </a:r>
            <a:r>
              <a:rPr lang="en-US" sz="2800" dirty="0" smtClean="0"/>
              <a:t>=500, </a:t>
            </a:r>
            <a:r>
              <a:rPr lang="en-US" sz="2800" dirty="0" err="1" smtClean="0"/>
              <a:t>cor</a:t>
            </a:r>
            <a:r>
              <a:rPr lang="en-US" sz="2800" dirty="0" smtClean="0"/>
              <a:t>=0.01)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6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0" y="267601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-128017"/>
            <a:ext cx="7635240" cy="710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4927" y="1429078"/>
            <a:ext cx="373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</a:t>
            </a:r>
            <a:r>
              <a:rPr lang="en-US" sz="2800" dirty="0" err="1" smtClean="0"/>
              <a:t>owfreq</a:t>
            </a:r>
            <a:r>
              <a:rPr lang="en-US" sz="2800" dirty="0" smtClean="0"/>
              <a:t>=800, </a:t>
            </a:r>
            <a:r>
              <a:rPr lang="en-US" sz="2800" dirty="0" err="1" smtClean="0"/>
              <a:t>cor</a:t>
            </a:r>
            <a:r>
              <a:rPr lang="en-US" sz="2800" dirty="0" smtClean="0"/>
              <a:t>=0.01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3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913</TotalTime>
  <Words>522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华文新魏</vt:lpstr>
      <vt:lpstr>Arial</vt:lpstr>
      <vt:lpstr>Trebuchet MS</vt:lpstr>
      <vt:lpstr>Wingdings 3</vt:lpstr>
      <vt:lpstr>Facet</vt:lpstr>
      <vt:lpstr>Predicting Stock Price using WSJ Report</vt:lpstr>
      <vt:lpstr>Procedures</vt:lpstr>
      <vt:lpstr>Preprocessing the data </vt:lpstr>
      <vt:lpstr>Preprocessing the data </vt:lpstr>
      <vt:lpstr>Exploratory Analysis of the Titles</vt:lpstr>
      <vt:lpstr>Exploratory Analysis of the Titles</vt:lpstr>
      <vt:lpstr>Exploratory Analysis of the Titles</vt:lpstr>
      <vt:lpstr>Exploratory Analysis of the Titles</vt:lpstr>
      <vt:lpstr> </vt:lpstr>
      <vt:lpstr>Overview of stock price data</vt:lpstr>
      <vt:lpstr>PowerPoint Presentation</vt:lpstr>
      <vt:lpstr>Overview of word frequencies </vt:lpstr>
      <vt:lpstr>PowerPoint Presentation</vt:lpstr>
      <vt:lpstr>Outputs</vt:lpstr>
      <vt:lpstr>Principal Component Regression </vt:lpstr>
      <vt:lpstr>Outputs</vt:lpstr>
      <vt:lpstr>Test Errors for Top1-300 PCs</vt:lpstr>
      <vt:lpstr>Test Errors for Top1-50 PCs</vt:lpstr>
      <vt:lpstr>Test Errors for Top1-50 PCs</vt:lpstr>
      <vt:lpstr>PowerPoint Presentation</vt:lpstr>
      <vt:lpstr>Sentiment Analysis</vt:lpstr>
      <vt:lpstr>PowerPoint Presentation</vt:lpstr>
      <vt:lpstr>Sentiment Analysis</vt:lpstr>
      <vt:lpstr>Sentiment 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Wanru Shao</dc:creator>
  <cp:lastModifiedBy>Wanru Shao</cp:lastModifiedBy>
  <cp:revision>38</cp:revision>
  <dcterms:created xsi:type="dcterms:W3CDTF">2015-11-15T03:20:28Z</dcterms:created>
  <dcterms:modified xsi:type="dcterms:W3CDTF">2015-11-15T19:32:10Z</dcterms:modified>
</cp:coreProperties>
</file>