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9" r:id="rId7"/>
    <p:sldId id="266" r:id="rId8"/>
    <p:sldId id="263" r:id="rId9"/>
  </p:sldIdLst>
  <p:sldSz cx="9144000" cy="5143500" type="screen16x9"/>
  <p:notesSz cx="6858000" cy="9144000"/>
  <p:embeddedFontLst>
    <p:embeddedFont>
      <p:font typeface="Montserrat" panose="020B0604020202020204" charset="0"/>
      <p:regular r:id="rId11"/>
      <p:bold r:id="rId12"/>
      <p:italic r:id="rId13"/>
      <p:boldItalic r:id="rId14"/>
    </p:embeddedFont>
    <p:embeddedFont>
      <p:font typeface="La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p:scale>
          <a:sx n="110" d="100"/>
          <a:sy n="110" d="100"/>
        </p:scale>
        <p:origin x="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Requests and pandas module -&gt; help users to obtain the file needed without downloading it in advanced.</a:t>
            </a:r>
            <a:endParaRPr/>
          </a:p>
          <a:p>
            <a:pPr marL="0" lvl="0" indent="0">
              <a:spcBef>
                <a:spcPts val="0"/>
              </a:spcBef>
              <a:spcAft>
                <a:spcPts val="0"/>
              </a:spcAft>
              <a:buNone/>
            </a:pPr>
            <a:r>
              <a:rPr lang="en-GB"/>
              <a:t>After we read the data into the dataframe, we will obtain the table above, which shows that there are 14 columns in our data, which indicates that there are 14 features that we will be able to work with.</a:t>
            </a:r>
            <a:endParaRPr/>
          </a:p>
          <a:p>
            <a:pPr marL="0" lvl="0" indent="0">
              <a:spcBef>
                <a:spcPts val="0"/>
              </a:spcBef>
              <a:spcAft>
                <a:spcPts val="0"/>
              </a:spcAft>
              <a:buNone/>
            </a:pPr>
            <a:r>
              <a:rPr lang="en-GB"/>
              <a:t>When we print the shape of the data, we can also see that there are 506 rows, which means we have 506 data points to work with.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Test 3 steps, everything is (1,1) -&gt; centred.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Test 3 steps, everything is (1,1) -&gt; centred.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562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acOPunky/CE9010_201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Group 01:</a:t>
            </a:r>
            <a:endParaRPr dirty="0"/>
          </a:p>
        </p:txBody>
      </p:sp>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Group members: Jazlyn Chuah, Zachary Lim, Teo Hwee Leng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1: Identify a data problem to solve</a:t>
            </a:r>
            <a:endParaRPr b="1" dirty="0">
              <a:solidFill>
                <a:srgbClr val="FFFF00"/>
              </a:solidFill>
            </a:endParaRPr>
          </a:p>
        </p:txBody>
      </p:sp>
      <p:sp>
        <p:nvSpPr>
          <p:cNvPr id="141" name="Shape 141"/>
          <p:cNvSpPr txBox="1">
            <a:spLocks noGrp="1"/>
          </p:cNvSpPr>
          <p:nvPr>
            <p:ph type="body" idx="1"/>
          </p:nvPr>
        </p:nvSpPr>
        <p:spPr>
          <a:xfrm>
            <a:off x="1120291" y="1661641"/>
            <a:ext cx="797409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data from UCI Machine Learning Repository (publicly available)</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What interested us: Boston Housing Data Set</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Good dataset to use to learn Data Science </a:t>
            </a:r>
            <a:endParaRPr sz="2400" dirty="0">
              <a:latin typeface="Montserrat" panose="020B0604020202020204" charset="0"/>
            </a:endParaRPr>
          </a:p>
          <a:p>
            <a:pPr marL="457200" lvl="0" indent="-381000">
              <a:spcBef>
                <a:spcPts val="0"/>
              </a:spcBef>
              <a:spcAft>
                <a:spcPts val="0"/>
              </a:spcAft>
              <a:buSzPts val="2400"/>
              <a:buChar char="●"/>
            </a:pPr>
            <a:r>
              <a:rPr lang="en-GB" sz="2400" dirty="0">
                <a:latin typeface="Montserrat" panose="020B0604020202020204" charset="0"/>
              </a:rPr>
              <a:t>Objective: Predicting housing prices in Boston</a:t>
            </a:r>
            <a:endParaRPr sz="2400" dirty="0">
              <a:latin typeface="Montserrat"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2: Data Acquisition</a:t>
            </a:r>
            <a:endParaRPr b="1" dirty="0">
              <a:solidFill>
                <a:srgbClr val="FFFF00"/>
              </a:solidFill>
            </a:endParaRPr>
          </a:p>
        </p:txBody>
      </p:sp>
      <p:sp>
        <p:nvSpPr>
          <p:cNvPr id="147" name="Shape 1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requests and pandas</a:t>
            </a:r>
            <a:endParaRPr sz="2400" dirty="0">
              <a:latin typeface="Montserrat" panose="020B0604020202020204" charset="0"/>
            </a:endParaRPr>
          </a:p>
        </p:txBody>
      </p:sp>
      <p:pic>
        <p:nvPicPr>
          <p:cNvPr id="148" name="Shape 148"/>
          <p:cNvPicPr preferRelativeResize="0"/>
          <p:nvPr/>
        </p:nvPicPr>
        <p:blipFill>
          <a:blip r:embed="rId3">
            <a:alphaModFix/>
          </a:blip>
          <a:stretch>
            <a:fillRect/>
          </a:stretch>
        </p:blipFill>
        <p:spPr>
          <a:xfrm>
            <a:off x="724963" y="2423625"/>
            <a:ext cx="8183976" cy="2055125"/>
          </a:xfrm>
          <a:prstGeom prst="rect">
            <a:avLst/>
          </a:prstGeom>
          <a:noFill/>
          <a:ln>
            <a:noFill/>
          </a:ln>
        </p:spPr>
      </p:pic>
      <p:pic>
        <p:nvPicPr>
          <p:cNvPr id="149" name="Shape 149"/>
          <p:cNvPicPr preferRelativeResize="0"/>
          <p:nvPr/>
        </p:nvPicPr>
        <p:blipFill>
          <a:blip r:embed="rId4">
            <a:alphaModFix/>
          </a:blip>
          <a:stretch>
            <a:fillRect/>
          </a:stretch>
        </p:blipFill>
        <p:spPr>
          <a:xfrm>
            <a:off x="6192652" y="1091875"/>
            <a:ext cx="2716300" cy="10573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169909" y="4430"/>
            <a:ext cx="7725997"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55" name="Shape 155"/>
          <p:cNvSpPr txBox="1">
            <a:spLocks noGrp="1"/>
          </p:cNvSpPr>
          <p:nvPr>
            <p:ph type="body" idx="1"/>
          </p:nvPr>
        </p:nvSpPr>
        <p:spPr>
          <a:xfrm>
            <a:off x="952346" y="393231"/>
            <a:ext cx="7471619" cy="3589337"/>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sz="2000" dirty="0">
                <a:latin typeface="Montserrat" panose="020B0604020202020204" charset="0"/>
              </a:rPr>
              <a:t>Check for missing values</a:t>
            </a:r>
            <a:endParaRPr sz="2000" dirty="0">
              <a:latin typeface="Montserrat" panose="020B0604020202020204" charset="0"/>
            </a:endParaRPr>
          </a:p>
          <a:p>
            <a:pPr marL="457200" lvl="0" indent="-311150" rtl="0">
              <a:spcBef>
                <a:spcPts val="0"/>
              </a:spcBef>
              <a:spcAft>
                <a:spcPts val="0"/>
              </a:spcAft>
              <a:buSzPts val="1300"/>
              <a:buChar char="●"/>
            </a:pPr>
            <a:r>
              <a:rPr lang="en-GB" sz="2000" dirty="0">
                <a:latin typeface="Montserrat" panose="020B0604020202020204" charset="0"/>
              </a:rPr>
              <a:t>Analyse target column: ‘MEDV’</a:t>
            </a:r>
            <a:endParaRPr sz="2000" dirty="0">
              <a:latin typeface="Montserrat" panose="020B0604020202020204" charset="0"/>
            </a:endParaRPr>
          </a:p>
          <a:p>
            <a:pPr marL="457200" lvl="0" indent="-311150">
              <a:spcBef>
                <a:spcPts val="0"/>
              </a:spcBef>
              <a:spcAft>
                <a:spcPts val="0"/>
              </a:spcAft>
              <a:buSzPts val="1300"/>
              <a:buChar char="●"/>
            </a:pPr>
            <a:r>
              <a:rPr lang="en-GB" sz="2000" dirty="0">
                <a:latin typeface="Montserrat" panose="020B0604020202020204" charset="0"/>
              </a:rPr>
              <a:t>Visualisation plots (histogram and heatmap)</a:t>
            </a:r>
            <a:endParaRPr sz="2000" dirty="0">
              <a:latin typeface="Montserrat" panose="020B0604020202020204" charset="0"/>
            </a:endParaRPr>
          </a:p>
        </p:txBody>
      </p:sp>
      <p:pic>
        <p:nvPicPr>
          <p:cNvPr id="156" name="Shape 156"/>
          <p:cNvPicPr preferRelativeResize="0"/>
          <p:nvPr/>
        </p:nvPicPr>
        <p:blipFill>
          <a:blip r:embed="rId3">
            <a:alphaModFix/>
          </a:blip>
          <a:stretch>
            <a:fillRect/>
          </a:stretch>
        </p:blipFill>
        <p:spPr>
          <a:xfrm>
            <a:off x="206417" y="1772770"/>
            <a:ext cx="2647824" cy="2122675"/>
          </a:xfrm>
          <a:prstGeom prst="rect">
            <a:avLst/>
          </a:prstGeom>
          <a:noFill/>
          <a:ln>
            <a:noFill/>
          </a:ln>
        </p:spPr>
      </p:pic>
      <p:sp>
        <p:nvSpPr>
          <p:cNvPr id="157" name="Shape 157"/>
          <p:cNvSpPr txBox="1"/>
          <p:nvPr/>
        </p:nvSpPr>
        <p:spPr>
          <a:xfrm>
            <a:off x="0" y="3895445"/>
            <a:ext cx="2115603" cy="234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Distribution of ‘MEDV’</a:t>
            </a:r>
            <a:endParaRPr sz="2400" dirty="0">
              <a:solidFill>
                <a:srgbClr val="FFFFFF"/>
              </a:solidFill>
              <a:latin typeface="Montserrat" panose="020B0604020202020204" charset="0"/>
            </a:endParaRPr>
          </a:p>
        </p:txBody>
      </p:sp>
      <p:pic>
        <p:nvPicPr>
          <p:cNvPr id="158" name="Shape 158"/>
          <p:cNvPicPr preferRelativeResize="0"/>
          <p:nvPr/>
        </p:nvPicPr>
        <p:blipFill>
          <a:blip r:embed="rId4">
            <a:alphaModFix/>
          </a:blip>
          <a:stretch>
            <a:fillRect/>
          </a:stretch>
        </p:blipFill>
        <p:spPr>
          <a:xfrm>
            <a:off x="2934587" y="1708299"/>
            <a:ext cx="4338084" cy="3359888"/>
          </a:xfrm>
          <a:prstGeom prst="rect">
            <a:avLst/>
          </a:prstGeom>
          <a:noFill/>
          <a:ln>
            <a:noFill/>
          </a:ln>
        </p:spPr>
      </p:pic>
      <p:sp>
        <p:nvSpPr>
          <p:cNvPr id="159" name="Shape 159"/>
          <p:cNvSpPr txBox="1"/>
          <p:nvPr/>
        </p:nvSpPr>
        <p:spPr>
          <a:xfrm>
            <a:off x="7078779" y="2887243"/>
            <a:ext cx="2225749"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000" dirty="0">
                <a:solidFill>
                  <a:srgbClr val="FFFFFF"/>
                </a:solidFill>
                <a:latin typeface="Montserrat" panose="020B0604020202020204" charset="0"/>
              </a:rPr>
              <a:t>Heatmap generated to study correlation between features</a:t>
            </a:r>
            <a:endParaRPr sz="20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6FBFAE30-20C6-461D-BCA1-BAE3D1BE6E68}"/>
              </a:ext>
            </a:extLst>
          </p:cNvPr>
          <p:cNvSpPr/>
          <p:nvPr/>
        </p:nvSpPr>
        <p:spPr>
          <a:xfrm>
            <a:off x="2074983" y="4044098"/>
            <a:ext cx="233916" cy="49531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3" name="Arrow: Left 2">
            <a:extLst>
              <a:ext uri="{FF2B5EF4-FFF2-40B4-BE49-F238E27FC236}">
                <a16:creationId xmlns:a16="http://schemas.microsoft.com/office/drawing/2014/main" id="{9836FF2F-75D8-49E5-8C94-3B971712641F}"/>
              </a:ext>
            </a:extLst>
          </p:cNvPr>
          <p:cNvSpPr/>
          <p:nvPr/>
        </p:nvSpPr>
        <p:spPr>
          <a:xfrm>
            <a:off x="7619714" y="2210102"/>
            <a:ext cx="772632" cy="32182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192322" y="20823"/>
            <a:ext cx="7598407"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65" name="Shape 165"/>
          <p:cNvSpPr txBox="1">
            <a:spLocks noGrp="1"/>
          </p:cNvSpPr>
          <p:nvPr>
            <p:ph type="body" idx="1"/>
          </p:nvPr>
        </p:nvSpPr>
        <p:spPr>
          <a:xfrm>
            <a:off x="-77971" y="1297376"/>
            <a:ext cx="3912780" cy="2847961"/>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Pair plots / Scatter plots:</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‘RM’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‘LSTAT’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‘PTRATIO      ‘MEDV’</a:t>
            </a:r>
          </a:p>
        </p:txBody>
      </p:sp>
      <p:pic>
        <p:nvPicPr>
          <p:cNvPr id="166" name="Shape 166"/>
          <p:cNvPicPr preferRelativeResize="0"/>
          <p:nvPr/>
        </p:nvPicPr>
        <p:blipFill>
          <a:blip r:embed="rId3">
            <a:alphaModFix/>
          </a:blip>
          <a:stretch>
            <a:fillRect/>
          </a:stretch>
        </p:blipFill>
        <p:spPr>
          <a:xfrm>
            <a:off x="3714937" y="489098"/>
            <a:ext cx="5379444" cy="4654402"/>
          </a:xfrm>
          <a:prstGeom prst="rect">
            <a:avLst/>
          </a:prstGeom>
          <a:noFill/>
          <a:ln>
            <a:noFill/>
          </a:ln>
        </p:spPr>
      </p:pic>
      <p:sp>
        <p:nvSpPr>
          <p:cNvPr id="167" name="Shape 167"/>
          <p:cNvSpPr txBox="1"/>
          <p:nvPr/>
        </p:nvSpPr>
        <p:spPr>
          <a:xfrm>
            <a:off x="629228" y="4507790"/>
            <a:ext cx="2668500"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Pair plots</a:t>
            </a:r>
            <a:endParaRPr sz="2400" dirty="0">
              <a:solidFill>
                <a:srgbClr val="FFFFFF"/>
              </a:solidFill>
              <a:latin typeface="Montserrat" panose="020B0604020202020204" charset="0"/>
            </a:endParaRPr>
          </a:p>
        </p:txBody>
      </p:sp>
      <p:sp>
        <p:nvSpPr>
          <p:cNvPr id="168" name="Shape 168"/>
          <p:cNvSpPr txBox="1"/>
          <p:nvPr/>
        </p:nvSpPr>
        <p:spPr>
          <a:xfrm>
            <a:off x="-77971" y="2791017"/>
            <a:ext cx="3587700" cy="914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Char char="●"/>
            </a:pPr>
            <a:endParaRPr sz="18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702C8F56-207E-406F-969C-AC0028ABE0F8}"/>
              </a:ext>
            </a:extLst>
          </p:cNvPr>
          <p:cNvSpPr/>
          <p:nvPr/>
        </p:nvSpPr>
        <p:spPr>
          <a:xfrm>
            <a:off x="886047" y="1744626"/>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2" name="Arrow: Up 11">
            <a:extLst>
              <a:ext uri="{FF2B5EF4-FFF2-40B4-BE49-F238E27FC236}">
                <a16:creationId xmlns:a16="http://schemas.microsoft.com/office/drawing/2014/main" id="{A34A79A3-75DE-4765-BDE6-236471D0FB1C}"/>
              </a:ext>
            </a:extLst>
          </p:cNvPr>
          <p:cNvSpPr/>
          <p:nvPr/>
        </p:nvSpPr>
        <p:spPr>
          <a:xfrm>
            <a:off x="1963478" y="174462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3" name="Arrow: Up 12">
            <a:extLst>
              <a:ext uri="{FF2B5EF4-FFF2-40B4-BE49-F238E27FC236}">
                <a16:creationId xmlns:a16="http://schemas.microsoft.com/office/drawing/2014/main" id="{C938382C-8DF8-419B-ADAB-100A045486C8}"/>
              </a:ext>
            </a:extLst>
          </p:cNvPr>
          <p:cNvSpPr/>
          <p:nvPr/>
        </p:nvSpPr>
        <p:spPr>
          <a:xfrm>
            <a:off x="886047" y="209021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4" name="Arrow: Up 13">
            <a:extLst>
              <a:ext uri="{FF2B5EF4-FFF2-40B4-BE49-F238E27FC236}">
                <a16:creationId xmlns:a16="http://schemas.microsoft.com/office/drawing/2014/main" id="{AC12C12F-3601-4A53-ACD8-6DB74564D6A8}"/>
              </a:ext>
            </a:extLst>
          </p:cNvPr>
          <p:cNvSpPr/>
          <p:nvPr/>
        </p:nvSpPr>
        <p:spPr>
          <a:xfrm>
            <a:off x="886047" y="2391801"/>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3" name="Arrow: Down 2">
            <a:extLst>
              <a:ext uri="{FF2B5EF4-FFF2-40B4-BE49-F238E27FC236}">
                <a16:creationId xmlns:a16="http://schemas.microsoft.com/office/drawing/2014/main" id="{13636B75-ACAA-43CE-AC25-F73973380305}"/>
              </a:ext>
            </a:extLst>
          </p:cNvPr>
          <p:cNvSpPr/>
          <p:nvPr/>
        </p:nvSpPr>
        <p:spPr>
          <a:xfrm>
            <a:off x="2300492" y="2090214"/>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2EAA7192-DB97-4693-BEB3-83BBCE78D2C1}"/>
              </a:ext>
            </a:extLst>
          </p:cNvPr>
          <p:cNvSpPr/>
          <p:nvPr/>
        </p:nvSpPr>
        <p:spPr>
          <a:xfrm>
            <a:off x="2591114" y="2391801"/>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Arrow: Right 3">
            <a:extLst>
              <a:ext uri="{FF2B5EF4-FFF2-40B4-BE49-F238E27FC236}">
                <a16:creationId xmlns:a16="http://schemas.microsoft.com/office/drawing/2014/main" id="{B9D59BF7-4DB5-4A5D-AB23-E45F9D75B371}"/>
              </a:ext>
            </a:extLst>
          </p:cNvPr>
          <p:cNvSpPr/>
          <p:nvPr/>
        </p:nvSpPr>
        <p:spPr>
          <a:xfrm>
            <a:off x="2892056" y="4642884"/>
            <a:ext cx="617673" cy="2865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828E-FE6E-4C17-B297-3C9C9B61898E}"/>
              </a:ext>
            </a:extLst>
          </p:cNvPr>
          <p:cNvSpPr>
            <a:spLocks noGrp="1"/>
          </p:cNvSpPr>
          <p:nvPr>
            <p:ph type="title"/>
          </p:nvPr>
        </p:nvSpPr>
        <p:spPr>
          <a:xfrm>
            <a:off x="1297500" y="157955"/>
            <a:ext cx="7038900" cy="506795"/>
          </a:xfrm>
        </p:spPr>
        <p:txBody>
          <a:bodyPr/>
          <a:lstStyle/>
          <a:p>
            <a:r>
              <a:rPr lang="en-GB" b="1" dirty="0">
                <a:solidFill>
                  <a:srgbClr val="FFFF00"/>
                </a:solidFill>
              </a:rPr>
              <a:t>Step 5: Data Analysis</a:t>
            </a:r>
            <a:br>
              <a:rPr lang="en-GB" b="1" dirty="0">
                <a:solidFill>
                  <a:srgbClr val="FFFF00"/>
                </a:solidFill>
              </a:rPr>
            </a:br>
            <a:endParaRPr lang="en-SG" dirty="0"/>
          </a:p>
        </p:txBody>
      </p:sp>
      <p:sp>
        <p:nvSpPr>
          <p:cNvPr id="3" name="Text Placeholder 2">
            <a:extLst>
              <a:ext uri="{FF2B5EF4-FFF2-40B4-BE49-F238E27FC236}">
                <a16:creationId xmlns:a16="http://schemas.microsoft.com/office/drawing/2014/main" id="{5C2BF98F-BB65-4157-8DFB-74EA2E556C1A}"/>
              </a:ext>
            </a:extLst>
          </p:cNvPr>
          <p:cNvSpPr>
            <a:spLocks noGrp="1"/>
          </p:cNvSpPr>
          <p:nvPr>
            <p:ph type="body" idx="1"/>
          </p:nvPr>
        </p:nvSpPr>
        <p:spPr>
          <a:xfrm>
            <a:off x="62345" y="1392382"/>
            <a:ext cx="5562600" cy="3671453"/>
          </a:xfrm>
        </p:spPr>
        <p:txBody>
          <a:bodyPr wrap="square" lIns="0" tIns="0" rIns="0" bIns="0">
            <a:noAutofit/>
          </a:bodyPr>
          <a:lstStyle/>
          <a:p>
            <a:pPr marL="285750" indent="-180000">
              <a:lnSpc>
                <a:spcPct val="100000"/>
              </a:lnSpc>
              <a:buClr>
                <a:schemeClr val="bg1"/>
              </a:buClr>
            </a:pPr>
            <a:r>
              <a:rPr lang="en-SG" sz="1550" dirty="0">
                <a:solidFill>
                  <a:schemeClr val="bg1"/>
                </a:solidFill>
                <a:latin typeface="Montserrat"/>
                <a:sym typeface="Montserrat"/>
              </a:rPr>
              <a:t>Used </a:t>
            </a:r>
            <a:r>
              <a:rPr lang="en-SG" sz="1550" dirty="0" err="1">
                <a:solidFill>
                  <a:schemeClr val="bg1"/>
                </a:solidFill>
                <a:latin typeface="Montserrat"/>
                <a:sym typeface="Montserrat"/>
              </a:rPr>
              <a:t>sklearn</a:t>
            </a:r>
            <a:r>
              <a:rPr lang="en-SG" sz="1550" dirty="0">
                <a:solidFill>
                  <a:schemeClr val="bg1"/>
                </a:solidFill>
                <a:latin typeface="Montserrat"/>
                <a:sym typeface="Montserrat"/>
              </a:rPr>
              <a:t>: </a:t>
            </a:r>
            <a:r>
              <a:rPr lang="en-SG" sz="1550" dirty="0" err="1">
                <a:solidFill>
                  <a:schemeClr val="bg1"/>
                </a:solidFill>
                <a:latin typeface="Montserrat"/>
                <a:sym typeface="Montserrat"/>
              </a:rPr>
              <a:t>train_test_split</a:t>
            </a:r>
            <a:r>
              <a:rPr lang="en-SG" sz="1550" dirty="0">
                <a:solidFill>
                  <a:schemeClr val="bg1"/>
                </a:solidFill>
                <a:latin typeface="Montserrat"/>
                <a:sym typeface="Montserrat"/>
              </a:rPr>
              <a:t> function to split dataset</a:t>
            </a:r>
          </a:p>
          <a:p>
            <a:pPr marL="360000" lvl="1" indent="180000">
              <a:spcBef>
                <a:spcPts val="0"/>
              </a:spcBef>
              <a:buClr>
                <a:schemeClr val="bg1"/>
              </a:buClr>
            </a:pPr>
            <a:r>
              <a:rPr lang="en-SG" sz="1550" dirty="0">
                <a:solidFill>
                  <a:schemeClr val="bg1"/>
                </a:solidFill>
                <a:latin typeface="Montserrat"/>
                <a:sym typeface="Montserrat"/>
              </a:rPr>
              <a:t>Set seed value</a:t>
            </a:r>
          </a:p>
          <a:p>
            <a:pPr marL="285750" indent="-180000">
              <a:lnSpc>
                <a:spcPct val="100000"/>
              </a:lnSpc>
              <a:buClr>
                <a:schemeClr val="bg1"/>
              </a:buClr>
            </a:pPr>
            <a:r>
              <a:rPr lang="en-SG" sz="1550" dirty="0">
                <a:solidFill>
                  <a:schemeClr val="bg1"/>
                </a:solidFill>
                <a:latin typeface="Montserrat"/>
                <a:sym typeface="Montserrat"/>
              </a:rPr>
              <a:t>First: Apply Linear Regression </a:t>
            </a:r>
          </a:p>
          <a:p>
            <a:pPr marL="285750" indent="-180000">
              <a:lnSpc>
                <a:spcPct val="100000"/>
              </a:lnSpc>
              <a:buClr>
                <a:schemeClr val="bg1"/>
              </a:buClr>
            </a:pPr>
            <a:r>
              <a:rPr lang="en-SG" sz="1550" dirty="0">
                <a:solidFill>
                  <a:schemeClr val="bg1"/>
                </a:solidFill>
                <a:latin typeface="Montserrat"/>
                <a:sym typeface="Montserrat"/>
              </a:rPr>
              <a:t>Next: Apply Feature Selection</a:t>
            </a:r>
          </a:p>
          <a:p>
            <a:pPr marL="360000" lvl="1" indent="180000">
              <a:spcBef>
                <a:spcPts val="0"/>
              </a:spcBef>
              <a:buClr>
                <a:schemeClr val="bg1"/>
              </a:buClr>
            </a:pPr>
            <a:r>
              <a:rPr lang="en-SG" sz="1550" dirty="0">
                <a:solidFill>
                  <a:schemeClr val="bg1"/>
                </a:solidFill>
                <a:latin typeface="Montserrat"/>
              </a:rPr>
              <a:t>Stepwise regression</a:t>
            </a:r>
          </a:p>
          <a:p>
            <a:pPr marL="817200" lvl="2" indent="180000">
              <a:spcBef>
                <a:spcPts val="0"/>
              </a:spcBef>
              <a:buClr>
                <a:schemeClr val="bg1"/>
              </a:buClr>
            </a:pPr>
            <a:r>
              <a:rPr lang="en-SG" sz="1550" dirty="0">
                <a:solidFill>
                  <a:schemeClr val="bg1"/>
                </a:solidFill>
                <a:latin typeface="Montserrat"/>
              </a:rPr>
              <a:t>Perform forward-backward feature selection based on p-value from </a:t>
            </a:r>
            <a:r>
              <a:rPr lang="en-SG" sz="1550" dirty="0" err="1">
                <a:solidFill>
                  <a:schemeClr val="bg1"/>
                </a:solidFill>
                <a:latin typeface="Montserrat"/>
              </a:rPr>
              <a:t>statsmodels.api.OLS</a:t>
            </a:r>
            <a:endParaRPr lang="en-SG" sz="1550" dirty="0">
              <a:solidFill>
                <a:schemeClr val="bg1"/>
              </a:solidFill>
              <a:latin typeface="Montserrat"/>
            </a:endParaRPr>
          </a:p>
          <a:p>
            <a:pPr marL="817200" lvl="2" indent="180000">
              <a:spcBef>
                <a:spcPts val="0"/>
              </a:spcBef>
              <a:buClr>
                <a:schemeClr val="bg1"/>
              </a:buClr>
            </a:pPr>
            <a:r>
              <a:rPr lang="en-SG" sz="1550" dirty="0">
                <a:solidFill>
                  <a:schemeClr val="bg1"/>
                </a:solidFill>
                <a:latin typeface="Montserrat"/>
              </a:rPr>
              <a:t>8 features -&gt; perform linear regression again</a:t>
            </a:r>
          </a:p>
          <a:p>
            <a:pPr marL="360000" lvl="1" indent="180000">
              <a:spcBef>
                <a:spcPts val="0"/>
              </a:spcBef>
              <a:buClr>
                <a:schemeClr val="bg1"/>
              </a:buClr>
            </a:pPr>
            <a:r>
              <a:rPr lang="en-SG" sz="1550" dirty="0">
                <a:solidFill>
                  <a:schemeClr val="bg1"/>
                </a:solidFill>
                <a:latin typeface="Montserrat"/>
              </a:rPr>
              <a:t>Lasso Regression</a:t>
            </a:r>
          </a:p>
          <a:p>
            <a:pPr marL="817200" lvl="2" indent="180000">
              <a:spcBef>
                <a:spcPts val="0"/>
              </a:spcBef>
              <a:buClr>
                <a:schemeClr val="bg1"/>
              </a:buClr>
            </a:pPr>
            <a:r>
              <a:rPr lang="en-SG" sz="1550" dirty="0">
                <a:solidFill>
                  <a:schemeClr val="bg1"/>
                </a:solidFill>
                <a:latin typeface="Montserrat"/>
              </a:rPr>
              <a:t>Main hyperparameter: regularization factor </a:t>
            </a:r>
            <a:r>
              <a:rPr lang="el-GR" sz="1550" dirty="0">
                <a:solidFill>
                  <a:schemeClr val="bg1"/>
                </a:solidFill>
              </a:rPr>
              <a:t>α</a:t>
            </a:r>
            <a:endParaRPr lang="en-SG" sz="1550" dirty="0">
              <a:solidFill>
                <a:schemeClr val="bg1"/>
              </a:solidFill>
              <a:latin typeface="Montserrat"/>
            </a:endParaRPr>
          </a:p>
          <a:p>
            <a:pPr marL="817200" lvl="2" indent="180000">
              <a:spcBef>
                <a:spcPts val="0"/>
              </a:spcBef>
              <a:buClr>
                <a:schemeClr val="bg1"/>
              </a:buClr>
            </a:pPr>
            <a:r>
              <a:rPr lang="en-SG" sz="1550" dirty="0">
                <a:solidFill>
                  <a:schemeClr val="bg1"/>
                </a:solidFill>
                <a:latin typeface="Montserrat"/>
              </a:rPr>
              <a:t>Use </a:t>
            </a:r>
            <a:r>
              <a:rPr lang="en-SG" sz="1550" dirty="0" err="1">
                <a:solidFill>
                  <a:schemeClr val="bg1"/>
                </a:solidFill>
                <a:latin typeface="Montserrat"/>
              </a:rPr>
              <a:t>GridSearchCV</a:t>
            </a:r>
            <a:r>
              <a:rPr lang="en-SG" sz="1550" dirty="0">
                <a:solidFill>
                  <a:schemeClr val="bg1"/>
                </a:solidFill>
                <a:latin typeface="Montserrat"/>
              </a:rPr>
              <a:t> to find </a:t>
            </a:r>
            <a:r>
              <a:rPr lang="en-SG" sz="1550" dirty="0" err="1">
                <a:solidFill>
                  <a:schemeClr val="bg1"/>
                </a:solidFill>
                <a:latin typeface="Montserrat"/>
              </a:rPr>
              <a:t>optimial</a:t>
            </a:r>
            <a:r>
              <a:rPr lang="en-SG" sz="1550" dirty="0">
                <a:solidFill>
                  <a:schemeClr val="bg1"/>
                </a:solidFill>
                <a:latin typeface="Montserrat"/>
              </a:rPr>
              <a:t> </a:t>
            </a:r>
            <a:r>
              <a:rPr lang="el-GR" sz="1550" dirty="0">
                <a:solidFill>
                  <a:schemeClr val="bg1"/>
                </a:solidFill>
              </a:rPr>
              <a:t>α</a:t>
            </a:r>
            <a:r>
              <a:rPr lang="en-SG" sz="1550" dirty="0">
                <a:solidFill>
                  <a:schemeClr val="bg1"/>
                </a:solidFill>
                <a:latin typeface="Montserrat"/>
              </a:rPr>
              <a:t> (0.001)</a:t>
            </a:r>
          </a:p>
          <a:p>
            <a:pPr marL="817200" lvl="2" indent="180000">
              <a:spcBef>
                <a:spcPts val="0"/>
              </a:spcBef>
              <a:buClr>
                <a:schemeClr val="bg1"/>
              </a:buClr>
            </a:pPr>
            <a:r>
              <a:rPr lang="en-SG" sz="1550" dirty="0">
                <a:solidFill>
                  <a:schemeClr val="bg1"/>
                </a:solidFill>
                <a:latin typeface="Montserrat"/>
              </a:rPr>
              <a:t>Remove features with zero coefficient (‘AGE’)</a:t>
            </a:r>
          </a:p>
          <a:p>
            <a:pPr marL="817200" lvl="2" indent="180000">
              <a:spcBef>
                <a:spcPts val="0"/>
              </a:spcBef>
              <a:buClr>
                <a:schemeClr val="bg1"/>
              </a:buClr>
            </a:pPr>
            <a:r>
              <a:rPr lang="en-SG" sz="1550" dirty="0">
                <a:solidFill>
                  <a:schemeClr val="bg1"/>
                </a:solidFill>
                <a:latin typeface="Montserrat"/>
              </a:rPr>
              <a:t>12 features -&gt; perform linear regression again</a:t>
            </a:r>
          </a:p>
          <a:p>
            <a:pPr marL="285750" indent="-285750">
              <a:buClr>
                <a:schemeClr val="bg1"/>
              </a:buClr>
            </a:pPr>
            <a:endParaRPr lang="en-SG" sz="17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a:buClr>
                <a:schemeClr val="bg1"/>
              </a:buClr>
            </a:pPr>
            <a:endParaRPr lang="en-SG" sz="1800" dirty="0">
              <a:solidFill>
                <a:schemeClr val="bg1"/>
              </a:solidFill>
            </a:endParaRPr>
          </a:p>
          <a:p>
            <a:pPr marL="285750" indent="-285750">
              <a:buClr>
                <a:schemeClr val="bg1"/>
              </a:buClr>
              <a:buFont typeface="Arial" panose="020B0604020202020204" pitchFamily="34" charset="0"/>
              <a:buChar char="•"/>
            </a:pPr>
            <a:endParaRPr lang="en-SG" sz="1800" dirty="0">
              <a:solidFill>
                <a:schemeClr val="bg1"/>
              </a:solidFill>
              <a:latin typeface="Montserrat" panose="020B0604020202020204" charset="0"/>
            </a:endParaRPr>
          </a:p>
          <a:p>
            <a:pPr marL="0" indent="82800">
              <a:buClr>
                <a:schemeClr val="bg1"/>
              </a:buClr>
            </a:pPr>
            <a:endParaRPr lang="en-SG" sz="1900" dirty="0">
              <a:solidFill>
                <a:schemeClr val="bg1"/>
              </a:solidFill>
              <a:latin typeface="Montserrat"/>
            </a:endParaRPr>
          </a:p>
          <a:p>
            <a:pPr marL="360000" lvl="1" indent="180000">
              <a:spcBef>
                <a:spcPts val="0"/>
              </a:spcBef>
              <a:buClr>
                <a:schemeClr val="bg1"/>
              </a:buClr>
            </a:pPr>
            <a:endParaRPr lang="en-SG" sz="1900" dirty="0">
              <a:solidFill>
                <a:schemeClr val="bg1"/>
              </a:solidFill>
              <a:latin typeface="Montserrat"/>
            </a:endParaRPr>
          </a:p>
          <a:p>
            <a:pPr marL="285750" indent="-180000">
              <a:lnSpc>
                <a:spcPct val="100000"/>
              </a:lnSpc>
              <a:buClr>
                <a:schemeClr val="bg1"/>
              </a:buClr>
            </a:pPr>
            <a:endParaRPr lang="en-SG" sz="1500" dirty="0">
              <a:solidFill>
                <a:schemeClr val="bg1"/>
              </a:solidFill>
              <a:latin typeface="Montserrat"/>
            </a:endParaRPr>
          </a:p>
          <a:p>
            <a:pPr marL="540000" lvl="1" indent="180000">
              <a:spcBef>
                <a:spcPts val="0"/>
              </a:spcBef>
              <a:buClr>
                <a:schemeClr val="bg1"/>
              </a:buClr>
            </a:pPr>
            <a:endParaRPr lang="en-SG" sz="17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a:buClr>
                <a:schemeClr val="bg1"/>
              </a:buClr>
            </a:pPr>
            <a:endParaRPr lang="en-SG" sz="1800" dirty="0">
              <a:solidFill>
                <a:schemeClr val="bg1"/>
              </a:solidFill>
            </a:endParaRPr>
          </a:p>
          <a:p>
            <a:pPr marL="285750" indent="-285750">
              <a:buClr>
                <a:schemeClr val="bg1"/>
              </a:buClr>
              <a:buFont typeface="Arial" panose="020B0604020202020204" pitchFamily="34" charset="0"/>
              <a:buChar char="•"/>
            </a:pPr>
            <a:endParaRPr lang="en-SG" sz="1800" dirty="0">
              <a:solidFill>
                <a:schemeClr val="bg1"/>
              </a:solidFill>
              <a:latin typeface="Montserrat" panose="020B0604020202020204" charset="0"/>
            </a:endParaRPr>
          </a:p>
          <a:p>
            <a:endParaRPr lang="en-SG" dirty="0">
              <a:solidFill>
                <a:schemeClr val="bg1"/>
              </a:solidFill>
            </a:endParaRPr>
          </a:p>
        </p:txBody>
      </p:sp>
      <p:pic>
        <p:nvPicPr>
          <p:cNvPr id="5" name="Picture 4">
            <a:extLst>
              <a:ext uri="{FF2B5EF4-FFF2-40B4-BE49-F238E27FC236}">
                <a16:creationId xmlns:a16="http://schemas.microsoft.com/office/drawing/2014/main" id="{771824C8-BD0E-48C2-A25D-A6F0AE195095}"/>
              </a:ext>
            </a:extLst>
          </p:cNvPr>
          <p:cNvPicPr>
            <a:picLocks noChangeAspect="1"/>
          </p:cNvPicPr>
          <p:nvPr/>
        </p:nvPicPr>
        <p:blipFill>
          <a:blip r:embed="rId2"/>
          <a:stretch>
            <a:fillRect/>
          </a:stretch>
        </p:blipFill>
        <p:spPr>
          <a:xfrm>
            <a:off x="5732076" y="2687781"/>
            <a:ext cx="3026263" cy="2376053"/>
          </a:xfrm>
          <a:prstGeom prst="rect">
            <a:avLst/>
          </a:prstGeom>
        </p:spPr>
      </p:pic>
      <p:pic>
        <p:nvPicPr>
          <p:cNvPr id="7" name="Picture 6">
            <a:extLst>
              <a:ext uri="{FF2B5EF4-FFF2-40B4-BE49-F238E27FC236}">
                <a16:creationId xmlns:a16="http://schemas.microsoft.com/office/drawing/2014/main" id="{8919D250-010C-4DDB-A4F7-A02868020D5C}"/>
              </a:ext>
            </a:extLst>
          </p:cNvPr>
          <p:cNvPicPr>
            <a:picLocks noChangeAspect="1"/>
          </p:cNvPicPr>
          <p:nvPr/>
        </p:nvPicPr>
        <p:blipFill>
          <a:blip r:embed="rId3"/>
          <a:stretch>
            <a:fillRect/>
          </a:stretch>
        </p:blipFill>
        <p:spPr>
          <a:xfrm>
            <a:off x="5732076" y="157955"/>
            <a:ext cx="3026263" cy="2140527"/>
          </a:xfrm>
          <a:prstGeom prst="rect">
            <a:avLst/>
          </a:prstGeom>
        </p:spPr>
      </p:pic>
    </p:spTree>
    <p:extLst>
      <p:ext uri="{BB962C8B-B14F-4D97-AF65-F5344CB8AC3E}">
        <p14:creationId xmlns:p14="http://schemas.microsoft.com/office/powerpoint/2010/main" val="416466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6: Analysis of results</a:t>
            </a:r>
            <a:endParaRPr b="1" dirty="0">
              <a:solidFill>
                <a:srgbClr val="FFFF00"/>
              </a:solidFill>
            </a:endParaRPr>
          </a:p>
        </p:txBody>
      </p:sp>
      <p:graphicFrame>
        <p:nvGraphicFramePr>
          <p:cNvPr id="4" name="Table 3">
            <a:extLst>
              <a:ext uri="{FF2B5EF4-FFF2-40B4-BE49-F238E27FC236}">
                <a16:creationId xmlns:a16="http://schemas.microsoft.com/office/drawing/2014/main" id="{CA24FFC2-6C56-498F-964F-6B9DBF71D40E}"/>
              </a:ext>
            </a:extLst>
          </p:cNvPr>
          <p:cNvGraphicFramePr>
            <a:graphicFrameLocks noGrp="1"/>
          </p:cNvGraphicFramePr>
          <p:nvPr>
            <p:extLst>
              <p:ext uri="{D42A27DB-BD31-4B8C-83A1-F6EECF244321}">
                <p14:modId xmlns:p14="http://schemas.microsoft.com/office/powerpoint/2010/main" val="101049742"/>
              </p:ext>
            </p:extLst>
          </p:nvPr>
        </p:nvGraphicFramePr>
        <p:xfrm>
          <a:off x="55418" y="539751"/>
          <a:ext cx="9088581" cy="2306544"/>
        </p:xfrm>
        <a:graphic>
          <a:graphicData uri="http://schemas.openxmlformats.org/drawingml/2006/table">
            <a:tbl>
              <a:tblPr firstRow="1" bandRow="1">
                <a:tableStyleId>{5C22544A-7EE6-4342-B048-85BDC9FD1C3A}</a:tableStyleId>
              </a:tblPr>
              <a:tblGrid>
                <a:gridCol w="3029527">
                  <a:extLst>
                    <a:ext uri="{9D8B030D-6E8A-4147-A177-3AD203B41FA5}">
                      <a16:colId xmlns:a16="http://schemas.microsoft.com/office/drawing/2014/main" val="2255993131"/>
                    </a:ext>
                  </a:extLst>
                </a:gridCol>
                <a:gridCol w="3029527">
                  <a:extLst>
                    <a:ext uri="{9D8B030D-6E8A-4147-A177-3AD203B41FA5}">
                      <a16:colId xmlns:a16="http://schemas.microsoft.com/office/drawing/2014/main" val="3615727474"/>
                    </a:ext>
                  </a:extLst>
                </a:gridCol>
                <a:gridCol w="3029527">
                  <a:extLst>
                    <a:ext uri="{9D8B030D-6E8A-4147-A177-3AD203B41FA5}">
                      <a16:colId xmlns:a16="http://schemas.microsoft.com/office/drawing/2014/main" val="3349984419"/>
                    </a:ext>
                  </a:extLst>
                </a:gridCol>
              </a:tblGrid>
              <a:tr h="578550">
                <a:tc>
                  <a:txBody>
                    <a:bodyPr/>
                    <a:lstStyle/>
                    <a:p>
                      <a:pPr algn="ctr"/>
                      <a:r>
                        <a:rPr lang="en-SG" sz="1800" dirty="0">
                          <a:latin typeface="Montserrat" panose="020B0604020202020204" charset="0"/>
                        </a:rPr>
                        <a:t>Linear Regression</a:t>
                      </a:r>
                    </a:p>
                    <a:p>
                      <a:pPr algn="ctr"/>
                      <a:r>
                        <a:rPr lang="en-SG" sz="1800" dirty="0">
                          <a:latin typeface="Montserrat" panose="020B0604020202020204" charset="0"/>
                        </a:rPr>
                        <a:t>(Full model)</a:t>
                      </a:r>
                    </a:p>
                  </a:txBody>
                  <a:tcPr/>
                </a:tc>
                <a:tc>
                  <a:txBody>
                    <a:bodyPr/>
                    <a:lstStyle/>
                    <a:p>
                      <a:pPr algn="ctr"/>
                      <a:r>
                        <a:rPr lang="en-SG" sz="1800" dirty="0">
                          <a:latin typeface="Montserrat" panose="020B0604020202020204" charset="0"/>
                        </a:rPr>
                        <a:t>Step-Wise Regression</a:t>
                      </a:r>
                    </a:p>
                  </a:txBody>
                  <a:tcPr/>
                </a:tc>
                <a:tc>
                  <a:txBody>
                    <a:bodyPr/>
                    <a:lstStyle/>
                    <a:p>
                      <a:pPr algn="ctr"/>
                      <a:r>
                        <a:rPr lang="en-SG" sz="1800" dirty="0">
                          <a:latin typeface="Montserrat" panose="020B0604020202020204" charset="0"/>
                        </a:rPr>
                        <a:t>Lasso Regression</a:t>
                      </a:r>
                    </a:p>
                  </a:txBody>
                  <a:tcPr/>
                </a:tc>
                <a:extLst>
                  <a:ext uri="{0D108BD9-81ED-4DB2-BD59-A6C34878D82A}">
                    <a16:rowId xmlns:a16="http://schemas.microsoft.com/office/drawing/2014/main" val="905383593"/>
                  </a:ext>
                </a:extLst>
              </a:tr>
              <a:tr h="166646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0.694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0.749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0.727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19.7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4.43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0.698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extLst>
                  <a:ext uri="{0D108BD9-81ED-4DB2-BD59-A6C34878D82A}">
                    <a16:rowId xmlns:a16="http://schemas.microsoft.com/office/drawing/2014/main" val="1992921872"/>
                  </a:ext>
                </a:extLst>
              </a:tr>
            </a:tbl>
          </a:graphicData>
        </a:graphic>
      </p:graphicFrame>
      <p:sp>
        <p:nvSpPr>
          <p:cNvPr id="2" name="TextBox 1">
            <a:extLst>
              <a:ext uri="{FF2B5EF4-FFF2-40B4-BE49-F238E27FC236}">
                <a16:creationId xmlns:a16="http://schemas.microsoft.com/office/drawing/2014/main" id="{59D3D881-198C-4663-8D91-5550EBD015BC}"/>
              </a:ext>
            </a:extLst>
          </p:cNvPr>
          <p:cNvSpPr txBox="1"/>
          <p:nvPr/>
        </p:nvSpPr>
        <p:spPr>
          <a:xfrm>
            <a:off x="0" y="2853218"/>
            <a:ext cx="8966791" cy="1754326"/>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Linear &gt;&gt;&gt; Stepwise : Improvement in the performance of our model</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Linear &gt;&gt;&gt; Lasso : Negligible </a:t>
            </a:r>
          </a:p>
          <a:p>
            <a:pPr>
              <a:buClr>
                <a:schemeClr val="bg1"/>
              </a:buClr>
            </a:pPr>
            <a:r>
              <a:rPr lang="en-SG" sz="1800" b="1" dirty="0">
                <a:solidFill>
                  <a:srgbClr val="FFFF00"/>
                </a:solidFill>
                <a:latin typeface="Montserrat" panose="020B0604020202020204" charset="0"/>
                <a:ea typeface="+mn-ea"/>
                <a:cs typeface="+mn-cs"/>
              </a:rPr>
              <a:t>In conclusion </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The recommended linear regression equation </a:t>
            </a:r>
            <a:r>
              <a:rPr lang="en-SG" sz="1800" dirty="0">
                <a:solidFill>
                  <a:schemeClr val="bg1"/>
                </a:solidFill>
                <a:latin typeface="Montserrat" panose="020B0604020202020204" charset="0"/>
              </a:rPr>
              <a:t>using 8 predictor variables</a:t>
            </a:r>
            <a:r>
              <a:rPr lang="en-SG" sz="1800" dirty="0">
                <a:solidFill>
                  <a:schemeClr val="bg1"/>
                </a:solidFill>
                <a:latin typeface="Montserrat" panose="020B0604020202020204" charset="0"/>
                <a:ea typeface="+mn-ea"/>
                <a:cs typeface="+mn-cs"/>
              </a:rPr>
              <a:t>:</a:t>
            </a:r>
          </a:p>
          <a:p>
            <a:pPr algn="ctr"/>
            <a:r>
              <a:rPr lang="en-SG" sz="1800" dirty="0">
                <a:solidFill>
                  <a:schemeClr val="bg1"/>
                </a:solidFill>
                <a:latin typeface="Montserrat" panose="020B0604020202020204" charset="0"/>
                <a:ea typeface="+mn-ea"/>
                <a:cs typeface="+mn-cs"/>
              </a:rPr>
              <a:t>MEDV = 31.0456389421 + 0.041515Z*N + 3.1089*CHAS - 14.2405*NOX + 3.7219*RM - 1.3826*DIS - 0.8456*PTRATIO + 0.010953*B - 0.6177*LSTAT</a:t>
            </a:r>
          </a:p>
        </p:txBody>
      </p:sp>
    </p:spTree>
    <p:extLst>
      <p:ext uri="{BB962C8B-B14F-4D97-AF65-F5344CB8AC3E}">
        <p14:creationId xmlns:p14="http://schemas.microsoft.com/office/powerpoint/2010/main" val="128849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024834" y="0"/>
            <a:ext cx="7584231" cy="914100"/>
          </a:xfrm>
          <a:prstGeom prst="rect">
            <a:avLst/>
          </a:prstGeom>
        </p:spPr>
        <p:txBody>
          <a:bodyPr spcFirstLastPara="1" wrap="square" lIns="91425" tIns="91425" rIns="91425" bIns="91425" anchor="t" anchorCtr="0">
            <a:noAutofit/>
          </a:bodyPr>
          <a:lstStyle/>
          <a:p>
            <a:r>
              <a:rPr lang="en-GB" b="1" dirty="0">
                <a:solidFill>
                  <a:srgbClr val="FFFF00"/>
                </a:solidFill>
              </a:rPr>
              <a:t>Step 7: Report results in Python Notebooks</a:t>
            </a:r>
            <a:endParaRPr b="1" dirty="0">
              <a:solidFill>
                <a:srgbClr val="FFFF00"/>
              </a:solidFill>
            </a:endParaRPr>
          </a:p>
        </p:txBody>
      </p:sp>
      <p:sp>
        <p:nvSpPr>
          <p:cNvPr id="186" name="Shape 186"/>
          <p:cNvSpPr txBox="1">
            <a:spLocks noGrp="1"/>
          </p:cNvSpPr>
          <p:nvPr>
            <p:ph type="body" idx="1"/>
          </p:nvPr>
        </p:nvSpPr>
        <p:spPr>
          <a:xfrm>
            <a:off x="6500037" y="983167"/>
            <a:ext cx="2495107" cy="604628"/>
          </a:xfrm>
          <a:prstGeom prst="rect">
            <a:avLst/>
          </a:prstGeom>
        </p:spPr>
        <p:txBody>
          <a:bodyPr spcFirstLastPara="1" wrap="square" lIns="91425" tIns="91425" rIns="91425" bIns="91425" anchor="t" anchorCtr="0">
            <a:noAutofit/>
          </a:bodyPr>
          <a:lstStyle/>
          <a:p>
            <a:pPr marL="0" lvl="0" indent="0">
              <a:spcAft>
                <a:spcPts val="1600"/>
              </a:spcAft>
              <a:buNone/>
            </a:pPr>
            <a:r>
              <a:rPr lang="en-SG" dirty="0">
                <a:hlinkClick r:id="rId3"/>
              </a:rPr>
              <a:t>https://github.com/ZacOPunky/CE9010_2018</a:t>
            </a:r>
            <a:endParaRPr dirty="0"/>
          </a:p>
        </p:txBody>
      </p:sp>
      <p:pic>
        <p:nvPicPr>
          <p:cNvPr id="3" name="Picture 2">
            <a:extLst>
              <a:ext uri="{FF2B5EF4-FFF2-40B4-BE49-F238E27FC236}">
                <a16:creationId xmlns:a16="http://schemas.microsoft.com/office/drawing/2014/main" id="{CD35409F-1999-4430-AC30-15B682E7DB0A}"/>
              </a:ext>
            </a:extLst>
          </p:cNvPr>
          <p:cNvPicPr>
            <a:picLocks noChangeAspect="1"/>
          </p:cNvPicPr>
          <p:nvPr/>
        </p:nvPicPr>
        <p:blipFill>
          <a:blip r:embed="rId4"/>
          <a:stretch>
            <a:fillRect/>
          </a:stretch>
        </p:blipFill>
        <p:spPr>
          <a:xfrm>
            <a:off x="83127" y="789559"/>
            <a:ext cx="6351181" cy="4254600"/>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454</Words>
  <Application>Microsoft Office PowerPoint</Application>
  <PresentationFormat>On-screen Show (16:9)</PresentationFormat>
  <Paragraphs>66</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Arial</vt:lpstr>
      <vt:lpstr>Lato</vt:lpstr>
      <vt:lpstr>Focus</vt:lpstr>
      <vt:lpstr>Group 01:</vt:lpstr>
      <vt:lpstr>Step 1: Identify a data problem to solve</vt:lpstr>
      <vt:lpstr>Step 2: Data Acquisition</vt:lpstr>
      <vt:lpstr>Step 3 &amp; 4: Data exploration &amp; Pre-processing</vt:lpstr>
      <vt:lpstr>Step 3 &amp; 4: Data exploration &amp; Pre-processing</vt:lpstr>
      <vt:lpstr>Step 5: Data Analysis </vt:lpstr>
      <vt:lpstr>Step 6: Analysis of results</vt:lpstr>
      <vt:lpstr>Step 7: Report results in Python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01:</dc:title>
  <dc:creator>User</dc:creator>
  <cp:lastModifiedBy>User</cp:lastModifiedBy>
  <cp:revision>27</cp:revision>
  <dcterms:modified xsi:type="dcterms:W3CDTF">2018-04-18T03:38:55Z</dcterms:modified>
</cp:coreProperties>
</file>