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1"/>
  </p:notesMasterIdLst>
  <p:sldIdLst>
    <p:sldId id="256" r:id="rId2"/>
    <p:sldId id="257" r:id="rId3"/>
    <p:sldId id="258" r:id="rId4"/>
    <p:sldId id="259" r:id="rId5"/>
    <p:sldId id="260" r:id="rId6"/>
    <p:sldId id="261" r:id="rId7"/>
    <p:sldId id="265" r:id="rId8"/>
    <p:sldId id="266" r:id="rId9"/>
    <p:sldId id="263" r:id="rId10"/>
  </p:sldIdLst>
  <p:sldSz cx="9144000" cy="5143500" type="screen16x9"/>
  <p:notesSz cx="6858000" cy="9144000"/>
  <p:embeddedFontLst>
    <p:embeddedFont>
      <p:font typeface="Montserrat" panose="020B0604020202020204" charset="0"/>
      <p:regular r:id="rId12"/>
      <p:bold r:id="rId13"/>
      <p:italic r:id="rId14"/>
      <p:boldItalic r:id="rId15"/>
    </p:embeddedFont>
    <p:embeddedFont>
      <p:font typeface="Lato" panose="020B0604020202020204"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730"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8" name="Shape 13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Shape 1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4" name="Shape 14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a:t>Requests and pandas module -&gt; help users to obtain the file needed without downloading it in advanced.</a:t>
            </a:r>
            <a:endParaRPr/>
          </a:p>
          <a:p>
            <a:pPr marL="0" lvl="0" indent="0">
              <a:spcBef>
                <a:spcPts val="0"/>
              </a:spcBef>
              <a:spcAft>
                <a:spcPts val="0"/>
              </a:spcAft>
              <a:buNone/>
            </a:pPr>
            <a:r>
              <a:rPr lang="en-GB"/>
              <a:t>After we read the data into the dataframe, we will obtain the table above, which shows that there are 14 columns in our data, which indicates that there are 14 features that we will be able to work with.</a:t>
            </a:r>
            <a:endParaRPr/>
          </a:p>
          <a:p>
            <a:pPr marL="0" lvl="0" indent="0">
              <a:spcBef>
                <a:spcPts val="0"/>
              </a:spcBef>
              <a:spcAft>
                <a:spcPts val="0"/>
              </a:spcAft>
              <a:buNone/>
            </a:pPr>
            <a:r>
              <a:rPr lang="en-GB"/>
              <a:t>When we print the shape of the data, we can also see that there are 506 rows, which means we have 506 data points to work with.</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Shape 1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2" name="Shape 1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dirty="0"/>
              <a:t>Test 3 steps, everything is (1,1) -&gt; centred.</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Shape 1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2" name="Shape 16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GB"/>
              <a:t>Test 3 steps, everything is (1,1) -&gt; centred.</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Shape 1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1" name="Shape 17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Shape 1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1" name="Shape 17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9584219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Shape 1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1" name="Shape 17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5556201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Shape 1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3" name="Shape 18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Shape 10"/>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11" name="Shape 11"/>
          <p:cNvGrpSpPr/>
          <p:nvPr/>
        </p:nvGrpSpPr>
        <p:grpSpPr>
          <a:xfrm>
            <a:off x="0" y="490"/>
            <a:ext cx="5153705" cy="5134399"/>
            <a:chOff x="0" y="75"/>
            <a:chExt cx="5153705" cy="5152950"/>
          </a:xfrm>
        </p:grpSpPr>
        <p:sp>
          <p:nvSpPr>
            <p:cNvPr id="12" name="Shape 1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 name="Shape 13"/>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 name="Shape 14"/>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 name="Shape 15"/>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6" name="Shape 16"/>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Shape 17"/>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Shape 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Shape 106"/>
          <p:cNvGrpSpPr/>
          <p:nvPr/>
        </p:nvGrpSpPr>
        <p:grpSpPr>
          <a:xfrm>
            <a:off x="4406400" y="0"/>
            <a:ext cx="4737600" cy="5143065"/>
            <a:chOff x="4406400" y="0"/>
            <a:chExt cx="4737600" cy="5143065"/>
          </a:xfrm>
        </p:grpSpPr>
        <p:sp>
          <p:nvSpPr>
            <p:cNvPr id="107" name="Shape 107"/>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8" name="Shape 108"/>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9" name="Shape 109"/>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0" name="Shape 110"/>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1" name="Shape 1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2" name="Shape 112"/>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3" name="Shape 11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4" name="Shape 114"/>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5" name="Shape 115"/>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6" name="Shape 116"/>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7" name="Shape 117"/>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8" name="Shape 118"/>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9" name="Shape 119"/>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0" name="Shape 120"/>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1" name="Shape 12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2" name="Shape 122"/>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3" name="Shape 12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4" name="Shape 124"/>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25" name="Shape 125"/>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Shape 126"/>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27" name="Shape 1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Shape 1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Shape 20"/>
          <p:cNvGrpSpPr/>
          <p:nvPr/>
        </p:nvGrpSpPr>
        <p:grpSpPr>
          <a:xfrm>
            <a:off x="4406400" y="0"/>
            <a:ext cx="4737600" cy="5143065"/>
            <a:chOff x="4406400" y="0"/>
            <a:chExt cx="4737600" cy="5143065"/>
          </a:xfrm>
        </p:grpSpPr>
        <p:sp>
          <p:nvSpPr>
            <p:cNvPr id="21" name="Shape 2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 name="Shape 22"/>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 name="Shape 2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 name="Shape 24"/>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 name="Shape 25"/>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 name="Shape 26"/>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 name="Shape 27"/>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 name="Shape 28"/>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 name="Shape 29"/>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 name="Shape 30"/>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 name="Shape 3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 name="Shape 32"/>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 name="Shape 3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 name="Shape 34"/>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 name="Shape 35"/>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 name="Shape 36"/>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 name="Shape 37"/>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 name="Shape 38"/>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39" name="Shape 39"/>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Shape 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Shape 42"/>
          <p:cNvGrpSpPr/>
          <p:nvPr/>
        </p:nvGrpSpPr>
        <p:grpSpPr>
          <a:xfrm>
            <a:off x="0" y="381001"/>
            <a:ext cx="1037850" cy="1016287"/>
            <a:chOff x="0" y="381001"/>
            <a:chExt cx="1037850" cy="1016287"/>
          </a:xfrm>
        </p:grpSpPr>
        <p:sp>
          <p:nvSpPr>
            <p:cNvPr id="43" name="Shape 43"/>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4" name="Shape 4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45" name="Shape 4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Shape 46"/>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7" name="Shape 4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Shape 49"/>
          <p:cNvGrpSpPr/>
          <p:nvPr/>
        </p:nvGrpSpPr>
        <p:grpSpPr>
          <a:xfrm>
            <a:off x="0" y="381001"/>
            <a:ext cx="1037850" cy="1016287"/>
            <a:chOff x="0" y="381001"/>
            <a:chExt cx="1037850" cy="1016287"/>
          </a:xfrm>
        </p:grpSpPr>
        <p:sp>
          <p:nvSpPr>
            <p:cNvPr id="50" name="Shape 50"/>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 name="Shape 51"/>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52" name="Shape 5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Shape 53"/>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Shape 54"/>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5" name="Shape 5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Shape 57"/>
          <p:cNvGrpSpPr/>
          <p:nvPr/>
        </p:nvGrpSpPr>
        <p:grpSpPr>
          <a:xfrm>
            <a:off x="0" y="381001"/>
            <a:ext cx="1037850" cy="1016287"/>
            <a:chOff x="0" y="381001"/>
            <a:chExt cx="1037850" cy="1016287"/>
          </a:xfrm>
        </p:grpSpPr>
        <p:sp>
          <p:nvSpPr>
            <p:cNvPr id="58" name="Shape 58"/>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9" name="Shape 5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60" name="Shape 6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Shape 6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Shape 63"/>
          <p:cNvGrpSpPr/>
          <p:nvPr/>
        </p:nvGrpSpPr>
        <p:grpSpPr>
          <a:xfrm>
            <a:off x="0" y="381001"/>
            <a:ext cx="1037850" cy="1016287"/>
            <a:chOff x="0" y="381001"/>
            <a:chExt cx="1037850" cy="1016287"/>
          </a:xfrm>
        </p:grpSpPr>
        <p:sp>
          <p:nvSpPr>
            <p:cNvPr id="64" name="Shape 6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5" name="Shape 6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66" name="Shape 66"/>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Shape 6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8" name="Shape 6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Shape 70"/>
          <p:cNvGrpSpPr/>
          <p:nvPr/>
        </p:nvGrpSpPr>
        <p:grpSpPr>
          <a:xfrm>
            <a:off x="4406400" y="0"/>
            <a:ext cx="4737600" cy="5143500"/>
            <a:chOff x="4406400" y="0"/>
            <a:chExt cx="4737600" cy="5143500"/>
          </a:xfrm>
        </p:grpSpPr>
        <p:sp>
          <p:nvSpPr>
            <p:cNvPr id="71" name="Shape 71"/>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2" name="Shape 72"/>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3" name="Shape 73"/>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4" name="Shape 74"/>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5" name="Shape 75"/>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6" name="Shape 76"/>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7" name="Shape 77"/>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8" name="Shape 7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9" name="Shape 79"/>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0" name="Shape 80"/>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1" name="Shape 81"/>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2" name="Shape 82"/>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3" name="Shape 83"/>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4" name="Shape 84"/>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5" name="Shape 85"/>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6" name="Shape 86"/>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7" name="Shape 87"/>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8" name="Shape 8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89" name="Shape 89"/>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Shape 9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Shape 92"/>
          <p:cNvGrpSpPr/>
          <p:nvPr/>
        </p:nvGrpSpPr>
        <p:grpSpPr>
          <a:xfrm>
            <a:off x="0" y="381001"/>
            <a:ext cx="1037850" cy="1016287"/>
            <a:chOff x="0" y="381001"/>
            <a:chExt cx="1037850" cy="1016287"/>
          </a:xfrm>
        </p:grpSpPr>
        <p:sp>
          <p:nvSpPr>
            <p:cNvPr id="93" name="Shape 93"/>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4" name="Shape 9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95" name="Shape 95"/>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Shape 96"/>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Shape 97"/>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Shape 9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Shape 100"/>
          <p:cNvGrpSpPr/>
          <p:nvPr/>
        </p:nvGrpSpPr>
        <p:grpSpPr>
          <a:xfrm>
            <a:off x="0" y="4128572"/>
            <a:ext cx="698925" cy="684657"/>
            <a:chOff x="0" y="3785672"/>
            <a:chExt cx="698925" cy="684657"/>
          </a:xfrm>
        </p:grpSpPr>
        <p:sp>
          <p:nvSpPr>
            <p:cNvPr id="101" name="Shape 101"/>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2" name="Shape 102"/>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03" name="Shape 103"/>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300"/>
              <a:buNone/>
              <a:defRPr/>
            </a:lvl1pPr>
          </a:lstStyle>
          <a:p>
            <a:endParaRPr/>
          </a:p>
        </p:txBody>
      </p:sp>
      <p:sp>
        <p:nvSpPr>
          <p:cNvPr id="104" name="Shape 10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ZacOPunky/CE9010_2018"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dirty="0"/>
              <a:t>Group 01:</a:t>
            </a:r>
            <a:endParaRPr dirty="0"/>
          </a:p>
        </p:txBody>
      </p:sp>
      <p:sp>
        <p:nvSpPr>
          <p:cNvPr id="135" name="Shape 135"/>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a:t>Group members: Jazlyn Chuah, Zachary Lim, Teo Hwee Leng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b="1" dirty="0">
                <a:solidFill>
                  <a:srgbClr val="FFFF00"/>
                </a:solidFill>
              </a:rPr>
              <a:t>Step 1: Identify a data problem to solve</a:t>
            </a:r>
            <a:endParaRPr b="1" dirty="0">
              <a:solidFill>
                <a:srgbClr val="FFFF00"/>
              </a:solidFill>
            </a:endParaRPr>
          </a:p>
        </p:txBody>
      </p:sp>
      <p:sp>
        <p:nvSpPr>
          <p:cNvPr id="141" name="Shape 141"/>
          <p:cNvSpPr txBox="1">
            <a:spLocks noGrp="1"/>
          </p:cNvSpPr>
          <p:nvPr>
            <p:ph type="body" idx="1"/>
          </p:nvPr>
        </p:nvSpPr>
        <p:spPr>
          <a:xfrm>
            <a:off x="1120291" y="1661641"/>
            <a:ext cx="7974090" cy="2911200"/>
          </a:xfrm>
          <a:prstGeom prst="rect">
            <a:avLst/>
          </a:prstGeom>
        </p:spPr>
        <p:txBody>
          <a:bodyPr spcFirstLastPara="1" wrap="square" lIns="91425" tIns="91425" rIns="91425" bIns="91425" anchor="t" anchorCtr="0">
            <a:noAutofit/>
          </a:bodyPr>
          <a:lstStyle/>
          <a:p>
            <a:pPr marL="457200" lvl="0" indent="-381000" rtl="0">
              <a:spcBef>
                <a:spcPts val="0"/>
              </a:spcBef>
              <a:spcAft>
                <a:spcPts val="0"/>
              </a:spcAft>
              <a:buSzPts val="2400"/>
              <a:buChar char="●"/>
            </a:pPr>
            <a:r>
              <a:rPr lang="en-GB" sz="2400" dirty="0">
                <a:latin typeface="Montserrat" panose="020B0604020202020204" charset="0"/>
              </a:rPr>
              <a:t>Used data from UCI Machine Learning Repository (publicly available)</a:t>
            </a:r>
            <a:endParaRPr sz="2400" dirty="0">
              <a:latin typeface="Montserrat" panose="020B0604020202020204" charset="0"/>
            </a:endParaRPr>
          </a:p>
          <a:p>
            <a:pPr marL="457200" lvl="0" indent="-381000" rtl="0">
              <a:spcBef>
                <a:spcPts val="0"/>
              </a:spcBef>
              <a:spcAft>
                <a:spcPts val="0"/>
              </a:spcAft>
              <a:buSzPts val="2400"/>
              <a:buChar char="●"/>
            </a:pPr>
            <a:r>
              <a:rPr lang="en-GB" sz="2400" dirty="0">
                <a:latin typeface="Montserrat" panose="020B0604020202020204" charset="0"/>
              </a:rPr>
              <a:t>What interested us: Boston Housing Prices</a:t>
            </a:r>
            <a:endParaRPr sz="2400" dirty="0">
              <a:latin typeface="Montserrat" panose="020B0604020202020204" charset="0"/>
            </a:endParaRPr>
          </a:p>
          <a:p>
            <a:pPr marL="457200" lvl="0" indent="-381000" rtl="0">
              <a:spcBef>
                <a:spcPts val="0"/>
              </a:spcBef>
              <a:spcAft>
                <a:spcPts val="0"/>
              </a:spcAft>
              <a:buSzPts val="2400"/>
              <a:buChar char="●"/>
            </a:pPr>
            <a:r>
              <a:rPr lang="en-GB" sz="2400" dirty="0">
                <a:latin typeface="Montserrat" panose="020B0604020202020204" charset="0"/>
              </a:rPr>
              <a:t>Good dataset to use to learn Data Science </a:t>
            </a:r>
            <a:endParaRPr sz="2400" dirty="0">
              <a:latin typeface="Montserrat" panose="020B0604020202020204" charset="0"/>
            </a:endParaRPr>
          </a:p>
          <a:p>
            <a:pPr marL="457200" lvl="0" indent="-381000">
              <a:spcBef>
                <a:spcPts val="0"/>
              </a:spcBef>
              <a:spcAft>
                <a:spcPts val="0"/>
              </a:spcAft>
              <a:buSzPts val="2400"/>
              <a:buChar char="●"/>
            </a:pPr>
            <a:r>
              <a:rPr lang="en-GB" sz="2400" dirty="0">
                <a:latin typeface="Montserrat" panose="020B0604020202020204" charset="0"/>
              </a:rPr>
              <a:t>Objective: Predicting housing prices in Boston</a:t>
            </a:r>
            <a:endParaRPr sz="2400" dirty="0">
              <a:latin typeface="Montserrat" panose="020B06040202020202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Shape 14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b="1" dirty="0">
                <a:solidFill>
                  <a:srgbClr val="FFFF00"/>
                </a:solidFill>
              </a:rPr>
              <a:t>Step 2: Data Acquisition</a:t>
            </a:r>
            <a:endParaRPr b="1" dirty="0">
              <a:solidFill>
                <a:srgbClr val="FFFF00"/>
              </a:solidFill>
            </a:endParaRPr>
          </a:p>
        </p:txBody>
      </p:sp>
      <p:sp>
        <p:nvSpPr>
          <p:cNvPr id="147" name="Shape 147"/>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81000" rtl="0">
              <a:spcBef>
                <a:spcPts val="0"/>
              </a:spcBef>
              <a:spcAft>
                <a:spcPts val="0"/>
              </a:spcAft>
              <a:buSzPts val="2400"/>
              <a:buChar char="●"/>
            </a:pPr>
            <a:r>
              <a:rPr lang="en-GB" sz="2400" dirty="0">
                <a:latin typeface="Montserrat" panose="020B0604020202020204" charset="0"/>
              </a:rPr>
              <a:t>Used: requests and pandas</a:t>
            </a:r>
            <a:endParaRPr sz="2400" dirty="0">
              <a:latin typeface="Montserrat" panose="020B0604020202020204" charset="0"/>
            </a:endParaRPr>
          </a:p>
        </p:txBody>
      </p:sp>
      <p:pic>
        <p:nvPicPr>
          <p:cNvPr id="148" name="Shape 148"/>
          <p:cNvPicPr preferRelativeResize="0"/>
          <p:nvPr/>
        </p:nvPicPr>
        <p:blipFill>
          <a:blip r:embed="rId3">
            <a:alphaModFix/>
          </a:blip>
          <a:stretch>
            <a:fillRect/>
          </a:stretch>
        </p:blipFill>
        <p:spPr>
          <a:xfrm>
            <a:off x="724963" y="2423625"/>
            <a:ext cx="8183976" cy="2055125"/>
          </a:xfrm>
          <a:prstGeom prst="rect">
            <a:avLst/>
          </a:prstGeom>
          <a:noFill/>
          <a:ln>
            <a:noFill/>
          </a:ln>
        </p:spPr>
      </p:pic>
      <p:pic>
        <p:nvPicPr>
          <p:cNvPr id="149" name="Shape 149"/>
          <p:cNvPicPr preferRelativeResize="0"/>
          <p:nvPr/>
        </p:nvPicPr>
        <p:blipFill>
          <a:blip r:embed="rId4">
            <a:alphaModFix/>
          </a:blip>
          <a:stretch>
            <a:fillRect/>
          </a:stretch>
        </p:blipFill>
        <p:spPr>
          <a:xfrm>
            <a:off x="6192652" y="1091875"/>
            <a:ext cx="2716300" cy="105736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Shape 154"/>
          <p:cNvSpPr txBox="1">
            <a:spLocks noGrp="1"/>
          </p:cNvSpPr>
          <p:nvPr>
            <p:ph type="title"/>
          </p:nvPr>
        </p:nvSpPr>
        <p:spPr>
          <a:xfrm>
            <a:off x="1169909" y="4430"/>
            <a:ext cx="7725997" cy="914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b="1" dirty="0">
                <a:solidFill>
                  <a:srgbClr val="FFFF00"/>
                </a:solidFill>
              </a:rPr>
              <a:t>Step 3 &amp; 4: Data exploration &amp; Pre-processing</a:t>
            </a:r>
            <a:endParaRPr b="1" dirty="0">
              <a:solidFill>
                <a:srgbClr val="FFFF00"/>
              </a:solidFill>
            </a:endParaRPr>
          </a:p>
        </p:txBody>
      </p:sp>
      <p:sp>
        <p:nvSpPr>
          <p:cNvPr id="155" name="Shape 155"/>
          <p:cNvSpPr txBox="1">
            <a:spLocks noGrp="1"/>
          </p:cNvSpPr>
          <p:nvPr>
            <p:ph type="body" idx="1"/>
          </p:nvPr>
        </p:nvSpPr>
        <p:spPr>
          <a:xfrm>
            <a:off x="952346" y="393231"/>
            <a:ext cx="7471619" cy="3589337"/>
          </a:xfrm>
          <a:prstGeom prst="rect">
            <a:avLst/>
          </a:prstGeom>
        </p:spPr>
        <p:txBody>
          <a:bodyPr spcFirstLastPara="1" wrap="square" lIns="91425" tIns="91425" rIns="91425" bIns="91425" anchor="t" anchorCtr="0">
            <a:noAutofit/>
          </a:bodyPr>
          <a:lstStyle/>
          <a:p>
            <a:pPr marL="457200" lvl="0" indent="-311150" rtl="0">
              <a:spcBef>
                <a:spcPts val="0"/>
              </a:spcBef>
              <a:spcAft>
                <a:spcPts val="0"/>
              </a:spcAft>
              <a:buSzPts val="1300"/>
              <a:buChar char="●"/>
            </a:pPr>
            <a:r>
              <a:rPr lang="en-GB" sz="2000" dirty="0">
                <a:latin typeface="Montserrat" panose="020B0604020202020204" charset="0"/>
              </a:rPr>
              <a:t>Check for missing values and remove if any</a:t>
            </a:r>
            <a:endParaRPr sz="2000" dirty="0">
              <a:latin typeface="Montserrat" panose="020B0604020202020204" charset="0"/>
            </a:endParaRPr>
          </a:p>
          <a:p>
            <a:pPr marL="457200" lvl="0" indent="-311150" rtl="0">
              <a:spcBef>
                <a:spcPts val="0"/>
              </a:spcBef>
              <a:spcAft>
                <a:spcPts val="0"/>
              </a:spcAft>
              <a:buSzPts val="1300"/>
              <a:buChar char="●"/>
            </a:pPr>
            <a:r>
              <a:rPr lang="en-GB" sz="2000" dirty="0">
                <a:latin typeface="Montserrat" panose="020B0604020202020204" charset="0"/>
              </a:rPr>
              <a:t>Analyse target column: ‘MEDV’</a:t>
            </a:r>
            <a:endParaRPr sz="2000" dirty="0">
              <a:latin typeface="Montserrat" panose="020B0604020202020204" charset="0"/>
            </a:endParaRPr>
          </a:p>
          <a:p>
            <a:pPr marL="457200" lvl="0" indent="-311150">
              <a:spcBef>
                <a:spcPts val="0"/>
              </a:spcBef>
              <a:spcAft>
                <a:spcPts val="0"/>
              </a:spcAft>
              <a:buSzPts val="1300"/>
              <a:buChar char="●"/>
            </a:pPr>
            <a:r>
              <a:rPr lang="en-GB" sz="2000" dirty="0">
                <a:latin typeface="Montserrat" panose="020B0604020202020204" charset="0"/>
              </a:rPr>
              <a:t>Visualisation plots (histogram and heatmap)</a:t>
            </a:r>
            <a:endParaRPr sz="2000" dirty="0">
              <a:latin typeface="Montserrat" panose="020B0604020202020204" charset="0"/>
            </a:endParaRPr>
          </a:p>
        </p:txBody>
      </p:sp>
      <p:pic>
        <p:nvPicPr>
          <p:cNvPr id="156" name="Shape 156"/>
          <p:cNvPicPr preferRelativeResize="0"/>
          <p:nvPr/>
        </p:nvPicPr>
        <p:blipFill>
          <a:blip r:embed="rId3">
            <a:alphaModFix/>
          </a:blip>
          <a:stretch>
            <a:fillRect/>
          </a:stretch>
        </p:blipFill>
        <p:spPr>
          <a:xfrm>
            <a:off x="206417" y="1772770"/>
            <a:ext cx="2647824" cy="2122675"/>
          </a:xfrm>
          <a:prstGeom prst="rect">
            <a:avLst/>
          </a:prstGeom>
          <a:noFill/>
          <a:ln>
            <a:noFill/>
          </a:ln>
        </p:spPr>
      </p:pic>
      <p:sp>
        <p:nvSpPr>
          <p:cNvPr id="157" name="Shape 157"/>
          <p:cNvSpPr txBox="1"/>
          <p:nvPr/>
        </p:nvSpPr>
        <p:spPr>
          <a:xfrm>
            <a:off x="0" y="3895445"/>
            <a:ext cx="2115603" cy="234900"/>
          </a:xfrm>
          <a:prstGeom prst="rect">
            <a:avLst/>
          </a:prstGeom>
          <a:noFill/>
          <a:ln>
            <a:noFill/>
          </a:ln>
        </p:spPr>
        <p:txBody>
          <a:bodyPr spcFirstLastPara="1" wrap="square" lIns="91425" tIns="91425" rIns="91425" bIns="91425" anchor="t" anchorCtr="0">
            <a:noAutofit/>
          </a:bodyPr>
          <a:lstStyle/>
          <a:p>
            <a:pPr marL="0" lvl="0" indent="0" algn="ctr">
              <a:spcBef>
                <a:spcPts val="0"/>
              </a:spcBef>
              <a:spcAft>
                <a:spcPts val="0"/>
              </a:spcAft>
              <a:buNone/>
            </a:pPr>
            <a:r>
              <a:rPr lang="en-GB" sz="2400" dirty="0">
                <a:solidFill>
                  <a:srgbClr val="FFFFFF"/>
                </a:solidFill>
                <a:latin typeface="Montserrat" panose="020B0604020202020204" charset="0"/>
              </a:rPr>
              <a:t>Distribution of ‘MEDV’</a:t>
            </a:r>
            <a:endParaRPr sz="2400" dirty="0">
              <a:solidFill>
                <a:srgbClr val="FFFFFF"/>
              </a:solidFill>
              <a:latin typeface="Montserrat" panose="020B0604020202020204" charset="0"/>
            </a:endParaRPr>
          </a:p>
        </p:txBody>
      </p:sp>
      <p:pic>
        <p:nvPicPr>
          <p:cNvPr id="158" name="Shape 158"/>
          <p:cNvPicPr preferRelativeResize="0"/>
          <p:nvPr/>
        </p:nvPicPr>
        <p:blipFill>
          <a:blip r:embed="rId4">
            <a:alphaModFix/>
          </a:blip>
          <a:stretch>
            <a:fillRect/>
          </a:stretch>
        </p:blipFill>
        <p:spPr>
          <a:xfrm>
            <a:off x="2934587" y="1708299"/>
            <a:ext cx="4338084" cy="3359888"/>
          </a:xfrm>
          <a:prstGeom prst="rect">
            <a:avLst/>
          </a:prstGeom>
          <a:noFill/>
          <a:ln>
            <a:noFill/>
          </a:ln>
        </p:spPr>
      </p:pic>
      <p:sp>
        <p:nvSpPr>
          <p:cNvPr id="159" name="Shape 159"/>
          <p:cNvSpPr txBox="1"/>
          <p:nvPr/>
        </p:nvSpPr>
        <p:spPr>
          <a:xfrm>
            <a:off x="7078779" y="2887243"/>
            <a:ext cx="2225749" cy="501000"/>
          </a:xfrm>
          <a:prstGeom prst="rect">
            <a:avLst/>
          </a:prstGeom>
          <a:noFill/>
          <a:ln>
            <a:noFill/>
          </a:ln>
        </p:spPr>
        <p:txBody>
          <a:bodyPr spcFirstLastPara="1" wrap="square" lIns="91425" tIns="91425" rIns="91425" bIns="91425" anchor="t" anchorCtr="0">
            <a:noAutofit/>
          </a:bodyPr>
          <a:lstStyle/>
          <a:p>
            <a:pPr marL="0" lvl="0" indent="0" algn="ctr">
              <a:spcBef>
                <a:spcPts val="0"/>
              </a:spcBef>
              <a:spcAft>
                <a:spcPts val="0"/>
              </a:spcAft>
              <a:buNone/>
            </a:pPr>
            <a:r>
              <a:rPr lang="en-GB" sz="2000" dirty="0">
                <a:solidFill>
                  <a:srgbClr val="FFFFFF"/>
                </a:solidFill>
                <a:latin typeface="Montserrat" panose="020B0604020202020204" charset="0"/>
              </a:rPr>
              <a:t>Heatmap generated to study correlation between features</a:t>
            </a:r>
            <a:endParaRPr sz="2000" dirty="0">
              <a:solidFill>
                <a:srgbClr val="FFFFFF"/>
              </a:solidFill>
              <a:latin typeface="Montserrat" panose="020B0604020202020204" charset="0"/>
            </a:endParaRPr>
          </a:p>
        </p:txBody>
      </p:sp>
      <p:sp>
        <p:nvSpPr>
          <p:cNvPr id="2" name="Arrow: Up 1">
            <a:extLst>
              <a:ext uri="{FF2B5EF4-FFF2-40B4-BE49-F238E27FC236}">
                <a16:creationId xmlns:a16="http://schemas.microsoft.com/office/drawing/2014/main" id="{6FBFAE30-20C6-461D-BCA1-BAE3D1BE6E68}"/>
              </a:ext>
            </a:extLst>
          </p:cNvPr>
          <p:cNvSpPr/>
          <p:nvPr/>
        </p:nvSpPr>
        <p:spPr>
          <a:xfrm>
            <a:off x="2074983" y="4044098"/>
            <a:ext cx="233916" cy="495310"/>
          </a:xfrm>
          <a:prstGeom prst="up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SG"/>
          </a:p>
        </p:txBody>
      </p:sp>
      <p:sp>
        <p:nvSpPr>
          <p:cNvPr id="3" name="Arrow: Left 2">
            <a:extLst>
              <a:ext uri="{FF2B5EF4-FFF2-40B4-BE49-F238E27FC236}">
                <a16:creationId xmlns:a16="http://schemas.microsoft.com/office/drawing/2014/main" id="{9836FF2F-75D8-49E5-8C94-3B971712641F}"/>
              </a:ext>
            </a:extLst>
          </p:cNvPr>
          <p:cNvSpPr/>
          <p:nvPr/>
        </p:nvSpPr>
        <p:spPr>
          <a:xfrm>
            <a:off x="7619714" y="2210102"/>
            <a:ext cx="772632" cy="321827"/>
          </a:xfrm>
          <a:prstGeom prst="lef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SG"/>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Shape 164"/>
          <p:cNvSpPr txBox="1">
            <a:spLocks noGrp="1"/>
          </p:cNvSpPr>
          <p:nvPr>
            <p:ph type="title"/>
          </p:nvPr>
        </p:nvSpPr>
        <p:spPr>
          <a:xfrm>
            <a:off x="1192322" y="20823"/>
            <a:ext cx="7598407" cy="9141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GB" b="1" dirty="0">
                <a:solidFill>
                  <a:srgbClr val="FFFF00"/>
                </a:solidFill>
              </a:rPr>
              <a:t>Step 3 &amp; 4: Data exploration &amp; Pre-processing</a:t>
            </a:r>
            <a:endParaRPr b="1" dirty="0">
              <a:solidFill>
                <a:srgbClr val="FFFF00"/>
              </a:solidFill>
            </a:endParaRPr>
          </a:p>
        </p:txBody>
      </p:sp>
      <p:sp>
        <p:nvSpPr>
          <p:cNvPr id="165" name="Shape 165"/>
          <p:cNvSpPr txBox="1">
            <a:spLocks noGrp="1"/>
          </p:cNvSpPr>
          <p:nvPr>
            <p:ph type="body" idx="1"/>
          </p:nvPr>
        </p:nvSpPr>
        <p:spPr>
          <a:xfrm>
            <a:off x="-77971" y="1297376"/>
            <a:ext cx="3912780" cy="2847961"/>
          </a:xfrm>
          <a:prstGeom prst="rect">
            <a:avLst/>
          </a:prstGeom>
        </p:spPr>
        <p:txBody>
          <a:bodyPr spcFirstLastPara="1" wrap="square" lIns="91425" tIns="91425" rIns="91425" bIns="91425" anchor="t" anchorCtr="0">
            <a:noAutofit/>
          </a:bodyPr>
          <a:lstStyle/>
          <a:p>
            <a:pPr marL="457200" lvl="0" indent="-317500" rtl="0">
              <a:spcBef>
                <a:spcPts val="0"/>
              </a:spcBef>
              <a:spcAft>
                <a:spcPts val="0"/>
              </a:spcAft>
              <a:buSzPts val="1400"/>
              <a:buFont typeface="Arial"/>
              <a:buChar char="●"/>
            </a:pPr>
            <a:r>
              <a:rPr lang="en-SG" sz="1800" dirty="0">
                <a:latin typeface="Montserrat" panose="020B0604020202020204" charset="0"/>
                <a:ea typeface="Arial"/>
                <a:cs typeface="Arial"/>
                <a:sym typeface="Arial"/>
              </a:rPr>
              <a:t>Pair plots / Scatter plots:</a:t>
            </a:r>
          </a:p>
          <a:p>
            <a:pPr marL="914400" lvl="1" indent="-317500" rtl="0">
              <a:spcBef>
                <a:spcPts val="0"/>
              </a:spcBef>
              <a:spcAft>
                <a:spcPts val="0"/>
              </a:spcAft>
              <a:buSzPts val="1400"/>
              <a:buFont typeface="Arial"/>
              <a:buChar char="○"/>
            </a:pPr>
            <a:r>
              <a:rPr lang="en-SG" sz="1800" dirty="0">
                <a:latin typeface="Montserrat" panose="020B0604020202020204" charset="0"/>
                <a:ea typeface="Arial"/>
                <a:cs typeface="Arial"/>
                <a:sym typeface="Arial"/>
              </a:rPr>
              <a:t>    in ‘RM’     ‘MEDV’</a:t>
            </a:r>
          </a:p>
          <a:p>
            <a:pPr marL="914400" lvl="1" indent="-317500" rtl="0">
              <a:spcBef>
                <a:spcPts val="0"/>
              </a:spcBef>
              <a:spcAft>
                <a:spcPts val="0"/>
              </a:spcAft>
              <a:buSzPts val="1400"/>
              <a:buFont typeface="Arial"/>
              <a:buChar char="○"/>
            </a:pPr>
            <a:r>
              <a:rPr lang="en-SG" sz="1800" dirty="0">
                <a:latin typeface="Montserrat" panose="020B0604020202020204" charset="0"/>
                <a:ea typeface="Arial"/>
                <a:cs typeface="Arial"/>
                <a:sym typeface="Arial"/>
              </a:rPr>
              <a:t>    in ‘LSTAT’      ‘MEDV’</a:t>
            </a:r>
          </a:p>
          <a:p>
            <a:pPr marL="914400" lvl="1" indent="-317500" rtl="0">
              <a:spcBef>
                <a:spcPts val="0"/>
              </a:spcBef>
              <a:spcAft>
                <a:spcPts val="0"/>
              </a:spcAft>
              <a:buSzPts val="1400"/>
              <a:buFont typeface="Arial"/>
              <a:buChar char="○"/>
            </a:pPr>
            <a:r>
              <a:rPr lang="en-SG" sz="1800" dirty="0">
                <a:latin typeface="Montserrat" panose="020B0604020202020204" charset="0"/>
                <a:ea typeface="Arial"/>
                <a:cs typeface="Arial"/>
                <a:sym typeface="Arial"/>
              </a:rPr>
              <a:t>    in ‘PTRATIO      ‘MEDV’</a:t>
            </a:r>
          </a:p>
        </p:txBody>
      </p:sp>
      <p:pic>
        <p:nvPicPr>
          <p:cNvPr id="166" name="Shape 166"/>
          <p:cNvPicPr preferRelativeResize="0"/>
          <p:nvPr/>
        </p:nvPicPr>
        <p:blipFill>
          <a:blip r:embed="rId3">
            <a:alphaModFix/>
          </a:blip>
          <a:stretch>
            <a:fillRect/>
          </a:stretch>
        </p:blipFill>
        <p:spPr>
          <a:xfrm>
            <a:off x="3714937" y="489098"/>
            <a:ext cx="5379444" cy="4654402"/>
          </a:xfrm>
          <a:prstGeom prst="rect">
            <a:avLst/>
          </a:prstGeom>
          <a:noFill/>
          <a:ln>
            <a:noFill/>
          </a:ln>
        </p:spPr>
      </p:pic>
      <p:sp>
        <p:nvSpPr>
          <p:cNvPr id="167" name="Shape 167"/>
          <p:cNvSpPr txBox="1"/>
          <p:nvPr/>
        </p:nvSpPr>
        <p:spPr>
          <a:xfrm>
            <a:off x="629228" y="4507790"/>
            <a:ext cx="2668500" cy="501000"/>
          </a:xfrm>
          <a:prstGeom prst="rect">
            <a:avLst/>
          </a:prstGeom>
          <a:noFill/>
          <a:ln>
            <a:noFill/>
          </a:ln>
        </p:spPr>
        <p:txBody>
          <a:bodyPr spcFirstLastPara="1" wrap="square" lIns="91425" tIns="91425" rIns="91425" bIns="91425" anchor="t" anchorCtr="0">
            <a:noAutofit/>
          </a:bodyPr>
          <a:lstStyle/>
          <a:p>
            <a:pPr marL="0" lvl="0" indent="0" algn="ctr">
              <a:spcBef>
                <a:spcPts val="0"/>
              </a:spcBef>
              <a:spcAft>
                <a:spcPts val="0"/>
              </a:spcAft>
              <a:buNone/>
            </a:pPr>
            <a:r>
              <a:rPr lang="en-GB" sz="2400" dirty="0">
                <a:solidFill>
                  <a:srgbClr val="FFFFFF"/>
                </a:solidFill>
                <a:latin typeface="Montserrat" panose="020B0604020202020204" charset="0"/>
              </a:rPr>
              <a:t>Pair plots</a:t>
            </a:r>
            <a:endParaRPr sz="2400" dirty="0">
              <a:solidFill>
                <a:srgbClr val="FFFFFF"/>
              </a:solidFill>
              <a:latin typeface="Montserrat" panose="020B0604020202020204" charset="0"/>
            </a:endParaRPr>
          </a:p>
        </p:txBody>
      </p:sp>
      <p:sp>
        <p:nvSpPr>
          <p:cNvPr id="168" name="Shape 168"/>
          <p:cNvSpPr txBox="1"/>
          <p:nvPr/>
        </p:nvSpPr>
        <p:spPr>
          <a:xfrm>
            <a:off x="-77971" y="2791017"/>
            <a:ext cx="3587700" cy="914100"/>
          </a:xfrm>
          <a:prstGeom prst="rect">
            <a:avLst/>
          </a:prstGeom>
          <a:noFill/>
          <a:ln>
            <a:noFill/>
          </a:ln>
        </p:spPr>
        <p:txBody>
          <a:bodyPr spcFirstLastPara="1" wrap="square" lIns="91425" tIns="91425" rIns="91425" bIns="91425" anchor="t" anchorCtr="0">
            <a:noAutofit/>
          </a:bodyPr>
          <a:lstStyle/>
          <a:p>
            <a:pPr marL="457200" lvl="0" indent="-317500" rtl="0">
              <a:spcBef>
                <a:spcPts val="0"/>
              </a:spcBef>
              <a:spcAft>
                <a:spcPts val="0"/>
              </a:spcAft>
              <a:buClr>
                <a:srgbClr val="FFFFFF"/>
              </a:buClr>
              <a:buSzPts val="1400"/>
              <a:buChar char="●"/>
            </a:pPr>
            <a:r>
              <a:rPr lang="en-GB" sz="1800" dirty="0">
                <a:solidFill>
                  <a:srgbClr val="FFFFFF"/>
                </a:solidFill>
                <a:latin typeface="Montserrat" panose="020B0604020202020204" charset="0"/>
              </a:rPr>
              <a:t>To choose train set and test set:</a:t>
            </a:r>
            <a:endParaRPr sz="1800" dirty="0">
              <a:solidFill>
                <a:srgbClr val="FFFFFF"/>
              </a:solidFill>
              <a:latin typeface="Montserrat" panose="020B0604020202020204" charset="0"/>
            </a:endParaRPr>
          </a:p>
          <a:p>
            <a:pPr marL="914400" lvl="1" indent="-317500" rtl="0">
              <a:spcBef>
                <a:spcPts val="0"/>
              </a:spcBef>
              <a:spcAft>
                <a:spcPts val="0"/>
              </a:spcAft>
              <a:buClr>
                <a:srgbClr val="FFFFFF"/>
              </a:buClr>
              <a:buSzPts val="1400"/>
              <a:buChar char="○"/>
            </a:pPr>
            <a:r>
              <a:rPr lang="en-GB" sz="1800" dirty="0">
                <a:solidFill>
                  <a:srgbClr val="FFFFFF"/>
                </a:solidFill>
                <a:latin typeface="Montserrat" panose="020B0604020202020204" charset="0"/>
              </a:rPr>
              <a:t>Shuffle data</a:t>
            </a:r>
            <a:endParaRPr sz="1800" dirty="0">
              <a:solidFill>
                <a:srgbClr val="FFFFFF"/>
              </a:solidFill>
              <a:latin typeface="Montserrat" panose="020B0604020202020204" charset="0"/>
            </a:endParaRPr>
          </a:p>
          <a:p>
            <a:pPr marL="914400" lvl="1" indent="-317500">
              <a:spcBef>
                <a:spcPts val="0"/>
              </a:spcBef>
              <a:spcAft>
                <a:spcPts val="0"/>
              </a:spcAft>
              <a:buClr>
                <a:srgbClr val="FFFFFF"/>
              </a:buClr>
              <a:buSzPts val="1400"/>
              <a:buChar char="○"/>
            </a:pPr>
            <a:r>
              <a:rPr lang="en-GB" sz="1800" dirty="0">
                <a:solidFill>
                  <a:srgbClr val="FFFFFF"/>
                </a:solidFill>
                <a:latin typeface="Montserrat" panose="020B0604020202020204" charset="0"/>
              </a:rPr>
              <a:t>Split data into train set and test set</a:t>
            </a:r>
            <a:endParaRPr sz="1800" dirty="0">
              <a:solidFill>
                <a:srgbClr val="FFFFFF"/>
              </a:solidFill>
              <a:latin typeface="Montserrat" panose="020B0604020202020204" charset="0"/>
            </a:endParaRPr>
          </a:p>
        </p:txBody>
      </p:sp>
      <p:sp>
        <p:nvSpPr>
          <p:cNvPr id="2" name="Arrow: Up 1">
            <a:extLst>
              <a:ext uri="{FF2B5EF4-FFF2-40B4-BE49-F238E27FC236}">
                <a16:creationId xmlns:a16="http://schemas.microsoft.com/office/drawing/2014/main" id="{702C8F56-207E-406F-969C-AC0028ABE0F8}"/>
              </a:ext>
            </a:extLst>
          </p:cNvPr>
          <p:cNvSpPr/>
          <p:nvPr/>
        </p:nvSpPr>
        <p:spPr>
          <a:xfrm>
            <a:off x="886047" y="1744626"/>
            <a:ext cx="226827" cy="262269"/>
          </a:xfrm>
          <a:prstGeom prst="upArrow">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SG"/>
          </a:p>
        </p:txBody>
      </p:sp>
      <p:sp>
        <p:nvSpPr>
          <p:cNvPr id="12" name="Arrow: Up 11">
            <a:extLst>
              <a:ext uri="{FF2B5EF4-FFF2-40B4-BE49-F238E27FC236}">
                <a16:creationId xmlns:a16="http://schemas.microsoft.com/office/drawing/2014/main" id="{A34A79A3-75DE-4765-BDE6-236471D0FB1C}"/>
              </a:ext>
            </a:extLst>
          </p:cNvPr>
          <p:cNvSpPr/>
          <p:nvPr/>
        </p:nvSpPr>
        <p:spPr>
          <a:xfrm>
            <a:off x="1963478" y="1744625"/>
            <a:ext cx="226827" cy="262269"/>
          </a:xfrm>
          <a:prstGeom prst="upArrow">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SG"/>
          </a:p>
        </p:txBody>
      </p:sp>
      <p:sp>
        <p:nvSpPr>
          <p:cNvPr id="13" name="Arrow: Up 12">
            <a:extLst>
              <a:ext uri="{FF2B5EF4-FFF2-40B4-BE49-F238E27FC236}">
                <a16:creationId xmlns:a16="http://schemas.microsoft.com/office/drawing/2014/main" id="{C938382C-8DF8-419B-ADAB-100A045486C8}"/>
              </a:ext>
            </a:extLst>
          </p:cNvPr>
          <p:cNvSpPr/>
          <p:nvPr/>
        </p:nvSpPr>
        <p:spPr>
          <a:xfrm>
            <a:off x="886047" y="2090215"/>
            <a:ext cx="226827" cy="262269"/>
          </a:xfrm>
          <a:prstGeom prst="upArrow">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SG"/>
          </a:p>
        </p:txBody>
      </p:sp>
      <p:sp>
        <p:nvSpPr>
          <p:cNvPr id="14" name="Arrow: Up 13">
            <a:extLst>
              <a:ext uri="{FF2B5EF4-FFF2-40B4-BE49-F238E27FC236}">
                <a16:creationId xmlns:a16="http://schemas.microsoft.com/office/drawing/2014/main" id="{AC12C12F-3601-4A53-ACD8-6DB74564D6A8}"/>
              </a:ext>
            </a:extLst>
          </p:cNvPr>
          <p:cNvSpPr/>
          <p:nvPr/>
        </p:nvSpPr>
        <p:spPr>
          <a:xfrm>
            <a:off x="886047" y="2391801"/>
            <a:ext cx="226827" cy="262269"/>
          </a:xfrm>
          <a:prstGeom prst="upArrow">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SG"/>
          </a:p>
        </p:txBody>
      </p:sp>
      <p:sp>
        <p:nvSpPr>
          <p:cNvPr id="3" name="Arrow: Down 2">
            <a:extLst>
              <a:ext uri="{FF2B5EF4-FFF2-40B4-BE49-F238E27FC236}">
                <a16:creationId xmlns:a16="http://schemas.microsoft.com/office/drawing/2014/main" id="{13636B75-ACAA-43CE-AC25-F73973380305}"/>
              </a:ext>
            </a:extLst>
          </p:cNvPr>
          <p:cNvSpPr/>
          <p:nvPr/>
        </p:nvSpPr>
        <p:spPr>
          <a:xfrm>
            <a:off x="2300492" y="2090214"/>
            <a:ext cx="226827" cy="262269"/>
          </a:xfrm>
          <a:prstGeom prst="down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 name="Arrow: Down 15">
            <a:extLst>
              <a:ext uri="{FF2B5EF4-FFF2-40B4-BE49-F238E27FC236}">
                <a16:creationId xmlns:a16="http://schemas.microsoft.com/office/drawing/2014/main" id="{2EAA7192-DB97-4693-BEB3-83BBCE78D2C1}"/>
              </a:ext>
            </a:extLst>
          </p:cNvPr>
          <p:cNvSpPr/>
          <p:nvPr/>
        </p:nvSpPr>
        <p:spPr>
          <a:xfrm>
            <a:off x="2591114" y="2391801"/>
            <a:ext cx="226827" cy="262269"/>
          </a:xfrm>
          <a:prstGeom prst="down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 name="Arrow: Right 3">
            <a:extLst>
              <a:ext uri="{FF2B5EF4-FFF2-40B4-BE49-F238E27FC236}">
                <a16:creationId xmlns:a16="http://schemas.microsoft.com/office/drawing/2014/main" id="{B9D59BF7-4DB5-4A5D-AB23-E45F9D75B371}"/>
              </a:ext>
            </a:extLst>
          </p:cNvPr>
          <p:cNvSpPr/>
          <p:nvPr/>
        </p:nvSpPr>
        <p:spPr>
          <a:xfrm>
            <a:off x="2892056" y="4642884"/>
            <a:ext cx="617673" cy="28657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SG"/>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Shape 172"/>
        <p:cNvGrpSpPr/>
        <p:nvPr/>
      </p:nvGrpSpPr>
      <p:grpSpPr>
        <a:xfrm>
          <a:off x="0" y="0"/>
          <a:ext cx="0" cy="0"/>
          <a:chOff x="0" y="0"/>
          <a:chExt cx="0" cy="0"/>
        </a:xfrm>
      </p:grpSpPr>
      <p:sp>
        <p:nvSpPr>
          <p:cNvPr id="173" name="Shape 173"/>
          <p:cNvSpPr txBox="1">
            <a:spLocks noGrp="1"/>
          </p:cNvSpPr>
          <p:nvPr>
            <p:ph type="title"/>
          </p:nvPr>
        </p:nvSpPr>
        <p:spPr>
          <a:xfrm>
            <a:off x="1052550" y="0"/>
            <a:ext cx="7038900" cy="914100"/>
          </a:xfrm>
          <a:prstGeom prst="rect">
            <a:avLst/>
          </a:prstGeom>
        </p:spPr>
        <p:txBody>
          <a:bodyPr spcFirstLastPara="1" wrap="square" lIns="91425" tIns="91425" rIns="91425" bIns="91425" anchor="t" anchorCtr="0">
            <a:noAutofit/>
          </a:bodyPr>
          <a:lstStyle/>
          <a:p>
            <a:r>
              <a:rPr lang="en-GB" b="1" dirty="0">
                <a:solidFill>
                  <a:srgbClr val="FFFF00"/>
                </a:solidFill>
              </a:rPr>
              <a:t>Step 5: Data Analysis</a:t>
            </a:r>
            <a:endParaRPr b="1" dirty="0">
              <a:solidFill>
                <a:srgbClr val="FFFF00"/>
              </a:solidFill>
            </a:endParaRPr>
          </a:p>
        </p:txBody>
      </p:sp>
      <p:sp>
        <p:nvSpPr>
          <p:cNvPr id="174" name="Shape 174"/>
          <p:cNvSpPr txBox="1">
            <a:spLocks noGrp="1"/>
          </p:cNvSpPr>
          <p:nvPr>
            <p:ph type="body" idx="1"/>
          </p:nvPr>
        </p:nvSpPr>
        <p:spPr>
          <a:xfrm>
            <a:off x="3619419" y="457050"/>
            <a:ext cx="4312943" cy="3947122"/>
          </a:xfrm>
          <a:prstGeom prst="rect">
            <a:avLst/>
          </a:prstGeom>
        </p:spPr>
        <p:txBody>
          <a:bodyPr spcFirstLastPara="1" wrap="square" lIns="91425" tIns="91425" rIns="91425" bIns="91425" anchor="t" anchorCtr="0">
            <a:noAutofit/>
          </a:bodyPr>
          <a:lstStyle/>
          <a:p>
            <a:pPr marL="457200" lvl="0" indent="-311150">
              <a:spcBef>
                <a:spcPts val="0"/>
              </a:spcBef>
              <a:spcAft>
                <a:spcPts val="0"/>
              </a:spcAft>
              <a:buSzPts val="1300"/>
              <a:buChar char="●"/>
            </a:pPr>
            <a:r>
              <a:rPr lang="en-GB" sz="2000" dirty="0">
                <a:latin typeface="Montserrat" panose="020B0604020202020204" charset="0"/>
              </a:rPr>
              <a:t>Normal Linear Regression</a:t>
            </a:r>
          </a:p>
          <a:p>
            <a:pPr marL="457200" lvl="0" indent="-311150">
              <a:spcBef>
                <a:spcPts val="0"/>
              </a:spcBef>
              <a:spcAft>
                <a:spcPts val="0"/>
              </a:spcAft>
              <a:buSzPts val="1300"/>
              <a:buChar char="●"/>
            </a:pPr>
            <a:r>
              <a:rPr lang="en-GB" sz="2000" dirty="0">
                <a:latin typeface="Montserrat" panose="020B0604020202020204" charset="0"/>
              </a:rPr>
              <a:t>Calculate MSE,</a:t>
            </a:r>
            <a:endParaRPr sz="2000" dirty="0">
              <a:latin typeface="Montserrat" panose="020B0604020202020204" charset="0"/>
            </a:endParaRPr>
          </a:p>
        </p:txBody>
      </p:sp>
      <p:pic>
        <p:nvPicPr>
          <p:cNvPr id="5" name="Picture 4">
            <a:extLst>
              <a:ext uri="{FF2B5EF4-FFF2-40B4-BE49-F238E27FC236}">
                <a16:creationId xmlns:a16="http://schemas.microsoft.com/office/drawing/2014/main" id="{95F9A504-46EE-40B1-B65D-CE93E9456A22}"/>
              </a:ext>
            </a:extLst>
          </p:cNvPr>
          <p:cNvPicPr>
            <a:picLocks noChangeAspect="1"/>
          </p:cNvPicPr>
          <p:nvPr/>
        </p:nvPicPr>
        <p:blipFill>
          <a:blip r:embed="rId3"/>
          <a:stretch>
            <a:fillRect/>
          </a:stretch>
        </p:blipFill>
        <p:spPr>
          <a:xfrm>
            <a:off x="1178173" y="627355"/>
            <a:ext cx="2055628" cy="4168815"/>
          </a:xfrm>
          <a:prstGeom prst="rect">
            <a:avLst/>
          </a:prstGeom>
        </p:spPr>
      </p:pic>
      <p:pic>
        <p:nvPicPr>
          <p:cNvPr id="7" name="Picture 6">
            <a:extLst>
              <a:ext uri="{FF2B5EF4-FFF2-40B4-BE49-F238E27FC236}">
                <a16:creationId xmlns:a16="http://schemas.microsoft.com/office/drawing/2014/main" id="{5A92B645-B7CF-4CC6-AA2E-2F5811233F78}"/>
              </a:ext>
            </a:extLst>
          </p:cNvPr>
          <p:cNvPicPr>
            <a:picLocks noChangeAspect="1"/>
          </p:cNvPicPr>
          <p:nvPr/>
        </p:nvPicPr>
        <p:blipFill>
          <a:blip r:embed="rId4"/>
          <a:stretch>
            <a:fillRect/>
          </a:stretch>
        </p:blipFill>
        <p:spPr>
          <a:xfrm>
            <a:off x="4005037" y="1848798"/>
            <a:ext cx="4312943" cy="307053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Shape 173"/>
          <p:cNvSpPr txBox="1">
            <a:spLocks noGrp="1"/>
          </p:cNvSpPr>
          <p:nvPr>
            <p:ph type="title"/>
          </p:nvPr>
        </p:nvSpPr>
        <p:spPr>
          <a:xfrm>
            <a:off x="1052550" y="0"/>
            <a:ext cx="7038900" cy="914100"/>
          </a:xfrm>
          <a:prstGeom prst="rect">
            <a:avLst/>
          </a:prstGeom>
        </p:spPr>
        <p:txBody>
          <a:bodyPr spcFirstLastPara="1" wrap="square" lIns="91425" tIns="91425" rIns="91425" bIns="91425" anchor="t" anchorCtr="0">
            <a:noAutofit/>
          </a:bodyPr>
          <a:lstStyle/>
          <a:p>
            <a:r>
              <a:rPr lang="en-GB" b="1" dirty="0">
                <a:solidFill>
                  <a:srgbClr val="FFFF00"/>
                </a:solidFill>
              </a:rPr>
              <a:t>Step 5: Data Analysis</a:t>
            </a:r>
            <a:endParaRPr b="1" dirty="0">
              <a:solidFill>
                <a:srgbClr val="FFFF00"/>
              </a:solidFill>
            </a:endParaRPr>
          </a:p>
        </p:txBody>
      </p:sp>
      <p:graphicFrame>
        <p:nvGraphicFramePr>
          <p:cNvPr id="4" name="Table 3">
            <a:extLst>
              <a:ext uri="{FF2B5EF4-FFF2-40B4-BE49-F238E27FC236}">
                <a16:creationId xmlns:a16="http://schemas.microsoft.com/office/drawing/2014/main" id="{CA24FFC2-6C56-498F-964F-6B9DBF71D40E}"/>
              </a:ext>
            </a:extLst>
          </p:cNvPr>
          <p:cNvGraphicFramePr>
            <a:graphicFrameLocks noGrp="1"/>
          </p:cNvGraphicFramePr>
          <p:nvPr>
            <p:extLst>
              <p:ext uri="{D42A27DB-BD31-4B8C-83A1-F6EECF244321}">
                <p14:modId xmlns:p14="http://schemas.microsoft.com/office/powerpoint/2010/main" val="848485043"/>
              </p:ext>
            </p:extLst>
          </p:nvPr>
        </p:nvGraphicFramePr>
        <p:xfrm>
          <a:off x="0" y="539750"/>
          <a:ext cx="9144000" cy="3985886"/>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255993131"/>
                    </a:ext>
                  </a:extLst>
                </a:gridCol>
                <a:gridCol w="3048000">
                  <a:extLst>
                    <a:ext uri="{9D8B030D-6E8A-4147-A177-3AD203B41FA5}">
                      <a16:colId xmlns:a16="http://schemas.microsoft.com/office/drawing/2014/main" val="3615727474"/>
                    </a:ext>
                  </a:extLst>
                </a:gridCol>
                <a:gridCol w="3048000">
                  <a:extLst>
                    <a:ext uri="{9D8B030D-6E8A-4147-A177-3AD203B41FA5}">
                      <a16:colId xmlns:a16="http://schemas.microsoft.com/office/drawing/2014/main" val="3349984419"/>
                    </a:ext>
                  </a:extLst>
                </a:gridCol>
              </a:tblGrid>
              <a:tr h="702210">
                <a:tc>
                  <a:txBody>
                    <a:bodyPr/>
                    <a:lstStyle/>
                    <a:p>
                      <a:pPr algn="ctr"/>
                      <a:r>
                        <a:rPr lang="en-SG" sz="1800" dirty="0">
                          <a:latin typeface="Montserrat" panose="020B0604020202020204" charset="0"/>
                        </a:rPr>
                        <a:t>Linear Regression</a:t>
                      </a:r>
                    </a:p>
                  </a:txBody>
                  <a:tcPr/>
                </a:tc>
                <a:tc>
                  <a:txBody>
                    <a:bodyPr/>
                    <a:lstStyle/>
                    <a:p>
                      <a:pPr algn="ctr"/>
                      <a:r>
                        <a:rPr lang="en-SG" sz="1800" dirty="0">
                          <a:latin typeface="Montserrat" panose="020B0604020202020204" charset="0"/>
                        </a:rPr>
                        <a:t>Step-Wise Regression</a:t>
                      </a:r>
                    </a:p>
                  </a:txBody>
                  <a:tcPr/>
                </a:tc>
                <a:tc>
                  <a:txBody>
                    <a:bodyPr/>
                    <a:lstStyle/>
                    <a:p>
                      <a:pPr algn="ctr"/>
                      <a:r>
                        <a:rPr lang="en-SG" sz="1800" dirty="0">
                          <a:latin typeface="Montserrat" panose="020B0604020202020204" charset="0"/>
                        </a:rPr>
                        <a:t>Lasso Regression</a:t>
                      </a:r>
                    </a:p>
                  </a:txBody>
                  <a:tcPr/>
                </a:tc>
                <a:extLst>
                  <a:ext uri="{0D108BD9-81ED-4DB2-BD59-A6C34878D82A}">
                    <a16:rowId xmlns:a16="http://schemas.microsoft.com/office/drawing/2014/main" val="905383593"/>
                  </a:ext>
                </a:extLst>
              </a:tr>
              <a:tr h="702210">
                <a:tc gridSpan="3">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SG" sz="1800" dirty="0">
                          <a:latin typeface="Montserrat" panose="020B0604020202020204" charset="0"/>
                        </a:rPr>
                        <a:t>Finding R</a:t>
                      </a:r>
                      <a:r>
                        <a:rPr lang="en-SG" sz="1800" dirty="0">
                          <a:effectLst>
                            <a:outerShdw blurRad="38100" dist="38100" dir="2700000" algn="tl">
                              <a:srgbClr val="000000">
                                <a:alpha val="43137"/>
                              </a:srgbClr>
                            </a:outerShdw>
                          </a:effectLst>
                          <a:latin typeface="Montserrat" panose="020B0604020202020204" charset="0"/>
                        </a:rPr>
                        <a:t>^</a:t>
                      </a:r>
                      <a:r>
                        <a:rPr lang="en-SG" sz="1800" dirty="0">
                          <a:effectLst/>
                          <a:latin typeface="Montserrat" panose="020B0604020202020204" charset="0"/>
                        </a:rPr>
                        <a:t>2</a:t>
                      </a:r>
                      <a:r>
                        <a:rPr lang="en-SG" sz="1800" dirty="0">
                          <a:latin typeface="Montserrat" panose="020B0604020202020204" charset="0"/>
                        </a:rPr>
                        <a:t>, Adjusted R</a:t>
                      </a:r>
                      <a:r>
                        <a:rPr lang="en-SG" sz="1800" dirty="0">
                          <a:effectLst>
                            <a:outerShdw blurRad="38100" dist="38100" dir="2700000" algn="tl">
                              <a:srgbClr val="000000">
                                <a:alpha val="43137"/>
                              </a:srgbClr>
                            </a:outerShdw>
                          </a:effectLst>
                          <a:latin typeface="Montserrat" panose="020B0604020202020204" charset="0"/>
                        </a:rPr>
                        <a:t>^</a:t>
                      </a:r>
                      <a:r>
                        <a:rPr lang="en-SG" sz="1800" dirty="0">
                          <a:effectLst/>
                          <a:latin typeface="Montserrat" panose="020B0604020202020204" charset="0"/>
                        </a:rPr>
                        <a:t>2, MSE and RMSE</a:t>
                      </a:r>
                    </a:p>
                  </a:txBody>
                  <a:tcPr/>
                </a:tc>
                <a:tc hMerge="1">
                  <a:txBody>
                    <a:bodyPr/>
                    <a:lstStyle/>
                    <a:p>
                      <a:pPr algn="ctr"/>
                      <a:endParaRPr lang="en-SG" sz="1800" dirty="0">
                        <a:latin typeface="Montserrat" panose="020B0604020202020204" charset="0"/>
                      </a:endParaRPr>
                    </a:p>
                  </a:txBody>
                  <a:tcPr/>
                </a:tc>
                <a:tc hMerge="1">
                  <a:txBody>
                    <a:bodyPr/>
                    <a:lstStyle/>
                    <a:p>
                      <a:pPr algn="ctr"/>
                      <a:endParaRPr lang="en-SG" sz="1800" dirty="0">
                        <a:latin typeface="Montserrat" panose="020B0604020202020204" charset="0"/>
                      </a:endParaRPr>
                    </a:p>
                  </a:txBody>
                  <a:tcPr/>
                </a:tc>
                <a:extLst>
                  <a:ext uri="{0D108BD9-81ED-4DB2-BD59-A6C34878D82A}">
                    <a16:rowId xmlns:a16="http://schemas.microsoft.com/office/drawing/2014/main" val="1361856203"/>
                  </a:ext>
                </a:extLst>
              </a:tr>
              <a:tr h="2581466">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SG" sz="1800" b="0" i="0" u="none" strike="noStrike" cap="none" dirty="0">
                          <a:solidFill>
                            <a:schemeClr val="dk1"/>
                          </a:solidFill>
                          <a:latin typeface="Montserrat" panose="020B0604020202020204" charset="0"/>
                          <a:ea typeface="+mn-ea"/>
                          <a:cs typeface="+mn-cs"/>
                          <a:sym typeface="Arial"/>
                        </a:rPr>
                        <a:t>N.A</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SG" sz="1800" b="0" i="0" u="none" strike="noStrike" cap="none" dirty="0">
                          <a:solidFill>
                            <a:schemeClr val="dk1"/>
                          </a:solidFill>
                          <a:latin typeface="Montserrat" panose="020B0604020202020204" charset="0"/>
                          <a:ea typeface="+mn-ea"/>
                          <a:cs typeface="+mn-cs"/>
                          <a:sym typeface="Arial"/>
                        </a:rPr>
                        <a:t>Uses a forward-backward feature selection based on p-value from </a:t>
                      </a:r>
                      <a:r>
                        <a:rPr lang="en-SG" sz="1800" b="0" i="0" u="none" strike="noStrike" cap="none" dirty="0" err="1">
                          <a:solidFill>
                            <a:schemeClr val="dk1"/>
                          </a:solidFill>
                          <a:latin typeface="Montserrat" panose="020B0604020202020204" charset="0"/>
                          <a:ea typeface="+mn-ea"/>
                          <a:cs typeface="+mn-cs"/>
                          <a:sym typeface="Arial"/>
                        </a:rPr>
                        <a:t>statsmodels.api.OLS</a:t>
                      </a:r>
                      <a:r>
                        <a:rPr lang="en-SG" sz="1800" b="0" i="0" u="none" strike="noStrike" cap="none" dirty="0">
                          <a:solidFill>
                            <a:schemeClr val="dk1"/>
                          </a:solidFill>
                          <a:latin typeface="Montserrat" panose="020B0604020202020204" charset="0"/>
                          <a:ea typeface="+mn-ea"/>
                          <a:cs typeface="+mn-cs"/>
                          <a:sym typeface="Arial"/>
                        </a:rPr>
                        <a:t> to find the desired features which will then use to calculate the accuracy and MSE and RMSE  </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SG" sz="1800" b="0" i="0" u="none" strike="noStrike" cap="none" dirty="0">
                          <a:solidFill>
                            <a:schemeClr val="dk1"/>
                          </a:solidFill>
                          <a:latin typeface="Montserrat" panose="020B0604020202020204" charset="0"/>
                          <a:ea typeface="+mn-ea"/>
                          <a:cs typeface="+mn-cs"/>
                          <a:sym typeface="Arial"/>
                        </a:rPr>
                        <a:t>Performs both regularization and feature selection in order to improve the prediction of our model and then calculate the accuracy and MSE and RMSE.</a:t>
                      </a:r>
                    </a:p>
                  </a:txBody>
                  <a:tcPr/>
                </a:tc>
                <a:extLst>
                  <a:ext uri="{0D108BD9-81ED-4DB2-BD59-A6C34878D82A}">
                    <a16:rowId xmlns:a16="http://schemas.microsoft.com/office/drawing/2014/main" val="1992921872"/>
                  </a:ext>
                </a:extLst>
              </a:tr>
            </a:tbl>
          </a:graphicData>
        </a:graphic>
      </p:graphicFrame>
    </p:spTree>
    <p:extLst>
      <p:ext uri="{BB962C8B-B14F-4D97-AF65-F5344CB8AC3E}">
        <p14:creationId xmlns:p14="http://schemas.microsoft.com/office/powerpoint/2010/main" val="21539752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Shape 173"/>
          <p:cNvSpPr txBox="1">
            <a:spLocks noGrp="1"/>
          </p:cNvSpPr>
          <p:nvPr>
            <p:ph type="title"/>
          </p:nvPr>
        </p:nvSpPr>
        <p:spPr>
          <a:xfrm>
            <a:off x="1052550" y="0"/>
            <a:ext cx="7038900" cy="914100"/>
          </a:xfrm>
          <a:prstGeom prst="rect">
            <a:avLst/>
          </a:prstGeom>
        </p:spPr>
        <p:txBody>
          <a:bodyPr spcFirstLastPara="1" wrap="square" lIns="91425" tIns="91425" rIns="91425" bIns="91425" anchor="t" anchorCtr="0">
            <a:noAutofit/>
          </a:bodyPr>
          <a:lstStyle/>
          <a:p>
            <a:r>
              <a:rPr lang="en-GB" b="1" dirty="0">
                <a:solidFill>
                  <a:srgbClr val="FFFF00"/>
                </a:solidFill>
              </a:rPr>
              <a:t>Step 6: Analysis of results</a:t>
            </a:r>
            <a:endParaRPr b="1" dirty="0">
              <a:solidFill>
                <a:srgbClr val="FFFF00"/>
              </a:solidFill>
            </a:endParaRPr>
          </a:p>
        </p:txBody>
      </p:sp>
      <p:graphicFrame>
        <p:nvGraphicFramePr>
          <p:cNvPr id="4" name="Table 3">
            <a:extLst>
              <a:ext uri="{FF2B5EF4-FFF2-40B4-BE49-F238E27FC236}">
                <a16:creationId xmlns:a16="http://schemas.microsoft.com/office/drawing/2014/main" id="{CA24FFC2-6C56-498F-964F-6B9DBF71D40E}"/>
              </a:ext>
            </a:extLst>
          </p:cNvPr>
          <p:cNvGraphicFramePr>
            <a:graphicFrameLocks noGrp="1"/>
          </p:cNvGraphicFramePr>
          <p:nvPr>
            <p:extLst>
              <p:ext uri="{D42A27DB-BD31-4B8C-83A1-F6EECF244321}">
                <p14:modId xmlns:p14="http://schemas.microsoft.com/office/powerpoint/2010/main" val="3438133454"/>
              </p:ext>
            </p:extLst>
          </p:nvPr>
        </p:nvGraphicFramePr>
        <p:xfrm>
          <a:off x="0" y="539750"/>
          <a:ext cx="9144000" cy="2345217"/>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255993131"/>
                    </a:ext>
                  </a:extLst>
                </a:gridCol>
                <a:gridCol w="3048000">
                  <a:extLst>
                    <a:ext uri="{9D8B030D-6E8A-4147-A177-3AD203B41FA5}">
                      <a16:colId xmlns:a16="http://schemas.microsoft.com/office/drawing/2014/main" val="3615727474"/>
                    </a:ext>
                  </a:extLst>
                </a:gridCol>
                <a:gridCol w="3048000">
                  <a:extLst>
                    <a:ext uri="{9D8B030D-6E8A-4147-A177-3AD203B41FA5}">
                      <a16:colId xmlns:a16="http://schemas.microsoft.com/office/drawing/2014/main" val="3349984419"/>
                    </a:ext>
                  </a:extLst>
                </a:gridCol>
              </a:tblGrid>
              <a:tr h="501522">
                <a:tc>
                  <a:txBody>
                    <a:bodyPr/>
                    <a:lstStyle/>
                    <a:p>
                      <a:pPr algn="ctr"/>
                      <a:r>
                        <a:rPr lang="en-SG" sz="1800" dirty="0">
                          <a:latin typeface="Montserrat" panose="020B0604020202020204" charset="0"/>
                        </a:rPr>
                        <a:t>Linear Regression</a:t>
                      </a:r>
                    </a:p>
                  </a:txBody>
                  <a:tcPr/>
                </a:tc>
                <a:tc>
                  <a:txBody>
                    <a:bodyPr/>
                    <a:lstStyle/>
                    <a:p>
                      <a:pPr algn="ctr"/>
                      <a:r>
                        <a:rPr lang="en-SG" sz="1800" dirty="0">
                          <a:latin typeface="Montserrat" panose="020B0604020202020204" charset="0"/>
                        </a:rPr>
                        <a:t>Step-Wise Regression</a:t>
                      </a:r>
                    </a:p>
                  </a:txBody>
                  <a:tcPr/>
                </a:tc>
                <a:tc>
                  <a:txBody>
                    <a:bodyPr/>
                    <a:lstStyle/>
                    <a:p>
                      <a:pPr algn="ctr"/>
                      <a:r>
                        <a:rPr lang="en-SG" sz="1800" dirty="0">
                          <a:latin typeface="Montserrat" panose="020B0604020202020204" charset="0"/>
                        </a:rPr>
                        <a:t>Lasso Regression</a:t>
                      </a:r>
                    </a:p>
                  </a:txBody>
                  <a:tcPr/>
                </a:tc>
                <a:extLst>
                  <a:ext uri="{0D108BD9-81ED-4DB2-BD59-A6C34878D82A}">
                    <a16:rowId xmlns:a16="http://schemas.microsoft.com/office/drawing/2014/main" val="905383593"/>
                  </a:ext>
                </a:extLst>
              </a:tr>
              <a:tr h="1843695">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SG" sz="1800" b="0" i="0" u="none" strike="noStrike" cap="none" dirty="0">
                          <a:solidFill>
                            <a:schemeClr val="dk1"/>
                          </a:solidFill>
                          <a:latin typeface="Montserrat" panose="020B0604020202020204" charset="0"/>
                          <a:ea typeface="+mn-ea"/>
                          <a:cs typeface="+mn-cs"/>
                          <a:sym typeface="Arial"/>
                        </a:rPr>
                        <a:t>r square ≈ 0.733 </a:t>
                      </a:r>
                      <a:br>
                        <a:rPr lang="en-SG" sz="1800" b="0" i="0" u="none" strike="noStrike" cap="none" dirty="0">
                          <a:solidFill>
                            <a:schemeClr val="dk1"/>
                          </a:solidFill>
                          <a:latin typeface="Montserrat" panose="020B0604020202020204" charset="0"/>
                          <a:ea typeface="+mn-ea"/>
                          <a:cs typeface="+mn-cs"/>
                          <a:sym typeface="Arial"/>
                        </a:rPr>
                      </a:br>
                      <a:r>
                        <a:rPr lang="en-SG" sz="1800" b="0" i="0" u="none" strike="noStrike" cap="none" dirty="0">
                          <a:solidFill>
                            <a:schemeClr val="dk1"/>
                          </a:solidFill>
                          <a:latin typeface="Montserrat" panose="020B0604020202020204" charset="0"/>
                          <a:ea typeface="+mn-ea"/>
                          <a:cs typeface="+mn-cs"/>
                          <a:sym typeface="Arial"/>
                        </a:rPr>
                        <a:t>adjusted r squared ≈ 0.694 </a:t>
                      </a:r>
                      <a:br>
                        <a:rPr lang="en-SG" sz="1800" b="0" i="0" u="none" strike="noStrike" cap="none" dirty="0">
                          <a:solidFill>
                            <a:schemeClr val="dk1"/>
                          </a:solidFill>
                          <a:latin typeface="Montserrat" panose="020B0604020202020204" charset="0"/>
                          <a:ea typeface="+mn-ea"/>
                          <a:cs typeface="+mn-cs"/>
                          <a:sym typeface="Arial"/>
                        </a:rPr>
                      </a:br>
                      <a:r>
                        <a:rPr lang="en-SG" sz="1800" b="0" i="0" u="none" strike="noStrike" cap="none" dirty="0">
                          <a:solidFill>
                            <a:schemeClr val="dk1"/>
                          </a:solidFill>
                          <a:latin typeface="Montserrat" panose="020B0604020202020204" charset="0"/>
                          <a:ea typeface="+mn-ea"/>
                          <a:cs typeface="+mn-cs"/>
                          <a:sym typeface="Arial"/>
                        </a:rPr>
                        <a:t>MSE ≈ 20.9 </a:t>
                      </a:r>
                      <a:br>
                        <a:rPr lang="en-SG" sz="1800" b="0" i="0" u="none" strike="noStrike" cap="none" dirty="0">
                          <a:solidFill>
                            <a:schemeClr val="dk1"/>
                          </a:solidFill>
                          <a:latin typeface="Montserrat" panose="020B0604020202020204" charset="0"/>
                          <a:ea typeface="+mn-ea"/>
                          <a:cs typeface="+mn-cs"/>
                          <a:sym typeface="Arial"/>
                        </a:rPr>
                      </a:br>
                      <a:r>
                        <a:rPr lang="en-SG" sz="1800" b="0" i="0" u="none" strike="noStrike" cap="none" dirty="0">
                          <a:solidFill>
                            <a:schemeClr val="dk1"/>
                          </a:solidFill>
                          <a:latin typeface="Montserrat" panose="020B0604020202020204" charset="0"/>
                          <a:ea typeface="+mn-ea"/>
                          <a:cs typeface="+mn-cs"/>
                          <a:sym typeface="Arial"/>
                        </a:rPr>
                        <a:t>RMSE ≈ 4.57 </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SG" sz="1800" b="0" i="0" u="none" strike="noStrike" cap="none" dirty="0">
                          <a:solidFill>
                            <a:schemeClr val="dk1"/>
                          </a:solidFill>
                          <a:latin typeface="Montserrat" panose="020B0604020202020204" charset="0"/>
                          <a:ea typeface="+mn-ea"/>
                          <a:cs typeface="+mn-cs"/>
                          <a:sym typeface="Arial"/>
                        </a:rPr>
                        <a:t>r square ≈ 0.749 </a:t>
                      </a:r>
                      <a:br>
                        <a:rPr lang="en-SG" sz="1800" b="0" i="0" u="none" strike="noStrike" cap="none" dirty="0">
                          <a:solidFill>
                            <a:schemeClr val="dk1"/>
                          </a:solidFill>
                          <a:latin typeface="Montserrat" panose="020B0604020202020204" charset="0"/>
                          <a:ea typeface="+mn-ea"/>
                          <a:cs typeface="+mn-cs"/>
                          <a:sym typeface="Arial"/>
                        </a:rPr>
                      </a:br>
                      <a:r>
                        <a:rPr lang="en-SG" sz="1800" b="0" i="0" u="none" strike="noStrike" cap="none" dirty="0">
                          <a:solidFill>
                            <a:schemeClr val="dk1"/>
                          </a:solidFill>
                          <a:latin typeface="Montserrat" panose="020B0604020202020204" charset="0"/>
                          <a:ea typeface="+mn-ea"/>
                          <a:cs typeface="+mn-cs"/>
                          <a:sym typeface="Arial"/>
                        </a:rPr>
                        <a:t>adjusted r squared ≈ 0.727 </a:t>
                      </a:r>
                      <a:br>
                        <a:rPr lang="en-SG" sz="1800" b="0" i="0" u="none" strike="noStrike" cap="none" dirty="0">
                          <a:solidFill>
                            <a:schemeClr val="dk1"/>
                          </a:solidFill>
                          <a:latin typeface="Montserrat" panose="020B0604020202020204" charset="0"/>
                          <a:ea typeface="+mn-ea"/>
                          <a:cs typeface="+mn-cs"/>
                          <a:sym typeface="Arial"/>
                        </a:rPr>
                      </a:br>
                      <a:r>
                        <a:rPr lang="en-SG" sz="1800" b="0" i="0" u="none" strike="noStrike" cap="none" dirty="0">
                          <a:solidFill>
                            <a:schemeClr val="dk1"/>
                          </a:solidFill>
                          <a:latin typeface="Montserrat" panose="020B0604020202020204" charset="0"/>
                          <a:ea typeface="+mn-ea"/>
                          <a:cs typeface="+mn-cs"/>
                          <a:sym typeface="Arial"/>
                        </a:rPr>
                        <a:t>MSE ≈ 19.7 </a:t>
                      </a:r>
                      <a:br>
                        <a:rPr lang="en-SG" sz="1800" b="0" i="0" u="none" strike="noStrike" cap="none" dirty="0">
                          <a:solidFill>
                            <a:schemeClr val="dk1"/>
                          </a:solidFill>
                          <a:latin typeface="Montserrat" panose="020B0604020202020204" charset="0"/>
                          <a:ea typeface="+mn-ea"/>
                          <a:cs typeface="+mn-cs"/>
                          <a:sym typeface="Arial"/>
                        </a:rPr>
                      </a:br>
                      <a:r>
                        <a:rPr lang="en-SG" sz="1800" b="0" i="0" u="none" strike="noStrike" cap="none" dirty="0">
                          <a:solidFill>
                            <a:schemeClr val="dk1"/>
                          </a:solidFill>
                          <a:latin typeface="Montserrat" panose="020B0604020202020204" charset="0"/>
                          <a:ea typeface="+mn-ea"/>
                          <a:cs typeface="+mn-cs"/>
                          <a:sym typeface="Arial"/>
                        </a:rPr>
                        <a:t>RMSE ≈ 4.43   </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SG" sz="1800" b="0" i="0" u="none" strike="noStrike" cap="none" dirty="0">
                          <a:solidFill>
                            <a:schemeClr val="dk1"/>
                          </a:solidFill>
                          <a:latin typeface="Montserrat" panose="020B0604020202020204" charset="0"/>
                          <a:ea typeface="+mn-ea"/>
                          <a:cs typeface="+mn-cs"/>
                          <a:sym typeface="Arial"/>
                        </a:rPr>
                        <a:t>r square ≈ 0.733 </a:t>
                      </a:r>
                      <a:br>
                        <a:rPr lang="en-SG" sz="1800" b="0" i="0" u="none" strike="noStrike" cap="none" dirty="0">
                          <a:solidFill>
                            <a:schemeClr val="dk1"/>
                          </a:solidFill>
                          <a:latin typeface="Montserrat" panose="020B0604020202020204" charset="0"/>
                          <a:ea typeface="+mn-ea"/>
                          <a:cs typeface="+mn-cs"/>
                          <a:sym typeface="Arial"/>
                        </a:rPr>
                      </a:br>
                      <a:r>
                        <a:rPr lang="en-SG" sz="1800" b="0" i="0" u="none" strike="noStrike" cap="none" dirty="0">
                          <a:solidFill>
                            <a:schemeClr val="dk1"/>
                          </a:solidFill>
                          <a:latin typeface="Montserrat" panose="020B0604020202020204" charset="0"/>
                          <a:ea typeface="+mn-ea"/>
                          <a:cs typeface="+mn-cs"/>
                          <a:sym typeface="Arial"/>
                        </a:rPr>
                        <a:t>adjusted r squared ≈ 0.698 </a:t>
                      </a:r>
                      <a:br>
                        <a:rPr lang="en-SG" sz="1800" b="0" i="0" u="none" strike="noStrike" cap="none" dirty="0">
                          <a:solidFill>
                            <a:schemeClr val="dk1"/>
                          </a:solidFill>
                          <a:latin typeface="Montserrat" panose="020B0604020202020204" charset="0"/>
                          <a:ea typeface="+mn-ea"/>
                          <a:cs typeface="+mn-cs"/>
                          <a:sym typeface="Arial"/>
                        </a:rPr>
                      </a:br>
                      <a:r>
                        <a:rPr lang="en-SG" sz="1800" b="0" i="0" u="none" strike="noStrike" cap="none" dirty="0">
                          <a:solidFill>
                            <a:schemeClr val="dk1"/>
                          </a:solidFill>
                          <a:latin typeface="Montserrat" panose="020B0604020202020204" charset="0"/>
                          <a:ea typeface="+mn-ea"/>
                          <a:cs typeface="+mn-cs"/>
                          <a:sym typeface="Arial"/>
                        </a:rPr>
                        <a:t>MSE ≈ 20.9 </a:t>
                      </a:r>
                      <a:br>
                        <a:rPr lang="en-SG" sz="1800" b="0" i="0" u="none" strike="noStrike" cap="none" dirty="0">
                          <a:solidFill>
                            <a:schemeClr val="dk1"/>
                          </a:solidFill>
                          <a:latin typeface="Montserrat" panose="020B0604020202020204" charset="0"/>
                          <a:ea typeface="+mn-ea"/>
                          <a:cs typeface="+mn-cs"/>
                          <a:sym typeface="Arial"/>
                        </a:rPr>
                      </a:br>
                      <a:r>
                        <a:rPr lang="en-SG" sz="1800" b="0" i="0" u="none" strike="noStrike" cap="none" dirty="0">
                          <a:solidFill>
                            <a:schemeClr val="dk1"/>
                          </a:solidFill>
                          <a:latin typeface="Montserrat" panose="020B0604020202020204" charset="0"/>
                          <a:ea typeface="+mn-ea"/>
                          <a:cs typeface="+mn-cs"/>
                          <a:sym typeface="Arial"/>
                        </a:rPr>
                        <a:t>RMSE ≈ 4.57 </a:t>
                      </a:r>
                    </a:p>
                  </a:txBody>
                  <a:tcPr/>
                </a:tc>
                <a:extLst>
                  <a:ext uri="{0D108BD9-81ED-4DB2-BD59-A6C34878D82A}">
                    <a16:rowId xmlns:a16="http://schemas.microsoft.com/office/drawing/2014/main" val="1992921872"/>
                  </a:ext>
                </a:extLst>
              </a:tr>
            </a:tbl>
          </a:graphicData>
        </a:graphic>
      </p:graphicFrame>
      <p:sp>
        <p:nvSpPr>
          <p:cNvPr id="2" name="TextBox 1">
            <a:extLst>
              <a:ext uri="{FF2B5EF4-FFF2-40B4-BE49-F238E27FC236}">
                <a16:creationId xmlns:a16="http://schemas.microsoft.com/office/drawing/2014/main" id="{59D3D881-198C-4663-8D91-5550EBD015BC}"/>
              </a:ext>
            </a:extLst>
          </p:cNvPr>
          <p:cNvSpPr txBox="1"/>
          <p:nvPr/>
        </p:nvSpPr>
        <p:spPr>
          <a:xfrm>
            <a:off x="0" y="2853218"/>
            <a:ext cx="8966791" cy="2308324"/>
          </a:xfrm>
          <a:prstGeom prst="rect">
            <a:avLst/>
          </a:prstGeom>
          <a:noFill/>
        </p:spPr>
        <p:txBody>
          <a:bodyPr wrap="square" rtlCol="0">
            <a:spAutoFit/>
          </a:bodyPr>
          <a:lstStyle/>
          <a:p>
            <a:pPr marL="285750" indent="-285750">
              <a:buClr>
                <a:schemeClr val="bg1"/>
              </a:buClr>
              <a:buFont typeface="Arial" panose="020B0604020202020204" pitchFamily="34" charset="0"/>
              <a:buChar char="•"/>
            </a:pPr>
            <a:r>
              <a:rPr lang="en-SG" sz="1800" dirty="0">
                <a:solidFill>
                  <a:schemeClr val="bg1"/>
                </a:solidFill>
                <a:latin typeface="Montserrat" panose="020B0604020202020204" charset="0"/>
                <a:ea typeface="+mn-ea"/>
                <a:cs typeface="+mn-cs"/>
              </a:rPr>
              <a:t>Linear &gt;&gt;&gt; Stepwise : There is improvement in the performance of accuracy and RSE and RMSE</a:t>
            </a:r>
          </a:p>
          <a:p>
            <a:pPr marL="285750" indent="-285750">
              <a:buClr>
                <a:schemeClr val="bg1"/>
              </a:buClr>
              <a:buFont typeface="Arial" panose="020B0604020202020204" pitchFamily="34" charset="0"/>
              <a:buChar char="•"/>
            </a:pPr>
            <a:r>
              <a:rPr lang="en-SG" sz="1800" dirty="0">
                <a:solidFill>
                  <a:schemeClr val="bg1"/>
                </a:solidFill>
                <a:latin typeface="Montserrat" panose="020B0604020202020204" charset="0"/>
                <a:ea typeface="+mn-ea"/>
                <a:cs typeface="+mn-cs"/>
              </a:rPr>
              <a:t>Stepwise/Linear &gt;&gt;&gt; Lasso : There is negligible improvement to the performance of the model</a:t>
            </a:r>
          </a:p>
          <a:p>
            <a:pPr marL="285750" indent="-285750">
              <a:buClr>
                <a:schemeClr val="bg1"/>
              </a:buClr>
              <a:buFont typeface="Arial" panose="020B0604020202020204" pitchFamily="34" charset="0"/>
              <a:buChar char="•"/>
            </a:pPr>
            <a:r>
              <a:rPr lang="en-SG" sz="1800" dirty="0">
                <a:solidFill>
                  <a:schemeClr val="bg1"/>
                </a:solidFill>
                <a:latin typeface="Montserrat" panose="020B0604020202020204" charset="0"/>
                <a:ea typeface="+mn-ea"/>
                <a:cs typeface="+mn-cs"/>
              </a:rPr>
              <a:t>In conclusion, using 8 predictor variables. The recommended linear regression equation is:</a:t>
            </a:r>
          </a:p>
          <a:p>
            <a:pPr algn="ctr"/>
            <a:r>
              <a:rPr lang="en-SG" sz="1800" dirty="0">
                <a:solidFill>
                  <a:schemeClr val="bg1"/>
                </a:solidFill>
                <a:latin typeface="Montserrat" panose="020B0604020202020204" charset="0"/>
                <a:ea typeface="+mn-ea"/>
                <a:cs typeface="+mn-cs"/>
              </a:rPr>
              <a:t>MEDV = 31.0456389421 + 0.041515ZN + 3.1089CHAS - 14.2405NOX + 3.7219RM - 1.3826DIS - 0.8456PTRATIO + 0.010953B - 0.6177LSTAT</a:t>
            </a:r>
          </a:p>
        </p:txBody>
      </p:sp>
    </p:spTree>
    <p:extLst>
      <p:ext uri="{BB962C8B-B14F-4D97-AF65-F5344CB8AC3E}">
        <p14:creationId xmlns:p14="http://schemas.microsoft.com/office/powerpoint/2010/main" val="12884903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Shape 185"/>
          <p:cNvSpPr txBox="1">
            <a:spLocks noGrp="1"/>
          </p:cNvSpPr>
          <p:nvPr>
            <p:ph type="title"/>
          </p:nvPr>
        </p:nvSpPr>
        <p:spPr>
          <a:xfrm>
            <a:off x="1024834" y="0"/>
            <a:ext cx="7584231" cy="914100"/>
          </a:xfrm>
          <a:prstGeom prst="rect">
            <a:avLst/>
          </a:prstGeom>
        </p:spPr>
        <p:txBody>
          <a:bodyPr spcFirstLastPara="1" wrap="square" lIns="91425" tIns="91425" rIns="91425" bIns="91425" anchor="t" anchorCtr="0">
            <a:noAutofit/>
          </a:bodyPr>
          <a:lstStyle/>
          <a:p>
            <a:r>
              <a:rPr lang="en-GB" b="1" dirty="0">
                <a:solidFill>
                  <a:srgbClr val="FFFF00"/>
                </a:solidFill>
              </a:rPr>
              <a:t>Step 7: Report results in Python Notebooks</a:t>
            </a:r>
            <a:endParaRPr b="1" dirty="0">
              <a:solidFill>
                <a:srgbClr val="FFFF00"/>
              </a:solidFill>
            </a:endParaRPr>
          </a:p>
        </p:txBody>
      </p:sp>
      <p:sp>
        <p:nvSpPr>
          <p:cNvPr id="186" name="Shape 186"/>
          <p:cNvSpPr txBox="1">
            <a:spLocks noGrp="1"/>
          </p:cNvSpPr>
          <p:nvPr>
            <p:ph type="body" idx="1"/>
          </p:nvPr>
        </p:nvSpPr>
        <p:spPr>
          <a:xfrm>
            <a:off x="6500037" y="983167"/>
            <a:ext cx="2495107" cy="604628"/>
          </a:xfrm>
          <a:prstGeom prst="rect">
            <a:avLst/>
          </a:prstGeom>
        </p:spPr>
        <p:txBody>
          <a:bodyPr spcFirstLastPara="1" wrap="square" lIns="91425" tIns="91425" rIns="91425" bIns="91425" anchor="t" anchorCtr="0">
            <a:noAutofit/>
          </a:bodyPr>
          <a:lstStyle/>
          <a:p>
            <a:pPr marL="0" lvl="0" indent="0">
              <a:spcAft>
                <a:spcPts val="1600"/>
              </a:spcAft>
              <a:buNone/>
            </a:pPr>
            <a:r>
              <a:rPr lang="en-SG" dirty="0">
                <a:hlinkClick r:id="rId3"/>
              </a:rPr>
              <a:t>https://github.com/ZacOPunky/CE9010_2018</a:t>
            </a:r>
            <a:endParaRPr dirty="0"/>
          </a:p>
        </p:txBody>
      </p:sp>
      <p:pic>
        <p:nvPicPr>
          <p:cNvPr id="3" name="Picture 2">
            <a:extLst>
              <a:ext uri="{FF2B5EF4-FFF2-40B4-BE49-F238E27FC236}">
                <a16:creationId xmlns:a16="http://schemas.microsoft.com/office/drawing/2014/main" id="{CD35409F-1999-4430-AC30-15B682E7DB0A}"/>
              </a:ext>
            </a:extLst>
          </p:cNvPr>
          <p:cNvPicPr>
            <a:picLocks noChangeAspect="1"/>
          </p:cNvPicPr>
          <p:nvPr/>
        </p:nvPicPr>
        <p:blipFill>
          <a:blip r:embed="rId4"/>
          <a:stretch>
            <a:fillRect/>
          </a:stretch>
        </p:blipFill>
        <p:spPr>
          <a:xfrm>
            <a:off x="0" y="457050"/>
            <a:ext cx="6351181" cy="4254600"/>
          </a:xfrm>
          <a:prstGeom prst="rect">
            <a:avLst/>
          </a:prstGeom>
        </p:spPr>
      </p:pic>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159</TotalTime>
  <Words>484</Words>
  <Application>Microsoft Office PowerPoint</Application>
  <PresentationFormat>On-screen Show (16:9)</PresentationFormat>
  <Paragraphs>53</Paragraphs>
  <Slides>9</Slides>
  <Notes>9</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Montserrat</vt:lpstr>
      <vt:lpstr>Lato</vt:lpstr>
      <vt:lpstr>Arial</vt:lpstr>
      <vt:lpstr>Focus</vt:lpstr>
      <vt:lpstr>Group 01:</vt:lpstr>
      <vt:lpstr>Step 1: Identify a data problem to solve</vt:lpstr>
      <vt:lpstr>Step 2: Data Acquisition</vt:lpstr>
      <vt:lpstr>Step 3 &amp; 4: Data exploration &amp; Pre-processing</vt:lpstr>
      <vt:lpstr>Step 3 &amp; 4: Data exploration &amp; Pre-processing</vt:lpstr>
      <vt:lpstr>Step 5: Data Analysis</vt:lpstr>
      <vt:lpstr>Step 5: Data Analysis</vt:lpstr>
      <vt:lpstr>Step 6: Analysis of results</vt:lpstr>
      <vt:lpstr>Step 7: Report results in Python Notebooks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01:</dc:title>
  <cp:lastModifiedBy>User</cp:lastModifiedBy>
  <cp:revision>15</cp:revision>
  <dcterms:modified xsi:type="dcterms:W3CDTF">2018-04-17T20:51:05Z</dcterms:modified>
</cp:coreProperties>
</file>