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5" r:id="rId8"/>
    <p:sldId id="266" r:id="rId9"/>
    <p:sldId id="263" r:id="rId10"/>
  </p:sldIdLst>
  <p:sldSz cx="9144000" cy="5143500" type="screen16x9"/>
  <p:notesSz cx="6858000" cy="9144000"/>
  <p:embeddedFontLst>
    <p:embeddedFont>
      <p:font typeface="Montserrat" panose="020B0604020202020204" charset="0"/>
      <p:regular r:id="rId12"/>
      <p:bold r:id="rId13"/>
      <p:italic r:id="rId14"/>
      <p:boldItalic r:id="rId15"/>
    </p:embeddedFont>
    <p:embeddedFont>
      <p:font typeface="Lato"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Requests and pandas module -&gt; help users to obtain the file needed without downloading it in advanced.</a:t>
            </a:r>
            <a:endParaRPr/>
          </a:p>
          <a:p>
            <a:pPr marL="0" lvl="0" indent="0">
              <a:spcBef>
                <a:spcPts val="0"/>
              </a:spcBef>
              <a:spcAft>
                <a:spcPts val="0"/>
              </a:spcAft>
              <a:buNone/>
            </a:pPr>
            <a:r>
              <a:rPr lang="en-GB"/>
              <a:t>After we read the data into the dataframe, we will obtain the table above, which shows that there are 14 columns in our data, which indicates that there are 14 features that we will be able to work with.</a:t>
            </a:r>
            <a:endParaRPr/>
          </a:p>
          <a:p>
            <a:pPr marL="0" lvl="0" indent="0">
              <a:spcBef>
                <a:spcPts val="0"/>
              </a:spcBef>
              <a:spcAft>
                <a:spcPts val="0"/>
              </a:spcAft>
              <a:buNone/>
            </a:pPr>
            <a:r>
              <a:rPr lang="en-GB"/>
              <a:t>When we print the shape of the data, we can also see that there are 506 rows, which means we have 506 data points to work with.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Test 3 steps, everything is (1,1) -&gt; centred.</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Test 3 steps, everything is (1,1) -&gt; centred.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58421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55620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 name="Shape 16"/>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Shape 17"/>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12"/>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Shape 115"/>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25" name="Shape 125"/>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Shape 1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Shape 1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9" name="Shape 39"/>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Shape 4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Shape 53"/>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Shape 54"/>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Shape 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0" name="Shape 6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Shape 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Shape 6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Shape 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9" name="Shape 89"/>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Shape 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Shape 96"/>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Shape 97"/>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Shape 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Shape 103"/>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Shape 1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ZacOPunky/CE9010_2018"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Group 01:</a:t>
            </a:r>
            <a:endParaRPr dirty="0"/>
          </a:p>
        </p:txBody>
      </p:sp>
      <p:sp>
        <p:nvSpPr>
          <p:cNvPr id="135" name="Shape 135"/>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Group members: Jazlyn Chuah, Zachary Lim, Teo Hwee Leng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b="1" dirty="0">
                <a:solidFill>
                  <a:srgbClr val="FFFF00"/>
                </a:solidFill>
              </a:rPr>
              <a:t>Step 1: Identify a data problem to solve</a:t>
            </a:r>
            <a:endParaRPr b="1" dirty="0">
              <a:solidFill>
                <a:srgbClr val="FFFF00"/>
              </a:solidFill>
            </a:endParaRPr>
          </a:p>
        </p:txBody>
      </p:sp>
      <p:sp>
        <p:nvSpPr>
          <p:cNvPr id="141" name="Shape 141"/>
          <p:cNvSpPr txBox="1">
            <a:spLocks noGrp="1"/>
          </p:cNvSpPr>
          <p:nvPr>
            <p:ph type="body" idx="1"/>
          </p:nvPr>
        </p:nvSpPr>
        <p:spPr>
          <a:xfrm>
            <a:off x="1120291" y="1661641"/>
            <a:ext cx="7974090" cy="29112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Char char="●"/>
            </a:pPr>
            <a:r>
              <a:rPr lang="en-GB" sz="2400" dirty="0">
                <a:latin typeface="Montserrat" panose="020B0604020202020204" charset="0"/>
              </a:rPr>
              <a:t>Used data from UCI Machine Learning Repository (publicly available)</a:t>
            </a:r>
            <a:endParaRPr sz="2400" dirty="0">
              <a:latin typeface="Montserrat" panose="020B0604020202020204" charset="0"/>
            </a:endParaRPr>
          </a:p>
          <a:p>
            <a:pPr marL="457200" lvl="0" indent="-381000" rtl="0">
              <a:spcBef>
                <a:spcPts val="0"/>
              </a:spcBef>
              <a:spcAft>
                <a:spcPts val="0"/>
              </a:spcAft>
              <a:buSzPts val="2400"/>
              <a:buChar char="●"/>
            </a:pPr>
            <a:r>
              <a:rPr lang="en-GB" sz="2400" dirty="0">
                <a:latin typeface="Montserrat" panose="020B0604020202020204" charset="0"/>
              </a:rPr>
              <a:t>What interested us: Boston Housing Prices</a:t>
            </a:r>
            <a:endParaRPr sz="2400" dirty="0">
              <a:latin typeface="Montserrat" panose="020B0604020202020204" charset="0"/>
            </a:endParaRPr>
          </a:p>
          <a:p>
            <a:pPr marL="457200" lvl="0" indent="-381000" rtl="0">
              <a:spcBef>
                <a:spcPts val="0"/>
              </a:spcBef>
              <a:spcAft>
                <a:spcPts val="0"/>
              </a:spcAft>
              <a:buSzPts val="2400"/>
              <a:buChar char="●"/>
            </a:pPr>
            <a:r>
              <a:rPr lang="en-GB" sz="2400" dirty="0">
                <a:latin typeface="Montserrat" panose="020B0604020202020204" charset="0"/>
              </a:rPr>
              <a:t>Good dataset to use to learn Data Science </a:t>
            </a:r>
            <a:endParaRPr sz="2400" dirty="0">
              <a:latin typeface="Montserrat" panose="020B0604020202020204" charset="0"/>
            </a:endParaRPr>
          </a:p>
          <a:p>
            <a:pPr marL="457200" lvl="0" indent="-381000">
              <a:spcBef>
                <a:spcPts val="0"/>
              </a:spcBef>
              <a:spcAft>
                <a:spcPts val="0"/>
              </a:spcAft>
              <a:buSzPts val="2400"/>
              <a:buChar char="●"/>
            </a:pPr>
            <a:r>
              <a:rPr lang="en-GB" sz="2400" dirty="0">
                <a:latin typeface="Montserrat" panose="020B0604020202020204" charset="0"/>
              </a:rPr>
              <a:t>Objective: Predicting housing prices in Boston</a:t>
            </a:r>
            <a:endParaRPr sz="2400" dirty="0">
              <a:latin typeface="Montserrat"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b="1" dirty="0">
                <a:solidFill>
                  <a:srgbClr val="FFFF00"/>
                </a:solidFill>
              </a:rPr>
              <a:t>Step 2: Data Acquisition</a:t>
            </a:r>
            <a:endParaRPr b="1" dirty="0">
              <a:solidFill>
                <a:srgbClr val="FFFF00"/>
              </a:solidFill>
            </a:endParaRPr>
          </a:p>
        </p:txBody>
      </p:sp>
      <p:sp>
        <p:nvSpPr>
          <p:cNvPr id="147" name="Shape 14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Char char="●"/>
            </a:pPr>
            <a:r>
              <a:rPr lang="en-GB" sz="2400" dirty="0">
                <a:latin typeface="Montserrat" panose="020B0604020202020204" charset="0"/>
              </a:rPr>
              <a:t>Used: requests and pandas</a:t>
            </a:r>
            <a:endParaRPr sz="2400" dirty="0">
              <a:latin typeface="Montserrat" panose="020B0604020202020204" charset="0"/>
            </a:endParaRPr>
          </a:p>
        </p:txBody>
      </p:sp>
      <p:pic>
        <p:nvPicPr>
          <p:cNvPr id="148" name="Shape 148"/>
          <p:cNvPicPr preferRelativeResize="0"/>
          <p:nvPr/>
        </p:nvPicPr>
        <p:blipFill>
          <a:blip r:embed="rId3">
            <a:alphaModFix/>
          </a:blip>
          <a:stretch>
            <a:fillRect/>
          </a:stretch>
        </p:blipFill>
        <p:spPr>
          <a:xfrm>
            <a:off x="724963" y="2423625"/>
            <a:ext cx="8183976" cy="2055125"/>
          </a:xfrm>
          <a:prstGeom prst="rect">
            <a:avLst/>
          </a:prstGeom>
          <a:noFill/>
          <a:ln>
            <a:noFill/>
          </a:ln>
        </p:spPr>
      </p:pic>
      <p:pic>
        <p:nvPicPr>
          <p:cNvPr id="149" name="Shape 149"/>
          <p:cNvPicPr preferRelativeResize="0"/>
          <p:nvPr/>
        </p:nvPicPr>
        <p:blipFill>
          <a:blip r:embed="rId4">
            <a:alphaModFix/>
          </a:blip>
          <a:stretch>
            <a:fillRect/>
          </a:stretch>
        </p:blipFill>
        <p:spPr>
          <a:xfrm>
            <a:off x="6192652" y="1091875"/>
            <a:ext cx="2716300" cy="10573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1169909" y="4430"/>
            <a:ext cx="7725997"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b="1" dirty="0">
                <a:solidFill>
                  <a:srgbClr val="FFFF00"/>
                </a:solidFill>
              </a:rPr>
              <a:t>Step 3 &amp; 4: Data exploration &amp; Pre-processing</a:t>
            </a:r>
            <a:endParaRPr b="1" dirty="0">
              <a:solidFill>
                <a:srgbClr val="FFFF00"/>
              </a:solidFill>
            </a:endParaRPr>
          </a:p>
        </p:txBody>
      </p:sp>
      <p:sp>
        <p:nvSpPr>
          <p:cNvPr id="155" name="Shape 155"/>
          <p:cNvSpPr txBox="1">
            <a:spLocks noGrp="1"/>
          </p:cNvSpPr>
          <p:nvPr>
            <p:ph type="body" idx="1"/>
          </p:nvPr>
        </p:nvSpPr>
        <p:spPr>
          <a:xfrm>
            <a:off x="952346" y="393231"/>
            <a:ext cx="7471619" cy="3589337"/>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GB" sz="2000" dirty="0">
                <a:latin typeface="Montserrat" panose="020B0604020202020204" charset="0"/>
              </a:rPr>
              <a:t>Check for missing values and remove if any</a:t>
            </a:r>
            <a:endParaRPr sz="2000" dirty="0">
              <a:latin typeface="Montserrat" panose="020B0604020202020204" charset="0"/>
            </a:endParaRPr>
          </a:p>
          <a:p>
            <a:pPr marL="457200" lvl="0" indent="-311150" rtl="0">
              <a:spcBef>
                <a:spcPts val="0"/>
              </a:spcBef>
              <a:spcAft>
                <a:spcPts val="0"/>
              </a:spcAft>
              <a:buSzPts val="1300"/>
              <a:buChar char="●"/>
            </a:pPr>
            <a:r>
              <a:rPr lang="en-GB" sz="2000" dirty="0">
                <a:latin typeface="Montserrat" panose="020B0604020202020204" charset="0"/>
              </a:rPr>
              <a:t>Analyse target column: ‘MEDV’</a:t>
            </a:r>
            <a:endParaRPr sz="2000" dirty="0">
              <a:latin typeface="Montserrat" panose="020B0604020202020204" charset="0"/>
            </a:endParaRPr>
          </a:p>
          <a:p>
            <a:pPr marL="457200" lvl="0" indent="-311150">
              <a:spcBef>
                <a:spcPts val="0"/>
              </a:spcBef>
              <a:spcAft>
                <a:spcPts val="0"/>
              </a:spcAft>
              <a:buSzPts val="1300"/>
              <a:buChar char="●"/>
            </a:pPr>
            <a:r>
              <a:rPr lang="en-GB" sz="2000" dirty="0">
                <a:latin typeface="Montserrat" panose="020B0604020202020204" charset="0"/>
              </a:rPr>
              <a:t>Visualisation plots (histogram and heatmap)</a:t>
            </a:r>
            <a:endParaRPr sz="2000" dirty="0">
              <a:latin typeface="Montserrat" panose="020B0604020202020204" charset="0"/>
            </a:endParaRPr>
          </a:p>
        </p:txBody>
      </p:sp>
      <p:pic>
        <p:nvPicPr>
          <p:cNvPr id="156" name="Shape 156"/>
          <p:cNvPicPr preferRelativeResize="0"/>
          <p:nvPr/>
        </p:nvPicPr>
        <p:blipFill>
          <a:blip r:embed="rId3">
            <a:alphaModFix/>
          </a:blip>
          <a:stretch>
            <a:fillRect/>
          </a:stretch>
        </p:blipFill>
        <p:spPr>
          <a:xfrm>
            <a:off x="206417" y="1772770"/>
            <a:ext cx="2647824" cy="2122675"/>
          </a:xfrm>
          <a:prstGeom prst="rect">
            <a:avLst/>
          </a:prstGeom>
          <a:noFill/>
          <a:ln>
            <a:noFill/>
          </a:ln>
        </p:spPr>
      </p:pic>
      <p:sp>
        <p:nvSpPr>
          <p:cNvPr id="157" name="Shape 157"/>
          <p:cNvSpPr txBox="1"/>
          <p:nvPr/>
        </p:nvSpPr>
        <p:spPr>
          <a:xfrm>
            <a:off x="0" y="3895445"/>
            <a:ext cx="2115603" cy="2349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GB" sz="2400" dirty="0">
                <a:solidFill>
                  <a:srgbClr val="FFFFFF"/>
                </a:solidFill>
                <a:latin typeface="Montserrat" panose="020B0604020202020204" charset="0"/>
              </a:rPr>
              <a:t>Distribution of ‘MEDV’</a:t>
            </a:r>
            <a:endParaRPr sz="2400" dirty="0">
              <a:solidFill>
                <a:srgbClr val="FFFFFF"/>
              </a:solidFill>
              <a:latin typeface="Montserrat" panose="020B0604020202020204" charset="0"/>
            </a:endParaRPr>
          </a:p>
        </p:txBody>
      </p:sp>
      <p:pic>
        <p:nvPicPr>
          <p:cNvPr id="158" name="Shape 158"/>
          <p:cNvPicPr preferRelativeResize="0"/>
          <p:nvPr/>
        </p:nvPicPr>
        <p:blipFill>
          <a:blip r:embed="rId4">
            <a:alphaModFix/>
          </a:blip>
          <a:stretch>
            <a:fillRect/>
          </a:stretch>
        </p:blipFill>
        <p:spPr>
          <a:xfrm>
            <a:off x="2934587" y="1708299"/>
            <a:ext cx="4338084" cy="3359888"/>
          </a:xfrm>
          <a:prstGeom prst="rect">
            <a:avLst/>
          </a:prstGeom>
          <a:noFill/>
          <a:ln>
            <a:noFill/>
          </a:ln>
        </p:spPr>
      </p:pic>
      <p:sp>
        <p:nvSpPr>
          <p:cNvPr id="159" name="Shape 159"/>
          <p:cNvSpPr txBox="1"/>
          <p:nvPr/>
        </p:nvSpPr>
        <p:spPr>
          <a:xfrm>
            <a:off x="7078779" y="2887243"/>
            <a:ext cx="2225749" cy="5010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GB" sz="2000" dirty="0">
                <a:solidFill>
                  <a:srgbClr val="FFFFFF"/>
                </a:solidFill>
                <a:latin typeface="Montserrat" panose="020B0604020202020204" charset="0"/>
              </a:rPr>
              <a:t>Heatmap generated to study correlation between features</a:t>
            </a:r>
            <a:endParaRPr sz="2000" dirty="0">
              <a:solidFill>
                <a:srgbClr val="FFFFFF"/>
              </a:solidFill>
              <a:latin typeface="Montserrat" panose="020B0604020202020204" charset="0"/>
            </a:endParaRPr>
          </a:p>
        </p:txBody>
      </p:sp>
      <p:sp>
        <p:nvSpPr>
          <p:cNvPr id="2" name="Arrow: Up 1">
            <a:extLst>
              <a:ext uri="{FF2B5EF4-FFF2-40B4-BE49-F238E27FC236}">
                <a16:creationId xmlns:a16="http://schemas.microsoft.com/office/drawing/2014/main" id="{6FBFAE30-20C6-461D-BCA1-BAE3D1BE6E68}"/>
              </a:ext>
            </a:extLst>
          </p:cNvPr>
          <p:cNvSpPr/>
          <p:nvPr/>
        </p:nvSpPr>
        <p:spPr>
          <a:xfrm>
            <a:off x="2074983" y="4044098"/>
            <a:ext cx="233916" cy="495310"/>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sp>
        <p:nvSpPr>
          <p:cNvPr id="3" name="Arrow: Left 2">
            <a:extLst>
              <a:ext uri="{FF2B5EF4-FFF2-40B4-BE49-F238E27FC236}">
                <a16:creationId xmlns:a16="http://schemas.microsoft.com/office/drawing/2014/main" id="{9836FF2F-75D8-49E5-8C94-3B971712641F}"/>
              </a:ext>
            </a:extLst>
          </p:cNvPr>
          <p:cNvSpPr/>
          <p:nvPr/>
        </p:nvSpPr>
        <p:spPr>
          <a:xfrm>
            <a:off x="7619714" y="2210102"/>
            <a:ext cx="772632" cy="321827"/>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1192322" y="20823"/>
            <a:ext cx="7598407"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b="1" dirty="0">
                <a:solidFill>
                  <a:srgbClr val="FFFF00"/>
                </a:solidFill>
              </a:rPr>
              <a:t>Step 3 &amp; 4: Data exploration &amp; Pre-processing</a:t>
            </a:r>
            <a:endParaRPr b="1" dirty="0">
              <a:solidFill>
                <a:srgbClr val="FFFF00"/>
              </a:solidFill>
            </a:endParaRPr>
          </a:p>
        </p:txBody>
      </p:sp>
      <p:sp>
        <p:nvSpPr>
          <p:cNvPr id="165" name="Shape 165"/>
          <p:cNvSpPr txBox="1">
            <a:spLocks noGrp="1"/>
          </p:cNvSpPr>
          <p:nvPr>
            <p:ph type="body" idx="1"/>
          </p:nvPr>
        </p:nvSpPr>
        <p:spPr>
          <a:xfrm>
            <a:off x="-77971" y="1297376"/>
            <a:ext cx="3912780" cy="2847961"/>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Font typeface="Arial"/>
              <a:buChar char="●"/>
            </a:pPr>
            <a:r>
              <a:rPr lang="en-SG" sz="1800" dirty="0" err="1">
                <a:latin typeface="Montserrat" panose="020B0604020202020204" charset="0"/>
                <a:ea typeface="Arial"/>
                <a:cs typeface="Arial"/>
                <a:sym typeface="Arial"/>
              </a:rPr>
              <a:t>Pairplots</a:t>
            </a:r>
            <a:r>
              <a:rPr lang="en-SG" sz="1800" dirty="0">
                <a:latin typeface="Montserrat" panose="020B0604020202020204" charset="0"/>
                <a:ea typeface="Arial"/>
                <a:cs typeface="Arial"/>
                <a:sym typeface="Arial"/>
              </a:rPr>
              <a:t>:</a:t>
            </a:r>
          </a:p>
          <a:p>
            <a:pPr marL="914400" lvl="1" indent="-317500" rtl="0">
              <a:spcBef>
                <a:spcPts val="0"/>
              </a:spcBef>
              <a:spcAft>
                <a:spcPts val="0"/>
              </a:spcAft>
              <a:buSzPts val="1400"/>
              <a:buFont typeface="Arial"/>
              <a:buChar char="○"/>
            </a:pPr>
            <a:r>
              <a:rPr lang="en-SG" sz="1800" dirty="0">
                <a:latin typeface="Montserrat" panose="020B0604020202020204" charset="0"/>
                <a:ea typeface="Arial"/>
                <a:cs typeface="Arial"/>
                <a:sym typeface="Arial"/>
              </a:rPr>
              <a:t>    in ‘RM’     ‘MEDV’</a:t>
            </a:r>
          </a:p>
          <a:p>
            <a:pPr marL="914400" lvl="1" indent="-317500" rtl="0">
              <a:spcBef>
                <a:spcPts val="0"/>
              </a:spcBef>
              <a:spcAft>
                <a:spcPts val="0"/>
              </a:spcAft>
              <a:buSzPts val="1400"/>
              <a:buFont typeface="Arial"/>
              <a:buChar char="○"/>
            </a:pPr>
            <a:r>
              <a:rPr lang="en-SG" sz="1800" dirty="0">
                <a:latin typeface="Montserrat" panose="020B0604020202020204" charset="0"/>
                <a:ea typeface="Arial"/>
                <a:cs typeface="Arial"/>
                <a:sym typeface="Arial"/>
              </a:rPr>
              <a:t>    in ‘LSTAT’      ‘MEDV’</a:t>
            </a:r>
          </a:p>
          <a:p>
            <a:pPr marL="914400" lvl="1" indent="-317500" rtl="0">
              <a:spcBef>
                <a:spcPts val="0"/>
              </a:spcBef>
              <a:spcAft>
                <a:spcPts val="0"/>
              </a:spcAft>
              <a:buSzPts val="1400"/>
              <a:buFont typeface="Arial"/>
              <a:buChar char="○"/>
            </a:pPr>
            <a:r>
              <a:rPr lang="en-SG" sz="1800" dirty="0">
                <a:latin typeface="Montserrat" panose="020B0604020202020204" charset="0"/>
                <a:ea typeface="Arial"/>
                <a:cs typeface="Arial"/>
                <a:sym typeface="Arial"/>
              </a:rPr>
              <a:t>    in ‘PTRATIO      ‘MEDV’</a:t>
            </a:r>
          </a:p>
        </p:txBody>
      </p:sp>
      <p:pic>
        <p:nvPicPr>
          <p:cNvPr id="166" name="Shape 166"/>
          <p:cNvPicPr preferRelativeResize="0"/>
          <p:nvPr/>
        </p:nvPicPr>
        <p:blipFill>
          <a:blip r:embed="rId3">
            <a:alphaModFix/>
          </a:blip>
          <a:stretch>
            <a:fillRect/>
          </a:stretch>
        </p:blipFill>
        <p:spPr>
          <a:xfrm>
            <a:off x="3714937" y="489098"/>
            <a:ext cx="5379444" cy="4654402"/>
          </a:xfrm>
          <a:prstGeom prst="rect">
            <a:avLst/>
          </a:prstGeom>
          <a:noFill/>
          <a:ln>
            <a:noFill/>
          </a:ln>
        </p:spPr>
      </p:pic>
      <p:sp>
        <p:nvSpPr>
          <p:cNvPr id="167" name="Shape 167"/>
          <p:cNvSpPr txBox="1"/>
          <p:nvPr/>
        </p:nvSpPr>
        <p:spPr>
          <a:xfrm>
            <a:off x="629228" y="4507790"/>
            <a:ext cx="2668500" cy="5010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GB" sz="2400" dirty="0">
                <a:solidFill>
                  <a:srgbClr val="FFFFFF"/>
                </a:solidFill>
                <a:latin typeface="Montserrat" panose="020B0604020202020204" charset="0"/>
              </a:rPr>
              <a:t>Pair plots</a:t>
            </a:r>
            <a:endParaRPr sz="2400" dirty="0">
              <a:solidFill>
                <a:srgbClr val="FFFFFF"/>
              </a:solidFill>
              <a:latin typeface="Montserrat" panose="020B0604020202020204" charset="0"/>
            </a:endParaRPr>
          </a:p>
        </p:txBody>
      </p:sp>
      <p:sp>
        <p:nvSpPr>
          <p:cNvPr id="168" name="Shape 168"/>
          <p:cNvSpPr txBox="1"/>
          <p:nvPr/>
        </p:nvSpPr>
        <p:spPr>
          <a:xfrm>
            <a:off x="-77971" y="2791017"/>
            <a:ext cx="3587700" cy="914100"/>
          </a:xfrm>
          <a:prstGeom prst="rect">
            <a:avLst/>
          </a:prstGeom>
          <a:noFill/>
          <a:ln>
            <a:noFill/>
          </a:ln>
        </p:spPr>
        <p:txBody>
          <a:bodyPr spcFirstLastPara="1" wrap="square" lIns="91425" tIns="91425" rIns="91425" bIns="91425" anchor="t" anchorCtr="0">
            <a:noAutofit/>
          </a:bodyPr>
          <a:lstStyle/>
          <a:p>
            <a:pPr marL="457200" lvl="0" indent="-317500" rtl="0">
              <a:spcBef>
                <a:spcPts val="0"/>
              </a:spcBef>
              <a:spcAft>
                <a:spcPts val="0"/>
              </a:spcAft>
              <a:buClr>
                <a:srgbClr val="FFFFFF"/>
              </a:buClr>
              <a:buSzPts val="1400"/>
              <a:buChar char="●"/>
            </a:pPr>
            <a:r>
              <a:rPr lang="en-GB" sz="1800" dirty="0">
                <a:solidFill>
                  <a:srgbClr val="FFFFFF"/>
                </a:solidFill>
                <a:latin typeface="Montserrat" panose="020B0604020202020204" charset="0"/>
              </a:rPr>
              <a:t>To choose train set and test set:</a:t>
            </a:r>
            <a:endParaRPr sz="1800" dirty="0">
              <a:solidFill>
                <a:srgbClr val="FFFFFF"/>
              </a:solidFill>
              <a:latin typeface="Montserrat" panose="020B0604020202020204" charset="0"/>
            </a:endParaRPr>
          </a:p>
          <a:p>
            <a:pPr marL="914400" lvl="1" indent="-317500" rtl="0">
              <a:spcBef>
                <a:spcPts val="0"/>
              </a:spcBef>
              <a:spcAft>
                <a:spcPts val="0"/>
              </a:spcAft>
              <a:buClr>
                <a:srgbClr val="FFFFFF"/>
              </a:buClr>
              <a:buSzPts val="1400"/>
              <a:buChar char="○"/>
            </a:pPr>
            <a:r>
              <a:rPr lang="en-GB" sz="1800" dirty="0">
                <a:solidFill>
                  <a:srgbClr val="FFFFFF"/>
                </a:solidFill>
                <a:latin typeface="Montserrat" panose="020B0604020202020204" charset="0"/>
              </a:rPr>
              <a:t>Shuffle data</a:t>
            </a:r>
            <a:endParaRPr sz="1800" dirty="0">
              <a:solidFill>
                <a:srgbClr val="FFFFFF"/>
              </a:solidFill>
              <a:latin typeface="Montserrat" panose="020B0604020202020204" charset="0"/>
            </a:endParaRPr>
          </a:p>
          <a:p>
            <a:pPr marL="914400" lvl="1" indent="-317500">
              <a:spcBef>
                <a:spcPts val="0"/>
              </a:spcBef>
              <a:spcAft>
                <a:spcPts val="0"/>
              </a:spcAft>
              <a:buClr>
                <a:srgbClr val="FFFFFF"/>
              </a:buClr>
              <a:buSzPts val="1400"/>
              <a:buChar char="○"/>
            </a:pPr>
            <a:r>
              <a:rPr lang="en-GB" sz="1800" dirty="0">
                <a:solidFill>
                  <a:srgbClr val="FFFFFF"/>
                </a:solidFill>
                <a:latin typeface="Montserrat" panose="020B0604020202020204" charset="0"/>
              </a:rPr>
              <a:t>Split data into train set and test set</a:t>
            </a:r>
            <a:endParaRPr sz="1800" dirty="0">
              <a:solidFill>
                <a:srgbClr val="FFFFFF"/>
              </a:solidFill>
              <a:latin typeface="Montserrat" panose="020B0604020202020204" charset="0"/>
            </a:endParaRPr>
          </a:p>
        </p:txBody>
      </p:sp>
      <p:sp>
        <p:nvSpPr>
          <p:cNvPr id="2" name="Arrow: Up 1">
            <a:extLst>
              <a:ext uri="{FF2B5EF4-FFF2-40B4-BE49-F238E27FC236}">
                <a16:creationId xmlns:a16="http://schemas.microsoft.com/office/drawing/2014/main" id="{702C8F56-207E-406F-969C-AC0028ABE0F8}"/>
              </a:ext>
            </a:extLst>
          </p:cNvPr>
          <p:cNvSpPr/>
          <p:nvPr/>
        </p:nvSpPr>
        <p:spPr>
          <a:xfrm>
            <a:off x="886047" y="1744626"/>
            <a:ext cx="226827" cy="262269"/>
          </a:xfrm>
          <a:prstGeom prst="upArrow">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SG"/>
          </a:p>
        </p:txBody>
      </p:sp>
      <p:sp>
        <p:nvSpPr>
          <p:cNvPr id="12" name="Arrow: Up 11">
            <a:extLst>
              <a:ext uri="{FF2B5EF4-FFF2-40B4-BE49-F238E27FC236}">
                <a16:creationId xmlns:a16="http://schemas.microsoft.com/office/drawing/2014/main" id="{A34A79A3-75DE-4765-BDE6-236471D0FB1C}"/>
              </a:ext>
            </a:extLst>
          </p:cNvPr>
          <p:cNvSpPr/>
          <p:nvPr/>
        </p:nvSpPr>
        <p:spPr>
          <a:xfrm>
            <a:off x="1963478" y="1744625"/>
            <a:ext cx="226827" cy="262269"/>
          </a:xfrm>
          <a:prstGeom prst="upArrow">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SG"/>
          </a:p>
        </p:txBody>
      </p:sp>
      <p:sp>
        <p:nvSpPr>
          <p:cNvPr id="13" name="Arrow: Up 12">
            <a:extLst>
              <a:ext uri="{FF2B5EF4-FFF2-40B4-BE49-F238E27FC236}">
                <a16:creationId xmlns:a16="http://schemas.microsoft.com/office/drawing/2014/main" id="{C938382C-8DF8-419B-ADAB-100A045486C8}"/>
              </a:ext>
            </a:extLst>
          </p:cNvPr>
          <p:cNvSpPr/>
          <p:nvPr/>
        </p:nvSpPr>
        <p:spPr>
          <a:xfrm>
            <a:off x="886047" y="2090215"/>
            <a:ext cx="226827" cy="262269"/>
          </a:xfrm>
          <a:prstGeom prst="upArrow">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SG"/>
          </a:p>
        </p:txBody>
      </p:sp>
      <p:sp>
        <p:nvSpPr>
          <p:cNvPr id="14" name="Arrow: Up 13">
            <a:extLst>
              <a:ext uri="{FF2B5EF4-FFF2-40B4-BE49-F238E27FC236}">
                <a16:creationId xmlns:a16="http://schemas.microsoft.com/office/drawing/2014/main" id="{AC12C12F-3601-4A53-ACD8-6DB74564D6A8}"/>
              </a:ext>
            </a:extLst>
          </p:cNvPr>
          <p:cNvSpPr/>
          <p:nvPr/>
        </p:nvSpPr>
        <p:spPr>
          <a:xfrm>
            <a:off x="886047" y="2391801"/>
            <a:ext cx="226827" cy="262269"/>
          </a:xfrm>
          <a:prstGeom prst="upArrow">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SG"/>
          </a:p>
        </p:txBody>
      </p:sp>
      <p:sp>
        <p:nvSpPr>
          <p:cNvPr id="3" name="Arrow: Down 2">
            <a:extLst>
              <a:ext uri="{FF2B5EF4-FFF2-40B4-BE49-F238E27FC236}">
                <a16:creationId xmlns:a16="http://schemas.microsoft.com/office/drawing/2014/main" id="{13636B75-ACAA-43CE-AC25-F73973380305}"/>
              </a:ext>
            </a:extLst>
          </p:cNvPr>
          <p:cNvSpPr/>
          <p:nvPr/>
        </p:nvSpPr>
        <p:spPr>
          <a:xfrm>
            <a:off x="2300492" y="2090214"/>
            <a:ext cx="226827" cy="262269"/>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Arrow: Down 15">
            <a:extLst>
              <a:ext uri="{FF2B5EF4-FFF2-40B4-BE49-F238E27FC236}">
                <a16:creationId xmlns:a16="http://schemas.microsoft.com/office/drawing/2014/main" id="{2EAA7192-DB97-4693-BEB3-83BBCE78D2C1}"/>
              </a:ext>
            </a:extLst>
          </p:cNvPr>
          <p:cNvSpPr/>
          <p:nvPr/>
        </p:nvSpPr>
        <p:spPr>
          <a:xfrm>
            <a:off x="2591114" y="2391801"/>
            <a:ext cx="226827" cy="262269"/>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Arrow: Right 3">
            <a:extLst>
              <a:ext uri="{FF2B5EF4-FFF2-40B4-BE49-F238E27FC236}">
                <a16:creationId xmlns:a16="http://schemas.microsoft.com/office/drawing/2014/main" id="{B9D59BF7-4DB5-4A5D-AB23-E45F9D75B371}"/>
              </a:ext>
            </a:extLst>
          </p:cNvPr>
          <p:cNvSpPr/>
          <p:nvPr/>
        </p:nvSpPr>
        <p:spPr>
          <a:xfrm>
            <a:off x="2892056" y="4642884"/>
            <a:ext cx="617673" cy="28657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1052550" y="0"/>
            <a:ext cx="7038900" cy="914100"/>
          </a:xfrm>
          <a:prstGeom prst="rect">
            <a:avLst/>
          </a:prstGeom>
        </p:spPr>
        <p:txBody>
          <a:bodyPr spcFirstLastPara="1" wrap="square" lIns="91425" tIns="91425" rIns="91425" bIns="91425" anchor="t" anchorCtr="0">
            <a:noAutofit/>
          </a:bodyPr>
          <a:lstStyle/>
          <a:p>
            <a:r>
              <a:rPr lang="en-GB" b="1" dirty="0">
                <a:solidFill>
                  <a:srgbClr val="FFFF00"/>
                </a:solidFill>
              </a:rPr>
              <a:t>Step 5: Data Analysis</a:t>
            </a:r>
            <a:endParaRPr b="1" dirty="0">
              <a:solidFill>
                <a:srgbClr val="FFFF00"/>
              </a:solidFill>
            </a:endParaRPr>
          </a:p>
        </p:txBody>
      </p:sp>
      <p:sp>
        <p:nvSpPr>
          <p:cNvPr id="174" name="Shape 174"/>
          <p:cNvSpPr txBox="1">
            <a:spLocks noGrp="1"/>
          </p:cNvSpPr>
          <p:nvPr>
            <p:ph type="body" idx="1"/>
          </p:nvPr>
        </p:nvSpPr>
        <p:spPr>
          <a:xfrm>
            <a:off x="3619419" y="457050"/>
            <a:ext cx="4312943" cy="3947122"/>
          </a:xfrm>
          <a:prstGeom prst="rect">
            <a:avLst/>
          </a:prstGeom>
        </p:spPr>
        <p:txBody>
          <a:bodyPr spcFirstLastPara="1" wrap="square" lIns="91425" tIns="91425" rIns="91425" bIns="91425" anchor="t" anchorCtr="0">
            <a:noAutofit/>
          </a:bodyPr>
          <a:lstStyle/>
          <a:p>
            <a:pPr marL="457200" lvl="0" indent="-311150">
              <a:spcBef>
                <a:spcPts val="0"/>
              </a:spcBef>
              <a:spcAft>
                <a:spcPts val="0"/>
              </a:spcAft>
              <a:buSzPts val="1300"/>
              <a:buChar char="●"/>
            </a:pPr>
            <a:r>
              <a:rPr lang="en-GB" sz="2000" dirty="0">
                <a:latin typeface="Montserrat" panose="020B0604020202020204" charset="0"/>
              </a:rPr>
              <a:t>Normal Linear Regression</a:t>
            </a:r>
          </a:p>
          <a:p>
            <a:pPr marL="457200" lvl="0" indent="-311150">
              <a:spcBef>
                <a:spcPts val="0"/>
              </a:spcBef>
              <a:spcAft>
                <a:spcPts val="0"/>
              </a:spcAft>
              <a:buSzPts val="1300"/>
              <a:buChar char="●"/>
            </a:pPr>
            <a:r>
              <a:rPr lang="en-GB" sz="2000" dirty="0">
                <a:latin typeface="Montserrat" panose="020B0604020202020204" charset="0"/>
              </a:rPr>
              <a:t>Calculate MSE,</a:t>
            </a:r>
            <a:endParaRPr sz="2000" dirty="0">
              <a:latin typeface="Montserrat" panose="020B0604020202020204" charset="0"/>
            </a:endParaRPr>
          </a:p>
        </p:txBody>
      </p:sp>
      <p:pic>
        <p:nvPicPr>
          <p:cNvPr id="5" name="Picture 4">
            <a:extLst>
              <a:ext uri="{FF2B5EF4-FFF2-40B4-BE49-F238E27FC236}">
                <a16:creationId xmlns:a16="http://schemas.microsoft.com/office/drawing/2014/main" id="{95F9A504-46EE-40B1-B65D-CE93E9456A22}"/>
              </a:ext>
            </a:extLst>
          </p:cNvPr>
          <p:cNvPicPr>
            <a:picLocks noChangeAspect="1"/>
          </p:cNvPicPr>
          <p:nvPr/>
        </p:nvPicPr>
        <p:blipFill>
          <a:blip r:embed="rId3"/>
          <a:stretch>
            <a:fillRect/>
          </a:stretch>
        </p:blipFill>
        <p:spPr>
          <a:xfrm>
            <a:off x="1178173" y="627355"/>
            <a:ext cx="2055628" cy="4168815"/>
          </a:xfrm>
          <a:prstGeom prst="rect">
            <a:avLst/>
          </a:prstGeom>
        </p:spPr>
      </p:pic>
      <p:pic>
        <p:nvPicPr>
          <p:cNvPr id="7" name="Picture 6">
            <a:extLst>
              <a:ext uri="{FF2B5EF4-FFF2-40B4-BE49-F238E27FC236}">
                <a16:creationId xmlns:a16="http://schemas.microsoft.com/office/drawing/2014/main" id="{5A92B645-B7CF-4CC6-AA2E-2F5811233F78}"/>
              </a:ext>
            </a:extLst>
          </p:cNvPr>
          <p:cNvPicPr>
            <a:picLocks noChangeAspect="1"/>
          </p:cNvPicPr>
          <p:nvPr/>
        </p:nvPicPr>
        <p:blipFill>
          <a:blip r:embed="rId4"/>
          <a:stretch>
            <a:fillRect/>
          </a:stretch>
        </p:blipFill>
        <p:spPr>
          <a:xfrm>
            <a:off x="4005037" y="1848798"/>
            <a:ext cx="4312943" cy="307053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1052550" y="0"/>
            <a:ext cx="7038900" cy="914100"/>
          </a:xfrm>
          <a:prstGeom prst="rect">
            <a:avLst/>
          </a:prstGeom>
        </p:spPr>
        <p:txBody>
          <a:bodyPr spcFirstLastPara="1" wrap="square" lIns="91425" tIns="91425" rIns="91425" bIns="91425" anchor="t" anchorCtr="0">
            <a:noAutofit/>
          </a:bodyPr>
          <a:lstStyle/>
          <a:p>
            <a:r>
              <a:rPr lang="en-GB" b="1" dirty="0">
                <a:solidFill>
                  <a:srgbClr val="FFFF00"/>
                </a:solidFill>
              </a:rPr>
              <a:t>Step 5: Data Analysis</a:t>
            </a:r>
            <a:endParaRPr b="1" dirty="0">
              <a:solidFill>
                <a:srgbClr val="FFFF00"/>
              </a:solidFill>
            </a:endParaRPr>
          </a:p>
        </p:txBody>
      </p:sp>
      <p:graphicFrame>
        <p:nvGraphicFramePr>
          <p:cNvPr id="4" name="Table 3">
            <a:extLst>
              <a:ext uri="{FF2B5EF4-FFF2-40B4-BE49-F238E27FC236}">
                <a16:creationId xmlns:a16="http://schemas.microsoft.com/office/drawing/2014/main" id="{CA24FFC2-6C56-498F-964F-6B9DBF71D40E}"/>
              </a:ext>
            </a:extLst>
          </p:cNvPr>
          <p:cNvGraphicFramePr>
            <a:graphicFrameLocks noGrp="1"/>
          </p:cNvGraphicFramePr>
          <p:nvPr>
            <p:extLst>
              <p:ext uri="{D42A27DB-BD31-4B8C-83A1-F6EECF244321}">
                <p14:modId xmlns:p14="http://schemas.microsoft.com/office/powerpoint/2010/main" val="848485043"/>
              </p:ext>
            </p:extLst>
          </p:nvPr>
        </p:nvGraphicFramePr>
        <p:xfrm>
          <a:off x="0" y="539750"/>
          <a:ext cx="9144000" cy="3985886"/>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255993131"/>
                    </a:ext>
                  </a:extLst>
                </a:gridCol>
                <a:gridCol w="3048000">
                  <a:extLst>
                    <a:ext uri="{9D8B030D-6E8A-4147-A177-3AD203B41FA5}">
                      <a16:colId xmlns:a16="http://schemas.microsoft.com/office/drawing/2014/main" val="3615727474"/>
                    </a:ext>
                  </a:extLst>
                </a:gridCol>
                <a:gridCol w="3048000">
                  <a:extLst>
                    <a:ext uri="{9D8B030D-6E8A-4147-A177-3AD203B41FA5}">
                      <a16:colId xmlns:a16="http://schemas.microsoft.com/office/drawing/2014/main" val="3349984419"/>
                    </a:ext>
                  </a:extLst>
                </a:gridCol>
              </a:tblGrid>
              <a:tr h="702210">
                <a:tc>
                  <a:txBody>
                    <a:bodyPr/>
                    <a:lstStyle/>
                    <a:p>
                      <a:pPr algn="ctr"/>
                      <a:r>
                        <a:rPr lang="en-SG" sz="1800" dirty="0">
                          <a:latin typeface="Montserrat" panose="020B0604020202020204" charset="0"/>
                        </a:rPr>
                        <a:t>Linear Regression</a:t>
                      </a:r>
                    </a:p>
                  </a:txBody>
                  <a:tcPr/>
                </a:tc>
                <a:tc>
                  <a:txBody>
                    <a:bodyPr/>
                    <a:lstStyle/>
                    <a:p>
                      <a:pPr algn="ctr"/>
                      <a:r>
                        <a:rPr lang="en-SG" sz="1800" dirty="0">
                          <a:latin typeface="Montserrat" panose="020B0604020202020204" charset="0"/>
                        </a:rPr>
                        <a:t>Step-Wise Regression</a:t>
                      </a:r>
                    </a:p>
                  </a:txBody>
                  <a:tcPr/>
                </a:tc>
                <a:tc>
                  <a:txBody>
                    <a:bodyPr/>
                    <a:lstStyle/>
                    <a:p>
                      <a:pPr algn="ctr"/>
                      <a:r>
                        <a:rPr lang="en-SG" sz="1800" dirty="0">
                          <a:latin typeface="Montserrat" panose="020B0604020202020204" charset="0"/>
                        </a:rPr>
                        <a:t>Lasso Regression</a:t>
                      </a:r>
                    </a:p>
                  </a:txBody>
                  <a:tcPr/>
                </a:tc>
                <a:extLst>
                  <a:ext uri="{0D108BD9-81ED-4DB2-BD59-A6C34878D82A}">
                    <a16:rowId xmlns:a16="http://schemas.microsoft.com/office/drawing/2014/main" val="905383593"/>
                  </a:ext>
                </a:extLst>
              </a:tr>
              <a:tr h="702210">
                <a:tc gridSpan="3">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sz="1800" dirty="0">
                          <a:latin typeface="Montserrat" panose="020B0604020202020204" charset="0"/>
                        </a:rPr>
                        <a:t>Finding R</a:t>
                      </a:r>
                      <a:r>
                        <a:rPr lang="en-SG" sz="1800" dirty="0">
                          <a:effectLst>
                            <a:outerShdw blurRad="38100" dist="38100" dir="2700000" algn="tl">
                              <a:srgbClr val="000000">
                                <a:alpha val="43137"/>
                              </a:srgbClr>
                            </a:outerShdw>
                          </a:effectLst>
                          <a:latin typeface="Montserrat" panose="020B0604020202020204" charset="0"/>
                        </a:rPr>
                        <a:t>^</a:t>
                      </a:r>
                      <a:r>
                        <a:rPr lang="en-SG" sz="1800" dirty="0">
                          <a:effectLst/>
                          <a:latin typeface="Montserrat" panose="020B0604020202020204" charset="0"/>
                        </a:rPr>
                        <a:t>2</a:t>
                      </a:r>
                      <a:r>
                        <a:rPr lang="en-SG" sz="1800" dirty="0">
                          <a:latin typeface="Montserrat" panose="020B0604020202020204" charset="0"/>
                        </a:rPr>
                        <a:t>, Adjusted R</a:t>
                      </a:r>
                      <a:r>
                        <a:rPr lang="en-SG" sz="1800" dirty="0">
                          <a:effectLst>
                            <a:outerShdw blurRad="38100" dist="38100" dir="2700000" algn="tl">
                              <a:srgbClr val="000000">
                                <a:alpha val="43137"/>
                              </a:srgbClr>
                            </a:outerShdw>
                          </a:effectLst>
                          <a:latin typeface="Montserrat" panose="020B0604020202020204" charset="0"/>
                        </a:rPr>
                        <a:t>^</a:t>
                      </a:r>
                      <a:r>
                        <a:rPr lang="en-SG" sz="1800" dirty="0">
                          <a:effectLst/>
                          <a:latin typeface="Montserrat" panose="020B0604020202020204" charset="0"/>
                        </a:rPr>
                        <a:t>2, MSE and RMSE</a:t>
                      </a:r>
                    </a:p>
                  </a:txBody>
                  <a:tcPr/>
                </a:tc>
                <a:tc hMerge="1">
                  <a:txBody>
                    <a:bodyPr/>
                    <a:lstStyle/>
                    <a:p>
                      <a:pPr algn="ctr"/>
                      <a:endParaRPr lang="en-SG" sz="1800" dirty="0">
                        <a:latin typeface="Montserrat" panose="020B0604020202020204" charset="0"/>
                      </a:endParaRPr>
                    </a:p>
                  </a:txBody>
                  <a:tcPr/>
                </a:tc>
                <a:tc hMerge="1">
                  <a:txBody>
                    <a:bodyPr/>
                    <a:lstStyle/>
                    <a:p>
                      <a:pPr algn="ctr"/>
                      <a:endParaRPr lang="en-SG" sz="1800" dirty="0">
                        <a:latin typeface="Montserrat" panose="020B0604020202020204" charset="0"/>
                      </a:endParaRPr>
                    </a:p>
                  </a:txBody>
                  <a:tcPr/>
                </a:tc>
                <a:extLst>
                  <a:ext uri="{0D108BD9-81ED-4DB2-BD59-A6C34878D82A}">
                    <a16:rowId xmlns:a16="http://schemas.microsoft.com/office/drawing/2014/main" val="1361856203"/>
                  </a:ext>
                </a:extLst>
              </a:tr>
              <a:tr h="258146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sz="1800" b="0" i="0" u="none" strike="noStrike" cap="none" dirty="0">
                          <a:solidFill>
                            <a:schemeClr val="dk1"/>
                          </a:solidFill>
                          <a:latin typeface="Montserrat" panose="020B0604020202020204" charset="0"/>
                          <a:ea typeface="+mn-ea"/>
                          <a:cs typeface="+mn-cs"/>
                          <a:sym typeface="Arial"/>
                        </a:rPr>
                        <a:t>N.A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sz="1800" b="0" i="0" u="none" strike="noStrike" cap="none" dirty="0">
                          <a:solidFill>
                            <a:schemeClr val="dk1"/>
                          </a:solidFill>
                          <a:latin typeface="Montserrat" panose="020B0604020202020204" charset="0"/>
                          <a:ea typeface="+mn-ea"/>
                          <a:cs typeface="+mn-cs"/>
                          <a:sym typeface="Arial"/>
                        </a:rPr>
                        <a:t>Uses a forward-backward feature selection based on p-value from </a:t>
                      </a:r>
                      <a:r>
                        <a:rPr lang="en-SG" sz="1800" b="0" i="0" u="none" strike="noStrike" cap="none" dirty="0" err="1">
                          <a:solidFill>
                            <a:schemeClr val="dk1"/>
                          </a:solidFill>
                          <a:latin typeface="Montserrat" panose="020B0604020202020204" charset="0"/>
                          <a:ea typeface="+mn-ea"/>
                          <a:cs typeface="+mn-cs"/>
                          <a:sym typeface="Arial"/>
                        </a:rPr>
                        <a:t>statsmodels.api.OLS</a:t>
                      </a:r>
                      <a:r>
                        <a:rPr lang="en-SG" sz="1800" b="0" i="0" u="none" strike="noStrike" cap="none" dirty="0">
                          <a:solidFill>
                            <a:schemeClr val="dk1"/>
                          </a:solidFill>
                          <a:latin typeface="Montserrat" panose="020B0604020202020204" charset="0"/>
                          <a:ea typeface="+mn-ea"/>
                          <a:cs typeface="+mn-cs"/>
                          <a:sym typeface="Arial"/>
                        </a:rPr>
                        <a:t> to find the desired features which will then use to calculate the accuracy and MSE and RMSE  </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sz="1800" b="0" i="0" u="none" strike="noStrike" cap="none" dirty="0">
                          <a:solidFill>
                            <a:schemeClr val="dk1"/>
                          </a:solidFill>
                          <a:latin typeface="Montserrat" panose="020B0604020202020204" charset="0"/>
                          <a:ea typeface="+mn-ea"/>
                          <a:cs typeface="+mn-cs"/>
                          <a:sym typeface="Arial"/>
                        </a:rPr>
                        <a:t>Performs both regularization and feature selection in order to improve the prediction of our model and then calculate the accuracy and MSE and RMSE.</a:t>
                      </a:r>
                    </a:p>
                  </a:txBody>
                  <a:tcPr/>
                </a:tc>
                <a:extLst>
                  <a:ext uri="{0D108BD9-81ED-4DB2-BD59-A6C34878D82A}">
                    <a16:rowId xmlns:a16="http://schemas.microsoft.com/office/drawing/2014/main" val="1992921872"/>
                  </a:ext>
                </a:extLst>
              </a:tr>
            </a:tbl>
          </a:graphicData>
        </a:graphic>
      </p:graphicFrame>
    </p:spTree>
    <p:extLst>
      <p:ext uri="{BB962C8B-B14F-4D97-AF65-F5344CB8AC3E}">
        <p14:creationId xmlns:p14="http://schemas.microsoft.com/office/powerpoint/2010/main" val="2153975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1052550" y="0"/>
            <a:ext cx="7038900" cy="914100"/>
          </a:xfrm>
          <a:prstGeom prst="rect">
            <a:avLst/>
          </a:prstGeom>
        </p:spPr>
        <p:txBody>
          <a:bodyPr spcFirstLastPara="1" wrap="square" lIns="91425" tIns="91425" rIns="91425" bIns="91425" anchor="t" anchorCtr="0">
            <a:noAutofit/>
          </a:bodyPr>
          <a:lstStyle/>
          <a:p>
            <a:r>
              <a:rPr lang="en-GB" b="1" dirty="0">
                <a:solidFill>
                  <a:srgbClr val="FFFF00"/>
                </a:solidFill>
              </a:rPr>
              <a:t>Step 6: Analysis of results</a:t>
            </a:r>
            <a:endParaRPr b="1" dirty="0">
              <a:solidFill>
                <a:srgbClr val="FFFF00"/>
              </a:solidFill>
            </a:endParaRPr>
          </a:p>
        </p:txBody>
      </p:sp>
      <p:graphicFrame>
        <p:nvGraphicFramePr>
          <p:cNvPr id="4" name="Table 3">
            <a:extLst>
              <a:ext uri="{FF2B5EF4-FFF2-40B4-BE49-F238E27FC236}">
                <a16:creationId xmlns:a16="http://schemas.microsoft.com/office/drawing/2014/main" id="{CA24FFC2-6C56-498F-964F-6B9DBF71D40E}"/>
              </a:ext>
            </a:extLst>
          </p:cNvPr>
          <p:cNvGraphicFramePr>
            <a:graphicFrameLocks noGrp="1"/>
          </p:cNvGraphicFramePr>
          <p:nvPr>
            <p:extLst>
              <p:ext uri="{D42A27DB-BD31-4B8C-83A1-F6EECF244321}">
                <p14:modId xmlns:p14="http://schemas.microsoft.com/office/powerpoint/2010/main" val="3438133454"/>
              </p:ext>
            </p:extLst>
          </p:nvPr>
        </p:nvGraphicFramePr>
        <p:xfrm>
          <a:off x="0" y="539750"/>
          <a:ext cx="9144000" cy="2345217"/>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255993131"/>
                    </a:ext>
                  </a:extLst>
                </a:gridCol>
                <a:gridCol w="3048000">
                  <a:extLst>
                    <a:ext uri="{9D8B030D-6E8A-4147-A177-3AD203B41FA5}">
                      <a16:colId xmlns:a16="http://schemas.microsoft.com/office/drawing/2014/main" val="3615727474"/>
                    </a:ext>
                  </a:extLst>
                </a:gridCol>
                <a:gridCol w="3048000">
                  <a:extLst>
                    <a:ext uri="{9D8B030D-6E8A-4147-A177-3AD203B41FA5}">
                      <a16:colId xmlns:a16="http://schemas.microsoft.com/office/drawing/2014/main" val="3349984419"/>
                    </a:ext>
                  </a:extLst>
                </a:gridCol>
              </a:tblGrid>
              <a:tr h="501522">
                <a:tc>
                  <a:txBody>
                    <a:bodyPr/>
                    <a:lstStyle/>
                    <a:p>
                      <a:pPr algn="ctr"/>
                      <a:r>
                        <a:rPr lang="en-SG" sz="1800" dirty="0">
                          <a:latin typeface="Montserrat" panose="020B0604020202020204" charset="0"/>
                        </a:rPr>
                        <a:t>Linear Regression</a:t>
                      </a:r>
                    </a:p>
                  </a:txBody>
                  <a:tcPr/>
                </a:tc>
                <a:tc>
                  <a:txBody>
                    <a:bodyPr/>
                    <a:lstStyle/>
                    <a:p>
                      <a:pPr algn="ctr"/>
                      <a:r>
                        <a:rPr lang="en-SG" sz="1800" dirty="0">
                          <a:latin typeface="Montserrat" panose="020B0604020202020204" charset="0"/>
                        </a:rPr>
                        <a:t>Step-Wise Regression</a:t>
                      </a:r>
                    </a:p>
                  </a:txBody>
                  <a:tcPr/>
                </a:tc>
                <a:tc>
                  <a:txBody>
                    <a:bodyPr/>
                    <a:lstStyle/>
                    <a:p>
                      <a:pPr algn="ctr"/>
                      <a:r>
                        <a:rPr lang="en-SG" sz="1800" dirty="0">
                          <a:latin typeface="Montserrat" panose="020B0604020202020204" charset="0"/>
                        </a:rPr>
                        <a:t>Lasso Regression</a:t>
                      </a:r>
                    </a:p>
                  </a:txBody>
                  <a:tcPr/>
                </a:tc>
                <a:extLst>
                  <a:ext uri="{0D108BD9-81ED-4DB2-BD59-A6C34878D82A}">
                    <a16:rowId xmlns:a16="http://schemas.microsoft.com/office/drawing/2014/main" val="905383593"/>
                  </a:ext>
                </a:extLst>
              </a:tr>
              <a:tr h="184369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sz="1800" b="0" i="0" u="none" strike="noStrike" cap="none" dirty="0">
                          <a:solidFill>
                            <a:schemeClr val="dk1"/>
                          </a:solidFill>
                          <a:latin typeface="Montserrat" panose="020B0604020202020204" charset="0"/>
                          <a:ea typeface="+mn-ea"/>
                          <a:cs typeface="+mn-cs"/>
                          <a:sym typeface="Arial"/>
                        </a:rPr>
                        <a:t>r square ≈ 0.733 </a:t>
                      </a:r>
                      <a:br>
                        <a:rPr lang="en-SG" sz="1800" b="0" i="0" u="none" strike="noStrike" cap="none" dirty="0">
                          <a:solidFill>
                            <a:schemeClr val="dk1"/>
                          </a:solidFill>
                          <a:latin typeface="Montserrat" panose="020B0604020202020204" charset="0"/>
                          <a:ea typeface="+mn-ea"/>
                          <a:cs typeface="+mn-cs"/>
                          <a:sym typeface="Arial"/>
                        </a:rPr>
                      </a:br>
                      <a:r>
                        <a:rPr lang="en-SG" sz="1800" b="0" i="0" u="none" strike="noStrike" cap="none" dirty="0">
                          <a:solidFill>
                            <a:schemeClr val="dk1"/>
                          </a:solidFill>
                          <a:latin typeface="Montserrat" panose="020B0604020202020204" charset="0"/>
                          <a:ea typeface="+mn-ea"/>
                          <a:cs typeface="+mn-cs"/>
                          <a:sym typeface="Arial"/>
                        </a:rPr>
                        <a:t>adjusted r squared ≈ 0.694 </a:t>
                      </a:r>
                      <a:br>
                        <a:rPr lang="en-SG" sz="1800" b="0" i="0" u="none" strike="noStrike" cap="none" dirty="0">
                          <a:solidFill>
                            <a:schemeClr val="dk1"/>
                          </a:solidFill>
                          <a:latin typeface="Montserrat" panose="020B0604020202020204" charset="0"/>
                          <a:ea typeface="+mn-ea"/>
                          <a:cs typeface="+mn-cs"/>
                          <a:sym typeface="Arial"/>
                        </a:rPr>
                      </a:br>
                      <a:r>
                        <a:rPr lang="en-SG" sz="1800" b="0" i="0" u="none" strike="noStrike" cap="none" dirty="0">
                          <a:solidFill>
                            <a:schemeClr val="dk1"/>
                          </a:solidFill>
                          <a:latin typeface="Montserrat" panose="020B0604020202020204" charset="0"/>
                          <a:ea typeface="+mn-ea"/>
                          <a:cs typeface="+mn-cs"/>
                          <a:sym typeface="Arial"/>
                        </a:rPr>
                        <a:t>MSE ≈ 20.9 </a:t>
                      </a:r>
                      <a:br>
                        <a:rPr lang="en-SG" sz="1800" b="0" i="0" u="none" strike="noStrike" cap="none" dirty="0">
                          <a:solidFill>
                            <a:schemeClr val="dk1"/>
                          </a:solidFill>
                          <a:latin typeface="Montserrat" panose="020B0604020202020204" charset="0"/>
                          <a:ea typeface="+mn-ea"/>
                          <a:cs typeface="+mn-cs"/>
                          <a:sym typeface="Arial"/>
                        </a:rPr>
                      </a:br>
                      <a:r>
                        <a:rPr lang="en-SG" sz="1800" b="0" i="0" u="none" strike="noStrike" cap="none" dirty="0">
                          <a:solidFill>
                            <a:schemeClr val="dk1"/>
                          </a:solidFill>
                          <a:latin typeface="Montserrat" panose="020B0604020202020204" charset="0"/>
                          <a:ea typeface="+mn-ea"/>
                          <a:cs typeface="+mn-cs"/>
                          <a:sym typeface="Arial"/>
                        </a:rPr>
                        <a:t>RMSE ≈ 4.57 </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sz="1800" b="0" i="0" u="none" strike="noStrike" cap="none" dirty="0">
                          <a:solidFill>
                            <a:schemeClr val="dk1"/>
                          </a:solidFill>
                          <a:latin typeface="Montserrat" panose="020B0604020202020204" charset="0"/>
                          <a:ea typeface="+mn-ea"/>
                          <a:cs typeface="+mn-cs"/>
                          <a:sym typeface="Arial"/>
                        </a:rPr>
                        <a:t>r square ≈ 0.749 </a:t>
                      </a:r>
                      <a:br>
                        <a:rPr lang="en-SG" sz="1800" b="0" i="0" u="none" strike="noStrike" cap="none" dirty="0">
                          <a:solidFill>
                            <a:schemeClr val="dk1"/>
                          </a:solidFill>
                          <a:latin typeface="Montserrat" panose="020B0604020202020204" charset="0"/>
                          <a:ea typeface="+mn-ea"/>
                          <a:cs typeface="+mn-cs"/>
                          <a:sym typeface="Arial"/>
                        </a:rPr>
                      </a:br>
                      <a:r>
                        <a:rPr lang="en-SG" sz="1800" b="0" i="0" u="none" strike="noStrike" cap="none" dirty="0">
                          <a:solidFill>
                            <a:schemeClr val="dk1"/>
                          </a:solidFill>
                          <a:latin typeface="Montserrat" panose="020B0604020202020204" charset="0"/>
                          <a:ea typeface="+mn-ea"/>
                          <a:cs typeface="+mn-cs"/>
                          <a:sym typeface="Arial"/>
                        </a:rPr>
                        <a:t>adjusted r squared ≈ 0.727 </a:t>
                      </a:r>
                      <a:br>
                        <a:rPr lang="en-SG" sz="1800" b="0" i="0" u="none" strike="noStrike" cap="none" dirty="0">
                          <a:solidFill>
                            <a:schemeClr val="dk1"/>
                          </a:solidFill>
                          <a:latin typeface="Montserrat" panose="020B0604020202020204" charset="0"/>
                          <a:ea typeface="+mn-ea"/>
                          <a:cs typeface="+mn-cs"/>
                          <a:sym typeface="Arial"/>
                        </a:rPr>
                      </a:br>
                      <a:r>
                        <a:rPr lang="en-SG" sz="1800" b="0" i="0" u="none" strike="noStrike" cap="none" dirty="0">
                          <a:solidFill>
                            <a:schemeClr val="dk1"/>
                          </a:solidFill>
                          <a:latin typeface="Montserrat" panose="020B0604020202020204" charset="0"/>
                          <a:ea typeface="+mn-ea"/>
                          <a:cs typeface="+mn-cs"/>
                          <a:sym typeface="Arial"/>
                        </a:rPr>
                        <a:t>MSE ≈ 19.7 </a:t>
                      </a:r>
                      <a:br>
                        <a:rPr lang="en-SG" sz="1800" b="0" i="0" u="none" strike="noStrike" cap="none" dirty="0">
                          <a:solidFill>
                            <a:schemeClr val="dk1"/>
                          </a:solidFill>
                          <a:latin typeface="Montserrat" panose="020B0604020202020204" charset="0"/>
                          <a:ea typeface="+mn-ea"/>
                          <a:cs typeface="+mn-cs"/>
                          <a:sym typeface="Arial"/>
                        </a:rPr>
                      </a:br>
                      <a:r>
                        <a:rPr lang="en-SG" sz="1800" b="0" i="0" u="none" strike="noStrike" cap="none" dirty="0">
                          <a:solidFill>
                            <a:schemeClr val="dk1"/>
                          </a:solidFill>
                          <a:latin typeface="Montserrat" panose="020B0604020202020204" charset="0"/>
                          <a:ea typeface="+mn-ea"/>
                          <a:cs typeface="+mn-cs"/>
                          <a:sym typeface="Arial"/>
                        </a:rPr>
                        <a:t>RMSE ≈ 4.43   </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sz="1800" b="0" i="0" u="none" strike="noStrike" cap="none" dirty="0">
                          <a:solidFill>
                            <a:schemeClr val="dk1"/>
                          </a:solidFill>
                          <a:latin typeface="Montserrat" panose="020B0604020202020204" charset="0"/>
                          <a:ea typeface="+mn-ea"/>
                          <a:cs typeface="+mn-cs"/>
                          <a:sym typeface="Arial"/>
                        </a:rPr>
                        <a:t>r square ≈ 0.733 </a:t>
                      </a:r>
                      <a:br>
                        <a:rPr lang="en-SG" sz="1800" b="0" i="0" u="none" strike="noStrike" cap="none" dirty="0">
                          <a:solidFill>
                            <a:schemeClr val="dk1"/>
                          </a:solidFill>
                          <a:latin typeface="Montserrat" panose="020B0604020202020204" charset="0"/>
                          <a:ea typeface="+mn-ea"/>
                          <a:cs typeface="+mn-cs"/>
                          <a:sym typeface="Arial"/>
                        </a:rPr>
                      </a:br>
                      <a:r>
                        <a:rPr lang="en-SG" sz="1800" b="0" i="0" u="none" strike="noStrike" cap="none" dirty="0">
                          <a:solidFill>
                            <a:schemeClr val="dk1"/>
                          </a:solidFill>
                          <a:latin typeface="Montserrat" panose="020B0604020202020204" charset="0"/>
                          <a:ea typeface="+mn-ea"/>
                          <a:cs typeface="+mn-cs"/>
                          <a:sym typeface="Arial"/>
                        </a:rPr>
                        <a:t>adjusted r squared ≈ 0.698 </a:t>
                      </a:r>
                      <a:br>
                        <a:rPr lang="en-SG" sz="1800" b="0" i="0" u="none" strike="noStrike" cap="none" dirty="0">
                          <a:solidFill>
                            <a:schemeClr val="dk1"/>
                          </a:solidFill>
                          <a:latin typeface="Montserrat" panose="020B0604020202020204" charset="0"/>
                          <a:ea typeface="+mn-ea"/>
                          <a:cs typeface="+mn-cs"/>
                          <a:sym typeface="Arial"/>
                        </a:rPr>
                      </a:br>
                      <a:r>
                        <a:rPr lang="en-SG" sz="1800" b="0" i="0" u="none" strike="noStrike" cap="none" dirty="0">
                          <a:solidFill>
                            <a:schemeClr val="dk1"/>
                          </a:solidFill>
                          <a:latin typeface="Montserrat" panose="020B0604020202020204" charset="0"/>
                          <a:ea typeface="+mn-ea"/>
                          <a:cs typeface="+mn-cs"/>
                          <a:sym typeface="Arial"/>
                        </a:rPr>
                        <a:t>MSE ≈ 20.9 </a:t>
                      </a:r>
                      <a:br>
                        <a:rPr lang="en-SG" sz="1800" b="0" i="0" u="none" strike="noStrike" cap="none" dirty="0">
                          <a:solidFill>
                            <a:schemeClr val="dk1"/>
                          </a:solidFill>
                          <a:latin typeface="Montserrat" panose="020B0604020202020204" charset="0"/>
                          <a:ea typeface="+mn-ea"/>
                          <a:cs typeface="+mn-cs"/>
                          <a:sym typeface="Arial"/>
                        </a:rPr>
                      </a:br>
                      <a:r>
                        <a:rPr lang="en-SG" sz="1800" b="0" i="0" u="none" strike="noStrike" cap="none" dirty="0">
                          <a:solidFill>
                            <a:schemeClr val="dk1"/>
                          </a:solidFill>
                          <a:latin typeface="Montserrat" panose="020B0604020202020204" charset="0"/>
                          <a:ea typeface="+mn-ea"/>
                          <a:cs typeface="+mn-cs"/>
                          <a:sym typeface="Arial"/>
                        </a:rPr>
                        <a:t>RMSE ≈ 4.57 </a:t>
                      </a:r>
                    </a:p>
                  </a:txBody>
                  <a:tcPr/>
                </a:tc>
                <a:extLst>
                  <a:ext uri="{0D108BD9-81ED-4DB2-BD59-A6C34878D82A}">
                    <a16:rowId xmlns:a16="http://schemas.microsoft.com/office/drawing/2014/main" val="1992921872"/>
                  </a:ext>
                </a:extLst>
              </a:tr>
            </a:tbl>
          </a:graphicData>
        </a:graphic>
      </p:graphicFrame>
      <p:sp>
        <p:nvSpPr>
          <p:cNvPr id="2" name="TextBox 1">
            <a:extLst>
              <a:ext uri="{FF2B5EF4-FFF2-40B4-BE49-F238E27FC236}">
                <a16:creationId xmlns:a16="http://schemas.microsoft.com/office/drawing/2014/main" id="{59D3D881-198C-4663-8D91-5550EBD015BC}"/>
              </a:ext>
            </a:extLst>
          </p:cNvPr>
          <p:cNvSpPr txBox="1"/>
          <p:nvPr/>
        </p:nvSpPr>
        <p:spPr>
          <a:xfrm>
            <a:off x="0" y="2853218"/>
            <a:ext cx="8966791" cy="2308324"/>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SG" sz="1800" dirty="0">
                <a:solidFill>
                  <a:schemeClr val="bg1"/>
                </a:solidFill>
                <a:latin typeface="Montserrat" panose="020B0604020202020204" charset="0"/>
                <a:ea typeface="+mn-ea"/>
                <a:cs typeface="+mn-cs"/>
              </a:rPr>
              <a:t>Linear &gt;&gt;&gt; Stepwise : There is improvement in the performance of accuracy and RSE and RMSE</a:t>
            </a:r>
          </a:p>
          <a:p>
            <a:pPr marL="285750" indent="-285750">
              <a:buClr>
                <a:schemeClr val="bg1"/>
              </a:buClr>
              <a:buFont typeface="Arial" panose="020B0604020202020204" pitchFamily="34" charset="0"/>
              <a:buChar char="•"/>
            </a:pPr>
            <a:r>
              <a:rPr lang="en-SG" sz="1800" dirty="0">
                <a:solidFill>
                  <a:schemeClr val="bg1"/>
                </a:solidFill>
                <a:latin typeface="Montserrat" panose="020B0604020202020204" charset="0"/>
                <a:ea typeface="+mn-ea"/>
                <a:cs typeface="+mn-cs"/>
              </a:rPr>
              <a:t>Stepwise/Linear &gt;&gt;&gt; Lasso : There is negligible improvement to the performance of the model</a:t>
            </a:r>
          </a:p>
          <a:p>
            <a:pPr marL="285750" indent="-285750">
              <a:buClr>
                <a:schemeClr val="bg1"/>
              </a:buClr>
              <a:buFont typeface="Arial" panose="020B0604020202020204" pitchFamily="34" charset="0"/>
              <a:buChar char="•"/>
            </a:pPr>
            <a:r>
              <a:rPr lang="en-SG" sz="1800" dirty="0">
                <a:solidFill>
                  <a:schemeClr val="bg1"/>
                </a:solidFill>
                <a:latin typeface="Montserrat" panose="020B0604020202020204" charset="0"/>
                <a:ea typeface="+mn-ea"/>
                <a:cs typeface="+mn-cs"/>
              </a:rPr>
              <a:t>In conclusion, using 8 predictor variables. The recommended linear regression equation is:</a:t>
            </a:r>
          </a:p>
          <a:p>
            <a:pPr algn="ctr"/>
            <a:r>
              <a:rPr lang="en-SG" sz="1800" dirty="0">
                <a:solidFill>
                  <a:schemeClr val="bg1"/>
                </a:solidFill>
                <a:latin typeface="Montserrat" panose="020B0604020202020204" charset="0"/>
                <a:ea typeface="+mn-ea"/>
                <a:cs typeface="+mn-cs"/>
              </a:rPr>
              <a:t>MEDV = 31.0456389421 + 0.041515ZN + 3.1089CHAS - 14.2405NOX + 3.7219RM - 1.3826DIS - 0.8456PTRATIO + 0.010953B - 0.6177LSTAT</a:t>
            </a:r>
          </a:p>
        </p:txBody>
      </p:sp>
    </p:spTree>
    <p:extLst>
      <p:ext uri="{BB962C8B-B14F-4D97-AF65-F5344CB8AC3E}">
        <p14:creationId xmlns:p14="http://schemas.microsoft.com/office/powerpoint/2010/main" val="1288490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1024834" y="0"/>
            <a:ext cx="7584231" cy="914100"/>
          </a:xfrm>
          <a:prstGeom prst="rect">
            <a:avLst/>
          </a:prstGeom>
        </p:spPr>
        <p:txBody>
          <a:bodyPr spcFirstLastPara="1" wrap="square" lIns="91425" tIns="91425" rIns="91425" bIns="91425" anchor="t" anchorCtr="0">
            <a:noAutofit/>
          </a:bodyPr>
          <a:lstStyle/>
          <a:p>
            <a:r>
              <a:rPr lang="en-GB" b="1" dirty="0">
                <a:solidFill>
                  <a:srgbClr val="FFFF00"/>
                </a:solidFill>
              </a:rPr>
              <a:t>Step 7: Report results in Python Notebooks</a:t>
            </a:r>
            <a:endParaRPr b="1" dirty="0">
              <a:solidFill>
                <a:srgbClr val="FFFF00"/>
              </a:solidFill>
            </a:endParaRPr>
          </a:p>
        </p:txBody>
      </p:sp>
      <p:sp>
        <p:nvSpPr>
          <p:cNvPr id="186" name="Shape 186"/>
          <p:cNvSpPr txBox="1">
            <a:spLocks noGrp="1"/>
          </p:cNvSpPr>
          <p:nvPr>
            <p:ph type="body" idx="1"/>
          </p:nvPr>
        </p:nvSpPr>
        <p:spPr>
          <a:xfrm>
            <a:off x="6500037" y="983167"/>
            <a:ext cx="2495107" cy="604628"/>
          </a:xfrm>
          <a:prstGeom prst="rect">
            <a:avLst/>
          </a:prstGeom>
        </p:spPr>
        <p:txBody>
          <a:bodyPr spcFirstLastPara="1" wrap="square" lIns="91425" tIns="91425" rIns="91425" bIns="91425" anchor="t" anchorCtr="0">
            <a:noAutofit/>
          </a:bodyPr>
          <a:lstStyle/>
          <a:p>
            <a:pPr marL="0" lvl="0" indent="0">
              <a:spcAft>
                <a:spcPts val="1600"/>
              </a:spcAft>
              <a:buNone/>
            </a:pPr>
            <a:r>
              <a:rPr lang="en-SG" dirty="0">
                <a:hlinkClick r:id="rId3"/>
              </a:rPr>
              <a:t>https://github.com/ZacOPunky/CE9010_2018</a:t>
            </a:r>
            <a:endParaRPr dirty="0"/>
          </a:p>
        </p:txBody>
      </p:sp>
      <p:pic>
        <p:nvPicPr>
          <p:cNvPr id="3" name="Picture 2">
            <a:extLst>
              <a:ext uri="{FF2B5EF4-FFF2-40B4-BE49-F238E27FC236}">
                <a16:creationId xmlns:a16="http://schemas.microsoft.com/office/drawing/2014/main" id="{CD35409F-1999-4430-AC30-15B682E7DB0A}"/>
              </a:ext>
            </a:extLst>
          </p:cNvPr>
          <p:cNvPicPr>
            <a:picLocks noChangeAspect="1"/>
          </p:cNvPicPr>
          <p:nvPr/>
        </p:nvPicPr>
        <p:blipFill>
          <a:blip r:embed="rId4"/>
          <a:stretch>
            <a:fillRect/>
          </a:stretch>
        </p:blipFill>
        <p:spPr>
          <a:xfrm>
            <a:off x="0" y="457050"/>
            <a:ext cx="6351181" cy="4254600"/>
          </a:xfrm>
          <a:prstGeom prst="rect">
            <a:avLst/>
          </a:prstGeom>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TotalTime>
  <Words>480</Words>
  <Application>Microsoft Office PowerPoint</Application>
  <PresentationFormat>On-screen Show (16:9)</PresentationFormat>
  <Paragraphs>53</Paragraphs>
  <Slides>9</Slides>
  <Notes>9</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Montserrat</vt:lpstr>
      <vt:lpstr>Lato</vt:lpstr>
      <vt:lpstr>Arial</vt:lpstr>
      <vt:lpstr>Focus</vt:lpstr>
      <vt:lpstr>Group 01:</vt:lpstr>
      <vt:lpstr>Step 1: Identify a data problem to solve</vt:lpstr>
      <vt:lpstr>Step 2: Data Acquisition</vt:lpstr>
      <vt:lpstr>Step 3 &amp; 4: Data exploration &amp; Pre-processing</vt:lpstr>
      <vt:lpstr>Step 3 &amp; 4: Data exploration &amp; Pre-processing</vt:lpstr>
      <vt:lpstr>Step 5: Data Analysis</vt:lpstr>
      <vt:lpstr>Step 5: Data Analysis</vt:lpstr>
      <vt:lpstr>Step 6: Analysis of results</vt:lpstr>
      <vt:lpstr>Step 7: Report results in Python Notebooks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01:</dc:title>
  <cp:lastModifiedBy>User</cp:lastModifiedBy>
  <cp:revision>13</cp:revision>
  <dcterms:modified xsi:type="dcterms:W3CDTF">2018-04-17T20:02:57Z</dcterms:modified>
</cp:coreProperties>
</file>