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4" r:id="rId1"/>
  </p:sldMasterIdLst>
  <p:notesMasterIdLst>
    <p:notesMasterId r:id="rId13"/>
  </p:notesMasterIdLst>
  <p:sldIdLst>
    <p:sldId id="256" r:id="rId2"/>
    <p:sldId id="265" r:id="rId3"/>
    <p:sldId id="266" r:id="rId4"/>
    <p:sldId id="275" r:id="rId5"/>
    <p:sldId id="269" r:id="rId6"/>
    <p:sldId id="270" r:id="rId7"/>
    <p:sldId id="271" r:id="rId8"/>
    <p:sldId id="272" r:id="rId9"/>
    <p:sldId id="273" r:id="rId10"/>
    <p:sldId id="274" r:id="rId11"/>
    <p:sldId id="27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1651"/>
    <a:srgbClr val="4215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18A6D3-F6C2-07D2-A23B-D49F24C7499A}" v="516" dt="2025-07-27T11:45:18.398"/>
    <p1510:client id="{BABDCCDB-9783-090B-7846-1E126B84E5E3}" v="236" dt="2025-07-27T05:20:37.8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78"/>
    <p:restoredTop sz="94694"/>
  </p:normalViewPr>
  <p:slideViewPr>
    <p:cSldViewPr snapToGrid="0">
      <p:cViewPr varScale="1">
        <p:scale>
          <a:sx n="121" d="100"/>
          <a:sy n="121" d="100"/>
        </p:scale>
        <p:origin x="9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39A53-178A-CC45-904E-A737896C32E1}" type="datetimeFigureOut">
              <a:rPr lang="en-US" smtClean="0"/>
              <a:t>7/27/25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31803A-9A9A-A041-899F-6A20401CAC73}" type="slidenum">
              <a:rPr lang="en-US" smtClean="0"/>
              <a:t>‹#›</a:t>
            </a:fld>
            <a:endParaRPr lang="en-US"/>
          </a:p>
        </p:txBody>
      </p:sp>
    </p:spTree>
    <p:extLst>
      <p:ext uri="{BB962C8B-B14F-4D97-AF65-F5344CB8AC3E}">
        <p14:creationId xmlns:p14="http://schemas.microsoft.com/office/powerpoint/2010/main" val="2809593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7/27/25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586740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pPr/>
              <a:t>7/27/25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2855815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951E3-958F-4611-B170-D081BA0250F9}" type="datetimeFigureOut">
              <a:rPr lang="en-US" smtClean="0"/>
              <a:pPr/>
              <a:t>7/27/25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2938199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326951E3-958F-4611-B170-D081BA0250F9}" type="datetimeFigureOut">
              <a:rPr lang="en-US" smtClean="0"/>
              <a:pPr/>
              <a:t>7/27/25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2646330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326951E3-958F-4611-B170-D081BA0250F9}" type="datetimeFigureOut">
              <a:rPr lang="en-US" smtClean="0"/>
              <a:pPr/>
              <a:t>7/27/25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715801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951E3-958F-4611-B170-D081BA0250F9}" type="datetimeFigureOut">
              <a:rPr lang="en-US" smtClean="0"/>
              <a:pPr/>
              <a:t>7/27/25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2206341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951E3-958F-4611-B170-D081BA0250F9}" type="datetimeFigureOut">
              <a:rPr lang="en-US" smtClean="0"/>
              <a:pPr/>
              <a:t>7/27/25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2092696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7/27/25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167298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7/27/25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976205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7/27/25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540220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951E3-958F-4611-B170-D081BA0250F9}" type="datetimeFigureOut">
              <a:rPr lang="en-US" smtClean="0"/>
              <a:t>7/27/25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789048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6951E3-958F-4611-B170-D081BA0250F9}" type="datetimeFigureOut">
              <a:rPr lang="en-US" smtClean="0"/>
              <a:t>7/27/25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577471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6951E3-958F-4611-B170-D081BA0250F9}" type="datetimeFigureOut">
              <a:rPr lang="en-US" smtClean="0"/>
              <a:pPr/>
              <a:t>7/27/25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3393254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6951E3-958F-4611-B170-D081BA0250F9}" type="datetimeFigureOut">
              <a:rPr lang="en-US" smtClean="0"/>
              <a:t>7/27/25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04120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6951E3-958F-4611-B170-D081BA0250F9}" type="datetimeFigureOut">
              <a:rPr lang="en-US" smtClean="0"/>
              <a:t>7/27/25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941782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t>7/27/25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537972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326951E3-958F-4611-B170-D081BA0250F9}" type="datetimeFigureOut">
              <a:rPr lang="en-US" smtClean="0"/>
              <a:t>7/27/25</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724583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26951E3-958F-4611-B170-D081BA0250F9}" type="datetimeFigureOut">
              <a:rPr lang="en-US" smtClean="0"/>
              <a:pPr/>
              <a:t>7/27/25</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2486194875"/>
      </p:ext>
    </p:extLst>
  </p:cSld>
  <p:clrMap bg1="dk1" tx1="lt1" bg2="dk2" tx2="lt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 id="2147483971"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9000-48C5-D7B9-87A0-C3B2018FCCC9}"/>
              </a:ext>
            </a:extLst>
          </p:cNvPr>
          <p:cNvSpPr>
            <a:spLocks noGrp="1"/>
          </p:cNvSpPr>
          <p:nvPr>
            <p:ph type="ctrTitle"/>
          </p:nvPr>
        </p:nvSpPr>
        <p:spPr>
          <a:xfrm>
            <a:off x="996461" y="-1069021"/>
            <a:ext cx="10199076" cy="2312457"/>
          </a:xfrm>
          <a:ln>
            <a:noFill/>
          </a:ln>
        </p:spPr>
        <p:txBody>
          <a:bodyPr>
            <a:normAutofit/>
          </a:bodyPr>
          <a:lstStyle/>
          <a:p>
            <a:r>
              <a:rPr lang="en-US" dirty="0">
                <a:solidFill>
                  <a:srgbClr val="941651"/>
                </a:solidFill>
                <a:latin typeface="Times New Roman" panose="02020603050405020304" pitchFamily="18" charset="0"/>
                <a:cs typeface="Times New Roman" panose="02020603050405020304" pitchFamily="18" charset="0"/>
              </a:rPr>
              <a:t>Bacchus wine case study</a:t>
            </a:r>
            <a:endParaRPr lang="en-US" dirty="0">
              <a:latin typeface="Times New Roman" panose="02020603050405020304" pitchFamily="18" charset="0"/>
              <a:cs typeface="Times New Roman" panose="02020603050405020304" pitchFamily="18" charset="0"/>
            </a:endParaRPr>
          </a:p>
        </p:txBody>
      </p:sp>
      <p:pic>
        <p:nvPicPr>
          <p:cNvPr id="1026" name="Picture 2" descr="290+ California Winery Stock Illustrations, Royalty-Free Vector Graphics &amp; Clip  Art - iStock | Northern california winery, Napa california winery, Sonoma  california winery">
            <a:extLst>
              <a:ext uri="{FF2B5EF4-FFF2-40B4-BE49-F238E27FC236}">
                <a16:creationId xmlns:a16="http://schemas.microsoft.com/office/drawing/2014/main" id="{9E921961-67F8-F88D-E2CB-56CCC05827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7626" y="3429000"/>
            <a:ext cx="4416744" cy="2959443"/>
          </a:xfrm>
          <a:prstGeom prst="rect">
            <a:avLst/>
          </a:prstGeom>
          <a:solidFill>
            <a:srgbClr val="FFFFFF">
              <a:shade val="85000"/>
            </a:srgbClr>
          </a:solidFill>
          <a:ln w="57150" cap="sq">
            <a:solidFill>
              <a:srgbClr val="94165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AFFA04AD-D99F-960D-A199-231D489909E7}"/>
              </a:ext>
            </a:extLst>
          </p:cNvPr>
          <p:cNvSpPr txBox="1"/>
          <p:nvPr/>
        </p:nvSpPr>
        <p:spPr>
          <a:xfrm>
            <a:off x="2186352" y="1428931"/>
            <a:ext cx="7819293" cy="1938992"/>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The Best Group</a:t>
            </a:r>
          </a:p>
          <a:p>
            <a:pPr algn="ctr"/>
            <a:r>
              <a:rPr lang="en-US" sz="2000" dirty="0">
                <a:solidFill>
                  <a:schemeClr val="bg1"/>
                </a:solidFill>
                <a:latin typeface="Times New Roman" panose="02020603050405020304" pitchFamily="18" charset="0"/>
                <a:cs typeface="Times New Roman" panose="02020603050405020304" pitchFamily="18" charset="0"/>
              </a:rPr>
              <a:t>Joel Atkinson, Zac Baker, Kyle Klausen, Juan Macias Vasquez</a:t>
            </a:r>
          </a:p>
          <a:p>
            <a:pPr algn="ctr"/>
            <a:r>
              <a:rPr lang="en-US" sz="2000" dirty="0">
                <a:solidFill>
                  <a:schemeClr val="bg1"/>
                </a:solidFill>
                <a:latin typeface="Times New Roman" panose="02020603050405020304" pitchFamily="18" charset="0"/>
                <a:cs typeface="Times New Roman" panose="02020603050405020304" pitchFamily="18" charset="0"/>
              </a:rPr>
              <a:t>Bellevue University</a:t>
            </a:r>
          </a:p>
          <a:p>
            <a:pPr algn="ctr"/>
            <a:r>
              <a:rPr lang="en-US" sz="2000" dirty="0">
                <a:solidFill>
                  <a:schemeClr val="bg1"/>
                </a:solidFill>
                <a:latin typeface="Times New Roman" panose="02020603050405020304" pitchFamily="18" charset="0"/>
                <a:cs typeface="Times New Roman" panose="02020603050405020304" pitchFamily="18" charset="0"/>
              </a:rPr>
              <a:t>CSD310-H2323 Database Development &amp; Use (2255-DD)</a:t>
            </a:r>
          </a:p>
          <a:p>
            <a:pPr algn="ctr"/>
            <a:r>
              <a:rPr lang="en-US" sz="2000" dirty="0">
                <a:solidFill>
                  <a:schemeClr val="bg1"/>
                </a:solidFill>
                <a:latin typeface="Times New Roman" panose="02020603050405020304" pitchFamily="18" charset="0"/>
                <a:cs typeface="Times New Roman" panose="02020603050405020304" pitchFamily="18" charset="0"/>
              </a:rPr>
              <a:t>July 24, 2025</a:t>
            </a:r>
          </a:p>
          <a:p>
            <a:pPr algn="ctr"/>
            <a:endParaRPr lang="en-US" sz="2000" dirty="0">
              <a:solidFill>
                <a:srgbClr val="9416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2425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032A8-23B9-A627-DE1C-DDD5D1FC15F0}"/>
              </a:ext>
            </a:extLst>
          </p:cNvPr>
          <p:cNvSpPr>
            <a:spLocks noGrp="1"/>
          </p:cNvSpPr>
          <p:nvPr>
            <p:ph type="title"/>
          </p:nvPr>
        </p:nvSpPr>
        <p:spPr>
          <a:xfrm>
            <a:off x="736689" y="93785"/>
            <a:ext cx="10718617" cy="1184031"/>
          </a:xfrm>
        </p:spPr>
        <p:txBody>
          <a:bodyPr>
            <a:normAutofit/>
          </a:bodyPr>
          <a:lstStyle/>
          <a:p>
            <a:pPr algn="ctr"/>
            <a:r>
              <a:rPr lang="en-US" sz="4000" dirty="0">
                <a:solidFill>
                  <a:srgbClr val="941651"/>
                </a:solidFill>
                <a:latin typeface="Times New Roman" panose="02020603050405020304" pitchFamily="18" charset="0"/>
                <a:cs typeface="Times New Roman" panose="02020603050405020304" pitchFamily="18" charset="0"/>
              </a:rPr>
              <a:t>Assumptions</a:t>
            </a:r>
          </a:p>
        </p:txBody>
      </p:sp>
      <p:sp>
        <p:nvSpPr>
          <p:cNvPr id="6" name="TextBox 5">
            <a:extLst>
              <a:ext uri="{FF2B5EF4-FFF2-40B4-BE49-F238E27FC236}">
                <a16:creationId xmlns:a16="http://schemas.microsoft.com/office/drawing/2014/main" id="{057859B6-0C99-6353-3725-E5BC51ADCED0}"/>
              </a:ext>
            </a:extLst>
          </p:cNvPr>
          <p:cNvSpPr txBox="1"/>
          <p:nvPr/>
        </p:nvSpPr>
        <p:spPr>
          <a:xfrm>
            <a:off x="1318843" y="1097781"/>
            <a:ext cx="9554307" cy="5047536"/>
          </a:xfrm>
          <a:prstGeom prst="rect">
            <a:avLst/>
          </a:prstGeom>
          <a:noFill/>
        </p:spPr>
        <p:txBody>
          <a:bodyPr wrap="square" lIns="91440" tIns="45720" rIns="91440" bIns="45720" rtlCol="0" anchor="t">
            <a:spAutoFit/>
          </a:bodyPr>
          <a:lstStyle/>
          <a:p>
            <a:r>
              <a:rPr lang="en-US" sz="1400" dirty="0">
                <a:solidFill>
                  <a:schemeClr val="bg1"/>
                </a:solidFill>
                <a:latin typeface="Times New Roman" panose="02020603050405020304" pitchFamily="18" charset="0"/>
                <a:cs typeface="Times New Roman" panose="02020603050405020304" pitchFamily="18" charset="0"/>
              </a:rPr>
              <a:t>We made a few assumptions while working on this assignment to help guide our decisions. Since not all the details were provided in the case study, we had to fill in some of the gaps with what we believed made the most sense. </a:t>
            </a:r>
          </a:p>
          <a:p>
            <a:endParaRPr lang="en-US" sz="1400" dirty="0">
              <a:solidFill>
                <a:schemeClr val="bg1"/>
              </a:solidFill>
              <a:latin typeface="Times New Roman" panose="02020603050405020304" pitchFamily="18" charset="0"/>
              <a:cs typeface="Times New Roman" panose="02020603050405020304" pitchFamily="18" charset="0"/>
            </a:endParaRPr>
          </a:p>
          <a:p>
            <a:r>
              <a:rPr lang="en-US" sz="1400" dirty="0">
                <a:solidFill>
                  <a:schemeClr val="bg1"/>
                </a:solidFill>
                <a:latin typeface="Times New Roman" panose="02020603050405020304" pitchFamily="18" charset="0"/>
                <a:cs typeface="Times New Roman" panose="02020603050405020304" pitchFamily="18" charset="0"/>
              </a:rPr>
              <a:t>We assumed that the winery already has some basic systems in place for things like tracking inventory, employees, and orders. The database we created wasn’t meant to replace everything they use—it was more about improving the process and helping organize things like deliveries, sales, and hours worked.</a:t>
            </a:r>
          </a:p>
          <a:p>
            <a:endParaRPr lang="en-US" sz="1400" dirty="0">
              <a:solidFill>
                <a:schemeClr val="bg1"/>
              </a:solidFill>
              <a:latin typeface="Times New Roman" panose="02020603050405020304" pitchFamily="18" charset="0"/>
              <a:cs typeface="Times New Roman" panose="02020603050405020304" pitchFamily="18" charset="0"/>
            </a:endParaRPr>
          </a:p>
          <a:p>
            <a:r>
              <a:rPr lang="en-US" sz="1400" dirty="0">
                <a:solidFill>
                  <a:schemeClr val="bg1"/>
                </a:solidFill>
                <a:latin typeface="Times New Roman" panose="02020603050405020304" pitchFamily="18" charset="0"/>
                <a:cs typeface="Times New Roman" panose="02020603050405020304" pitchFamily="18" charset="0"/>
              </a:rPr>
              <a:t>We also tried to imagine how the winery might operate day to day—from getting supplies in, managing wine production, and sending out products through different distributors. Some of that wasn’t explained directly, so we had to use our best judgment based on what made sense for a business like this. </a:t>
            </a:r>
          </a:p>
          <a:p>
            <a:endParaRPr lang="en-US" sz="1400" dirty="0">
              <a:solidFill>
                <a:schemeClr val="bg1"/>
              </a:solidFill>
              <a:latin typeface="Times New Roman" panose="02020603050405020304" pitchFamily="18" charset="0"/>
              <a:cs typeface="Times New Roman" panose="02020603050405020304" pitchFamily="18" charset="0"/>
            </a:endParaRPr>
          </a:p>
          <a:p>
            <a:r>
              <a:rPr lang="en-US" sz="1400" dirty="0">
                <a:solidFill>
                  <a:schemeClr val="bg1"/>
                </a:solidFill>
                <a:latin typeface="Times New Roman" panose="02020603050405020304" pitchFamily="18" charset="0"/>
                <a:cs typeface="Times New Roman" panose="02020603050405020304" pitchFamily="18" charset="0"/>
              </a:rPr>
              <a:t>One example is employee tracking. We just used regular hours worked instead of getting into shift details or advanced scheduling. There wasn’t enough info to go deeper, and we didn’t want to assume too much. </a:t>
            </a:r>
          </a:p>
          <a:p>
            <a:endParaRPr lang="en-US" sz="1400" dirty="0">
              <a:solidFill>
                <a:schemeClr val="bg1"/>
              </a:solidFill>
              <a:latin typeface="Times New Roman" panose="02020603050405020304" pitchFamily="18" charset="0"/>
              <a:cs typeface="Times New Roman" panose="02020603050405020304" pitchFamily="18" charset="0"/>
            </a:endParaRPr>
          </a:p>
          <a:p>
            <a:r>
              <a:rPr lang="en-US" sz="1400" dirty="0">
                <a:solidFill>
                  <a:schemeClr val="bg1"/>
                </a:solidFill>
                <a:latin typeface="Times New Roman" panose="02020603050405020304" pitchFamily="18" charset="0"/>
                <a:cs typeface="Times New Roman" panose="02020603050405020304" pitchFamily="18" charset="0"/>
              </a:rPr>
              <a:t>Other specific assumptions we made: </a:t>
            </a:r>
          </a:p>
          <a:p>
            <a:r>
              <a:rPr lang="en-US" sz="1400" dirty="0">
                <a:solidFill>
                  <a:schemeClr val="bg1"/>
                </a:solidFill>
                <a:latin typeface="Times New Roman" panose="02020603050405020304" pitchFamily="18" charset="0"/>
                <a:cs typeface="Times New Roman" panose="02020603050405020304" pitchFamily="18" charset="0"/>
              </a:rPr>
              <a:t>• There’s already a basic database or system handling some of the core operations—we’re just building on top of that. </a:t>
            </a:r>
          </a:p>
          <a:p>
            <a:r>
              <a:rPr lang="en-US" sz="1400" dirty="0">
                <a:solidFill>
                  <a:schemeClr val="bg1"/>
                </a:solidFill>
                <a:latin typeface="Times New Roman" panose="02020603050405020304" pitchFamily="18" charset="0"/>
                <a:cs typeface="Times New Roman" panose="02020603050405020304" pitchFamily="18" charset="0"/>
              </a:rPr>
              <a:t>• The main areas that need improvement are delivery tracking, sales reporting, and employee hour tracking. </a:t>
            </a:r>
          </a:p>
          <a:p>
            <a:r>
              <a:rPr lang="en-US" sz="1400" dirty="0">
                <a:solidFill>
                  <a:schemeClr val="bg1"/>
                </a:solidFill>
                <a:latin typeface="Times New Roman" panose="02020603050405020304" pitchFamily="18" charset="0"/>
                <a:cs typeface="Times New Roman" panose="02020603050405020304" pitchFamily="18" charset="0"/>
              </a:rPr>
              <a:t>• We focused on comparing expected vs. actual results (like deliveries and hours) because that seemed to be the priority. </a:t>
            </a:r>
          </a:p>
          <a:p>
            <a:r>
              <a:rPr lang="en-US" sz="1400" dirty="0">
                <a:solidFill>
                  <a:schemeClr val="bg1"/>
                </a:solidFill>
                <a:latin typeface="Times New Roman" panose="02020603050405020304" pitchFamily="18" charset="0"/>
                <a:cs typeface="Times New Roman" panose="02020603050405020304" pitchFamily="18" charset="0"/>
              </a:rPr>
              <a:t>• Wine distribution is organized so that each distributor handles certain wines—this helps simplify reporting and planning.</a:t>
            </a:r>
          </a:p>
          <a:p>
            <a:r>
              <a:rPr lang="en-US" sz="1400" dirty="0">
                <a:solidFill>
                  <a:schemeClr val="bg1"/>
                </a:solidFill>
                <a:latin typeface="Times New Roman" panose="02020603050405020304" pitchFamily="18" charset="0"/>
                <a:cs typeface="Times New Roman" panose="02020603050405020304" pitchFamily="18" charset="0"/>
              </a:rPr>
              <a:t>• Since full data wasn’t given, we created example records to show how the system could work in a real situation. </a:t>
            </a:r>
          </a:p>
          <a:p>
            <a:endParaRPr lang="en-US" sz="1400" dirty="0">
              <a:solidFill>
                <a:schemeClr val="bg1"/>
              </a:solidFill>
              <a:latin typeface="Times New Roman" panose="02020603050405020304" pitchFamily="18" charset="0"/>
              <a:cs typeface="Times New Roman" panose="02020603050405020304" pitchFamily="18" charset="0"/>
            </a:endParaRPr>
          </a:p>
          <a:p>
            <a:r>
              <a:rPr lang="en-US" sz="1400" dirty="0">
                <a:solidFill>
                  <a:schemeClr val="bg1"/>
                </a:solidFill>
                <a:latin typeface="Times New Roman" panose="02020603050405020304" pitchFamily="18" charset="0"/>
                <a:cs typeface="Times New Roman" panose="02020603050405020304" pitchFamily="18" charset="0"/>
              </a:rPr>
              <a:t>These assumptions helped us stay focused on what mattered most and build a system that works—even if some of the pieces had to be imagined based on experience and common sense.</a:t>
            </a:r>
            <a:endParaRPr lang="en-US" sz="1400" dirty="0">
              <a:solidFill>
                <a:schemeClr val="bg1"/>
              </a:solidFill>
              <a:effectLst>
                <a:glow rad="38100">
                  <a:srgbClr val="000000">
                    <a:lumMod val="50000"/>
                    <a:lumOff val="50000"/>
                    <a:alpha val="20000"/>
                  </a:srgbClr>
                </a:glo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206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a:extLst>
            <a:ext uri="{FF2B5EF4-FFF2-40B4-BE49-F238E27FC236}">
              <a16:creationId xmlns:a16="http://schemas.microsoft.com/office/drawing/2014/main" id="{A04C413D-707B-3D81-701B-7A19739457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500911-94EC-9989-1975-05AD91F0202A}"/>
              </a:ext>
            </a:extLst>
          </p:cNvPr>
          <p:cNvSpPr>
            <a:spLocks noGrp="1"/>
          </p:cNvSpPr>
          <p:nvPr>
            <p:ph type="title"/>
          </p:nvPr>
        </p:nvSpPr>
        <p:spPr>
          <a:xfrm>
            <a:off x="736689" y="93785"/>
            <a:ext cx="10718617" cy="1184031"/>
          </a:xfrm>
        </p:spPr>
        <p:txBody>
          <a:bodyPr>
            <a:normAutofit fontScale="90000"/>
          </a:bodyPr>
          <a:lstStyle/>
          <a:p>
            <a:r>
              <a:rPr lang="en-US" sz="4400" dirty="0">
                <a:solidFill>
                  <a:srgbClr val="941651"/>
                </a:solidFill>
              </a:rPr>
              <a:t>final </a:t>
            </a:r>
            <a:r>
              <a:rPr lang="en-US" sz="4400" dirty="0">
                <a:solidFill>
                  <a:srgbClr val="941651"/>
                </a:solidFill>
                <a:latin typeface="Times New Roman" panose="02020603050405020304" pitchFamily="18" charset="0"/>
                <a:cs typeface="Times New Roman" panose="02020603050405020304" pitchFamily="18" charset="0"/>
              </a:rPr>
              <a:t>THOUGHTS</a:t>
            </a:r>
            <a:r>
              <a:rPr lang="en-US" sz="4400" dirty="0">
                <a:solidFill>
                  <a:srgbClr val="941651"/>
                </a:solidFill>
              </a:rPr>
              <a:t> AND KEY TAKEAWAYS</a:t>
            </a:r>
          </a:p>
        </p:txBody>
      </p:sp>
      <p:sp>
        <p:nvSpPr>
          <p:cNvPr id="6" name="TextBox 5">
            <a:extLst>
              <a:ext uri="{FF2B5EF4-FFF2-40B4-BE49-F238E27FC236}">
                <a16:creationId xmlns:a16="http://schemas.microsoft.com/office/drawing/2014/main" id="{B6BC7D3D-E0C5-774C-3D50-715E55F84F01}"/>
              </a:ext>
            </a:extLst>
          </p:cNvPr>
          <p:cNvSpPr txBox="1"/>
          <p:nvPr/>
        </p:nvSpPr>
        <p:spPr>
          <a:xfrm>
            <a:off x="1318845" y="1690062"/>
            <a:ext cx="9554307" cy="2800767"/>
          </a:xfrm>
          <a:prstGeom prst="rect">
            <a:avLst/>
          </a:prstGeom>
          <a:noFill/>
        </p:spPr>
        <p:txBody>
          <a:bodyPr wrap="square" lIns="91440" tIns="45720" rIns="91440" bIns="45720" rtlCol="0" anchor="t">
            <a:spAutoFit/>
          </a:bodyPr>
          <a:lstStyle/>
          <a:p>
            <a:r>
              <a:rPr lang="en-US" sz="2200" dirty="0">
                <a:solidFill>
                  <a:schemeClr val="bg1"/>
                </a:solidFill>
                <a:effectLst>
                  <a:glow rad="38100">
                    <a:srgbClr val="000000">
                      <a:lumMod val="50000"/>
                      <a:lumOff val="50000"/>
                      <a:alpha val="20000"/>
                    </a:srgbClr>
                  </a:glow>
                </a:effectLst>
                <a:latin typeface="Times New Roman"/>
                <a:ea typeface="+mn-lt"/>
                <a:cs typeface="+mn-lt"/>
              </a:rPr>
              <a:t>This case study gave our team a better understanding of how real-world challenges are handled through thoughtful planning and teamwork. As we worked on our project, we saw clear connections between the case and our own process—especially in how important communication and adaptability are. When we hit roadblocks, we looked back at the case to guide our decisions and keep us aligned. The biggest takeaway for us is that successful outcomes depend on collaboration, flexibility, and learning from real examples. This experience helped us grow and gave us a better grasp of what teamwork looks like in practice.</a:t>
            </a:r>
            <a:endParaRPr lang="en-US" sz="2200" dirty="0">
              <a:solidFill>
                <a:schemeClr val="bg1"/>
              </a:solidFill>
              <a:effectLst>
                <a:glow rad="38100">
                  <a:srgbClr val="000000">
                    <a:lumMod val="50000"/>
                    <a:lumOff val="50000"/>
                    <a:alpha val="20000"/>
                  </a:srgbClr>
                </a:glow>
              </a:effectLst>
              <a:latin typeface="Times New Roman"/>
              <a:cs typeface="Times New Roman"/>
            </a:endParaRPr>
          </a:p>
        </p:txBody>
      </p:sp>
    </p:spTree>
    <p:extLst>
      <p:ext uri="{BB962C8B-B14F-4D97-AF65-F5344CB8AC3E}">
        <p14:creationId xmlns:p14="http://schemas.microsoft.com/office/powerpoint/2010/main" val="2578935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096E0-39E8-CE8C-8AD6-06767EA85495}"/>
              </a:ext>
            </a:extLst>
          </p:cNvPr>
          <p:cNvSpPr>
            <a:spLocks noGrp="1"/>
          </p:cNvSpPr>
          <p:nvPr>
            <p:ph type="title"/>
          </p:nvPr>
        </p:nvSpPr>
        <p:spPr>
          <a:xfrm>
            <a:off x="2973934" y="87923"/>
            <a:ext cx="6244125" cy="978877"/>
          </a:xfrm>
        </p:spPr>
        <p:txBody>
          <a:bodyPr>
            <a:noAutofit/>
          </a:bodyPr>
          <a:lstStyle/>
          <a:p>
            <a:r>
              <a:rPr lang="en-US" sz="4400" dirty="0">
                <a:solidFill>
                  <a:srgbClr val="941651"/>
                </a:solidFill>
                <a:latin typeface="Times New Roman" panose="02020603050405020304" pitchFamily="18" charset="0"/>
                <a:cs typeface="Times New Roman" panose="02020603050405020304" pitchFamily="18" charset="0"/>
              </a:rPr>
              <a:t>Team</a:t>
            </a:r>
            <a:r>
              <a:rPr lang="en-US" sz="4400" dirty="0">
                <a:solidFill>
                  <a:srgbClr val="941651"/>
                </a:solidFill>
              </a:rPr>
              <a:t> introduction</a:t>
            </a:r>
          </a:p>
        </p:txBody>
      </p:sp>
      <p:sp>
        <p:nvSpPr>
          <p:cNvPr id="5" name="TextBox 4">
            <a:extLst>
              <a:ext uri="{FF2B5EF4-FFF2-40B4-BE49-F238E27FC236}">
                <a16:creationId xmlns:a16="http://schemas.microsoft.com/office/drawing/2014/main" id="{F6EBC33A-BA3D-673B-E9B0-B90D522C6B62}"/>
              </a:ext>
            </a:extLst>
          </p:cNvPr>
          <p:cNvSpPr txBox="1"/>
          <p:nvPr/>
        </p:nvSpPr>
        <p:spPr>
          <a:xfrm>
            <a:off x="697521" y="963703"/>
            <a:ext cx="10796953" cy="5850128"/>
          </a:xfrm>
          <a:prstGeom prst="rect">
            <a:avLst/>
          </a:prstGeom>
          <a:noFill/>
        </p:spPr>
        <p:txBody>
          <a:bodyPr wrap="square" lIns="91440" tIns="45720" rIns="91440" bIns="45720" anchor="t">
            <a:spAutoFit/>
          </a:bodyPr>
          <a:lstStyle/>
          <a:p>
            <a:pPr>
              <a:lnSpc>
                <a:spcPct val="115000"/>
              </a:lnSpc>
              <a:spcAft>
                <a:spcPts val="800"/>
              </a:spcAft>
            </a:pPr>
            <a:r>
              <a:rPr lang="en-US" sz="2000" kern="100" dirty="0">
                <a:solidFill>
                  <a:schemeClr val="bg1"/>
                </a:solidFill>
                <a:effectLst/>
                <a:latin typeface="Times New Roman"/>
                <a:ea typeface="Aptos" panose="020B0004020202020204" pitchFamily="34" charset="0"/>
                <a:cs typeface="Times New Roman"/>
              </a:rPr>
              <a:t>We are a committed team of four software development students from Bellevue University, brought together </a:t>
            </a:r>
            <a:r>
              <a:rPr lang="en-US" sz="2000" kern="100" dirty="0">
                <a:solidFill>
                  <a:schemeClr val="bg1"/>
                </a:solidFill>
                <a:latin typeface="Times New Roman"/>
                <a:ea typeface="Aptos" panose="020B0004020202020204" pitchFamily="34" charset="0"/>
                <a:cs typeface="Times New Roman"/>
              </a:rPr>
              <a:t>by </a:t>
            </a:r>
            <a:r>
              <a:rPr lang="en-US" sz="2000" kern="100" dirty="0">
                <a:solidFill>
                  <a:schemeClr val="bg1"/>
                </a:solidFill>
                <a:effectLst/>
                <a:latin typeface="Times New Roman"/>
                <a:ea typeface="Aptos" panose="020B0004020202020204" pitchFamily="34" charset="0"/>
                <a:cs typeface="Times New Roman"/>
              </a:rPr>
              <a:t>our shared interest in improving our skillsets in not only database design, but software development as a whole. </a:t>
            </a:r>
          </a:p>
          <a:p>
            <a:r>
              <a:rPr lang="en-US" sz="2000" b="1" kern="100" dirty="0">
                <a:solidFill>
                  <a:schemeClr val="bg1"/>
                </a:solidFill>
                <a:effectLst/>
                <a:latin typeface="Times New Roman"/>
                <a:ea typeface="Aptos" panose="020B0004020202020204" pitchFamily="34" charset="0"/>
                <a:cs typeface="Times New Roman"/>
              </a:rPr>
              <a:t>Joel</a:t>
            </a:r>
            <a:r>
              <a:rPr lang="en-US" sz="2000" b="1" kern="100" dirty="0">
                <a:solidFill>
                  <a:schemeClr val="bg1"/>
                </a:solidFill>
                <a:latin typeface="Times New Roman"/>
                <a:ea typeface="Aptos" panose="020B0004020202020204" pitchFamily="34" charset="0"/>
                <a:cs typeface="Times New Roman"/>
              </a:rPr>
              <a:t> </a:t>
            </a:r>
            <a:r>
              <a:rPr lang="en-US" sz="2000" kern="100" dirty="0">
                <a:solidFill>
                  <a:schemeClr val="bg1"/>
                </a:solidFill>
                <a:latin typeface="Times New Roman"/>
                <a:ea typeface="Aptos" panose="020B0004020202020204" pitchFamily="34" charset="0"/>
                <a:cs typeface="Times New Roman"/>
              </a:rPr>
              <a:t>- </a:t>
            </a:r>
            <a:r>
              <a:rPr lang="en-US" sz="2000" kern="100" dirty="0">
                <a:solidFill>
                  <a:schemeClr val="bg1"/>
                </a:solidFill>
                <a:latin typeface="Times New Roman"/>
                <a:ea typeface="+mn-lt"/>
                <a:cs typeface="+mn-lt"/>
              </a:rPr>
              <a:t>A software development student who is working hard to grow his skills within the field in order to become a proficient full-stack developer. His current interests are more sided with the front end/design aspect of the field but also enjoys learning and working on the database/server back end of development as well.</a:t>
            </a:r>
          </a:p>
          <a:p>
            <a:pPr>
              <a:lnSpc>
                <a:spcPct val="115000"/>
              </a:lnSpc>
              <a:spcAft>
                <a:spcPts val="800"/>
              </a:spcAft>
            </a:pPr>
            <a:r>
              <a:rPr lang="en-US" sz="2000" b="1" kern="100" dirty="0">
                <a:solidFill>
                  <a:schemeClr val="bg1"/>
                </a:solidFill>
                <a:effectLst/>
                <a:latin typeface="Times New Roman"/>
                <a:ea typeface="Aptos" panose="020B0004020202020204" pitchFamily="34" charset="0"/>
                <a:cs typeface="Times New Roman"/>
              </a:rPr>
              <a:t>Zac </a:t>
            </a:r>
            <a:r>
              <a:rPr lang="en-US" sz="2000" b="1" kern="100" dirty="0">
                <a:solidFill>
                  <a:schemeClr val="bg1"/>
                </a:solidFill>
                <a:latin typeface="Times New Roman"/>
                <a:ea typeface="Aptos" panose="020B0004020202020204" pitchFamily="34" charset="0"/>
                <a:cs typeface="Times New Roman"/>
              </a:rPr>
              <a:t>– </a:t>
            </a:r>
            <a:r>
              <a:rPr lang="en-US" sz="2000" kern="100" dirty="0">
                <a:solidFill>
                  <a:schemeClr val="bg1"/>
                </a:solidFill>
                <a:latin typeface="Times New Roman"/>
                <a:ea typeface="+mn-lt"/>
                <a:cs typeface="Times New Roman"/>
              </a:rPr>
              <a:t>A software development student</a:t>
            </a:r>
            <a:r>
              <a:rPr lang="en-US" sz="2000" kern="100" dirty="0">
                <a:solidFill>
                  <a:schemeClr val="bg1"/>
                </a:solidFill>
                <a:latin typeface="Times New Roman"/>
                <a:ea typeface="+mn-lt"/>
                <a:cs typeface="+mn-lt"/>
              </a:rPr>
              <a:t> who hopes to work towards becoming a full-stack developer. He is currently interested in working in web-development or desktop development. </a:t>
            </a:r>
            <a:endParaRPr lang="en-US" sz="2000" kern="100" dirty="0">
              <a:solidFill>
                <a:schemeClr val="bg1"/>
              </a:solidFill>
              <a:effectLst/>
              <a:latin typeface="Times New Roman"/>
              <a:ea typeface="+mn-lt"/>
              <a:cs typeface="+mn-lt"/>
            </a:endParaRPr>
          </a:p>
          <a:p>
            <a:pPr>
              <a:lnSpc>
                <a:spcPct val="115000"/>
              </a:lnSpc>
              <a:spcAft>
                <a:spcPts val="800"/>
              </a:spcAft>
            </a:pPr>
            <a:r>
              <a:rPr lang="en-US" sz="2000" b="1" kern="100" dirty="0">
                <a:solidFill>
                  <a:schemeClr val="bg1"/>
                </a:solidFill>
                <a:latin typeface="Times New Roman"/>
                <a:ea typeface="Aptos" panose="020B0004020202020204" pitchFamily="34" charset="0"/>
                <a:cs typeface="Times New Roman"/>
              </a:rPr>
              <a:t>Kyle – </a:t>
            </a:r>
            <a:r>
              <a:rPr lang="en-US" sz="2000" kern="100" dirty="0">
                <a:solidFill>
                  <a:schemeClr val="bg1"/>
                </a:solidFill>
                <a:latin typeface="Times New Roman"/>
                <a:ea typeface="Aptos" panose="020B0004020202020204" pitchFamily="34" charset="0"/>
                <a:cs typeface="Times New Roman"/>
              </a:rPr>
              <a:t>A software</a:t>
            </a:r>
            <a:r>
              <a:rPr lang="en-US" sz="2000" kern="100" dirty="0">
                <a:solidFill>
                  <a:schemeClr val="bg1"/>
                </a:solidFill>
                <a:latin typeface="Times New Roman"/>
                <a:ea typeface="+mn-lt"/>
                <a:cs typeface="Times New Roman"/>
              </a:rPr>
              <a:t> development student</a:t>
            </a:r>
            <a:r>
              <a:rPr lang="en-US" sz="2000" kern="100" dirty="0">
                <a:solidFill>
                  <a:schemeClr val="bg1"/>
                </a:solidFill>
                <a:latin typeface="Times New Roman"/>
                <a:ea typeface="+mn-lt"/>
                <a:cs typeface="+mn-lt"/>
              </a:rPr>
              <a:t> and he aspires to become a project manager for mobile app projects. He is actively working on his bachelor's degree to help with his progress in his career within tech. His current interests are front-end development and web-development. </a:t>
            </a:r>
          </a:p>
          <a:p>
            <a:pPr>
              <a:lnSpc>
                <a:spcPct val="115000"/>
              </a:lnSpc>
              <a:spcAft>
                <a:spcPts val="800"/>
              </a:spcAft>
            </a:pPr>
            <a:r>
              <a:rPr lang="en-US" sz="2000" b="1" kern="100" dirty="0">
                <a:solidFill>
                  <a:schemeClr val="bg1"/>
                </a:solidFill>
                <a:latin typeface="Times New Roman"/>
                <a:ea typeface="Aptos" panose="020B0004020202020204" pitchFamily="34" charset="0"/>
                <a:cs typeface="Times New Roman"/>
              </a:rPr>
              <a:t>Juan – </a:t>
            </a:r>
            <a:r>
              <a:rPr lang="en-US" sz="2000" kern="100" dirty="0">
                <a:solidFill>
                  <a:schemeClr val="bg1"/>
                </a:solidFill>
                <a:latin typeface="Times New Roman"/>
                <a:ea typeface="+mn-lt"/>
                <a:cs typeface="+mn-lt"/>
              </a:rPr>
              <a:t>A software development student and he is working towards getting his degree and then trying to obtain some programming certificates. He is currently interested in working with front end development but is starting to get more interested in things like optimization and making programs run better and on more hardware. </a:t>
            </a:r>
          </a:p>
        </p:txBody>
      </p:sp>
    </p:spTree>
    <p:extLst>
      <p:ext uri="{BB962C8B-B14F-4D97-AF65-F5344CB8AC3E}">
        <p14:creationId xmlns:p14="http://schemas.microsoft.com/office/powerpoint/2010/main" val="1053535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94D8E-4894-E583-EDAF-13DBD5E3CD42}"/>
              </a:ext>
            </a:extLst>
          </p:cNvPr>
          <p:cNvSpPr>
            <a:spLocks noGrp="1"/>
          </p:cNvSpPr>
          <p:nvPr>
            <p:ph type="title"/>
          </p:nvPr>
        </p:nvSpPr>
        <p:spPr>
          <a:xfrm>
            <a:off x="4275199" y="375138"/>
            <a:ext cx="3641602" cy="861646"/>
          </a:xfrm>
        </p:spPr>
        <p:txBody>
          <a:bodyPr>
            <a:normAutofit/>
          </a:bodyPr>
          <a:lstStyle/>
          <a:p>
            <a:r>
              <a:rPr lang="en-US" sz="4400" dirty="0">
                <a:solidFill>
                  <a:srgbClr val="941651"/>
                </a:solidFill>
                <a:latin typeface="Times New Roman" panose="02020603050405020304" pitchFamily="18" charset="0"/>
                <a:cs typeface="Times New Roman" panose="02020603050405020304" pitchFamily="18" charset="0"/>
              </a:rPr>
              <a:t>Case Study </a:t>
            </a:r>
          </a:p>
        </p:txBody>
      </p:sp>
      <p:sp>
        <p:nvSpPr>
          <p:cNvPr id="6" name="TextBox 5">
            <a:extLst>
              <a:ext uri="{FF2B5EF4-FFF2-40B4-BE49-F238E27FC236}">
                <a16:creationId xmlns:a16="http://schemas.microsoft.com/office/drawing/2014/main" id="{2A9AB3FC-302B-E30C-AC04-C453E998AF98}"/>
              </a:ext>
            </a:extLst>
          </p:cNvPr>
          <p:cNvSpPr txBox="1"/>
          <p:nvPr/>
        </p:nvSpPr>
        <p:spPr>
          <a:xfrm>
            <a:off x="5791200" y="1295400"/>
            <a:ext cx="6072554" cy="5324535"/>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Bacchus Winery, passed down to Stan and Davis Bacchus from their retired father, specializes in producing Merlot, Cabernet, Chablis, and Chardonnay using grapes grown on their own estate. Once passed down, it was important to keep all of their current employees, who had become like family over the years, as well as keeping their father's legacy alive by producing and selling the great tasting wines customers know and love.</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Our job as developers is to bring the winery into the modern age and build them a database based on their needs to track employee hours, shipments of supplies from suppliers, and the sales of wine through distributors. From there, the data is printed and sent out as a report to Stan, Davis, Janet, &amp; Roz in order to ensure the people of Bacchus Winery have the data they need to continue to grow and succeed.</a:t>
            </a:r>
          </a:p>
        </p:txBody>
      </p:sp>
      <p:pic>
        <p:nvPicPr>
          <p:cNvPr id="1028" name="Picture 4" descr="Vineyard PNG, Vector, PSD, and Clipart With Transparent Background for Free  Download | Pngtree">
            <a:extLst>
              <a:ext uri="{FF2B5EF4-FFF2-40B4-BE49-F238E27FC236}">
                <a16:creationId xmlns:a16="http://schemas.microsoft.com/office/drawing/2014/main" id="{A946A61F-539E-6BFC-91BE-142DC7CD11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016" y="1348154"/>
            <a:ext cx="4161692" cy="4161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942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a:extLst>
            <a:ext uri="{FF2B5EF4-FFF2-40B4-BE49-F238E27FC236}">
              <a16:creationId xmlns:a16="http://schemas.microsoft.com/office/drawing/2014/main" id="{81872099-E264-E3AB-D3C5-7D6ED35F21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C20748-4534-3A29-874E-2FE8FBD4781E}"/>
              </a:ext>
            </a:extLst>
          </p:cNvPr>
          <p:cNvSpPr>
            <a:spLocks noGrp="1"/>
          </p:cNvSpPr>
          <p:nvPr>
            <p:ph type="title"/>
          </p:nvPr>
        </p:nvSpPr>
        <p:spPr>
          <a:xfrm>
            <a:off x="2973934" y="87923"/>
            <a:ext cx="6244125" cy="978877"/>
          </a:xfrm>
        </p:spPr>
        <p:txBody>
          <a:bodyPr>
            <a:noAutofit/>
          </a:bodyPr>
          <a:lstStyle/>
          <a:p>
            <a:r>
              <a:rPr lang="en-US" sz="4400" dirty="0">
                <a:solidFill>
                  <a:srgbClr val="941651"/>
                </a:solidFill>
                <a:latin typeface="Times New Roman" panose="02020603050405020304" pitchFamily="18" charset="0"/>
                <a:cs typeface="Times New Roman" panose="02020603050405020304" pitchFamily="18" charset="0"/>
              </a:rPr>
              <a:t>BUSINESS</a:t>
            </a:r>
            <a:r>
              <a:rPr lang="en-US" sz="4400" dirty="0">
                <a:solidFill>
                  <a:srgbClr val="941651"/>
                </a:solidFill>
              </a:rPr>
              <a:t> STRUCTURE</a:t>
            </a:r>
            <a:endParaRPr lang="en-US" dirty="0"/>
          </a:p>
        </p:txBody>
      </p:sp>
      <p:pic>
        <p:nvPicPr>
          <p:cNvPr id="3" name="Picture 2" descr="A black table with white text&#10;&#10;AI-generated content may be incorrect.">
            <a:extLst>
              <a:ext uri="{FF2B5EF4-FFF2-40B4-BE49-F238E27FC236}">
                <a16:creationId xmlns:a16="http://schemas.microsoft.com/office/drawing/2014/main" id="{0D3D521E-A191-FCB9-2F79-8724E3F9DC2F}"/>
              </a:ext>
            </a:extLst>
          </p:cNvPr>
          <p:cNvPicPr>
            <a:picLocks noChangeAspect="1"/>
          </p:cNvPicPr>
          <p:nvPr/>
        </p:nvPicPr>
        <p:blipFill>
          <a:blip r:embed="rId2"/>
          <a:stretch>
            <a:fillRect/>
          </a:stretch>
        </p:blipFill>
        <p:spPr>
          <a:xfrm>
            <a:off x="6098527" y="1920745"/>
            <a:ext cx="5251191" cy="3008734"/>
          </a:xfrm>
          <a:prstGeom prst="rect">
            <a:avLst/>
          </a:prstGeom>
        </p:spPr>
      </p:pic>
      <p:sp>
        <p:nvSpPr>
          <p:cNvPr id="6" name="TextBox 5">
            <a:extLst>
              <a:ext uri="{FF2B5EF4-FFF2-40B4-BE49-F238E27FC236}">
                <a16:creationId xmlns:a16="http://schemas.microsoft.com/office/drawing/2014/main" id="{963FC463-E907-8E98-5263-58C06A1010BE}"/>
              </a:ext>
            </a:extLst>
          </p:cNvPr>
          <p:cNvSpPr txBox="1"/>
          <p:nvPr/>
        </p:nvSpPr>
        <p:spPr>
          <a:xfrm>
            <a:off x="575387" y="1150775"/>
            <a:ext cx="5100734"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E101A"/>
                </a:solidFill>
                <a:latin typeface="Times New Roman"/>
                <a:ea typeface="+mn-lt"/>
                <a:cs typeface="+mn-lt"/>
              </a:rPr>
              <a:t>An organizational chart visually represents a company's internal structure, showing how roles, responsibilities, and authority are distributed. It helps clarify the hierarchy and communication flow within the business. In the chart provided, we can see </a:t>
            </a:r>
            <a:r>
              <a:rPr lang="en-US" sz="2000" b="1" dirty="0">
                <a:solidFill>
                  <a:srgbClr val="0E101A"/>
                </a:solidFill>
                <a:latin typeface="Times New Roman"/>
                <a:ea typeface="+mn-lt"/>
                <a:cs typeface="+mn-lt"/>
              </a:rPr>
              <a:t>Stan Bachus</a:t>
            </a:r>
            <a:r>
              <a:rPr lang="en-US" sz="2000" dirty="0">
                <a:solidFill>
                  <a:srgbClr val="0E101A"/>
                </a:solidFill>
                <a:latin typeface="Times New Roman"/>
                <a:ea typeface="+mn-lt"/>
                <a:cs typeface="+mn-lt"/>
              </a:rPr>
              <a:t> and </a:t>
            </a:r>
            <a:r>
              <a:rPr lang="en-US" sz="2000" b="1" dirty="0">
                <a:solidFill>
                  <a:srgbClr val="0E101A"/>
                </a:solidFill>
                <a:latin typeface="Times New Roman"/>
                <a:ea typeface="+mn-lt"/>
                <a:cs typeface="+mn-lt"/>
              </a:rPr>
              <a:t>Davis Bacchus</a:t>
            </a:r>
            <a:r>
              <a:rPr lang="en-US" sz="2000" dirty="0">
                <a:solidFill>
                  <a:srgbClr val="0E101A"/>
                </a:solidFill>
                <a:latin typeface="Times New Roman"/>
                <a:ea typeface="+mn-lt"/>
                <a:cs typeface="+mn-lt"/>
              </a:rPr>
              <a:t> serve as the </a:t>
            </a:r>
            <a:r>
              <a:rPr lang="en-US" sz="2000" b="1" dirty="0">
                <a:solidFill>
                  <a:srgbClr val="0E101A"/>
                </a:solidFill>
                <a:latin typeface="Times New Roman"/>
                <a:ea typeface="+mn-lt"/>
                <a:cs typeface="+mn-lt"/>
              </a:rPr>
              <a:t>Owners/Managers</a:t>
            </a:r>
            <a:r>
              <a:rPr lang="en-US" sz="2000" dirty="0">
                <a:solidFill>
                  <a:srgbClr val="0E101A"/>
                </a:solidFill>
                <a:latin typeface="Times New Roman"/>
                <a:ea typeface="+mn-lt"/>
                <a:cs typeface="+mn-lt"/>
              </a:rPr>
              <a:t>, overseeing the entire operation. </a:t>
            </a:r>
            <a:r>
              <a:rPr lang="en-US" sz="2000" b="1" dirty="0">
                <a:solidFill>
                  <a:srgbClr val="0E101A"/>
                </a:solidFill>
                <a:latin typeface="Times New Roman"/>
                <a:ea typeface="+mn-lt"/>
                <a:cs typeface="+mn-lt"/>
              </a:rPr>
              <a:t>Bob Ulrich</a:t>
            </a:r>
            <a:r>
              <a:rPr lang="en-US" sz="2000" dirty="0">
                <a:solidFill>
                  <a:srgbClr val="0E101A"/>
                </a:solidFill>
                <a:latin typeface="Times New Roman"/>
                <a:ea typeface="+mn-lt"/>
                <a:cs typeface="+mn-lt"/>
              </a:rPr>
              <a:t> is the </a:t>
            </a:r>
            <a:r>
              <a:rPr lang="en-US" sz="2000" b="1" dirty="0">
                <a:solidFill>
                  <a:srgbClr val="0E101A"/>
                </a:solidFill>
                <a:latin typeface="Times New Roman"/>
                <a:ea typeface="+mn-lt"/>
                <a:cs typeface="+mn-lt"/>
              </a:rPr>
              <a:t>Fulfillment Order Manager</a:t>
            </a:r>
            <a:r>
              <a:rPr lang="en-US" sz="2000" dirty="0">
                <a:solidFill>
                  <a:srgbClr val="0E101A"/>
                </a:solidFill>
                <a:latin typeface="Times New Roman"/>
                <a:ea typeface="+mn-lt"/>
                <a:cs typeface="+mn-lt"/>
              </a:rPr>
              <a:t>, while </a:t>
            </a:r>
            <a:r>
              <a:rPr lang="en-US" sz="2000" b="1" dirty="0">
                <a:solidFill>
                  <a:srgbClr val="0E101A"/>
                </a:solidFill>
                <a:latin typeface="Times New Roman"/>
                <a:ea typeface="+mn-lt"/>
                <a:cs typeface="+mn-lt"/>
              </a:rPr>
              <a:t>Henry Doyle</a:t>
            </a:r>
            <a:r>
              <a:rPr lang="en-US" sz="2000" dirty="0">
                <a:solidFill>
                  <a:srgbClr val="0E101A"/>
                </a:solidFill>
                <a:latin typeface="Times New Roman"/>
                <a:ea typeface="+mn-lt"/>
                <a:cs typeface="+mn-lt"/>
              </a:rPr>
              <a:t> and </a:t>
            </a:r>
            <a:r>
              <a:rPr lang="en-US" sz="2000" b="1" dirty="0">
                <a:solidFill>
                  <a:srgbClr val="0E101A"/>
                </a:solidFill>
                <a:latin typeface="Times New Roman"/>
                <a:ea typeface="+mn-lt"/>
                <a:cs typeface="+mn-lt"/>
              </a:rPr>
              <a:t>Roz Murphy</a:t>
            </a:r>
            <a:r>
              <a:rPr lang="en-US" sz="2000" dirty="0">
                <a:solidFill>
                  <a:srgbClr val="0E101A"/>
                </a:solidFill>
                <a:latin typeface="Times New Roman"/>
                <a:ea typeface="+mn-lt"/>
                <a:cs typeface="+mn-lt"/>
              </a:rPr>
              <a:t> are </a:t>
            </a:r>
            <a:r>
              <a:rPr lang="en-US" sz="2000" b="1" dirty="0">
                <a:solidFill>
                  <a:srgbClr val="0E101A"/>
                </a:solidFill>
                <a:latin typeface="Times New Roman"/>
                <a:ea typeface="+mn-lt"/>
                <a:cs typeface="+mn-lt"/>
              </a:rPr>
              <a:t>Fulfillment Team Members</a:t>
            </a:r>
            <a:r>
              <a:rPr lang="en-US" sz="2000" dirty="0">
                <a:solidFill>
                  <a:srgbClr val="0E101A"/>
                </a:solidFill>
                <a:latin typeface="Times New Roman"/>
                <a:ea typeface="+mn-lt"/>
                <a:cs typeface="+mn-lt"/>
              </a:rPr>
              <a:t>. </a:t>
            </a:r>
            <a:r>
              <a:rPr lang="en-US" sz="2000" b="1" dirty="0">
                <a:solidFill>
                  <a:srgbClr val="0E101A"/>
                </a:solidFill>
                <a:latin typeface="Times New Roman"/>
                <a:ea typeface="+mn-lt"/>
                <a:cs typeface="+mn-lt"/>
              </a:rPr>
              <a:t>Maria Costanza</a:t>
            </a:r>
            <a:r>
              <a:rPr lang="en-US" sz="2000" dirty="0">
                <a:solidFill>
                  <a:srgbClr val="0E101A"/>
                </a:solidFill>
                <a:latin typeface="Times New Roman"/>
                <a:ea typeface="+mn-lt"/>
                <a:cs typeface="+mn-lt"/>
              </a:rPr>
              <a:t> manages finances as the </a:t>
            </a:r>
            <a:r>
              <a:rPr lang="en-US" sz="2000" b="1" dirty="0">
                <a:solidFill>
                  <a:srgbClr val="0E101A"/>
                </a:solidFill>
                <a:latin typeface="Times New Roman"/>
                <a:ea typeface="+mn-lt"/>
                <a:cs typeface="+mn-lt"/>
              </a:rPr>
              <a:t>Accountant</a:t>
            </a:r>
            <a:r>
              <a:rPr lang="en-US" sz="2000" dirty="0">
                <a:solidFill>
                  <a:srgbClr val="0E101A"/>
                </a:solidFill>
                <a:latin typeface="Times New Roman"/>
                <a:ea typeface="+mn-lt"/>
                <a:cs typeface="+mn-lt"/>
              </a:rPr>
              <a:t>, and </a:t>
            </a:r>
            <a:r>
              <a:rPr lang="en-US" sz="2000" b="1" dirty="0">
                <a:solidFill>
                  <a:srgbClr val="0E101A"/>
                </a:solidFill>
                <a:latin typeface="Times New Roman"/>
                <a:ea typeface="+mn-lt"/>
                <a:cs typeface="+mn-lt"/>
              </a:rPr>
              <a:t>Janet Collins</a:t>
            </a:r>
            <a:r>
              <a:rPr lang="en-US" sz="2000" dirty="0">
                <a:solidFill>
                  <a:srgbClr val="0E101A"/>
                </a:solidFill>
                <a:latin typeface="Times New Roman"/>
                <a:ea typeface="+mn-lt"/>
                <a:cs typeface="+mn-lt"/>
              </a:rPr>
              <a:t> leads marketing as the </a:t>
            </a:r>
            <a:r>
              <a:rPr lang="en-US" sz="2000" b="1" dirty="0">
                <a:solidFill>
                  <a:srgbClr val="0E101A"/>
                </a:solidFill>
                <a:latin typeface="Times New Roman"/>
                <a:ea typeface="+mn-lt"/>
                <a:cs typeface="+mn-lt"/>
              </a:rPr>
              <a:t>Brand Manager</a:t>
            </a:r>
            <a:r>
              <a:rPr lang="en-US" sz="2000" dirty="0">
                <a:solidFill>
                  <a:srgbClr val="0E101A"/>
                </a:solidFill>
                <a:latin typeface="Times New Roman"/>
                <a:ea typeface="+mn-lt"/>
                <a:cs typeface="+mn-lt"/>
              </a:rPr>
              <a:t>. The </a:t>
            </a:r>
            <a:r>
              <a:rPr lang="en-US" sz="2000" b="1" dirty="0">
                <a:solidFill>
                  <a:srgbClr val="0E101A"/>
                </a:solidFill>
                <a:latin typeface="Times New Roman"/>
                <a:ea typeface="+mn-lt"/>
                <a:cs typeface="+mn-lt"/>
              </a:rPr>
              <a:t>Development Team Members</a:t>
            </a:r>
            <a:r>
              <a:rPr lang="en-US" sz="2000" dirty="0">
                <a:solidFill>
                  <a:srgbClr val="0E101A"/>
                </a:solidFill>
                <a:latin typeface="Times New Roman"/>
                <a:ea typeface="+mn-lt"/>
                <a:cs typeface="+mn-lt"/>
              </a:rPr>
              <a:t> include </a:t>
            </a:r>
            <a:r>
              <a:rPr lang="en-US" sz="2000" b="1" dirty="0">
                <a:solidFill>
                  <a:srgbClr val="0E101A"/>
                </a:solidFill>
                <a:latin typeface="Times New Roman"/>
                <a:ea typeface="+mn-lt"/>
                <a:cs typeface="+mn-lt"/>
              </a:rPr>
              <a:t>Juan Macias</a:t>
            </a:r>
            <a:r>
              <a:rPr lang="en-US" sz="2000" dirty="0">
                <a:solidFill>
                  <a:srgbClr val="0E101A"/>
                </a:solidFill>
                <a:latin typeface="Times New Roman"/>
                <a:ea typeface="+mn-lt"/>
                <a:cs typeface="+mn-lt"/>
              </a:rPr>
              <a:t>, </a:t>
            </a:r>
            <a:r>
              <a:rPr lang="en-US" sz="2000" b="1" dirty="0">
                <a:solidFill>
                  <a:srgbClr val="0E101A"/>
                </a:solidFill>
                <a:latin typeface="Times New Roman"/>
                <a:ea typeface="+mn-lt"/>
                <a:cs typeface="+mn-lt"/>
              </a:rPr>
              <a:t>Joel Atkinson</a:t>
            </a:r>
            <a:r>
              <a:rPr lang="en-US" sz="2000" dirty="0">
                <a:solidFill>
                  <a:srgbClr val="0E101A"/>
                </a:solidFill>
                <a:latin typeface="Times New Roman"/>
                <a:ea typeface="+mn-lt"/>
                <a:cs typeface="+mn-lt"/>
              </a:rPr>
              <a:t>, </a:t>
            </a:r>
            <a:r>
              <a:rPr lang="en-US" sz="2000" b="1" dirty="0">
                <a:solidFill>
                  <a:srgbClr val="0E101A"/>
                </a:solidFill>
                <a:latin typeface="Times New Roman"/>
                <a:ea typeface="+mn-lt"/>
                <a:cs typeface="+mn-lt"/>
              </a:rPr>
              <a:t>Kyle Klausen</a:t>
            </a:r>
            <a:r>
              <a:rPr lang="en-US" sz="2000" dirty="0">
                <a:solidFill>
                  <a:srgbClr val="0E101A"/>
                </a:solidFill>
                <a:latin typeface="Times New Roman"/>
                <a:ea typeface="+mn-lt"/>
                <a:cs typeface="+mn-lt"/>
              </a:rPr>
              <a:t>, and </a:t>
            </a:r>
            <a:r>
              <a:rPr lang="en-US" sz="2000" b="1" dirty="0">
                <a:solidFill>
                  <a:srgbClr val="0E101A"/>
                </a:solidFill>
                <a:latin typeface="Times New Roman"/>
                <a:ea typeface="+mn-lt"/>
                <a:cs typeface="+mn-lt"/>
              </a:rPr>
              <a:t>Zac Baker</a:t>
            </a:r>
            <a:r>
              <a:rPr lang="en-US" sz="2000" dirty="0">
                <a:solidFill>
                  <a:srgbClr val="0E101A"/>
                </a:solidFill>
                <a:latin typeface="Times New Roman"/>
                <a:ea typeface="+mn-lt"/>
                <a:cs typeface="+mn-lt"/>
              </a:rPr>
              <a:t>.</a:t>
            </a:r>
            <a:endParaRPr lang="en-US" sz="2000" dirty="0">
              <a:latin typeface="Times New Roman"/>
              <a:cs typeface="Times New Roman"/>
            </a:endParaRPr>
          </a:p>
        </p:txBody>
      </p:sp>
    </p:spTree>
    <p:extLst>
      <p:ext uri="{BB962C8B-B14F-4D97-AF65-F5344CB8AC3E}">
        <p14:creationId xmlns:p14="http://schemas.microsoft.com/office/powerpoint/2010/main" val="1486190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48822-6FC7-3765-B3A0-9EB43A9CF32B}"/>
              </a:ext>
            </a:extLst>
          </p:cNvPr>
          <p:cNvSpPr>
            <a:spLocks noGrp="1"/>
          </p:cNvSpPr>
          <p:nvPr>
            <p:ph type="title"/>
          </p:nvPr>
        </p:nvSpPr>
        <p:spPr>
          <a:xfrm>
            <a:off x="250459" y="222739"/>
            <a:ext cx="2797541" cy="732692"/>
          </a:xfrm>
        </p:spPr>
        <p:txBody>
          <a:bodyPr>
            <a:noAutofit/>
          </a:bodyPr>
          <a:lstStyle/>
          <a:p>
            <a:r>
              <a:rPr lang="en-US" sz="4400" dirty="0">
                <a:solidFill>
                  <a:srgbClr val="941651"/>
                </a:solidFill>
                <a:latin typeface="Times New Roman" panose="02020603050405020304" pitchFamily="18" charset="0"/>
                <a:cs typeface="Times New Roman" panose="02020603050405020304" pitchFamily="18" charset="0"/>
              </a:rPr>
              <a:t>Our ERD</a:t>
            </a:r>
          </a:p>
        </p:txBody>
      </p:sp>
      <p:sp>
        <p:nvSpPr>
          <p:cNvPr id="5" name="TextBox 4">
            <a:extLst>
              <a:ext uri="{FF2B5EF4-FFF2-40B4-BE49-F238E27FC236}">
                <a16:creationId xmlns:a16="http://schemas.microsoft.com/office/drawing/2014/main" id="{24378733-0A2B-DB8F-1CE1-9D3F9B3F885B}"/>
              </a:ext>
            </a:extLst>
          </p:cNvPr>
          <p:cNvSpPr txBox="1"/>
          <p:nvPr/>
        </p:nvSpPr>
        <p:spPr>
          <a:xfrm>
            <a:off x="250459" y="1395046"/>
            <a:ext cx="4044462" cy="480131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Provides a visual representation of the database design for Bacchus Winery, outlining the relationships between key entities involved in the winery's operations.</a:t>
            </a:r>
          </a:p>
          <a:p>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Maps out the tables within the Bacchus Winery database showing how they connect with each other and highlights the Primary Keys and Foreign Keys.</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Addresses the wineries needs to monitor supplier deliveries, wine distribution/projected sales, &amp; employee hours over the last 4 quarters.</a:t>
            </a:r>
          </a:p>
        </p:txBody>
      </p:sp>
      <p:pic>
        <p:nvPicPr>
          <p:cNvPr id="6" name="Picture 5" descr="A diagram of a company's company&#10;&#10;AI-generated content may be incorrect.">
            <a:extLst>
              <a:ext uri="{FF2B5EF4-FFF2-40B4-BE49-F238E27FC236}">
                <a16:creationId xmlns:a16="http://schemas.microsoft.com/office/drawing/2014/main" id="{DAE7C609-7BD1-C901-8583-3C8B26842F76}"/>
              </a:ext>
            </a:extLst>
          </p:cNvPr>
          <p:cNvPicPr>
            <a:picLocks noChangeAspect="1"/>
          </p:cNvPicPr>
          <p:nvPr/>
        </p:nvPicPr>
        <p:blipFill>
          <a:blip r:embed="rId2"/>
          <a:stretch>
            <a:fillRect/>
          </a:stretch>
        </p:blipFill>
        <p:spPr>
          <a:xfrm>
            <a:off x="5228494" y="117852"/>
            <a:ext cx="6295292" cy="6622295"/>
          </a:xfrm>
          <a:prstGeom prst="rect">
            <a:avLst/>
          </a:prstGeom>
        </p:spPr>
      </p:pic>
    </p:spTree>
    <p:extLst>
      <p:ext uri="{BB962C8B-B14F-4D97-AF65-F5344CB8AC3E}">
        <p14:creationId xmlns:p14="http://schemas.microsoft.com/office/powerpoint/2010/main" val="2325112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AD4B2-6CA2-C871-328D-40EA4A216A83}"/>
              </a:ext>
            </a:extLst>
          </p:cNvPr>
          <p:cNvSpPr>
            <a:spLocks noGrp="1"/>
          </p:cNvSpPr>
          <p:nvPr>
            <p:ph type="title"/>
          </p:nvPr>
        </p:nvSpPr>
        <p:spPr>
          <a:xfrm>
            <a:off x="1911411" y="316522"/>
            <a:ext cx="8366002" cy="978877"/>
          </a:xfrm>
        </p:spPr>
        <p:txBody>
          <a:bodyPr>
            <a:normAutofit/>
          </a:bodyPr>
          <a:lstStyle/>
          <a:p>
            <a:r>
              <a:rPr lang="en-US" sz="4400" dirty="0">
                <a:solidFill>
                  <a:srgbClr val="941651"/>
                </a:solidFill>
                <a:latin typeface="Times New Roman" panose="02020603050405020304" pitchFamily="18" charset="0"/>
                <a:cs typeface="Times New Roman" panose="02020603050405020304" pitchFamily="18" charset="0"/>
              </a:rPr>
              <a:t>Supplier Delivery reports</a:t>
            </a:r>
          </a:p>
        </p:txBody>
      </p:sp>
      <p:sp>
        <p:nvSpPr>
          <p:cNvPr id="4" name="TextBox 3">
            <a:extLst>
              <a:ext uri="{FF2B5EF4-FFF2-40B4-BE49-F238E27FC236}">
                <a16:creationId xmlns:a16="http://schemas.microsoft.com/office/drawing/2014/main" id="{CFF99575-57AD-87D4-D8CF-D4FA205B69D6}"/>
              </a:ext>
            </a:extLst>
          </p:cNvPr>
          <p:cNvSpPr txBox="1"/>
          <p:nvPr/>
        </p:nvSpPr>
        <p:spPr>
          <a:xfrm>
            <a:off x="6506308" y="2394246"/>
            <a:ext cx="5355858" cy="2862322"/>
          </a:xfrm>
          <a:prstGeom prst="rect">
            <a:avLst/>
          </a:prstGeom>
          <a:noFill/>
        </p:spPr>
        <p:txBody>
          <a:bodyPr wrap="square" rtlCol="0">
            <a:spAutoFit/>
          </a:bodyPr>
          <a:lstStyle/>
          <a:p>
            <a:r>
              <a:rPr lang="en-US" dirty="0">
                <a:solidFill>
                  <a:schemeClr val="bg1"/>
                </a:solidFill>
                <a:effectLst>
                  <a:glow rad="38100">
                    <a:srgbClr val="FFFFFF">
                      <a:lumMod val="50000"/>
                      <a:lumOff val="50000"/>
                      <a:alpha val="20000"/>
                    </a:srgbClr>
                  </a:glow>
                </a:effectLst>
                <a:latin typeface="Times New Roman" panose="02020603050405020304" pitchFamily="18" charset="0"/>
                <a:ea typeface="+mn-lt"/>
                <a:cs typeface="Times New Roman" panose="02020603050405020304" pitchFamily="18" charset="0"/>
              </a:rPr>
              <a:t>This report tracks how often suppliers deliver on time and calculates the average delay in days when they’re late. We used the expected and actual delivery dates from each supply order to figure out how reliable each supplier is. The data is broken down by month and by supplier, so it’s easier to spot patterns—like whether certain suppliers tend to be late or if delays happen more often in specific months. This kind of report helps flag problem areas early so they can be addressed before they become bigger issues</a:t>
            </a:r>
            <a:r>
              <a:rPr lang="en-US" dirty="0">
                <a:latin typeface="Times New Roman" panose="02020603050405020304" pitchFamily="18" charset="0"/>
                <a:cs typeface="Times New Roman" panose="02020603050405020304" pitchFamily="18" charset="0"/>
              </a:rPr>
              <a:t> </a:t>
            </a:r>
          </a:p>
        </p:txBody>
      </p:sp>
      <p:pic>
        <p:nvPicPr>
          <p:cNvPr id="5" name="Picture 4" descr="A screen shot of a black screen&#10;&#10;AI-generated content may be incorrect.">
            <a:extLst>
              <a:ext uri="{FF2B5EF4-FFF2-40B4-BE49-F238E27FC236}">
                <a16:creationId xmlns:a16="http://schemas.microsoft.com/office/drawing/2014/main" id="{D672826D-7062-4D48-FEDF-45180EEA6E68}"/>
              </a:ext>
            </a:extLst>
          </p:cNvPr>
          <p:cNvPicPr>
            <a:picLocks noChangeAspect="1"/>
          </p:cNvPicPr>
          <p:nvPr/>
        </p:nvPicPr>
        <p:blipFill>
          <a:blip r:embed="rId2"/>
          <a:stretch>
            <a:fillRect/>
          </a:stretch>
        </p:blipFill>
        <p:spPr>
          <a:xfrm>
            <a:off x="590938" y="2974019"/>
            <a:ext cx="5310674" cy="1532003"/>
          </a:xfrm>
          <a:prstGeom prst="rect">
            <a:avLst/>
          </a:prstGeom>
        </p:spPr>
      </p:pic>
    </p:spTree>
    <p:extLst>
      <p:ext uri="{BB962C8B-B14F-4D97-AF65-F5344CB8AC3E}">
        <p14:creationId xmlns:p14="http://schemas.microsoft.com/office/powerpoint/2010/main" val="1136019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41794-0681-E549-E5EC-061422D62BFC}"/>
              </a:ext>
            </a:extLst>
          </p:cNvPr>
          <p:cNvSpPr>
            <a:spLocks noGrp="1"/>
          </p:cNvSpPr>
          <p:nvPr>
            <p:ph type="title"/>
          </p:nvPr>
        </p:nvSpPr>
        <p:spPr>
          <a:xfrm>
            <a:off x="2464257" y="0"/>
            <a:ext cx="7260310" cy="1365738"/>
          </a:xfrm>
        </p:spPr>
        <p:txBody>
          <a:bodyPr>
            <a:normAutofit fontScale="90000"/>
          </a:bodyPr>
          <a:lstStyle/>
          <a:p>
            <a:r>
              <a:rPr lang="en-US" sz="4400" dirty="0">
                <a:solidFill>
                  <a:srgbClr val="941651"/>
                </a:solidFill>
                <a:latin typeface="Times New Roman" panose="02020603050405020304" pitchFamily="18" charset="0"/>
                <a:cs typeface="Times New Roman" panose="02020603050405020304" pitchFamily="18" charset="0"/>
              </a:rPr>
              <a:t>Wine distribution report</a:t>
            </a:r>
          </a:p>
        </p:txBody>
      </p:sp>
      <p:sp>
        <p:nvSpPr>
          <p:cNvPr id="5" name="TextBox 4">
            <a:extLst>
              <a:ext uri="{FF2B5EF4-FFF2-40B4-BE49-F238E27FC236}">
                <a16:creationId xmlns:a16="http://schemas.microsoft.com/office/drawing/2014/main" id="{F5FDE401-1583-31E5-1895-61CA870F081D}"/>
              </a:ext>
            </a:extLst>
          </p:cNvPr>
          <p:cNvSpPr txBox="1"/>
          <p:nvPr/>
        </p:nvSpPr>
        <p:spPr>
          <a:xfrm>
            <a:off x="747101" y="2511476"/>
            <a:ext cx="5347311" cy="2862322"/>
          </a:xfrm>
          <a:prstGeom prst="rect">
            <a:avLst/>
          </a:prstGeom>
          <a:noFill/>
        </p:spPr>
        <p:txBody>
          <a:bodyPr wrap="square" rtlCol="0">
            <a:spAutoFit/>
          </a:bodyPr>
          <a:lstStyle/>
          <a:p>
            <a:r>
              <a:rPr lang="en-US" dirty="0">
                <a:solidFill>
                  <a:schemeClr val="bg1"/>
                </a:solidFill>
                <a:effectLst>
                  <a:glow rad="38100">
                    <a:srgbClr val="FFFFFF">
                      <a:lumMod val="50000"/>
                      <a:lumOff val="50000"/>
                      <a:alpha val="20000"/>
                    </a:srgbClr>
                  </a:glow>
                </a:effectLst>
                <a:latin typeface="Times New Roman" panose="02020603050405020304" pitchFamily="18" charset="0"/>
                <a:ea typeface="+mn-lt"/>
                <a:cs typeface="Times New Roman" panose="02020603050405020304" pitchFamily="18" charset="0"/>
              </a:rPr>
              <a:t>This report shows which distributor is handling which wines. It helps organize and visualize distribution channels, showing whether a wine is being distributed by one company or multiple. In this case, </a:t>
            </a:r>
            <a:r>
              <a:rPr lang="en-US" dirty="0" err="1">
                <a:solidFill>
                  <a:schemeClr val="bg1"/>
                </a:solidFill>
                <a:effectLst>
                  <a:glow rad="38100">
                    <a:srgbClr val="FFFFFF">
                      <a:lumMod val="50000"/>
                      <a:lumOff val="50000"/>
                      <a:alpha val="20000"/>
                    </a:srgbClr>
                  </a:glow>
                </a:effectLst>
                <a:latin typeface="Times New Roman" panose="02020603050405020304" pitchFamily="18" charset="0"/>
                <a:ea typeface="+mn-lt"/>
                <a:cs typeface="Times New Roman" panose="02020603050405020304" pitchFamily="18" charset="0"/>
              </a:rPr>
              <a:t>GoldenDistribution</a:t>
            </a:r>
            <a:r>
              <a:rPr lang="en-US" dirty="0">
                <a:solidFill>
                  <a:schemeClr val="bg1"/>
                </a:solidFill>
                <a:effectLst>
                  <a:glow rad="38100">
                    <a:srgbClr val="FFFFFF">
                      <a:lumMod val="50000"/>
                      <a:lumOff val="50000"/>
                      <a:alpha val="20000"/>
                    </a:srgbClr>
                  </a:glow>
                </a:effectLst>
                <a:latin typeface="Times New Roman" panose="02020603050405020304" pitchFamily="18" charset="0"/>
                <a:ea typeface="+mn-lt"/>
                <a:cs typeface="Times New Roman" panose="02020603050405020304" pitchFamily="18" charset="0"/>
              </a:rPr>
              <a:t> handles all Cabernet, </a:t>
            </a:r>
            <a:r>
              <a:rPr lang="en-US" dirty="0" err="1">
                <a:solidFill>
                  <a:schemeClr val="bg1"/>
                </a:solidFill>
                <a:effectLst>
                  <a:glow rad="38100">
                    <a:srgbClr val="FFFFFF">
                      <a:lumMod val="50000"/>
                      <a:lumOff val="50000"/>
                      <a:alpha val="20000"/>
                    </a:srgbClr>
                  </a:glow>
                </a:effectLst>
                <a:latin typeface="Times New Roman" panose="02020603050405020304" pitchFamily="18" charset="0"/>
                <a:ea typeface="+mn-lt"/>
                <a:cs typeface="Times New Roman" panose="02020603050405020304" pitchFamily="18" charset="0"/>
              </a:rPr>
              <a:t>QualityWine</a:t>
            </a:r>
            <a:r>
              <a:rPr lang="en-US" dirty="0">
                <a:solidFill>
                  <a:schemeClr val="bg1"/>
                </a:solidFill>
                <a:effectLst>
                  <a:glow rad="38100">
                    <a:srgbClr val="FFFFFF">
                      <a:lumMod val="50000"/>
                      <a:lumOff val="50000"/>
                      <a:alpha val="20000"/>
                    </a:srgbClr>
                  </a:glow>
                </a:effectLst>
                <a:latin typeface="Times New Roman" panose="02020603050405020304" pitchFamily="18" charset="0"/>
                <a:ea typeface="+mn-lt"/>
                <a:cs typeface="Times New Roman" panose="02020603050405020304" pitchFamily="18" charset="0"/>
              </a:rPr>
              <a:t> handles all Chardonnay, and </a:t>
            </a:r>
            <a:r>
              <a:rPr lang="en-US" dirty="0" err="1">
                <a:solidFill>
                  <a:schemeClr val="bg1"/>
                </a:solidFill>
                <a:effectLst>
                  <a:glow rad="38100">
                    <a:srgbClr val="FFFFFF">
                      <a:lumMod val="50000"/>
                      <a:lumOff val="50000"/>
                      <a:alpha val="20000"/>
                    </a:srgbClr>
                  </a:glow>
                </a:effectLst>
                <a:latin typeface="Times New Roman" panose="02020603050405020304" pitchFamily="18" charset="0"/>
                <a:ea typeface="+mn-lt"/>
                <a:cs typeface="Times New Roman" panose="02020603050405020304" pitchFamily="18" charset="0"/>
              </a:rPr>
              <a:t>WineBrothers</a:t>
            </a:r>
            <a:r>
              <a:rPr lang="en-US" dirty="0">
                <a:solidFill>
                  <a:schemeClr val="bg1"/>
                </a:solidFill>
                <a:effectLst>
                  <a:glow rad="38100">
                    <a:srgbClr val="FFFFFF">
                      <a:lumMod val="50000"/>
                      <a:lumOff val="50000"/>
                      <a:alpha val="20000"/>
                    </a:srgbClr>
                  </a:glow>
                </a:effectLst>
                <a:latin typeface="Times New Roman" panose="02020603050405020304" pitchFamily="18" charset="0"/>
                <a:ea typeface="+mn-lt"/>
                <a:cs typeface="Times New Roman" panose="02020603050405020304" pitchFamily="18" charset="0"/>
              </a:rPr>
              <a:t> is responsible for Merlot. This setup gives a clearer picture of distributor responsibility.</a:t>
            </a:r>
            <a:endParaRPr lang="en-US" dirty="0">
              <a:solidFill>
                <a:schemeClr val="bg1"/>
              </a:solidFill>
              <a:effectLst>
                <a:glow rad="38100">
                  <a:srgbClr val="FFFFFF">
                    <a:lumMod val="50000"/>
                    <a:lumOff val="50000"/>
                    <a:alpha val="20000"/>
                  </a:srgbClr>
                </a:glow>
              </a:effectLst>
              <a:latin typeface="Times New Roman" panose="02020603050405020304" pitchFamily="18" charset="0"/>
              <a:cs typeface="Times New Roman" panose="02020603050405020304" pitchFamily="18" charset="0"/>
            </a:endParaRPr>
          </a:p>
          <a:p>
            <a:endParaRPr lang="en-US" dirty="0">
              <a:solidFill>
                <a:schemeClr val="bg1"/>
              </a:solidFill>
              <a:effectLst>
                <a:glow rad="38100">
                  <a:srgbClr val="FFFFFF">
                    <a:lumMod val="50000"/>
                    <a:lumOff val="50000"/>
                    <a:alpha val="20000"/>
                  </a:srgbClr>
                </a:glow>
              </a:effectLst>
              <a:latin typeface="Times New Roman" panose="02020603050405020304" pitchFamily="18" charset="0"/>
              <a:ea typeface="+mn-lt"/>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p:txBody>
      </p:sp>
      <p:pic>
        <p:nvPicPr>
          <p:cNvPr id="3" name="Picture 2" descr="A screenshot of a computer program&#10;&#10;AI-generated content may be incorrect.">
            <a:extLst>
              <a:ext uri="{FF2B5EF4-FFF2-40B4-BE49-F238E27FC236}">
                <a16:creationId xmlns:a16="http://schemas.microsoft.com/office/drawing/2014/main" id="{1AB125BB-1BBA-7FC4-BA72-C64DEEA64A17}"/>
              </a:ext>
            </a:extLst>
          </p:cNvPr>
          <p:cNvPicPr>
            <a:picLocks noChangeAspect="1"/>
          </p:cNvPicPr>
          <p:nvPr/>
        </p:nvPicPr>
        <p:blipFill>
          <a:blip r:embed="rId2"/>
          <a:stretch>
            <a:fillRect/>
          </a:stretch>
        </p:blipFill>
        <p:spPr>
          <a:xfrm>
            <a:off x="6702198" y="2510421"/>
            <a:ext cx="4844726" cy="2319241"/>
          </a:xfrm>
          <a:prstGeom prst="rect">
            <a:avLst/>
          </a:prstGeom>
        </p:spPr>
      </p:pic>
    </p:spTree>
    <p:extLst>
      <p:ext uri="{BB962C8B-B14F-4D97-AF65-F5344CB8AC3E}">
        <p14:creationId xmlns:p14="http://schemas.microsoft.com/office/powerpoint/2010/main" val="4223328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C8B9-B51C-3D5B-C8E2-F551DB4CDD67}"/>
              </a:ext>
            </a:extLst>
          </p:cNvPr>
          <p:cNvSpPr>
            <a:spLocks noGrp="1"/>
          </p:cNvSpPr>
          <p:nvPr>
            <p:ph type="title"/>
          </p:nvPr>
        </p:nvSpPr>
        <p:spPr>
          <a:xfrm>
            <a:off x="3202537" y="316523"/>
            <a:ext cx="5786925" cy="973015"/>
          </a:xfrm>
        </p:spPr>
        <p:txBody>
          <a:bodyPr>
            <a:normAutofit/>
          </a:bodyPr>
          <a:lstStyle/>
          <a:p>
            <a:r>
              <a:rPr lang="en-US" sz="4400" dirty="0">
                <a:solidFill>
                  <a:srgbClr val="941651"/>
                </a:solidFill>
                <a:latin typeface="Times New Roman" panose="02020603050405020304" pitchFamily="18" charset="0"/>
                <a:cs typeface="Times New Roman" panose="02020603050405020304" pitchFamily="18" charset="0"/>
              </a:rPr>
              <a:t>WINE SALES REPORT</a:t>
            </a:r>
          </a:p>
        </p:txBody>
      </p:sp>
      <p:sp>
        <p:nvSpPr>
          <p:cNvPr id="4" name="TextBox 3">
            <a:extLst>
              <a:ext uri="{FF2B5EF4-FFF2-40B4-BE49-F238E27FC236}">
                <a16:creationId xmlns:a16="http://schemas.microsoft.com/office/drawing/2014/main" id="{92E6C24C-B9F3-4A30-6122-14ED97FFFE8C}"/>
              </a:ext>
            </a:extLst>
          </p:cNvPr>
          <p:cNvSpPr txBox="1"/>
          <p:nvPr/>
        </p:nvSpPr>
        <p:spPr>
          <a:xfrm>
            <a:off x="6463138" y="2605262"/>
            <a:ext cx="5052647" cy="2862322"/>
          </a:xfrm>
          <a:prstGeom prst="rect">
            <a:avLst/>
          </a:prstGeom>
          <a:noFill/>
        </p:spPr>
        <p:txBody>
          <a:bodyPr wrap="square" rtlCol="0">
            <a:spAutoFit/>
          </a:bodyPr>
          <a:lstStyle/>
          <a:p>
            <a:r>
              <a:rPr lang="en-US" dirty="0">
                <a:solidFill>
                  <a:schemeClr val="bg1"/>
                </a:solidFill>
                <a:effectLst>
                  <a:glow rad="38100">
                    <a:srgbClr val="FFFFFF">
                      <a:lumMod val="50000"/>
                      <a:lumOff val="50000"/>
                      <a:alpha val="20000"/>
                    </a:srgbClr>
                  </a:glow>
                </a:effectLst>
                <a:latin typeface="Times New Roman" panose="02020603050405020304" pitchFamily="18" charset="0"/>
                <a:ea typeface="+mn-lt"/>
                <a:cs typeface="Times New Roman" panose="02020603050405020304" pitchFamily="18" charset="0"/>
              </a:rPr>
              <a:t>Shows how many individual orders have included each type of wine. Rather than focusing on quantity sold, this report counts how many times each wine appeared in orders. It’s a quick way to gauge popularity across recent sales. Chablis, for example, has no recent orders, while the other three wines have each been ordered twice.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descr="A black screen with white text&#10;&#10;AI-generated content may be incorrect.">
            <a:extLst>
              <a:ext uri="{FF2B5EF4-FFF2-40B4-BE49-F238E27FC236}">
                <a16:creationId xmlns:a16="http://schemas.microsoft.com/office/drawing/2014/main" id="{BD8F3CB3-A30E-2748-9166-44FD227377CD}"/>
              </a:ext>
            </a:extLst>
          </p:cNvPr>
          <p:cNvPicPr>
            <a:picLocks noChangeAspect="1"/>
          </p:cNvPicPr>
          <p:nvPr/>
        </p:nvPicPr>
        <p:blipFill>
          <a:blip r:embed="rId2"/>
          <a:stretch>
            <a:fillRect/>
          </a:stretch>
        </p:blipFill>
        <p:spPr>
          <a:xfrm>
            <a:off x="1445856" y="2247315"/>
            <a:ext cx="3445330" cy="2666613"/>
          </a:xfrm>
          <a:prstGeom prst="rect">
            <a:avLst/>
          </a:prstGeom>
        </p:spPr>
      </p:pic>
    </p:spTree>
    <p:extLst>
      <p:ext uri="{BB962C8B-B14F-4D97-AF65-F5344CB8AC3E}">
        <p14:creationId xmlns:p14="http://schemas.microsoft.com/office/powerpoint/2010/main" val="3589220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069A2-076F-5B63-19C4-E60638F2DEE3}"/>
              </a:ext>
            </a:extLst>
          </p:cNvPr>
          <p:cNvSpPr>
            <a:spLocks noGrp="1"/>
          </p:cNvSpPr>
          <p:nvPr>
            <p:ph type="title"/>
          </p:nvPr>
        </p:nvSpPr>
        <p:spPr>
          <a:xfrm>
            <a:off x="504093" y="199291"/>
            <a:ext cx="7933651" cy="978877"/>
          </a:xfrm>
        </p:spPr>
        <p:txBody>
          <a:bodyPr>
            <a:normAutofit fontScale="90000"/>
          </a:bodyPr>
          <a:lstStyle/>
          <a:p>
            <a:r>
              <a:rPr lang="en-US" sz="4400" dirty="0">
                <a:solidFill>
                  <a:srgbClr val="941651"/>
                </a:solidFill>
                <a:latin typeface="Times New Roman"/>
                <a:cs typeface="Times New Roman"/>
              </a:rPr>
              <a:t>employee HOURS REPORT BY QUARTER and total</a:t>
            </a:r>
            <a:endParaRPr lang="en-US" sz="4400" dirty="0">
              <a:solidFill>
                <a:srgbClr val="94165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DEF4BB4-3C40-2BD9-C02C-E311C3CF6DFD}"/>
              </a:ext>
            </a:extLst>
          </p:cNvPr>
          <p:cNvSpPr txBox="1"/>
          <p:nvPr/>
        </p:nvSpPr>
        <p:spPr>
          <a:xfrm>
            <a:off x="1322489" y="1609517"/>
            <a:ext cx="5347311" cy="4862870"/>
          </a:xfrm>
          <a:prstGeom prst="rect">
            <a:avLst/>
          </a:prstGeom>
          <a:noFill/>
        </p:spPr>
        <p:txBody>
          <a:bodyPr wrap="square" lIns="91440" tIns="45720" rIns="91440" bIns="45720" rtlCol="0" anchor="t">
            <a:spAutoFit/>
          </a:bodyPr>
          <a:lstStyle/>
          <a:p>
            <a:r>
              <a:rPr lang="en-US" sz="1400" dirty="0">
                <a:solidFill>
                  <a:schemeClr val="bg1"/>
                </a:solidFill>
                <a:effectLst>
                  <a:glow rad="38100">
                    <a:srgbClr val="FFFFFF">
                      <a:lumMod val="50000"/>
                      <a:lumOff val="50000"/>
                      <a:alpha val="20000"/>
                    </a:srgbClr>
                  </a:glow>
                </a:effectLst>
                <a:latin typeface="Times New Roman"/>
                <a:ea typeface="+mn-lt"/>
                <a:cs typeface="+mn-lt"/>
              </a:rPr>
              <a:t>•Quarter report - This report shows how many hours each employee worked in each quarter, going back four quarters. It provides a full breakdown per employee, grouped by quarter, which is especially useful for tracking labor effort over time. For example, Maria Costanza consistently worked over 425 hours per quarter, while other employees had more variation. This satisfies the requirement to show quarterly labor performance and supports payroll and staffing analysis. </a:t>
            </a:r>
          </a:p>
          <a:p>
            <a:endParaRPr lang="en-US" sz="1400" dirty="0">
              <a:solidFill>
                <a:schemeClr val="bg1"/>
              </a:solidFill>
              <a:effectLst>
                <a:glow rad="38100">
                  <a:srgbClr val="FFFFFF">
                    <a:lumMod val="50000"/>
                    <a:lumOff val="50000"/>
                    <a:alpha val="20000"/>
                  </a:srgbClr>
                </a:glow>
              </a:effectLst>
              <a:latin typeface="Times New Roman"/>
              <a:ea typeface="+mn-lt"/>
              <a:cs typeface="+mn-lt"/>
            </a:endParaRPr>
          </a:p>
          <a:p>
            <a:endParaRPr lang="en-US" sz="1400" dirty="0">
              <a:solidFill>
                <a:schemeClr val="bg1"/>
              </a:solidFill>
              <a:effectLst>
                <a:glow rad="38100">
                  <a:srgbClr val="FFFFFF">
                    <a:lumMod val="50000"/>
                    <a:lumOff val="50000"/>
                    <a:alpha val="20000"/>
                  </a:srgbClr>
                </a:glow>
              </a:effectLst>
              <a:latin typeface="Times New Roman"/>
              <a:ea typeface="+mn-lt"/>
              <a:cs typeface="+mn-lt"/>
            </a:endParaRPr>
          </a:p>
          <a:p>
            <a:endParaRPr lang="en-US" sz="1400" dirty="0">
              <a:solidFill>
                <a:schemeClr val="bg1"/>
              </a:solidFill>
              <a:effectLst>
                <a:glow rad="38100">
                  <a:srgbClr val="FFFFFF">
                    <a:lumMod val="50000"/>
                    <a:lumOff val="50000"/>
                    <a:alpha val="20000"/>
                  </a:srgbClr>
                </a:glow>
              </a:effectLst>
              <a:latin typeface="Times New Roman"/>
              <a:ea typeface="+mn-lt"/>
              <a:cs typeface="+mn-lt"/>
            </a:endParaRPr>
          </a:p>
          <a:p>
            <a:r>
              <a:rPr lang="en-US" sz="1400" dirty="0">
                <a:solidFill>
                  <a:schemeClr val="bg1"/>
                </a:solidFill>
                <a:effectLst>
                  <a:glow rad="38100">
                    <a:srgbClr val="FFFFFF">
                      <a:lumMod val="50000"/>
                      <a:lumOff val="50000"/>
                      <a:alpha val="20000"/>
                    </a:srgbClr>
                  </a:glow>
                </a:effectLst>
                <a:latin typeface="Times New Roman"/>
                <a:ea typeface="+mn-lt"/>
                <a:cs typeface="+mn-lt"/>
              </a:rPr>
              <a:t>•Total report - This report adds up how many hours each employee worked across all four quarters. It’s helpful for getting a quick summary of the overall workload per person. While the quarterly report gives a breakdown over time, this one shows who’s been putting in the most time overall. It’s a good way to identify top contributors or spot imbalances in workload. For instance, our employee, maria costanza, clearly logs a lot of hours compared to others.</a:t>
            </a:r>
          </a:p>
          <a:p>
            <a:endParaRPr lang="en-US" dirty="0">
              <a:solidFill>
                <a:schemeClr val="bg1"/>
              </a:solidFill>
              <a:effectLst>
                <a:glow rad="38100">
                  <a:srgbClr val="FFFFFF">
                    <a:lumMod val="50000"/>
                    <a:lumOff val="50000"/>
                    <a:alpha val="20000"/>
                  </a:srgbClr>
                </a:glow>
              </a:effectLst>
              <a:latin typeface="Times New Roman" panose="02020603050405020304" pitchFamily="18" charset="0"/>
              <a:ea typeface="+mn-lt"/>
              <a:cs typeface="Times New Roman" panose="02020603050405020304" pitchFamily="18" charset="0"/>
            </a:endParaRPr>
          </a:p>
          <a:p>
            <a:endParaRPr lang="en-US" dirty="0">
              <a:solidFill>
                <a:schemeClr val="bg1"/>
              </a:solidFill>
              <a:effectLst>
                <a:glow rad="38100">
                  <a:srgbClr val="FFFFFF">
                    <a:lumMod val="50000"/>
                    <a:lumOff val="50000"/>
                    <a:alpha val="20000"/>
                  </a:srgbClr>
                </a:glow>
              </a:effectLst>
              <a:latin typeface="Times New Roman" panose="02020603050405020304" pitchFamily="18" charset="0"/>
              <a:cs typeface="Times New Roman" panose="02020603050405020304" pitchFamily="18" charset="0"/>
            </a:endParaRPr>
          </a:p>
          <a:p>
            <a:endParaRPr lang="en-US" dirty="0">
              <a:solidFill>
                <a:schemeClr val="bg1"/>
              </a:solidFill>
              <a:effectLst>
                <a:glow rad="38100">
                  <a:srgbClr val="FFFFFF">
                    <a:lumMod val="50000"/>
                    <a:lumOff val="50000"/>
                    <a:alpha val="20000"/>
                  </a:srgbClr>
                </a:glow>
              </a:effectLst>
              <a:latin typeface="Times New Roman" panose="02020603050405020304" pitchFamily="18" charset="0"/>
              <a:ea typeface="+mn-lt"/>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p:txBody>
      </p:sp>
      <p:pic>
        <p:nvPicPr>
          <p:cNvPr id="3" name="Picture 2" descr="A screenshot of a computer&#10;&#10;AI-generated content may be incorrect.">
            <a:extLst>
              <a:ext uri="{FF2B5EF4-FFF2-40B4-BE49-F238E27FC236}">
                <a16:creationId xmlns:a16="http://schemas.microsoft.com/office/drawing/2014/main" id="{FC36642F-9654-FF1D-C440-90C27920868B}"/>
              </a:ext>
            </a:extLst>
          </p:cNvPr>
          <p:cNvPicPr>
            <a:picLocks noChangeAspect="1"/>
          </p:cNvPicPr>
          <p:nvPr/>
        </p:nvPicPr>
        <p:blipFill>
          <a:blip r:embed="rId2"/>
          <a:stretch>
            <a:fillRect/>
          </a:stretch>
        </p:blipFill>
        <p:spPr>
          <a:xfrm>
            <a:off x="8431935" y="684245"/>
            <a:ext cx="2660436" cy="3110205"/>
          </a:xfrm>
          <a:prstGeom prst="rect">
            <a:avLst/>
          </a:prstGeom>
        </p:spPr>
      </p:pic>
      <p:pic>
        <p:nvPicPr>
          <p:cNvPr id="5" name="Picture 4" descr="A screen shot of a black screen&#10;&#10;AI-generated content may be incorrect.">
            <a:extLst>
              <a:ext uri="{FF2B5EF4-FFF2-40B4-BE49-F238E27FC236}">
                <a16:creationId xmlns:a16="http://schemas.microsoft.com/office/drawing/2014/main" id="{5A260ACB-D3EC-F7AC-2E13-B371FD2B119C}"/>
              </a:ext>
            </a:extLst>
          </p:cNvPr>
          <p:cNvPicPr>
            <a:picLocks noChangeAspect="1"/>
          </p:cNvPicPr>
          <p:nvPr/>
        </p:nvPicPr>
        <p:blipFill>
          <a:blip r:embed="rId3"/>
          <a:stretch>
            <a:fillRect/>
          </a:stretch>
        </p:blipFill>
        <p:spPr>
          <a:xfrm>
            <a:off x="7766957" y="4161453"/>
            <a:ext cx="4005943" cy="2438400"/>
          </a:xfrm>
          <a:prstGeom prst="rect">
            <a:avLst/>
          </a:prstGeom>
        </p:spPr>
      </p:pic>
    </p:spTree>
    <p:extLst>
      <p:ext uri="{BB962C8B-B14F-4D97-AF65-F5344CB8AC3E}">
        <p14:creationId xmlns:p14="http://schemas.microsoft.com/office/powerpoint/2010/main" val="385715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Custom 1">
      <a:dk1>
        <a:srgbClr val="000000"/>
      </a:dk1>
      <a:lt1>
        <a:srgbClr val="FFFFFF"/>
      </a:lt1>
      <a:dk2>
        <a:srgbClr val="521B92"/>
      </a:dk2>
      <a:lt2>
        <a:srgbClr val="EBEBEB"/>
      </a:lt2>
      <a:accent1>
        <a:srgbClr val="FFD478"/>
      </a:accent1>
      <a:accent2>
        <a:srgbClr val="FFD478"/>
      </a:accent2>
      <a:accent3>
        <a:srgbClr val="E6B729"/>
      </a:accent3>
      <a:accent4>
        <a:srgbClr val="FFD478"/>
      </a:accent4>
      <a:accent5>
        <a:srgbClr val="FFD478"/>
      </a:accent5>
      <a:accent6>
        <a:srgbClr val="FFD478"/>
      </a:accent6>
      <a:hlink>
        <a:srgbClr val="FFD478"/>
      </a:hlink>
      <a:folHlink>
        <a:srgbClr val="FFD478"/>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Mesh</Template>
  <TotalTime>8521</TotalTime>
  <Words>1485</Words>
  <Application>Microsoft Macintosh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Arial</vt:lpstr>
      <vt:lpstr>Century Gothic</vt:lpstr>
      <vt:lpstr>Times New Roman</vt:lpstr>
      <vt:lpstr>Mesh</vt:lpstr>
      <vt:lpstr>Bacchus wine case study</vt:lpstr>
      <vt:lpstr>Team introduction</vt:lpstr>
      <vt:lpstr>Case Study </vt:lpstr>
      <vt:lpstr>BUSINESS STRUCTURE</vt:lpstr>
      <vt:lpstr>Our ERD</vt:lpstr>
      <vt:lpstr>Supplier Delivery reports</vt:lpstr>
      <vt:lpstr>Wine distribution report</vt:lpstr>
      <vt:lpstr>WINE SALES REPORT</vt:lpstr>
      <vt:lpstr>employee HOURS REPORT BY QUARTER and total</vt:lpstr>
      <vt:lpstr>Assumptions</vt:lpstr>
      <vt:lpstr>final THOUGHTS AND KEY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Joel Atkinson</dc:creator>
  <cp:lastModifiedBy>Joel Atkinson</cp:lastModifiedBy>
  <cp:revision>236</cp:revision>
  <dcterms:created xsi:type="dcterms:W3CDTF">2025-07-17T02:56:41Z</dcterms:created>
  <dcterms:modified xsi:type="dcterms:W3CDTF">2025-07-27T20:48:19Z</dcterms:modified>
</cp:coreProperties>
</file>