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5" r:id="rId2"/>
  </p:sldMasterIdLst>
  <p:notesMasterIdLst>
    <p:notesMasterId r:id="rId41"/>
  </p:notesMasterIdLst>
  <p:handoutMasterIdLst>
    <p:handoutMasterId r:id="rId42"/>
  </p:handoutMasterIdLst>
  <p:sldIdLst>
    <p:sldId id="256" r:id="rId3"/>
    <p:sldId id="257" r:id="rId4"/>
    <p:sldId id="258" r:id="rId5"/>
    <p:sldId id="259" r:id="rId6"/>
    <p:sldId id="264" r:id="rId7"/>
    <p:sldId id="265" r:id="rId8"/>
    <p:sldId id="266" r:id="rId9"/>
    <p:sldId id="267" r:id="rId10"/>
    <p:sldId id="269" r:id="rId11"/>
    <p:sldId id="271" r:id="rId12"/>
    <p:sldId id="272" r:id="rId13"/>
    <p:sldId id="260" r:id="rId14"/>
    <p:sldId id="270" r:id="rId15"/>
    <p:sldId id="26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7" r:id="rId25"/>
    <p:sldId id="288" r:id="rId26"/>
    <p:sldId id="281" r:id="rId27"/>
    <p:sldId id="282" r:id="rId28"/>
    <p:sldId id="283" r:id="rId29"/>
    <p:sldId id="289" r:id="rId30"/>
    <p:sldId id="290" r:id="rId31"/>
    <p:sldId id="291" r:id="rId32"/>
    <p:sldId id="292" r:id="rId33"/>
    <p:sldId id="296" r:id="rId34"/>
    <p:sldId id="295" r:id="rId35"/>
    <p:sldId id="293" r:id="rId36"/>
    <p:sldId id="294" r:id="rId37"/>
    <p:sldId id="297" r:id="rId38"/>
    <p:sldId id="298" r:id="rId39"/>
    <p:sldId id="263" r:id="rId40"/>
  </p:sldIdLst>
  <p:sldSz cx="12188825" cy="6858000"/>
  <p:notesSz cx="6858000" cy="9144000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792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168">
          <p15:clr>
            <a:srgbClr val="A4A3A4"/>
          </p15:clr>
        </p15:guide>
        <p15:guide id="5" pos="3839">
          <p15:clr>
            <a:srgbClr val="A4A3A4"/>
          </p15:clr>
        </p15:guide>
        <p15:guide id="6" pos="815">
          <p15:clr>
            <a:srgbClr val="A4A3A4"/>
          </p15:clr>
        </p15:guide>
        <p15:guide id="7" pos="6863">
          <p15:clr>
            <a:srgbClr val="A4A3A4"/>
          </p15:clr>
        </p15:guide>
        <p15:guide id="8" pos="959">
          <p15:clr>
            <a:srgbClr val="A4A3A4"/>
          </p15:clr>
        </p15:guide>
        <p15:guide id="9" pos="6719">
          <p15:clr>
            <a:srgbClr val="A4A3A4"/>
          </p15:clr>
        </p15:guide>
        <p15:guide id="10" pos="4991">
          <p15:clr>
            <a:srgbClr val="A4A3A4"/>
          </p15:clr>
        </p15:guide>
        <p15:guide id="11" pos="671">
          <p15:clr>
            <a:srgbClr val="A4A3A4"/>
          </p15:clr>
        </p15:guide>
        <p15:guide id="12" pos="7007">
          <p15:clr>
            <a:srgbClr val="A4A3A4"/>
          </p15:clr>
        </p15:guide>
        <p15:guide id="13" pos="35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396" y="102"/>
      </p:cViewPr>
      <p:guideLst>
        <p:guide orient="horz" pos="2160"/>
        <p:guide orient="horz" pos="3792"/>
        <p:guide orient="horz" pos="1152"/>
        <p:guide orient="horz" pos="3168"/>
        <p:guide pos="3839"/>
        <p:guide pos="815"/>
        <p:guide pos="6863"/>
        <p:guide pos="959"/>
        <p:guide pos="6719"/>
        <p:guide pos="4991"/>
        <p:guide pos="671"/>
        <p:guide pos="7007"/>
        <p:guide pos="35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205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35C53-7C31-4017-A854-2B736823737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A6954F6-ABCE-4F6D-8F25-F14F73BCA318}">
      <dgm:prSet phldrT="[Tekst]"/>
      <dgm:spPr/>
      <dgm:t>
        <a:bodyPr/>
        <a:lstStyle/>
        <a:p>
          <a:r>
            <a:rPr lang="pl-PL" dirty="0"/>
            <a:t>Business model „To be”</a:t>
          </a:r>
        </a:p>
      </dgm:t>
    </dgm:pt>
    <dgm:pt modelId="{41459653-98E7-49E7-A717-8D520A5F2514}" type="parTrans" cxnId="{ED66041D-D427-4135-A3A4-28859B4CAE0B}">
      <dgm:prSet/>
      <dgm:spPr/>
      <dgm:t>
        <a:bodyPr/>
        <a:lstStyle/>
        <a:p>
          <a:endParaRPr lang="pl-PL"/>
        </a:p>
      </dgm:t>
    </dgm:pt>
    <dgm:pt modelId="{546C4A1E-D62D-49D9-8D5B-2F8AEC41F8E2}" type="sibTrans" cxnId="{ED66041D-D427-4135-A3A4-28859B4CAE0B}">
      <dgm:prSet/>
      <dgm:spPr/>
      <dgm:t>
        <a:bodyPr/>
        <a:lstStyle/>
        <a:p>
          <a:endParaRPr lang="pl-PL"/>
        </a:p>
      </dgm:t>
    </dgm:pt>
    <dgm:pt modelId="{9C61C6F1-1981-4C61-85A3-9C46E9BAAF09}">
      <dgm:prSet phldrT="[Tekst]"/>
      <dgm:spPr/>
      <dgm:t>
        <a:bodyPr/>
        <a:lstStyle/>
        <a:p>
          <a:r>
            <a:rPr lang="pl-PL" dirty="0" err="1"/>
            <a:t>Use</a:t>
          </a:r>
          <a:r>
            <a:rPr lang="pl-PL" dirty="0"/>
            <a:t> </a:t>
          </a:r>
          <a:r>
            <a:rPr lang="pl-PL" dirty="0" err="1"/>
            <a:t>cases</a:t>
          </a:r>
          <a:endParaRPr lang="pl-PL" dirty="0"/>
        </a:p>
      </dgm:t>
    </dgm:pt>
    <dgm:pt modelId="{989AF201-F7E9-4801-B873-501DF53806BB}" type="parTrans" cxnId="{7CC1A8E5-CE62-4104-9A57-451933432DE0}">
      <dgm:prSet/>
      <dgm:spPr/>
      <dgm:t>
        <a:bodyPr/>
        <a:lstStyle/>
        <a:p>
          <a:endParaRPr lang="pl-PL"/>
        </a:p>
      </dgm:t>
    </dgm:pt>
    <dgm:pt modelId="{DBEC6303-0761-4628-81B1-73ED66984DAB}" type="sibTrans" cxnId="{7CC1A8E5-CE62-4104-9A57-451933432DE0}">
      <dgm:prSet/>
      <dgm:spPr/>
      <dgm:t>
        <a:bodyPr/>
        <a:lstStyle/>
        <a:p>
          <a:endParaRPr lang="pl-PL"/>
        </a:p>
      </dgm:t>
    </dgm:pt>
    <dgm:pt modelId="{59049AFF-01A0-43D5-AB1C-EC181B925EFD}">
      <dgm:prSet phldrT="[Tekst]"/>
      <dgm:spPr/>
      <dgm:t>
        <a:bodyPr/>
        <a:lstStyle/>
        <a:p>
          <a:r>
            <a:rPr lang="pl-PL" dirty="0"/>
            <a:t>Application design</a:t>
          </a:r>
        </a:p>
      </dgm:t>
    </dgm:pt>
    <dgm:pt modelId="{B265C699-4283-40A8-8936-BD7FAA9ADB1E}" type="parTrans" cxnId="{CF2AA961-8906-4951-8597-1103E5AC5951}">
      <dgm:prSet/>
      <dgm:spPr/>
      <dgm:t>
        <a:bodyPr/>
        <a:lstStyle/>
        <a:p>
          <a:endParaRPr lang="pl-PL"/>
        </a:p>
      </dgm:t>
    </dgm:pt>
    <dgm:pt modelId="{FB995D14-C1E9-48A2-9BC5-8A0CA8835E13}" type="sibTrans" cxnId="{CF2AA961-8906-4951-8597-1103E5AC5951}">
      <dgm:prSet/>
      <dgm:spPr/>
      <dgm:t>
        <a:bodyPr/>
        <a:lstStyle/>
        <a:p>
          <a:endParaRPr lang="pl-PL"/>
        </a:p>
      </dgm:t>
    </dgm:pt>
    <dgm:pt modelId="{25678C37-6030-4C51-8DEE-54D4A72FE0DE}" type="pres">
      <dgm:prSet presAssocID="{DED35C53-7C31-4017-A854-2B7368237373}" presName="linearFlow" presStyleCnt="0">
        <dgm:presLayoutVars>
          <dgm:resizeHandles val="exact"/>
        </dgm:presLayoutVars>
      </dgm:prSet>
      <dgm:spPr/>
    </dgm:pt>
    <dgm:pt modelId="{71EFF822-5DAF-436C-B601-B7DE995C01D0}" type="pres">
      <dgm:prSet presAssocID="{3A6954F6-ABCE-4F6D-8F25-F14F73BCA318}" presName="node" presStyleLbl="node1" presStyleIdx="0" presStyleCnt="3" custScaleX="260933">
        <dgm:presLayoutVars>
          <dgm:bulletEnabled val="1"/>
        </dgm:presLayoutVars>
      </dgm:prSet>
      <dgm:spPr/>
    </dgm:pt>
    <dgm:pt modelId="{DD7FAEB4-4595-4371-891D-CCF760128874}" type="pres">
      <dgm:prSet presAssocID="{546C4A1E-D62D-49D9-8D5B-2F8AEC41F8E2}" presName="sibTrans" presStyleLbl="sibTrans2D1" presStyleIdx="0" presStyleCnt="2"/>
      <dgm:spPr/>
    </dgm:pt>
    <dgm:pt modelId="{16CB95E5-8E63-4BA7-817D-830EEBEC42BF}" type="pres">
      <dgm:prSet presAssocID="{546C4A1E-D62D-49D9-8D5B-2F8AEC41F8E2}" presName="connectorText" presStyleLbl="sibTrans2D1" presStyleIdx="0" presStyleCnt="2"/>
      <dgm:spPr/>
    </dgm:pt>
    <dgm:pt modelId="{5DC7E5E2-AE05-4D1D-B63D-8E51FBCDBC24}" type="pres">
      <dgm:prSet presAssocID="{9C61C6F1-1981-4C61-85A3-9C46E9BAAF09}" presName="node" presStyleLbl="node1" presStyleIdx="1" presStyleCnt="3" custScaleX="260933">
        <dgm:presLayoutVars>
          <dgm:bulletEnabled val="1"/>
        </dgm:presLayoutVars>
      </dgm:prSet>
      <dgm:spPr/>
    </dgm:pt>
    <dgm:pt modelId="{428CBF08-55D2-4083-90CA-8C6531827F3D}" type="pres">
      <dgm:prSet presAssocID="{DBEC6303-0761-4628-81B1-73ED66984DAB}" presName="sibTrans" presStyleLbl="sibTrans2D1" presStyleIdx="1" presStyleCnt="2"/>
      <dgm:spPr/>
    </dgm:pt>
    <dgm:pt modelId="{BA130565-542B-4B44-B7D6-8A59A37C0655}" type="pres">
      <dgm:prSet presAssocID="{DBEC6303-0761-4628-81B1-73ED66984DAB}" presName="connectorText" presStyleLbl="sibTrans2D1" presStyleIdx="1" presStyleCnt="2"/>
      <dgm:spPr/>
    </dgm:pt>
    <dgm:pt modelId="{C1A7E8FB-D7A9-46A8-98A2-8D50359981AD}" type="pres">
      <dgm:prSet presAssocID="{59049AFF-01A0-43D5-AB1C-EC181B925EFD}" presName="node" presStyleLbl="node1" presStyleIdx="2" presStyleCnt="3" custScaleX="260933">
        <dgm:presLayoutVars>
          <dgm:bulletEnabled val="1"/>
        </dgm:presLayoutVars>
      </dgm:prSet>
      <dgm:spPr/>
    </dgm:pt>
  </dgm:ptLst>
  <dgm:cxnLst>
    <dgm:cxn modelId="{67C6BA06-B49E-4834-BD3F-F7BE5A611CBE}" type="presOf" srcId="{546C4A1E-D62D-49D9-8D5B-2F8AEC41F8E2}" destId="{DD7FAEB4-4595-4371-891D-CCF760128874}" srcOrd="0" destOrd="0" presId="urn:microsoft.com/office/officeart/2005/8/layout/process2"/>
    <dgm:cxn modelId="{F7421F16-97D5-44CF-B7A6-5940F23E6419}" type="presOf" srcId="{3A6954F6-ABCE-4F6D-8F25-F14F73BCA318}" destId="{71EFF822-5DAF-436C-B601-B7DE995C01D0}" srcOrd="0" destOrd="0" presId="urn:microsoft.com/office/officeart/2005/8/layout/process2"/>
    <dgm:cxn modelId="{93C79F19-A0C2-4D9F-858A-E9394B935DFA}" type="presOf" srcId="{59049AFF-01A0-43D5-AB1C-EC181B925EFD}" destId="{C1A7E8FB-D7A9-46A8-98A2-8D50359981AD}" srcOrd="0" destOrd="0" presId="urn:microsoft.com/office/officeart/2005/8/layout/process2"/>
    <dgm:cxn modelId="{ED66041D-D427-4135-A3A4-28859B4CAE0B}" srcId="{DED35C53-7C31-4017-A854-2B7368237373}" destId="{3A6954F6-ABCE-4F6D-8F25-F14F73BCA318}" srcOrd="0" destOrd="0" parTransId="{41459653-98E7-49E7-A717-8D520A5F2514}" sibTransId="{546C4A1E-D62D-49D9-8D5B-2F8AEC41F8E2}"/>
    <dgm:cxn modelId="{CF2AA961-8906-4951-8597-1103E5AC5951}" srcId="{DED35C53-7C31-4017-A854-2B7368237373}" destId="{59049AFF-01A0-43D5-AB1C-EC181B925EFD}" srcOrd="2" destOrd="0" parTransId="{B265C699-4283-40A8-8936-BD7FAA9ADB1E}" sibTransId="{FB995D14-C1E9-48A2-9BC5-8A0CA8835E13}"/>
    <dgm:cxn modelId="{940116C3-7C79-4E36-BB68-84323B47E770}" type="presOf" srcId="{DED35C53-7C31-4017-A854-2B7368237373}" destId="{25678C37-6030-4C51-8DEE-54D4A72FE0DE}" srcOrd="0" destOrd="0" presId="urn:microsoft.com/office/officeart/2005/8/layout/process2"/>
    <dgm:cxn modelId="{7CC1A8E5-CE62-4104-9A57-451933432DE0}" srcId="{DED35C53-7C31-4017-A854-2B7368237373}" destId="{9C61C6F1-1981-4C61-85A3-9C46E9BAAF09}" srcOrd="1" destOrd="0" parTransId="{989AF201-F7E9-4801-B873-501DF53806BB}" sibTransId="{DBEC6303-0761-4628-81B1-73ED66984DAB}"/>
    <dgm:cxn modelId="{78605DE7-016B-429F-9F4D-CD177757DC8B}" type="presOf" srcId="{546C4A1E-D62D-49D9-8D5B-2F8AEC41F8E2}" destId="{16CB95E5-8E63-4BA7-817D-830EEBEC42BF}" srcOrd="1" destOrd="0" presId="urn:microsoft.com/office/officeart/2005/8/layout/process2"/>
    <dgm:cxn modelId="{128B35EB-1BF0-417C-995B-0BBA0E091256}" type="presOf" srcId="{9C61C6F1-1981-4C61-85A3-9C46E9BAAF09}" destId="{5DC7E5E2-AE05-4D1D-B63D-8E51FBCDBC24}" srcOrd="0" destOrd="0" presId="urn:microsoft.com/office/officeart/2005/8/layout/process2"/>
    <dgm:cxn modelId="{A1B7B4EB-0BA7-4043-B837-5860E74964B3}" type="presOf" srcId="{DBEC6303-0761-4628-81B1-73ED66984DAB}" destId="{428CBF08-55D2-4083-90CA-8C6531827F3D}" srcOrd="0" destOrd="0" presId="urn:microsoft.com/office/officeart/2005/8/layout/process2"/>
    <dgm:cxn modelId="{7FBFB6F3-5EE7-4AC8-BFE3-45134DF83C28}" type="presOf" srcId="{DBEC6303-0761-4628-81B1-73ED66984DAB}" destId="{BA130565-542B-4B44-B7D6-8A59A37C0655}" srcOrd="1" destOrd="0" presId="urn:microsoft.com/office/officeart/2005/8/layout/process2"/>
    <dgm:cxn modelId="{72E7DE21-348E-4F9F-90B3-6639A80F7380}" type="presParOf" srcId="{25678C37-6030-4C51-8DEE-54D4A72FE0DE}" destId="{71EFF822-5DAF-436C-B601-B7DE995C01D0}" srcOrd="0" destOrd="0" presId="urn:microsoft.com/office/officeart/2005/8/layout/process2"/>
    <dgm:cxn modelId="{0CB9F5E6-5814-4FB2-ACD5-5C80634EFBD5}" type="presParOf" srcId="{25678C37-6030-4C51-8DEE-54D4A72FE0DE}" destId="{DD7FAEB4-4595-4371-891D-CCF760128874}" srcOrd="1" destOrd="0" presId="urn:microsoft.com/office/officeart/2005/8/layout/process2"/>
    <dgm:cxn modelId="{20105AD6-784C-47B1-B21A-4368E5CBC33E}" type="presParOf" srcId="{DD7FAEB4-4595-4371-891D-CCF760128874}" destId="{16CB95E5-8E63-4BA7-817D-830EEBEC42BF}" srcOrd="0" destOrd="0" presId="urn:microsoft.com/office/officeart/2005/8/layout/process2"/>
    <dgm:cxn modelId="{81106D40-1406-4A29-9ABB-93E3F0702C33}" type="presParOf" srcId="{25678C37-6030-4C51-8DEE-54D4A72FE0DE}" destId="{5DC7E5E2-AE05-4D1D-B63D-8E51FBCDBC24}" srcOrd="2" destOrd="0" presId="urn:microsoft.com/office/officeart/2005/8/layout/process2"/>
    <dgm:cxn modelId="{42001D0D-882D-45E5-A41F-D854D0390EAA}" type="presParOf" srcId="{25678C37-6030-4C51-8DEE-54D4A72FE0DE}" destId="{428CBF08-55D2-4083-90CA-8C6531827F3D}" srcOrd="3" destOrd="0" presId="urn:microsoft.com/office/officeart/2005/8/layout/process2"/>
    <dgm:cxn modelId="{253330ED-8557-45A2-BA69-45B3372AE79F}" type="presParOf" srcId="{428CBF08-55D2-4083-90CA-8C6531827F3D}" destId="{BA130565-542B-4B44-B7D6-8A59A37C0655}" srcOrd="0" destOrd="0" presId="urn:microsoft.com/office/officeart/2005/8/layout/process2"/>
    <dgm:cxn modelId="{25534308-B80B-4030-8D1D-3AD94E0D1249}" type="presParOf" srcId="{25678C37-6030-4C51-8DEE-54D4A72FE0DE}" destId="{C1A7E8FB-D7A9-46A8-98A2-8D50359981A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FF822-5DAF-436C-B601-B7DE995C01D0}">
      <dsp:nvSpPr>
        <dsp:cNvPr id="0" name=""/>
        <dsp:cNvSpPr/>
      </dsp:nvSpPr>
      <dsp:spPr>
        <a:xfrm>
          <a:off x="2008658" y="0"/>
          <a:ext cx="4926657" cy="1048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Business model „To be”</a:t>
          </a:r>
        </a:p>
      </dsp:txBody>
      <dsp:txXfrm>
        <a:off x="2039380" y="30722"/>
        <a:ext cx="4865213" cy="987496"/>
      </dsp:txXfrm>
    </dsp:sp>
    <dsp:sp modelId="{DD7FAEB4-4595-4371-891D-CCF760128874}">
      <dsp:nvSpPr>
        <dsp:cNvPr id="0" name=""/>
        <dsp:cNvSpPr/>
      </dsp:nvSpPr>
      <dsp:spPr>
        <a:xfrm rot="5400000">
          <a:off x="4275311" y="1075164"/>
          <a:ext cx="393352" cy="472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900" kern="1200"/>
        </a:p>
      </dsp:txBody>
      <dsp:txXfrm rot="-5400000">
        <a:off x="4330381" y="1114499"/>
        <a:ext cx="283213" cy="275346"/>
      </dsp:txXfrm>
    </dsp:sp>
    <dsp:sp modelId="{5DC7E5E2-AE05-4D1D-B63D-8E51FBCDBC24}">
      <dsp:nvSpPr>
        <dsp:cNvPr id="0" name=""/>
        <dsp:cNvSpPr/>
      </dsp:nvSpPr>
      <dsp:spPr>
        <a:xfrm>
          <a:off x="2008658" y="1573410"/>
          <a:ext cx="4926657" cy="1048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 err="1"/>
            <a:t>Use</a:t>
          </a:r>
          <a:r>
            <a:rPr lang="pl-PL" sz="2600" kern="1200" dirty="0"/>
            <a:t> </a:t>
          </a:r>
          <a:r>
            <a:rPr lang="pl-PL" sz="2600" kern="1200" dirty="0" err="1"/>
            <a:t>cases</a:t>
          </a:r>
          <a:endParaRPr lang="pl-PL" sz="2600" kern="1200" dirty="0"/>
        </a:p>
      </dsp:txBody>
      <dsp:txXfrm>
        <a:off x="2039380" y="1604132"/>
        <a:ext cx="4865213" cy="987496"/>
      </dsp:txXfrm>
    </dsp:sp>
    <dsp:sp modelId="{428CBF08-55D2-4083-90CA-8C6531827F3D}">
      <dsp:nvSpPr>
        <dsp:cNvPr id="0" name=""/>
        <dsp:cNvSpPr/>
      </dsp:nvSpPr>
      <dsp:spPr>
        <a:xfrm rot="5400000">
          <a:off x="4275311" y="2648574"/>
          <a:ext cx="393352" cy="472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900" kern="1200"/>
        </a:p>
      </dsp:txBody>
      <dsp:txXfrm rot="-5400000">
        <a:off x="4330381" y="2687909"/>
        <a:ext cx="283213" cy="275346"/>
      </dsp:txXfrm>
    </dsp:sp>
    <dsp:sp modelId="{C1A7E8FB-D7A9-46A8-98A2-8D50359981AD}">
      <dsp:nvSpPr>
        <dsp:cNvPr id="0" name=""/>
        <dsp:cNvSpPr/>
      </dsp:nvSpPr>
      <dsp:spPr>
        <a:xfrm>
          <a:off x="2008658" y="3146821"/>
          <a:ext cx="4926657" cy="1048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Application design</a:t>
          </a:r>
        </a:p>
      </dsp:txBody>
      <dsp:txXfrm>
        <a:off x="2039380" y="3177543"/>
        <a:ext cx="4865213" cy="987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59ACC-BB8B-40BD-9C3D-7515A99833BA}" type="datetimeFigureOut">
              <a:rPr lang="pl-PL" smtClean="0"/>
              <a:t>15.03.2018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2B09C-4EB4-4858-8C5D-928515EB5FA1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1470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3F5D-6129-4745-AD27-E1F8E3F0C4BE}" type="datetimeFigureOut">
              <a:rPr lang="pl-PL" smtClean="0"/>
              <a:t>15.03.2018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0D2E-0C1A-4418-8763-9BB732EB1D2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8636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9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pPr/>
              <a:t>15.03.2018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20567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pPr/>
              <a:t>15.03.2018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13797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29898" y="3771174"/>
            <a:ext cx="7277753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pPr/>
              <a:t>15.03.2018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11489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accent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pPr/>
              <a:t>15.03.2018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2276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pPr/>
              <a:t>15.03.2018</a:t>
            </a:fld>
            <a:endParaRPr lang="pl-PL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463316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pPr/>
              <a:t>15.03.2018</a:t>
            </a:fld>
            <a:endParaRPr lang="pl-PL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32393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pl-PL" smtClean="0"/>
              <a:t>15.03.2018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0783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pl-PL" smtClean="0"/>
              <a:t>15.03.2018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766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B9F7-FE8F-4CB7-B90F-B7A115B006F6}" type="datetimeFigureOut">
              <a:rPr lang="pl-PL" smtClean="0"/>
              <a:t>15.03.2018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8EBC-E876-4F75-A8E2-294E580032CD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66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accent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t>15.03.2018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094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pl-PL" smtClean="0"/>
              <a:t>15.03.2018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907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pl-PL" smtClean="0"/>
              <a:t>15.03.2018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986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t>15.03.2018</a:t>
            </a:fld>
            <a:endParaRPr lang="pl-PL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393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7DBB-F8DB-48F4-997A-49FAD7ECC765}" type="datetime1">
              <a:rPr lang="pl-PL" smtClean="0"/>
              <a:t>15.03.2018</a:t>
            </a:fld>
            <a:endParaRPr lang="pl-PL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731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884F-698C-4153-AB67-9A0F214F106F}" type="datetimeFigureOut">
              <a:rPr lang="pl-PL" smtClean="0"/>
              <a:t>15.03.2018</a:t>
            </a:fld>
            <a:endParaRPr lang="pl-PL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EA86-1680-48AE-B31F-3E3431F3A32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326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t>15.03.2018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619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6770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01A9C7-C274-4F50-89C9-83BDB06EDB81}" type="datetime1">
              <a:rPr lang="pl-PL" smtClean="0"/>
              <a:pPr/>
              <a:t>15.03.2018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7942-5B1B-4E74-B3CD-25BF9B0ABE2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319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6600" b="1" i="0" baseline="0" dirty="0">
                <a:solidFill>
                  <a:schemeClr val="tx1"/>
                </a:solidFill>
                <a:effectLst>
                  <a:outerShdw blurRad="50800" dist="25400" dir="2700000" algn="b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  <a:ea typeface="+mj-ea"/>
                <a:cs typeface="+mj-cs"/>
              </a:rPr>
              <a:t>UML Business </a:t>
            </a:r>
            <a:r>
              <a:rPr lang="pl-PL" sz="6600" b="1" i="0" baseline="0">
                <a:solidFill>
                  <a:schemeClr val="tx1"/>
                </a:solidFill>
                <a:effectLst>
                  <a:outerShdw blurRad="50800" dist="25400" dir="2700000" algn="b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  <a:ea typeface="+mj-ea"/>
                <a:cs typeface="+mj-cs"/>
              </a:rPr>
              <a:t>Stereotype</a:t>
            </a:r>
            <a:endParaRPr lang="pl-PL" sz="6600" b="1" i="0" baseline="0" dirty="0">
              <a:solidFill>
                <a:schemeClr val="tx1"/>
              </a:solidFill>
              <a:effectLst>
                <a:outerShdw blurRad="50800" dist="25400" dir="2700000" algn="br">
                  <a:srgbClr val="626817">
                    <a:alpha val="50000"/>
                    <a:lumMod val="50000"/>
                  </a:srgbClr>
                </a:outerShdw>
              </a:effectLst>
              <a:latin typeface="Constantia"/>
              <a:ea typeface="+mj-ea"/>
              <a:cs typeface="+mj-cs"/>
            </a:endParaRPr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l-PL" dirty="0">
                <a:effectLst>
                  <a:outerShdw blurRad="50800" dist="25400" dir="2700000" algn="t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Business </a:t>
            </a:r>
            <a:r>
              <a:rPr lang="pl-PL" dirty="0" err="1">
                <a:effectLst>
                  <a:outerShdw blurRad="50800" dist="25400" dir="2700000" algn="t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Process</a:t>
            </a:r>
            <a:r>
              <a:rPr lang="pl-PL" dirty="0">
                <a:effectLst>
                  <a:outerShdw blurRad="50800" dist="25400" dir="2700000" algn="t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 Engineering and </a:t>
            </a:r>
            <a:r>
              <a:rPr lang="pl-PL" dirty="0" err="1">
                <a:effectLst>
                  <a:outerShdw blurRad="50800" dist="25400" dir="2700000" algn="t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workflow</a:t>
            </a:r>
            <a:r>
              <a:rPr lang="pl-PL" dirty="0">
                <a:effectLst>
                  <a:outerShdw blurRad="50800" dist="25400" dir="2700000" algn="t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 </a:t>
            </a:r>
            <a:r>
              <a:rPr lang="pl-PL">
                <a:effectLst>
                  <a:outerShdw blurRad="50800" dist="25400" dir="2700000" algn="t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systems</a:t>
            </a:r>
            <a:endParaRPr lang="pl-PL" sz="2800" b="0" i="0" baseline="0" dirty="0">
              <a:solidFill>
                <a:schemeClr val="tx1"/>
              </a:solidFill>
              <a:effectLst>
                <a:outerShdw blurRad="50800" dist="25400" dir="2700000" algn="tr">
                  <a:srgbClr val="626817">
                    <a:alpha val="50000"/>
                    <a:lumMod val="50000"/>
                  </a:srgbClr>
                </a:outerShdw>
              </a:effectLst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79245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When</a:t>
            </a:r>
            <a:r>
              <a:rPr lang="pl-PL" dirty="0"/>
              <a:t> we </a:t>
            </a:r>
            <a:r>
              <a:rPr lang="pl-PL" dirty="0" err="1"/>
              <a:t>should</a:t>
            </a:r>
            <a:r>
              <a:rPr lang="pl-PL" dirty="0"/>
              <a:t> </a:t>
            </a:r>
            <a:r>
              <a:rPr lang="pl-PL" dirty="0" err="1"/>
              <a:t>build</a:t>
            </a:r>
            <a:r>
              <a:rPr lang="pl-PL" dirty="0"/>
              <a:t> business </a:t>
            </a:r>
            <a:r>
              <a:rPr lang="pl-PL" dirty="0" err="1"/>
              <a:t>models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/>
              <a:t>Scenario</a:t>
            </a:r>
            <a:r>
              <a:rPr lang="pl-PL" sz="2800" dirty="0"/>
              <a:t> #1 - One </a:t>
            </a:r>
            <a:r>
              <a:rPr lang="pl-PL" sz="2800" dirty="0" err="1"/>
              <a:t>organization</a:t>
            </a:r>
            <a:r>
              <a:rPr lang="pl-PL" sz="2800" dirty="0"/>
              <a:t>, </a:t>
            </a:r>
            <a:r>
              <a:rPr lang="pl-PL" sz="2800" dirty="0" err="1"/>
              <a:t>many</a:t>
            </a:r>
            <a:r>
              <a:rPr lang="pl-PL" sz="2800" dirty="0"/>
              <a:t> </a:t>
            </a:r>
            <a:r>
              <a:rPr lang="pl-PL" sz="2800" dirty="0" err="1"/>
              <a:t>systems</a:t>
            </a:r>
            <a:endParaRPr lang="pl-PL" sz="2800" dirty="0"/>
          </a:p>
          <a:p>
            <a:r>
              <a:rPr lang="pl-PL" sz="2800" dirty="0" err="1"/>
              <a:t>Scenario</a:t>
            </a:r>
            <a:r>
              <a:rPr lang="pl-PL" sz="2800" dirty="0"/>
              <a:t> #2 - Organization suport </a:t>
            </a:r>
          </a:p>
          <a:p>
            <a:pPr lvl="1"/>
            <a:r>
              <a:rPr lang="pl-PL" sz="2400" dirty="0" err="1"/>
              <a:t>creation</a:t>
            </a:r>
            <a:r>
              <a:rPr lang="pl-PL" sz="2400" dirty="0"/>
              <a:t> of system </a:t>
            </a:r>
            <a:r>
              <a:rPr lang="pl-PL" sz="2400" dirty="0" err="1"/>
              <a:t>supporting</a:t>
            </a:r>
            <a:r>
              <a:rPr lang="pl-PL" sz="2400" dirty="0"/>
              <a:t> a </a:t>
            </a:r>
            <a:r>
              <a:rPr lang="pl-PL" sz="2400" dirty="0" err="1"/>
              <a:t>chosen</a:t>
            </a:r>
            <a:r>
              <a:rPr lang="pl-PL" sz="2400" dirty="0"/>
              <a:t> part of </a:t>
            </a:r>
            <a:r>
              <a:rPr lang="pl-PL" sz="2400" dirty="0" err="1"/>
              <a:t>organization</a:t>
            </a:r>
            <a:endParaRPr lang="pl-PL" sz="2400" dirty="0"/>
          </a:p>
          <a:p>
            <a:r>
              <a:rPr lang="pl-PL" sz="2800" dirty="0" err="1"/>
              <a:t>Scenario</a:t>
            </a:r>
            <a:r>
              <a:rPr lang="pl-PL" sz="2800" dirty="0"/>
              <a:t> #3 - New business</a:t>
            </a:r>
          </a:p>
          <a:p>
            <a:r>
              <a:rPr lang="pl-PL" sz="2800" dirty="0" err="1"/>
              <a:t>Scenario</a:t>
            </a:r>
            <a:r>
              <a:rPr lang="pl-PL" sz="2800" dirty="0"/>
              <a:t> #4 - </a:t>
            </a:r>
            <a:r>
              <a:rPr lang="pl-PL" sz="2800" dirty="0" err="1"/>
              <a:t>Remapping</a:t>
            </a:r>
            <a:r>
              <a:rPr lang="pl-PL" sz="2800" dirty="0"/>
              <a:t>, </a:t>
            </a:r>
            <a:r>
              <a:rPr lang="pl-PL" sz="2800" dirty="0" err="1"/>
              <a:t>reorganization</a:t>
            </a:r>
            <a:endParaRPr lang="pl-PL" sz="2800" dirty="0"/>
          </a:p>
          <a:p>
            <a:pPr lvl="1"/>
            <a:r>
              <a:rPr lang="pl-PL" sz="2400" dirty="0" err="1"/>
              <a:t>Reverse</a:t>
            </a:r>
            <a:r>
              <a:rPr lang="pl-PL" sz="2400" dirty="0"/>
              <a:t> engineering of </a:t>
            </a:r>
            <a:r>
              <a:rPr lang="pl-PL" sz="2400" dirty="0" err="1"/>
              <a:t>an</a:t>
            </a:r>
            <a:r>
              <a:rPr lang="pl-PL" sz="2400" dirty="0"/>
              <a:t> </a:t>
            </a:r>
            <a:r>
              <a:rPr lang="pl-PL" sz="2400" dirty="0" err="1"/>
              <a:t>existing</a:t>
            </a:r>
            <a:r>
              <a:rPr lang="pl-PL" sz="2400" dirty="0"/>
              <a:t> </a:t>
            </a:r>
            <a:r>
              <a:rPr lang="pl-PL" sz="2400" dirty="0" err="1"/>
              <a:t>organization</a:t>
            </a:r>
            <a:r>
              <a:rPr lang="pl-PL" sz="2400" dirty="0"/>
              <a:t>, </a:t>
            </a:r>
            <a:r>
              <a:rPr lang="pl-PL" sz="2400" dirty="0" err="1"/>
              <a:t>forward</a:t>
            </a:r>
            <a:r>
              <a:rPr lang="pl-PL" sz="2400" dirty="0"/>
              <a:t> engineering for a </a:t>
            </a:r>
            <a:r>
              <a:rPr lang="pl-PL" sz="2400" dirty="0" err="1"/>
              <a:t>new</a:t>
            </a:r>
            <a:r>
              <a:rPr lang="pl-PL" sz="2400" dirty="0"/>
              <a:t> </a:t>
            </a:r>
            <a:r>
              <a:rPr lang="pl-PL" sz="2400" dirty="0" err="1"/>
              <a:t>organization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21627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appears</a:t>
            </a:r>
            <a:r>
              <a:rPr lang="pl-PL" dirty="0"/>
              <a:t> on the business model?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 err="1"/>
              <a:t>Customers</a:t>
            </a:r>
            <a:endParaRPr lang="pl-PL" sz="3200" dirty="0"/>
          </a:p>
          <a:p>
            <a:r>
              <a:rPr lang="pl-PL" sz="3200" dirty="0"/>
              <a:t>Business </a:t>
            </a:r>
            <a:r>
              <a:rPr lang="pl-PL" sz="3200" dirty="0" err="1"/>
              <a:t>processes</a:t>
            </a:r>
            <a:endParaRPr lang="pl-PL" sz="3200" dirty="0"/>
          </a:p>
          <a:p>
            <a:r>
              <a:rPr lang="pl-PL" sz="3200" dirty="0" err="1"/>
              <a:t>Organizational</a:t>
            </a:r>
            <a:r>
              <a:rPr lang="pl-PL" sz="3200" dirty="0"/>
              <a:t> </a:t>
            </a:r>
            <a:r>
              <a:rPr lang="pl-PL" sz="3200" dirty="0" err="1"/>
              <a:t>structures</a:t>
            </a:r>
            <a:endParaRPr lang="pl-PL" sz="3200" dirty="0"/>
          </a:p>
          <a:p>
            <a:r>
              <a:rPr lang="pl-PL" sz="3200" dirty="0" err="1"/>
              <a:t>Functions</a:t>
            </a:r>
            <a:r>
              <a:rPr lang="pl-PL" sz="3200" dirty="0"/>
              <a:t> (</a:t>
            </a:r>
            <a:r>
              <a:rPr lang="pl-PL" sz="3200" dirty="0" err="1"/>
              <a:t>roles</a:t>
            </a:r>
            <a:r>
              <a:rPr lang="pl-PL" sz="3200" dirty="0"/>
              <a:t> and </a:t>
            </a:r>
            <a:r>
              <a:rPr lang="pl-PL" sz="3200" dirty="0" err="1"/>
              <a:t>responsibilities</a:t>
            </a:r>
            <a:r>
              <a:rPr lang="pl-PL" sz="3200" dirty="0"/>
              <a:t>)</a:t>
            </a:r>
          </a:p>
          <a:p>
            <a:r>
              <a:rPr lang="pl-PL" sz="3200" dirty="0"/>
              <a:t>Products</a:t>
            </a:r>
          </a:p>
          <a:p>
            <a:r>
              <a:rPr lang="pl-PL" sz="3200" dirty="0" err="1"/>
              <a:t>Important</a:t>
            </a:r>
            <a:r>
              <a:rPr lang="pl-PL" sz="3200" dirty="0"/>
              <a:t> </a:t>
            </a:r>
            <a:r>
              <a:rPr lang="pl-PL" sz="3200" dirty="0" err="1"/>
              <a:t>events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9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Business </a:t>
            </a:r>
            <a:r>
              <a:rPr lang="pl-PL" dirty="0" err="1"/>
              <a:t>modeling</a:t>
            </a:r>
            <a:r>
              <a:rPr lang="pl-PL" dirty="0"/>
              <a:t> in UML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940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UML in business </a:t>
            </a:r>
            <a:r>
              <a:rPr lang="pl-PL" dirty="0" err="1"/>
              <a:t>modeling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Activity </a:t>
            </a:r>
            <a:r>
              <a:rPr lang="pl-PL" sz="2800" dirty="0" err="1"/>
              <a:t>diagrams</a:t>
            </a:r>
            <a:r>
              <a:rPr lang="pl-PL" sz="2800" dirty="0"/>
              <a:t> - </a:t>
            </a:r>
            <a:r>
              <a:rPr lang="pl-PL" sz="2800" dirty="0" err="1"/>
              <a:t>control</a:t>
            </a:r>
            <a:r>
              <a:rPr lang="pl-PL" sz="2800" dirty="0"/>
              <a:t> </a:t>
            </a:r>
            <a:r>
              <a:rPr lang="pl-PL" sz="2800" dirty="0" err="1"/>
              <a:t>flows</a:t>
            </a:r>
            <a:r>
              <a:rPr lang="pl-PL" sz="2800" dirty="0"/>
              <a:t> in </a:t>
            </a:r>
            <a:r>
              <a:rPr lang="pl-PL" sz="2800" dirty="0" err="1"/>
              <a:t>processes</a:t>
            </a:r>
            <a:endParaRPr lang="pl-PL" sz="2800" dirty="0"/>
          </a:p>
          <a:p>
            <a:r>
              <a:rPr lang="pl-PL" sz="2800" dirty="0" err="1"/>
              <a:t>Classes</a:t>
            </a:r>
            <a:r>
              <a:rPr lang="pl-PL" sz="2800" dirty="0"/>
              <a:t> - </a:t>
            </a:r>
            <a:r>
              <a:rPr lang="pl-PL" sz="2800" dirty="0" err="1"/>
              <a:t>used</a:t>
            </a:r>
            <a:r>
              <a:rPr lang="pl-PL" sz="2800" dirty="0"/>
              <a:t> to model data</a:t>
            </a:r>
          </a:p>
          <a:p>
            <a:pPr lvl="1"/>
            <a:r>
              <a:rPr lang="pl-PL" sz="2600" dirty="0" err="1"/>
              <a:t>objects</a:t>
            </a:r>
            <a:r>
              <a:rPr lang="pl-PL" sz="2600" dirty="0"/>
              <a:t> </a:t>
            </a:r>
            <a:r>
              <a:rPr lang="pl-PL" sz="2600" dirty="0" err="1"/>
              <a:t>based</a:t>
            </a:r>
            <a:r>
              <a:rPr lang="pl-PL" sz="2600" dirty="0"/>
              <a:t> on </a:t>
            </a:r>
            <a:r>
              <a:rPr lang="pl-PL" sz="2600" dirty="0" err="1"/>
              <a:t>those</a:t>
            </a:r>
            <a:r>
              <a:rPr lang="pl-PL" sz="2600" dirty="0"/>
              <a:t> </a:t>
            </a:r>
            <a:r>
              <a:rPr lang="pl-PL" sz="2600" dirty="0" err="1"/>
              <a:t>classes</a:t>
            </a:r>
            <a:r>
              <a:rPr lang="pl-PL" sz="2600" dirty="0"/>
              <a:t> </a:t>
            </a:r>
            <a:r>
              <a:rPr lang="pl-PL" sz="2600" dirty="0" err="1"/>
              <a:t>used</a:t>
            </a:r>
            <a:r>
              <a:rPr lang="pl-PL" sz="2600" dirty="0"/>
              <a:t> to model data </a:t>
            </a:r>
            <a:r>
              <a:rPr lang="pl-PL" sz="2600" dirty="0" err="1"/>
              <a:t>flows</a:t>
            </a:r>
            <a:r>
              <a:rPr lang="pl-PL" sz="2600" dirty="0"/>
              <a:t> on </a:t>
            </a:r>
            <a:r>
              <a:rPr lang="pl-PL" sz="2600" dirty="0" err="1"/>
              <a:t>activity</a:t>
            </a:r>
            <a:r>
              <a:rPr lang="pl-PL" sz="2600" dirty="0"/>
              <a:t> </a:t>
            </a:r>
            <a:r>
              <a:rPr lang="pl-PL" sz="2600" dirty="0" err="1"/>
              <a:t>diagrams</a:t>
            </a:r>
            <a:endParaRPr lang="pl-PL" sz="2600" dirty="0"/>
          </a:p>
          <a:p>
            <a:r>
              <a:rPr lang="pl-PL" sz="2800" dirty="0" err="1"/>
              <a:t>Package</a:t>
            </a:r>
            <a:r>
              <a:rPr lang="pl-PL" sz="2800" dirty="0"/>
              <a:t> </a:t>
            </a:r>
            <a:r>
              <a:rPr lang="pl-PL" sz="2800" dirty="0" err="1"/>
              <a:t>diagrams</a:t>
            </a:r>
            <a:r>
              <a:rPr lang="pl-PL" sz="2800" dirty="0"/>
              <a:t> - </a:t>
            </a:r>
            <a:r>
              <a:rPr lang="pl-PL" sz="2800" dirty="0" err="1"/>
              <a:t>used</a:t>
            </a:r>
            <a:r>
              <a:rPr lang="pl-PL" sz="2800" dirty="0"/>
              <a:t> to model </a:t>
            </a:r>
            <a:r>
              <a:rPr lang="pl-PL" sz="2800" dirty="0" err="1"/>
              <a:t>company</a:t>
            </a:r>
            <a:r>
              <a:rPr lang="pl-PL" sz="2800" dirty="0"/>
              <a:t> </a:t>
            </a:r>
            <a:r>
              <a:rPr lang="pl-PL" sz="2800" dirty="0" err="1"/>
              <a:t>structure</a:t>
            </a:r>
            <a:endParaRPr lang="pl-PL" sz="2800" dirty="0"/>
          </a:p>
          <a:p>
            <a:r>
              <a:rPr lang="pl-PL" sz="2800" dirty="0" err="1"/>
              <a:t>Actors</a:t>
            </a:r>
            <a:r>
              <a:rPr lang="pl-PL" sz="2800" dirty="0"/>
              <a:t> - hierarchy of </a:t>
            </a:r>
            <a:r>
              <a:rPr lang="pl-PL" sz="2800" dirty="0" err="1"/>
              <a:t>users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10186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models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Business </a:t>
            </a:r>
            <a:r>
              <a:rPr lang="pl-PL" sz="3200" dirty="0" err="1"/>
              <a:t>Use</a:t>
            </a:r>
            <a:r>
              <a:rPr lang="pl-PL" sz="3200" dirty="0"/>
              <a:t>-Case Model</a:t>
            </a:r>
          </a:p>
          <a:p>
            <a:pPr lvl="1"/>
            <a:r>
              <a:rPr lang="pl-PL" sz="2800" dirty="0" err="1"/>
              <a:t>shows</a:t>
            </a:r>
            <a:r>
              <a:rPr lang="pl-PL" sz="2800" dirty="0"/>
              <a:t> </a:t>
            </a:r>
            <a:r>
              <a:rPr lang="pl-PL" sz="2800" dirty="0" err="1"/>
              <a:t>goals</a:t>
            </a:r>
            <a:r>
              <a:rPr lang="pl-PL" sz="2800" dirty="0"/>
              <a:t> and </a:t>
            </a:r>
            <a:r>
              <a:rPr lang="pl-PL" sz="2800" dirty="0" err="1"/>
              <a:t>functions</a:t>
            </a:r>
            <a:r>
              <a:rPr lang="pl-PL" sz="2800" dirty="0"/>
              <a:t> in </a:t>
            </a:r>
            <a:r>
              <a:rPr lang="pl-PL" sz="2800" dirty="0" err="1"/>
              <a:t>organization</a:t>
            </a:r>
            <a:endParaRPr lang="pl-PL" sz="2800" dirty="0"/>
          </a:p>
          <a:p>
            <a:r>
              <a:rPr lang="pl-PL" sz="3200" dirty="0"/>
              <a:t>Business Analysis Model</a:t>
            </a:r>
          </a:p>
          <a:p>
            <a:pPr lvl="1"/>
            <a:r>
              <a:rPr lang="pl-PL" sz="2800" dirty="0" err="1"/>
              <a:t>description</a:t>
            </a:r>
            <a:r>
              <a:rPr lang="pl-PL" sz="2800" dirty="0"/>
              <a:t> of </a:t>
            </a:r>
            <a:r>
              <a:rPr lang="pl-PL" sz="2800" dirty="0" err="1"/>
              <a:t>behavior</a:t>
            </a:r>
            <a:r>
              <a:rPr lang="pl-PL" sz="2800" dirty="0"/>
              <a:t> of the </a:t>
            </a:r>
            <a:r>
              <a:rPr lang="pl-PL" sz="2800" dirty="0" err="1"/>
              <a:t>organization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61290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</a:t>
            </a:r>
            <a:r>
              <a:rPr lang="pl-PL" dirty="0" err="1"/>
              <a:t>Elements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50196" y="2052919"/>
            <a:ext cx="5897040" cy="2448125"/>
          </a:xfrm>
        </p:spPr>
        <p:txBody>
          <a:bodyPr>
            <a:normAutofit/>
          </a:bodyPr>
          <a:lstStyle/>
          <a:p>
            <a:r>
              <a:rPr lang="pl-PL" sz="3200" dirty="0"/>
              <a:t>Business </a:t>
            </a:r>
            <a:r>
              <a:rPr lang="pl-PL" sz="3200" dirty="0" err="1"/>
              <a:t>Actor</a:t>
            </a:r>
            <a:r>
              <a:rPr lang="pl-PL" sz="3200" dirty="0"/>
              <a:t> - </a:t>
            </a:r>
            <a:r>
              <a:rPr lang="pl-PL" sz="3200" dirty="0" err="1"/>
              <a:t>somebody</a:t>
            </a:r>
            <a:r>
              <a:rPr lang="pl-PL" sz="3200" dirty="0"/>
              <a:t> </a:t>
            </a:r>
            <a:r>
              <a:rPr lang="pl-PL" sz="3200" dirty="0" err="1"/>
              <a:t>or</a:t>
            </a:r>
            <a:r>
              <a:rPr lang="pl-PL" sz="3200" dirty="0"/>
              <a:t> </a:t>
            </a:r>
            <a:r>
              <a:rPr lang="pl-PL" sz="3200" dirty="0" err="1"/>
              <a:t>something</a:t>
            </a:r>
            <a:r>
              <a:rPr lang="pl-PL" sz="3200" dirty="0"/>
              <a:t> </a:t>
            </a:r>
            <a:r>
              <a:rPr lang="pl-PL" sz="3200" dirty="0" err="1"/>
              <a:t>interacting</a:t>
            </a:r>
            <a:r>
              <a:rPr lang="pl-PL" sz="3200" dirty="0"/>
              <a:t> with the </a:t>
            </a:r>
            <a:r>
              <a:rPr lang="pl-PL" sz="3200" dirty="0" err="1"/>
              <a:t>organization</a:t>
            </a:r>
            <a:endParaRPr lang="pl-PL" sz="3200" dirty="0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4134235" y="4700715"/>
            <a:ext cx="5897040" cy="1534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l-PL" sz="3200" dirty="0"/>
              <a:t>Business </a:t>
            </a:r>
            <a:r>
              <a:rPr lang="pl-PL" sz="3200" dirty="0" err="1"/>
              <a:t>Use</a:t>
            </a:r>
            <a:r>
              <a:rPr lang="pl-PL" sz="3200" dirty="0"/>
              <a:t> Case - business </a:t>
            </a:r>
            <a:r>
              <a:rPr lang="pl-PL" sz="3200" dirty="0" err="1"/>
              <a:t>activities</a:t>
            </a:r>
            <a:r>
              <a:rPr lang="pl-PL" sz="3200" dirty="0"/>
              <a:t> </a:t>
            </a:r>
            <a:r>
              <a:rPr lang="pl-PL" sz="3200" dirty="0" err="1"/>
              <a:t>undertaken</a:t>
            </a:r>
            <a:r>
              <a:rPr lang="pl-PL" sz="3200" dirty="0"/>
              <a:t> to </a:t>
            </a:r>
            <a:r>
              <a:rPr lang="pl-PL" sz="3200" dirty="0" err="1"/>
              <a:t>satisfy</a:t>
            </a:r>
            <a:r>
              <a:rPr lang="pl-PL" sz="3200" dirty="0"/>
              <a:t> </a:t>
            </a:r>
            <a:r>
              <a:rPr lang="pl-PL" sz="3200" dirty="0" err="1"/>
              <a:t>specific</a:t>
            </a:r>
            <a:r>
              <a:rPr lang="pl-PL" sz="3200" dirty="0"/>
              <a:t> </a:t>
            </a:r>
            <a:r>
              <a:rPr lang="pl-PL" sz="3200" dirty="0" err="1"/>
              <a:t>needs</a:t>
            </a:r>
            <a:r>
              <a:rPr lang="pl-PL" sz="3200" dirty="0"/>
              <a:t> of a business </a:t>
            </a:r>
            <a:r>
              <a:rPr lang="pl-PL" sz="3200" dirty="0" err="1"/>
              <a:t>actor</a:t>
            </a:r>
            <a:endParaRPr lang="pl-PL" sz="3200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25" y="2052919"/>
            <a:ext cx="1535003" cy="2401829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25" y="4736628"/>
            <a:ext cx="2215567" cy="149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8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</a:t>
            </a:r>
            <a:r>
              <a:rPr lang="pl-PL" dirty="0" err="1"/>
              <a:t>Elements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34172" y="2052919"/>
            <a:ext cx="6113064" cy="1981477"/>
          </a:xfrm>
        </p:spPr>
        <p:txBody>
          <a:bodyPr>
            <a:noAutofit/>
          </a:bodyPr>
          <a:lstStyle/>
          <a:p>
            <a:r>
              <a:rPr lang="pl-PL" sz="2400" dirty="0"/>
              <a:t>Business </a:t>
            </a:r>
            <a:r>
              <a:rPr lang="pl-PL" sz="2400" dirty="0" err="1"/>
              <a:t>Goal</a:t>
            </a:r>
            <a:r>
              <a:rPr lang="pl-PL" sz="2400" dirty="0"/>
              <a:t> - </a:t>
            </a:r>
            <a:r>
              <a:rPr lang="pl-PL" sz="2400" dirty="0" err="1"/>
              <a:t>represents</a:t>
            </a:r>
            <a:r>
              <a:rPr lang="pl-PL" sz="2400" dirty="0"/>
              <a:t> </a:t>
            </a:r>
            <a:r>
              <a:rPr lang="pl-PL" sz="2400" dirty="0" err="1"/>
              <a:t>requirements</a:t>
            </a:r>
            <a:r>
              <a:rPr lang="pl-PL" sz="2400" dirty="0"/>
              <a:t> </a:t>
            </a:r>
            <a:r>
              <a:rPr lang="pl-PL" sz="2400" dirty="0" err="1"/>
              <a:t>that</a:t>
            </a:r>
            <a:r>
              <a:rPr lang="pl-PL" sz="2400" dirty="0"/>
              <a:t> </a:t>
            </a:r>
            <a:r>
              <a:rPr lang="pl-PL" sz="2400" dirty="0" err="1"/>
              <a:t>have</a:t>
            </a:r>
            <a:r>
              <a:rPr lang="pl-PL" sz="2400" dirty="0"/>
              <a:t> to be </a:t>
            </a:r>
            <a:r>
              <a:rPr lang="pl-PL" sz="2400" dirty="0" err="1"/>
              <a:t>fulfilled</a:t>
            </a:r>
            <a:r>
              <a:rPr lang="pl-PL" sz="2400" dirty="0"/>
              <a:t> by the </a:t>
            </a:r>
            <a:r>
              <a:rPr lang="pl-PL" sz="2400" dirty="0" err="1"/>
              <a:t>organization</a:t>
            </a:r>
            <a:r>
              <a:rPr lang="pl-PL" sz="2400" dirty="0"/>
              <a:t>; </a:t>
            </a:r>
            <a:r>
              <a:rPr lang="pl-PL" sz="2400" dirty="0" err="1"/>
              <a:t>value</a:t>
            </a:r>
            <a:r>
              <a:rPr lang="pl-PL" sz="2400" dirty="0"/>
              <a:t> </a:t>
            </a:r>
            <a:r>
              <a:rPr lang="pl-PL" sz="2400" dirty="0" err="1"/>
              <a:t>that</a:t>
            </a:r>
            <a:r>
              <a:rPr lang="pl-PL" sz="2400" dirty="0"/>
              <a:t> </a:t>
            </a:r>
            <a:r>
              <a:rPr lang="pl-PL" sz="2400" dirty="0" err="1"/>
              <a:t>can</a:t>
            </a:r>
            <a:r>
              <a:rPr lang="pl-PL" sz="2400" dirty="0"/>
              <a:t> be </a:t>
            </a:r>
            <a:r>
              <a:rPr lang="pl-PL" sz="2400" dirty="0" err="1"/>
              <a:t>measured</a:t>
            </a:r>
            <a:r>
              <a:rPr lang="pl-PL" sz="2400" dirty="0"/>
              <a:t> in the </a:t>
            </a:r>
            <a:r>
              <a:rPr lang="pl-PL" sz="2400" dirty="0" err="1"/>
              <a:t>organization</a:t>
            </a:r>
            <a:endParaRPr lang="pl-PL" sz="2400" dirty="0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3934172" y="4771819"/>
            <a:ext cx="6113064" cy="1476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l-PL" sz="2400" dirty="0"/>
              <a:t>Business </a:t>
            </a:r>
            <a:r>
              <a:rPr lang="pl-PL" sz="2400" dirty="0" err="1"/>
              <a:t>Event</a:t>
            </a:r>
            <a:r>
              <a:rPr lang="pl-PL" sz="2400" dirty="0"/>
              <a:t> - </a:t>
            </a:r>
            <a:r>
              <a:rPr lang="pl-PL" sz="2400" dirty="0" err="1"/>
              <a:t>important</a:t>
            </a:r>
            <a:r>
              <a:rPr lang="pl-PL" sz="2400" dirty="0"/>
              <a:t> </a:t>
            </a:r>
            <a:r>
              <a:rPr lang="pl-PL" sz="2400" dirty="0" err="1"/>
              <a:t>event</a:t>
            </a:r>
            <a:r>
              <a:rPr lang="pl-PL" sz="2400" dirty="0"/>
              <a:t> </a:t>
            </a:r>
            <a:r>
              <a:rPr lang="pl-PL" sz="2400" dirty="0" err="1"/>
              <a:t>that</a:t>
            </a:r>
            <a:r>
              <a:rPr lang="pl-PL" sz="2400" dirty="0"/>
              <a:t> </a:t>
            </a:r>
            <a:r>
              <a:rPr lang="pl-PL" sz="2400" dirty="0" err="1"/>
              <a:t>requires</a:t>
            </a:r>
            <a:r>
              <a:rPr lang="pl-PL" sz="2400" dirty="0"/>
              <a:t> </a:t>
            </a:r>
            <a:r>
              <a:rPr lang="pl-PL" sz="2400" dirty="0" err="1"/>
              <a:t>undertaking</a:t>
            </a:r>
            <a:r>
              <a:rPr lang="pl-PL" sz="2400" dirty="0"/>
              <a:t> </a:t>
            </a:r>
            <a:r>
              <a:rPr lang="pl-PL" sz="2400" dirty="0" err="1"/>
              <a:t>an</a:t>
            </a:r>
            <a:r>
              <a:rPr lang="pl-PL" sz="2400" dirty="0"/>
              <a:t> </a:t>
            </a:r>
            <a:r>
              <a:rPr lang="pl-PL" sz="2400" dirty="0" err="1"/>
              <a:t>action</a:t>
            </a:r>
            <a:endParaRPr lang="pl-PL" sz="2400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3" y="2052918"/>
            <a:ext cx="1704053" cy="2240159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3" y="4771819"/>
            <a:ext cx="2158730" cy="13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8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</a:t>
            </a:r>
            <a:r>
              <a:rPr lang="pl-PL" dirty="0" err="1"/>
              <a:t>Elements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854052" y="2052919"/>
            <a:ext cx="7193184" cy="1592105"/>
          </a:xfrm>
        </p:spPr>
        <p:txBody>
          <a:bodyPr>
            <a:normAutofit/>
          </a:bodyPr>
          <a:lstStyle/>
          <a:p>
            <a:r>
              <a:rPr lang="pl-PL" sz="2800" dirty="0"/>
              <a:t>Business </a:t>
            </a:r>
            <a:r>
              <a:rPr lang="pl-PL" sz="2800" dirty="0" err="1"/>
              <a:t>Entity</a:t>
            </a:r>
            <a:r>
              <a:rPr lang="pl-PL" sz="2800" dirty="0"/>
              <a:t> - </a:t>
            </a:r>
            <a:r>
              <a:rPr lang="pl-PL" sz="2800" dirty="0" err="1"/>
              <a:t>represents</a:t>
            </a:r>
            <a:r>
              <a:rPr lang="pl-PL" sz="2800" dirty="0"/>
              <a:t> </a:t>
            </a:r>
            <a:r>
              <a:rPr lang="pl-PL" sz="2800" dirty="0" err="1"/>
              <a:t>important</a:t>
            </a:r>
            <a:r>
              <a:rPr lang="pl-PL" sz="2800" dirty="0"/>
              <a:t>, </a:t>
            </a:r>
            <a:r>
              <a:rPr lang="pl-PL" sz="2800" dirty="0" err="1"/>
              <a:t>persistent</a:t>
            </a:r>
            <a:r>
              <a:rPr lang="pl-PL" sz="2800" dirty="0"/>
              <a:t> data </a:t>
            </a:r>
            <a:r>
              <a:rPr lang="pl-PL" sz="2800" dirty="0" err="1"/>
              <a:t>managed</a:t>
            </a:r>
            <a:r>
              <a:rPr lang="pl-PL" sz="2800" dirty="0"/>
              <a:t> by business </a:t>
            </a:r>
            <a:r>
              <a:rPr lang="pl-PL" sz="2800" dirty="0" err="1"/>
              <a:t>actors</a:t>
            </a:r>
            <a:r>
              <a:rPr lang="pl-PL" sz="2800" dirty="0"/>
              <a:t> </a:t>
            </a:r>
            <a:r>
              <a:rPr lang="pl-PL" sz="2800" dirty="0" err="1"/>
              <a:t>or</a:t>
            </a:r>
            <a:r>
              <a:rPr lang="pl-PL" sz="2800" dirty="0"/>
              <a:t> </a:t>
            </a:r>
            <a:r>
              <a:rPr lang="pl-PL" sz="2800" dirty="0" err="1"/>
              <a:t>workers</a:t>
            </a:r>
            <a:endParaRPr lang="pl-PL" sz="2800" dirty="0"/>
          </a:p>
          <a:p>
            <a:pPr marL="0" indent="0">
              <a:buNone/>
            </a:pPr>
            <a:endParaRPr lang="pl-PL" sz="2800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3" y="4150659"/>
            <a:ext cx="1536508" cy="1701587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3" y="2052919"/>
            <a:ext cx="1079365" cy="1206349"/>
          </a:xfrm>
          <a:prstGeom prst="rect">
            <a:avLst/>
          </a:prstGeom>
        </p:spPr>
      </p:pic>
      <p:sp>
        <p:nvSpPr>
          <p:cNvPr id="12" name="Symbol zastępczy zawartości 2"/>
          <p:cNvSpPr txBox="1">
            <a:spLocks/>
          </p:cNvSpPr>
          <p:nvPr/>
        </p:nvSpPr>
        <p:spPr>
          <a:xfrm>
            <a:off x="2849923" y="4150659"/>
            <a:ext cx="7193184" cy="159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l-PL" sz="2800" dirty="0"/>
              <a:t>Business </a:t>
            </a:r>
            <a:r>
              <a:rPr lang="pl-PL" sz="2800" dirty="0" err="1"/>
              <a:t>Worker</a:t>
            </a:r>
            <a:r>
              <a:rPr lang="pl-PL" sz="2800" dirty="0"/>
              <a:t> - </a:t>
            </a:r>
            <a:r>
              <a:rPr lang="pl-PL" sz="2800" dirty="0" err="1"/>
              <a:t>abstract</a:t>
            </a:r>
            <a:r>
              <a:rPr lang="pl-PL" sz="2800" dirty="0"/>
              <a:t> </a:t>
            </a:r>
            <a:r>
              <a:rPr lang="pl-PL" sz="2800" dirty="0" err="1"/>
              <a:t>entity</a:t>
            </a:r>
            <a:r>
              <a:rPr lang="pl-PL" sz="2800" dirty="0"/>
              <a:t> </a:t>
            </a:r>
            <a:r>
              <a:rPr lang="pl-PL" sz="2800" dirty="0" err="1"/>
              <a:t>representing</a:t>
            </a:r>
            <a:r>
              <a:rPr lang="pl-PL" sz="2800" dirty="0"/>
              <a:t> a role in </a:t>
            </a:r>
            <a:r>
              <a:rPr lang="pl-PL" sz="2800" dirty="0" err="1"/>
              <a:t>execution</a:t>
            </a:r>
            <a:r>
              <a:rPr lang="pl-PL" sz="2800" dirty="0"/>
              <a:t> of the business </a:t>
            </a:r>
            <a:r>
              <a:rPr lang="pl-PL" sz="2800" dirty="0" err="1"/>
              <a:t>use</a:t>
            </a:r>
            <a:r>
              <a:rPr lang="pl-PL" sz="2800" dirty="0"/>
              <a:t> </a:t>
            </a:r>
            <a:r>
              <a:rPr lang="pl-PL" sz="2800" dirty="0" err="1"/>
              <a:t>case</a:t>
            </a:r>
            <a:endParaRPr lang="pl-PL" sz="2800" dirty="0"/>
          </a:p>
          <a:p>
            <a:pPr marL="0" indent="0">
              <a:buFont typeface="Wingdings 3" charset="2"/>
              <a:buNone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60937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</a:t>
            </a:r>
            <a:r>
              <a:rPr lang="pl-PL" dirty="0" err="1"/>
              <a:t>Elements</a:t>
            </a:r>
            <a:endParaRPr lang="pl-PL" dirty="0"/>
          </a:p>
        </p:txBody>
      </p:sp>
      <p:sp>
        <p:nvSpPr>
          <p:cNvPr id="4" name="Symbol zastępczy zawartości 2"/>
          <p:cNvSpPr>
            <a:spLocks noGrp="1"/>
          </p:cNvSpPr>
          <p:nvPr>
            <p:ph idx="1"/>
          </p:nvPr>
        </p:nvSpPr>
        <p:spPr>
          <a:xfrm>
            <a:off x="2854052" y="2052919"/>
            <a:ext cx="7193184" cy="1592105"/>
          </a:xfrm>
        </p:spPr>
        <p:txBody>
          <a:bodyPr>
            <a:normAutofit/>
          </a:bodyPr>
          <a:lstStyle/>
          <a:p>
            <a:r>
              <a:rPr lang="pl-PL" sz="2800" dirty="0"/>
              <a:t>Business </a:t>
            </a:r>
            <a:r>
              <a:rPr lang="pl-PL" sz="2800" dirty="0" err="1"/>
              <a:t>Package</a:t>
            </a:r>
            <a:r>
              <a:rPr lang="pl-PL" sz="2800" dirty="0"/>
              <a:t>/Business System - </a:t>
            </a:r>
            <a:r>
              <a:rPr lang="pl-PL" sz="2800" dirty="0" err="1"/>
              <a:t>container</a:t>
            </a:r>
            <a:r>
              <a:rPr lang="pl-PL" sz="2800" dirty="0"/>
              <a:t> </a:t>
            </a:r>
            <a:r>
              <a:rPr lang="pl-PL" sz="2800" dirty="0" err="1"/>
              <a:t>grouping</a:t>
            </a:r>
            <a:r>
              <a:rPr lang="pl-PL" sz="2800" dirty="0"/>
              <a:t> </a:t>
            </a:r>
            <a:r>
              <a:rPr lang="pl-PL" sz="2800" dirty="0" err="1"/>
              <a:t>roles</a:t>
            </a:r>
            <a:r>
              <a:rPr lang="pl-PL" sz="2800" dirty="0"/>
              <a:t>, </a:t>
            </a:r>
            <a:r>
              <a:rPr lang="pl-PL" sz="2800" dirty="0" err="1"/>
              <a:t>resources</a:t>
            </a:r>
            <a:r>
              <a:rPr lang="pl-PL" sz="2800" dirty="0"/>
              <a:t>, BP </a:t>
            </a:r>
            <a:r>
              <a:rPr lang="pl-PL" sz="2800" dirty="0" err="1"/>
              <a:t>definitions</a:t>
            </a:r>
            <a:endParaRPr lang="pl-PL" sz="2800" dirty="0"/>
          </a:p>
          <a:p>
            <a:pPr marL="0" indent="0">
              <a:buNone/>
            </a:pPr>
            <a:endParaRPr lang="pl-PL" sz="2800" dirty="0"/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2849923" y="4150659"/>
            <a:ext cx="7193184" cy="159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l-PL" sz="2800" dirty="0"/>
              <a:t>Business </a:t>
            </a:r>
            <a:r>
              <a:rPr lang="pl-PL" sz="2800" dirty="0" err="1"/>
              <a:t>Use</a:t>
            </a:r>
            <a:r>
              <a:rPr lang="pl-PL" sz="2800" dirty="0"/>
              <a:t> Case </a:t>
            </a:r>
            <a:r>
              <a:rPr lang="pl-PL" sz="2800" dirty="0" err="1"/>
              <a:t>Realization</a:t>
            </a:r>
            <a:r>
              <a:rPr lang="pl-PL" sz="2800" dirty="0"/>
              <a:t> - </a:t>
            </a:r>
            <a:r>
              <a:rPr lang="pl-PL" sz="2800" dirty="0" err="1"/>
              <a:t>implementation</a:t>
            </a:r>
            <a:r>
              <a:rPr lang="pl-PL" sz="2800" dirty="0"/>
              <a:t> of a Business </a:t>
            </a:r>
            <a:r>
              <a:rPr lang="pl-PL" sz="2800" dirty="0" err="1"/>
              <a:t>Use</a:t>
            </a:r>
            <a:r>
              <a:rPr lang="pl-PL" sz="2800" dirty="0"/>
              <a:t> Case</a:t>
            </a:r>
          </a:p>
          <a:p>
            <a:pPr marL="0" indent="0">
              <a:buFont typeface="Wingdings 3" charset="2"/>
              <a:buNone/>
            </a:pPr>
            <a:endParaRPr lang="pl-PL" sz="2800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3" y="4150659"/>
            <a:ext cx="1638095" cy="107936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2" y="2052919"/>
            <a:ext cx="1765079" cy="13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0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Business </a:t>
            </a:r>
            <a:r>
              <a:rPr lang="pl-PL" dirty="0" err="1"/>
              <a:t>Use</a:t>
            </a:r>
            <a:r>
              <a:rPr lang="pl-PL" dirty="0"/>
              <a:t> Case Model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132" y="1161022"/>
            <a:ext cx="5400600" cy="5573765"/>
          </a:xfrm>
        </p:spPr>
      </p:pic>
    </p:spTree>
    <p:extLst>
      <p:ext uri="{BB962C8B-B14F-4D97-AF65-F5344CB8AC3E}">
        <p14:creationId xmlns:p14="http://schemas.microsoft.com/office/powerpoint/2010/main" val="313983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dirty="0" err="1"/>
              <a:t>Why</a:t>
            </a:r>
            <a:r>
              <a:rPr lang="pl-PL" sz="3600" dirty="0"/>
              <a:t> model software?</a:t>
            </a:r>
          </a:p>
          <a:p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159981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Component Diagram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1165015"/>
            <a:ext cx="6840760" cy="543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4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Business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cases</a:t>
            </a:r>
            <a:r>
              <a:rPr lang="pl-PL" dirty="0"/>
              <a:t> </a:t>
            </a:r>
            <a:r>
              <a:rPr lang="pl-PL" dirty="0" err="1"/>
              <a:t>descriptions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Name</a:t>
            </a:r>
            <a:endParaRPr lang="pl-PL" dirty="0"/>
          </a:p>
          <a:p>
            <a:r>
              <a:rPr lang="pl-PL" dirty="0" err="1"/>
              <a:t>Short</a:t>
            </a:r>
            <a:r>
              <a:rPr lang="pl-PL" dirty="0"/>
              <a:t> </a:t>
            </a:r>
            <a:r>
              <a:rPr lang="pl-PL" dirty="0" err="1"/>
              <a:t>description</a:t>
            </a:r>
            <a:endParaRPr lang="pl-PL" dirty="0"/>
          </a:p>
          <a:p>
            <a:r>
              <a:rPr lang="pl-PL" dirty="0" err="1"/>
              <a:t>Goals</a:t>
            </a:r>
            <a:endParaRPr lang="pl-PL" dirty="0"/>
          </a:p>
          <a:p>
            <a:r>
              <a:rPr lang="pl-PL" dirty="0"/>
              <a:t>Value (</a:t>
            </a:r>
            <a:r>
              <a:rPr lang="pl-PL" dirty="0" err="1"/>
              <a:t>benefits</a:t>
            </a:r>
            <a:r>
              <a:rPr lang="pl-PL" dirty="0"/>
              <a:t>)</a:t>
            </a:r>
          </a:p>
          <a:p>
            <a:r>
              <a:rPr lang="pl-PL" dirty="0" err="1"/>
              <a:t>Scenarios</a:t>
            </a:r>
            <a:endParaRPr lang="pl-PL" dirty="0"/>
          </a:p>
          <a:p>
            <a:r>
              <a:rPr lang="pl-PL" dirty="0"/>
              <a:t>Special </a:t>
            </a:r>
            <a:r>
              <a:rPr lang="pl-PL" dirty="0" err="1"/>
              <a:t>requirements</a:t>
            </a:r>
            <a:endParaRPr lang="pl-PL" dirty="0"/>
          </a:p>
          <a:p>
            <a:r>
              <a:rPr lang="pl-PL" dirty="0"/>
              <a:t>Extension </a:t>
            </a:r>
            <a:r>
              <a:rPr lang="pl-PL" dirty="0" err="1"/>
              <a:t>points</a:t>
            </a:r>
            <a:endParaRPr lang="pl-PL" dirty="0"/>
          </a:p>
          <a:p>
            <a:r>
              <a:rPr lang="pl-PL" dirty="0" err="1"/>
              <a:t>Dependencies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9080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Business </a:t>
            </a:r>
            <a:r>
              <a:rPr lang="pl-PL" dirty="0" err="1"/>
              <a:t>Use</a:t>
            </a:r>
            <a:r>
              <a:rPr lang="pl-PL" dirty="0"/>
              <a:t> Case Model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521" y="1152983"/>
            <a:ext cx="6045117" cy="5407021"/>
          </a:xfrm>
        </p:spPr>
      </p:pic>
    </p:spTree>
    <p:extLst>
      <p:ext uri="{BB962C8B-B14F-4D97-AF65-F5344CB8AC3E}">
        <p14:creationId xmlns:p14="http://schemas.microsoft.com/office/powerpoint/2010/main" val="340746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Business </a:t>
            </a:r>
            <a:r>
              <a:rPr lang="pl-PL" dirty="0" err="1"/>
              <a:t>Use</a:t>
            </a:r>
            <a:r>
              <a:rPr lang="pl-PL" dirty="0"/>
              <a:t> Case Model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796" y="1129664"/>
            <a:ext cx="5112567" cy="5564834"/>
          </a:xfrm>
        </p:spPr>
      </p:pic>
    </p:spTree>
    <p:extLst>
      <p:ext uri="{BB962C8B-B14F-4D97-AF65-F5344CB8AC3E}">
        <p14:creationId xmlns:p14="http://schemas.microsoft.com/office/powerpoint/2010/main" val="264961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Business </a:t>
            </a:r>
            <a:r>
              <a:rPr lang="pl-PL" dirty="0" err="1"/>
              <a:t>analysis</a:t>
            </a:r>
            <a:r>
              <a:rPr lang="pl-PL" dirty="0"/>
              <a:t> model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/>
              <a:t>Contains</a:t>
            </a:r>
            <a:r>
              <a:rPr lang="pl-PL" sz="2800" dirty="0"/>
              <a:t> </a:t>
            </a:r>
          </a:p>
          <a:p>
            <a:pPr lvl="1"/>
            <a:r>
              <a:rPr lang="pl-PL" sz="2400" dirty="0"/>
              <a:t>business </a:t>
            </a:r>
            <a:r>
              <a:rPr lang="pl-PL" sz="2400" dirty="0" err="1"/>
              <a:t>entities</a:t>
            </a:r>
            <a:endParaRPr lang="pl-PL" sz="2400" dirty="0"/>
          </a:p>
          <a:p>
            <a:pPr lvl="1"/>
            <a:r>
              <a:rPr lang="pl-PL" sz="2400" dirty="0"/>
              <a:t>business </a:t>
            </a:r>
            <a:r>
              <a:rPr lang="pl-PL" sz="2400" dirty="0" err="1"/>
              <a:t>workers</a:t>
            </a:r>
            <a:endParaRPr lang="pl-PL" sz="2400" dirty="0"/>
          </a:p>
          <a:p>
            <a:pPr lvl="1"/>
            <a:r>
              <a:rPr lang="pl-PL" sz="2400" dirty="0" err="1"/>
              <a:t>relationships</a:t>
            </a:r>
            <a:endParaRPr lang="pl-PL" sz="2400" dirty="0"/>
          </a:p>
          <a:p>
            <a:r>
              <a:rPr lang="pl-PL" sz="2800" dirty="0" err="1"/>
              <a:t>Shown</a:t>
            </a:r>
            <a:r>
              <a:rPr lang="pl-PL" sz="2800" dirty="0"/>
              <a:t> </a:t>
            </a:r>
            <a:r>
              <a:rPr lang="pl-PL" sz="2800" dirty="0" err="1"/>
              <a:t>using</a:t>
            </a:r>
            <a:endParaRPr lang="pl-PL" sz="2800" dirty="0"/>
          </a:p>
          <a:p>
            <a:pPr lvl="1"/>
            <a:r>
              <a:rPr lang="pl-PL" sz="2400" dirty="0" err="1"/>
              <a:t>class</a:t>
            </a:r>
            <a:r>
              <a:rPr lang="pl-PL" sz="2400" dirty="0"/>
              <a:t> </a:t>
            </a:r>
            <a:r>
              <a:rPr lang="pl-PL" sz="2400" dirty="0" err="1"/>
              <a:t>diagrams</a:t>
            </a:r>
            <a:endParaRPr lang="pl-PL" sz="2400" dirty="0"/>
          </a:p>
          <a:p>
            <a:pPr lvl="1"/>
            <a:r>
              <a:rPr lang="pl-PL" sz="2400" dirty="0" err="1"/>
              <a:t>activity</a:t>
            </a:r>
            <a:r>
              <a:rPr lang="pl-PL" sz="2400" dirty="0"/>
              <a:t> </a:t>
            </a:r>
            <a:r>
              <a:rPr lang="pl-PL" sz="2400" dirty="0" err="1"/>
              <a:t>diagrams</a:t>
            </a:r>
            <a:endParaRPr lang="pl-PL" sz="2400" dirty="0"/>
          </a:p>
          <a:p>
            <a:pPr lvl="1"/>
            <a:r>
              <a:rPr lang="pl-PL" sz="2400" dirty="0" err="1"/>
              <a:t>sequence</a:t>
            </a:r>
            <a:r>
              <a:rPr lang="pl-PL" sz="2400" dirty="0"/>
              <a:t> </a:t>
            </a:r>
            <a:r>
              <a:rPr lang="pl-PL" sz="2400" dirty="0" err="1"/>
              <a:t>diagrams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58498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Business </a:t>
            </a:r>
            <a:r>
              <a:rPr lang="pl-PL" dirty="0" err="1"/>
              <a:t>analysis</a:t>
            </a:r>
            <a:r>
              <a:rPr lang="pl-PL" dirty="0"/>
              <a:t> model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676" y="1152983"/>
            <a:ext cx="7272808" cy="5578793"/>
          </a:xfrm>
        </p:spPr>
      </p:pic>
    </p:spTree>
    <p:extLst>
      <p:ext uri="{BB962C8B-B14F-4D97-AF65-F5344CB8AC3E}">
        <p14:creationId xmlns:p14="http://schemas.microsoft.com/office/powerpoint/2010/main" val="273353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Business </a:t>
            </a:r>
            <a:r>
              <a:rPr lang="pl-PL" dirty="0" err="1"/>
              <a:t>analysis</a:t>
            </a:r>
            <a:r>
              <a:rPr lang="pl-PL" dirty="0"/>
              <a:t> model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92" y="1129664"/>
            <a:ext cx="6984776" cy="5598094"/>
          </a:xfrm>
        </p:spPr>
      </p:pic>
    </p:spTree>
    <p:extLst>
      <p:ext uri="{BB962C8B-B14F-4D97-AF65-F5344CB8AC3E}">
        <p14:creationId xmlns:p14="http://schemas.microsoft.com/office/powerpoint/2010/main" val="375628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Construction of business </a:t>
            </a:r>
            <a:r>
              <a:rPr lang="pl-PL" dirty="0" err="1"/>
              <a:t>models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common</a:t>
            </a:r>
            <a:r>
              <a:rPr lang="pl-PL" dirty="0"/>
              <a:t> business </a:t>
            </a:r>
            <a:r>
              <a:rPr lang="pl-PL" dirty="0" err="1"/>
              <a:t>glossary</a:t>
            </a:r>
            <a:endParaRPr lang="pl-PL" dirty="0"/>
          </a:p>
          <a:p>
            <a:r>
              <a:rPr lang="pl-PL" dirty="0" err="1"/>
              <a:t>Create</a:t>
            </a:r>
            <a:r>
              <a:rPr lang="pl-PL" dirty="0"/>
              <a:t> business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case</a:t>
            </a:r>
            <a:r>
              <a:rPr lang="pl-PL" dirty="0"/>
              <a:t> model</a:t>
            </a:r>
          </a:p>
          <a:p>
            <a:pPr lvl="1"/>
            <a:r>
              <a:rPr lang="pl-PL" b="1" dirty="0" err="1"/>
              <a:t>find</a:t>
            </a:r>
            <a:r>
              <a:rPr lang="pl-PL" b="1" dirty="0"/>
              <a:t> business </a:t>
            </a:r>
            <a:r>
              <a:rPr lang="pl-PL" b="1" dirty="0" err="1"/>
              <a:t>actors</a:t>
            </a:r>
            <a:r>
              <a:rPr lang="pl-PL" b="1" dirty="0"/>
              <a:t> and </a:t>
            </a:r>
            <a:r>
              <a:rPr lang="pl-PL" b="1" dirty="0" err="1"/>
              <a:t>use</a:t>
            </a:r>
            <a:r>
              <a:rPr lang="pl-PL" b="1" dirty="0"/>
              <a:t> </a:t>
            </a:r>
            <a:r>
              <a:rPr lang="pl-PL" b="1" dirty="0" err="1"/>
              <a:t>cases</a:t>
            </a:r>
            <a:endParaRPr lang="pl-PL" b="1" dirty="0"/>
          </a:p>
          <a:p>
            <a:pPr lvl="1"/>
            <a:r>
              <a:rPr lang="pl-PL" b="1" dirty="0" err="1"/>
              <a:t>create</a:t>
            </a:r>
            <a:r>
              <a:rPr lang="pl-PL" b="1" dirty="0"/>
              <a:t> business </a:t>
            </a:r>
            <a:r>
              <a:rPr lang="pl-PL" b="1" dirty="0" err="1"/>
              <a:t>case</a:t>
            </a:r>
            <a:r>
              <a:rPr lang="pl-PL" b="1" dirty="0"/>
              <a:t> diagram</a:t>
            </a:r>
          </a:p>
          <a:p>
            <a:pPr lvl="1"/>
            <a:r>
              <a:rPr lang="pl-PL" dirty="0" err="1"/>
              <a:t>define</a:t>
            </a:r>
            <a:r>
              <a:rPr lang="pl-PL" dirty="0"/>
              <a:t> </a:t>
            </a:r>
            <a:r>
              <a:rPr lang="pl-PL" dirty="0" err="1"/>
              <a:t>workflow</a:t>
            </a:r>
            <a:r>
              <a:rPr lang="pl-PL" dirty="0"/>
              <a:t> </a:t>
            </a:r>
            <a:r>
              <a:rPr lang="pl-PL" dirty="0" err="1"/>
              <a:t>details</a:t>
            </a:r>
            <a:endParaRPr lang="pl-PL" dirty="0"/>
          </a:p>
          <a:p>
            <a:r>
              <a:rPr lang="pl-PL" dirty="0" err="1"/>
              <a:t>Define</a:t>
            </a:r>
            <a:r>
              <a:rPr lang="pl-PL" dirty="0"/>
              <a:t> business service </a:t>
            </a:r>
            <a:r>
              <a:rPr lang="pl-PL" dirty="0" err="1"/>
              <a:t>priorities</a:t>
            </a:r>
            <a:endParaRPr lang="pl-PL" dirty="0"/>
          </a:p>
          <a:p>
            <a:r>
              <a:rPr lang="pl-PL" dirty="0" err="1"/>
              <a:t>Create</a:t>
            </a:r>
            <a:r>
              <a:rPr lang="pl-PL" dirty="0"/>
              <a:t> business </a:t>
            </a:r>
            <a:r>
              <a:rPr lang="pl-PL" dirty="0" err="1"/>
              <a:t>entity</a:t>
            </a:r>
            <a:r>
              <a:rPr lang="pl-PL" dirty="0"/>
              <a:t> model (</a:t>
            </a:r>
            <a:r>
              <a:rPr lang="pl-PL" dirty="0" err="1"/>
              <a:t>analysis</a:t>
            </a:r>
            <a:r>
              <a:rPr lang="pl-PL" dirty="0"/>
              <a:t> model)</a:t>
            </a:r>
          </a:p>
          <a:p>
            <a:pPr lvl="1"/>
            <a:r>
              <a:rPr lang="pl-PL" b="1" dirty="0" err="1"/>
              <a:t>identify</a:t>
            </a:r>
            <a:r>
              <a:rPr lang="pl-PL" b="1" dirty="0"/>
              <a:t> business </a:t>
            </a:r>
            <a:r>
              <a:rPr lang="pl-PL" b="1" dirty="0" err="1"/>
              <a:t>entities</a:t>
            </a:r>
            <a:r>
              <a:rPr lang="pl-PL" b="1" dirty="0"/>
              <a:t> and </a:t>
            </a:r>
            <a:r>
              <a:rPr lang="pl-PL" b="1" dirty="0" err="1"/>
              <a:t>workers</a:t>
            </a:r>
            <a:endParaRPr lang="pl-PL" b="1" dirty="0"/>
          </a:p>
          <a:p>
            <a:pPr lvl="1"/>
            <a:r>
              <a:rPr lang="pl-PL" b="1" dirty="0" err="1"/>
              <a:t>describe</a:t>
            </a:r>
            <a:r>
              <a:rPr lang="pl-PL" b="1" dirty="0"/>
              <a:t> </a:t>
            </a:r>
            <a:r>
              <a:rPr lang="pl-PL" b="1" dirty="0" err="1"/>
              <a:t>their</a:t>
            </a:r>
            <a:r>
              <a:rPr lang="pl-PL" b="1" dirty="0"/>
              <a:t> </a:t>
            </a:r>
            <a:r>
              <a:rPr lang="pl-PL" b="1" dirty="0" err="1"/>
              <a:t>cooperation</a:t>
            </a:r>
            <a:endParaRPr lang="pl-PL" b="1" dirty="0"/>
          </a:p>
          <a:p>
            <a:pPr lvl="1"/>
            <a:r>
              <a:rPr lang="pl-PL" dirty="0" err="1"/>
              <a:t>create</a:t>
            </a:r>
            <a:r>
              <a:rPr lang="pl-PL" dirty="0"/>
              <a:t> business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/>
              <a:t>realizations</a:t>
            </a:r>
            <a:r>
              <a:rPr lang="pl-PL" dirty="0"/>
              <a:t> for </a:t>
            </a:r>
            <a:r>
              <a:rPr lang="pl-PL" dirty="0" err="1"/>
              <a:t>each</a:t>
            </a:r>
            <a:r>
              <a:rPr lang="pl-PL" dirty="0"/>
              <a:t> business </a:t>
            </a:r>
            <a:r>
              <a:rPr lang="pl-PL" dirty="0" err="1"/>
              <a:t>case</a:t>
            </a:r>
            <a:endParaRPr lang="pl-PL" dirty="0"/>
          </a:p>
          <a:p>
            <a:r>
              <a:rPr lang="pl-PL" dirty="0" err="1"/>
              <a:t>Tie</a:t>
            </a:r>
            <a:r>
              <a:rPr lang="pl-PL" dirty="0"/>
              <a:t> business </a:t>
            </a:r>
            <a:r>
              <a:rPr lang="pl-PL" dirty="0" err="1"/>
              <a:t>requirements</a:t>
            </a:r>
            <a:r>
              <a:rPr lang="pl-PL" dirty="0"/>
              <a:t> to system </a:t>
            </a:r>
            <a:r>
              <a:rPr lang="pl-PL" dirty="0" err="1"/>
              <a:t>requirements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157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Business </a:t>
            </a:r>
            <a:r>
              <a:rPr lang="pl-PL" dirty="0" err="1"/>
              <a:t>analysis</a:t>
            </a:r>
            <a:r>
              <a:rPr lang="pl-PL" dirty="0"/>
              <a:t> model - Business </a:t>
            </a:r>
            <a:r>
              <a:rPr lang="pl-PL" dirty="0" err="1"/>
              <a:t>Package</a:t>
            </a:r>
            <a:r>
              <a:rPr lang="pl-PL" dirty="0"/>
              <a:t> Diagram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772" y="2052638"/>
            <a:ext cx="5729057" cy="4195762"/>
          </a:xfrm>
        </p:spPr>
      </p:pic>
    </p:spTree>
    <p:extLst>
      <p:ext uri="{BB962C8B-B14F-4D97-AF65-F5344CB8AC3E}">
        <p14:creationId xmlns:p14="http://schemas.microsoft.com/office/powerpoint/2010/main" val="187955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Business </a:t>
            </a:r>
            <a:r>
              <a:rPr lang="pl-PL" dirty="0" err="1"/>
              <a:t>analysis</a:t>
            </a:r>
            <a:r>
              <a:rPr lang="pl-PL" dirty="0"/>
              <a:t> model - </a:t>
            </a:r>
            <a:r>
              <a:rPr lang="pl-PL" dirty="0" err="1"/>
              <a:t>class</a:t>
            </a:r>
            <a:r>
              <a:rPr lang="pl-PL" dirty="0"/>
              <a:t> diagram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70" y="2099725"/>
            <a:ext cx="5917460" cy="4101587"/>
          </a:xfrm>
        </p:spPr>
      </p:pic>
    </p:spTree>
    <p:extLst>
      <p:ext uri="{BB962C8B-B14F-4D97-AF65-F5344CB8AC3E}">
        <p14:creationId xmlns:p14="http://schemas.microsoft.com/office/powerpoint/2010/main" val="81059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model software? </a:t>
            </a:r>
            <a:r>
              <a:rPr lang="pl-PL" dirty="0" err="1"/>
              <a:t>Why</a:t>
            </a:r>
            <a:r>
              <a:rPr lang="pl-PL" dirty="0"/>
              <a:t> </a:t>
            </a:r>
            <a:r>
              <a:rPr lang="pl-PL" dirty="0" err="1"/>
              <a:t>create</a:t>
            </a:r>
            <a:r>
              <a:rPr lang="pl-PL" dirty="0"/>
              <a:t> business </a:t>
            </a:r>
            <a:r>
              <a:rPr lang="pl-PL" dirty="0" err="1"/>
              <a:t>models</a:t>
            </a:r>
            <a:r>
              <a:rPr lang="pl-PL" dirty="0"/>
              <a:t>?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96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Business </a:t>
            </a:r>
            <a:r>
              <a:rPr lang="pl-PL" dirty="0" err="1"/>
              <a:t>analysis</a:t>
            </a:r>
            <a:r>
              <a:rPr lang="pl-PL" dirty="0"/>
              <a:t> model - </a:t>
            </a:r>
            <a:r>
              <a:rPr lang="pl-PL" dirty="0" err="1"/>
              <a:t>activity</a:t>
            </a:r>
            <a:r>
              <a:rPr lang="pl-PL" dirty="0"/>
              <a:t> diagram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08" y="1765416"/>
            <a:ext cx="4491768" cy="4831936"/>
          </a:xfrm>
        </p:spPr>
      </p:pic>
    </p:spTree>
    <p:extLst>
      <p:ext uri="{BB962C8B-B14F-4D97-AF65-F5344CB8AC3E}">
        <p14:creationId xmlns:p14="http://schemas.microsoft.com/office/powerpoint/2010/main" val="393665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Business </a:t>
            </a:r>
            <a:r>
              <a:rPr lang="pl-PL" dirty="0" err="1"/>
              <a:t>analysis</a:t>
            </a:r>
            <a:r>
              <a:rPr lang="pl-PL" dirty="0"/>
              <a:t> model - </a:t>
            </a:r>
            <a:r>
              <a:rPr lang="pl-PL" dirty="0" err="1"/>
              <a:t>sequence</a:t>
            </a:r>
            <a:r>
              <a:rPr lang="pl-PL" dirty="0"/>
              <a:t> diagram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03" y="2052638"/>
            <a:ext cx="8717995" cy="4195762"/>
          </a:xfrm>
        </p:spPr>
      </p:pic>
    </p:spTree>
    <p:extLst>
      <p:ext uri="{BB962C8B-B14F-4D97-AF65-F5344CB8AC3E}">
        <p14:creationId xmlns:p14="http://schemas.microsoft.com/office/powerpoint/2010/main" val="9096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Business </a:t>
            </a:r>
            <a:r>
              <a:rPr lang="pl-PL" dirty="0" err="1"/>
              <a:t>Use</a:t>
            </a:r>
            <a:r>
              <a:rPr lang="pl-PL" dirty="0"/>
              <a:t> Case model -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case</a:t>
            </a:r>
            <a:r>
              <a:rPr lang="pl-PL" dirty="0"/>
              <a:t> diagram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503" y="2052638"/>
            <a:ext cx="4827594" cy="4195762"/>
          </a:xfrm>
        </p:spPr>
      </p:pic>
    </p:spTree>
    <p:extLst>
      <p:ext uri="{BB962C8B-B14F-4D97-AF65-F5344CB8AC3E}">
        <p14:creationId xmlns:p14="http://schemas.microsoft.com/office/powerpoint/2010/main" val="202275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Business </a:t>
            </a:r>
            <a:r>
              <a:rPr lang="pl-PL" dirty="0" err="1"/>
              <a:t>Use</a:t>
            </a:r>
            <a:r>
              <a:rPr lang="pl-PL" dirty="0"/>
              <a:t> Case model -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case</a:t>
            </a:r>
            <a:r>
              <a:rPr lang="pl-PL" dirty="0"/>
              <a:t> diagram with a </a:t>
            </a:r>
            <a:r>
              <a:rPr lang="pl-PL" dirty="0" err="1"/>
              <a:t>realization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503" y="2052638"/>
            <a:ext cx="4827594" cy="4195762"/>
          </a:xfrm>
        </p:spPr>
      </p:pic>
    </p:spTree>
    <p:extLst>
      <p:ext uri="{BB962C8B-B14F-4D97-AF65-F5344CB8AC3E}">
        <p14:creationId xmlns:p14="http://schemas.microsoft.com/office/powerpoint/2010/main" val="82009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Transition</a:t>
            </a:r>
            <a:r>
              <a:rPr lang="pl-PL" dirty="0"/>
              <a:t> to system </a:t>
            </a:r>
            <a:r>
              <a:rPr lang="pl-PL" dirty="0" err="1"/>
              <a:t>modeling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Business </a:t>
            </a:r>
            <a:r>
              <a:rPr lang="pl-PL" sz="2800" dirty="0" err="1"/>
              <a:t>Use</a:t>
            </a:r>
            <a:r>
              <a:rPr lang="pl-PL" sz="2800" dirty="0"/>
              <a:t> Case Model -&gt; </a:t>
            </a:r>
            <a:r>
              <a:rPr lang="pl-PL" sz="2800" dirty="0" err="1"/>
              <a:t>Use</a:t>
            </a:r>
            <a:r>
              <a:rPr lang="pl-PL" sz="2800" dirty="0"/>
              <a:t> Case Model</a:t>
            </a:r>
          </a:p>
          <a:p>
            <a:r>
              <a:rPr lang="pl-PL" sz="2800" dirty="0"/>
              <a:t>Business Analysis Model -&gt; </a:t>
            </a:r>
            <a:r>
              <a:rPr lang="pl-PL" sz="2800" dirty="0" err="1"/>
              <a:t>Analytical</a:t>
            </a:r>
            <a:r>
              <a:rPr lang="pl-PL" sz="2800" dirty="0"/>
              <a:t> Model (</a:t>
            </a:r>
            <a:r>
              <a:rPr lang="pl-PL" sz="2800" dirty="0" err="1"/>
              <a:t>class</a:t>
            </a:r>
            <a:r>
              <a:rPr lang="pl-PL" sz="2800" dirty="0"/>
              <a:t> </a:t>
            </a:r>
            <a:r>
              <a:rPr lang="pl-PL" sz="2800" dirty="0" err="1"/>
              <a:t>diagrams</a:t>
            </a:r>
            <a:r>
              <a:rPr lang="pl-PL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698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Typical</a:t>
            </a:r>
            <a:r>
              <a:rPr lang="pl-PL" dirty="0"/>
              <a:t> element </a:t>
            </a:r>
            <a:r>
              <a:rPr lang="pl-PL" dirty="0" err="1"/>
              <a:t>mapping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769" y="2052638"/>
            <a:ext cx="3373063" cy="4195762"/>
          </a:xfrm>
        </p:spPr>
      </p:pic>
    </p:spTree>
    <p:extLst>
      <p:ext uri="{BB962C8B-B14F-4D97-AF65-F5344CB8AC3E}">
        <p14:creationId xmlns:p14="http://schemas.microsoft.com/office/powerpoint/2010/main" val="310332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Mapping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cases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099" y="2052638"/>
            <a:ext cx="3298402" cy="4195762"/>
          </a:xfrm>
        </p:spPr>
      </p:pic>
    </p:spTree>
    <p:extLst>
      <p:ext uri="{BB962C8B-B14F-4D97-AF65-F5344CB8AC3E}">
        <p14:creationId xmlns:p14="http://schemas.microsoft.com/office/powerpoint/2010/main" val="338727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Mapping</a:t>
            </a:r>
            <a:r>
              <a:rPr lang="pl-PL" dirty="0"/>
              <a:t> </a:t>
            </a:r>
            <a:r>
              <a:rPr lang="pl-PL" dirty="0" err="1"/>
              <a:t>classes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055" y="2052638"/>
            <a:ext cx="4090491" cy="4195762"/>
          </a:xfrm>
        </p:spPr>
      </p:pic>
    </p:spTree>
    <p:extLst>
      <p:ext uri="{BB962C8B-B14F-4D97-AF65-F5344CB8AC3E}">
        <p14:creationId xmlns:p14="http://schemas.microsoft.com/office/powerpoint/2010/main" val="1135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Questions</a:t>
            </a:r>
            <a:r>
              <a:rPr lang="pl-PL" dirty="0"/>
              <a:t>?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TYFYA</a:t>
            </a:r>
          </a:p>
        </p:txBody>
      </p:sp>
    </p:spTree>
    <p:extLst>
      <p:ext uri="{BB962C8B-B14F-4D97-AF65-F5344CB8AC3E}">
        <p14:creationId xmlns:p14="http://schemas.microsoft.com/office/powerpoint/2010/main" val="57767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 with software for business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Business </a:t>
            </a:r>
            <a:r>
              <a:rPr lang="pl-PL" sz="2800" dirty="0" err="1"/>
              <a:t>goals</a:t>
            </a:r>
            <a:r>
              <a:rPr lang="pl-PL" sz="2800" dirty="0"/>
              <a:t> </a:t>
            </a:r>
            <a:r>
              <a:rPr lang="pl-PL" sz="2800" dirty="0" err="1"/>
              <a:t>are</a:t>
            </a:r>
            <a:r>
              <a:rPr lang="pl-PL" sz="2800" dirty="0"/>
              <a:t> </a:t>
            </a:r>
            <a:r>
              <a:rPr lang="pl-PL" sz="2800" dirty="0" err="1"/>
              <a:t>often</a:t>
            </a:r>
            <a:r>
              <a:rPr lang="pl-PL" sz="2800" dirty="0"/>
              <a:t> </a:t>
            </a:r>
            <a:r>
              <a:rPr lang="pl-PL" sz="2800" dirty="0" err="1"/>
              <a:t>misunderstood</a:t>
            </a:r>
            <a:endParaRPr lang="pl-PL" sz="2800" dirty="0"/>
          </a:p>
          <a:p>
            <a:pPr lvl="1"/>
            <a:r>
              <a:rPr lang="pl-PL" sz="2600" dirty="0" err="1"/>
              <a:t>both</a:t>
            </a:r>
            <a:r>
              <a:rPr lang="pl-PL" sz="2600" dirty="0"/>
              <a:t> by IT and business</a:t>
            </a:r>
          </a:p>
          <a:p>
            <a:r>
              <a:rPr lang="pl-PL" sz="2800" dirty="0"/>
              <a:t>„software </a:t>
            </a:r>
            <a:r>
              <a:rPr lang="pl-PL" sz="2800" dirty="0" err="1"/>
              <a:t>requirements</a:t>
            </a:r>
            <a:r>
              <a:rPr lang="pl-PL" sz="2800" dirty="0"/>
              <a:t>” </a:t>
            </a:r>
            <a:r>
              <a:rPr lang="pl-PL" sz="2800" dirty="0" err="1"/>
              <a:t>process</a:t>
            </a:r>
            <a:r>
              <a:rPr lang="pl-PL" sz="2800" dirty="0"/>
              <a:t> </a:t>
            </a:r>
            <a:r>
              <a:rPr lang="pl-PL" sz="2800" dirty="0" err="1"/>
              <a:t>often</a:t>
            </a:r>
            <a:r>
              <a:rPr lang="pl-PL" sz="2800" dirty="0"/>
              <a:t> </a:t>
            </a:r>
            <a:r>
              <a:rPr lang="pl-PL" sz="2800" dirty="0" err="1"/>
              <a:t>goes</a:t>
            </a:r>
            <a:r>
              <a:rPr lang="pl-PL" sz="2800" dirty="0"/>
              <a:t> to </a:t>
            </a:r>
            <a:r>
              <a:rPr lang="pl-PL" sz="2800" dirty="0" err="1"/>
              <a:t>deep</a:t>
            </a:r>
            <a:r>
              <a:rPr lang="pl-PL" sz="2800" dirty="0"/>
              <a:t> to </a:t>
            </a:r>
            <a:r>
              <a:rPr lang="pl-PL" sz="2800" dirty="0" err="1"/>
              <a:t>early</a:t>
            </a:r>
            <a:endParaRPr lang="pl-PL" sz="2800" dirty="0"/>
          </a:p>
          <a:p>
            <a:pPr lvl="1"/>
            <a:r>
              <a:rPr lang="pl-PL" sz="2600" dirty="0" err="1"/>
              <a:t>poor</a:t>
            </a:r>
            <a:r>
              <a:rPr lang="pl-PL" sz="2600" dirty="0"/>
              <a:t> </a:t>
            </a:r>
            <a:r>
              <a:rPr lang="pl-PL" sz="2600" dirty="0" err="1"/>
              <a:t>understanding</a:t>
            </a:r>
            <a:r>
              <a:rPr lang="pl-PL" sz="2600" dirty="0"/>
              <a:t> of </a:t>
            </a:r>
            <a:r>
              <a:rPr lang="pl-PL" sz="2600" dirty="0" err="1"/>
              <a:t>desired</a:t>
            </a:r>
            <a:r>
              <a:rPr lang="pl-PL" sz="2600" dirty="0"/>
              <a:t> </a:t>
            </a:r>
            <a:r>
              <a:rPr lang="pl-PL" sz="2600" dirty="0" err="1"/>
              <a:t>solution</a:t>
            </a:r>
            <a:endParaRPr lang="pl-PL" sz="2600" dirty="0"/>
          </a:p>
          <a:p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7371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Modeling</a:t>
            </a:r>
            <a:r>
              <a:rPr lang="pl-PL" dirty="0"/>
              <a:t> </a:t>
            </a:r>
            <a:r>
              <a:rPr lang="pl-PL" dirty="0" err="1"/>
              <a:t>reality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Model - </a:t>
            </a:r>
            <a:r>
              <a:rPr lang="pl-PL" sz="2800" dirty="0" err="1"/>
              <a:t>simplified</a:t>
            </a:r>
            <a:r>
              <a:rPr lang="pl-PL" sz="2800" dirty="0"/>
              <a:t> </a:t>
            </a:r>
            <a:r>
              <a:rPr lang="pl-PL" sz="2800" dirty="0" err="1"/>
              <a:t>reprezentation</a:t>
            </a:r>
            <a:r>
              <a:rPr lang="pl-PL" sz="2800" dirty="0"/>
              <a:t> of </a:t>
            </a:r>
            <a:r>
              <a:rPr lang="pl-PL" sz="2800" dirty="0" err="1"/>
              <a:t>reality</a:t>
            </a:r>
            <a:endParaRPr lang="pl-PL" sz="2800" dirty="0"/>
          </a:p>
          <a:p>
            <a:r>
              <a:rPr lang="pl-PL" sz="2800" dirty="0" err="1"/>
              <a:t>Makes</a:t>
            </a:r>
            <a:r>
              <a:rPr lang="pl-PL" sz="2800" dirty="0"/>
              <a:t> </a:t>
            </a:r>
            <a:r>
              <a:rPr lang="pl-PL" sz="2800" dirty="0" err="1"/>
              <a:t>understanding</a:t>
            </a:r>
            <a:r>
              <a:rPr lang="pl-PL" sz="2800" dirty="0"/>
              <a:t> the system </a:t>
            </a:r>
            <a:r>
              <a:rPr lang="pl-PL" sz="2800" dirty="0" err="1"/>
              <a:t>easier</a:t>
            </a:r>
            <a:endParaRPr lang="pl-PL" sz="2800" dirty="0"/>
          </a:p>
          <a:p>
            <a:r>
              <a:rPr lang="pl-PL" sz="2800" dirty="0" err="1"/>
              <a:t>Description</a:t>
            </a:r>
            <a:r>
              <a:rPr lang="pl-PL" sz="2800" dirty="0"/>
              <a:t> of </a:t>
            </a:r>
            <a:r>
              <a:rPr lang="pl-PL" sz="2800" dirty="0" err="1"/>
              <a:t>system’s</a:t>
            </a:r>
            <a:r>
              <a:rPr lang="pl-PL" sz="2800" dirty="0"/>
              <a:t> </a:t>
            </a:r>
            <a:r>
              <a:rPr lang="pl-PL" sz="2800" dirty="0" err="1"/>
              <a:t>structure</a:t>
            </a:r>
            <a:r>
              <a:rPr lang="pl-PL" sz="2800" dirty="0"/>
              <a:t> and </a:t>
            </a:r>
            <a:r>
              <a:rPr lang="pl-PL" sz="2800" dirty="0" err="1"/>
              <a:t>behavior</a:t>
            </a:r>
            <a:endParaRPr lang="pl-PL" sz="2800" dirty="0"/>
          </a:p>
          <a:p>
            <a:r>
              <a:rPr lang="pl-PL" sz="2800" dirty="0" err="1"/>
              <a:t>Documentation</a:t>
            </a:r>
            <a:r>
              <a:rPr lang="pl-PL" sz="2800" dirty="0"/>
              <a:t> of </a:t>
            </a:r>
            <a:r>
              <a:rPr lang="pl-PL" sz="2800" dirty="0" err="1"/>
              <a:t>project</a:t>
            </a:r>
            <a:r>
              <a:rPr lang="pl-PL" sz="2800" dirty="0"/>
              <a:t> </a:t>
            </a:r>
            <a:r>
              <a:rPr lang="pl-PL" sz="2800" dirty="0" err="1"/>
              <a:t>decisions</a:t>
            </a:r>
            <a:endParaRPr lang="pl-PL" sz="2800" dirty="0"/>
          </a:p>
          <a:p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72617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Modeling</a:t>
            </a:r>
            <a:r>
              <a:rPr lang="pl-PL" dirty="0"/>
              <a:t> </a:t>
            </a:r>
            <a:r>
              <a:rPr lang="pl-PL" dirty="0" err="1"/>
              <a:t>reality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/>
              <a:t>Models</a:t>
            </a:r>
            <a:r>
              <a:rPr lang="pl-PL" sz="2800" dirty="0"/>
              <a:t> </a:t>
            </a:r>
            <a:r>
              <a:rPr lang="pl-PL" sz="2800" dirty="0" err="1"/>
              <a:t>help</a:t>
            </a:r>
            <a:r>
              <a:rPr lang="pl-PL" sz="2800" dirty="0"/>
              <a:t> </a:t>
            </a:r>
            <a:r>
              <a:rPr lang="pl-PL" sz="2800" dirty="0" err="1"/>
              <a:t>us</a:t>
            </a:r>
            <a:r>
              <a:rPr lang="pl-PL" sz="2800" dirty="0"/>
              <a:t> to</a:t>
            </a:r>
          </a:p>
          <a:p>
            <a:pPr lvl="1"/>
            <a:r>
              <a:rPr lang="pl-PL" sz="2600" dirty="0" err="1"/>
              <a:t>visualize</a:t>
            </a:r>
            <a:r>
              <a:rPr lang="pl-PL" sz="2600" dirty="0"/>
              <a:t> system </a:t>
            </a:r>
            <a:r>
              <a:rPr lang="pl-PL" sz="2600" dirty="0" err="1"/>
              <a:t>under</a:t>
            </a:r>
            <a:r>
              <a:rPr lang="pl-PL" sz="2600" dirty="0"/>
              <a:t> </a:t>
            </a:r>
            <a:r>
              <a:rPr lang="pl-PL" sz="2600" dirty="0" err="1"/>
              <a:t>construction</a:t>
            </a:r>
            <a:endParaRPr lang="pl-PL" sz="2600" dirty="0"/>
          </a:p>
          <a:p>
            <a:pPr lvl="1"/>
            <a:r>
              <a:rPr lang="pl-PL" sz="2600" dirty="0" err="1"/>
              <a:t>understand</a:t>
            </a:r>
            <a:r>
              <a:rPr lang="pl-PL" sz="2600" dirty="0"/>
              <a:t> and </a:t>
            </a:r>
            <a:r>
              <a:rPr lang="pl-PL" sz="2600" dirty="0" err="1"/>
              <a:t>describe</a:t>
            </a:r>
            <a:r>
              <a:rPr lang="pl-PL" sz="2600" dirty="0"/>
              <a:t> </a:t>
            </a:r>
            <a:r>
              <a:rPr lang="pl-PL" sz="2600" dirty="0" err="1"/>
              <a:t>structure</a:t>
            </a:r>
            <a:r>
              <a:rPr lang="pl-PL" sz="2600" dirty="0"/>
              <a:t> and </a:t>
            </a:r>
            <a:r>
              <a:rPr lang="pl-PL" sz="2600" dirty="0" err="1"/>
              <a:t>dynamic</a:t>
            </a:r>
            <a:r>
              <a:rPr lang="pl-PL" sz="2600" dirty="0"/>
              <a:t> </a:t>
            </a:r>
            <a:r>
              <a:rPr lang="pl-PL" sz="2600" dirty="0" err="1"/>
              <a:t>behavior</a:t>
            </a:r>
            <a:r>
              <a:rPr lang="pl-PL" sz="2600" dirty="0"/>
              <a:t> of the system</a:t>
            </a:r>
          </a:p>
          <a:p>
            <a:pPr lvl="1"/>
            <a:r>
              <a:rPr lang="pl-PL" sz="2600" dirty="0" err="1"/>
              <a:t>document</a:t>
            </a:r>
            <a:r>
              <a:rPr lang="pl-PL" sz="2600" dirty="0"/>
              <a:t> design </a:t>
            </a:r>
            <a:r>
              <a:rPr lang="pl-PL" sz="2600" dirty="0" err="1"/>
              <a:t>decisions</a:t>
            </a:r>
            <a:endParaRPr lang="pl-PL" sz="2600" dirty="0"/>
          </a:p>
          <a:p>
            <a:r>
              <a:rPr lang="pl-PL" sz="2800" dirty="0"/>
              <a:t>Real life IT </a:t>
            </a:r>
            <a:r>
              <a:rPr lang="pl-PL" sz="2800" dirty="0" err="1"/>
              <a:t>systems</a:t>
            </a:r>
            <a:r>
              <a:rPr lang="pl-PL" sz="2800" dirty="0"/>
              <a:t> </a:t>
            </a:r>
            <a:r>
              <a:rPr lang="pl-PL" sz="2800" dirty="0" err="1"/>
              <a:t>impossible</a:t>
            </a:r>
            <a:r>
              <a:rPr lang="pl-PL" sz="2800" dirty="0"/>
              <a:t> to </a:t>
            </a:r>
            <a:r>
              <a:rPr lang="pl-PL" sz="2800" dirty="0" err="1"/>
              <a:t>understand</a:t>
            </a:r>
            <a:r>
              <a:rPr lang="pl-PL" sz="2800" dirty="0"/>
              <a:t> </a:t>
            </a:r>
            <a:r>
              <a:rPr lang="pl-PL" sz="2800" dirty="0" err="1"/>
              <a:t>without</a:t>
            </a:r>
            <a:r>
              <a:rPr lang="pl-PL" sz="2800" dirty="0"/>
              <a:t> </a:t>
            </a:r>
            <a:r>
              <a:rPr lang="pl-PL" sz="2800" dirty="0" err="1"/>
              <a:t>models</a:t>
            </a:r>
            <a:endParaRPr lang="pl-PL" sz="2800" dirty="0"/>
          </a:p>
          <a:p>
            <a:pPr lvl="1"/>
            <a:r>
              <a:rPr lang="pl-PL" sz="2600" dirty="0" err="1"/>
              <a:t>too</a:t>
            </a:r>
            <a:r>
              <a:rPr lang="pl-PL" sz="2600" dirty="0"/>
              <a:t> </a:t>
            </a:r>
            <a:r>
              <a:rPr lang="pl-PL" sz="2600" dirty="0" err="1"/>
              <a:t>complex</a:t>
            </a:r>
            <a:endParaRPr lang="pl-PL" sz="2600" dirty="0"/>
          </a:p>
        </p:txBody>
      </p:sp>
    </p:spTree>
    <p:extLst>
      <p:ext uri="{BB962C8B-B14F-4D97-AF65-F5344CB8AC3E}">
        <p14:creationId xmlns:p14="http://schemas.microsoft.com/office/powerpoint/2010/main" val="283175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Modeling</a:t>
            </a:r>
            <a:r>
              <a:rPr lang="pl-PL" dirty="0"/>
              <a:t> </a:t>
            </a:r>
            <a:r>
              <a:rPr lang="pl-PL" dirty="0" err="1"/>
              <a:t>reality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Choice of </a:t>
            </a:r>
            <a:r>
              <a:rPr lang="pl-PL" sz="2800" dirty="0" err="1"/>
              <a:t>models</a:t>
            </a:r>
            <a:r>
              <a:rPr lang="pl-PL" sz="2800" dirty="0"/>
              <a:t> </a:t>
            </a:r>
            <a:r>
              <a:rPr lang="pl-PL" sz="2800" dirty="0" err="1"/>
              <a:t>influences</a:t>
            </a:r>
            <a:r>
              <a:rPr lang="pl-PL" sz="2800" dirty="0"/>
              <a:t> the </a:t>
            </a:r>
            <a:r>
              <a:rPr lang="pl-PL" sz="2800" dirty="0" err="1"/>
              <a:t>solution</a:t>
            </a:r>
            <a:endParaRPr lang="pl-PL" sz="2800" dirty="0"/>
          </a:p>
          <a:p>
            <a:r>
              <a:rPr lang="pl-PL" sz="2800" dirty="0" err="1"/>
              <a:t>Models</a:t>
            </a:r>
            <a:r>
              <a:rPr lang="pl-PL" sz="2800" dirty="0"/>
              <a:t> </a:t>
            </a:r>
            <a:r>
              <a:rPr lang="pl-PL" sz="2800" dirty="0" err="1"/>
              <a:t>are</a:t>
            </a:r>
            <a:r>
              <a:rPr lang="pl-PL" sz="2800" dirty="0"/>
              <a:t> </a:t>
            </a:r>
            <a:r>
              <a:rPr lang="pl-PL" sz="2800" dirty="0" err="1"/>
              <a:t>built</a:t>
            </a:r>
            <a:r>
              <a:rPr lang="pl-PL" sz="2800" dirty="0"/>
              <a:t> on </a:t>
            </a:r>
            <a:r>
              <a:rPr lang="pl-PL" sz="2800" dirty="0" err="1"/>
              <a:t>different</a:t>
            </a:r>
            <a:r>
              <a:rPr lang="pl-PL" sz="2800" dirty="0"/>
              <a:t> </a:t>
            </a:r>
            <a:r>
              <a:rPr lang="pl-PL" sz="2800" dirty="0" err="1"/>
              <a:t>complexity</a:t>
            </a:r>
            <a:r>
              <a:rPr lang="pl-PL" sz="2800" dirty="0"/>
              <a:t> </a:t>
            </a:r>
            <a:r>
              <a:rPr lang="pl-PL" sz="2800" dirty="0" err="1"/>
              <a:t>levels</a:t>
            </a:r>
            <a:endParaRPr lang="pl-PL" sz="2800" dirty="0"/>
          </a:p>
          <a:p>
            <a:r>
              <a:rPr lang="pl-PL" sz="2800" dirty="0"/>
              <a:t>Problem </a:t>
            </a:r>
            <a:r>
              <a:rPr lang="pl-PL" sz="2800" dirty="0" err="1"/>
              <a:t>domain</a:t>
            </a:r>
            <a:r>
              <a:rPr lang="pl-PL" sz="2800" dirty="0"/>
              <a:t> </a:t>
            </a:r>
            <a:r>
              <a:rPr lang="pl-PL" sz="2800" dirty="0" err="1"/>
              <a:t>can</a:t>
            </a:r>
            <a:r>
              <a:rPr lang="pl-PL" sz="2800" dirty="0"/>
              <a:t> </a:t>
            </a:r>
            <a:r>
              <a:rPr lang="pl-PL" sz="2800" dirty="0" err="1"/>
              <a:t>never</a:t>
            </a:r>
            <a:r>
              <a:rPr lang="pl-PL" sz="2800" dirty="0"/>
              <a:t> be </a:t>
            </a:r>
            <a:r>
              <a:rPr lang="pl-PL" sz="2800" dirty="0" err="1"/>
              <a:t>properly</a:t>
            </a:r>
            <a:r>
              <a:rPr lang="pl-PL" sz="2800" dirty="0"/>
              <a:t> </a:t>
            </a:r>
            <a:r>
              <a:rPr lang="pl-PL" sz="2800" dirty="0" err="1"/>
              <a:t>represented</a:t>
            </a:r>
            <a:r>
              <a:rPr lang="pl-PL" sz="2800" dirty="0"/>
              <a:t> with a single model</a:t>
            </a:r>
          </a:p>
          <a:p>
            <a:r>
              <a:rPr lang="pl-PL" sz="2800" dirty="0" err="1"/>
              <a:t>Each</a:t>
            </a:r>
            <a:r>
              <a:rPr lang="pl-PL" sz="2800" dirty="0"/>
              <a:t> non-</a:t>
            </a:r>
            <a:r>
              <a:rPr lang="pl-PL" sz="2800" dirty="0" err="1"/>
              <a:t>trivial</a:t>
            </a:r>
            <a:r>
              <a:rPr lang="pl-PL" sz="2800" dirty="0"/>
              <a:t> problem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best</a:t>
            </a:r>
            <a:r>
              <a:rPr lang="pl-PL" sz="2800" dirty="0"/>
              <a:t> </a:t>
            </a:r>
            <a:r>
              <a:rPr lang="pl-PL" sz="2800" dirty="0" err="1"/>
              <a:t>represented</a:t>
            </a:r>
            <a:r>
              <a:rPr lang="pl-PL" sz="2800" dirty="0"/>
              <a:t> with a </a:t>
            </a:r>
            <a:r>
              <a:rPr lang="pl-PL" sz="2800" dirty="0" err="1"/>
              <a:t>couple</a:t>
            </a:r>
            <a:r>
              <a:rPr lang="pl-PL" sz="2800" dirty="0"/>
              <a:t> of </a:t>
            </a:r>
            <a:r>
              <a:rPr lang="pl-PL" sz="2800" dirty="0" err="1"/>
              <a:t>simple</a:t>
            </a:r>
            <a:r>
              <a:rPr lang="pl-PL" sz="2800" dirty="0"/>
              <a:t> </a:t>
            </a:r>
            <a:r>
              <a:rPr lang="pl-PL" sz="2800" dirty="0" err="1"/>
              <a:t>models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20680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do I </a:t>
            </a:r>
            <a:r>
              <a:rPr lang="pl-PL" dirty="0" err="1"/>
              <a:t>need</a:t>
            </a:r>
            <a:r>
              <a:rPr lang="pl-PL" dirty="0"/>
              <a:t> a business model?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I want to…</a:t>
            </a:r>
          </a:p>
          <a:p>
            <a:pPr lvl="1"/>
            <a:r>
              <a:rPr lang="pl-PL" sz="2600" dirty="0" err="1"/>
              <a:t>understand</a:t>
            </a:r>
            <a:r>
              <a:rPr lang="pl-PL" sz="2600" dirty="0"/>
              <a:t> the </a:t>
            </a:r>
            <a:r>
              <a:rPr lang="pl-PL" sz="2600" dirty="0" err="1"/>
              <a:t>structure</a:t>
            </a:r>
            <a:r>
              <a:rPr lang="pl-PL" sz="2600" dirty="0"/>
              <a:t> and </a:t>
            </a:r>
            <a:r>
              <a:rPr lang="pl-PL" sz="2600" dirty="0" err="1"/>
              <a:t>functioning</a:t>
            </a:r>
            <a:r>
              <a:rPr lang="pl-PL" sz="2600" dirty="0"/>
              <a:t> of the </a:t>
            </a:r>
            <a:r>
              <a:rPr lang="pl-PL" sz="2600" dirty="0" err="1"/>
              <a:t>company</a:t>
            </a:r>
            <a:endParaRPr lang="pl-PL" sz="2600" dirty="0"/>
          </a:p>
          <a:p>
            <a:pPr lvl="1"/>
            <a:r>
              <a:rPr lang="pl-PL" sz="2600" dirty="0" err="1"/>
              <a:t>understand</a:t>
            </a:r>
            <a:r>
              <a:rPr lang="pl-PL" sz="2600" dirty="0"/>
              <a:t> </a:t>
            </a:r>
            <a:r>
              <a:rPr lang="pl-PL" sz="2600" dirty="0" err="1"/>
              <a:t>current</a:t>
            </a:r>
            <a:r>
              <a:rPr lang="pl-PL" sz="2600" dirty="0"/>
              <a:t> </a:t>
            </a:r>
            <a:r>
              <a:rPr lang="pl-PL" sz="2600" dirty="0" err="1"/>
              <a:t>problems</a:t>
            </a:r>
            <a:r>
              <a:rPr lang="pl-PL" sz="2600" dirty="0"/>
              <a:t> of the </a:t>
            </a:r>
            <a:r>
              <a:rPr lang="pl-PL" sz="2600" dirty="0" err="1"/>
              <a:t>company</a:t>
            </a:r>
            <a:endParaRPr lang="pl-PL" sz="2600" dirty="0"/>
          </a:p>
          <a:p>
            <a:pPr lvl="1"/>
            <a:r>
              <a:rPr lang="pl-PL" sz="2600" dirty="0"/>
              <a:t>and </a:t>
            </a:r>
            <a:r>
              <a:rPr lang="pl-PL" sz="2600" dirty="0" err="1"/>
              <a:t>possibilities</a:t>
            </a:r>
            <a:r>
              <a:rPr lang="pl-PL" sz="2600" dirty="0"/>
              <a:t> of </a:t>
            </a:r>
            <a:r>
              <a:rPr lang="pl-PL" sz="2600" dirty="0" err="1"/>
              <a:t>improvement</a:t>
            </a:r>
            <a:endParaRPr lang="pl-PL" sz="2600" dirty="0"/>
          </a:p>
          <a:p>
            <a:pPr lvl="1"/>
            <a:r>
              <a:rPr lang="pl-PL" sz="2600" dirty="0" err="1"/>
              <a:t>find</a:t>
            </a:r>
            <a:r>
              <a:rPr lang="pl-PL" sz="2600" dirty="0"/>
              <a:t> a </a:t>
            </a:r>
            <a:r>
              <a:rPr lang="pl-PL" sz="2600" dirty="0" err="1"/>
              <a:t>common</a:t>
            </a:r>
            <a:r>
              <a:rPr lang="pl-PL" sz="2600" dirty="0"/>
              <a:t> </a:t>
            </a:r>
            <a:r>
              <a:rPr lang="pl-PL" sz="2600" dirty="0" err="1"/>
              <a:t>ground</a:t>
            </a:r>
            <a:endParaRPr lang="pl-PL" sz="2600" dirty="0"/>
          </a:p>
          <a:p>
            <a:pPr lvl="1"/>
            <a:r>
              <a:rPr lang="pl-PL" sz="2600" dirty="0" err="1"/>
              <a:t>come</a:t>
            </a:r>
            <a:r>
              <a:rPr lang="pl-PL" sz="2600" dirty="0"/>
              <a:t> </a:t>
            </a:r>
            <a:r>
              <a:rPr lang="pl-PL" sz="2600" dirty="0" err="1"/>
              <a:t>up</a:t>
            </a:r>
            <a:r>
              <a:rPr lang="pl-PL" sz="2600" dirty="0"/>
              <a:t> with system </a:t>
            </a:r>
            <a:r>
              <a:rPr lang="pl-PL" sz="2600" dirty="0" err="1"/>
              <a:t>requirements</a:t>
            </a:r>
            <a:endParaRPr lang="pl-PL" sz="2600" dirty="0"/>
          </a:p>
        </p:txBody>
      </p:sp>
    </p:spTree>
    <p:extLst>
      <p:ext uri="{BB962C8B-B14F-4D97-AF65-F5344CB8AC3E}">
        <p14:creationId xmlns:p14="http://schemas.microsoft.com/office/powerpoint/2010/main" val="75511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Business </a:t>
            </a:r>
            <a:r>
              <a:rPr lang="pl-PL" dirty="0" err="1"/>
              <a:t>modeling</a:t>
            </a:r>
            <a:r>
              <a:rPr lang="pl-PL" dirty="0"/>
              <a:t> idea</a:t>
            </a: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398536"/>
              </p:ext>
            </p:extLst>
          </p:nvPr>
        </p:nvGraphicFramePr>
        <p:xfrm>
          <a:off x="1103313" y="2052638"/>
          <a:ext cx="8943975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upa 4"/>
          <p:cNvGrpSpPr/>
          <p:nvPr/>
        </p:nvGrpSpPr>
        <p:grpSpPr>
          <a:xfrm>
            <a:off x="189756" y="2060848"/>
            <a:ext cx="2712932" cy="993420"/>
            <a:chOff x="1069836" y="499"/>
            <a:chExt cx="7874137" cy="993420"/>
          </a:xfrm>
        </p:grpSpPr>
        <p:sp>
          <p:nvSpPr>
            <p:cNvPr id="6" name="Prostokąt z rogami zaokrąglonymi z jednej strony 5"/>
            <p:cNvSpPr/>
            <p:nvPr/>
          </p:nvSpPr>
          <p:spPr>
            <a:xfrm rot="5400000">
              <a:off x="4510195" y="-3439860"/>
              <a:ext cx="993420" cy="7874137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Prostokąt 6"/>
            <p:cNvSpPr/>
            <p:nvPr/>
          </p:nvSpPr>
          <p:spPr>
            <a:xfrm>
              <a:off x="1069837" y="48993"/>
              <a:ext cx="7825642" cy="896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8920" tIns="22225" rIns="22225" bIns="22225" numCol="1" spcCol="1270" anchor="ctr" anchorCtr="0">
              <a:noAutofit/>
            </a:bodyPr>
            <a:lstStyle/>
            <a:p>
              <a:pPr marL="285750" lvl="1" indent="-28575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l-PL" sz="2000" kern="1200" dirty="0" err="1"/>
                <a:t>What</a:t>
              </a:r>
              <a:r>
                <a:rPr lang="pl-PL" sz="2000" kern="1200" dirty="0"/>
                <a:t> </a:t>
              </a:r>
              <a:r>
                <a:rPr lang="pl-PL" sz="2000" kern="1200" dirty="0" err="1"/>
                <a:t>should</a:t>
              </a:r>
              <a:r>
                <a:rPr lang="pl-PL" sz="2000" kern="1200" dirty="0"/>
                <a:t> be </a:t>
              </a:r>
              <a:r>
                <a:rPr lang="pl-PL" sz="2000" kern="1200" dirty="0" err="1"/>
                <a:t>automated</a:t>
              </a:r>
              <a:endParaRPr lang="pl-PL" sz="2000" kern="1200" dirty="0"/>
            </a:p>
          </p:txBody>
        </p:sp>
      </p:grpSp>
      <p:grpSp>
        <p:nvGrpSpPr>
          <p:cNvPr id="8" name="Grupa 7"/>
          <p:cNvGrpSpPr/>
          <p:nvPr/>
        </p:nvGrpSpPr>
        <p:grpSpPr>
          <a:xfrm>
            <a:off x="189757" y="3718915"/>
            <a:ext cx="2696224" cy="993420"/>
            <a:chOff x="1069836" y="1333712"/>
            <a:chExt cx="7874137" cy="993420"/>
          </a:xfrm>
        </p:grpSpPr>
        <p:sp>
          <p:nvSpPr>
            <p:cNvPr id="9" name="Prostokąt z rogami zaokrąglonymi z jednej strony 8"/>
            <p:cNvSpPr/>
            <p:nvPr/>
          </p:nvSpPr>
          <p:spPr>
            <a:xfrm rot="5400000">
              <a:off x="4510195" y="-2106647"/>
              <a:ext cx="993420" cy="7874137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Prostokąt 9"/>
            <p:cNvSpPr/>
            <p:nvPr/>
          </p:nvSpPr>
          <p:spPr>
            <a:xfrm>
              <a:off x="1069837" y="1382206"/>
              <a:ext cx="7825642" cy="896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8920" tIns="22225" rIns="22225" bIns="22225" numCol="1" spcCol="1270" anchor="ctr" anchorCtr="0">
              <a:noAutofit/>
            </a:bodyPr>
            <a:lstStyle/>
            <a:p>
              <a:pPr marL="285750" lvl="1" indent="-28575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l-PL" sz="2400" kern="1200" dirty="0" err="1"/>
                <a:t>Specification</a:t>
              </a:r>
              <a:r>
                <a:rPr lang="pl-PL" sz="2400" kern="1200" dirty="0"/>
                <a:t> of automation</a:t>
              </a:r>
            </a:p>
          </p:txBody>
        </p:sp>
      </p:grpSp>
      <p:grpSp>
        <p:nvGrpSpPr>
          <p:cNvPr id="11" name="Grupa 10"/>
          <p:cNvGrpSpPr/>
          <p:nvPr/>
        </p:nvGrpSpPr>
        <p:grpSpPr>
          <a:xfrm>
            <a:off x="188387" y="5229200"/>
            <a:ext cx="2714302" cy="993420"/>
            <a:chOff x="1069836" y="2666926"/>
            <a:chExt cx="7874137" cy="993420"/>
          </a:xfrm>
        </p:grpSpPr>
        <p:sp>
          <p:nvSpPr>
            <p:cNvPr id="12" name="Prostokąt z rogami zaokrąglonymi z jednej strony 11"/>
            <p:cNvSpPr/>
            <p:nvPr/>
          </p:nvSpPr>
          <p:spPr>
            <a:xfrm rot="5400000">
              <a:off x="4510195" y="-773433"/>
              <a:ext cx="993420" cy="7874137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Prostokąt 12"/>
            <p:cNvSpPr/>
            <p:nvPr/>
          </p:nvSpPr>
          <p:spPr>
            <a:xfrm>
              <a:off x="1069837" y="2715420"/>
              <a:ext cx="7825642" cy="896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8920" tIns="22225" rIns="22225" bIns="22225" numCol="1" spcCol="1270" anchor="ctr" anchorCtr="0">
              <a:noAutofit/>
            </a:bodyPr>
            <a:lstStyle/>
            <a:p>
              <a:pPr marL="285750" lvl="1" indent="-28575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l-PL" sz="2400" kern="1200" dirty="0" err="1"/>
                <a:t>Specification</a:t>
              </a:r>
              <a:r>
                <a:rPr lang="pl-PL" sz="2400" kern="1200" dirty="0"/>
                <a:t> of </a:t>
              </a:r>
              <a:r>
                <a:rPr lang="pl-PL" sz="2400" kern="1200" dirty="0" err="1"/>
                <a:t>work</a:t>
              </a:r>
              <a:r>
                <a:rPr lang="pl-PL" sz="2400" kern="1200" dirty="0"/>
                <a:t> to be </a:t>
              </a:r>
              <a:r>
                <a:rPr lang="pl-PL" sz="2400" kern="1200" dirty="0" err="1"/>
                <a:t>done</a:t>
              </a:r>
              <a:endParaRPr lang="pl-PL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53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J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0194BAA-F149-47DD-8814-4D1913ED2B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672</Words>
  <Application>Microsoft Office PowerPoint</Application>
  <PresentationFormat>Niestandardowy</PresentationFormat>
  <Paragraphs>129</Paragraphs>
  <Slides>38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38</vt:i4>
      </vt:variant>
    </vt:vector>
  </HeadingPairs>
  <TitlesOfParts>
    <vt:vector size="43" baseType="lpstr">
      <vt:lpstr>Arial</vt:lpstr>
      <vt:lpstr>Century Gothic</vt:lpstr>
      <vt:lpstr>Constantia</vt:lpstr>
      <vt:lpstr>Wingdings 3</vt:lpstr>
      <vt:lpstr>Jon</vt:lpstr>
      <vt:lpstr>UML Business Stereotype</vt:lpstr>
      <vt:lpstr>Agenda</vt:lpstr>
      <vt:lpstr>Why model software? Why create business models?</vt:lpstr>
      <vt:lpstr>Problem with software for business</vt:lpstr>
      <vt:lpstr>Modeling reality</vt:lpstr>
      <vt:lpstr>Modeling reality</vt:lpstr>
      <vt:lpstr>Modeling reality</vt:lpstr>
      <vt:lpstr>Why do I need a business model?</vt:lpstr>
      <vt:lpstr>Business modeling idea</vt:lpstr>
      <vt:lpstr>When we should build business models?</vt:lpstr>
      <vt:lpstr>What appears on the business model?</vt:lpstr>
      <vt:lpstr>Business modeling in UML</vt:lpstr>
      <vt:lpstr>UML in business modeling</vt:lpstr>
      <vt:lpstr>Two main models</vt:lpstr>
      <vt:lpstr>Model Elements</vt:lpstr>
      <vt:lpstr>Model Elements</vt:lpstr>
      <vt:lpstr>Model Elements</vt:lpstr>
      <vt:lpstr>Model Elements</vt:lpstr>
      <vt:lpstr>Business Use Case Model</vt:lpstr>
      <vt:lpstr>Component Diagram</vt:lpstr>
      <vt:lpstr>Business use cases descriptions</vt:lpstr>
      <vt:lpstr>Business Use Case Model</vt:lpstr>
      <vt:lpstr>Business Use Case Model</vt:lpstr>
      <vt:lpstr>Business analysis model</vt:lpstr>
      <vt:lpstr>Business analysis model</vt:lpstr>
      <vt:lpstr>Business analysis model</vt:lpstr>
      <vt:lpstr>Construction of business models</vt:lpstr>
      <vt:lpstr>Business analysis model - Business Package Diagram</vt:lpstr>
      <vt:lpstr>Business analysis model - class diagram</vt:lpstr>
      <vt:lpstr>Business analysis model - activity diagram</vt:lpstr>
      <vt:lpstr>Business analysis model - sequence diagram</vt:lpstr>
      <vt:lpstr>Business Use Case model - use case diagram</vt:lpstr>
      <vt:lpstr>Business Use Case model - use case diagram with a realization</vt:lpstr>
      <vt:lpstr>Transition to system modeling</vt:lpstr>
      <vt:lpstr>Typical element mapping</vt:lpstr>
      <vt:lpstr>Mapping use cases</vt:lpstr>
      <vt:lpstr>Mapping classes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2015-02-23T09:45:41Z</dcterms:created>
  <dcterms:modified xsi:type="dcterms:W3CDTF">2018-03-15T19:34:15Z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TC028952639991</vt:lpwstr>
  </property>
</Properties>
</file>