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58" r:id="rId4"/>
    <p:sldId id="259" r:id="rId5"/>
    <p:sldId id="260" r:id="rId6"/>
    <p:sldId id="261" r:id="rId7"/>
    <p:sldId id="301" r:id="rId8"/>
    <p:sldId id="302" r:id="rId9"/>
    <p:sldId id="304" r:id="rId10"/>
    <p:sldId id="305" r:id="rId11"/>
    <p:sldId id="312" r:id="rId12"/>
    <p:sldId id="307" r:id="rId13"/>
    <p:sldId id="308" r:id="rId14"/>
    <p:sldId id="309" r:id="rId15"/>
    <p:sldId id="310" r:id="rId16"/>
    <p:sldId id="311"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2" d="100"/>
          <a:sy n="102" d="100"/>
        </p:scale>
        <p:origin x="26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42CCCF-99AF-45FC-B200-E8F2E2E1171D}" type="datetimeFigureOut">
              <a:rPr lang="pl-PL" smtClean="0"/>
              <a:t>26.04.2019</a:t>
            </a:fld>
            <a:endParaRPr lang="pl-P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F68A53-48A0-41F5-B334-FFF9100A7691}" type="slidenum">
              <a:rPr lang="pl-PL" smtClean="0"/>
              <a:t>‹#›</a:t>
            </a:fld>
            <a:endParaRPr lang="pl-PL"/>
          </a:p>
        </p:txBody>
      </p:sp>
    </p:spTree>
    <p:extLst>
      <p:ext uri="{BB962C8B-B14F-4D97-AF65-F5344CB8AC3E}">
        <p14:creationId xmlns:p14="http://schemas.microsoft.com/office/powerpoint/2010/main" val="2221844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buNone/>
            </a:pPr>
            <a:r>
              <a:rPr lang="en-US" u="sng" dirty="0"/>
              <a:t>Agile is not a: </a:t>
            </a:r>
          </a:p>
          <a:p>
            <a:r>
              <a:rPr lang="en-US" dirty="0"/>
              <a:t>Methodology </a:t>
            </a:r>
          </a:p>
          <a:p>
            <a:r>
              <a:rPr lang="en-US" dirty="0"/>
              <a:t>Specific Way of Developing Software</a:t>
            </a:r>
          </a:p>
          <a:p>
            <a:r>
              <a:rPr lang="en-US" dirty="0"/>
              <a:t>Framework or Process</a:t>
            </a:r>
          </a:p>
          <a:p>
            <a:endParaRPr lang="en-US" dirty="0"/>
          </a:p>
        </p:txBody>
      </p:sp>
      <p:sp>
        <p:nvSpPr>
          <p:cNvPr id="4" name="Slide Number Placeholder 3"/>
          <p:cNvSpPr>
            <a:spLocks noGrp="1"/>
          </p:cNvSpPr>
          <p:nvPr>
            <p:ph type="sldNum" sz="quarter" idx="10"/>
          </p:nvPr>
        </p:nvSpPr>
        <p:spPr/>
        <p:txBody>
          <a:bodyPr/>
          <a:lstStyle/>
          <a:p>
            <a:fld id="{F2B06890-211D-44B9-BED1-E75BF24D7E8A}" type="slidenum">
              <a:rPr lang="en-US" smtClean="0"/>
              <a:t>8</a:t>
            </a:fld>
            <a:endParaRPr lang="en-US"/>
          </a:p>
        </p:txBody>
      </p:sp>
    </p:spTree>
    <p:extLst>
      <p:ext uri="{BB962C8B-B14F-4D97-AF65-F5344CB8AC3E}">
        <p14:creationId xmlns:p14="http://schemas.microsoft.com/office/powerpoint/2010/main" val="1890377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u="sng" dirty="0"/>
              <a:t>Keys:   </a:t>
            </a:r>
          </a:p>
          <a:p>
            <a:pPr marL="171450" indent="-171450">
              <a:buFont typeface="Arial" panose="020B0604020202020204" pitchFamily="34" charset="0"/>
              <a:buChar char="•"/>
            </a:pPr>
            <a:r>
              <a:rPr lang="en-US" u="none" dirty="0"/>
              <a:t>Changing</a:t>
            </a:r>
            <a:r>
              <a:rPr lang="en-US" u="none" baseline="0" dirty="0"/>
              <a:t> requirements, </a:t>
            </a:r>
            <a:endParaRPr lang="en-US" u="none" dirty="0"/>
          </a:p>
          <a:p>
            <a:endParaRPr lang="en-US" u="sng" dirty="0"/>
          </a:p>
          <a:p>
            <a:pPr marL="0" indent="0">
              <a:buFont typeface="Arial" panose="020B0604020202020204" pitchFamily="34" charset="0"/>
              <a:buNone/>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B06890-211D-44B9-BED1-E75BF24D7E8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1984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371600" y="1143000"/>
            <a:ext cx="4114800" cy="3086100"/>
          </a:xfrm>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kern="1200" dirty="0">
                <a:solidFill>
                  <a:schemeClr val="tx1"/>
                </a:solidFill>
                <a:effectLst/>
                <a:latin typeface="Times" charset="0"/>
                <a:ea typeface="ＭＳ Ｐゴシック" pitchFamily="-112" charset="-128"/>
                <a:cs typeface="ＭＳ Ｐゴシック" pitchFamily="-112" charset="-128"/>
              </a:rPr>
              <a:t>Definition - Anything not needed right now</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kern="1200" dirty="0">
                <a:solidFill>
                  <a:schemeClr val="tx1"/>
                </a:solidFill>
                <a:effectLst/>
                <a:latin typeface="Times" charset="0"/>
                <a:ea typeface="ＭＳ Ｐゴシック" pitchFamily="-112" charset="-128"/>
                <a:cs typeface="ＭＳ Ｐゴシック" pitchFamily="-112" charset="-128"/>
              </a:rPr>
              <a:t>Book Recommendation - Escape Velocity - Jeffrey Moore</a:t>
            </a:r>
          </a:p>
          <a:p>
            <a:endParaRPr lang="en-US" altLang="en-US" dirty="0">
              <a:latin typeface="Arial" panose="020B0604020202020204" pitchFamily="34" charset="0"/>
            </a:endParaRPr>
          </a:p>
        </p:txBody>
      </p:sp>
    </p:spTree>
    <p:extLst>
      <p:ext uri="{BB962C8B-B14F-4D97-AF65-F5344CB8AC3E}">
        <p14:creationId xmlns:p14="http://schemas.microsoft.com/office/powerpoint/2010/main" val="2404391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kern="1200" dirty="0">
                <a:solidFill>
                  <a:schemeClr val="tx1"/>
                </a:solidFill>
                <a:effectLst/>
                <a:latin typeface="Times" charset="0"/>
                <a:ea typeface="ＭＳ Ｐゴシック" pitchFamily="-112" charset="-128"/>
                <a:cs typeface="ＭＳ Ｐゴシック" pitchFamily="-112" charset="-128"/>
              </a:rPr>
              <a:t>1. Think of partially done work as inventory,</a:t>
            </a:r>
            <a:r>
              <a:rPr lang="en-US" sz="1200" kern="1200" baseline="0" dirty="0">
                <a:solidFill>
                  <a:schemeClr val="tx1"/>
                </a:solidFill>
                <a:effectLst/>
                <a:latin typeface="Times" charset="0"/>
                <a:ea typeface="ＭＳ Ｐゴシック" pitchFamily="-112" charset="-128"/>
                <a:cs typeface="ＭＳ Ｐゴシック" pitchFamily="-112" charset="-128"/>
              </a:rPr>
              <a:t> a partially done meal. Code you are working on right now has NO VALUE. Can’t ship it, you can’t sell it.</a:t>
            </a:r>
          </a:p>
          <a:p>
            <a:pPr marL="0" indent="0">
              <a:buFont typeface="Arial" panose="020B0604020202020204" pitchFamily="34" charset="0"/>
              <a:buNone/>
            </a:pPr>
            <a:r>
              <a:rPr lang="en-US" sz="1200" kern="1200" dirty="0">
                <a:solidFill>
                  <a:schemeClr val="tx1"/>
                </a:solidFill>
                <a:effectLst/>
                <a:latin typeface="Times" charset="0"/>
                <a:ea typeface="ＭＳ Ｐゴシック" pitchFamily="-112" charset="-128"/>
                <a:cs typeface="ＭＳ Ｐゴシック" pitchFamily="-112" charset="-128"/>
              </a:rPr>
              <a:t>2. Unnecessary</a:t>
            </a:r>
            <a:r>
              <a:rPr lang="en-US" sz="1200" kern="1200" baseline="0" dirty="0">
                <a:solidFill>
                  <a:schemeClr val="tx1"/>
                </a:solidFill>
                <a:effectLst/>
                <a:latin typeface="Times" charset="0"/>
                <a:ea typeface="ＭＳ Ｐゴシック" pitchFamily="-112" charset="-128"/>
                <a:cs typeface="ＭＳ Ｐゴシック" pitchFamily="-112" charset="-128"/>
              </a:rPr>
              <a:t> signatures. Executives used to have to sign all outgoing packages. It could take days to chase them down.</a:t>
            </a:r>
          </a:p>
          <a:p>
            <a:pPr marL="0" indent="0">
              <a:buFont typeface="Arial" panose="020B0604020202020204" pitchFamily="34" charset="0"/>
              <a:buNone/>
            </a:pPr>
            <a:r>
              <a:rPr lang="en-US" sz="1200" kern="1200" dirty="0">
                <a:solidFill>
                  <a:schemeClr val="tx1"/>
                </a:solidFill>
                <a:effectLst/>
                <a:latin typeface="Times" charset="0"/>
                <a:ea typeface="ＭＳ Ｐゴシック" pitchFamily="-112" charset="-128"/>
                <a:cs typeface="ＭＳ Ｐゴシック" pitchFamily="-112" charset="-128"/>
              </a:rPr>
              <a:t>3. This is</a:t>
            </a:r>
            <a:r>
              <a:rPr lang="en-US" sz="1200" kern="1200" baseline="0" dirty="0">
                <a:solidFill>
                  <a:schemeClr val="tx1"/>
                </a:solidFill>
                <a:effectLst/>
                <a:latin typeface="Times" charset="0"/>
                <a:ea typeface="ＭＳ Ｐゴシック" pitchFamily="-112" charset="-128"/>
                <a:cs typeface="ＭＳ Ｐゴシック" pitchFamily="-112" charset="-128"/>
              </a:rPr>
              <a:t> overproduction. Another way to think about it is grocery shopping. Do you ever buy too much of something you already had? Trouble trying to figure out how to use it all before it goes bad and sometimes it does.</a:t>
            </a:r>
          </a:p>
          <a:p>
            <a:pPr marL="0" indent="0">
              <a:buFont typeface="Arial" panose="020B0604020202020204" pitchFamily="34" charset="0"/>
              <a:buNone/>
            </a:pPr>
            <a:r>
              <a:rPr lang="en-US" sz="1200" kern="1200" baseline="0" dirty="0">
                <a:solidFill>
                  <a:schemeClr val="tx1"/>
                </a:solidFill>
                <a:effectLst/>
                <a:latin typeface="Times" charset="0"/>
                <a:ea typeface="ＭＳ Ｐゴシック" pitchFamily="-112" charset="-128"/>
                <a:cs typeface="ＭＳ Ｐゴシック" pitchFamily="-112" charset="-128"/>
              </a:rPr>
              <a:t>4. Multi-tasking. Lose efficiency when switching contexts.</a:t>
            </a:r>
          </a:p>
          <a:p>
            <a:pPr marL="0" indent="0">
              <a:buFont typeface="Arial" panose="020B0604020202020204" pitchFamily="34" charset="0"/>
              <a:buNone/>
            </a:pPr>
            <a:r>
              <a:rPr lang="en-US" sz="1200" kern="1200" baseline="0" dirty="0">
                <a:solidFill>
                  <a:schemeClr val="tx1"/>
                </a:solidFill>
                <a:effectLst/>
                <a:latin typeface="Times" charset="0"/>
                <a:ea typeface="ＭＳ Ｐゴシック" pitchFamily="-112" charset="-128"/>
                <a:cs typeface="ＭＳ Ｐゴシック" pitchFamily="-112" charset="-128"/>
              </a:rPr>
              <a:t>6. There is knowledge lost between handoffs. Agile recommends that a team work in a single area where all roles are there. Takes a lot of motion to track down an answer or the person with the answer if not co-located.</a:t>
            </a:r>
          </a:p>
          <a:p>
            <a:pPr marL="0" indent="0">
              <a:buFont typeface="Arial" panose="020B0604020202020204" pitchFamily="34" charset="0"/>
              <a:buNone/>
            </a:pPr>
            <a:r>
              <a:rPr lang="en-US" sz="1200" kern="1200" baseline="0" dirty="0">
                <a:solidFill>
                  <a:schemeClr val="tx1"/>
                </a:solidFill>
                <a:effectLst/>
                <a:latin typeface="Times" charset="0"/>
                <a:ea typeface="ＭＳ Ｐゴシック" pitchFamily="-112" charset="-128"/>
                <a:cs typeface="ＭＳ Ｐゴシック" pitchFamily="-112" charset="-128"/>
              </a:rPr>
              <a:t>7. We want to get it right the first time.</a:t>
            </a:r>
            <a:endParaRPr lang="en-US" sz="1200" kern="1200" dirty="0">
              <a:solidFill>
                <a:schemeClr val="tx1"/>
              </a:solidFill>
              <a:effectLst/>
              <a:latin typeface="Times" charset="0"/>
              <a:ea typeface="ＭＳ Ｐゴシック" pitchFamily="-112" charset="-128"/>
              <a:cs typeface="ＭＳ Ｐゴシック" pitchFamily="-112" charset="-128"/>
            </a:endParaRP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1E2B1A0-4CCE-456A-BBD7-211C37ADDFA4}"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243548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dirty="0"/>
              <a:t>Conventional models used  on projects</a:t>
            </a:r>
            <a:r>
              <a:rPr lang="en-US" sz="1200" b="0" baseline="0" dirty="0"/>
              <a:t> that  require frequent adjustment often take too long and don’t hit the mark.    </a:t>
            </a:r>
          </a:p>
          <a:p>
            <a:pPr marL="171450" indent="-171450">
              <a:buFont typeface="Arial" panose="020B0604020202020204" pitchFamily="34" charset="0"/>
              <a:buChar char="•"/>
            </a:pPr>
            <a:r>
              <a:rPr lang="en-US" sz="1200" b="0" baseline="0" dirty="0"/>
              <a:t>Agile projects connect users and developers to validate work and adjust quickly. </a:t>
            </a:r>
            <a:endParaRPr lang="en-US" sz="1200" b="0" dirty="0"/>
          </a:p>
          <a:p>
            <a:pPr marL="171450" indent="-171450">
              <a:buFont typeface="Arial" panose="020B0604020202020204" pitchFamily="34" charset="0"/>
              <a:buChar char="•"/>
            </a:pPr>
            <a:r>
              <a:rPr lang="en-US" sz="1200" kern="1200" dirty="0">
                <a:solidFill>
                  <a:schemeClr val="tx1"/>
                </a:solidFill>
                <a:effectLst/>
                <a:latin typeface="Times" charset="0"/>
                <a:ea typeface="ＭＳ Ｐゴシック" pitchFamily="-112" charset="-128"/>
                <a:cs typeface="ＭＳ Ｐゴシック" pitchFamily="-112" charset="-128"/>
              </a:rPr>
              <a:t>Agile – Commit to delivering value (Working Software)</a:t>
            </a:r>
          </a:p>
          <a:p>
            <a:pPr marL="171450" indent="-171450">
              <a:buFont typeface="Arial" panose="020B0604020202020204" pitchFamily="34" charset="0"/>
              <a:buChar char="•"/>
            </a:pPr>
            <a:r>
              <a:rPr lang="en-US" sz="1200" kern="1200" dirty="0">
                <a:solidFill>
                  <a:schemeClr val="tx1"/>
                </a:solidFill>
                <a:effectLst/>
                <a:latin typeface="Times" charset="0"/>
                <a:ea typeface="ＭＳ Ｐゴシック" pitchFamily="-112" charset="-128"/>
                <a:cs typeface="ＭＳ Ｐゴシック" pitchFamily="-112" charset="-128"/>
              </a:rPr>
              <a:t>Prioritize and deliver important, high-risk or complex features first so we meet clients’ basic needs at least, even if the bells and whistles aren’t there.</a:t>
            </a:r>
          </a:p>
          <a:p>
            <a:pPr marL="171450" indent="-171450">
              <a:buFont typeface="Arial" panose="020B0604020202020204" pitchFamily="34" charset="0"/>
              <a:buChar char="•"/>
            </a:pPr>
            <a:r>
              <a:rPr lang="en-US" sz="1200" kern="1200" dirty="0">
                <a:solidFill>
                  <a:schemeClr val="tx1"/>
                </a:solidFill>
                <a:effectLst/>
                <a:latin typeface="Times" charset="0"/>
                <a:ea typeface="ＭＳ Ｐゴシック" pitchFamily="-112" charset="-128"/>
                <a:cs typeface="ＭＳ Ｐゴシック" pitchFamily="-112" charset="-128"/>
              </a:rPr>
              <a:t>Agile movement is moving into government</a:t>
            </a:r>
            <a:r>
              <a:rPr lang="en-US" sz="1200" kern="1200" baseline="0" dirty="0">
                <a:solidFill>
                  <a:schemeClr val="tx1"/>
                </a:solidFill>
                <a:effectLst/>
                <a:latin typeface="Times" charset="0"/>
                <a:ea typeface="ＭＳ Ｐゴシック" pitchFamily="-112" charset="-128"/>
                <a:cs typeface="ＭＳ Ｐゴシック" pitchFamily="-112" charset="-128"/>
              </a:rPr>
              <a:t>, finance, insurance, beyond software technology (Reference Agile 2016)</a:t>
            </a:r>
            <a:endParaRPr lang="en-US" sz="1200" kern="1200" dirty="0">
              <a:solidFill>
                <a:schemeClr val="tx1"/>
              </a:solidFill>
              <a:effectLst/>
              <a:latin typeface="Times" charset="0"/>
              <a:ea typeface="ＭＳ Ｐゴシック" pitchFamily="-112" charset="-128"/>
              <a:cs typeface="ＭＳ Ｐゴシック" pitchFamily="-112" charset="-128"/>
            </a:endParaRPr>
          </a:p>
          <a:p>
            <a:r>
              <a:rPr lang="en-US" sz="1200" b="1" dirty="0"/>
              <a:t>Do –</a:t>
            </a:r>
            <a:r>
              <a:rPr lang="en-US" sz="1200" dirty="0"/>
              <a:t> </a:t>
            </a:r>
          </a:p>
          <a:p>
            <a:r>
              <a:rPr lang="en-US" sz="1200" b="1" dirty="0"/>
              <a:t>Ask</a:t>
            </a:r>
            <a:r>
              <a:rPr lang="en-US" sz="1200" dirty="0"/>
              <a:t> –</a:t>
            </a:r>
          </a:p>
          <a:p>
            <a:pPr marL="171450" indent="-171450">
              <a:buFont typeface="Arial" panose="020B0604020202020204" pitchFamily="34" charset="0"/>
              <a:buChar char="•"/>
            </a:pPr>
            <a:r>
              <a:rPr lang="en-US" sz="1200" kern="1200" dirty="0">
                <a:solidFill>
                  <a:schemeClr val="tx1"/>
                </a:solidFill>
                <a:effectLst/>
                <a:latin typeface="Times" charset="0"/>
                <a:ea typeface="ＭＳ Ｐゴシック" pitchFamily="-112" charset="-128"/>
                <a:cs typeface="ＭＳ Ｐゴシック" pitchFamily="-112" charset="-128"/>
              </a:rPr>
              <a:t>What happens if we commit to a date and features and it’s late?</a:t>
            </a:r>
          </a:p>
          <a:p>
            <a:pPr marL="628650" lvl="1" indent="-171450">
              <a:buFont typeface="Arial" panose="020B0604020202020204" pitchFamily="34" charset="0"/>
              <a:buChar char="•"/>
            </a:pPr>
            <a:r>
              <a:rPr lang="en-US" sz="1200" kern="1200" dirty="0">
                <a:solidFill>
                  <a:schemeClr val="tx1"/>
                </a:solidFill>
                <a:effectLst/>
                <a:latin typeface="Times" charset="0"/>
                <a:ea typeface="ＭＳ Ｐゴシック" pitchFamily="-112" charset="-128"/>
                <a:cs typeface="ＭＳ Ｐゴシック" pitchFamily="-112" charset="-128"/>
              </a:rPr>
              <a:t> Late, increased cost, work overtime</a:t>
            </a:r>
          </a:p>
          <a:p>
            <a:pPr marL="628650" lvl="1" indent="-171450">
              <a:buFont typeface="Arial" panose="020B0604020202020204" pitchFamily="34" charset="0"/>
              <a:buChar char="•"/>
            </a:pPr>
            <a:r>
              <a:rPr lang="en-US" sz="1200" kern="1200" dirty="0">
                <a:solidFill>
                  <a:schemeClr val="tx1"/>
                </a:solidFill>
                <a:effectLst/>
                <a:latin typeface="Times" charset="0"/>
                <a:ea typeface="ＭＳ Ｐゴシック" pitchFamily="-112" charset="-128"/>
                <a:cs typeface="ＭＳ Ｐゴシック" pitchFamily="-112" charset="-128"/>
              </a:rPr>
              <a:t> E.G. Fixed scope contracts for CCL  (Cerner ate rest of hours)</a:t>
            </a:r>
          </a:p>
          <a:p>
            <a:pPr marL="628650" lvl="1" indent="-171450">
              <a:buFont typeface="Arial" panose="020B0604020202020204" pitchFamily="34" charset="0"/>
              <a:buChar char="•"/>
            </a:pPr>
            <a:r>
              <a:rPr lang="en-US" sz="1200" kern="1200" dirty="0">
                <a:solidFill>
                  <a:schemeClr val="tx1"/>
                </a:solidFill>
                <a:effectLst/>
                <a:latin typeface="Times" charset="0"/>
                <a:ea typeface="ＭＳ Ｐゴシック" pitchFamily="-112" charset="-128"/>
                <a:cs typeface="ＭＳ Ｐゴシック" pitchFamily="-112" charset="-128"/>
              </a:rPr>
              <a:t> Solution - Reevaluate</a:t>
            </a:r>
            <a:r>
              <a:rPr lang="en-US" sz="1200" kern="1200" baseline="0" dirty="0">
                <a:solidFill>
                  <a:schemeClr val="tx1"/>
                </a:solidFill>
                <a:effectLst/>
                <a:latin typeface="Times" charset="0"/>
                <a:ea typeface="ＭＳ Ｐゴシック" pitchFamily="-112" charset="-128"/>
                <a:cs typeface="ＭＳ Ｐゴシック" pitchFamily="-112" charset="-128"/>
              </a:rPr>
              <a:t> our feature set but stick to the date.</a:t>
            </a:r>
          </a:p>
          <a:p>
            <a:endParaRPr lang="en-US" dirty="0"/>
          </a:p>
        </p:txBody>
      </p:sp>
      <p:sp>
        <p:nvSpPr>
          <p:cNvPr id="4" name="Slide Number Placeholder 3"/>
          <p:cNvSpPr>
            <a:spLocks noGrp="1"/>
          </p:cNvSpPr>
          <p:nvPr>
            <p:ph type="sldNum" sz="quarter" idx="10"/>
          </p:nvPr>
        </p:nvSpPr>
        <p:spPr/>
        <p:txBody>
          <a:bodyPr/>
          <a:lstStyle/>
          <a:p>
            <a:fld id="{9705EE5C-2D46-42DF-85F5-2AF293F3C4EA}"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631804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5EE5C-2D46-42DF-85F5-2AF293F3C4EA}"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796492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You are agile when you are delivering value on a predetermined scheduling</a:t>
            </a:r>
          </a:p>
          <a:p>
            <a:pPr marL="171450" indent="-171450">
              <a:buFont typeface="Arial" panose="020B0604020202020204" pitchFamily="34" charset="0"/>
              <a:buChar char="•"/>
            </a:pPr>
            <a:endParaRPr lang="en-US" sz="1200" dirty="0"/>
          </a:p>
          <a:p>
            <a:endParaRPr lang="en-US" dirty="0"/>
          </a:p>
        </p:txBody>
      </p:sp>
      <p:sp>
        <p:nvSpPr>
          <p:cNvPr id="4" name="Slide Number Placeholder 3"/>
          <p:cNvSpPr>
            <a:spLocks noGrp="1"/>
          </p:cNvSpPr>
          <p:nvPr>
            <p:ph type="sldNum" sz="quarter" idx="10"/>
          </p:nvPr>
        </p:nvSpPr>
        <p:spPr/>
        <p:txBody>
          <a:bodyPr/>
          <a:lstStyle/>
          <a:p>
            <a:fld id="{9705EE5C-2D46-42DF-85F5-2AF293F3C4EA}"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588571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grpSp>
        <p:nvGrpSpPr>
          <p:cNvPr id="6" name="Group 10"/>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5" name="Snip Single Corner Rectangle 14"/>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Teardrop 12"/>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pl-PL" smtClean="0"/>
              <a:t>Kliknij, aby edyt. styl wz. tyt.</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dirty="0"/>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B1115196-1C6F-4784-83AC-30756D8F10B3}" type="datetimeFigureOut">
              <a:rPr lang="en-US" smtClean="0"/>
              <a:t>4/26/2019</a:t>
            </a:fld>
            <a:endParaRPr lang="en-US"/>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grpSp>
        <p:nvGrpSpPr>
          <p:cNvPr id="8" name="Group 10"/>
          <p:cNvGrpSpPr/>
          <p:nvPr/>
        </p:nvGrpSpPr>
        <p:grpSpPr>
          <a:xfrm>
            <a:off x="228600" y="228600"/>
            <a:ext cx="4251960" cy="6387352"/>
            <a:chOff x="228600" y="228600"/>
            <a:chExt cx="4251960" cy="6387352"/>
          </a:xfrm>
        </p:grpSpPr>
        <p:sp>
          <p:nvSpPr>
            <p:cNvPr id="12" name="Snip Diagonal Corner Rectangle 11"/>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Teardrop 12"/>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2176272"/>
            <a:ext cx="3657600" cy="1161288"/>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pl-PL" smtClean="0"/>
              <a:t>Kliknij, aby edyt. styl wz. tyt.</a:t>
            </a:r>
            <a:endParaRPr/>
          </a:p>
        </p:txBody>
      </p:sp>
      <p:sp>
        <p:nvSpPr>
          <p:cNvPr id="3" name="Picture Placeholder 2"/>
          <p:cNvSpPr>
            <a:spLocks noGrp="1"/>
          </p:cNvSpPr>
          <p:nvPr>
            <p:ph type="pic" idx="1"/>
          </p:nvPr>
        </p:nvSpPr>
        <p:spPr>
          <a:xfrm flipH="1">
            <a:off x="4654475" y="228600"/>
            <a:ext cx="4251960" cy="6391656"/>
          </a:xfrm>
          <a:prstGeom prst="snip2DiagRect">
            <a:avLst>
              <a:gd name="adj1" fmla="val 0"/>
              <a:gd name="adj2" fmla="val 4017"/>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Przeciągnij obraz na symbol zastępczy lub kliknij ikonę, aby go dodać</a:t>
            </a:r>
            <a:endParaRPr/>
          </a:p>
        </p:txBody>
      </p:sp>
      <p:sp>
        <p:nvSpPr>
          <p:cNvPr id="4" name="Text Placeholder 3"/>
          <p:cNvSpPr>
            <a:spLocks noGrp="1"/>
          </p:cNvSpPr>
          <p:nvPr>
            <p:ph type="body" sz="half" idx="2"/>
          </p:nvPr>
        </p:nvSpPr>
        <p:spPr>
          <a:xfrm>
            <a:off x="530352" y="3342401"/>
            <a:ext cx="3657600" cy="2595282"/>
          </a:xfrm>
        </p:spPr>
        <p:txBody>
          <a:bodyPr>
            <a:normAutofit/>
          </a:bodyPr>
          <a:lstStyle>
            <a:lvl1pPr marL="0" indent="0">
              <a:lnSpc>
                <a:spcPct val="110000"/>
              </a:lnSpc>
              <a:spcBef>
                <a:spcPts val="60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a:xfrm>
            <a:off x="758952" y="6300216"/>
            <a:ext cx="1298448" cy="365125"/>
          </a:xfrm>
        </p:spPr>
        <p:txBody>
          <a:bodyPr/>
          <a:lstStyle/>
          <a:p>
            <a:fld id="{B1115196-1C6F-4784-83AC-30756D8F10B3}" type="datetimeFigureOut">
              <a:rPr lang="en-US" smtClean="0"/>
              <a:t>4/26/2019</a:t>
            </a:fld>
            <a:endParaRPr lang="en-US"/>
          </a:p>
        </p:txBody>
      </p:sp>
      <p:sp>
        <p:nvSpPr>
          <p:cNvPr id="6" name="Footer Placeholder 5"/>
          <p:cNvSpPr>
            <a:spLocks noGrp="1"/>
          </p:cNvSpPr>
          <p:nvPr>
            <p:ph type="ftr" sz="quarter" idx="11"/>
          </p:nvPr>
        </p:nvSpPr>
        <p:spPr>
          <a:xfrm>
            <a:off x="2057400" y="6300216"/>
            <a:ext cx="2340864" cy="365125"/>
          </a:xfrm>
        </p:spPr>
        <p:txBody>
          <a:bodyPr/>
          <a:lstStyle/>
          <a:p>
            <a:endParaRPr lang="en-US"/>
          </a:p>
        </p:txBody>
      </p:sp>
      <p:sp>
        <p:nvSpPr>
          <p:cNvPr id="7" name="Slide Number Placeholder 6"/>
          <p:cNvSpPr>
            <a:spLocks noGrp="1"/>
          </p:cNvSpPr>
          <p:nvPr>
            <p:ph type="sldNum" sz="quarter" idx="12"/>
          </p:nvPr>
        </p:nvSpPr>
        <p:spPr>
          <a:xfrm>
            <a:off x="301752" y="6300216"/>
            <a:ext cx="448056" cy="365125"/>
          </a:xfrm>
        </p:spPr>
        <p:txBody>
          <a:bodyPr/>
          <a:lstStyle>
            <a:lvl1pPr algn="l">
              <a:defRPr/>
            </a:lvl1pPr>
          </a:lstStyle>
          <a:p>
            <a:fld id="{19371D3E-5A18-49EB-AD2A-429AF16575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braz powyżej podpisu">
    <p:spTree>
      <p:nvGrpSpPr>
        <p:cNvPr id="1" name=""/>
        <p:cNvGrpSpPr/>
        <p:nvPr/>
      </p:nvGrpSpPr>
      <p:grpSpPr>
        <a:xfrm>
          <a:off x="0" y="0"/>
          <a:ext cx="0" cy="0"/>
          <a:chOff x="0" y="0"/>
          <a:chExt cx="0" cy="0"/>
        </a:xfrm>
      </p:grpSpPr>
      <p:sp>
        <p:nvSpPr>
          <p:cNvPr id="9" name="Snip Diagonal Corner Rectangle 8"/>
          <p:cNvSpPr/>
          <p:nvPr/>
        </p:nvSpPr>
        <p:spPr>
          <a:xfrm flipV="1">
            <a:off x="228600" y="4648200"/>
            <a:ext cx="8686800" cy="1963271"/>
          </a:xfrm>
          <a:prstGeom prst="snip2DiagRect">
            <a:avLst>
              <a:gd name="adj1" fmla="val 0"/>
              <a:gd name="adj2" fmla="val 937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200" y="4648200"/>
            <a:ext cx="8153400" cy="609600"/>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pl-PL" smtClean="0"/>
              <a:t>Kliknij, aby edyt. styl wz. tyt.</a:t>
            </a:r>
            <a:endParaRPr/>
          </a:p>
        </p:txBody>
      </p:sp>
      <p:sp>
        <p:nvSpPr>
          <p:cNvPr id="3" name="Date Placeholder 2"/>
          <p:cNvSpPr>
            <a:spLocks noGrp="1"/>
          </p:cNvSpPr>
          <p:nvPr>
            <p:ph type="dt" sz="half" idx="10"/>
          </p:nvPr>
        </p:nvSpPr>
        <p:spPr/>
        <p:txBody>
          <a:bodyPr/>
          <a:lstStyle/>
          <a:p>
            <a:fld id="{B1115196-1C6F-4784-83AC-30756D8F10B3}" type="datetimeFigureOut">
              <a:rPr lang="en-US" smtClean="0"/>
              <a:t>4/26/2019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
        <p:nvSpPr>
          <p:cNvPr id="7" name="Text Placeholder 3"/>
          <p:cNvSpPr>
            <a:spLocks noGrp="1"/>
          </p:cNvSpPr>
          <p:nvPr>
            <p:ph type="body" sz="half" idx="2"/>
          </p:nvPr>
        </p:nvSpPr>
        <p:spPr>
          <a:xfrm>
            <a:off x="457200" y="5257799"/>
            <a:ext cx="8156448" cy="820272"/>
          </a:xfrm>
        </p:spPr>
        <p:txBody>
          <a:bodyPr>
            <a:normAutofit/>
          </a:bodyPr>
          <a:lstStyle>
            <a:lvl1pPr marL="0" indent="0">
              <a:lnSpc>
                <a:spcPct val="110000"/>
              </a:lnSpc>
              <a:spcBef>
                <a:spcPct val="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8" name="Picture Placeholder 2"/>
          <p:cNvSpPr>
            <a:spLocks noGrp="1"/>
          </p:cNvSpPr>
          <p:nvPr>
            <p:ph type="pic" idx="1"/>
          </p:nvPr>
        </p:nvSpPr>
        <p:spPr>
          <a:xfrm flipH="1">
            <a:off x="228600" y="228600"/>
            <a:ext cx="8677835" cy="4267200"/>
          </a:xfrm>
          <a:prstGeom prst="snip2DiagRect">
            <a:avLst>
              <a:gd name="adj1" fmla="val 0"/>
              <a:gd name="adj2" fmla="val 4332"/>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smtClean="0"/>
              <a:t>Przeciągnij obraz na symbol zastępczy lub kliknij ikonę, aby go dodać</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wrot pożegnaln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1115196-1C6F-4784-83AC-30756D8F10B3}" type="datetimeFigureOut">
              <a:rPr lang="en-US" smtClean="0"/>
              <a:t>4/26/2019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pl-PL" smtClean="0"/>
              <a:t>Kliknij, aby edyt. styl wz. tyt.</a:t>
            </a:r>
            <a:endParaRPr/>
          </a:p>
        </p:txBody>
      </p:sp>
      <p:sp>
        <p:nvSpPr>
          <p:cNvPr id="3" name="Vertical Text Placeholder 2"/>
          <p:cNvSpPr>
            <a:spLocks noGrp="1"/>
          </p:cNvSpPr>
          <p:nvPr>
            <p:ph type="body" orient="vert" idx="1"/>
          </p:nvPr>
        </p:nvSpPr>
        <p:spPr/>
        <p:txBody>
          <a:bodyPr vert="eaVert"/>
          <a:lstStyle>
            <a:lvl5pPr>
              <a:defRPr/>
            </a:lvl5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8" name="Snip Diagonal Corner Rectangle 7"/>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467600" y="838201"/>
            <a:ext cx="1219200" cy="5105400"/>
          </a:xfrm>
        </p:spPr>
        <p:txBody>
          <a:bodyPr vert="eaVert"/>
          <a:lstStyle/>
          <a:p>
            <a:r>
              <a:rPr lang="pl-PL" smtClean="0"/>
              <a:t>Kliknij, aby edyt. styl wz. tyt.</a:t>
            </a:r>
            <a:endParaRPr/>
          </a:p>
        </p:txBody>
      </p:sp>
      <p:sp>
        <p:nvSpPr>
          <p:cNvPr id="3" name="Vertical Text Placeholder 2"/>
          <p:cNvSpPr>
            <a:spLocks noGrp="1"/>
          </p:cNvSpPr>
          <p:nvPr>
            <p:ph type="body" orient="vert" idx="1"/>
          </p:nvPr>
        </p:nvSpPr>
        <p:spPr>
          <a:xfrm>
            <a:off x="779462" y="838201"/>
            <a:ext cx="6307138" cy="5105400"/>
          </a:xfrm>
        </p:spPr>
        <p:txBody>
          <a:bodyPr vert="eaVert"/>
          <a:lstStyle>
            <a:lvl5pPr>
              <a:defRPr/>
            </a:lvl5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1150" y="1280161"/>
            <a:ext cx="7886700" cy="4528969"/>
          </a:xfrm>
          <a:prstGeom prst="rect">
            <a:avLst/>
          </a:prstGeom>
        </p:spPr>
        <p:txBody>
          <a:bodyPr rtlCol="0">
            <a:normAutofit/>
          </a:bodyPr>
          <a:lstStyle>
            <a:lvl1pPr marL="240030" indent="-240030">
              <a:defRPr/>
            </a:lvl1pPr>
            <a:lvl2pPr>
              <a:defRPr/>
            </a:lvl2pPr>
            <a:lvl3pPr>
              <a:defRPr/>
            </a:lvl3pPr>
            <a:lvl4pPr>
              <a:defRPr/>
            </a:lvl4pPr>
            <a:lvl5pPr marL="1543050" indent="-17145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7938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pl-PL" smtClean="0"/>
              <a:t>Kliknij, aby edyt. styl wz. tyt.</a:t>
            </a:r>
            <a:endParaRPr/>
          </a:p>
        </p:txBody>
      </p:sp>
      <p:sp>
        <p:nvSpPr>
          <p:cNvPr id="3" name="Content Placeholder 2"/>
          <p:cNvSpPr>
            <a:spLocks noGrp="1"/>
          </p:cNvSpPr>
          <p:nvPr>
            <p:ph idx="1"/>
          </p:nvPr>
        </p:nvSpPr>
        <p:spPr/>
        <p:txBody>
          <a:bodyPr/>
          <a:lstStyle>
            <a:lvl5pPr>
              <a:defRPr/>
            </a:lvl5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ajd tytułowy z obrazem">
    <p:spTree>
      <p:nvGrpSpPr>
        <p:cNvPr id="1" name=""/>
        <p:cNvGrpSpPr/>
        <p:nvPr/>
      </p:nvGrpSpPr>
      <p:grpSpPr>
        <a:xfrm>
          <a:off x="0" y="0"/>
          <a:ext cx="0" cy="0"/>
          <a:chOff x="0" y="0"/>
          <a:chExt cx="0" cy="0"/>
        </a:xfrm>
      </p:grpSpPr>
      <p:grpSp>
        <p:nvGrpSpPr>
          <p:cNvPr id="6" name="Group 14"/>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7" name="Snip Single Corner Rectangle 16"/>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8" name="Straight Connector 17"/>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Teardrop 15"/>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pl-PL" smtClean="0"/>
              <a:t>Kliknij, aby edyt. styl wz. tyt.</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dirty="0"/>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B1115196-1C6F-4784-83AC-30756D8F10B3}" type="datetimeFigureOut">
              <a:rPr lang="en-US" smtClean="0"/>
              <a:t>4/26/2019</a:t>
            </a:fld>
            <a:endParaRPr lang="en-US"/>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lang="en-US"/>
          </a:p>
        </p:txBody>
      </p:sp>
      <p:sp>
        <p:nvSpPr>
          <p:cNvPr id="12" name="Picture Placeholder 11"/>
          <p:cNvSpPr>
            <a:spLocks noGrp="1"/>
          </p:cNvSpPr>
          <p:nvPr>
            <p:ph type="pic" sz="quarter" idx="12"/>
          </p:nvPr>
        </p:nvSpPr>
        <p:spPr>
          <a:xfrm>
            <a:off x="0" y="676835"/>
            <a:ext cx="7543800" cy="2587752"/>
          </a:xfrm>
          <a:effectLst>
            <a:outerShdw blurRad="50800" dist="63500" dir="2700000" algn="tl" rotWithShape="0">
              <a:prstClr val="black">
                <a:alpha val="50000"/>
              </a:prstClr>
            </a:outerShdw>
          </a:effectLst>
        </p:spPr>
        <p:txBody>
          <a:bodyPr>
            <a:normAutofit/>
          </a:bodyPr>
          <a:lstStyle>
            <a:lvl1pPr marL="0" indent="0">
              <a:buNone/>
              <a:defRPr sz="1800"/>
            </a:lvl1pPr>
          </a:lstStyle>
          <a:p>
            <a:r>
              <a:rPr lang="pl-PL" smtClean="0"/>
              <a:t>Przeciągnij obraz na symbol zastępczy lub kliknij ikonę, aby go dodać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grpSp>
        <p:nvGrpSpPr>
          <p:cNvPr id="6" name="Group 6"/>
          <p:cNvGrpSpPr/>
          <p:nvPr/>
        </p:nvGrpSpPr>
        <p:grpSpPr>
          <a:xfrm flipH="1">
            <a:off x="1600199" y="2126877"/>
            <a:ext cx="7543801" cy="2604247"/>
            <a:chOff x="-1" y="3379694"/>
            <a:chExt cx="7543801" cy="2604247"/>
          </a:xfrm>
        </p:grpSpPr>
        <p:grpSp>
          <p:nvGrpSpPr>
            <p:cNvPr id="7" name="Group 11"/>
            <p:cNvGrpSpPr/>
            <p:nvPr/>
          </p:nvGrpSpPr>
          <p:grpSpPr>
            <a:xfrm>
              <a:off x="-1" y="3379694"/>
              <a:ext cx="7543801" cy="2604247"/>
              <a:chOff x="-1" y="3379694"/>
              <a:chExt cx="7543801" cy="2604247"/>
            </a:xfrm>
          </p:grpSpPr>
          <p:sp>
            <p:nvSpPr>
              <p:cNvPr id="10" name="Snip Single Corner Rectangle 9"/>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 name="Teardrop 8"/>
            <p:cNvSpPr/>
            <p:nvPr/>
          </p:nvSpPr>
          <p:spPr>
            <a:xfrm flipH="1">
              <a:off x="22859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1736105" y="2653553"/>
            <a:ext cx="5870448" cy="14721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tx1">
                    <a:lumMod val="90000"/>
                    <a:lumOff val="10000"/>
                  </a:schemeClr>
                </a:solidFill>
                <a:latin typeface="+mj-lt"/>
                <a:ea typeface="+mj-ea"/>
                <a:cs typeface="+mj-cs"/>
              </a:defRPr>
            </a:lvl1pPr>
          </a:lstStyle>
          <a:p>
            <a:r>
              <a:rPr lang="pl-PL" smtClean="0"/>
              <a:t>Kliknij, aby edyt. styl wz. tyt.</a:t>
            </a:r>
            <a:endParaRPr/>
          </a:p>
        </p:txBody>
      </p:sp>
      <p:sp>
        <p:nvSpPr>
          <p:cNvPr id="3" name="Text Placeholder 2"/>
          <p:cNvSpPr>
            <a:spLocks noGrp="1"/>
          </p:cNvSpPr>
          <p:nvPr>
            <p:ph type="body" idx="1"/>
          </p:nvPr>
        </p:nvSpPr>
        <p:spPr>
          <a:xfrm>
            <a:off x="1736105" y="4134881"/>
            <a:ext cx="5870448" cy="576072"/>
          </a:xfrm>
        </p:spPr>
        <p:txBody>
          <a:bodyPr vert="horz" lIns="91440" tIns="45720" rIns="91440" bIns="45720" rtlCol="0">
            <a:normAutofit/>
          </a:bodyPr>
          <a:lstStyle>
            <a:lvl1pPr marL="0" indent="0" algn="l" defTabSz="914400" rtl="0" eaLnBrk="1" latinLnBrk="0" hangingPunct="1">
              <a:spcBef>
                <a:spcPts val="0"/>
              </a:spcBef>
              <a:buClr>
                <a:schemeClr val="accent1"/>
              </a:buClr>
              <a:buSzPct val="90000"/>
              <a:buFont typeface="Wingdings 2" pitchFamily="18" charset="2"/>
              <a:buNone/>
              <a:defRPr sz="1400" kern="1200">
                <a:solidFill>
                  <a:schemeClr val="tx1">
                    <a:lumMod val="90000"/>
                    <a:lumOff val="10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5" name="Footer Placeholder 4"/>
          <p:cNvSpPr>
            <a:spLocks noGrp="1"/>
          </p:cNvSpPr>
          <p:nvPr>
            <p:ph type="ftr" sz="quarter" idx="11"/>
          </p:nvPr>
        </p:nvSpPr>
        <p:spPr>
          <a:xfrm rot="16200000">
            <a:off x="8033590" y="3475037"/>
            <a:ext cx="1828801" cy="365125"/>
          </a:xfrm>
        </p:spPr>
        <p:txBody>
          <a:bodyPr vert="horz" lIns="91440" tIns="0" rIns="91440" bIns="0" rtlCol="0" anchor="t" anchorCtr="0"/>
          <a:lstStyle>
            <a:lvl1pPr marL="0" algn="l" defTabSz="914400" rtl="0" eaLnBrk="1" latinLnBrk="0" hangingPunct="1">
              <a:defRPr sz="1100" b="1" kern="1200">
                <a:solidFill>
                  <a:schemeClr val="bg1">
                    <a:lumMod val="75000"/>
                  </a:schemeClr>
                </a:solidFill>
                <a:latin typeface="+mn-lt"/>
                <a:ea typeface="+mn-ea"/>
                <a:cs typeface="+mn-cs"/>
              </a:defRPr>
            </a:lvl1pPr>
          </a:lstStyle>
          <a:p>
            <a:endParaRPr lang="en-US"/>
          </a:p>
        </p:txBody>
      </p:sp>
      <p:sp>
        <p:nvSpPr>
          <p:cNvPr id="4" name="Date Placeholder 3"/>
          <p:cNvSpPr>
            <a:spLocks noGrp="1"/>
          </p:cNvSpPr>
          <p:nvPr>
            <p:ph type="dt" sz="half" idx="10"/>
          </p:nvPr>
        </p:nvSpPr>
        <p:spPr>
          <a:xfrm rot="16200000">
            <a:off x="7658009" y="3475037"/>
            <a:ext cx="1828800" cy="365125"/>
          </a:xfrm>
        </p:spPr>
        <p:txBody>
          <a:bodyPr vert="horz" lIns="91440" tIns="0" rIns="91440" bIns="0" rtlCol="0" anchor="b" anchorCtr="0"/>
          <a:lstStyle>
            <a:lvl1pPr marL="0" algn="l" defTabSz="914400" rtl="0" eaLnBrk="1" latinLnBrk="0" hangingPunct="1">
              <a:defRPr sz="1400" b="1" kern="1200">
                <a:solidFill>
                  <a:schemeClr val="bg1">
                    <a:lumMod val="50000"/>
                  </a:schemeClr>
                </a:solidFill>
                <a:latin typeface="+mn-lt"/>
                <a:ea typeface="+mn-ea"/>
                <a:cs typeface="+mn-cs"/>
              </a:defRPr>
            </a:lvl1pPr>
          </a:lstStyle>
          <a:p>
            <a:fld id="{B1115196-1C6F-4784-83AC-30756D8F10B3}" type="datetimeFigureOut">
              <a:rPr lang="en-US" smtClean="0"/>
              <a:t>4/26/2019</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11" name="Snip Diagonal Corner Rectangle 10"/>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Snip Diagonal Corner Rectangle 11"/>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p>
            <a:r>
              <a:rPr lang="pl-PL" smtClean="0"/>
              <a:t>Kliknij, aby edyt. styl wz. tyt.</a:t>
            </a:r>
            <a:endParaRPr/>
          </a:p>
        </p:txBody>
      </p:sp>
      <p:sp>
        <p:nvSpPr>
          <p:cNvPr id="3" name="Content Placeholder 2"/>
          <p:cNvSpPr>
            <a:spLocks noGrp="1"/>
          </p:cNvSpPr>
          <p:nvPr>
            <p:ph sz="half" idx="1"/>
          </p:nvPr>
        </p:nvSpPr>
        <p:spPr>
          <a:xfrm>
            <a:off x="779461" y="1981201"/>
            <a:ext cx="3657600" cy="3975100"/>
          </a:xfrm>
        </p:spPr>
        <p:txBody>
          <a:bodyPr>
            <a:normAutofit/>
          </a:bodyPr>
          <a:lstStyle>
            <a:lvl1pPr>
              <a:defRPr sz="2200"/>
            </a:lvl1pPr>
            <a:lvl2pPr>
              <a:defRPr sz="20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dirty="0"/>
          </a:p>
        </p:txBody>
      </p:sp>
      <p:sp>
        <p:nvSpPr>
          <p:cNvPr id="4" name="Content Placeholder 3"/>
          <p:cNvSpPr>
            <a:spLocks noGrp="1"/>
          </p:cNvSpPr>
          <p:nvPr>
            <p:ph sz="half" idx="2"/>
          </p:nvPr>
        </p:nvSpPr>
        <p:spPr>
          <a:xfrm>
            <a:off x="4705351" y="1981201"/>
            <a:ext cx="3657600" cy="3975100"/>
          </a:xfrm>
        </p:spPr>
        <p:txBody>
          <a:bodyPr>
            <a:normAutofit/>
          </a:bodyPr>
          <a:lstStyle>
            <a:lvl1pPr>
              <a:defRPr sz="2200"/>
            </a:lvl1pPr>
            <a:lvl2pPr>
              <a:defRPr sz="2000"/>
            </a:lvl2pPr>
            <a:lvl3pPr>
              <a:defRPr sz="1800"/>
            </a:lvl3pPr>
            <a:lvl4pPr>
              <a:defRPr sz="1800"/>
            </a:lvl4pPr>
            <a:lvl5pPr>
              <a:defRPr sz="1800"/>
            </a:lvl5pPr>
            <a:lvl6pPr marL="1946275" indent="-344488">
              <a:defRPr sz="1800"/>
            </a:lvl6pPr>
            <a:lvl7pPr marL="1946275" indent="-344488">
              <a:defRPr sz="1800"/>
            </a:lvl7pPr>
            <a:lvl8pPr marL="1946275" indent="-344488">
              <a:defRPr sz="1800"/>
            </a:lvl8pPr>
            <a:lvl9pPr marL="1946275" indent="-344488">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dirty="0"/>
          </a:p>
        </p:txBody>
      </p:sp>
      <p:sp>
        <p:nvSpPr>
          <p:cNvPr id="5" name="Date Placeholder 4"/>
          <p:cNvSpPr>
            <a:spLocks noGrp="1"/>
          </p:cNvSpPr>
          <p:nvPr>
            <p:ph type="dt" sz="half" idx="10"/>
          </p:nvPr>
        </p:nvSpPr>
        <p:spPr/>
        <p:txBody>
          <a:bodyPr/>
          <a:lstStyle/>
          <a:p>
            <a:fld id="{B1115196-1C6F-4784-83AC-30756D8F10B3}"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2" name="Snip Diagonal Corner Rectangle 11"/>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Snip Diagonal Corner Rectangle 12"/>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lvl1pPr>
              <a:defRPr/>
            </a:lvl1pPr>
          </a:lstStyle>
          <a:p>
            <a:r>
              <a:rPr lang="pl-PL" smtClean="0"/>
              <a:t>Kliknij, aby edyt. styl wz. tyt.</a:t>
            </a:r>
            <a:endParaRPr/>
          </a:p>
        </p:txBody>
      </p:sp>
      <p:sp>
        <p:nvSpPr>
          <p:cNvPr id="3" name="Text Placeholder 2"/>
          <p:cNvSpPr>
            <a:spLocks noGrp="1"/>
          </p:cNvSpPr>
          <p:nvPr>
            <p:ph type="body" idx="1"/>
          </p:nvPr>
        </p:nvSpPr>
        <p:spPr>
          <a:xfrm>
            <a:off x="779463"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Content Placeholder 3"/>
          <p:cNvSpPr>
            <a:spLocks noGrp="1"/>
          </p:cNvSpPr>
          <p:nvPr>
            <p:ph sz="half" idx="2"/>
          </p:nvPr>
        </p:nvSpPr>
        <p:spPr>
          <a:xfrm>
            <a:off x="779463"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dirty="0"/>
          </a:p>
        </p:txBody>
      </p:sp>
      <p:sp>
        <p:nvSpPr>
          <p:cNvPr id="5" name="Text Placeholder 4"/>
          <p:cNvSpPr>
            <a:spLocks noGrp="1"/>
          </p:cNvSpPr>
          <p:nvPr>
            <p:ph type="body" sz="quarter" idx="3"/>
          </p:nvPr>
        </p:nvSpPr>
        <p:spPr>
          <a:xfrm>
            <a:off x="4705351"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Content Placeholder 5"/>
          <p:cNvSpPr>
            <a:spLocks noGrp="1"/>
          </p:cNvSpPr>
          <p:nvPr>
            <p:ph sz="quarter" idx="4"/>
          </p:nvPr>
        </p:nvSpPr>
        <p:spPr>
          <a:xfrm>
            <a:off x="4705351"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dirty="0"/>
          </a:p>
        </p:txBody>
      </p:sp>
      <p:sp>
        <p:nvSpPr>
          <p:cNvPr id="7" name="Date Placeholder 6"/>
          <p:cNvSpPr>
            <a:spLocks noGrp="1"/>
          </p:cNvSpPr>
          <p:nvPr>
            <p:ph type="dt" sz="half" idx="10"/>
          </p:nvPr>
        </p:nvSpPr>
        <p:spPr/>
        <p:txBody>
          <a:bodyPr/>
          <a:lstStyle/>
          <a:p>
            <a:fld id="{B1115196-1C6F-4784-83AC-30756D8F10B3}" type="datetimeFigureOut">
              <a:rPr lang="en-US" smtClean="0"/>
              <a:t>4/26/2019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pl-PL" smtClean="0"/>
              <a:t>Kliknij, aby edyt. styl wz. tyt.</a:t>
            </a:r>
            <a:endParaRPr/>
          </a:p>
        </p:txBody>
      </p:sp>
      <p:sp>
        <p:nvSpPr>
          <p:cNvPr id="3" name="Date Placeholder 2"/>
          <p:cNvSpPr>
            <a:spLocks noGrp="1"/>
          </p:cNvSpPr>
          <p:nvPr>
            <p:ph type="dt" sz="half" idx="10"/>
          </p:nvPr>
        </p:nvSpPr>
        <p:spPr/>
        <p:txBody>
          <a:bodyPr/>
          <a:lstStyle/>
          <a:p>
            <a:fld id="{B1115196-1C6F-4784-83AC-30756D8F10B3}" type="datetimeFigureOut">
              <a:rPr lang="en-US" smtClean="0"/>
              <a:t>4/26/2019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Puste">
    <p:spTree>
      <p:nvGrpSpPr>
        <p:cNvPr id="1" name=""/>
        <p:cNvGrpSpPr/>
        <p:nvPr/>
      </p:nvGrpSpPr>
      <p:grpSpPr>
        <a:xfrm>
          <a:off x="0" y="0"/>
          <a:ext cx="0" cy="0"/>
          <a:chOff x="0" y="0"/>
          <a:chExt cx="0" cy="0"/>
        </a:xfrm>
      </p:grpSpPr>
      <p:sp>
        <p:nvSpPr>
          <p:cNvPr id="6" name="Snip Diagonal Corner Rectangle 5"/>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B1115196-1C6F-4784-83AC-30756D8F10B3}" type="datetimeFigureOut">
              <a:rPr lang="en-US" smtClean="0"/>
              <a:t>4/26/2019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grpSp>
        <p:nvGrpSpPr>
          <p:cNvPr id="11" name="Group 11"/>
          <p:cNvGrpSpPr/>
          <p:nvPr/>
        </p:nvGrpSpPr>
        <p:grpSpPr>
          <a:xfrm>
            <a:off x="228600" y="228600"/>
            <a:ext cx="4251960" cy="6387352"/>
            <a:chOff x="228600" y="228600"/>
            <a:chExt cx="4251960" cy="6387352"/>
          </a:xfrm>
        </p:grpSpPr>
        <p:sp>
          <p:nvSpPr>
            <p:cNvPr id="13" name="Snip Diagonal Corner Rectangle 12"/>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ardrop 13"/>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5" name="Snip Diagonal Corner Rectangle 14"/>
          <p:cNvSpPr/>
          <p:nvPr/>
        </p:nvSpPr>
        <p:spPr>
          <a:xfrm flipV="1">
            <a:off x="46482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25780" y="2177303"/>
            <a:ext cx="3657600" cy="1162050"/>
          </a:xfrm>
        </p:spPr>
        <p:txBody>
          <a:bodyPr anchor="b">
            <a:normAutofit/>
          </a:bodyPr>
          <a:lstStyle>
            <a:lvl1pPr algn="l">
              <a:defRPr sz="3000" b="0">
                <a:solidFill>
                  <a:schemeClr val="accent1"/>
                </a:solidFill>
              </a:defRPr>
            </a:lvl1pPr>
          </a:lstStyle>
          <a:p>
            <a:r>
              <a:rPr lang="pl-PL" smtClean="0"/>
              <a:t>Kliknij, aby edyt. styl wz. tyt.</a:t>
            </a:r>
            <a:endParaRPr/>
          </a:p>
        </p:txBody>
      </p:sp>
      <p:sp>
        <p:nvSpPr>
          <p:cNvPr id="3" name="Content Placeholder 2"/>
          <p:cNvSpPr>
            <a:spLocks noGrp="1"/>
          </p:cNvSpPr>
          <p:nvPr>
            <p:ph idx="1"/>
          </p:nvPr>
        </p:nvSpPr>
        <p:spPr>
          <a:xfrm>
            <a:off x="4945380" y="609600"/>
            <a:ext cx="3657600" cy="53340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dirty="0"/>
          </a:p>
        </p:txBody>
      </p:sp>
      <p:sp>
        <p:nvSpPr>
          <p:cNvPr id="4" name="Text Placeholder 3"/>
          <p:cNvSpPr>
            <a:spLocks noGrp="1"/>
          </p:cNvSpPr>
          <p:nvPr>
            <p:ph type="body" sz="half" idx="2"/>
          </p:nvPr>
        </p:nvSpPr>
        <p:spPr>
          <a:xfrm>
            <a:off x="525780" y="3352799"/>
            <a:ext cx="3657600" cy="2590801"/>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a:xfrm>
            <a:off x="762000" y="6297706"/>
            <a:ext cx="1295400" cy="365125"/>
          </a:xfrm>
        </p:spPr>
        <p:txBody>
          <a:bodyPr/>
          <a:lstStyle/>
          <a:p>
            <a:fld id="{B1115196-1C6F-4784-83AC-30756D8F10B3}" type="datetimeFigureOut">
              <a:rPr lang="en-US" smtClean="0"/>
              <a:t>4/26/2019</a:t>
            </a:fld>
            <a:endParaRPr lang="en-US"/>
          </a:p>
        </p:txBody>
      </p:sp>
      <p:sp>
        <p:nvSpPr>
          <p:cNvPr id="6" name="Footer Placeholder 5"/>
          <p:cNvSpPr>
            <a:spLocks noGrp="1"/>
          </p:cNvSpPr>
          <p:nvPr>
            <p:ph type="ftr" sz="quarter" idx="11"/>
          </p:nvPr>
        </p:nvSpPr>
        <p:spPr>
          <a:xfrm>
            <a:off x="2057400" y="6297706"/>
            <a:ext cx="2339788" cy="365125"/>
          </a:xfrm>
        </p:spPr>
        <p:txBody>
          <a:bodyPr/>
          <a:lstStyle/>
          <a:p>
            <a:endParaRPr lang="en-US"/>
          </a:p>
        </p:txBody>
      </p:sp>
      <p:sp>
        <p:nvSpPr>
          <p:cNvPr id="7" name="Slide Number Placeholder 6"/>
          <p:cNvSpPr>
            <a:spLocks noGrp="1"/>
          </p:cNvSpPr>
          <p:nvPr>
            <p:ph type="sldNum" sz="quarter" idx="12"/>
          </p:nvPr>
        </p:nvSpPr>
        <p:spPr>
          <a:xfrm>
            <a:off x="304800" y="6297706"/>
            <a:ext cx="443753" cy="365125"/>
          </a:xfrm>
        </p:spPr>
        <p:txBody>
          <a:bodyPr/>
          <a:lstStyle>
            <a:lvl1pPr algn="l">
              <a:defRPr/>
            </a:lvl1pPr>
          </a:lstStyle>
          <a:p>
            <a:fld id="{19371D3E-5A18-49EB-AD2A-429AF165759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295833"/>
            <a:ext cx="7583488" cy="1143000"/>
          </a:xfrm>
          <a:prstGeom prst="rect">
            <a:avLst/>
          </a:prstGeom>
        </p:spPr>
        <p:txBody>
          <a:bodyPr vert="horz" lIns="91440" tIns="45720" rIns="91440" bIns="45720" rtlCol="0" anchor="b" anchorCtr="0">
            <a:normAutofit/>
          </a:bodyPr>
          <a:lstStyle/>
          <a:p>
            <a:r>
              <a:rPr lang="pl-PL" smtClean="0"/>
              <a:t>Kliknij, aby edyt. styl wz. tyt.</a:t>
            </a:r>
            <a:endParaRPr/>
          </a:p>
        </p:txBody>
      </p:sp>
      <p:sp>
        <p:nvSpPr>
          <p:cNvPr id="3" name="Text Placeholder 2"/>
          <p:cNvSpPr>
            <a:spLocks noGrp="1"/>
          </p:cNvSpPr>
          <p:nvPr>
            <p:ph type="body" idx="1"/>
          </p:nvPr>
        </p:nvSpPr>
        <p:spPr>
          <a:xfrm>
            <a:off x="779463" y="1949824"/>
            <a:ext cx="7583488" cy="4007224"/>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dirty="0"/>
          </a:p>
        </p:txBody>
      </p:sp>
      <p:sp>
        <p:nvSpPr>
          <p:cNvPr id="4" name="Date Placeholder 3"/>
          <p:cNvSpPr>
            <a:spLocks noGrp="1"/>
          </p:cNvSpPr>
          <p:nvPr>
            <p:ph type="dt" sz="half" idx="2"/>
          </p:nvPr>
        </p:nvSpPr>
        <p:spPr>
          <a:xfrm>
            <a:off x="228600" y="6243918"/>
            <a:ext cx="2133600"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fld id="{B1115196-1C6F-4784-83AC-30756D8F10B3}" type="datetimeFigureOut">
              <a:rPr lang="en-US" smtClean="0"/>
              <a:t>4/26/2019</a:t>
            </a:fld>
            <a:endParaRPr lang="en-US"/>
          </a:p>
        </p:txBody>
      </p:sp>
      <p:sp>
        <p:nvSpPr>
          <p:cNvPr id="5" name="Footer Placeholder 4"/>
          <p:cNvSpPr>
            <a:spLocks noGrp="1"/>
          </p:cNvSpPr>
          <p:nvPr>
            <p:ph type="ftr" sz="quarter" idx="3"/>
          </p:nvPr>
        </p:nvSpPr>
        <p:spPr>
          <a:xfrm>
            <a:off x="5867400" y="6248400"/>
            <a:ext cx="2895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4305300" y="6248400"/>
            <a:ext cx="533400" cy="365125"/>
          </a:xfrm>
          <a:prstGeom prst="rect">
            <a:avLst/>
          </a:prstGeom>
        </p:spPr>
        <p:txBody>
          <a:bodyPr vert="horz" lIns="91440" tIns="45720" rIns="91440" bIns="45720" rtlCol="0" anchor="ctr"/>
          <a:lstStyle>
            <a:lvl1pPr algn="ctr">
              <a:defRPr sz="1100" b="1">
                <a:solidFill>
                  <a:schemeClr val="bg1">
                    <a:lumMod val="65000"/>
                  </a:schemeClr>
                </a:solidFill>
              </a:defRPr>
            </a:lvl1pPr>
          </a:lstStyle>
          <a:p>
            <a:fld id="{19371D3E-5A18-49EB-AD2A-429AF165759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spcBef>
          <a:spcPct val="0"/>
        </a:spcBef>
        <a:buNone/>
        <a:defRPr sz="3800" kern="1200">
          <a:solidFill>
            <a:schemeClr val="tx1">
              <a:lumMod val="90000"/>
              <a:lumOff val="10000"/>
            </a:schemeClr>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2" pitchFamily="18" charset="2"/>
        <a:buChar char=""/>
        <a:defRPr sz="2200" kern="1200">
          <a:solidFill>
            <a:schemeClr val="tx1">
              <a:lumMod val="90000"/>
              <a:lumOff val="10000"/>
            </a:schemeClr>
          </a:solidFill>
          <a:latin typeface="+mn-lt"/>
          <a:ea typeface="+mn-ea"/>
          <a:cs typeface="+mn-cs"/>
        </a:defRPr>
      </a:lvl1pPr>
      <a:lvl2pPr marL="685800" indent="-336550" algn="l" defTabSz="914400" rtl="0" eaLnBrk="1" latinLnBrk="0" hangingPunct="1">
        <a:spcBef>
          <a:spcPts val="600"/>
        </a:spcBef>
        <a:buClr>
          <a:schemeClr val="accent1"/>
        </a:buClr>
        <a:buSzPct val="90000"/>
        <a:buFont typeface="Wingdings 2" pitchFamily="18" charset="2"/>
        <a:buChar char=""/>
        <a:defRPr sz="2000" kern="1200">
          <a:solidFill>
            <a:schemeClr val="tx1">
              <a:lumMod val="90000"/>
              <a:lumOff val="10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3pPr>
      <a:lvl4pPr marL="1371600" indent="-3365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5pPr>
      <a:lvl6pPr marL="20558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7pPr>
      <a:lvl8pPr marL="2743200"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2" pitchFamily="18" charset="2"/>
        <a:buChar char=""/>
        <a:defRPr lang="en-US" sz="1800" kern="1200" dirty="0">
          <a:solidFill>
            <a:schemeClr val="tx1">
              <a:lumMod val="90000"/>
              <a:lumOff val="1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008478" y="3913281"/>
            <a:ext cx="5836100" cy="1470025"/>
          </a:xfrm>
        </p:spPr>
        <p:txBody>
          <a:bodyPr>
            <a:normAutofit fontScale="90000"/>
          </a:bodyPr>
          <a:lstStyle/>
          <a:p>
            <a:r>
              <a:rPr lang="pl-PL" dirty="0" err="1" smtClean="0"/>
              <a:t>Random</a:t>
            </a:r>
            <a:r>
              <a:rPr lang="pl-PL" dirty="0" smtClean="0"/>
              <a:t> </a:t>
            </a:r>
            <a:r>
              <a:rPr lang="pl-PL" dirty="0" err="1" smtClean="0"/>
              <a:t>topics</a:t>
            </a:r>
            <a:r>
              <a:rPr lang="pl-PL" dirty="0" smtClean="0"/>
              <a:t> on software engineering</a:t>
            </a:r>
            <a:endParaRPr lang="pl-PL" dirty="0"/>
          </a:p>
        </p:txBody>
      </p:sp>
      <p:sp>
        <p:nvSpPr>
          <p:cNvPr id="3" name="Podtytuł 2"/>
          <p:cNvSpPr>
            <a:spLocks noGrp="1"/>
          </p:cNvSpPr>
          <p:nvPr>
            <p:ph type="subTitle" idx="1"/>
          </p:nvPr>
        </p:nvSpPr>
        <p:spPr/>
        <p:txBody>
          <a:bodyPr/>
          <a:lstStyle/>
          <a:p>
            <a:r>
              <a:rPr lang="pl-PL" dirty="0" smtClean="0"/>
              <a:t>#10 </a:t>
            </a:r>
            <a:r>
              <a:rPr lang="pl-PL" dirty="0" smtClean="0"/>
              <a:t>– Agile Software Development</a:t>
            </a:r>
            <a:endParaRPr lang="pl-PL" dirty="0"/>
          </a:p>
        </p:txBody>
      </p:sp>
    </p:spTree>
    <p:extLst>
      <p:ext uri="{BB962C8B-B14F-4D97-AF65-F5344CB8AC3E}">
        <p14:creationId xmlns:p14="http://schemas.microsoft.com/office/powerpoint/2010/main" val="9513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Agile Principles                </a:t>
            </a:r>
            <a:r>
              <a:rPr lang="en-US" sz="1350" dirty="0">
                <a:solidFill>
                  <a:srgbClr val="006666"/>
                </a:solidFill>
                <a:latin typeface="Verdana" pitchFamily="34" charset="0"/>
                <a:sym typeface="Verdana" pitchFamily="34" charset="0"/>
              </a:rPr>
              <a:t>http://agilemanifesto.org/</a:t>
            </a:r>
            <a:endParaRPr lang="en-US" sz="1350" dirty="0"/>
          </a:p>
        </p:txBody>
      </p:sp>
      <p:sp>
        <p:nvSpPr>
          <p:cNvPr id="5" name="Content Placeholder 2"/>
          <p:cNvSpPr>
            <a:spLocks noGrp="1"/>
          </p:cNvSpPr>
          <p:nvPr>
            <p:ph idx="1"/>
          </p:nvPr>
        </p:nvSpPr>
        <p:spPr/>
        <p:txBody>
          <a:bodyPr>
            <a:normAutofit fontScale="85000" lnSpcReduction="20000"/>
          </a:bodyPr>
          <a:lstStyle/>
          <a:p>
            <a:pPr marL="342900" indent="-342900">
              <a:buFont typeface="+mj-lt"/>
              <a:buAutoNum type="arabicPeriod"/>
              <a:defRPr/>
            </a:pPr>
            <a:r>
              <a:rPr lang="en-US" sz="2175" dirty="0"/>
              <a:t>Our </a:t>
            </a:r>
            <a:r>
              <a:rPr lang="en-US" sz="2175" u="sng" dirty="0">
                <a:solidFill>
                  <a:srgbClr val="C00000"/>
                </a:solidFill>
              </a:rPr>
              <a:t>highest priority is to satisfy the client </a:t>
            </a:r>
            <a:r>
              <a:rPr lang="en-US" sz="2175" dirty="0"/>
              <a:t>through early and continuous delivery of valuable software. </a:t>
            </a:r>
          </a:p>
          <a:p>
            <a:pPr marL="342900" indent="-342900">
              <a:buFont typeface="+mj-lt"/>
              <a:buAutoNum type="arabicPeriod"/>
              <a:defRPr/>
            </a:pPr>
            <a:r>
              <a:rPr lang="en-US" sz="2175" u="sng" dirty="0">
                <a:solidFill>
                  <a:srgbClr val="C00000"/>
                </a:solidFill>
              </a:rPr>
              <a:t>Welcome changing requirements</a:t>
            </a:r>
            <a:r>
              <a:rPr lang="en-US" sz="2175" dirty="0"/>
              <a:t>, even late in development. Agile processes harness change </a:t>
            </a:r>
            <a:r>
              <a:rPr lang="en-US" sz="2175" u="sng" dirty="0">
                <a:solidFill>
                  <a:srgbClr val="C00000"/>
                </a:solidFill>
              </a:rPr>
              <a:t>for the client's competitive advantage</a:t>
            </a:r>
            <a:r>
              <a:rPr lang="en-US" sz="2175" dirty="0">
                <a:solidFill>
                  <a:srgbClr val="21345F"/>
                </a:solidFill>
              </a:rPr>
              <a:t>. </a:t>
            </a:r>
          </a:p>
          <a:p>
            <a:pPr marL="342900" indent="-342900">
              <a:buFont typeface="+mj-lt"/>
              <a:buAutoNum type="arabicPeriod"/>
              <a:defRPr/>
            </a:pPr>
            <a:r>
              <a:rPr lang="en-US" sz="2175" u="sng" dirty="0">
                <a:solidFill>
                  <a:srgbClr val="C00000"/>
                </a:solidFill>
              </a:rPr>
              <a:t>Deliver working software frequently</a:t>
            </a:r>
            <a:r>
              <a:rPr lang="en-US" sz="2175" dirty="0">
                <a:solidFill>
                  <a:srgbClr val="21345F"/>
                </a:solidFill>
              </a:rPr>
              <a:t>, from a couple of weeks to a </a:t>
            </a:r>
            <a:r>
              <a:rPr lang="en-US" sz="2175" dirty="0"/>
              <a:t>couple of months, with a preference to the shorter timescale. </a:t>
            </a:r>
          </a:p>
          <a:p>
            <a:pPr marL="342900" indent="-342900">
              <a:buFont typeface="+mj-lt"/>
              <a:buAutoNum type="arabicPeriod"/>
              <a:defRPr/>
            </a:pPr>
            <a:r>
              <a:rPr lang="en-US" sz="2175" dirty="0"/>
              <a:t>Business people and developers must </a:t>
            </a:r>
            <a:r>
              <a:rPr lang="en-US" sz="2175" u="sng" dirty="0">
                <a:solidFill>
                  <a:srgbClr val="C00000"/>
                </a:solidFill>
              </a:rPr>
              <a:t>work together daily </a:t>
            </a:r>
            <a:r>
              <a:rPr lang="en-US" sz="2175" dirty="0"/>
              <a:t>throughout the project. </a:t>
            </a:r>
          </a:p>
          <a:p>
            <a:pPr marL="342900" indent="-342900">
              <a:buFont typeface="+mj-lt"/>
              <a:buAutoNum type="arabicPeriod"/>
              <a:defRPr/>
            </a:pPr>
            <a:r>
              <a:rPr lang="en-US" sz="2175" dirty="0"/>
              <a:t>Build projects around </a:t>
            </a:r>
            <a:r>
              <a:rPr lang="en-US" sz="2175" u="sng" dirty="0">
                <a:solidFill>
                  <a:srgbClr val="C00000"/>
                </a:solidFill>
              </a:rPr>
              <a:t>motivated individuals</a:t>
            </a:r>
            <a:r>
              <a:rPr lang="en-US" sz="2175" dirty="0"/>
              <a:t>. Give them the environment and support they need, and trust them to get the job done. </a:t>
            </a:r>
          </a:p>
          <a:p>
            <a:pPr marL="342900" indent="-342900">
              <a:buFont typeface="+mj-lt"/>
              <a:buAutoNum type="arabicPeriod"/>
              <a:defRPr/>
            </a:pPr>
            <a:r>
              <a:rPr lang="en-US" sz="2175" dirty="0"/>
              <a:t>The most efficient and effective method of conveying information to and within a development team is </a:t>
            </a:r>
            <a:r>
              <a:rPr lang="en-US" sz="2175" u="sng" dirty="0">
                <a:solidFill>
                  <a:srgbClr val="C00000"/>
                </a:solidFill>
              </a:rPr>
              <a:t>face-to-face conversation</a:t>
            </a:r>
            <a:r>
              <a:rPr lang="en-US" sz="2175" dirty="0"/>
              <a:t>. </a:t>
            </a:r>
          </a:p>
          <a:p>
            <a:pPr>
              <a:buFontTx/>
              <a:buNone/>
              <a:defRPr/>
            </a:pPr>
            <a:endParaRPr lang="en-US" dirty="0"/>
          </a:p>
        </p:txBody>
      </p:sp>
    </p:spTree>
    <p:extLst>
      <p:ext uri="{BB962C8B-B14F-4D97-AF65-F5344CB8AC3E}">
        <p14:creationId xmlns:p14="http://schemas.microsoft.com/office/powerpoint/2010/main" val="3280088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t>
            </a:r>
            <a:r>
              <a:rPr lang="en-US" sz="1350" dirty="0">
                <a:solidFill>
                  <a:srgbClr val="006666"/>
                </a:solidFill>
                <a:latin typeface="Verdana" pitchFamily="34" charset="0"/>
                <a:sym typeface="Verdana" pitchFamily="34" charset="0"/>
              </a:rPr>
              <a:t>http://agilemanifesto.org/</a:t>
            </a:r>
            <a:endParaRPr lang="pl-PL" dirty="0"/>
          </a:p>
        </p:txBody>
      </p:sp>
      <p:sp>
        <p:nvSpPr>
          <p:cNvPr id="3" name="Content Placeholder 2"/>
          <p:cNvSpPr>
            <a:spLocks noGrp="1"/>
          </p:cNvSpPr>
          <p:nvPr>
            <p:ph idx="1"/>
          </p:nvPr>
        </p:nvSpPr>
        <p:spPr/>
        <p:txBody>
          <a:bodyPr>
            <a:normAutofit fontScale="77500" lnSpcReduction="20000"/>
          </a:bodyPr>
          <a:lstStyle/>
          <a:p>
            <a:pPr>
              <a:buFont typeface="Franklin Gothic Demi" pitchFamily="34" charset="0"/>
              <a:buAutoNum type="arabicPeriod" startAt="7"/>
            </a:pPr>
            <a:r>
              <a:rPr lang="en-US" u="sng" dirty="0">
                <a:solidFill>
                  <a:srgbClr val="C00000"/>
                </a:solidFill>
              </a:rPr>
              <a:t>Working software </a:t>
            </a:r>
            <a:r>
              <a:rPr lang="en-US" dirty="0"/>
              <a:t>is the primary measure of progress. </a:t>
            </a:r>
          </a:p>
          <a:p>
            <a:pPr>
              <a:buFont typeface="Franklin Gothic Demi" pitchFamily="34" charset="0"/>
              <a:buAutoNum type="arabicPeriod" startAt="7"/>
            </a:pPr>
            <a:r>
              <a:rPr lang="en-US" dirty="0"/>
              <a:t>Agile processes promote sustainable development. The sponsors, developers, and users should be able to maintain a </a:t>
            </a:r>
            <a:r>
              <a:rPr lang="en-US" u="sng" dirty="0">
                <a:solidFill>
                  <a:srgbClr val="C00000"/>
                </a:solidFill>
              </a:rPr>
              <a:t>constant pace </a:t>
            </a:r>
            <a:r>
              <a:rPr lang="en-US" dirty="0"/>
              <a:t>indefinitely. </a:t>
            </a:r>
          </a:p>
          <a:p>
            <a:pPr>
              <a:buFont typeface="Franklin Gothic Demi" pitchFamily="34" charset="0"/>
              <a:buAutoNum type="arabicPeriod" startAt="7"/>
            </a:pPr>
            <a:r>
              <a:rPr lang="en-US" dirty="0"/>
              <a:t>Continuous attention to </a:t>
            </a:r>
            <a:r>
              <a:rPr lang="en-US" u="sng" dirty="0">
                <a:solidFill>
                  <a:srgbClr val="C00000"/>
                </a:solidFill>
              </a:rPr>
              <a:t>technical excellence </a:t>
            </a:r>
            <a:r>
              <a:rPr lang="en-US" dirty="0"/>
              <a:t>and good design enhances agility. </a:t>
            </a:r>
          </a:p>
          <a:p>
            <a:pPr>
              <a:buFont typeface="Franklin Gothic Demi" pitchFamily="34" charset="0"/>
              <a:buAutoNum type="arabicPeriod" startAt="7"/>
            </a:pPr>
            <a:r>
              <a:rPr lang="en-US" u="sng" dirty="0">
                <a:solidFill>
                  <a:srgbClr val="C00000"/>
                </a:solidFill>
              </a:rPr>
              <a:t>Simplicity</a:t>
            </a:r>
            <a:r>
              <a:rPr lang="en-US" u="sng" dirty="0"/>
              <a:t>-</a:t>
            </a:r>
            <a:r>
              <a:rPr lang="en-US" dirty="0"/>
              <a:t>-the art of maximizing the amount of work not done--is essential. </a:t>
            </a:r>
          </a:p>
          <a:p>
            <a:pPr>
              <a:buFont typeface="Franklin Gothic Demi" pitchFamily="34" charset="0"/>
              <a:buAutoNum type="arabicPeriod" startAt="7"/>
            </a:pPr>
            <a:r>
              <a:rPr lang="en-US" dirty="0"/>
              <a:t>The best architectures, requirements, and designs emerge from </a:t>
            </a:r>
            <a:r>
              <a:rPr lang="en-US" u="sng" dirty="0">
                <a:solidFill>
                  <a:srgbClr val="C00000"/>
                </a:solidFill>
              </a:rPr>
              <a:t>self-organizing teams</a:t>
            </a:r>
            <a:r>
              <a:rPr lang="en-US" dirty="0"/>
              <a:t>. </a:t>
            </a:r>
          </a:p>
          <a:p>
            <a:pPr>
              <a:buFont typeface="Franklin Gothic Demi" pitchFamily="34" charset="0"/>
              <a:buAutoNum type="arabicPeriod" startAt="7"/>
            </a:pPr>
            <a:r>
              <a:rPr lang="en-US" dirty="0"/>
              <a:t>At regular intervals, the team reflects on how to </a:t>
            </a:r>
            <a:r>
              <a:rPr lang="en-US" u="sng" dirty="0">
                <a:solidFill>
                  <a:srgbClr val="C00000"/>
                </a:solidFill>
              </a:rPr>
              <a:t>become more effective</a:t>
            </a:r>
            <a:r>
              <a:rPr lang="en-US" dirty="0"/>
              <a:t>, then </a:t>
            </a:r>
            <a:r>
              <a:rPr lang="en-US" u="sng" dirty="0">
                <a:solidFill>
                  <a:srgbClr val="C00000"/>
                </a:solidFill>
              </a:rPr>
              <a:t>tunes and adjusts </a:t>
            </a:r>
            <a:r>
              <a:rPr lang="en-US" dirty="0"/>
              <a:t>its behavior accordingly.</a:t>
            </a:r>
          </a:p>
          <a:p>
            <a:endParaRPr lang="pl-PL" dirty="0"/>
          </a:p>
        </p:txBody>
      </p:sp>
    </p:spTree>
    <p:extLst>
      <p:ext uri="{BB962C8B-B14F-4D97-AF65-F5344CB8AC3E}">
        <p14:creationId xmlns:p14="http://schemas.microsoft.com/office/powerpoint/2010/main" val="2804071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fontScale="90000"/>
          </a:bodyPr>
          <a:lstStyle/>
          <a:p>
            <a:r>
              <a:rPr lang="en-US" altLang="en-US" dirty="0">
                <a:latin typeface="Segoe UI" panose="020B0502040204020203" pitchFamily="34" charset="0"/>
              </a:rPr>
              <a:t>7 PRINCIPLES OF LEAN</a:t>
            </a:r>
            <a:r>
              <a:rPr lang="en-US" altLang="en-US" dirty="0"/>
              <a:t> SOFTWARE DEVELOPMENT</a:t>
            </a:r>
          </a:p>
        </p:txBody>
      </p:sp>
      <p:sp>
        <p:nvSpPr>
          <p:cNvPr id="64515" name="Rectangle 3"/>
          <p:cNvSpPr>
            <a:spLocks noGrp="1" noChangeArrowheads="1"/>
          </p:cNvSpPr>
          <p:nvPr>
            <p:ph idx="1"/>
          </p:nvPr>
        </p:nvSpPr>
        <p:spPr/>
        <p:txBody>
          <a:bodyPr>
            <a:normAutofit fontScale="92500" lnSpcReduction="10000"/>
          </a:bodyPr>
          <a:lstStyle/>
          <a:p>
            <a:pPr>
              <a:buFontTx/>
              <a:buNone/>
            </a:pPr>
            <a:endParaRPr lang="en-US" altLang="en-US" sz="1350" dirty="0">
              <a:latin typeface="Segoe UI" panose="020B0502040204020203" pitchFamily="34" charset="0"/>
            </a:endParaRPr>
          </a:p>
          <a:p>
            <a:r>
              <a:rPr lang="en-US" altLang="en-US" dirty="0">
                <a:latin typeface="Segoe UI" panose="020B0502040204020203" pitchFamily="34" charset="0"/>
              </a:rPr>
              <a:t>Eliminate Waste </a:t>
            </a:r>
          </a:p>
          <a:p>
            <a:r>
              <a:rPr lang="en-US" altLang="en-US" dirty="0">
                <a:latin typeface="Segoe UI" panose="020B0502040204020203" pitchFamily="34" charset="0"/>
              </a:rPr>
              <a:t>Empower the Team (Respect People) </a:t>
            </a:r>
          </a:p>
          <a:p>
            <a:r>
              <a:rPr lang="en-US" altLang="en-US" dirty="0">
                <a:latin typeface="Segoe UI" panose="020B0502040204020203" pitchFamily="34" charset="0"/>
              </a:rPr>
              <a:t>Defer Commitment </a:t>
            </a:r>
          </a:p>
          <a:p>
            <a:r>
              <a:rPr lang="en-US" altLang="en-US" dirty="0">
                <a:latin typeface="Segoe UI" panose="020B0502040204020203" pitchFamily="34" charset="0"/>
              </a:rPr>
              <a:t>Amplify Learning (Build Knowledge) </a:t>
            </a:r>
          </a:p>
          <a:p>
            <a:r>
              <a:rPr lang="en-US" altLang="en-US" dirty="0">
                <a:latin typeface="Segoe UI" panose="020B0502040204020203" pitchFamily="34" charset="0"/>
              </a:rPr>
              <a:t>Deliver Fast </a:t>
            </a:r>
          </a:p>
          <a:p>
            <a:r>
              <a:rPr lang="en-US" altLang="en-US" dirty="0">
                <a:latin typeface="Segoe UI" panose="020B0502040204020203" pitchFamily="34" charset="0"/>
              </a:rPr>
              <a:t>Build Quality In </a:t>
            </a:r>
          </a:p>
          <a:p>
            <a:r>
              <a:rPr lang="en-US" altLang="en-US" dirty="0">
                <a:latin typeface="Segoe UI" panose="020B0502040204020203" pitchFamily="34" charset="0"/>
              </a:rPr>
              <a:t>See as Whole </a:t>
            </a:r>
          </a:p>
          <a:p>
            <a:pPr>
              <a:buFontTx/>
              <a:buNone/>
            </a:pPr>
            <a:endParaRPr lang="en-US" altLang="en-US" sz="1350" dirty="0">
              <a:latin typeface="Segoe UI" panose="020B0502040204020203" pitchFamily="34" charset="0"/>
            </a:endParaRPr>
          </a:p>
        </p:txBody>
      </p:sp>
    </p:spTree>
    <p:extLst>
      <p:ext uri="{BB962C8B-B14F-4D97-AF65-F5344CB8AC3E}">
        <p14:creationId xmlns:p14="http://schemas.microsoft.com/office/powerpoint/2010/main" val="2342812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bwMode="auto"/>
        <p:txBody>
          <a:bodyPr/>
          <a:lstStyle/>
          <a:p>
            <a:r>
              <a:rPr lang="en-US" dirty="0"/>
              <a:t>Software Waste</a:t>
            </a:r>
          </a:p>
        </p:txBody>
      </p:sp>
      <p:sp>
        <p:nvSpPr>
          <p:cNvPr id="6" name="Content Placeholder 5"/>
          <p:cNvSpPr>
            <a:spLocks noGrp="1"/>
          </p:cNvSpPr>
          <p:nvPr>
            <p:ph idx="1"/>
          </p:nvPr>
        </p:nvSpPr>
        <p:spPr/>
        <p:txBody>
          <a:bodyPr>
            <a:normAutofit lnSpcReduction="10000"/>
          </a:bodyPr>
          <a:lstStyle/>
          <a:p>
            <a:r>
              <a:rPr lang="en-US" dirty="0"/>
              <a:t>Poppendieck’s 7 types of software waste</a:t>
            </a:r>
          </a:p>
          <a:p>
            <a:pPr marL="0" indent="0">
              <a:buNone/>
            </a:pPr>
            <a:endParaRPr lang="en-US" dirty="0"/>
          </a:p>
          <a:p>
            <a:pPr lvl="1"/>
            <a:r>
              <a:rPr lang="en-US" dirty="0"/>
              <a:t>Partially done work</a:t>
            </a:r>
          </a:p>
          <a:p>
            <a:pPr lvl="1"/>
            <a:r>
              <a:rPr lang="en-US" dirty="0"/>
              <a:t>Extra processes</a:t>
            </a:r>
          </a:p>
          <a:p>
            <a:pPr lvl="1"/>
            <a:r>
              <a:rPr lang="en-US" dirty="0"/>
              <a:t>Extra features</a:t>
            </a:r>
          </a:p>
          <a:p>
            <a:pPr lvl="1"/>
            <a:r>
              <a:rPr lang="en-US" dirty="0"/>
              <a:t>Task switching</a:t>
            </a:r>
          </a:p>
          <a:p>
            <a:pPr lvl="1"/>
            <a:r>
              <a:rPr lang="en-US" dirty="0"/>
              <a:t>Waiting</a:t>
            </a:r>
          </a:p>
          <a:p>
            <a:pPr lvl="1"/>
            <a:r>
              <a:rPr lang="en-US" dirty="0"/>
              <a:t>Motion</a:t>
            </a:r>
          </a:p>
          <a:p>
            <a:pPr lvl="2"/>
            <a:r>
              <a:rPr lang="en-US" dirty="0"/>
              <a:t>Hand-offs; lack of co-located teams</a:t>
            </a:r>
          </a:p>
          <a:p>
            <a:pPr lvl="1"/>
            <a:r>
              <a:rPr lang="en-US" dirty="0"/>
              <a:t>Defects</a:t>
            </a:r>
          </a:p>
        </p:txBody>
      </p:sp>
    </p:spTree>
    <p:extLst>
      <p:ext uri="{BB962C8B-B14F-4D97-AF65-F5344CB8AC3E}">
        <p14:creationId xmlns:p14="http://schemas.microsoft.com/office/powerpoint/2010/main" val="464274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Paradigm Shift</a:t>
            </a:r>
          </a:p>
        </p:txBody>
      </p:sp>
      <p:sp>
        <p:nvSpPr>
          <p:cNvPr id="5" name="AutoShape 4"/>
          <p:cNvSpPr>
            <a:spLocks/>
          </p:cNvSpPr>
          <p:nvPr/>
        </p:nvSpPr>
        <p:spPr bwMode="auto">
          <a:xfrm>
            <a:off x="1362074" y="2359786"/>
            <a:ext cx="2695575" cy="2105025"/>
          </a:xfrm>
          <a:prstGeom prst="triangle">
            <a:avLst>
              <a:gd name="adj" fmla="val 50000"/>
            </a:avLst>
          </a:prstGeom>
          <a:solidFill>
            <a:schemeClr val="tx1">
              <a:lumMod val="20000"/>
              <a:lumOff val="80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38100" tIns="38100" rIns="38100" bIns="38100" anchor="t"/>
          <a:lstStyle/>
          <a:p>
            <a:pPr algn="ctr" fontAlgn="base">
              <a:spcBef>
                <a:spcPct val="0"/>
              </a:spcBef>
              <a:spcAft>
                <a:spcPct val="0"/>
              </a:spcAft>
              <a:defRPr/>
            </a:pPr>
            <a:r>
              <a:rPr lang="en-US" sz="1500" b="1" dirty="0">
                <a:solidFill>
                  <a:srgbClr val="000000"/>
                </a:solidFill>
                <a:latin typeface="American Typewriter" charset="0"/>
                <a:ea typeface="American Typewriter" charset="0"/>
                <a:cs typeface="American Typewriter" charset="0"/>
                <a:sym typeface="American Typewriter" charset="0"/>
              </a:rPr>
              <a:t>Traditional</a:t>
            </a:r>
          </a:p>
        </p:txBody>
      </p:sp>
      <p:sp>
        <p:nvSpPr>
          <p:cNvPr id="6" name="Freeform 8"/>
          <p:cNvSpPr>
            <a:spLocks/>
          </p:cNvSpPr>
          <p:nvPr/>
        </p:nvSpPr>
        <p:spPr bwMode="auto">
          <a:xfrm>
            <a:off x="4952999" y="2359786"/>
            <a:ext cx="2695575" cy="2105025"/>
          </a:xfrm>
          <a:custGeom>
            <a:avLst/>
            <a:gdLst>
              <a:gd name="T0" fmla="*/ 0 w 21600"/>
              <a:gd name="T1" fmla="*/ 0 h 21600"/>
              <a:gd name="T2" fmla="*/ 21600 w 21600"/>
              <a:gd name="T3" fmla="*/ 0 h 21600"/>
              <a:gd name="T4" fmla="*/ 10746 w 21600"/>
              <a:gd name="T5" fmla="*/ 2160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10746" y="21600"/>
                </a:lnTo>
                <a:lnTo>
                  <a:pt x="0" y="0"/>
                </a:lnTo>
                <a:close/>
                <a:moveTo>
                  <a:pt x="0" y="0"/>
                </a:moveTo>
              </a:path>
            </a:pathLst>
          </a:custGeom>
          <a:solidFill>
            <a:schemeClr val="tx1">
              <a:lumMod val="20000"/>
              <a:lumOff val="80000"/>
            </a:schemeClr>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38100" tIns="38100" rIns="38100" bIns="38100" anchor="ctr"/>
          <a:lstStyle/>
          <a:p>
            <a:pPr algn="ctr" fontAlgn="base">
              <a:spcBef>
                <a:spcPct val="0"/>
              </a:spcBef>
              <a:spcAft>
                <a:spcPct val="0"/>
              </a:spcAft>
              <a:defRPr/>
            </a:pPr>
            <a:r>
              <a:rPr lang="en-US" sz="1500" b="1" dirty="0">
                <a:solidFill>
                  <a:srgbClr val="000000"/>
                </a:solidFill>
                <a:latin typeface="American Typewriter" charset="0"/>
                <a:ea typeface="American Typewriter" charset="0"/>
                <a:cs typeface="American Typewriter" charset="0"/>
                <a:sym typeface="American Typewriter" charset="0"/>
              </a:rPr>
              <a:t>Agile</a:t>
            </a:r>
          </a:p>
        </p:txBody>
      </p:sp>
      <p:sp>
        <p:nvSpPr>
          <p:cNvPr id="7" name="Rectangle 2"/>
          <p:cNvSpPr>
            <a:spLocks/>
          </p:cNvSpPr>
          <p:nvPr/>
        </p:nvSpPr>
        <p:spPr bwMode="auto">
          <a:xfrm>
            <a:off x="1273474" y="4083987"/>
            <a:ext cx="6437462" cy="467987"/>
          </a:xfrm>
          <a:prstGeom prst="rect">
            <a:avLst/>
          </a:prstGeom>
          <a:solidFill>
            <a:schemeClr val="accent2">
              <a:lumMod val="60000"/>
              <a:lumOff val="40000"/>
            </a:schemeClr>
          </a:solidFill>
          <a:ln w="12700">
            <a:solidFill>
              <a:schemeClr val="bg2"/>
            </a:solidFill>
            <a:miter lim="800000"/>
            <a:headEnd/>
            <a:tailEnd/>
          </a:ln>
          <a:effectLst/>
        </p:spPr>
        <p:txBody>
          <a:bodyPr lIns="0" tIns="0" rIns="0" bIns="0" anchor="ctr"/>
          <a:lstStyle/>
          <a:p>
            <a:pPr algn="ctr" fontAlgn="base">
              <a:spcBef>
                <a:spcPct val="0"/>
              </a:spcBef>
              <a:spcAft>
                <a:spcPct val="0"/>
              </a:spcAft>
            </a:pPr>
            <a:r>
              <a:rPr lang="en-US" sz="1350" b="1" dirty="0">
                <a:solidFill>
                  <a:srgbClr val="000000"/>
                </a:solidFill>
                <a:latin typeface="American Typewriter" charset="0"/>
                <a:ea typeface="American Typewriter" charset="0"/>
                <a:cs typeface="American Typewriter" charset="0"/>
                <a:sym typeface="American Typewriter" charset="0"/>
              </a:rPr>
              <a:t>  Flexible</a:t>
            </a:r>
          </a:p>
        </p:txBody>
      </p:sp>
      <p:sp>
        <p:nvSpPr>
          <p:cNvPr id="8" name="Rectangle 3"/>
          <p:cNvSpPr>
            <a:spLocks/>
          </p:cNvSpPr>
          <p:nvPr/>
        </p:nvSpPr>
        <p:spPr bwMode="auto">
          <a:xfrm>
            <a:off x="1273474" y="2280714"/>
            <a:ext cx="6437462" cy="440305"/>
          </a:xfrm>
          <a:prstGeom prst="rect">
            <a:avLst/>
          </a:prstGeom>
          <a:solidFill>
            <a:schemeClr val="accent2">
              <a:lumMod val="60000"/>
              <a:lumOff val="40000"/>
            </a:schemeClr>
          </a:solidFill>
          <a:ln w="12700">
            <a:solidFill>
              <a:schemeClr val="bg2"/>
            </a:solidFill>
            <a:miter lim="800000"/>
            <a:headEnd/>
            <a:tailEnd/>
          </a:ln>
          <a:effectLst/>
        </p:spPr>
        <p:txBody>
          <a:bodyPr lIns="0" tIns="0" rIns="0" bIns="0" anchor="ctr"/>
          <a:lstStyle/>
          <a:p>
            <a:pPr algn="ctr" fontAlgn="base">
              <a:spcBef>
                <a:spcPct val="0"/>
              </a:spcBef>
              <a:spcAft>
                <a:spcPct val="0"/>
              </a:spcAft>
              <a:defRPr/>
            </a:pPr>
            <a:r>
              <a:rPr lang="en-US" sz="1350" b="1" dirty="0">
                <a:solidFill>
                  <a:srgbClr val="000000"/>
                </a:solidFill>
                <a:latin typeface="American Typewriter" charset="0"/>
                <a:ea typeface="American Typewriter" charset="0"/>
                <a:cs typeface="American Typewriter" charset="0"/>
                <a:sym typeface="American Typewriter" charset="0"/>
              </a:rPr>
              <a:t>Fixed       </a:t>
            </a:r>
          </a:p>
        </p:txBody>
      </p:sp>
      <p:sp>
        <p:nvSpPr>
          <p:cNvPr id="9" name="Rectangle 5"/>
          <p:cNvSpPr>
            <a:spLocks/>
          </p:cNvSpPr>
          <p:nvPr/>
        </p:nvSpPr>
        <p:spPr bwMode="auto">
          <a:xfrm>
            <a:off x="3276599" y="4176720"/>
            <a:ext cx="781050" cy="304800"/>
          </a:xfrm>
          <a:prstGeom prst="rect">
            <a:avLst/>
          </a:prstGeom>
          <a:solidFill>
            <a:srgbClr val="003C52"/>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38100" tIns="38100" rIns="38100" bIns="38100" anchor="ctr"/>
          <a:lstStyle/>
          <a:p>
            <a:pPr algn="ctr" fontAlgn="base">
              <a:spcBef>
                <a:spcPct val="0"/>
              </a:spcBef>
              <a:spcAft>
                <a:spcPct val="0"/>
              </a:spcAft>
            </a:pPr>
            <a:r>
              <a:rPr lang="en-US" sz="1500" b="1" dirty="0">
                <a:solidFill>
                  <a:srgbClr val="FFFFFF"/>
                </a:solidFill>
                <a:latin typeface="American Typewriter" charset="0"/>
                <a:ea typeface="American Typewriter" charset="0"/>
                <a:cs typeface="American Typewriter" charset="0"/>
                <a:sym typeface="American Typewriter" charset="0"/>
              </a:rPr>
              <a:t>Cost</a:t>
            </a:r>
          </a:p>
        </p:txBody>
      </p:sp>
      <p:sp>
        <p:nvSpPr>
          <p:cNvPr id="10" name="Rectangle 6"/>
          <p:cNvSpPr>
            <a:spLocks/>
          </p:cNvSpPr>
          <p:nvPr/>
        </p:nvSpPr>
        <p:spPr bwMode="auto">
          <a:xfrm>
            <a:off x="1362074" y="4176720"/>
            <a:ext cx="781050" cy="304800"/>
          </a:xfrm>
          <a:prstGeom prst="rect">
            <a:avLst/>
          </a:prstGeom>
          <a:solidFill>
            <a:srgbClr val="003C52"/>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38100" tIns="38100" rIns="38100" bIns="38100" anchor="ctr"/>
          <a:lstStyle/>
          <a:p>
            <a:pPr algn="ctr" fontAlgn="base">
              <a:spcBef>
                <a:spcPct val="0"/>
              </a:spcBef>
              <a:spcAft>
                <a:spcPct val="0"/>
              </a:spcAft>
            </a:pPr>
            <a:r>
              <a:rPr lang="en-US" sz="1500" b="1" dirty="0">
                <a:solidFill>
                  <a:srgbClr val="FFFFFF"/>
                </a:solidFill>
                <a:latin typeface="American Typewriter" charset="0"/>
                <a:ea typeface="American Typewriter" charset="0"/>
                <a:cs typeface="American Typewriter" charset="0"/>
                <a:sym typeface="American Typewriter" charset="0"/>
              </a:rPr>
              <a:t>Date</a:t>
            </a:r>
          </a:p>
        </p:txBody>
      </p:sp>
      <p:sp>
        <p:nvSpPr>
          <p:cNvPr id="11" name="Rectangle 7"/>
          <p:cNvSpPr>
            <a:spLocks/>
          </p:cNvSpPr>
          <p:nvPr/>
        </p:nvSpPr>
        <p:spPr bwMode="auto">
          <a:xfrm>
            <a:off x="2127130" y="2360506"/>
            <a:ext cx="1133475" cy="304800"/>
          </a:xfrm>
          <a:prstGeom prst="rect">
            <a:avLst/>
          </a:prstGeom>
          <a:solidFill>
            <a:srgbClr val="003C52"/>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38100" tIns="38100" rIns="38100" bIns="38100" anchor="ctr"/>
          <a:lstStyle/>
          <a:p>
            <a:pPr algn="ctr" fontAlgn="base">
              <a:spcBef>
                <a:spcPct val="0"/>
              </a:spcBef>
              <a:spcAft>
                <a:spcPct val="0"/>
              </a:spcAft>
              <a:defRPr/>
            </a:pPr>
            <a:r>
              <a:rPr lang="en-US" sz="1500" b="1" dirty="0">
                <a:solidFill>
                  <a:srgbClr val="FFFFFF"/>
                </a:solidFill>
                <a:latin typeface="American Typewriter" charset="0"/>
                <a:ea typeface="American Typewriter" charset="0"/>
                <a:cs typeface="American Typewriter" charset="0"/>
                <a:sym typeface="American Typewriter" charset="0"/>
              </a:rPr>
              <a:t>Features</a:t>
            </a:r>
          </a:p>
        </p:txBody>
      </p:sp>
      <p:sp>
        <p:nvSpPr>
          <p:cNvPr id="12" name="Rectangle 9"/>
          <p:cNvSpPr>
            <a:spLocks/>
          </p:cNvSpPr>
          <p:nvPr/>
        </p:nvSpPr>
        <p:spPr bwMode="auto">
          <a:xfrm>
            <a:off x="6859246" y="2352958"/>
            <a:ext cx="781050" cy="304800"/>
          </a:xfrm>
          <a:prstGeom prst="rect">
            <a:avLst/>
          </a:prstGeom>
          <a:solidFill>
            <a:srgbClr val="003C52"/>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38100" tIns="38100" rIns="38100" bIns="38100" anchor="ctr"/>
          <a:lstStyle/>
          <a:p>
            <a:pPr algn="ctr" fontAlgn="base">
              <a:spcBef>
                <a:spcPct val="0"/>
              </a:spcBef>
              <a:spcAft>
                <a:spcPct val="0"/>
              </a:spcAft>
            </a:pPr>
            <a:r>
              <a:rPr lang="en-US" sz="1500" b="1" dirty="0">
                <a:solidFill>
                  <a:srgbClr val="FFFFFF"/>
                </a:solidFill>
                <a:latin typeface="American Typewriter" charset="0"/>
                <a:ea typeface="American Typewriter" charset="0"/>
                <a:cs typeface="American Typewriter" charset="0"/>
                <a:sym typeface="American Typewriter" charset="0"/>
              </a:rPr>
              <a:t>Cost</a:t>
            </a:r>
          </a:p>
        </p:txBody>
      </p:sp>
      <p:sp>
        <p:nvSpPr>
          <p:cNvPr id="13" name="Rectangle 10"/>
          <p:cNvSpPr>
            <a:spLocks/>
          </p:cNvSpPr>
          <p:nvPr/>
        </p:nvSpPr>
        <p:spPr bwMode="auto">
          <a:xfrm>
            <a:off x="4957864" y="2359786"/>
            <a:ext cx="781050" cy="304800"/>
          </a:xfrm>
          <a:prstGeom prst="rect">
            <a:avLst/>
          </a:prstGeom>
          <a:solidFill>
            <a:srgbClr val="003C52"/>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38100" tIns="38100" rIns="38100" bIns="38100" anchor="ctr"/>
          <a:lstStyle/>
          <a:p>
            <a:pPr algn="ctr" fontAlgn="base">
              <a:spcBef>
                <a:spcPct val="0"/>
              </a:spcBef>
              <a:spcAft>
                <a:spcPct val="0"/>
              </a:spcAft>
            </a:pPr>
            <a:r>
              <a:rPr lang="en-US" sz="1500" b="1" dirty="0">
                <a:solidFill>
                  <a:srgbClr val="FFFFFF"/>
                </a:solidFill>
                <a:latin typeface="American Typewriter" charset="0"/>
                <a:ea typeface="American Typewriter" charset="0"/>
                <a:cs typeface="American Typewriter" charset="0"/>
                <a:sym typeface="American Typewriter" charset="0"/>
              </a:rPr>
              <a:t>Date</a:t>
            </a:r>
          </a:p>
        </p:txBody>
      </p:sp>
      <p:sp>
        <p:nvSpPr>
          <p:cNvPr id="14" name="Rectangle 11"/>
          <p:cNvSpPr>
            <a:spLocks/>
          </p:cNvSpPr>
          <p:nvPr/>
        </p:nvSpPr>
        <p:spPr bwMode="auto">
          <a:xfrm>
            <a:off x="5743933" y="4165579"/>
            <a:ext cx="1133475" cy="304800"/>
          </a:xfrm>
          <a:prstGeom prst="rect">
            <a:avLst/>
          </a:prstGeom>
          <a:solidFill>
            <a:srgbClr val="003C52"/>
          </a:solidFill>
          <a:ln w="127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38100" tIns="38100" rIns="38100" bIns="38100" anchor="ctr"/>
          <a:lstStyle/>
          <a:p>
            <a:pPr algn="ctr" fontAlgn="base">
              <a:spcBef>
                <a:spcPct val="0"/>
              </a:spcBef>
              <a:spcAft>
                <a:spcPct val="0"/>
              </a:spcAft>
            </a:pPr>
            <a:r>
              <a:rPr lang="en-US" sz="1500" b="1" dirty="0">
                <a:solidFill>
                  <a:srgbClr val="FFFFFF"/>
                </a:solidFill>
                <a:latin typeface="American Typewriter" charset="0"/>
                <a:ea typeface="American Typewriter" charset="0"/>
                <a:cs typeface="American Typewriter" charset="0"/>
                <a:sym typeface="American Typewriter" charset="0"/>
              </a:rPr>
              <a:t>Features</a:t>
            </a:r>
          </a:p>
        </p:txBody>
      </p:sp>
    </p:spTree>
    <p:extLst>
      <p:ext uri="{BB962C8B-B14F-4D97-AF65-F5344CB8AC3E}">
        <p14:creationId xmlns:p14="http://schemas.microsoft.com/office/powerpoint/2010/main" val="260218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Agile Expects Vision Shift</a:t>
            </a:r>
          </a:p>
        </p:txBody>
      </p:sp>
      <p:pic>
        <p:nvPicPr>
          <p:cNvPr id="4" name="Content Placeholder 3" descr="Screen Clipping"/>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1561969" y="1949450"/>
            <a:ext cx="6018475" cy="4006850"/>
          </a:xfrm>
        </p:spPr>
      </p:pic>
    </p:spTree>
    <p:extLst>
      <p:ext uri="{BB962C8B-B14F-4D97-AF65-F5344CB8AC3E}">
        <p14:creationId xmlns:p14="http://schemas.microsoft.com/office/powerpoint/2010/main" val="348577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 Why Agile ?</a:t>
            </a:r>
          </a:p>
        </p:txBody>
      </p:sp>
      <p:pic>
        <p:nvPicPr>
          <p:cNvPr id="8" name="Content Placeholder 7" descr="Screen Clipping"/>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1489459" y="1949450"/>
            <a:ext cx="6163495" cy="4006850"/>
          </a:xfrm>
        </p:spPr>
      </p:pic>
    </p:spTree>
    <p:extLst>
      <p:ext uri="{BB962C8B-B14F-4D97-AF65-F5344CB8AC3E}">
        <p14:creationId xmlns:p14="http://schemas.microsoft.com/office/powerpoint/2010/main" val="312927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Agile Software Development</a:t>
            </a:r>
            <a:endParaRPr lang="en-US" dirty="0"/>
          </a:p>
        </p:txBody>
      </p:sp>
      <p:sp>
        <p:nvSpPr>
          <p:cNvPr id="3" name="Symbol zastępczy zawartości 2"/>
          <p:cNvSpPr>
            <a:spLocks noGrp="1"/>
          </p:cNvSpPr>
          <p:nvPr>
            <p:ph idx="1"/>
          </p:nvPr>
        </p:nvSpPr>
        <p:spPr/>
        <p:txBody>
          <a:bodyPr/>
          <a:lstStyle/>
          <a:p>
            <a:r>
              <a:rPr lang="pl-PL" dirty="0" smtClean="0"/>
              <a:t>Agile != cowboy </a:t>
            </a:r>
            <a:r>
              <a:rPr lang="pl-PL" dirty="0" err="1" smtClean="0"/>
              <a:t>coding</a:t>
            </a:r>
            <a:endParaRPr lang="pl-PL" dirty="0" smtClean="0"/>
          </a:p>
          <a:p>
            <a:pPr lvl="1"/>
            <a:r>
              <a:rPr lang="pl-PL" dirty="0" err="1" smtClean="0"/>
              <a:t>well</a:t>
            </a:r>
            <a:r>
              <a:rPr lang="pl-PL" dirty="0" smtClean="0"/>
              <a:t> </a:t>
            </a:r>
            <a:r>
              <a:rPr lang="pl-PL" dirty="0" err="1" smtClean="0"/>
              <a:t>defined</a:t>
            </a:r>
            <a:r>
              <a:rPr lang="pl-PL" dirty="0" smtClean="0"/>
              <a:t> development </a:t>
            </a:r>
            <a:r>
              <a:rPr lang="pl-PL" dirty="0" err="1" smtClean="0"/>
              <a:t>process</a:t>
            </a:r>
            <a:r>
              <a:rPr lang="pl-PL" dirty="0" smtClean="0"/>
              <a:t>, </a:t>
            </a:r>
            <a:r>
              <a:rPr lang="pl-PL" dirty="0" err="1" smtClean="0"/>
              <a:t>followed</a:t>
            </a:r>
            <a:r>
              <a:rPr lang="pl-PL" dirty="0" smtClean="0"/>
              <a:t> </a:t>
            </a:r>
            <a:r>
              <a:rPr lang="pl-PL" dirty="0" err="1" smtClean="0"/>
              <a:t>strictly</a:t>
            </a:r>
            <a:endParaRPr lang="pl-PL" dirty="0" smtClean="0"/>
          </a:p>
          <a:p>
            <a:r>
              <a:rPr lang="pl-PL" dirty="0" err="1" smtClean="0"/>
              <a:t>Rigid</a:t>
            </a:r>
            <a:r>
              <a:rPr lang="pl-PL" dirty="0" smtClean="0"/>
              <a:t> </a:t>
            </a:r>
            <a:r>
              <a:rPr lang="pl-PL" dirty="0" err="1" smtClean="0"/>
              <a:t>control</a:t>
            </a:r>
            <a:endParaRPr lang="pl-PL" dirty="0" smtClean="0"/>
          </a:p>
          <a:p>
            <a:pPr lvl="1"/>
            <a:r>
              <a:rPr lang="pl-PL" dirty="0" err="1" smtClean="0"/>
              <a:t>degradation</a:t>
            </a:r>
            <a:r>
              <a:rPr lang="pl-PL" dirty="0" smtClean="0"/>
              <a:t> </a:t>
            </a:r>
            <a:r>
              <a:rPr lang="pl-PL" dirty="0" err="1" smtClean="0"/>
              <a:t>leads</a:t>
            </a:r>
            <a:r>
              <a:rPr lang="pl-PL" dirty="0" smtClean="0"/>
              <a:t> to cowboy </a:t>
            </a:r>
            <a:r>
              <a:rPr lang="pl-PL" dirty="0" err="1" smtClean="0"/>
              <a:t>coding</a:t>
            </a:r>
            <a:endParaRPr lang="pl-PL" dirty="0" smtClean="0"/>
          </a:p>
        </p:txBody>
      </p:sp>
    </p:spTree>
    <p:extLst>
      <p:ext uri="{BB962C8B-B14F-4D97-AF65-F5344CB8AC3E}">
        <p14:creationId xmlns:p14="http://schemas.microsoft.com/office/powerpoint/2010/main" val="3138571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Well</a:t>
            </a:r>
            <a:r>
              <a:rPr lang="pl-PL" dirty="0" smtClean="0"/>
              <a:t> </a:t>
            </a:r>
            <a:r>
              <a:rPr lang="pl-PL" dirty="0" err="1" smtClean="0"/>
              <a:t>known</a:t>
            </a:r>
            <a:r>
              <a:rPr lang="pl-PL" dirty="0" smtClean="0"/>
              <a:t> </a:t>
            </a:r>
            <a:r>
              <a:rPr lang="pl-PL" dirty="0" err="1" smtClean="0"/>
              <a:t>methods</a:t>
            </a:r>
            <a:endParaRPr lang="en-US" dirty="0"/>
          </a:p>
        </p:txBody>
      </p:sp>
      <p:sp>
        <p:nvSpPr>
          <p:cNvPr id="3" name="Symbol zastępczy zawartości 2"/>
          <p:cNvSpPr>
            <a:spLocks noGrp="1"/>
          </p:cNvSpPr>
          <p:nvPr>
            <p:ph idx="1"/>
          </p:nvPr>
        </p:nvSpPr>
        <p:spPr/>
        <p:txBody>
          <a:bodyPr/>
          <a:lstStyle/>
          <a:p>
            <a:r>
              <a:rPr lang="pl-PL" dirty="0" smtClean="0"/>
              <a:t>XP</a:t>
            </a:r>
          </a:p>
          <a:p>
            <a:r>
              <a:rPr lang="pl-PL" dirty="0" err="1" smtClean="0"/>
              <a:t>Scrum</a:t>
            </a:r>
            <a:endParaRPr lang="pl-PL" dirty="0" smtClean="0"/>
          </a:p>
          <a:p>
            <a:r>
              <a:rPr lang="pl-PL" dirty="0" err="1" smtClean="0"/>
              <a:t>Crystal</a:t>
            </a:r>
            <a:r>
              <a:rPr lang="pl-PL" dirty="0" smtClean="0"/>
              <a:t> Clear (</a:t>
            </a:r>
            <a:r>
              <a:rPr lang="pl-PL" dirty="0" err="1" smtClean="0"/>
              <a:t>described</a:t>
            </a:r>
            <a:r>
              <a:rPr lang="pl-PL" dirty="0" smtClean="0"/>
              <a:t> by </a:t>
            </a:r>
            <a:r>
              <a:rPr lang="pl-PL" dirty="0" err="1" smtClean="0"/>
              <a:t>Allistair</a:t>
            </a:r>
            <a:r>
              <a:rPr lang="pl-PL" dirty="0" smtClean="0"/>
              <a:t> Cockburn)</a:t>
            </a:r>
          </a:p>
          <a:p>
            <a:r>
              <a:rPr lang="pl-PL" dirty="0" smtClean="0"/>
              <a:t>Open </a:t>
            </a:r>
            <a:r>
              <a:rPr lang="pl-PL" dirty="0" err="1" smtClean="0"/>
              <a:t>Unified</a:t>
            </a:r>
            <a:r>
              <a:rPr lang="pl-PL" dirty="0" smtClean="0"/>
              <a:t> </a:t>
            </a:r>
            <a:r>
              <a:rPr lang="pl-PL" dirty="0" err="1" smtClean="0"/>
              <a:t>Process</a:t>
            </a:r>
            <a:r>
              <a:rPr lang="pl-PL" dirty="0" smtClean="0"/>
              <a:t> (part of </a:t>
            </a:r>
            <a:r>
              <a:rPr lang="pl-PL" dirty="0" err="1" smtClean="0"/>
              <a:t>Eclipse</a:t>
            </a:r>
            <a:r>
              <a:rPr lang="pl-PL" dirty="0" smtClean="0"/>
              <a:t> </a:t>
            </a:r>
            <a:r>
              <a:rPr lang="pl-PL" dirty="0" err="1" smtClean="0"/>
              <a:t>Process</a:t>
            </a:r>
            <a:r>
              <a:rPr lang="pl-PL" dirty="0" smtClean="0"/>
              <a:t> Framework</a:t>
            </a:r>
            <a:r>
              <a:rPr lang="pl-PL" dirty="0" smtClean="0"/>
              <a:t>)</a:t>
            </a:r>
          </a:p>
          <a:p>
            <a:r>
              <a:rPr lang="pl-PL" dirty="0" err="1" smtClean="0"/>
              <a:t>Kanban</a:t>
            </a:r>
            <a:r>
              <a:rPr lang="pl-PL" dirty="0" smtClean="0"/>
              <a:t> </a:t>
            </a:r>
            <a:endParaRPr lang="pl-PL" dirty="0" smtClean="0"/>
          </a:p>
          <a:p>
            <a:r>
              <a:rPr lang="pl-PL" dirty="0" smtClean="0"/>
              <a:t>…</a:t>
            </a:r>
            <a:endParaRPr lang="en-US" dirty="0"/>
          </a:p>
        </p:txBody>
      </p:sp>
    </p:spTree>
    <p:extLst>
      <p:ext uri="{BB962C8B-B14F-4D97-AF65-F5344CB8AC3E}">
        <p14:creationId xmlns:p14="http://schemas.microsoft.com/office/powerpoint/2010/main" val="3723896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normAutofit fontScale="90000"/>
          </a:bodyPr>
          <a:lstStyle/>
          <a:p>
            <a:r>
              <a:rPr lang="pl-PL" dirty="0" smtClean="0"/>
              <a:t>EXTREME PROGRAMMING</a:t>
            </a:r>
            <a:endParaRPr lang="en-US" dirty="0"/>
          </a:p>
        </p:txBody>
      </p:sp>
      <p:sp>
        <p:nvSpPr>
          <p:cNvPr id="5" name="Symbol zastępczy tekstu 4"/>
          <p:cNvSpPr>
            <a:spLocks noGrp="1"/>
          </p:cNvSpPr>
          <p:nvPr>
            <p:ph type="body" idx="1"/>
          </p:nvPr>
        </p:nvSpPr>
        <p:spPr/>
        <p:txBody>
          <a:bodyPr/>
          <a:lstStyle/>
          <a:p>
            <a:endParaRPr lang="en-US"/>
          </a:p>
        </p:txBody>
      </p:sp>
    </p:spTree>
    <p:extLst>
      <p:ext uri="{BB962C8B-B14F-4D97-AF65-F5344CB8AC3E}">
        <p14:creationId xmlns:p14="http://schemas.microsoft.com/office/powerpoint/2010/main" val="77798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Agenda</a:t>
            </a:r>
            <a:endParaRPr lang="en-US" dirty="0"/>
          </a:p>
        </p:txBody>
      </p:sp>
      <p:sp>
        <p:nvSpPr>
          <p:cNvPr id="3" name="Symbol zastępczy zawartości 2"/>
          <p:cNvSpPr>
            <a:spLocks noGrp="1"/>
          </p:cNvSpPr>
          <p:nvPr>
            <p:ph idx="1"/>
          </p:nvPr>
        </p:nvSpPr>
        <p:spPr/>
        <p:txBody>
          <a:bodyPr/>
          <a:lstStyle/>
          <a:p>
            <a:r>
              <a:rPr lang="pl-PL" dirty="0" smtClean="0"/>
              <a:t>Software Development </a:t>
            </a:r>
            <a:r>
              <a:rPr lang="pl-PL" dirty="0" err="1" smtClean="0"/>
              <a:t>Methods</a:t>
            </a:r>
            <a:endParaRPr lang="pl-PL" dirty="0" smtClean="0"/>
          </a:p>
          <a:p>
            <a:r>
              <a:rPr lang="pl-PL" dirty="0" smtClean="0"/>
              <a:t>Agile Software Development</a:t>
            </a:r>
          </a:p>
          <a:p>
            <a:r>
              <a:rPr lang="pl-PL" dirty="0" err="1" smtClean="0"/>
              <a:t>Extreme</a:t>
            </a:r>
            <a:r>
              <a:rPr lang="pl-PL" dirty="0" smtClean="0"/>
              <a:t> </a:t>
            </a:r>
            <a:r>
              <a:rPr lang="pl-PL" dirty="0" err="1" smtClean="0"/>
              <a:t>Programming</a:t>
            </a:r>
            <a:endParaRPr lang="pl-PL" dirty="0" smtClean="0"/>
          </a:p>
          <a:p>
            <a:r>
              <a:rPr lang="pl-PL" dirty="0" err="1" smtClean="0"/>
              <a:t>Scrum</a:t>
            </a:r>
            <a:endParaRPr lang="en-US" dirty="0"/>
          </a:p>
        </p:txBody>
      </p:sp>
    </p:spTree>
    <p:extLst>
      <p:ext uri="{BB962C8B-B14F-4D97-AF65-F5344CB8AC3E}">
        <p14:creationId xmlns:p14="http://schemas.microsoft.com/office/powerpoint/2010/main" val="2804952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err="1" smtClean="0"/>
              <a:t>Extreme</a:t>
            </a:r>
            <a:r>
              <a:rPr lang="pl-PL" dirty="0" smtClean="0"/>
              <a:t> </a:t>
            </a:r>
            <a:r>
              <a:rPr lang="pl-PL" dirty="0" err="1" smtClean="0"/>
              <a:t>Programming</a:t>
            </a:r>
            <a:endParaRPr lang="en-US" dirty="0"/>
          </a:p>
        </p:txBody>
      </p:sp>
      <p:sp>
        <p:nvSpPr>
          <p:cNvPr id="5" name="Symbol zastępczy zawartości 4"/>
          <p:cNvSpPr>
            <a:spLocks noGrp="1"/>
          </p:cNvSpPr>
          <p:nvPr>
            <p:ph idx="1"/>
          </p:nvPr>
        </p:nvSpPr>
        <p:spPr/>
        <p:txBody>
          <a:bodyPr/>
          <a:lstStyle/>
          <a:p>
            <a:r>
              <a:rPr lang="pl-PL" dirty="0" smtClean="0"/>
              <a:t>Software development </a:t>
            </a:r>
            <a:r>
              <a:rPr lang="pl-PL" dirty="0" err="1" smtClean="0"/>
              <a:t>method</a:t>
            </a:r>
            <a:r>
              <a:rPr lang="pl-PL" dirty="0" smtClean="0"/>
              <a:t> </a:t>
            </a:r>
            <a:r>
              <a:rPr lang="pl-PL" dirty="0" err="1" smtClean="0"/>
              <a:t>described</a:t>
            </a:r>
            <a:r>
              <a:rPr lang="pl-PL" dirty="0" smtClean="0"/>
              <a:t> </a:t>
            </a:r>
            <a:r>
              <a:rPr lang="pl-PL" dirty="0" err="1" smtClean="0"/>
              <a:t>in</a:t>
            </a:r>
            <a:r>
              <a:rPr lang="pl-PL" dirty="0" smtClean="0"/>
              <a:t> 1999 by Kent Beck</a:t>
            </a:r>
          </a:p>
          <a:p>
            <a:r>
              <a:rPr lang="pl-PL" dirty="0" err="1" smtClean="0"/>
              <a:t>Based</a:t>
            </a:r>
            <a:r>
              <a:rPr lang="pl-PL" dirty="0" smtClean="0"/>
              <a:t> on </a:t>
            </a:r>
            <a:r>
              <a:rPr lang="pl-PL" dirty="0" err="1" smtClean="0"/>
              <a:t>lessons</a:t>
            </a:r>
            <a:r>
              <a:rPr lang="pl-PL" dirty="0" smtClean="0"/>
              <a:t> </a:t>
            </a:r>
            <a:r>
              <a:rPr lang="pl-PL" dirty="0" err="1" smtClean="0"/>
              <a:t>learned</a:t>
            </a:r>
            <a:r>
              <a:rPr lang="pl-PL" dirty="0" smtClean="0"/>
              <a:t> </a:t>
            </a:r>
            <a:r>
              <a:rPr lang="pl-PL" dirty="0" err="1" smtClean="0"/>
              <a:t>during</a:t>
            </a:r>
            <a:r>
              <a:rPr lang="pl-PL" dirty="0" smtClean="0"/>
              <a:t> </a:t>
            </a:r>
            <a:r>
              <a:rPr lang="en-US" dirty="0" smtClean="0"/>
              <a:t>work on the Chrysler Comprehensive Compensation System</a:t>
            </a:r>
            <a:r>
              <a:rPr lang="pl-PL" dirty="0" smtClean="0"/>
              <a:t> </a:t>
            </a:r>
            <a:r>
              <a:rPr lang="pl-PL" dirty="0" err="1" smtClean="0"/>
              <a:t>project</a:t>
            </a:r>
            <a:endParaRPr lang="pl-PL" dirty="0" smtClean="0"/>
          </a:p>
          <a:p>
            <a:r>
              <a:rPr lang="pl-PL" dirty="0" err="1" smtClean="0"/>
              <a:t>Based</a:t>
            </a:r>
            <a:r>
              <a:rPr lang="pl-PL" dirty="0" smtClean="0"/>
              <a:t> on </a:t>
            </a:r>
            <a:r>
              <a:rPr lang="pl-PL" dirty="0" err="1" smtClean="0"/>
              <a:t>previously</a:t>
            </a:r>
            <a:r>
              <a:rPr lang="pl-PL" dirty="0" smtClean="0"/>
              <a:t> </a:t>
            </a:r>
            <a:r>
              <a:rPr lang="pl-PL" dirty="0" err="1" smtClean="0"/>
              <a:t>developed</a:t>
            </a:r>
            <a:r>
              <a:rPr lang="pl-PL" dirty="0" smtClean="0"/>
              <a:t> </a:t>
            </a:r>
            <a:r>
              <a:rPr lang="pl-PL" dirty="0" err="1" smtClean="0"/>
              <a:t>methods</a:t>
            </a:r>
            <a:r>
              <a:rPr lang="pl-PL" dirty="0" smtClean="0"/>
              <a:t> (</a:t>
            </a:r>
            <a:r>
              <a:rPr lang="pl-PL" dirty="0" err="1" smtClean="0"/>
              <a:t>e.g</a:t>
            </a:r>
            <a:r>
              <a:rPr lang="pl-PL" dirty="0" smtClean="0"/>
              <a:t>. test </a:t>
            </a:r>
            <a:r>
              <a:rPr lang="pl-PL" dirty="0" err="1" smtClean="0"/>
              <a:t>driven</a:t>
            </a:r>
            <a:r>
              <a:rPr lang="pl-PL" dirty="0" smtClean="0"/>
              <a:t> design – </a:t>
            </a:r>
            <a:r>
              <a:rPr lang="pl-PL" dirty="0" err="1" smtClean="0"/>
              <a:t>early</a:t>
            </a:r>
            <a:r>
              <a:rPr lang="pl-PL" dirty="0" smtClean="0"/>
              <a:t> </a:t>
            </a:r>
            <a:r>
              <a:rPr lang="pl-PL" dirty="0" err="1" smtClean="0"/>
              <a:t>sixties</a:t>
            </a:r>
            <a:r>
              <a:rPr lang="pl-PL" dirty="0" smtClean="0"/>
              <a:t>)</a:t>
            </a:r>
            <a:endParaRPr lang="en-US" dirty="0"/>
          </a:p>
        </p:txBody>
      </p:sp>
    </p:spTree>
    <p:extLst>
      <p:ext uri="{BB962C8B-B14F-4D97-AF65-F5344CB8AC3E}">
        <p14:creationId xmlns:p14="http://schemas.microsoft.com/office/powerpoint/2010/main" val="2616377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XP - Project</a:t>
            </a:r>
            <a:endParaRPr lang="en-US" dirty="0"/>
          </a:p>
        </p:txBody>
      </p:sp>
      <p:pic>
        <p:nvPicPr>
          <p:cNvPr id="1026" name="Picture 2"/>
          <p:cNvPicPr>
            <a:picLocks noChangeAspect="1" noChangeArrowheads="1"/>
          </p:cNvPicPr>
          <p:nvPr/>
        </p:nvPicPr>
        <p:blipFill>
          <a:blip r:embed="rId2"/>
          <a:srcRect/>
          <a:stretch>
            <a:fillRect/>
          </a:stretch>
        </p:blipFill>
        <p:spPr bwMode="auto">
          <a:xfrm>
            <a:off x="1428728" y="2500306"/>
            <a:ext cx="7473311" cy="3214710"/>
          </a:xfrm>
          <a:prstGeom prst="rect">
            <a:avLst/>
          </a:prstGeom>
          <a:noFill/>
          <a:ln w="9525">
            <a:noFill/>
            <a:miter lim="800000"/>
            <a:headEnd/>
            <a:tailEnd/>
          </a:ln>
          <a:effectLst/>
        </p:spPr>
      </p:pic>
    </p:spTree>
    <p:extLst>
      <p:ext uri="{BB962C8B-B14F-4D97-AF65-F5344CB8AC3E}">
        <p14:creationId xmlns:p14="http://schemas.microsoft.com/office/powerpoint/2010/main" val="1541867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User</a:t>
            </a:r>
            <a:r>
              <a:rPr lang="pl-PL" dirty="0" smtClean="0"/>
              <a:t> </a:t>
            </a:r>
            <a:r>
              <a:rPr lang="pl-PL" dirty="0" err="1" smtClean="0"/>
              <a:t>Stories</a:t>
            </a:r>
            <a:endParaRPr lang="en-US" dirty="0"/>
          </a:p>
        </p:txBody>
      </p:sp>
      <p:sp>
        <p:nvSpPr>
          <p:cNvPr id="3" name="Symbol zastępczy zawartości 2"/>
          <p:cNvSpPr>
            <a:spLocks noGrp="1"/>
          </p:cNvSpPr>
          <p:nvPr>
            <p:ph idx="1"/>
          </p:nvPr>
        </p:nvSpPr>
        <p:spPr/>
        <p:txBody>
          <a:bodyPr/>
          <a:lstStyle/>
          <a:p>
            <a:r>
              <a:rPr lang="pl-PL" dirty="0" err="1" smtClean="0"/>
              <a:t>Written</a:t>
            </a:r>
            <a:r>
              <a:rPr lang="pl-PL" dirty="0" smtClean="0"/>
              <a:t> by </a:t>
            </a:r>
            <a:r>
              <a:rPr lang="pl-PL" dirty="0" err="1" smtClean="0"/>
              <a:t>the</a:t>
            </a:r>
            <a:r>
              <a:rPr lang="pl-PL" dirty="0" smtClean="0"/>
              <a:t> </a:t>
            </a:r>
            <a:r>
              <a:rPr lang="pl-PL" dirty="0" err="1" smtClean="0"/>
              <a:t>users</a:t>
            </a:r>
            <a:endParaRPr lang="pl-PL" dirty="0" smtClean="0"/>
          </a:p>
          <a:p>
            <a:r>
              <a:rPr lang="pl-PL" dirty="0" err="1" smtClean="0"/>
              <a:t>Used</a:t>
            </a:r>
            <a:r>
              <a:rPr lang="pl-PL" dirty="0" smtClean="0"/>
              <a:t> to </a:t>
            </a:r>
            <a:r>
              <a:rPr lang="pl-PL" dirty="0" err="1" smtClean="0"/>
              <a:t>estimate</a:t>
            </a:r>
            <a:r>
              <a:rPr lang="pl-PL" dirty="0" smtClean="0"/>
              <a:t> time – </a:t>
            </a:r>
            <a:r>
              <a:rPr lang="pl-PL" dirty="0" err="1" smtClean="0"/>
              <a:t>detailed</a:t>
            </a:r>
            <a:r>
              <a:rPr lang="pl-PL" dirty="0" smtClean="0"/>
              <a:t> </a:t>
            </a:r>
            <a:r>
              <a:rPr lang="pl-PL" dirty="0" err="1" smtClean="0"/>
              <a:t>requirements</a:t>
            </a:r>
            <a:r>
              <a:rPr lang="pl-PL" dirty="0" smtClean="0"/>
              <a:t> </a:t>
            </a:r>
            <a:r>
              <a:rPr lang="pl-PL" dirty="0" err="1" smtClean="0"/>
              <a:t>are</a:t>
            </a:r>
            <a:r>
              <a:rPr lang="pl-PL" dirty="0" smtClean="0"/>
              <a:t> </a:t>
            </a:r>
            <a:r>
              <a:rPr lang="pl-PL" dirty="0" err="1" smtClean="0"/>
              <a:t>given</a:t>
            </a:r>
            <a:r>
              <a:rPr lang="pl-PL" dirty="0" smtClean="0"/>
              <a:t> to </a:t>
            </a:r>
            <a:r>
              <a:rPr lang="pl-PL" dirty="0" err="1" smtClean="0"/>
              <a:t>the</a:t>
            </a:r>
            <a:r>
              <a:rPr lang="pl-PL" dirty="0" smtClean="0"/>
              <a:t> </a:t>
            </a:r>
            <a:r>
              <a:rPr lang="pl-PL" dirty="0" err="1" smtClean="0"/>
              <a:t>programmers</a:t>
            </a:r>
            <a:endParaRPr lang="pl-PL" dirty="0" smtClean="0"/>
          </a:p>
          <a:p>
            <a:r>
              <a:rPr lang="pl-PL" dirty="0" smtClean="0"/>
              <a:t>Story </a:t>
            </a:r>
            <a:r>
              <a:rPr lang="pl-PL" dirty="0" err="1" smtClean="0"/>
              <a:t>implementation</a:t>
            </a:r>
            <a:r>
              <a:rPr lang="pl-PL" dirty="0" smtClean="0"/>
              <a:t> </a:t>
            </a:r>
            <a:r>
              <a:rPr lang="pl-PL" dirty="0" err="1" smtClean="0"/>
              <a:t>should</a:t>
            </a:r>
            <a:r>
              <a:rPr lang="pl-PL" dirty="0" smtClean="0"/>
              <a:t> </a:t>
            </a:r>
            <a:r>
              <a:rPr lang="pl-PL" dirty="0" err="1" smtClean="0"/>
              <a:t>take</a:t>
            </a:r>
            <a:r>
              <a:rPr lang="pl-PL" dirty="0" smtClean="0"/>
              <a:t> 1-3 </a:t>
            </a:r>
            <a:r>
              <a:rPr lang="pl-PL" dirty="0" err="1" smtClean="0"/>
              <a:t>weeks</a:t>
            </a:r>
            <a:r>
              <a:rPr lang="pl-PL" dirty="0" smtClean="0"/>
              <a:t> of </a:t>
            </a:r>
            <a:r>
              <a:rPr lang="pl-PL" dirty="0" err="1" smtClean="0"/>
              <a:t>Ideal</a:t>
            </a:r>
            <a:r>
              <a:rPr lang="pl-PL" dirty="0" smtClean="0"/>
              <a:t> Development Time</a:t>
            </a:r>
          </a:p>
          <a:p>
            <a:r>
              <a:rPr lang="pl-PL" dirty="0" err="1" smtClean="0"/>
              <a:t>Divided</a:t>
            </a:r>
            <a:r>
              <a:rPr lang="pl-PL" dirty="0" smtClean="0"/>
              <a:t> </a:t>
            </a:r>
            <a:r>
              <a:rPr lang="pl-PL" dirty="0" err="1" smtClean="0"/>
              <a:t>into</a:t>
            </a:r>
            <a:r>
              <a:rPr lang="pl-PL" dirty="0" smtClean="0"/>
              <a:t> </a:t>
            </a:r>
            <a:r>
              <a:rPr lang="pl-PL" dirty="0" err="1" smtClean="0"/>
              <a:t>technical</a:t>
            </a:r>
            <a:r>
              <a:rPr lang="pl-PL" dirty="0" smtClean="0"/>
              <a:t> </a:t>
            </a:r>
            <a:r>
              <a:rPr lang="pl-PL" dirty="0" err="1" smtClean="0"/>
              <a:t>tasks</a:t>
            </a:r>
            <a:r>
              <a:rPr lang="pl-PL" dirty="0" smtClean="0"/>
              <a:t> for </a:t>
            </a:r>
            <a:r>
              <a:rPr lang="pl-PL" dirty="0" err="1" smtClean="0"/>
              <a:t>programming</a:t>
            </a:r>
            <a:r>
              <a:rPr lang="pl-PL" dirty="0" smtClean="0"/>
              <a:t> </a:t>
            </a:r>
            <a:r>
              <a:rPr lang="pl-PL" dirty="0" err="1" smtClean="0"/>
              <a:t>teams</a:t>
            </a:r>
            <a:endParaRPr lang="en-US" dirty="0"/>
          </a:p>
        </p:txBody>
      </p:sp>
    </p:spTree>
    <p:extLst>
      <p:ext uri="{BB962C8B-B14F-4D97-AF65-F5344CB8AC3E}">
        <p14:creationId xmlns:p14="http://schemas.microsoft.com/office/powerpoint/2010/main" val="2034366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Release</a:t>
            </a:r>
            <a:r>
              <a:rPr lang="pl-PL" dirty="0" smtClean="0"/>
              <a:t> Plan</a:t>
            </a:r>
            <a:endParaRPr lang="en-US" dirty="0"/>
          </a:p>
        </p:txBody>
      </p:sp>
      <p:sp>
        <p:nvSpPr>
          <p:cNvPr id="3" name="Symbol zastępczy zawartości 2"/>
          <p:cNvSpPr>
            <a:spLocks noGrp="1"/>
          </p:cNvSpPr>
          <p:nvPr>
            <p:ph idx="1"/>
          </p:nvPr>
        </p:nvSpPr>
        <p:spPr/>
        <p:txBody>
          <a:bodyPr/>
          <a:lstStyle/>
          <a:p>
            <a:r>
              <a:rPr lang="pl-PL" dirty="0" smtClean="0"/>
              <a:t>Set of </a:t>
            </a:r>
            <a:r>
              <a:rPr lang="pl-PL" dirty="0" err="1" smtClean="0"/>
              <a:t>stories</a:t>
            </a:r>
            <a:r>
              <a:rPr lang="pl-PL" dirty="0" smtClean="0"/>
              <a:t> to be </a:t>
            </a:r>
            <a:r>
              <a:rPr lang="pl-PL" dirty="0" err="1" smtClean="0"/>
              <a:t>included</a:t>
            </a:r>
            <a:r>
              <a:rPr lang="pl-PL" dirty="0" smtClean="0"/>
              <a:t> </a:t>
            </a:r>
            <a:r>
              <a:rPr lang="pl-PL" dirty="0" err="1" smtClean="0"/>
              <a:t>in</a:t>
            </a:r>
            <a:r>
              <a:rPr lang="pl-PL" dirty="0" smtClean="0"/>
              <a:t> </a:t>
            </a:r>
            <a:r>
              <a:rPr lang="pl-PL" dirty="0" err="1" smtClean="0"/>
              <a:t>the</a:t>
            </a:r>
            <a:r>
              <a:rPr lang="pl-PL" dirty="0" smtClean="0"/>
              <a:t> </a:t>
            </a:r>
            <a:r>
              <a:rPr lang="pl-PL" dirty="0" err="1" smtClean="0"/>
              <a:t>next</a:t>
            </a:r>
            <a:r>
              <a:rPr lang="pl-PL" dirty="0" smtClean="0"/>
              <a:t> </a:t>
            </a:r>
            <a:r>
              <a:rPr lang="pl-PL" dirty="0" err="1" smtClean="0"/>
              <a:t>release</a:t>
            </a:r>
            <a:endParaRPr lang="pl-PL" dirty="0" smtClean="0"/>
          </a:p>
          <a:p>
            <a:r>
              <a:rPr lang="pl-PL" dirty="0" smtClean="0"/>
              <a:t>Plan for </a:t>
            </a:r>
            <a:r>
              <a:rPr lang="pl-PL" dirty="0" err="1" smtClean="0"/>
              <a:t>the</a:t>
            </a:r>
            <a:r>
              <a:rPr lang="pl-PL" dirty="0" smtClean="0"/>
              <a:t> </a:t>
            </a:r>
            <a:r>
              <a:rPr lang="pl-PL" dirty="0" err="1" smtClean="0"/>
              <a:t>further</a:t>
            </a:r>
            <a:r>
              <a:rPr lang="pl-PL" dirty="0" smtClean="0"/>
              <a:t> </a:t>
            </a:r>
            <a:r>
              <a:rPr lang="pl-PL" dirty="0" err="1" smtClean="0"/>
              <a:t>releases</a:t>
            </a:r>
            <a:endParaRPr lang="pl-PL" dirty="0" smtClean="0"/>
          </a:p>
          <a:p>
            <a:r>
              <a:rPr lang="pl-PL" dirty="0" smtClean="0"/>
              <a:t>80 (+/-20) </a:t>
            </a:r>
            <a:r>
              <a:rPr lang="pl-PL" dirty="0" err="1" smtClean="0"/>
              <a:t>User</a:t>
            </a:r>
            <a:r>
              <a:rPr lang="pl-PL" dirty="0" smtClean="0"/>
              <a:t> </a:t>
            </a:r>
            <a:r>
              <a:rPr lang="pl-PL" dirty="0" err="1" smtClean="0"/>
              <a:t>Stories</a:t>
            </a:r>
            <a:r>
              <a:rPr lang="pl-PL" dirty="0" smtClean="0"/>
              <a:t> per </a:t>
            </a:r>
            <a:r>
              <a:rPr lang="pl-PL" dirty="0" err="1" smtClean="0"/>
              <a:t>release</a:t>
            </a:r>
            <a:endParaRPr lang="pl-PL" dirty="0" smtClean="0"/>
          </a:p>
          <a:p>
            <a:r>
              <a:rPr lang="pl-PL" dirty="0" err="1" smtClean="0"/>
              <a:t>Determine</a:t>
            </a:r>
            <a:r>
              <a:rPr lang="pl-PL" dirty="0" smtClean="0"/>
              <a:t>:</a:t>
            </a:r>
          </a:p>
          <a:p>
            <a:pPr lvl="1"/>
            <a:r>
              <a:rPr lang="pl-PL" dirty="0" err="1" smtClean="0"/>
              <a:t>Scope</a:t>
            </a:r>
            <a:endParaRPr lang="pl-PL" dirty="0" smtClean="0"/>
          </a:p>
          <a:p>
            <a:pPr lvl="1"/>
            <a:r>
              <a:rPr lang="pl-PL" dirty="0" smtClean="0"/>
              <a:t>Time</a:t>
            </a:r>
          </a:p>
          <a:p>
            <a:pPr lvl="1"/>
            <a:r>
              <a:rPr lang="pl-PL" dirty="0" err="1" smtClean="0"/>
              <a:t>Quality</a:t>
            </a:r>
            <a:endParaRPr lang="pl-PL" dirty="0" smtClean="0"/>
          </a:p>
          <a:p>
            <a:pPr lvl="1"/>
            <a:r>
              <a:rPr lang="pl-PL" dirty="0" smtClean="0"/>
              <a:t>Resources</a:t>
            </a:r>
            <a:endParaRPr lang="en-US" dirty="0"/>
          </a:p>
        </p:txBody>
      </p:sp>
    </p:spTree>
    <p:extLst>
      <p:ext uri="{BB962C8B-B14F-4D97-AF65-F5344CB8AC3E}">
        <p14:creationId xmlns:p14="http://schemas.microsoft.com/office/powerpoint/2010/main" val="1912885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Releases</a:t>
            </a:r>
            <a:endParaRPr lang="en-US" dirty="0"/>
          </a:p>
        </p:txBody>
      </p:sp>
      <p:sp>
        <p:nvSpPr>
          <p:cNvPr id="3" name="Symbol zastępczy zawartości 2"/>
          <p:cNvSpPr>
            <a:spLocks noGrp="1"/>
          </p:cNvSpPr>
          <p:nvPr>
            <p:ph idx="1"/>
          </p:nvPr>
        </p:nvSpPr>
        <p:spPr/>
        <p:txBody>
          <a:bodyPr/>
          <a:lstStyle/>
          <a:p>
            <a:r>
              <a:rPr lang="pl-PL" dirty="0" err="1" smtClean="0"/>
              <a:t>Frequent</a:t>
            </a:r>
            <a:r>
              <a:rPr lang="pl-PL" dirty="0" smtClean="0"/>
              <a:t> and </a:t>
            </a:r>
            <a:r>
              <a:rPr lang="pl-PL" dirty="0" err="1" smtClean="0"/>
              <a:t>small</a:t>
            </a:r>
            <a:endParaRPr lang="pl-PL" dirty="0" smtClean="0"/>
          </a:p>
          <a:p>
            <a:r>
              <a:rPr lang="pl-PL" dirty="0" err="1" smtClean="0"/>
              <a:t>Gives</a:t>
            </a:r>
            <a:r>
              <a:rPr lang="pl-PL" dirty="0" smtClean="0"/>
              <a:t> time to </a:t>
            </a:r>
            <a:r>
              <a:rPr lang="pl-PL" dirty="0" err="1" smtClean="0"/>
              <a:t>fix</a:t>
            </a:r>
            <a:r>
              <a:rPr lang="pl-PL" dirty="0" smtClean="0"/>
              <a:t> </a:t>
            </a:r>
            <a:r>
              <a:rPr lang="pl-PL" dirty="0" err="1" smtClean="0"/>
              <a:t>the</a:t>
            </a:r>
            <a:r>
              <a:rPr lang="pl-PL" dirty="0" smtClean="0"/>
              <a:t> </a:t>
            </a:r>
            <a:r>
              <a:rPr lang="pl-PL" dirty="0" err="1" smtClean="0"/>
              <a:t>important</a:t>
            </a:r>
            <a:r>
              <a:rPr lang="pl-PL" dirty="0" smtClean="0"/>
              <a:t> </a:t>
            </a:r>
            <a:r>
              <a:rPr lang="pl-PL" dirty="0" err="1" smtClean="0"/>
              <a:t>features</a:t>
            </a:r>
            <a:r>
              <a:rPr lang="pl-PL" dirty="0" smtClean="0"/>
              <a:t> </a:t>
            </a:r>
            <a:r>
              <a:rPr lang="pl-PL" dirty="0" err="1" smtClean="0"/>
              <a:t>before</a:t>
            </a:r>
            <a:r>
              <a:rPr lang="pl-PL" dirty="0" smtClean="0"/>
              <a:t> </a:t>
            </a:r>
            <a:r>
              <a:rPr lang="pl-PL" dirty="0" err="1" smtClean="0"/>
              <a:t>end</a:t>
            </a:r>
            <a:r>
              <a:rPr lang="pl-PL" dirty="0" smtClean="0"/>
              <a:t> of </a:t>
            </a:r>
            <a:r>
              <a:rPr lang="pl-PL" dirty="0" err="1" smtClean="0"/>
              <a:t>the</a:t>
            </a:r>
            <a:r>
              <a:rPr lang="pl-PL" dirty="0" smtClean="0"/>
              <a:t> </a:t>
            </a:r>
            <a:r>
              <a:rPr lang="pl-PL" dirty="0" err="1" smtClean="0"/>
              <a:t>project</a:t>
            </a:r>
            <a:endParaRPr lang="pl-PL" dirty="0" smtClean="0"/>
          </a:p>
          <a:p>
            <a:r>
              <a:rPr lang="pl-PL" dirty="0" err="1" smtClean="0"/>
              <a:t>Customer</a:t>
            </a:r>
            <a:r>
              <a:rPr lang="pl-PL" dirty="0" smtClean="0"/>
              <a:t> </a:t>
            </a:r>
            <a:r>
              <a:rPr lang="pl-PL" dirty="0" err="1" smtClean="0"/>
              <a:t>gets</a:t>
            </a:r>
            <a:r>
              <a:rPr lang="pl-PL" dirty="0" smtClean="0"/>
              <a:t> to </a:t>
            </a:r>
            <a:r>
              <a:rPr lang="pl-PL" dirty="0" err="1" smtClean="0"/>
              <a:t>use</a:t>
            </a:r>
            <a:r>
              <a:rPr lang="pl-PL" dirty="0" smtClean="0"/>
              <a:t> </a:t>
            </a:r>
            <a:r>
              <a:rPr lang="pl-PL" dirty="0" err="1" smtClean="0"/>
              <a:t>the</a:t>
            </a:r>
            <a:r>
              <a:rPr lang="pl-PL" dirty="0" smtClean="0"/>
              <a:t> </a:t>
            </a:r>
            <a:r>
              <a:rPr lang="pl-PL" dirty="0" err="1" smtClean="0"/>
              <a:t>implemented</a:t>
            </a:r>
            <a:r>
              <a:rPr lang="pl-PL" dirty="0" smtClean="0"/>
              <a:t> </a:t>
            </a:r>
            <a:r>
              <a:rPr lang="pl-PL" dirty="0" err="1" smtClean="0"/>
              <a:t>functionality</a:t>
            </a:r>
            <a:r>
              <a:rPr lang="pl-PL" dirty="0" smtClean="0"/>
              <a:t> </a:t>
            </a:r>
            <a:r>
              <a:rPr lang="pl-PL" dirty="0" err="1" smtClean="0"/>
              <a:t>earlier</a:t>
            </a:r>
            <a:endParaRPr lang="pl-PL" dirty="0" smtClean="0"/>
          </a:p>
          <a:p>
            <a:endParaRPr lang="en-US" dirty="0"/>
          </a:p>
        </p:txBody>
      </p:sp>
    </p:spTree>
    <p:extLst>
      <p:ext uri="{BB962C8B-B14F-4D97-AF65-F5344CB8AC3E}">
        <p14:creationId xmlns:p14="http://schemas.microsoft.com/office/powerpoint/2010/main" val="2353111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Project </a:t>
            </a:r>
            <a:r>
              <a:rPr lang="pl-PL" dirty="0" err="1" smtClean="0"/>
              <a:t>Velocity</a:t>
            </a:r>
            <a:endParaRPr lang="en-US" dirty="0"/>
          </a:p>
        </p:txBody>
      </p:sp>
      <p:sp>
        <p:nvSpPr>
          <p:cNvPr id="3" name="Symbol zastępczy zawartości 2"/>
          <p:cNvSpPr>
            <a:spLocks noGrp="1"/>
          </p:cNvSpPr>
          <p:nvPr>
            <p:ph idx="1"/>
          </p:nvPr>
        </p:nvSpPr>
        <p:spPr/>
        <p:txBody>
          <a:bodyPr>
            <a:normAutofit/>
          </a:bodyPr>
          <a:lstStyle/>
          <a:p>
            <a:r>
              <a:rPr lang="pl-PL" dirty="0" err="1" smtClean="0"/>
              <a:t>How</a:t>
            </a:r>
            <a:r>
              <a:rPr lang="pl-PL" dirty="0" smtClean="0"/>
              <a:t> much </a:t>
            </a:r>
            <a:r>
              <a:rPr lang="pl-PL" dirty="0" err="1" smtClean="0"/>
              <a:t>work</a:t>
            </a:r>
            <a:r>
              <a:rPr lang="pl-PL" dirty="0" smtClean="0"/>
              <a:t> </a:t>
            </a:r>
            <a:r>
              <a:rPr lang="pl-PL" dirty="0" err="1" smtClean="0"/>
              <a:t>is</a:t>
            </a:r>
            <a:r>
              <a:rPr lang="pl-PL" dirty="0" smtClean="0"/>
              <a:t> </a:t>
            </a:r>
            <a:r>
              <a:rPr lang="pl-PL" dirty="0" err="1" smtClean="0"/>
              <a:t>getting</a:t>
            </a:r>
            <a:r>
              <a:rPr lang="pl-PL" dirty="0" smtClean="0"/>
              <a:t> </a:t>
            </a:r>
            <a:r>
              <a:rPr lang="pl-PL" dirty="0" err="1" smtClean="0"/>
              <a:t>done</a:t>
            </a:r>
            <a:r>
              <a:rPr lang="pl-PL" dirty="0" smtClean="0"/>
              <a:t> on </a:t>
            </a:r>
            <a:r>
              <a:rPr lang="pl-PL" dirty="0" err="1" smtClean="0"/>
              <a:t>the</a:t>
            </a:r>
            <a:r>
              <a:rPr lang="pl-PL" dirty="0" smtClean="0"/>
              <a:t> </a:t>
            </a:r>
            <a:r>
              <a:rPr lang="pl-PL" dirty="0" err="1" smtClean="0"/>
              <a:t>project</a:t>
            </a:r>
            <a:endParaRPr lang="pl-PL" dirty="0" smtClean="0"/>
          </a:p>
          <a:p>
            <a:r>
              <a:rPr lang="pl-PL" dirty="0" smtClean="0"/>
              <a:t>Sum of </a:t>
            </a:r>
            <a:r>
              <a:rPr lang="pl-PL" dirty="0" err="1" smtClean="0"/>
              <a:t>user</a:t>
            </a:r>
            <a:r>
              <a:rPr lang="pl-PL" dirty="0" smtClean="0"/>
              <a:t> story </a:t>
            </a:r>
            <a:r>
              <a:rPr lang="pl-PL" dirty="0" err="1" smtClean="0"/>
              <a:t>estimates</a:t>
            </a:r>
            <a:r>
              <a:rPr lang="pl-PL" dirty="0" smtClean="0"/>
              <a:t> </a:t>
            </a:r>
            <a:r>
              <a:rPr lang="pl-PL" dirty="0" err="1" smtClean="0"/>
              <a:t>in</a:t>
            </a:r>
            <a:r>
              <a:rPr lang="pl-PL" dirty="0" smtClean="0"/>
              <a:t> </a:t>
            </a:r>
            <a:r>
              <a:rPr lang="pl-PL" dirty="0" err="1" smtClean="0"/>
              <a:t>previous</a:t>
            </a:r>
            <a:r>
              <a:rPr lang="pl-PL" dirty="0" smtClean="0"/>
              <a:t> </a:t>
            </a:r>
            <a:r>
              <a:rPr lang="pl-PL" dirty="0" err="1" smtClean="0"/>
              <a:t>iteration</a:t>
            </a:r>
            <a:endParaRPr lang="pl-PL" dirty="0" smtClean="0"/>
          </a:p>
          <a:p>
            <a:r>
              <a:rPr lang="pl-PL" dirty="0" smtClean="0"/>
              <a:t>Sum of </a:t>
            </a:r>
            <a:r>
              <a:rPr lang="pl-PL" dirty="0" err="1" smtClean="0"/>
              <a:t>estimates</a:t>
            </a:r>
            <a:r>
              <a:rPr lang="pl-PL" dirty="0" smtClean="0"/>
              <a:t> of </a:t>
            </a:r>
            <a:r>
              <a:rPr lang="pl-PL" dirty="0" err="1" smtClean="0"/>
              <a:t>technical</a:t>
            </a:r>
            <a:r>
              <a:rPr lang="pl-PL" dirty="0" smtClean="0"/>
              <a:t> </a:t>
            </a:r>
            <a:r>
              <a:rPr lang="pl-PL" dirty="0" err="1" smtClean="0"/>
              <a:t>tasks</a:t>
            </a:r>
            <a:r>
              <a:rPr lang="pl-PL" dirty="0" smtClean="0"/>
              <a:t> </a:t>
            </a:r>
            <a:r>
              <a:rPr lang="pl-PL" dirty="0" err="1" smtClean="0"/>
              <a:t>developed</a:t>
            </a:r>
            <a:r>
              <a:rPr lang="pl-PL" dirty="0" smtClean="0"/>
              <a:t> by a team </a:t>
            </a:r>
            <a:r>
              <a:rPr lang="pl-PL" dirty="0" err="1" smtClean="0"/>
              <a:t>in</a:t>
            </a:r>
            <a:r>
              <a:rPr lang="pl-PL" dirty="0" smtClean="0"/>
              <a:t> </a:t>
            </a:r>
            <a:r>
              <a:rPr lang="pl-PL" dirty="0" err="1" smtClean="0"/>
              <a:t>previous</a:t>
            </a:r>
            <a:r>
              <a:rPr lang="pl-PL" dirty="0" smtClean="0"/>
              <a:t> </a:t>
            </a:r>
            <a:r>
              <a:rPr lang="pl-PL" dirty="0" err="1" smtClean="0"/>
              <a:t>iteration</a:t>
            </a:r>
            <a:endParaRPr lang="pl-PL" dirty="0" smtClean="0"/>
          </a:p>
          <a:p>
            <a:r>
              <a:rPr lang="pl-PL" dirty="0" err="1" smtClean="0"/>
              <a:t>Next</a:t>
            </a:r>
            <a:r>
              <a:rPr lang="pl-PL" dirty="0" smtClean="0"/>
              <a:t> </a:t>
            </a:r>
            <a:r>
              <a:rPr lang="pl-PL" dirty="0" err="1" smtClean="0"/>
              <a:t>iteration</a:t>
            </a:r>
            <a:r>
              <a:rPr lang="pl-PL" dirty="0" smtClean="0"/>
              <a:t> -&gt; no </a:t>
            </a:r>
            <a:r>
              <a:rPr lang="pl-PL" dirty="0" err="1" smtClean="0"/>
              <a:t>more</a:t>
            </a:r>
            <a:r>
              <a:rPr lang="pl-PL" dirty="0" smtClean="0"/>
              <a:t> </a:t>
            </a:r>
            <a:r>
              <a:rPr lang="pl-PL" dirty="0" err="1" smtClean="0"/>
              <a:t>user</a:t>
            </a:r>
            <a:r>
              <a:rPr lang="pl-PL" dirty="0" smtClean="0"/>
              <a:t> </a:t>
            </a:r>
            <a:r>
              <a:rPr lang="pl-PL" dirty="0" err="1" smtClean="0"/>
              <a:t>stories</a:t>
            </a:r>
            <a:r>
              <a:rPr lang="pl-PL" dirty="0" smtClean="0"/>
              <a:t> </a:t>
            </a:r>
            <a:r>
              <a:rPr lang="pl-PL" dirty="0" err="1" smtClean="0"/>
              <a:t>than</a:t>
            </a:r>
            <a:r>
              <a:rPr lang="pl-PL" dirty="0" smtClean="0"/>
              <a:t> </a:t>
            </a:r>
            <a:r>
              <a:rPr lang="pl-PL" dirty="0" err="1" smtClean="0"/>
              <a:t>project</a:t>
            </a:r>
            <a:r>
              <a:rPr lang="pl-PL" dirty="0" smtClean="0"/>
              <a:t> </a:t>
            </a:r>
            <a:r>
              <a:rPr lang="pl-PL" dirty="0" err="1" smtClean="0"/>
              <a:t>velocity</a:t>
            </a:r>
            <a:r>
              <a:rPr lang="pl-PL" dirty="0" smtClean="0"/>
              <a:t>, no </a:t>
            </a:r>
            <a:r>
              <a:rPr lang="pl-PL" dirty="0" err="1" smtClean="0"/>
              <a:t>more</a:t>
            </a:r>
            <a:r>
              <a:rPr lang="pl-PL" dirty="0" smtClean="0"/>
              <a:t> </a:t>
            </a:r>
            <a:r>
              <a:rPr lang="pl-PL" dirty="0" err="1" smtClean="0"/>
              <a:t>technical</a:t>
            </a:r>
            <a:r>
              <a:rPr lang="pl-PL" dirty="0" smtClean="0"/>
              <a:t> </a:t>
            </a:r>
            <a:r>
              <a:rPr lang="pl-PL" dirty="0" err="1" smtClean="0"/>
              <a:t>tasks</a:t>
            </a:r>
            <a:r>
              <a:rPr lang="pl-PL" dirty="0" smtClean="0"/>
              <a:t> per team </a:t>
            </a:r>
            <a:r>
              <a:rPr lang="pl-PL" dirty="0" err="1" smtClean="0"/>
              <a:t>than</a:t>
            </a:r>
            <a:r>
              <a:rPr lang="pl-PL" dirty="0" smtClean="0"/>
              <a:t> </a:t>
            </a:r>
            <a:r>
              <a:rPr lang="pl-PL" dirty="0" err="1" smtClean="0"/>
              <a:t>their</a:t>
            </a:r>
            <a:r>
              <a:rPr lang="pl-PL" dirty="0" smtClean="0"/>
              <a:t> </a:t>
            </a:r>
            <a:r>
              <a:rPr lang="pl-PL" dirty="0" err="1" smtClean="0"/>
              <a:t>project</a:t>
            </a:r>
            <a:r>
              <a:rPr lang="pl-PL" dirty="0" smtClean="0"/>
              <a:t> </a:t>
            </a:r>
            <a:r>
              <a:rPr lang="pl-PL" dirty="0" err="1" smtClean="0"/>
              <a:t>velocity</a:t>
            </a:r>
            <a:endParaRPr lang="en-US" dirty="0"/>
          </a:p>
        </p:txBody>
      </p:sp>
    </p:spTree>
    <p:extLst>
      <p:ext uri="{BB962C8B-B14F-4D97-AF65-F5344CB8AC3E}">
        <p14:creationId xmlns:p14="http://schemas.microsoft.com/office/powerpoint/2010/main" val="442677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XP - </a:t>
            </a:r>
            <a:r>
              <a:rPr lang="pl-PL" dirty="0" err="1" smtClean="0"/>
              <a:t>Planning</a:t>
            </a:r>
            <a:endParaRPr lang="en-US" dirty="0"/>
          </a:p>
        </p:txBody>
      </p:sp>
      <p:pic>
        <p:nvPicPr>
          <p:cNvPr id="2050" name="Picture 2"/>
          <p:cNvPicPr>
            <a:picLocks noChangeAspect="1" noChangeArrowheads="1"/>
          </p:cNvPicPr>
          <p:nvPr/>
        </p:nvPicPr>
        <p:blipFill>
          <a:blip r:embed="rId2"/>
          <a:srcRect/>
          <a:stretch>
            <a:fillRect/>
          </a:stretch>
        </p:blipFill>
        <p:spPr bwMode="auto">
          <a:xfrm>
            <a:off x="2643174" y="1857364"/>
            <a:ext cx="4924425" cy="4114800"/>
          </a:xfrm>
          <a:prstGeom prst="rect">
            <a:avLst/>
          </a:prstGeom>
          <a:noFill/>
          <a:ln w="9525">
            <a:noFill/>
            <a:miter lim="800000"/>
            <a:headEnd/>
            <a:tailEnd/>
          </a:ln>
          <a:effectLst/>
        </p:spPr>
      </p:pic>
    </p:spTree>
    <p:extLst>
      <p:ext uri="{BB962C8B-B14F-4D97-AF65-F5344CB8AC3E}">
        <p14:creationId xmlns:p14="http://schemas.microsoft.com/office/powerpoint/2010/main" val="137880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XP – </a:t>
            </a:r>
            <a:r>
              <a:rPr lang="pl-PL" dirty="0" err="1" smtClean="0"/>
              <a:t>Iteration</a:t>
            </a:r>
            <a:r>
              <a:rPr lang="pl-PL" dirty="0" smtClean="0"/>
              <a:t> Plan</a:t>
            </a:r>
            <a:endParaRPr lang="en-US" dirty="0"/>
          </a:p>
        </p:txBody>
      </p:sp>
      <p:pic>
        <p:nvPicPr>
          <p:cNvPr id="3074" name="Picture 2"/>
          <p:cNvPicPr>
            <a:picLocks noChangeAspect="1" noChangeArrowheads="1"/>
          </p:cNvPicPr>
          <p:nvPr/>
        </p:nvPicPr>
        <p:blipFill>
          <a:blip r:embed="rId2"/>
          <a:srcRect/>
          <a:stretch>
            <a:fillRect/>
          </a:stretch>
        </p:blipFill>
        <p:spPr bwMode="auto">
          <a:xfrm>
            <a:off x="1428728" y="1643050"/>
            <a:ext cx="7449080" cy="3500462"/>
          </a:xfrm>
          <a:prstGeom prst="rect">
            <a:avLst/>
          </a:prstGeom>
          <a:noFill/>
          <a:ln w="9525">
            <a:noFill/>
            <a:miter lim="800000"/>
            <a:headEnd/>
            <a:tailEnd/>
          </a:ln>
          <a:effectLst/>
        </p:spPr>
      </p:pic>
    </p:spTree>
    <p:extLst>
      <p:ext uri="{BB962C8B-B14F-4D97-AF65-F5344CB8AC3E}">
        <p14:creationId xmlns:p14="http://schemas.microsoft.com/office/powerpoint/2010/main" val="3104986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XP Development</a:t>
            </a:r>
            <a:endParaRPr lang="en-US" dirty="0"/>
          </a:p>
        </p:txBody>
      </p:sp>
      <p:pic>
        <p:nvPicPr>
          <p:cNvPr id="4098" name="Picture 2"/>
          <p:cNvPicPr>
            <a:picLocks noChangeAspect="1" noChangeArrowheads="1"/>
          </p:cNvPicPr>
          <p:nvPr/>
        </p:nvPicPr>
        <p:blipFill>
          <a:blip r:embed="rId2"/>
          <a:srcRect/>
          <a:stretch>
            <a:fillRect/>
          </a:stretch>
        </p:blipFill>
        <p:spPr bwMode="auto">
          <a:xfrm>
            <a:off x="1428728" y="1785926"/>
            <a:ext cx="7500990" cy="3750495"/>
          </a:xfrm>
          <a:prstGeom prst="rect">
            <a:avLst/>
          </a:prstGeom>
          <a:noFill/>
          <a:ln w="9525">
            <a:noFill/>
            <a:miter lim="800000"/>
            <a:headEnd/>
            <a:tailEnd/>
          </a:ln>
          <a:effectLst/>
        </p:spPr>
      </p:pic>
    </p:spTree>
    <p:extLst>
      <p:ext uri="{BB962C8B-B14F-4D97-AF65-F5344CB8AC3E}">
        <p14:creationId xmlns:p14="http://schemas.microsoft.com/office/powerpoint/2010/main" val="2351980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Code</a:t>
            </a:r>
            <a:r>
              <a:rPr lang="pl-PL" dirty="0" smtClean="0"/>
              <a:t> </a:t>
            </a:r>
            <a:r>
              <a:rPr lang="pl-PL" dirty="0" err="1" smtClean="0"/>
              <a:t>Ownership</a:t>
            </a:r>
            <a:endParaRPr lang="en-US" dirty="0"/>
          </a:p>
        </p:txBody>
      </p:sp>
      <p:pic>
        <p:nvPicPr>
          <p:cNvPr id="5122" name="Picture 2"/>
          <p:cNvPicPr>
            <a:picLocks noChangeAspect="1" noChangeArrowheads="1"/>
          </p:cNvPicPr>
          <p:nvPr/>
        </p:nvPicPr>
        <p:blipFill>
          <a:blip r:embed="rId2"/>
          <a:srcRect/>
          <a:stretch>
            <a:fillRect/>
          </a:stretch>
        </p:blipFill>
        <p:spPr bwMode="auto">
          <a:xfrm>
            <a:off x="1428728" y="1500174"/>
            <a:ext cx="7500990" cy="4500594"/>
          </a:xfrm>
          <a:prstGeom prst="rect">
            <a:avLst/>
          </a:prstGeom>
          <a:noFill/>
          <a:ln w="9525">
            <a:noFill/>
            <a:miter lim="800000"/>
            <a:headEnd/>
            <a:tailEnd/>
          </a:ln>
          <a:effectLst/>
        </p:spPr>
      </p:pic>
    </p:spTree>
    <p:extLst>
      <p:ext uri="{BB962C8B-B14F-4D97-AF65-F5344CB8AC3E}">
        <p14:creationId xmlns:p14="http://schemas.microsoft.com/office/powerpoint/2010/main" val="225341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normAutofit fontScale="90000"/>
          </a:bodyPr>
          <a:lstStyle/>
          <a:p>
            <a:r>
              <a:rPr lang="pl-PL" dirty="0" smtClean="0"/>
              <a:t>Software Development </a:t>
            </a:r>
            <a:r>
              <a:rPr lang="pl-PL" dirty="0" err="1" smtClean="0"/>
              <a:t>Methods</a:t>
            </a:r>
            <a:endParaRPr lang="en-US" dirty="0"/>
          </a:p>
        </p:txBody>
      </p:sp>
      <p:sp>
        <p:nvSpPr>
          <p:cNvPr id="5" name="Symbol zastępczy tekstu 4"/>
          <p:cNvSpPr>
            <a:spLocks noGrp="1"/>
          </p:cNvSpPr>
          <p:nvPr>
            <p:ph type="body" idx="1"/>
          </p:nvPr>
        </p:nvSpPr>
        <p:spPr/>
        <p:txBody>
          <a:bodyPr/>
          <a:lstStyle/>
          <a:p>
            <a:endParaRPr lang="en-US"/>
          </a:p>
        </p:txBody>
      </p:sp>
    </p:spTree>
    <p:extLst>
      <p:ext uri="{BB962C8B-B14F-4D97-AF65-F5344CB8AC3E}">
        <p14:creationId xmlns:p14="http://schemas.microsoft.com/office/powerpoint/2010/main" val="4104814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Moving</a:t>
            </a:r>
            <a:r>
              <a:rPr lang="pl-PL" dirty="0" smtClean="0"/>
              <a:t> </a:t>
            </a:r>
            <a:r>
              <a:rPr lang="pl-PL" dirty="0" err="1" smtClean="0"/>
              <a:t>people</a:t>
            </a:r>
            <a:r>
              <a:rPr lang="pl-PL" dirty="0" smtClean="0"/>
              <a:t> </a:t>
            </a:r>
            <a:r>
              <a:rPr lang="pl-PL" dirty="0" err="1" smtClean="0"/>
              <a:t>around</a:t>
            </a:r>
            <a:endParaRPr lang="en-US" dirty="0"/>
          </a:p>
        </p:txBody>
      </p:sp>
      <p:sp>
        <p:nvSpPr>
          <p:cNvPr id="3" name="Symbol zastępczy zawartości 2"/>
          <p:cNvSpPr>
            <a:spLocks noGrp="1"/>
          </p:cNvSpPr>
          <p:nvPr>
            <p:ph idx="1"/>
          </p:nvPr>
        </p:nvSpPr>
        <p:spPr/>
        <p:txBody>
          <a:bodyPr/>
          <a:lstStyle/>
          <a:p>
            <a:r>
              <a:rPr lang="pl-PL" dirty="0" err="1" smtClean="0"/>
              <a:t>Everyone</a:t>
            </a:r>
            <a:r>
              <a:rPr lang="pl-PL" dirty="0" smtClean="0"/>
              <a:t> </a:t>
            </a:r>
            <a:r>
              <a:rPr lang="pl-PL" dirty="0" err="1" smtClean="0"/>
              <a:t>should</a:t>
            </a:r>
            <a:r>
              <a:rPr lang="pl-PL" dirty="0" smtClean="0"/>
              <a:t> </a:t>
            </a:r>
            <a:r>
              <a:rPr lang="pl-PL" dirty="0" err="1" smtClean="0"/>
              <a:t>know</a:t>
            </a:r>
            <a:r>
              <a:rPr lang="pl-PL" dirty="0" smtClean="0"/>
              <a:t> </a:t>
            </a:r>
            <a:r>
              <a:rPr lang="pl-PL" dirty="0" err="1" smtClean="0"/>
              <a:t>about</a:t>
            </a:r>
            <a:r>
              <a:rPr lang="pl-PL" dirty="0" smtClean="0"/>
              <a:t> </a:t>
            </a:r>
            <a:r>
              <a:rPr lang="pl-PL" dirty="0" err="1" smtClean="0"/>
              <a:t>each</a:t>
            </a:r>
            <a:r>
              <a:rPr lang="pl-PL" dirty="0" smtClean="0"/>
              <a:t> </a:t>
            </a:r>
            <a:r>
              <a:rPr lang="pl-PL" dirty="0" err="1" smtClean="0"/>
              <a:t>section</a:t>
            </a:r>
            <a:r>
              <a:rPr lang="pl-PL" dirty="0" smtClean="0"/>
              <a:t> of </a:t>
            </a:r>
            <a:r>
              <a:rPr lang="pl-PL" dirty="0" err="1" smtClean="0"/>
              <a:t>code</a:t>
            </a:r>
            <a:r>
              <a:rPr lang="pl-PL" dirty="0" smtClean="0"/>
              <a:t> </a:t>
            </a:r>
            <a:r>
              <a:rPr lang="pl-PL" dirty="0" err="1" smtClean="0"/>
              <a:t>base</a:t>
            </a:r>
            <a:endParaRPr lang="pl-PL" dirty="0" smtClean="0"/>
          </a:p>
          <a:p>
            <a:r>
              <a:rPr lang="pl-PL" dirty="0" smtClean="0"/>
              <a:t>Program </a:t>
            </a:r>
            <a:r>
              <a:rPr lang="pl-PL" dirty="0" err="1" smtClean="0"/>
              <a:t>in</a:t>
            </a:r>
            <a:r>
              <a:rPr lang="pl-PL" dirty="0" smtClean="0"/>
              <a:t> </a:t>
            </a:r>
            <a:r>
              <a:rPr lang="pl-PL" dirty="0" err="1" smtClean="0"/>
              <a:t>pairs</a:t>
            </a:r>
            <a:endParaRPr lang="pl-PL" dirty="0" smtClean="0"/>
          </a:p>
          <a:p>
            <a:r>
              <a:rPr lang="pl-PL" dirty="0" err="1" smtClean="0"/>
              <a:t>People</a:t>
            </a:r>
            <a:r>
              <a:rPr lang="pl-PL" dirty="0" smtClean="0"/>
              <a:t> </a:t>
            </a:r>
            <a:r>
              <a:rPr lang="pl-PL" dirty="0" err="1" smtClean="0"/>
              <a:t>should</a:t>
            </a:r>
            <a:r>
              <a:rPr lang="pl-PL" dirty="0" smtClean="0"/>
              <a:t> not </a:t>
            </a:r>
            <a:r>
              <a:rPr lang="pl-PL" dirty="0" err="1" smtClean="0"/>
              <a:t>work</a:t>
            </a:r>
            <a:r>
              <a:rPr lang="pl-PL" dirty="0" smtClean="0"/>
              <a:t> </a:t>
            </a:r>
            <a:r>
              <a:rPr lang="pl-PL" dirty="0" err="1" smtClean="0"/>
              <a:t>in</a:t>
            </a:r>
            <a:r>
              <a:rPr lang="pl-PL" dirty="0" smtClean="0"/>
              <a:t> </a:t>
            </a:r>
            <a:r>
              <a:rPr lang="pl-PL" dirty="0" err="1" smtClean="0"/>
              <a:t>the</a:t>
            </a:r>
            <a:r>
              <a:rPr lang="pl-PL" dirty="0" smtClean="0"/>
              <a:t> same team and </a:t>
            </a:r>
            <a:r>
              <a:rPr lang="pl-PL" dirty="0" err="1" smtClean="0"/>
              <a:t>pair</a:t>
            </a:r>
            <a:r>
              <a:rPr lang="pl-PL" dirty="0" smtClean="0"/>
              <a:t> </a:t>
            </a:r>
            <a:r>
              <a:rPr lang="pl-PL" dirty="0" err="1" smtClean="0"/>
              <a:t>all</a:t>
            </a:r>
            <a:r>
              <a:rPr lang="pl-PL" dirty="0" smtClean="0"/>
              <a:t> </a:t>
            </a:r>
            <a:r>
              <a:rPr lang="pl-PL" dirty="0" err="1" smtClean="0"/>
              <a:t>the</a:t>
            </a:r>
            <a:r>
              <a:rPr lang="pl-PL" dirty="0" smtClean="0"/>
              <a:t> time</a:t>
            </a:r>
          </a:p>
          <a:p>
            <a:r>
              <a:rPr lang="pl-PL" dirty="0" err="1" smtClean="0"/>
              <a:t>Helps</a:t>
            </a:r>
            <a:r>
              <a:rPr lang="pl-PL" dirty="0" smtClean="0"/>
              <a:t> </a:t>
            </a:r>
            <a:r>
              <a:rPr lang="pl-PL" dirty="0" err="1" smtClean="0"/>
              <a:t>avoid</a:t>
            </a:r>
            <a:r>
              <a:rPr lang="pl-PL" dirty="0" smtClean="0"/>
              <a:t> </a:t>
            </a:r>
            <a:r>
              <a:rPr lang="pl-PL" dirty="0" err="1" smtClean="0"/>
              <a:t>knowledge</a:t>
            </a:r>
            <a:r>
              <a:rPr lang="pl-PL" dirty="0" smtClean="0"/>
              <a:t> </a:t>
            </a:r>
            <a:r>
              <a:rPr lang="pl-PL" dirty="0" err="1" smtClean="0"/>
              <a:t>loss</a:t>
            </a:r>
            <a:endParaRPr lang="pl-PL" dirty="0" smtClean="0"/>
          </a:p>
          <a:p>
            <a:r>
              <a:rPr lang="pl-PL" dirty="0" err="1" smtClean="0"/>
              <a:t>Provides</a:t>
            </a:r>
            <a:r>
              <a:rPr lang="pl-PL" dirty="0" smtClean="0"/>
              <a:t> </a:t>
            </a:r>
            <a:r>
              <a:rPr lang="pl-PL" dirty="0" err="1" smtClean="0"/>
              <a:t>cross-training</a:t>
            </a:r>
            <a:endParaRPr lang="pl-PL" dirty="0" smtClean="0"/>
          </a:p>
          <a:p>
            <a:r>
              <a:rPr lang="pl-PL" dirty="0" err="1" smtClean="0"/>
              <a:t>Allows</a:t>
            </a:r>
            <a:r>
              <a:rPr lang="pl-PL" dirty="0" smtClean="0"/>
              <a:t> </a:t>
            </a:r>
            <a:r>
              <a:rPr lang="pl-PL" dirty="0" err="1" smtClean="0"/>
              <a:t>better</a:t>
            </a:r>
            <a:r>
              <a:rPr lang="pl-PL" dirty="0" smtClean="0"/>
              <a:t> </a:t>
            </a:r>
            <a:r>
              <a:rPr lang="pl-PL" dirty="0" err="1" smtClean="0"/>
              <a:t>allocation</a:t>
            </a:r>
            <a:r>
              <a:rPr lang="pl-PL" dirty="0" smtClean="0"/>
              <a:t> of </a:t>
            </a:r>
            <a:r>
              <a:rPr lang="pl-PL" dirty="0" err="1" smtClean="0"/>
              <a:t>people</a:t>
            </a:r>
            <a:endParaRPr lang="en-US" dirty="0"/>
          </a:p>
        </p:txBody>
      </p:sp>
    </p:spTree>
    <p:extLst>
      <p:ext uri="{BB962C8B-B14F-4D97-AF65-F5344CB8AC3E}">
        <p14:creationId xmlns:p14="http://schemas.microsoft.com/office/powerpoint/2010/main" val="3046629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CRC </a:t>
            </a:r>
            <a:r>
              <a:rPr lang="pl-PL" dirty="0" err="1" smtClean="0"/>
              <a:t>Cards</a:t>
            </a:r>
            <a:endParaRPr lang="en-US" dirty="0"/>
          </a:p>
        </p:txBody>
      </p:sp>
      <p:sp>
        <p:nvSpPr>
          <p:cNvPr id="3" name="Symbol zastępczy zawartości 2"/>
          <p:cNvSpPr>
            <a:spLocks noGrp="1"/>
          </p:cNvSpPr>
          <p:nvPr>
            <p:ph idx="1"/>
          </p:nvPr>
        </p:nvSpPr>
        <p:spPr/>
        <p:txBody>
          <a:bodyPr/>
          <a:lstStyle/>
          <a:p>
            <a:r>
              <a:rPr lang="pl-PL" dirty="0" err="1" smtClean="0"/>
              <a:t>Class</a:t>
            </a:r>
            <a:r>
              <a:rPr lang="pl-PL" dirty="0" smtClean="0"/>
              <a:t>, </a:t>
            </a:r>
            <a:r>
              <a:rPr lang="pl-PL" dirty="0" err="1" smtClean="0"/>
              <a:t>Responsibilities</a:t>
            </a:r>
            <a:r>
              <a:rPr lang="pl-PL" dirty="0" smtClean="0"/>
              <a:t>, </a:t>
            </a:r>
            <a:r>
              <a:rPr lang="pl-PL" dirty="0" err="1" smtClean="0"/>
              <a:t>Collaborations</a:t>
            </a:r>
            <a:r>
              <a:rPr lang="pl-PL" dirty="0" smtClean="0"/>
              <a:t> – </a:t>
            </a:r>
            <a:r>
              <a:rPr lang="pl-PL" dirty="0" err="1" smtClean="0"/>
              <a:t>information</a:t>
            </a:r>
            <a:r>
              <a:rPr lang="pl-PL" dirty="0" smtClean="0"/>
              <a:t> on a </a:t>
            </a:r>
            <a:r>
              <a:rPr lang="pl-PL" dirty="0" err="1" smtClean="0"/>
              <a:t>card</a:t>
            </a:r>
            <a:endParaRPr lang="pl-PL" dirty="0" smtClean="0"/>
          </a:p>
          <a:p>
            <a:r>
              <a:rPr lang="pl-PL" dirty="0" err="1" smtClean="0"/>
              <a:t>Gives</a:t>
            </a:r>
            <a:r>
              <a:rPr lang="pl-PL" dirty="0" smtClean="0"/>
              <a:t> </a:t>
            </a:r>
            <a:r>
              <a:rPr lang="pl-PL" dirty="0" err="1" smtClean="0"/>
              <a:t>information</a:t>
            </a:r>
            <a:r>
              <a:rPr lang="pl-PL" dirty="0" smtClean="0"/>
              <a:t> </a:t>
            </a:r>
            <a:r>
              <a:rPr lang="pl-PL" dirty="0" err="1" smtClean="0"/>
              <a:t>about</a:t>
            </a:r>
            <a:r>
              <a:rPr lang="pl-PL" dirty="0" smtClean="0"/>
              <a:t> a </a:t>
            </a:r>
            <a:r>
              <a:rPr lang="pl-PL" dirty="0" err="1" smtClean="0"/>
              <a:t>class</a:t>
            </a:r>
            <a:endParaRPr lang="pl-PL" dirty="0" smtClean="0"/>
          </a:p>
          <a:p>
            <a:r>
              <a:rPr lang="pl-PL" dirty="0" err="1" smtClean="0"/>
              <a:t>Used</a:t>
            </a:r>
            <a:r>
              <a:rPr lang="pl-PL" dirty="0" smtClean="0"/>
              <a:t> as </a:t>
            </a:r>
            <a:r>
              <a:rPr lang="pl-PL" dirty="0" err="1" smtClean="0"/>
              <a:t>documentation</a:t>
            </a:r>
            <a:r>
              <a:rPr lang="pl-PL" dirty="0" smtClean="0"/>
              <a:t> and as a </a:t>
            </a:r>
            <a:r>
              <a:rPr lang="pl-PL" dirty="0" err="1" smtClean="0"/>
              <a:t>tool</a:t>
            </a:r>
            <a:r>
              <a:rPr lang="pl-PL" dirty="0" smtClean="0"/>
              <a:t> </a:t>
            </a:r>
            <a:r>
              <a:rPr lang="pl-PL" dirty="0" err="1" smtClean="0"/>
              <a:t>in</a:t>
            </a:r>
            <a:r>
              <a:rPr lang="pl-PL" dirty="0" smtClean="0"/>
              <a:t> design </a:t>
            </a:r>
            <a:r>
              <a:rPr lang="pl-PL" dirty="0" err="1" smtClean="0"/>
              <a:t>process</a:t>
            </a:r>
            <a:endParaRPr lang="en-US" dirty="0"/>
          </a:p>
        </p:txBody>
      </p:sp>
    </p:spTree>
    <p:extLst>
      <p:ext uri="{BB962C8B-B14F-4D97-AF65-F5344CB8AC3E}">
        <p14:creationId xmlns:p14="http://schemas.microsoft.com/office/powerpoint/2010/main" val="3307065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Spike</a:t>
            </a:r>
            <a:r>
              <a:rPr lang="pl-PL" dirty="0" smtClean="0"/>
              <a:t> </a:t>
            </a:r>
            <a:r>
              <a:rPr lang="pl-PL" dirty="0" err="1" smtClean="0"/>
              <a:t>Solutions</a:t>
            </a:r>
            <a:endParaRPr lang="en-US" dirty="0"/>
          </a:p>
        </p:txBody>
      </p:sp>
      <p:sp>
        <p:nvSpPr>
          <p:cNvPr id="3" name="Symbol zastępczy zawartości 2"/>
          <p:cNvSpPr>
            <a:spLocks noGrp="1"/>
          </p:cNvSpPr>
          <p:nvPr>
            <p:ph idx="1"/>
          </p:nvPr>
        </p:nvSpPr>
        <p:spPr/>
        <p:txBody>
          <a:bodyPr/>
          <a:lstStyle/>
          <a:p>
            <a:r>
              <a:rPr lang="pl-PL" dirty="0" err="1" smtClean="0"/>
              <a:t>Short</a:t>
            </a:r>
            <a:r>
              <a:rPr lang="pl-PL" dirty="0" smtClean="0"/>
              <a:t>, </a:t>
            </a:r>
            <a:r>
              <a:rPr lang="pl-PL" dirty="0" err="1" smtClean="0"/>
              <a:t>small</a:t>
            </a:r>
            <a:r>
              <a:rPr lang="pl-PL" dirty="0" smtClean="0"/>
              <a:t> </a:t>
            </a:r>
            <a:r>
              <a:rPr lang="pl-PL" dirty="0" err="1" smtClean="0"/>
              <a:t>programs</a:t>
            </a:r>
            <a:r>
              <a:rPr lang="pl-PL" dirty="0" smtClean="0"/>
              <a:t> </a:t>
            </a:r>
            <a:r>
              <a:rPr lang="pl-PL" dirty="0" err="1" smtClean="0"/>
              <a:t>used</a:t>
            </a:r>
            <a:r>
              <a:rPr lang="pl-PL" dirty="0" smtClean="0"/>
              <a:t> to </a:t>
            </a:r>
            <a:r>
              <a:rPr lang="pl-PL" dirty="0" err="1" smtClean="0"/>
              <a:t>explore</a:t>
            </a:r>
            <a:r>
              <a:rPr lang="pl-PL" dirty="0" smtClean="0"/>
              <a:t> </a:t>
            </a:r>
            <a:r>
              <a:rPr lang="pl-PL" dirty="0" err="1" smtClean="0"/>
              <a:t>potential</a:t>
            </a:r>
            <a:r>
              <a:rPr lang="pl-PL" dirty="0" smtClean="0"/>
              <a:t> </a:t>
            </a:r>
            <a:r>
              <a:rPr lang="pl-PL" dirty="0" err="1" smtClean="0"/>
              <a:t>solution</a:t>
            </a:r>
            <a:r>
              <a:rPr lang="pl-PL" dirty="0" smtClean="0"/>
              <a:t> to a problem</a:t>
            </a:r>
          </a:p>
          <a:p>
            <a:r>
              <a:rPr lang="pl-PL" dirty="0" smtClean="0"/>
              <a:t>Not </a:t>
            </a:r>
            <a:r>
              <a:rPr lang="pl-PL" dirty="0" err="1" smtClean="0"/>
              <a:t>good</a:t>
            </a:r>
            <a:r>
              <a:rPr lang="pl-PL" dirty="0" smtClean="0"/>
              <a:t> </a:t>
            </a:r>
            <a:r>
              <a:rPr lang="pl-PL" dirty="0" err="1" smtClean="0"/>
              <a:t>enough</a:t>
            </a:r>
            <a:r>
              <a:rPr lang="pl-PL" dirty="0" smtClean="0"/>
              <a:t> to </a:t>
            </a:r>
            <a:r>
              <a:rPr lang="pl-PL" dirty="0" err="1" smtClean="0"/>
              <a:t>keep</a:t>
            </a:r>
            <a:r>
              <a:rPr lang="pl-PL" dirty="0" smtClean="0"/>
              <a:t>, </a:t>
            </a:r>
            <a:r>
              <a:rPr lang="pl-PL" dirty="0" err="1" smtClean="0"/>
              <a:t>just</a:t>
            </a:r>
            <a:r>
              <a:rPr lang="pl-PL" dirty="0" smtClean="0"/>
              <a:t> to </a:t>
            </a:r>
            <a:r>
              <a:rPr lang="pl-PL" dirty="0" err="1" smtClean="0"/>
              <a:t>find</a:t>
            </a:r>
            <a:r>
              <a:rPr lang="pl-PL" dirty="0" smtClean="0"/>
              <a:t> out </a:t>
            </a:r>
            <a:r>
              <a:rPr lang="pl-PL" dirty="0" err="1" smtClean="0"/>
              <a:t>if</a:t>
            </a:r>
            <a:r>
              <a:rPr lang="pl-PL" dirty="0" smtClean="0"/>
              <a:t> a </a:t>
            </a:r>
            <a:r>
              <a:rPr lang="pl-PL" dirty="0" err="1" smtClean="0"/>
              <a:t>solution</a:t>
            </a:r>
            <a:r>
              <a:rPr lang="pl-PL" dirty="0" smtClean="0"/>
              <a:t> </a:t>
            </a:r>
            <a:r>
              <a:rPr lang="pl-PL" dirty="0" err="1" smtClean="0"/>
              <a:t>is</a:t>
            </a:r>
            <a:r>
              <a:rPr lang="pl-PL" dirty="0" smtClean="0"/>
              <a:t> </a:t>
            </a:r>
            <a:r>
              <a:rPr lang="pl-PL" dirty="0" err="1" smtClean="0"/>
              <a:t>good</a:t>
            </a:r>
            <a:r>
              <a:rPr lang="pl-PL" dirty="0" smtClean="0"/>
              <a:t> </a:t>
            </a:r>
            <a:r>
              <a:rPr lang="pl-PL" dirty="0" err="1" smtClean="0"/>
              <a:t>enough</a:t>
            </a:r>
            <a:endParaRPr lang="pl-PL" dirty="0" smtClean="0"/>
          </a:p>
          <a:p>
            <a:r>
              <a:rPr lang="pl-PL" dirty="0" err="1" smtClean="0"/>
              <a:t>Used</a:t>
            </a:r>
            <a:r>
              <a:rPr lang="pl-PL" dirty="0" smtClean="0"/>
              <a:t> to </a:t>
            </a:r>
            <a:r>
              <a:rPr lang="pl-PL" dirty="0" err="1" smtClean="0"/>
              <a:t>reduce</a:t>
            </a:r>
            <a:r>
              <a:rPr lang="pl-PL" dirty="0" smtClean="0"/>
              <a:t> </a:t>
            </a:r>
            <a:r>
              <a:rPr lang="pl-PL" dirty="0" err="1" smtClean="0"/>
              <a:t>technical</a:t>
            </a:r>
            <a:r>
              <a:rPr lang="pl-PL" dirty="0" smtClean="0"/>
              <a:t> </a:t>
            </a:r>
            <a:r>
              <a:rPr lang="pl-PL" dirty="0" err="1" smtClean="0"/>
              <a:t>risk</a:t>
            </a:r>
            <a:r>
              <a:rPr lang="pl-PL" dirty="0" smtClean="0"/>
              <a:t> </a:t>
            </a:r>
            <a:r>
              <a:rPr lang="pl-PL" dirty="0" err="1" smtClean="0"/>
              <a:t>or</a:t>
            </a:r>
            <a:r>
              <a:rPr lang="pl-PL" dirty="0" smtClean="0"/>
              <a:t> </a:t>
            </a:r>
            <a:r>
              <a:rPr lang="pl-PL" dirty="0" err="1" smtClean="0"/>
              <a:t>improve</a:t>
            </a:r>
            <a:r>
              <a:rPr lang="pl-PL" dirty="0" smtClean="0"/>
              <a:t> </a:t>
            </a:r>
            <a:r>
              <a:rPr lang="pl-PL" dirty="0" err="1" smtClean="0"/>
              <a:t>estimates</a:t>
            </a:r>
            <a:endParaRPr lang="en-US" dirty="0"/>
          </a:p>
        </p:txBody>
      </p:sp>
    </p:spTree>
    <p:extLst>
      <p:ext uri="{BB962C8B-B14F-4D97-AF65-F5344CB8AC3E}">
        <p14:creationId xmlns:p14="http://schemas.microsoft.com/office/powerpoint/2010/main" val="1133547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Don’t</a:t>
            </a:r>
            <a:r>
              <a:rPr lang="pl-PL" dirty="0" smtClean="0"/>
              <a:t> </a:t>
            </a:r>
            <a:r>
              <a:rPr lang="pl-PL" dirty="0" err="1" smtClean="0"/>
              <a:t>add</a:t>
            </a:r>
            <a:r>
              <a:rPr lang="pl-PL" dirty="0" smtClean="0"/>
              <a:t> </a:t>
            </a:r>
            <a:r>
              <a:rPr lang="pl-PL" dirty="0" err="1" smtClean="0"/>
              <a:t>functionality</a:t>
            </a:r>
            <a:r>
              <a:rPr lang="pl-PL" dirty="0" smtClean="0"/>
              <a:t> </a:t>
            </a:r>
            <a:r>
              <a:rPr lang="pl-PL" dirty="0" err="1" smtClean="0"/>
              <a:t>early</a:t>
            </a:r>
            <a:endParaRPr lang="en-US" dirty="0"/>
          </a:p>
        </p:txBody>
      </p:sp>
      <p:sp>
        <p:nvSpPr>
          <p:cNvPr id="3" name="Symbol zastępczy zawartości 2"/>
          <p:cNvSpPr>
            <a:spLocks noGrp="1"/>
          </p:cNvSpPr>
          <p:nvPr>
            <p:ph idx="1"/>
          </p:nvPr>
        </p:nvSpPr>
        <p:spPr/>
        <p:txBody>
          <a:bodyPr/>
          <a:lstStyle/>
          <a:p>
            <a:r>
              <a:rPr lang="pl-PL" dirty="0" err="1" smtClean="0"/>
              <a:t>Concentrate</a:t>
            </a:r>
            <a:r>
              <a:rPr lang="pl-PL" dirty="0" smtClean="0"/>
              <a:t> on </a:t>
            </a:r>
            <a:r>
              <a:rPr lang="pl-PL" dirty="0" err="1" smtClean="0"/>
              <a:t>what</a:t>
            </a:r>
            <a:r>
              <a:rPr lang="pl-PL" dirty="0" smtClean="0"/>
              <a:t> </a:t>
            </a:r>
            <a:r>
              <a:rPr lang="pl-PL" dirty="0" err="1" smtClean="0"/>
              <a:t>is</a:t>
            </a:r>
            <a:r>
              <a:rPr lang="pl-PL" dirty="0" smtClean="0"/>
              <a:t> </a:t>
            </a:r>
            <a:r>
              <a:rPr lang="pl-PL" dirty="0" err="1" smtClean="0"/>
              <a:t>supposed</a:t>
            </a:r>
            <a:r>
              <a:rPr lang="pl-PL" dirty="0" smtClean="0"/>
              <a:t> to be </a:t>
            </a:r>
            <a:r>
              <a:rPr lang="pl-PL" dirty="0" err="1" smtClean="0"/>
              <a:t>done</a:t>
            </a:r>
            <a:r>
              <a:rPr lang="pl-PL" dirty="0" smtClean="0"/>
              <a:t> </a:t>
            </a:r>
            <a:r>
              <a:rPr lang="pl-PL" dirty="0" err="1" smtClean="0"/>
              <a:t>now</a:t>
            </a:r>
            <a:endParaRPr lang="pl-PL" dirty="0" smtClean="0"/>
          </a:p>
          <a:p>
            <a:r>
              <a:rPr lang="pl-PL" dirty="0" err="1" smtClean="0"/>
              <a:t>The</a:t>
            </a:r>
            <a:r>
              <a:rPr lang="pl-PL" dirty="0" smtClean="0"/>
              <a:t> </a:t>
            </a:r>
            <a:r>
              <a:rPr lang="pl-PL" dirty="0" err="1" smtClean="0"/>
              <a:t>prematurely</a:t>
            </a:r>
            <a:r>
              <a:rPr lang="pl-PL" dirty="0" smtClean="0"/>
              <a:t> </a:t>
            </a:r>
            <a:r>
              <a:rPr lang="pl-PL" dirty="0" err="1" smtClean="0"/>
              <a:t>added</a:t>
            </a:r>
            <a:r>
              <a:rPr lang="pl-PL" dirty="0" smtClean="0"/>
              <a:t> </a:t>
            </a:r>
            <a:r>
              <a:rPr lang="pl-PL" dirty="0" err="1" smtClean="0"/>
              <a:t>functionality</a:t>
            </a:r>
            <a:r>
              <a:rPr lang="pl-PL" dirty="0" smtClean="0"/>
              <a:t> </a:t>
            </a:r>
            <a:r>
              <a:rPr lang="pl-PL" dirty="0" err="1" smtClean="0"/>
              <a:t>may</a:t>
            </a:r>
            <a:r>
              <a:rPr lang="pl-PL" dirty="0" smtClean="0"/>
              <a:t> </a:t>
            </a:r>
            <a:r>
              <a:rPr lang="pl-PL" dirty="0" err="1" smtClean="0"/>
              <a:t>turn</a:t>
            </a:r>
            <a:r>
              <a:rPr lang="pl-PL" dirty="0" smtClean="0"/>
              <a:t> out to be </a:t>
            </a:r>
            <a:r>
              <a:rPr lang="pl-PL" dirty="0" err="1" smtClean="0"/>
              <a:t>unnecessary</a:t>
            </a:r>
            <a:endParaRPr lang="en-US" dirty="0"/>
          </a:p>
        </p:txBody>
      </p:sp>
    </p:spTree>
    <p:extLst>
      <p:ext uri="{BB962C8B-B14F-4D97-AF65-F5344CB8AC3E}">
        <p14:creationId xmlns:p14="http://schemas.microsoft.com/office/powerpoint/2010/main" val="1787854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Refactor</a:t>
            </a:r>
            <a:endParaRPr lang="en-US" dirty="0"/>
          </a:p>
        </p:txBody>
      </p:sp>
      <p:sp>
        <p:nvSpPr>
          <p:cNvPr id="3" name="Symbol zastępczy zawartości 2"/>
          <p:cNvSpPr>
            <a:spLocks noGrp="1"/>
          </p:cNvSpPr>
          <p:nvPr>
            <p:ph idx="1"/>
          </p:nvPr>
        </p:nvSpPr>
        <p:spPr/>
        <p:txBody>
          <a:bodyPr/>
          <a:lstStyle/>
          <a:p>
            <a:r>
              <a:rPr lang="pl-PL" dirty="0" err="1" smtClean="0"/>
              <a:t>Remove</a:t>
            </a:r>
            <a:r>
              <a:rPr lang="pl-PL" dirty="0" smtClean="0"/>
              <a:t> </a:t>
            </a:r>
            <a:r>
              <a:rPr lang="pl-PL" dirty="0" err="1" smtClean="0"/>
              <a:t>unnecessary</a:t>
            </a:r>
            <a:r>
              <a:rPr lang="pl-PL" dirty="0" smtClean="0"/>
              <a:t> </a:t>
            </a:r>
            <a:r>
              <a:rPr lang="pl-PL" dirty="0" err="1" smtClean="0"/>
              <a:t>code</a:t>
            </a:r>
            <a:endParaRPr lang="pl-PL" dirty="0" smtClean="0"/>
          </a:p>
          <a:p>
            <a:r>
              <a:rPr lang="pl-PL" dirty="0" err="1" smtClean="0"/>
              <a:t>Remove</a:t>
            </a:r>
            <a:r>
              <a:rPr lang="pl-PL" dirty="0" smtClean="0"/>
              <a:t> </a:t>
            </a:r>
            <a:r>
              <a:rPr lang="pl-PL" dirty="0" err="1" smtClean="0"/>
              <a:t>redundant</a:t>
            </a:r>
            <a:r>
              <a:rPr lang="pl-PL" dirty="0" smtClean="0"/>
              <a:t> </a:t>
            </a:r>
            <a:r>
              <a:rPr lang="pl-PL" dirty="0" err="1" smtClean="0"/>
              <a:t>code</a:t>
            </a:r>
            <a:endParaRPr lang="pl-PL" dirty="0" smtClean="0"/>
          </a:p>
          <a:p>
            <a:r>
              <a:rPr lang="pl-PL" dirty="0" err="1" smtClean="0"/>
              <a:t>Rejuvenate</a:t>
            </a:r>
            <a:r>
              <a:rPr lang="pl-PL" dirty="0" smtClean="0"/>
              <a:t> </a:t>
            </a:r>
            <a:r>
              <a:rPr lang="pl-PL" dirty="0" err="1" smtClean="0"/>
              <a:t>obsolete</a:t>
            </a:r>
            <a:r>
              <a:rPr lang="pl-PL" dirty="0" smtClean="0"/>
              <a:t> </a:t>
            </a:r>
            <a:r>
              <a:rPr lang="pl-PL" dirty="0" err="1" smtClean="0"/>
              <a:t>code</a:t>
            </a:r>
            <a:endParaRPr lang="pl-PL" dirty="0" smtClean="0"/>
          </a:p>
          <a:p>
            <a:r>
              <a:rPr lang="pl-PL" dirty="0" err="1" smtClean="0"/>
              <a:t>Keep</a:t>
            </a:r>
            <a:r>
              <a:rPr lang="pl-PL" dirty="0" smtClean="0"/>
              <a:t> </a:t>
            </a:r>
            <a:r>
              <a:rPr lang="pl-PL" dirty="0" err="1" smtClean="0"/>
              <a:t>the</a:t>
            </a:r>
            <a:r>
              <a:rPr lang="pl-PL" dirty="0" smtClean="0"/>
              <a:t> design </a:t>
            </a:r>
            <a:r>
              <a:rPr lang="pl-PL" dirty="0" err="1" smtClean="0"/>
              <a:t>simple</a:t>
            </a:r>
            <a:r>
              <a:rPr lang="pl-PL" dirty="0" smtClean="0"/>
              <a:t> and </a:t>
            </a:r>
            <a:r>
              <a:rPr lang="pl-PL" dirty="0" err="1" smtClean="0"/>
              <a:t>the</a:t>
            </a:r>
            <a:r>
              <a:rPr lang="pl-PL" dirty="0" smtClean="0"/>
              <a:t> </a:t>
            </a:r>
            <a:r>
              <a:rPr lang="pl-PL" dirty="0" err="1" smtClean="0"/>
              <a:t>code</a:t>
            </a:r>
            <a:r>
              <a:rPr lang="pl-PL" dirty="0" smtClean="0"/>
              <a:t> </a:t>
            </a:r>
            <a:r>
              <a:rPr lang="pl-PL" dirty="0" err="1" smtClean="0"/>
              <a:t>clean</a:t>
            </a:r>
            <a:endParaRPr lang="en-US" dirty="0"/>
          </a:p>
        </p:txBody>
      </p:sp>
    </p:spTree>
    <p:extLst>
      <p:ext uri="{BB962C8B-B14F-4D97-AF65-F5344CB8AC3E}">
        <p14:creationId xmlns:p14="http://schemas.microsoft.com/office/powerpoint/2010/main" val="1469031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Code</a:t>
            </a:r>
            <a:r>
              <a:rPr lang="pl-PL" dirty="0" smtClean="0"/>
              <a:t> unit </a:t>
            </a:r>
            <a:r>
              <a:rPr lang="pl-PL" dirty="0" err="1" smtClean="0"/>
              <a:t>tests</a:t>
            </a:r>
            <a:r>
              <a:rPr lang="pl-PL" dirty="0" smtClean="0"/>
              <a:t> first</a:t>
            </a:r>
            <a:endParaRPr lang="en-US" dirty="0"/>
          </a:p>
        </p:txBody>
      </p:sp>
      <p:sp>
        <p:nvSpPr>
          <p:cNvPr id="3" name="Symbol zastępczy zawartości 2"/>
          <p:cNvSpPr>
            <a:spLocks noGrp="1"/>
          </p:cNvSpPr>
          <p:nvPr>
            <p:ph idx="1"/>
          </p:nvPr>
        </p:nvSpPr>
        <p:spPr/>
        <p:txBody>
          <a:bodyPr/>
          <a:lstStyle/>
          <a:p>
            <a:r>
              <a:rPr lang="pl-PL" dirty="0" smtClean="0"/>
              <a:t>First </a:t>
            </a:r>
            <a:r>
              <a:rPr lang="pl-PL" dirty="0" err="1" smtClean="0"/>
              <a:t>code</a:t>
            </a:r>
            <a:r>
              <a:rPr lang="pl-PL" dirty="0" smtClean="0"/>
              <a:t> unit </a:t>
            </a:r>
            <a:r>
              <a:rPr lang="pl-PL" dirty="0" err="1" smtClean="0"/>
              <a:t>tests</a:t>
            </a:r>
            <a:r>
              <a:rPr lang="pl-PL" dirty="0" smtClean="0"/>
              <a:t>, </a:t>
            </a:r>
            <a:r>
              <a:rPr lang="pl-PL" dirty="0" err="1" smtClean="0"/>
              <a:t>then</a:t>
            </a:r>
            <a:r>
              <a:rPr lang="pl-PL" dirty="0" smtClean="0"/>
              <a:t> </a:t>
            </a:r>
            <a:r>
              <a:rPr lang="pl-PL" dirty="0" err="1" smtClean="0"/>
              <a:t>code</a:t>
            </a:r>
            <a:r>
              <a:rPr lang="pl-PL" dirty="0" smtClean="0"/>
              <a:t> to be </a:t>
            </a:r>
            <a:r>
              <a:rPr lang="pl-PL" dirty="0" err="1" smtClean="0"/>
              <a:t>tested</a:t>
            </a:r>
            <a:endParaRPr lang="pl-PL" dirty="0" smtClean="0"/>
          </a:p>
          <a:p>
            <a:r>
              <a:rPr lang="pl-PL" dirty="0" smtClean="0"/>
              <a:t>Test </a:t>
            </a:r>
            <a:r>
              <a:rPr lang="pl-PL" dirty="0" err="1" smtClean="0"/>
              <a:t>everything</a:t>
            </a:r>
            <a:r>
              <a:rPr lang="pl-PL" dirty="0" smtClean="0"/>
              <a:t> of </a:t>
            </a:r>
            <a:r>
              <a:rPr lang="pl-PL" dirty="0" err="1" smtClean="0"/>
              <a:t>value</a:t>
            </a:r>
            <a:r>
              <a:rPr lang="pl-PL" dirty="0" smtClean="0"/>
              <a:t> to </a:t>
            </a:r>
            <a:r>
              <a:rPr lang="pl-PL" dirty="0" err="1" smtClean="0"/>
              <a:t>the</a:t>
            </a:r>
            <a:r>
              <a:rPr lang="pl-PL" dirty="0" smtClean="0"/>
              <a:t> </a:t>
            </a:r>
            <a:r>
              <a:rPr lang="pl-PL" dirty="0" err="1" smtClean="0"/>
              <a:t>customer</a:t>
            </a:r>
            <a:endParaRPr lang="pl-PL" dirty="0" smtClean="0"/>
          </a:p>
          <a:p>
            <a:r>
              <a:rPr lang="pl-PL" dirty="0" smtClean="0"/>
              <a:t>Immediate </a:t>
            </a:r>
            <a:r>
              <a:rPr lang="pl-PL" dirty="0" err="1" smtClean="0"/>
              <a:t>feedback</a:t>
            </a:r>
            <a:r>
              <a:rPr lang="pl-PL" dirty="0" smtClean="0"/>
              <a:t> on </a:t>
            </a:r>
            <a:r>
              <a:rPr lang="pl-PL" dirty="0" err="1" smtClean="0"/>
              <a:t>code’s</a:t>
            </a:r>
            <a:r>
              <a:rPr lang="pl-PL" dirty="0" smtClean="0"/>
              <a:t> </a:t>
            </a:r>
            <a:r>
              <a:rPr lang="pl-PL" dirty="0" err="1" smtClean="0"/>
              <a:t>validity</a:t>
            </a:r>
            <a:endParaRPr lang="pl-PL" dirty="0" smtClean="0"/>
          </a:p>
          <a:p>
            <a:endParaRPr lang="pl-PL" dirty="0" smtClean="0"/>
          </a:p>
          <a:p>
            <a:r>
              <a:rPr lang="pl-PL" dirty="0" smtClean="0"/>
              <a:t>(so </a:t>
            </a:r>
            <a:r>
              <a:rPr lang="pl-PL" dirty="0" err="1" smtClean="0"/>
              <a:t>called</a:t>
            </a:r>
            <a:r>
              <a:rPr lang="pl-PL" dirty="0" smtClean="0"/>
              <a:t> Test </a:t>
            </a:r>
            <a:r>
              <a:rPr lang="pl-PL" dirty="0" err="1" smtClean="0"/>
              <a:t>Driven</a:t>
            </a:r>
            <a:r>
              <a:rPr lang="pl-PL" dirty="0" smtClean="0"/>
              <a:t> Development)</a:t>
            </a:r>
          </a:p>
          <a:p>
            <a:endParaRPr lang="en-US" dirty="0"/>
          </a:p>
        </p:txBody>
      </p:sp>
    </p:spTree>
    <p:extLst>
      <p:ext uri="{BB962C8B-B14F-4D97-AF65-F5344CB8AC3E}">
        <p14:creationId xmlns:p14="http://schemas.microsoft.com/office/powerpoint/2010/main" val="36260022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Pair</a:t>
            </a:r>
            <a:r>
              <a:rPr lang="pl-PL" dirty="0" smtClean="0"/>
              <a:t> </a:t>
            </a:r>
            <a:r>
              <a:rPr lang="pl-PL" dirty="0" err="1" smtClean="0"/>
              <a:t>Programming</a:t>
            </a:r>
            <a:endParaRPr lang="en-US" dirty="0"/>
          </a:p>
        </p:txBody>
      </p:sp>
      <p:sp>
        <p:nvSpPr>
          <p:cNvPr id="3" name="Symbol zastępczy zawartości 2"/>
          <p:cNvSpPr>
            <a:spLocks noGrp="1"/>
          </p:cNvSpPr>
          <p:nvPr>
            <p:ph idx="1"/>
          </p:nvPr>
        </p:nvSpPr>
        <p:spPr/>
        <p:txBody>
          <a:bodyPr/>
          <a:lstStyle/>
          <a:p>
            <a:r>
              <a:rPr lang="pl-PL" dirty="0" err="1" smtClean="0"/>
              <a:t>Two</a:t>
            </a:r>
            <a:r>
              <a:rPr lang="pl-PL" dirty="0" smtClean="0"/>
              <a:t> </a:t>
            </a:r>
            <a:r>
              <a:rPr lang="pl-PL" dirty="0" err="1" smtClean="0"/>
              <a:t>programmers</a:t>
            </a:r>
            <a:r>
              <a:rPr lang="pl-PL" dirty="0" smtClean="0"/>
              <a:t>, one computer</a:t>
            </a:r>
          </a:p>
          <a:p>
            <a:r>
              <a:rPr lang="pl-PL" dirty="0" smtClean="0"/>
              <a:t>One person </a:t>
            </a:r>
            <a:r>
              <a:rPr lang="pl-PL" dirty="0" err="1" smtClean="0"/>
              <a:t>codes</a:t>
            </a:r>
            <a:r>
              <a:rPr lang="pl-PL" dirty="0" smtClean="0"/>
              <a:t>, </a:t>
            </a:r>
            <a:r>
              <a:rPr lang="pl-PL" dirty="0" err="1" smtClean="0"/>
              <a:t>the</a:t>
            </a:r>
            <a:r>
              <a:rPr lang="pl-PL" dirty="0" smtClean="0"/>
              <a:t> </a:t>
            </a:r>
            <a:r>
              <a:rPr lang="pl-PL" dirty="0" err="1" smtClean="0"/>
              <a:t>other</a:t>
            </a:r>
            <a:r>
              <a:rPr lang="pl-PL" dirty="0" smtClean="0"/>
              <a:t> one </a:t>
            </a:r>
            <a:r>
              <a:rPr lang="pl-PL" dirty="0" err="1" smtClean="0"/>
              <a:t>thinks</a:t>
            </a:r>
            <a:r>
              <a:rPr lang="pl-PL" dirty="0" smtClean="0"/>
              <a:t> </a:t>
            </a:r>
            <a:r>
              <a:rPr lang="pl-PL" dirty="0" err="1" smtClean="0"/>
              <a:t>ahead</a:t>
            </a:r>
            <a:endParaRPr lang="pl-PL" dirty="0" smtClean="0"/>
          </a:p>
          <a:p>
            <a:r>
              <a:rPr lang="pl-PL" dirty="0" err="1" smtClean="0"/>
              <a:t>Makes</a:t>
            </a:r>
            <a:r>
              <a:rPr lang="pl-PL" dirty="0" smtClean="0"/>
              <a:t> </a:t>
            </a:r>
            <a:r>
              <a:rPr lang="pl-PL" dirty="0" err="1" smtClean="0"/>
              <a:t>spotting</a:t>
            </a:r>
            <a:r>
              <a:rPr lang="pl-PL" dirty="0" smtClean="0"/>
              <a:t> </a:t>
            </a:r>
            <a:r>
              <a:rPr lang="pl-PL" dirty="0" err="1" smtClean="0"/>
              <a:t>errors</a:t>
            </a:r>
            <a:r>
              <a:rPr lang="pl-PL" dirty="0" smtClean="0"/>
              <a:t> and </a:t>
            </a:r>
            <a:r>
              <a:rPr lang="pl-PL" dirty="0" err="1" smtClean="0"/>
              <a:t>coming</a:t>
            </a:r>
            <a:r>
              <a:rPr lang="pl-PL" dirty="0" smtClean="0"/>
              <a:t> </a:t>
            </a:r>
            <a:r>
              <a:rPr lang="pl-PL" dirty="0" err="1" smtClean="0"/>
              <a:t>up</a:t>
            </a:r>
            <a:r>
              <a:rPr lang="pl-PL" dirty="0" smtClean="0"/>
              <a:t> </a:t>
            </a:r>
            <a:r>
              <a:rPr lang="pl-PL" dirty="0" err="1" smtClean="0"/>
              <a:t>with</a:t>
            </a:r>
            <a:r>
              <a:rPr lang="pl-PL" dirty="0" smtClean="0"/>
              <a:t> </a:t>
            </a:r>
            <a:r>
              <a:rPr lang="pl-PL" dirty="0" err="1" smtClean="0"/>
              <a:t>good</a:t>
            </a:r>
            <a:r>
              <a:rPr lang="pl-PL" dirty="0" smtClean="0"/>
              <a:t> </a:t>
            </a:r>
            <a:r>
              <a:rPr lang="pl-PL" dirty="0" err="1" smtClean="0"/>
              <a:t>solutions</a:t>
            </a:r>
            <a:r>
              <a:rPr lang="pl-PL" dirty="0" smtClean="0"/>
              <a:t> </a:t>
            </a:r>
            <a:r>
              <a:rPr lang="pl-PL" dirty="0" err="1" smtClean="0"/>
              <a:t>easier</a:t>
            </a:r>
            <a:endParaRPr lang="en-US" dirty="0"/>
          </a:p>
        </p:txBody>
      </p:sp>
    </p:spTree>
    <p:extLst>
      <p:ext uri="{BB962C8B-B14F-4D97-AF65-F5344CB8AC3E}">
        <p14:creationId xmlns:p14="http://schemas.microsoft.com/office/powerpoint/2010/main" val="401466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Sequential</a:t>
            </a:r>
            <a:r>
              <a:rPr lang="pl-PL" dirty="0" smtClean="0"/>
              <a:t> </a:t>
            </a:r>
            <a:r>
              <a:rPr lang="pl-PL" dirty="0" err="1" smtClean="0"/>
              <a:t>integration</a:t>
            </a:r>
            <a:endParaRPr lang="en-US" dirty="0"/>
          </a:p>
        </p:txBody>
      </p:sp>
      <p:sp>
        <p:nvSpPr>
          <p:cNvPr id="3" name="Symbol zastępczy zawartości 2"/>
          <p:cNvSpPr>
            <a:spLocks noGrp="1"/>
          </p:cNvSpPr>
          <p:nvPr>
            <p:ph idx="1"/>
          </p:nvPr>
        </p:nvSpPr>
        <p:spPr/>
        <p:txBody>
          <a:bodyPr/>
          <a:lstStyle/>
          <a:p>
            <a:r>
              <a:rPr lang="pl-PL" dirty="0" err="1" smtClean="0"/>
              <a:t>Only</a:t>
            </a:r>
            <a:r>
              <a:rPr lang="pl-PL" dirty="0" smtClean="0"/>
              <a:t> one </a:t>
            </a:r>
            <a:r>
              <a:rPr lang="pl-PL" dirty="0" err="1" smtClean="0"/>
              <a:t>pair</a:t>
            </a:r>
            <a:r>
              <a:rPr lang="pl-PL" dirty="0" smtClean="0"/>
              <a:t> </a:t>
            </a:r>
            <a:r>
              <a:rPr lang="pl-PL" dirty="0" err="1" smtClean="0"/>
              <a:t>integrates</a:t>
            </a:r>
            <a:r>
              <a:rPr lang="pl-PL" dirty="0" smtClean="0"/>
              <a:t> </a:t>
            </a:r>
            <a:r>
              <a:rPr lang="pl-PL" dirty="0" err="1" smtClean="0"/>
              <a:t>code</a:t>
            </a:r>
            <a:r>
              <a:rPr lang="pl-PL" dirty="0" smtClean="0"/>
              <a:t> </a:t>
            </a:r>
            <a:r>
              <a:rPr lang="pl-PL" dirty="0" err="1" smtClean="0"/>
              <a:t>at</a:t>
            </a:r>
            <a:r>
              <a:rPr lang="pl-PL" dirty="0" smtClean="0"/>
              <a:t> </a:t>
            </a:r>
            <a:r>
              <a:rPr lang="pl-PL" dirty="0" err="1" smtClean="0"/>
              <a:t>the</a:t>
            </a:r>
            <a:r>
              <a:rPr lang="pl-PL" dirty="0" smtClean="0"/>
              <a:t> same time</a:t>
            </a:r>
          </a:p>
          <a:p>
            <a:r>
              <a:rPr lang="pl-PL" dirty="0" err="1" smtClean="0"/>
              <a:t>After</a:t>
            </a:r>
            <a:r>
              <a:rPr lang="pl-PL" dirty="0" smtClean="0"/>
              <a:t> </a:t>
            </a:r>
            <a:r>
              <a:rPr lang="pl-PL" dirty="0" err="1" smtClean="0"/>
              <a:t>the</a:t>
            </a:r>
            <a:r>
              <a:rPr lang="pl-PL" dirty="0" smtClean="0"/>
              <a:t> </a:t>
            </a:r>
            <a:r>
              <a:rPr lang="pl-PL" dirty="0" err="1" smtClean="0"/>
              <a:t>integration</a:t>
            </a:r>
            <a:r>
              <a:rPr lang="pl-PL" dirty="0" smtClean="0"/>
              <a:t> </a:t>
            </a:r>
            <a:r>
              <a:rPr lang="pl-PL" dirty="0" err="1" smtClean="0"/>
              <a:t>everything</a:t>
            </a:r>
            <a:r>
              <a:rPr lang="pl-PL" dirty="0" smtClean="0"/>
              <a:t> </a:t>
            </a:r>
            <a:r>
              <a:rPr lang="pl-PL" dirty="0" err="1" smtClean="0"/>
              <a:t>that</a:t>
            </a:r>
            <a:r>
              <a:rPr lang="pl-PL" dirty="0" smtClean="0"/>
              <a:t> </a:t>
            </a:r>
            <a:r>
              <a:rPr lang="pl-PL" dirty="0" err="1" smtClean="0"/>
              <a:t>worked</a:t>
            </a:r>
            <a:r>
              <a:rPr lang="pl-PL" dirty="0" smtClean="0"/>
              <a:t> </a:t>
            </a:r>
            <a:r>
              <a:rPr lang="pl-PL" dirty="0" err="1" smtClean="0"/>
              <a:t>correctly</a:t>
            </a:r>
            <a:r>
              <a:rPr lang="pl-PL" dirty="0" smtClean="0"/>
              <a:t> </a:t>
            </a:r>
            <a:r>
              <a:rPr lang="pl-PL" dirty="0" err="1" smtClean="0"/>
              <a:t>before</a:t>
            </a:r>
            <a:r>
              <a:rPr lang="pl-PL" dirty="0" smtClean="0"/>
              <a:t> </a:t>
            </a:r>
            <a:r>
              <a:rPr lang="pl-PL" dirty="0" err="1" smtClean="0"/>
              <a:t>has</a:t>
            </a:r>
            <a:r>
              <a:rPr lang="pl-PL" dirty="0" smtClean="0"/>
              <a:t> to </a:t>
            </a:r>
            <a:r>
              <a:rPr lang="pl-PL" dirty="0" err="1" smtClean="0"/>
              <a:t>work</a:t>
            </a:r>
            <a:r>
              <a:rPr lang="pl-PL" dirty="0" smtClean="0"/>
              <a:t> </a:t>
            </a:r>
            <a:r>
              <a:rPr lang="pl-PL" dirty="0" err="1" smtClean="0"/>
              <a:t>correctly</a:t>
            </a:r>
            <a:endParaRPr lang="pl-PL" dirty="0" smtClean="0"/>
          </a:p>
          <a:p>
            <a:endParaRPr lang="en-US" dirty="0"/>
          </a:p>
        </p:txBody>
      </p:sp>
    </p:spTree>
    <p:extLst>
      <p:ext uri="{BB962C8B-B14F-4D97-AF65-F5344CB8AC3E}">
        <p14:creationId xmlns:p14="http://schemas.microsoft.com/office/powerpoint/2010/main" val="983639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Integrate</a:t>
            </a:r>
            <a:r>
              <a:rPr lang="pl-PL" dirty="0" smtClean="0"/>
              <a:t> </a:t>
            </a:r>
            <a:r>
              <a:rPr lang="pl-PL" dirty="0" err="1" smtClean="0"/>
              <a:t>often</a:t>
            </a:r>
            <a:endParaRPr lang="en-US" dirty="0"/>
          </a:p>
        </p:txBody>
      </p:sp>
      <p:sp>
        <p:nvSpPr>
          <p:cNvPr id="3" name="Symbol zastępczy zawartości 2"/>
          <p:cNvSpPr>
            <a:spLocks noGrp="1"/>
          </p:cNvSpPr>
          <p:nvPr>
            <p:ph idx="1"/>
          </p:nvPr>
        </p:nvSpPr>
        <p:spPr/>
        <p:txBody>
          <a:bodyPr/>
          <a:lstStyle/>
          <a:p>
            <a:r>
              <a:rPr lang="pl-PL" dirty="0" err="1" smtClean="0"/>
              <a:t>Keeping</a:t>
            </a:r>
            <a:r>
              <a:rPr lang="pl-PL" dirty="0" smtClean="0"/>
              <a:t> </a:t>
            </a:r>
            <a:r>
              <a:rPr lang="pl-PL" dirty="0" err="1" smtClean="0"/>
              <a:t>code</a:t>
            </a:r>
            <a:r>
              <a:rPr lang="pl-PL" dirty="0" smtClean="0"/>
              <a:t> not </a:t>
            </a:r>
            <a:r>
              <a:rPr lang="pl-PL" dirty="0" err="1" smtClean="0"/>
              <a:t>integrated</a:t>
            </a:r>
            <a:r>
              <a:rPr lang="pl-PL" dirty="0" smtClean="0"/>
              <a:t> for a long time </a:t>
            </a:r>
            <a:r>
              <a:rPr lang="pl-PL" dirty="0" err="1" smtClean="0"/>
              <a:t>is</a:t>
            </a:r>
            <a:r>
              <a:rPr lang="pl-PL" dirty="0" smtClean="0"/>
              <a:t> </a:t>
            </a:r>
            <a:r>
              <a:rPr lang="pl-PL" dirty="0" err="1" smtClean="0"/>
              <a:t>asking</a:t>
            </a:r>
            <a:r>
              <a:rPr lang="pl-PL" dirty="0" smtClean="0"/>
              <a:t> for </a:t>
            </a:r>
            <a:r>
              <a:rPr lang="pl-PL" dirty="0" err="1" smtClean="0"/>
              <a:t>trouble</a:t>
            </a:r>
            <a:endParaRPr lang="pl-PL" dirty="0" smtClean="0"/>
          </a:p>
          <a:p>
            <a:r>
              <a:rPr lang="pl-PL" dirty="0" err="1" smtClean="0"/>
              <a:t>Avoid</a:t>
            </a:r>
            <a:r>
              <a:rPr lang="pl-PL" dirty="0" smtClean="0"/>
              <a:t> </a:t>
            </a:r>
            <a:r>
              <a:rPr lang="pl-PL" dirty="0" err="1" smtClean="0"/>
              <a:t>fragmentation</a:t>
            </a:r>
            <a:r>
              <a:rPr lang="pl-PL" dirty="0" smtClean="0"/>
              <a:t> of </a:t>
            </a:r>
            <a:r>
              <a:rPr lang="pl-PL" dirty="0" err="1" smtClean="0"/>
              <a:t>effort</a:t>
            </a:r>
            <a:r>
              <a:rPr lang="pl-PL" dirty="0" smtClean="0"/>
              <a:t> and </a:t>
            </a:r>
            <a:r>
              <a:rPr lang="pl-PL" dirty="0" err="1" smtClean="0"/>
              <a:t>diverging</a:t>
            </a:r>
            <a:r>
              <a:rPr lang="pl-PL" dirty="0" smtClean="0"/>
              <a:t> development</a:t>
            </a:r>
          </a:p>
          <a:p>
            <a:endParaRPr lang="en-US" dirty="0"/>
          </a:p>
        </p:txBody>
      </p:sp>
    </p:spTree>
    <p:extLst>
      <p:ext uri="{BB962C8B-B14F-4D97-AF65-F5344CB8AC3E}">
        <p14:creationId xmlns:p14="http://schemas.microsoft.com/office/powerpoint/2010/main" val="20009502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Don’t</a:t>
            </a:r>
            <a:r>
              <a:rPr lang="pl-PL" dirty="0" smtClean="0"/>
              <a:t> </a:t>
            </a:r>
            <a:r>
              <a:rPr lang="pl-PL" dirty="0" err="1" smtClean="0"/>
              <a:t>optimize</a:t>
            </a:r>
            <a:r>
              <a:rPr lang="pl-PL" dirty="0" smtClean="0"/>
              <a:t> </a:t>
            </a:r>
            <a:r>
              <a:rPr lang="pl-PL" dirty="0" err="1" smtClean="0"/>
              <a:t>early</a:t>
            </a:r>
            <a:endParaRPr lang="en-US" dirty="0"/>
          </a:p>
        </p:txBody>
      </p:sp>
      <p:sp>
        <p:nvSpPr>
          <p:cNvPr id="3" name="Symbol zastępczy zawartości 2"/>
          <p:cNvSpPr>
            <a:spLocks noGrp="1"/>
          </p:cNvSpPr>
          <p:nvPr>
            <p:ph idx="1"/>
          </p:nvPr>
        </p:nvSpPr>
        <p:spPr/>
        <p:txBody>
          <a:bodyPr/>
          <a:lstStyle/>
          <a:p>
            <a:r>
              <a:rPr lang="pl-PL" dirty="0" err="1" smtClean="0"/>
              <a:t>Optimization</a:t>
            </a:r>
            <a:r>
              <a:rPr lang="pl-PL" dirty="0" smtClean="0"/>
              <a:t> </a:t>
            </a:r>
            <a:r>
              <a:rPr lang="pl-PL" dirty="0" err="1" smtClean="0"/>
              <a:t>effort</a:t>
            </a:r>
            <a:r>
              <a:rPr lang="pl-PL" dirty="0" smtClean="0"/>
              <a:t> </a:t>
            </a:r>
            <a:r>
              <a:rPr lang="pl-PL" dirty="0" err="1" smtClean="0"/>
              <a:t>may</a:t>
            </a:r>
            <a:r>
              <a:rPr lang="pl-PL" dirty="0" smtClean="0"/>
              <a:t> be </a:t>
            </a:r>
            <a:r>
              <a:rPr lang="pl-PL" dirty="0" err="1" smtClean="0"/>
              <a:t>wasted</a:t>
            </a:r>
            <a:r>
              <a:rPr lang="pl-PL" dirty="0" smtClean="0"/>
              <a:t> </a:t>
            </a:r>
            <a:r>
              <a:rPr lang="pl-PL" dirty="0" err="1" smtClean="0"/>
              <a:t>in</a:t>
            </a:r>
            <a:r>
              <a:rPr lang="pl-PL" dirty="0" smtClean="0"/>
              <a:t> </a:t>
            </a:r>
            <a:r>
              <a:rPr lang="pl-PL" dirty="0" err="1" smtClean="0"/>
              <a:t>refactoring</a:t>
            </a:r>
            <a:r>
              <a:rPr lang="pl-PL" dirty="0" smtClean="0"/>
              <a:t> </a:t>
            </a:r>
            <a:r>
              <a:rPr lang="pl-PL" dirty="0" err="1" smtClean="0"/>
              <a:t>later</a:t>
            </a:r>
            <a:endParaRPr lang="pl-PL" dirty="0" smtClean="0"/>
          </a:p>
          <a:p>
            <a:r>
              <a:rPr lang="pl-PL" dirty="0" smtClean="0"/>
              <a:t>Make </a:t>
            </a:r>
            <a:r>
              <a:rPr lang="pl-PL" dirty="0" err="1" smtClean="0"/>
              <a:t>the</a:t>
            </a:r>
            <a:r>
              <a:rPr lang="pl-PL" dirty="0" smtClean="0"/>
              <a:t> </a:t>
            </a:r>
            <a:r>
              <a:rPr lang="pl-PL" dirty="0" err="1" smtClean="0"/>
              <a:t>code</a:t>
            </a:r>
            <a:r>
              <a:rPr lang="pl-PL" dirty="0" smtClean="0"/>
              <a:t> </a:t>
            </a:r>
            <a:r>
              <a:rPr lang="pl-PL" dirty="0" err="1" smtClean="0"/>
              <a:t>work</a:t>
            </a:r>
            <a:r>
              <a:rPr lang="pl-PL" dirty="0" smtClean="0"/>
              <a:t> first, make </a:t>
            </a:r>
            <a:r>
              <a:rPr lang="pl-PL" dirty="0" err="1" smtClean="0"/>
              <a:t>it</a:t>
            </a:r>
            <a:r>
              <a:rPr lang="pl-PL" dirty="0" smtClean="0"/>
              <a:t> </a:t>
            </a:r>
            <a:r>
              <a:rPr lang="pl-PL" dirty="0" err="1" smtClean="0"/>
              <a:t>work</a:t>
            </a:r>
            <a:r>
              <a:rPr lang="pl-PL" dirty="0" smtClean="0"/>
              <a:t> </a:t>
            </a:r>
            <a:r>
              <a:rPr lang="pl-PL" dirty="0" err="1" smtClean="0"/>
              <a:t>faster</a:t>
            </a:r>
            <a:r>
              <a:rPr lang="pl-PL" dirty="0" smtClean="0"/>
              <a:t> </a:t>
            </a:r>
            <a:r>
              <a:rPr lang="pl-PL" dirty="0" err="1" smtClean="0"/>
              <a:t>later</a:t>
            </a:r>
            <a:endParaRPr lang="en-US" dirty="0"/>
          </a:p>
        </p:txBody>
      </p:sp>
    </p:spTree>
    <p:extLst>
      <p:ext uri="{BB962C8B-B14F-4D97-AF65-F5344CB8AC3E}">
        <p14:creationId xmlns:p14="http://schemas.microsoft.com/office/powerpoint/2010/main" val="1310837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normAutofit/>
          </a:bodyPr>
          <a:lstStyle/>
          <a:p>
            <a:r>
              <a:rPr lang="pl-PL" dirty="0" smtClean="0"/>
              <a:t>Software Development </a:t>
            </a:r>
            <a:r>
              <a:rPr lang="pl-PL" dirty="0" err="1" smtClean="0"/>
              <a:t>Methods</a:t>
            </a:r>
            <a:endParaRPr lang="en-US" dirty="0"/>
          </a:p>
        </p:txBody>
      </p:sp>
      <p:sp>
        <p:nvSpPr>
          <p:cNvPr id="5" name="Symbol zastępczy zawartości 4"/>
          <p:cNvSpPr>
            <a:spLocks noGrp="1"/>
          </p:cNvSpPr>
          <p:nvPr>
            <p:ph idx="1"/>
          </p:nvPr>
        </p:nvSpPr>
        <p:spPr/>
        <p:txBody>
          <a:bodyPr/>
          <a:lstStyle/>
          <a:p>
            <a:r>
              <a:rPr lang="pl-PL" dirty="0" smtClean="0"/>
              <a:t>Framework </a:t>
            </a:r>
            <a:r>
              <a:rPr lang="pl-PL" dirty="0" err="1" smtClean="0"/>
              <a:t>used</a:t>
            </a:r>
            <a:r>
              <a:rPr lang="pl-PL" dirty="0" smtClean="0"/>
              <a:t> to </a:t>
            </a:r>
            <a:r>
              <a:rPr lang="pl-PL" dirty="0" err="1" smtClean="0"/>
              <a:t>structure</a:t>
            </a:r>
            <a:r>
              <a:rPr lang="pl-PL" dirty="0" smtClean="0"/>
              <a:t>, plan and </a:t>
            </a:r>
            <a:r>
              <a:rPr lang="pl-PL" dirty="0" err="1" smtClean="0"/>
              <a:t>control</a:t>
            </a:r>
            <a:r>
              <a:rPr lang="pl-PL" dirty="0" smtClean="0"/>
              <a:t> </a:t>
            </a:r>
            <a:r>
              <a:rPr lang="pl-PL" dirty="0" err="1" smtClean="0"/>
              <a:t>the</a:t>
            </a:r>
            <a:r>
              <a:rPr lang="pl-PL" dirty="0" smtClean="0"/>
              <a:t> development of an IT </a:t>
            </a:r>
            <a:r>
              <a:rPr lang="pl-PL" dirty="0" err="1" smtClean="0"/>
              <a:t>product</a:t>
            </a:r>
            <a:endParaRPr lang="pl-PL" dirty="0" smtClean="0"/>
          </a:p>
          <a:p>
            <a:r>
              <a:rPr lang="pl-PL" dirty="0" err="1" smtClean="0"/>
              <a:t>The</a:t>
            </a:r>
            <a:r>
              <a:rPr lang="pl-PL" dirty="0" smtClean="0"/>
              <a:t> </a:t>
            </a:r>
            <a:r>
              <a:rPr lang="pl-PL" dirty="0" err="1" smtClean="0"/>
              <a:t>framework</a:t>
            </a:r>
            <a:r>
              <a:rPr lang="pl-PL" dirty="0" smtClean="0"/>
              <a:t> </a:t>
            </a:r>
            <a:r>
              <a:rPr lang="pl-PL" dirty="0" err="1" smtClean="0"/>
              <a:t>consists</a:t>
            </a:r>
            <a:r>
              <a:rPr lang="pl-PL" dirty="0" smtClean="0"/>
              <a:t> of:</a:t>
            </a:r>
          </a:p>
          <a:p>
            <a:pPr lvl="1"/>
            <a:r>
              <a:rPr lang="pl-PL" dirty="0" smtClean="0"/>
              <a:t>a software development </a:t>
            </a:r>
            <a:r>
              <a:rPr lang="pl-PL" dirty="0" err="1" smtClean="0"/>
              <a:t>philosophy</a:t>
            </a:r>
            <a:endParaRPr lang="pl-PL" dirty="0" smtClean="0"/>
          </a:p>
          <a:p>
            <a:pPr lvl="1"/>
            <a:r>
              <a:rPr lang="pl-PL" dirty="0" smtClean="0"/>
              <a:t>a set of </a:t>
            </a:r>
            <a:r>
              <a:rPr lang="pl-PL" dirty="0" err="1" smtClean="0"/>
              <a:t>tools</a:t>
            </a:r>
            <a:r>
              <a:rPr lang="pl-PL" dirty="0" smtClean="0"/>
              <a:t>, </a:t>
            </a:r>
            <a:r>
              <a:rPr lang="pl-PL" dirty="0" err="1" smtClean="0"/>
              <a:t>models</a:t>
            </a:r>
            <a:r>
              <a:rPr lang="pl-PL" dirty="0" smtClean="0"/>
              <a:t> and </a:t>
            </a:r>
            <a:r>
              <a:rPr lang="pl-PL" dirty="0" err="1" smtClean="0"/>
              <a:t>methods</a:t>
            </a:r>
            <a:r>
              <a:rPr lang="pl-PL" dirty="0" smtClean="0"/>
              <a:t> </a:t>
            </a:r>
            <a:r>
              <a:rPr lang="pl-PL" dirty="0" err="1" smtClean="0"/>
              <a:t>used</a:t>
            </a:r>
            <a:r>
              <a:rPr lang="pl-PL" dirty="0" smtClean="0"/>
              <a:t> </a:t>
            </a:r>
            <a:r>
              <a:rPr lang="pl-PL" dirty="0" err="1" smtClean="0"/>
              <a:t>in</a:t>
            </a:r>
            <a:r>
              <a:rPr lang="pl-PL" dirty="0" smtClean="0"/>
              <a:t> </a:t>
            </a:r>
            <a:r>
              <a:rPr lang="pl-PL" dirty="0" err="1" smtClean="0"/>
              <a:t>the</a:t>
            </a:r>
            <a:r>
              <a:rPr lang="pl-PL" dirty="0" smtClean="0"/>
              <a:t> development </a:t>
            </a:r>
            <a:r>
              <a:rPr lang="pl-PL" dirty="0" err="1" smtClean="0"/>
              <a:t>process</a:t>
            </a:r>
            <a:endParaRPr lang="en-US" dirty="0"/>
          </a:p>
        </p:txBody>
      </p:sp>
    </p:spTree>
    <p:extLst>
      <p:ext uri="{BB962C8B-B14F-4D97-AF65-F5344CB8AC3E}">
        <p14:creationId xmlns:p14="http://schemas.microsoft.com/office/powerpoint/2010/main" val="1359145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No </a:t>
            </a:r>
            <a:r>
              <a:rPr lang="pl-PL" dirty="0" err="1" smtClean="0"/>
              <a:t>overtime</a:t>
            </a:r>
            <a:endParaRPr lang="en-US" dirty="0"/>
          </a:p>
        </p:txBody>
      </p:sp>
      <p:sp>
        <p:nvSpPr>
          <p:cNvPr id="3" name="Symbol zastępczy zawartości 2"/>
          <p:cNvSpPr>
            <a:spLocks noGrp="1"/>
          </p:cNvSpPr>
          <p:nvPr>
            <p:ph idx="1"/>
          </p:nvPr>
        </p:nvSpPr>
        <p:spPr/>
        <p:txBody>
          <a:bodyPr/>
          <a:lstStyle/>
          <a:p>
            <a:r>
              <a:rPr lang="pl-PL" dirty="0" err="1" smtClean="0"/>
              <a:t>Work</a:t>
            </a:r>
            <a:r>
              <a:rPr lang="pl-PL" dirty="0" smtClean="0"/>
              <a:t> 8 </a:t>
            </a:r>
            <a:r>
              <a:rPr lang="pl-PL" dirty="0" err="1" smtClean="0"/>
              <a:t>hours</a:t>
            </a:r>
            <a:r>
              <a:rPr lang="pl-PL" dirty="0" smtClean="0"/>
              <a:t> per </a:t>
            </a:r>
            <a:r>
              <a:rPr lang="pl-PL" dirty="0" err="1" smtClean="0"/>
              <a:t>day</a:t>
            </a:r>
            <a:r>
              <a:rPr lang="pl-PL" dirty="0" smtClean="0"/>
              <a:t> and no </a:t>
            </a:r>
            <a:r>
              <a:rPr lang="pl-PL" dirty="0" err="1" smtClean="0"/>
              <a:t>longer</a:t>
            </a:r>
            <a:endParaRPr lang="en-US" dirty="0"/>
          </a:p>
        </p:txBody>
      </p:sp>
    </p:spTree>
    <p:extLst>
      <p:ext uri="{BB962C8B-B14F-4D97-AF65-F5344CB8AC3E}">
        <p14:creationId xmlns:p14="http://schemas.microsoft.com/office/powerpoint/2010/main" val="2357929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SCRUM</a:t>
            </a:r>
            <a:endParaRPr lang="en-US" dirty="0"/>
          </a:p>
        </p:txBody>
      </p:sp>
      <p:sp>
        <p:nvSpPr>
          <p:cNvPr id="5" name="Symbol zastępczy tekstu 4"/>
          <p:cNvSpPr>
            <a:spLocks noGrp="1"/>
          </p:cNvSpPr>
          <p:nvPr>
            <p:ph type="body" idx="1"/>
          </p:nvPr>
        </p:nvSpPr>
        <p:spPr/>
        <p:txBody>
          <a:bodyPr/>
          <a:lstStyle/>
          <a:p>
            <a:endParaRPr lang="en-US"/>
          </a:p>
        </p:txBody>
      </p:sp>
    </p:spTree>
    <p:extLst>
      <p:ext uri="{BB962C8B-B14F-4D97-AF65-F5344CB8AC3E}">
        <p14:creationId xmlns:p14="http://schemas.microsoft.com/office/powerpoint/2010/main" val="39911063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err="1" smtClean="0"/>
              <a:t>Scrum</a:t>
            </a:r>
            <a:endParaRPr lang="en-US" dirty="0"/>
          </a:p>
        </p:txBody>
      </p:sp>
      <p:sp>
        <p:nvSpPr>
          <p:cNvPr id="5" name="Symbol zastępczy zawartości 4"/>
          <p:cNvSpPr>
            <a:spLocks noGrp="1"/>
          </p:cNvSpPr>
          <p:nvPr>
            <p:ph idx="1"/>
          </p:nvPr>
        </p:nvSpPr>
        <p:spPr/>
        <p:txBody>
          <a:bodyPr/>
          <a:lstStyle/>
          <a:p>
            <a:r>
              <a:rPr lang="pl-PL" dirty="0" smtClean="0"/>
              <a:t>Rugby - </a:t>
            </a:r>
            <a:r>
              <a:rPr lang="en-US" dirty="0" smtClean="0"/>
              <a:t>the whole team "tries to go to the distance as a unit, passing the ball back and forth„</a:t>
            </a:r>
            <a:r>
              <a:rPr lang="pl-PL" dirty="0" smtClean="0"/>
              <a:t> (</a:t>
            </a:r>
            <a:r>
              <a:rPr lang="pl-PL" dirty="0" err="1" smtClean="0"/>
              <a:t>according</a:t>
            </a:r>
            <a:r>
              <a:rPr lang="pl-PL" dirty="0" smtClean="0"/>
              <a:t> to </a:t>
            </a:r>
            <a:r>
              <a:rPr lang="pl-PL" dirty="0" err="1" smtClean="0"/>
              <a:t>the</a:t>
            </a:r>
            <a:r>
              <a:rPr lang="pl-PL" dirty="0" smtClean="0"/>
              <a:t> </a:t>
            </a:r>
            <a:r>
              <a:rPr lang="pl-PL" dirty="0" err="1" smtClean="0"/>
              <a:t>Scrum</a:t>
            </a:r>
            <a:r>
              <a:rPr lang="pl-PL" dirty="0" smtClean="0"/>
              <a:t> </a:t>
            </a:r>
            <a:r>
              <a:rPr lang="pl-PL" dirty="0" err="1" smtClean="0"/>
              <a:t>authors</a:t>
            </a:r>
            <a:r>
              <a:rPr lang="pl-PL" dirty="0" smtClean="0"/>
              <a:t>, </a:t>
            </a:r>
            <a:r>
              <a:rPr lang="pl-PL" dirty="0" err="1" smtClean="0"/>
              <a:t>the</a:t>
            </a:r>
            <a:r>
              <a:rPr lang="pl-PL" dirty="0" smtClean="0"/>
              <a:t> reality </a:t>
            </a:r>
            <a:r>
              <a:rPr lang="pl-PL" dirty="0" err="1" smtClean="0"/>
              <a:t>is</a:t>
            </a:r>
            <a:r>
              <a:rPr lang="pl-PL" dirty="0" smtClean="0"/>
              <a:t> a bit </a:t>
            </a:r>
            <a:r>
              <a:rPr lang="pl-PL" dirty="0" err="1" smtClean="0"/>
              <a:t>different</a:t>
            </a:r>
            <a:r>
              <a:rPr lang="pl-PL" dirty="0" smtClean="0"/>
              <a:t>)</a:t>
            </a:r>
          </a:p>
          <a:p>
            <a:r>
              <a:rPr lang="pl-PL" dirty="0" err="1" smtClean="0"/>
              <a:t>Incremental</a:t>
            </a:r>
            <a:r>
              <a:rPr lang="pl-PL" dirty="0" smtClean="0"/>
              <a:t> software development </a:t>
            </a:r>
            <a:r>
              <a:rPr lang="pl-PL" dirty="0" err="1" smtClean="0"/>
              <a:t>method</a:t>
            </a:r>
            <a:endParaRPr lang="pl-PL" dirty="0" smtClean="0"/>
          </a:p>
          <a:p>
            <a:endParaRPr lang="en-US" dirty="0"/>
          </a:p>
        </p:txBody>
      </p:sp>
    </p:spTree>
    <p:extLst>
      <p:ext uri="{BB962C8B-B14F-4D97-AF65-F5344CB8AC3E}">
        <p14:creationId xmlns:p14="http://schemas.microsoft.com/office/powerpoint/2010/main" val="18213688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Scrum</a:t>
            </a:r>
            <a:r>
              <a:rPr lang="pl-PL" dirty="0" smtClean="0"/>
              <a:t> development </a:t>
            </a:r>
            <a:r>
              <a:rPr lang="pl-PL" dirty="0" err="1" smtClean="0"/>
              <a:t>process</a:t>
            </a:r>
            <a:endParaRPr lang="en-US" dirty="0"/>
          </a:p>
        </p:txBody>
      </p:sp>
      <p:pic>
        <p:nvPicPr>
          <p:cNvPr id="1026" name="Picture 2" descr="Scrum Overview"/>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bwMode="auto">
          <a:xfrm>
            <a:off x="779463" y="1516373"/>
            <a:ext cx="7503195" cy="5341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6976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a:t>
            </a:r>
            <a:r>
              <a:rPr lang="en-US" dirty="0" err="1" smtClean="0"/>
              <a:t>roduct</a:t>
            </a:r>
            <a:r>
              <a:rPr lang="en-US" dirty="0" smtClean="0"/>
              <a:t> </a:t>
            </a:r>
            <a:r>
              <a:rPr lang="pl-PL" dirty="0" smtClean="0"/>
              <a:t>B</a:t>
            </a:r>
            <a:r>
              <a:rPr lang="en-US" dirty="0" err="1" smtClean="0"/>
              <a:t>acklog</a:t>
            </a:r>
            <a:endParaRPr lang="en-US" dirty="0"/>
          </a:p>
        </p:txBody>
      </p:sp>
      <p:sp>
        <p:nvSpPr>
          <p:cNvPr id="3" name="Symbol zastępczy zawartości 2"/>
          <p:cNvSpPr>
            <a:spLocks noGrp="1"/>
          </p:cNvSpPr>
          <p:nvPr>
            <p:ph idx="1"/>
          </p:nvPr>
        </p:nvSpPr>
        <p:spPr/>
        <p:txBody>
          <a:bodyPr/>
          <a:lstStyle/>
          <a:p>
            <a:r>
              <a:rPr lang="en-US" dirty="0" smtClean="0"/>
              <a:t>prioritized set of high level requirements of work to be done</a:t>
            </a:r>
            <a:endParaRPr lang="pl-PL" dirty="0" smtClean="0"/>
          </a:p>
          <a:p>
            <a:r>
              <a:rPr lang="pl-PL" dirty="0" err="1" smtClean="0"/>
              <a:t>describes</a:t>
            </a:r>
            <a:r>
              <a:rPr lang="pl-PL" dirty="0" smtClean="0"/>
              <a:t> </a:t>
            </a:r>
            <a:r>
              <a:rPr lang="pl-PL" dirty="0" err="1" smtClean="0"/>
              <a:t>the</a:t>
            </a:r>
            <a:r>
              <a:rPr lang="pl-PL" dirty="0" smtClean="0"/>
              <a:t> software </a:t>
            </a:r>
            <a:r>
              <a:rPr lang="pl-PL" dirty="0" err="1" smtClean="0"/>
              <a:t>requirements</a:t>
            </a:r>
            <a:endParaRPr lang="pl-PL" dirty="0" smtClean="0"/>
          </a:p>
          <a:p>
            <a:endParaRPr lang="en-US" dirty="0"/>
          </a:p>
        </p:txBody>
      </p:sp>
    </p:spTree>
    <p:extLst>
      <p:ext uri="{BB962C8B-B14F-4D97-AF65-F5344CB8AC3E}">
        <p14:creationId xmlns:p14="http://schemas.microsoft.com/office/powerpoint/2010/main" val="22897742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Sprint </a:t>
            </a:r>
            <a:r>
              <a:rPr lang="pl-PL" dirty="0" err="1" smtClean="0"/>
              <a:t>Backlog</a:t>
            </a:r>
            <a:endParaRPr lang="en-US" dirty="0"/>
          </a:p>
        </p:txBody>
      </p:sp>
      <p:sp>
        <p:nvSpPr>
          <p:cNvPr id="3" name="Symbol zastępczy zawartości 2"/>
          <p:cNvSpPr>
            <a:spLocks noGrp="1"/>
          </p:cNvSpPr>
          <p:nvPr>
            <p:ph idx="1"/>
          </p:nvPr>
        </p:nvSpPr>
        <p:spPr/>
        <p:txBody>
          <a:bodyPr/>
          <a:lstStyle/>
          <a:p>
            <a:r>
              <a:rPr lang="pl-PL" dirty="0" smtClean="0"/>
              <a:t>set of </a:t>
            </a:r>
            <a:r>
              <a:rPr lang="pl-PL" dirty="0" err="1" smtClean="0"/>
              <a:t>requirements</a:t>
            </a:r>
            <a:r>
              <a:rPr lang="pl-PL" dirty="0" smtClean="0"/>
              <a:t> to be </a:t>
            </a:r>
            <a:r>
              <a:rPr lang="pl-PL" dirty="0" err="1" smtClean="0"/>
              <a:t>implemented</a:t>
            </a:r>
            <a:r>
              <a:rPr lang="pl-PL" dirty="0" smtClean="0"/>
              <a:t> </a:t>
            </a:r>
            <a:r>
              <a:rPr lang="pl-PL" dirty="0" err="1" smtClean="0"/>
              <a:t>in</a:t>
            </a:r>
            <a:r>
              <a:rPr lang="pl-PL" dirty="0" smtClean="0"/>
              <a:t> a single sprint</a:t>
            </a:r>
          </a:p>
          <a:p>
            <a:r>
              <a:rPr lang="pl-PL" dirty="0" err="1" smtClean="0"/>
              <a:t>determined</a:t>
            </a:r>
            <a:r>
              <a:rPr lang="pl-PL" dirty="0" smtClean="0"/>
              <a:t> </a:t>
            </a:r>
            <a:r>
              <a:rPr lang="pl-PL" dirty="0" err="1" smtClean="0"/>
              <a:t>durign</a:t>
            </a:r>
            <a:r>
              <a:rPr lang="pl-PL" dirty="0" smtClean="0"/>
              <a:t> sprint </a:t>
            </a:r>
            <a:r>
              <a:rPr lang="pl-PL" dirty="0" err="1" smtClean="0"/>
              <a:t>planning</a:t>
            </a:r>
            <a:r>
              <a:rPr lang="pl-PL" dirty="0" smtClean="0"/>
              <a:t> </a:t>
            </a:r>
            <a:r>
              <a:rPr lang="pl-PL" dirty="0" err="1" smtClean="0"/>
              <a:t>meeting</a:t>
            </a:r>
            <a:r>
              <a:rPr lang="pl-PL" dirty="0" smtClean="0"/>
              <a:t> by </a:t>
            </a:r>
            <a:r>
              <a:rPr lang="pl-PL" dirty="0" err="1" smtClean="0"/>
              <a:t>the</a:t>
            </a:r>
            <a:r>
              <a:rPr lang="pl-PL" dirty="0" smtClean="0"/>
              <a:t> </a:t>
            </a:r>
            <a:r>
              <a:rPr lang="pl-PL" dirty="0" err="1" smtClean="0"/>
              <a:t>Product</a:t>
            </a:r>
            <a:r>
              <a:rPr lang="pl-PL" dirty="0" smtClean="0"/>
              <a:t> </a:t>
            </a:r>
            <a:r>
              <a:rPr lang="pl-PL" dirty="0" err="1" smtClean="0"/>
              <a:t>Owner</a:t>
            </a:r>
            <a:endParaRPr lang="pl-PL" dirty="0" smtClean="0"/>
          </a:p>
          <a:p>
            <a:r>
              <a:rPr lang="pl-PL" dirty="0" err="1" smtClean="0"/>
              <a:t>the</a:t>
            </a:r>
            <a:r>
              <a:rPr lang="pl-PL" dirty="0" smtClean="0"/>
              <a:t> </a:t>
            </a:r>
            <a:r>
              <a:rPr lang="pl-PL" dirty="0" err="1" smtClean="0"/>
              <a:t>requirements</a:t>
            </a:r>
            <a:r>
              <a:rPr lang="pl-PL" dirty="0" smtClean="0"/>
              <a:t> </a:t>
            </a:r>
            <a:r>
              <a:rPr lang="pl-PL" dirty="0" err="1" smtClean="0"/>
              <a:t>are</a:t>
            </a:r>
            <a:r>
              <a:rPr lang="pl-PL" dirty="0" smtClean="0"/>
              <a:t> </a:t>
            </a:r>
            <a:r>
              <a:rPr lang="pl-PL" dirty="0" err="1" smtClean="0"/>
              <a:t>frozen</a:t>
            </a:r>
            <a:r>
              <a:rPr lang="pl-PL" dirty="0" smtClean="0"/>
              <a:t> for a sprint</a:t>
            </a:r>
            <a:endParaRPr lang="en-US" dirty="0"/>
          </a:p>
        </p:txBody>
      </p:sp>
    </p:spTree>
    <p:extLst>
      <p:ext uri="{BB962C8B-B14F-4D97-AF65-F5344CB8AC3E}">
        <p14:creationId xmlns:p14="http://schemas.microsoft.com/office/powerpoint/2010/main" val="14315723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Scrum</a:t>
            </a:r>
            <a:r>
              <a:rPr lang="pl-PL" dirty="0" smtClean="0"/>
              <a:t> </a:t>
            </a:r>
            <a:r>
              <a:rPr lang="pl-PL" dirty="0" err="1" smtClean="0"/>
              <a:t>Roles</a:t>
            </a:r>
            <a:endParaRPr lang="en-US" dirty="0"/>
          </a:p>
        </p:txBody>
      </p:sp>
      <p:sp>
        <p:nvSpPr>
          <p:cNvPr id="3" name="Symbol zastępczy zawartości 2"/>
          <p:cNvSpPr>
            <a:spLocks noGrp="1"/>
          </p:cNvSpPr>
          <p:nvPr>
            <p:ph idx="1"/>
          </p:nvPr>
        </p:nvSpPr>
        <p:spPr/>
        <p:txBody>
          <a:bodyPr/>
          <a:lstStyle/>
          <a:p>
            <a:r>
              <a:rPr lang="pl-PL" dirty="0" err="1" smtClean="0"/>
              <a:t>Pigs</a:t>
            </a:r>
            <a:r>
              <a:rPr lang="pl-PL" dirty="0" smtClean="0"/>
              <a:t> – </a:t>
            </a:r>
            <a:r>
              <a:rPr lang="pl-PL" dirty="0" err="1" smtClean="0"/>
              <a:t>those</a:t>
            </a:r>
            <a:r>
              <a:rPr lang="pl-PL" dirty="0" smtClean="0"/>
              <a:t> </a:t>
            </a:r>
            <a:r>
              <a:rPr lang="pl-PL" dirty="0" err="1" smtClean="0"/>
              <a:t>with</a:t>
            </a:r>
            <a:r>
              <a:rPr lang="pl-PL" dirty="0" smtClean="0"/>
              <a:t> </a:t>
            </a:r>
            <a:r>
              <a:rPr lang="pl-PL" dirty="0" err="1" smtClean="0"/>
              <a:t>their</a:t>
            </a:r>
            <a:r>
              <a:rPr lang="pl-PL" dirty="0" smtClean="0"/>
              <a:t> </a:t>
            </a:r>
            <a:r>
              <a:rPr lang="pl-PL" dirty="0" err="1" smtClean="0"/>
              <a:t>bacon</a:t>
            </a:r>
            <a:r>
              <a:rPr lang="pl-PL" dirty="0" smtClean="0"/>
              <a:t> on </a:t>
            </a:r>
            <a:r>
              <a:rPr lang="pl-PL" dirty="0" err="1" smtClean="0"/>
              <a:t>the</a:t>
            </a:r>
            <a:r>
              <a:rPr lang="pl-PL" dirty="0" smtClean="0"/>
              <a:t> </a:t>
            </a:r>
            <a:r>
              <a:rPr lang="pl-PL" dirty="0" err="1" smtClean="0"/>
              <a:t>line</a:t>
            </a:r>
            <a:endParaRPr lang="pl-PL" dirty="0" smtClean="0"/>
          </a:p>
          <a:p>
            <a:r>
              <a:rPr lang="pl-PL" dirty="0" err="1" smtClean="0"/>
              <a:t>Chicken</a:t>
            </a:r>
            <a:r>
              <a:rPr lang="pl-PL" dirty="0" smtClean="0"/>
              <a:t> – </a:t>
            </a:r>
            <a:r>
              <a:rPr lang="pl-PL" dirty="0" err="1" smtClean="0"/>
              <a:t>everyone</a:t>
            </a:r>
            <a:r>
              <a:rPr lang="pl-PL" dirty="0" smtClean="0"/>
              <a:t> </a:t>
            </a:r>
            <a:r>
              <a:rPr lang="pl-PL" dirty="0" err="1" smtClean="0"/>
              <a:t>else</a:t>
            </a:r>
            <a:r>
              <a:rPr lang="pl-PL" dirty="0" smtClean="0"/>
              <a:t> </a:t>
            </a:r>
            <a:r>
              <a:rPr lang="pl-PL" dirty="0" err="1" smtClean="0"/>
              <a:t>involved</a:t>
            </a:r>
            <a:r>
              <a:rPr lang="pl-PL" dirty="0" smtClean="0"/>
              <a:t> </a:t>
            </a:r>
            <a:r>
              <a:rPr lang="pl-PL" dirty="0" err="1" smtClean="0"/>
              <a:t>with</a:t>
            </a:r>
            <a:r>
              <a:rPr lang="pl-PL" dirty="0" smtClean="0"/>
              <a:t> </a:t>
            </a:r>
            <a:r>
              <a:rPr lang="pl-PL" dirty="0" err="1" smtClean="0"/>
              <a:t>the</a:t>
            </a:r>
            <a:r>
              <a:rPr lang="pl-PL" dirty="0" smtClean="0"/>
              <a:t> </a:t>
            </a:r>
            <a:r>
              <a:rPr lang="pl-PL" dirty="0" err="1" smtClean="0"/>
              <a:t>project</a:t>
            </a:r>
            <a:endParaRPr lang="en-US" dirty="0"/>
          </a:p>
        </p:txBody>
      </p:sp>
    </p:spTree>
    <p:extLst>
      <p:ext uri="{BB962C8B-B14F-4D97-AF65-F5344CB8AC3E}">
        <p14:creationId xmlns:p14="http://schemas.microsoft.com/office/powerpoint/2010/main" val="18740888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Pig</a:t>
            </a:r>
            <a:r>
              <a:rPr lang="pl-PL" dirty="0" smtClean="0"/>
              <a:t> </a:t>
            </a:r>
            <a:r>
              <a:rPr lang="pl-PL" dirty="0" err="1" smtClean="0"/>
              <a:t>roles</a:t>
            </a:r>
            <a:endParaRPr lang="en-US" dirty="0"/>
          </a:p>
        </p:txBody>
      </p:sp>
      <p:sp>
        <p:nvSpPr>
          <p:cNvPr id="3" name="Symbol zastępczy zawartości 2"/>
          <p:cNvSpPr>
            <a:spLocks noGrp="1"/>
          </p:cNvSpPr>
          <p:nvPr>
            <p:ph idx="1"/>
          </p:nvPr>
        </p:nvSpPr>
        <p:spPr/>
        <p:txBody>
          <a:bodyPr/>
          <a:lstStyle/>
          <a:p>
            <a:r>
              <a:rPr lang="pl-PL" dirty="0" err="1" smtClean="0"/>
              <a:t>Product</a:t>
            </a:r>
            <a:r>
              <a:rPr lang="pl-PL" dirty="0" smtClean="0"/>
              <a:t> </a:t>
            </a:r>
            <a:r>
              <a:rPr lang="pl-PL" dirty="0" err="1" smtClean="0"/>
              <a:t>Owner</a:t>
            </a:r>
            <a:r>
              <a:rPr lang="pl-PL" dirty="0" smtClean="0"/>
              <a:t> – </a:t>
            </a:r>
            <a:r>
              <a:rPr lang="pl-PL" dirty="0" err="1" smtClean="0"/>
              <a:t>voice</a:t>
            </a:r>
            <a:r>
              <a:rPr lang="pl-PL" dirty="0" smtClean="0"/>
              <a:t> of </a:t>
            </a:r>
            <a:r>
              <a:rPr lang="pl-PL" dirty="0" err="1" smtClean="0"/>
              <a:t>the</a:t>
            </a:r>
            <a:r>
              <a:rPr lang="pl-PL" dirty="0" smtClean="0"/>
              <a:t> </a:t>
            </a:r>
            <a:r>
              <a:rPr lang="pl-PL" dirty="0" err="1" smtClean="0"/>
              <a:t>customer</a:t>
            </a:r>
            <a:r>
              <a:rPr lang="pl-PL" dirty="0" smtClean="0"/>
              <a:t>. </a:t>
            </a:r>
            <a:r>
              <a:rPr lang="pl-PL" dirty="0" err="1" smtClean="0"/>
              <a:t>Writes</a:t>
            </a:r>
            <a:r>
              <a:rPr lang="pl-PL" dirty="0" smtClean="0"/>
              <a:t> </a:t>
            </a:r>
            <a:r>
              <a:rPr lang="pl-PL" dirty="0" err="1" smtClean="0"/>
              <a:t>the</a:t>
            </a:r>
            <a:r>
              <a:rPr lang="pl-PL" dirty="0" smtClean="0"/>
              <a:t> </a:t>
            </a:r>
            <a:r>
              <a:rPr lang="pl-PL" dirty="0" err="1" smtClean="0"/>
              <a:t>user</a:t>
            </a:r>
            <a:r>
              <a:rPr lang="pl-PL" dirty="0" smtClean="0"/>
              <a:t> </a:t>
            </a:r>
            <a:r>
              <a:rPr lang="pl-PL" dirty="0" err="1" smtClean="0"/>
              <a:t>stories</a:t>
            </a:r>
            <a:r>
              <a:rPr lang="pl-PL" dirty="0" smtClean="0"/>
              <a:t>, </a:t>
            </a:r>
            <a:r>
              <a:rPr lang="pl-PL" dirty="0" err="1" smtClean="0"/>
              <a:t>manages</a:t>
            </a:r>
            <a:r>
              <a:rPr lang="pl-PL" dirty="0" smtClean="0"/>
              <a:t> </a:t>
            </a:r>
            <a:r>
              <a:rPr lang="pl-PL" dirty="0" err="1" smtClean="0"/>
              <a:t>product</a:t>
            </a:r>
            <a:r>
              <a:rPr lang="pl-PL" dirty="0" smtClean="0"/>
              <a:t> </a:t>
            </a:r>
            <a:r>
              <a:rPr lang="pl-PL" dirty="0" err="1" smtClean="0"/>
              <a:t>backlog</a:t>
            </a:r>
            <a:endParaRPr lang="pl-PL" dirty="0" smtClean="0"/>
          </a:p>
          <a:p>
            <a:r>
              <a:rPr lang="pl-PL" dirty="0" err="1" smtClean="0"/>
              <a:t>Scrum</a:t>
            </a:r>
            <a:r>
              <a:rPr lang="pl-PL" dirty="0" smtClean="0"/>
              <a:t> Master – </a:t>
            </a:r>
            <a:r>
              <a:rPr lang="pl-PL" dirty="0" err="1" smtClean="0"/>
              <a:t>buffer</a:t>
            </a:r>
            <a:r>
              <a:rPr lang="pl-PL" dirty="0" smtClean="0"/>
              <a:t> </a:t>
            </a:r>
            <a:r>
              <a:rPr lang="pl-PL" dirty="0" err="1" smtClean="0"/>
              <a:t>between</a:t>
            </a:r>
            <a:r>
              <a:rPr lang="pl-PL" dirty="0" smtClean="0"/>
              <a:t> </a:t>
            </a:r>
            <a:r>
              <a:rPr lang="pl-PL" dirty="0" err="1" smtClean="0"/>
              <a:t>the</a:t>
            </a:r>
            <a:r>
              <a:rPr lang="pl-PL" dirty="0" smtClean="0"/>
              <a:t> team and </a:t>
            </a:r>
            <a:r>
              <a:rPr lang="pl-PL" dirty="0" err="1" smtClean="0"/>
              <a:t>outside</a:t>
            </a:r>
            <a:r>
              <a:rPr lang="pl-PL" dirty="0" smtClean="0"/>
              <a:t> </a:t>
            </a:r>
            <a:r>
              <a:rPr lang="pl-PL" dirty="0" err="1" smtClean="0"/>
              <a:t>distractions</a:t>
            </a:r>
            <a:r>
              <a:rPr lang="pl-PL" dirty="0" smtClean="0"/>
              <a:t>, </a:t>
            </a:r>
            <a:r>
              <a:rPr lang="pl-PL" dirty="0" err="1" smtClean="0"/>
              <a:t>enforcer</a:t>
            </a:r>
            <a:r>
              <a:rPr lang="pl-PL" dirty="0" smtClean="0"/>
              <a:t> of </a:t>
            </a:r>
            <a:r>
              <a:rPr lang="pl-PL" dirty="0" err="1" smtClean="0"/>
              <a:t>rules</a:t>
            </a:r>
            <a:endParaRPr lang="pl-PL" dirty="0" smtClean="0"/>
          </a:p>
          <a:p>
            <a:r>
              <a:rPr lang="pl-PL" dirty="0" smtClean="0"/>
              <a:t>Team – </a:t>
            </a:r>
            <a:r>
              <a:rPr lang="pl-PL" dirty="0" err="1" smtClean="0"/>
              <a:t>people</a:t>
            </a:r>
            <a:r>
              <a:rPr lang="pl-PL" dirty="0" smtClean="0"/>
              <a:t> </a:t>
            </a:r>
            <a:r>
              <a:rPr lang="pl-PL" dirty="0" err="1" smtClean="0"/>
              <a:t>doing</a:t>
            </a:r>
            <a:r>
              <a:rPr lang="pl-PL" dirty="0" smtClean="0"/>
              <a:t> </a:t>
            </a:r>
            <a:r>
              <a:rPr lang="pl-PL" dirty="0" err="1" smtClean="0"/>
              <a:t>the</a:t>
            </a:r>
            <a:r>
              <a:rPr lang="pl-PL" dirty="0" smtClean="0"/>
              <a:t> </a:t>
            </a:r>
            <a:r>
              <a:rPr lang="pl-PL" dirty="0" err="1" smtClean="0"/>
              <a:t>actual</a:t>
            </a:r>
            <a:r>
              <a:rPr lang="pl-PL" dirty="0" smtClean="0"/>
              <a:t> </a:t>
            </a:r>
            <a:r>
              <a:rPr lang="pl-PL" dirty="0" err="1" smtClean="0"/>
              <a:t>work</a:t>
            </a:r>
            <a:r>
              <a:rPr lang="pl-PL" dirty="0" smtClean="0"/>
              <a:t> ;-) . </a:t>
            </a:r>
            <a:r>
              <a:rPr lang="pl-PL" dirty="0" err="1" smtClean="0"/>
              <a:t>Small</a:t>
            </a:r>
            <a:r>
              <a:rPr lang="pl-PL" dirty="0" smtClean="0"/>
              <a:t>, </a:t>
            </a:r>
            <a:r>
              <a:rPr lang="pl-PL" dirty="0" err="1" smtClean="0"/>
              <a:t>cross-trained</a:t>
            </a:r>
            <a:endParaRPr lang="pl-PL" dirty="0" smtClean="0"/>
          </a:p>
        </p:txBody>
      </p:sp>
    </p:spTree>
    <p:extLst>
      <p:ext uri="{BB962C8B-B14F-4D97-AF65-F5344CB8AC3E}">
        <p14:creationId xmlns:p14="http://schemas.microsoft.com/office/powerpoint/2010/main" val="13675524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Chicken</a:t>
            </a:r>
            <a:r>
              <a:rPr lang="pl-PL" dirty="0" smtClean="0"/>
              <a:t> </a:t>
            </a:r>
            <a:r>
              <a:rPr lang="pl-PL" dirty="0" err="1" smtClean="0"/>
              <a:t>roles</a:t>
            </a:r>
            <a:endParaRPr lang="en-US" dirty="0"/>
          </a:p>
        </p:txBody>
      </p:sp>
      <p:sp>
        <p:nvSpPr>
          <p:cNvPr id="3" name="Symbol zastępczy zawartości 2"/>
          <p:cNvSpPr>
            <a:spLocks noGrp="1"/>
          </p:cNvSpPr>
          <p:nvPr>
            <p:ph idx="1"/>
          </p:nvPr>
        </p:nvSpPr>
        <p:spPr/>
        <p:txBody>
          <a:bodyPr/>
          <a:lstStyle/>
          <a:p>
            <a:r>
              <a:rPr lang="pl-PL" dirty="0" err="1" smtClean="0"/>
              <a:t>Users</a:t>
            </a:r>
            <a:endParaRPr lang="pl-PL" dirty="0" smtClean="0"/>
          </a:p>
          <a:p>
            <a:r>
              <a:rPr lang="pl-PL" dirty="0" err="1" smtClean="0"/>
              <a:t>Stakeholders</a:t>
            </a:r>
            <a:r>
              <a:rPr lang="pl-PL" dirty="0" smtClean="0"/>
              <a:t> (</a:t>
            </a:r>
            <a:r>
              <a:rPr lang="pl-PL" dirty="0" err="1" smtClean="0"/>
              <a:t>involved</a:t>
            </a:r>
            <a:r>
              <a:rPr lang="pl-PL" dirty="0" smtClean="0"/>
              <a:t> </a:t>
            </a:r>
            <a:r>
              <a:rPr lang="pl-PL" dirty="0" err="1" smtClean="0"/>
              <a:t>in</a:t>
            </a:r>
            <a:r>
              <a:rPr lang="pl-PL" dirty="0" smtClean="0"/>
              <a:t> </a:t>
            </a:r>
            <a:r>
              <a:rPr lang="pl-PL" dirty="0" err="1" smtClean="0"/>
              <a:t>reviews</a:t>
            </a:r>
            <a:r>
              <a:rPr lang="pl-PL" dirty="0" smtClean="0"/>
              <a:t>)</a:t>
            </a:r>
          </a:p>
          <a:p>
            <a:r>
              <a:rPr lang="pl-PL" dirty="0" err="1" smtClean="0"/>
              <a:t>Managers</a:t>
            </a:r>
            <a:endParaRPr lang="en-US" dirty="0"/>
          </a:p>
        </p:txBody>
      </p:sp>
    </p:spTree>
    <p:extLst>
      <p:ext uri="{BB962C8B-B14F-4D97-AF65-F5344CB8AC3E}">
        <p14:creationId xmlns:p14="http://schemas.microsoft.com/office/powerpoint/2010/main" val="11042325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Scrum</a:t>
            </a:r>
            <a:r>
              <a:rPr lang="pl-PL" dirty="0" smtClean="0"/>
              <a:t> </a:t>
            </a:r>
            <a:r>
              <a:rPr lang="pl-PL" dirty="0" err="1" smtClean="0"/>
              <a:t>Meeting</a:t>
            </a:r>
            <a:endParaRPr lang="en-US" dirty="0"/>
          </a:p>
        </p:txBody>
      </p:sp>
      <p:sp>
        <p:nvSpPr>
          <p:cNvPr id="3" name="Symbol zastępczy zawartości 2"/>
          <p:cNvSpPr>
            <a:spLocks noGrp="1"/>
          </p:cNvSpPr>
          <p:nvPr>
            <p:ph idx="1"/>
          </p:nvPr>
        </p:nvSpPr>
        <p:spPr/>
        <p:txBody>
          <a:bodyPr>
            <a:normAutofit/>
          </a:bodyPr>
          <a:lstStyle/>
          <a:p>
            <a:r>
              <a:rPr lang="en-US" dirty="0" smtClean="0"/>
              <a:t>The meeting starts precisely on time. </a:t>
            </a:r>
            <a:r>
              <a:rPr lang="pl-PL" dirty="0" err="1" smtClean="0"/>
              <a:t>Punish</a:t>
            </a:r>
            <a:r>
              <a:rPr lang="pl-PL" dirty="0" smtClean="0"/>
              <a:t> </a:t>
            </a:r>
            <a:r>
              <a:rPr lang="pl-PL" dirty="0" err="1" smtClean="0"/>
              <a:t>those</a:t>
            </a:r>
            <a:r>
              <a:rPr lang="pl-PL" dirty="0" smtClean="0"/>
              <a:t> </a:t>
            </a:r>
            <a:r>
              <a:rPr lang="pl-PL" dirty="0" err="1" smtClean="0"/>
              <a:t>coming</a:t>
            </a:r>
            <a:r>
              <a:rPr lang="pl-PL" dirty="0" smtClean="0"/>
              <a:t> </a:t>
            </a:r>
            <a:r>
              <a:rPr lang="pl-PL" dirty="0" err="1" smtClean="0"/>
              <a:t>late</a:t>
            </a:r>
            <a:endParaRPr lang="en-US" dirty="0" smtClean="0"/>
          </a:p>
          <a:p>
            <a:r>
              <a:rPr lang="en-US" dirty="0" smtClean="0"/>
              <a:t>All are welcome, but only "pigs" may speak</a:t>
            </a:r>
          </a:p>
          <a:p>
            <a:r>
              <a:rPr lang="en-US" dirty="0" smtClean="0"/>
              <a:t>The meeting is </a:t>
            </a:r>
            <a:r>
              <a:rPr lang="en-US" dirty="0" err="1" smtClean="0"/>
              <a:t>timeboxed</a:t>
            </a:r>
            <a:r>
              <a:rPr lang="en-US" dirty="0" smtClean="0"/>
              <a:t> at 15 minutes regardless of the team's size.</a:t>
            </a:r>
          </a:p>
          <a:p>
            <a:r>
              <a:rPr lang="en-US" dirty="0" smtClean="0"/>
              <a:t>All attendees should stand</a:t>
            </a:r>
          </a:p>
          <a:p>
            <a:r>
              <a:rPr lang="en-US" dirty="0" smtClean="0"/>
              <a:t>The meeting should happen at the same location and same time every day</a:t>
            </a:r>
            <a:endParaRPr lang="en-US" dirty="0"/>
          </a:p>
        </p:txBody>
      </p:sp>
    </p:spTree>
    <p:extLst>
      <p:ext uri="{BB962C8B-B14F-4D97-AF65-F5344CB8AC3E}">
        <p14:creationId xmlns:p14="http://schemas.microsoft.com/office/powerpoint/2010/main" val="3183510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Software Development </a:t>
            </a:r>
            <a:r>
              <a:rPr lang="pl-PL" dirty="0" err="1" smtClean="0"/>
              <a:t>Methods</a:t>
            </a:r>
            <a:endParaRPr lang="en-US" dirty="0"/>
          </a:p>
        </p:txBody>
      </p:sp>
      <p:sp>
        <p:nvSpPr>
          <p:cNvPr id="3" name="Symbol zastępczy zawartości 2"/>
          <p:cNvSpPr>
            <a:spLocks noGrp="1"/>
          </p:cNvSpPr>
          <p:nvPr>
            <p:ph idx="1"/>
          </p:nvPr>
        </p:nvSpPr>
        <p:spPr/>
        <p:txBody>
          <a:bodyPr/>
          <a:lstStyle/>
          <a:p>
            <a:r>
              <a:rPr lang="pl-PL" dirty="0" err="1" smtClean="0"/>
              <a:t>Two</a:t>
            </a:r>
            <a:r>
              <a:rPr lang="pl-PL" dirty="0" smtClean="0"/>
              <a:t> </a:t>
            </a:r>
            <a:r>
              <a:rPr lang="pl-PL" dirty="0" err="1" smtClean="0"/>
              <a:t>extremes</a:t>
            </a:r>
            <a:r>
              <a:rPr lang="pl-PL" dirty="0" smtClean="0"/>
              <a:t>:</a:t>
            </a:r>
          </a:p>
          <a:p>
            <a:pPr lvl="1"/>
            <a:r>
              <a:rPr lang="pl-PL" dirty="0" smtClean="0"/>
              <a:t>agile </a:t>
            </a:r>
            <a:r>
              <a:rPr lang="pl-PL" dirty="0" err="1" smtClean="0"/>
              <a:t>methods</a:t>
            </a:r>
            <a:endParaRPr lang="pl-PL" dirty="0" smtClean="0"/>
          </a:p>
          <a:p>
            <a:pPr lvl="1"/>
            <a:r>
              <a:rPr lang="pl-PL" dirty="0" err="1" smtClean="0"/>
              <a:t>formal</a:t>
            </a:r>
            <a:r>
              <a:rPr lang="pl-PL" dirty="0" smtClean="0"/>
              <a:t> </a:t>
            </a:r>
            <a:r>
              <a:rPr lang="pl-PL" dirty="0" err="1" smtClean="0"/>
              <a:t>methods</a:t>
            </a:r>
            <a:endParaRPr lang="pl-PL" dirty="0" smtClean="0"/>
          </a:p>
          <a:p>
            <a:r>
              <a:rPr lang="pl-PL" dirty="0" smtClean="0"/>
              <a:t>Most </a:t>
            </a:r>
            <a:r>
              <a:rPr lang="pl-PL" dirty="0" err="1" smtClean="0"/>
              <a:t>methods</a:t>
            </a:r>
            <a:r>
              <a:rPr lang="pl-PL" dirty="0" smtClean="0"/>
              <a:t> </a:t>
            </a:r>
            <a:r>
              <a:rPr lang="pl-PL" dirty="0" err="1" smtClean="0"/>
              <a:t>fall</a:t>
            </a:r>
            <a:r>
              <a:rPr lang="pl-PL" dirty="0" smtClean="0"/>
              <a:t> </a:t>
            </a:r>
            <a:r>
              <a:rPr lang="pl-PL" dirty="0" err="1" smtClean="0"/>
              <a:t>somewhere</a:t>
            </a:r>
            <a:r>
              <a:rPr lang="pl-PL" dirty="0" smtClean="0"/>
              <a:t> </a:t>
            </a:r>
            <a:r>
              <a:rPr lang="pl-PL" dirty="0" err="1" smtClean="0"/>
              <a:t>in</a:t>
            </a:r>
            <a:r>
              <a:rPr lang="pl-PL" dirty="0" smtClean="0"/>
              <a:t> </a:t>
            </a:r>
            <a:r>
              <a:rPr lang="pl-PL" dirty="0" err="1" smtClean="0"/>
              <a:t>between</a:t>
            </a:r>
            <a:r>
              <a:rPr lang="pl-PL" dirty="0" smtClean="0"/>
              <a:t>, </a:t>
            </a:r>
            <a:r>
              <a:rPr lang="pl-PL" dirty="0" err="1" smtClean="0"/>
              <a:t>even</a:t>
            </a:r>
            <a:r>
              <a:rPr lang="pl-PL" dirty="0" smtClean="0"/>
              <a:t> </a:t>
            </a:r>
            <a:r>
              <a:rPr lang="pl-PL" dirty="0" err="1" smtClean="0"/>
              <a:t>if</a:t>
            </a:r>
            <a:r>
              <a:rPr lang="pl-PL" dirty="0" smtClean="0"/>
              <a:t> </a:t>
            </a:r>
            <a:r>
              <a:rPr lang="pl-PL" dirty="0" err="1" smtClean="0"/>
              <a:t>they</a:t>
            </a:r>
            <a:r>
              <a:rPr lang="pl-PL" dirty="0" smtClean="0"/>
              <a:t> </a:t>
            </a:r>
            <a:r>
              <a:rPr lang="pl-PL" dirty="0" err="1" smtClean="0"/>
              <a:t>claim</a:t>
            </a:r>
            <a:r>
              <a:rPr lang="pl-PL" dirty="0" smtClean="0"/>
              <a:t> to </a:t>
            </a:r>
            <a:r>
              <a:rPr lang="pl-PL" dirty="0" err="1" smtClean="0"/>
              <a:t>belong</a:t>
            </a:r>
            <a:r>
              <a:rPr lang="pl-PL" dirty="0" smtClean="0"/>
              <a:t> to one of </a:t>
            </a:r>
            <a:r>
              <a:rPr lang="pl-PL" dirty="0" err="1" smtClean="0"/>
              <a:t>the</a:t>
            </a:r>
            <a:r>
              <a:rPr lang="pl-PL" dirty="0" smtClean="0"/>
              <a:t> </a:t>
            </a:r>
            <a:r>
              <a:rPr lang="pl-PL" dirty="0" err="1" smtClean="0"/>
              <a:t>groups</a:t>
            </a:r>
            <a:endParaRPr lang="en-US" dirty="0"/>
          </a:p>
        </p:txBody>
      </p:sp>
    </p:spTree>
    <p:extLst>
      <p:ext uri="{BB962C8B-B14F-4D97-AF65-F5344CB8AC3E}">
        <p14:creationId xmlns:p14="http://schemas.microsoft.com/office/powerpoint/2010/main" val="22604402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Scrum</a:t>
            </a:r>
            <a:r>
              <a:rPr lang="pl-PL" dirty="0" smtClean="0"/>
              <a:t> </a:t>
            </a:r>
            <a:r>
              <a:rPr lang="pl-PL" dirty="0" err="1" smtClean="0"/>
              <a:t>Meeting</a:t>
            </a:r>
            <a:endParaRPr lang="en-US" dirty="0"/>
          </a:p>
        </p:txBody>
      </p:sp>
      <p:sp>
        <p:nvSpPr>
          <p:cNvPr id="3" name="Symbol zastępczy zawartości 2"/>
          <p:cNvSpPr>
            <a:spLocks noGrp="1"/>
          </p:cNvSpPr>
          <p:nvPr>
            <p:ph idx="1"/>
          </p:nvPr>
        </p:nvSpPr>
        <p:spPr/>
        <p:txBody>
          <a:bodyPr>
            <a:normAutofit/>
          </a:bodyPr>
          <a:lstStyle/>
          <a:p>
            <a:r>
              <a:rPr lang="pl-PL" dirty="0" err="1" smtClean="0"/>
              <a:t>Three</a:t>
            </a:r>
            <a:r>
              <a:rPr lang="pl-PL" dirty="0" smtClean="0"/>
              <a:t> </a:t>
            </a:r>
            <a:r>
              <a:rPr lang="pl-PL" dirty="0" err="1" smtClean="0"/>
              <a:t>questions</a:t>
            </a:r>
            <a:r>
              <a:rPr lang="pl-PL" dirty="0" smtClean="0"/>
              <a:t> for </a:t>
            </a:r>
            <a:r>
              <a:rPr lang="pl-PL" dirty="0" err="1" smtClean="0"/>
              <a:t>each</a:t>
            </a:r>
            <a:r>
              <a:rPr lang="pl-PL" dirty="0" smtClean="0"/>
              <a:t> person:</a:t>
            </a:r>
          </a:p>
          <a:p>
            <a:pPr lvl="1"/>
            <a:r>
              <a:rPr lang="en-US" dirty="0" smtClean="0"/>
              <a:t>What have you done since yesterday?</a:t>
            </a:r>
          </a:p>
          <a:p>
            <a:pPr lvl="1"/>
            <a:r>
              <a:rPr lang="en-US" dirty="0" smtClean="0"/>
              <a:t>What are you planning to do by today?</a:t>
            </a:r>
          </a:p>
          <a:p>
            <a:pPr lvl="1"/>
            <a:r>
              <a:rPr lang="en-US" dirty="0" smtClean="0"/>
              <a:t>Do you have any problems preventing you from accomplishing your goal?</a:t>
            </a:r>
            <a:endParaRPr lang="en-US" dirty="0"/>
          </a:p>
        </p:txBody>
      </p:sp>
    </p:spTree>
    <p:extLst>
      <p:ext uri="{BB962C8B-B14F-4D97-AF65-F5344CB8AC3E}">
        <p14:creationId xmlns:p14="http://schemas.microsoft.com/office/powerpoint/2010/main" val="14309385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Sprint </a:t>
            </a:r>
            <a:r>
              <a:rPr lang="pl-PL" dirty="0" err="1" smtClean="0"/>
              <a:t>Retrospective</a:t>
            </a:r>
            <a:endParaRPr lang="en-US" dirty="0"/>
          </a:p>
        </p:txBody>
      </p:sp>
      <p:sp>
        <p:nvSpPr>
          <p:cNvPr id="3" name="Symbol zastępczy zawartości 2"/>
          <p:cNvSpPr>
            <a:spLocks noGrp="1"/>
          </p:cNvSpPr>
          <p:nvPr>
            <p:ph idx="1"/>
          </p:nvPr>
        </p:nvSpPr>
        <p:spPr/>
        <p:txBody>
          <a:bodyPr/>
          <a:lstStyle/>
          <a:p>
            <a:r>
              <a:rPr lang="pl-PL" dirty="0" err="1" smtClean="0"/>
              <a:t>Meeting</a:t>
            </a:r>
            <a:r>
              <a:rPr lang="pl-PL" dirty="0" smtClean="0"/>
              <a:t> </a:t>
            </a:r>
            <a:r>
              <a:rPr lang="pl-PL" dirty="0" err="1" smtClean="0"/>
              <a:t>at</a:t>
            </a:r>
            <a:r>
              <a:rPr lang="pl-PL" dirty="0" smtClean="0"/>
              <a:t> </a:t>
            </a:r>
            <a:r>
              <a:rPr lang="pl-PL" dirty="0" err="1" smtClean="0"/>
              <a:t>the</a:t>
            </a:r>
            <a:r>
              <a:rPr lang="pl-PL" dirty="0" smtClean="0"/>
              <a:t> </a:t>
            </a:r>
            <a:r>
              <a:rPr lang="pl-PL" dirty="0" err="1" smtClean="0"/>
              <a:t>end</a:t>
            </a:r>
            <a:r>
              <a:rPr lang="pl-PL" dirty="0" smtClean="0"/>
              <a:t> of a sprint</a:t>
            </a:r>
          </a:p>
          <a:p>
            <a:r>
              <a:rPr lang="pl-PL" dirty="0" err="1" smtClean="0"/>
              <a:t>Two</a:t>
            </a:r>
            <a:r>
              <a:rPr lang="pl-PL" dirty="0" smtClean="0"/>
              <a:t> </a:t>
            </a:r>
            <a:r>
              <a:rPr lang="pl-PL" dirty="0" err="1" smtClean="0"/>
              <a:t>questions</a:t>
            </a:r>
            <a:r>
              <a:rPr lang="pl-PL" dirty="0" smtClean="0"/>
              <a:t>:</a:t>
            </a:r>
          </a:p>
          <a:p>
            <a:pPr lvl="1"/>
            <a:r>
              <a:rPr lang="en-US" dirty="0" smtClean="0"/>
              <a:t>What went well during the sprint?</a:t>
            </a:r>
          </a:p>
          <a:p>
            <a:pPr lvl="1"/>
            <a:r>
              <a:rPr lang="en-US" dirty="0" smtClean="0"/>
              <a:t>What could be improved in the next sprint?</a:t>
            </a:r>
            <a:endParaRPr lang="en-US" dirty="0"/>
          </a:p>
        </p:txBody>
      </p:sp>
    </p:spTree>
    <p:extLst>
      <p:ext uri="{BB962C8B-B14F-4D97-AF65-F5344CB8AC3E}">
        <p14:creationId xmlns:p14="http://schemas.microsoft.com/office/powerpoint/2010/main" val="20604322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smtClean="0"/>
              <a:t>END NOTES</a:t>
            </a:r>
            <a:endParaRPr lang="en-US" dirty="0"/>
          </a:p>
        </p:txBody>
      </p:sp>
      <p:sp>
        <p:nvSpPr>
          <p:cNvPr id="5" name="Symbol zastępczy tekstu 4"/>
          <p:cNvSpPr>
            <a:spLocks noGrp="1"/>
          </p:cNvSpPr>
          <p:nvPr>
            <p:ph type="body" idx="1"/>
          </p:nvPr>
        </p:nvSpPr>
        <p:spPr/>
        <p:txBody>
          <a:bodyPr/>
          <a:lstStyle/>
          <a:p>
            <a:endParaRPr lang="en-US"/>
          </a:p>
        </p:txBody>
      </p:sp>
    </p:spTree>
    <p:extLst>
      <p:ext uri="{BB962C8B-B14F-4D97-AF65-F5344CB8AC3E}">
        <p14:creationId xmlns:p14="http://schemas.microsoft.com/office/powerpoint/2010/main" val="25724625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err="1" smtClean="0"/>
              <a:t>Recommended</a:t>
            </a:r>
            <a:r>
              <a:rPr lang="pl-PL" dirty="0" smtClean="0"/>
              <a:t> Reading</a:t>
            </a:r>
            <a:endParaRPr lang="en-US" dirty="0"/>
          </a:p>
        </p:txBody>
      </p:sp>
      <p:sp>
        <p:nvSpPr>
          <p:cNvPr id="5" name="Symbol zastępczy zawartości 4"/>
          <p:cNvSpPr>
            <a:spLocks noGrp="1"/>
          </p:cNvSpPr>
          <p:nvPr>
            <p:ph idx="1"/>
          </p:nvPr>
        </p:nvSpPr>
        <p:spPr/>
        <p:txBody>
          <a:bodyPr/>
          <a:lstStyle/>
          <a:p>
            <a:r>
              <a:rPr lang="en-US" dirty="0" smtClean="0"/>
              <a:t>Kent Beck: Extreme Programming Explained: Embrace Change, Addison-Wesley.</a:t>
            </a:r>
            <a:endParaRPr lang="pl-PL" dirty="0" smtClean="0"/>
          </a:p>
          <a:p>
            <a:r>
              <a:rPr lang="en-US" dirty="0" smtClean="0"/>
              <a:t>Alistair Cockburn: Agile Software Development, Addison-Wesley.</a:t>
            </a:r>
            <a:endParaRPr lang="pl-PL" dirty="0" smtClean="0"/>
          </a:p>
          <a:p>
            <a:r>
              <a:rPr lang="pl-PL" dirty="0" smtClean="0"/>
              <a:t>Ken </a:t>
            </a:r>
            <a:r>
              <a:rPr lang="pl-PL" dirty="0" err="1" smtClean="0"/>
              <a:t>Schwaber</a:t>
            </a:r>
            <a:r>
              <a:rPr lang="pl-PL" dirty="0" smtClean="0"/>
              <a:t>: </a:t>
            </a:r>
            <a:r>
              <a:rPr lang="en-US" dirty="0" smtClean="0"/>
              <a:t>Agile Project Management with Scrum</a:t>
            </a:r>
            <a:r>
              <a:rPr lang="pl-PL" dirty="0" smtClean="0"/>
              <a:t>, Microsoft Press</a:t>
            </a:r>
            <a:endParaRPr lang="en-US" dirty="0"/>
          </a:p>
        </p:txBody>
      </p:sp>
    </p:spTree>
    <p:extLst>
      <p:ext uri="{BB962C8B-B14F-4D97-AF65-F5344CB8AC3E}">
        <p14:creationId xmlns:p14="http://schemas.microsoft.com/office/powerpoint/2010/main" val="19542457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normAutofit fontScale="90000"/>
          </a:bodyPr>
          <a:lstStyle/>
          <a:p>
            <a:r>
              <a:rPr lang="pl-PL" dirty="0" err="1" smtClean="0"/>
              <a:t>Thank</a:t>
            </a:r>
            <a:r>
              <a:rPr lang="pl-PL" dirty="0" smtClean="0"/>
              <a:t> </a:t>
            </a:r>
            <a:r>
              <a:rPr lang="pl-PL" dirty="0" err="1" smtClean="0"/>
              <a:t>you</a:t>
            </a:r>
            <a:r>
              <a:rPr lang="pl-PL" dirty="0" smtClean="0"/>
              <a:t> for </a:t>
            </a:r>
            <a:r>
              <a:rPr lang="pl-PL" dirty="0" err="1" smtClean="0"/>
              <a:t>your</a:t>
            </a:r>
            <a:r>
              <a:rPr lang="pl-PL" dirty="0" smtClean="0"/>
              <a:t> </a:t>
            </a:r>
            <a:r>
              <a:rPr lang="pl-PL" dirty="0" err="1" smtClean="0"/>
              <a:t>attention</a:t>
            </a:r>
            <a:endParaRPr lang="en-US" dirty="0"/>
          </a:p>
        </p:txBody>
      </p:sp>
      <p:sp>
        <p:nvSpPr>
          <p:cNvPr id="5" name="Symbol zastępczy tekstu 4"/>
          <p:cNvSpPr>
            <a:spLocks noGrp="1"/>
          </p:cNvSpPr>
          <p:nvPr>
            <p:ph type="body" idx="1"/>
          </p:nvPr>
        </p:nvSpPr>
        <p:spPr/>
        <p:txBody>
          <a:bodyPr/>
          <a:lstStyle/>
          <a:p>
            <a:endParaRPr lang="en-US"/>
          </a:p>
        </p:txBody>
      </p:sp>
    </p:spTree>
    <p:extLst>
      <p:ext uri="{BB962C8B-B14F-4D97-AF65-F5344CB8AC3E}">
        <p14:creationId xmlns:p14="http://schemas.microsoft.com/office/powerpoint/2010/main" val="3703093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normAutofit fontScale="90000"/>
          </a:bodyPr>
          <a:lstStyle/>
          <a:p>
            <a:r>
              <a:rPr lang="pl-PL" dirty="0" smtClean="0"/>
              <a:t>Agile Software Development</a:t>
            </a:r>
            <a:endParaRPr lang="en-US" dirty="0"/>
          </a:p>
        </p:txBody>
      </p:sp>
      <p:sp>
        <p:nvSpPr>
          <p:cNvPr id="5" name="Symbol zastępczy tekstu 4"/>
          <p:cNvSpPr>
            <a:spLocks noGrp="1"/>
          </p:cNvSpPr>
          <p:nvPr>
            <p:ph type="body" idx="1"/>
          </p:nvPr>
        </p:nvSpPr>
        <p:spPr/>
        <p:txBody>
          <a:bodyPr/>
          <a:lstStyle/>
          <a:p>
            <a:endParaRPr lang="en-US"/>
          </a:p>
        </p:txBody>
      </p:sp>
    </p:spTree>
    <p:extLst>
      <p:ext uri="{BB962C8B-B14F-4D97-AF65-F5344CB8AC3E}">
        <p14:creationId xmlns:p14="http://schemas.microsoft.com/office/powerpoint/2010/main" val="2791769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Traditional PM Requires Perfect Vision </a:t>
            </a:r>
          </a:p>
        </p:txBody>
      </p:sp>
      <p:pic>
        <p:nvPicPr>
          <p:cNvPr id="5" name="Content Placeholder 3" descr="Screen Clipping"/>
          <p:cNvPicPr>
            <a:picLocks noGrp="1" noChangeAspect="1"/>
          </p:cNvPicPr>
          <p:nvPr>
            <p:ph idx="4294967295"/>
          </p:nvPr>
        </p:nvPicPr>
        <p:blipFill>
          <a:blip r:embed="rId2" cstate="email">
            <a:extLst>
              <a:ext uri="{28A0092B-C50C-407E-A947-70E740481C1C}">
                <a14:useLocalDpi xmlns:a14="http://schemas.microsoft.com/office/drawing/2010/main" val="0"/>
              </a:ext>
            </a:extLst>
          </a:blip>
          <a:stretch>
            <a:fillRect/>
          </a:stretch>
        </p:blipFill>
        <p:spPr>
          <a:xfrm>
            <a:off x="1059657" y="1690688"/>
            <a:ext cx="7023100" cy="4529137"/>
          </a:xfrm>
        </p:spPr>
      </p:pic>
    </p:spTree>
    <p:extLst>
      <p:ext uri="{BB962C8B-B14F-4D97-AF65-F5344CB8AC3E}">
        <p14:creationId xmlns:p14="http://schemas.microsoft.com/office/powerpoint/2010/main" val="3685248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 </a:t>
            </a:r>
            <a:endParaRPr lang="en-US" dirty="0"/>
          </a:p>
        </p:txBody>
      </p:sp>
      <p:sp>
        <p:nvSpPr>
          <p:cNvPr id="3" name="Content Placeholder 2"/>
          <p:cNvSpPr>
            <a:spLocks noGrp="1"/>
          </p:cNvSpPr>
          <p:nvPr>
            <p:ph idx="1"/>
          </p:nvPr>
        </p:nvSpPr>
        <p:spPr/>
        <p:txBody>
          <a:bodyPr>
            <a:normAutofit/>
          </a:bodyPr>
          <a:lstStyle/>
          <a:p>
            <a:pPr marL="0" indent="0">
              <a:buNone/>
            </a:pPr>
            <a:r>
              <a:rPr lang="en-US" dirty="0"/>
              <a:t>Requirements and solutions evolve through the collaborative effort of self-organizing teams</a:t>
            </a:r>
          </a:p>
          <a:p>
            <a:pPr marL="0" indent="0">
              <a:buNone/>
            </a:pPr>
            <a:endParaRPr lang="en-US" dirty="0"/>
          </a:p>
          <a:p>
            <a:pPr marL="0" indent="0">
              <a:buNone/>
            </a:pPr>
            <a:r>
              <a:rPr lang="en-US" u="sng" dirty="0"/>
              <a:t>Characteristics</a:t>
            </a:r>
            <a:r>
              <a:rPr lang="en-US" dirty="0"/>
              <a:t> </a:t>
            </a:r>
          </a:p>
          <a:p>
            <a:pPr lvl="1"/>
            <a:r>
              <a:rPr lang="en-US" dirty="0"/>
              <a:t>Adaptive planning,</a:t>
            </a:r>
          </a:p>
          <a:p>
            <a:pPr lvl="1"/>
            <a:r>
              <a:rPr lang="en-US" dirty="0"/>
              <a:t>Evolutionary development, </a:t>
            </a:r>
          </a:p>
          <a:p>
            <a:pPr lvl="1"/>
            <a:r>
              <a:rPr lang="en-US" dirty="0"/>
              <a:t>Early delivery,  </a:t>
            </a:r>
          </a:p>
          <a:p>
            <a:pPr lvl="1"/>
            <a:r>
              <a:rPr lang="en-US" dirty="0"/>
              <a:t>Continuous improvement, </a:t>
            </a:r>
          </a:p>
          <a:p>
            <a:pPr lvl="1"/>
            <a:r>
              <a:rPr lang="en-US" dirty="0"/>
              <a:t>Rapid and flexible response to change.</a:t>
            </a:r>
          </a:p>
          <a:p>
            <a:pPr lvl="1"/>
            <a:endParaRPr lang="en-US" dirty="0"/>
          </a:p>
          <a:p>
            <a:pPr marL="0" indent="0">
              <a:buNone/>
            </a:pPr>
            <a:endParaRPr lang="en-US" dirty="0"/>
          </a:p>
          <a:p>
            <a:pPr marL="0" indent="0">
              <a:buNone/>
            </a:pPr>
            <a:endParaRPr lang="en-US" dirty="0"/>
          </a:p>
        </p:txBody>
      </p:sp>
      <p:pic>
        <p:nvPicPr>
          <p:cNvPr id="5" name="Picture 4"/>
          <p:cNvPicPr>
            <a:picLocks noChangeAspect="1"/>
          </p:cNvPicPr>
          <p:nvPr/>
        </p:nvPicPr>
        <p:blipFill>
          <a:blip r:embed="rId3"/>
          <a:stretch>
            <a:fillRect/>
          </a:stretch>
        </p:blipFill>
        <p:spPr>
          <a:xfrm>
            <a:off x="341740" y="5874861"/>
            <a:ext cx="8458934" cy="727011"/>
          </a:xfrm>
          <a:prstGeom prst="rect">
            <a:avLst/>
          </a:prstGeom>
        </p:spPr>
      </p:pic>
    </p:spTree>
    <p:extLst>
      <p:ext uri="{BB962C8B-B14F-4D97-AF65-F5344CB8AC3E}">
        <p14:creationId xmlns:p14="http://schemas.microsoft.com/office/powerpoint/2010/main" val="3566534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Agile Manifesto     </a:t>
            </a:r>
            <a:r>
              <a:rPr lang="en-US" sz="1500" dirty="0">
                <a:solidFill>
                  <a:srgbClr val="006666"/>
                </a:solidFill>
                <a:latin typeface="Verdana" pitchFamily="34" charset="0"/>
                <a:sym typeface="Verdana" pitchFamily="34" charset="0"/>
              </a:rPr>
              <a:t>http://agilemanifesto.org/</a:t>
            </a:r>
            <a:r>
              <a:rPr lang="en-US" sz="1500" b="1" dirty="0">
                <a:solidFill>
                  <a:srgbClr val="000000"/>
                </a:solidFill>
                <a:latin typeface="Verdana" pitchFamily="34" charset="0"/>
                <a:sym typeface="Verdana" pitchFamily="34" charset="0"/>
              </a:rPr>
              <a:t/>
            </a:r>
            <a:br>
              <a:rPr lang="en-US" sz="1500" b="1" dirty="0">
                <a:solidFill>
                  <a:srgbClr val="000000"/>
                </a:solidFill>
                <a:latin typeface="Verdana" pitchFamily="34" charset="0"/>
                <a:sym typeface="Verdana" pitchFamily="34" charset="0"/>
              </a:rPr>
            </a:br>
            <a:r>
              <a:rPr lang="en-US" sz="1500" dirty="0"/>
              <a:t> </a:t>
            </a:r>
          </a:p>
        </p:txBody>
      </p:sp>
      <p:pic>
        <p:nvPicPr>
          <p:cNvPr id="4" name="Content Placeholder 3" descr="Screen Clipping"/>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242832" y="1949450"/>
            <a:ext cx="6656748" cy="4006850"/>
          </a:xfrm>
        </p:spPr>
      </p:pic>
    </p:spTree>
    <p:extLst>
      <p:ext uri="{BB962C8B-B14F-4D97-AF65-F5344CB8AC3E}">
        <p14:creationId xmlns:p14="http://schemas.microsoft.com/office/powerpoint/2010/main" val="10114789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ksel">
  <a:themeElements>
    <a:clrScheme name="Pixel">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Pixel">
      <a:majorFont>
        <a:latin typeface="Corbel"/>
        <a:ea typeface=""/>
        <a:cs typeface=""/>
        <a:font script="Jpan" typeface="メイリオ"/>
        <a:font script="Hans" typeface="宋体"/>
        <a:font script="Hant" typeface="新細明體"/>
      </a:majorFont>
      <a:minorFont>
        <a:latin typeface="Corbel"/>
        <a:ea typeface=""/>
        <a:cs typeface=""/>
        <a:font script="Jpan" typeface="メイリオ"/>
        <a:font script="Hans" typeface="宋体"/>
        <a:font script="Hant" typeface="新細明體"/>
      </a:minorFont>
    </a:fontScheme>
    <a:fmtScheme name="Pixel">
      <a:fillStyleLst>
        <a:solidFill>
          <a:schemeClr val="phClr"/>
        </a:solidFill>
        <a:solidFill>
          <a:schemeClr val="phClr">
            <a:satMod val="150000"/>
          </a:schemeClr>
        </a:solidFill>
        <a:solidFill>
          <a:schemeClr val="phClr">
            <a:shade val="80000"/>
            <a:lumMod val="90000"/>
          </a:scheme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50800" cap="flat" cmpd="sng" algn="ctr">
          <a:solidFill>
            <a:schemeClr val="phClr">
              <a:alpha val="80000"/>
            </a:schemeClr>
          </a:solidFill>
          <a:prstDash val="solid"/>
        </a:ln>
      </a:lnStyleLst>
      <a:effectStyleLst>
        <a:effectStyle>
          <a:effectLst/>
        </a:effectStyle>
        <a:effectStyle>
          <a:effectLst>
            <a:outerShdw blurRad="50800" dist="63500" dir="2700000" sx="102000" sy="102000" rotWithShape="0">
              <a:srgbClr val="000000">
                <a:alpha val="50000"/>
              </a:srgbClr>
            </a:outerShdw>
          </a:effectLst>
          <a:scene3d>
            <a:camera prst="orthographicFront">
              <a:rot lat="0" lon="0" rev="0"/>
            </a:camera>
            <a:lightRig rig="glow" dir="tl"/>
          </a:scene3d>
          <a:sp3d>
            <a:bevelT w="0" h="0"/>
          </a:sp3d>
        </a:effectStyle>
        <a:effectStyle>
          <a:effectLst>
            <a:outerShdw blurRad="63500" dist="38100" dir="3600000" sx="103000" sy="103000" rotWithShape="0">
              <a:srgbClr val="000000">
                <a:alpha val="60000"/>
              </a:srgbClr>
            </a:outerShdw>
          </a:effectLst>
          <a:scene3d>
            <a:camera prst="orthographicFront">
              <a:rot lat="0" lon="0" rev="0"/>
            </a:camera>
            <a:lightRig rig="flat" dir="t">
              <a:rot lat="0" lon="0" rev="5400000"/>
            </a:lightRig>
          </a:scene3d>
          <a:sp3d prstMaterial="softmetal">
            <a:bevelT w="63500" h="38100"/>
          </a:sp3d>
        </a:effectStyle>
      </a:effectStyleLst>
      <a:bgFillStyleLst>
        <a:solidFill>
          <a:schemeClr val="phClr"/>
        </a:solidFill>
        <a:gradFill rotWithShape="1">
          <a:gsLst>
            <a:gs pos="0">
              <a:schemeClr val="phClr">
                <a:tint val="100000"/>
                <a:shade val="95000"/>
                <a:satMod val="350000"/>
              </a:schemeClr>
            </a:gs>
            <a:gs pos="100000">
              <a:schemeClr val="phClr">
                <a:shade val="20000"/>
                <a:satMod val="150000"/>
              </a:schemeClr>
            </a:gs>
          </a:gsLst>
          <a:lin ang="5400000" scaled="0"/>
        </a:gradFill>
        <a:blipFill rotWithShape="1">
          <a:blip xmlns:r="http://schemas.openxmlformats.org/officeDocument/2006/relationships" r:embed="rId1">
            <a:duotone>
              <a:schemeClr val="phClr">
                <a:shade val="1000"/>
                <a:satMod val="400000"/>
              </a:schemeClr>
              <a:schemeClr val="phClr">
                <a:tint val="50000"/>
                <a:satMod val="4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Piksel.thmx</Template>
  <TotalTime>11</TotalTime>
  <Words>1634</Words>
  <Application>Microsoft Office PowerPoint</Application>
  <PresentationFormat>On-screen Show (4:3)</PresentationFormat>
  <Paragraphs>247</Paragraphs>
  <Slides>54</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54</vt:i4>
      </vt:variant>
    </vt:vector>
  </HeadingPairs>
  <TitlesOfParts>
    <vt:vector size="65" baseType="lpstr">
      <vt:lpstr>American Typewriter</vt:lpstr>
      <vt:lpstr>ＭＳ Ｐゴシック</vt:lpstr>
      <vt:lpstr>Arial</vt:lpstr>
      <vt:lpstr>Calibri</vt:lpstr>
      <vt:lpstr>Corbel</vt:lpstr>
      <vt:lpstr>Franklin Gothic Demi</vt:lpstr>
      <vt:lpstr>Segoe UI</vt:lpstr>
      <vt:lpstr>Times</vt:lpstr>
      <vt:lpstr>Verdana</vt:lpstr>
      <vt:lpstr>Wingdings 2</vt:lpstr>
      <vt:lpstr>Piksel</vt:lpstr>
      <vt:lpstr>Random topics on software engineering</vt:lpstr>
      <vt:lpstr>Agenda</vt:lpstr>
      <vt:lpstr>Software Development Methods</vt:lpstr>
      <vt:lpstr>Software Development Methods</vt:lpstr>
      <vt:lpstr>Software Development Methods</vt:lpstr>
      <vt:lpstr>Agile Software Development</vt:lpstr>
      <vt:lpstr>Traditional PM Requires Perfect Vision </vt:lpstr>
      <vt:lpstr>Agile Development </vt:lpstr>
      <vt:lpstr>Agile Manifesto     http://agilemanifesto.org/  </vt:lpstr>
      <vt:lpstr>Agile Principles                http://agilemanifesto.org/</vt:lpstr>
      <vt:lpstr>Agile Principles                http://agilemanifesto.org/</vt:lpstr>
      <vt:lpstr>7 PRINCIPLES OF LEAN SOFTWARE DEVELOPMENT</vt:lpstr>
      <vt:lpstr>Software Waste</vt:lpstr>
      <vt:lpstr>Paradigm Shift</vt:lpstr>
      <vt:lpstr>Agile Expects Vision Shift</vt:lpstr>
      <vt:lpstr>Key Benefits – Why Agile ?</vt:lpstr>
      <vt:lpstr>Agile Software Development</vt:lpstr>
      <vt:lpstr>Well known methods</vt:lpstr>
      <vt:lpstr>EXTREME PROGRAMMING</vt:lpstr>
      <vt:lpstr>Extreme Programming</vt:lpstr>
      <vt:lpstr>XP - Project</vt:lpstr>
      <vt:lpstr>User Stories</vt:lpstr>
      <vt:lpstr>Release Plan</vt:lpstr>
      <vt:lpstr>Releases</vt:lpstr>
      <vt:lpstr>Project Velocity</vt:lpstr>
      <vt:lpstr>XP - Planning</vt:lpstr>
      <vt:lpstr>XP – Iteration Plan</vt:lpstr>
      <vt:lpstr>XP Development</vt:lpstr>
      <vt:lpstr>Code Ownership</vt:lpstr>
      <vt:lpstr>Moving people around</vt:lpstr>
      <vt:lpstr>CRC Cards</vt:lpstr>
      <vt:lpstr>Spike Solutions</vt:lpstr>
      <vt:lpstr>Don’t add functionality early</vt:lpstr>
      <vt:lpstr>Refactor</vt:lpstr>
      <vt:lpstr>Code unit tests first</vt:lpstr>
      <vt:lpstr>Pair Programming</vt:lpstr>
      <vt:lpstr>Sequential integration</vt:lpstr>
      <vt:lpstr>Integrate often</vt:lpstr>
      <vt:lpstr>Don’t optimize early</vt:lpstr>
      <vt:lpstr>No overtime</vt:lpstr>
      <vt:lpstr>SCRUM</vt:lpstr>
      <vt:lpstr>Scrum</vt:lpstr>
      <vt:lpstr>Scrum development process</vt:lpstr>
      <vt:lpstr>Product Backlog</vt:lpstr>
      <vt:lpstr>Sprint Backlog</vt:lpstr>
      <vt:lpstr>Scrum Roles</vt:lpstr>
      <vt:lpstr>Pig roles</vt:lpstr>
      <vt:lpstr>Chicken roles</vt:lpstr>
      <vt:lpstr>Scrum Meeting</vt:lpstr>
      <vt:lpstr>Scrum Meeting</vt:lpstr>
      <vt:lpstr>Sprint Retrospective</vt:lpstr>
      <vt:lpstr>END NOTES</vt:lpstr>
      <vt:lpstr>Recommended Reading</vt:lpstr>
      <vt:lpstr>Thank you for your attention</vt:lpstr>
    </vt:vector>
  </TitlesOfParts>
  <Company>tomasz.pieciukiewicz@gmail.com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Construction and integration of information systems</dc:title>
  <dc:creator>Tomasz Pieciukiewicz</dc:creator>
  <cp:lastModifiedBy>tomasz pieciukiewicz</cp:lastModifiedBy>
  <cp:revision>9</cp:revision>
  <dcterms:created xsi:type="dcterms:W3CDTF">2014-08-30T15:57:32Z</dcterms:created>
  <dcterms:modified xsi:type="dcterms:W3CDTF">2019-04-26T06:26:27Z</dcterms:modified>
</cp:coreProperties>
</file>