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5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68" r:id="rId10"/>
    <p:sldId id="274" r:id="rId11"/>
    <p:sldId id="275" r:id="rId12"/>
    <p:sldId id="270" r:id="rId13"/>
    <p:sldId id="271" r:id="rId14"/>
    <p:sldId id="272" r:id="rId15"/>
    <p:sldId id="262" r:id="rId16"/>
    <p:sldId id="293" r:id="rId17"/>
    <p:sldId id="26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4" r:id="rId27"/>
    <p:sldId id="265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  <p:sldId id="266" r:id="rId38"/>
  </p:sldIdLst>
  <p:sldSz cx="12188825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20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pl-PL" smtClean="0"/>
              <a:t>16.03.2018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pl-PL" smtClean="0"/>
              <a:t>16.03.2018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16.03.2018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0567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16.03.2018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13797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29898" y="3771174"/>
            <a:ext cx="727775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16.03.2018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1489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16.03.2018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227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16.03.2018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63316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pPr/>
              <a:t>16.03.2018</a:t>
            </a:fld>
            <a:endParaRPr lang="pl-P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32393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pl-PL" smtClean="0"/>
              <a:t>16.03.2018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78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pl-PL" smtClean="0"/>
              <a:t>16.03.2018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6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pl-PL" smtClean="0"/>
              <a:t>16.03.2018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66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16.03.2018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0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pl-PL" smtClean="0"/>
              <a:t>16.03.2018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90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pl-PL" smtClean="0"/>
              <a:t>16.03.2018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98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16.03.2018</a:t>
            </a:fld>
            <a:endParaRPr lang="pl-P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393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pl-PL" smtClean="0"/>
              <a:t>16.03.2018</a:t>
            </a:fld>
            <a:endParaRPr lang="pl-P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73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pl-PL" smtClean="0"/>
              <a:t>16.03.2018</a:t>
            </a:fld>
            <a:endParaRPr lang="pl-P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32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pl-PL" smtClean="0"/>
              <a:t>16.03.2018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61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6770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01A9C7-C274-4F50-89C9-83BDB06EDB81}" type="datetime1">
              <a:rPr lang="pl-PL" smtClean="0"/>
              <a:pPr/>
              <a:t>16.03.2018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942-5B1B-4E74-B3CD-25BF9B0ABE2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19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6600" b="1" i="0" baseline="0" dirty="0" err="1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Introduction</a:t>
            </a:r>
            <a:endParaRPr lang="pl-PL" sz="6600" b="1" i="0" baseline="0" dirty="0">
              <a:solidFill>
                <a:schemeClr val="tx1"/>
              </a:solidFill>
              <a:effectLst>
                <a:outerShdw blurRad="50800" dist="25400" dir="2700000" algn="b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  <a:ea typeface="+mj-ea"/>
              <a:cs typeface="+mj-cs"/>
            </a:endParaRPr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Business </a:t>
            </a:r>
            <a:r>
              <a:rPr lang="pl-PL" dirty="0" err="1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Process</a:t>
            </a: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Engineering and </a:t>
            </a:r>
            <a:r>
              <a:rPr lang="pl-PL" dirty="0" err="1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workflow</a:t>
            </a:r>
            <a:r>
              <a:rPr lang="pl-PL" dirty="0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</a:t>
            </a:r>
            <a:r>
              <a:rPr lang="pl-PL" smtClean="0">
                <a:effectLst>
                  <a:outerShdw blurRad="50800" dist="25400" dir="2700000" algn="t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systems</a:t>
            </a:r>
            <a:endParaRPr lang="pl-PL" sz="2800" b="0" i="0" baseline="0" dirty="0">
              <a:solidFill>
                <a:schemeClr val="tx1"/>
              </a:solidFill>
              <a:effectLst>
                <a:outerShdw blurRad="50800" dist="25400" dir="2700000" algn="t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/>
              <a:t>types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err="1" smtClean="0"/>
              <a:t>Administrative</a:t>
            </a:r>
            <a:r>
              <a:rPr lang="pl-PL" sz="2400" dirty="0" smtClean="0"/>
              <a:t> </a:t>
            </a:r>
            <a:r>
              <a:rPr lang="pl-PL" sz="2400" dirty="0" err="1" smtClean="0"/>
              <a:t>processes</a:t>
            </a:r>
            <a:endParaRPr lang="pl-PL" sz="2400" dirty="0" smtClean="0"/>
          </a:p>
          <a:p>
            <a:pPr lvl="1"/>
            <a:r>
              <a:rPr lang="pl-PL" sz="2000" dirty="0" err="1" smtClean="0"/>
              <a:t>simple</a:t>
            </a:r>
            <a:r>
              <a:rPr lang="pl-PL" sz="2000" dirty="0" smtClean="0"/>
              <a:t> from </a:t>
            </a:r>
            <a:r>
              <a:rPr lang="pl-PL" sz="2000" dirty="0" err="1" smtClean="0"/>
              <a:t>technical</a:t>
            </a:r>
            <a:r>
              <a:rPr lang="pl-PL" sz="2000" dirty="0" smtClean="0"/>
              <a:t> point of </a:t>
            </a:r>
            <a:r>
              <a:rPr lang="pl-PL" sz="2000" dirty="0" err="1" smtClean="0"/>
              <a:t>view</a:t>
            </a:r>
            <a:endParaRPr lang="pl-PL" sz="2000" dirty="0" smtClean="0"/>
          </a:p>
          <a:p>
            <a:pPr lvl="1"/>
            <a:r>
              <a:rPr lang="pl-PL" sz="2000" dirty="0" err="1" smtClean="0"/>
              <a:t>potentially</a:t>
            </a:r>
            <a:r>
              <a:rPr lang="pl-PL" sz="2000" dirty="0" smtClean="0"/>
              <a:t> </a:t>
            </a:r>
            <a:r>
              <a:rPr lang="pl-PL" sz="2000" dirty="0" err="1" smtClean="0"/>
              <a:t>complex</a:t>
            </a:r>
            <a:r>
              <a:rPr lang="pl-PL" sz="2000" dirty="0" smtClean="0"/>
              <a:t> model</a:t>
            </a:r>
          </a:p>
          <a:p>
            <a:pPr lvl="1"/>
            <a:r>
              <a:rPr lang="pl-PL" sz="2000" dirty="0" err="1" smtClean="0"/>
              <a:t>predictable</a:t>
            </a:r>
            <a:endParaRPr lang="pl-PL" sz="2000" dirty="0" smtClean="0"/>
          </a:p>
          <a:p>
            <a:r>
              <a:rPr lang="pl-PL" sz="2400" dirty="0" err="1" smtClean="0"/>
              <a:t>Collaborative</a:t>
            </a:r>
            <a:endParaRPr lang="pl-PL" sz="2400" dirty="0" smtClean="0"/>
          </a:p>
          <a:p>
            <a:pPr lvl="1"/>
            <a:r>
              <a:rPr lang="pl-PL" sz="2000" dirty="0" err="1" smtClean="0"/>
              <a:t>similar</a:t>
            </a:r>
            <a:r>
              <a:rPr lang="pl-PL" sz="2000" dirty="0" smtClean="0"/>
              <a:t> to ad-hoc</a:t>
            </a:r>
          </a:p>
          <a:p>
            <a:pPr lvl="1"/>
            <a:r>
              <a:rPr lang="pl-PL" sz="2000" dirty="0" err="1" smtClean="0"/>
              <a:t>involve</a:t>
            </a:r>
            <a:r>
              <a:rPr lang="pl-PL" sz="2000" dirty="0" smtClean="0"/>
              <a:t> </a:t>
            </a:r>
            <a:r>
              <a:rPr lang="pl-PL" sz="2000" dirty="0" err="1" smtClean="0"/>
              <a:t>more</a:t>
            </a:r>
            <a:r>
              <a:rPr lang="pl-PL" sz="2000" dirty="0" smtClean="0"/>
              <a:t> </a:t>
            </a:r>
            <a:r>
              <a:rPr lang="pl-PL" sz="2000" dirty="0" err="1" smtClean="0"/>
              <a:t>people</a:t>
            </a:r>
            <a:endParaRPr lang="pl-PL" sz="2000" dirty="0" smtClean="0"/>
          </a:p>
          <a:p>
            <a:pPr lvl="1"/>
            <a:r>
              <a:rPr lang="pl-PL" sz="2000" dirty="0" err="1" smtClean="0"/>
              <a:t>require</a:t>
            </a:r>
            <a:r>
              <a:rPr lang="pl-PL" sz="2000" dirty="0" smtClean="0"/>
              <a:t> </a:t>
            </a:r>
            <a:r>
              <a:rPr lang="pl-PL" sz="2000" dirty="0" err="1" smtClean="0"/>
              <a:t>good</a:t>
            </a:r>
            <a:r>
              <a:rPr lang="pl-PL" sz="2000" dirty="0" smtClean="0"/>
              <a:t> </a:t>
            </a:r>
            <a:r>
              <a:rPr lang="pl-PL" sz="2000" dirty="0" err="1" smtClean="0"/>
              <a:t>coordination</a:t>
            </a:r>
            <a:endParaRPr lang="pl-PL" sz="2000" dirty="0" smtClean="0"/>
          </a:p>
          <a:p>
            <a:pPr lvl="1"/>
            <a:r>
              <a:rPr lang="pl-PL" sz="2000" dirty="0" err="1" smtClean="0"/>
              <a:t>critical</a:t>
            </a:r>
            <a:r>
              <a:rPr lang="pl-PL" sz="2000" dirty="0" smtClean="0"/>
              <a:t> from business point of </a:t>
            </a:r>
            <a:r>
              <a:rPr lang="pl-PL" sz="2000" dirty="0" err="1" smtClean="0"/>
              <a:t>view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9894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Modeling</a:t>
            </a:r>
            <a:r>
              <a:rPr lang="pl-PL" dirty="0" smtClean="0"/>
              <a:t> </a:t>
            </a:r>
            <a:r>
              <a:rPr lang="pl-PL" dirty="0" err="1" smtClean="0"/>
              <a:t>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 smtClean="0"/>
              <a:t>Human-</a:t>
            </a:r>
            <a:r>
              <a:rPr lang="pl-PL" sz="2800" dirty="0" err="1" smtClean="0"/>
              <a:t>Centric</a:t>
            </a:r>
            <a:r>
              <a:rPr lang="pl-PL" sz="2800" dirty="0" smtClean="0"/>
              <a:t> – </a:t>
            </a:r>
            <a:r>
              <a:rPr lang="pl-PL" sz="2800" dirty="0" err="1" smtClean="0"/>
              <a:t>automate</a:t>
            </a:r>
            <a:r>
              <a:rPr lang="pl-PL" sz="2800" dirty="0" smtClean="0"/>
              <a:t> </a:t>
            </a:r>
            <a:r>
              <a:rPr lang="pl-PL" sz="2800" dirty="0" err="1" smtClean="0"/>
              <a:t>human</a:t>
            </a:r>
            <a:r>
              <a:rPr lang="pl-PL" sz="2800" dirty="0" smtClean="0"/>
              <a:t> </a:t>
            </a:r>
            <a:r>
              <a:rPr lang="pl-PL" sz="2800" dirty="0" err="1" smtClean="0"/>
              <a:t>activities</a:t>
            </a:r>
            <a:r>
              <a:rPr lang="pl-PL" sz="2800" dirty="0" smtClean="0"/>
              <a:t>, </a:t>
            </a:r>
            <a:r>
              <a:rPr lang="pl-PL" sz="2800" dirty="0" err="1" smtClean="0"/>
              <a:t>e.g</a:t>
            </a:r>
            <a:r>
              <a:rPr lang="pl-PL" sz="2800" dirty="0" smtClean="0"/>
              <a:t>. </a:t>
            </a:r>
            <a:r>
              <a:rPr lang="pl-PL" sz="2800" dirty="0" err="1" smtClean="0"/>
              <a:t>interactions</a:t>
            </a:r>
            <a:r>
              <a:rPr lang="pl-PL" sz="2800" dirty="0" smtClean="0"/>
              <a:t> </a:t>
            </a:r>
            <a:r>
              <a:rPr lang="pl-PL" sz="2800" dirty="0" err="1" smtClean="0"/>
              <a:t>between</a:t>
            </a:r>
            <a:r>
              <a:rPr lang="pl-PL" sz="2800" dirty="0" smtClean="0"/>
              <a:t> </a:t>
            </a:r>
            <a:r>
              <a:rPr lang="pl-PL" sz="2800" dirty="0" err="1" smtClean="0"/>
              <a:t>employees</a:t>
            </a:r>
            <a:r>
              <a:rPr lang="pl-PL" sz="2800" dirty="0" smtClean="0"/>
              <a:t>, </a:t>
            </a:r>
            <a:r>
              <a:rPr lang="pl-PL" sz="2800" dirty="0" err="1" smtClean="0"/>
              <a:t>customers</a:t>
            </a:r>
            <a:r>
              <a:rPr lang="pl-PL" sz="2800" dirty="0" smtClean="0"/>
              <a:t>, </a:t>
            </a:r>
            <a:r>
              <a:rPr lang="pl-PL" sz="2800" dirty="0" err="1" smtClean="0"/>
              <a:t>managers</a:t>
            </a:r>
            <a:r>
              <a:rPr lang="pl-PL" sz="2800" dirty="0" smtClean="0"/>
              <a:t>…</a:t>
            </a:r>
          </a:p>
          <a:p>
            <a:pPr lvl="1"/>
            <a:r>
              <a:rPr lang="pl-PL" sz="2400" dirty="0" err="1" smtClean="0"/>
              <a:t>personnel</a:t>
            </a:r>
            <a:r>
              <a:rPr lang="pl-PL" sz="2400" dirty="0" smtClean="0"/>
              <a:t> on-</a:t>
            </a:r>
            <a:r>
              <a:rPr lang="pl-PL" sz="2400" dirty="0" err="1" smtClean="0"/>
              <a:t>boarding</a:t>
            </a:r>
            <a:endParaRPr lang="pl-PL" sz="2400" dirty="0" smtClean="0"/>
          </a:p>
          <a:p>
            <a:pPr lvl="1"/>
            <a:r>
              <a:rPr lang="pl-PL" sz="2400" dirty="0" err="1" smtClean="0"/>
              <a:t>claims</a:t>
            </a:r>
            <a:r>
              <a:rPr lang="pl-PL" sz="2400" dirty="0" smtClean="0"/>
              <a:t> </a:t>
            </a:r>
            <a:r>
              <a:rPr lang="pl-PL" sz="2400" dirty="0" err="1" smtClean="0"/>
              <a:t>processing</a:t>
            </a:r>
            <a:endParaRPr lang="pl-PL" sz="2400" dirty="0" smtClean="0"/>
          </a:p>
          <a:p>
            <a:pPr lvl="1"/>
            <a:r>
              <a:rPr lang="pl-PL" sz="2400" dirty="0" smtClean="0"/>
              <a:t>…</a:t>
            </a:r>
          </a:p>
          <a:p>
            <a:r>
              <a:rPr lang="pl-PL" sz="2800" dirty="0" err="1" smtClean="0"/>
              <a:t>Document</a:t>
            </a:r>
            <a:r>
              <a:rPr lang="pl-PL" sz="2800" dirty="0" smtClean="0"/>
              <a:t> Management – </a:t>
            </a:r>
            <a:r>
              <a:rPr lang="pl-PL" sz="2800" dirty="0" err="1" smtClean="0"/>
              <a:t>manage</a:t>
            </a:r>
            <a:r>
              <a:rPr lang="pl-PL" sz="2800" dirty="0" smtClean="0"/>
              <a:t> life </a:t>
            </a:r>
            <a:r>
              <a:rPr lang="pl-PL" sz="2800" dirty="0" err="1" smtClean="0"/>
              <a:t>cycles</a:t>
            </a:r>
            <a:r>
              <a:rPr lang="pl-PL" sz="2800" dirty="0" smtClean="0"/>
              <a:t> of </a:t>
            </a:r>
            <a:r>
              <a:rPr lang="pl-PL" sz="2800" dirty="0" err="1" smtClean="0"/>
              <a:t>documents</a:t>
            </a:r>
            <a:r>
              <a:rPr lang="pl-PL" sz="2800" dirty="0" smtClean="0"/>
              <a:t>, </a:t>
            </a:r>
            <a:r>
              <a:rPr lang="pl-PL" sz="2800" dirty="0" err="1" smtClean="0"/>
              <a:t>control</a:t>
            </a:r>
            <a:r>
              <a:rPr lang="pl-PL" sz="2800" dirty="0" smtClean="0"/>
              <a:t> </a:t>
            </a:r>
            <a:r>
              <a:rPr lang="pl-PL" sz="2800" dirty="0" err="1" smtClean="0"/>
              <a:t>versions</a:t>
            </a:r>
            <a:r>
              <a:rPr lang="pl-PL" sz="2800" dirty="0" smtClean="0"/>
              <a:t>, </a:t>
            </a:r>
            <a:r>
              <a:rPr lang="pl-PL" sz="2800" dirty="0" err="1" smtClean="0"/>
              <a:t>manage</a:t>
            </a:r>
            <a:r>
              <a:rPr lang="pl-PL" sz="2800" dirty="0" smtClean="0"/>
              <a:t> </a:t>
            </a:r>
            <a:r>
              <a:rPr lang="pl-PL" sz="2800" dirty="0" err="1" smtClean="0"/>
              <a:t>repositories</a:t>
            </a:r>
            <a:r>
              <a:rPr lang="pl-PL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628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Modeling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/>
              <a:t>System </a:t>
            </a:r>
            <a:r>
              <a:rPr lang="pl-PL" sz="3200" dirty="0" err="1"/>
              <a:t>integrations</a:t>
            </a:r>
            <a:r>
              <a:rPr lang="pl-PL" sz="3200" dirty="0"/>
              <a:t> – </a:t>
            </a:r>
            <a:r>
              <a:rPr lang="pl-PL" sz="3200" dirty="0" err="1"/>
              <a:t>integrate</a:t>
            </a:r>
            <a:r>
              <a:rPr lang="pl-PL" sz="3200" dirty="0"/>
              <a:t> </a:t>
            </a:r>
            <a:r>
              <a:rPr lang="pl-PL" sz="3200" dirty="0" err="1"/>
              <a:t>systems</a:t>
            </a:r>
            <a:r>
              <a:rPr lang="pl-PL" sz="3200" dirty="0"/>
              <a:t> and </a:t>
            </a:r>
            <a:r>
              <a:rPr lang="pl-PL" sz="3200" dirty="0" err="1"/>
              <a:t>applications</a:t>
            </a:r>
            <a:r>
              <a:rPr lang="pl-PL" sz="3200" dirty="0"/>
              <a:t> to </a:t>
            </a:r>
            <a:r>
              <a:rPr lang="pl-PL" sz="3200" dirty="0" err="1"/>
              <a:t>orchestrate</a:t>
            </a:r>
            <a:r>
              <a:rPr lang="pl-PL" sz="3200" dirty="0"/>
              <a:t> </a:t>
            </a:r>
            <a:r>
              <a:rPr lang="pl-PL" sz="3200" dirty="0" err="1"/>
              <a:t>their</a:t>
            </a:r>
            <a:r>
              <a:rPr lang="pl-PL" sz="3200" dirty="0"/>
              <a:t> </a:t>
            </a:r>
            <a:r>
              <a:rPr lang="pl-PL" sz="3200" dirty="0" err="1"/>
              <a:t>execution</a:t>
            </a:r>
            <a:endParaRPr lang="pl-PL" sz="3200" dirty="0"/>
          </a:p>
          <a:p>
            <a:r>
              <a:rPr lang="pl-PL" sz="3200" dirty="0" err="1"/>
              <a:t>Event</a:t>
            </a:r>
            <a:r>
              <a:rPr lang="pl-PL" sz="3200" dirty="0"/>
              <a:t> </a:t>
            </a:r>
            <a:r>
              <a:rPr lang="pl-PL" sz="3200" dirty="0" err="1"/>
              <a:t>driven</a:t>
            </a:r>
            <a:r>
              <a:rPr lang="pl-PL" sz="3200" dirty="0"/>
              <a:t> – </a:t>
            </a:r>
            <a:r>
              <a:rPr lang="pl-PL" sz="3200" dirty="0" err="1"/>
              <a:t>respond</a:t>
            </a:r>
            <a:r>
              <a:rPr lang="pl-PL" sz="3200" dirty="0"/>
              <a:t> </a:t>
            </a:r>
            <a:r>
              <a:rPr lang="pl-PL" sz="3200" dirty="0" err="1"/>
              <a:t>appropriately</a:t>
            </a:r>
            <a:r>
              <a:rPr lang="pl-PL" sz="3200" dirty="0"/>
              <a:t> to </a:t>
            </a:r>
            <a:r>
              <a:rPr lang="pl-PL" sz="3200" dirty="0" err="1"/>
              <a:t>particular</a:t>
            </a:r>
            <a:r>
              <a:rPr lang="pl-PL" sz="3200" dirty="0"/>
              <a:t> </a:t>
            </a:r>
            <a:r>
              <a:rPr lang="pl-PL" sz="3200" dirty="0" err="1"/>
              <a:t>event</a:t>
            </a:r>
            <a:endParaRPr lang="pl-PL" sz="3200" dirty="0"/>
          </a:p>
          <a:p>
            <a:pPr lvl="1"/>
            <a:r>
              <a:rPr lang="pl-PL" sz="2800" dirty="0" err="1"/>
              <a:t>integration</a:t>
            </a:r>
            <a:r>
              <a:rPr lang="pl-PL" sz="2800" dirty="0"/>
              <a:t> of mobile </a:t>
            </a:r>
            <a:r>
              <a:rPr lang="pl-PL" sz="2800" dirty="0" err="1"/>
              <a:t>systems</a:t>
            </a:r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08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Modeling</a:t>
            </a:r>
            <a:r>
              <a:rPr lang="pl-PL" dirty="0"/>
              <a:t> </a:t>
            </a:r>
            <a:r>
              <a:rPr lang="pl-PL" dirty="0" err="1"/>
              <a:t>Patterns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 err="1" smtClean="0"/>
              <a:t>Decision</a:t>
            </a:r>
            <a:r>
              <a:rPr lang="pl-PL" sz="2800" dirty="0"/>
              <a:t> </a:t>
            </a:r>
            <a:r>
              <a:rPr lang="pl-PL" sz="2800" dirty="0" err="1" smtClean="0"/>
              <a:t>driven</a:t>
            </a:r>
            <a:r>
              <a:rPr lang="pl-PL" sz="2800" dirty="0" smtClean="0"/>
              <a:t> – </a:t>
            </a:r>
            <a:r>
              <a:rPr lang="pl-PL" sz="2800" dirty="0" err="1" smtClean="0"/>
              <a:t>processes</a:t>
            </a:r>
            <a:r>
              <a:rPr lang="pl-PL" sz="2800" dirty="0" smtClean="0"/>
              <a:t> in </a:t>
            </a:r>
            <a:r>
              <a:rPr lang="pl-PL" sz="2800" dirty="0" err="1" smtClean="0"/>
              <a:t>which</a:t>
            </a:r>
            <a:r>
              <a:rPr lang="pl-PL" sz="2800" dirty="0" smtClean="0"/>
              <a:t> a </a:t>
            </a:r>
            <a:r>
              <a:rPr lang="pl-PL" sz="2800" dirty="0" err="1" smtClean="0"/>
              <a:t>decision</a:t>
            </a:r>
            <a:r>
              <a:rPr lang="pl-PL" sz="2800" dirty="0" smtClean="0"/>
              <a:t> </a:t>
            </a:r>
            <a:r>
              <a:rPr lang="pl-PL" sz="2800" dirty="0" err="1" smtClean="0"/>
              <a:t>is</a:t>
            </a:r>
            <a:r>
              <a:rPr lang="pl-PL" sz="2800" dirty="0" smtClean="0"/>
              <a:t> central to the </a:t>
            </a:r>
            <a:r>
              <a:rPr lang="pl-PL" sz="2800" dirty="0" err="1" smtClean="0"/>
              <a:t>process</a:t>
            </a:r>
            <a:endParaRPr lang="pl-PL" sz="2800" dirty="0" smtClean="0"/>
          </a:p>
          <a:p>
            <a:pPr lvl="1"/>
            <a:r>
              <a:rPr lang="pl-PL" sz="2400" dirty="0" err="1" smtClean="0"/>
              <a:t>medical</a:t>
            </a:r>
            <a:r>
              <a:rPr lang="pl-PL" sz="2400" dirty="0" smtClean="0"/>
              <a:t> and </a:t>
            </a:r>
            <a:r>
              <a:rPr lang="pl-PL" sz="2400" dirty="0" err="1" smtClean="0"/>
              <a:t>insurance</a:t>
            </a:r>
            <a:r>
              <a:rPr lang="pl-PL" sz="2400" dirty="0" smtClean="0"/>
              <a:t> </a:t>
            </a:r>
            <a:r>
              <a:rPr lang="pl-PL" sz="2400" dirty="0" err="1" smtClean="0"/>
              <a:t>benefits</a:t>
            </a:r>
            <a:endParaRPr lang="pl-PL" sz="2400" dirty="0" smtClean="0"/>
          </a:p>
          <a:p>
            <a:pPr lvl="1"/>
            <a:r>
              <a:rPr lang="pl-PL" sz="2400" dirty="0" smtClean="0"/>
              <a:t>fraud </a:t>
            </a:r>
            <a:r>
              <a:rPr lang="pl-PL" sz="2400" dirty="0" err="1" smtClean="0"/>
              <a:t>detection</a:t>
            </a:r>
            <a:endParaRPr lang="pl-PL" sz="2400" dirty="0" smtClean="0"/>
          </a:p>
          <a:p>
            <a:pPr lvl="1"/>
            <a:r>
              <a:rPr lang="pl-PL" sz="2400" dirty="0" smtClean="0"/>
              <a:t>…</a:t>
            </a:r>
          </a:p>
          <a:p>
            <a:r>
              <a:rPr lang="pl-PL" sz="2800" dirty="0" smtClean="0"/>
              <a:t>Application-</a:t>
            </a:r>
            <a:r>
              <a:rPr lang="pl-PL" sz="2800" dirty="0" err="1" smtClean="0"/>
              <a:t>centric</a:t>
            </a:r>
            <a:r>
              <a:rPr lang="pl-PL" sz="2800" dirty="0" smtClean="0"/>
              <a:t> – </a:t>
            </a:r>
            <a:r>
              <a:rPr lang="pl-PL" sz="2800" dirty="0" err="1" smtClean="0"/>
              <a:t>monitors</a:t>
            </a:r>
            <a:r>
              <a:rPr lang="pl-PL" sz="2800" dirty="0" smtClean="0"/>
              <a:t> </a:t>
            </a:r>
            <a:r>
              <a:rPr lang="pl-PL" sz="2800" dirty="0" err="1" smtClean="0"/>
              <a:t>integrations</a:t>
            </a:r>
            <a:r>
              <a:rPr lang="pl-PL" sz="2800" dirty="0" smtClean="0"/>
              <a:t> </a:t>
            </a:r>
            <a:r>
              <a:rPr lang="pl-PL" sz="2800" dirty="0" err="1" smtClean="0"/>
              <a:t>between</a:t>
            </a:r>
            <a:r>
              <a:rPr lang="pl-PL" sz="2800" dirty="0" smtClean="0"/>
              <a:t> </a:t>
            </a:r>
            <a:r>
              <a:rPr lang="pl-PL" sz="2800" dirty="0" err="1" smtClean="0"/>
              <a:t>various</a:t>
            </a:r>
            <a:r>
              <a:rPr lang="pl-PL" sz="2800" dirty="0" smtClean="0"/>
              <a:t> </a:t>
            </a:r>
            <a:r>
              <a:rPr lang="pl-PL" sz="2800" dirty="0" err="1" smtClean="0"/>
              <a:t>applications</a:t>
            </a:r>
            <a:r>
              <a:rPr lang="pl-PL" sz="2800" dirty="0" smtClean="0"/>
              <a:t>, controls timing </a:t>
            </a:r>
            <a:r>
              <a:rPr lang="pl-PL" sz="2800" dirty="0" err="1" smtClean="0"/>
              <a:t>cycles</a:t>
            </a:r>
            <a:r>
              <a:rPr lang="pl-PL" sz="2800" dirty="0" smtClean="0"/>
              <a:t> and </a:t>
            </a:r>
            <a:r>
              <a:rPr lang="pl-PL" sz="2800" dirty="0" err="1" smtClean="0"/>
              <a:t>content</a:t>
            </a:r>
            <a:r>
              <a:rPr lang="pl-PL" sz="2800" dirty="0" smtClean="0"/>
              <a:t> of </a:t>
            </a:r>
            <a:r>
              <a:rPr lang="pl-PL" sz="2800" dirty="0" err="1" smtClean="0"/>
              <a:t>transferred</a:t>
            </a:r>
            <a:r>
              <a:rPr lang="pl-PL" sz="2800" dirty="0" smtClean="0"/>
              <a:t> data</a:t>
            </a:r>
          </a:p>
          <a:p>
            <a:pPr lvl="1"/>
            <a:r>
              <a:rPr lang="pl-PL" sz="2400" dirty="0" err="1" smtClean="0"/>
              <a:t>e.g</a:t>
            </a:r>
            <a:r>
              <a:rPr lang="pl-PL" sz="2400" dirty="0" smtClean="0"/>
              <a:t>. </a:t>
            </a:r>
            <a:r>
              <a:rPr lang="pl-PL" sz="2400" dirty="0" err="1" smtClean="0"/>
              <a:t>integration</a:t>
            </a:r>
            <a:r>
              <a:rPr lang="pl-PL" sz="2400" dirty="0" smtClean="0"/>
              <a:t> of CRM, ERP and </a:t>
            </a:r>
            <a:r>
              <a:rPr lang="pl-PL" sz="2400" dirty="0" err="1" smtClean="0"/>
              <a:t>supply</a:t>
            </a:r>
            <a:r>
              <a:rPr lang="pl-PL" sz="2400" dirty="0" smtClean="0"/>
              <a:t> </a:t>
            </a:r>
            <a:r>
              <a:rPr lang="pl-PL" sz="2400" dirty="0" err="1" smtClean="0"/>
              <a:t>chain</a:t>
            </a:r>
            <a:r>
              <a:rPr lang="pl-PL" sz="2400" dirty="0" smtClean="0"/>
              <a:t> </a:t>
            </a:r>
            <a:r>
              <a:rPr lang="pl-PL" sz="2400" dirty="0" err="1" smtClean="0"/>
              <a:t>systems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9450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 smtClean="0"/>
              <a:t>modeling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0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analysis</a:t>
            </a:r>
            <a:r>
              <a:rPr lang="pl-PL" dirty="0" smtClean="0"/>
              <a:t> and design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Identification</a:t>
            </a:r>
            <a:r>
              <a:rPr lang="pl-PL" sz="2800" dirty="0" smtClean="0"/>
              <a:t> of the </a:t>
            </a:r>
            <a:r>
              <a:rPr lang="pl-PL" sz="2800" dirty="0" err="1" smtClean="0"/>
              <a:t>process</a:t>
            </a:r>
            <a:endParaRPr lang="pl-PL" sz="2800" dirty="0" smtClean="0"/>
          </a:p>
          <a:p>
            <a:pPr lvl="1"/>
            <a:r>
              <a:rPr lang="pl-PL" sz="2400" dirty="0" err="1" smtClean="0"/>
              <a:t>borders</a:t>
            </a:r>
            <a:r>
              <a:rPr lang="pl-PL" sz="2400" dirty="0" smtClean="0"/>
              <a:t>, </a:t>
            </a:r>
            <a:r>
              <a:rPr lang="pl-PL" sz="2400" dirty="0" err="1" smtClean="0"/>
              <a:t>current</a:t>
            </a:r>
            <a:r>
              <a:rPr lang="pl-PL" sz="2400" dirty="0" smtClean="0"/>
              <a:t> </a:t>
            </a:r>
            <a:r>
              <a:rPr lang="pl-PL" sz="2400" dirty="0" err="1" smtClean="0"/>
              <a:t>goals</a:t>
            </a:r>
            <a:endParaRPr lang="pl-PL" sz="2400" dirty="0" smtClean="0"/>
          </a:p>
          <a:p>
            <a:pPr lvl="1"/>
            <a:r>
              <a:rPr lang="pl-PL" sz="2400" dirty="0" err="1" smtClean="0"/>
              <a:t>goals</a:t>
            </a:r>
            <a:r>
              <a:rPr lang="pl-PL" sz="2400" dirty="0" smtClean="0"/>
              <a:t> of the </a:t>
            </a:r>
            <a:r>
              <a:rPr lang="pl-PL" sz="2400" dirty="0" err="1" smtClean="0"/>
              <a:t>redesigned</a:t>
            </a:r>
            <a:r>
              <a:rPr lang="pl-PL" sz="2400" dirty="0" smtClean="0"/>
              <a:t> </a:t>
            </a:r>
            <a:r>
              <a:rPr lang="pl-PL" sz="2400" dirty="0" err="1" smtClean="0"/>
              <a:t>process</a:t>
            </a:r>
            <a:endParaRPr lang="pl-PL" sz="2400" dirty="0" smtClean="0"/>
          </a:p>
          <a:p>
            <a:r>
              <a:rPr lang="pl-PL" sz="2800" dirty="0" err="1" smtClean="0"/>
              <a:t>Understanding</a:t>
            </a:r>
            <a:r>
              <a:rPr lang="pl-PL" sz="2800" dirty="0" smtClean="0"/>
              <a:t> the </a:t>
            </a:r>
            <a:r>
              <a:rPr lang="pl-PL" sz="2800" dirty="0" err="1" smtClean="0"/>
              <a:t>process</a:t>
            </a:r>
            <a:endParaRPr lang="pl-PL" sz="2800" dirty="0" smtClean="0"/>
          </a:p>
          <a:p>
            <a:r>
              <a:rPr lang="pl-PL" sz="2800" dirty="0" smtClean="0"/>
              <a:t>Design of the </a:t>
            </a:r>
            <a:r>
              <a:rPr lang="pl-PL" sz="2800" dirty="0" err="1" smtClean="0"/>
              <a:t>new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endParaRPr lang="pl-PL" sz="2800" dirty="0" smtClean="0"/>
          </a:p>
          <a:p>
            <a:pPr lvl="1"/>
            <a:r>
              <a:rPr lang="pl-PL" sz="2400" dirty="0" err="1" smtClean="0"/>
              <a:t>improvement</a:t>
            </a:r>
            <a:r>
              <a:rPr lang="pl-PL" sz="2400" dirty="0" smtClean="0"/>
              <a:t> on the </a:t>
            </a:r>
            <a:r>
              <a:rPr lang="pl-PL" sz="2400" dirty="0" err="1" smtClean="0"/>
              <a:t>current</a:t>
            </a:r>
            <a:r>
              <a:rPr lang="pl-PL" sz="2400" dirty="0" smtClean="0"/>
              <a:t> one</a:t>
            </a:r>
          </a:p>
          <a:p>
            <a:r>
              <a:rPr lang="pl-PL" sz="2800" dirty="0" smtClean="0"/>
              <a:t>Design of </a:t>
            </a:r>
            <a:r>
              <a:rPr lang="pl-PL" sz="2800" dirty="0" err="1" smtClean="0"/>
              <a:t>use</a:t>
            </a:r>
            <a:r>
              <a:rPr lang="pl-PL" sz="2800" dirty="0" smtClean="0"/>
              <a:t> </a:t>
            </a:r>
            <a:r>
              <a:rPr lang="pl-PL" sz="2800" dirty="0" err="1" smtClean="0"/>
              <a:t>cases</a:t>
            </a:r>
            <a:r>
              <a:rPr lang="pl-PL" sz="2800" dirty="0" smtClean="0"/>
              <a:t> and services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08449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modeling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Communication-based</a:t>
            </a:r>
            <a:r>
              <a:rPr lang="pl-PL" sz="2800" dirty="0" smtClean="0"/>
              <a:t> </a:t>
            </a:r>
            <a:r>
              <a:rPr lang="pl-PL" sz="2800" dirty="0" err="1" smtClean="0"/>
              <a:t>modeling</a:t>
            </a:r>
            <a:endParaRPr lang="pl-PL" sz="2800" dirty="0" smtClean="0"/>
          </a:p>
          <a:p>
            <a:pPr lvl="1"/>
            <a:r>
              <a:rPr lang="pl-PL" sz="2400" dirty="0" err="1" smtClean="0"/>
              <a:t>communication</a:t>
            </a:r>
            <a:r>
              <a:rPr lang="pl-PL" sz="2400" dirty="0" smtClean="0"/>
              <a:t> </a:t>
            </a:r>
            <a:r>
              <a:rPr lang="pl-PL" sz="2400" dirty="0" err="1" smtClean="0"/>
              <a:t>between</a:t>
            </a:r>
            <a:r>
              <a:rPr lang="pl-PL" sz="2400" dirty="0" smtClean="0"/>
              <a:t> </a:t>
            </a:r>
            <a:r>
              <a:rPr lang="pl-PL" sz="2400" dirty="0" err="1" smtClean="0"/>
              <a:t>participants</a:t>
            </a:r>
            <a:r>
              <a:rPr lang="pl-PL" sz="2400" dirty="0" smtClean="0"/>
              <a:t> </a:t>
            </a:r>
            <a:r>
              <a:rPr lang="pl-PL" sz="2400" dirty="0" err="1" smtClean="0"/>
              <a:t>is</a:t>
            </a:r>
            <a:r>
              <a:rPr lang="pl-PL" sz="2400" dirty="0" smtClean="0"/>
              <a:t> the </a:t>
            </a:r>
            <a:r>
              <a:rPr lang="pl-PL" sz="2400" dirty="0" err="1" smtClean="0"/>
              <a:t>basic</a:t>
            </a:r>
            <a:r>
              <a:rPr lang="pl-PL" sz="2400" dirty="0" smtClean="0"/>
              <a:t> driver of the </a:t>
            </a:r>
            <a:r>
              <a:rPr lang="pl-PL" sz="2400" dirty="0" err="1" smtClean="0"/>
              <a:t>process</a:t>
            </a:r>
            <a:endParaRPr lang="pl-PL" sz="2400" dirty="0" smtClean="0"/>
          </a:p>
          <a:p>
            <a:pPr lvl="1"/>
            <a:r>
              <a:rPr lang="pl-PL" sz="2400" dirty="0" err="1" smtClean="0"/>
              <a:t>process</a:t>
            </a:r>
            <a:r>
              <a:rPr lang="pl-PL" sz="2400" dirty="0" smtClean="0"/>
              <a:t> </a:t>
            </a:r>
            <a:r>
              <a:rPr lang="pl-PL" sz="2400" dirty="0" err="1" smtClean="0"/>
              <a:t>is</a:t>
            </a:r>
            <a:r>
              <a:rPr lang="pl-PL" sz="2400" dirty="0" smtClean="0"/>
              <a:t> </a:t>
            </a:r>
            <a:r>
              <a:rPr lang="pl-PL" sz="2400" dirty="0" err="1" smtClean="0"/>
              <a:t>seen</a:t>
            </a:r>
            <a:r>
              <a:rPr lang="pl-PL" sz="2400" dirty="0" smtClean="0"/>
              <a:t> as a </a:t>
            </a:r>
            <a:r>
              <a:rPr lang="pl-PL" sz="2400" dirty="0" err="1" smtClean="0"/>
              <a:t>conversation</a:t>
            </a:r>
            <a:endParaRPr lang="pl-PL" sz="2400" dirty="0" smtClean="0"/>
          </a:p>
          <a:p>
            <a:pPr lvl="2"/>
            <a:r>
              <a:rPr lang="pl-PL" sz="2400" dirty="0" err="1" smtClean="0"/>
              <a:t>conversation</a:t>
            </a:r>
            <a:r>
              <a:rPr lang="pl-PL" sz="2400" dirty="0" smtClean="0"/>
              <a:t> in order to </a:t>
            </a:r>
            <a:r>
              <a:rPr lang="pl-PL" sz="2400" dirty="0" err="1" smtClean="0"/>
              <a:t>take</a:t>
            </a:r>
            <a:r>
              <a:rPr lang="pl-PL" sz="2400" dirty="0" smtClean="0"/>
              <a:t> </a:t>
            </a:r>
            <a:r>
              <a:rPr lang="pl-PL" sz="2400" dirty="0" err="1" smtClean="0"/>
              <a:t>action</a:t>
            </a:r>
            <a:endParaRPr lang="pl-PL" sz="2400" dirty="0" smtClean="0"/>
          </a:p>
          <a:p>
            <a:pPr lvl="2"/>
            <a:r>
              <a:rPr lang="pl-PL" sz="2400" dirty="0" err="1" smtClean="0"/>
              <a:t>conversation</a:t>
            </a:r>
            <a:r>
              <a:rPr lang="pl-PL" sz="2400" dirty="0" smtClean="0"/>
              <a:t> in order to </a:t>
            </a:r>
            <a:r>
              <a:rPr lang="pl-PL" sz="2400" dirty="0" err="1" smtClean="0"/>
              <a:t>determine</a:t>
            </a:r>
            <a:r>
              <a:rPr lang="pl-PL" sz="2400" dirty="0" smtClean="0"/>
              <a:t> </a:t>
            </a:r>
            <a:r>
              <a:rPr lang="pl-PL" sz="2400" dirty="0" err="1" smtClean="0"/>
              <a:t>possibilities</a:t>
            </a:r>
            <a:endParaRPr lang="pl-PL" sz="2400" dirty="0" smtClean="0"/>
          </a:p>
          <a:p>
            <a:pPr lvl="2"/>
            <a:r>
              <a:rPr lang="pl-PL" sz="2400" dirty="0" smtClean="0"/>
              <a:t>…</a:t>
            </a:r>
          </a:p>
          <a:p>
            <a:pPr lvl="1"/>
            <a:r>
              <a:rPr lang="pl-PL" sz="2400" dirty="0" smtClean="0"/>
              <a:t>we model </a:t>
            </a:r>
            <a:r>
              <a:rPr lang="pl-PL" sz="2400" dirty="0" err="1" smtClean="0"/>
              <a:t>paths</a:t>
            </a:r>
            <a:r>
              <a:rPr lang="pl-PL" sz="2400" dirty="0" smtClean="0"/>
              <a:t> of </a:t>
            </a:r>
            <a:r>
              <a:rPr lang="pl-PL" sz="2400" dirty="0" err="1" smtClean="0"/>
              <a:t>those</a:t>
            </a:r>
            <a:r>
              <a:rPr lang="pl-PL" sz="2400" dirty="0" smtClean="0"/>
              <a:t> </a:t>
            </a:r>
            <a:r>
              <a:rPr lang="pl-PL" sz="2400" dirty="0" err="1" smtClean="0"/>
              <a:t>conversations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6959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modeling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Activity-</a:t>
            </a:r>
            <a:r>
              <a:rPr lang="pl-PL" sz="3200" dirty="0" err="1" smtClean="0"/>
              <a:t>based</a:t>
            </a:r>
            <a:r>
              <a:rPr lang="pl-PL" sz="3200" dirty="0" smtClean="0"/>
              <a:t> </a:t>
            </a:r>
            <a:r>
              <a:rPr lang="pl-PL" sz="3200" dirty="0" err="1" smtClean="0"/>
              <a:t>modeling</a:t>
            </a:r>
            <a:endParaRPr lang="pl-PL" sz="3200" dirty="0" smtClean="0"/>
          </a:p>
          <a:p>
            <a:pPr lvl="1"/>
            <a:r>
              <a:rPr lang="pl-PL" sz="2800" dirty="0" err="1" smtClean="0"/>
              <a:t>dependencies</a:t>
            </a:r>
            <a:r>
              <a:rPr lang="pl-PL" sz="2800" dirty="0" smtClean="0"/>
              <a:t> </a:t>
            </a:r>
            <a:r>
              <a:rPr lang="pl-PL" sz="2800" dirty="0" err="1" smtClean="0"/>
              <a:t>between</a:t>
            </a:r>
            <a:r>
              <a:rPr lang="pl-PL" sz="2800" dirty="0" smtClean="0"/>
              <a:t> </a:t>
            </a:r>
            <a:r>
              <a:rPr lang="pl-PL" sz="2800" dirty="0" err="1" smtClean="0"/>
              <a:t>activities</a:t>
            </a:r>
            <a:r>
              <a:rPr lang="pl-PL" sz="2800" dirty="0" smtClean="0"/>
              <a:t> </a:t>
            </a:r>
            <a:r>
              <a:rPr lang="pl-PL" sz="2800" dirty="0" err="1" smtClean="0"/>
              <a:t>are</a:t>
            </a:r>
            <a:r>
              <a:rPr lang="pl-PL" sz="2800" dirty="0" smtClean="0"/>
              <a:t> the </a:t>
            </a:r>
            <a:r>
              <a:rPr lang="pl-PL" sz="2800" dirty="0" err="1" smtClean="0"/>
              <a:t>basic</a:t>
            </a:r>
            <a:r>
              <a:rPr lang="pl-PL" sz="2800" dirty="0" smtClean="0"/>
              <a:t> driver of the </a:t>
            </a:r>
            <a:r>
              <a:rPr lang="pl-PL" sz="2800" dirty="0" err="1" smtClean="0"/>
              <a:t>process</a:t>
            </a:r>
            <a:endParaRPr lang="pl-PL" sz="2800" dirty="0" smtClean="0"/>
          </a:p>
          <a:p>
            <a:pPr lvl="1"/>
            <a:r>
              <a:rPr lang="pl-PL" sz="2800" dirty="0" smtClean="0"/>
              <a:t>most </a:t>
            </a:r>
            <a:r>
              <a:rPr lang="pl-PL" sz="2800" dirty="0" err="1" smtClean="0"/>
              <a:t>common</a:t>
            </a:r>
            <a:r>
              <a:rPr lang="pl-PL" sz="2800" dirty="0" smtClean="0"/>
              <a:t> </a:t>
            </a:r>
            <a:r>
              <a:rPr lang="pl-PL" sz="2800" dirty="0" err="1" smtClean="0"/>
              <a:t>approach</a:t>
            </a:r>
            <a:r>
              <a:rPr lang="pl-PL" sz="2800" dirty="0" smtClean="0"/>
              <a:t>, </a:t>
            </a:r>
            <a:r>
              <a:rPr lang="pl-PL" sz="2800" dirty="0" err="1" smtClean="0"/>
              <a:t>supported</a:t>
            </a:r>
            <a:r>
              <a:rPr lang="pl-PL" sz="2800" dirty="0" smtClean="0"/>
              <a:t> by </a:t>
            </a:r>
            <a:r>
              <a:rPr lang="pl-PL" sz="2800" dirty="0" err="1" smtClean="0"/>
              <a:t>majority</a:t>
            </a:r>
            <a:r>
              <a:rPr lang="pl-PL" sz="2800" dirty="0" smtClean="0"/>
              <a:t> of </a:t>
            </a:r>
            <a:r>
              <a:rPr lang="pl-PL" sz="2800" dirty="0" err="1" smtClean="0"/>
              <a:t>tools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4695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Modeling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3200" dirty="0" err="1" smtClean="0"/>
              <a:t>functional</a:t>
            </a:r>
            <a:r>
              <a:rPr lang="pl-PL" sz="3200" dirty="0" smtClean="0"/>
              <a:t> </a:t>
            </a:r>
            <a:r>
              <a:rPr lang="pl-PL" sz="3200" dirty="0" err="1" smtClean="0"/>
              <a:t>view</a:t>
            </a:r>
            <a:endParaRPr lang="pl-PL" sz="3200" dirty="0" smtClean="0"/>
          </a:p>
          <a:p>
            <a:pPr lvl="1"/>
            <a:r>
              <a:rPr lang="pl-PL" sz="2600" dirty="0" err="1" smtClean="0"/>
              <a:t>what</a:t>
            </a:r>
            <a:r>
              <a:rPr lang="pl-PL" sz="2600" dirty="0" smtClean="0"/>
              <a:t> we </a:t>
            </a:r>
            <a:r>
              <a:rPr lang="pl-PL" sz="2600" dirty="0" err="1" smtClean="0"/>
              <a:t>are</a:t>
            </a:r>
            <a:r>
              <a:rPr lang="pl-PL" sz="2600" dirty="0" smtClean="0"/>
              <a:t> </a:t>
            </a:r>
            <a:r>
              <a:rPr lang="pl-PL" sz="2600" dirty="0" err="1" smtClean="0"/>
              <a:t>supposed</a:t>
            </a:r>
            <a:r>
              <a:rPr lang="pl-PL" sz="2600" dirty="0" smtClean="0"/>
              <a:t> to </a:t>
            </a:r>
            <a:r>
              <a:rPr lang="pl-PL" sz="2600" dirty="0" err="1" smtClean="0"/>
              <a:t>achieve</a:t>
            </a:r>
            <a:endParaRPr lang="pl-PL" sz="2600" dirty="0" smtClean="0"/>
          </a:p>
          <a:p>
            <a:r>
              <a:rPr lang="pl-PL" sz="2800" dirty="0" err="1" smtClean="0"/>
              <a:t>information</a:t>
            </a:r>
            <a:r>
              <a:rPr lang="pl-PL" sz="2800" dirty="0" smtClean="0"/>
              <a:t> </a:t>
            </a:r>
            <a:r>
              <a:rPr lang="pl-PL" sz="2800" dirty="0" err="1" smtClean="0"/>
              <a:t>view</a:t>
            </a:r>
            <a:endParaRPr lang="pl-PL" sz="2800" dirty="0" smtClean="0"/>
          </a:p>
          <a:p>
            <a:pPr lvl="1"/>
            <a:r>
              <a:rPr lang="pl-PL" sz="2600" dirty="0" err="1" smtClean="0"/>
              <a:t>what</a:t>
            </a:r>
            <a:r>
              <a:rPr lang="pl-PL" sz="2600" dirty="0" smtClean="0"/>
              <a:t> </a:t>
            </a:r>
            <a:r>
              <a:rPr lang="pl-PL" sz="2600" dirty="0" err="1" smtClean="0"/>
              <a:t>information</a:t>
            </a:r>
            <a:r>
              <a:rPr lang="pl-PL" sz="2600" dirty="0" smtClean="0"/>
              <a:t> </a:t>
            </a:r>
            <a:r>
              <a:rPr lang="pl-PL" sz="2600" dirty="0" err="1" smtClean="0"/>
              <a:t>is</a:t>
            </a:r>
            <a:r>
              <a:rPr lang="pl-PL" sz="2600" dirty="0" smtClean="0"/>
              <a:t> </a:t>
            </a:r>
            <a:r>
              <a:rPr lang="pl-PL" sz="2600" dirty="0" err="1" smtClean="0"/>
              <a:t>necessary</a:t>
            </a:r>
            <a:endParaRPr lang="pl-PL" sz="2600" dirty="0" smtClean="0"/>
          </a:p>
          <a:p>
            <a:r>
              <a:rPr lang="pl-PL" sz="2800" dirty="0" err="1" smtClean="0"/>
              <a:t>behavioral</a:t>
            </a:r>
            <a:r>
              <a:rPr lang="pl-PL" sz="2800" dirty="0" smtClean="0"/>
              <a:t> </a:t>
            </a:r>
            <a:r>
              <a:rPr lang="pl-PL" sz="2800" dirty="0" err="1" smtClean="0"/>
              <a:t>view</a:t>
            </a:r>
            <a:endParaRPr lang="pl-PL" sz="2800" dirty="0" smtClean="0"/>
          </a:p>
          <a:p>
            <a:pPr lvl="1"/>
            <a:r>
              <a:rPr lang="pl-PL" sz="2600" dirty="0" err="1" smtClean="0"/>
              <a:t>when</a:t>
            </a:r>
            <a:r>
              <a:rPr lang="pl-PL" sz="2600" dirty="0" smtClean="0"/>
              <a:t> the </a:t>
            </a:r>
            <a:r>
              <a:rPr lang="pl-PL" sz="2600" dirty="0" err="1" smtClean="0"/>
              <a:t>actions</a:t>
            </a:r>
            <a:r>
              <a:rPr lang="pl-PL" sz="2600" dirty="0" smtClean="0"/>
              <a:t> </a:t>
            </a:r>
            <a:r>
              <a:rPr lang="pl-PL" sz="2600" dirty="0" err="1" smtClean="0"/>
              <a:t>should</a:t>
            </a:r>
            <a:r>
              <a:rPr lang="pl-PL" sz="2600" dirty="0" smtClean="0"/>
              <a:t> be </a:t>
            </a:r>
            <a:r>
              <a:rPr lang="pl-PL" sz="2600" dirty="0" err="1" smtClean="0"/>
              <a:t>taken</a:t>
            </a:r>
            <a:endParaRPr lang="pl-PL" sz="2600" dirty="0" smtClean="0"/>
          </a:p>
          <a:p>
            <a:pPr lvl="2"/>
            <a:r>
              <a:rPr lang="pl-PL" sz="2401" dirty="0" err="1" smtClean="0"/>
              <a:t>control</a:t>
            </a:r>
            <a:r>
              <a:rPr lang="pl-PL" sz="2401" dirty="0" smtClean="0"/>
              <a:t> </a:t>
            </a:r>
            <a:r>
              <a:rPr lang="pl-PL" sz="2401" dirty="0" err="1" smtClean="0"/>
              <a:t>flow</a:t>
            </a:r>
            <a:endParaRPr lang="pl-PL" sz="2401" dirty="0" smtClean="0"/>
          </a:p>
          <a:p>
            <a:pPr lvl="2"/>
            <a:r>
              <a:rPr lang="pl-PL" sz="2401" dirty="0" err="1" smtClean="0"/>
              <a:t>time</a:t>
            </a:r>
            <a:r>
              <a:rPr lang="pl-PL" sz="2401" dirty="0" smtClean="0"/>
              <a:t> </a:t>
            </a:r>
            <a:r>
              <a:rPr lang="pl-PL" sz="2401" dirty="0" err="1" smtClean="0"/>
              <a:t>constraints</a:t>
            </a:r>
            <a:endParaRPr lang="pl-PL" sz="2401" dirty="0"/>
          </a:p>
        </p:txBody>
      </p:sp>
    </p:spTree>
    <p:extLst>
      <p:ext uri="{BB962C8B-B14F-4D97-AF65-F5344CB8AC3E}">
        <p14:creationId xmlns:p14="http://schemas.microsoft.com/office/powerpoint/2010/main" val="85208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Modeling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800" dirty="0" err="1" smtClean="0"/>
              <a:t>Operational</a:t>
            </a:r>
            <a:r>
              <a:rPr lang="pl-PL" sz="2800" dirty="0" smtClean="0"/>
              <a:t> </a:t>
            </a:r>
            <a:r>
              <a:rPr lang="pl-PL" sz="2800" dirty="0" err="1" smtClean="0"/>
              <a:t>view</a:t>
            </a:r>
            <a:endParaRPr lang="pl-PL" sz="2800" dirty="0" smtClean="0"/>
          </a:p>
          <a:p>
            <a:pPr lvl="1"/>
            <a:r>
              <a:rPr lang="pl-PL" sz="2400" dirty="0" err="1" smtClean="0"/>
              <a:t>how</a:t>
            </a:r>
            <a:r>
              <a:rPr lang="pl-PL" sz="2400" dirty="0" smtClean="0"/>
              <a:t> we </a:t>
            </a:r>
            <a:r>
              <a:rPr lang="pl-PL" sz="2400" dirty="0" err="1" smtClean="0"/>
              <a:t>are</a:t>
            </a:r>
            <a:r>
              <a:rPr lang="pl-PL" sz="2400" dirty="0" smtClean="0"/>
              <a:t> </a:t>
            </a:r>
            <a:r>
              <a:rPr lang="pl-PL" sz="2400" dirty="0" err="1" smtClean="0"/>
              <a:t>supposed</a:t>
            </a:r>
            <a:r>
              <a:rPr lang="pl-PL" sz="2400" dirty="0" smtClean="0"/>
              <a:t> to do </a:t>
            </a:r>
            <a:r>
              <a:rPr lang="pl-PL" sz="2400" dirty="0" err="1" smtClean="0"/>
              <a:t>things</a:t>
            </a:r>
            <a:r>
              <a:rPr lang="pl-PL" sz="2400" dirty="0" smtClean="0"/>
              <a:t>?</a:t>
            </a:r>
          </a:p>
          <a:p>
            <a:r>
              <a:rPr lang="pl-PL" sz="2800" dirty="0" err="1" smtClean="0"/>
              <a:t>Organizational</a:t>
            </a:r>
            <a:r>
              <a:rPr lang="pl-PL" sz="2800" dirty="0" smtClean="0"/>
              <a:t> </a:t>
            </a:r>
            <a:r>
              <a:rPr lang="pl-PL" sz="2800" dirty="0" err="1" smtClean="0"/>
              <a:t>view</a:t>
            </a:r>
            <a:endParaRPr lang="pl-PL" sz="2800" dirty="0" smtClean="0"/>
          </a:p>
          <a:p>
            <a:pPr lvl="1"/>
            <a:r>
              <a:rPr lang="pl-PL" sz="2400" dirty="0" err="1" smtClean="0"/>
              <a:t>who</a:t>
            </a:r>
            <a:r>
              <a:rPr lang="pl-PL" sz="2400" dirty="0" smtClean="0"/>
              <a:t> </a:t>
            </a:r>
            <a:r>
              <a:rPr lang="pl-PL" sz="2400" dirty="0" err="1" smtClean="0"/>
              <a:t>is</a:t>
            </a:r>
            <a:r>
              <a:rPr lang="pl-PL" sz="2400" dirty="0" smtClean="0"/>
              <a:t> </a:t>
            </a:r>
            <a:r>
              <a:rPr lang="pl-PL" sz="2400" dirty="0" err="1" smtClean="0"/>
              <a:t>supposed</a:t>
            </a:r>
            <a:r>
              <a:rPr lang="pl-PL" sz="2400" dirty="0" smtClean="0"/>
              <a:t> to do </a:t>
            </a:r>
            <a:r>
              <a:rPr lang="pl-PL" sz="2400" dirty="0" err="1" smtClean="0"/>
              <a:t>them</a:t>
            </a:r>
            <a:r>
              <a:rPr lang="pl-PL" sz="2400" dirty="0" smtClean="0"/>
              <a:t>?</a:t>
            </a:r>
          </a:p>
          <a:p>
            <a:r>
              <a:rPr lang="pl-PL" sz="2800" dirty="0" smtClean="0"/>
              <a:t>Security </a:t>
            </a:r>
            <a:r>
              <a:rPr lang="pl-PL" sz="2800" dirty="0" err="1" smtClean="0"/>
              <a:t>view</a:t>
            </a:r>
            <a:endParaRPr lang="pl-PL" sz="2800" dirty="0" smtClean="0"/>
          </a:p>
          <a:p>
            <a:pPr lvl="1"/>
            <a:r>
              <a:rPr lang="pl-PL" sz="2600" dirty="0" err="1" smtClean="0"/>
              <a:t>who</a:t>
            </a:r>
            <a:r>
              <a:rPr lang="pl-PL" sz="2600" dirty="0" smtClean="0"/>
              <a:t> </a:t>
            </a:r>
            <a:r>
              <a:rPr lang="pl-PL" sz="2600" dirty="0" err="1" smtClean="0"/>
              <a:t>has</a:t>
            </a:r>
            <a:r>
              <a:rPr lang="pl-PL" sz="2600" dirty="0" smtClean="0"/>
              <a:t> the </a:t>
            </a:r>
            <a:r>
              <a:rPr lang="pl-PL" sz="2600" dirty="0" err="1" smtClean="0"/>
              <a:t>appropriate</a:t>
            </a:r>
            <a:r>
              <a:rPr lang="pl-PL" sz="2600" dirty="0" smtClean="0"/>
              <a:t> </a:t>
            </a:r>
            <a:r>
              <a:rPr lang="pl-PL" sz="2600" dirty="0" err="1" smtClean="0"/>
              <a:t>authorization</a:t>
            </a:r>
            <a:r>
              <a:rPr lang="pl-PL" sz="2600" dirty="0" smtClean="0"/>
              <a:t>?</a:t>
            </a:r>
          </a:p>
          <a:p>
            <a:r>
              <a:rPr lang="pl-PL" sz="2800" dirty="0" err="1" smtClean="0"/>
              <a:t>causal</a:t>
            </a:r>
            <a:r>
              <a:rPr lang="pl-PL" sz="2800" dirty="0" smtClean="0"/>
              <a:t> </a:t>
            </a:r>
            <a:r>
              <a:rPr lang="pl-PL" sz="2800" dirty="0" err="1" smtClean="0"/>
              <a:t>view</a:t>
            </a:r>
            <a:endParaRPr lang="pl-PL" sz="2800" dirty="0" smtClean="0"/>
          </a:p>
          <a:p>
            <a:pPr lvl="1"/>
            <a:r>
              <a:rPr lang="pl-PL" sz="2600" dirty="0" err="1" smtClean="0"/>
              <a:t>is</a:t>
            </a:r>
            <a:r>
              <a:rPr lang="pl-PL" sz="2600" dirty="0" smtClean="0"/>
              <a:t> the model </a:t>
            </a:r>
            <a:r>
              <a:rPr lang="pl-PL" sz="2600" dirty="0" err="1" smtClean="0"/>
              <a:t>compatible</a:t>
            </a:r>
            <a:r>
              <a:rPr lang="pl-PL" sz="2600" dirty="0" smtClean="0"/>
              <a:t> with </a:t>
            </a:r>
            <a:r>
              <a:rPr lang="pl-PL" sz="2600" dirty="0" err="1" smtClean="0"/>
              <a:t>company</a:t>
            </a:r>
            <a:r>
              <a:rPr lang="pl-PL" sz="2600" dirty="0" smtClean="0"/>
              <a:t> policy and </a:t>
            </a:r>
            <a:r>
              <a:rPr lang="pl-PL" sz="2600" dirty="0" err="1" smtClean="0"/>
              <a:t>strategy</a:t>
            </a:r>
            <a:r>
              <a:rPr lang="pl-PL" sz="2600" dirty="0" smtClean="0"/>
              <a:t> 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1702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Scope</a:t>
            </a:r>
            <a:r>
              <a:rPr lang="pl-PL" sz="3600" dirty="0" smtClean="0"/>
              <a:t> of the </a:t>
            </a:r>
            <a:r>
              <a:rPr lang="pl-PL" sz="3600" dirty="0" err="1" smtClean="0"/>
              <a:t>course</a:t>
            </a:r>
            <a:r>
              <a:rPr lang="pl-PL" sz="3600" dirty="0" smtClean="0"/>
              <a:t> </a:t>
            </a:r>
            <a:endParaRPr lang="en-US" sz="3600" dirty="0" smtClean="0"/>
          </a:p>
          <a:p>
            <a:r>
              <a:rPr lang="pl-PL" sz="3600" dirty="0" smtClean="0"/>
              <a:t>Business </a:t>
            </a:r>
            <a:r>
              <a:rPr lang="pl-PL" sz="3600" dirty="0" err="1" smtClean="0"/>
              <a:t>processes</a:t>
            </a:r>
            <a:endParaRPr lang="pl-PL" sz="3600" dirty="0" smtClean="0"/>
          </a:p>
          <a:p>
            <a:r>
              <a:rPr lang="pl-PL" sz="3600" dirty="0" smtClean="0"/>
              <a:t>Business </a:t>
            </a:r>
            <a:r>
              <a:rPr lang="pl-PL" sz="3600" dirty="0" err="1" smtClean="0"/>
              <a:t>process</a:t>
            </a:r>
            <a:r>
              <a:rPr lang="pl-PL" sz="3600" dirty="0" smtClean="0"/>
              <a:t> </a:t>
            </a:r>
            <a:r>
              <a:rPr lang="pl-PL" sz="3600" dirty="0" err="1" smtClean="0"/>
              <a:t>modeling</a:t>
            </a:r>
            <a:endParaRPr lang="pl-PL" sz="3600" dirty="0" smtClean="0"/>
          </a:p>
          <a:p>
            <a:r>
              <a:rPr lang="pl-PL" sz="3600" dirty="0" err="1" smtClean="0"/>
              <a:t>Workflow</a:t>
            </a:r>
            <a:r>
              <a:rPr lang="pl-PL" sz="3600" dirty="0" smtClean="0"/>
              <a:t> </a:t>
            </a:r>
            <a:r>
              <a:rPr lang="pl-PL" sz="3600" dirty="0" err="1" smtClean="0"/>
              <a:t>systems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5998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Modeling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Historical</a:t>
            </a:r>
            <a:r>
              <a:rPr lang="pl-PL" sz="2800" dirty="0" smtClean="0"/>
              <a:t> </a:t>
            </a:r>
            <a:r>
              <a:rPr lang="pl-PL" sz="2800" dirty="0" err="1" smtClean="0"/>
              <a:t>view</a:t>
            </a:r>
            <a:endParaRPr lang="pl-PL" sz="2800" dirty="0" smtClean="0"/>
          </a:p>
          <a:p>
            <a:pPr lvl="1"/>
            <a:r>
              <a:rPr lang="pl-PL" sz="2400" dirty="0" err="1" smtClean="0"/>
              <a:t>what</a:t>
            </a:r>
            <a:r>
              <a:rPr lang="pl-PL" sz="2400" dirty="0" smtClean="0"/>
              <a:t> </a:t>
            </a:r>
            <a:r>
              <a:rPr lang="pl-PL" sz="2400" dirty="0" err="1" smtClean="0"/>
              <a:t>happened</a:t>
            </a:r>
            <a:r>
              <a:rPr lang="pl-PL" sz="2400" dirty="0" smtClean="0"/>
              <a:t> in the past in </a:t>
            </a:r>
            <a:r>
              <a:rPr lang="pl-PL" sz="2400" dirty="0" err="1" smtClean="0"/>
              <a:t>this</a:t>
            </a:r>
            <a:r>
              <a:rPr lang="pl-PL" sz="2400" dirty="0" smtClean="0"/>
              <a:t> </a:t>
            </a:r>
            <a:r>
              <a:rPr lang="pl-PL" sz="2400" dirty="0" err="1" smtClean="0"/>
              <a:t>process</a:t>
            </a:r>
            <a:r>
              <a:rPr lang="pl-PL" sz="2400" dirty="0" smtClean="0"/>
              <a:t>?</a:t>
            </a:r>
          </a:p>
          <a:p>
            <a:r>
              <a:rPr lang="pl-PL" sz="2800" dirty="0" err="1" smtClean="0"/>
              <a:t>Quality</a:t>
            </a:r>
            <a:r>
              <a:rPr lang="pl-PL" sz="2800" dirty="0" smtClean="0"/>
              <a:t> </a:t>
            </a:r>
            <a:r>
              <a:rPr lang="pl-PL" sz="2800" dirty="0" err="1" smtClean="0"/>
              <a:t>view</a:t>
            </a:r>
            <a:endParaRPr lang="pl-PL" sz="2800" dirty="0" smtClean="0"/>
          </a:p>
          <a:p>
            <a:pPr lvl="1"/>
            <a:r>
              <a:rPr lang="pl-PL" sz="2400" dirty="0" err="1" smtClean="0"/>
              <a:t>how</a:t>
            </a:r>
            <a:r>
              <a:rPr lang="pl-PL" sz="2400" dirty="0" smtClean="0"/>
              <a:t> </a:t>
            </a:r>
            <a:r>
              <a:rPr lang="pl-PL" sz="2400" dirty="0" err="1" smtClean="0"/>
              <a:t>will</a:t>
            </a:r>
            <a:r>
              <a:rPr lang="pl-PL" sz="2400" dirty="0" smtClean="0"/>
              <a:t> we </a:t>
            </a:r>
            <a:r>
              <a:rPr lang="pl-PL" sz="2400" dirty="0" err="1" smtClean="0"/>
              <a:t>assure</a:t>
            </a:r>
            <a:r>
              <a:rPr lang="pl-PL" sz="2400" dirty="0" smtClean="0"/>
              <a:t> the </a:t>
            </a:r>
            <a:r>
              <a:rPr lang="pl-PL" sz="2400" dirty="0" err="1" smtClean="0"/>
              <a:t>quality</a:t>
            </a:r>
            <a:r>
              <a:rPr lang="pl-PL" sz="2400" dirty="0" smtClean="0"/>
              <a:t> of the </a:t>
            </a:r>
            <a:r>
              <a:rPr lang="pl-PL" sz="2400" dirty="0" err="1" smtClean="0"/>
              <a:t>process</a:t>
            </a:r>
            <a:r>
              <a:rPr lang="pl-PL" sz="2400" dirty="0" smtClean="0"/>
              <a:t>?</a:t>
            </a:r>
          </a:p>
          <a:p>
            <a:r>
              <a:rPr lang="pl-PL" sz="2800" dirty="0" err="1" smtClean="0"/>
              <a:t>Integrity</a:t>
            </a:r>
            <a:r>
              <a:rPr lang="pl-PL" sz="2800" dirty="0" smtClean="0"/>
              <a:t> </a:t>
            </a:r>
            <a:r>
              <a:rPr lang="pl-PL" sz="2800" dirty="0" err="1" smtClean="0"/>
              <a:t>view</a:t>
            </a:r>
            <a:endParaRPr lang="pl-PL" sz="2800" dirty="0" smtClean="0"/>
          </a:p>
          <a:p>
            <a:pPr lvl="1"/>
            <a:r>
              <a:rPr lang="pl-PL" sz="2400" dirty="0" err="1" smtClean="0"/>
              <a:t>how</a:t>
            </a:r>
            <a:r>
              <a:rPr lang="pl-PL" sz="2400" dirty="0" smtClean="0"/>
              <a:t> </a:t>
            </a:r>
            <a:r>
              <a:rPr lang="pl-PL" sz="2400" dirty="0" err="1" smtClean="0"/>
              <a:t>will</a:t>
            </a:r>
            <a:r>
              <a:rPr lang="pl-PL" sz="2400" dirty="0" smtClean="0"/>
              <a:t> we </a:t>
            </a:r>
            <a:r>
              <a:rPr lang="pl-PL" sz="2400" dirty="0" err="1" smtClean="0"/>
              <a:t>deal</a:t>
            </a:r>
            <a:r>
              <a:rPr lang="pl-PL" sz="2400" dirty="0" smtClean="0"/>
              <a:t> with </a:t>
            </a:r>
            <a:r>
              <a:rPr lang="pl-PL" sz="2400" dirty="0" err="1" smtClean="0"/>
              <a:t>errors</a:t>
            </a:r>
            <a:r>
              <a:rPr lang="pl-PL" sz="2400" dirty="0" smtClean="0"/>
              <a:t> and </a:t>
            </a:r>
            <a:r>
              <a:rPr lang="pl-PL" sz="2400" dirty="0" err="1" smtClean="0"/>
              <a:t>unexpected</a:t>
            </a:r>
            <a:r>
              <a:rPr lang="pl-PL" sz="2400" dirty="0" smtClean="0"/>
              <a:t> </a:t>
            </a:r>
            <a:r>
              <a:rPr lang="pl-PL" sz="2400" dirty="0" err="1" smtClean="0"/>
              <a:t>situations</a:t>
            </a:r>
            <a:r>
              <a:rPr lang="pl-PL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15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Modeling</a:t>
            </a:r>
            <a:r>
              <a:rPr lang="pl-PL" dirty="0" smtClean="0"/>
              <a:t> </a:t>
            </a:r>
            <a:r>
              <a:rPr lang="pl-PL" dirty="0" err="1" smtClean="0"/>
              <a:t>notations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UML Business </a:t>
            </a:r>
            <a:r>
              <a:rPr lang="pl-PL" sz="2800" dirty="0" err="1" smtClean="0"/>
              <a:t>Stereotype</a:t>
            </a:r>
            <a:endParaRPr lang="pl-PL" sz="2800" dirty="0" smtClean="0"/>
          </a:p>
          <a:p>
            <a:r>
              <a:rPr lang="pl-PL" sz="2800" dirty="0" smtClean="0"/>
              <a:t>UML </a:t>
            </a:r>
            <a:r>
              <a:rPr lang="pl-PL" sz="2800" dirty="0" err="1" smtClean="0"/>
              <a:t>itself</a:t>
            </a:r>
            <a:r>
              <a:rPr lang="pl-PL" sz="2800" dirty="0" smtClean="0"/>
              <a:t> </a:t>
            </a:r>
            <a:r>
              <a:rPr lang="pl-PL" sz="2800" dirty="0" err="1" smtClean="0"/>
              <a:t>good</a:t>
            </a:r>
            <a:r>
              <a:rPr lang="pl-PL" sz="2800" dirty="0" smtClean="0"/>
              <a:t> for business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modeling</a:t>
            </a:r>
            <a:endParaRPr lang="pl-PL" sz="2800" dirty="0" smtClean="0"/>
          </a:p>
          <a:p>
            <a:pPr lvl="1"/>
            <a:r>
              <a:rPr lang="pl-PL" sz="2600" dirty="0" err="1" smtClean="0"/>
              <a:t>activity</a:t>
            </a:r>
            <a:r>
              <a:rPr lang="pl-PL" sz="2600" dirty="0" smtClean="0"/>
              <a:t> </a:t>
            </a:r>
            <a:r>
              <a:rPr lang="pl-PL" sz="2600" dirty="0" err="1" smtClean="0"/>
              <a:t>diagrams</a:t>
            </a:r>
            <a:r>
              <a:rPr lang="pl-PL" sz="2600" dirty="0" smtClean="0"/>
              <a:t>, </a:t>
            </a:r>
            <a:r>
              <a:rPr lang="pl-PL" sz="2600" dirty="0" err="1" smtClean="0"/>
              <a:t>statechart</a:t>
            </a:r>
            <a:r>
              <a:rPr lang="pl-PL" sz="2600" dirty="0" smtClean="0"/>
              <a:t> </a:t>
            </a:r>
            <a:r>
              <a:rPr lang="pl-PL" sz="2600" dirty="0" err="1" smtClean="0"/>
              <a:t>diagrams</a:t>
            </a:r>
            <a:r>
              <a:rPr lang="pl-PL" sz="2600" dirty="0" smtClean="0"/>
              <a:t> – </a:t>
            </a:r>
            <a:r>
              <a:rPr lang="pl-PL" sz="2600" dirty="0" err="1" smtClean="0"/>
              <a:t>mainly</a:t>
            </a:r>
            <a:r>
              <a:rPr lang="pl-PL" sz="2600" dirty="0" smtClean="0"/>
              <a:t> </a:t>
            </a:r>
            <a:r>
              <a:rPr lang="pl-PL" sz="2600" dirty="0" err="1" smtClean="0"/>
              <a:t>used</a:t>
            </a:r>
            <a:r>
              <a:rPr lang="pl-PL" sz="2600" dirty="0" smtClean="0"/>
              <a:t> to model the </a:t>
            </a:r>
            <a:r>
              <a:rPr lang="pl-PL" sz="2600" dirty="0" err="1" smtClean="0"/>
              <a:t>flow</a:t>
            </a:r>
            <a:r>
              <a:rPr lang="pl-PL" sz="2600" dirty="0" smtClean="0"/>
              <a:t> of </a:t>
            </a:r>
            <a:r>
              <a:rPr lang="pl-PL" sz="2600" dirty="0" err="1" smtClean="0"/>
              <a:t>activities</a:t>
            </a:r>
            <a:endParaRPr lang="pl-PL" sz="2600" dirty="0" smtClean="0"/>
          </a:p>
          <a:p>
            <a:pPr lvl="1"/>
            <a:r>
              <a:rPr lang="pl-PL" sz="2600" dirty="0" err="1" smtClean="0"/>
              <a:t>use</a:t>
            </a:r>
            <a:r>
              <a:rPr lang="pl-PL" sz="2600" dirty="0" smtClean="0"/>
              <a:t> </a:t>
            </a:r>
            <a:r>
              <a:rPr lang="pl-PL" sz="2600" dirty="0" err="1" smtClean="0"/>
              <a:t>case</a:t>
            </a:r>
            <a:r>
              <a:rPr lang="pl-PL" sz="2600" dirty="0" smtClean="0"/>
              <a:t> </a:t>
            </a:r>
            <a:r>
              <a:rPr lang="pl-PL" sz="2600" dirty="0" err="1" smtClean="0"/>
              <a:t>diagrams</a:t>
            </a:r>
            <a:r>
              <a:rPr lang="pl-PL" sz="2600" dirty="0" smtClean="0"/>
              <a:t>, </a:t>
            </a:r>
            <a:r>
              <a:rPr lang="pl-PL" sz="2600" dirty="0" err="1" smtClean="0"/>
              <a:t>class</a:t>
            </a:r>
            <a:r>
              <a:rPr lang="pl-PL" sz="2600" dirty="0" smtClean="0"/>
              <a:t> </a:t>
            </a:r>
            <a:r>
              <a:rPr lang="pl-PL" sz="2600" dirty="0" err="1" smtClean="0"/>
              <a:t>diagrams</a:t>
            </a:r>
            <a:r>
              <a:rPr lang="pl-PL" sz="2600" dirty="0" smtClean="0"/>
              <a:t> – </a:t>
            </a:r>
            <a:r>
              <a:rPr lang="pl-PL" sz="2600" dirty="0" err="1" smtClean="0"/>
              <a:t>auxiliary</a:t>
            </a:r>
            <a:r>
              <a:rPr lang="pl-PL" sz="2600" dirty="0" smtClean="0"/>
              <a:t> role</a:t>
            </a:r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402234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Modeling</a:t>
            </a:r>
            <a:r>
              <a:rPr lang="pl-PL" dirty="0"/>
              <a:t> </a:t>
            </a:r>
            <a:r>
              <a:rPr lang="pl-PL" dirty="0" err="1"/>
              <a:t>notations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smtClean="0"/>
              <a:t>YAWL</a:t>
            </a:r>
          </a:p>
          <a:p>
            <a:r>
              <a:rPr lang="pl-PL" sz="2800" dirty="0" err="1" smtClean="0"/>
              <a:t>created</a:t>
            </a:r>
            <a:r>
              <a:rPr lang="pl-PL" sz="2800" dirty="0" smtClean="0"/>
              <a:t> by </a:t>
            </a:r>
            <a:r>
              <a:rPr lang="pl-PL" sz="2800" dirty="0" err="1" smtClean="0"/>
              <a:t>researchers</a:t>
            </a:r>
            <a:r>
              <a:rPr lang="pl-PL" sz="2800" dirty="0" smtClean="0"/>
              <a:t> from </a:t>
            </a:r>
            <a:r>
              <a:rPr lang="en-US" sz="2800" dirty="0"/>
              <a:t>Eindhoven University of </a:t>
            </a:r>
            <a:r>
              <a:rPr lang="en-US" sz="2800" dirty="0" smtClean="0"/>
              <a:t>Technology</a:t>
            </a:r>
            <a:r>
              <a:rPr lang="pl-PL" sz="2800" dirty="0" smtClean="0"/>
              <a:t> and </a:t>
            </a:r>
            <a:r>
              <a:rPr lang="en-US" sz="2800" dirty="0" smtClean="0"/>
              <a:t>Queensland </a:t>
            </a:r>
            <a:r>
              <a:rPr lang="en-US" sz="2800" dirty="0"/>
              <a:t>University of Technology</a:t>
            </a:r>
            <a:endParaRPr lang="pl-PL" sz="2800" dirty="0"/>
          </a:p>
          <a:p>
            <a:r>
              <a:rPr lang="pl-PL" sz="2800" dirty="0" err="1" smtClean="0"/>
              <a:t>generic</a:t>
            </a:r>
            <a:r>
              <a:rPr lang="pl-PL" sz="2800" dirty="0" smtClean="0"/>
              <a:t>, </a:t>
            </a:r>
            <a:r>
              <a:rPr lang="pl-PL" sz="2800" dirty="0" err="1" smtClean="0"/>
              <a:t>simple</a:t>
            </a:r>
            <a:endParaRPr lang="pl-PL" sz="28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34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Modeling</a:t>
            </a:r>
            <a:r>
              <a:rPr lang="pl-PL" dirty="0"/>
              <a:t> </a:t>
            </a:r>
            <a:r>
              <a:rPr lang="pl-PL" dirty="0" err="1"/>
              <a:t>notations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Petri</a:t>
            </a:r>
            <a:r>
              <a:rPr lang="pl-PL" sz="2800" dirty="0" smtClean="0"/>
              <a:t> </a:t>
            </a:r>
            <a:r>
              <a:rPr lang="pl-PL" sz="2800" dirty="0" err="1" smtClean="0"/>
              <a:t>Nets</a:t>
            </a:r>
            <a:endParaRPr lang="pl-PL" sz="2800" dirty="0" smtClean="0"/>
          </a:p>
          <a:p>
            <a:r>
              <a:rPr lang="pl-PL" sz="2800" dirty="0" err="1" smtClean="0"/>
              <a:t>used</a:t>
            </a:r>
            <a:r>
              <a:rPr lang="pl-PL" sz="2800" dirty="0" smtClean="0"/>
              <a:t> </a:t>
            </a:r>
            <a:r>
              <a:rPr lang="pl-PL" sz="2800" dirty="0" err="1" smtClean="0"/>
              <a:t>mostly</a:t>
            </a:r>
            <a:r>
              <a:rPr lang="pl-PL" sz="2800" dirty="0" smtClean="0"/>
              <a:t> in </a:t>
            </a:r>
            <a:r>
              <a:rPr lang="pl-PL" sz="2800" dirty="0" err="1" smtClean="0"/>
              <a:t>academia</a:t>
            </a:r>
            <a:endParaRPr lang="pl-PL" sz="2800" dirty="0" smtClean="0"/>
          </a:p>
          <a:p>
            <a:r>
              <a:rPr lang="pl-PL" sz="2800" dirty="0" err="1" smtClean="0"/>
              <a:t>very</a:t>
            </a:r>
            <a:r>
              <a:rPr lang="pl-PL" sz="2800" dirty="0" smtClean="0"/>
              <a:t> </a:t>
            </a:r>
            <a:r>
              <a:rPr lang="pl-PL" sz="2800" dirty="0" err="1" smtClean="0"/>
              <a:t>good</a:t>
            </a:r>
            <a:r>
              <a:rPr lang="pl-PL" sz="2800" dirty="0" smtClean="0"/>
              <a:t> for </a:t>
            </a:r>
            <a:r>
              <a:rPr lang="pl-PL" sz="2800" dirty="0" err="1" smtClean="0"/>
              <a:t>mathematical</a:t>
            </a:r>
            <a:r>
              <a:rPr lang="pl-PL" sz="2800" dirty="0" smtClean="0"/>
              <a:t> </a:t>
            </a:r>
            <a:r>
              <a:rPr lang="pl-PL" sz="2800" dirty="0" err="1" smtClean="0"/>
              <a:t>proofs</a:t>
            </a:r>
            <a:r>
              <a:rPr lang="pl-PL" sz="2800" dirty="0" smtClean="0"/>
              <a:t> and </a:t>
            </a:r>
            <a:r>
              <a:rPr lang="pl-PL" sz="2800" dirty="0" err="1" smtClean="0"/>
              <a:t>formal</a:t>
            </a:r>
            <a:r>
              <a:rPr lang="pl-PL" sz="2800" dirty="0" smtClean="0"/>
              <a:t> </a:t>
            </a:r>
            <a:r>
              <a:rPr lang="pl-PL" sz="2800" dirty="0" err="1" smtClean="0"/>
              <a:t>analysis</a:t>
            </a:r>
            <a:endParaRPr lang="pl-PL" sz="2800" dirty="0" smtClean="0"/>
          </a:p>
          <a:p>
            <a:r>
              <a:rPr lang="pl-PL" sz="2800" dirty="0" err="1" smtClean="0"/>
              <a:t>rather</a:t>
            </a:r>
            <a:r>
              <a:rPr lang="pl-PL" sz="2800" dirty="0" smtClean="0"/>
              <a:t> </a:t>
            </a:r>
            <a:r>
              <a:rPr lang="pl-PL" sz="2800" dirty="0" err="1" smtClean="0"/>
              <a:t>limited</a:t>
            </a:r>
            <a:r>
              <a:rPr lang="pl-PL" sz="2800" dirty="0" smtClean="0"/>
              <a:t> </a:t>
            </a:r>
            <a:r>
              <a:rPr lang="pl-PL" sz="2800" dirty="0" err="1" smtClean="0"/>
              <a:t>applications</a:t>
            </a:r>
            <a:r>
              <a:rPr lang="pl-PL" sz="2800" dirty="0" smtClean="0"/>
              <a:t> in business</a:t>
            </a:r>
          </a:p>
          <a:p>
            <a:pPr lvl="1"/>
            <a:r>
              <a:rPr lang="pl-PL" sz="2600" dirty="0" err="1" smtClean="0"/>
              <a:t>too</a:t>
            </a:r>
            <a:r>
              <a:rPr lang="pl-PL" sz="2600" dirty="0" smtClean="0"/>
              <a:t> </a:t>
            </a:r>
            <a:r>
              <a:rPr lang="pl-PL" sz="2600" dirty="0" err="1" smtClean="0"/>
              <a:t>limited</a:t>
            </a:r>
            <a:endParaRPr lang="pl-PL" sz="2600" dirty="0" smtClean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899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Modeling</a:t>
            </a:r>
            <a:r>
              <a:rPr lang="pl-PL" dirty="0"/>
              <a:t> </a:t>
            </a:r>
            <a:r>
              <a:rPr lang="pl-PL" dirty="0" err="1"/>
              <a:t>notations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BPMN – Business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Modeling</a:t>
            </a:r>
            <a:r>
              <a:rPr lang="pl-PL" sz="2800" dirty="0" smtClean="0"/>
              <a:t> </a:t>
            </a:r>
            <a:r>
              <a:rPr lang="pl-PL" sz="2800" dirty="0" err="1" smtClean="0"/>
              <a:t>Notation</a:t>
            </a:r>
            <a:endParaRPr lang="pl-PL" sz="2800" dirty="0" smtClean="0"/>
          </a:p>
          <a:p>
            <a:r>
              <a:rPr lang="pl-PL" sz="2800" dirty="0" err="1" smtClean="0"/>
              <a:t>industry</a:t>
            </a:r>
            <a:r>
              <a:rPr lang="pl-PL" sz="2800" dirty="0" smtClean="0"/>
              <a:t> standard</a:t>
            </a:r>
          </a:p>
          <a:p>
            <a:r>
              <a:rPr lang="pl-PL" sz="2800" dirty="0" err="1" smtClean="0"/>
              <a:t>based</a:t>
            </a:r>
            <a:r>
              <a:rPr lang="pl-PL" sz="2800" dirty="0" smtClean="0"/>
              <a:t> on (</a:t>
            </a:r>
            <a:r>
              <a:rPr lang="pl-PL" sz="2800" dirty="0" err="1" smtClean="0"/>
              <a:t>or</a:t>
            </a:r>
            <a:r>
              <a:rPr lang="pl-PL" sz="2800" dirty="0" smtClean="0"/>
              <a:t> </a:t>
            </a:r>
            <a:r>
              <a:rPr lang="pl-PL" sz="2800" dirty="0" err="1" smtClean="0"/>
              <a:t>at</a:t>
            </a:r>
            <a:r>
              <a:rPr lang="pl-PL" sz="2800" dirty="0" smtClean="0"/>
              <a:t> </a:t>
            </a:r>
            <a:r>
              <a:rPr lang="pl-PL" sz="2800" dirty="0" err="1" smtClean="0"/>
              <a:t>least</a:t>
            </a:r>
            <a:r>
              <a:rPr lang="pl-PL" sz="2800" dirty="0" smtClean="0"/>
              <a:t> </a:t>
            </a:r>
            <a:r>
              <a:rPr lang="pl-PL" sz="2800" dirty="0" err="1" smtClean="0"/>
              <a:t>similar</a:t>
            </a:r>
            <a:r>
              <a:rPr lang="pl-PL" sz="2800" dirty="0" smtClean="0"/>
              <a:t> to) UML Activity </a:t>
            </a:r>
            <a:r>
              <a:rPr lang="pl-PL" sz="2800" dirty="0" err="1" smtClean="0"/>
              <a:t>Diagrams</a:t>
            </a:r>
            <a:endParaRPr lang="pl-PL" sz="2800" dirty="0" smtClean="0"/>
          </a:p>
          <a:p>
            <a:r>
              <a:rPr lang="pl-PL" sz="2800" dirty="0" err="1" smtClean="0"/>
              <a:t>excellent</a:t>
            </a:r>
            <a:r>
              <a:rPr lang="pl-PL" sz="2800" dirty="0" smtClean="0"/>
              <a:t> </a:t>
            </a:r>
            <a:r>
              <a:rPr lang="pl-PL" sz="2800" dirty="0" err="1" smtClean="0"/>
              <a:t>support</a:t>
            </a:r>
            <a:r>
              <a:rPr lang="pl-PL" sz="2800" dirty="0" smtClean="0"/>
              <a:t> in the form of </a:t>
            </a:r>
            <a:r>
              <a:rPr lang="pl-PL" sz="2800" dirty="0" err="1" smtClean="0"/>
              <a:t>tools</a:t>
            </a:r>
            <a:endParaRPr lang="pl-PL" sz="2800" dirty="0" smtClean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1774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Workflow</a:t>
            </a:r>
            <a:r>
              <a:rPr lang="pl-PL" dirty="0"/>
              <a:t> </a:t>
            </a:r>
            <a:r>
              <a:rPr lang="pl-PL" dirty="0" err="1" smtClean="0"/>
              <a:t>systems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0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Workflow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AU" sz="2800" dirty="0"/>
              <a:t>A Workflow is defined as </a:t>
            </a:r>
          </a:p>
          <a:p>
            <a:pPr algn="ctr">
              <a:buFontTx/>
              <a:buNone/>
            </a:pPr>
            <a:r>
              <a:rPr lang="en-AU" sz="2800" dirty="0"/>
              <a:t>the </a:t>
            </a:r>
            <a:r>
              <a:rPr lang="en-AU" sz="2800" i="1" dirty="0"/>
              <a:t>automation</a:t>
            </a:r>
            <a:r>
              <a:rPr lang="en-AU" sz="2800" dirty="0"/>
              <a:t> of a business process, </a:t>
            </a:r>
          </a:p>
          <a:p>
            <a:pPr algn="ctr">
              <a:buFontTx/>
              <a:buNone/>
            </a:pPr>
            <a:r>
              <a:rPr lang="en-AU" sz="2800" dirty="0"/>
              <a:t>in whole or part, during which </a:t>
            </a:r>
          </a:p>
          <a:p>
            <a:pPr algn="ctr">
              <a:buFontTx/>
              <a:buNone/>
            </a:pPr>
            <a:r>
              <a:rPr lang="en-AU" sz="2800" dirty="0"/>
              <a:t>documents, information or tasks are passed</a:t>
            </a:r>
          </a:p>
          <a:p>
            <a:pPr algn="ctr">
              <a:buFontTx/>
              <a:buNone/>
            </a:pPr>
            <a:r>
              <a:rPr lang="en-AU" sz="2800" dirty="0"/>
              <a:t>from one participant to another for action, </a:t>
            </a:r>
          </a:p>
          <a:p>
            <a:pPr algn="ctr">
              <a:buFontTx/>
              <a:buNone/>
            </a:pPr>
            <a:r>
              <a:rPr lang="en-AU" sz="2800" dirty="0"/>
              <a:t>according to a set of procedural rules</a:t>
            </a:r>
          </a:p>
          <a:p>
            <a:pPr algn="ctr">
              <a:buFontTx/>
              <a:buNone/>
            </a:pPr>
            <a:endParaRPr lang="en-AU" sz="2800" dirty="0"/>
          </a:p>
          <a:p>
            <a:pPr algn="ctr">
              <a:buFontTx/>
              <a:buNone/>
            </a:pPr>
            <a:r>
              <a:rPr lang="en-AU" sz="2400" dirty="0"/>
              <a:t>(Workflow Management Coalition)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9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Workflow</a:t>
            </a:r>
            <a:r>
              <a:rPr lang="pl-PL" dirty="0" smtClean="0"/>
              <a:t> </a:t>
            </a:r>
            <a:r>
              <a:rPr lang="pl-PL" dirty="0" err="1" smtClean="0"/>
              <a:t>systems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Process-oriented</a:t>
            </a:r>
            <a:r>
              <a:rPr lang="pl-PL" sz="2800" dirty="0" smtClean="0"/>
              <a:t> </a:t>
            </a:r>
            <a:r>
              <a:rPr lang="pl-PL" sz="2800" dirty="0" err="1" smtClean="0"/>
              <a:t>approach</a:t>
            </a:r>
            <a:endParaRPr lang="pl-PL" sz="2800" dirty="0" smtClean="0"/>
          </a:p>
          <a:p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logic</a:t>
            </a:r>
            <a:r>
              <a:rPr lang="pl-PL" sz="2800" dirty="0" smtClean="0"/>
              <a:t> </a:t>
            </a:r>
            <a:r>
              <a:rPr lang="pl-PL" sz="2800" dirty="0" err="1" smtClean="0"/>
              <a:t>separated</a:t>
            </a:r>
            <a:r>
              <a:rPr lang="pl-PL" sz="2800" dirty="0" smtClean="0"/>
              <a:t> from </a:t>
            </a:r>
            <a:r>
              <a:rPr lang="pl-PL" sz="2800" dirty="0" err="1" smtClean="0"/>
              <a:t>application</a:t>
            </a:r>
            <a:r>
              <a:rPr lang="pl-PL" sz="2800" dirty="0" smtClean="0"/>
              <a:t> (</a:t>
            </a:r>
            <a:r>
              <a:rPr lang="pl-PL" sz="2800" dirty="0" err="1" smtClean="0"/>
              <a:t>activity</a:t>
            </a:r>
            <a:r>
              <a:rPr lang="pl-PL" sz="2800" dirty="0" smtClean="0"/>
              <a:t>) </a:t>
            </a:r>
            <a:r>
              <a:rPr lang="pl-PL" sz="2800" dirty="0" err="1" smtClean="0"/>
              <a:t>logic</a:t>
            </a:r>
            <a:endParaRPr lang="pl-PL" sz="2800" dirty="0" smtClean="0"/>
          </a:p>
          <a:p>
            <a:pPr lvl="1"/>
            <a:r>
              <a:rPr lang="pl-PL" sz="2400" dirty="0" smtClean="0"/>
              <a:t>DBMS </a:t>
            </a:r>
            <a:r>
              <a:rPr lang="pl-PL" sz="2400" dirty="0" err="1" smtClean="0"/>
              <a:t>manages</a:t>
            </a:r>
            <a:r>
              <a:rPr lang="pl-PL" sz="2400" dirty="0" smtClean="0"/>
              <a:t> data</a:t>
            </a:r>
          </a:p>
          <a:p>
            <a:pPr lvl="1"/>
            <a:r>
              <a:rPr lang="pl-PL" sz="2400" dirty="0" err="1" smtClean="0"/>
              <a:t>activity</a:t>
            </a:r>
            <a:r>
              <a:rPr lang="pl-PL" sz="2400" dirty="0" smtClean="0"/>
              <a:t> </a:t>
            </a:r>
            <a:r>
              <a:rPr lang="pl-PL" sz="2400" dirty="0" err="1" smtClean="0"/>
              <a:t>logic</a:t>
            </a:r>
            <a:r>
              <a:rPr lang="pl-PL" sz="2400" dirty="0" smtClean="0"/>
              <a:t> </a:t>
            </a:r>
            <a:r>
              <a:rPr lang="pl-PL" sz="2400" dirty="0" err="1" smtClean="0"/>
              <a:t>often</a:t>
            </a:r>
            <a:r>
              <a:rPr lang="pl-PL" sz="2400" dirty="0" smtClean="0"/>
              <a:t> </a:t>
            </a:r>
            <a:r>
              <a:rPr lang="pl-PL" sz="2400" dirty="0" err="1" smtClean="0"/>
              <a:t>implemented</a:t>
            </a:r>
            <a:r>
              <a:rPr lang="pl-PL" sz="2400" dirty="0" smtClean="0"/>
              <a:t> as „services”</a:t>
            </a:r>
          </a:p>
          <a:p>
            <a:pPr lvl="1"/>
            <a:r>
              <a:rPr lang="pl-PL" sz="2400" dirty="0" err="1" smtClean="0"/>
              <a:t>workflow</a:t>
            </a:r>
            <a:r>
              <a:rPr lang="pl-PL" sz="2400" dirty="0" smtClean="0"/>
              <a:t> system </a:t>
            </a:r>
            <a:r>
              <a:rPr lang="pl-PL" sz="2400" dirty="0" err="1" smtClean="0"/>
              <a:t>uses</a:t>
            </a:r>
            <a:r>
              <a:rPr lang="pl-PL" sz="2400" dirty="0" smtClean="0"/>
              <a:t> </a:t>
            </a:r>
            <a:r>
              <a:rPr lang="pl-PL" sz="2400" dirty="0" err="1" smtClean="0"/>
              <a:t>process</a:t>
            </a:r>
            <a:r>
              <a:rPr lang="pl-PL" sz="2400" dirty="0" smtClean="0"/>
              <a:t> </a:t>
            </a:r>
            <a:r>
              <a:rPr lang="pl-PL" sz="2400" dirty="0" err="1" smtClean="0"/>
              <a:t>definition</a:t>
            </a:r>
            <a:r>
              <a:rPr lang="pl-PL" sz="2400" dirty="0" smtClean="0"/>
              <a:t> to </a:t>
            </a:r>
            <a:r>
              <a:rPr lang="pl-PL" sz="2400" dirty="0" err="1" smtClean="0"/>
              <a:t>manage</a:t>
            </a:r>
            <a:r>
              <a:rPr lang="pl-PL" sz="2400" dirty="0" smtClean="0"/>
              <a:t> </a:t>
            </a:r>
            <a:r>
              <a:rPr lang="pl-PL" sz="2400" dirty="0" err="1" smtClean="0"/>
              <a:t>it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5498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Workflow</a:t>
            </a:r>
            <a:r>
              <a:rPr lang="pl-PL" dirty="0" smtClean="0"/>
              <a:t> model / </a:t>
            </a:r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definition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Description</a:t>
            </a:r>
            <a:r>
              <a:rPr lang="pl-PL" sz="2800" dirty="0" smtClean="0"/>
              <a:t> of a business </a:t>
            </a:r>
            <a:r>
              <a:rPr lang="pl-PL" sz="2800" dirty="0" err="1" smtClean="0"/>
              <a:t>process</a:t>
            </a:r>
            <a:endParaRPr lang="pl-PL" sz="2800" dirty="0" smtClean="0"/>
          </a:p>
          <a:p>
            <a:r>
              <a:rPr lang="pl-PL" sz="2800" dirty="0" err="1" smtClean="0"/>
              <a:t>includes</a:t>
            </a:r>
            <a:r>
              <a:rPr lang="pl-PL" sz="2800" dirty="0" smtClean="0"/>
              <a:t> </a:t>
            </a:r>
            <a:r>
              <a:rPr lang="pl-PL" sz="2800" dirty="0" err="1" smtClean="0"/>
              <a:t>activities</a:t>
            </a:r>
            <a:r>
              <a:rPr lang="pl-PL" sz="2800" dirty="0" smtClean="0"/>
              <a:t>, </a:t>
            </a:r>
            <a:r>
              <a:rPr lang="pl-PL" sz="2800" dirty="0" err="1" smtClean="0"/>
              <a:t>participants</a:t>
            </a:r>
            <a:r>
              <a:rPr lang="pl-PL" sz="2800" dirty="0" smtClean="0"/>
              <a:t>, data, </a:t>
            </a:r>
            <a:r>
              <a:rPr lang="pl-PL" sz="2800" dirty="0" err="1" smtClean="0"/>
              <a:t>resources</a:t>
            </a:r>
            <a:r>
              <a:rPr lang="pl-PL" sz="2800" dirty="0" smtClean="0"/>
              <a:t>, </a:t>
            </a:r>
            <a:r>
              <a:rPr lang="pl-PL" sz="2800" dirty="0" err="1" smtClean="0"/>
              <a:t>rules</a:t>
            </a:r>
            <a:r>
              <a:rPr lang="pl-PL" sz="2800" dirty="0" smtClean="0"/>
              <a:t> and </a:t>
            </a:r>
            <a:r>
              <a:rPr lang="pl-PL" sz="2800" dirty="0" err="1" smtClean="0"/>
              <a:t>procedures</a:t>
            </a:r>
            <a:endParaRPr lang="pl-PL" sz="2800" dirty="0" smtClean="0"/>
          </a:p>
          <a:p>
            <a:r>
              <a:rPr lang="pl-PL" sz="2800" dirty="0" err="1" smtClean="0"/>
              <a:t>often</a:t>
            </a:r>
            <a:r>
              <a:rPr lang="pl-PL" sz="2800" dirty="0" smtClean="0"/>
              <a:t> in form of a </a:t>
            </a:r>
            <a:r>
              <a:rPr lang="pl-PL" sz="2800" dirty="0" err="1" smtClean="0"/>
              <a:t>graph</a:t>
            </a:r>
            <a:endParaRPr lang="pl-PL" sz="2800" dirty="0" smtClean="0"/>
          </a:p>
          <a:p>
            <a:r>
              <a:rPr lang="pl-PL" sz="2800" dirty="0" err="1" smtClean="0"/>
              <a:t>machine-readable</a:t>
            </a:r>
            <a:r>
              <a:rPr lang="pl-PL" sz="2800" dirty="0" smtClean="0"/>
              <a:t> form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5661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Process</a:t>
            </a:r>
            <a:r>
              <a:rPr lang="pl-PL" dirty="0" smtClean="0"/>
              <a:t> </a:t>
            </a:r>
            <a:r>
              <a:rPr lang="pl-PL" dirty="0" err="1" smtClean="0"/>
              <a:t>instance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Specific</a:t>
            </a:r>
            <a:r>
              <a:rPr lang="pl-PL" sz="2800" dirty="0" smtClean="0"/>
              <a:t> </a:t>
            </a:r>
            <a:r>
              <a:rPr lang="pl-PL" sz="2800" dirty="0" err="1" smtClean="0"/>
              <a:t>instance</a:t>
            </a:r>
            <a:r>
              <a:rPr lang="pl-PL" sz="2800" dirty="0" smtClean="0"/>
              <a:t> of a </a:t>
            </a:r>
            <a:r>
              <a:rPr lang="pl-PL" sz="2800" dirty="0" err="1" smtClean="0"/>
              <a:t>workflow</a:t>
            </a:r>
            <a:endParaRPr lang="pl-PL" sz="2800" dirty="0" smtClean="0"/>
          </a:p>
          <a:p>
            <a:r>
              <a:rPr lang="pl-PL" sz="2800" dirty="0" err="1" smtClean="0"/>
              <a:t>Various</a:t>
            </a:r>
            <a:r>
              <a:rPr lang="pl-PL" sz="2800" dirty="0" smtClean="0"/>
              <a:t> </a:t>
            </a:r>
            <a:r>
              <a:rPr lang="pl-PL" sz="2800" dirty="0" err="1" smtClean="0"/>
              <a:t>instances</a:t>
            </a:r>
            <a:r>
              <a:rPr lang="pl-PL" sz="2800" dirty="0" smtClean="0"/>
              <a:t> of the same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may</a:t>
            </a:r>
            <a:r>
              <a:rPr lang="pl-PL" sz="2800" dirty="0" smtClean="0"/>
              <a:t> </a:t>
            </a:r>
            <a:r>
              <a:rPr lang="pl-PL" sz="2800" dirty="0" err="1" smtClean="0"/>
              <a:t>follow</a:t>
            </a:r>
            <a:r>
              <a:rPr lang="pl-PL" sz="2800" dirty="0" smtClean="0"/>
              <a:t> </a:t>
            </a:r>
            <a:r>
              <a:rPr lang="pl-PL" sz="2800" dirty="0" err="1" smtClean="0"/>
              <a:t>different</a:t>
            </a:r>
            <a:r>
              <a:rPr lang="pl-PL" sz="2800" dirty="0" smtClean="0"/>
              <a:t> </a:t>
            </a:r>
            <a:r>
              <a:rPr lang="pl-PL" sz="2800" dirty="0" err="1" smtClean="0"/>
              <a:t>paths</a:t>
            </a:r>
            <a:r>
              <a:rPr lang="pl-PL" sz="2800" dirty="0" smtClean="0"/>
              <a:t> in the </a:t>
            </a:r>
            <a:r>
              <a:rPr lang="pl-PL" sz="2800" dirty="0" err="1" smtClean="0"/>
              <a:t>graph</a:t>
            </a:r>
            <a:endParaRPr lang="pl-PL" sz="2800" dirty="0" smtClean="0"/>
          </a:p>
          <a:p>
            <a:r>
              <a:rPr lang="pl-PL" sz="2800" dirty="0" err="1" smtClean="0"/>
              <a:t>instance</a:t>
            </a:r>
            <a:r>
              <a:rPr lang="pl-PL" sz="2800" dirty="0" smtClean="0"/>
              <a:t> </a:t>
            </a:r>
            <a:r>
              <a:rPr lang="pl-PL" sz="2800" dirty="0" err="1" smtClean="0"/>
              <a:t>type</a:t>
            </a:r>
            <a:r>
              <a:rPr lang="pl-PL" sz="2800" dirty="0" smtClean="0"/>
              <a:t>  - </a:t>
            </a:r>
            <a:r>
              <a:rPr lang="pl-PL" sz="2800" dirty="0" err="1" smtClean="0"/>
              <a:t>all</a:t>
            </a:r>
            <a:r>
              <a:rPr lang="pl-PL" sz="2800" dirty="0" smtClean="0"/>
              <a:t> </a:t>
            </a:r>
            <a:r>
              <a:rPr lang="pl-PL" sz="2800" dirty="0" err="1" smtClean="0"/>
              <a:t>instances</a:t>
            </a:r>
            <a:r>
              <a:rPr lang="pl-PL" sz="2800" dirty="0" smtClean="0"/>
              <a:t> </a:t>
            </a:r>
            <a:r>
              <a:rPr lang="pl-PL" sz="2800" dirty="0" err="1" smtClean="0"/>
              <a:t>following</a:t>
            </a:r>
            <a:r>
              <a:rPr lang="pl-PL" sz="2800" dirty="0" smtClean="0"/>
              <a:t> a </a:t>
            </a:r>
            <a:r>
              <a:rPr lang="pl-PL" sz="2800" dirty="0" err="1" smtClean="0"/>
              <a:t>specific</a:t>
            </a:r>
            <a:r>
              <a:rPr lang="pl-PL" sz="2800" dirty="0" smtClean="0"/>
              <a:t> </a:t>
            </a:r>
            <a:r>
              <a:rPr lang="pl-PL" sz="2800" dirty="0" err="1" smtClean="0"/>
              <a:t>path</a:t>
            </a:r>
            <a:r>
              <a:rPr lang="pl-PL" sz="2800" dirty="0" smtClean="0"/>
              <a:t> in </a:t>
            </a:r>
            <a:r>
              <a:rPr lang="pl-PL" sz="2800" dirty="0" err="1" smtClean="0"/>
              <a:t>graph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371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Scope</a:t>
            </a:r>
            <a:r>
              <a:rPr lang="pl-PL" dirty="0"/>
              <a:t> of the </a:t>
            </a:r>
            <a:r>
              <a:rPr lang="pl-PL" dirty="0" err="1"/>
              <a:t>course</a:t>
            </a:r>
            <a:r>
              <a:rPr lang="pl-PL" dirty="0"/>
              <a:t> and </a:t>
            </a:r>
            <a:r>
              <a:rPr lang="pl-PL" dirty="0" err="1"/>
              <a:t>general</a:t>
            </a:r>
            <a:r>
              <a:rPr lang="pl-PL" dirty="0"/>
              <a:t> </a:t>
            </a:r>
            <a:r>
              <a:rPr lang="pl-PL" dirty="0" err="1" smtClean="0"/>
              <a:t>rules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8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Activity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smtClean="0"/>
              <a:t>Unit of </a:t>
            </a:r>
            <a:r>
              <a:rPr lang="pl-PL" sz="3200" dirty="0" err="1" smtClean="0"/>
              <a:t>work</a:t>
            </a:r>
            <a:endParaRPr lang="pl-PL" sz="3200" dirty="0" smtClean="0"/>
          </a:p>
          <a:p>
            <a:r>
              <a:rPr lang="pl-PL" sz="3200" dirty="0" err="1" smtClean="0"/>
              <a:t>logical</a:t>
            </a:r>
            <a:r>
              <a:rPr lang="pl-PL" sz="3200" dirty="0" smtClean="0"/>
              <a:t> step in a </a:t>
            </a:r>
            <a:r>
              <a:rPr lang="pl-PL" sz="3200" dirty="0" err="1" smtClean="0"/>
              <a:t>process</a:t>
            </a:r>
            <a:endParaRPr lang="pl-PL" sz="3200" dirty="0" smtClean="0"/>
          </a:p>
          <a:p>
            <a:r>
              <a:rPr lang="pl-PL" sz="3200" dirty="0" smtClean="0"/>
              <a:t>Human </a:t>
            </a:r>
            <a:r>
              <a:rPr lang="pl-PL" sz="3200" dirty="0" err="1" smtClean="0"/>
              <a:t>or</a:t>
            </a:r>
            <a:r>
              <a:rPr lang="pl-PL" sz="3200" dirty="0" smtClean="0"/>
              <a:t> </a:t>
            </a:r>
            <a:r>
              <a:rPr lang="pl-PL" sz="3200" dirty="0" err="1" smtClean="0"/>
              <a:t>automated</a:t>
            </a:r>
            <a:r>
              <a:rPr lang="pl-PL" sz="3200" dirty="0" smtClean="0"/>
              <a:t> </a:t>
            </a:r>
            <a:r>
              <a:rPr lang="pl-PL" sz="3200" dirty="0" err="1" smtClean="0"/>
              <a:t>task</a:t>
            </a:r>
            <a:endParaRPr lang="pl-PL" sz="3200" dirty="0" smtClean="0"/>
          </a:p>
          <a:p>
            <a:pPr lvl="1"/>
            <a:r>
              <a:rPr lang="pl-PL" sz="2800" dirty="0" smtClean="0"/>
              <a:t>Human/</a:t>
            </a:r>
            <a:r>
              <a:rPr lang="pl-PL" sz="2800" dirty="0" err="1" smtClean="0"/>
              <a:t>manual</a:t>
            </a:r>
            <a:r>
              <a:rPr lang="pl-PL" sz="2800" dirty="0" smtClean="0"/>
              <a:t> </a:t>
            </a:r>
            <a:r>
              <a:rPr lang="pl-PL" sz="2800" dirty="0" err="1" smtClean="0"/>
              <a:t>task</a:t>
            </a:r>
            <a:r>
              <a:rPr lang="pl-PL" sz="2800" dirty="0" smtClean="0"/>
              <a:t> – </a:t>
            </a:r>
            <a:r>
              <a:rPr lang="pl-PL" sz="2800" dirty="0" err="1" smtClean="0"/>
              <a:t>requires</a:t>
            </a:r>
            <a:r>
              <a:rPr lang="pl-PL" sz="2800" dirty="0" smtClean="0"/>
              <a:t> </a:t>
            </a:r>
            <a:r>
              <a:rPr lang="pl-PL" sz="2800" dirty="0" err="1" smtClean="0"/>
              <a:t>human</a:t>
            </a:r>
            <a:r>
              <a:rPr lang="pl-PL" sz="2800" dirty="0" smtClean="0"/>
              <a:t> </a:t>
            </a:r>
            <a:r>
              <a:rPr lang="pl-PL" sz="2800" dirty="0" err="1" smtClean="0"/>
              <a:t>interaction</a:t>
            </a:r>
            <a:endParaRPr lang="pl-PL" sz="2800" dirty="0" smtClean="0"/>
          </a:p>
          <a:p>
            <a:pPr lvl="1"/>
            <a:r>
              <a:rPr lang="pl-PL" sz="2800" dirty="0" err="1" smtClean="0"/>
              <a:t>Automated</a:t>
            </a:r>
            <a:r>
              <a:rPr lang="pl-PL" sz="2800" dirty="0" smtClean="0"/>
              <a:t> – </a:t>
            </a:r>
            <a:r>
              <a:rPr lang="pl-PL" sz="2800" dirty="0" err="1" smtClean="0"/>
              <a:t>does</a:t>
            </a:r>
            <a:r>
              <a:rPr lang="pl-PL" sz="2800" dirty="0" smtClean="0"/>
              <a:t> not </a:t>
            </a:r>
            <a:r>
              <a:rPr lang="pl-PL" sz="2800" dirty="0" err="1" smtClean="0"/>
              <a:t>require</a:t>
            </a:r>
            <a:r>
              <a:rPr lang="pl-PL" sz="2800" dirty="0" smtClean="0"/>
              <a:t> (</a:t>
            </a:r>
            <a:r>
              <a:rPr lang="pl-PL" sz="2800" dirty="0" err="1" smtClean="0"/>
              <a:t>or</a:t>
            </a:r>
            <a:r>
              <a:rPr lang="pl-PL" sz="2800" dirty="0" smtClean="0"/>
              <a:t> </a:t>
            </a:r>
            <a:r>
              <a:rPr lang="pl-PL" sz="2800" dirty="0" err="1" smtClean="0"/>
              <a:t>allow</a:t>
            </a:r>
            <a:r>
              <a:rPr lang="pl-PL" sz="2800" dirty="0" smtClean="0"/>
              <a:t>) </a:t>
            </a:r>
            <a:r>
              <a:rPr lang="pl-PL" sz="2800" dirty="0" err="1" smtClean="0"/>
              <a:t>human</a:t>
            </a:r>
            <a:r>
              <a:rPr lang="pl-PL" sz="2800" dirty="0" smtClean="0"/>
              <a:t> </a:t>
            </a:r>
            <a:r>
              <a:rPr lang="pl-PL" sz="2800" dirty="0" err="1" smtClean="0"/>
              <a:t>interaction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0347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Task</a:t>
            </a:r>
            <a:r>
              <a:rPr lang="pl-PL" dirty="0" smtClean="0"/>
              <a:t> / Activity </a:t>
            </a:r>
            <a:r>
              <a:rPr lang="pl-PL" dirty="0" err="1" smtClean="0"/>
              <a:t>Instance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Activity </a:t>
            </a:r>
            <a:r>
              <a:rPr lang="pl-PL" sz="2800" dirty="0" err="1" smtClean="0"/>
              <a:t>instance</a:t>
            </a:r>
            <a:endParaRPr lang="pl-PL" sz="2800" dirty="0"/>
          </a:p>
          <a:p>
            <a:r>
              <a:rPr lang="pl-PL" sz="2800" dirty="0" err="1" smtClean="0"/>
              <a:t>related</a:t>
            </a:r>
            <a:r>
              <a:rPr lang="pl-PL" sz="2800" dirty="0" smtClean="0"/>
              <a:t> to a </a:t>
            </a:r>
            <a:r>
              <a:rPr lang="pl-PL" sz="2800" dirty="0" err="1" smtClean="0"/>
              <a:t>specific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instance</a:t>
            </a:r>
            <a:endParaRPr lang="pl-PL" sz="2800" dirty="0" smtClean="0"/>
          </a:p>
          <a:p>
            <a:r>
              <a:rPr lang="pl-PL" sz="2800" dirty="0" err="1" smtClean="0"/>
              <a:t>initiated</a:t>
            </a:r>
            <a:r>
              <a:rPr lang="pl-PL" sz="2800" dirty="0" smtClean="0"/>
              <a:t> by </a:t>
            </a:r>
            <a:r>
              <a:rPr lang="pl-PL" sz="2800" dirty="0" err="1" smtClean="0"/>
              <a:t>workflow</a:t>
            </a:r>
            <a:r>
              <a:rPr lang="pl-PL" sz="2800" dirty="0" smtClean="0"/>
              <a:t> system, system </a:t>
            </a:r>
            <a:r>
              <a:rPr lang="pl-PL" sz="2800" dirty="0" err="1" smtClean="0"/>
              <a:t>is</a:t>
            </a:r>
            <a:r>
              <a:rPr lang="pl-PL" sz="2800" dirty="0" smtClean="0"/>
              <a:t> </a:t>
            </a:r>
            <a:r>
              <a:rPr lang="pl-PL" sz="2800" dirty="0" err="1" smtClean="0"/>
              <a:t>informed</a:t>
            </a:r>
            <a:r>
              <a:rPr lang="pl-PL" sz="2800" dirty="0" smtClean="0"/>
              <a:t> </a:t>
            </a:r>
            <a:r>
              <a:rPr lang="pl-PL" sz="2800" dirty="0" err="1" smtClean="0"/>
              <a:t>when</a:t>
            </a:r>
            <a:r>
              <a:rPr lang="pl-PL" sz="2800" dirty="0" smtClean="0"/>
              <a:t> </a:t>
            </a:r>
            <a:r>
              <a:rPr lang="pl-PL" sz="2800" dirty="0" err="1" smtClean="0"/>
              <a:t>task</a:t>
            </a:r>
            <a:r>
              <a:rPr lang="pl-PL" sz="2800" dirty="0" smtClean="0"/>
              <a:t> </a:t>
            </a:r>
            <a:r>
              <a:rPr lang="pl-PL" sz="2800" dirty="0" err="1" smtClean="0"/>
              <a:t>is</a:t>
            </a:r>
            <a:r>
              <a:rPr lang="pl-PL" sz="2800" dirty="0" smtClean="0"/>
              <a:t> </a:t>
            </a:r>
            <a:r>
              <a:rPr lang="pl-PL" sz="2800" dirty="0" err="1" smtClean="0"/>
              <a:t>completed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0347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Participant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Resource performing </a:t>
            </a:r>
            <a:r>
              <a:rPr lang="pl-PL" sz="2800" dirty="0" err="1" smtClean="0"/>
              <a:t>task</a:t>
            </a:r>
            <a:endParaRPr lang="pl-PL" sz="2800" dirty="0" smtClean="0"/>
          </a:p>
          <a:p>
            <a:r>
              <a:rPr lang="pl-PL" sz="2800" dirty="0" err="1" smtClean="0"/>
              <a:t>Usually</a:t>
            </a:r>
            <a:r>
              <a:rPr lang="pl-PL" sz="2800" dirty="0" smtClean="0"/>
              <a:t> a </a:t>
            </a:r>
            <a:r>
              <a:rPr lang="pl-PL" sz="2800" dirty="0" err="1" smtClean="0"/>
              <a:t>human</a:t>
            </a:r>
            <a:r>
              <a:rPr lang="pl-PL" sz="2800" dirty="0" smtClean="0"/>
              <a:t> </a:t>
            </a:r>
            <a:r>
              <a:rPr lang="pl-PL" sz="2800" dirty="0" err="1" smtClean="0"/>
              <a:t>resource</a:t>
            </a:r>
            <a:endParaRPr lang="pl-PL" sz="2800" dirty="0" smtClean="0"/>
          </a:p>
          <a:p>
            <a:endParaRPr lang="pl-PL" sz="2800" dirty="0" smtClean="0"/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938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Set of </a:t>
            </a:r>
            <a:r>
              <a:rPr lang="pl-PL" sz="2800" dirty="0" err="1" smtClean="0"/>
              <a:t>information</a:t>
            </a:r>
            <a:r>
              <a:rPr lang="pl-PL" sz="2800" dirty="0" smtClean="0"/>
              <a:t> </a:t>
            </a:r>
            <a:r>
              <a:rPr lang="pl-PL" sz="2800" dirty="0" err="1" smtClean="0"/>
              <a:t>related</a:t>
            </a:r>
            <a:r>
              <a:rPr lang="pl-PL" sz="2800" dirty="0" smtClean="0"/>
              <a:t> to a </a:t>
            </a:r>
            <a:r>
              <a:rPr lang="pl-PL" sz="2800" dirty="0" err="1" smtClean="0"/>
              <a:t>particular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instance</a:t>
            </a:r>
            <a:r>
              <a:rPr lang="pl-PL" sz="2800" dirty="0" smtClean="0"/>
              <a:t> </a:t>
            </a:r>
            <a:r>
              <a:rPr lang="pl-PL" sz="2800" dirty="0" err="1" smtClean="0"/>
              <a:t>at</a:t>
            </a:r>
            <a:r>
              <a:rPr lang="pl-PL" sz="2800" dirty="0" smtClean="0"/>
              <a:t> a </a:t>
            </a:r>
            <a:r>
              <a:rPr lang="pl-PL" sz="2800" dirty="0" err="1" smtClean="0"/>
              <a:t>specific</a:t>
            </a:r>
            <a:r>
              <a:rPr lang="pl-PL" sz="2800" dirty="0" smtClean="0"/>
              <a:t> point in </a:t>
            </a:r>
            <a:r>
              <a:rPr lang="pl-PL" sz="2800" dirty="0" err="1" smtClean="0"/>
              <a:t>time</a:t>
            </a:r>
            <a:endParaRPr lang="pl-PL" sz="2800" dirty="0" smtClean="0"/>
          </a:p>
          <a:p>
            <a:r>
              <a:rPr lang="pl-PL" sz="2800" dirty="0" err="1" smtClean="0"/>
              <a:t>includes</a:t>
            </a:r>
            <a:r>
              <a:rPr lang="pl-PL" sz="2800" dirty="0" smtClean="0"/>
              <a:t> data, </a:t>
            </a:r>
            <a:r>
              <a:rPr lang="pl-PL" sz="2800" dirty="0" err="1" smtClean="0"/>
              <a:t>events</a:t>
            </a:r>
            <a:r>
              <a:rPr lang="pl-PL" sz="2800" dirty="0" smtClean="0"/>
              <a:t>, </a:t>
            </a:r>
            <a:r>
              <a:rPr lang="pl-PL" sz="2800" dirty="0" err="1" smtClean="0"/>
              <a:t>assigned</a:t>
            </a:r>
            <a:r>
              <a:rPr lang="pl-PL" sz="2800" dirty="0" smtClean="0"/>
              <a:t> </a:t>
            </a:r>
            <a:r>
              <a:rPr lang="pl-PL" sz="2800" dirty="0" err="1" smtClean="0"/>
              <a:t>participants</a:t>
            </a:r>
            <a:r>
              <a:rPr lang="pl-PL" sz="2800" dirty="0" smtClean="0"/>
              <a:t>, </a:t>
            </a:r>
            <a:r>
              <a:rPr lang="pl-PL" sz="2800" dirty="0" err="1" smtClean="0"/>
              <a:t>current</a:t>
            </a:r>
            <a:r>
              <a:rPr lang="pl-PL" sz="2800" dirty="0" smtClean="0"/>
              <a:t> </a:t>
            </a:r>
            <a:r>
              <a:rPr lang="pl-PL" sz="2800" dirty="0" err="1" smtClean="0"/>
              <a:t>activity</a:t>
            </a:r>
            <a:r>
              <a:rPr lang="pl-PL" sz="2800" dirty="0" smtClean="0"/>
              <a:t>, </a:t>
            </a:r>
            <a:r>
              <a:rPr lang="pl-PL" sz="2800" dirty="0" err="1" smtClean="0"/>
              <a:t>dates</a:t>
            </a:r>
            <a:r>
              <a:rPr lang="pl-PL" sz="2800" dirty="0" smtClean="0"/>
              <a:t> and </a:t>
            </a:r>
            <a:r>
              <a:rPr lang="pl-PL" sz="2800" dirty="0" err="1" smtClean="0"/>
              <a:t>times</a:t>
            </a:r>
            <a:r>
              <a:rPr lang="pl-PL" sz="2800" dirty="0" smtClean="0"/>
              <a:t> of </a:t>
            </a:r>
            <a:r>
              <a:rPr lang="pl-PL" sz="2800" dirty="0" err="1" smtClean="0"/>
              <a:t>starting</a:t>
            </a:r>
            <a:r>
              <a:rPr lang="pl-PL" sz="2800" dirty="0" smtClean="0"/>
              <a:t> and </a:t>
            </a:r>
            <a:r>
              <a:rPr lang="pl-PL" sz="2800" dirty="0" err="1" smtClean="0"/>
              <a:t>completion</a:t>
            </a:r>
            <a:r>
              <a:rPr lang="pl-PL" sz="2800" dirty="0" smtClean="0"/>
              <a:t> of </a:t>
            </a:r>
            <a:r>
              <a:rPr lang="pl-PL" sz="2800" dirty="0" err="1" smtClean="0"/>
              <a:t>activities</a:t>
            </a:r>
            <a:r>
              <a:rPr lang="pl-PL" sz="2800" dirty="0" smtClean="0"/>
              <a:t> and </a:t>
            </a:r>
            <a:r>
              <a:rPr lang="pl-PL" sz="2800" dirty="0" err="1" smtClean="0"/>
              <a:t>so</a:t>
            </a:r>
            <a:r>
              <a:rPr lang="pl-PL" sz="2800" dirty="0" smtClean="0"/>
              <a:t> on</a:t>
            </a:r>
          </a:p>
          <a:p>
            <a:r>
              <a:rPr lang="pl-PL" sz="2800" dirty="0" err="1" smtClean="0"/>
              <a:t>changes</a:t>
            </a:r>
            <a:r>
              <a:rPr lang="pl-PL" sz="2800" dirty="0" smtClean="0"/>
              <a:t> </a:t>
            </a:r>
            <a:r>
              <a:rPr lang="pl-PL" sz="2800" dirty="0" err="1" smtClean="0"/>
              <a:t>should</a:t>
            </a:r>
            <a:r>
              <a:rPr lang="pl-PL" sz="2800" dirty="0" smtClean="0"/>
              <a:t> be </a:t>
            </a:r>
            <a:r>
              <a:rPr lang="pl-PL" sz="2800" dirty="0" err="1" smtClean="0"/>
              <a:t>recorded</a:t>
            </a:r>
            <a:r>
              <a:rPr lang="pl-PL" sz="2800" dirty="0" smtClean="0"/>
              <a:t> in system </a:t>
            </a:r>
            <a:r>
              <a:rPr lang="pl-PL" sz="2800" dirty="0" err="1" smtClean="0"/>
              <a:t>logs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938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3" r="-5313"/>
          <a:stretch>
            <a:fillRect/>
          </a:stretch>
        </p:blipFill>
        <p:spPr>
          <a:xfrm>
            <a:off x="1103025" y="260648"/>
            <a:ext cx="8944211" cy="6408711"/>
          </a:xfrm>
          <a:noFill/>
        </p:spPr>
      </p:pic>
    </p:spTree>
    <p:extLst>
      <p:ext uri="{BB962C8B-B14F-4D97-AF65-F5344CB8AC3E}">
        <p14:creationId xmlns:p14="http://schemas.microsoft.com/office/powerpoint/2010/main" val="9194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Execution</a:t>
            </a:r>
            <a:r>
              <a:rPr lang="pl-PL" dirty="0" smtClean="0"/>
              <a:t> of a </a:t>
            </a:r>
            <a:r>
              <a:rPr lang="pl-PL" dirty="0" err="1" smtClean="0"/>
              <a:t>process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800" dirty="0" smtClean="0"/>
              <a:t>User </a:t>
            </a:r>
            <a:r>
              <a:rPr lang="pl-PL" sz="2800" dirty="0" err="1" smtClean="0"/>
              <a:t>initializes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instance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smtClean="0"/>
              <a:t>System </a:t>
            </a:r>
            <a:r>
              <a:rPr lang="pl-PL" sz="2800" dirty="0" err="1" smtClean="0"/>
              <a:t>chooses</a:t>
            </a:r>
            <a:r>
              <a:rPr lang="pl-PL" sz="2800" dirty="0" smtClean="0"/>
              <a:t> </a:t>
            </a:r>
            <a:r>
              <a:rPr lang="pl-PL" sz="2800" dirty="0" err="1" smtClean="0"/>
              <a:t>next</a:t>
            </a:r>
            <a:r>
              <a:rPr lang="pl-PL" sz="2800" dirty="0" smtClean="0"/>
              <a:t> </a:t>
            </a:r>
            <a:r>
              <a:rPr lang="pl-PL" sz="2800" dirty="0" err="1" smtClean="0"/>
              <a:t>activity</a:t>
            </a:r>
            <a:r>
              <a:rPr lang="pl-PL" sz="2800" dirty="0" smtClean="0"/>
              <a:t> in the </a:t>
            </a:r>
            <a:r>
              <a:rPr lang="pl-PL" sz="2800" dirty="0" err="1" smtClean="0"/>
              <a:t>control</a:t>
            </a:r>
            <a:r>
              <a:rPr lang="pl-PL" sz="2800" dirty="0" smtClean="0"/>
              <a:t> </a:t>
            </a:r>
            <a:r>
              <a:rPr lang="pl-PL" sz="2800" dirty="0" err="1" smtClean="0"/>
              <a:t>flow</a:t>
            </a:r>
            <a:r>
              <a:rPr lang="pl-PL" sz="2800" dirty="0" smtClean="0"/>
              <a:t>, </a:t>
            </a:r>
            <a:r>
              <a:rPr lang="pl-PL" sz="2800" dirty="0" err="1" smtClean="0"/>
              <a:t>instantiates</a:t>
            </a:r>
            <a:r>
              <a:rPr lang="pl-PL" sz="2800" dirty="0" smtClean="0"/>
              <a:t> </a:t>
            </a:r>
            <a:r>
              <a:rPr lang="pl-PL" sz="2800" dirty="0" err="1" smtClean="0"/>
              <a:t>it</a:t>
            </a:r>
            <a:r>
              <a:rPr lang="pl-PL" sz="2800" dirty="0" smtClean="0"/>
              <a:t> and </a:t>
            </a:r>
            <a:r>
              <a:rPr lang="pl-PL" sz="2800" dirty="0" err="1" smtClean="0"/>
              <a:t>puts</a:t>
            </a:r>
            <a:r>
              <a:rPr lang="pl-PL" sz="2800" dirty="0" smtClean="0"/>
              <a:t> </a:t>
            </a:r>
            <a:r>
              <a:rPr lang="pl-PL" sz="2800" dirty="0" err="1" smtClean="0"/>
              <a:t>it</a:t>
            </a:r>
            <a:r>
              <a:rPr lang="pl-PL" sz="2800" dirty="0" smtClean="0"/>
              <a:t> on the </a:t>
            </a:r>
            <a:r>
              <a:rPr lang="pl-PL" sz="2800" dirty="0" err="1" smtClean="0"/>
              <a:t>task</a:t>
            </a:r>
            <a:r>
              <a:rPr lang="pl-PL" sz="2800" dirty="0" smtClean="0"/>
              <a:t> list of a </a:t>
            </a:r>
            <a:r>
              <a:rPr lang="pl-PL" sz="2800" dirty="0" err="1" smtClean="0"/>
              <a:t>participant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err="1" smtClean="0"/>
              <a:t>Participant</a:t>
            </a:r>
            <a:r>
              <a:rPr lang="pl-PL" sz="2800" dirty="0" smtClean="0"/>
              <a:t> </a:t>
            </a:r>
            <a:r>
              <a:rPr lang="pl-PL" sz="2800" dirty="0" err="1" smtClean="0"/>
              <a:t>starts</a:t>
            </a:r>
            <a:r>
              <a:rPr lang="pl-PL" sz="2800" dirty="0" smtClean="0"/>
              <a:t> the </a:t>
            </a:r>
            <a:r>
              <a:rPr lang="pl-PL" sz="2800" dirty="0" err="1" smtClean="0"/>
              <a:t>task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smtClean="0"/>
              <a:t>System </a:t>
            </a:r>
            <a:r>
              <a:rPr lang="pl-PL" sz="2800" dirty="0" err="1" smtClean="0"/>
              <a:t>is</a:t>
            </a:r>
            <a:r>
              <a:rPr lang="pl-PL" sz="2800" dirty="0" smtClean="0"/>
              <a:t> </a:t>
            </a:r>
            <a:r>
              <a:rPr lang="pl-PL" sz="2800" dirty="0" err="1" smtClean="0"/>
              <a:t>informed</a:t>
            </a:r>
            <a:r>
              <a:rPr lang="pl-PL" sz="2800" dirty="0" smtClean="0"/>
              <a:t> </a:t>
            </a:r>
            <a:r>
              <a:rPr lang="pl-PL" sz="2800" dirty="0" err="1" smtClean="0"/>
              <a:t>about</a:t>
            </a:r>
            <a:r>
              <a:rPr lang="pl-PL" sz="2800" dirty="0" smtClean="0"/>
              <a:t> </a:t>
            </a:r>
            <a:r>
              <a:rPr lang="pl-PL" sz="2800" dirty="0" err="1" smtClean="0"/>
              <a:t>task</a:t>
            </a:r>
            <a:r>
              <a:rPr lang="pl-PL" sz="2800" dirty="0" smtClean="0"/>
              <a:t> </a:t>
            </a:r>
            <a:r>
              <a:rPr lang="pl-PL" sz="2800" dirty="0" err="1" smtClean="0"/>
              <a:t>being</a:t>
            </a:r>
            <a:r>
              <a:rPr lang="pl-PL" sz="2800" dirty="0" smtClean="0"/>
              <a:t> </a:t>
            </a:r>
            <a:r>
              <a:rPr lang="pl-PL" sz="2800" dirty="0" err="1" smtClean="0"/>
              <a:t>complete</a:t>
            </a:r>
            <a:endParaRPr lang="pl-PL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pl-PL" sz="2800" dirty="0" smtClean="0"/>
              <a:t>GOTO 2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086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Questions</a:t>
            </a:r>
            <a:r>
              <a:rPr lang="pl-PL" dirty="0" smtClean="0"/>
              <a:t>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31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Goal</a:t>
            </a:r>
            <a:r>
              <a:rPr lang="pl-PL" dirty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scope</a:t>
            </a:r>
            <a:r>
              <a:rPr lang="pl-PL" dirty="0" smtClean="0"/>
              <a:t> of the </a:t>
            </a:r>
            <a:r>
              <a:rPr lang="pl-PL" dirty="0" err="1" smtClean="0"/>
              <a:t>course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Familiarize</a:t>
            </a:r>
            <a:r>
              <a:rPr lang="pl-PL" dirty="0" smtClean="0"/>
              <a:t> </a:t>
            </a:r>
            <a:r>
              <a:rPr lang="pl-PL" dirty="0" err="1" smtClean="0"/>
              <a:t>students</a:t>
            </a:r>
            <a:r>
              <a:rPr lang="pl-PL" dirty="0" smtClean="0"/>
              <a:t> with </a:t>
            </a:r>
            <a:r>
              <a:rPr lang="pl-PL" dirty="0" err="1" smtClean="0"/>
              <a:t>applications</a:t>
            </a:r>
            <a:r>
              <a:rPr lang="pl-PL" dirty="0" smtClean="0"/>
              <a:t> of IT in business</a:t>
            </a:r>
          </a:p>
          <a:p>
            <a:pPr lvl="1"/>
            <a:r>
              <a:rPr lang="pl-PL" dirty="0" err="1" smtClean="0"/>
              <a:t>identification</a:t>
            </a:r>
            <a:r>
              <a:rPr lang="pl-PL" dirty="0" smtClean="0"/>
              <a:t>, </a:t>
            </a:r>
            <a:r>
              <a:rPr lang="pl-PL" dirty="0" err="1" smtClean="0"/>
              <a:t>documentation</a:t>
            </a:r>
            <a:r>
              <a:rPr lang="pl-PL" dirty="0" smtClean="0"/>
              <a:t>, </a:t>
            </a:r>
            <a:r>
              <a:rPr lang="pl-PL" dirty="0" err="1" smtClean="0"/>
              <a:t>modeling</a:t>
            </a:r>
            <a:r>
              <a:rPr lang="pl-PL" dirty="0" smtClean="0"/>
              <a:t> of business </a:t>
            </a:r>
            <a:r>
              <a:rPr lang="pl-PL" dirty="0" err="1" smtClean="0"/>
              <a:t>processes</a:t>
            </a:r>
            <a:endParaRPr lang="pl-PL" dirty="0" smtClean="0"/>
          </a:p>
          <a:p>
            <a:pPr lvl="1"/>
            <a:r>
              <a:rPr lang="pl-PL" dirty="0" err="1" smtClean="0"/>
              <a:t>use</a:t>
            </a:r>
            <a:r>
              <a:rPr lang="pl-PL" dirty="0" smtClean="0"/>
              <a:t> of IT </a:t>
            </a:r>
            <a:r>
              <a:rPr lang="pl-PL" dirty="0" err="1" smtClean="0"/>
              <a:t>tools</a:t>
            </a:r>
            <a:r>
              <a:rPr lang="pl-PL" dirty="0" smtClean="0"/>
              <a:t> to </a:t>
            </a:r>
            <a:r>
              <a:rPr lang="pl-PL" dirty="0" err="1" smtClean="0"/>
              <a:t>support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endParaRPr lang="pl-PL" dirty="0" smtClean="0"/>
          </a:p>
          <a:p>
            <a:r>
              <a:rPr lang="pl-PL" dirty="0" err="1" smtClean="0"/>
              <a:t>Principles</a:t>
            </a:r>
            <a:r>
              <a:rPr lang="pl-PL" dirty="0" smtClean="0"/>
              <a:t> of </a:t>
            </a:r>
            <a:r>
              <a:rPr lang="pl-PL" dirty="0" err="1" smtClean="0"/>
              <a:t>documenting</a:t>
            </a:r>
            <a:r>
              <a:rPr lang="pl-PL" dirty="0" smtClean="0"/>
              <a:t> </a:t>
            </a:r>
            <a:r>
              <a:rPr lang="pl-PL" dirty="0" err="1" smtClean="0"/>
              <a:t>processes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endParaRPr lang="pl-PL" dirty="0" smtClean="0"/>
          </a:p>
          <a:p>
            <a:pPr lvl="1"/>
            <a:r>
              <a:rPr lang="pl-PL" dirty="0" smtClean="0"/>
              <a:t>UML business </a:t>
            </a:r>
            <a:r>
              <a:rPr lang="pl-PL" dirty="0" err="1" smtClean="0"/>
              <a:t>stereotype</a:t>
            </a:r>
            <a:endParaRPr lang="pl-PL" dirty="0" smtClean="0"/>
          </a:p>
          <a:p>
            <a:pPr lvl="1"/>
            <a:r>
              <a:rPr lang="pl-PL" dirty="0" smtClean="0"/>
              <a:t>BPMN</a:t>
            </a:r>
          </a:p>
          <a:p>
            <a:pPr lvl="1"/>
            <a:r>
              <a:rPr lang="pl-PL" dirty="0" err="1" smtClean="0"/>
              <a:t>Petri</a:t>
            </a:r>
            <a:r>
              <a:rPr lang="pl-PL" dirty="0" smtClean="0"/>
              <a:t> </a:t>
            </a:r>
            <a:r>
              <a:rPr lang="pl-PL" dirty="0" err="1" smtClean="0"/>
              <a:t>nets</a:t>
            </a:r>
            <a:endParaRPr lang="pl-PL" dirty="0" smtClean="0"/>
          </a:p>
          <a:p>
            <a:r>
              <a:rPr lang="pl-PL" dirty="0" smtClean="0"/>
              <a:t>Software </a:t>
            </a:r>
            <a:r>
              <a:rPr lang="pl-PL" dirty="0" err="1" smtClean="0"/>
              <a:t>support</a:t>
            </a:r>
            <a:endParaRPr lang="pl-PL" dirty="0" smtClean="0"/>
          </a:p>
          <a:p>
            <a:pPr lvl="1"/>
            <a:r>
              <a:rPr lang="pl-PL" dirty="0" smtClean="0"/>
              <a:t>BP </a:t>
            </a:r>
            <a:r>
              <a:rPr lang="pl-PL" dirty="0" err="1" smtClean="0"/>
              <a:t>modeling</a:t>
            </a:r>
            <a:endParaRPr lang="pl-PL" dirty="0" smtClean="0"/>
          </a:p>
          <a:p>
            <a:pPr lvl="1"/>
            <a:r>
              <a:rPr lang="pl-PL" dirty="0" smtClean="0"/>
              <a:t>BP </a:t>
            </a:r>
            <a:r>
              <a:rPr lang="pl-PL" dirty="0" err="1" smtClean="0"/>
              <a:t>simulation</a:t>
            </a:r>
            <a:endParaRPr lang="pl-PL" dirty="0" smtClean="0"/>
          </a:p>
          <a:p>
            <a:pPr lvl="1"/>
            <a:r>
              <a:rPr lang="pl-PL" dirty="0" err="1" smtClean="0"/>
              <a:t>construction</a:t>
            </a:r>
            <a:r>
              <a:rPr lang="pl-PL" dirty="0" smtClean="0"/>
              <a:t> of </a:t>
            </a:r>
            <a:r>
              <a:rPr lang="pl-PL" dirty="0" err="1" smtClean="0"/>
              <a:t>apps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015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processes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05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Organized</a:t>
            </a:r>
            <a:r>
              <a:rPr lang="pl-PL" sz="3200" dirty="0" smtClean="0"/>
              <a:t>, </a:t>
            </a:r>
            <a:r>
              <a:rPr lang="pl-PL" sz="3200" dirty="0" err="1" smtClean="0"/>
              <a:t>coordinated</a:t>
            </a:r>
            <a:r>
              <a:rPr lang="pl-PL" sz="3200" dirty="0" smtClean="0"/>
              <a:t> </a:t>
            </a:r>
            <a:r>
              <a:rPr lang="pl-PL" sz="3200" dirty="0" err="1" smtClean="0"/>
              <a:t>flow</a:t>
            </a:r>
            <a:r>
              <a:rPr lang="pl-PL" sz="3200" dirty="0" smtClean="0"/>
              <a:t> of </a:t>
            </a:r>
            <a:r>
              <a:rPr lang="pl-PL" sz="3200" dirty="0" err="1" smtClean="0"/>
              <a:t>activities</a:t>
            </a:r>
            <a:r>
              <a:rPr lang="pl-PL" sz="3200" dirty="0" smtClean="0"/>
              <a:t>, </a:t>
            </a:r>
            <a:r>
              <a:rPr lang="pl-PL" sz="3200" dirty="0" err="1" smtClean="0"/>
              <a:t>conducted</a:t>
            </a:r>
            <a:r>
              <a:rPr lang="pl-PL" sz="3200" dirty="0" smtClean="0"/>
              <a:t> by </a:t>
            </a:r>
            <a:r>
              <a:rPr lang="pl-PL" sz="3200" dirty="0" err="1" smtClean="0"/>
              <a:t>participants</a:t>
            </a:r>
            <a:r>
              <a:rPr lang="pl-PL" sz="3200" dirty="0" smtClean="0"/>
              <a:t>, </a:t>
            </a:r>
            <a:r>
              <a:rPr lang="pl-PL" sz="3200" dirty="0" err="1" smtClean="0"/>
              <a:t>acting</a:t>
            </a:r>
            <a:r>
              <a:rPr lang="pl-PL" sz="3200" dirty="0" smtClean="0"/>
              <a:t> on and </a:t>
            </a:r>
            <a:r>
              <a:rPr lang="pl-PL" sz="3200" dirty="0" err="1" smtClean="0"/>
              <a:t>deciding</a:t>
            </a:r>
            <a:r>
              <a:rPr lang="pl-PL" sz="3200" dirty="0" smtClean="0"/>
              <a:t> with data and </a:t>
            </a:r>
            <a:r>
              <a:rPr lang="pl-PL" sz="3200" dirty="0" err="1" smtClean="0"/>
              <a:t>knowledge</a:t>
            </a:r>
            <a:r>
              <a:rPr lang="pl-PL" sz="3200" dirty="0" smtClean="0"/>
              <a:t> to </a:t>
            </a:r>
            <a:r>
              <a:rPr lang="pl-PL" sz="3200" dirty="0" err="1" smtClean="0"/>
              <a:t>achieve</a:t>
            </a:r>
            <a:r>
              <a:rPr lang="pl-PL" sz="3200" dirty="0" smtClean="0"/>
              <a:t> a business </a:t>
            </a:r>
            <a:r>
              <a:rPr lang="pl-PL" sz="3200" dirty="0" err="1" smtClean="0"/>
              <a:t>goal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959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err="1" smtClean="0"/>
              <a:t>defined</a:t>
            </a:r>
            <a:endParaRPr lang="pl-PL" sz="2800" dirty="0" smtClean="0"/>
          </a:p>
          <a:p>
            <a:r>
              <a:rPr lang="pl-PL" sz="2800" dirty="0" err="1" smtClean="0"/>
              <a:t>ordered</a:t>
            </a:r>
            <a:endParaRPr lang="pl-PL" sz="2800" dirty="0" smtClean="0"/>
          </a:p>
          <a:p>
            <a:r>
              <a:rPr lang="pl-PL" sz="2800" dirty="0" err="1" smtClean="0"/>
              <a:t>repeatable</a:t>
            </a:r>
            <a:endParaRPr lang="pl-PL" sz="2800" dirty="0" smtClean="0"/>
          </a:p>
          <a:p>
            <a:r>
              <a:rPr lang="pl-PL" sz="2800" dirty="0" err="1" smtClean="0"/>
              <a:t>divided</a:t>
            </a:r>
            <a:r>
              <a:rPr lang="pl-PL" sz="2800" dirty="0" smtClean="0"/>
              <a:t> </a:t>
            </a:r>
            <a:r>
              <a:rPr lang="pl-PL" sz="2800" dirty="0" err="1" smtClean="0"/>
              <a:t>into</a:t>
            </a:r>
            <a:r>
              <a:rPr lang="pl-PL" sz="2800" dirty="0" smtClean="0"/>
              <a:t> </a:t>
            </a:r>
            <a:r>
              <a:rPr lang="pl-PL" sz="2800" dirty="0" err="1" smtClean="0"/>
              <a:t>stages</a:t>
            </a:r>
            <a:endParaRPr lang="pl-PL" sz="2800" dirty="0" smtClean="0"/>
          </a:p>
          <a:p>
            <a:r>
              <a:rPr lang="pl-PL" sz="2800" dirty="0" err="1" smtClean="0"/>
              <a:t>clear</a:t>
            </a:r>
            <a:r>
              <a:rPr lang="pl-PL" sz="2800" dirty="0" smtClean="0"/>
              <a:t> </a:t>
            </a:r>
            <a:r>
              <a:rPr lang="pl-PL" sz="2800" dirty="0" err="1" smtClean="0"/>
              <a:t>decision</a:t>
            </a:r>
            <a:r>
              <a:rPr lang="pl-PL" sz="2800" dirty="0" smtClean="0"/>
              <a:t> </a:t>
            </a:r>
            <a:r>
              <a:rPr lang="pl-PL" sz="2800" dirty="0" err="1" smtClean="0"/>
              <a:t>making</a:t>
            </a:r>
            <a:r>
              <a:rPr lang="pl-PL" sz="2800" dirty="0" smtClean="0"/>
              <a:t> </a:t>
            </a:r>
            <a:r>
              <a:rPr lang="pl-PL" sz="2800" dirty="0" err="1" smtClean="0"/>
              <a:t>points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121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Business </a:t>
            </a:r>
            <a:r>
              <a:rPr lang="pl-PL" dirty="0" err="1" smtClean="0"/>
              <a:t>Process</a:t>
            </a:r>
            <a:r>
              <a:rPr lang="pl-PL" dirty="0" smtClean="0"/>
              <a:t> Management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Identification</a:t>
            </a:r>
            <a:r>
              <a:rPr lang="pl-PL" sz="3200" dirty="0" smtClean="0"/>
              <a:t>, </a:t>
            </a:r>
            <a:r>
              <a:rPr lang="pl-PL" sz="3200" dirty="0" err="1" smtClean="0"/>
              <a:t>understanding</a:t>
            </a:r>
            <a:r>
              <a:rPr lang="pl-PL" sz="3200" dirty="0" smtClean="0"/>
              <a:t> and management of business </a:t>
            </a:r>
            <a:r>
              <a:rPr lang="pl-PL" sz="3200" dirty="0" err="1" smtClean="0"/>
              <a:t>processes</a:t>
            </a:r>
            <a:r>
              <a:rPr lang="pl-PL" sz="3200" dirty="0" smtClean="0"/>
              <a:t> </a:t>
            </a:r>
            <a:r>
              <a:rPr lang="pl-PL" sz="3200" dirty="0" err="1" smtClean="0"/>
              <a:t>that</a:t>
            </a:r>
            <a:r>
              <a:rPr lang="pl-PL" sz="3200" dirty="0" smtClean="0"/>
              <a:t> </a:t>
            </a:r>
            <a:r>
              <a:rPr lang="pl-PL" sz="3200" dirty="0" err="1" smtClean="0"/>
              <a:t>support</a:t>
            </a:r>
            <a:r>
              <a:rPr lang="pl-PL" sz="3200" dirty="0" smtClean="0"/>
              <a:t> </a:t>
            </a:r>
            <a:r>
              <a:rPr lang="pl-PL" sz="3200" dirty="0" err="1" smtClean="0"/>
              <a:t>an</a:t>
            </a:r>
            <a:r>
              <a:rPr lang="pl-PL" sz="3200" dirty="0" smtClean="0"/>
              <a:t> </a:t>
            </a:r>
            <a:r>
              <a:rPr lang="pl-PL" sz="3200" dirty="0" err="1" smtClean="0"/>
              <a:t>organization’s</a:t>
            </a:r>
            <a:r>
              <a:rPr lang="pl-PL" sz="3200" dirty="0" smtClean="0"/>
              <a:t> business model</a:t>
            </a:r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497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Ad-hoc</a:t>
            </a:r>
          </a:p>
          <a:p>
            <a:pPr lvl="1"/>
            <a:r>
              <a:rPr lang="pl-PL" sz="2400" dirty="0" err="1" smtClean="0"/>
              <a:t>predetermined</a:t>
            </a:r>
            <a:r>
              <a:rPr lang="pl-PL" sz="2400" dirty="0" smtClean="0"/>
              <a:t> </a:t>
            </a:r>
            <a:r>
              <a:rPr lang="pl-PL" sz="2400" dirty="0" err="1" smtClean="0"/>
              <a:t>activities</a:t>
            </a:r>
            <a:endParaRPr lang="pl-PL" sz="2400" dirty="0" smtClean="0"/>
          </a:p>
          <a:p>
            <a:pPr lvl="1"/>
            <a:r>
              <a:rPr lang="pl-PL" sz="2400" dirty="0" err="1" smtClean="0"/>
              <a:t>path</a:t>
            </a:r>
            <a:r>
              <a:rPr lang="pl-PL" sz="2400" dirty="0" smtClean="0"/>
              <a:t> </a:t>
            </a:r>
            <a:r>
              <a:rPr lang="pl-PL" sz="2400" dirty="0" err="1" smtClean="0"/>
              <a:t>determined</a:t>
            </a:r>
            <a:r>
              <a:rPr lang="pl-PL" sz="2400" dirty="0" smtClean="0"/>
              <a:t> </a:t>
            </a:r>
            <a:r>
              <a:rPr lang="pl-PL" sz="2400" dirty="0" err="1" smtClean="0"/>
              <a:t>during</a:t>
            </a:r>
            <a:r>
              <a:rPr lang="pl-PL" sz="2400" dirty="0" smtClean="0"/>
              <a:t> </a:t>
            </a:r>
            <a:r>
              <a:rPr lang="pl-PL" sz="2400" dirty="0" err="1" smtClean="0"/>
              <a:t>execution</a:t>
            </a:r>
            <a:endParaRPr lang="pl-PL" sz="2400" dirty="0" smtClean="0"/>
          </a:p>
          <a:p>
            <a:pPr lvl="1"/>
            <a:r>
              <a:rPr lang="pl-PL" sz="2400" dirty="0" err="1" smtClean="0"/>
              <a:t>human</a:t>
            </a:r>
            <a:r>
              <a:rPr lang="pl-PL" sz="2400" dirty="0" smtClean="0"/>
              <a:t> </a:t>
            </a:r>
            <a:r>
              <a:rPr lang="pl-PL" sz="2400" dirty="0" err="1" smtClean="0"/>
              <a:t>control</a:t>
            </a:r>
            <a:r>
              <a:rPr lang="pl-PL" sz="2400" dirty="0" smtClean="0"/>
              <a:t> of the </a:t>
            </a:r>
            <a:r>
              <a:rPr lang="pl-PL" sz="2400" dirty="0" err="1" smtClean="0"/>
              <a:t>process</a:t>
            </a:r>
            <a:endParaRPr lang="pl-PL" sz="2400" dirty="0" smtClean="0"/>
          </a:p>
          <a:p>
            <a:r>
              <a:rPr lang="pl-PL" sz="2800" dirty="0" err="1" smtClean="0"/>
              <a:t>Production</a:t>
            </a:r>
            <a:r>
              <a:rPr lang="pl-PL" sz="2800" dirty="0" smtClean="0"/>
              <a:t> </a:t>
            </a:r>
            <a:r>
              <a:rPr lang="pl-PL" sz="2800" dirty="0" err="1" smtClean="0"/>
              <a:t>processes</a:t>
            </a:r>
            <a:endParaRPr lang="pl-PL" sz="2800" dirty="0" smtClean="0"/>
          </a:p>
          <a:p>
            <a:pPr lvl="1"/>
            <a:r>
              <a:rPr lang="pl-PL" sz="2400" dirty="0" err="1" smtClean="0"/>
              <a:t>well</a:t>
            </a:r>
            <a:r>
              <a:rPr lang="pl-PL" sz="2400" dirty="0" smtClean="0"/>
              <a:t> </a:t>
            </a:r>
            <a:r>
              <a:rPr lang="pl-PL" sz="2400" dirty="0" err="1" smtClean="0"/>
              <a:t>defined</a:t>
            </a:r>
            <a:r>
              <a:rPr lang="pl-PL" sz="2400" dirty="0" smtClean="0"/>
              <a:t> model</a:t>
            </a:r>
          </a:p>
          <a:p>
            <a:pPr lvl="1"/>
            <a:r>
              <a:rPr lang="pl-PL" sz="2400" dirty="0" err="1" smtClean="0"/>
              <a:t>complex</a:t>
            </a:r>
            <a:r>
              <a:rPr lang="pl-PL" sz="2400" dirty="0" smtClean="0"/>
              <a:t> </a:t>
            </a:r>
            <a:r>
              <a:rPr lang="pl-PL" sz="2400" dirty="0" err="1" smtClean="0"/>
              <a:t>technically</a:t>
            </a:r>
            <a:endParaRPr lang="pl-PL" sz="2400" dirty="0" smtClean="0"/>
          </a:p>
          <a:p>
            <a:pPr lvl="1"/>
            <a:r>
              <a:rPr lang="pl-PL" sz="2400" dirty="0" err="1" smtClean="0"/>
              <a:t>critical</a:t>
            </a:r>
            <a:r>
              <a:rPr lang="pl-PL" sz="2400" dirty="0" smtClean="0"/>
              <a:t> from business point of </a:t>
            </a:r>
            <a:r>
              <a:rPr lang="pl-PL" sz="2400" dirty="0" err="1" smtClean="0"/>
              <a:t>view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041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Qx1jvsDd5i40np6pPDUJ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194BAA-F149-47DD-8814-4D1913ED2B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922</Words>
  <Application>Microsoft Office PowerPoint</Application>
  <PresentationFormat>Custom</PresentationFormat>
  <Paragraphs>183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Century Gothic</vt:lpstr>
      <vt:lpstr>Constantia</vt:lpstr>
      <vt:lpstr>Wingdings 3</vt:lpstr>
      <vt:lpstr>Jon</vt:lpstr>
      <vt:lpstr>Introduction</vt:lpstr>
      <vt:lpstr>Agenda</vt:lpstr>
      <vt:lpstr>Scope of the course and general rules</vt:lpstr>
      <vt:lpstr>Goal and scope of the course</vt:lpstr>
      <vt:lpstr>Business processes</vt:lpstr>
      <vt:lpstr>Business Process</vt:lpstr>
      <vt:lpstr>Business Process</vt:lpstr>
      <vt:lpstr>Business Process Management</vt:lpstr>
      <vt:lpstr>Business Process types</vt:lpstr>
      <vt:lpstr>Business Process types</vt:lpstr>
      <vt:lpstr>Business Process Modeling Patterns</vt:lpstr>
      <vt:lpstr>Business Process Modeling Patterns</vt:lpstr>
      <vt:lpstr>Business Process Modeling Patterns</vt:lpstr>
      <vt:lpstr>Business process modeling</vt:lpstr>
      <vt:lpstr>Process analysis and design</vt:lpstr>
      <vt:lpstr>Business process modeling methods</vt:lpstr>
      <vt:lpstr>Business process modeling methods</vt:lpstr>
      <vt:lpstr>Modeling views</vt:lpstr>
      <vt:lpstr>Modeling views</vt:lpstr>
      <vt:lpstr>Modeling views</vt:lpstr>
      <vt:lpstr>Modeling notations</vt:lpstr>
      <vt:lpstr>Modeling notations</vt:lpstr>
      <vt:lpstr>Modeling notations</vt:lpstr>
      <vt:lpstr>Modeling notations</vt:lpstr>
      <vt:lpstr> Workflow systems</vt:lpstr>
      <vt:lpstr>Workflow</vt:lpstr>
      <vt:lpstr>Workflow systems</vt:lpstr>
      <vt:lpstr>Workflow model / Process definition</vt:lpstr>
      <vt:lpstr>Process instance</vt:lpstr>
      <vt:lpstr>Activity</vt:lpstr>
      <vt:lpstr>Task / Activity Instance</vt:lpstr>
      <vt:lpstr>Participant</vt:lpstr>
      <vt:lpstr>State</vt:lpstr>
      <vt:lpstr>PowerPoint Presentation</vt:lpstr>
      <vt:lpstr>Execution of a process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2015-02-23T09:45:41Z</dcterms:created>
  <dcterms:modified xsi:type="dcterms:W3CDTF">2018-03-16T07:13:21Z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