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5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8" r:id="rId4"/>
    <p:sldId id="259" r:id="rId5"/>
    <p:sldId id="280" r:id="rId6"/>
    <p:sldId id="260" r:id="rId7"/>
    <p:sldId id="281" r:id="rId8"/>
    <p:sldId id="261" r:id="rId9"/>
    <p:sldId id="282" r:id="rId10"/>
    <p:sldId id="268" r:id="rId11"/>
    <p:sldId id="263" r:id="rId12"/>
    <p:sldId id="283" r:id="rId13"/>
    <p:sldId id="262" r:id="rId14"/>
    <p:sldId id="284" r:id="rId15"/>
    <p:sldId id="264" r:id="rId16"/>
    <p:sldId id="274" r:id="rId17"/>
    <p:sldId id="275" r:id="rId18"/>
    <p:sldId id="269" r:id="rId19"/>
    <p:sldId id="265" r:id="rId20"/>
    <p:sldId id="276" r:id="rId21"/>
    <p:sldId id="277" r:id="rId22"/>
    <p:sldId id="270" r:id="rId23"/>
    <p:sldId id="266" r:id="rId24"/>
    <p:sldId id="278" r:id="rId25"/>
    <p:sldId id="285" r:id="rId26"/>
    <p:sldId id="286" r:id="rId27"/>
    <p:sldId id="267" r:id="rId28"/>
    <p:sldId id="287" r:id="rId29"/>
    <p:sldId id="272" r:id="rId30"/>
    <p:sldId id="288" r:id="rId31"/>
    <p:sldId id="273" r:id="rId32"/>
    <p:sldId id="279" r:id="rId33"/>
    <p:sldId id="271" r:id="rId34"/>
    <p:sldId id="289" r:id="rId35"/>
    <p:sldId id="290" r:id="rId36"/>
  </p:sldIdLst>
  <p:sldSz cx="12188825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-128" y="-1664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pl-PL" smtClean="0"/>
              <a:t>08/04/15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pl-PL" smtClean="0"/>
              <a:t>08/04/15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08/04/15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05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37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14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2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33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23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78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6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66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98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39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73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pl-PL" smtClean="0"/>
              <a:t>08/04/15</a:t>
            </a:fld>
            <a:endParaRPr lang="pl-P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08/04/15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1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1A9C7-C274-4F50-89C9-83BDB06EDB81}" type="datetime1">
              <a:rPr lang="pl-PL" smtClean="0"/>
              <a:pPr/>
              <a:t>08/04/15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Documenting</a:t>
            </a:r>
            <a:r>
              <a:rPr lang="pl-PL" sz="6600" b="1" i="0" dirty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 Business </a:t>
            </a:r>
            <a:r>
              <a:rPr lang="pl-PL" sz="6600" b="1" i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Processes</a:t>
            </a:r>
            <a:endParaRPr lang="pl-PL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Business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Process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Engineering and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workflow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systems</a:t>
            </a:r>
            <a:endParaRPr lang="pl-PL" sz="2800" b="0" i="0" baseline="0" dirty="0">
              <a:solidFill>
                <a:schemeClr val="tx1"/>
              </a:solidFill>
              <a:effectLst>
                <a:outerShdw blurRad="50800" dist="25400" dir="2700000" algn="t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Boundaries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Definition </a:t>
            </a:r>
            <a:r>
              <a:rPr lang="pl-PL" sz="2800" dirty="0" err="1"/>
              <a:t>should</a:t>
            </a:r>
            <a:r>
              <a:rPr lang="pl-PL" sz="2800" dirty="0"/>
              <a:t> </a:t>
            </a:r>
            <a:r>
              <a:rPr lang="pl-PL" sz="2800" dirty="0" err="1"/>
              <a:t>include</a:t>
            </a:r>
            <a:r>
              <a:rPr lang="pl-PL" sz="2800" dirty="0"/>
              <a:t>: </a:t>
            </a:r>
            <a:endParaRPr lang="pl-PL" sz="2800" dirty="0"/>
          </a:p>
          <a:p>
            <a:pPr lvl="1"/>
            <a:r>
              <a:rPr lang="pl-PL" sz="2400" dirty="0" err="1" smtClean="0"/>
              <a:t>Process</a:t>
            </a:r>
            <a:r>
              <a:rPr lang="pl-PL" sz="2400" dirty="0" smtClean="0"/>
              <a:t> </a:t>
            </a:r>
            <a:r>
              <a:rPr lang="pl-PL" sz="2400" dirty="0" err="1"/>
              <a:t>begins</a:t>
            </a:r>
            <a:r>
              <a:rPr lang="pl-PL" sz="2400" dirty="0"/>
              <a:t> with...</a:t>
            </a:r>
            <a:r>
              <a:rPr lang="pl-PL" sz="2400" dirty="0" smtClean="0"/>
              <a:t>.</a:t>
            </a:r>
            <a:endParaRPr lang="pl-PL" sz="2400" dirty="0"/>
          </a:p>
          <a:p>
            <a:pPr lvl="1"/>
            <a:r>
              <a:rPr lang="pl-PL" sz="2400" dirty="0" err="1" smtClean="0"/>
              <a:t>Process</a:t>
            </a:r>
            <a:r>
              <a:rPr lang="pl-PL" sz="2400" dirty="0" smtClean="0"/>
              <a:t> </a:t>
            </a:r>
            <a:r>
              <a:rPr lang="pl-PL" sz="2400" dirty="0" err="1" smtClean="0"/>
              <a:t>includes</a:t>
            </a:r>
            <a:r>
              <a:rPr lang="pl-PL" sz="2400" dirty="0" smtClean="0"/>
              <a:t>....</a:t>
            </a:r>
            <a:endParaRPr lang="pl-PL" sz="2400" dirty="0"/>
          </a:p>
          <a:p>
            <a:pPr lvl="1"/>
            <a:r>
              <a:rPr lang="pl-PL" sz="2400" dirty="0" err="1" smtClean="0"/>
              <a:t>Process</a:t>
            </a:r>
            <a:r>
              <a:rPr lang="pl-PL" sz="2400" dirty="0" smtClean="0"/>
              <a:t> </a:t>
            </a:r>
            <a:r>
              <a:rPr lang="pl-PL" sz="2400" dirty="0" err="1" smtClean="0"/>
              <a:t>ends</a:t>
            </a:r>
            <a:r>
              <a:rPr lang="pl-PL" sz="2400" dirty="0" smtClean="0"/>
              <a:t> with.... </a:t>
            </a:r>
          </a:p>
          <a:p>
            <a:r>
              <a:rPr lang="pl-PL" sz="2800" dirty="0" err="1" smtClean="0"/>
              <a:t>Specify</a:t>
            </a:r>
            <a:r>
              <a:rPr lang="pl-PL" sz="2800" dirty="0" smtClean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customers</a:t>
            </a:r>
            <a:r>
              <a:rPr lang="pl-PL" sz="2800" dirty="0"/>
              <a:t> and </a:t>
            </a:r>
            <a:r>
              <a:rPr lang="pl-PL" sz="2800" dirty="0" err="1"/>
              <a:t>tangible</a:t>
            </a:r>
            <a:r>
              <a:rPr lang="pl-PL" sz="2800" dirty="0"/>
              <a:t> </a:t>
            </a:r>
            <a:r>
              <a:rPr lang="pl-PL" sz="2800" dirty="0" err="1"/>
              <a:t>outputs</a:t>
            </a:r>
            <a:r>
              <a:rPr lang="pl-PL" sz="2800" dirty="0"/>
              <a:t>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delivers</a:t>
            </a:r>
            <a:r>
              <a:rPr lang="pl-PL" sz="2800" dirty="0"/>
              <a:t> to </a:t>
            </a:r>
            <a:r>
              <a:rPr lang="pl-PL" sz="2800" dirty="0" err="1"/>
              <a:t>them</a:t>
            </a:r>
            <a:r>
              <a:rPr lang="pl-PL" sz="2800" dirty="0"/>
              <a:t>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5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Boundaries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Work</a:t>
            </a:r>
            <a:r>
              <a:rPr lang="pl-PL" sz="2800" dirty="0" smtClean="0"/>
              <a:t> </a:t>
            </a:r>
            <a:r>
              <a:rPr lang="pl-PL" sz="2800" dirty="0"/>
              <a:t>with </a:t>
            </a:r>
            <a:r>
              <a:rPr lang="pl-PL" sz="2800" dirty="0" err="1"/>
              <a:t>customers</a:t>
            </a:r>
            <a:r>
              <a:rPr lang="pl-PL" sz="2800" dirty="0"/>
              <a:t> to </a:t>
            </a:r>
            <a:r>
              <a:rPr lang="pl-PL" sz="2800" dirty="0" err="1"/>
              <a:t>define</a:t>
            </a:r>
            <a:r>
              <a:rPr lang="pl-PL" sz="2800" dirty="0"/>
              <a:t> </a:t>
            </a:r>
            <a:r>
              <a:rPr lang="pl-PL" sz="2800" dirty="0" err="1"/>
              <a:t>measurements</a:t>
            </a:r>
            <a:r>
              <a:rPr lang="pl-PL" sz="2800" dirty="0"/>
              <a:t> to </a:t>
            </a:r>
            <a:r>
              <a:rPr lang="pl-PL" sz="2800" dirty="0" err="1"/>
              <a:t>determine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outputs</a:t>
            </a:r>
            <a:r>
              <a:rPr lang="pl-PL" sz="2800" dirty="0"/>
              <a:t> </a:t>
            </a:r>
            <a:r>
              <a:rPr lang="pl-PL" sz="2800" dirty="0" err="1"/>
              <a:t>meet</a:t>
            </a:r>
            <a:r>
              <a:rPr lang="pl-PL" sz="2800" dirty="0"/>
              <a:t> </a:t>
            </a:r>
            <a:r>
              <a:rPr lang="pl-PL" sz="2800" dirty="0" err="1"/>
              <a:t>their</a:t>
            </a:r>
            <a:r>
              <a:rPr lang="pl-PL" sz="2800" dirty="0"/>
              <a:t> </a:t>
            </a:r>
            <a:r>
              <a:rPr lang="pl-PL" sz="2800" dirty="0" err="1"/>
              <a:t>requirements</a:t>
            </a:r>
            <a:r>
              <a:rPr lang="pl-PL" sz="2800" dirty="0"/>
              <a:t> </a:t>
            </a:r>
            <a:endParaRPr lang="pl-PL" sz="2800" dirty="0"/>
          </a:p>
          <a:p>
            <a:r>
              <a:rPr lang="pl-PL" sz="2800" dirty="0" err="1" smtClean="0"/>
              <a:t>Specify</a:t>
            </a:r>
            <a:r>
              <a:rPr lang="pl-PL" sz="2800" dirty="0" smtClean="0"/>
              <a:t> </a:t>
            </a:r>
            <a:r>
              <a:rPr lang="pl-PL" sz="2800" dirty="0" err="1"/>
              <a:t>suppliers</a:t>
            </a:r>
            <a:r>
              <a:rPr lang="pl-PL" sz="2800" dirty="0"/>
              <a:t> and </a:t>
            </a:r>
            <a:r>
              <a:rPr lang="pl-PL" sz="2800" dirty="0" err="1"/>
              <a:t>what</a:t>
            </a:r>
            <a:r>
              <a:rPr lang="pl-PL" sz="2800" dirty="0"/>
              <a:t>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provide</a:t>
            </a:r>
            <a:r>
              <a:rPr lang="pl-PL" sz="2800" dirty="0"/>
              <a:t> for the </a:t>
            </a:r>
            <a:r>
              <a:rPr lang="pl-PL" sz="2800" dirty="0" err="1"/>
              <a:t>process</a:t>
            </a:r>
            <a:r>
              <a:rPr lang="pl-PL" sz="2800" dirty="0"/>
              <a:t> to </a:t>
            </a:r>
            <a:r>
              <a:rPr lang="pl-PL" sz="2800" dirty="0" err="1"/>
              <a:t>function</a:t>
            </a:r>
            <a:r>
              <a:rPr lang="pl-PL" sz="2800" dirty="0"/>
              <a:t> </a:t>
            </a:r>
            <a:r>
              <a:rPr lang="pl-PL" sz="2800" dirty="0" err="1"/>
              <a:t>correctly</a:t>
            </a:r>
            <a:r>
              <a:rPr lang="pl-PL" sz="2800" dirty="0"/>
              <a:t> </a:t>
            </a:r>
            <a:endParaRPr lang="pl-PL" sz="2800" dirty="0"/>
          </a:p>
          <a:p>
            <a:r>
              <a:rPr lang="pl-PL" sz="2800" dirty="0" err="1" smtClean="0"/>
              <a:t>Specify</a:t>
            </a:r>
            <a:r>
              <a:rPr lang="pl-PL" sz="2800" dirty="0" smtClean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implementers</a:t>
            </a:r>
            <a:r>
              <a:rPr lang="pl-PL" sz="2800" dirty="0"/>
              <a:t> </a:t>
            </a:r>
            <a:r>
              <a:rPr lang="pl-PL" sz="2800" dirty="0" err="1"/>
              <a:t>who</a:t>
            </a:r>
            <a:r>
              <a:rPr lang="pl-PL" sz="2800" dirty="0"/>
              <a:t> </a:t>
            </a:r>
            <a:r>
              <a:rPr lang="pl-PL" sz="2800" dirty="0" err="1"/>
              <a:t>manage</a:t>
            </a:r>
            <a:r>
              <a:rPr lang="pl-PL" sz="2800" dirty="0"/>
              <a:t> </a:t>
            </a:r>
            <a:r>
              <a:rPr lang="pl-PL" sz="2800" dirty="0" err="1"/>
              <a:t>tasks</a:t>
            </a:r>
            <a:r>
              <a:rPr lang="pl-PL" sz="2800" dirty="0"/>
              <a:t> and </a:t>
            </a:r>
            <a:r>
              <a:rPr lang="pl-PL" sz="2800" dirty="0" err="1"/>
              <a:t>resources</a:t>
            </a:r>
            <a:r>
              <a:rPr lang="pl-PL" sz="2800" dirty="0"/>
              <a:t> </a:t>
            </a:r>
            <a:r>
              <a:rPr lang="pl-PL" sz="2800" dirty="0" err="1"/>
              <a:t>within</a:t>
            </a:r>
            <a:r>
              <a:rPr lang="pl-PL" sz="2800" dirty="0"/>
              <a:t>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80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A single </a:t>
            </a:r>
            <a:r>
              <a:rPr lang="pl-PL" sz="4000" dirty="0" err="1"/>
              <a:t>process</a:t>
            </a:r>
            <a:r>
              <a:rPr lang="pl-PL" sz="4000" dirty="0"/>
              <a:t> </a:t>
            </a:r>
            <a:r>
              <a:rPr lang="pl-PL" sz="4000" dirty="0" err="1"/>
              <a:t>can</a:t>
            </a:r>
            <a:r>
              <a:rPr lang="pl-PL" sz="4000" dirty="0"/>
              <a:t> </a:t>
            </a:r>
            <a:r>
              <a:rPr lang="pl-PL" sz="4000" dirty="0" err="1"/>
              <a:t>have</a:t>
            </a:r>
            <a:r>
              <a:rPr lang="pl-PL" sz="4000" dirty="0"/>
              <a:t> as </a:t>
            </a:r>
            <a:r>
              <a:rPr lang="pl-PL" sz="4000" dirty="0" err="1"/>
              <a:t>many</a:t>
            </a:r>
            <a:r>
              <a:rPr lang="pl-PL" sz="4000" dirty="0"/>
              <a:t> as five </a:t>
            </a:r>
            <a:r>
              <a:rPr lang="pl-PL" sz="4000" dirty="0" err="1"/>
              <a:t>different</a:t>
            </a:r>
            <a:r>
              <a:rPr lang="pl-PL" sz="4000" dirty="0"/>
              <a:t> </a:t>
            </a:r>
            <a:r>
              <a:rPr lang="pl-PL" sz="4000" dirty="0" err="1"/>
              <a:t>types</a:t>
            </a:r>
            <a:r>
              <a:rPr lang="pl-PL" sz="4000" dirty="0"/>
              <a:t> of </a:t>
            </a:r>
            <a:r>
              <a:rPr lang="pl-PL" sz="4000" dirty="0" err="1"/>
              <a:t>customers</a:t>
            </a:r>
            <a:r>
              <a:rPr lang="pl-PL" sz="4000" dirty="0"/>
              <a:t>..</a:t>
            </a:r>
            <a:r>
              <a:rPr lang="pl-PL" b="1" dirty="0"/>
              <a:t>.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rcRect l="5178" r="5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65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Customers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/>
              <a:t>1. </a:t>
            </a:r>
            <a:r>
              <a:rPr lang="pl-PL" sz="2400" b="1" dirty="0" err="1"/>
              <a:t>Primary</a:t>
            </a:r>
            <a:r>
              <a:rPr lang="pl-PL" sz="2400" b="1" dirty="0"/>
              <a:t> </a:t>
            </a:r>
            <a:r>
              <a:rPr lang="pl-PL" sz="2400" b="1" dirty="0" err="1"/>
              <a:t>Customer</a:t>
            </a:r>
            <a:r>
              <a:rPr lang="pl-PL" sz="2400" b="1" dirty="0"/>
              <a:t> - </a:t>
            </a:r>
            <a:r>
              <a:rPr lang="pl-PL" sz="2400" dirty="0" err="1"/>
              <a:t>Customers</a:t>
            </a:r>
            <a:r>
              <a:rPr lang="pl-PL" sz="2400" dirty="0"/>
              <a:t> </a:t>
            </a:r>
            <a:r>
              <a:rPr lang="pl-PL" sz="2400" dirty="0" err="1"/>
              <a:t>who</a:t>
            </a:r>
            <a:r>
              <a:rPr lang="pl-PL" sz="2400" dirty="0"/>
              <a:t> </a:t>
            </a:r>
            <a:r>
              <a:rPr lang="pl-PL" sz="2400" dirty="0" err="1"/>
              <a:t>directly</a:t>
            </a:r>
            <a:r>
              <a:rPr lang="pl-PL" sz="2400" dirty="0"/>
              <a:t> </a:t>
            </a:r>
            <a:r>
              <a:rPr lang="pl-PL" sz="2400" dirty="0" err="1"/>
              <a:t>receive</a:t>
            </a:r>
            <a:r>
              <a:rPr lang="pl-PL" sz="2400" dirty="0"/>
              <a:t> the </a:t>
            </a:r>
            <a:r>
              <a:rPr lang="pl-PL" sz="2400" dirty="0" err="1"/>
              <a:t>output</a:t>
            </a:r>
            <a:r>
              <a:rPr lang="pl-PL" sz="2400" dirty="0"/>
              <a:t> from the </a:t>
            </a:r>
            <a:r>
              <a:rPr lang="pl-PL" sz="2400" dirty="0" err="1"/>
              <a:t>process</a:t>
            </a:r>
            <a:r>
              <a:rPr lang="pl-PL" sz="2400" dirty="0"/>
              <a:t>. </a:t>
            </a:r>
            <a:endParaRPr lang="pl-PL" sz="2400" dirty="0"/>
          </a:p>
          <a:p>
            <a:r>
              <a:rPr lang="pl-PL" sz="2400" b="1" dirty="0"/>
              <a:t>2. </a:t>
            </a:r>
            <a:r>
              <a:rPr lang="pl-PL" sz="2400" b="1" dirty="0" err="1"/>
              <a:t>Secondary</a:t>
            </a:r>
            <a:r>
              <a:rPr lang="pl-PL" sz="2400" b="1" dirty="0"/>
              <a:t> </a:t>
            </a:r>
            <a:r>
              <a:rPr lang="pl-PL" sz="2400" b="1" dirty="0" err="1"/>
              <a:t>Customer</a:t>
            </a:r>
            <a:r>
              <a:rPr lang="pl-PL" sz="2400" b="1" dirty="0"/>
              <a:t> - </a:t>
            </a:r>
            <a:r>
              <a:rPr lang="pl-PL" sz="2400" dirty="0" err="1"/>
              <a:t>Customers</a:t>
            </a:r>
            <a:r>
              <a:rPr lang="pl-PL" sz="2400" dirty="0"/>
              <a:t> </a:t>
            </a:r>
            <a:r>
              <a:rPr lang="pl-PL" sz="2400" dirty="0" err="1"/>
              <a:t>outside</a:t>
            </a:r>
            <a:r>
              <a:rPr lang="pl-PL" sz="2400" dirty="0"/>
              <a:t> the </a:t>
            </a:r>
            <a:r>
              <a:rPr lang="pl-PL" sz="2400" dirty="0" err="1"/>
              <a:t>process</a:t>
            </a:r>
            <a:r>
              <a:rPr lang="pl-PL" sz="2400" dirty="0"/>
              <a:t> </a:t>
            </a:r>
            <a:r>
              <a:rPr lang="pl-PL" sz="2400" dirty="0" err="1"/>
              <a:t>boundaries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receive</a:t>
            </a:r>
            <a:r>
              <a:rPr lang="pl-PL" sz="2400" dirty="0"/>
              <a:t> </a:t>
            </a:r>
            <a:r>
              <a:rPr lang="pl-PL" sz="2400" dirty="0" err="1"/>
              <a:t>output</a:t>
            </a:r>
            <a:r>
              <a:rPr lang="pl-PL" sz="2400" dirty="0"/>
              <a:t> from the </a:t>
            </a:r>
            <a:r>
              <a:rPr lang="pl-PL" sz="2400" dirty="0" err="1"/>
              <a:t>process</a:t>
            </a:r>
            <a:r>
              <a:rPr lang="pl-PL" sz="2400" dirty="0"/>
              <a:t> but </a:t>
            </a:r>
            <a:r>
              <a:rPr lang="pl-PL" sz="2400" dirty="0" err="1"/>
              <a:t>are</a:t>
            </a:r>
            <a:r>
              <a:rPr lang="pl-PL" sz="2400" dirty="0"/>
              <a:t> not </a:t>
            </a:r>
            <a:r>
              <a:rPr lang="pl-PL" sz="2400" dirty="0" err="1"/>
              <a:t>directly</a:t>
            </a:r>
            <a:r>
              <a:rPr lang="pl-PL" sz="2400" dirty="0"/>
              <a:t> </a:t>
            </a:r>
            <a:r>
              <a:rPr lang="pl-PL" sz="2400" dirty="0" err="1"/>
              <a:t>needed</a:t>
            </a:r>
            <a:r>
              <a:rPr lang="pl-PL" sz="2400" dirty="0"/>
              <a:t> to </a:t>
            </a:r>
            <a:r>
              <a:rPr lang="pl-PL" sz="2400" dirty="0" err="1"/>
              <a:t>support</a:t>
            </a:r>
            <a:r>
              <a:rPr lang="pl-PL" sz="2400" dirty="0"/>
              <a:t> the </a:t>
            </a:r>
            <a:r>
              <a:rPr lang="pl-PL" sz="2400" dirty="0" err="1"/>
              <a:t>mission</a:t>
            </a:r>
            <a:r>
              <a:rPr lang="pl-PL" sz="2400" dirty="0"/>
              <a:t> of the </a:t>
            </a:r>
            <a:r>
              <a:rPr lang="pl-PL" sz="2400" dirty="0" err="1"/>
              <a:t>process</a:t>
            </a:r>
            <a:r>
              <a:rPr lang="pl-PL" sz="2400" dirty="0"/>
              <a:t>. </a:t>
            </a:r>
            <a:endParaRPr lang="pl-PL" sz="2400" dirty="0"/>
          </a:p>
          <a:p>
            <a:r>
              <a:rPr lang="pl-PL" sz="2400" b="1" dirty="0"/>
              <a:t>3. </a:t>
            </a:r>
            <a:r>
              <a:rPr lang="pl-PL" sz="2400" b="1" dirty="0" err="1"/>
              <a:t>Indirect</a:t>
            </a:r>
            <a:r>
              <a:rPr lang="pl-PL" sz="2400" b="1" dirty="0"/>
              <a:t> </a:t>
            </a:r>
            <a:r>
              <a:rPr lang="pl-PL" sz="2400" b="1" dirty="0" err="1"/>
              <a:t>Customer</a:t>
            </a:r>
            <a:r>
              <a:rPr lang="pl-PL" sz="2400" b="1" dirty="0"/>
              <a:t> - </a:t>
            </a:r>
            <a:r>
              <a:rPr lang="pl-PL" sz="2400" dirty="0" err="1"/>
              <a:t>Customers</a:t>
            </a:r>
            <a:r>
              <a:rPr lang="pl-PL" sz="2400" dirty="0"/>
              <a:t> </a:t>
            </a:r>
            <a:r>
              <a:rPr lang="pl-PL" sz="2400" dirty="0" err="1"/>
              <a:t>within</a:t>
            </a:r>
            <a:r>
              <a:rPr lang="pl-PL" sz="2400" dirty="0"/>
              <a:t> the </a:t>
            </a:r>
            <a:r>
              <a:rPr lang="pl-PL" sz="2400" dirty="0" err="1"/>
              <a:t>organization</a:t>
            </a:r>
            <a:r>
              <a:rPr lang="pl-PL" sz="2400" dirty="0"/>
              <a:t> </a:t>
            </a:r>
            <a:r>
              <a:rPr lang="pl-PL" sz="2400" dirty="0" err="1"/>
              <a:t>who</a:t>
            </a:r>
            <a:r>
              <a:rPr lang="pl-PL" sz="2400" dirty="0"/>
              <a:t> do not </a:t>
            </a:r>
            <a:r>
              <a:rPr lang="pl-PL" sz="2400" dirty="0" err="1"/>
              <a:t>directly</a:t>
            </a:r>
            <a:r>
              <a:rPr lang="pl-PL" sz="2400" dirty="0"/>
              <a:t> </a:t>
            </a:r>
            <a:r>
              <a:rPr lang="pl-PL" sz="2400" dirty="0" err="1"/>
              <a:t>receive</a:t>
            </a:r>
            <a:r>
              <a:rPr lang="pl-PL" sz="2400" dirty="0"/>
              <a:t> the </a:t>
            </a:r>
            <a:r>
              <a:rPr lang="pl-PL" sz="2400" dirty="0" err="1"/>
              <a:t>output</a:t>
            </a:r>
            <a:r>
              <a:rPr lang="pl-PL" sz="2400" dirty="0"/>
              <a:t> from the </a:t>
            </a:r>
            <a:r>
              <a:rPr lang="pl-PL" sz="2400" dirty="0" err="1"/>
              <a:t>process</a:t>
            </a:r>
            <a:r>
              <a:rPr lang="pl-PL" sz="2400" dirty="0"/>
              <a:t> but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affected</a:t>
            </a:r>
            <a:r>
              <a:rPr lang="pl-PL" sz="2400" dirty="0"/>
              <a:t> </a:t>
            </a:r>
            <a:r>
              <a:rPr lang="pl-PL" sz="2400" dirty="0" err="1"/>
              <a:t>if</a:t>
            </a:r>
            <a:r>
              <a:rPr lang="pl-PL" sz="2400" dirty="0"/>
              <a:t> the </a:t>
            </a:r>
            <a:r>
              <a:rPr lang="pl-PL" sz="2400" dirty="0" err="1"/>
              <a:t>output</a:t>
            </a:r>
            <a:r>
              <a:rPr lang="pl-PL" sz="2400" dirty="0"/>
              <a:t> from the </a:t>
            </a:r>
            <a:r>
              <a:rPr lang="pl-PL" sz="2400" dirty="0" err="1"/>
              <a:t>process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wrong</a:t>
            </a:r>
            <a:r>
              <a:rPr lang="pl-PL" sz="2400" dirty="0"/>
              <a:t> and /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late</a:t>
            </a:r>
            <a:r>
              <a:rPr lang="pl-PL" sz="2400" dirty="0"/>
              <a:t>. 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68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Customers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b="1" dirty="0" smtClean="0"/>
              <a:t>4</a:t>
            </a:r>
            <a:r>
              <a:rPr lang="pl-PL" sz="2800" b="1" dirty="0"/>
              <a:t>. </a:t>
            </a:r>
            <a:r>
              <a:rPr lang="pl-PL" sz="2800" b="1" dirty="0" err="1"/>
              <a:t>External</a:t>
            </a:r>
            <a:r>
              <a:rPr lang="pl-PL" sz="2800" b="1" dirty="0"/>
              <a:t> </a:t>
            </a:r>
            <a:r>
              <a:rPr lang="pl-PL" sz="2800" b="1" dirty="0" err="1"/>
              <a:t>Customer</a:t>
            </a:r>
            <a:r>
              <a:rPr lang="pl-PL" sz="2800" b="1" dirty="0"/>
              <a:t> - </a:t>
            </a:r>
            <a:r>
              <a:rPr lang="pl-PL" sz="2800" dirty="0" err="1"/>
              <a:t>Customers</a:t>
            </a:r>
            <a:r>
              <a:rPr lang="pl-PL" sz="2800" dirty="0"/>
              <a:t> </a:t>
            </a:r>
            <a:r>
              <a:rPr lang="pl-PL" sz="2800" dirty="0" err="1"/>
              <a:t>outside</a:t>
            </a:r>
            <a:r>
              <a:rPr lang="pl-PL" sz="2800" dirty="0"/>
              <a:t> the </a:t>
            </a:r>
            <a:r>
              <a:rPr lang="pl-PL" sz="2800" dirty="0" err="1"/>
              <a:t>company</a:t>
            </a:r>
            <a:r>
              <a:rPr lang="pl-PL" sz="2800" dirty="0"/>
              <a:t> </a:t>
            </a:r>
            <a:r>
              <a:rPr lang="pl-PL" sz="2800" dirty="0" err="1"/>
              <a:t>who</a:t>
            </a:r>
            <a:r>
              <a:rPr lang="pl-PL" sz="2800" dirty="0"/>
              <a:t> </a:t>
            </a:r>
            <a:r>
              <a:rPr lang="pl-PL" sz="2800" dirty="0" err="1"/>
              <a:t>receive</a:t>
            </a:r>
            <a:r>
              <a:rPr lang="pl-PL" sz="2800" dirty="0"/>
              <a:t> the end </a:t>
            </a:r>
            <a:r>
              <a:rPr lang="pl-PL" sz="2800" dirty="0" err="1"/>
              <a:t>product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service. </a:t>
            </a:r>
            <a:endParaRPr lang="pl-PL" sz="2800" dirty="0"/>
          </a:p>
          <a:p>
            <a:r>
              <a:rPr lang="pl-PL" sz="2800" b="1" dirty="0"/>
              <a:t>5. </a:t>
            </a:r>
            <a:r>
              <a:rPr lang="pl-PL" sz="2800" b="1" dirty="0" err="1"/>
              <a:t>Consumers</a:t>
            </a:r>
            <a:r>
              <a:rPr lang="pl-PL" sz="2800" b="1" dirty="0"/>
              <a:t> - </a:t>
            </a:r>
            <a:r>
              <a:rPr lang="pl-PL" sz="2800" dirty="0" err="1"/>
              <a:t>Customers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indirect</a:t>
            </a:r>
            <a:r>
              <a:rPr lang="pl-PL" sz="2800" dirty="0"/>
              <a:t> and </a:t>
            </a:r>
            <a:r>
              <a:rPr lang="pl-PL" sz="2800" dirty="0" err="1"/>
              <a:t>external</a:t>
            </a:r>
            <a:r>
              <a:rPr lang="pl-PL" sz="2800" dirty="0"/>
              <a:t>.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12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Name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Assign</a:t>
            </a:r>
            <a:r>
              <a:rPr lang="pl-PL" sz="2800" dirty="0" smtClean="0"/>
              <a:t> </a:t>
            </a:r>
            <a:r>
              <a:rPr lang="pl-PL" sz="2800" dirty="0" err="1" smtClean="0"/>
              <a:t>Ownership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Boundaries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b="1" dirty="0" err="1" smtClean="0"/>
              <a:t>Document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Operational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Definitions</a:t>
            </a:r>
            <a:endParaRPr lang="pl-PL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Flow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Control </a:t>
            </a:r>
            <a:r>
              <a:rPr lang="pl-PL" sz="2800" dirty="0" err="1" smtClean="0"/>
              <a:t>Points</a:t>
            </a:r>
            <a:r>
              <a:rPr lang="pl-PL" sz="2800" dirty="0" smtClean="0"/>
              <a:t> and </a:t>
            </a:r>
            <a:r>
              <a:rPr lang="pl-PL" sz="2800" dirty="0" err="1" smtClean="0"/>
              <a:t>Measurement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Assess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Validate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16277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/>
              <a:t>Document</a:t>
            </a:r>
            <a:r>
              <a:rPr lang="pl-PL" sz="4400" dirty="0"/>
              <a:t> </a:t>
            </a:r>
            <a:r>
              <a:rPr lang="pl-PL" sz="4400" dirty="0" err="1"/>
              <a:t>Operational</a:t>
            </a:r>
            <a:r>
              <a:rPr lang="pl-PL" sz="4400" dirty="0"/>
              <a:t> </a:t>
            </a:r>
            <a:r>
              <a:rPr lang="pl-PL" sz="4400" dirty="0" err="1"/>
              <a:t>Definitions</a:t>
            </a:r>
            <a:r>
              <a:rPr lang="pl-PL" sz="4400" dirty="0"/>
              <a:t/>
            </a:r>
            <a:br>
              <a:rPr lang="pl-PL" sz="4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"</a:t>
            </a:r>
            <a:r>
              <a:rPr lang="pl-PL" sz="2800" dirty="0" err="1"/>
              <a:t>An</a:t>
            </a:r>
            <a:r>
              <a:rPr lang="pl-PL" sz="2800" dirty="0"/>
              <a:t> </a:t>
            </a:r>
            <a:r>
              <a:rPr lang="pl-PL" sz="2800" dirty="0" err="1"/>
              <a:t>operational</a:t>
            </a:r>
            <a:r>
              <a:rPr lang="pl-PL" sz="2800" dirty="0"/>
              <a:t> </a:t>
            </a:r>
            <a:r>
              <a:rPr lang="pl-PL" sz="2800" dirty="0" err="1"/>
              <a:t>definition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procedure</a:t>
            </a:r>
            <a:r>
              <a:rPr lang="pl-PL" sz="2800" dirty="0"/>
              <a:t> </a:t>
            </a:r>
            <a:r>
              <a:rPr lang="pl-PL" sz="2800" dirty="0" err="1"/>
              <a:t>agreed</a:t>
            </a:r>
            <a:r>
              <a:rPr lang="pl-PL" sz="2800" dirty="0"/>
              <a:t> upon for </a:t>
            </a:r>
            <a:r>
              <a:rPr lang="pl-PL" sz="2800" dirty="0" err="1"/>
              <a:t>translation</a:t>
            </a:r>
            <a:r>
              <a:rPr lang="pl-PL" sz="2800" dirty="0"/>
              <a:t> of a </a:t>
            </a:r>
            <a:r>
              <a:rPr lang="pl-PL" sz="2800" dirty="0" err="1"/>
              <a:t>concept</a:t>
            </a:r>
            <a:r>
              <a:rPr lang="pl-PL" sz="2800" dirty="0"/>
              <a:t> </a:t>
            </a:r>
            <a:r>
              <a:rPr lang="pl-PL" sz="2800" dirty="0" err="1"/>
              <a:t>into</a:t>
            </a:r>
            <a:r>
              <a:rPr lang="pl-PL" sz="2800" dirty="0"/>
              <a:t> </a:t>
            </a:r>
            <a:r>
              <a:rPr lang="pl-PL" sz="2800" dirty="0" err="1"/>
              <a:t>measurement</a:t>
            </a:r>
            <a:r>
              <a:rPr lang="pl-PL" sz="2800" dirty="0"/>
              <a:t> of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kind</a:t>
            </a:r>
            <a:r>
              <a:rPr lang="pl-PL" sz="2800" dirty="0"/>
              <a:t>." - W. Edwards </a:t>
            </a:r>
            <a:r>
              <a:rPr lang="pl-PL" sz="2800" dirty="0" err="1" smtClean="0"/>
              <a:t>Deming</a:t>
            </a:r>
            <a:endParaRPr lang="pl-PL" sz="2800" dirty="0" smtClean="0"/>
          </a:p>
          <a:p>
            <a:r>
              <a:rPr lang="pl-PL" sz="2800" dirty="0" err="1"/>
              <a:t>An</a:t>
            </a:r>
            <a:r>
              <a:rPr lang="pl-PL" sz="2800" dirty="0"/>
              <a:t> </a:t>
            </a:r>
            <a:r>
              <a:rPr lang="pl-PL" sz="2800" dirty="0" err="1"/>
              <a:t>operational</a:t>
            </a:r>
            <a:r>
              <a:rPr lang="pl-PL" sz="2800" dirty="0"/>
              <a:t> </a:t>
            </a:r>
            <a:r>
              <a:rPr lang="pl-PL" sz="2800" dirty="0" err="1"/>
              <a:t>definition</a:t>
            </a:r>
            <a:r>
              <a:rPr lang="pl-PL" sz="2800" dirty="0"/>
              <a:t> </a:t>
            </a:r>
            <a:r>
              <a:rPr lang="pl-PL" sz="2800" dirty="0" err="1"/>
              <a:t>describes</a:t>
            </a:r>
            <a:r>
              <a:rPr lang="pl-PL" sz="2800" dirty="0"/>
              <a:t> </a:t>
            </a:r>
            <a:r>
              <a:rPr lang="pl-PL" sz="2800" dirty="0" err="1"/>
              <a:t>exactly</a:t>
            </a:r>
            <a:r>
              <a:rPr lang="pl-PL" sz="2800" dirty="0"/>
              <a:t> </a:t>
            </a:r>
            <a:r>
              <a:rPr lang="pl-PL" sz="2800" dirty="0" err="1"/>
              <a:t>what</a:t>
            </a:r>
            <a:r>
              <a:rPr lang="pl-PL" sz="2800" dirty="0"/>
              <a:t> the </a:t>
            </a:r>
            <a:r>
              <a:rPr lang="pl-PL" sz="2800" dirty="0" err="1"/>
              <a:t>variables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and </a:t>
            </a:r>
            <a:r>
              <a:rPr lang="pl-PL" sz="2800" dirty="0" err="1"/>
              <a:t>how</a:t>
            </a:r>
            <a:r>
              <a:rPr lang="pl-PL" sz="2800" dirty="0"/>
              <a:t>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measured</a:t>
            </a:r>
            <a:r>
              <a:rPr lang="pl-PL" sz="2800" dirty="0"/>
              <a:t> </a:t>
            </a:r>
            <a:r>
              <a:rPr lang="pl-PL" sz="2800" dirty="0" err="1"/>
              <a:t>within</a:t>
            </a:r>
            <a:r>
              <a:rPr lang="pl-PL" sz="2800" dirty="0"/>
              <a:t> the </a:t>
            </a:r>
            <a:r>
              <a:rPr lang="pl-PL" sz="2800" dirty="0" err="1"/>
              <a:t>context</a:t>
            </a:r>
            <a:r>
              <a:rPr lang="pl-PL" sz="2800" dirty="0"/>
              <a:t> of </a:t>
            </a:r>
            <a:r>
              <a:rPr lang="pl-PL" sz="2800" dirty="0" err="1"/>
              <a:t>your</a:t>
            </a:r>
            <a:r>
              <a:rPr lang="pl-PL" sz="2800" dirty="0"/>
              <a:t> </a:t>
            </a:r>
            <a:r>
              <a:rPr lang="pl-PL" sz="2800" dirty="0" err="1"/>
              <a:t>study</a:t>
            </a:r>
            <a:r>
              <a:rPr lang="pl-P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0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Name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Assign</a:t>
            </a:r>
            <a:r>
              <a:rPr lang="pl-PL" sz="2800" dirty="0" smtClean="0"/>
              <a:t> </a:t>
            </a:r>
            <a:r>
              <a:rPr lang="pl-PL" sz="2800" dirty="0" err="1" smtClean="0"/>
              <a:t>Ownership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Boundaries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Operational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Definitions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b="1" dirty="0" err="1" smtClean="0"/>
              <a:t>Document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Process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Flow</a:t>
            </a:r>
            <a:endParaRPr lang="pl-PL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Control </a:t>
            </a:r>
            <a:r>
              <a:rPr lang="pl-PL" sz="2800" dirty="0" err="1" smtClean="0"/>
              <a:t>Points</a:t>
            </a:r>
            <a:r>
              <a:rPr lang="pl-PL" sz="2800" dirty="0" smtClean="0"/>
              <a:t> and </a:t>
            </a:r>
            <a:r>
              <a:rPr lang="pl-PL" sz="2800" dirty="0" err="1" smtClean="0"/>
              <a:t>Measurement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Assess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Validate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2775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Flow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 err="1"/>
              <a:t>Document</a:t>
            </a:r>
            <a:r>
              <a:rPr lang="pl-PL" sz="2800" dirty="0"/>
              <a:t> </a:t>
            </a:r>
            <a:r>
              <a:rPr lang="pl-PL" sz="2800" dirty="0" err="1"/>
              <a:t>current</a:t>
            </a:r>
            <a:r>
              <a:rPr lang="pl-PL" sz="2800" dirty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down to </a:t>
            </a:r>
            <a:r>
              <a:rPr lang="pl-PL" sz="2800" dirty="0" err="1"/>
              <a:t>activity</a:t>
            </a:r>
            <a:r>
              <a:rPr lang="pl-PL" sz="2800" dirty="0"/>
              <a:t> </a:t>
            </a:r>
            <a:r>
              <a:rPr lang="pl-PL" sz="2800" dirty="0" err="1"/>
              <a:t>level</a:t>
            </a:r>
            <a:r>
              <a:rPr lang="pl-PL" sz="2800" dirty="0"/>
              <a:t> </a:t>
            </a:r>
            <a:endParaRPr lang="pl-PL" sz="2800" dirty="0"/>
          </a:p>
          <a:p>
            <a:r>
              <a:rPr lang="pl-PL" sz="2800" dirty="0" err="1"/>
              <a:t>Graphically</a:t>
            </a:r>
            <a:r>
              <a:rPr lang="pl-PL" sz="2800" dirty="0"/>
              <a:t> </a:t>
            </a:r>
            <a:r>
              <a:rPr lang="pl-PL" sz="2800" dirty="0" err="1"/>
              <a:t>portray</a:t>
            </a:r>
            <a:r>
              <a:rPr lang="pl-PL" sz="2800" dirty="0"/>
              <a:t> major </a:t>
            </a:r>
            <a:r>
              <a:rPr lang="pl-PL" sz="2800" dirty="0" err="1"/>
              <a:t>steps</a:t>
            </a:r>
            <a:r>
              <a:rPr lang="pl-PL" sz="2800" dirty="0"/>
              <a:t> and </a:t>
            </a:r>
            <a:r>
              <a:rPr lang="pl-PL" sz="2800" dirty="0" err="1"/>
              <a:t>identify</a:t>
            </a:r>
            <a:r>
              <a:rPr lang="pl-PL" sz="2800" dirty="0"/>
              <a:t> </a:t>
            </a:r>
            <a:r>
              <a:rPr lang="pl-PL" sz="2800" dirty="0" err="1"/>
              <a:t>relationships</a:t>
            </a:r>
            <a:r>
              <a:rPr lang="pl-PL" sz="2800" dirty="0"/>
              <a:t> of </a:t>
            </a:r>
            <a:r>
              <a:rPr lang="pl-PL" sz="2800" dirty="0" err="1"/>
              <a:t>subprocesses</a:t>
            </a:r>
            <a:r>
              <a:rPr lang="pl-PL" sz="2800" dirty="0"/>
              <a:t> and </a:t>
            </a:r>
            <a:r>
              <a:rPr lang="pl-PL" sz="2800" dirty="0" err="1"/>
              <a:t>activities</a:t>
            </a:r>
            <a:r>
              <a:rPr lang="pl-PL" sz="2800" dirty="0"/>
              <a:t>. </a:t>
            </a:r>
            <a:r>
              <a:rPr lang="pl-PL" sz="2800" dirty="0" err="1"/>
              <a:t>Include</a:t>
            </a:r>
            <a:r>
              <a:rPr lang="pl-PL" sz="2800" dirty="0"/>
              <a:t>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tasks</a:t>
            </a:r>
            <a:r>
              <a:rPr lang="pl-PL" sz="2800" dirty="0"/>
              <a:t> </a:t>
            </a:r>
            <a:r>
              <a:rPr lang="pl-PL" sz="2800" dirty="0" err="1"/>
              <a:t>within</a:t>
            </a:r>
            <a:r>
              <a:rPr lang="pl-PL" sz="2800" dirty="0"/>
              <a:t>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boundaries</a:t>
            </a:r>
            <a:r>
              <a:rPr lang="pl-PL" sz="2800" dirty="0"/>
              <a:t> and the </a:t>
            </a:r>
            <a:r>
              <a:rPr lang="pl-PL" sz="2800" dirty="0" err="1"/>
              <a:t>groups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</a:t>
            </a:r>
            <a:r>
              <a:rPr lang="pl-PL" sz="2800" dirty="0" err="1"/>
              <a:t>individuals</a:t>
            </a:r>
            <a:r>
              <a:rPr lang="pl-PL" sz="2800" dirty="0"/>
              <a:t> </a:t>
            </a:r>
            <a:r>
              <a:rPr lang="pl-PL" sz="2800" dirty="0" err="1"/>
              <a:t>responsible</a:t>
            </a:r>
            <a:r>
              <a:rPr lang="pl-PL" sz="2800" dirty="0"/>
              <a:t> for performing </a:t>
            </a:r>
            <a:r>
              <a:rPr lang="pl-PL" sz="2800" dirty="0" err="1"/>
              <a:t>them</a:t>
            </a:r>
            <a:r>
              <a:rPr lang="pl-PL" sz="2800" dirty="0"/>
              <a:t>. </a:t>
            </a:r>
            <a:endParaRPr lang="pl-PL" sz="2800" dirty="0"/>
          </a:p>
          <a:p>
            <a:r>
              <a:rPr lang="pl-PL" sz="2800" dirty="0" err="1"/>
              <a:t>Describe</a:t>
            </a:r>
            <a:r>
              <a:rPr lang="pl-PL" sz="2800" dirty="0"/>
              <a:t> </a:t>
            </a:r>
            <a:r>
              <a:rPr lang="pl-PL" sz="2800" dirty="0" err="1"/>
              <a:t>each</a:t>
            </a:r>
            <a:r>
              <a:rPr lang="pl-PL" sz="2800" dirty="0"/>
              <a:t> step in the </a:t>
            </a:r>
            <a:r>
              <a:rPr lang="pl-PL" sz="2800" dirty="0" err="1"/>
              <a:t>sequence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occurs</a:t>
            </a:r>
            <a:r>
              <a:rPr lang="pl-PL" sz="2800" dirty="0"/>
              <a:t> </a:t>
            </a:r>
            <a:endParaRPr lang="pl-PL" sz="2800" dirty="0"/>
          </a:p>
          <a:p>
            <a:r>
              <a:rPr lang="pl-PL" sz="2800" dirty="0" err="1"/>
              <a:t>Record</a:t>
            </a:r>
            <a:r>
              <a:rPr lang="pl-PL" sz="2800" dirty="0"/>
              <a:t> the timing (</a:t>
            </a:r>
            <a:r>
              <a:rPr lang="pl-PL" sz="2800" dirty="0" err="1"/>
              <a:t>effort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</a:t>
            </a:r>
            <a:r>
              <a:rPr lang="pl-PL" sz="2800" dirty="0" err="1"/>
              <a:t>duration</a:t>
            </a:r>
            <a:r>
              <a:rPr lang="pl-PL" sz="2800" dirty="0"/>
              <a:t>) of </a:t>
            </a:r>
            <a:r>
              <a:rPr lang="pl-PL" sz="2800" dirty="0" err="1"/>
              <a:t>each</a:t>
            </a:r>
            <a:r>
              <a:rPr lang="pl-PL" sz="2800" dirty="0"/>
              <a:t> </a:t>
            </a:r>
            <a:r>
              <a:rPr lang="pl-PL" sz="2800" dirty="0" err="1"/>
              <a:t>task</a:t>
            </a:r>
            <a:r>
              <a:rPr lang="pl-PL" sz="2800" dirty="0"/>
              <a:t> in the </a:t>
            </a:r>
            <a:r>
              <a:rPr lang="pl-PL" sz="2800" dirty="0" err="1"/>
              <a:t>process</a:t>
            </a:r>
            <a:r>
              <a:rPr lang="pl-PL" sz="2800" dirty="0"/>
              <a:t>.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42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Roles</a:t>
            </a:r>
            <a:r>
              <a:rPr lang="pl-PL" dirty="0" smtClean="0"/>
              <a:t> and </a:t>
            </a:r>
            <a:r>
              <a:rPr lang="pl-PL" dirty="0" err="1" smtClean="0"/>
              <a:t>Responsibility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rcRect l="-66811" r="-66811"/>
          <a:stretch>
            <a:fillRect/>
          </a:stretch>
        </p:blipFill>
        <p:spPr>
          <a:xfrm>
            <a:off x="1125860" y="2060848"/>
            <a:ext cx="8943975" cy="4194175"/>
          </a:xfrm>
        </p:spPr>
      </p:pic>
    </p:spTree>
    <p:extLst>
      <p:ext uri="{BB962C8B-B14F-4D97-AF65-F5344CB8AC3E}">
        <p14:creationId xmlns:p14="http://schemas.microsoft.com/office/powerpoint/2010/main" val="32940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b="1" dirty="0" err="1" smtClean="0"/>
              <a:t>Name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Process</a:t>
            </a:r>
            <a:r>
              <a:rPr lang="pl-PL" sz="2800" b="1" dirty="0" smtClean="0"/>
              <a:t> and </a:t>
            </a:r>
            <a:r>
              <a:rPr lang="pl-PL" sz="2800" b="1" dirty="0" err="1" smtClean="0"/>
              <a:t>Assign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Ownership</a:t>
            </a:r>
            <a:endParaRPr lang="pl-PL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Boundaries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Operational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Definitions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Flow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Control </a:t>
            </a:r>
            <a:r>
              <a:rPr lang="pl-PL" sz="2800" dirty="0" err="1" smtClean="0"/>
              <a:t>Points</a:t>
            </a:r>
            <a:r>
              <a:rPr lang="pl-PL" sz="2800" dirty="0" smtClean="0"/>
              <a:t> and </a:t>
            </a:r>
            <a:r>
              <a:rPr lang="pl-PL" sz="2800" dirty="0" err="1" smtClean="0"/>
              <a:t>Measurement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Assess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Validate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428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Roles</a:t>
            </a:r>
            <a:r>
              <a:rPr lang="pl-PL" dirty="0"/>
              <a:t> and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 err="1"/>
              <a:t>Primary</a:t>
            </a:r>
            <a:r>
              <a:rPr lang="pl-PL" sz="2400" b="1" dirty="0"/>
              <a:t> </a:t>
            </a:r>
            <a:r>
              <a:rPr lang="pl-PL" sz="2400" b="1" dirty="0" err="1" smtClean="0"/>
              <a:t>Responsibility</a:t>
            </a:r>
            <a:r>
              <a:rPr lang="pl-PL" sz="2400" b="1" dirty="0" smtClean="0"/>
              <a:t> - </a:t>
            </a:r>
            <a:r>
              <a:rPr lang="pl-PL" sz="2400" dirty="0"/>
              <a:t>for </a:t>
            </a:r>
            <a:r>
              <a:rPr lang="pl-PL" sz="2400" dirty="0" err="1"/>
              <a:t>facilitating</a:t>
            </a:r>
            <a:r>
              <a:rPr lang="pl-PL" sz="2400" dirty="0"/>
              <a:t> the </a:t>
            </a:r>
            <a:r>
              <a:rPr lang="pl-PL" sz="2400" dirty="0" err="1"/>
              <a:t>process</a:t>
            </a:r>
            <a:r>
              <a:rPr lang="pl-PL" sz="2400" dirty="0"/>
              <a:t> not </a:t>
            </a:r>
            <a:r>
              <a:rPr lang="pl-PL" sz="2400" dirty="0" err="1"/>
              <a:t>content</a:t>
            </a:r>
            <a:r>
              <a:rPr lang="pl-PL" sz="2400" dirty="0"/>
              <a:t> </a:t>
            </a:r>
            <a:endParaRPr lang="pl-PL" sz="2400" dirty="0"/>
          </a:p>
          <a:p>
            <a:r>
              <a:rPr lang="pl-PL" sz="2400" b="1" dirty="0" err="1"/>
              <a:t>Contributing</a:t>
            </a:r>
            <a:r>
              <a:rPr lang="pl-PL" sz="2400" b="1" dirty="0"/>
              <a:t> </a:t>
            </a:r>
            <a:r>
              <a:rPr lang="pl-PL" sz="2400" b="1" dirty="0" err="1"/>
              <a:t>Responsibility</a:t>
            </a:r>
            <a:r>
              <a:rPr lang="pl-PL" sz="2400" b="1" dirty="0"/>
              <a:t> </a:t>
            </a:r>
            <a:r>
              <a:rPr lang="pl-PL" sz="2400" b="1" dirty="0" smtClean="0"/>
              <a:t>- </a:t>
            </a:r>
            <a:r>
              <a:rPr lang="pl-PL" sz="2400" dirty="0" smtClean="0"/>
              <a:t>for </a:t>
            </a:r>
            <a:r>
              <a:rPr lang="pl-PL" sz="2400" dirty="0" err="1"/>
              <a:t>providing</a:t>
            </a:r>
            <a:r>
              <a:rPr lang="pl-PL" sz="2400" dirty="0"/>
              <a:t> </a:t>
            </a:r>
            <a:r>
              <a:rPr lang="pl-PL" sz="2400" dirty="0" err="1"/>
              <a:t>content</a:t>
            </a:r>
            <a:r>
              <a:rPr lang="pl-PL" sz="2400" dirty="0"/>
              <a:t> and </a:t>
            </a:r>
            <a:r>
              <a:rPr lang="pl-PL" sz="2400" dirty="0" err="1"/>
              <a:t>actual</a:t>
            </a:r>
            <a:r>
              <a:rPr lang="pl-PL" sz="2400" dirty="0"/>
              <a:t> </a:t>
            </a:r>
            <a:r>
              <a:rPr lang="pl-PL" sz="2400" dirty="0" err="1"/>
              <a:t>work</a:t>
            </a:r>
            <a:r>
              <a:rPr lang="pl-PL" sz="2400" dirty="0"/>
              <a:t> </a:t>
            </a:r>
            <a:r>
              <a:rPr lang="pl-PL" sz="2400" dirty="0" err="1"/>
              <a:t>activity</a:t>
            </a:r>
            <a:r>
              <a:rPr lang="pl-PL" sz="2400" dirty="0"/>
              <a:t> not the </a:t>
            </a:r>
            <a:r>
              <a:rPr lang="pl-PL" sz="2400" dirty="0" err="1"/>
              <a:t>process</a:t>
            </a:r>
            <a:r>
              <a:rPr lang="pl-PL" sz="2400" dirty="0"/>
              <a:t> </a:t>
            </a:r>
            <a:endParaRPr lang="pl-PL" sz="2400" dirty="0"/>
          </a:p>
          <a:p>
            <a:r>
              <a:rPr lang="pl-PL" sz="2400" b="1" dirty="0" err="1"/>
              <a:t>Approval</a:t>
            </a:r>
            <a:r>
              <a:rPr lang="pl-PL" sz="2400" dirty="0"/>
              <a:t> - </a:t>
            </a:r>
            <a:r>
              <a:rPr lang="pl-PL" sz="2400" dirty="0" err="1"/>
              <a:t>responsible</a:t>
            </a:r>
            <a:r>
              <a:rPr lang="pl-PL" sz="2400" dirty="0"/>
              <a:t> for </a:t>
            </a:r>
            <a:r>
              <a:rPr lang="pl-PL" sz="2400" dirty="0" err="1"/>
              <a:t>approving</a:t>
            </a:r>
            <a:r>
              <a:rPr lang="pl-PL" sz="2400" dirty="0"/>
              <a:t> the </a:t>
            </a:r>
            <a:r>
              <a:rPr lang="pl-PL" sz="2400" dirty="0" err="1"/>
              <a:t>deliverable</a:t>
            </a:r>
            <a:r>
              <a:rPr lang="pl-PL" sz="2400" dirty="0"/>
              <a:t> of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task</a:t>
            </a:r>
            <a:r>
              <a:rPr lang="pl-PL" sz="2400" dirty="0"/>
              <a:t> </a:t>
            </a:r>
            <a:endParaRPr lang="pl-PL" sz="2400" dirty="0"/>
          </a:p>
          <a:p>
            <a:r>
              <a:rPr lang="pl-PL" sz="2400" b="1" dirty="0" err="1"/>
              <a:t>Customer</a:t>
            </a:r>
            <a:r>
              <a:rPr lang="pl-PL" sz="2400" dirty="0"/>
              <a:t> - </a:t>
            </a:r>
            <a:r>
              <a:rPr lang="pl-PL" sz="2400" dirty="0" err="1"/>
              <a:t>needs</a:t>
            </a:r>
            <a:r>
              <a:rPr lang="pl-PL" sz="2400" dirty="0"/>
              <a:t> </a:t>
            </a:r>
            <a:r>
              <a:rPr lang="pl-PL" sz="2400" dirty="0" err="1"/>
              <a:t>deliverable</a:t>
            </a:r>
            <a:r>
              <a:rPr lang="pl-PL" sz="2400" dirty="0"/>
              <a:t> to </a:t>
            </a:r>
            <a:r>
              <a:rPr lang="pl-PL" sz="2400" dirty="0" err="1"/>
              <a:t>perform</a:t>
            </a:r>
            <a:r>
              <a:rPr lang="pl-PL" sz="2400" dirty="0"/>
              <a:t> </a:t>
            </a:r>
            <a:r>
              <a:rPr lang="pl-PL" sz="2400" dirty="0" err="1"/>
              <a:t>subsequent</a:t>
            </a:r>
            <a:r>
              <a:rPr lang="pl-PL" sz="2400" dirty="0"/>
              <a:t> </a:t>
            </a:r>
            <a:r>
              <a:rPr lang="pl-PL" sz="2400" dirty="0" err="1"/>
              <a:t>work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needs</a:t>
            </a:r>
            <a:r>
              <a:rPr lang="pl-PL" sz="2400" dirty="0"/>
              <a:t> to be </a:t>
            </a:r>
            <a:r>
              <a:rPr lang="pl-PL" sz="2400" dirty="0" err="1"/>
              <a:t>informed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deliverable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complete</a:t>
            </a:r>
            <a:r>
              <a:rPr lang="pl-PL" sz="2400" dirty="0"/>
              <a:t> 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72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Name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Assign</a:t>
            </a:r>
            <a:r>
              <a:rPr lang="pl-PL" sz="2800" dirty="0" smtClean="0"/>
              <a:t> </a:t>
            </a:r>
            <a:r>
              <a:rPr lang="pl-PL" sz="2800" dirty="0" err="1" smtClean="0"/>
              <a:t>Ownership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Boundaries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Operational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Definitions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Flow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b="1" dirty="0" err="1" smtClean="0"/>
              <a:t>Define</a:t>
            </a:r>
            <a:r>
              <a:rPr lang="pl-PL" sz="2800" b="1" dirty="0" smtClean="0"/>
              <a:t> Control </a:t>
            </a:r>
            <a:r>
              <a:rPr lang="pl-PL" sz="2800" b="1" dirty="0" err="1" smtClean="0"/>
              <a:t>Points</a:t>
            </a:r>
            <a:r>
              <a:rPr lang="pl-PL" sz="2800" b="1" dirty="0" smtClean="0"/>
              <a:t> and </a:t>
            </a:r>
            <a:r>
              <a:rPr lang="pl-PL" sz="2800" b="1" dirty="0" err="1" smtClean="0"/>
              <a:t>Measurement</a:t>
            </a:r>
            <a:endParaRPr lang="pl-PL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Assess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Validate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2775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Define</a:t>
            </a:r>
            <a:r>
              <a:rPr lang="pl-PL" dirty="0"/>
              <a:t> Control </a:t>
            </a:r>
            <a:r>
              <a:rPr lang="pl-PL" dirty="0" err="1"/>
              <a:t>Points</a:t>
            </a:r>
            <a:r>
              <a:rPr lang="pl-PL" dirty="0"/>
              <a:t> and </a:t>
            </a:r>
            <a:r>
              <a:rPr lang="pl-PL" dirty="0" err="1"/>
              <a:t>Measurement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err="1"/>
              <a:t>Identify</a:t>
            </a:r>
            <a:r>
              <a:rPr lang="pl-PL" sz="2800" dirty="0"/>
              <a:t>, on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flow</a:t>
            </a:r>
            <a:r>
              <a:rPr lang="pl-PL" sz="2800" dirty="0"/>
              <a:t> diagram, </a:t>
            </a:r>
            <a:r>
              <a:rPr lang="pl-PL" sz="2800" dirty="0" err="1"/>
              <a:t>places</a:t>
            </a:r>
            <a:r>
              <a:rPr lang="pl-PL" sz="2800" dirty="0"/>
              <a:t> </a:t>
            </a:r>
            <a:r>
              <a:rPr lang="pl-PL" sz="2800" dirty="0" err="1"/>
              <a:t>where</a:t>
            </a:r>
            <a:r>
              <a:rPr lang="pl-PL" sz="2800" dirty="0"/>
              <a:t> </a:t>
            </a:r>
            <a:r>
              <a:rPr lang="pl-PL" sz="2800" dirty="0" err="1"/>
              <a:t>quality</a:t>
            </a:r>
            <a:r>
              <a:rPr lang="pl-PL" sz="2800" dirty="0"/>
              <a:t> </a:t>
            </a:r>
            <a:r>
              <a:rPr lang="pl-PL" sz="2800" dirty="0" err="1"/>
              <a:t>measurements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taken</a:t>
            </a:r>
            <a:r>
              <a:rPr lang="pl-PL" sz="2800" dirty="0"/>
              <a:t> (</a:t>
            </a:r>
            <a:r>
              <a:rPr lang="pl-PL" sz="2800" dirty="0" err="1"/>
              <a:t>exit</a:t>
            </a:r>
            <a:r>
              <a:rPr lang="pl-PL" sz="2800" dirty="0"/>
              <a:t> </a:t>
            </a:r>
            <a:r>
              <a:rPr lang="pl-PL" sz="2800" dirty="0" err="1"/>
              <a:t>criteria</a:t>
            </a:r>
            <a:r>
              <a:rPr lang="pl-PL" sz="2800" dirty="0"/>
              <a:t>) </a:t>
            </a:r>
            <a:endParaRPr lang="pl-PL" sz="2800" dirty="0"/>
          </a:p>
          <a:p>
            <a:r>
              <a:rPr lang="pl-PL" sz="2800" dirty="0" err="1"/>
              <a:t>Ensure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adequate</a:t>
            </a:r>
            <a:r>
              <a:rPr lang="pl-PL" sz="2800" dirty="0"/>
              <a:t> </a:t>
            </a:r>
            <a:r>
              <a:rPr lang="pl-PL" sz="2800" dirty="0" err="1"/>
              <a:t>measurements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in place</a:t>
            </a:r>
            <a:br>
              <a:rPr lang="pl-PL" sz="2800" dirty="0"/>
            </a:br>
            <a:r>
              <a:rPr lang="pl-PL" sz="2800" dirty="0" err="1"/>
              <a:t>throughout</a:t>
            </a:r>
            <a:r>
              <a:rPr lang="pl-PL" sz="2800" dirty="0"/>
              <a:t> the </a:t>
            </a:r>
            <a:r>
              <a:rPr lang="pl-PL" sz="2800" dirty="0" err="1"/>
              <a:t>processes</a:t>
            </a:r>
            <a:r>
              <a:rPr lang="pl-PL" sz="2800" dirty="0"/>
              <a:t> </a:t>
            </a:r>
            <a:r>
              <a:rPr lang="pl-PL" sz="2800" dirty="0" err="1"/>
              <a:t>so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objectives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met </a:t>
            </a:r>
            <a:endParaRPr lang="pl-PL" sz="2800" dirty="0"/>
          </a:p>
          <a:p>
            <a:r>
              <a:rPr lang="pl-PL" sz="2800" dirty="0" err="1"/>
              <a:t>Identify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points</a:t>
            </a:r>
            <a:r>
              <a:rPr lang="pl-PL" sz="2800" dirty="0"/>
              <a:t> on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flow</a:t>
            </a:r>
            <a:r>
              <a:rPr lang="pl-PL" sz="2800" dirty="0"/>
              <a:t> chart (</a:t>
            </a:r>
            <a:r>
              <a:rPr lang="pl-PL" sz="2800" dirty="0" err="1"/>
              <a:t>points</a:t>
            </a:r>
            <a:r>
              <a:rPr lang="pl-PL" sz="2800" dirty="0"/>
              <a:t> </a:t>
            </a:r>
            <a:r>
              <a:rPr lang="pl-PL" sz="2800" dirty="0" err="1"/>
              <a:t>within</a:t>
            </a:r>
            <a:r>
              <a:rPr lang="pl-PL" sz="2800" dirty="0"/>
              <a:t>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where</a:t>
            </a:r>
            <a:r>
              <a:rPr lang="pl-PL" sz="2800" dirty="0"/>
              <a:t> business controls </a:t>
            </a:r>
            <a:r>
              <a:rPr lang="pl-PL" sz="2800" dirty="0" err="1"/>
              <a:t>must</a:t>
            </a:r>
            <a:r>
              <a:rPr lang="pl-PL" sz="2800" dirty="0"/>
              <a:t> be applied to </a:t>
            </a:r>
            <a:r>
              <a:rPr lang="pl-PL" sz="2800" dirty="0" err="1"/>
              <a:t>maintain</a:t>
            </a:r>
            <a:r>
              <a:rPr lang="pl-PL" sz="2800" dirty="0"/>
              <a:t> </a:t>
            </a:r>
            <a:r>
              <a:rPr lang="pl-PL" sz="2800" dirty="0" err="1"/>
              <a:t>satisfactory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of the </a:t>
            </a:r>
            <a:r>
              <a:rPr lang="pl-PL" sz="2800" dirty="0" err="1"/>
              <a:t>process</a:t>
            </a:r>
            <a:r>
              <a:rPr lang="pl-PL" sz="2800" dirty="0"/>
              <a:t>)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5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Measure</a:t>
            </a:r>
            <a:r>
              <a:rPr lang="pl-PL" dirty="0"/>
              <a:t>?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err="1"/>
              <a:t>Measurements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key</a:t>
            </a:r>
            <a:r>
              <a:rPr lang="pl-PL" sz="2800" dirty="0"/>
              <a:t> .........</a:t>
            </a:r>
            <a:r>
              <a:rPr lang="pl-PL" sz="2800" dirty="0" smtClean="0"/>
              <a:t>.</a:t>
            </a:r>
          </a:p>
          <a:p>
            <a:r>
              <a:rPr lang="pl-PL" sz="2800" dirty="0" err="1" smtClean="0"/>
              <a:t>If</a:t>
            </a:r>
            <a:r>
              <a:rPr lang="pl-PL" sz="2800" dirty="0" smtClean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not </a:t>
            </a:r>
            <a:r>
              <a:rPr lang="pl-PL" sz="2800" dirty="0" err="1"/>
              <a:t>measure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,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not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......</a:t>
            </a:r>
            <a:r>
              <a:rPr lang="pl-PL" sz="2800" dirty="0" smtClean="0"/>
              <a:t>.</a:t>
            </a:r>
          </a:p>
          <a:p>
            <a:r>
              <a:rPr lang="pl-PL" sz="2800" dirty="0" err="1" smtClean="0"/>
              <a:t>If</a:t>
            </a:r>
            <a:r>
              <a:rPr lang="pl-PL" sz="2800" dirty="0" smtClean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not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,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not </a:t>
            </a:r>
            <a:r>
              <a:rPr lang="pl-PL" sz="2800" dirty="0" err="1"/>
              <a:t>manage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........ </a:t>
            </a:r>
            <a:endParaRPr lang="pl-PL" sz="2800" dirty="0" smtClean="0"/>
          </a:p>
          <a:p>
            <a:r>
              <a:rPr lang="pl-PL" sz="2800" dirty="0" err="1" smtClean="0"/>
              <a:t>If</a:t>
            </a:r>
            <a:r>
              <a:rPr lang="pl-PL" sz="2800" dirty="0" smtClean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not </a:t>
            </a:r>
            <a:r>
              <a:rPr lang="pl-PL" sz="2800" dirty="0" err="1"/>
              <a:t>manage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,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not </a:t>
            </a:r>
            <a:r>
              <a:rPr lang="pl-PL" sz="2800" dirty="0" err="1"/>
              <a:t>improve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!!!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91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Control </a:t>
            </a:r>
            <a:r>
              <a:rPr lang="pl-PL" sz="3200" dirty="0" err="1"/>
              <a:t>Points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i="1" dirty="0"/>
              <a:t>and </a:t>
            </a:r>
            <a:r>
              <a:rPr lang="pl-PL" sz="3200" dirty="0" err="1"/>
              <a:t>When</a:t>
            </a:r>
            <a:r>
              <a:rPr lang="pl-PL" sz="3200" dirty="0"/>
              <a:t> &amp; </a:t>
            </a:r>
            <a:r>
              <a:rPr lang="pl-PL" sz="3200" dirty="0" err="1"/>
              <a:t>Where</a:t>
            </a:r>
            <a:r>
              <a:rPr lang="pl-PL" sz="3200" dirty="0"/>
              <a:t> </a:t>
            </a:r>
            <a:r>
              <a:rPr lang="pl-PL" sz="3200" dirty="0" err="1"/>
              <a:t>Should</a:t>
            </a:r>
            <a:r>
              <a:rPr lang="pl-PL" sz="3200" dirty="0"/>
              <a:t> </a:t>
            </a:r>
            <a:r>
              <a:rPr lang="pl-PL" sz="3200" dirty="0" err="1"/>
              <a:t>They</a:t>
            </a:r>
            <a:r>
              <a:rPr lang="pl-PL" sz="3200" dirty="0"/>
              <a:t> Be </a:t>
            </a:r>
            <a:r>
              <a:rPr lang="pl-PL" sz="3200" dirty="0" err="1"/>
              <a:t>Used</a:t>
            </a:r>
            <a:r>
              <a:rPr lang="pl-PL" sz="3200" dirty="0"/>
              <a:t>? </a:t>
            </a:r>
            <a:r>
              <a:rPr lang="pl-PL" sz="3200" dirty="0"/>
              <a:t/>
            </a:r>
            <a:br>
              <a:rPr lang="pl-PL" sz="3200" dirty="0"/>
            </a:b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Identify</a:t>
            </a:r>
            <a:r>
              <a:rPr lang="pl-PL" sz="2800" dirty="0" smtClean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points</a:t>
            </a:r>
            <a:r>
              <a:rPr lang="pl-PL" sz="2800" dirty="0"/>
              <a:t> on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flow</a:t>
            </a:r>
            <a:r>
              <a:rPr lang="pl-PL" sz="2800" dirty="0"/>
              <a:t> chart (</a:t>
            </a:r>
            <a:r>
              <a:rPr lang="pl-PL" sz="2800" dirty="0" err="1"/>
              <a:t>points</a:t>
            </a:r>
            <a:r>
              <a:rPr lang="pl-PL" sz="2800" dirty="0"/>
              <a:t> </a:t>
            </a:r>
            <a:r>
              <a:rPr lang="pl-PL" sz="2800" dirty="0" err="1"/>
              <a:t>within</a:t>
            </a:r>
            <a:r>
              <a:rPr lang="pl-PL" sz="2800" dirty="0"/>
              <a:t>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where</a:t>
            </a:r>
            <a:r>
              <a:rPr lang="pl-PL" sz="2800" dirty="0"/>
              <a:t> business controls </a:t>
            </a:r>
            <a:r>
              <a:rPr lang="pl-PL" sz="2800" dirty="0" err="1"/>
              <a:t>must</a:t>
            </a:r>
            <a:r>
              <a:rPr lang="pl-PL" sz="2800" dirty="0"/>
              <a:t> be applied) to </a:t>
            </a:r>
            <a:r>
              <a:rPr lang="pl-PL" sz="2800" dirty="0" err="1"/>
              <a:t>maintain</a:t>
            </a:r>
            <a:r>
              <a:rPr lang="pl-PL" sz="2800" dirty="0"/>
              <a:t> </a:t>
            </a:r>
            <a:r>
              <a:rPr lang="pl-PL" sz="2800" dirty="0" err="1"/>
              <a:t>satisfactory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of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endParaRPr lang="pl-PL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06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Control </a:t>
            </a:r>
            <a:r>
              <a:rPr lang="pl-PL" sz="3200" dirty="0" err="1"/>
              <a:t>Points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i="1" dirty="0"/>
              <a:t>and </a:t>
            </a:r>
            <a:r>
              <a:rPr lang="pl-PL" sz="3200" dirty="0" err="1"/>
              <a:t>When</a:t>
            </a:r>
            <a:r>
              <a:rPr lang="pl-PL" sz="3200" dirty="0"/>
              <a:t> &amp; </a:t>
            </a:r>
            <a:r>
              <a:rPr lang="pl-PL" sz="3200" dirty="0" err="1"/>
              <a:t>Where</a:t>
            </a:r>
            <a:r>
              <a:rPr lang="pl-PL" sz="3200" dirty="0"/>
              <a:t> </a:t>
            </a:r>
            <a:r>
              <a:rPr lang="pl-PL" sz="3200" dirty="0" err="1"/>
              <a:t>Should</a:t>
            </a:r>
            <a:r>
              <a:rPr lang="pl-PL" sz="3200" dirty="0"/>
              <a:t> </a:t>
            </a:r>
            <a:r>
              <a:rPr lang="pl-PL" sz="3200" dirty="0" err="1"/>
              <a:t>They</a:t>
            </a:r>
            <a:r>
              <a:rPr lang="pl-PL" sz="3200" dirty="0"/>
              <a:t> Be </a:t>
            </a:r>
            <a:r>
              <a:rPr lang="pl-PL" sz="3200" dirty="0" err="1"/>
              <a:t>Used</a:t>
            </a:r>
            <a:r>
              <a:rPr lang="pl-PL" sz="3200" dirty="0"/>
              <a:t>? </a:t>
            </a:r>
            <a:r>
              <a:rPr lang="pl-PL" sz="3200" dirty="0"/>
              <a:t/>
            </a:r>
            <a:br>
              <a:rPr lang="pl-PL" sz="3200" dirty="0"/>
            </a:b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Control </a:t>
            </a:r>
            <a:r>
              <a:rPr lang="pl-PL" sz="2400" dirty="0" err="1"/>
              <a:t>points</a:t>
            </a:r>
            <a:r>
              <a:rPr lang="pl-PL" sz="2400" dirty="0"/>
              <a:t> </a:t>
            </a:r>
            <a:r>
              <a:rPr lang="pl-PL" sz="2400" dirty="0" err="1"/>
              <a:t>should</a:t>
            </a:r>
            <a:r>
              <a:rPr lang="pl-PL" sz="2400" dirty="0"/>
              <a:t> be </a:t>
            </a:r>
            <a:r>
              <a:rPr lang="pl-PL" sz="2400" dirty="0" err="1"/>
              <a:t>utilized</a:t>
            </a:r>
            <a:r>
              <a:rPr lang="pl-PL" sz="2400" dirty="0"/>
              <a:t> </a:t>
            </a:r>
            <a:r>
              <a:rPr lang="pl-PL" sz="2400" dirty="0" err="1"/>
              <a:t>whenever</a:t>
            </a:r>
            <a:r>
              <a:rPr lang="pl-PL" sz="2400" dirty="0"/>
              <a:t> </a:t>
            </a:r>
            <a:r>
              <a:rPr lang="pl-PL" sz="2400" dirty="0" err="1"/>
              <a:t>information</a:t>
            </a:r>
            <a:r>
              <a:rPr lang="pl-PL" sz="2400" dirty="0"/>
              <a:t> (</a:t>
            </a:r>
            <a:r>
              <a:rPr lang="pl-PL" sz="2400" dirty="0" err="1"/>
              <a:t>output</a:t>
            </a:r>
            <a:r>
              <a:rPr lang="pl-PL" sz="2400" dirty="0"/>
              <a:t>) </a:t>
            </a:r>
            <a:r>
              <a:rPr lang="pl-PL" sz="2400" dirty="0" err="1"/>
              <a:t>changes</a:t>
            </a:r>
            <a:r>
              <a:rPr lang="pl-PL" sz="2400" dirty="0"/>
              <a:t> </a:t>
            </a:r>
            <a:r>
              <a:rPr lang="pl-PL" sz="2400" dirty="0" err="1"/>
              <a:t>hands</a:t>
            </a:r>
            <a:r>
              <a:rPr lang="pl-PL" sz="2400" dirty="0"/>
              <a:t> </a:t>
            </a:r>
            <a:r>
              <a:rPr lang="pl-PL" sz="2400" dirty="0" err="1"/>
              <a:t>within</a:t>
            </a:r>
            <a:r>
              <a:rPr lang="pl-PL" sz="2400" dirty="0"/>
              <a:t> the </a:t>
            </a:r>
            <a:r>
              <a:rPr lang="pl-PL" sz="2400" dirty="0" err="1"/>
              <a:t>process</a:t>
            </a:r>
            <a:r>
              <a:rPr lang="pl-PL" sz="2400" dirty="0"/>
              <a:t> </a:t>
            </a:r>
            <a:r>
              <a:rPr lang="pl-PL" sz="2400" dirty="0" err="1"/>
              <a:t>eg</a:t>
            </a:r>
            <a:r>
              <a:rPr lang="pl-PL" sz="2400" dirty="0"/>
              <a:t>: </a:t>
            </a:r>
            <a:r>
              <a:rPr lang="pl-PL" sz="2400" dirty="0" err="1"/>
              <a:t>Transmitting</a:t>
            </a:r>
            <a:r>
              <a:rPr lang="pl-PL" sz="2400" dirty="0"/>
              <a:t> data from one </a:t>
            </a:r>
            <a:r>
              <a:rPr lang="pl-PL" sz="2400" dirty="0" err="1"/>
              <a:t>source</a:t>
            </a:r>
            <a:r>
              <a:rPr lang="pl-PL" sz="2400" dirty="0"/>
              <a:t> to </a:t>
            </a:r>
            <a:r>
              <a:rPr lang="pl-PL" sz="2400" dirty="0" err="1"/>
              <a:t>another</a:t>
            </a:r>
            <a:r>
              <a:rPr lang="pl-PL" sz="2400" dirty="0"/>
              <a:t> for </a:t>
            </a:r>
            <a:r>
              <a:rPr lang="pl-PL" sz="2400" dirty="0" err="1"/>
              <a:t>further</a:t>
            </a:r>
            <a:r>
              <a:rPr lang="pl-PL" sz="2400" dirty="0"/>
              <a:t> </a:t>
            </a:r>
            <a:r>
              <a:rPr lang="pl-PL" sz="2400" dirty="0" err="1"/>
              <a:t>processing</a:t>
            </a:r>
            <a:r>
              <a:rPr lang="pl-PL" sz="2400" dirty="0"/>
              <a:t> </a:t>
            </a:r>
            <a:endParaRPr lang="pl-PL" sz="2400" dirty="0"/>
          </a:p>
          <a:p>
            <a:pPr lvl="1"/>
            <a:r>
              <a:rPr lang="pl-PL" sz="2000" dirty="0" err="1" smtClean="0"/>
              <a:t>Identify</a:t>
            </a:r>
            <a:r>
              <a:rPr lang="pl-PL" sz="2000" dirty="0" smtClean="0"/>
              <a:t> </a:t>
            </a:r>
            <a:r>
              <a:rPr lang="pl-PL" sz="2000" dirty="0" err="1"/>
              <a:t>all</a:t>
            </a:r>
            <a:r>
              <a:rPr lang="pl-PL" sz="2000" dirty="0"/>
              <a:t> </a:t>
            </a:r>
            <a:r>
              <a:rPr lang="pl-PL" sz="2000" dirty="0" err="1"/>
              <a:t>potential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r>
              <a:rPr lang="pl-PL" sz="2000" dirty="0"/>
              <a:t> </a:t>
            </a:r>
            <a:r>
              <a:rPr lang="pl-PL" sz="2000" dirty="0" err="1"/>
              <a:t>at</a:t>
            </a:r>
            <a:r>
              <a:rPr lang="pl-PL" sz="2000" dirty="0"/>
              <a:t>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could</a:t>
            </a:r>
            <a:r>
              <a:rPr lang="pl-PL" sz="2000" dirty="0"/>
              <a:t> </a:t>
            </a:r>
            <a:r>
              <a:rPr lang="pl-PL" sz="2000" dirty="0" err="1"/>
              <a:t>establish</a:t>
            </a:r>
            <a:r>
              <a:rPr lang="pl-PL" sz="2000" dirty="0"/>
              <a:t> </a:t>
            </a:r>
            <a:r>
              <a:rPr lang="pl-PL" sz="2000" dirty="0" err="1"/>
              <a:t>effectiveness</a:t>
            </a:r>
            <a:r>
              <a:rPr lang="pl-PL" sz="2000" dirty="0"/>
              <a:t> </a:t>
            </a:r>
            <a:r>
              <a:rPr lang="pl-PL" sz="2000" dirty="0" err="1"/>
              <a:t>measures</a:t>
            </a:r>
            <a:r>
              <a:rPr lang="pl-PL" sz="2000" dirty="0"/>
              <a:t> </a:t>
            </a:r>
            <a:endParaRPr lang="pl-PL" sz="2000" dirty="0"/>
          </a:p>
          <a:p>
            <a:pPr lvl="1"/>
            <a:r>
              <a:rPr lang="pl-PL" sz="2000" dirty="0" err="1" smtClean="0"/>
              <a:t>Prioritize</a:t>
            </a:r>
            <a:r>
              <a:rPr lang="pl-PL" sz="2000" dirty="0" smtClean="0"/>
              <a:t> </a:t>
            </a:r>
            <a:r>
              <a:rPr lang="pl-PL" sz="2000" dirty="0"/>
              <a:t>the </a:t>
            </a:r>
            <a:r>
              <a:rPr lang="pl-PL" sz="2000" dirty="0" err="1"/>
              <a:t>ones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have</a:t>
            </a:r>
            <a:r>
              <a:rPr lang="pl-PL" sz="2000" dirty="0"/>
              <a:t> a major </a:t>
            </a:r>
            <a:r>
              <a:rPr lang="pl-PL" sz="2000" dirty="0" err="1"/>
              <a:t>impact</a:t>
            </a:r>
            <a:r>
              <a:rPr lang="pl-PL" sz="2000" dirty="0"/>
              <a:t> on </a:t>
            </a:r>
            <a:r>
              <a:rPr lang="pl-PL" sz="2000" dirty="0" err="1"/>
              <a:t>overall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endParaRPr lang="pl-PL" sz="2000" dirty="0"/>
          </a:p>
          <a:p>
            <a:pPr lvl="1"/>
            <a:r>
              <a:rPr lang="pl-PL" sz="2000" dirty="0" err="1" smtClean="0"/>
              <a:t>Establish</a:t>
            </a:r>
            <a:r>
              <a:rPr lang="pl-PL" sz="2000" dirty="0" smtClean="0"/>
              <a:t> </a:t>
            </a: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measurements</a:t>
            </a:r>
            <a:r>
              <a:rPr lang="pl-PL" sz="2000" dirty="0"/>
              <a:t> </a:t>
            </a:r>
            <a:r>
              <a:rPr lang="pl-PL" sz="2000" dirty="0" err="1"/>
              <a:t>will</a:t>
            </a:r>
            <a:r>
              <a:rPr lang="pl-PL" sz="2000" dirty="0"/>
              <a:t> be </a:t>
            </a:r>
            <a:r>
              <a:rPr lang="pl-PL" sz="2000" dirty="0" err="1"/>
              <a:t>taken</a:t>
            </a:r>
            <a:r>
              <a:rPr lang="pl-PL" sz="2000" dirty="0"/>
              <a:t> (</a:t>
            </a:r>
            <a:r>
              <a:rPr lang="pl-PL" sz="2000" dirty="0" err="1"/>
              <a:t>Measurement</a:t>
            </a:r>
            <a:r>
              <a:rPr lang="pl-PL" sz="2000" dirty="0"/>
              <a:t> </a:t>
            </a:r>
            <a:r>
              <a:rPr lang="pl-PL" sz="2000" dirty="0" err="1"/>
              <a:t>criteria</a:t>
            </a:r>
            <a:r>
              <a:rPr lang="pl-PL" sz="2000" dirty="0"/>
              <a:t> to be </a:t>
            </a:r>
            <a:r>
              <a:rPr lang="pl-PL" sz="2000" dirty="0" err="1" smtClean="0"/>
              <a:t>established</a:t>
            </a:r>
            <a:r>
              <a:rPr lang="pl-PL" sz="2000" dirty="0" smtClean="0"/>
              <a:t> </a:t>
            </a:r>
            <a:r>
              <a:rPr lang="pl-PL" sz="2000" dirty="0" err="1"/>
              <a:t>jointly</a:t>
            </a:r>
            <a:r>
              <a:rPr lang="pl-PL" sz="2000" dirty="0"/>
              <a:t> by </a:t>
            </a:r>
            <a:r>
              <a:rPr lang="pl-PL" sz="2000" dirty="0" err="1"/>
              <a:t>supplier</a:t>
            </a:r>
            <a:r>
              <a:rPr lang="pl-PL" sz="2000" dirty="0"/>
              <a:t> &amp; </a:t>
            </a:r>
            <a:r>
              <a:rPr lang="pl-PL" sz="2000" dirty="0" err="1"/>
              <a:t>customer</a:t>
            </a:r>
            <a:r>
              <a:rPr lang="pl-PL" sz="2000" dirty="0"/>
              <a:t>) </a:t>
            </a:r>
            <a:endParaRPr lang="pl-PL" sz="20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48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Control </a:t>
            </a:r>
            <a:r>
              <a:rPr lang="pl-PL" sz="3200" dirty="0" err="1"/>
              <a:t>Points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i="1" dirty="0"/>
              <a:t>and </a:t>
            </a:r>
            <a:r>
              <a:rPr lang="pl-PL" sz="3200" dirty="0" err="1"/>
              <a:t>When</a:t>
            </a:r>
            <a:r>
              <a:rPr lang="pl-PL" sz="3200" dirty="0"/>
              <a:t> &amp; </a:t>
            </a:r>
            <a:r>
              <a:rPr lang="pl-PL" sz="3200" dirty="0" err="1"/>
              <a:t>Where</a:t>
            </a:r>
            <a:r>
              <a:rPr lang="pl-PL" sz="3200" dirty="0"/>
              <a:t> </a:t>
            </a:r>
            <a:r>
              <a:rPr lang="pl-PL" sz="3200" dirty="0" err="1"/>
              <a:t>Should</a:t>
            </a:r>
            <a:r>
              <a:rPr lang="pl-PL" sz="3200" dirty="0"/>
              <a:t> </a:t>
            </a:r>
            <a:r>
              <a:rPr lang="pl-PL" sz="3200" dirty="0" err="1"/>
              <a:t>They</a:t>
            </a:r>
            <a:r>
              <a:rPr lang="pl-PL" sz="3200" dirty="0"/>
              <a:t> Be </a:t>
            </a:r>
            <a:r>
              <a:rPr lang="pl-PL" sz="3200" dirty="0" err="1"/>
              <a:t>Used</a:t>
            </a:r>
            <a:r>
              <a:rPr lang="pl-PL" sz="3200" dirty="0"/>
              <a:t>? </a:t>
            </a:r>
            <a:r>
              <a:rPr lang="pl-PL" sz="3200" dirty="0"/>
              <a:t/>
            </a:r>
            <a:br>
              <a:rPr lang="pl-PL" sz="3200" dirty="0"/>
            </a:b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Control </a:t>
            </a:r>
            <a:r>
              <a:rPr lang="pl-PL" sz="2800" dirty="0" err="1"/>
              <a:t>points</a:t>
            </a:r>
            <a:r>
              <a:rPr lang="pl-PL" sz="2800" dirty="0"/>
              <a:t> </a:t>
            </a:r>
            <a:r>
              <a:rPr lang="pl-PL" sz="2800" dirty="0" err="1"/>
              <a:t>become</a:t>
            </a:r>
            <a:r>
              <a:rPr lang="pl-PL" sz="2800" dirty="0"/>
              <a:t> the </a:t>
            </a:r>
            <a:r>
              <a:rPr lang="pl-PL" sz="2800" dirty="0" err="1"/>
              <a:t>proactive</a:t>
            </a:r>
            <a:r>
              <a:rPr lang="pl-PL" sz="2800" dirty="0"/>
              <a:t> </a:t>
            </a:r>
            <a:r>
              <a:rPr lang="pl-PL" sz="2800" dirty="0" err="1"/>
              <a:t>formalized</a:t>
            </a:r>
            <a:r>
              <a:rPr lang="pl-PL" sz="2800" dirty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feedback</a:t>
            </a:r>
            <a:r>
              <a:rPr lang="pl-PL" sz="2800" dirty="0"/>
              <a:t> </a:t>
            </a:r>
            <a:r>
              <a:rPr lang="pl-PL" sz="2800" dirty="0" err="1"/>
              <a:t>loop</a:t>
            </a:r>
            <a:r>
              <a:rPr lang="pl-PL" sz="2800" dirty="0"/>
              <a:t> (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signal</a:t>
            </a:r>
            <a:r>
              <a:rPr lang="pl-PL" sz="2800" dirty="0"/>
              <a:t> </a:t>
            </a:r>
            <a:r>
              <a:rPr lang="pl-PL" sz="2800" dirty="0" err="1"/>
              <a:t>possible</a:t>
            </a:r>
            <a:r>
              <a:rPr lang="pl-PL" sz="2800" dirty="0"/>
              <a:t> </a:t>
            </a:r>
            <a:r>
              <a:rPr lang="pl-PL" sz="2800" dirty="0" err="1"/>
              <a:t>corrective</a:t>
            </a:r>
            <a:r>
              <a:rPr lang="pl-PL" sz="2800" dirty="0"/>
              <a:t> </a:t>
            </a:r>
            <a:r>
              <a:rPr lang="pl-PL" sz="2800" dirty="0" err="1"/>
              <a:t>action</a:t>
            </a:r>
            <a:r>
              <a:rPr lang="pl-PL" sz="2800" dirty="0"/>
              <a:t> </a:t>
            </a:r>
            <a:r>
              <a:rPr lang="pl-PL" sz="2800" dirty="0" err="1"/>
              <a:t>instead</a:t>
            </a:r>
            <a:r>
              <a:rPr lang="pl-PL" sz="2800" dirty="0"/>
              <a:t> of the </a:t>
            </a:r>
            <a:r>
              <a:rPr lang="pl-PL" sz="2800" dirty="0" err="1"/>
              <a:t>typical</a:t>
            </a:r>
            <a:r>
              <a:rPr lang="pl-PL" sz="2800" dirty="0"/>
              <a:t> </a:t>
            </a:r>
            <a:r>
              <a:rPr lang="pl-PL" sz="2800" dirty="0" err="1"/>
              <a:t>after</a:t>
            </a:r>
            <a:r>
              <a:rPr lang="pl-PL" sz="2800" dirty="0"/>
              <a:t> the </a:t>
            </a:r>
            <a:r>
              <a:rPr lang="pl-PL" sz="2800" dirty="0" err="1"/>
              <a:t>fact</a:t>
            </a:r>
            <a:r>
              <a:rPr lang="pl-PL" sz="2800" dirty="0"/>
              <a:t> </a:t>
            </a:r>
            <a:r>
              <a:rPr lang="pl-PL" sz="2800" dirty="0" err="1"/>
              <a:t>feedback</a:t>
            </a:r>
            <a:r>
              <a:rPr lang="pl-PL" sz="2800" dirty="0"/>
              <a:t>) </a:t>
            </a:r>
            <a:endParaRPr lang="pl-PL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900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Control </a:t>
            </a:r>
            <a:r>
              <a:rPr lang="pl-PL" sz="3200" dirty="0" err="1"/>
              <a:t>Points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i="1" dirty="0"/>
              <a:t>and </a:t>
            </a:r>
            <a:r>
              <a:rPr lang="pl-PL" sz="3200" dirty="0" err="1"/>
              <a:t>When</a:t>
            </a:r>
            <a:r>
              <a:rPr lang="pl-PL" sz="3200" dirty="0"/>
              <a:t> &amp; </a:t>
            </a:r>
            <a:r>
              <a:rPr lang="pl-PL" sz="3200" dirty="0" err="1"/>
              <a:t>Where</a:t>
            </a:r>
            <a:r>
              <a:rPr lang="pl-PL" sz="3200" dirty="0"/>
              <a:t> </a:t>
            </a:r>
            <a:r>
              <a:rPr lang="pl-PL" sz="3200" dirty="0" err="1"/>
              <a:t>Should</a:t>
            </a:r>
            <a:r>
              <a:rPr lang="pl-PL" sz="3200" dirty="0"/>
              <a:t> </a:t>
            </a:r>
            <a:r>
              <a:rPr lang="pl-PL" sz="3200" dirty="0" err="1"/>
              <a:t>They</a:t>
            </a:r>
            <a:r>
              <a:rPr lang="pl-PL" sz="3200" dirty="0"/>
              <a:t> Be </a:t>
            </a:r>
            <a:r>
              <a:rPr lang="pl-PL" sz="3200" dirty="0" err="1"/>
              <a:t>Used</a:t>
            </a:r>
            <a:r>
              <a:rPr lang="pl-PL" sz="3200" dirty="0"/>
              <a:t>? </a:t>
            </a:r>
            <a:r>
              <a:rPr lang="pl-PL" sz="3200" dirty="0"/>
              <a:t/>
            </a:r>
            <a:br>
              <a:rPr lang="pl-PL" sz="3200" dirty="0"/>
            </a:b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Value </a:t>
            </a:r>
            <a:r>
              <a:rPr lang="pl-PL" sz="3200" dirty="0"/>
              <a:t>of Control </a:t>
            </a:r>
            <a:r>
              <a:rPr lang="pl-PL" sz="3200" dirty="0" err="1" smtClean="0"/>
              <a:t>Points</a:t>
            </a:r>
            <a:endParaRPr lang="pl-PL" sz="3200" dirty="0"/>
          </a:p>
          <a:p>
            <a:pPr lvl="1"/>
            <a:r>
              <a:rPr lang="pl-PL" sz="2800" dirty="0" err="1" smtClean="0"/>
              <a:t>Keep</a:t>
            </a:r>
            <a:r>
              <a:rPr lang="pl-PL" sz="2800" dirty="0" smtClean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focused</a:t>
            </a:r>
            <a:r>
              <a:rPr lang="pl-PL" sz="2800" dirty="0"/>
              <a:t> on </a:t>
            </a:r>
            <a:r>
              <a:rPr lang="pl-PL" sz="2800" dirty="0" err="1"/>
              <a:t>necessary</a:t>
            </a:r>
            <a:r>
              <a:rPr lang="pl-PL" sz="2800" dirty="0"/>
              <a:t> </a:t>
            </a:r>
            <a:r>
              <a:rPr lang="pl-PL" sz="2800" dirty="0" err="1"/>
              <a:t>information</a:t>
            </a:r>
            <a:r>
              <a:rPr lang="pl-PL" sz="2800" dirty="0"/>
              <a:t> </a:t>
            </a:r>
            <a:r>
              <a:rPr lang="pl-PL" sz="2800" dirty="0" err="1" smtClean="0"/>
              <a:t>required</a:t>
            </a:r>
            <a:endParaRPr lang="pl-PL" sz="2800" dirty="0"/>
          </a:p>
          <a:p>
            <a:pPr lvl="1"/>
            <a:r>
              <a:rPr lang="pl-PL" sz="2800" dirty="0" err="1" smtClean="0"/>
              <a:t>Allow</a:t>
            </a:r>
            <a:r>
              <a:rPr lang="pl-PL" sz="2800" dirty="0" smtClean="0"/>
              <a:t> </a:t>
            </a:r>
            <a:r>
              <a:rPr lang="pl-PL" sz="2800" dirty="0"/>
              <a:t>for </a:t>
            </a:r>
            <a:r>
              <a:rPr lang="pl-PL" sz="2800" dirty="0" err="1"/>
              <a:t>proactive</a:t>
            </a:r>
            <a:r>
              <a:rPr lang="pl-PL" sz="2800" dirty="0"/>
              <a:t> </a:t>
            </a:r>
            <a:r>
              <a:rPr lang="pl-PL" sz="2800" dirty="0" err="1"/>
              <a:t>corrective</a:t>
            </a:r>
            <a:r>
              <a:rPr lang="pl-PL" sz="2800" dirty="0"/>
              <a:t> </a:t>
            </a:r>
            <a:r>
              <a:rPr lang="pl-PL" sz="2800" dirty="0" err="1"/>
              <a:t>action</a:t>
            </a:r>
            <a:r>
              <a:rPr lang="pl-PL" sz="2800" dirty="0"/>
              <a:t> </a:t>
            </a:r>
            <a:r>
              <a:rPr lang="pl-PL" sz="2800" dirty="0" err="1"/>
              <a:t>minimizing</a:t>
            </a:r>
            <a:r>
              <a:rPr lang="pl-PL" sz="2800" dirty="0"/>
              <a:t> </a:t>
            </a:r>
            <a:r>
              <a:rPr lang="pl-PL" sz="2800" dirty="0" err="1"/>
              <a:t>lengthy</a:t>
            </a:r>
            <a:r>
              <a:rPr lang="pl-PL" sz="2800" dirty="0"/>
              <a:t> re-</a:t>
            </a:r>
            <a:r>
              <a:rPr lang="pl-PL" sz="2800" dirty="0" err="1"/>
              <a:t>dos</a:t>
            </a:r>
            <a:r>
              <a:rPr lang="pl-PL" sz="2800" dirty="0"/>
              <a:t> </a:t>
            </a:r>
            <a:endParaRPr lang="pl-PL" sz="2800" dirty="0" smtClean="0"/>
          </a:p>
          <a:p>
            <a:pPr lvl="1"/>
            <a:r>
              <a:rPr lang="pl-PL" sz="2800" dirty="0" smtClean="0"/>
              <a:t>Foster </a:t>
            </a:r>
            <a:r>
              <a:rPr lang="pl-PL" sz="2800" dirty="0" err="1"/>
              <a:t>customer</a:t>
            </a:r>
            <a:r>
              <a:rPr lang="pl-PL" sz="2800" dirty="0"/>
              <a:t> / </a:t>
            </a:r>
            <a:r>
              <a:rPr lang="pl-PL" sz="2800" dirty="0" err="1"/>
              <a:t>supplier</a:t>
            </a:r>
            <a:r>
              <a:rPr lang="pl-PL" sz="2800" dirty="0"/>
              <a:t> </a:t>
            </a:r>
            <a:r>
              <a:rPr lang="pl-PL" sz="2800" dirty="0" err="1"/>
              <a:t>communication</a:t>
            </a:r>
            <a:r>
              <a:rPr lang="pl-PL" sz="2800" dirty="0"/>
              <a:t> and trust </a:t>
            </a:r>
            <a:endParaRPr lang="pl-PL" sz="28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3838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Establishing</a:t>
            </a:r>
            <a:r>
              <a:rPr lang="pl-PL" dirty="0"/>
              <a:t> </a:t>
            </a:r>
            <a:r>
              <a:rPr lang="pl-PL" dirty="0" err="1"/>
              <a:t>Measurement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Why</a:t>
            </a:r>
            <a:r>
              <a:rPr lang="pl-PL" sz="2800" dirty="0"/>
              <a:t> </a:t>
            </a:r>
            <a:r>
              <a:rPr lang="pl-PL" sz="2800" dirty="0" err="1"/>
              <a:t>should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measure</a:t>
            </a:r>
            <a:r>
              <a:rPr lang="pl-PL" sz="2800" dirty="0"/>
              <a:t>? </a:t>
            </a:r>
            <a:endParaRPr lang="pl-PL" sz="2800" dirty="0"/>
          </a:p>
          <a:p>
            <a:pPr lvl="1"/>
            <a:r>
              <a:rPr lang="pl-PL" sz="2400" dirty="0" err="1"/>
              <a:t>Provide</a:t>
            </a:r>
            <a:r>
              <a:rPr lang="pl-PL" sz="2400" dirty="0"/>
              <a:t> </a:t>
            </a:r>
            <a:r>
              <a:rPr lang="pl-PL" sz="2400" dirty="0" err="1"/>
              <a:t>direct</a:t>
            </a:r>
            <a:r>
              <a:rPr lang="pl-PL" sz="2400" dirty="0"/>
              <a:t> and immediate </a:t>
            </a:r>
            <a:r>
              <a:rPr lang="pl-PL" sz="2400" dirty="0" err="1"/>
              <a:t>feedback</a:t>
            </a:r>
            <a:r>
              <a:rPr lang="pl-PL" sz="2400" dirty="0"/>
              <a:t> on </a:t>
            </a:r>
            <a:r>
              <a:rPr lang="pl-PL" sz="2400" dirty="0" err="1"/>
              <a:t>progress</a:t>
            </a:r>
            <a:r>
              <a:rPr lang="pl-PL" sz="2400" dirty="0"/>
              <a:t> </a:t>
            </a:r>
            <a:endParaRPr lang="pl-PL" sz="2400" dirty="0"/>
          </a:p>
          <a:p>
            <a:r>
              <a:rPr lang="pl-PL" sz="2800" dirty="0" err="1"/>
              <a:t>Where</a:t>
            </a:r>
            <a:r>
              <a:rPr lang="pl-PL" sz="2800" dirty="0"/>
              <a:t> </a:t>
            </a:r>
            <a:r>
              <a:rPr lang="pl-PL" sz="2800" dirty="0" err="1"/>
              <a:t>should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measure</a:t>
            </a:r>
            <a:r>
              <a:rPr lang="pl-PL" sz="2800" dirty="0"/>
              <a:t>? </a:t>
            </a:r>
            <a:endParaRPr lang="pl-PL" sz="2800" dirty="0"/>
          </a:p>
          <a:p>
            <a:pPr lvl="1"/>
            <a:r>
              <a:rPr lang="pl-PL" sz="2400" dirty="0" err="1" smtClean="0"/>
              <a:t>Points</a:t>
            </a:r>
            <a:r>
              <a:rPr lang="pl-PL" sz="2400" dirty="0" smtClean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which</a:t>
            </a:r>
            <a:r>
              <a:rPr lang="pl-PL" sz="2400" dirty="0"/>
              <a:t> </a:t>
            </a:r>
            <a:r>
              <a:rPr lang="pl-PL" sz="2400" dirty="0" err="1"/>
              <a:t>feedback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be </a:t>
            </a:r>
            <a:r>
              <a:rPr lang="pl-PL" sz="2400" dirty="0" err="1"/>
              <a:t>direct</a:t>
            </a:r>
            <a:r>
              <a:rPr lang="pl-PL" sz="2400" dirty="0"/>
              <a:t>, immediate, and </a:t>
            </a:r>
            <a:r>
              <a:rPr lang="pl-PL" sz="2400" dirty="0" err="1"/>
              <a:t>relevant</a:t>
            </a:r>
            <a:r>
              <a:rPr lang="pl-PL" sz="2400" dirty="0"/>
              <a:t> for </a:t>
            </a:r>
            <a:r>
              <a:rPr lang="pl-PL" sz="2400" dirty="0" err="1"/>
              <a:t>activities</a:t>
            </a:r>
            <a:r>
              <a:rPr lang="pl-PL" sz="2400" dirty="0"/>
              <a:t> </a:t>
            </a:r>
            <a:r>
              <a:rPr lang="pl-PL" sz="2400" dirty="0" err="1"/>
              <a:t>critical</a:t>
            </a:r>
            <a:r>
              <a:rPr lang="pl-PL" sz="2400" dirty="0"/>
              <a:t> to the </a:t>
            </a:r>
            <a:r>
              <a:rPr lang="pl-PL" sz="2400" dirty="0" err="1"/>
              <a:t>overall</a:t>
            </a:r>
            <a:r>
              <a:rPr lang="pl-PL" sz="2400" dirty="0"/>
              <a:t> </a:t>
            </a:r>
            <a:r>
              <a:rPr lang="pl-PL" sz="2400" dirty="0" err="1"/>
              <a:t>process</a:t>
            </a:r>
            <a:r>
              <a:rPr lang="pl-PL" sz="2400" dirty="0"/>
              <a:t> </a:t>
            </a:r>
            <a:endParaRPr lang="pl-PL" sz="2400" dirty="0"/>
          </a:p>
          <a:p>
            <a:pPr lvl="1"/>
            <a:r>
              <a:rPr lang="pl-PL" sz="2400" dirty="0" smtClean="0"/>
              <a:t>Control </a:t>
            </a:r>
            <a:r>
              <a:rPr lang="pl-PL" sz="2400" dirty="0" err="1"/>
              <a:t>points</a:t>
            </a:r>
            <a:r>
              <a:rPr lang="pl-PL" sz="2400" dirty="0"/>
              <a:t> </a:t>
            </a:r>
            <a:r>
              <a:rPr lang="pl-PL" sz="2400" dirty="0" err="1"/>
              <a:t>significantly</a:t>
            </a:r>
            <a:r>
              <a:rPr lang="pl-PL" sz="2400" dirty="0"/>
              <a:t> </a:t>
            </a:r>
            <a:r>
              <a:rPr lang="pl-PL" sz="2400" dirty="0" err="1"/>
              <a:t>impact</a:t>
            </a:r>
            <a:r>
              <a:rPr lang="pl-PL" sz="2400" dirty="0"/>
              <a:t> </a:t>
            </a:r>
            <a:r>
              <a:rPr lang="pl-PL" sz="2400" dirty="0" err="1"/>
              <a:t>total</a:t>
            </a:r>
            <a:r>
              <a:rPr lang="pl-PL" sz="2400" dirty="0"/>
              <a:t> </a:t>
            </a:r>
            <a:r>
              <a:rPr lang="pl-PL" sz="2400" dirty="0" err="1"/>
              <a:t>process</a:t>
            </a:r>
            <a:r>
              <a:rPr lang="pl-PL" sz="2400" dirty="0"/>
              <a:t> </a:t>
            </a:r>
            <a:r>
              <a:rPr lang="pl-PL" sz="2400" dirty="0" err="1"/>
              <a:t>efficiency</a:t>
            </a:r>
            <a:r>
              <a:rPr lang="pl-PL" sz="2400" dirty="0"/>
              <a:t> and </a:t>
            </a:r>
            <a:r>
              <a:rPr lang="pl-PL" sz="2400" dirty="0" err="1"/>
              <a:t>effectiveness</a:t>
            </a:r>
            <a:r>
              <a:rPr lang="pl-PL" sz="2400" dirty="0"/>
              <a:t> 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2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Establishing</a:t>
            </a:r>
            <a:r>
              <a:rPr lang="pl-PL" dirty="0"/>
              <a:t> </a:t>
            </a:r>
            <a:r>
              <a:rPr lang="pl-PL" dirty="0" err="1"/>
              <a:t>Measurement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When</a:t>
            </a:r>
            <a:r>
              <a:rPr lang="pl-PL" sz="3200" dirty="0" smtClean="0"/>
              <a:t> </a:t>
            </a:r>
            <a:r>
              <a:rPr lang="pl-PL" sz="3200" dirty="0" err="1"/>
              <a:t>should</a:t>
            </a:r>
            <a:r>
              <a:rPr lang="pl-PL" sz="3200" dirty="0"/>
              <a:t> </a:t>
            </a:r>
            <a:r>
              <a:rPr lang="pl-PL" sz="3200" dirty="0" err="1"/>
              <a:t>you</a:t>
            </a:r>
            <a:r>
              <a:rPr lang="pl-PL" sz="3200" dirty="0"/>
              <a:t> </a:t>
            </a:r>
            <a:r>
              <a:rPr lang="pl-PL" sz="3200" dirty="0" err="1"/>
              <a:t>measure</a:t>
            </a:r>
            <a:r>
              <a:rPr lang="pl-PL" sz="3200" dirty="0"/>
              <a:t>? </a:t>
            </a:r>
            <a:endParaRPr lang="pl-PL" sz="3200" dirty="0"/>
          </a:p>
          <a:p>
            <a:pPr lvl="1"/>
            <a:r>
              <a:rPr lang="pl-PL" sz="2800" dirty="0" smtClean="0"/>
              <a:t>As </a:t>
            </a:r>
            <a:r>
              <a:rPr lang="pl-PL" sz="2800" dirty="0" err="1"/>
              <a:t>soon</a:t>
            </a:r>
            <a:r>
              <a:rPr lang="pl-PL" sz="2800" dirty="0"/>
              <a:t> as the </a:t>
            </a:r>
            <a:r>
              <a:rPr lang="pl-PL" sz="2800" dirty="0" err="1"/>
              <a:t>critical</a:t>
            </a:r>
            <a:r>
              <a:rPr lang="pl-PL" sz="2800" dirty="0"/>
              <a:t> </a:t>
            </a:r>
            <a:r>
              <a:rPr lang="pl-PL" sz="2800" dirty="0" err="1"/>
              <a:t>activity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</a:t>
            </a:r>
            <a:r>
              <a:rPr lang="pl-PL" sz="2800" dirty="0" err="1"/>
              <a:t>been</a:t>
            </a:r>
            <a:r>
              <a:rPr lang="pl-PL" sz="2800" dirty="0"/>
              <a:t> </a:t>
            </a:r>
            <a:r>
              <a:rPr lang="pl-PL" sz="2800" dirty="0" err="1"/>
              <a:t>completed</a:t>
            </a:r>
            <a:r>
              <a:rPr lang="pl-PL" sz="2800" dirty="0"/>
              <a:t> </a:t>
            </a:r>
            <a:endParaRPr lang="pl-PL" sz="2800" dirty="0"/>
          </a:p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should</a:t>
            </a:r>
            <a:r>
              <a:rPr lang="pl-PL" sz="3200" dirty="0"/>
              <a:t> </a:t>
            </a:r>
            <a:r>
              <a:rPr lang="pl-PL" sz="3200" dirty="0" err="1"/>
              <a:t>you</a:t>
            </a:r>
            <a:r>
              <a:rPr lang="pl-PL" sz="3200" dirty="0"/>
              <a:t> </a:t>
            </a:r>
            <a:r>
              <a:rPr lang="pl-PL" sz="3200" dirty="0" err="1"/>
              <a:t>measure</a:t>
            </a:r>
            <a:r>
              <a:rPr lang="pl-PL" sz="3200" dirty="0"/>
              <a:t>? </a:t>
            </a:r>
            <a:endParaRPr lang="pl-PL" sz="3200" dirty="0"/>
          </a:p>
          <a:p>
            <a:pPr lvl="1"/>
            <a:r>
              <a:rPr lang="pl-PL" sz="2800" dirty="0" err="1" smtClean="0"/>
              <a:t>Efficiency</a:t>
            </a:r>
            <a:r>
              <a:rPr lang="pl-PL" sz="2800" dirty="0"/>
              <a:t>, </a:t>
            </a:r>
            <a:r>
              <a:rPr lang="pl-PL" sz="2800" dirty="0" err="1"/>
              <a:t>effectiveness</a:t>
            </a:r>
            <a:r>
              <a:rPr lang="pl-PL" sz="2800" dirty="0"/>
              <a:t> and </a:t>
            </a:r>
            <a:r>
              <a:rPr lang="pl-PL" sz="2800" dirty="0" err="1"/>
              <a:t>adaptability</a:t>
            </a:r>
            <a:r>
              <a:rPr lang="pl-PL" sz="2800" dirty="0"/>
              <a:t> of </a:t>
            </a:r>
            <a:r>
              <a:rPr lang="pl-PL" sz="2800" dirty="0" err="1"/>
              <a:t>each</a:t>
            </a:r>
            <a:r>
              <a:rPr lang="pl-PL" sz="2800" dirty="0"/>
              <a:t> </a:t>
            </a:r>
            <a:r>
              <a:rPr lang="pl-PL" sz="2800" dirty="0" err="1"/>
              <a:t>critical</a:t>
            </a:r>
            <a:r>
              <a:rPr lang="pl-PL" sz="2800" dirty="0"/>
              <a:t> </a:t>
            </a:r>
            <a:r>
              <a:rPr lang="pl-PL" sz="2800" dirty="0" err="1"/>
              <a:t>activity</a:t>
            </a:r>
            <a:r>
              <a:rPr lang="pl-PL" sz="2800" dirty="0"/>
              <a:t> </a:t>
            </a:r>
            <a:endParaRPr lang="pl-PL" sz="28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2505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/>
              <a:t>Process</a:t>
            </a:r>
            <a:r>
              <a:rPr lang="pl-PL" dirty="0"/>
              <a:t> and </a:t>
            </a:r>
            <a:r>
              <a:rPr lang="pl-PL" dirty="0" err="1"/>
              <a:t>Assign</a:t>
            </a:r>
            <a:r>
              <a:rPr lang="pl-PL" dirty="0"/>
              <a:t> </a:t>
            </a:r>
            <a:r>
              <a:rPr lang="pl-PL" dirty="0" err="1"/>
              <a:t>Ownership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Owner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responsible</a:t>
            </a:r>
            <a:r>
              <a:rPr lang="pl-PL" sz="2800" dirty="0"/>
              <a:t> and </a:t>
            </a:r>
            <a:r>
              <a:rPr lang="pl-PL" sz="2800" dirty="0" err="1"/>
              <a:t>accountable</a:t>
            </a:r>
            <a:r>
              <a:rPr lang="pl-PL" sz="2800" dirty="0"/>
              <a:t> for the </a:t>
            </a:r>
            <a:r>
              <a:rPr lang="pl-PL" sz="2800" dirty="0" err="1"/>
              <a:t>operational</a:t>
            </a:r>
            <a:r>
              <a:rPr lang="pl-PL" sz="2800" dirty="0"/>
              <a:t> </a:t>
            </a:r>
            <a:r>
              <a:rPr lang="pl-PL" sz="2800" dirty="0" err="1"/>
              <a:t>quality</a:t>
            </a:r>
            <a:r>
              <a:rPr lang="pl-PL" sz="2800" dirty="0"/>
              <a:t> of the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endParaRPr lang="pl-PL" sz="2800" dirty="0"/>
          </a:p>
          <a:p>
            <a:r>
              <a:rPr lang="pl-PL" sz="2800" dirty="0" err="1" smtClean="0"/>
              <a:t>Owner's</a:t>
            </a:r>
            <a:r>
              <a:rPr lang="pl-PL" sz="2800" dirty="0" smtClean="0"/>
              <a:t> </a:t>
            </a:r>
            <a:r>
              <a:rPr lang="pl-PL" sz="2800" dirty="0" err="1"/>
              <a:t>position</a:t>
            </a:r>
            <a:r>
              <a:rPr lang="pl-PL" sz="2800" dirty="0"/>
              <a:t> in the </a:t>
            </a:r>
            <a:r>
              <a:rPr lang="pl-PL" sz="2800" dirty="0" err="1"/>
              <a:t>organization</a:t>
            </a:r>
            <a:r>
              <a:rPr lang="pl-PL" sz="2800" dirty="0"/>
              <a:t> </a:t>
            </a:r>
            <a:r>
              <a:rPr lang="pl-PL" sz="2800" dirty="0" err="1"/>
              <a:t>assures</a:t>
            </a:r>
            <a:r>
              <a:rPr lang="pl-PL" sz="2800" dirty="0"/>
              <a:t> the </a:t>
            </a:r>
            <a:r>
              <a:rPr lang="pl-PL" sz="2800" dirty="0" err="1"/>
              <a:t>ability</a:t>
            </a:r>
            <a:r>
              <a:rPr lang="pl-PL" sz="2800" dirty="0"/>
              <a:t> to influence </a:t>
            </a:r>
            <a:r>
              <a:rPr lang="pl-PL" sz="2800" dirty="0" err="1"/>
              <a:t>change</a:t>
            </a:r>
            <a:r>
              <a:rPr lang="pl-PL" sz="2800" dirty="0"/>
              <a:t> in </a:t>
            </a:r>
            <a:r>
              <a:rPr lang="pl-PL" sz="2800" dirty="0" err="1"/>
              <a:t>practices</a:t>
            </a:r>
            <a:r>
              <a:rPr lang="pl-PL" sz="2800" dirty="0"/>
              <a:t> and </a:t>
            </a:r>
            <a:r>
              <a:rPr lang="pl-PL" sz="2800" dirty="0" err="1"/>
              <a:t>procedures</a:t>
            </a:r>
            <a:r>
              <a:rPr lang="pl-PL" sz="2800" dirty="0"/>
              <a:t> and to </a:t>
            </a:r>
            <a:r>
              <a:rPr lang="pl-PL" sz="2800" dirty="0" err="1"/>
              <a:t>implement</a:t>
            </a:r>
            <a:r>
              <a:rPr lang="pl-PL" sz="2800" dirty="0"/>
              <a:t> a plan for </a:t>
            </a:r>
            <a:r>
              <a:rPr lang="pl-PL" sz="2800" dirty="0" err="1"/>
              <a:t>improvement</a:t>
            </a:r>
            <a:r>
              <a:rPr lang="pl-PL" sz="2800" dirty="0"/>
              <a:t>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114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Establishing</a:t>
            </a:r>
            <a:r>
              <a:rPr lang="pl-PL" dirty="0"/>
              <a:t> </a:t>
            </a:r>
            <a:r>
              <a:rPr lang="pl-PL" dirty="0" err="1"/>
              <a:t>Measurement</a:t>
            </a:r>
            <a:r>
              <a:rPr lang="pl-PL" dirty="0"/>
              <a:t> / Feedback </a:t>
            </a:r>
            <a:r>
              <a:rPr lang="pl-PL" dirty="0" err="1"/>
              <a:t>Loops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 smtClean="0"/>
              <a:t>Relate</a:t>
            </a:r>
            <a:r>
              <a:rPr lang="pl-PL" sz="2400" dirty="0" smtClean="0"/>
              <a:t> </a:t>
            </a:r>
            <a:r>
              <a:rPr lang="pl-PL" sz="2400" dirty="0" err="1"/>
              <a:t>feedback</a:t>
            </a:r>
            <a:r>
              <a:rPr lang="pl-PL" sz="2400" dirty="0"/>
              <a:t> </a:t>
            </a:r>
            <a:r>
              <a:rPr lang="pl-PL" sz="2400" dirty="0" err="1"/>
              <a:t>loops</a:t>
            </a:r>
            <a:r>
              <a:rPr lang="pl-PL" sz="2400" dirty="0"/>
              <a:t> to </a:t>
            </a:r>
            <a:r>
              <a:rPr lang="pl-PL" sz="2400" dirty="0" err="1"/>
              <a:t>individuals</a:t>
            </a:r>
            <a:r>
              <a:rPr lang="pl-PL" sz="2400" dirty="0"/>
              <a:t> to </a:t>
            </a:r>
            <a:r>
              <a:rPr lang="pl-PL" sz="2400" dirty="0" err="1"/>
              <a:t>quickly</a:t>
            </a:r>
            <a:r>
              <a:rPr lang="pl-PL" sz="2400" dirty="0"/>
              <a:t> </a:t>
            </a:r>
            <a:r>
              <a:rPr lang="pl-PL" sz="2400" dirty="0" err="1"/>
              <a:t>understand</a:t>
            </a:r>
            <a:r>
              <a:rPr lang="pl-PL" sz="2400" dirty="0"/>
              <a:t> </a:t>
            </a:r>
            <a:r>
              <a:rPr lang="pl-PL" sz="2400" dirty="0" err="1"/>
              <a:t>their</a:t>
            </a:r>
            <a:r>
              <a:rPr lang="pl-PL" sz="2400" dirty="0"/>
              <a:t> </a:t>
            </a:r>
            <a:r>
              <a:rPr lang="pl-PL" sz="2400" dirty="0" err="1"/>
              <a:t>impact</a:t>
            </a:r>
            <a:r>
              <a:rPr lang="pl-PL" sz="2400" dirty="0"/>
              <a:t>. </a:t>
            </a:r>
            <a:endParaRPr lang="pl-PL" sz="2400" dirty="0"/>
          </a:p>
          <a:p>
            <a:r>
              <a:rPr lang="pl-PL" sz="2400" dirty="0" err="1"/>
              <a:t>Make</a:t>
            </a:r>
            <a:r>
              <a:rPr lang="pl-PL" sz="2400" dirty="0"/>
              <a:t> </a:t>
            </a:r>
            <a:r>
              <a:rPr lang="pl-PL" sz="2400" dirty="0" err="1"/>
              <a:t>constructive</a:t>
            </a:r>
            <a:r>
              <a:rPr lang="pl-PL" sz="2400" dirty="0"/>
              <a:t> </a:t>
            </a:r>
            <a:r>
              <a:rPr lang="pl-PL" sz="2400" dirty="0" err="1"/>
              <a:t>feedback</a:t>
            </a:r>
            <a:r>
              <a:rPr lang="pl-PL" sz="2400" dirty="0"/>
              <a:t> the </a:t>
            </a:r>
            <a:r>
              <a:rPr lang="pl-PL" sz="2400" dirty="0" err="1"/>
              <a:t>consumers</a:t>
            </a:r>
            <a:r>
              <a:rPr lang="pl-PL" sz="2400" dirty="0"/>
              <a:t> </a:t>
            </a:r>
            <a:r>
              <a:rPr lang="pl-PL" sz="2400" dirty="0" err="1"/>
              <a:t>obligation</a:t>
            </a:r>
            <a:r>
              <a:rPr lang="pl-PL" sz="2400" dirty="0"/>
              <a:t>. </a:t>
            </a:r>
          </a:p>
          <a:p>
            <a:r>
              <a:rPr lang="pl-PL" sz="2400" dirty="0" err="1"/>
              <a:t>Encourage</a:t>
            </a:r>
            <a:r>
              <a:rPr lang="pl-PL" sz="2400" dirty="0"/>
              <a:t> </a:t>
            </a:r>
            <a:r>
              <a:rPr lang="pl-PL" sz="2400" dirty="0" err="1"/>
              <a:t>positive</a:t>
            </a:r>
            <a:r>
              <a:rPr lang="pl-PL" sz="2400" dirty="0"/>
              <a:t> and </a:t>
            </a:r>
            <a:r>
              <a:rPr lang="pl-PL" sz="2400" dirty="0" err="1"/>
              <a:t>negative</a:t>
            </a:r>
            <a:r>
              <a:rPr lang="pl-PL" sz="2400" dirty="0"/>
              <a:t> </a:t>
            </a:r>
            <a:r>
              <a:rPr lang="pl-PL" sz="2400" dirty="0" err="1"/>
              <a:t>feedback</a:t>
            </a:r>
            <a:r>
              <a:rPr lang="pl-PL" sz="2400" dirty="0"/>
              <a:t>. </a:t>
            </a:r>
          </a:p>
          <a:p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continuous</a:t>
            </a:r>
            <a:r>
              <a:rPr lang="pl-PL" sz="2400" dirty="0"/>
              <a:t> </a:t>
            </a:r>
            <a:r>
              <a:rPr lang="pl-PL" sz="2400" dirty="0" err="1"/>
              <a:t>feedback</a:t>
            </a:r>
            <a:r>
              <a:rPr lang="pl-PL" sz="2400" dirty="0"/>
              <a:t> for </a:t>
            </a:r>
            <a:r>
              <a:rPr lang="pl-PL" sz="2400" dirty="0" err="1"/>
              <a:t>continuous</a:t>
            </a:r>
            <a:r>
              <a:rPr lang="pl-PL" sz="2400" dirty="0"/>
              <a:t> </a:t>
            </a:r>
            <a:r>
              <a:rPr lang="pl-PL" sz="2400" dirty="0" err="1"/>
              <a:t>improvements</a:t>
            </a:r>
            <a:r>
              <a:rPr lang="pl-PL" sz="2400" dirty="0"/>
              <a:t>. </a:t>
            </a:r>
          </a:p>
          <a:p>
            <a:r>
              <a:rPr lang="pl-PL" sz="2400" dirty="0" err="1"/>
              <a:t>Avoid</a:t>
            </a:r>
            <a:r>
              <a:rPr lang="pl-PL" sz="2400" dirty="0"/>
              <a:t> the </a:t>
            </a:r>
            <a:r>
              <a:rPr lang="pl-PL" sz="2400" dirty="0" err="1"/>
              <a:t>old</a:t>
            </a:r>
            <a:r>
              <a:rPr lang="pl-PL" sz="2400" dirty="0"/>
              <a:t> </a:t>
            </a:r>
            <a:r>
              <a:rPr lang="pl-PL" sz="2400" dirty="0" err="1"/>
              <a:t>proverb</a:t>
            </a:r>
            <a:r>
              <a:rPr lang="pl-PL" sz="2400" dirty="0"/>
              <a:t> "no news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 news." </a:t>
            </a:r>
          </a:p>
          <a:p>
            <a:r>
              <a:rPr lang="pl-PL" sz="2400" dirty="0" err="1"/>
              <a:t>Encourage</a:t>
            </a:r>
            <a:r>
              <a:rPr lang="pl-PL" sz="2400" dirty="0"/>
              <a:t> </a:t>
            </a:r>
            <a:r>
              <a:rPr lang="pl-PL" sz="2400" dirty="0" err="1"/>
              <a:t>customer</a:t>
            </a:r>
            <a:r>
              <a:rPr lang="pl-PL" sz="2400" dirty="0"/>
              <a:t> </a:t>
            </a:r>
            <a:r>
              <a:rPr lang="pl-PL" sz="2400" dirty="0" err="1"/>
              <a:t>complaints</a:t>
            </a:r>
            <a:r>
              <a:rPr lang="pl-PL" sz="2400" dirty="0"/>
              <a:t>. </a:t>
            </a:r>
          </a:p>
          <a:p>
            <a:r>
              <a:rPr lang="pl-PL" sz="2400" dirty="0" err="1"/>
              <a:t>Give</a:t>
            </a:r>
            <a:r>
              <a:rPr lang="pl-PL" sz="2400" dirty="0"/>
              <a:t> </a:t>
            </a:r>
            <a:r>
              <a:rPr lang="pl-PL" sz="2400" dirty="0" err="1"/>
              <a:t>responsibility</a:t>
            </a:r>
            <a:r>
              <a:rPr lang="pl-PL" sz="2400" dirty="0"/>
              <a:t> to </a:t>
            </a:r>
            <a:r>
              <a:rPr lang="pl-PL" sz="2400" dirty="0" err="1"/>
              <a:t>take</a:t>
            </a:r>
            <a:r>
              <a:rPr lang="pl-PL" sz="2400" dirty="0"/>
              <a:t> immediate </a:t>
            </a:r>
            <a:r>
              <a:rPr lang="pl-PL" sz="2400" dirty="0" err="1"/>
              <a:t>action</a:t>
            </a:r>
            <a:r>
              <a:rPr lang="pl-PL" sz="2400" dirty="0"/>
              <a:t>. 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223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Measures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rcRect l="-9712" r="-9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70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Name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Assign</a:t>
            </a:r>
            <a:r>
              <a:rPr lang="pl-PL" sz="2800" dirty="0" smtClean="0"/>
              <a:t> </a:t>
            </a:r>
            <a:r>
              <a:rPr lang="pl-PL" sz="2800" dirty="0" err="1" smtClean="0"/>
              <a:t>Ownership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Boundaries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Operational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Definitions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Flow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Control </a:t>
            </a:r>
            <a:r>
              <a:rPr lang="pl-PL" sz="2800" dirty="0" err="1" smtClean="0"/>
              <a:t>Points</a:t>
            </a:r>
            <a:r>
              <a:rPr lang="pl-PL" sz="2800" dirty="0" smtClean="0"/>
              <a:t> and </a:t>
            </a:r>
            <a:r>
              <a:rPr lang="pl-PL" sz="2800" dirty="0" err="1" smtClean="0"/>
              <a:t>Measurement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b="1" dirty="0" err="1" smtClean="0"/>
              <a:t>Assess</a:t>
            </a:r>
            <a:r>
              <a:rPr lang="pl-PL" sz="2800" b="1" dirty="0" smtClean="0"/>
              <a:t> and </a:t>
            </a:r>
            <a:r>
              <a:rPr lang="pl-PL" sz="2800" b="1" dirty="0" err="1" smtClean="0"/>
              <a:t>Validate</a:t>
            </a:r>
            <a:endParaRPr lang="pl-PL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775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/>
              <a:t>Assess</a:t>
            </a:r>
            <a:r>
              <a:rPr lang="pl-PL" sz="4400" dirty="0"/>
              <a:t> and </a:t>
            </a:r>
            <a:r>
              <a:rPr lang="pl-PL" sz="4400" dirty="0" err="1"/>
              <a:t>Validate</a:t>
            </a:r>
            <a:r>
              <a:rPr lang="pl-PL" sz="4400" dirty="0"/>
              <a:t/>
            </a:r>
            <a:br>
              <a:rPr lang="pl-PL" sz="4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Analysis of the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in order to </a:t>
            </a:r>
            <a:r>
              <a:rPr lang="pl-PL" sz="2800" dirty="0" err="1" smtClean="0"/>
              <a:t>estabilish</a:t>
            </a:r>
            <a:r>
              <a:rPr lang="pl-PL" sz="2800" dirty="0" smtClean="0"/>
              <a:t>, </a:t>
            </a:r>
            <a:r>
              <a:rPr lang="pl-PL" sz="2800" dirty="0" err="1" smtClean="0"/>
              <a:t>how</a:t>
            </a:r>
            <a:r>
              <a:rPr lang="pl-PL" sz="2800" dirty="0" smtClean="0"/>
              <a:t> </a:t>
            </a:r>
            <a:r>
              <a:rPr lang="pl-PL" sz="2800" dirty="0" err="1" smtClean="0"/>
              <a:t>well</a:t>
            </a:r>
            <a:r>
              <a:rPr lang="pl-PL" sz="2800" dirty="0" smtClean="0"/>
              <a:t> </a:t>
            </a:r>
            <a:r>
              <a:rPr lang="pl-PL" sz="2800" dirty="0" err="1" smtClean="0"/>
              <a:t>it</a:t>
            </a:r>
            <a:r>
              <a:rPr lang="pl-PL" sz="2800" dirty="0" smtClean="0"/>
              <a:t> </a:t>
            </a:r>
            <a:r>
              <a:rPr lang="pl-PL" sz="2800" dirty="0" err="1" smtClean="0"/>
              <a:t>meets</a:t>
            </a:r>
            <a:r>
              <a:rPr lang="pl-PL" sz="2800" dirty="0" smtClean="0"/>
              <a:t> the business </a:t>
            </a:r>
            <a:r>
              <a:rPr lang="pl-PL" sz="2800" dirty="0" err="1" smtClean="0"/>
              <a:t>needs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customers</a:t>
            </a:r>
            <a:endParaRPr lang="pl-PL" sz="2800" dirty="0" smtClean="0"/>
          </a:p>
          <a:p>
            <a:r>
              <a:rPr lang="pl-PL" sz="2800" dirty="0" err="1" smtClean="0"/>
              <a:t>Validation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description</a:t>
            </a:r>
            <a:endParaRPr lang="pl-PL" sz="2800" dirty="0" smtClean="0"/>
          </a:p>
          <a:p>
            <a:pPr lvl="1"/>
            <a:r>
              <a:rPr lang="pl-PL" sz="2600" dirty="0" err="1" smtClean="0"/>
              <a:t>correctness</a:t>
            </a:r>
            <a:r>
              <a:rPr lang="pl-PL" sz="2600" dirty="0" smtClean="0"/>
              <a:t> of the </a:t>
            </a:r>
            <a:r>
              <a:rPr lang="pl-PL" sz="2600" dirty="0" err="1" smtClean="0"/>
              <a:t>description</a:t>
            </a:r>
            <a:endParaRPr lang="pl-PL" sz="2600" dirty="0" smtClean="0"/>
          </a:p>
          <a:p>
            <a:pPr lvl="1"/>
            <a:r>
              <a:rPr lang="pl-PL" sz="2600" dirty="0" err="1" smtClean="0"/>
              <a:t>is</a:t>
            </a:r>
            <a:r>
              <a:rPr lang="pl-PL" sz="2600" dirty="0" smtClean="0"/>
              <a:t> the </a:t>
            </a:r>
            <a:r>
              <a:rPr lang="pl-PL" sz="2600" dirty="0" err="1" smtClean="0"/>
              <a:t>description</a:t>
            </a:r>
            <a:r>
              <a:rPr lang="pl-PL" sz="2600" dirty="0" smtClean="0"/>
              <a:t> </a:t>
            </a:r>
            <a:r>
              <a:rPr lang="pl-PL" sz="2600" dirty="0" err="1" smtClean="0"/>
              <a:t>accurate</a:t>
            </a:r>
            <a:r>
              <a:rPr lang="pl-PL" sz="2600" smtClean="0"/>
              <a:t>?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39656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10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/>
              <a:t>Process</a:t>
            </a:r>
            <a:r>
              <a:rPr lang="pl-PL" dirty="0"/>
              <a:t> and </a:t>
            </a:r>
            <a:r>
              <a:rPr lang="pl-PL" dirty="0" err="1"/>
              <a:t>Assign</a:t>
            </a:r>
            <a:r>
              <a:rPr lang="pl-PL" dirty="0"/>
              <a:t> </a:t>
            </a:r>
            <a:r>
              <a:rPr lang="pl-PL" dirty="0" err="1"/>
              <a:t>Ownership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Owner</a:t>
            </a:r>
            <a:r>
              <a:rPr lang="pl-PL" sz="2800" dirty="0" smtClean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specifically</a:t>
            </a:r>
            <a:r>
              <a:rPr lang="pl-PL" sz="2800" dirty="0"/>
              <a:t> </a:t>
            </a:r>
            <a:r>
              <a:rPr lang="pl-PL" sz="2800" dirty="0" err="1"/>
              <a:t>responsible</a:t>
            </a:r>
            <a:r>
              <a:rPr lang="pl-PL" sz="2800" dirty="0"/>
              <a:t> </a:t>
            </a:r>
            <a:r>
              <a:rPr lang="pl-PL" sz="2800" dirty="0" smtClean="0"/>
              <a:t>for:</a:t>
            </a:r>
            <a:endParaRPr lang="pl-PL" sz="2800" dirty="0"/>
          </a:p>
          <a:p>
            <a:pPr lvl="1"/>
            <a:r>
              <a:rPr lang="pl-PL" sz="2400" dirty="0" err="1" smtClean="0"/>
              <a:t>Defining</a:t>
            </a:r>
            <a:r>
              <a:rPr lang="pl-PL" sz="2400" dirty="0" smtClean="0"/>
              <a:t> </a:t>
            </a:r>
            <a:r>
              <a:rPr lang="pl-PL" sz="2400" dirty="0"/>
              <a:t>the </a:t>
            </a:r>
            <a:r>
              <a:rPr lang="pl-PL" sz="2400" dirty="0" err="1" smtClean="0"/>
              <a:t>subprocesses</a:t>
            </a:r>
            <a:endParaRPr lang="pl-PL" sz="2400" dirty="0"/>
          </a:p>
          <a:p>
            <a:pPr lvl="1"/>
            <a:r>
              <a:rPr lang="pl-PL" sz="2400" dirty="0" err="1" smtClean="0"/>
              <a:t>Establishing</a:t>
            </a:r>
            <a:r>
              <a:rPr lang="pl-PL" sz="2400" dirty="0" smtClean="0"/>
              <a:t> </a:t>
            </a:r>
            <a:r>
              <a:rPr lang="pl-PL" sz="2400" dirty="0" err="1"/>
              <a:t>subprocess</a:t>
            </a:r>
            <a:r>
              <a:rPr lang="pl-PL" sz="2400" dirty="0"/>
              <a:t> </a:t>
            </a:r>
            <a:r>
              <a:rPr lang="pl-PL" sz="2400" dirty="0" err="1" smtClean="0"/>
              <a:t>ownership</a:t>
            </a:r>
            <a:endParaRPr lang="pl-PL" sz="2400" dirty="0"/>
          </a:p>
          <a:p>
            <a:pPr lvl="1"/>
            <a:r>
              <a:rPr lang="pl-PL" sz="2400" dirty="0" err="1" smtClean="0"/>
              <a:t>Identifying</a:t>
            </a:r>
            <a:r>
              <a:rPr lang="pl-PL" sz="2400" dirty="0" smtClean="0"/>
              <a:t> </a:t>
            </a:r>
            <a:r>
              <a:rPr lang="pl-PL" sz="2400" dirty="0" err="1"/>
              <a:t>critical</a:t>
            </a:r>
            <a:r>
              <a:rPr lang="pl-PL" sz="2400" dirty="0"/>
              <a:t> </a:t>
            </a:r>
            <a:r>
              <a:rPr lang="pl-PL" sz="2400" dirty="0" err="1"/>
              <a:t>success</a:t>
            </a:r>
            <a:r>
              <a:rPr lang="pl-PL" sz="2400" dirty="0"/>
              <a:t> </a:t>
            </a:r>
            <a:r>
              <a:rPr lang="pl-PL" sz="2400" dirty="0" err="1"/>
              <a:t>factors</a:t>
            </a:r>
            <a:r>
              <a:rPr lang="pl-PL" sz="2400" dirty="0"/>
              <a:t> and </a:t>
            </a:r>
            <a:r>
              <a:rPr lang="pl-PL" sz="2400" dirty="0" err="1"/>
              <a:t>key</a:t>
            </a:r>
            <a:r>
              <a:rPr lang="pl-PL" sz="2400" dirty="0"/>
              <a:t> </a:t>
            </a:r>
            <a:r>
              <a:rPr lang="pl-PL" sz="2400" dirty="0" err="1"/>
              <a:t>dependencies</a:t>
            </a:r>
            <a:r>
              <a:rPr lang="pl-PL" sz="2400" dirty="0"/>
              <a:t> </a:t>
            </a:r>
            <a:endParaRPr lang="pl-PL" sz="2400" dirty="0"/>
          </a:p>
          <a:p>
            <a:r>
              <a:rPr lang="pl-PL" sz="2800" dirty="0" err="1" smtClean="0"/>
              <a:t>Ensuring</a:t>
            </a:r>
            <a:r>
              <a:rPr lang="pl-PL" sz="2800" dirty="0" smtClean="0"/>
              <a:t> </a:t>
            </a:r>
            <a:r>
              <a:rPr lang="pl-PL" sz="2800" dirty="0" err="1"/>
              <a:t>integrity</a:t>
            </a:r>
            <a:r>
              <a:rPr lang="pl-PL" sz="2800" dirty="0"/>
              <a:t> of </a:t>
            </a:r>
            <a:r>
              <a:rPr lang="pl-PL" sz="2800" dirty="0" err="1"/>
              <a:t>information</a:t>
            </a:r>
            <a:r>
              <a:rPr lang="pl-PL" sz="2800" dirty="0"/>
              <a:t>, </a:t>
            </a:r>
            <a:r>
              <a:rPr lang="pl-PL" sz="2800" dirty="0" err="1"/>
              <a:t>including</a:t>
            </a:r>
            <a:r>
              <a:rPr lang="pl-PL" sz="2800" dirty="0"/>
              <a:t> </a:t>
            </a:r>
            <a:r>
              <a:rPr lang="pl-PL" sz="2800" dirty="0" err="1"/>
              <a:t>measurements</a:t>
            </a:r>
            <a:r>
              <a:rPr lang="pl-PL" sz="2800" dirty="0"/>
              <a:t> (i.e. </a:t>
            </a:r>
            <a:r>
              <a:rPr lang="pl-PL" sz="2800" dirty="0" err="1"/>
              <a:t>exit</a:t>
            </a:r>
            <a:r>
              <a:rPr lang="pl-PL" sz="2800" dirty="0"/>
              <a:t> </a:t>
            </a:r>
            <a:r>
              <a:rPr lang="pl-PL" sz="2800" dirty="0" err="1"/>
              <a:t>criteria</a:t>
            </a:r>
            <a:r>
              <a:rPr lang="pl-PL" sz="2800" dirty="0"/>
              <a:t>) 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4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Criteria</a:t>
            </a:r>
            <a:r>
              <a:rPr lang="pl-PL" dirty="0"/>
              <a:t> for </a:t>
            </a:r>
            <a:r>
              <a:rPr lang="pl-PL" dirty="0" err="1"/>
              <a:t>Determining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Owners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Who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the person with the most: </a:t>
            </a:r>
            <a:endParaRPr lang="pl-PL" sz="2800" dirty="0"/>
          </a:p>
          <a:p>
            <a:r>
              <a:rPr lang="pl-PL" sz="2800" dirty="0" err="1" smtClean="0"/>
              <a:t>Ownership</a:t>
            </a:r>
            <a:endParaRPr lang="pl-PL" sz="2800" dirty="0"/>
          </a:p>
          <a:p>
            <a:pPr lvl="1"/>
            <a:r>
              <a:rPr lang="pl-PL" sz="2400" dirty="0" err="1" smtClean="0"/>
              <a:t>Resources</a:t>
            </a:r>
            <a:r>
              <a:rPr lang="pl-PL" sz="2400" dirty="0" smtClean="0"/>
              <a:t> </a:t>
            </a:r>
            <a:r>
              <a:rPr lang="pl-PL" sz="2400" dirty="0"/>
              <a:t>(People, </a:t>
            </a:r>
            <a:r>
              <a:rPr lang="pl-PL" sz="2400" dirty="0" err="1"/>
              <a:t>systems</a:t>
            </a:r>
            <a:r>
              <a:rPr lang="pl-PL" sz="2400" dirty="0"/>
              <a:t>)? </a:t>
            </a:r>
            <a:endParaRPr lang="pl-PL" sz="2400" dirty="0" smtClean="0"/>
          </a:p>
          <a:p>
            <a:pPr lvl="1"/>
            <a:r>
              <a:rPr lang="pl-PL" sz="2400" dirty="0" err="1" smtClean="0"/>
              <a:t>Work</a:t>
            </a:r>
            <a:r>
              <a:rPr lang="pl-PL" sz="2400" dirty="0" smtClean="0"/>
              <a:t> </a:t>
            </a:r>
            <a:r>
              <a:rPr lang="pl-PL" sz="2400" dirty="0"/>
              <a:t>(</a:t>
            </a:r>
            <a:r>
              <a:rPr lang="pl-PL" sz="2400" dirty="0" err="1"/>
              <a:t>time</a:t>
            </a:r>
            <a:r>
              <a:rPr lang="pl-PL" sz="2400" dirty="0"/>
              <a:t>)</a:t>
            </a:r>
            <a:r>
              <a:rPr lang="pl-PL" sz="2400" dirty="0" smtClean="0"/>
              <a:t>?</a:t>
            </a:r>
            <a:endParaRPr lang="pl-PL" sz="2400" dirty="0"/>
          </a:p>
          <a:p>
            <a:pPr lvl="1"/>
            <a:r>
              <a:rPr lang="pl-PL" sz="2400" dirty="0" err="1" smtClean="0"/>
              <a:t>Pain</a:t>
            </a:r>
            <a:r>
              <a:rPr lang="pl-PL" sz="2400" dirty="0" smtClean="0"/>
              <a:t> </a:t>
            </a:r>
            <a:r>
              <a:rPr lang="pl-PL" sz="2400" dirty="0"/>
              <a:t>(</a:t>
            </a:r>
            <a:r>
              <a:rPr lang="pl-PL" sz="2400" dirty="0" err="1"/>
              <a:t>critiques</a:t>
            </a:r>
            <a:r>
              <a:rPr lang="pl-PL" sz="2400" dirty="0"/>
              <a:t>, </a:t>
            </a:r>
            <a:r>
              <a:rPr lang="pl-PL" sz="2400" dirty="0" err="1"/>
              <a:t>complaints</a:t>
            </a:r>
            <a:r>
              <a:rPr lang="pl-PL" sz="2400" dirty="0"/>
              <a:t>, </a:t>
            </a:r>
            <a:r>
              <a:rPr lang="pl-PL" sz="2400" dirty="0" err="1"/>
              <a:t>fire</a:t>
            </a:r>
            <a:r>
              <a:rPr lang="pl-PL" sz="2400" dirty="0"/>
              <a:t> </a:t>
            </a:r>
            <a:r>
              <a:rPr lang="pl-PL" sz="2400" dirty="0" err="1"/>
              <a:t>fighting</a:t>
            </a:r>
            <a:r>
              <a:rPr lang="pl-PL" sz="2400" dirty="0"/>
              <a:t>)? </a:t>
            </a:r>
            <a:endParaRPr lang="pl-PL" sz="2400" dirty="0" smtClean="0"/>
          </a:p>
          <a:p>
            <a:pPr lvl="1"/>
            <a:r>
              <a:rPr lang="pl-PL" sz="2400" dirty="0" err="1" smtClean="0"/>
              <a:t>Actual</a:t>
            </a:r>
            <a:r>
              <a:rPr lang="pl-PL" sz="2400" dirty="0" smtClean="0"/>
              <a:t> </a:t>
            </a:r>
            <a:r>
              <a:rPr lang="pl-PL" sz="2400" dirty="0"/>
              <a:t>(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potential</a:t>
            </a:r>
            <a:r>
              <a:rPr lang="pl-PL" sz="2400" dirty="0"/>
              <a:t>) </a:t>
            </a:r>
            <a:r>
              <a:rPr lang="pl-PL" sz="2400" dirty="0" err="1"/>
              <a:t>credit</a:t>
            </a:r>
            <a:r>
              <a:rPr lang="pl-PL" sz="2400" dirty="0" smtClean="0"/>
              <a:t>?</a:t>
            </a:r>
            <a:endParaRPr lang="pl-PL" sz="2400" dirty="0"/>
          </a:p>
          <a:p>
            <a:pPr lvl="1"/>
            <a:r>
              <a:rPr lang="pl-PL" sz="2400" dirty="0" err="1" smtClean="0"/>
              <a:t>Ability</a:t>
            </a:r>
            <a:r>
              <a:rPr lang="pl-PL" sz="2400" dirty="0" smtClean="0"/>
              <a:t> </a:t>
            </a:r>
            <a:r>
              <a:rPr lang="pl-PL" sz="2400" dirty="0"/>
              <a:t>to </a:t>
            </a:r>
            <a:r>
              <a:rPr lang="pl-PL" sz="2400" dirty="0" err="1"/>
              <a:t>effect</a:t>
            </a:r>
            <a:r>
              <a:rPr lang="pl-PL" sz="2400" dirty="0"/>
              <a:t> </a:t>
            </a:r>
            <a:r>
              <a:rPr lang="pl-PL" sz="2400" dirty="0" err="1"/>
              <a:t>change</a:t>
            </a:r>
            <a:r>
              <a:rPr lang="pl-PL" sz="2400" dirty="0"/>
              <a:t> 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35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Criteria</a:t>
            </a:r>
            <a:r>
              <a:rPr lang="pl-PL" dirty="0"/>
              <a:t> for </a:t>
            </a:r>
            <a:r>
              <a:rPr lang="pl-PL" dirty="0" err="1"/>
              <a:t>Determining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Owners</a:t>
            </a:r>
            <a:r>
              <a:rPr lang="pl-PL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Who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the person with the most: </a:t>
            </a:r>
            <a:endParaRPr lang="pl-PL" sz="2800" dirty="0"/>
          </a:p>
          <a:p>
            <a:r>
              <a:rPr lang="pl-PL" sz="2800" dirty="0" smtClean="0"/>
              <a:t>Power </a:t>
            </a:r>
            <a:r>
              <a:rPr lang="pl-PL" sz="2800" dirty="0"/>
              <a:t>to </a:t>
            </a:r>
            <a:r>
              <a:rPr lang="pl-PL" sz="2800" dirty="0" err="1"/>
              <a:t>Act</a:t>
            </a:r>
            <a:r>
              <a:rPr lang="pl-PL" sz="2800" dirty="0"/>
              <a:t> on the </a:t>
            </a:r>
            <a:r>
              <a:rPr lang="pl-PL" sz="2800" dirty="0" err="1" smtClean="0"/>
              <a:t>Process</a:t>
            </a:r>
            <a:r>
              <a:rPr lang="pl-PL" sz="2800" dirty="0"/>
              <a:t> </a:t>
            </a:r>
            <a:r>
              <a:rPr lang="pl-PL" sz="2800" dirty="0" smtClean="0"/>
              <a:t>- </a:t>
            </a:r>
            <a:r>
              <a:rPr lang="pl-PL" sz="2800" dirty="0" err="1" smtClean="0"/>
              <a:t>Who</a:t>
            </a:r>
            <a:r>
              <a:rPr lang="pl-PL" sz="2800" dirty="0" smtClean="0"/>
              <a:t> </a:t>
            </a:r>
            <a:r>
              <a:rPr lang="pl-PL" sz="2800" dirty="0" err="1"/>
              <a:t>is</a:t>
            </a:r>
            <a:r>
              <a:rPr lang="pl-PL" sz="2800" dirty="0"/>
              <a:t> the person </a:t>
            </a:r>
            <a:r>
              <a:rPr lang="pl-PL" sz="2800" dirty="0" err="1"/>
              <a:t>who</a:t>
            </a:r>
            <a:r>
              <a:rPr lang="pl-PL" sz="2800" dirty="0"/>
              <a:t> </a:t>
            </a:r>
            <a:r>
              <a:rPr lang="pl-PL" sz="2800" dirty="0" err="1"/>
              <a:t>operates</a:t>
            </a:r>
            <a:r>
              <a:rPr lang="pl-PL" sz="2800" dirty="0"/>
              <a:t> </a:t>
            </a:r>
            <a:r>
              <a:rPr lang="pl-PL" sz="2800" dirty="0" err="1"/>
              <a:t>at</a:t>
            </a:r>
            <a:r>
              <a:rPr lang="pl-PL" sz="2800" dirty="0"/>
              <a:t> a </a:t>
            </a:r>
            <a:r>
              <a:rPr lang="pl-PL" sz="2800" dirty="0" err="1"/>
              <a:t>level</a:t>
            </a:r>
            <a:r>
              <a:rPr lang="pl-PL" sz="2800" dirty="0"/>
              <a:t> high </a:t>
            </a:r>
            <a:r>
              <a:rPr lang="pl-PL" sz="2800" dirty="0" err="1"/>
              <a:t>enough</a:t>
            </a:r>
            <a:r>
              <a:rPr lang="pl-PL" sz="2800" dirty="0"/>
              <a:t> to: </a:t>
            </a:r>
            <a:endParaRPr lang="pl-PL" sz="2800" dirty="0"/>
          </a:p>
          <a:p>
            <a:pPr lvl="1"/>
            <a:r>
              <a:rPr lang="pl-PL" sz="2400" dirty="0" smtClean="0"/>
              <a:t>Influence </a:t>
            </a:r>
            <a:r>
              <a:rPr lang="pl-PL" sz="2400" dirty="0" err="1"/>
              <a:t>changes</a:t>
            </a:r>
            <a:r>
              <a:rPr lang="pl-PL" sz="2400" dirty="0"/>
              <a:t> in </a:t>
            </a:r>
            <a:r>
              <a:rPr lang="pl-PL" sz="2400" dirty="0" err="1"/>
              <a:t>policies</a:t>
            </a:r>
            <a:r>
              <a:rPr lang="pl-PL" sz="2400" dirty="0"/>
              <a:t> and </a:t>
            </a:r>
            <a:r>
              <a:rPr lang="pl-PL" sz="2400" dirty="0" err="1"/>
              <a:t>procedures</a:t>
            </a:r>
            <a:r>
              <a:rPr lang="pl-PL" sz="2400" dirty="0"/>
              <a:t> </a:t>
            </a:r>
            <a:r>
              <a:rPr lang="pl-PL" sz="2400" dirty="0" err="1"/>
              <a:t>affecting</a:t>
            </a:r>
            <a:r>
              <a:rPr lang="pl-PL" sz="2400" dirty="0"/>
              <a:t> the </a:t>
            </a:r>
            <a:r>
              <a:rPr lang="pl-PL" sz="2400" dirty="0" err="1"/>
              <a:t>process</a:t>
            </a:r>
            <a:r>
              <a:rPr lang="pl-PL" sz="2400" dirty="0"/>
              <a:t>? </a:t>
            </a:r>
            <a:endParaRPr lang="pl-PL" sz="2400" dirty="0"/>
          </a:p>
          <a:p>
            <a:pPr lvl="1"/>
            <a:r>
              <a:rPr lang="pl-PL" sz="2400" dirty="0" err="1" smtClean="0"/>
              <a:t>Commit</a:t>
            </a:r>
            <a:r>
              <a:rPr lang="pl-PL" sz="2400" dirty="0" smtClean="0"/>
              <a:t> </a:t>
            </a:r>
            <a:r>
              <a:rPr lang="pl-PL" sz="2400" dirty="0"/>
              <a:t>to a plan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 smtClean="0"/>
              <a:t>?</a:t>
            </a:r>
            <a:endParaRPr lang="pl-PL" sz="2400" dirty="0"/>
          </a:p>
          <a:p>
            <a:pPr lvl="1"/>
            <a:r>
              <a:rPr lang="pl-PL" sz="2400" dirty="0" smtClean="0"/>
              <a:t>Monitor </a:t>
            </a:r>
            <a:r>
              <a:rPr lang="pl-PL" sz="2400" dirty="0"/>
              <a:t>the </a:t>
            </a:r>
            <a:r>
              <a:rPr lang="pl-PL" sz="2400" dirty="0" err="1"/>
              <a:t>effectiveness</a:t>
            </a:r>
            <a:r>
              <a:rPr lang="pl-PL" sz="2400" dirty="0"/>
              <a:t> and </a:t>
            </a:r>
            <a:r>
              <a:rPr lang="pl-PL" sz="2400" dirty="0" err="1"/>
              <a:t>efficiency</a:t>
            </a:r>
            <a:r>
              <a:rPr lang="pl-PL" sz="2400" dirty="0"/>
              <a:t> of the </a:t>
            </a:r>
            <a:r>
              <a:rPr lang="pl-PL" sz="2400" dirty="0" err="1"/>
              <a:t>process</a:t>
            </a:r>
            <a:r>
              <a:rPr lang="pl-PL" sz="2400" dirty="0"/>
              <a:t>? 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74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Criteria</a:t>
            </a:r>
            <a:r>
              <a:rPr lang="pl-PL" dirty="0"/>
              <a:t> for </a:t>
            </a:r>
            <a:r>
              <a:rPr lang="pl-PL" dirty="0" err="1"/>
              <a:t>Determining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Owners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/>
              <a:t>Who</a:t>
            </a:r>
            <a:r>
              <a:rPr lang="pl-PL" sz="3200" dirty="0"/>
              <a:t> </a:t>
            </a:r>
            <a:r>
              <a:rPr lang="pl-PL" sz="3200" dirty="0" err="1"/>
              <a:t>is</a:t>
            </a:r>
            <a:r>
              <a:rPr lang="pl-PL" sz="3200" dirty="0"/>
              <a:t> the person with the most: </a:t>
            </a:r>
            <a:endParaRPr lang="pl-PL" sz="3200" dirty="0" smtClean="0"/>
          </a:p>
          <a:p>
            <a:r>
              <a:rPr lang="pl-PL" sz="3200" dirty="0" err="1" smtClean="0"/>
              <a:t>Leadership</a:t>
            </a:r>
            <a:r>
              <a:rPr lang="pl-PL" sz="3200" dirty="0" smtClean="0"/>
              <a:t> </a:t>
            </a:r>
            <a:r>
              <a:rPr lang="pl-PL" sz="3200" dirty="0" err="1"/>
              <a:t>Ability</a:t>
            </a:r>
            <a:r>
              <a:rPr lang="pl-PL" sz="3200" dirty="0"/>
              <a:t> </a:t>
            </a:r>
            <a:endParaRPr lang="pl-PL" sz="3200" dirty="0"/>
          </a:p>
          <a:p>
            <a:r>
              <a:rPr lang="pl-PL" sz="3200" dirty="0" err="1" smtClean="0"/>
              <a:t>Process</a:t>
            </a:r>
            <a:r>
              <a:rPr lang="pl-PL" sz="3200" dirty="0" smtClean="0"/>
              <a:t> Knowledge</a:t>
            </a:r>
            <a:endParaRPr lang="pl-PL" sz="3200" dirty="0"/>
          </a:p>
          <a:p>
            <a:pPr lvl="1"/>
            <a:r>
              <a:rPr lang="pl-PL" sz="2800" dirty="0" err="1" smtClean="0"/>
              <a:t>Who</a:t>
            </a:r>
            <a:r>
              <a:rPr lang="pl-PL" sz="2800" dirty="0" smtClean="0"/>
              <a:t> </a:t>
            </a:r>
            <a:r>
              <a:rPr lang="pl-PL" sz="2800" dirty="0" err="1"/>
              <a:t>has</a:t>
            </a:r>
            <a:r>
              <a:rPr lang="pl-PL" sz="2800" dirty="0"/>
              <a:t> a </a:t>
            </a:r>
            <a:r>
              <a:rPr lang="pl-PL" sz="2800" dirty="0" err="1"/>
              <a:t>good</a:t>
            </a:r>
            <a:r>
              <a:rPr lang="pl-PL" sz="2800" dirty="0"/>
              <a:t> </a:t>
            </a:r>
            <a:r>
              <a:rPr lang="pl-PL" sz="2800" dirty="0" err="1"/>
              <a:t>understanding</a:t>
            </a:r>
            <a:r>
              <a:rPr lang="pl-PL" sz="2800" dirty="0"/>
              <a:t> of the </a:t>
            </a:r>
            <a:r>
              <a:rPr lang="pl-PL" sz="2800" dirty="0" err="1"/>
              <a:t>total</a:t>
            </a:r>
            <a:r>
              <a:rPr lang="pl-PL" sz="2800" dirty="0"/>
              <a:t> </a:t>
            </a:r>
            <a:r>
              <a:rPr lang="pl-PL" sz="2800" dirty="0" err="1"/>
              <a:t>overall</a:t>
            </a:r>
            <a:r>
              <a:rPr lang="pl-PL" sz="2800" dirty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? </a:t>
            </a:r>
            <a:endParaRPr lang="pl-PL" sz="28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739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Criteria</a:t>
            </a:r>
            <a:r>
              <a:rPr lang="pl-PL" dirty="0"/>
              <a:t> for </a:t>
            </a:r>
            <a:r>
              <a:rPr lang="pl-PL" dirty="0" err="1"/>
              <a:t>Determining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Owners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err="1" smtClean="0"/>
              <a:t>Who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most </a:t>
            </a:r>
            <a:r>
              <a:rPr lang="pl-PL" sz="2800" dirty="0" err="1" smtClean="0"/>
              <a:t>appropriately</a:t>
            </a:r>
            <a:r>
              <a:rPr lang="pl-PL" sz="2800" dirty="0" smtClean="0"/>
              <a:t>: </a:t>
            </a:r>
          </a:p>
          <a:p>
            <a:pPr lvl="1"/>
            <a:r>
              <a:rPr lang="pl-PL" sz="2400" dirty="0" err="1" smtClean="0"/>
              <a:t>Perceived</a:t>
            </a:r>
            <a:r>
              <a:rPr lang="pl-PL" sz="2400" dirty="0" smtClean="0"/>
              <a:t> as </a:t>
            </a:r>
            <a:r>
              <a:rPr lang="pl-PL" sz="2400" dirty="0" err="1" smtClean="0"/>
              <a:t>highly</a:t>
            </a:r>
            <a:r>
              <a:rPr lang="pl-PL" sz="2400" dirty="0" smtClean="0"/>
              <a:t> </a:t>
            </a:r>
            <a:r>
              <a:rPr lang="pl-PL" sz="2400" dirty="0" err="1" smtClean="0"/>
              <a:t>credible</a:t>
            </a:r>
            <a:r>
              <a:rPr lang="pl-PL" sz="2400" dirty="0" smtClean="0"/>
              <a:t>? </a:t>
            </a:r>
          </a:p>
          <a:p>
            <a:pPr lvl="1"/>
            <a:r>
              <a:rPr lang="pl-PL" sz="2400" dirty="0" err="1" smtClean="0"/>
              <a:t>Able</a:t>
            </a:r>
            <a:r>
              <a:rPr lang="pl-PL" sz="2400" dirty="0" smtClean="0"/>
              <a:t> to </a:t>
            </a:r>
            <a:r>
              <a:rPr lang="pl-PL" sz="2400" dirty="0" err="1" smtClean="0"/>
              <a:t>support</a:t>
            </a:r>
            <a:r>
              <a:rPr lang="pl-PL" sz="2400" dirty="0" smtClean="0"/>
              <a:t> and </a:t>
            </a:r>
            <a:r>
              <a:rPr lang="pl-PL" sz="2400" dirty="0" err="1" smtClean="0"/>
              <a:t>encourage</a:t>
            </a:r>
            <a:r>
              <a:rPr lang="pl-PL" sz="2400" dirty="0" smtClean="0"/>
              <a:t> </a:t>
            </a:r>
            <a:r>
              <a:rPr lang="pl-PL" sz="2400" dirty="0" err="1" smtClean="0"/>
              <a:t>improvement</a:t>
            </a:r>
            <a:r>
              <a:rPr lang="pl-PL" sz="2400" dirty="0" smtClean="0"/>
              <a:t> team </a:t>
            </a:r>
            <a:r>
              <a:rPr lang="pl-PL" sz="2400" dirty="0" err="1" smtClean="0"/>
              <a:t>member</a:t>
            </a:r>
            <a:r>
              <a:rPr lang="pl-PL" sz="2400" dirty="0" smtClean="0"/>
              <a:t> </a:t>
            </a:r>
            <a:r>
              <a:rPr lang="pl-PL" sz="2400" dirty="0" err="1" smtClean="0"/>
              <a:t>efforts</a:t>
            </a:r>
            <a:r>
              <a:rPr lang="pl-PL" sz="2400" dirty="0" smtClean="0"/>
              <a:t>? </a:t>
            </a:r>
          </a:p>
          <a:p>
            <a:pPr lvl="1"/>
            <a:r>
              <a:rPr lang="pl-PL" sz="2400" dirty="0" err="1" smtClean="0"/>
              <a:t>Willing</a:t>
            </a:r>
            <a:r>
              <a:rPr lang="pl-PL" sz="2400" dirty="0" smtClean="0"/>
              <a:t> to </a:t>
            </a:r>
            <a:r>
              <a:rPr lang="pl-PL" sz="2400" dirty="0" err="1" smtClean="0"/>
              <a:t>change</a:t>
            </a:r>
            <a:r>
              <a:rPr lang="pl-PL" sz="2400" dirty="0" smtClean="0"/>
              <a:t> </a:t>
            </a:r>
          </a:p>
          <a:p>
            <a:pPr lvl="1"/>
            <a:r>
              <a:rPr lang="pl-PL" sz="2400" dirty="0" err="1" smtClean="0"/>
              <a:t>Able</a:t>
            </a:r>
            <a:r>
              <a:rPr lang="pl-PL" sz="2400" dirty="0" smtClean="0"/>
              <a:t> to </a:t>
            </a:r>
            <a:r>
              <a:rPr lang="pl-PL" sz="2400" dirty="0" err="1" smtClean="0"/>
              <a:t>deal</a:t>
            </a:r>
            <a:r>
              <a:rPr lang="pl-PL" sz="2400" dirty="0" smtClean="0"/>
              <a:t> with </a:t>
            </a:r>
            <a:r>
              <a:rPr lang="pl-PL" sz="2400" dirty="0" err="1" smtClean="0"/>
              <a:t>higher-level</a:t>
            </a:r>
            <a:r>
              <a:rPr lang="pl-PL" sz="2400" dirty="0" smtClean="0"/>
              <a:t> management? </a:t>
            </a:r>
          </a:p>
          <a:p>
            <a:pPr lvl="1"/>
            <a:r>
              <a:rPr lang="pl-PL" sz="2400" dirty="0" err="1" smtClean="0"/>
              <a:t>Able</a:t>
            </a:r>
            <a:r>
              <a:rPr lang="pl-PL" sz="2400" dirty="0" smtClean="0"/>
              <a:t> to </a:t>
            </a:r>
            <a:r>
              <a:rPr lang="pl-PL" sz="2400" dirty="0" err="1" smtClean="0"/>
              <a:t>knock</a:t>
            </a:r>
            <a:r>
              <a:rPr lang="pl-PL" sz="2400" dirty="0" smtClean="0"/>
              <a:t> down </a:t>
            </a:r>
            <a:r>
              <a:rPr lang="pl-PL" sz="2400" dirty="0" err="1" smtClean="0"/>
              <a:t>roadblocks</a:t>
            </a:r>
            <a:r>
              <a:rPr lang="pl-PL" sz="2400" dirty="0" smtClean="0"/>
              <a:t>? </a:t>
            </a:r>
          </a:p>
          <a:p>
            <a:pPr lvl="1"/>
            <a:r>
              <a:rPr lang="pl-PL" sz="2400" dirty="0" err="1" smtClean="0"/>
              <a:t>Unafraid</a:t>
            </a:r>
            <a:r>
              <a:rPr lang="pl-PL" sz="2400" dirty="0" smtClean="0"/>
              <a:t> to </a:t>
            </a:r>
            <a:r>
              <a:rPr lang="pl-PL" sz="2400" dirty="0" err="1" smtClean="0"/>
              <a:t>take</a:t>
            </a:r>
            <a:r>
              <a:rPr lang="pl-PL" sz="2400" dirty="0" smtClean="0"/>
              <a:t> </a:t>
            </a:r>
            <a:r>
              <a:rPr lang="pl-PL" sz="2400" dirty="0" err="1" smtClean="0"/>
              <a:t>risk</a:t>
            </a:r>
            <a:r>
              <a:rPr lang="pl-PL" sz="2400" dirty="0" smtClean="0"/>
              <a:t>? </a:t>
            </a:r>
          </a:p>
          <a:p>
            <a:pPr lvl="1"/>
            <a:r>
              <a:rPr lang="pl-PL" sz="2400" dirty="0" err="1" smtClean="0"/>
              <a:t>Able</a:t>
            </a:r>
            <a:r>
              <a:rPr lang="pl-PL" sz="2400" dirty="0" smtClean="0"/>
              <a:t> to live </a:t>
            </a:r>
            <a:r>
              <a:rPr lang="pl-PL" sz="2400" dirty="0" err="1" smtClean="0"/>
              <a:t>up</a:t>
            </a:r>
            <a:r>
              <a:rPr lang="pl-PL" sz="2400" dirty="0" smtClean="0"/>
              <a:t> to </a:t>
            </a:r>
            <a:r>
              <a:rPr lang="pl-PL" sz="2400" dirty="0" err="1" smtClean="0"/>
              <a:t>commitments</a:t>
            </a:r>
            <a:r>
              <a:rPr lang="pl-PL" sz="2400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10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Name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Assign</a:t>
            </a:r>
            <a:r>
              <a:rPr lang="pl-PL" sz="2800" dirty="0" smtClean="0"/>
              <a:t> </a:t>
            </a:r>
            <a:r>
              <a:rPr lang="pl-PL" sz="2800" dirty="0" err="1" smtClean="0"/>
              <a:t>Ownership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b="1" dirty="0" err="1" smtClean="0"/>
              <a:t>Define</a:t>
            </a:r>
            <a:r>
              <a:rPr lang="pl-PL" sz="2800" b="1" dirty="0" smtClean="0"/>
              <a:t> Business </a:t>
            </a:r>
            <a:r>
              <a:rPr lang="pl-PL" sz="2800" b="1" dirty="0" err="1" smtClean="0"/>
              <a:t>Process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Boundaries</a:t>
            </a:r>
            <a:endParaRPr lang="pl-PL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Operational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Definitions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Document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Flow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Define</a:t>
            </a:r>
            <a:r>
              <a:rPr lang="pl-PL" sz="2800" dirty="0" smtClean="0"/>
              <a:t> Control </a:t>
            </a:r>
            <a:r>
              <a:rPr lang="pl-PL" sz="2800" dirty="0" err="1" smtClean="0"/>
              <a:t>Points</a:t>
            </a:r>
            <a:r>
              <a:rPr lang="pl-PL" sz="2800" dirty="0" smtClean="0"/>
              <a:t> and </a:t>
            </a:r>
            <a:r>
              <a:rPr lang="pl-PL" sz="2800" dirty="0" err="1" smtClean="0"/>
              <a:t>Measurement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Assess</a:t>
            </a:r>
            <a:r>
              <a:rPr lang="pl-PL" sz="2800" dirty="0" smtClean="0"/>
              <a:t> and </a:t>
            </a:r>
            <a:r>
              <a:rPr lang="pl-PL" sz="2800" dirty="0" err="1" smtClean="0"/>
              <a:t>Validate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2775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194BAA-F149-47DD-8814-4D1913ED2B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1260</Words>
  <Application>Microsoft Macintosh PowerPoint</Application>
  <PresentationFormat>Niestandardowy</PresentationFormat>
  <Paragraphs>163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Jon</vt:lpstr>
      <vt:lpstr>Documenting Business Processes</vt:lpstr>
      <vt:lpstr>Business Process Documentation Steps</vt:lpstr>
      <vt:lpstr>Name Process and Assign Ownership </vt:lpstr>
      <vt:lpstr>Name Process and Assign Ownership </vt:lpstr>
      <vt:lpstr>Criteria for Determining Process Owners  </vt:lpstr>
      <vt:lpstr>Criteria for Determining Process Owners  </vt:lpstr>
      <vt:lpstr>Criteria for Determining Process Owners  </vt:lpstr>
      <vt:lpstr>Criteria for Determining Process Owners  </vt:lpstr>
      <vt:lpstr>Business Process Documentation Steps</vt:lpstr>
      <vt:lpstr>Define Process Boundaries  </vt:lpstr>
      <vt:lpstr>Define Process Boundaries  </vt:lpstr>
      <vt:lpstr>A single process can have as many as five different types of customers...  </vt:lpstr>
      <vt:lpstr>Customers</vt:lpstr>
      <vt:lpstr>Customers</vt:lpstr>
      <vt:lpstr>Business Process Documentation Steps</vt:lpstr>
      <vt:lpstr>Document Operational Definitions </vt:lpstr>
      <vt:lpstr>Business Process Documentation Steps</vt:lpstr>
      <vt:lpstr>Document Process Flow  </vt:lpstr>
      <vt:lpstr>Roles and Responsibility within the process</vt:lpstr>
      <vt:lpstr>Roles and Responsibility within the process</vt:lpstr>
      <vt:lpstr>Business Process Documentation Steps</vt:lpstr>
      <vt:lpstr>Define Control Points and Measurement  </vt:lpstr>
      <vt:lpstr>Why Measure?  </vt:lpstr>
      <vt:lpstr>What are Control Points and When &amp; Where Should They Be Used?  </vt:lpstr>
      <vt:lpstr>What are Control Points and When &amp; Where Should They Be Used?  </vt:lpstr>
      <vt:lpstr>What are Control Points and When &amp; Where Should They Be Used?  </vt:lpstr>
      <vt:lpstr>What are Control Points and When &amp; Where Should They Be Used?  </vt:lpstr>
      <vt:lpstr>Establishing Measurement  </vt:lpstr>
      <vt:lpstr>Establishing Measurement  </vt:lpstr>
      <vt:lpstr>Establishing Measurement / Feedback Loops  </vt:lpstr>
      <vt:lpstr>Business Process Measures  </vt:lpstr>
      <vt:lpstr>Business Process Documentation Steps</vt:lpstr>
      <vt:lpstr>Assess and Validate 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2015-02-23T09:45:41Z</dcterms:created>
  <dcterms:modified xsi:type="dcterms:W3CDTF">2015-04-08T20:00:23Z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