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3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69" r:id="rId17"/>
    <p:sldId id="271" r:id="rId18"/>
    <p:sldId id="272" r:id="rId19"/>
    <p:sldId id="273" r:id="rId20"/>
    <p:sldId id="270" r:id="rId21"/>
    <p:sldId id="276" r:id="rId22"/>
    <p:sldId id="27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40962-AC49-4119-839D-9D56D7099F0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89B7-9490-4440-A914-5B7E40A3B8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88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368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65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5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1828800" cy="304800"/>
          </a:xfrm>
        </p:spPr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758952" cy="246888"/>
          </a:xfrm>
        </p:spPr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835152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191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343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960438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960438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697037"/>
            <a:ext cx="4290556" cy="3636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697037"/>
            <a:ext cx="4288536" cy="3636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911352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7277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9144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9144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6920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1143000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158876"/>
            <a:ext cx="1828800" cy="516572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58876"/>
            <a:ext cx="6248400" cy="516572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686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23" y="6477000"/>
            <a:ext cx="1964377" cy="288925"/>
          </a:xfrm>
        </p:spPr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USDALAS\Documents\00 personal\SPIncome\RealKaizen\Logo\header\Order #27758_Finals\ORDER #27758_Header_Final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02853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80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63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31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36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32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3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9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6720-E6DB-4041-BBFC-B3F5378F2F8B}" type="datetimeFigureOut">
              <a:rPr lang="en-US" smtClean="0"/>
              <a:pPr/>
              <a:t>05/29/15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FD3D-315A-4596-A6FE-DAFB1666E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70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858962"/>
            <a:ext cx="8686800" cy="43132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4800" y="6400800"/>
            <a:ext cx="1704975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F9AF00-A772-4138-8C0D-1BF96E8D2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3074" name="Picture 2" descr="C:\Users\USDALAS\Documents\00 personal\SPIncome\RealKaizen\Logo\header\Order #27758_Finals\ORDER #27758_Header_Finals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3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51042"/>
            <a:ext cx="82296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 to Kaizen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410200"/>
            <a:ext cx="6400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Answering the how, when, and why…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USDALAS\Documents\00 personal\SPIncome\RealKaizen\Logo\header\Order #27758_Finals\ORDER #27758_Header_Fina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DALAS\Downloads\8591155_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19800" cy="300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Value Adding Activity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GB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Steps that could be considered essential because they: 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Physically change the product / service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Are done in the right sequence or location in the process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Provide a real and sustainable competitive advantage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Would be seen by the client as delivering the value they seek that they would be willing to pay for them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Value Enabling Activity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11362"/>
            <a:ext cx="8686800" cy="431323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GB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Steps that could be considered necessary because they: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Support company measurement or reporting requirements?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Reduce risk, defect, cost, etc.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Allow subsequent work for the customer to be performed more quickly or accurately 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Satisfy legal or regulatory requirements 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Satisfy good business practice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Waste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GB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Steps that could be considered non-essential because they:</a:t>
            </a:r>
            <a:r>
              <a:rPr lang="en-GB" sz="36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 </a:t>
            </a:r>
            <a:endParaRPr lang="en-GB" sz="3600" b="1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Do not change/add to the product or service to be delivered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Are done out of sequence and/or are performed to correct prior actions</a:t>
            </a:r>
          </a:p>
          <a:p>
            <a:pPr marL="73152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Would not be seen by the client as delivering value and so they would be unwilling to pay for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 Wastes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172" y="1828800"/>
            <a:ext cx="8681428" cy="4185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1 - 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Definition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Unnecessary movement of items between processes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Causes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Poor layout and/or process Design &amp; Planning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Unstructured or not understood Value Stream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Complex Material flow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Problems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Increased  Time &amp; Cost to transport &amp; search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Increased Defects due to accidents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2 -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Definition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Any raw material, Work in Progress (WIP) or finished goods which are being stored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Causes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Overproduction causes inventory build up between processes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Problems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Adds cost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Requires space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Hides process defects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Can become a defect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3 -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Definition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Unnecessary movement within a Process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Causes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Poor workplace layout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Poor process planning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Poor Housekeeping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No Standard Operating Procedures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Problems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Adds time &amp; cost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Can be a safety issue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4 -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Definition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People or Parts that are waiting for a work cycle to be completed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Causes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Unreliable Supply Chain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Bottlenecks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Down Time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Problems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Excessive Lead Time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Causes Bottle Necks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Additional Time &amp; Cost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5 – Over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Definition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Processing beyond the value required by the Customer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Causes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Lack of Customer Focus</a:t>
            </a:r>
          </a:p>
          <a:p>
            <a:pPr lvl="1">
              <a:buFont typeface="Wingdings" pitchFamily="2" charset="2"/>
              <a:buChar char="Ø"/>
            </a:pPr>
            <a:r>
              <a:rPr lang="en-GB" i="1" dirty="0" smtClean="0">
                <a:solidFill>
                  <a:schemeClr val="tx2"/>
                </a:solidFill>
              </a:rPr>
              <a:t>“Always done it this way”</a:t>
            </a:r>
            <a:endParaRPr lang="en-GB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Lack of understanding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Scheduled work time is longer than needed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Problems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Increases Time &amp; Cost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6 – Over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Definition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To produce items sooner or in greater quantities than required for customer demand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Causes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Poor planning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Incorrect bottleneck assumptions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Problems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Overproduction discourages a smooth flow of production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Leads to excessive work in process inventory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Arial" pitchFamily="34" charset="0"/>
              </a:rPr>
              <a:t>What is Kaizen?</a:t>
            </a:r>
            <a:endParaRPr lang="en-US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11362"/>
            <a:ext cx="8686800" cy="43132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Kai = Change; Zen = Good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Kaizen = Good Change, Change for the Better, Continuous Improvement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Small, incremental changes; break apart and put back together better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Focus on small, quick changes for long-term success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Elimination of the 8 Wastes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http://REALKaizen.com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Waste 7 – Underutilized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Definition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Underutilization of people’s Abilities, Knowledge, and Skills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Causes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Constant management turnover unaware of talent pool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Employee not happy in current position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Problems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Great ideas might be missed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Dominant personalities may force focus in wrong direction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8 -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Definition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A defect is when the Customer believes they did not get what they paid for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Causes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Process Variation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Customer requirements not understood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Problems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Additional Time &amp; Cost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</a:rPr>
              <a:t>Reduces Customer Confidence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Non-Value Add Opportunities</a:t>
            </a:r>
            <a:endParaRPr lang="en-US" dirty="0"/>
          </a:p>
        </p:txBody>
      </p:sp>
      <p:pic>
        <p:nvPicPr>
          <p:cNvPr id="2051" name="Picture 3" descr="C:\Users\USDALAS\Downloads\Presentations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519" y="1981201"/>
            <a:ext cx="8609655" cy="3962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610600" cy="882650"/>
          </a:xfrm>
        </p:spPr>
        <p:txBody>
          <a:bodyPr/>
          <a:lstStyle/>
          <a:p>
            <a:r>
              <a:rPr lang="en-US" dirty="0" smtClean="0"/>
              <a:t>Kill The “</a:t>
            </a:r>
            <a:r>
              <a:rPr lang="en-US" dirty="0" err="1" smtClean="0"/>
              <a:t>Re’s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281444" y="1697037"/>
            <a:ext cx="8329156" cy="1046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Action verbs that start with “re” usually bad news: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85800" y="2438400"/>
            <a:ext cx="7391400" cy="3048000"/>
          </a:xfrm>
        </p:spPr>
        <p:txBody>
          <a:bodyPr numCol="2"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Rework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Retool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Reject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Restock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Retest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Recall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Retrain, etc.</a:t>
            </a: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Eliminate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58962"/>
            <a:ext cx="8686800" cy="46180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Brainstorm!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Clearly identify business, processes or area to focus improvements on  where bottlenecks, high costs, or long throughputs exist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Perform detailed “current state” process analysis through value stream mapping, time and motion studies, video, measurements, interviews with employees, collect process data, stand and observe the process, etc.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Identify “value-added”, “non value-added but necessary” and “waste”.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Define “ideal / future state” map for the targeted process (What should it be without any or with minimum waste?).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Justify improvement benefits in safety, quality, customer and financial impact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Eliminate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4038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Involve employees and perform Kaizen events; apply problem solving &amp; analysis (Plan-Do-Check-Act); define and prioritize solutions.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Set action plans to get from current state to future state (assign ownership for improvements, set timelines and follow-up method).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Execute improvements and follow-up on agreed actions.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Train employees; document and standardize the process based on improvements made.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Reflect and learn from the process (what we did right and what we did wrong, how to improve in future).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01000" cy="11620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Visual Factory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57200" y="1635564"/>
            <a:ext cx="8077200" cy="1107636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Describes how information and data flows. Uses visual methods to display and convey how material flows, where it is located, and how the work is accomplished. Visual Factory tools include </a:t>
            </a:r>
            <a:r>
              <a:rPr lang="en-US" sz="2000" dirty="0" err="1" smtClean="0">
                <a:solidFill>
                  <a:schemeClr val="tx2"/>
                </a:solidFill>
              </a:rPr>
              <a:t>Andon</a:t>
            </a:r>
            <a:r>
              <a:rPr lang="en-US" sz="2000" dirty="0" smtClean="0">
                <a:solidFill>
                  <a:schemeClr val="tx2"/>
                </a:solidFill>
              </a:rPr>
              <a:t> boards, signs, and charts.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2616200"/>
            <a:ext cx="4462388" cy="3102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225" y="3022600"/>
            <a:ext cx="3147575" cy="236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Workplace organization standard focused on efficiency, effectiveness, and safety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Sort (</a:t>
            </a:r>
            <a:r>
              <a:rPr lang="en-US" dirty="0" err="1" smtClean="0">
                <a:solidFill>
                  <a:schemeClr val="tx2"/>
                </a:solidFill>
              </a:rPr>
              <a:t>Seiri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Straighten, Set in order (</a:t>
            </a:r>
            <a:r>
              <a:rPr lang="en-US" dirty="0" err="1" smtClean="0">
                <a:solidFill>
                  <a:schemeClr val="tx2"/>
                </a:solidFill>
              </a:rPr>
              <a:t>Seiton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Shine, Sweep (</a:t>
            </a:r>
            <a:r>
              <a:rPr lang="en-US" dirty="0" err="1" smtClean="0">
                <a:solidFill>
                  <a:schemeClr val="tx2"/>
                </a:solidFill>
              </a:rPr>
              <a:t>Seiso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Standardize (</a:t>
            </a:r>
            <a:r>
              <a:rPr lang="en-US" dirty="0" err="1" smtClean="0">
                <a:solidFill>
                  <a:schemeClr val="tx2"/>
                </a:solidFill>
              </a:rPr>
              <a:t>Seiketsu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Sustain (</a:t>
            </a:r>
            <a:r>
              <a:rPr lang="en-US" dirty="0" err="1" smtClean="0">
                <a:solidFill>
                  <a:schemeClr val="tx2"/>
                </a:solidFill>
              </a:rPr>
              <a:t>Shitsuke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Workplace Targets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737" y="1981200"/>
            <a:ext cx="3319463" cy="258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581400"/>
            <a:ext cx="3352800" cy="252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667000" y="2667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Office (Before)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2068" y="5105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Factory (Before)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5S - After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6164" y="1524000"/>
            <a:ext cx="337766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76600"/>
            <a:ext cx="33642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81200" y="1981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Office (After)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4953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Factory (After)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What is Kaizen?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Kaizen is: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Rapid improvement in a particular work cell, work station, small process, factory location, office area, etc.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Kaizen is not: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Improvements in complex cross-functional or systemic problems where Projects or 6-Sigma are required</a:t>
            </a:r>
            <a:endParaRPr lang="en-US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the Visual 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4" descr="Dresden_8"/>
          <p:cNvSpPr>
            <a:spLocks noGrp="1" noChangeAspect="1" noChangeArrowheads="1"/>
          </p:cNvSpPr>
          <p:nvPr isPhoto="1"/>
        </p:nvSpPr>
        <p:spPr bwMode="auto">
          <a:xfrm>
            <a:off x="5943600" y="2209800"/>
            <a:ext cx="2441575" cy="3171544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62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3" descr="Dresden_65"/>
          <p:cNvSpPr>
            <a:spLocks noGrp="1" noChangeAspect="1" noChangeArrowheads="1"/>
          </p:cNvSpPr>
          <p:nvPr isPhoto="1"/>
        </p:nvSpPr>
        <p:spPr bwMode="auto">
          <a:xfrm>
            <a:off x="414866" y="2057400"/>
            <a:ext cx="5392323" cy="36576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r="-4153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the Visual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All factories should be as clean as “Clean Rooms”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09478"/>
            <a:ext cx="27717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62200"/>
            <a:ext cx="4114800" cy="309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581400"/>
            <a:ext cx="24003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Good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Remove / eliminate everything you don’t need from the floor, drawers, shelves, etc.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Gain space and eliminate waste (simplify)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Everything left will have a clearly defined place (lined-up &amp; identified)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Everything left will be clean and neat (regularly cleaned, re-painted, etc.)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Ownership in the area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Keep the area neat and don’t let others mess it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Waste ID – </a:t>
            </a:r>
            <a:r>
              <a:rPr lang="en-US" dirty="0" err="1" smtClean="0"/>
              <a:t>Gemba</a:t>
            </a:r>
            <a:r>
              <a:rPr lang="en-US" dirty="0" smtClean="0"/>
              <a:t>/MUDA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Spend 1 to 2 hours in the area identifying waste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Write down every waste you see for 30 minutes (use form)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Prioritize and identify top 3 (15 minutes)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Propose solutions (15 minutes)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Discuss with Team all opportunities while in the area following the process (1 hour)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po00017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752600"/>
            <a:ext cx="4733925" cy="305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1026" descr="npo00017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955901"/>
            <a:ext cx="3900487" cy="2760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Lean Thru Kaizen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2209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Turn This…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0287" y="533623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…Into This!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Kaizen Targets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112" y="1905000"/>
            <a:ext cx="7181088" cy="4572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Eliminate waste (non value added activities)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Increase productivity / output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Reduce inventory (less material and labor)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Reduce cycle time (less time to produce specific part)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Reduce space (work cell, office area)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Improve On-Time Delivery (OTD)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Improve quality of product and process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Improve housekeeping, 5S and visual management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Reduce downtime (setup time, maintenance)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Reduce transport time and distance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Standardize the process (less variation)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Reduce operating costs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Ground Rules &amp; Guidelines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498080" cy="4572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Try to make all improvements within the event area. Avoid blame on suppliers (internal or external)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Don’t accept excuses. Just say no to “we’ve always done it that way” and the status quo. Keep an open mind to change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Think of how it can be done, not why it won’t work. Don’t make excuses-just make improvement happen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Ask “why” five times until you get to the root cause of the problem (The 5 Why’s)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The Team solution is usually the best solution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Don’t over-analyze. Understand the process, then “just do it,” and see if it works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Don’t seek perfection the first time. Do something now – a 20% improvement is better than nothing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Ground Rules &amp; Guidelines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3132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“Fast and crude” is better than “slow and elegant” or “maybe never”.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In the worst case, the original process can be restored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Never leave in silent disagreement; Silence is agreement = ‘I can live with it’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Every person has a voice and there is no such thing as a dumb question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Keep a positive attitude and have fun. The possibilities for improvements are unlimited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Everyone respect everyone else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What is Lean?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Lean production focuses on eliminating waste in all processes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Lean production is not about eliminating people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Lean production is about expanding capacity by reducing costs and shortening cycle times between order and ship date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Lean is about understanding what is important to the customer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Value Add &amp; Non-Value Add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11362"/>
            <a:ext cx="8686800" cy="43132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itchFamily="34" charset="0"/>
              </a:rPr>
              <a:t>Value Adding Activity</a:t>
            </a:r>
            <a:endParaRPr lang="en-US" sz="28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An activity that transforms or shapes product or information to meet customer requirements.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0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Value added is always determined from the customer’s perspective.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How would you define value for your customers?</a:t>
            </a:r>
          </a:p>
          <a:p>
            <a:pPr>
              <a:buFont typeface="Wingdings" pitchFamily="2" charset="2"/>
              <a:buChar char="Ø"/>
            </a:pPr>
            <a:endParaRPr lang="en-US" sz="36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itchFamily="34" charset="0"/>
              </a:rPr>
              <a:t>Non-Value Adding Activity</a:t>
            </a:r>
            <a:endParaRPr lang="en-US" sz="2800" b="1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Those activities that take time, resources or space, but do not add to the value of the product itself.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Value Add &amp; Non-Value Add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63762"/>
            <a:ext cx="8686800" cy="43132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Value Add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– Activities that are performed that the customer is willing to pay for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Value Enabling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– Activities that support Value Add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Waste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 – Activities that do not contribute to Value Add</a:t>
            </a:r>
            <a:endParaRPr lang="en-US" sz="2800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http://REALKaizen.com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F00-A772-4138-8C0D-1BF96E8D27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Words>1679</Words>
  <Application>Microsoft Office PowerPoint</Application>
  <PresentationFormat>On-screen Show (4:3)</PresentationFormat>
  <Paragraphs>284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Custom Design</vt:lpstr>
      <vt:lpstr>Trek</vt:lpstr>
      <vt:lpstr>Introduction to Kaizen</vt:lpstr>
      <vt:lpstr>What is Kaizen?</vt:lpstr>
      <vt:lpstr>What is Kaizen?</vt:lpstr>
      <vt:lpstr>Kaizen Targets</vt:lpstr>
      <vt:lpstr>Ground Rules &amp; Guidelines</vt:lpstr>
      <vt:lpstr>Ground Rules &amp; Guidelines</vt:lpstr>
      <vt:lpstr>What is Lean?</vt:lpstr>
      <vt:lpstr>Value Add &amp; Non-Value Add</vt:lpstr>
      <vt:lpstr>Value Add &amp; Non-Value Add</vt:lpstr>
      <vt:lpstr>Value Adding Activity</vt:lpstr>
      <vt:lpstr>Value Enabling Activity</vt:lpstr>
      <vt:lpstr>Waste</vt:lpstr>
      <vt:lpstr>8 Wastes</vt:lpstr>
      <vt:lpstr>Waste 1 - Transportation</vt:lpstr>
      <vt:lpstr>Waste 2 - Inventory</vt:lpstr>
      <vt:lpstr>Waste 3 - Motion</vt:lpstr>
      <vt:lpstr>Waste 4 - Waiting</vt:lpstr>
      <vt:lpstr>Waste 5 – Over processing</vt:lpstr>
      <vt:lpstr>Waste 6 – Over production</vt:lpstr>
      <vt:lpstr>Waste 7 – Underutilized People</vt:lpstr>
      <vt:lpstr>Waste 8 - DEFECTS</vt:lpstr>
      <vt:lpstr>Potential Non-Value Add Opportunities</vt:lpstr>
      <vt:lpstr>Kill The “Re’s”</vt:lpstr>
      <vt:lpstr>Steps to Eliminate Waste</vt:lpstr>
      <vt:lpstr>Steps to Eliminate Waste</vt:lpstr>
      <vt:lpstr>The Visual Factory</vt:lpstr>
      <vt:lpstr>5S</vt:lpstr>
      <vt:lpstr>5S - Before</vt:lpstr>
      <vt:lpstr>5S - After</vt:lpstr>
      <vt:lpstr>Importance of the Visual Image</vt:lpstr>
      <vt:lpstr>Importance of the Visual Image</vt:lpstr>
      <vt:lpstr>Rules to Good Housekeeping</vt:lpstr>
      <vt:lpstr>Waste ID – Gemba/MUDA Walk</vt:lpstr>
      <vt:lpstr>Going Lean Thru Kaizen</vt:lpstr>
    </vt:vector>
  </TitlesOfParts>
  <Company>ABB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kaizen</dc:title>
  <dc:creator>USDALAS</dc:creator>
  <cp:lastModifiedBy>jaywa</cp:lastModifiedBy>
  <cp:revision>95</cp:revision>
  <dcterms:created xsi:type="dcterms:W3CDTF">2012-01-07T04:44:57Z</dcterms:created>
  <dcterms:modified xsi:type="dcterms:W3CDTF">2015-05-29T19:40:33Z</dcterms:modified>
</cp:coreProperties>
</file>