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5" r:id="rId2"/>
  </p:sldMasterIdLst>
  <p:notesMasterIdLst>
    <p:notesMasterId r:id="rId62"/>
  </p:notesMasterIdLst>
  <p:handoutMasterIdLst>
    <p:handoutMasterId r:id="rId63"/>
  </p:handoutMasterIdLst>
  <p:sldIdLst>
    <p:sldId id="256" r:id="rId3"/>
    <p:sldId id="262" r:id="rId4"/>
    <p:sldId id="264" r:id="rId5"/>
    <p:sldId id="320" r:id="rId6"/>
    <p:sldId id="321" r:id="rId7"/>
    <p:sldId id="322" r:id="rId8"/>
    <p:sldId id="338" r:id="rId9"/>
    <p:sldId id="339" r:id="rId10"/>
    <p:sldId id="323" r:id="rId11"/>
    <p:sldId id="344" r:id="rId12"/>
    <p:sldId id="324" r:id="rId13"/>
    <p:sldId id="340" r:id="rId14"/>
    <p:sldId id="341" r:id="rId15"/>
    <p:sldId id="325" r:id="rId16"/>
    <p:sldId id="326" r:id="rId17"/>
    <p:sldId id="327" r:id="rId18"/>
    <p:sldId id="342" r:id="rId19"/>
    <p:sldId id="343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4" r:id="rId39"/>
    <p:sldId id="365" r:id="rId40"/>
    <p:sldId id="383" r:id="rId41"/>
    <p:sldId id="384" r:id="rId42"/>
    <p:sldId id="385" r:id="rId43"/>
    <p:sldId id="366" r:id="rId44"/>
    <p:sldId id="375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6" r:id="rId61"/>
  </p:sldIdLst>
  <p:sldSz cx="12188825" cy="6858000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2" d="100"/>
          <a:sy n="92" d="100"/>
        </p:scale>
        <p:origin x="450" y="90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0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pl-PL" smtClean="0"/>
              <a:t>2015-06-11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pl-PL" smtClean="0"/>
              <a:t>2015-06-11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CAP 4800/CAP 5805: Computer Simulation Concepts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Unviersity of Florida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55FAC-BD24-495B-BDDE-491BF582BF09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4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4F9DC-5202-428A-8B45-1AA03FFC80AF}" type="slidenum">
              <a:rPr lang="es-ES_tradnl" altLang="pl-PL"/>
              <a:pPr/>
              <a:t>57</a:t>
            </a:fld>
            <a:endParaRPr lang="es-ES_tradnl" altLang="pl-PL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l-PL"/>
          </a:p>
        </p:txBody>
      </p:sp>
    </p:spTree>
    <p:extLst>
      <p:ext uri="{BB962C8B-B14F-4D97-AF65-F5344CB8AC3E}">
        <p14:creationId xmlns:p14="http://schemas.microsoft.com/office/powerpoint/2010/main" val="3453630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B3B7A-4EDC-4DDE-8EC1-030E5BE6B39B}" type="slidenum">
              <a:rPr lang="es-ES_tradnl" altLang="pl-PL"/>
              <a:pPr/>
              <a:t>58</a:t>
            </a:fld>
            <a:endParaRPr lang="es-ES_tradnl" altLang="pl-PL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l-PL"/>
          </a:p>
        </p:txBody>
      </p:sp>
    </p:spTree>
    <p:extLst>
      <p:ext uri="{BB962C8B-B14F-4D97-AF65-F5344CB8AC3E}">
        <p14:creationId xmlns:p14="http://schemas.microsoft.com/office/powerpoint/2010/main" val="339432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CAP 4800/CAP 5805: Computer Simulation Concepts</a:t>
            </a: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/>
              <a:t>Unviersity of Florida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9748-74DE-4FAC-88C9-8991BAB545FB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8813"/>
          </a:xfrm>
        </p:spPr>
        <p:txBody>
          <a:bodyPr/>
          <a:lstStyle/>
          <a:p>
            <a:endParaRPr lang="en-AU" altLang="pl-PL"/>
          </a:p>
        </p:txBody>
      </p:sp>
    </p:spTree>
    <p:extLst>
      <p:ext uri="{BB962C8B-B14F-4D97-AF65-F5344CB8AC3E}">
        <p14:creationId xmlns:p14="http://schemas.microsoft.com/office/powerpoint/2010/main" val="29029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77EBC-E79C-45F7-8929-25DAE678A360}" type="slidenum">
              <a:rPr lang="en-US" altLang="pl-PL"/>
              <a:pPr/>
              <a:t>28</a:t>
            </a:fld>
            <a:endParaRPr lang="en-US" altLang="pl-PL"/>
          </a:p>
        </p:txBody>
      </p:sp>
      <p:sp>
        <p:nvSpPr>
          <p:cNvPr id="1085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1438" y="742950"/>
            <a:ext cx="6605587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4708525"/>
            <a:ext cx="4946650" cy="4462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 altLang="pl-PL"/>
          </a:p>
        </p:txBody>
      </p:sp>
    </p:spTree>
    <p:extLst>
      <p:ext uri="{BB962C8B-B14F-4D97-AF65-F5344CB8AC3E}">
        <p14:creationId xmlns:p14="http://schemas.microsoft.com/office/powerpoint/2010/main" val="275512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C8AF0-4B6E-4D12-883F-CF12DE4F65B0}" type="slidenum">
              <a:rPr lang="es-ES_tradnl" altLang="pl-PL"/>
              <a:pPr/>
              <a:t>43</a:t>
            </a:fld>
            <a:endParaRPr lang="es-ES_tradnl" altLang="pl-PL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l-PL"/>
          </a:p>
        </p:txBody>
      </p:sp>
    </p:spTree>
    <p:extLst>
      <p:ext uri="{BB962C8B-B14F-4D97-AF65-F5344CB8AC3E}">
        <p14:creationId xmlns:p14="http://schemas.microsoft.com/office/powerpoint/2010/main" val="318666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B2295-41D5-4310-B534-4E8021E28EB8}" type="slidenum">
              <a:rPr lang="es-ES_tradnl" altLang="pl-PL"/>
              <a:pPr/>
              <a:t>52</a:t>
            </a:fld>
            <a:endParaRPr lang="es-ES_tradnl" altLang="pl-PL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l-PL"/>
          </a:p>
        </p:txBody>
      </p:sp>
    </p:spTree>
    <p:extLst>
      <p:ext uri="{BB962C8B-B14F-4D97-AF65-F5344CB8AC3E}">
        <p14:creationId xmlns:p14="http://schemas.microsoft.com/office/powerpoint/2010/main" val="339691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F7BD4-091B-4AF0-8C2C-56E0C1BE29FC}" type="slidenum">
              <a:rPr lang="es-ES_tradnl" altLang="pl-PL"/>
              <a:pPr/>
              <a:t>53</a:t>
            </a:fld>
            <a:endParaRPr lang="es-ES_tradnl" altLang="pl-PL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l-PL"/>
          </a:p>
        </p:txBody>
      </p:sp>
    </p:spTree>
    <p:extLst>
      <p:ext uri="{BB962C8B-B14F-4D97-AF65-F5344CB8AC3E}">
        <p14:creationId xmlns:p14="http://schemas.microsoft.com/office/powerpoint/2010/main" val="397593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EE40C-7F64-4FDE-887A-D818E0B6BACD}" type="slidenum">
              <a:rPr lang="es-ES_tradnl" altLang="pl-PL"/>
              <a:pPr/>
              <a:t>54</a:t>
            </a:fld>
            <a:endParaRPr lang="es-ES_tradnl" altLang="pl-PL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l-PL"/>
          </a:p>
        </p:txBody>
      </p:sp>
    </p:spTree>
    <p:extLst>
      <p:ext uri="{BB962C8B-B14F-4D97-AF65-F5344CB8AC3E}">
        <p14:creationId xmlns:p14="http://schemas.microsoft.com/office/powerpoint/2010/main" val="138182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8FCDF-5246-4ECD-ACEB-57E0F09A3FBD}" type="slidenum">
              <a:rPr lang="es-ES_tradnl" altLang="pl-PL"/>
              <a:pPr/>
              <a:t>55</a:t>
            </a:fld>
            <a:endParaRPr lang="es-ES_tradnl" altLang="pl-PL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l-PL"/>
          </a:p>
        </p:txBody>
      </p:sp>
    </p:spTree>
    <p:extLst>
      <p:ext uri="{BB962C8B-B14F-4D97-AF65-F5344CB8AC3E}">
        <p14:creationId xmlns:p14="http://schemas.microsoft.com/office/powerpoint/2010/main" val="210108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38597-D5C2-4567-96B5-0E293FAEF9D7}" type="slidenum">
              <a:rPr lang="es-ES_tradnl" altLang="pl-PL"/>
              <a:pPr/>
              <a:t>56</a:t>
            </a:fld>
            <a:endParaRPr lang="es-ES_tradnl" altLang="pl-PL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l-PL"/>
          </a:p>
        </p:txBody>
      </p:sp>
    </p:spTree>
    <p:extLst>
      <p:ext uri="{BB962C8B-B14F-4D97-AF65-F5344CB8AC3E}">
        <p14:creationId xmlns:p14="http://schemas.microsoft.com/office/powerpoint/2010/main" val="325063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2015-06-11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0567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2015-06-11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13797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29898" y="3771174"/>
            <a:ext cx="727775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2015-06-11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1489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2015-06-11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227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2015-06-11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63316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2015-06-11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32393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pl-PL" smtClean="0"/>
              <a:t>2015-06-11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78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pl-PL" smtClean="0"/>
              <a:t>2015-06-11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6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pl-PL" smtClean="0"/>
              <a:t>2015-06-11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66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2015-06-11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0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l-PL" smtClean="0"/>
              <a:t>2015-06-11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9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l-PL" smtClean="0"/>
              <a:t>2015-06-11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98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2015-06-11</a:t>
            </a:fld>
            <a:endParaRPr lang="pl-P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39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pl-PL" smtClean="0"/>
              <a:t>2015-06-11</a:t>
            </a:fld>
            <a:endParaRPr lang="pl-P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73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pl-PL" smtClean="0"/>
              <a:t>2015-06-11</a:t>
            </a:fld>
            <a:endParaRPr lang="pl-P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32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2015-06-11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61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6770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01A9C7-C274-4F50-89C9-83BDB06EDB81}" type="datetime1">
              <a:rPr lang="pl-PL" smtClean="0"/>
              <a:pPr/>
              <a:t>2015-06-11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19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7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8.wav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6600" b="1" i="0" baseline="0" dirty="0" err="1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Petri</a:t>
            </a:r>
            <a:r>
              <a:rPr lang="pl-PL" sz="6600" b="1" i="0" baseline="0" dirty="0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 </a:t>
            </a:r>
            <a:r>
              <a:rPr lang="pl-PL" sz="6600" b="1" i="0" baseline="0" dirty="0" err="1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Nets</a:t>
            </a:r>
            <a:endParaRPr lang="pl-PL" sz="6600" b="1" i="0" baseline="0" dirty="0">
              <a:solidFill>
                <a:schemeClr val="tx1"/>
              </a:solidFill>
              <a:effectLst>
                <a:outerShdw blurRad="50800" dist="25400" dir="2700000" algn="b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  <a:ea typeface="+mj-ea"/>
              <a:cs typeface="+mj-cs"/>
            </a:endParaRPr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Business </a:t>
            </a:r>
            <a:r>
              <a:rPr lang="pl-PL" dirty="0" err="1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Process</a:t>
            </a: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Engineering and </a:t>
            </a:r>
            <a:r>
              <a:rPr lang="pl-PL" dirty="0" err="1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workflow</a:t>
            </a: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</a:t>
            </a:r>
            <a:r>
              <a:rPr lang="pl-PL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systems</a:t>
            </a:r>
            <a:endParaRPr lang="pl-PL" sz="2800" b="0" i="0" baseline="0" dirty="0">
              <a:solidFill>
                <a:schemeClr val="tx1"/>
              </a:solidFill>
              <a:effectLst>
                <a:outerShdw blurRad="50800" dist="25400" dir="2700000" algn="t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dirty="0"/>
              <a:t>Transition (firing) rule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l-PL" sz="2800" dirty="0"/>
              <a:t>A transition t is enabled if each input place p has at least w(</a:t>
            </a:r>
            <a:r>
              <a:rPr lang="en-US" altLang="pl-PL" sz="2800" dirty="0" err="1"/>
              <a:t>p,t</a:t>
            </a:r>
            <a:r>
              <a:rPr lang="en-US" altLang="pl-PL" sz="2800" dirty="0"/>
              <a:t>) tokens</a:t>
            </a:r>
          </a:p>
          <a:p>
            <a:r>
              <a:rPr lang="en-US" altLang="pl-PL" sz="2800" dirty="0"/>
              <a:t>An enabled transition may or may not fire</a:t>
            </a:r>
          </a:p>
          <a:p>
            <a:r>
              <a:rPr lang="en-US" altLang="pl-PL" sz="2800" dirty="0"/>
              <a:t>A firing on an enabled transition t removes w(</a:t>
            </a:r>
            <a:r>
              <a:rPr lang="en-US" altLang="pl-PL" sz="2800" dirty="0" err="1"/>
              <a:t>p,t</a:t>
            </a:r>
            <a:r>
              <a:rPr lang="en-US" altLang="pl-PL" sz="2800" dirty="0"/>
              <a:t>) from each input place p, and adds w(</a:t>
            </a:r>
            <a:r>
              <a:rPr lang="en-US" altLang="pl-PL" sz="2800" dirty="0" err="1"/>
              <a:t>t,p</a:t>
            </a:r>
            <a:r>
              <a:rPr lang="en-US" altLang="pl-PL" sz="2800" dirty="0"/>
              <a:t>’) to each output place p’</a:t>
            </a:r>
          </a:p>
        </p:txBody>
      </p:sp>
    </p:spTree>
    <p:extLst>
      <p:ext uri="{BB962C8B-B14F-4D97-AF65-F5344CB8AC3E}">
        <p14:creationId xmlns:p14="http://schemas.microsoft.com/office/powerpoint/2010/main" val="421672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Properties</a:t>
            </a:r>
            <a:r>
              <a:rPr lang="pl-PL" dirty="0"/>
              <a:t> of </a:t>
            </a:r>
            <a:r>
              <a:rPr lang="pl-PL" dirty="0" err="1"/>
              <a:t>Petri</a:t>
            </a:r>
            <a:r>
              <a:rPr lang="pl-PL" dirty="0"/>
              <a:t> </a:t>
            </a:r>
            <a:r>
              <a:rPr lang="pl-PL" dirty="0" err="1"/>
              <a:t>Nets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latin typeface="Century Gothic" panose="020B0502020202020204" pitchFamily="34" charset="0"/>
              </a:rPr>
              <a:t>Sequential </a:t>
            </a:r>
            <a:r>
              <a:rPr lang="en-US" altLang="ko-KR" sz="2800" dirty="0">
                <a:latin typeface="Century Gothic" panose="020B0502020202020204" pitchFamily="34" charset="0"/>
              </a:rPr>
              <a:t>Execution</a:t>
            </a:r>
            <a:br>
              <a:rPr lang="en-US" altLang="ko-KR" sz="2800" dirty="0">
                <a:latin typeface="Century Gothic" panose="020B0502020202020204" pitchFamily="34" charset="0"/>
              </a:rPr>
            </a:br>
            <a:r>
              <a:rPr lang="en-US" altLang="ko-KR" sz="2400" dirty="0">
                <a:latin typeface="Century Gothic" panose="020B0502020202020204" pitchFamily="34" charset="0"/>
              </a:rPr>
              <a:t>Transition t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2</a:t>
            </a:r>
            <a:r>
              <a:rPr lang="en-US" altLang="ko-KR" sz="2400" dirty="0">
                <a:latin typeface="Century Gothic" panose="020B0502020202020204" pitchFamily="34" charset="0"/>
              </a:rPr>
              <a:t> can fire only after the firing of t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1</a:t>
            </a:r>
            <a:r>
              <a:rPr lang="en-US" altLang="ko-KR" sz="2400" dirty="0">
                <a:latin typeface="Century Gothic" panose="020B0502020202020204" pitchFamily="34" charset="0"/>
              </a:rPr>
              <a:t>. This impose the precedence of constraints "t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2</a:t>
            </a:r>
            <a:r>
              <a:rPr lang="en-US" altLang="ko-KR" sz="2400" dirty="0">
                <a:latin typeface="Century Gothic" panose="020B0502020202020204" pitchFamily="34" charset="0"/>
              </a:rPr>
              <a:t> after t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1</a:t>
            </a:r>
            <a:r>
              <a:rPr lang="en-US" altLang="ko-KR" sz="2400" dirty="0">
                <a:latin typeface="Century Gothic" panose="020B0502020202020204" pitchFamily="34" charset="0"/>
              </a:rPr>
              <a:t>."</a:t>
            </a:r>
            <a:r>
              <a:rPr lang="en-US" altLang="ko-KR" sz="2800" dirty="0"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latin typeface="Century Gothic" panose="020B0502020202020204" pitchFamily="34" charset="0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5077172" y="4077072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>               </a:t>
            </a:r>
            <a:r>
              <a:rPr lang="en-US" altLang="ko-KR" sz="2400"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latin typeface="Times New Roman" panose="02020603050405020304" pitchFamily="18" charset="0"/>
              </a:rPr>
              <a:t>2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742210" y="4077072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>   </a:t>
            </a: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>
                <a:latin typeface="Times New Roman" panose="02020603050405020304" pitchFamily="18" charset="0"/>
              </a:rPr>
              <a:t>      </a:t>
            </a:r>
            <a:r>
              <a:rPr lang="en-US" altLang="ko-KR" sz="2400">
                <a:latin typeface="Times New Roman" panose="02020603050405020304" pitchFamily="18" charset="0"/>
              </a:rPr>
              <a:t>t</a:t>
            </a:r>
            <a:r>
              <a:rPr lang="en-US" altLang="ko-KR" sz="2400" baseline="-25000">
                <a:latin typeface="Times New Roman" panose="02020603050405020304" pitchFamily="18" charset="0"/>
              </a:rPr>
              <a:t>1</a:t>
            </a:r>
          </a:p>
          <a:p>
            <a:pPr algn="ctr" latinLnBrk="0"/>
            <a:r>
              <a:rPr lang="en-US" altLang="ko-KR" sz="2400" baseline="-250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467573" y="4305672"/>
            <a:ext cx="238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848573" y="4305672"/>
            <a:ext cx="238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934172" y="4077072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/>
            </a:r>
            <a:br>
              <a:rPr lang="ko-KR" altLang="en-US" sz="2400" baseline="-25000">
                <a:latin typeface="Times New Roman" panose="02020603050405020304" pitchFamily="18" charset="0"/>
              </a:rPr>
            </a:br>
            <a:r>
              <a:rPr lang="ko-KR" altLang="en-US" sz="2400" baseline="-25000">
                <a:latin typeface="Times New Roman" panose="02020603050405020304" pitchFamily="18" charset="0"/>
              </a:rPr>
              <a:t/>
            </a:r>
            <a:br>
              <a:rPr lang="ko-KR" altLang="en-US" sz="2400" baseline="-25000">
                <a:latin typeface="Times New Roman" panose="02020603050405020304" pitchFamily="18" charset="0"/>
              </a:rPr>
            </a:br>
            <a:r>
              <a:rPr lang="ko-KR" altLang="en-US" sz="2400" baseline="-25000">
                <a:latin typeface="Times New Roman" panose="02020603050405020304" pitchFamily="18" charset="0"/>
              </a:rPr>
              <a:t/>
            </a:r>
            <a:br>
              <a:rPr lang="ko-KR" altLang="en-US" sz="2400" baseline="-25000">
                <a:latin typeface="Times New Roman" panose="02020603050405020304" pitchFamily="18" charset="0"/>
              </a:rPr>
            </a:br>
            <a:r>
              <a:rPr lang="ko-KR" altLang="en-US" sz="2400" baseline="-25000">
                <a:latin typeface="Times New Roman" panose="02020603050405020304" pitchFamily="18" charset="0"/>
              </a:rPr>
              <a:t>            </a:t>
            </a:r>
            <a:r>
              <a:rPr lang="en-US" altLang="ko-KR" sz="2400"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086573" y="4245348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6220172" y="4077072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>               </a:t>
            </a:r>
            <a:r>
              <a:rPr lang="en-US" altLang="ko-KR" sz="2400"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latin typeface="Times New Roman" panose="02020603050405020304" pitchFamily="18" charset="0"/>
              </a:rPr>
              <a:t>3 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885210" y="4077072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>   </a:t>
            </a: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>
                <a:latin typeface="Times New Roman" panose="02020603050405020304" pitchFamily="18" charset="0"/>
              </a:rPr>
              <a:t>      </a:t>
            </a:r>
            <a:r>
              <a:rPr lang="en-US" altLang="ko-KR" sz="2400">
                <a:latin typeface="Times New Roman" panose="02020603050405020304" pitchFamily="18" charset="0"/>
              </a:rPr>
              <a:t>t</a:t>
            </a:r>
            <a:r>
              <a:rPr lang="en-US" altLang="ko-KR" sz="2400" baseline="-25000">
                <a:latin typeface="Times New Roman" panose="02020603050405020304" pitchFamily="18" charset="0"/>
              </a:rPr>
              <a:t>2</a:t>
            </a:r>
          </a:p>
          <a:p>
            <a:pPr algn="ctr" latinLnBrk="0"/>
            <a:r>
              <a:rPr lang="en-US" altLang="ko-KR" sz="2400" baseline="-250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610573" y="4305672"/>
            <a:ext cx="238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5991573" y="4305672"/>
            <a:ext cx="238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1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8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 nodeType="clickPar">
                      <p:stCondLst>
                        <p:cond delay="0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6202E-7 -7.40741E-7 L 0.25006 -7.40741E-7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36"/>
                  </p:tgtEl>
                </p:cond>
              </p:nextCondLst>
            </p:seq>
          </p:childTnLst>
        </p:cTn>
      </p:par>
    </p:tnLst>
    <p:bldLst>
      <p:bldP spid="18435" grpId="0" animBg="1"/>
      <p:bldP spid="18437" grpId="0" animBg="1"/>
      <p:bldP spid="18438" grpId="0" animBg="1"/>
      <p:bldP spid="18439" grpId="0" animBg="1"/>
      <p:bldP spid="18436" grpId="0" animBg="1"/>
      <p:bldP spid="18440" grpId="0" animBg="1"/>
      <p:bldP spid="18440" grpId="1" animBg="1"/>
      <p:bldP spid="18445" grpId="0" animBg="1"/>
      <p:bldP spid="18446" grpId="0" animBg="1"/>
      <p:bldP spid="18447" grpId="0" animBg="1"/>
      <p:bldP spid="184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Properties</a:t>
            </a:r>
            <a:r>
              <a:rPr lang="pl-PL" dirty="0"/>
              <a:t> of </a:t>
            </a:r>
            <a:r>
              <a:rPr lang="pl-PL" dirty="0" err="1"/>
              <a:t>Petri</a:t>
            </a:r>
            <a:r>
              <a:rPr lang="pl-PL" dirty="0"/>
              <a:t> </a:t>
            </a:r>
            <a:r>
              <a:rPr lang="pl-PL" dirty="0" err="1"/>
              <a:t>Nets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latin typeface="Century Gothic" panose="020B0502020202020204" pitchFamily="34" charset="0"/>
              </a:rPr>
              <a:t>Synchronization</a:t>
            </a:r>
            <a:r>
              <a:rPr lang="en-US" altLang="ko-KR" sz="2800" dirty="0">
                <a:latin typeface="Century Gothic" panose="020B0502020202020204" pitchFamily="34" charset="0"/>
              </a:rPr>
              <a:t/>
            </a:r>
            <a:br>
              <a:rPr lang="en-US" altLang="ko-KR" sz="2800" dirty="0">
                <a:latin typeface="Century Gothic" panose="020B0502020202020204" pitchFamily="34" charset="0"/>
              </a:rPr>
            </a:br>
            <a:r>
              <a:rPr lang="en-US" altLang="ko-KR" sz="2400" dirty="0">
                <a:latin typeface="Century Gothic" panose="020B0502020202020204" pitchFamily="34" charset="0"/>
              </a:rPr>
              <a:t>Transition t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1 </a:t>
            </a:r>
            <a:r>
              <a:rPr lang="en-US" altLang="ko-KR" sz="2400" dirty="0">
                <a:latin typeface="Century Gothic" panose="020B0502020202020204" pitchFamily="34" charset="0"/>
              </a:rPr>
              <a:t>will be enabled only when a token there are at least one token at each of its input places.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latin typeface="Century Gothic" panose="020B0502020202020204" pitchFamily="34" charset="0"/>
            </a:endParaRPr>
          </a:p>
        </p:txBody>
      </p:sp>
      <p:sp>
        <p:nvSpPr>
          <p:cNvPr id="18576" name="AutoShape 144"/>
          <p:cNvSpPr>
            <a:spLocks noChangeArrowheads="1"/>
          </p:cNvSpPr>
          <p:nvPr/>
        </p:nvSpPr>
        <p:spPr bwMode="auto">
          <a:xfrm rot="16200000">
            <a:off x="5241585" y="4736464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578" name="Oval 146"/>
          <p:cNvSpPr>
            <a:spLocks noChangeArrowheads="1"/>
          </p:cNvSpPr>
          <p:nvPr/>
        </p:nvSpPr>
        <p:spPr bwMode="auto">
          <a:xfrm>
            <a:off x="4296255" y="465820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18580" name="Line 148"/>
          <p:cNvSpPr>
            <a:spLocks noChangeShapeType="1"/>
          </p:cNvSpPr>
          <p:nvPr/>
        </p:nvSpPr>
        <p:spPr bwMode="auto">
          <a:xfrm>
            <a:off x="3497743" y="450580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grpSp>
        <p:nvGrpSpPr>
          <p:cNvPr id="18581" name="Group 149"/>
          <p:cNvGrpSpPr>
            <a:grpSpLocks/>
          </p:cNvGrpSpPr>
          <p:nvPr/>
        </p:nvGrpSpPr>
        <p:grpSpPr bwMode="auto">
          <a:xfrm>
            <a:off x="3077055" y="4048605"/>
            <a:ext cx="533400" cy="533400"/>
            <a:chOff x="3408" y="720"/>
            <a:chExt cx="336" cy="336"/>
          </a:xfrm>
        </p:grpSpPr>
        <p:sp>
          <p:nvSpPr>
            <p:cNvPr id="18582" name="Oval 150"/>
            <p:cNvSpPr>
              <a:spLocks noChangeArrowheads="1"/>
            </p:cNvSpPr>
            <p:nvPr/>
          </p:nvSpPr>
          <p:spPr bwMode="auto">
            <a:xfrm>
              <a:off x="3408" y="7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lang="en-US" altLang="ko-KR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583" name="Oval 151"/>
            <p:cNvSpPr>
              <a:spLocks noChangeArrowheads="1"/>
            </p:cNvSpPr>
            <p:nvPr/>
          </p:nvSpPr>
          <p:spPr bwMode="auto">
            <a:xfrm>
              <a:off x="3504" y="826"/>
              <a:ext cx="134" cy="1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8584" name="Line 152"/>
          <p:cNvSpPr>
            <a:spLocks noChangeShapeType="1"/>
          </p:cNvSpPr>
          <p:nvPr/>
        </p:nvSpPr>
        <p:spPr bwMode="auto">
          <a:xfrm flipV="1">
            <a:off x="3573943" y="503920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grpSp>
        <p:nvGrpSpPr>
          <p:cNvPr id="18585" name="Group 153"/>
          <p:cNvGrpSpPr>
            <a:grpSpLocks/>
          </p:cNvGrpSpPr>
          <p:nvPr/>
        </p:nvGrpSpPr>
        <p:grpSpPr bwMode="auto">
          <a:xfrm>
            <a:off x="3067530" y="5115405"/>
            <a:ext cx="533400" cy="533400"/>
            <a:chOff x="3408" y="720"/>
            <a:chExt cx="336" cy="336"/>
          </a:xfrm>
        </p:grpSpPr>
        <p:sp>
          <p:nvSpPr>
            <p:cNvPr id="18586" name="Oval 154"/>
            <p:cNvSpPr>
              <a:spLocks noChangeArrowheads="1"/>
            </p:cNvSpPr>
            <p:nvPr/>
          </p:nvSpPr>
          <p:spPr bwMode="auto">
            <a:xfrm>
              <a:off x="3408" y="7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lang="en-US" altLang="ko-KR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587" name="Oval 155"/>
            <p:cNvSpPr>
              <a:spLocks noChangeArrowheads="1"/>
            </p:cNvSpPr>
            <p:nvPr/>
          </p:nvSpPr>
          <p:spPr bwMode="auto">
            <a:xfrm>
              <a:off x="3504" y="826"/>
              <a:ext cx="134" cy="1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8588" name="Line 156"/>
          <p:cNvSpPr>
            <a:spLocks noChangeShapeType="1"/>
          </p:cNvSpPr>
          <p:nvPr/>
        </p:nvSpPr>
        <p:spPr bwMode="auto">
          <a:xfrm>
            <a:off x="3954943" y="49630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589" name="Oval 157"/>
          <p:cNvSpPr>
            <a:spLocks noChangeArrowheads="1"/>
          </p:cNvSpPr>
          <p:nvPr/>
        </p:nvSpPr>
        <p:spPr bwMode="auto">
          <a:xfrm>
            <a:off x="7584735" y="4661022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18590" name="Rectangle 158"/>
          <p:cNvSpPr>
            <a:spLocks noChangeArrowheads="1"/>
          </p:cNvSpPr>
          <p:nvPr/>
        </p:nvSpPr>
        <p:spPr bwMode="auto">
          <a:xfrm>
            <a:off x="7173573" y="4661022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18591" name="Line 159"/>
          <p:cNvSpPr>
            <a:spLocks noChangeShapeType="1"/>
          </p:cNvSpPr>
          <p:nvPr/>
        </p:nvSpPr>
        <p:spPr bwMode="auto">
          <a:xfrm>
            <a:off x="6786223" y="450862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593" name="Oval 161"/>
          <p:cNvSpPr>
            <a:spLocks noChangeArrowheads="1"/>
          </p:cNvSpPr>
          <p:nvPr/>
        </p:nvSpPr>
        <p:spPr bwMode="auto">
          <a:xfrm>
            <a:off x="6365535" y="4051422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18594" name="Oval 162"/>
          <p:cNvSpPr>
            <a:spLocks noChangeArrowheads="1"/>
          </p:cNvSpPr>
          <p:nvPr/>
        </p:nvSpPr>
        <p:spPr bwMode="auto">
          <a:xfrm>
            <a:off x="7753011" y="4813423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8595" name="Line 163"/>
          <p:cNvSpPr>
            <a:spLocks noChangeShapeType="1"/>
          </p:cNvSpPr>
          <p:nvPr/>
        </p:nvSpPr>
        <p:spPr bwMode="auto">
          <a:xfrm flipV="1">
            <a:off x="6862423" y="5042022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597" name="Oval 165"/>
          <p:cNvSpPr>
            <a:spLocks noChangeArrowheads="1"/>
          </p:cNvSpPr>
          <p:nvPr/>
        </p:nvSpPr>
        <p:spPr bwMode="auto">
          <a:xfrm>
            <a:off x="6356010" y="5118222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18599" name="Line 167"/>
          <p:cNvSpPr>
            <a:spLocks noChangeShapeType="1"/>
          </p:cNvSpPr>
          <p:nvPr/>
        </p:nvSpPr>
        <p:spPr bwMode="auto">
          <a:xfrm>
            <a:off x="7243423" y="496582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601" name="Rectangle 169"/>
          <p:cNvSpPr>
            <a:spLocks noChangeArrowheads="1"/>
          </p:cNvSpPr>
          <p:nvPr/>
        </p:nvSpPr>
        <p:spPr bwMode="auto">
          <a:xfrm>
            <a:off x="3878743" y="4658205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>   </a:t>
            </a: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>
                <a:latin typeface="Times New Roman" panose="02020603050405020304" pitchFamily="18" charset="0"/>
              </a:rPr>
              <a:t>      </a:t>
            </a:r>
            <a:r>
              <a:rPr lang="en-US" altLang="ko-KR" sz="2400">
                <a:latin typeface="Times New Roman" panose="02020603050405020304" pitchFamily="18" charset="0"/>
              </a:rPr>
              <a:t>t</a:t>
            </a:r>
            <a:r>
              <a:rPr lang="en-US" altLang="ko-KR" sz="2400" baseline="-25000">
                <a:latin typeface="Times New Roman" panose="02020603050405020304" pitchFamily="18" charset="0"/>
              </a:rPr>
              <a:t>1</a:t>
            </a:r>
          </a:p>
          <a:p>
            <a:pPr algn="ctr" latinLnBrk="0"/>
            <a:r>
              <a:rPr lang="en-US" altLang="ko-KR" sz="2400" baseline="-25000"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858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76" grpId="0" animBg="1"/>
      <p:bldP spid="18578" grpId="0" animBg="1"/>
      <p:bldP spid="18580" grpId="0" animBg="1"/>
      <p:bldP spid="18584" grpId="0" animBg="1"/>
      <p:bldP spid="18588" grpId="0" animBg="1"/>
      <p:bldP spid="18589" grpId="0" animBg="1"/>
      <p:bldP spid="18590" grpId="0" animBg="1"/>
      <p:bldP spid="18591" grpId="0" animBg="1"/>
      <p:bldP spid="18593" grpId="0" animBg="1"/>
      <p:bldP spid="18594" grpId="0" animBg="1"/>
      <p:bldP spid="18595" grpId="0" animBg="1"/>
      <p:bldP spid="18597" grpId="0" animBg="1"/>
      <p:bldP spid="18599" grpId="0" animBg="1"/>
      <p:bldP spid="186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Properties</a:t>
            </a:r>
            <a:r>
              <a:rPr lang="pl-PL" dirty="0"/>
              <a:t> of </a:t>
            </a:r>
            <a:r>
              <a:rPr lang="pl-PL" dirty="0" err="1"/>
              <a:t>Petri</a:t>
            </a:r>
            <a:r>
              <a:rPr lang="pl-PL" dirty="0"/>
              <a:t> </a:t>
            </a:r>
            <a:r>
              <a:rPr lang="pl-PL" dirty="0" err="1"/>
              <a:t>Nets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latin typeface="Century Gothic" panose="020B0502020202020204" pitchFamily="34" charset="0"/>
              </a:rPr>
              <a:t>Merging</a:t>
            </a:r>
            <a:r>
              <a:rPr lang="en-US" altLang="ko-KR" sz="2800" dirty="0">
                <a:latin typeface="Century Gothic" panose="020B0502020202020204" pitchFamily="34" charset="0"/>
              </a:rPr>
              <a:t/>
            </a:r>
            <a:br>
              <a:rPr lang="en-US" altLang="ko-KR" sz="2800" dirty="0">
                <a:latin typeface="Century Gothic" panose="020B0502020202020204" pitchFamily="34" charset="0"/>
              </a:rPr>
            </a:br>
            <a:r>
              <a:rPr lang="en-US" altLang="ko-KR" sz="2400" dirty="0">
                <a:latin typeface="Century Gothic" panose="020B0502020202020204" pitchFamily="34" charset="0"/>
              </a:rPr>
              <a:t>Happens when tokens from several places arrive for service at the same transition.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latin typeface="Century Gothic" panose="020B0502020202020204" pitchFamily="34" charset="0"/>
            </a:endParaRPr>
          </a:p>
        </p:txBody>
      </p:sp>
      <p:sp>
        <p:nvSpPr>
          <p:cNvPr id="34" name="AutoShape 144"/>
          <p:cNvSpPr>
            <a:spLocks noChangeArrowheads="1"/>
          </p:cNvSpPr>
          <p:nvPr/>
        </p:nvSpPr>
        <p:spPr bwMode="auto">
          <a:xfrm rot="16200000">
            <a:off x="5241585" y="4736464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" name="Oval 146"/>
          <p:cNvSpPr>
            <a:spLocks noChangeArrowheads="1"/>
          </p:cNvSpPr>
          <p:nvPr/>
        </p:nvSpPr>
        <p:spPr bwMode="auto">
          <a:xfrm>
            <a:off x="4296255" y="4658205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36" name="Line 148"/>
          <p:cNvSpPr>
            <a:spLocks noChangeShapeType="1"/>
          </p:cNvSpPr>
          <p:nvPr/>
        </p:nvSpPr>
        <p:spPr bwMode="auto">
          <a:xfrm>
            <a:off x="3497743" y="450580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grpSp>
        <p:nvGrpSpPr>
          <p:cNvPr id="37" name="Group 149"/>
          <p:cNvGrpSpPr>
            <a:grpSpLocks/>
          </p:cNvGrpSpPr>
          <p:nvPr/>
        </p:nvGrpSpPr>
        <p:grpSpPr bwMode="auto">
          <a:xfrm>
            <a:off x="3077055" y="4048605"/>
            <a:ext cx="533400" cy="533400"/>
            <a:chOff x="3408" y="720"/>
            <a:chExt cx="336" cy="336"/>
          </a:xfrm>
        </p:grpSpPr>
        <p:sp>
          <p:nvSpPr>
            <p:cNvPr id="38" name="Oval 150"/>
            <p:cNvSpPr>
              <a:spLocks noChangeArrowheads="1"/>
            </p:cNvSpPr>
            <p:nvPr/>
          </p:nvSpPr>
          <p:spPr bwMode="auto">
            <a:xfrm>
              <a:off x="3408" y="7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lang="en-US" altLang="ko-KR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" name="Oval 151"/>
            <p:cNvSpPr>
              <a:spLocks noChangeArrowheads="1"/>
            </p:cNvSpPr>
            <p:nvPr/>
          </p:nvSpPr>
          <p:spPr bwMode="auto">
            <a:xfrm>
              <a:off x="3504" y="826"/>
              <a:ext cx="134" cy="1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40" name="Line 152"/>
          <p:cNvSpPr>
            <a:spLocks noChangeShapeType="1"/>
          </p:cNvSpPr>
          <p:nvPr/>
        </p:nvSpPr>
        <p:spPr bwMode="auto">
          <a:xfrm flipV="1">
            <a:off x="3573943" y="503920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grpSp>
        <p:nvGrpSpPr>
          <p:cNvPr id="41" name="Group 153"/>
          <p:cNvGrpSpPr>
            <a:grpSpLocks/>
          </p:cNvGrpSpPr>
          <p:nvPr/>
        </p:nvGrpSpPr>
        <p:grpSpPr bwMode="auto">
          <a:xfrm>
            <a:off x="3067530" y="5115405"/>
            <a:ext cx="533400" cy="533400"/>
            <a:chOff x="3408" y="720"/>
            <a:chExt cx="336" cy="336"/>
          </a:xfrm>
        </p:grpSpPr>
        <p:sp>
          <p:nvSpPr>
            <p:cNvPr id="42" name="Oval 154"/>
            <p:cNvSpPr>
              <a:spLocks noChangeArrowheads="1"/>
            </p:cNvSpPr>
            <p:nvPr/>
          </p:nvSpPr>
          <p:spPr bwMode="auto">
            <a:xfrm>
              <a:off x="3408" y="72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endParaRPr lang="en-US" altLang="ko-KR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3" name="Oval 155"/>
            <p:cNvSpPr>
              <a:spLocks noChangeArrowheads="1"/>
            </p:cNvSpPr>
            <p:nvPr/>
          </p:nvSpPr>
          <p:spPr bwMode="auto">
            <a:xfrm>
              <a:off x="3504" y="826"/>
              <a:ext cx="134" cy="13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44" name="Line 156"/>
          <p:cNvSpPr>
            <a:spLocks noChangeShapeType="1"/>
          </p:cNvSpPr>
          <p:nvPr/>
        </p:nvSpPr>
        <p:spPr bwMode="auto">
          <a:xfrm>
            <a:off x="3954943" y="49630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" name="Oval 157"/>
          <p:cNvSpPr>
            <a:spLocks noChangeArrowheads="1"/>
          </p:cNvSpPr>
          <p:nvPr/>
        </p:nvSpPr>
        <p:spPr bwMode="auto">
          <a:xfrm>
            <a:off x="7584735" y="4661022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46" name="Rectangle 158"/>
          <p:cNvSpPr>
            <a:spLocks noChangeArrowheads="1"/>
          </p:cNvSpPr>
          <p:nvPr/>
        </p:nvSpPr>
        <p:spPr bwMode="auto">
          <a:xfrm>
            <a:off x="7173573" y="4661022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47" name="Line 159"/>
          <p:cNvSpPr>
            <a:spLocks noChangeShapeType="1"/>
          </p:cNvSpPr>
          <p:nvPr/>
        </p:nvSpPr>
        <p:spPr bwMode="auto">
          <a:xfrm>
            <a:off x="6786223" y="450862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8" name="Oval 161"/>
          <p:cNvSpPr>
            <a:spLocks noChangeArrowheads="1"/>
          </p:cNvSpPr>
          <p:nvPr/>
        </p:nvSpPr>
        <p:spPr bwMode="auto">
          <a:xfrm>
            <a:off x="6365535" y="4051422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49" name="Oval 162"/>
          <p:cNvSpPr>
            <a:spLocks noChangeArrowheads="1"/>
          </p:cNvSpPr>
          <p:nvPr/>
        </p:nvSpPr>
        <p:spPr bwMode="auto">
          <a:xfrm>
            <a:off x="7753011" y="4813423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50" name="Line 163"/>
          <p:cNvSpPr>
            <a:spLocks noChangeShapeType="1"/>
          </p:cNvSpPr>
          <p:nvPr/>
        </p:nvSpPr>
        <p:spPr bwMode="auto">
          <a:xfrm flipV="1">
            <a:off x="6862423" y="5042022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" name="Oval 165"/>
          <p:cNvSpPr>
            <a:spLocks noChangeArrowheads="1"/>
          </p:cNvSpPr>
          <p:nvPr/>
        </p:nvSpPr>
        <p:spPr bwMode="auto">
          <a:xfrm>
            <a:off x="6356010" y="5118222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52" name="Line 167"/>
          <p:cNvSpPr>
            <a:spLocks noChangeShapeType="1"/>
          </p:cNvSpPr>
          <p:nvPr/>
        </p:nvSpPr>
        <p:spPr bwMode="auto">
          <a:xfrm>
            <a:off x="7243423" y="496582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3" name="Rectangle 169"/>
          <p:cNvSpPr>
            <a:spLocks noChangeArrowheads="1"/>
          </p:cNvSpPr>
          <p:nvPr/>
        </p:nvSpPr>
        <p:spPr bwMode="auto">
          <a:xfrm>
            <a:off x="3878743" y="4658205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>   </a:t>
            </a: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>
                <a:latin typeface="Times New Roman" panose="02020603050405020304" pitchFamily="18" charset="0"/>
              </a:rPr>
              <a:t>      </a:t>
            </a:r>
            <a:r>
              <a:rPr lang="en-US" altLang="ko-KR" sz="2400">
                <a:latin typeface="Times New Roman" panose="02020603050405020304" pitchFamily="18" charset="0"/>
              </a:rPr>
              <a:t>t</a:t>
            </a:r>
            <a:r>
              <a:rPr lang="en-US" altLang="ko-KR" sz="2400" baseline="-25000">
                <a:latin typeface="Times New Roman" panose="02020603050405020304" pitchFamily="18" charset="0"/>
              </a:rPr>
              <a:t>1</a:t>
            </a:r>
          </a:p>
          <a:p>
            <a:pPr algn="ctr" latinLnBrk="0"/>
            <a:r>
              <a:rPr lang="en-US" altLang="ko-KR" sz="2400" baseline="-25000">
                <a:latin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927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Properties</a:t>
            </a:r>
            <a:r>
              <a:rPr lang="pl-PL" dirty="0"/>
              <a:t> of </a:t>
            </a:r>
            <a:r>
              <a:rPr lang="pl-PL" dirty="0" err="1"/>
              <a:t>Petri</a:t>
            </a:r>
            <a:r>
              <a:rPr lang="pl-PL" dirty="0"/>
              <a:t> </a:t>
            </a:r>
            <a:r>
              <a:rPr lang="pl-PL" dirty="0" err="1" smtClean="0"/>
              <a:t>Nets</a:t>
            </a:r>
            <a:endParaRPr lang="pl-PL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264150" algn="l"/>
              </a:tabLst>
            </a:pPr>
            <a:r>
              <a:rPr lang="en-US" altLang="ko-KR" sz="2800" dirty="0" smtClean="0">
                <a:latin typeface="Century Gothic" panose="020B0502020202020204" pitchFamily="34" charset="0"/>
              </a:rPr>
              <a:t>Concurrency</a:t>
            </a:r>
            <a:r>
              <a:rPr lang="en-US" altLang="ko-KR" sz="2800" dirty="0">
                <a:latin typeface="Century Gothic" panose="020B0502020202020204" pitchFamily="34" charset="0"/>
              </a:rPr>
              <a:t/>
            </a:r>
            <a:br>
              <a:rPr lang="en-US" altLang="ko-KR" sz="2800" dirty="0">
                <a:latin typeface="Century Gothic" panose="020B0502020202020204" pitchFamily="34" charset="0"/>
              </a:rPr>
            </a:br>
            <a:r>
              <a:rPr lang="en-US" altLang="ko-KR" dirty="0">
                <a:latin typeface="Century Gothic" panose="020B0502020202020204" pitchFamily="34" charset="0"/>
              </a:rPr>
              <a:t> </a:t>
            </a:r>
            <a:r>
              <a:rPr lang="en-US" altLang="ko-KR" sz="2400" dirty="0">
                <a:latin typeface="Century Gothic" panose="020B0502020202020204" pitchFamily="34" charset="0"/>
              </a:rPr>
              <a:t>t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1</a:t>
            </a:r>
            <a:r>
              <a:rPr lang="en-US" altLang="ko-KR" sz="2400" dirty="0">
                <a:latin typeface="Century Gothic" panose="020B0502020202020204" pitchFamily="34" charset="0"/>
              </a:rPr>
              <a:t> and t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2</a:t>
            </a:r>
            <a:r>
              <a:rPr lang="en-US" altLang="ko-KR" sz="2400" dirty="0">
                <a:latin typeface="Century Gothic" panose="020B0502020202020204" pitchFamily="34" charset="0"/>
              </a:rPr>
              <a:t> are concurrent. </a:t>
            </a:r>
            <a:br>
              <a:rPr lang="en-US" altLang="ko-KR" sz="2400" dirty="0">
                <a:latin typeface="Century Gothic" panose="020B0502020202020204" pitchFamily="34" charset="0"/>
              </a:rPr>
            </a:br>
            <a:r>
              <a:rPr lang="en-US" altLang="ko-KR" sz="2400" dirty="0">
                <a:latin typeface="Century Gothic" panose="020B0502020202020204" pitchFamily="34" charset="0"/>
              </a:rPr>
              <a:t>- with this property, Petri net is able to model systems of distributed control with multiple processes executing concurrently in time.</a:t>
            </a:r>
          </a:p>
          <a:p>
            <a:pPr>
              <a:tabLst>
                <a:tab pos="5264150" algn="l"/>
              </a:tabLst>
            </a:pPr>
            <a:endParaRPr lang="en-US" altLang="ko-KR" sz="2800" dirty="0">
              <a:latin typeface="Century Gothic" panose="020B0502020202020204" pitchFamily="34" charset="0"/>
            </a:endParaRPr>
          </a:p>
          <a:p>
            <a:pPr>
              <a:tabLst>
                <a:tab pos="5264150" algn="l"/>
              </a:tabLst>
            </a:pPr>
            <a:endParaRPr lang="en-US" altLang="ko-KR" sz="4000" dirty="0">
              <a:latin typeface="Century Gothic" panose="020B0502020202020204" pitchFamily="34" charset="0"/>
            </a:endParaRPr>
          </a:p>
          <a:p>
            <a:pPr>
              <a:tabLst>
                <a:tab pos="5264150" algn="l"/>
              </a:tabLst>
            </a:pPr>
            <a:endParaRPr lang="en-US" altLang="ko-KR" sz="4000" dirty="0">
              <a:latin typeface="Century Gothic" panose="020B0502020202020204" pitchFamily="34" charset="0"/>
            </a:endParaRPr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3584004" y="4924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5620767" y="44672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>
              <a:latin typeface="Times New Roman" panose="02020603050405020304" pitchFamily="18" charset="0"/>
            </a:endParaRPr>
          </a:p>
          <a:p>
            <a:pPr algn="ctr"/>
            <a:endParaRPr lang="en-US" altLang="ko-KR">
              <a:latin typeface="Times New Roman" panose="02020603050405020304" pitchFamily="18" charset="0"/>
            </a:endParaRPr>
          </a:p>
          <a:p>
            <a:pPr algn="ctr"/>
            <a:endParaRPr lang="en-US" altLang="ko-KR">
              <a:latin typeface="Times New Roman" panose="02020603050405020304" pitchFamily="18" charset="0"/>
            </a:endParaRPr>
          </a:p>
          <a:p>
            <a:pPr algn="ctr"/>
            <a:r>
              <a:rPr lang="en-US" altLang="ko-KR">
                <a:latin typeface="Times New Roman" panose="02020603050405020304" pitchFamily="18" charset="0"/>
              </a:rPr>
              <a:t>     t</a:t>
            </a:r>
            <a:r>
              <a:rPr lang="en-US" altLang="ko-KR" baseline="-25000">
                <a:latin typeface="Times New Roman" panose="02020603050405020304" pitchFamily="18" charset="0"/>
              </a:rPr>
              <a:t>1</a:t>
            </a:r>
          </a:p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 flipV="1">
            <a:off x="4498404" y="4848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4803204" y="4467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63510" name="Oval 22"/>
          <p:cNvSpPr>
            <a:spLocks noChangeArrowheads="1"/>
          </p:cNvSpPr>
          <p:nvPr/>
        </p:nvSpPr>
        <p:spPr bwMode="auto">
          <a:xfrm>
            <a:off x="4955605" y="4635476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4498404" y="5305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6022404" y="4467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5336604" y="46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5717604" y="46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4422205" y="4924400"/>
            <a:ext cx="106363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4117404" y="52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5620767" y="52292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imes New Roman" panose="02020603050405020304" pitchFamily="18" charset="0"/>
              </a:rPr>
              <a:t>  </a:t>
            </a:r>
          </a:p>
          <a:p>
            <a:pPr algn="ctr"/>
            <a:endParaRPr lang="en-US" altLang="ko-KR">
              <a:latin typeface="Times New Roman" panose="02020603050405020304" pitchFamily="18" charset="0"/>
            </a:endParaRPr>
          </a:p>
          <a:p>
            <a:pPr algn="ctr"/>
            <a:r>
              <a:rPr lang="en-US" altLang="ko-KR">
                <a:latin typeface="Times New Roman" panose="02020603050405020304" pitchFamily="18" charset="0"/>
              </a:rPr>
              <a:t>     t</a:t>
            </a:r>
            <a:r>
              <a:rPr lang="en-US" altLang="ko-KR" baseline="-25000">
                <a:latin typeface="Times New Roman" panose="02020603050405020304" pitchFamily="18" charset="0"/>
              </a:rPr>
              <a:t>2</a:t>
            </a:r>
          </a:p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4803204" y="5229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>
            <a:off x="4955605" y="5397476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>
            <a:off x="6022404" y="52292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5336604" y="54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5717604" y="545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1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63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 nodeType="clickPar">
                      <p:stCondLst>
                        <p:cond delay="0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3712E-6 4.81481E-6 L 0.13832 4.81481E-6 " pathEditMode="relative" rAng="0" ptsTypes="AA">
                                      <p:cBhvr>
                                        <p:cTn id="65" dur="3000" fill="hold"/>
                                        <p:tgtEl>
                                          <p:spTgt spid="63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6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3712E-6 3.7037E-6 L 0.13832 3.7037E-6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506"/>
                  </p:tgtEl>
                </p:cond>
              </p:nextCondLst>
            </p:seq>
          </p:childTnLst>
        </p:cTn>
      </p:par>
    </p:tnLst>
    <p:bldLst>
      <p:bldP spid="63506" grpId="0" animBg="1"/>
      <p:bldP spid="63507" grpId="0" animBg="1"/>
      <p:bldP spid="63508" grpId="0" animBg="1"/>
      <p:bldP spid="63509" grpId="0" animBg="1"/>
      <p:bldP spid="63510" grpId="0" animBg="1"/>
      <p:bldP spid="63510" grpId="1" animBg="1"/>
      <p:bldP spid="63511" grpId="0" animBg="1"/>
      <p:bldP spid="63512" grpId="0" animBg="1"/>
      <p:bldP spid="63513" grpId="0" animBg="1"/>
      <p:bldP spid="63514" grpId="0" animBg="1"/>
      <p:bldP spid="63515" grpId="0" animBg="1"/>
      <p:bldP spid="63516" grpId="0" animBg="1"/>
      <p:bldP spid="63517" grpId="0" animBg="1"/>
      <p:bldP spid="63518" grpId="0" animBg="1"/>
      <p:bldP spid="63519" grpId="0" animBg="1"/>
      <p:bldP spid="63519" grpId="1" animBg="1"/>
      <p:bldP spid="63520" grpId="0" animBg="1"/>
      <p:bldP spid="63521" grpId="0" animBg="1"/>
      <p:bldP spid="635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Properties</a:t>
            </a:r>
            <a:r>
              <a:rPr lang="pl-PL" dirty="0"/>
              <a:t> of </a:t>
            </a:r>
            <a:r>
              <a:rPr lang="pl-PL" dirty="0" err="1"/>
              <a:t>Petri</a:t>
            </a:r>
            <a:r>
              <a:rPr lang="pl-PL" dirty="0"/>
              <a:t> </a:t>
            </a:r>
            <a:r>
              <a:rPr lang="pl-PL" dirty="0" err="1"/>
              <a:t>Nets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264150" algn="l"/>
              </a:tabLst>
            </a:pPr>
            <a:r>
              <a:rPr lang="en-US" altLang="ko-KR" sz="2800" dirty="0" smtClean="0">
                <a:latin typeface="Century Gothic" panose="020B0502020202020204" pitchFamily="34" charset="0"/>
              </a:rPr>
              <a:t>Conflict</a:t>
            </a:r>
            <a:r>
              <a:rPr lang="en-US" altLang="ko-KR" sz="2800" dirty="0">
                <a:latin typeface="Century Gothic" panose="020B0502020202020204" pitchFamily="34" charset="0"/>
              </a:rPr>
              <a:t/>
            </a:r>
            <a:br>
              <a:rPr lang="en-US" altLang="ko-KR" sz="2800" dirty="0">
                <a:latin typeface="Century Gothic" panose="020B0502020202020204" pitchFamily="34" charset="0"/>
              </a:rPr>
            </a:br>
            <a:r>
              <a:rPr lang="en-US" altLang="ko-KR" sz="2400" dirty="0">
                <a:latin typeface="Century Gothic" panose="020B0502020202020204" pitchFamily="34" charset="0"/>
              </a:rPr>
              <a:t>t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1</a:t>
            </a:r>
            <a:r>
              <a:rPr lang="en-US" altLang="ko-KR" sz="2400" dirty="0">
                <a:latin typeface="Century Gothic" panose="020B0502020202020204" pitchFamily="34" charset="0"/>
              </a:rPr>
              <a:t> and t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2</a:t>
            </a:r>
            <a:r>
              <a:rPr lang="en-US" altLang="ko-KR" sz="2400" dirty="0">
                <a:latin typeface="Century Gothic" panose="020B0502020202020204" pitchFamily="34" charset="0"/>
              </a:rPr>
              <a:t> are both ready to fire but the firing of any leads to the disabling of the other transitions.</a:t>
            </a:r>
            <a:br>
              <a:rPr lang="en-US" altLang="ko-KR" sz="2400" dirty="0">
                <a:latin typeface="Century Gothic" panose="020B0502020202020204" pitchFamily="34" charset="0"/>
              </a:rPr>
            </a:br>
            <a:endParaRPr lang="en-US" altLang="ko-KR" sz="2400" dirty="0">
              <a:latin typeface="Century Gothic" panose="020B0502020202020204" pitchFamily="34" charset="0"/>
            </a:endParaRPr>
          </a:p>
          <a:p>
            <a:pPr>
              <a:tabLst>
                <a:tab pos="5264150" algn="l"/>
              </a:tabLst>
            </a:pPr>
            <a:endParaRPr lang="en-US" altLang="ko-KR" sz="4000" dirty="0">
              <a:latin typeface="Century Gothic" panose="020B0502020202020204" pitchFamily="34" charset="0"/>
            </a:endParaRPr>
          </a:p>
          <a:p>
            <a:pPr>
              <a:tabLst>
                <a:tab pos="5264150" algn="l"/>
              </a:tabLst>
            </a:pPr>
            <a:endParaRPr lang="en-US" altLang="ko-KR" sz="4000" dirty="0">
              <a:latin typeface="Century Gothic" panose="020B0502020202020204" pitchFamily="34" charset="0"/>
            </a:endParaRPr>
          </a:p>
        </p:txBody>
      </p:sp>
      <p:sp>
        <p:nvSpPr>
          <p:cNvPr id="21552" name="Oval 48"/>
          <p:cNvSpPr>
            <a:spLocks noChangeArrowheads="1"/>
          </p:cNvSpPr>
          <p:nvPr/>
        </p:nvSpPr>
        <p:spPr bwMode="auto">
          <a:xfrm>
            <a:off x="3580463" y="4724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3169301" y="41148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en-US" altLang="ko-KR" sz="2400">
                <a:latin typeface="Times New Roman" panose="02020603050405020304" pitchFamily="18" charset="0"/>
              </a:rPr>
              <a:t>   t</a:t>
            </a:r>
            <a:r>
              <a:rPr lang="en-US" altLang="ko-KR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54" name="Line 50"/>
          <p:cNvSpPr>
            <a:spLocks noChangeShapeType="1"/>
          </p:cNvSpPr>
          <p:nvPr/>
        </p:nvSpPr>
        <p:spPr bwMode="auto">
          <a:xfrm>
            <a:off x="2894663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3275663" y="4494214"/>
            <a:ext cx="3810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2361263" y="3962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21557" name="Oval 53"/>
          <p:cNvSpPr>
            <a:spLocks noChangeArrowheads="1"/>
          </p:cNvSpPr>
          <p:nvPr/>
        </p:nvSpPr>
        <p:spPr bwMode="auto">
          <a:xfrm>
            <a:off x="2513664" y="4130676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3159776" y="50292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400">
              <a:latin typeface="Times New Roman" panose="02020603050405020304" pitchFamily="18" charset="0"/>
            </a:endParaRPr>
          </a:p>
          <a:p>
            <a:pPr algn="ctr"/>
            <a:endParaRPr lang="en-US" altLang="ko-KR" sz="2400">
              <a:latin typeface="Times New Roman" panose="02020603050405020304" pitchFamily="18" charset="0"/>
            </a:endParaRPr>
          </a:p>
          <a:p>
            <a:pPr algn="ctr"/>
            <a:r>
              <a:rPr lang="en-US" altLang="ko-KR" sz="2400">
                <a:latin typeface="Times New Roman" panose="02020603050405020304" pitchFamily="18" charset="0"/>
              </a:rPr>
              <a:t>   t</a:t>
            </a:r>
            <a:r>
              <a:rPr lang="en-US" altLang="ko-KR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 flipV="1">
            <a:off x="2885139" y="5257800"/>
            <a:ext cx="2381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V="1">
            <a:off x="3275663" y="5105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61" name="Oval 57"/>
          <p:cNvSpPr>
            <a:spLocks noChangeArrowheads="1"/>
          </p:cNvSpPr>
          <p:nvPr/>
        </p:nvSpPr>
        <p:spPr bwMode="auto">
          <a:xfrm>
            <a:off x="2351738" y="5181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21562" name="Oval 58"/>
          <p:cNvSpPr>
            <a:spLocks noChangeArrowheads="1"/>
          </p:cNvSpPr>
          <p:nvPr/>
        </p:nvSpPr>
        <p:spPr bwMode="auto">
          <a:xfrm>
            <a:off x="2504139" y="5349876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 flipV="1">
            <a:off x="2894663" y="4495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>
            <a:off x="2885139" y="4875214"/>
            <a:ext cx="238125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65" name="Oval 61"/>
          <p:cNvSpPr>
            <a:spLocks noChangeArrowheads="1"/>
          </p:cNvSpPr>
          <p:nvPr/>
        </p:nvSpPr>
        <p:spPr bwMode="auto">
          <a:xfrm>
            <a:off x="2361263" y="4572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21566" name="Oval 62"/>
          <p:cNvSpPr>
            <a:spLocks noChangeArrowheads="1"/>
          </p:cNvSpPr>
          <p:nvPr/>
        </p:nvSpPr>
        <p:spPr bwMode="auto">
          <a:xfrm>
            <a:off x="2513664" y="4740276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1585" name="Oval 81"/>
          <p:cNvSpPr>
            <a:spLocks noChangeArrowheads="1"/>
          </p:cNvSpPr>
          <p:nvPr/>
        </p:nvSpPr>
        <p:spPr bwMode="auto">
          <a:xfrm>
            <a:off x="7066900" y="4724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6655738" y="41148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en-US" altLang="ko-KR" sz="2400">
                <a:latin typeface="Times New Roman" panose="02020603050405020304" pitchFamily="18" charset="0"/>
              </a:rPr>
              <a:t>   t</a:t>
            </a:r>
            <a:r>
              <a:rPr lang="en-US" altLang="ko-KR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87" name="Line 83"/>
          <p:cNvSpPr>
            <a:spLocks noChangeShapeType="1"/>
          </p:cNvSpPr>
          <p:nvPr/>
        </p:nvSpPr>
        <p:spPr bwMode="auto">
          <a:xfrm>
            <a:off x="63811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88" name="Line 84"/>
          <p:cNvSpPr>
            <a:spLocks noChangeShapeType="1"/>
          </p:cNvSpPr>
          <p:nvPr/>
        </p:nvSpPr>
        <p:spPr bwMode="auto">
          <a:xfrm>
            <a:off x="6762100" y="4494214"/>
            <a:ext cx="3810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89" name="Oval 85"/>
          <p:cNvSpPr>
            <a:spLocks noChangeArrowheads="1"/>
          </p:cNvSpPr>
          <p:nvPr/>
        </p:nvSpPr>
        <p:spPr bwMode="auto">
          <a:xfrm>
            <a:off x="5847700" y="39624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21591" name="Rectangle 87"/>
          <p:cNvSpPr>
            <a:spLocks noChangeArrowheads="1"/>
          </p:cNvSpPr>
          <p:nvPr/>
        </p:nvSpPr>
        <p:spPr bwMode="auto">
          <a:xfrm>
            <a:off x="6646213" y="5029200"/>
            <a:ext cx="106362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400">
              <a:latin typeface="Times New Roman" panose="02020603050405020304" pitchFamily="18" charset="0"/>
            </a:endParaRPr>
          </a:p>
          <a:p>
            <a:pPr algn="ctr"/>
            <a:endParaRPr lang="en-US" altLang="ko-KR" sz="2400">
              <a:latin typeface="Times New Roman" panose="02020603050405020304" pitchFamily="18" charset="0"/>
            </a:endParaRPr>
          </a:p>
          <a:p>
            <a:pPr algn="ctr"/>
            <a:r>
              <a:rPr lang="en-US" altLang="ko-KR" sz="2400">
                <a:latin typeface="Times New Roman" panose="02020603050405020304" pitchFamily="18" charset="0"/>
              </a:rPr>
              <a:t>   t</a:t>
            </a:r>
            <a:r>
              <a:rPr lang="en-US" altLang="ko-KR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92" name="Line 88"/>
          <p:cNvSpPr>
            <a:spLocks noChangeShapeType="1"/>
          </p:cNvSpPr>
          <p:nvPr/>
        </p:nvSpPr>
        <p:spPr bwMode="auto">
          <a:xfrm flipV="1">
            <a:off x="6371576" y="5257800"/>
            <a:ext cx="2381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93" name="Line 89"/>
          <p:cNvSpPr>
            <a:spLocks noChangeShapeType="1"/>
          </p:cNvSpPr>
          <p:nvPr/>
        </p:nvSpPr>
        <p:spPr bwMode="auto">
          <a:xfrm flipV="1">
            <a:off x="6762100" y="5105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94" name="Oval 90"/>
          <p:cNvSpPr>
            <a:spLocks noChangeArrowheads="1"/>
          </p:cNvSpPr>
          <p:nvPr/>
        </p:nvSpPr>
        <p:spPr bwMode="auto">
          <a:xfrm>
            <a:off x="5838175" y="51816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21596" name="Line 92"/>
          <p:cNvSpPr>
            <a:spLocks noChangeShapeType="1"/>
          </p:cNvSpPr>
          <p:nvPr/>
        </p:nvSpPr>
        <p:spPr bwMode="auto">
          <a:xfrm flipV="1">
            <a:off x="6381100" y="4495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97" name="Line 93"/>
          <p:cNvSpPr>
            <a:spLocks noChangeShapeType="1"/>
          </p:cNvSpPr>
          <p:nvPr/>
        </p:nvSpPr>
        <p:spPr bwMode="auto">
          <a:xfrm>
            <a:off x="6371576" y="4875214"/>
            <a:ext cx="238125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1598" name="Oval 94"/>
          <p:cNvSpPr>
            <a:spLocks noChangeArrowheads="1"/>
          </p:cNvSpPr>
          <p:nvPr/>
        </p:nvSpPr>
        <p:spPr bwMode="auto">
          <a:xfrm>
            <a:off x="5847700" y="4572000"/>
            <a:ext cx="533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en-US" altLang="ko-KR" sz="2400" baseline="-25000">
              <a:latin typeface="Times New Roman" panose="02020603050405020304" pitchFamily="18" charset="0"/>
            </a:endParaRPr>
          </a:p>
        </p:txBody>
      </p:sp>
      <p:sp>
        <p:nvSpPr>
          <p:cNvPr id="21599" name="Oval 95"/>
          <p:cNvSpPr>
            <a:spLocks noChangeArrowheads="1"/>
          </p:cNvSpPr>
          <p:nvPr/>
        </p:nvSpPr>
        <p:spPr bwMode="auto">
          <a:xfrm>
            <a:off x="7209776" y="4892676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1600" name="AutoShape 96"/>
          <p:cNvSpPr>
            <a:spLocks noChangeArrowheads="1"/>
          </p:cNvSpPr>
          <p:nvPr/>
        </p:nvSpPr>
        <p:spPr bwMode="auto">
          <a:xfrm rot="16200000">
            <a:off x="4533901" y="4794339"/>
            <a:ext cx="685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21601" name="Oval 97"/>
          <p:cNvSpPr>
            <a:spLocks noChangeArrowheads="1"/>
          </p:cNvSpPr>
          <p:nvPr/>
        </p:nvSpPr>
        <p:spPr bwMode="auto">
          <a:xfrm>
            <a:off x="5990576" y="5349876"/>
            <a:ext cx="212725" cy="2127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9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2" grpId="0" animBg="1"/>
      <p:bldP spid="21553" grpId="0" animBg="1"/>
      <p:bldP spid="21554" grpId="0" animBg="1"/>
      <p:bldP spid="21555" grpId="0" animBg="1"/>
      <p:bldP spid="21556" grpId="0" animBg="1"/>
      <p:bldP spid="21557" grpId="0" animBg="1"/>
      <p:bldP spid="21558" grpId="0" animBg="1"/>
      <p:bldP spid="21559" grpId="0" animBg="1"/>
      <p:bldP spid="21560" grpId="0" animBg="1"/>
      <p:bldP spid="21561" grpId="0" animBg="1"/>
      <p:bldP spid="21562" grpId="0" animBg="1"/>
      <p:bldP spid="21563" grpId="0" animBg="1"/>
      <p:bldP spid="21564" grpId="0" animBg="1"/>
      <p:bldP spid="21565" grpId="0" animBg="1"/>
      <p:bldP spid="21566" grpId="0" animBg="1"/>
      <p:bldP spid="21585" grpId="0" animBg="1"/>
      <p:bldP spid="21586" grpId="0" animBg="1"/>
      <p:bldP spid="21587" grpId="0" animBg="1"/>
      <p:bldP spid="21588" grpId="0" animBg="1"/>
      <p:bldP spid="21589" grpId="0" animBg="1"/>
      <p:bldP spid="21591" grpId="0" animBg="1"/>
      <p:bldP spid="21592" grpId="0" animBg="1"/>
      <p:bldP spid="21593" grpId="0" animBg="1"/>
      <p:bldP spid="21594" grpId="0" animBg="1"/>
      <p:bldP spid="21596" grpId="0" animBg="1"/>
      <p:bldP spid="21597" grpId="0" animBg="1"/>
      <p:bldP spid="21598" grpId="0" animBg="1"/>
      <p:bldP spid="21599" grpId="0" animBg="1"/>
      <p:bldP spid="21600" grpId="0" animBg="1"/>
      <p:bldP spid="216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Properties</a:t>
            </a:r>
            <a:r>
              <a:rPr lang="pl-PL" dirty="0"/>
              <a:t> of </a:t>
            </a:r>
            <a:r>
              <a:rPr lang="pl-PL" dirty="0" err="1"/>
              <a:t>Petri</a:t>
            </a:r>
            <a:r>
              <a:rPr lang="pl-PL" dirty="0"/>
              <a:t> </a:t>
            </a:r>
            <a:r>
              <a:rPr lang="pl-PL" dirty="0" err="1"/>
              <a:t>Nets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5264150" algn="l"/>
              </a:tabLst>
            </a:pPr>
            <a:r>
              <a:rPr lang="en-US" altLang="ko-KR" sz="2800" dirty="0" smtClean="0">
                <a:latin typeface="Century Gothic" panose="020B0502020202020204" pitchFamily="34" charset="0"/>
              </a:rPr>
              <a:t>Conflict</a:t>
            </a:r>
            <a:r>
              <a:rPr lang="en-US" altLang="ko-KR" dirty="0">
                <a:latin typeface="Century Gothic" panose="020B0502020202020204" pitchFamily="34" charset="0"/>
              </a:rPr>
              <a:t/>
            </a:r>
            <a:br>
              <a:rPr lang="en-US" altLang="ko-KR" dirty="0">
                <a:latin typeface="Century Gothic" panose="020B0502020202020204" pitchFamily="34" charset="0"/>
              </a:rPr>
            </a:br>
            <a:endParaRPr lang="en-US" altLang="ko-KR" sz="2400" baseline="-25000" dirty="0">
              <a:latin typeface="Century Gothic" panose="020B0502020202020204" pitchFamily="34" charset="0"/>
            </a:endParaRPr>
          </a:p>
          <a:p>
            <a:pPr lvl="1">
              <a:lnSpc>
                <a:spcPct val="90000"/>
              </a:lnSpc>
              <a:tabLst>
                <a:tab pos="5264150" algn="l"/>
              </a:tabLst>
            </a:pPr>
            <a:r>
              <a:rPr lang="en-US" altLang="ko-KR" sz="2400" dirty="0">
                <a:latin typeface="Century Gothic" panose="020B0502020202020204" pitchFamily="34" charset="0"/>
              </a:rPr>
              <a:t>the resulting conflict may be resolved in a purely non-deterministic way or in a probabilistic way, by assigning appropriate probabilities to the conflicting transitions</a:t>
            </a:r>
            <a:r>
              <a:rPr lang="en-US" altLang="ko-KR" sz="2400" dirty="0" smtClean="0">
                <a:latin typeface="Century Gothic" panose="020B0502020202020204" pitchFamily="34" charset="0"/>
              </a:rPr>
              <a:t>.</a:t>
            </a:r>
            <a:endParaRPr lang="en-US" altLang="ko-K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Century Gothic" panose="020B0502020202020204" pitchFamily="34" charset="0"/>
              </a:rPr>
              <a:t>Example: </a:t>
            </a:r>
            <a:r>
              <a:rPr lang="en-US" altLang="ko-KR" sz="4400" dirty="0" smtClean="0">
                <a:latin typeface="Century Gothic" panose="020B0502020202020204" pitchFamily="34" charset="0"/>
              </a:rPr>
              <a:t>Restaurant</a:t>
            </a:r>
            <a:endParaRPr lang="en-US" altLang="ko-KR" sz="4400" dirty="0">
              <a:latin typeface="Century Gothic" panose="020B0502020202020204" pitchFamily="34" charset="0"/>
            </a:endParaRP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4037012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875212" y="3048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5942012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7694612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856412" y="3048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4341812" y="2209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5256212" y="2133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246812" y="2133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H="1">
            <a:off x="7237412" y="2133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4341812" y="33528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4037012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6018212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599" name="Oval 15"/>
          <p:cNvSpPr>
            <a:spLocks noChangeArrowheads="1"/>
          </p:cNvSpPr>
          <p:nvPr/>
        </p:nvSpPr>
        <p:spPr bwMode="auto">
          <a:xfrm>
            <a:off x="7923212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5256212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H="1">
            <a:off x="6323012" y="3352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7161212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7923212" y="5410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9447212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6018212" y="5410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8151812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8380412" y="5562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6246812" y="4495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 flipH="1" flipV="1">
            <a:off x="5484812" y="4800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 flipV="1">
            <a:off x="5484812" y="2209800"/>
            <a:ext cx="6096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4037012" y="5410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4265612" y="4419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2894012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H="1">
            <a:off x="3275012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 flipV="1">
            <a:off x="4494212" y="2133600"/>
            <a:ext cx="1524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 flipH="1" flipV="1">
            <a:off x="6170612" y="2209800"/>
            <a:ext cx="175260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5164137" y="1562100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Waiter</a:t>
            </a:r>
          </a:p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free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2741612" y="1752601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Customer 1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8151812" y="1828801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Customer 2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4173537" y="2781300"/>
            <a:ext cx="73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Take</a:t>
            </a:r>
          </a:p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order</a:t>
            </a:r>
          </a:p>
        </p:txBody>
      </p:sp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7450137" y="2705100"/>
            <a:ext cx="73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Take</a:t>
            </a:r>
          </a:p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order</a:t>
            </a:r>
          </a:p>
        </p:txBody>
      </p:sp>
      <p:sp>
        <p:nvSpPr>
          <p:cNvPr id="67622" name="Text Box 38"/>
          <p:cNvSpPr txBox="1">
            <a:spLocks noChangeArrowheads="1"/>
          </p:cNvSpPr>
          <p:nvPr/>
        </p:nvSpPr>
        <p:spPr bwMode="auto">
          <a:xfrm>
            <a:off x="6383337" y="40767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Order</a:t>
            </a:r>
          </a:p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taken</a:t>
            </a:r>
          </a:p>
        </p:txBody>
      </p:sp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6459537" y="5295900"/>
            <a:ext cx="90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Tell</a:t>
            </a:r>
          </a:p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kitchen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3487737" y="4000501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wait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8364537" y="4076701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wait</a:t>
            </a:r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>
            <a:off x="6323012" y="2057400"/>
            <a:ext cx="3276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 flipH="1">
            <a:off x="2817812" y="1981200"/>
            <a:ext cx="3124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28" name="Line 44"/>
          <p:cNvSpPr>
            <a:spLocks noChangeShapeType="1"/>
          </p:cNvSpPr>
          <p:nvPr/>
        </p:nvSpPr>
        <p:spPr bwMode="auto">
          <a:xfrm>
            <a:off x="2817812" y="3429000"/>
            <a:ext cx="1295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29" name="Line 45"/>
          <p:cNvSpPr>
            <a:spLocks noChangeShapeType="1"/>
          </p:cNvSpPr>
          <p:nvPr/>
        </p:nvSpPr>
        <p:spPr bwMode="auto">
          <a:xfrm flipH="1">
            <a:off x="8304212" y="3276600"/>
            <a:ext cx="1295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3732212" y="57150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Serve food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7618412" y="56388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Serve food</a:t>
            </a:r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2801937" y="5067301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eating</a:t>
            </a: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9431337" y="5067301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b="1">
                <a:latin typeface="Times New Roman" panose="02020603050405020304" pitchFamily="18" charset="0"/>
              </a:rPr>
              <a:t>eating</a:t>
            </a:r>
          </a:p>
        </p:txBody>
      </p:sp>
      <p:sp>
        <p:nvSpPr>
          <p:cNvPr id="67634" name="Oval 50"/>
          <p:cNvSpPr>
            <a:spLocks noChangeArrowheads="1"/>
          </p:cNvSpPr>
          <p:nvPr/>
        </p:nvSpPr>
        <p:spPr bwMode="auto">
          <a:xfrm>
            <a:off x="4189412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635" name="Oval 51"/>
          <p:cNvSpPr>
            <a:spLocks noChangeArrowheads="1"/>
          </p:cNvSpPr>
          <p:nvPr/>
        </p:nvSpPr>
        <p:spPr bwMode="auto">
          <a:xfrm>
            <a:off x="6094412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67636" name="Oval 52"/>
          <p:cNvSpPr>
            <a:spLocks noChangeArrowheads="1"/>
          </p:cNvSpPr>
          <p:nvPr/>
        </p:nvSpPr>
        <p:spPr bwMode="auto">
          <a:xfrm>
            <a:off x="7847012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9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Century Gothic" panose="020B0502020202020204" pitchFamily="34" charset="0"/>
              </a:rPr>
              <a:t>Example: Vending </a:t>
            </a:r>
            <a:r>
              <a:rPr lang="en-US" altLang="ko-KR" sz="4400" dirty="0" smtClean="0">
                <a:latin typeface="Century Gothic" panose="020B0502020202020204" pitchFamily="34" charset="0"/>
              </a:rPr>
              <a:t>Machine</a:t>
            </a:r>
            <a:endParaRPr lang="en-US" altLang="ko-KR" sz="4400" dirty="0">
              <a:latin typeface="Century Gothic" panose="020B0502020202020204" pitchFamily="34" charset="0"/>
            </a:endParaRPr>
          </a:p>
        </p:txBody>
      </p:sp>
      <p:grpSp>
        <p:nvGrpSpPr>
          <p:cNvPr id="75779" name="Group 3"/>
          <p:cNvGrpSpPr>
            <a:grpSpLocks/>
          </p:cNvGrpSpPr>
          <p:nvPr/>
        </p:nvGrpSpPr>
        <p:grpSpPr bwMode="auto">
          <a:xfrm>
            <a:off x="2589213" y="1752600"/>
            <a:ext cx="7083425" cy="4419600"/>
            <a:chOff x="672" y="1104"/>
            <a:chExt cx="4462" cy="2784"/>
          </a:xfrm>
        </p:grpSpPr>
        <p:grpSp>
          <p:nvGrpSpPr>
            <p:cNvPr id="75780" name="Group 4"/>
            <p:cNvGrpSpPr>
              <a:grpSpLocks/>
            </p:cNvGrpSpPr>
            <p:nvPr/>
          </p:nvGrpSpPr>
          <p:grpSpPr bwMode="auto">
            <a:xfrm>
              <a:off x="672" y="1104"/>
              <a:ext cx="4462" cy="2784"/>
              <a:chOff x="662" y="1104"/>
              <a:chExt cx="4462" cy="2784"/>
            </a:xfrm>
          </p:grpSpPr>
          <p:sp>
            <p:nvSpPr>
              <p:cNvPr id="75781" name="Line 5"/>
              <p:cNvSpPr>
                <a:spLocks noChangeShapeType="1"/>
              </p:cNvSpPr>
              <p:nvPr/>
            </p:nvSpPr>
            <p:spPr bwMode="auto">
              <a:xfrm flipH="1">
                <a:off x="1056" y="1200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5782" name="Text Box 6"/>
              <p:cNvSpPr txBox="1">
                <a:spLocks noChangeArrowheads="1"/>
              </p:cNvSpPr>
              <p:nvPr/>
            </p:nvSpPr>
            <p:spPr bwMode="auto">
              <a:xfrm>
                <a:off x="2064" y="1584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en-US" altLang="ko-KR" sz="2000">
                    <a:latin typeface="Times New Roman" panose="02020603050405020304" pitchFamily="18" charset="0"/>
                  </a:rPr>
                  <a:t>5c</a:t>
                </a:r>
                <a:endParaRPr lang="en-US" altLang="ko-KR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5783" name="Group 7"/>
              <p:cNvGrpSpPr>
                <a:grpSpLocks/>
              </p:cNvGrpSpPr>
              <p:nvPr/>
            </p:nvGrpSpPr>
            <p:grpSpPr bwMode="auto">
              <a:xfrm>
                <a:off x="662" y="1104"/>
                <a:ext cx="4462" cy="2784"/>
                <a:chOff x="662" y="1104"/>
                <a:chExt cx="4462" cy="2784"/>
              </a:xfrm>
            </p:grpSpPr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auto">
                <a:xfrm>
                  <a:off x="912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85" name="Rectangle 9"/>
                <p:cNvSpPr>
                  <a:spLocks noChangeArrowheads="1"/>
                </p:cNvSpPr>
                <p:nvPr/>
              </p:nvSpPr>
              <p:spPr bwMode="auto">
                <a:xfrm>
                  <a:off x="1536" y="283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8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52" y="2112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87" name="Line 11"/>
                <p:cNvSpPr>
                  <a:spLocks noChangeShapeType="1"/>
                </p:cNvSpPr>
                <p:nvPr/>
              </p:nvSpPr>
              <p:spPr bwMode="auto">
                <a:xfrm>
                  <a:off x="1152" y="2640"/>
                  <a:ext cx="38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auto">
                <a:xfrm>
                  <a:off x="2256" y="172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auto">
                <a:xfrm>
                  <a:off x="2256" y="3024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0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201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1" name="Rectangle 15"/>
                <p:cNvSpPr>
                  <a:spLocks noChangeArrowheads="1"/>
                </p:cNvSpPr>
                <p:nvPr/>
              </p:nvSpPr>
              <p:spPr bwMode="auto">
                <a:xfrm>
                  <a:off x="3264" y="153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2" name="Rectangle 16"/>
                <p:cNvSpPr>
                  <a:spLocks noChangeArrowheads="1"/>
                </p:cNvSpPr>
                <p:nvPr/>
              </p:nvSpPr>
              <p:spPr bwMode="auto">
                <a:xfrm>
                  <a:off x="3264" y="316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3" name="Rectangle 17"/>
                <p:cNvSpPr>
                  <a:spLocks noChangeArrowheads="1"/>
                </p:cNvSpPr>
                <p:nvPr/>
              </p:nvSpPr>
              <p:spPr bwMode="auto">
                <a:xfrm>
                  <a:off x="3264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4" name="Oval 18"/>
                <p:cNvSpPr>
                  <a:spLocks noChangeArrowheads="1"/>
                </p:cNvSpPr>
                <p:nvPr/>
              </p:nvSpPr>
              <p:spPr bwMode="auto">
                <a:xfrm>
                  <a:off x="4320" y="31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5" name="Oval 19"/>
                <p:cNvSpPr>
                  <a:spLocks noChangeArrowheads="1"/>
                </p:cNvSpPr>
                <p:nvPr/>
              </p:nvSpPr>
              <p:spPr bwMode="auto">
                <a:xfrm>
                  <a:off x="4272" y="148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80" y="1872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7" name="Line 21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496" y="1632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79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408" y="1584"/>
                  <a:ext cx="8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0" name="Rectangle 24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1" name="Line 25"/>
                <p:cNvSpPr>
                  <a:spLocks noChangeShapeType="1"/>
                </p:cNvSpPr>
                <p:nvPr/>
              </p:nvSpPr>
              <p:spPr bwMode="auto">
                <a:xfrm>
                  <a:off x="2400" y="196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2" name="Line 26"/>
                <p:cNvSpPr>
                  <a:spLocks noChangeShapeType="1"/>
                </p:cNvSpPr>
                <p:nvPr/>
              </p:nvSpPr>
              <p:spPr bwMode="auto">
                <a:xfrm>
                  <a:off x="2400" y="2544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496" y="2448"/>
                  <a:ext cx="76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408" y="1728"/>
                  <a:ext cx="912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5" name="Line 29"/>
                <p:cNvSpPr>
                  <a:spLocks noChangeShapeType="1"/>
                </p:cNvSpPr>
                <p:nvPr/>
              </p:nvSpPr>
              <p:spPr bwMode="auto">
                <a:xfrm>
                  <a:off x="2496" y="3168"/>
                  <a:ext cx="76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6" name="Line 30"/>
                <p:cNvSpPr>
                  <a:spLocks noChangeShapeType="1"/>
                </p:cNvSpPr>
                <p:nvPr/>
              </p:nvSpPr>
              <p:spPr bwMode="auto">
                <a:xfrm>
                  <a:off x="3408" y="3264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7" name="Rectangle 31"/>
                <p:cNvSpPr>
                  <a:spLocks noChangeArrowheads="1"/>
                </p:cNvSpPr>
                <p:nvPr/>
              </p:nvSpPr>
              <p:spPr bwMode="auto">
                <a:xfrm>
                  <a:off x="4416" y="2352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8" name="Line 32"/>
                <p:cNvSpPr>
                  <a:spLocks noChangeShapeType="1"/>
                </p:cNvSpPr>
                <p:nvPr/>
              </p:nvSpPr>
              <p:spPr bwMode="auto">
                <a:xfrm>
                  <a:off x="4416" y="1728"/>
                  <a:ext cx="9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0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464" y="2544"/>
                  <a:ext cx="4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0" name="Rectangle 34"/>
                <p:cNvSpPr>
                  <a:spLocks noChangeArrowheads="1"/>
                </p:cNvSpPr>
                <p:nvPr/>
              </p:nvSpPr>
              <p:spPr bwMode="auto">
                <a:xfrm>
                  <a:off x="2208" y="3696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1" name="Rectangle 35"/>
                <p:cNvSpPr>
                  <a:spLocks noChangeArrowheads="1"/>
                </p:cNvSpPr>
                <p:nvPr/>
              </p:nvSpPr>
              <p:spPr bwMode="auto">
                <a:xfrm>
                  <a:off x="2160" y="1104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2" name="Line 36"/>
                <p:cNvSpPr>
                  <a:spLocks noChangeShapeType="1"/>
                </p:cNvSpPr>
                <p:nvPr/>
              </p:nvSpPr>
              <p:spPr bwMode="auto">
                <a:xfrm>
                  <a:off x="4464" y="340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3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352" y="3792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056" y="379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056" y="2688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416" y="120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304" y="1200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8" name="Line 42"/>
                <p:cNvSpPr>
                  <a:spLocks noChangeShapeType="1"/>
                </p:cNvSpPr>
                <p:nvPr/>
              </p:nvSpPr>
              <p:spPr bwMode="auto">
                <a:xfrm>
                  <a:off x="1056" y="1200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758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80" y="1248"/>
                  <a:ext cx="111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Take 15c bar</a:t>
                  </a:r>
                </a:p>
              </p:txBody>
            </p:sp>
            <p:sp>
              <p:nvSpPr>
                <p:cNvPr id="758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200" y="1776"/>
                  <a:ext cx="7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Deposit 5c</a:t>
                  </a:r>
                  <a:endParaRPr lang="en-US" altLang="ko-KR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62" y="2409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 sz="2000">
                      <a:latin typeface="Times New Roman" panose="02020603050405020304" pitchFamily="18" charset="0"/>
                    </a:rPr>
                    <a:t>0c</a:t>
                  </a:r>
                  <a:endParaRPr lang="en-US" altLang="ko-KR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152" y="3024"/>
                  <a:ext cx="8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Deposit 10c</a:t>
                  </a:r>
                  <a:endParaRPr lang="en-US" altLang="ko-KR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824" y="2256"/>
                  <a:ext cx="62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Deposit</a:t>
                  </a:r>
                  <a:br>
                    <a:rPr lang="en-US" altLang="ko-KR">
                      <a:latin typeface="Times New Roman" panose="02020603050405020304" pitchFamily="18" charset="0"/>
                    </a:rPr>
                  </a:br>
                  <a:r>
                    <a:rPr lang="en-US" altLang="ko-KR">
                      <a:latin typeface="Times New Roman" panose="02020603050405020304" pitchFamily="18" charset="0"/>
                    </a:rPr>
                    <a:t>        5c</a:t>
                  </a:r>
                  <a:endParaRPr lang="en-US" altLang="ko-KR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102" y="3177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 sz="2000">
                      <a:latin typeface="Times New Roman" panose="02020603050405020304" pitchFamily="18" charset="0"/>
                    </a:rPr>
                    <a:t>10c</a:t>
                  </a:r>
                </a:p>
              </p:txBody>
            </p:sp>
            <p:sp>
              <p:nvSpPr>
                <p:cNvPr id="7582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928" y="1344"/>
                  <a:ext cx="8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Deposit 10c</a:t>
                  </a:r>
                  <a:endParaRPr lang="en-US" altLang="ko-KR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398" y="2376"/>
                  <a:ext cx="56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Deposit</a:t>
                  </a:r>
                </a:p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5c</a:t>
                  </a:r>
                  <a:endParaRPr lang="en-US" altLang="ko-KR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024" y="3312"/>
                  <a:ext cx="8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Deposit 10c</a:t>
                  </a:r>
                  <a:endParaRPr lang="en-US" altLang="ko-KR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2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550" y="3129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 sz="2000">
                      <a:latin typeface="Times New Roman" panose="02020603050405020304" pitchFamily="18" charset="0"/>
                    </a:rPr>
                    <a:t>20c</a:t>
                  </a:r>
                </a:p>
              </p:txBody>
            </p:sp>
            <p:sp>
              <p:nvSpPr>
                <p:cNvPr id="7582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560" y="2256"/>
                  <a:ext cx="56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Deposit</a:t>
                  </a:r>
                </a:p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5c</a:t>
                  </a:r>
                </a:p>
              </p:txBody>
            </p:sp>
            <p:sp>
              <p:nvSpPr>
                <p:cNvPr id="758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502" y="1449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 sz="2000">
                      <a:latin typeface="Times New Roman" panose="02020603050405020304" pitchFamily="18" charset="0"/>
                    </a:rPr>
                    <a:t>15c</a:t>
                  </a:r>
                </a:p>
              </p:txBody>
            </p:sp>
            <p:sp>
              <p:nvSpPr>
                <p:cNvPr id="758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584" y="3504"/>
                  <a:ext cx="86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latinLnBrk="0" hangingPunct="0"/>
                  <a:r>
                    <a:rPr lang="en-US" altLang="ko-KR">
                      <a:latin typeface="Times New Roman" panose="02020603050405020304" pitchFamily="18" charset="0"/>
                    </a:rPr>
                    <a:t>Take 20c bar</a:t>
                  </a:r>
                  <a:endParaRPr lang="en-US" altLang="ko-KR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5832" name="Oval 56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42299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sz="4400" dirty="0"/>
              <a:t>Some definitions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pl-PL" sz="2000" b="1"/>
              <a:t>source transition</a:t>
            </a:r>
            <a:r>
              <a:rPr lang="en-US" altLang="pl-PL" sz="2000"/>
              <a:t>: no inputs</a:t>
            </a:r>
          </a:p>
          <a:p>
            <a:pPr>
              <a:lnSpc>
                <a:spcPct val="90000"/>
              </a:lnSpc>
            </a:pPr>
            <a:r>
              <a:rPr lang="en-US" altLang="pl-PL" sz="2000" b="1"/>
              <a:t>sink transition</a:t>
            </a:r>
            <a:r>
              <a:rPr lang="en-US" altLang="pl-PL" sz="2000"/>
              <a:t>: no outputs</a:t>
            </a:r>
          </a:p>
          <a:p>
            <a:pPr>
              <a:lnSpc>
                <a:spcPct val="90000"/>
              </a:lnSpc>
            </a:pPr>
            <a:r>
              <a:rPr lang="en-US" altLang="pl-PL" sz="2000" b="1"/>
              <a:t>self-loop</a:t>
            </a:r>
            <a:r>
              <a:rPr lang="en-US" altLang="pl-PL" sz="2000"/>
              <a:t>: a pair (p,t) s.t. p is both an input and an output of t</a:t>
            </a:r>
          </a:p>
          <a:p>
            <a:pPr>
              <a:lnSpc>
                <a:spcPct val="90000"/>
              </a:lnSpc>
            </a:pPr>
            <a:r>
              <a:rPr lang="en-US" altLang="pl-PL" sz="2000" b="1"/>
              <a:t>pure PN</a:t>
            </a:r>
            <a:r>
              <a:rPr lang="en-US" altLang="pl-PL" sz="2000"/>
              <a:t>: no self-loops</a:t>
            </a:r>
          </a:p>
          <a:p>
            <a:pPr>
              <a:lnSpc>
                <a:spcPct val="90000"/>
              </a:lnSpc>
            </a:pPr>
            <a:r>
              <a:rPr lang="en-US" altLang="pl-PL" sz="2000" b="1"/>
              <a:t>ordinary PN</a:t>
            </a:r>
            <a:r>
              <a:rPr lang="en-US" altLang="pl-PL" sz="2000"/>
              <a:t>: all arc weights are 1’s</a:t>
            </a:r>
          </a:p>
          <a:p>
            <a:pPr>
              <a:lnSpc>
                <a:spcPct val="90000"/>
              </a:lnSpc>
            </a:pPr>
            <a:r>
              <a:rPr lang="en-US" altLang="pl-PL" sz="2000" b="1"/>
              <a:t>infinite capacity net</a:t>
            </a:r>
            <a:r>
              <a:rPr lang="en-US" altLang="pl-PL" sz="2000"/>
              <a:t>: places can accommodate an unlimited number of tokens</a:t>
            </a:r>
          </a:p>
          <a:p>
            <a:pPr>
              <a:lnSpc>
                <a:spcPct val="90000"/>
              </a:lnSpc>
            </a:pPr>
            <a:r>
              <a:rPr lang="en-US" altLang="pl-PL" sz="2000" b="1"/>
              <a:t>finite capacity net</a:t>
            </a:r>
            <a:r>
              <a:rPr lang="en-US" altLang="pl-PL" sz="2000"/>
              <a:t>: each place p has a maximum capacity K(p)</a:t>
            </a:r>
          </a:p>
          <a:p>
            <a:pPr>
              <a:lnSpc>
                <a:spcPct val="90000"/>
              </a:lnSpc>
            </a:pPr>
            <a:r>
              <a:rPr lang="en-US" altLang="pl-PL" sz="2000" b="1"/>
              <a:t>strict transition rule</a:t>
            </a:r>
            <a:r>
              <a:rPr lang="en-US" altLang="pl-PL" sz="2000"/>
              <a:t>: after firing, each output place can’t have more than K(p) tokens</a:t>
            </a:r>
          </a:p>
          <a:p>
            <a:pPr>
              <a:lnSpc>
                <a:spcPct val="90000"/>
              </a:lnSpc>
            </a:pPr>
            <a:r>
              <a:rPr lang="en-US" altLang="pl-PL" sz="2000" b="1"/>
              <a:t>Theorem</a:t>
            </a:r>
            <a:r>
              <a:rPr lang="en-US" altLang="pl-PL" sz="2000"/>
              <a:t>: every pure finite-capacity net can be transformed into an equivalent infinite-capacity net</a:t>
            </a:r>
          </a:p>
        </p:txBody>
      </p:sp>
    </p:spTree>
    <p:extLst>
      <p:ext uri="{BB962C8B-B14F-4D97-AF65-F5344CB8AC3E}">
        <p14:creationId xmlns:p14="http://schemas.microsoft.com/office/powerpoint/2010/main" val="40870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951" y="862013"/>
            <a:ext cx="8162925" cy="762000"/>
          </a:xfrm>
        </p:spPr>
        <p:txBody>
          <a:bodyPr/>
          <a:lstStyle/>
          <a:p>
            <a:r>
              <a:rPr lang="pl-PL" dirty="0"/>
              <a:t>Agenda</a:t>
            </a:r>
            <a:endParaRPr lang="en-US" altLang="pl-PL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pl-PL" sz="2800" dirty="0"/>
              <a:t>Introduction/History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Transition enabling &amp; firing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Modeling examples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Behavioral properties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Analysis methods</a:t>
            </a:r>
          </a:p>
          <a:p>
            <a:pPr>
              <a:lnSpc>
                <a:spcPct val="90000"/>
              </a:lnSpc>
            </a:pPr>
            <a:r>
              <a:rPr lang="en-US" altLang="pl-PL" sz="2800" dirty="0" err="1"/>
              <a:t>Liveness</a:t>
            </a:r>
            <a:r>
              <a:rPr lang="en-US" altLang="pl-PL" sz="2800" dirty="0"/>
              <a:t>, safeness &amp; reachability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Analysis &amp; synthesis of Marked Graphs</a:t>
            </a:r>
          </a:p>
          <a:p>
            <a:pPr>
              <a:lnSpc>
                <a:spcPct val="90000"/>
              </a:lnSpc>
            </a:pPr>
            <a:r>
              <a:rPr lang="en-US" altLang="pl-PL" sz="2800"/>
              <a:t>Structural </a:t>
            </a:r>
            <a:r>
              <a:rPr lang="en-US" altLang="pl-PL" sz="2800" smtClean="0"/>
              <a:t>properties</a:t>
            </a:r>
            <a:endParaRPr lang="en-US" altLang="pl-PL" sz="2800" dirty="0"/>
          </a:p>
        </p:txBody>
      </p:sp>
    </p:spTree>
    <p:extLst>
      <p:ext uri="{BB962C8B-B14F-4D97-AF65-F5344CB8AC3E}">
        <p14:creationId xmlns:p14="http://schemas.microsoft.com/office/powerpoint/2010/main" val="7787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Net Structures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l-PL"/>
              <a:t>A sequence of events/actions: </a:t>
            </a:r>
          </a:p>
          <a:p>
            <a:endParaRPr lang="en-US" altLang="pl-PL"/>
          </a:p>
          <a:p>
            <a:pPr>
              <a:buFont typeface="Monotype Sorts" pitchFamily="2" charset="2"/>
              <a:buNone/>
            </a:pPr>
            <a:endParaRPr lang="en-US" altLang="pl-PL"/>
          </a:p>
          <a:p>
            <a:r>
              <a:rPr lang="en-US" altLang="pl-PL"/>
              <a:t>Concurrent executions:</a:t>
            </a:r>
          </a:p>
        </p:txBody>
      </p:sp>
      <p:sp>
        <p:nvSpPr>
          <p:cNvPr id="131076" name="Oval 4"/>
          <p:cNvSpPr>
            <a:spLocks noChangeArrowheads="1"/>
          </p:cNvSpPr>
          <p:nvPr/>
        </p:nvSpPr>
        <p:spPr bwMode="auto">
          <a:xfrm>
            <a:off x="3367087" y="27574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1077" name="Oval 5"/>
          <p:cNvSpPr>
            <a:spLocks noChangeArrowheads="1"/>
          </p:cNvSpPr>
          <p:nvPr/>
        </p:nvSpPr>
        <p:spPr bwMode="auto">
          <a:xfrm>
            <a:off x="3367087" y="50434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31078" name="Group 6"/>
          <p:cNvGrpSpPr>
            <a:grpSpLocks/>
          </p:cNvGrpSpPr>
          <p:nvPr/>
        </p:nvGrpSpPr>
        <p:grpSpPr bwMode="auto">
          <a:xfrm>
            <a:off x="3214687" y="2605087"/>
            <a:ext cx="6553200" cy="781049"/>
            <a:chOff x="1066" y="1641"/>
            <a:chExt cx="4128" cy="492"/>
          </a:xfrm>
        </p:grpSpPr>
        <p:sp>
          <p:nvSpPr>
            <p:cNvPr id="131079" name="Rectangle 7"/>
            <p:cNvSpPr>
              <a:spLocks noChangeArrowheads="1"/>
            </p:cNvSpPr>
            <p:nvPr/>
          </p:nvSpPr>
          <p:spPr bwMode="auto">
            <a:xfrm>
              <a:off x="1690" y="168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0" name="Oval 8"/>
            <p:cNvSpPr>
              <a:spLocks noChangeArrowheads="1"/>
            </p:cNvSpPr>
            <p:nvPr/>
          </p:nvSpPr>
          <p:spPr bwMode="auto">
            <a:xfrm>
              <a:off x="1066" y="16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1" name="Line 9"/>
            <p:cNvSpPr>
              <a:spLocks noChangeShapeType="1"/>
            </p:cNvSpPr>
            <p:nvPr/>
          </p:nvSpPr>
          <p:spPr bwMode="auto">
            <a:xfrm>
              <a:off x="1354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2" name="Line 10"/>
            <p:cNvSpPr>
              <a:spLocks noChangeShapeType="1"/>
            </p:cNvSpPr>
            <p:nvPr/>
          </p:nvSpPr>
          <p:spPr bwMode="auto">
            <a:xfrm>
              <a:off x="1834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3" name="Rectangle 11"/>
            <p:cNvSpPr>
              <a:spLocks noChangeArrowheads="1"/>
            </p:cNvSpPr>
            <p:nvPr/>
          </p:nvSpPr>
          <p:spPr bwMode="auto">
            <a:xfrm>
              <a:off x="2794" y="168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4" name="Oval 12"/>
            <p:cNvSpPr>
              <a:spLocks noChangeArrowheads="1"/>
            </p:cNvSpPr>
            <p:nvPr/>
          </p:nvSpPr>
          <p:spPr bwMode="auto">
            <a:xfrm>
              <a:off x="2170" y="16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>
              <a:off x="2458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>
              <a:off x="2938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7" name="Rectangle 15"/>
            <p:cNvSpPr>
              <a:spLocks noChangeArrowheads="1"/>
            </p:cNvSpPr>
            <p:nvPr/>
          </p:nvSpPr>
          <p:spPr bwMode="auto">
            <a:xfrm>
              <a:off x="3898" y="168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8" name="Oval 16"/>
            <p:cNvSpPr>
              <a:spLocks noChangeArrowheads="1"/>
            </p:cNvSpPr>
            <p:nvPr/>
          </p:nvSpPr>
          <p:spPr bwMode="auto">
            <a:xfrm>
              <a:off x="3274" y="16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>
              <a:off x="3562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4042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>
              <a:off x="4522" y="1785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92" name="Text Box 20"/>
            <p:cNvSpPr txBox="1">
              <a:spLocks noChangeArrowheads="1"/>
            </p:cNvSpPr>
            <p:nvPr/>
          </p:nvSpPr>
          <p:spPr bwMode="auto">
            <a:xfrm>
              <a:off x="1632" y="1920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e1</a:t>
              </a:r>
            </a:p>
          </p:txBody>
        </p:sp>
        <p:sp>
          <p:nvSpPr>
            <p:cNvPr id="131093" name="Text Box 21"/>
            <p:cNvSpPr txBox="1">
              <a:spLocks noChangeArrowheads="1"/>
            </p:cNvSpPr>
            <p:nvPr/>
          </p:nvSpPr>
          <p:spPr bwMode="auto">
            <a:xfrm>
              <a:off x="2746" y="1881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e2</a:t>
              </a:r>
            </a:p>
          </p:txBody>
        </p:sp>
        <p:sp>
          <p:nvSpPr>
            <p:cNvPr id="131094" name="Text Box 22"/>
            <p:cNvSpPr txBox="1">
              <a:spLocks noChangeArrowheads="1"/>
            </p:cNvSpPr>
            <p:nvPr/>
          </p:nvSpPr>
          <p:spPr bwMode="auto">
            <a:xfrm>
              <a:off x="3850" y="1881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e3</a:t>
              </a:r>
            </a:p>
          </p:txBody>
        </p:sp>
      </p:grpSp>
      <p:grpSp>
        <p:nvGrpSpPr>
          <p:cNvPr id="131095" name="Group 23"/>
          <p:cNvGrpSpPr>
            <a:grpSpLocks/>
          </p:cNvGrpSpPr>
          <p:nvPr/>
        </p:nvGrpSpPr>
        <p:grpSpPr bwMode="auto">
          <a:xfrm>
            <a:off x="3214688" y="4281488"/>
            <a:ext cx="6613525" cy="2000249"/>
            <a:chOff x="1066" y="2697"/>
            <a:chExt cx="4166" cy="1260"/>
          </a:xfrm>
        </p:grpSpPr>
        <p:sp>
          <p:nvSpPr>
            <p:cNvPr id="131096" name="Rectangle 24"/>
            <p:cNvSpPr>
              <a:spLocks noChangeArrowheads="1"/>
            </p:cNvSpPr>
            <p:nvPr/>
          </p:nvSpPr>
          <p:spPr bwMode="auto">
            <a:xfrm>
              <a:off x="1690" y="312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97" name="Oval 25"/>
            <p:cNvSpPr>
              <a:spLocks noChangeArrowheads="1"/>
            </p:cNvSpPr>
            <p:nvPr/>
          </p:nvSpPr>
          <p:spPr bwMode="auto">
            <a:xfrm>
              <a:off x="1066" y="308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98" name="Line 26"/>
            <p:cNvSpPr>
              <a:spLocks noChangeShapeType="1"/>
            </p:cNvSpPr>
            <p:nvPr/>
          </p:nvSpPr>
          <p:spPr bwMode="auto">
            <a:xfrm>
              <a:off x="1354" y="32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099" name="Text Box 27"/>
            <p:cNvSpPr txBox="1">
              <a:spLocks noChangeArrowheads="1"/>
            </p:cNvSpPr>
            <p:nvPr/>
          </p:nvSpPr>
          <p:spPr bwMode="auto">
            <a:xfrm>
              <a:off x="1632" y="3360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e1</a:t>
              </a:r>
            </a:p>
          </p:txBody>
        </p:sp>
        <p:sp>
          <p:nvSpPr>
            <p:cNvPr id="131100" name="Rectangle 28"/>
            <p:cNvSpPr>
              <a:spLocks noChangeArrowheads="1"/>
            </p:cNvSpPr>
            <p:nvPr/>
          </p:nvSpPr>
          <p:spPr bwMode="auto">
            <a:xfrm>
              <a:off x="2794" y="2745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01" name="Oval 29"/>
            <p:cNvSpPr>
              <a:spLocks noChangeArrowheads="1"/>
            </p:cNvSpPr>
            <p:nvPr/>
          </p:nvSpPr>
          <p:spPr bwMode="auto">
            <a:xfrm>
              <a:off x="2170" y="269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02" name="Line 30"/>
            <p:cNvSpPr>
              <a:spLocks noChangeShapeType="1"/>
            </p:cNvSpPr>
            <p:nvPr/>
          </p:nvSpPr>
          <p:spPr bwMode="auto">
            <a:xfrm>
              <a:off x="2458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03" name="Line 31"/>
            <p:cNvSpPr>
              <a:spLocks noChangeShapeType="1"/>
            </p:cNvSpPr>
            <p:nvPr/>
          </p:nvSpPr>
          <p:spPr bwMode="auto">
            <a:xfrm>
              <a:off x="2938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04" name="Rectangle 32"/>
            <p:cNvSpPr>
              <a:spLocks noChangeArrowheads="1"/>
            </p:cNvSpPr>
            <p:nvPr/>
          </p:nvSpPr>
          <p:spPr bwMode="auto">
            <a:xfrm>
              <a:off x="3898" y="2745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05" name="Oval 33"/>
            <p:cNvSpPr>
              <a:spLocks noChangeArrowheads="1"/>
            </p:cNvSpPr>
            <p:nvPr/>
          </p:nvSpPr>
          <p:spPr bwMode="auto">
            <a:xfrm>
              <a:off x="3274" y="269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06" name="Line 34"/>
            <p:cNvSpPr>
              <a:spLocks noChangeShapeType="1"/>
            </p:cNvSpPr>
            <p:nvPr/>
          </p:nvSpPr>
          <p:spPr bwMode="auto">
            <a:xfrm>
              <a:off x="3562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07" name="Line 35"/>
            <p:cNvSpPr>
              <a:spLocks noChangeShapeType="1"/>
            </p:cNvSpPr>
            <p:nvPr/>
          </p:nvSpPr>
          <p:spPr bwMode="auto">
            <a:xfrm>
              <a:off x="4042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08" name="Text Box 36"/>
            <p:cNvSpPr txBox="1">
              <a:spLocks noChangeArrowheads="1"/>
            </p:cNvSpPr>
            <p:nvPr/>
          </p:nvSpPr>
          <p:spPr bwMode="auto">
            <a:xfrm>
              <a:off x="2736" y="2976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e2</a:t>
              </a:r>
            </a:p>
          </p:txBody>
        </p:sp>
        <p:sp>
          <p:nvSpPr>
            <p:cNvPr id="131109" name="Text Box 37"/>
            <p:cNvSpPr txBox="1">
              <a:spLocks noChangeArrowheads="1"/>
            </p:cNvSpPr>
            <p:nvPr/>
          </p:nvSpPr>
          <p:spPr bwMode="auto">
            <a:xfrm>
              <a:off x="3850" y="2937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e3</a:t>
              </a:r>
            </a:p>
          </p:txBody>
        </p:sp>
        <p:sp>
          <p:nvSpPr>
            <p:cNvPr id="131110" name="Rectangle 38"/>
            <p:cNvSpPr>
              <a:spLocks noChangeArrowheads="1"/>
            </p:cNvSpPr>
            <p:nvPr/>
          </p:nvSpPr>
          <p:spPr bwMode="auto">
            <a:xfrm>
              <a:off x="2794" y="3513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11" name="Oval 39"/>
            <p:cNvSpPr>
              <a:spLocks noChangeArrowheads="1"/>
            </p:cNvSpPr>
            <p:nvPr/>
          </p:nvSpPr>
          <p:spPr bwMode="auto">
            <a:xfrm>
              <a:off x="2170" y="3465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12" name="Line 40"/>
            <p:cNvSpPr>
              <a:spLocks noChangeShapeType="1"/>
            </p:cNvSpPr>
            <p:nvPr/>
          </p:nvSpPr>
          <p:spPr bwMode="auto">
            <a:xfrm>
              <a:off x="2458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13" name="Line 41"/>
            <p:cNvSpPr>
              <a:spLocks noChangeShapeType="1"/>
            </p:cNvSpPr>
            <p:nvPr/>
          </p:nvSpPr>
          <p:spPr bwMode="auto">
            <a:xfrm>
              <a:off x="2938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14" name="Rectangle 42"/>
            <p:cNvSpPr>
              <a:spLocks noChangeArrowheads="1"/>
            </p:cNvSpPr>
            <p:nvPr/>
          </p:nvSpPr>
          <p:spPr bwMode="auto">
            <a:xfrm>
              <a:off x="3898" y="3513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15" name="Oval 43"/>
            <p:cNvSpPr>
              <a:spLocks noChangeArrowheads="1"/>
            </p:cNvSpPr>
            <p:nvPr/>
          </p:nvSpPr>
          <p:spPr bwMode="auto">
            <a:xfrm>
              <a:off x="3274" y="3465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16" name="Line 44"/>
            <p:cNvSpPr>
              <a:spLocks noChangeShapeType="1"/>
            </p:cNvSpPr>
            <p:nvPr/>
          </p:nvSpPr>
          <p:spPr bwMode="auto">
            <a:xfrm>
              <a:off x="3562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17" name="Line 45"/>
            <p:cNvSpPr>
              <a:spLocks noChangeShapeType="1"/>
            </p:cNvSpPr>
            <p:nvPr/>
          </p:nvSpPr>
          <p:spPr bwMode="auto">
            <a:xfrm>
              <a:off x="4042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18" name="Text Box 46"/>
            <p:cNvSpPr txBox="1">
              <a:spLocks noChangeArrowheads="1"/>
            </p:cNvSpPr>
            <p:nvPr/>
          </p:nvSpPr>
          <p:spPr bwMode="auto">
            <a:xfrm>
              <a:off x="2736" y="3744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e4</a:t>
              </a:r>
            </a:p>
          </p:txBody>
        </p:sp>
        <p:sp>
          <p:nvSpPr>
            <p:cNvPr id="131119" name="Text Box 47"/>
            <p:cNvSpPr txBox="1">
              <a:spLocks noChangeArrowheads="1"/>
            </p:cNvSpPr>
            <p:nvPr/>
          </p:nvSpPr>
          <p:spPr bwMode="auto">
            <a:xfrm>
              <a:off x="3850" y="3705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e5</a:t>
              </a:r>
            </a:p>
          </p:txBody>
        </p:sp>
        <p:sp>
          <p:nvSpPr>
            <p:cNvPr id="131120" name="Line 48"/>
            <p:cNvSpPr>
              <a:spLocks noChangeShapeType="1"/>
            </p:cNvSpPr>
            <p:nvPr/>
          </p:nvSpPr>
          <p:spPr bwMode="auto">
            <a:xfrm flipV="1">
              <a:off x="1824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21" name="Line 49"/>
            <p:cNvSpPr>
              <a:spLocks noChangeShapeType="1"/>
            </p:cNvSpPr>
            <p:nvPr/>
          </p:nvSpPr>
          <p:spPr bwMode="auto">
            <a:xfrm>
              <a:off x="1824" y="331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22" name="Line 50"/>
            <p:cNvSpPr>
              <a:spLocks noChangeShapeType="1"/>
            </p:cNvSpPr>
            <p:nvPr/>
          </p:nvSpPr>
          <p:spPr bwMode="auto">
            <a:xfrm>
              <a:off x="4512" y="28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23" name="Line 51"/>
            <p:cNvSpPr>
              <a:spLocks noChangeShapeType="1"/>
            </p:cNvSpPr>
            <p:nvPr/>
          </p:nvSpPr>
          <p:spPr bwMode="auto">
            <a:xfrm>
              <a:off x="456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31124" name="Oval 52"/>
          <p:cNvSpPr>
            <a:spLocks noChangeArrowheads="1"/>
          </p:cNvSpPr>
          <p:nvPr/>
        </p:nvSpPr>
        <p:spPr bwMode="auto">
          <a:xfrm>
            <a:off x="5103812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1125" name="Oval 53"/>
          <p:cNvSpPr>
            <a:spLocks noChangeArrowheads="1"/>
          </p:cNvSpPr>
          <p:nvPr/>
        </p:nvSpPr>
        <p:spPr bwMode="auto">
          <a:xfrm>
            <a:off x="6932612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31126" name="Group 54"/>
          <p:cNvGrpSpPr>
            <a:grpSpLocks/>
          </p:cNvGrpSpPr>
          <p:nvPr/>
        </p:nvGrpSpPr>
        <p:grpSpPr bwMode="auto">
          <a:xfrm>
            <a:off x="5103812" y="4419600"/>
            <a:ext cx="228600" cy="1371600"/>
            <a:chOff x="2256" y="2784"/>
            <a:chExt cx="144" cy="864"/>
          </a:xfrm>
        </p:grpSpPr>
        <p:sp>
          <p:nvSpPr>
            <p:cNvPr id="131127" name="Oval 55"/>
            <p:cNvSpPr>
              <a:spLocks noChangeArrowheads="1"/>
            </p:cNvSpPr>
            <p:nvPr/>
          </p:nvSpPr>
          <p:spPr bwMode="auto">
            <a:xfrm>
              <a:off x="230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28" name="Oval 56"/>
            <p:cNvSpPr>
              <a:spLocks noChangeArrowheads="1"/>
            </p:cNvSpPr>
            <p:nvPr/>
          </p:nvSpPr>
          <p:spPr bwMode="auto">
            <a:xfrm>
              <a:off x="2256" y="35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131129" name="Group 57"/>
          <p:cNvGrpSpPr>
            <a:grpSpLocks/>
          </p:cNvGrpSpPr>
          <p:nvPr/>
        </p:nvGrpSpPr>
        <p:grpSpPr bwMode="auto">
          <a:xfrm>
            <a:off x="6856412" y="4419600"/>
            <a:ext cx="152400" cy="1371600"/>
            <a:chOff x="3360" y="2784"/>
            <a:chExt cx="96" cy="864"/>
          </a:xfrm>
        </p:grpSpPr>
        <p:sp>
          <p:nvSpPr>
            <p:cNvPr id="131130" name="Oval 58"/>
            <p:cNvSpPr>
              <a:spLocks noChangeArrowheads="1"/>
            </p:cNvSpPr>
            <p:nvPr/>
          </p:nvSpPr>
          <p:spPr bwMode="auto">
            <a:xfrm>
              <a:off x="3360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31" name="Oval 59"/>
            <p:cNvSpPr>
              <a:spLocks noChangeArrowheads="1"/>
            </p:cNvSpPr>
            <p:nvPr/>
          </p:nvSpPr>
          <p:spPr bwMode="auto">
            <a:xfrm>
              <a:off x="3360" y="35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31132" name="Rectangle 60"/>
          <p:cNvSpPr>
            <a:spLocks noChangeArrowheads="1"/>
          </p:cNvSpPr>
          <p:nvPr/>
        </p:nvSpPr>
        <p:spPr bwMode="auto">
          <a:xfrm>
            <a:off x="4189412" y="26670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1133" name="Rectangle 61"/>
          <p:cNvSpPr>
            <a:spLocks noChangeArrowheads="1"/>
          </p:cNvSpPr>
          <p:nvPr/>
        </p:nvSpPr>
        <p:spPr bwMode="auto">
          <a:xfrm>
            <a:off x="5942012" y="26670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1134" name="Rectangle 62"/>
          <p:cNvSpPr>
            <a:spLocks noChangeArrowheads="1"/>
          </p:cNvSpPr>
          <p:nvPr/>
        </p:nvSpPr>
        <p:spPr bwMode="auto">
          <a:xfrm>
            <a:off x="7694612" y="26670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1135" name="Rectangle 63"/>
          <p:cNvSpPr>
            <a:spLocks noChangeArrowheads="1"/>
          </p:cNvSpPr>
          <p:nvPr/>
        </p:nvSpPr>
        <p:spPr bwMode="auto">
          <a:xfrm>
            <a:off x="4189412" y="49530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31136" name="Group 64"/>
          <p:cNvGrpSpPr>
            <a:grpSpLocks/>
          </p:cNvGrpSpPr>
          <p:nvPr/>
        </p:nvGrpSpPr>
        <p:grpSpPr bwMode="auto">
          <a:xfrm>
            <a:off x="5942012" y="4343400"/>
            <a:ext cx="228600" cy="1524000"/>
            <a:chOff x="2784" y="2736"/>
            <a:chExt cx="144" cy="960"/>
          </a:xfrm>
        </p:grpSpPr>
        <p:sp>
          <p:nvSpPr>
            <p:cNvPr id="131137" name="Rectangle 65"/>
            <p:cNvSpPr>
              <a:spLocks noChangeArrowheads="1"/>
            </p:cNvSpPr>
            <p:nvPr/>
          </p:nvSpPr>
          <p:spPr bwMode="auto">
            <a:xfrm>
              <a:off x="2784" y="2736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38" name="Rectangle 66"/>
            <p:cNvSpPr>
              <a:spLocks noChangeArrowheads="1"/>
            </p:cNvSpPr>
            <p:nvPr/>
          </p:nvSpPr>
          <p:spPr bwMode="auto">
            <a:xfrm>
              <a:off x="2784" y="3504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131139" name="Group 67"/>
          <p:cNvGrpSpPr>
            <a:grpSpLocks/>
          </p:cNvGrpSpPr>
          <p:nvPr/>
        </p:nvGrpSpPr>
        <p:grpSpPr bwMode="auto">
          <a:xfrm>
            <a:off x="7694612" y="4343400"/>
            <a:ext cx="228600" cy="1524000"/>
            <a:chOff x="3888" y="2736"/>
            <a:chExt cx="144" cy="960"/>
          </a:xfrm>
        </p:grpSpPr>
        <p:sp>
          <p:nvSpPr>
            <p:cNvPr id="131140" name="Rectangle 68"/>
            <p:cNvSpPr>
              <a:spLocks noChangeArrowheads="1"/>
            </p:cNvSpPr>
            <p:nvPr/>
          </p:nvSpPr>
          <p:spPr bwMode="auto">
            <a:xfrm>
              <a:off x="3888" y="2736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1141" name="Rectangle 69"/>
            <p:cNvSpPr>
              <a:spLocks noChangeArrowheads="1"/>
            </p:cNvSpPr>
            <p:nvPr/>
          </p:nvSpPr>
          <p:spPr bwMode="auto">
            <a:xfrm>
              <a:off x="3888" y="3504"/>
              <a:ext cx="14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9103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1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31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  <p:bldP spid="131075" grpId="0" build="p" autoUpdateAnimBg="0"/>
      <p:bldP spid="131076" grpId="0" animBg="1"/>
      <p:bldP spid="131077" grpId="0" animBg="1"/>
      <p:bldP spid="131124" grpId="0" animBg="1"/>
      <p:bldP spid="131125" grpId="0" animBg="1"/>
      <p:bldP spid="131132" grpId="0" animBg="1"/>
      <p:bldP spid="131133" grpId="0" animBg="1"/>
      <p:bldP spid="131134" grpId="0" animBg="1"/>
      <p:bldP spid="131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Net Structures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l-PL" sz="2800"/>
              <a:t>Non-deterministic events - conflict, choice or decision: A choice of either e1, e2 …  or e3, e4 ...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3427412" y="3200401"/>
            <a:ext cx="5791200" cy="1862138"/>
            <a:chOff x="1200" y="2016"/>
            <a:chExt cx="3648" cy="1173"/>
          </a:xfrm>
        </p:grpSpPr>
        <p:sp>
          <p:nvSpPr>
            <p:cNvPr id="132101" name="Oval 5"/>
            <p:cNvSpPr>
              <a:spLocks noChangeArrowheads="1"/>
            </p:cNvSpPr>
            <p:nvPr/>
          </p:nvSpPr>
          <p:spPr bwMode="auto">
            <a:xfrm>
              <a:off x="1200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1776" y="201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1776" y="27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04" name="Line 8"/>
            <p:cNvSpPr>
              <a:spLocks noChangeShapeType="1"/>
            </p:cNvSpPr>
            <p:nvPr/>
          </p:nvSpPr>
          <p:spPr bwMode="auto">
            <a:xfrm flipV="1">
              <a:off x="1440" y="216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440" y="259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06" name="Oval 10"/>
            <p:cNvSpPr>
              <a:spLocks noChangeArrowheads="1"/>
            </p:cNvSpPr>
            <p:nvPr/>
          </p:nvSpPr>
          <p:spPr bwMode="auto">
            <a:xfrm>
              <a:off x="230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920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254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09" name="Oval 13"/>
            <p:cNvSpPr>
              <a:spLocks noChangeArrowheads="1"/>
            </p:cNvSpPr>
            <p:nvPr/>
          </p:nvSpPr>
          <p:spPr bwMode="auto">
            <a:xfrm>
              <a:off x="2304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920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2544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2" name="Rectangle 16"/>
            <p:cNvSpPr>
              <a:spLocks noChangeArrowheads="1"/>
            </p:cNvSpPr>
            <p:nvPr/>
          </p:nvSpPr>
          <p:spPr bwMode="auto">
            <a:xfrm>
              <a:off x="2928" y="201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3" name="Oval 17"/>
            <p:cNvSpPr>
              <a:spLocks noChangeArrowheads="1"/>
            </p:cNvSpPr>
            <p:nvPr/>
          </p:nvSpPr>
          <p:spPr bwMode="auto">
            <a:xfrm>
              <a:off x="3456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3072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3696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6" name="Rectangle 20"/>
            <p:cNvSpPr>
              <a:spLocks noChangeArrowheads="1"/>
            </p:cNvSpPr>
            <p:nvPr/>
          </p:nvSpPr>
          <p:spPr bwMode="auto">
            <a:xfrm>
              <a:off x="2928" y="278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7" name="Oval 21"/>
            <p:cNvSpPr>
              <a:spLocks noChangeArrowheads="1"/>
            </p:cNvSpPr>
            <p:nvPr/>
          </p:nvSpPr>
          <p:spPr bwMode="auto">
            <a:xfrm>
              <a:off x="3456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3072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>
              <a:off x="3696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20" name="Line 24"/>
            <p:cNvSpPr>
              <a:spLocks noChangeShapeType="1"/>
            </p:cNvSpPr>
            <p:nvPr/>
          </p:nvSpPr>
          <p:spPr bwMode="auto">
            <a:xfrm>
              <a:off x="4224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21" name="Line 25"/>
            <p:cNvSpPr>
              <a:spLocks noChangeShapeType="1"/>
            </p:cNvSpPr>
            <p:nvPr/>
          </p:nvSpPr>
          <p:spPr bwMode="auto">
            <a:xfrm>
              <a:off x="427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2122" name="Text Box 26"/>
            <p:cNvSpPr txBox="1">
              <a:spLocks noChangeArrowheads="1"/>
            </p:cNvSpPr>
            <p:nvPr/>
          </p:nvSpPr>
          <p:spPr bwMode="auto">
            <a:xfrm>
              <a:off x="1728" y="2208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e1</a:t>
              </a:r>
            </a:p>
          </p:txBody>
        </p:sp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2880" y="2208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e2</a:t>
              </a:r>
            </a:p>
          </p:txBody>
        </p:sp>
        <p:sp>
          <p:nvSpPr>
            <p:cNvPr id="132124" name="Text Box 28"/>
            <p:cNvSpPr txBox="1">
              <a:spLocks noChangeArrowheads="1"/>
            </p:cNvSpPr>
            <p:nvPr/>
          </p:nvSpPr>
          <p:spPr bwMode="auto">
            <a:xfrm>
              <a:off x="1728" y="2976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e3</a:t>
              </a:r>
            </a:p>
          </p:txBody>
        </p:sp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2880" y="2976"/>
              <a:ext cx="2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e4</a:t>
              </a:r>
            </a:p>
          </p:txBody>
        </p:sp>
      </p:grp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3503612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5256212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7161212" y="457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3579812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332412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7085012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2132" name="Rectangle 36"/>
          <p:cNvSpPr>
            <a:spLocks noChangeArrowheads="1"/>
          </p:cNvSpPr>
          <p:nvPr/>
        </p:nvSpPr>
        <p:spPr bwMode="auto">
          <a:xfrm>
            <a:off x="4341812" y="44196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2133" name="Rectangle 37"/>
          <p:cNvSpPr>
            <a:spLocks noChangeArrowheads="1"/>
          </p:cNvSpPr>
          <p:nvPr/>
        </p:nvSpPr>
        <p:spPr bwMode="auto">
          <a:xfrm>
            <a:off x="6170612" y="44196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2134" name="Rectangle 38"/>
          <p:cNvSpPr>
            <a:spLocks noChangeArrowheads="1"/>
          </p:cNvSpPr>
          <p:nvPr/>
        </p:nvSpPr>
        <p:spPr bwMode="auto">
          <a:xfrm>
            <a:off x="4341812" y="32004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2135" name="Rectangle 39"/>
          <p:cNvSpPr>
            <a:spLocks noChangeArrowheads="1"/>
          </p:cNvSpPr>
          <p:nvPr/>
        </p:nvSpPr>
        <p:spPr bwMode="auto">
          <a:xfrm>
            <a:off x="6170612" y="32004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2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  <p:bldP spid="132134" grpId="0" animBg="1"/>
      <p:bldP spid="1321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Net Structures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l-PL"/>
              <a:t>Synchronization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3656012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3579812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3656012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027612" y="3733800"/>
            <a:ext cx="304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3128" name="Oval 8"/>
          <p:cNvSpPr>
            <a:spLocks noChangeArrowheads="1"/>
          </p:cNvSpPr>
          <p:nvPr/>
        </p:nvSpPr>
        <p:spPr bwMode="auto">
          <a:xfrm>
            <a:off x="6627812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33129" name="Group 9"/>
          <p:cNvGrpSpPr>
            <a:grpSpLocks/>
          </p:cNvGrpSpPr>
          <p:nvPr/>
        </p:nvGrpSpPr>
        <p:grpSpPr bwMode="auto">
          <a:xfrm>
            <a:off x="3579812" y="2895600"/>
            <a:ext cx="228600" cy="2362200"/>
            <a:chOff x="1296" y="1824"/>
            <a:chExt cx="144" cy="1488"/>
          </a:xfrm>
        </p:grpSpPr>
        <p:sp>
          <p:nvSpPr>
            <p:cNvPr id="133130" name="Oval 10"/>
            <p:cNvSpPr>
              <a:spLocks noChangeArrowheads="1"/>
            </p:cNvSpPr>
            <p:nvPr/>
          </p:nvSpPr>
          <p:spPr bwMode="auto">
            <a:xfrm>
              <a:off x="1344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3131" name="Oval 11"/>
            <p:cNvSpPr>
              <a:spLocks noChangeArrowheads="1"/>
            </p:cNvSpPr>
            <p:nvPr/>
          </p:nvSpPr>
          <p:spPr bwMode="auto">
            <a:xfrm>
              <a:off x="1296" y="24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3132" name="Oval 12"/>
            <p:cNvSpPr>
              <a:spLocks noChangeArrowheads="1"/>
            </p:cNvSpPr>
            <p:nvPr/>
          </p:nvSpPr>
          <p:spPr bwMode="auto">
            <a:xfrm>
              <a:off x="1344" y="32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133133" name="Group 13"/>
          <p:cNvGrpSpPr>
            <a:grpSpLocks/>
          </p:cNvGrpSpPr>
          <p:nvPr/>
        </p:nvGrpSpPr>
        <p:grpSpPr bwMode="auto">
          <a:xfrm>
            <a:off x="2970212" y="2819400"/>
            <a:ext cx="5410200" cy="2514600"/>
            <a:chOff x="912" y="1776"/>
            <a:chExt cx="3408" cy="1584"/>
          </a:xfrm>
        </p:grpSpPr>
        <p:grpSp>
          <p:nvGrpSpPr>
            <p:cNvPr id="133134" name="Group 14"/>
            <p:cNvGrpSpPr>
              <a:grpSpLocks/>
            </p:cNvGrpSpPr>
            <p:nvPr/>
          </p:nvGrpSpPr>
          <p:grpSpPr bwMode="auto">
            <a:xfrm>
              <a:off x="912" y="1776"/>
              <a:ext cx="3408" cy="1584"/>
              <a:chOff x="912" y="1776"/>
              <a:chExt cx="3408" cy="1584"/>
            </a:xfrm>
          </p:grpSpPr>
          <p:sp>
            <p:nvSpPr>
              <p:cNvPr id="133135" name="Oval 15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3136" name="Oval 16"/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3137" name="Oval 17"/>
              <p:cNvSpPr>
                <a:spLocks noChangeArrowheads="1"/>
              </p:cNvSpPr>
              <p:nvPr/>
            </p:nvSpPr>
            <p:spPr bwMode="auto">
              <a:xfrm>
                <a:off x="1248" y="312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3138" name="Rectangle 18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3139" name="Line 19"/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3140" name="Line 20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3141" name="Line 21"/>
              <p:cNvSpPr>
                <a:spLocks noChangeShapeType="1"/>
              </p:cNvSpPr>
              <p:nvPr/>
            </p:nvSpPr>
            <p:spPr bwMode="auto">
              <a:xfrm flipV="1">
                <a:off x="1488" y="2592"/>
                <a:ext cx="72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3142" name="Line 22"/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3143" name="Line 2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3144" name="Line 24"/>
              <p:cNvSpPr>
                <a:spLocks noChangeShapeType="1"/>
              </p:cNvSpPr>
              <p:nvPr/>
            </p:nvSpPr>
            <p:spPr bwMode="auto">
              <a:xfrm>
                <a:off x="960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3145" name="Line 25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3146" name="Oval 26"/>
              <p:cNvSpPr>
                <a:spLocks noChangeArrowheads="1"/>
              </p:cNvSpPr>
              <p:nvPr/>
            </p:nvSpPr>
            <p:spPr bwMode="auto">
              <a:xfrm>
                <a:off x="3168" y="240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3147" name="Line 27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sp>
          <p:nvSpPr>
            <p:cNvPr id="133148" name="Text Box 28"/>
            <p:cNvSpPr txBox="1">
              <a:spLocks noChangeArrowheads="1"/>
            </p:cNvSpPr>
            <p:nvPr/>
          </p:nvSpPr>
          <p:spPr bwMode="auto">
            <a:xfrm>
              <a:off x="2198" y="2664"/>
              <a:ext cx="2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1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23" grpId="0" build="p" autoUpdateAnimBg="0"/>
      <p:bldP spid="133124" grpId="0" animBg="1"/>
      <p:bldP spid="133125" grpId="0" animBg="1"/>
      <p:bldP spid="133126" grpId="0" animBg="1"/>
      <p:bldP spid="133127" grpId="0" animBg="1"/>
      <p:bldP spid="133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Net Structures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l-PL"/>
              <a:t>Synchronization and Concurrency</a:t>
            </a: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>
            <a:off x="3808412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3732212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3808412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5180012" y="3886200"/>
            <a:ext cx="304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34152" name="Group 8"/>
          <p:cNvGrpSpPr>
            <a:grpSpLocks/>
          </p:cNvGrpSpPr>
          <p:nvPr/>
        </p:nvGrpSpPr>
        <p:grpSpPr bwMode="auto">
          <a:xfrm>
            <a:off x="3732212" y="3048000"/>
            <a:ext cx="228600" cy="2362200"/>
            <a:chOff x="1296" y="1824"/>
            <a:chExt cx="144" cy="1488"/>
          </a:xfrm>
        </p:grpSpPr>
        <p:sp>
          <p:nvSpPr>
            <p:cNvPr id="134153" name="Oval 9"/>
            <p:cNvSpPr>
              <a:spLocks noChangeArrowheads="1"/>
            </p:cNvSpPr>
            <p:nvPr/>
          </p:nvSpPr>
          <p:spPr bwMode="auto">
            <a:xfrm>
              <a:off x="1344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1296" y="24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1344" y="32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3122612" y="2819400"/>
            <a:ext cx="5410200" cy="3429000"/>
            <a:chOff x="1008" y="1776"/>
            <a:chExt cx="3408" cy="2160"/>
          </a:xfrm>
        </p:grpSpPr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3504" y="192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grpSp>
          <p:nvGrpSpPr>
            <p:cNvPr id="134158" name="Group 14"/>
            <p:cNvGrpSpPr>
              <a:grpSpLocks/>
            </p:cNvGrpSpPr>
            <p:nvPr/>
          </p:nvGrpSpPr>
          <p:grpSpPr bwMode="auto">
            <a:xfrm>
              <a:off x="1008" y="1776"/>
              <a:ext cx="3408" cy="2160"/>
              <a:chOff x="1008" y="1776"/>
              <a:chExt cx="3408" cy="2160"/>
            </a:xfrm>
          </p:grpSpPr>
          <p:grpSp>
            <p:nvGrpSpPr>
              <p:cNvPr id="134159" name="Group 15"/>
              <p:cNvGrpSpPr>
                <a:grpSpLocks/>
              </p:cNvGrpSpPr>
              <p:nvPr/>
            </p:nvGrpSpPr>
            <p:grpSpPr bwMode="auto">
              <a:xfrm>
                <a:off x="1008" y="1872"/>
                <a:ext cx="3408" cy="1584"/>
                <a:chOff x="912" y="1776"/>
                <a:chExt cx="3408" cy="1584"/>
              </a:xfrm>
            </p:grpSpPr>
            <p:sp>
              <p:nvSpPr>
                <p:cNvPr id="134160" name="Oval 16"/>
                <p:cNvSpPr>
                  <a:spLocks noChangeArrowheads="1"/>
                </p:cNvSpPr>
                <p:nvPr/>
              </p:nvSpPr>
              <p:spPr bwMode="auto">
                <a:xfrm>
                  <a:off x="1248" y="1776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34161" name="Oval 17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34162" name="Oval 18"/>
                <p:cNvSpPr>
                  <a:spLocks noChangeArrowheads="1"/>
                </p:cNvSpPr>
                <p:nvPr/>
              </p:nvSpPr>
              <p:spPr bwMode="auto">
                <a:xfrm>
                  <a:off x="1248" y="312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34163" name="Rectangle 19"/>
                <p:cNvSpPr>
                  <a:spLocks noChangeArrowheads="1"/>
                </p:cNvSpPr>
                <p:nvPr/>
              </p:nvSpPr>
              <p:spPr bwMode="auto">
                <a:xfrm>
                  <a:off x="2208" y="2352"/>
                  <a:ext cx="19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34164" name="Line 20"/>
                <p:cNvSpPr>
                  <a:spLocks noChangeShapeType="1"/>
                </p:cNvSpPr>
                <p:nvPr/>
              </p:nvSpPr>
              <p:spPr bwMode="auto">
                <a:xfrm>
                  <a:off x="1488" y="1920"/>
                  <a:ext cx="72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34165" name="Line 21"/>
                <p:cNvSpPr>
                  <a:spLocks noChangeShapeType="1"/>
                </p:cNvSpPr>
                <p:nvPr/>
              </p:nvSpPr>
              <p:spPr bwMode="auto">
                <a:xfrm>
                  <a:off x="1488" y="249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3416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88" y="2592"/>
                  <a:ext cx="72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34167" name="Line 23"/>
                <p:cNvSpPr>
                  <a:spLocks noChangeShapeType="1"/>
                </p:cNvSpPr>
                <p:nvPr/>
              </p:nvSpPr>
              <p:spPr bwMode="auto">
                <a:xfrm>
                  <a:off x="912" y="187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34168" name="Line 24"/>
                <p:cNvSpPr>
                  <a:spLocks noChangeShapeType="1"/>
                </p:cNvSpPr>
                <p:nvPr/>
              </p:nvSpPr>
              <p:spPr bwMode="auto">
                <a:xfrm>
                  <a:off x="960" y="249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34169" name="Line 25"/>
                <p:cNvSpPr>
                  <a:spLocks noChangeShapeType="1"/>
                </p:cNvSpPr>
                <p:nvPr/>
              </p:nvSpPr>
              <p:spPr bwMode="auto">
                <a:xfrm>
                  <a:off x="960" y="321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34170" name="Line 26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34171" name="Oval 27"/>
                <p:cNvSpPr>
                  <a:spLocks noChangeArrowheads="1"/>
                </p:cNvSpPr>
                <p:nvPr/>
              </p:nvSpPr>
              <p:spPr bwMode="auto">
                <a:xfrm>
                  <a:off x="3168" y="240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34172" name="Line 28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l-PL"/>
                </a:p>
              </p:txBody>
            </p:sp>
          </p:grpSp>
          <p:sp>
            <p:nvSpPr>
              <p:cNvPr id="134173" name="Text Box 29"/>
              <p:cNvSpPr txBox="1">
                <a:spLocks noChangeArrowheads="1"/>
              </p:cNvSpPr>
              <p:nvPr/>
            </p:nvSpPr>
            <p:spPr bwMode="auto">
              <a:xfrm>
                <a:off x="2294" y="2760"/>
                <a:ext cx="2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e1</a:t>
                </a:r>
              </a:p>
            </p:txBody>
          </p:sp>
          <p:sp>
            <p:nvSpPr>
              <p:cNvPr id="134174" name="Line 30"/>
              <p:cNvSpPr>
                <a:spLocks noChangeShapeType="1"/>
              </p:cNvSpPr>
              <p:nvPr/>
            </p:nvSpPr>
            <p:spPr bwMode="auto">
              <a:xfrm flipV="1">
                <a:off x="2496" y="1920"/>
                <a:ext cx="76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4175" name="Line 31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864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4176" name="Line 32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81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4177" name="Oval 33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4178" name="Oval 34"/>
              <p:cNvSpPr>
                <a:spLocks noChangeArrowheads="1"/>
              </p:cNvSpPr>
              <p:nvPr/>
            </p:nvSpPr>
            <p:spPr bwMode="auto">
              <a:xfrm>
                <a:off x="3312" y="369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4179" name="Oval 35"/>
              <p:cNvSpPr>
                <a:spLocks noChangeArrowheads="1"/>
              </p:cNvSpPr>
              <p:nvPr/>
            </p:nvSpPr>
            <p:spPr bwMode="auto">
              <a:xfrm>
                <a:off x="3264" y="177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4180" name="Line 36"/>
              <p:cNvSpPr>
                <a:spLocks noChangeShapeType="1"/>
              </p:cNvSpPr>
              <p:nvPr/>
            </p:nvSpPr>
            <p:spPr bwMode="auto">
              <a:xfrm>
                <a:off x="3552" y="316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4181" name="Line 37"/>
              <p:cNvSpPr>
                <a:spLocks noChangeShapeType="1"/>
              </p:cNvSpPr>
              <p:nvPr/>
            </p:nvSpPr>
            <p:spPr bwMode="auto">
              <a:xfrm>
                <a:off x="3552" y="379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</p:grpSp>
      <p:grpSp>
        <p:nvGrpSpPr>
          <p:cNvPr id="134182" name="Group 38"/>
          <p:cNvGrpSpPr>
            <a:grpSpLocks/>
          </p:cNvGrpSpPr>
          <p:nvPr/>
        </p:nvGrpSpPr>
        <p:grpSpPr bwMode="auto">
          <a:xfrm>
            <a:off x="6780212" y="2971800"/>
            <a:ext cx="304800" cy="3200400"/>
            <a:chOff x="3312" y="1872"/>
            <a:chExt cx="192" cy="2016"/>
          </a:xfrm>
        </p:grpSpPr>
        <p:sp>
          <p:nvSpPr>
            <p:cNvPr id="134183" name="Oval 39"/>
            <p:cNvSpPr>
              <a:spLocks noChangeArrowheads="1"/>
            </p:cNvSpPr>
            <p:nvPr/>
          </p:nvSpPr>
          <p:spPr bwMode="auto">
            <a:xfrm>
              <a:off x="3312" y="25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4184" name="Oval 40"/>
            <p:cNvSpPr>
              <a:spLocks noChangeArrowheads="1"/>
            </p:cNvSpPr>
            <p:nvPr/>
          </p:nvSpPr>
          <p:spPr bwMode="auto">
            <a:xfrm>
              <a:off x="3360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4185" name="Oval 41"/>
            <p:cNvSpPr>
              <a:spLocks noChangeArrowheads="1"/>
            </p:cNvSpPr>
            <p:nvPr/>
          </p:nvSpPr>
          <p:spPr bwMode="auto">
            <a:xfrm>
              <a:off x="3408" y="31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34186" name="Oval 42"/>
            <p:cNvSpPr>
              <a:spLocks noChangeArrowheads="1"/>
            </p:cNvSpPr>
            <p:nvPr/>
          </p:nvSpPr>
          <p:spPr bwMode="auto">
            <a:xfrm>
              <a:off x="3360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2642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7" grpId="0" build="p" autoUpdateAnimBg="0"/>
      <p:bldP spid="134148" grpId="0" animBg="1"/>
      <p:bldP spid="134149" grpId="0" animBg="1"/>
      <p:bldP spid="134150" grpId="0" animBg="1"/>
      <p:bldP spid="1341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dirty="0"/>
              <a:t>Another Example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Tx/>
              <a:buFontTx/>
              <a:buChar char="•"/>
            </a:pPr>
            <a:r>
              <a:rPr lang="en-US" altLang="pl-PL" sz="2800"/>
              <a:t>A producer-consumer system, consist of one producer, two consumers and one storage buffer with the following conditions: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pl-PL" sz="2400"/>
              <a:t>The storage buffer may contain at most 5 items;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pl-PL" sz="2400"/>
              <a:t>The producer sends 3 items in each production;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pl-PL" sz="2400"/>
              <a:t>At most one consumer is able to access the storage buffer at one time;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pl-PL" sz="2400"/>
              <a:t>Each consumer removes two items when accessing the storage buffer</a:t>
            </a:r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24131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A Producer-Consumer System</a:t>
            </a: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3656012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894012" y="2971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3656012" y="3962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494212" y="2971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7466012" y="2971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8228012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9066212" y="2971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8" name="Oval 10"/>
          <p:cNvSpPr>
            <a:spLocks noChangeArrowheads="1"/>
          </p:cNvSpPr>
          <p:nvPr/>
        </p:nvSpPr>
        <p:spPr bwMode="auto">
          <a:xfrm>
            <a:off x="5789612" y="2819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flipV="1">
            <a:off x="3046412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4037012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 flipH="1">
            <a:off x="4037012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 flipH="1" flipV="1">
            <a:off x="3046412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V="1">
            <a:off x="7618412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8609012" y="2362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 flipH="1">
            <a:off x="8609012" y="3276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 flipV="1">
            <a:off x="7618412" y="3276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4722812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6399212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3122613" y="2057400"/>
            <a:ext cx="771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ready</a:t>
            </a: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3656012" y="2362200"/>
            <a:ext cx="4379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p1</a:t>
            </a:r>
            <a:endParaRPr lang="en-US" altLang="pl-PL" sz="2000"/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3732212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3122612" y="29718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2436812" y="2667000"/>
            <a:ext cx="10534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produce</a:t>
            </a:r>
            <a:endParaRPr lang="en-US" altLang="pl-PL"/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3198812" y="3962400"/>
            <a:ext cx="587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idle</a:t>
            </a:r>
            <a:endParaRPr lang="en-US" altLang="pl-PL" sz="2400"/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4630737" y="3262313"/>
            <a:ext cx="6639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send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3656012" y="3657600"/>
            <a:ext cx="4379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p2</a:t>
            </a:r>
            <a:endParaRPr lang="en-US" altLang="pl-PL"/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4173537" y="2957513"/>
            <a:ext cx="367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t2</a:t>
            </a:r>
            <a:endParaRPr lang="en-US" altLang="pl-PL" sz="2400"/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3716337" y="1738313"/>
            <a:ext cx="526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k=1</a:t>
            </a:r>
            <a:endParaRPr lang="en-US" altLang="pl-PL" sz="1400"/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3579812" y="4318000"/>
            <a:ext cx="526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k=1</a:t>
            </a:r>
            <a:endParaRPr lang="en-US" altLang="pl-PL" sz="1200"/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5865812" y="3479800"/>
            <a:ext cx="526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k=5</a:t>
            </a:r>
            <a:endParaRPr lang="en-US" altLang="pl-PL" sz="1200"/>
          </a:p>
        </p:txBody>
      </p:sp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5561012" y="2514600"/>
            <a:ext cx="13853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Storage   p3</a:t>
            </a:r>
          </a:p>
        </p:txBody>
      </p:sp>
      <p:sp>
        <p:nvSpPr>
          <p:cNvPr id="104482" name="Text Box 34"/>
          <p:cNvSpPr txBox="1">
            <a:spLocks noChangeArrowheads="1"/>
          </p:cNvSpPr>
          <p:nvPr/>
        </p:nvSpPr>
        <p:spPr bwMode="auto">
          <a:xfrm>
            <a:off x="5027612" y="281940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000"/>
              <a:t>3</a:t>
            </a:r>
            <a:endParaRPr lang="en-US" altLang="pl-PL" sz="2400"/>
          </a:p>
        </p:txBody>
      </p: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6780212" y="2819400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000"/>
              <a:t>2</a:t>
            </a:r>
            <a:endParaRPr lang="en-US" altLang="pl-PL" sz="2400"/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7694612" y="2971800"/>
            <a:ext cx="367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t3</a:t>
            </a:r>
            <a:endParaRPr lang="en-US" altLang="pl-PL" sz="2400"/>
          </a:p>
        </p:txBody>
      </p:sp>
      <p:sp>
        <p:nvSpPr>
          <p:cNvPr id="104485" name="Text Box 37"/>
          <p:cNvSpPr txBox="1">
            <a:spLocks noChangeArrowheads="1"/>
          </p:cNvSpPr>
          <p:nvPr/>
        </p:nvSpPr>
        <p:spPr bwMode="auto">
          <a:xfrm>
            <a:off x="8761412" y="2971800"/>
            <a:ext cx="3674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t4</a:t>
            </a:r>
            <a:endParaRPr lang="en-US" altLang="pl-PL" sz="2400"/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8228012" y="2362200"/>
            <a:ext cx="4379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p4</a:t>
            </a:r>
            <a:endParaRPr lang="en-US" altLang="pl-PL" sz="2400"/>
          </a:p>
        </p:txBody>
      </p:sp>
      <p:sp>
        <p:nvSpPr>
          <p:cNvPr id="104487" name="Text Box 39"/>
          <p:cNvSpPr txBox="1">
            <a:spLocks noChangeArrowheads="1"/>
          </p:cNvSpPr>
          <p:nvPr/>
        </p:nvSpPr>
        <p:spPr bwMode="auto">
          <a:xfrm>
            <a:off x="8228012" y="3657600"/>
            <a:ext cx="4379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p5</a:t>
            </a:r>
            <a:endParaRPr lang="en-US" altLang="pl-PL" sz="2400"/>
          </a:p>
        </p:txBody>
      </p:sp>
      <p:sp>
        <p:nvSpPr>
          <p:cNvPr id="104488" name="Oval 40"/>
          <p:cNvSpPr>
            <a:spLocks noChangeArrowheads="1"/>
          </p:cNvSpPr>
          <p:nvPr/>
        </p:nvSpPr>
        <p:spPr bwMode="auto">
          <a:xfrm>
            <a:off x="8151812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89" name="Text Box 41"/>
          <p:cNvSpPr txBox="1">
            <a:spLocks noChangeArrowheads="1"/>
          </p:cNvSpPr>
          <p:nvPr/>
        </p:nvSpPr>
        <p:spPr bwMode="auto">
          <a:xfrm>
            <a:off x="8151812" y="1651000"/>
            <a:ext cx="526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k=2</a:t>
            </a:r>
            <a:endParaRPr lang="en-US" altLang="pl-PL" sz="1200"/>
          </a:p>
        </p:txBody>
      </p:sp>
      <p:sp>
        <p:nvSpPr>
          <p:cNvPr id="104490" name="Text Box 42"/>
          <p:cNvSpPr txBox="1">
            <a:spLocks noChangeArrowheads="1"/>
          </p:cNvSpPr>
          <p:nvPr/>
        </p:nvSpPr>
        <p:spPr bwMode="auto">
          <a:xfrm>
            <a:off x="8228012" y="4394200"/>
            <a:ext cx="5261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k=2</a:t>
            </a:r>
            <a:endParaRPr lang="en-US" altLang="pl-PL" sz="1200"/>
          </a:p>
        </p:txBody>
      </p:sp>
      <p:sp>
        <p:nvSpPr>
          <p:cNvPr id="104491" name="Text Box 43"/>
          <p:cNvSpPr txBox="1">
            <a:spLocks noChangeArrowheads="1"/>
          </p:cNvSpPr>
          <p:nvPr/>
        </p:nvSpPr>
        <p:spPr bwMode="auto">
          <a:xfrm>
            <a:off x="7085013" y="2667000"/>
            <a:ext cx="931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accept</a:t>
            </a:r>
          </a:p>
        </p:txBody>
      </p:sp>
      <p:sp>
        <p:nvSpPr>
          <p:cNvPr id="104492" name="Text Box 44"/>
          <p:cNvSpPr txBox="1">
            <a:spLocks noChangeArrowheads="1"/>
          </p:cNvSpPr>
          <p:nvPr/>
        </p:nvSpPr>
        <p:spPr bwMode="auto">
          <a:xfrm>
            <a:off x="8609013" y="1981200"/>
            <a:ext cx="12057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accepted</a:t>
            </a:r>
          </a:p>
        </p:txBody>
      </p:sp>
      <p:sp>
        <p:nvSpPr>
          <p:cNvPr id="104493" name="Text Box 45"/>
          <p:cNvSpPr txBox="1">
            <a:spLocks noChangeArrowheads="1"/>
          </p:cNvSpPr>
          <p:nvPr/>
        </p:nvSpPr>
        <p:spPr bwMode="auto">
          <a:xfrm>
            <a:off x="9294812" y="2971800"/>
            <a:ext cx="11079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consume</a:t>
            </a: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8669338" y="4100513"/>
            <a:ext cx="771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1600"/>
              <a:t>ready</a:t>
            </a:r>
          </a:p>
        </p:txBody>
      </p:sp>
      <p:sp>
        <p:nvSpPr>
          <p:cNvPr id="104495" name="Oval 47"/>
          <p:cNvSpPr>
            <a:spLocks noChangeArrowheads="1"/>
          </p:cNvSpPr>
          <p:nvPr/>
        </p:nvSpPr>
        <p:spPr bwMode="auto">
          <a:xfrm>
            <a:off x="8304212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96" name="Oval 48"/>
          <p:cNvSpPr>
            <a:spLocks noChangeArrowheads="1"/>
          </p:cNvSpPr>
          <p:nvPr/>
        </p:nvSpPr>
        <p:spPr bwMode="auto">
          <a:xfrm>
            <a:off x="8456612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497" name="Oval 49"/>
          <p:cNvSpPr>
            <a:spLocks noChangeArrowheads="1"/>
          </p:cNvSpPr>
          <p:nvPr/>
        </p:nvSpPr>
        <p:spPr bwMode="auto">
          <a:xfrm>
            <a:off x="3732212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4498" name="Group 50"/>
          <p:cNvGrpSpPr>
            <a:grpSpLocks/>
          </p:cNvGrpSpPr>
          <p:nvPr/>
        </p:nvGrpSpPr>
        <p:grpSpPr bwMode="auto">
          <a:xfrm>
            <a:off x="5865812" y="2895600"/>
            <a:ext cx="457200" cy="304800"/>
            <a:chOff x="2736" y="1824"/>
            <a:chExt cx="288" cy="192"/>
          </a:xfrm>
        </p:grpSpPr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2832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00" name="Oval 52"/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2736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4502" name="Oval 54"/>
          <p:cNvSpPr>
            <a:spLocks noChangeArrowheads="1"/>
          </p:cNvSpPr>
          <p:nvPr/>
        </p:nvSpPr>
        <p:spPr bwMode="auto">
          <a:xfrm>
            <a:off x="3732212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03" name="Text Box 55"/>
          <p:cNvSpPr txBox="1">
            <a:spLocks noChangeArrowheads="1"/>
          </p:cNvSpPr>
          <p:nvPr/>
        </p:nvSpPr>
        <p:spPr bwMode="auto">
          <a:xfrm>
            <a:off x="3198812" y="4953001"/>
            <a:ext cx="1553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400"/>
              <a:t>Producer</a:t>
            </a:r>
          </a:p>
        </p:txBody>
      </p:sp>
      <p:sp>
        <p:nvSpPr>
          <p:cNvPr id="104504" name="Text Box 56"/>
          <p:cNvSpPr txBox="1">
            <a:spLocks noChangeArrowheads="1"/>
          </p:cNvSpPr>
          <p:nvPr/>
        </p:nvSpPr>
        <p:spPr bwMode="auto">
          <a:xfrm>
            <a:off x="7694612" y="4953001"/>
            <a:ext cx="1834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400"/>
              <a:t>Consumers</a:t>
            </a:r>
          </a:p>
        </p:txBody>
      </p:sp>
      <p:sp>
        <p:nvSpPr>
          <p:cNvPr id="104505" name="Rectangle 57"/>
          <p:cNvSpPr>
            <a:spLocks noChangeArrowheads="1"/>
          </p:cNvSpPr>
          <p:nvPr/>
        </p:nvSpPr>
        <p:spPr bwMode="auto">
          <a:xfrm>
            <a:off x="28940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06" name="Rectangle 58"/>
          <p:cNvSpPr>
            <a:spLocks noChangeArrowheads="1"/>
          </p:cNvSpPr>
          <p:nvPr/>
        </p:nvSpPr>
        <p:spPr bwMode="auto">
          <a:xfrm>
            <a:off x="44942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07" name="Rectangle 59"/>
          <p:cNvSpPr>
            <a:spLocks noChangeArrowheads="1"/>
          </p:cNvSpPr>
          <p:nvPr/>
        </p:nvSpPr>
        <p:spPr bwMode="auto">
          <a:xfrm>
            <a:off x="28940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4508" name="Group 60"/>
          <p:cNvGrpSpPr>
            <a:grpSpLocks/>
          </p:cNvGrpSpPr>
          <p:nvPr/>
        </p:nvGrpSpPr>
        <p:grpSpPr bwMode="auto">
          <a:xfrm>
            <a:off x="5865812" y="2895600"/>
            <a:ext cx="304800" cy="304800"/>
            <a:chOff x="2736" y="1824"/>
            <a:chExt cx="192" cy="192"/>
          </a:xfrm>
        </p:grpSpPr>
        <p:sp>
          <p:nvSpPr>
            <p:cNvPr id="104509" name="Oval 61"/>
            <p:cNvSpPr>
              <a:spLocks noChangeArrowheads="1"/>
            </p:cNvSpPr>
            <p:nvPr/>
          </p:nvSpPr>
          <p:spPr bwMode="auto">
            <a:xfrm>
              <a:off x="2832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10" name="Oval 62"/>
            <p:cNvSpPr>
              <a:spLocks noChangeArrowheads="1"/>
            </p:cNvSpPr>
            <p:nvPr/>
          </p:nvSpPr>
          <p:spPr bwMode="auto">
            <a:xfrm>
              <a:off x="2736" y="19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4511" name="Rectangle 63"/>
          <p:cNvSpPr>
            <a:spLocks noChangeArrowheads="1"/>
          </p:cNvSpPr>
          <p:nvPr/>
        </p:nvSpPr>
        <p:spPr bwMode="auto">
          <a:xfrm>
            <a:off x="74660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12" name="Oval 64"/>
          <p:cNvSpPr>
            <a:spLocks noChangeArrowheads="1"/>
          </p:cNvSpPr>
          <p:nvPr/>
        </p:nvSpPr>
        <p:spPr bwMode="auto">
          <a:xfrm>
            <a:off x="8380412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13" name="Oval 65"/>
          <p:cNvSpPr>
            <a:spLocks noChangeArrowheads="1"/>
          </p:cNvSpPr>
          <p:nvPr/>
        </p:nvSpPr>
        <p:spPr bwMode="auto">
          <a:xfrm>
            <a:off x="3808412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14" name="Oval 66"/>
          <p:cNvSpPr>
            <a:spLocks noChangeArrowheads="1"/>
          </p:cNvSpPr>
          <p:nvPr/>
        </p:nvSpPr>
        <p:spPr bwMode="auto">
          <a:xfrm>
            <a:off x="3808412" y="2133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15" name="Rectangle 67"/>
          <p:cNvSpPr>
            <a:spLocks noChangeArrowheads="1"/>
          </p:cNvSpPr>
          <p:nvPr/>
        </p:nvSpPr>
        <p:spPr bwMode="auto">
          <a:xfrm>
            <a:off x="44942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4516" name="Group 68"/>
          <p:cNvGrpSpPr>
            <a:grpSpLocks/>
          </p:cNvGrpSpPr>
          <p:nvPr/>
        </p:nvGrpSpPr>
        <p:grpSpPr bwMode="auto">
          <a:xfrm>
            <a:off x="5865812" y="2895600"/>
            <a:ext cx="304800" cy="457200"/>
            <a:chOff x="2736" y="1824"/>
            <a:chExt cx="192" cy="288"/>
          </a:xfrm>
        </p:grpSpPr>
        <p:sp>
          <p:nvSpPr>
            <p:cNvPr id="104517" name="Oval 69"/>
            <p:cNvSpPr>
              <a:spLocks noChangeArrowheads="1"/>
            </p:cNvSpPr>
            <p:nvPr/>
          </p:nvSpPr>
          <p:spPr bwMode="auto">
            <a:xfrm>
              <a:off x="2832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18" name="Oval 70"/>
            <p:cNvSpPr>
              <a:spLocks noChangeArrowheads="1"/>
            </p:cNvSpPr>
            <p:nvPr/>
          </p:nvSpPr>
          <p:spPr bwMode="auto">
            <a:xfrm>
              <a:off x="2832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19" name="Oval 71"/>
            <p:cNvSpPr>
              <a:spLocks noChangeArrowheads="1"/>
            </p:cNvSpPr>
            <p:nvPr/>
          </p:nvSpPr>
          <p:spPr bwMode="auto">
            <a:xfrm>
              <a:off x="2736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4520" name="Oval 72"/>
          <p:cNvSpPr>
            <a:spLocks noChangeArrowheads="1"/>
          </p:cNvSpPr>
          <p:nvPr/>
        </p:nvSpPr>
        <p:spPr bwMode="auto">
          <a:xfrm>
            <a:off x="8304212" y="4038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21" name="Oval 73"/>
          <p:cNvSpPr>
            <a:spLocks noChangeArrowheads="1"/>
          </p:cNvSpPr>
          <p:nvPr/>
        </p:nvSpPr>
        <p:spPr bwMode="auto">
          <a:xfrm>
            <a:off x="3808412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4522" name="Group 74"/>
          <p:cNvGrpSpPr>
            <a:grpSpLocks/>
          </p:cNvGrpSpPr>
          <p:nvPr/>
        </p:nvGrpSpPr>
        <p:grpSpPr bwMode="auto">
          <a:xfrm>
            <a:off x="6018212" y="2895600"/>
            <a:ext cx="304800" cy="304800"/>
            <a:chOff x="2832" y="1824"/>
            <a:chExt cx="192" cy="192"/>
          </a:xfrm>
        </p:grpSpPr>
        <p:sp>
          <p:nvSpPr>
            <p:cNvPr id="104523" name="Oval 75"/>
            <p:cNvSpPr>
              <a:spLocks noChangeArrowheads="1"/>
            </p:cNvSpPr>
            <p:nvPr/>
          </p:nvSpPr>
          <p:spPr bwMode="auto">
            <a:xfrm>
              <a:off x="2832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24" name="Oval 76"/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4525" name="Oval 77"/>
          <p:cNvSpPr>
            <a:spLocks noChangeArrowheads="1"/>
          </p:cNvSpPr>
          <p:nvPr/>
        </p:nvSpPr>
        <p:spPr bwMode="auto">
          <a:xfrm>
            <a:off x="8456612" y="4191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26" name="Rectangle 78"/>
          <p:cNvSpPr>
            <a:spLocks noChangeArrowheads="1"/>
          </p:cNvSpPr>
          <p:nvPr/>
        </p:nvSpPr>
        <p:spPr bwMode="auto">
          <a:xfrm>
            <a:off x="74660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27" name="Oval 79"/>
          <p:cNvSpPr>
            <a:spLocks noChangeArrowheads="1"/>
          </p:cNvSpPr>
          <p:nvPr/>
        </p:nvSpPr>
        <p:spPr bwMode="auto">
          <a:xfrm>
            <a:off x="8228012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28" name="Oval 80"/>
          <p:cNvSpPr>
            <a:spLocks noChangeArrowheads="1"/>
          </p:cNvSpPr>
          <p:nvPr/>
        </p:nvSpPr>
        <p:spPr bwMode="auto">
          <a:xfrm>
            <a:off x="3808412" y="41148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29" name="Rectangle 81"/>
          <p:cNvSpPr>
            <a:spLocks noChangeArrowheads="1"/>
          </p:cNvSpPr>
          <p:nvPr/>
        </p:nvSpPr>
        <p:spPr bwMode="auto">
          <a:xfrm>
            <a:off x="28940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30" name="Oval 82"/>
          <p:cNvSpPr>
            <a:spLocks noChangeArrowheads="1"/>
          </p:cNvSpPr>
          <p:nvPr/>
        </p:nvSpPr>
        <p:spPr bwMode="auto">
          <a:xfrm>
            <a:off x="3808412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31" name="Rectangle 83"/>
          <p:cNvSpPr>
            <a:spLocks noChangeArrowheads="1"/>
          </p:cNvSpPr>
          <p:nvPr/>
        </p:nvSpPr>
        <p:spPr bwMode="auto">
          <a:xfrm>
            <a:off x="44942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4532" name="Group 84"/>
          <p:cNvGrpSpPr>
            <a:grpSpLocks/>
          </p:cNvGrpSpPr>
          <p:nvPr/>
        </p:nvGrpSpPr>
        <p:grpSpPr bwMode="auto">
          <a:xfrm>
            <a:off x="5942012" y="2895600"/>
            <a:ext cx="381000" cy="304800"/>
            <a:chOff x="2784" y="1824"/>
            <a:chExt cx="240" cy="192"/>
          </a:xfrm>
        </p:grpSpPr>
        <p:sp>
          <p:nvSpPr>
            <p:cNvPr id="104533" name="Oval 85"/>
            <p:cNvSpPr>
              <a:spLocks noChangeArrowheads="1"/>
            </p:cNvSpPr>
            <p:nvPr/>
          </p:nvSpPr>
          <p:spPr bwMode="auto">
            <a:xfrm>
              <a:off x="2784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34" name="Oval 86"/>
            <p:cNvSpPr>
              <a:spLocks noChangeArrowheads="1"/>
            </p:cNvSpPr>
            <p:nvPr/>
          </p:nvSpPr>
          <p:spPr bwMode="auto">
            <a:xfrm>
              <a:off x="2880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35" name="Oval 87"/>
            <p:cNvSpPr>
              <a:spLocks noChangeArrowheads="1"/>
            </p:cNvSpPr>
            <p:nvPr/>
          </p:nvSpPr>
          <p:spPr bwMode="auto">
            <a:xfrm>
              <a:off x="2928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4536" name="Oval 88"/>
          <p:cNvSpPr>
            <a:spLocks noChangeArrowheads="1"/>
          </p:cNvSpPr>
          <p:nvPr/>
        </p:nvSpPr>
        <p:spPr bwMode="auto">
          <a:xfrm>
            <a:off x="3808412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37" name="Oval 89"/>
          <p:cNvSpPr>
            <a:spLocks noChangeArrowheads="1"/>
          </p:cNvSpPr>
          <p:nvPr/>
        </p:nvSpPr>
        <p:spPr bwMode="auto">
          <a:xfrm>
            <a:off x="8228012" y="2133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38" name="Rectangle 90"/>
          <p:cNvSpPr>
            <a:spLocks noChangeArrowheads="1"/>
          </p:cNvSpPr>
          <p:nvPr/>
        </p:nvSpPr>
        <p:spPr bwMode="auto">
          <a:xfrm>
            <a:off x="90662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39" name="Oval 91"/>
          <p:cNvSpPr>
            <a:spLocks noChangeArrowheads="1"/>
          </p:cNvSpPr>
          <p:nvPr/>
        </p:nvSpPr>
        <p:spPr bwMode="auto">
          <a:xfrm>
            <a:off x="8456612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04540" name="Group 92"/>
          <p:cNvGrpSpPr>
            <a:grpSpLocks/>
          </p:cNvGrpSpPr>
          <p:nvPr/>
        </p:nvGrpSpPr>
        <p:grpSpPr bwMode="auto">
          <a:xfrm>
            <a:off x="5942012" y="2895600"/>
            <a:ext cx="2667000" cy="1447800"/>
            <a:chOff x="2784" y="1824"/>
            <a:chExt cx="1680" cy="912"/>
          </a:xfrm>
        </p:grpSpPr>
        <p:sp>
          <p:nvSpPr>
            <p:cNvPr id="104541" name="Oval 93"/>
            <p:cNvSpPr>
              <a:spLocks noChangeArrowheads="1"/>
            </p:cNvSpPr>
            <p:nvPr/>
          </p:nvSpPr>
          <p:spPr bwMode="auto">
            <a:xfrm>
              <a:off x="4368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42" name="Oval 94"/>
            <p:cNvSpPr>
              <a:spLocks noChangeArrowheads="1"/>
            </p:cNvSpPr>
            <p:nvPr/>
          </p:nvSpPr>
          <p:spPr bwMode="auto">
            <a:xfrm>
              <a:off x="2784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4543" name="Oval 95"/>
            <p:cNvSpPr>
              <a:spLocks noChangeArrowheads="1"/>
            </p:cNvSpPr>
            <p:nvPr/>
          </p:nvSpPr>
          <p:spPr bwMode="auto">
            <a:xfrm>
              <a:off x="2832" y="20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04544" name="Rectangle 96"/>
          <p:cNvSpPr>
            <a:spLocks noChangeArrowheads="1"/>
          </p:cNvSpPr>
          <p:nvPr/>
        </p:nvSpPr>
        <p:spPr bwMode="auto">
          <a:xfrm>
            <a:off x="7466012" y="2971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45" name="Oval 97"/>
          <p:cNvSpPr>
            <a:spLocks noChangeArrowheads="1"/>
          </p:cNvSpPr>
          <p:nvPr/>
        </p:nvSpPr>
        <p:spPr bwMode="auto">
          <a:xfrm>
            <a:off x="8228012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4546" name="Oval 98"/>
          <p:cNvSpPr>
            <a:spLocks noChangeArrowheads="1"/>
          </p:cNvSpPr>
          <p:nvPr/>
        </p:nvSpPr>
        <p:spPr bwMode="auto">
          <a:xfrm>
            <a:off x="3808412" y="2133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2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1" grpId="0" animBg="1"/>
      <p:bldP spid="104495" grpId="0" animBg="1"/>
      <p:bldP spid="104496" grpId="0" animBg="1"/>
      <p:bldP spid="104497" grpId="0" animBg="1"/>
      <p:bldP spid="104502" grpId="0" animBg="1"/>
      <p:bldP spid="104505" grpId="0" animBg="1"/>
      <p:bldP spid="104506" grpId="0" animBg="1"/>
      <p:bldP spid="104507" grpId="0" animBg="1"/>
      <p:bldP spid="104511" grpId="0" animBg="1"/>
      <p:bldP spid="104512" grpId="0" animBg="1"/>
      <p:bldP spid="104513" grpId="0" animBg="1"/>
      <p:bldP spid="104514" grpId="0" animBg="1"/>
      <p:bldP spid="104515" grpId="0" animBg="1"/>
      <p:bldP spid="104520" grpId="0" animBg="1"/>
      <p:bldP spid="104521" grpId="0" animBg="1"/>
      <p:bldP spid="104525" grpId="0" animBg="1"/>
      <p:bldP spid="104526" grpId="0" animBg="1"/>
      <p:bldP spid="104527" grpId="0" animBg="1"/>
      <p:bldP spid="104528" grpId="0" animBg="1"/>
      <p:bldP spid="104529" grpId="0" animBg="1"/>
      <p:bldP spid="104530" grpId="0" animBg="1"/>
      <p:bldP spid="104531" grpId="0" animBg="1"/>
      <p:bldP spid="104536" grpId="0" animBg="1"/>
      <p:bldP spid="104537" grpId="0" animBg="1"/>
      <p:bldP spid="104538" grpId="0" animBg="1"/>
      <p:bldP spid="104539" grpId="0" animBg="1"/>
      <p:bldP spid="104544" grpId="0" animBg="1"/>
      <p:bldP spid="104545" grpId="0" animBg="1"/>
      <p:bldP spid="1045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A Producer-Consumer Example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In this Petri net, every place has a </a:t>
            </a:r>
            <a:r>
              <a:rPr lang="en-US" altLang="pl-PL" sz="2800" i="1" dirty="0"/>
              <a:t>capacity</a:t>
            </a:r>
            <a:r>
              <a:rPr lang="en-US" altLang="pl-PL" sz="2800" dirty="0"/>
              <a:t> and every arc has a </a:t>
            </a:r>
            <a:r>
              <a:rPr lang="en-US" altLang="pl-PL" sz="2800" i="1" dirty="0"/>
              <a:t>weight</a:t>
            </a:r>
            <a:r>
              <a:rPr lang="en-US" altLang="pl-PL" sz="2800" dirty="0"/>
              <a:t>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This allows multiple tokens to reside in a place to model more complex </a:t>
            </a:r>
            <a:r>
              <a:rPr lang="en-US" altLang="pl-PL" sz="2800" dirty="0" err="1"/>
              <a:t>behaviour</a:t>
            </a:r>
            <a:r>
              <a:rPr lang="en-US" altLang="pl-PL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6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Behavioural Properties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Tx/>
              <a:buFontTx/>
              <a:buChar char="•"/>
            </a:pPr>
            <a:r>
              <a:rPr lang="en-US" altLang="pl-PL" sz="2800" dirty="0"/>
              <a:t>Reachability 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pl-PL" sz="2400" dirty="0"/>
              <a:t> “Can we reach one particular state from another?”</a:t>
            </a:r>
          </a:p>
          <a:p>
            <a:pPr>
              <a:buClr>
                <a:schemeClr val="tx1"/>
              </a:buClr>
              <a:buSzTx/>
              <a:buFontTx/>
              <a:buChar char="•"/>
            </a:pPr>
            <a:r>
              <a:rPr lang="en-US" altLang="pl-PL" sz="2800" dirty="0"/>
              <a:t>Boundedness 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pl-PL" sz="2400" dirty="0"/>
              <a:t>“Will a storage place overflow?”</a:t>
            </a:r>
          </a:p>
          <a:p>
            <a:pPr>
              <a:buClr>
                <a:schemeClr val="tx1"/>
              </a:buClr>
              <a:buSzTx/>
              <a:buFontTx/>
              <a:buChar char="•"/>
            </a:pPr>
            <a:r>
              <a:rPr lang="en-US" altLang="pl-PL" sz="2800" dirty="0" err="1"/>
              <a:t>Liveness</a:t>
            </a:r>
            <a:endParaRPr lang="en-US" altLang="pl-PL" sz="2800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altLang="pl-PL" sz="2400" dirty="0"/>
              <a:t>“Will the system die in a particular state?”</a:t>
            </a:r>
          </a:p>
        </p:txBody>
      </p:sp>
    </p:spTree>
    <p:extLst>
      <p:ext uri="{BB962C8B-B14F-4D97-AF65-F5344CB8AC3E}">
        <p14:creationId xmlns:p14="http://schemas.microsoft.com/office/powerpoint/2010/main" val="21208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sz="4400" dirty="0"/>
              <a:t>Recalling the Vending </a:t>
            </a:r>
            <a:r>
              <a:rPr lang="en-US" altLang="pl-PL" sz="4400" dirty="0" smtClean="0"/>
              <a:t>Machine</a:t>
            </a:r>
            <a:endParaRPr lang="en-US" altLang="pl-PL" sz="4400" dirty="0"/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2589213" y="1752600"/>
            <a:ext cx="7216775" cy="4419600"/>
            <a:chOff x="662" y="1104"/>
            <a:chExt cx="4546" cy="2784"/>
          </a:xfrm>
        </p:grpSpPr>
        <p:sp>
          <p:nvSpPr>
            <p:cNvPr id="107524" name="Line 4"/>
            <p:cNvSpPr>
              <a:spLocks noChangeShapeType="1"/>
            </p:cNvSpPr>
            <p:nvPr/>
          </p:nvSpPr>
          <p:spPr bwMode="auto">
            <a:xfrm flipH="1">
              <a:off x="1056" y="12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7525" name="Text Box 5"/>
            <p:cNvSpPr txBox="1">
              <a:spLocks noChangeArrowheads="1"/>
            </p:cNvSpPr>
            <p:nvPr/>
          </p:nvSpPr>
          <p:spPr bwMode="auto">
            <a:xfrm>
              <a:off x="2064" y="1584"/>
              <a:ext cx="3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2000"/>
                <a:t>5c</a:t>
              </a:r>
              <a:endParaRPr lang="en-US" altLang="pl-PL" sz="2400"/>
            </a:p>
          </p:txBody>
        </p:sp>
        <p:grpSp>
          <p:nvGrpSpPr>
            <p:cNvPr id="107526" name="Group 6"/>
            <p:cNvGrpSpPr>
              <a:grpSpLocks/>
            </p:cNvGrpSpPr>
            <p:nvPr/>
          </p:nvGrpSpPr>
          <p:grpSpPr bwMode="auto">
            <a:xfrm>
              <a:off x="662" y="1104"/>
              <a:ext cx="4546" cy="2784"/>
              <a:chOff x="662" y="1104"/>
              <a:chExt cx="4546" cy="2784"/>
            </a:xfrm>
          </p:grpSpPr>
          <p:sp>
            <p:nvSpPr>
              <p:cNvPr id="107527" name="Oval 7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28" name="Rectangle 8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29" name="Line 9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0" name="Line 1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1" name="Oval 11"/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2" name="Oval 12"/>
              <p:cNvSpPr>
                <a:spLocks noChangeArrowheads="1"/>
              </p:cNvSpPr>
              <p:nvPr/>
            </p:nvSpPr>
            <p:spPr bwMode="auto">
              <a:xfrm>
                <a:off x="2256" y="302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3" name="Rectangle 13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4" name="Rectangle 14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5" name="Rectangle 15"/>
              <p:cNvSpPr>
                <a:spLocks noChangeArrowheads="1"/>
              </p:cNvSpPr>
              <p:nvPr/>
            </p:nvSpPr>
            <p:spPr bwMode="auto">
              <a:xfrm>
                <a:off x="3264" y="3168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6" name="Rectangle 16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7" name="Oval 17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8" name="Oval 18"/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39" name="Line 19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0" name="Line 20"/>
              <p:cNvSpPr>
                <a:spLocks noChangeShapeType="1"/>
              </p:cNvSpPr>
              <p:nvPr/>
            </p:nvSpPr>
            <p:spPr bwMode="auto">
              <a:xfrm>
                <a:off x="1680" y="2928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1" name="Line 21"/>
              <p:cNvSpPr>
                <a:spLocks noChangeShapeType="1"/>
              </p:cNvSpPr>
              <p:nvPr/>
            </p:nvSpPr>
            <p:spPr bwMode="auto">
              <a:xfrm flipV="1">
                <a:off x="2496" y="1632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2" name="Line 22"/>
              <p:cNvSpPr>
                <a:spLocks noChangeShapeType="1"/>
              </p:cNvSpPr>
              <p:nvPr/>
            </p:nvSpPr>
            <p:spPr bwMode="auto">
              <a:xfrm flipV="1">
                <a:off x="3408" y="1584"/>
                <a:ext cx="86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3" name="Rectangle 23"/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4" name="Line 24"/>
              <p:cNvSpPr>
                <a:spLocks noChangeShapeType="1"/>
              </p:cNvSpPr>
              <p:nvPr/>
            </p:nvSpPr>
            <p:spPr bwMode="auto">
              <a:xfrm>
                <a:off x="2400" y="19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5" name="Line 25"/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6" name="Line 26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7" name="Line 27"/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91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8" name="Line 28"/>
              <p:cNvSpPr>
                <a:spLocks noChangeShapeType="1"/>
              </p:cNvSpPr>
              <p:nvPr/>
            </p:nvSpPr>
            <p:spPr bwMode="auto">
              <a:xfrm>
                <a:off x="2496" y="3168"/>
                <a:ext cx="76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49" name="Line 29"/>
              <p:cNvSpPr>
                <a:spLocks noChangeShapeType="1"/>
              </p:cNvSpPr>
              <p:nvPr/>
            </p:nvSpPr>
            <p:spPr bwMode="auto">
              <a:xfrm>
                <a:off x="3408" y="326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0" name="Rectangle 30"/>
              <p:cNvSpPr>
                <a:spLocks noChangeArrowheads="1"/>
              </p:cNvSpPr>
              <p:nvPr/>
            </p:nvSpPr>
            <p:spPr bwMode="auto">
              <a:xfrm>
                <a:off x="4416" y="2352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1" name="Line 31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2" name="Line 32"/>
              <p:cNvSpPr>
                <a:spLocks noChangeShapeType="1"/>
              </p:cNvSpPr>
              <p:nvPr/>
            </p:nvSpPr>
            <p:spPr bwMode="auto">
              <a:xfrm flipH="1">
                <a:off x="4464" y="2544"/>
                <a:ext cx="4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3" name="Rectangle 33"/>
              <p:cNvSpPr>
                <a:spLocks noChangeArrowheads="1"/>
              </p:cNvSpPr>
              <p:nvPr/>
            </p:nvSpPr>
            <p:spPr bwMode="auto">
              <a:xfrm>
                <a:off x="2208" y="3696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4" name="Rectangle 3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14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5" name="Line 35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6" name="Line 36"/>
              <p:cNvSpPr>
                <a:spLocks noChangeShapeType="1"/>
              </p:cNvSpPr>
              <p:nvPr/>
            </p:nvSpPr>
            <p:spPr bwMode="auto">
              <a:xfrm flipH="1">
                <a:off x="2352" y="3792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7" name="Line 37"/>
              <p:cNvSpPr>
                <a:spLocks noChangeShapeType="1"/>
              </p:cNvSpPr>
              <p:nvPr/>
            </p:nvSpPr>
            <p:spPr bwMode="auto">
              <a:xfrm flipH="1">
                <a:off x="1056" y="37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8" name="Line 38"/>
              <p:cNvSpPr>
                <a:spLocks noChangeShapeType="1"/>
              </p:cNvSpPr>
              <p:nvPr/>
            </p:nvSpPr>
            <p:spPr bwMode="auto">
              <a:xfrm flipV="1">
                <a:off x="1056" y="268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59" name="Line 39"/>
              <p:cNvSpPr>
                <a:spLocks noChangeShapeType="1"/>
              </p:cNvSpPr>
              <p:nvPr/>
            </p:nvSpPr>
            <p:spPr bwMode="auto">
              <a:xfrm flipV="1">
                <a:off x="4416" y="12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60" name="Line 40"/>
              <p:cNvSpPr>
                <a:spLocks noChangeShapeType="1"/>
              </p:cNvSpPr>
              <p:nvPr/>
            </p:nvSpPr>
            <p:spPr bwMode="auto">
              <a:xfrm flipH="1">
                <a:off x="2304" y="1200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61" name="Line 41"/>
              <p:cNvSpPr>
                <a:spLocks noChangeShapeType="1"/>
              </p:cNvSpPr>
              <p:nvPr/>
            </p:nvSpPr>
            <p:spPr bwMode="auto">
              <a:xfrm>
                <a:off x="1056" y="120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562" name="Text Box 42"/>
              <p:cNvSpPr txBox="1">
                <a:spLocks noChangeArrowheads="1"/>
              </p:cNvSpPr>
              <p:nvPr/>
            </p:nvSpPr>
            <p:spPr bwMode="auto">
              <a:xfrm>
                <a:off x="1680" y="1248"/>
                <a:ext cx="111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pl-PL"/>
                  <a:t>Take 15c bar</a:t>
                </a:r>
              </a:p>
            </p:txBody>
          </p:sp>
          <p:sp>
            <p:nvSpPr>
              <p:cNvPr id="107563" name="Text Box 43"/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8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Deposit 5c</a:t>
                </a:r>
                <a:endParaRPr lang="en-US" altLang="pl-PL" sz="2400"/>
              </a:p>
            </p:txBody>
          </p:sp>
          <p:sp>
            <p:nvSpPr>
              <p:cNvPr id="107564" name="Text Box 44"/>
              <p:cNvSpPr txBox="1">
                <a:spLocks noChangeArrowheads="1"/>
              </p:cNvSpPr>
              <p:nvPr/>
            </p:nvSpPr>
            <p:spPr bwMode="auto">
              <a:xfrm>
                <a:off x="662" y="2409"/>
                <a:ext cx="31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2000"/>
                  <a:t>0c</a:t>
                </a:r>
                <a:endParaRPr lang="en-US" altLang="pl-PL" sz="2400"/>
              </a:p>
            </p:txBody>
          </p:sp>
          <p:sp>
            <p:nvSpPr>
              <p:cNvPr id="107565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024"/>
                <a:ext cx="9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Deposit 10c</a:t>
                </a:r>
                <a:endParaRPr lang="en-US" altLang="pl-PL" sz="2400"/>
              </a:p>
            </p:txBody>
          </p:sp>
          <p:sp>
            <p:nvSpPr>
              <p:cNvPr id="107566" name="Text Box 46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624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pl-PL"/>
                  <a:t>Deposit</a:t>
                </a:r>
                <a:br>
                  <a:rPr lang="en-US" altLang="pl-PL"/>
                </a:br>
                <a:r>
                  <a:rPr lang="en-US" altLang="pl-PL"/>
                  <a:t>        5c</a:t>
                </a:r>
                <a:endParaRPr lang="en-US" altLang="pl-PL" sz="2400"/>
              </a:p>
            </p:txBody>
          </p:sp>
          <p:sp>
            <p:nvSpPr>
              <p:cNvPr id="107567" name="Text Box 47"/>
              <p:cNvSpPr txBox="1">
                <a:spLocks noChangeArrowheads="1"/>
              </p:cNvSpPr>
              <p:nvPr/>
            </p:nvSpPr>
            <p:spPr bwMode="auto">
              <a:xfrm>
                <a:off x="2102" y="3177"/>
                <a:ext cx="4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2000"/>
                  <a:t>10c</a:t>
                </a:r>
              </a:p>
            </p:txBody>
          </p:sp>
          <p:sp>
            <p:nvSpPr>
              <p:cNvPr id="107568" name="Text Box 48"/>
              <p:cNvSpPr txBox="1">
                <a:spLocks noChangeArrowheads="1"/>
              </p:cNvSpPr>
              <p:nvPr/>
            </p:nvSpPr>
            <p:spPr bwMode="auto">
              <a:xfrm>
                <a:off x="2928" y="1344"/>
                <a:ext cx="9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Deposit 10c</a:t>
                </a:r>
                <a:endParaRPr lang="en-US" altLang="pl-PL" sz="2400"/>
              </a:p>
            </p:txBody>
          </p:sp>
          <p:sp>
            <p:nvSpPr>
              <p:cNvPr id="107569" name="Text Box 49"/>
              <p:cNvSpPr txBox="1">
                <a:spLocks noChangeArrowheads="1"/>
              </p:cNvSpPr>
              <p:nvPr/>
            </p:nvSpPr>
            <p:spPr bwMode="auto">
              <a:xfrm>
                <a:off x="3398" y="2376"/>
                <a:ext cx="648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Deposit</a:t>
                </a:r>
              </a:p>
              <a:p>
                <a:r>
                  <a:rPr lang="en-US" altLang="pl-PL"/>
                  <a:t>5c</a:t>
                </a:r>
                <a:endParaRPr lang="en-US" altLang="pl-PL" sz="2400"/>
              </a:p>
            </p:txBody>
          </p:sp>
          <p:sp>
            <p:nvSpPr>
              <p:cNvPr id="107570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312"/>
                <a:ext cx="9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Deposit 10c</a:t>
                </a:r>
                <a:endParaRPr lang="en-US" altLang="pl-PL" sz="2400"/>
              </a:p>
            </p:txBody>
          </p:sp>
          <p:sp>
            <p:nvSpPr>
              <p:cNvPr id="107571" name="Text Box 51"/>
              <p:cNvSpPr txBox="1">
                <a:spLocks noChangeArrowheads="1"/>
              </p:cNvSpPr>
              <p:nvPr/>
            </p:nvSpPr>
            <p:spPr bwMode="auto">
              <a:xfrm>
                <a:off x="4550" y="3129"/>
                <a:ext cx="4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2000"/>
                  <a:t>20c</a:t>
                </a:r>
              </a:p>
            </p:txBody>
          </p:sp>
          <p:sp>
            <p:nvSpPr>
              <p:cNvPr id="107572" name="Text Box 52"/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648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Deposit</a:t>
                </a:r>
              </a:p>
              <a:p>
                <a:r>
                  <a:rPr lang="en-US" altLang="pl-PL"/>
                  <a:t>5c</a:t>
                </a:r>
              </a:p>
            </p:txBody>
          </p:sp>
          <p:sp>
            <p:nvSpPr>
              <p:cNvPr id="107573" name="Text Box 53"/>
              <p:cNvSpPr txBox="1">
                <a:spLocks noChangeArrowheads="1"/>
              </p:cNvSpPr>
              <p:nvPr/>
            </p:nvSpPr>
            <p:spPr bwMode="auto">
              <a:xfrm>
                <a:off x="4502" y="1449"/>
                <a:ext cx="4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2000"/>
                  <a:t>15c</a:t>
                </a:r>
              </a:p>
            </p:txBody>
          </p:sp>
          <p:sp>
            <p:nvSpPr>
              <p:cNvPr id="107574" name="Text Box 54"/>
              <p:cNvSpPr txBox="1">
                <a:spLocks noChangeArrowheads="1"/>
              </p:cNvSpPr>
              <p:nvPr/>
            </p:nvSpPr>
            <p:spPr bwMode="auto">
              <a:xfrm>
                <a:off x="1584" y="3504"/>
                <a:ext cx="10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Take 20c bar</a:t>
                </a:r>
                <a:endParaRPr lang="en-US" altLang="pl-PL" sz="2400"/>
              </a:p>
            </p:txBody>
          </p:sp>
        </p:grpSp>
      </p:grpSp>
      <p:sp>
        <p:nvSpPr>
          <p:cNvPr id="107575" name="Oval 55"/>
          <p:cNvSpPr>
            <a:spLocks noChangeArrowheads="1"/>
          </p:cNvSpPr>
          <p:nvPr/>
        </p:nvSpPr>
        <p:spPr bwMode="auto">
          <a:xfrm>
            <a:off x="3046412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76" name="Oval 56"/>
          <p:cNvSpPr>
            <a:spLocks noChangeArrowheads="1"/>
          </p:cNvSpPr>
          <p:nvPr/>
        </p:nvSpPr>
        <p:spPr bwMode="auto">
          <a:xfrm>
            <a:off x="5256212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77" name="Oval 57"/>
          <p:cNvSpPr>
            <a:spLocks noChangeArrowheads="1"/>
          </p:cNvSpPr>
          <p:nvPr/>
        </p:nvSpPr>
        <p:spPr bwMode="auto">
          <a:xfrm>
            <a:off x="5256212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78" name="Oval 58"/>
          <p:cNvSpPr>
            <a:spLocks noChangeArrowheads="1"/>
          </p:cNvSpPr>
          <p:nvPr/>
        </p:nvSpPr>
        <p:spPr bwMode="auto">
          <a:xfrm>
            <a:off x="8456612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79" name="Oval 59"/>
          <p:cNvSpPr>
            <a:spLocks noChangeArrowheads="1"/>
          </p:cNvSpPr>
          <p:nvPr/>
        </p:nvSpPr>
        <p:spPr bwMode="auto">
          <a:xfrm>
            <a:off x="8532812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80" name="Oval 60"/>
          <p:cNvSpPr>
            <a:spLocks noChangeArrowheads="1"/>
          </p:cNvSpPr>
          <p:nvPr/>
        </p:nvSpPr>
        <p:spPr bwMode="auto">
          <a:xfrm>
            <a:off x="3046412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81" name="Rectangle 61"/>
          <p:cNvSpPr>
            <a:spLocks noChangeArrowheads="1"/>
          </p:cNvSpPr>
          <p:nvPr/>
        </p:nvSpPr>
        <p:spPr bwMode="auto">
          <a:xfrm>
            <a:off x="3960812" y="32004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82" name="Rectangle 62"/>
          <p:cNvSpPr>
            <a:spLocks noChangeArrowheads="1"/>
          </p:cNvSpPr>
          <p:nvPr/>
        </p:nvSpPr>
        <p:spPr bwMode="auto">
          <a:xfrm>
            <a:off x="5256212" y="37338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83" name="Rectangle 63"/>
          <p:cNvSpPr>
            <a:spLocks noChangeArrowheads="1"/>
          </p:cNvSpPr>
          <p:nvPr/>
        </p:nvSpPr>
        <p:spPr bwMode="auto">
          <a:xfrm>
            <a:off x="6704012" y="37338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84" name="Rectangle 64"/>
          <p:cNvSpPr>
            <a:spLocks noChangeArrowheads="1"/>
          </p:cNvSpPr>
          <p:nvPr/>
        </p:nvSpPr>
        <p:spPr bwMode="auto">
          <a:xfrm>
            <a:off x="8532812" y="37338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7585" name="Rectangle 65"/>
          <p:cNvSpPr>
            <a:spLocks noChangeArrowheads="1"/>
          </p:cNvSpPr>
          <p:nvPr/>
        </p:nvSpPr>
        <p:spPr bwMode="auto">
          <a:xfrm>
            <a:off x="5027612" y="5867400"/>
            <a:ext cx="228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2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7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7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07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7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75" grpId="0" animBg="1"/>
      <p:bldP spid="107576" grpId="0" animBg="1"/>
      <p:bldP spid="107577" grpId="0" animBg="1"/>
      <p:bldP spid="107578" grpId="0" animBg="1"/>
      <p:bldP spid="107579" grpId="0" animBg="1"/>
      <p:bldP spid="107580" grpId="0" animBg="1"/>
      <p:bldP spid="107581" grpId="0" animBg="1"/>
      <p:bldP spid="107582" grpId="0" animBg="1"/>
      <p:bldP spid="107583" grpId="0" animBg="1"/>
      <p:bldP spid="107584" grpId="0" animBg="1"/>
      <p:bldP spid="10758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dirty="0"/>
              <a:t>A </a:t>
            </a:r>
            <a:r>
              <a:rPr lang="en-US" altLang="pl-PL" i="1" dirty="0"/>
              <a:t>marking </a:t>
            </a:r>
            <a:r>
              <a:rPr lang="en-US" altLang="pl-PL" dirty="0"/>
              <a:t>is a state ...</a:t>
            </a:r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2665412" y="3886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656012" y="4495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 flipV="1">
            <a:off x="3046412" y="3352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3046412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4799012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4799012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3656012" y="32004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6399212" y="24384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6399212" y="50292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6399212" y="3733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1" name="Oval 13"/>
          <p:cNvSpPr>
            <a:spLocks noChangeArrowheads="1"/>
          </p:cNvSpPr>
          <p:nvPr/>
        </p:nvSpPr>
        <p:spPr bwMode="auto">
          <a:xfrm>
            <a:off x="8075612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2" name="Oval 14"/>
          <p:cNvSpPr>
            <a:spLocks noChangeArrowheads="1"/>
          </p:cNvSpPr>
          <p:nvPr/>
        </p:nvSpPr>
        <p:spPr bwMode="auto">
          <a:xfrm>
            <a:off x="7999412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 flipV="1">
            <a:off x="3884612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3884612" y="4648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 flipV="1">
            <a:off x="5180012" y="25908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 flipV="1">
            <a:off x="6627812" y="251460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4951412" y="3733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5027612" y="31242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>
            <a:off x="5027612" y="4038600"/>
            <a:ext cx="15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 flipV="1">
            <a:off x="5180012" y="3886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1" name="Line 23"/>
          <p:cNvSpPr>
            <a:spLocks noChangeShapeType="1"/>
          </p:cNvSpPr>
          <p:nvPr/>
        </p:nvSpPr>
        <p:spPr bwMode="auto">
          <a:xfrm flipV="1">
            <a:off x="6627812" y="2743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2" name="Line 24"/>
          <p:cNvSpPr>
            <a:spLocks noChangeShapeType="1"/>
          </p:cNvSpPr>
          <p:nvPr/>
        </p:nvSpPr>
        <p:spPr bwMode="auto">
          <a:xfrm>
            <a:off x="5180012" y="50292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3" name="Line 25"/>
          <p:cNvSpPr>
            <a:spLocks noChangeShapeType="1"/>
          </p:cNvSpPr>
          <p:nvPr/>
        </p:nvSpPr>
        <p:spPr bwMode="auto">
          <a:xfrm>
            <a:off x="6627812" y="5181600"/>
            <a:ext cx="1447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4" name="Rectangle 26"/>
          <p:cNvSpPr>
            <a:spLocks noChangeArrowheads="1"/>
          </p:cNvSpPr>
          <p:nvPr/>
        </p:nvSpPr>
        <p:spPr bwMode="auto">
          <a:xfrm>
            <a:off x="8228012" y="37338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8228012" y="27432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6" name="Line 28"/>
          <p:cNvSpPr>
            <a:spLocks noChangeShapeType="1"/>
          </p:cNvSpPr>
          <p:nvPr/>
        </p:nvSpPr>
        <p:spPr bwMode="auto">
          <a:xfrm flipH="1">
            <a:off x="8304212" y="40386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4722812" y="58674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4646612" y="1752600"/>
            <a:ext cx="228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8304212" y="54102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00" name="Line 32"/>
          <p:cNvSpPr>
            <a:spLocks noChangeShapeType="1"/>
          </p:cNvSpPr>
          <p:nvPr/>
        </p:nvSpPr>
        <p:spPr bwMode="auto">
          <a:xfrm flipH="1">
            <a:off x="4951412" y="6019800"/>
            <a:ext cx="3352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01" name="Line 33"/>
          <p:cNvSpPr>
            <a:spLocks noChangeShapeType="1"/>
          </p:cNvSpPr>
          <p:nvPr/>
        </p:nvSpPr>
        <p:spPr bwMode="auto">
          <a:xfrm flipH="1">
            <a:off x="2894012" y="6019800"/>
            <a:ext cx="1828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02" name="Line 34"/>
          <p:cNvSpPr>
            <a:spLocks noChangeShapeType="1"/>
          </p:cNvSpPr>
          <p:nvPr/>
        </p:nvSpPr>
        <p:spPr bwMode="auto">
          <a:xfrm flipV="1">
            <a:off x="2894012" y="4267200"/>
            <a:ext cx="1588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 flipV="1">
            <a:off x="8228012" y="19050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04" name="Line 36"/>
          <p:cNvSpPr>
            <a:spLocks noChangeShapeType="1"/>
          </p:cNvSpPr>
          <p:nvPr/>
        </p:nvSpPr>
        <p:spPr bwMode="auto">
          <a:xfrm flipH="1">
            <a:off x="4875212" y="1905000"/>
            <a:ext cx="3352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05" name="Line 37"/>
          <p:cNvSpPr>
            <a:spLocks noChangeShapeType="1"/>
          </p:cNvSpPr>
          <p:nvPr/>
        </p:nvSpPr>
        <p:spPr bwMode="auto">
          <a:xfrm flipH="1">
            <a:off x="2894012" y="1905000"/>
            <a:ext cx="1752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>
            <a:off x="2894012" y="1905000"/>
            <a:ext cx="1588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07" name="Text Box 39"/>
          <p:cNvSpPr txBox="1">
            <a:spLocks noChangeArrowheads="1"/>
          </p:cNvSpPr>
          <p:nvPr/>
        </p:nvSpPr>
        <p:spPr bwMode="auto">
          <a:xfrm>
            <a:off x="4570412" y="1981201"/>
            <a:ext cx="38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pl-PL"/>
              <a:t>t8</a:t>
            </a:r>
            <a:endParaRPr lang="en-US" altLang="pl-PL" sz="2400"/>
          </a:p>
        </p:txBody>
      </p:sp>
      <p:sp>
        <p:nvSpPr>
          <p:cNvPr id="109608" name="Text Box 40"/>
          <p:cNvSpPr txBox="1">
            <a:spLocks noChangeArrowheads="1"/>
          </p:cNvSpPr>
          <p:nvPr/>
        </p:nvSpPr>
        <p:spPr bwMode="auto">
          <a:xfrm>
            <a:off x="3579812" y="2819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  <a:endParaRPr lang="en-US" altLang="pl-PL" sz="2400"/>
          </a:p>
        </p:txBody>
      </p:sp>
      <p:sp>
        <p:nvSpPr>
          <p:cNvPr id="109609" name="Text Box 41"/>
          <p:cNvSpPr txBox="1">
            <a:spLocks noChangeArrowheads="1"/>
          </p:cNvSpPr>
          <p:nvPr/>
        </p:nvSpPr>
        <p:spPr bwMode="auto">
          <a:xfrm>
            <a:off x="2436813" y="3505200"/>
            <a:ext cx="5020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000"/>
              <a:t>p1</a:t>
            </a:r>
            <a:endParaRPr lang="en-US" altLang="pl-PL" sz="2400"/>
          </a:p>
        </p:txBody>
      </p:sp>
      <p:sp>
        <p:nvSpPr>
          <p:cNvPr id="109610" name="Text Box 42"/>
          <p:cNvSpPr txBox="1">
            <a:spLocks noChangeArrowheads="1"/>
          </p:cNvSpPr>
          <p:nvPr/>
        </p:nvSpPr>
        <p:spPr bwMode="auto">
          <a:xfrm>
            <a:off x="3579812" y="4800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  <a:endParaRPr lang="en-US" altLang="pl-PL" sz="2400"/>
          </a:p>
        </p:txBody>
      </p:sp>
      <p:sp>
        <p:nvSpPr>
          <p:cNvPr id="109611" name="Text Box 43"/>
          <p:cNvSpPr txBox="1">
            <a:spLocks noChangeArrowheads="1"/>
          </p:cNvSpPr>
          <p:nvPr/>
        </p:nvSpPr>
        <p:spPr bwMode="auto">
          <a:xfrm>
            <a:off x="4494212" y="2538413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p2</a:t>
            </a:r>
            <a:endParaRPr lang="en-US" altLang="pl-PL" sz="2400"/>
          </a:p>
        </p:txBody>
      </p:sp>
      <p:sp>
        <p:nvSpPr>
          <p:cNvPr id="109612" name="Text Box 44"/>
          <p:cNvSpPr txBox="1">
            <a:spLocks noChangeArrowheads="1"/>
          </p:cNvSpPr>
          <p:nvPr/>
        </p:nvSpPr>
        <p:spPr bwMode="auto">
          <a:xfrm>
            <a:off x="4570412" y="3657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pl-PL"/>
              <a:t>t3</a:t>
            </a:r>
            <a:endParaRPr lang="en-US" altLang="pl-PL" sz="2400"/>
          </a:p>
        </p:txBody>
      </p: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4570412" y="50292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p3</a:t>
            </a:r>
            <a:endParaRPr lang="en-US" altLang="pl-PL" sz="2400"/>
          </a:p>
        </p:txBody>
      </p:sp>
      <p:sp>
        <p:nvSpPr>
          <p:cNvPr id="109614" name="Text Box 46"/>
          <p:cNvSpPr txBox="1">
            <a:spLocks noChangeArrowheads="1"/>
          </p:cNvSpPr>
          <p:nvPr/>
        </p:nvSpPr>
        <p:spPr bwMode="auto">
          <a:xfrm>
            <a:off x="6170612" y="2133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t4</a:t>
            </a:r>
            <a:endParaRPr lang="en-US" altLang="pl-PL" sz="2400"/>
          </a:p>
        </p:txBody>
      </p:sp>
      <p:sp>
        <p:nvSpPr>
          <p:cNvPr id="109615" name="Text Box 47"/>
          <p:cNvSpPr txBox="1">
            <a:spLocks noChangeArrowheads="1"/>
          </p:cNvSpPr>
          <p:nvPr/>
        </p:nvSpPr>
        <p:spPr bwMode="auto">
          <a:xfrm>
            <a:off x="6611937" y="37719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t5</a:t>
            </a:r>
            <a:endParaRPr lang="en-US" altLang="pl-PL" sz="2400"/>
          </a:p>
        </p:txBody>
      </p:sp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6399212" y="46482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t6</a:t>
            </a:r>
            <a:endParaRPr lang="en-US" altLang="pl-PL" sz="2400"/>
          </a:p>
        </p:txBody>
      </p: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847012" y="47244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p5</a:t>
            </a:r>
            <a:endParaRPr lang="en-US" altLang="pl-PL" sz="2400"/>
          </a:p>
        </p:txBody>
      </p:sp>
      <p:sp>
        <p:nvSpPr>
          <p:cNvPr id="109618" name="Text Box 50"/>
          <p:cNvSpPr txBox="1">
            <a:spLocks noChangeArrowheads="1"/>
          </p:cNvSpPr>
          <p:nvPr/>
        </p:nvSpPr>
        <p:spPr bwMode="auto">
          <a:xfrm>
            <a:off x="7923212" y="3657601"/>
            <a:ext cx="361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pl-PL"/>
              <a:t>t7</a:t>
            </a:r>
          </a:p>
        </p:txBody>
      </p:sp>
      <p:sp>
        <p:nvSpPr>
          <p:cNvPr id="109619" name="Text Box 51"/>
          <p:cNvSpPr txBox="1">
            <a:spLocks noChangeArrowheads="1"/>
          </p:cNvSpPr>
          <p:nvPr/>
        </p:nvSpPr>
        <p:spPr bwMode="auto">
          <a:xfrm>
            <a:off x="7847012" y="20574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p4</a:t>
            </a:r>
            <a:endParaRPr lang="en-US" altLang="pl-PL" sz="2400"/>
          </a:p>
        </p:txBody>
      </p:sp>
      <p:sp>
        <p:nvSpPr>
          <p:cNvPr id="109620" name="Text Box 52"/>
          <p:cNvSpPr txBox="1">
            <a:spLocks noChangeArrowheads="1"/>
          </p:cNvSpPr>
          <p:nvPr/>
        </p:nvSpPr>
        <p:spPr bwMode="auto">
          <a:xfrm>
            <a:off x="4951412" y="61722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t9</a:t>
            </a:r>
            <a:endParaRPr lang="en-US" altLang="pl-PL" sz="2400"/>
          </a:p>
        </p:txBody>
      </p:sp>
      <p:sp>
        <p:nvSpPr>
          <p:cNvPr id="109621" name="Oval 53"/>
          <p:cNvSpPr>
            <a:spLocks noChangeArrowheads="1"/>
          </p:cNvSpPr>
          <p:nvPr/>
        </p:nvSpPr>
        <p:spPr bwMode="auto">
          <a:xfrm>
            <a:off x="2741612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22" name="Oval 54"/>
          <p:cNvSpPr>
            <a:spLocks noChangeArrowheads="1"/>
          </p:cNvSpPr>
          <p:nvPr/>
        </p:nvSpPr>
        <p:spPr bwMode="auto">
          <a:xfrm>
            <a:off x="4951412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23" name="Oval 55"/>
          <p:cNvSpPr>
            <a:spLocks noChangeArrowheads="1"/>
          </p:cNvSpPr>
          <p:nvPr/>
        </p:nvSpPr>
        <p:spPr bwMode="auto">
          <a:xfrm>
            <a:off x="4951412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24" name="Oval 56"/>
          <p:cNvSpPr>
            <a:spLocks noChangeArrowheads="1"/>
          </p:cNvSpPr>
          <p:nvPr/>
        </p:nvSpPr>
        <p:spPr bwMode="auto">
          <a:xfrm>
            <a:off x="8151812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25" name="Oval 57"/>
          <p:cNvSpPr>
            <a:spLocks noChangeArrowheads="1"/>
          </p:cNvSpPr>
          <p:nvPr/>
        </p:nvSpPr>
        <p:spPr bwMode="auto">
          <a:xfrm>
            <a:off x="8228012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26" name="Oval 58"/>
          <p:cNvSpPr>
            <a:spLocks noChangeArrowheads="1"/>
          </p:cNvSpPr>
          <p:nvPr/>
        </p:nvSpPr>
        <p:spPr bwMode="auto">
          <a:xfrm>
            <a:off x="2741612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09627" name="Text Box 59"/>
          <p:cNvSpPr txBox="1">
            <a:spLocks noChangeArrowheads="1"/>
          </p:cNvSpPr>
          <p:nvPr/>
        </p:nvSpPr>
        <p:spPr bwMode="auto">
          <a:xfrm>
            <a:off x="8532813" y="2057400"/>
            <a:ext cx="2044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000"/>
              <a:t>M0 = (1,0,0,0,0)</a:t>
            </a:r>
          </a:p>
        </p:txBody>
      </p:sp>
      <p:sp>
        <p:nvSpPr>
          <p:cNvPr id="109628" name="Text Box 60"/>
          <p:cNvSpPr txBox="1">
            <a:spLocks noChangeArrowheads="1"/>
          </p:cNvSpPr>
          <p:nvPr/>
        </p:nvSpPr>
        <p:spPr bwMode="auto">
          <a:xfrm>
            <a:off x="8532813" y="2438400"/>
            <a:ext cx="2044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000"/>
              <a:t>M1 = (0,1,0,0,0)</a:t>
            </a:r>
          </a:p>
        </p:txBody>
      </p:sp>
      <p:sp>
        <p:nvSpPr>
          <p:cNvPr id="109629" name="Text Box 61"/>
          <p:cNvSpPr txBox="1">
            <a:spLocks noChangeArrowheads="1"/>
          </p:cNvSpPr>
          <p:nvPr/>
        </p:nvSpPr>
        <p:spPr bwMode="auto">
          <a:xfrm>
            <a:off x="8532813" y="2819400"/>
            <a:ext cx="2044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000"/>
              <a:t>M2 = (0,0,1,0,0)</a:t>
            </a:r>
          </a:p>
        </p:txBody>
      </p:sp>
      <p:sp>
        <p:nvSpPr>
          <p:cNvPr id="109630" name="Text Box 62"/>
          <p:cNvSpPr txBox="1">
            <a:spLocks noChangeArrowheads="1"/>
          </p:cNvSpPr>
          <p:nvPr/>
        </p:nvSpPr>
        <p:spPr bwMode="auto">
          <a:xfrm>
            <a:off x="8532813" y="3200400"/>
            <a:ext cx="2044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000"/>
              <a:t>M3 = (0,0,0,1,0)</a:t>
            </a:r>
          </a:p>
        </p:txBody>
      </p:sp>
      <p:sp>
        <p:nvSpPr>
          <p:cNvPr id="109631" name="Text Box 63"/>
          <p:cNvSpPr txBox="1">
            <a:spLocks noChangeArrowheads="1"/>
          </p:cNvSpPr>
          <p:nvPr/>
        </p:nvSpPr>
        <p:spPr bwMode="auto">
          <a:xfrm>
            <a:off x="8532813" y="3581400"/>
            <a:ext cx="2044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000"/>
              <a:t>M4 = (0,0,0,0,1)</a:t>
            </a:r>
          </a:p>
        </p:txBody>
      </p:sp>
      <p:sp>
        <p:nvSpPr>
          <p:cNvPr id="109632" name="Text Box 64"/>
          <p:cNvSpPr txBox="1">
            <a:spLocks noChangeArrowheads="1"/>
          </p:cNvSpPr>
          <p:nvPr/>
        </p:nvSpPr>
        <p:spPr bwMode="auto">
          <a:xfrm>
            <a:off x="8456613" y="4419600"/>
            <a:ext cx="21226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Initial marking:M0</a:t>
            </a:r>
          </a:p>
        </p:txBody>
      </p:sp>
    </p:spTree>
    <p:extLst>
      <p:ext uri="{BB962C8B-B14F-4D97-AF65-F5344CB8AC3E}">
        <p14:creationId xmlns:p14="http://schemas.microsoft.com/office/powerpoint/2010/main" val="42306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9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9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9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9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9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9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9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9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09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21" grpId="0" animBg="1"/>
      <p:bldP spid="109622" grpId="0" animBg="1"/>
      <p:bldP spid="109623" grpId="0" animBg="1"/>
      <p:bldP spid="109624" grpId="0" animBg="1"/>
      <p:bldP spid="109625" grpId="0" animBg="1"/>
      <p:bldP spid="109626" grpId="0" animBg="1"/>
      <p:bldP spid="109627" grpId="0" autoUpdateAnimBg="0"/>
      <p:bldP spid="109628" grpId="0" autoUpdateAnimBg="0"/>
      <p:bldP spid="109629" grpId="0" autoUpdateAnimBg="0"/>
      <p:bldP spid="109630" grpId="0" autoUpdateAnimBg="0"/>
      <p:bldP spid="109631" grpId="0" autoUpdateAnimBg="0"/>
      <p:bldP spid="1096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3951" y="862013"/>
            <a:ext cx="8162925" cy="762000"/>
          </a:xfrm>
        </p:spPr>
        <p:txBody>
          <a:bodyPr/>
          <a:lstStyle/>
          <a:p>
            <a:r>
              <a:rPr lang="en-US" altLang="pl-PL"/>
              <a:t>History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l-PL" sz="2000" b="1"/>
              <a:t>1962</a:t>
            </a:r>
            <a:r>
              <a:rPr lang="en-US" altLang="pl-PL" sz="2000"/>
              <a:t>: C.A. Petri’s dissertation (U. Darmstadt, W. Germany)</a:t>
            </a:r>
          </a:p>
          <a:p>
            <a:r>
              <a:rPr lang="en-US" altLang="pl-PL" sz="2000" b="1"/>
              <a:t>1970</a:t>
            </a:r>
            <a:r>
              <a:rPr lang="en-US" altLang="pl-PL" sz="2000"/>
              <a:t>: Project MAC Conf. on Concurrent Systems and Parallel Computation (MIT, USA)</a:t>
            </a:r>
          </a:p>
          <a:p>
            <a:r>
              <a:rPr lang="en-US" altLang="pl-PL" sz="2000" b="1"/>
              <a:t>1975</a:t>
            </a:r>
            <a:r>
              <a:rPr lang="en-US" altLang="pl-PL" sz="2000"/>
              <a:t>: Conf. on Petri Nets and related Methods (MIT, USA)</a:t>
            </a:r>
          </a:p>
          <a:p>
            <a:r>
              <a:rPr lang="en-US" altLang="pl-PL" sz="2000" b="1"/>
              <a:t>1979</a:t>
            </a:r>
            <a:r>
              <a:rPr lang="en-US" altLang="pl-PL" sz="2000"/>
              <a:t>: Course on General Net Theory of Processes and Systems (Hamburg, W. Germany)</a:t>
            </a:r>
          </a:p>
          <a:p>
            <a:r>
              <a:rPr lang="en-US" altLang="pl-PL" sz="2000" b="1"/>
              <a:t>1980</a:t>
            </a:r>
            <a:r>
              <a:rPr lang="en-US" altLang="pl-PL" sz="2000"/>
              <a:t>: First European Workshop on Applications and Theory of Petri Nets (Strasbourg, France)</a:t>
            </a:r>
          </a:p>
          <a:p>
            <a:r>
              <a:rPr lang="en-US" altLang="pl-PL" sz="2000" b="1"/>
              <a:t>1985</a:t>
            </a:r>
            <a:r>
              <a:rPr lang="en-US" altLang="pl-PL" sz="2000"/>
              <a:t>: First International Workshop on Timed Petri Nets (Torino, Italy)</a:t>
            </a:r>
          </a:p>
          <a:p>
            <a:endParaRPr lang="en-US" altLang="pl-PL" sz="2000"/>
          </a:p>
        </p:txBody>
      </p:sp>
    </p:spTree>
    <p:extLst>
      <p:ext uri="{BB962C8B-B14F-4D97-AF65-F5344CB8AC3E}">
        <p14:creationId xmlns:p14="http://schemas.microsoft.com/office/powerpoint/2010/main" val="23040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Reachability</a:t>
            </a:r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2436812" y="1600200"/>
            <a:ext cx="8142288" cy="3886200"/>
            <a:chOff x="576" y="1008"/>
            <a:chExt cx="5129" cy="2448"/>
          </a:xfrm>
        </p:grpSpPr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720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597" name="Rectangle 5"/>
            <p:cNvSpPr>
              <a:spLocks noChangeArrowheads="1"/>
            </p:cNvSpPr>
            <p:nvPr/>
          </p:nvSpPr>
          <p:spPr bwMode="auto">
            <a:xfrm>
              <a:off x="1344" y="264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 flipV="1">
              <a:off x="960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599" name="Line 7"/>
            <p:cNvSpPr>
              <a:spLocks noChangeShapeType="1"/>
            </p:cNvSpPr>
            <p:nvPr/>
          </p:nvSpPr>
          <p:spPr bwMode="auto">
            <a:xfrm>
              <a:off x="960" y="244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0" name="Oval 8"/>
            <p:cNvSpPr>
              <a:spLocks noChangeArrowheads="1"/>
            </p:cNvSpPr>
            <p:nvPr/>
          </p:nvSpPr>
          <p:spPr bwMode="auto">
            <a:xfrm>
              <a:off x="2064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1" name="Oval 9"/>
            <p:cNvSpPr>
              <a:spLocks noChangeArrowheads="1"/>
            </p:cNvSpPr>
            <p:nvPr/>
          </p:nvSpPr>
          <p:spPr bwMode="auto">
            <a:xfrm>
              <a:off x="2064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1344" y="182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3072" y="134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3072" y="2976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3072" y="216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6" name="Oval 14"/>
            <p:cNvSpPr>
              <a:spLocks noChangeArrowheads="1"/>
            </p:cNvSpPr>
            <p:nvPr/>
          </p:nvSpPr>
          <p:spPr bwMode="auto">
            <a:xfrm>
              <a:off x="4128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7" name="Oval 15"/>
            <p:cNvSpPr>
              <a:spLocks noChangeArrowheads="1"/>
            </p:cNvSpPr>
            <p:nvPr/>
          </p:nvSpPr>
          <p:spPr bwMode="auto">
            <a:xfrm>
              <a:off x="4080" y="12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8" name="Line 16"/>
            <p:cNvSpPr>
              <a:spLocks noChangeShapeType="1"/>
            </p:cNvSpPr>
            <p:nvPr/>
          </p:nvSpPr>
          <p:spPr bwMode="auto">
            <a:xfrm flipV="1">
              <a:off x="1488" y="168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1488" y="273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0" name="Line 18"/>
            <p:cNvSpPr>
              <a:spLocks noChangeShapeType="1"/>
            </p:cNvSpPr>
            <p:nvPr/>
          </p:nvSpPr>
          <p:spPr bwMode="auto">
            <a:xfrm flipV="1">
              <a:off x="2304" y="1440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1" name="Line 19"/>
            <p:cNvSpPr>
              <a:spLocks noChangeShapeType="1"/>
            </p:cNvSpPr>
            <p:nvPr/>
          </p:nvSpPr>
          <p:spPr bwMode="auto">
            <a:xfrm flipV="1">
              <a:off x="3216" y="1392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2" name="Rectangle 20"/>
            <p:cNvSpPr>
              <a:spLocks noChangeArrowheads="1"/>
            </p:cNvSpPr>
            <p:nvPr/>
          </p:nvSpPr>
          <p:spPr bwMode="auto">
            <a:xfrm>
              <a:off x="2160" y="216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3" name="Line 21"/>
            <p:cNvSpPr>
              <a:spLocks noChangeShapeType="1"/>
            </p:cNvSpPr>
            <p:nvPr/>
          </p:nvSpPr>
          <p:spPr bwMode="auto">
            <a:xfrm>
              <a:off x="2208" y="1776"/>
              <a:ext cx="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4" name="Line 22"/>
            <p:cNvSpPr>
              <a:spLocks noChangeShapeType="1"/>
            </p:cNvSpPr>
            <p:nvPr/>
          </p:nvSpPr>
          <p:spPr bwMode="auto">
            <a:xfrm>
              <a:off x="2208" y="2352"/>
              <a:ext cx="1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5" name="Line 23"/>
            <p:cNvSpPr>
              <a:spLocks noChangeShapeType="1"/>
            </p:cNvSpPr>
            <p:nvPr/>
          </p:nvSpPr>
          <p:spPr bwMode="auto">
            <a:xfrm flipV="1">
              <a:off x="2304" y="2256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6" name="Line 24"/>
            <p:cNvSpPr>
              <a:spLocks noChangeShapeType="1"/>
            </p:cNvSpPr>
            <p:nvPr/>
          </p:nvSpPr>
          <p:spPr bwMode="auto">
            <a:xfrm flipV="1">
              <a:off x="3216" y="1536"/>
              <a:ext cx="9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7" name="Line 25"/>
            <p:cNvSpPr>
              <a:spLocks noChangeShapeType="1"/>
            </p:cNvSpPr>
            <p:nvPr/>
          </p:nvSpPr>
          <p:spPr bwMode="auto">
            <a:xfrm>
              <a:off x="2304" y="2976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8" name="Line 26"/>
            <p:cNvSpPr>
              <a:spLocks noChangeShapeType="1"/>
            </p:cNvSpPr>
            <p:nvPr/>
          </p:nvSpPr>
          <p:spPr bwMode="auto">
            <a:xfrm>
              <a:off x="3216" y="3072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19" name="Rectangle 27"/>
            <p:cNvSpPr>
              <a:spLocks noChangeArrowheads="1"/>
            </p:cNvSpPr>
            <p:nvPr/>
          </p:nvSpPr>
          <p:spPr bwMode="auto">
            <a:xfrm>
              <a:off x="4224" y="216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0" name="Line 28"/>
            <p:cNvSpPr>
              <a:spLocks noChangeShapeType="1"/>
            </p:cNvSpPr>
            <p:nvPr/>
          </p:nvSpPr>
          <p:spPr bwMode="auto">
            <a:xfrm>
              <a:off x="4224" y="1536"/>
              <a:ext cx="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 flipH="1">
              <a:off x="4272" y="2352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2" name="Rectangle 30"/>
            <p:cNvSpPr>
              <a:spLocks noChangeArrowheads="1"/>
            </p:cNvSpPr>
            <p:nvPr/>
          </p:nvSpPr>
          <p:spPr bwMode="auto">
            <a:xfrm>
              <a:off x="2016" y="3264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3" name="Rectangle 31"/>
            <p:cNvSpPr>
              <a:spLocks noChangeArrowheads="1"/>
            </p:cNvSpPr>
            <p:nvPr/>
          </p:nvSpPr>
          <p:spPr bwMode="auto">
            <a:xfrm>
              <a:off x="1968" y="1008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4" name="Line 32"/>
            <p:cNvSpPr>
              <a:spLocks noChangeShapeType="1"/>
            </p:cNvSpPr>
            <p:nvPr/>
          </p:nvSpPr>
          <p:spPr bwMode="auto">
            <a:xfrm>
              <a:off x="4272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5" name="Line 33"/>
            <p:cNvSpPr>
              <a:spLocks noChangeShapeType="1"/>
            </p:cNvSpPr>
            <p:nvPr/>
          </p:nvSpPr>
          <p:spPr bwMode="auto">
            <a:xfrm flipH="1">
              <a:off x="2160" y="3360"/>
              <a:ext cx="21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6" name="Line 34"/>
            <p:cNvSpPr>
              <a:spLocks noChangeShapeType="1"/>
            </p:cNvSpPr>
            <p:nvPr/>
          </p:nvSpPr>
          <p:spPr bwMode="auto">
            <a:xfrm flipH="1">
              <a:off x="864" y="3360"/>
              <a:ext cx="1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7" name="Line 35"/>
            <p:cNvSpPr>
              <a:spLocks noChangeShapeType="1"/>
            </p:cNvSpPr>
            <p:nvPr/>
          </p:nvSpPr>
          <p:spPr bwMode="auto">
            <a:xfrm flipV="1">
              <a:off x="864" y="2496"/>
              <a:ext cx="1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8" name="Line 36"/>
            <p:cNvSpPr>
              <a:spLocks noChangeShapeType="1"/>
            </p:cNvSpPr>
            <p:nvPr/>
          </p:nvSpPr>
          <p:spPr bwMode="auto">
            <a:xfrm flipV="1">
              <a:off x="4224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29" name="Line 37"/>
            <p:cNvSpPr>
              <a:spLocks noChangeShapeType="1"/>
            </p:cNvSpPr>
            <p:nvPr/>
          </p:nvSpPr>
          <p:spPr bwMode="auto">
            <a:xfrm flipH="1">
              <a:off x="2112" y="1104"/>
              <a:ext cx="21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30" name="Line 38"/>
            <p:cNvSpPr>
              <a:spLocks noChangeShapeType="1"/>
            </p:cNvSpPr>
            <p:nvPr/>
          </p:nvSpPr>
          <p:spPr bwMode="auto">
            <a:xfrm flipH="1">
              <a:off x="864" y="1104"/>
              <a:ext cx="11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31" name="Line 39"/>
            <p:cNvSpPr>
              <a:spLocks noChangeShapeType="1"/>
            </p:cNvSpPr>
            <p:nvPr/>
          </p:nvSpPr>
          <p:spPr bwMode="auto">
            <a:xfrm>
              <a:off x="864" y="1104"/>
              <a:ext cx="1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32" name="Text Box 40"/>
            <p:cNvSpPr txBox="1">
              <a:spLocks noChangeArrowheads="1"/>
            </p:cNvSpPr>
            <p:nvPr/>
          </p:nvSpPr>
          <p:spPr bwMode="auto">
            <a:xfrm>
              <a:off x="1776" y="1056"/>
              <a:ext cx="2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pl-PL"/>
                <a:t>t8</a:t>
              </a:r>
              <a:endParaRPr lang="en-US" altLang="pl-PL" sz="2400"/>
            </a:p>
          </p:txBody>
        </p:sp>
        <p:sp>
          <p:nvSpPr>
            <p:cNvPr id="110633" name="Text Box 41"/>
            <p:cNvSpPr txBox="1">
              <a:spLocks noChangeArrowheads="1"/>
            </p:cNvSpPr>
            <p:nvPr/>
          </p:nvSpPr>
          <p:spPr bwMode="auto">
            <a:xfrm>
              <a:off x="1296" y="1584"/>
              <a:ext cx="2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t1</a:t>
              </a:r>
              <a:endParaRPr lang="en-US" altLang="pl-PL" sz="2400"/>
            </a:p>
          </p:txBody>
        </p:sp>
        <p:sp>
          <p:nvSpPr>
            <p:cNvPr id="110634" name="Text Box 42"/>
            <p:cNvSpPr txBox="1">
              <a:spLocks noChangeArrowheads="1"/>
            </p:cNvSpPr>
            <p:nvPr/>
          </p:nvSpPr>
          <p:spPr bwMode="auto">
            <a:xfrm>
              <a:off x="576" y="2016"/>
              <a:ext cx="3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2000"/>
                <a:t>p1</a:t>
              </a:r>
              <a:endParaRPr lang="en-US" altLang="pl-PL" sz="2400"/>
            </a:p>
          </p:txBody>
        </p:sp>
        <p:sp>
          <p:nvSpPr>
            <p:cNvPr id="110635" name="Text Box 43"/>
            <p:cNvSpPr txBox="1">
              <a:spLocks noChangeArrowheads="1"/>
            </p:cNvSpPr>
            <p:nvPr/>
          </p:nvSpPr>
          <p:spPr bwMode="auto">
            <a:xfrm>
              <a:off x="1296" y="2832"/>
              <a:ext cx="2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t2</a:t>
              </a:r>
              <a:endParaRPr lang="en-US" altLang="pl-PL" sz="2400"/>
            </a:p>
          </p:txBody>
        </p:sp>
        <p:sp>
          <p:nvSpPr>
            <p:cNvPr id="110636" name="Text Box 44"/>
            <p:cNvSpPr txBox="1">
              <a:spLocks noChangeArrowheads="1"/>
            </p:cNvSpPr>
            <p:nvPr/>
          </p:nvSpPr>
          <p:spPr bwMode="auto">
            <a:xfrm>
              <a:off x="1872" y="1407"/>
              <a:ext cx="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p2</a:t>
              </a:r>
              <a:endParaRPr lang="en-US" altLang="pl-PL" sz="2400"/>
            </a:p>
          </p:txBody>
        </p:sp>
        <p:sp>
          <p:nvSpPr>
            <p:cNvPr id="110637" name="Text Box 45"/>
            <p:cNvSpPr txBox="1">
              <a:spLocks noChangeArrowheads="1"/>
            </p:cNvSpPr>
            <p:nvPr/>
          </p:nvSpPr>
          <p:spPr bwMode="auto">
            <a:xfrm>
              <a:off x="1920" y="211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pl-PL"/>
                <a:t>t3</a:t>
              </a:r>
              <a:endParaRPr lang="en-US" altLang="pl-PL" sz="2400"/>
            </a:p>
          </p:txBody>
        </p:sp>
        <p:sp>
          <p:nvSpPr>
            <p:cNvPr id="110638" name="Text Box 46"/>
            <p:cNvSpPr txBox="1">
              <a:spLocks noChangeArrowheads="1"/>
            </p:cNvSpPr>
            <p:nvPr/>
          </p:nvSpPr>
          <p:spPr bwMode="auto">
            <a:xfrm>
              <a:off x="1920" y="2640"/>
              <a:ext cx="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p3</a:t>
              </a:r>
              <a:endParaRPr lang="en-US" altLang="pl-PL" sz="2400"/>
            </a:p>
          </p:txBody>
        </p:sp>
        <p:sp>
          <p:nvSpPr>
            <p:cNvPr id="110639" name="Text Box 47"/>
            <p:cNvSpPr txBox="1">
              <a:spLocks noChangeArrowheads="1"/>
            </p:cNvSpPr>
            <p:nvPr/>
          </p:nvSpPr>
          <p:spPr bwMode="auto">
            <a:xfrm>
              <a:off x="2928" y="1152"/>
              <a:ext cx="2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t4</a:t>
              </a:r>
              <a:endParaRPr lang="en-US" altLang="pl-PL" sz="2400"/>
            </a:p>
          </p:txBody>
        </p:sp>
        <p:sp>
          <p:nvSpPr>
            <p:cNvPr id="110640" name="Text Box 48"/>
            <p:cNvSpPr txBox="1">
              <a:spLocks noChangeArrowheads="1"/>
            </p:cNvSpPr>
            <p:nvPr/>
          </p:nvSpPr>
          <p:spPr bwMode="auto">
            <a:xfrm>
              <a:off x="3206" y="2184"/>
              <a:ext cx="2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t5</a:t>
              </a:r>
              <a:endParaRPr lang="en-US" altLang="pl-PL" sz="2400"/>
            </a:p>
          </p:txBody>
        </p:sp>
        <p:sp>
          <p:nvSpPr>
            <p:cNvPr id="110641" name="Text Box 49"/>
            <p:cNvSpPr txBox="1">
              <a:spLocks noChangeArrowheads="1"/>
            </p:cNvSpPr>
            <p:nvPr/>
          </p:nvSpPr>
          <p:spPr bwMode="auto">
            <a:xfrm>
              <a:off x="3072" y="2736"/>
              <a:ext cx="2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t6</a:t>
              </a:r>
              <a:endParaRPr lang="en-US" altLang="pl-PL" sz="2400"/>
            </a:p>
          </p:txBody>
        </p:sp>
        <p:sp>
          <p:nvSpPr>
            <p:cNvPr id="110642" name="Text Box 50"/>
            <p:cNvSpPr txBox="1">
              <a:spLocks noChangeArrowheads="1"/>
            </p:cNvSpPr>
            <p:nvPr/>
          </p:nvSpPr>
          <p:spPr bwMode="auto">
            <a:xfrm>
              <a:off x="3984" y="2784"/>
              <a:ext cx="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p5</a:t>
              </a:r>
              <a:endParaRPr lang="en-US" altLang="pl-PL" sz="2400"/>
            </a:p>
          </p:txBody>
        </p:sp>
        <p:sp>
          <p:nvSpPr>
            <p:cNvPr id="110643" name="Text Box 51"/>
            <p:cNvSpPr txBox="1">
              <a:spLocks noChangeArrowheads="1"/>
            </p:cNvSpPr>
            <p:nvPr/>
          </p:nvSpPr>
          <p:spPr bwMode="auto">
            <a:xfrm>
              <a:off x="4032" y="2112"/>
              <a:ext cx="2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pl-PL"/>
                <a:t>t7</a:t>
              </a:r>
            </a:p>
          </p:txBody>
        </p:sp>
        <p:sp>
          <p:nvSpPr>
            <p:cNvPr id="110644" name="Text Box 52"/>
            <p:cNvSpPr txBox="1">
              <a:spLocks noChangeArrowheads="1"/>
            </p:cNvSpPr>
            <p:nvPr/>
          </p:nvSpPr>
          <p:spPr bwMode="auto">
            <a:xfrm>
              <a:off x="3984" y="1104"/>
              <a:ext cx="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p4</a:t>
              </a:r>
              <a:endParaRPr lang="en-US" altLang="pl-PL" sz="2400"/>
            </a:p>
          </p:txBody>
        </p:sp>
        <p:sp>
          <p:nvSpPr>
            <p:cNvPr id="110645" name="Text Box 53"/>
            <p:cNvSpPr txBox="1">
              <a:spLocks noChangeArrowheads="1"/>
            </p:cNvSpPr>
            <p:nvPr/>
          </p:nvSpPr>
          <p:spPr bwMode="auto">
            <a:xfrm>
              <a:off x="1824" y="3168"/>
              <a:ext cx="2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t9</a:t>
              </a:r>
              <a:endParaRPr lang="en-US" altLang="pl-PL" sz="2400"/>
            </a:p>
          </p:txBody>
        </p:sp>
        <p:sp>
          <p:nvSpPr>
            <p:cNvPr id="110646" name="Oval 54"/>
            <p:cNvSpPr>
              <a:spLocks noChangeArrowheads="1"/>
            </p:cNvSpPr>
            <p:nvPr/>
          </p:nvSpPr>
          <p:spPr bwMode="auto">
            <a:xfrm>
              <a:off x="768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47" name="Oval 55"/>
            <p:cNvSpPr>
              <a:spLocks noChangeArrowheads="1"/>
            </p:cNvSpPr>
            <p:nvPr/>
          </p:nvSpPr>
          <p:spPr bwMode="auto">
            <a:xfrm>
              <a:off x="768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48" name="Text Box 56"/>
            <p:cNvSpPr txBox="1">
              <a:spLocks noChangeArrowheads="1"/>
            </p:cNvSpPr>
            <p:nvPr/>
          </p:nvSpPr>
          <p:spPr bwMode="auto">
            <a:xfrm>
              <a:off x="4550" y="130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AU" altLang="pl-PL" sz="2000"/>
            </a:p>
          </p:txBody>
        </p:sp>
        <p:sp>
          <p:nvSpPr>
            <p:cNvPr id="110649" name="Text Box 57"/>
            <p:cNvSpPr txBox="1">
              <a:spLocks noChangeArrowheads="1"/>
            </p:cNvSpPr>
            <p:nvPr/>
          </p:nvSpPr>
          <p:spPr bwMode="auto">
            <a:xfrm>
              <a:off x="4560" y="153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AU" altLang="pl-PL" sz="2000"/>
            </a:p>
          </p:txBody>
        </p:sp>
        <p:sp>
          <p:nvSpPr>
            <p:cNvPr id="110650" name="Text Box 58"/>
            <p:cNvSpPr txBox="1">
              <a:spLocks noChangeArrowheads="1"/>
            </p:cNvSpPr>
            <p:nvPr/>
          </p:nvSpPr>
          <p:spPr bwMode="auto">
            <a:xfrm>
              <a:off x="4560" y="177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AU" altLang="pl-PL" sz="2000"/>
            </a:p>
          </p:txBody>
        </p:sp>
        <p:sp>
          <p:nvSpPr>
            <p:cNvPr id="110651" name="Text Box 59"/>
            <p:cNvSpPr txBox="1">
              <a:spLocks noChangeArrowheads="1"/>
            </p:cNvSpPr>
            <p:nvPr/>
          </p:nvSpPr>
          <p:spPr bwMode="auto">
            <a:xfrm>
              <a:off x="4560" y="201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AU" altLang="pl-PL" sz="2000"/>
            </a:p>
          </p:txBody>
        </p:sp>
        <p:sp>
          <p:nvSpPr>
            <p:cNvPr id="110652" name="Text Box 60"/>
            <p:cNvSpPr txBox="1">
              <a:spLocks noChangeArrowheads="1"/>
            </p:cNvSpPr>
            <p:nvPr/>
          </p:nvSpPr>
          <p:spPr bwMode="auto">
            <a:xfrm>
              <a:off x="4560" y="2256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AU" altLang="pl-PL" sz="2000"/>
            </a:p>
          </p:txBody>
        </p:sp>
        <p:sp>
          <p:nvSpPr>
            <p:cNvPr id="110653" name="Text Box 61"/>
            <p:cNvSpPr txBox="1">
              <a:spLocks noChangeArrowheads="1"/>
            </p:cNvSpPr>
            <p:nvPr/>
          </p:nvSpPr>
          <p:spPr bwMode="auto">
            <a:xfrm>
              <a:off x="4368" y="2784"/>
              <a:ext cx="13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Initial marking:M0</a:t>
              </a:r>
            </a:p>
          </p:txBody>
        </p:sp>
      </p:grpSp>
      <p:grpSp>
        <p:nvGrpSpPr>
          <p:cNvPr id="110654" name="Group 62"/>
          <p:cNvGrpSpPr>
            <a:grpSpLocks/>
          </p:cNvGrpSpPr>
          <p:nvPr/>
        </p:nvGrpSpPr>
        <p:grpSpPr bwMode="auto">
          <a:xfrm>
            <a:off x="2649537" y="5562600"/>
            <a:ext cx="7245350" cy="522288"/>
            <a:chOff x="710" y="3504"/>
            <a:chExt cx="4564" cy="329"/>
          </a:xfrm>
        </p:grpSpPr>
        <p:sp>
          <p:nvSpPr>
            <p:cNvPr id="110655" name="Text Box 63"/>
            <p:cNvSpPr txBox="1">
              <a:spLocks noChangeArrowheads="1"/>
            </p:cNvSpPr>
            <p:nvPr/>
          </p:nvSpPr>
          <p:spPr bwMode="auto">
            <a:xfrm>
              <a:off x="710" y="3576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M0</a:t>
              </a:r>
            </a:p>
          </p:txBody>
        </p:sp>
        <p:sp>
          <p:nvSpPr>
            <p:cNvPr id="110656" name="Line 64"/>
            <p:cNvSpPr>
              <a:spLocks noChangeShapeType="1"/>
            </p:cNvSpPr>
            <p:nvPr/>
          </p:nvSpPr>
          <p:spPr bwMode="auto">
            <a:xfrm>
              <a:off x="100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57" name="Text Box 65"/>
            <p:cNvSpPr txBox="1">
              <a:spLocks noChangeArrowheads="1"/>
            </p:cNvSpPr>
            <p:nvPr/>
          </p:nvSpPr>
          <p:spPr bwMode="auto">
            <a:xfrm>
              <a:off x="1392" y="3600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M1</a:t>
              </a:r>
            </a:p>
          </p:txBody>
        </p:sp>
        <p:sp>
          <p:nvSpPr>
            <p:cNvPr id="110658" name="Text Box 66"/>
            <p:cNvSpPr txBox="1">
              <a:spLocks noChangeArrowheads="1"/>
            </p:cNvSpPr>
            <p:nvPr/>
          </p:nvSpPr>
          <p:spPr bwMode="auto">
            <a:xfrm>
              <a:off x="2112" y="3600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M2</a:t>
              </a:r>
            </a:p>
          </p:txBody>
        </p:sp>
        <p:sp>
          <p:nvSpPr>
            <p:cNvPr id="110659" name="Line 67"/>
            <p:cNvSpPr>
              <a:spLocks noChangeShapeType="1"/>
            </p:cNvSpPr>
            <p:nvPr/>
          </p:nvSpPr>
          <p:spPr bwMode="auto">
            <a:xfrm>
              <a:off x="1776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60" name="Line 68"/>
            <p:cNvSpPr>
              <a:spLocks noChangeShapeType="1"/>
            </p:cNvSpPr>
            <p:nvPr/>
          </p:nvSpPr>
          <p:spPr bwMode="auto">
            <a:xfrm>
              <a:off x="244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61" name="Text Box 69"/>
            <p:cNvSpPr txBox="1">
              <a:spLocks noChangeArrowheads="1"/>
            </p:cNvSpPr>
            <p:nvPr/>
          </p:nvSpPr>
          <p:spPr bwMode="auto">
            <a:xfrm>
              <a:off x="2832" y="3600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M3</a:t>
              </a:r>
            </a:p>
          </p:txBody>
        </p:sp>
        <p:sp>
          <p:nvSpPr>
            <p:cNvPr id="110662" name="Text Box 70"/>
            <p:cNvSpPr txBox="1">
              <a:spLocks noChangeArrowheads="1"/>
            </p:cNvSpPr>
            <p:nvPr/>
          </p:nvSpPr>
          <p:spPr bwMode="auto">
            <a:xfrm>
              <a:off x="3552" y="3600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M0</a:t>
              </a:r>
            </a:p>
          </p:txBody>
        </p:sp>
        <p:sp>
          <p:nvSpPr>
            <p:cNvPr id="110663" name="Line 71"/>
            <p:cNvSpPr>
              <a:spLocks noChangeShapeType="1"/>
            </p:cNvSpPr>
            <p:nvPr/>
          </p:nvSpPr>
          <p:spPr bwMode="auto">
            <a:xfrm>
              <a:off x="3216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64" name="Line 72"/>
            <p:cNvSpPr>
              <a:spLocks noChangeShapeType="1"/>
            </p:cNvSpPr>
            <p:nvPr/>
          </p:nvSpPr>
          <p:spPr bwMode="auto">
            <a:xfrm>
              <a:off x="3840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65" name="Text Box 73"/>
            <p:cNvSpPr txBox="1">
              <a:spLocks noChangeArrowheads="1"/>
            </p:cNvSpPr>
            <p:nvPr/>
          </p:nvSpPr>
          <p:spPr bwMode="auto">
            <a:xfrm>
              <a:off x="4224" y="3600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M2</a:t>
              </a:r>
            </a:p>
          </p:txBody>
        </p:sp>
        <p:sp>
          <p:nvSpPr>
            <p:cNvPr id="110666" name="Text Box 74"/>
            <p:cNvSpPr txBox="1">
              <a:spLocks noChangeArrowheads="1"/>
            </p:cNvSpPr>
            <p:nvPr/>
          </p:nvSpPr>
          <p:spPr bwMode="auto">
            <a:xfrm>
              <a:off x="4944" y="3600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M4</a:t>
              </a:r>
            </a:p>
          </p:txBody>
        </p:sp>
        <p:sp>
          <p:nvSpPr>
            <p:cNvPr id="110667" name="Line 75"/>
            <p:cNvSpPr>
              <a:spLocks noChangeShapeType="1"/>
            </p:cNvSpPr>
            <p:nvPr/>
          </p:nvSpPr>
          <p:spPr bwMode="auto">
            <a:xfrm>
              <a:off x="460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0668" name="Text Box 76"/>
            <p:cNvSpPr txBox="1">
              <a:spLocks noChangeArrowheads="1"/>
            </p:cNvSpPr>
            <p:nvPr/>
          </p:nvSpPr>
          <p:spPr bwMode="auto">
            <a:xfrm>
              <a:off x="1824" y="3504"/>
              <a:ext cx="23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t3</a:t>
              </a:r>
            </a:p>
          </p:txBody>
        </p:sp>
        <p:sp>
          <p:nvSpPr>
            <p:cNvPr id="110669" name="Text Box 77"/>
            <p:cNvSpPr txBox="1">
              <a:spLocks noChangeArrowheads="1"/>
            </p:cNvSpPr>
            <p:nvPr/>
          </p:nvSpPr>
          <p:spPr bwMode="auto">
            <a:xfrm>
              <a:off x="1056" y="3504"/>
              <a:ext cx="23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t1</a:t>
              </a:r>
            </a:p>
          </p:txBody>
        </p:sp>
        <p:sp>
          <p:nvSpPr>
            <p:cNvPr id="110670" name="Text Box 78"/>
            <p:cNvSpPr txBox="1">
              <a:spLocks noChangeArrowheads="1"/>
            </p:cNvSpPr>
            <p:nvPr/>
          </p:nvSpPr>
          <p:spPr bwMode="auto">
            <a:xfrm>
              <a:off x="2496" y="3504"/>
              <a:ext cx="23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t5</a:t>
              </a:r>
            </a:p>
          </p:txBody>
        </p:sp>
        <p:sp>
          <p:nvSpPr>
            <p:cNvPr id="110671" name="Text Box 79"/>
            <p:cNvSpPr txBox="1">
              <a:spLocks noChangeArrowheads="1"/>
            </p:cNvSpPr>
            <p:nvPr/>
          </p:nvSpPr>
          <p:spPr bwMode="auto">
            <a:xfrm>
              <a:off x="3264" y="3504"/>
              <a:ext cx="23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t8</a:t>
              </a:r>
            </a:p>
          </p:txBody>
        </p:sp>
        <p:sp>
          <p:nvSpPr>
            <p:cNvPr id="110672" name="Text Box 80"/>
            <p:cNvSpPr txBox="1">
              <a:spLocks noChangeArrowheads="1"/>
            </p:cNvSpPr>
            <p:nvPr/>
          </p:nvSpPr>
          <p:spPr bwMode="auto">
            <a:xfrm>
              <a:off x="3888" y="3504"/>
              <a:ext cx="23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t2</a:t>
              </a:r>
            </a:p>
          </p:txBody>
        </p:sp>
        <p:sp>
          <p:nvSpPr>
            <p:cNvPr id="110673" name="Text Box 81"/>
            <p:cNvSpPr txBox="1">
              <a:spLocks noChangeArrowheads="1"/>
            </p:cNvSpPr>
            <p:nvPr/>
          </p:nvSpPr>
          <p:spPr bwMode="auto">
            <a:xfrm>
              <a:off x="4656" y="3504"/>
              <a:ext cx="23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1600"/>
                <a:t>t6</a:t>
              </a:r>
            </a:p>
          </p:txBody>
        </p:sp>
      </p:grpSp>
      <p:grpSp>
        <p:nvGrpSpPr>
          <p:cNvPr id="110674" name="Group 82"/>
          <p:cNvGrpSpPr>
            <a:grpSpLocks/>
          </p:cNvGrpSpPr>
          <p:nvPr/>
        </p:nvGrpSpPr>
        <p:grpSpPr bwMode="auto">
          <a:xfrm>
            <a:off x="8532815" y="2057400"/>
            <a:ext cx="1860551" cy="1893888"/>
            <a:chOff x="4416" y="1296"/>
            <a:chExt cx="1172" cy="1193"/>
          </a:xfrm>
        </p:grpSpPr>
        <p:sp>
          <p:nvSpPr>
            <p:cNvPr id="110675" name="Text Box 83"/>
            <p:cNvSpPr txBox="1">
              <a:spLocks noChangeArrowheads="1"/>
            </p:cNvSpPr>
            <p:nvPr/>
          </p:nvSpPr>
          <p:spPr bwMode="auto">
            <a:xfrm>
              <a:off x="4416" y="1296"/>
              <a:ext cx="11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M0 = (1,0,0,0,0)</a:t>
              </a:r>
            </a:p>
          </p:txBody>
        </p:sp>
        <p:sp>
          <p:nvSpPr>
            <p:cNvPr id="110676" name="Text Box 84"/>
            <p:cNvSpPr txBox="1">
              <a:spLocks noChangeArrowheads="1"/>
            </p:cNvSpPr>
            <p:nvPr/>
          </p:nvSpPr>
          <p:spPr bwMode="auto">
            <a:xfrm>
              <a:off x="4416" y="1536"/>
              <a:ext cx="11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M1 = (0,1,0,0,0)</a:t>
              </a:r>
            </a:p>
          </p:txBody>
        </p:sp>
        <p:sp>
          <p:nvSpPr>
            <p:cNvPr id="110677" name="Text Box 85"/>
            <p:cNvSpPr txBox="1">
              <a:spLocks noChangeArrowheads="1"/>
            </p:cNvSpPr>
            <p:nvPr/>
          </p:nvSpPr>
          <p:spPr bwMode="auto">
            <a:xfrm>
              <a:off x="4416" y="1776"/>
              <a:ext cx="11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M2 = (0,0,1,0,0)</a:t>
              </a:r>
            </a:p>
          </p:txBody>
        </p:sp>
        <p:sp>
          <p:nvSpPr>
            <p:cNvPr id="110678" name="Text Box 86"/>
            <p:cNvSpPr txBox="1">
              <a:spLocks noChangeArrowheads="1"/>
            </p:cNvSpPr>
            <p:nvPr/>
          </p:nvSpPr>
          <p:spPr bwMode="auto">
            <a:xfrm>
              <a:off x="4416" y="2016"/>
              <a:ext cx="11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M3 = (0,0,0,1,0)</a:t>
              </a:r>
            </a:p>
          </p:txBody>
        </p:sp>
        <p:sp>
          <p:nvSpPr>
            <p:cNvPr id="110679" name="Text Box 87"/>
            <p:cNvSpPr txBox="1">
              <a:spLocks noChangeArrowheads="1"/>
            </p:cNvSpPr>
            <p:nvPr/>
          </p:nvSpPr>
          <p:spPr bwMode="auto">
            <a:xfrm>
              <a:off x="4416" y="2256"/>
              <a:ext cx="11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M4 = (0,0,0,0,1)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16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Reachability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103025" y="3322639"/>
            <a:ext cx="8944211" cy="292576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“M2 is </a:t>
            </a:r>
            <a:r>
              <a:rPr lang="en-US" altLang="pl-PL" sz="2800" i="1" dirty="0"/>
              <a:t>reachable</a:t>
            </a:r>
            <a:r>
              <a:rPr lang="en-US" altLang="pl-PL" sz="2800" dirty="0"/>
              <a:t> from M1 and M4 is </a:t>
            </a:r>
            <a:r>
              <a:rPr lang="en-US" altLang="pl-PL" sz="2800" i="1" dirty="0"/>
              <a:t>reachable</a:t>
            </a:r>
            <a:r>
              <a:rPr lang="en-US" altLang="pl-PL" sz="2800" dirty="0"/>
              <a:t> from M0.”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In fact, in the vending machine example, all markings are reachable from every marking.</a:t>
            </a:r>
          </a:p>
        </p:txBody>
      </p:sp>
      <p:grpSp>
        <p:nvGrpSpPr>
          <p:cNvPr id="111620" name="Group 4"/>
          <p:cNvGrpSpPr>
            <a:grpSpLocks/>
          </p:cNvGrpSpPr>
          <p:nvPr/>
        </p:nvGrpSpPr>
        <p:grpSpPr bwMode="auto">
          <a:xfrm>
            <a:off x="2725737" y="1666876"/>
            <a:ext cx="7245350" cy="1217613"/>
            <a:chOff x="758" y="1050"/>
            <a:chExt cx="4564" cy="767"/>
          </a:xfrm>
        </p:grpSpPr>
        <p:grpSp>
          <p:nvGrpSpPr>
            <p:cNvPr id="111621" name="Group 5"/>
            <p:cNvGrpSpPr>
              <a:grpSpLocks/>
            </p:cNvGrpSpPr>
            <p:nvPr/>
          </p:nvGrpSpPr>
          <p:grpSpPr bwMode="auto">
            <a:xfrm>
              <a:off x="758" y="1488"/>
              <a:ext cx="4564" cy="329"/>
              <a:chOff x="758" y="1488"/>
              <a:chExt cx="4564" cy="329"/>
            </a:xfrm>
          </p:grpSpPr>
          <p:sp>
            <p:nvSpPr>
              <p:cNvPr id="111622" name="Text Box 6"/>
              <p:cNvSpPr txBox="1">
                <a:spLocks noChangeArrowheads="1"/>
              </p:cNvSpPr>
              <p:nvPr/>
            </p:nvSpPr>
            <p:spPr bwMode="auto">
              <a:xfrm>
                <a:off x="758" y="1560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M0</a:t>
                </a:r>
              </a:p>
            </p:txBody>
          </p:sp>
          <p:sp>
            <p:nvSpPr>
              <p:cNvPr id="111623" name="Line 7"/>
              <p:cNvSpPr>
                <a:spLocks noChangeShapeType="1"/>
              </p:cNvSpPr>
              <p:nvPr/>
            </p:nvSpPr>
            <p:spPr bwMode="auto">
              <a:xfrm>
                <a:off x="105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1624" name="Text Box 8"/>
              <p:cNvSpPr txBox="1">
                <a:spLocks noChangeArrowheads="1"/>
              </p:cNvSpPr>
              <p:nvPr/>
            </p:nvSpPr>
            <p:spPr bwMode="auto">
              <a:xfrm>
                <a:off x="1440" y="1584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M1</a:t>
                </a:r>
              </a:p>
            </p:txBody>
          </p:sp>
          <p:sp>
            <p:nvSpPr>
              <p:cNvPr id="111625" name="Text Box 9"/>
              <p:cNvSpPr txBox="1">
                <a:spLocks noChangeArrowheads="1"/>
              </p:cNvSpPr>
              <p:nvPr/>
            </p:nvSpPr>
            <p:spPr bwMode="auto">
              <a:xfrm>
                <a:off x="2160" y="1584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M2</a:t>
                </a:r>
              </a:p>
            </p:txBody>
          </p:sp>
          <p:sp>
            <p:nvSpPr>
              <p:cNvPr id="111626" name="Line 10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1627" name="Line 11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1628" name="Text Box 12"/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M3</a:t>
                </a:r>
              </a:p>
            </p:txBody>
          </p:sp>
          <p:sp>
            <p:nvSpPr>
              <p:cNvPr id="111629" name="Text Box 13"/>
              <p:cNvSpPr txBox="1">
                <a:spLocks noChangeArrowheads="1"/>
              </p:cNvSpPr>
              <p:nvPr/>
            </p:nvSpPr>
            <p:spPr bwMode="auto">
              <a:xfrm>
                <a:off x="3600" y="1584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M0</a:t>
                </a:r>
              </a:p>
            </p:txBody>
          </p:sp>
          <p:sp>
            <p:nvSpPr>
              <p:cNvPr id="111630" name="Line 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1631" name="Line 15"/>
              <p:cNvSpPr>
                <a:spLocks noChangeShapeType="1"/>
              </p:cNvSpPr>
              <p:nvPr/>
            </p:nvSpPr>
            <p:spPr bwMode="auto">
              <a:xfrm>
                <a:off x="3888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1632" name="Text Box 16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M2</a:t>
                </a:r>
              </a:p>
            </p:txBody>
          </p:sp>
          <p:sp>
            <p:nvSpPr>
              <p:cNvPr id="111633" name="Text Box 17"/>
              <p:cNvSpPr txBox="1">
                <a:spLocks noChangeArrowheads="1"/>
              </p:cNvSpPr>
              <p:nvPr/>
            </p:nvSpPr>
            <p:spPr bwMode="auto">
              <a:xfrm>
                <a:off x="4992" y="1584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/>
                  <a:t>M4</a:t>
                </a:r>
              </a:p>
            </p:txBody>
          </p:sp>
          <p:sp>
            <p:nvSpPr>
              <p:cNvPr id="111634" name="Line 18"/>
              <p:cNvSpPr>
                <a:spLocks noChangeShapeType="1"/>
              </p:cNvSpPr>
              <p:nvPr/>
            </p:nvSpPr>
            <p:spPr bwMode="auto">
              <a:xfrm>
                <a:off x="4656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1635" name="Text Box 19"/>
              <p:cNvSpPr txBox="1">
                <a:spLocks noChangeArrowheads="1"/>
              </p:cNvSpPr>
              <p:nvPr/>
            </p:nvSpPr>
            <p:spPr bwMode="auto">
              <a:xfrm>
                <a:off x="1872" y="1488"/>
                <a:ext cx="23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1600"/>
                  <a:t>t3</a:t>
                </a:r>
              </a:p>
            </p:txBody>
          </p:sp>
          <p:sp>
            <p:nvSpPr>
              <p:cNvPr id="111636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488"/>
                <a:ext cx="23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1600"/>
                  <a:t>t1</a:t>
                </a:r>
              </a:p>
            </p:txBody>
          </p:sp>
          <p:sp>
            <p:nvSpPr>
              <p:cNvPr id="111637" name="Text Box 21"/>
              <p:cNvSpPr txBox="1">
                <a:spLocks noChangeArrowheads="1"/>
              </p:cNvSpPr>
              <p:nvPr/>
            </p:nvSpPr>
            <p:spPr bwMode="auto">
              <a:xfrm>
                <a:off x="2544" y="1488"/>
                <a:ext cx="23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1600"/>
                  <a:t>t5</a:t>
                </a:r>
              </a:p>
            </p:txBody>
          </p:sp>
          <p:sp>
            <p:nvSpPr>
              <p:cNvPr id="111638" name="Text Box 22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23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1600"/>
                  <a:t>t8</a:t>
                </a:r>
              </a:p>
            </p:txBody>
          </p:sp>
          <p:sp>
            <p:nvSpPr>
              <p:cNvPr id="111639" name="Text Box 23"/>
              <p:cNvSpPr txBox="1">
                <a:spLocks noChangeArrowheads="1"/>
              </p:cNvSpPr>
              <p:nvPr/>
            </p:nvSpPr>
            <p:spPr bwMode="auto">
              <a:xfrm>
                <a:off x="3936" y="1488"/>
                <a:ext cx="23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1600"/>
                  <a:t>t2</a:t>
                </a:r>
              </a:p>
            </p:txBody>
          </p:sp>
          <p:sp>
            <p:nvSpPr>
              <p:cNvPr id="111640" name="Text Box 24"/>
              <p:cNvSpPr txBox="1">
                <a:spLocks noChangeArrowheads="1"/>
              </p:cNvSpPr>
              <p:nvPr/>
            </p:nvSpPr>
            <p:spPr bwMode="auto">
              <a:xfrm>
                <a:off x="4704" y="1488"/>
                <a:ext cx="23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l-PL" sz="1600"/>
                  <a:t>t6</a:t>
                </a:r>
              </a:p>
            </p:txBody>
          </p:sp>
        </p:grpSp>
        <p:sp>
          <p:nvSpPr>
            <p:cNvPr id="111641" name="Text Box 25"/>
            <p:cNvSpPr txBox="1">
              <a:spLocks noChangeArrowheads="1"/>
            </p:cNvSpPr>
            <p:nvPr/>
          </p:nvSpPr>
          <p:spPr bwMode="auto">
            <a:xfrm>
              <a:off x="758" y="1050"/>
              <a:ext cx="37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 sz="2800"/>
                <a:t>A firing or occurrence sequence: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4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Boundedness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A Petri net is said to be </a:t>
            </a:r>
            <a:r>
              <a:rPr lang="en-US" altLang="pl-PL" sz="2800" i="1" dirty="0">
                <a:latin typeface="Arial" panose="020B0604020202020204" pitchFamily="34" charset="0"/>
              </a:rPr>
              <a:t>k</a:t>
            </a:r>
            <a:r>
              <a:rPr lang="en-US" altLang="pl-PL" sz="2800" i="1" dirty="0"/>
              <a:t>-bounded</a:t>
            </a:r>
            <a:r>
              <a:rPr lang="en-US" altLang="pl-PL" sz="2800" dirty="0"/>
              <a:t> or simply </a:t>
            </a:r>
            <a:r>
              <a:rPr lang="en-US" altLang="pl-PL" sz="2800" i="1" dirty="0"/>
              <a:t>bounded</a:t>
            </a:r>
            <a:r>
              <a:rPr lang="en-US" altLang="pl-PL" sz="2800" dirty="0"/>
              <a:t> if the number of tokens in each place does not exceed a finite number </a:t>
            </a:r>
            <a:r>
              <a:rPr lang="en-US" altLang="pl-PL" sz="2800" i="1" dirty="0">
                <a:latin typeface="Arial" panose="020B0604020202020204" pitchFamily="34" charset="0"/>
              </a:rPr>
              <a:t>k</a:t>
            </a:r>
            <a:r>
              <a:rPr lang="en-US" altLang="pl-PL" sz="2800" i="1" dirty="0"/>
              <a:t> </a:t>
            </a:r>
            <a:r>
              <a:rPr lang="en-US" altLang="pl-PL" sz="2800" dirty="0"/>
              <a:t>for any marking reachable from M0.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The Petri net for vending machine is 1-bounded.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A 1-bounded Petri net </a:t>
            </a:r>
            <a:r>
              <a:rPr lang="en-US" altLang="pl-PL" sz="2800"/>
              <a:t>is </a:t>
            </a:r>
            <a:r>
              <a:rPr lang="en-US" altLang="pl-PL" sz="2800" i="1" smtClean="0"/>
              <a:t>safe</a:t>
            </a:r>
            <a:r>
              <a:rPr lang="en-US" alt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Liveness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A Petri net with initial marking M0 is</a:t>
            </a:r>
            <a:r>
              <a:rPr lang="en-US" altLang="pl-PL" sz="2800" i="1" dirty="0"/>
              <a:t> live</a:t>
            </a:r>
            <a:r>
              <a:rPr lang="en-US" altLang="pl-PL" sz="2800" dirty="0"/>
              <a:t> if, no matter what marking has been reached from M0, it is possible to ultimately fire </a:t>
            </a:r>
            <a:r>
              <a:rPr lang="en-US" altLang="pl-PL" sz="2800" i="1" dirty="0"/>
              <a:t>any</a:t>
            </a:r>
            <a:r>
              <a:rPr lang="en-US" altLang="pl-PL" sz="2800" dirty="0"/>
              <a:t> transition by progressing through some further firing sequence.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A live Petri net guarantees </a:t>
            </a:r>
            <a:r>
              <a:rPr lang="en-US" altLang="pl-PL" sz="2800" i="1" dirty="0"/>
              <a:t>deadlock-free</a:t>
            </a:r>
            <a:r>
              <a:rPr lang="en-US" altLang="pl-PL" sz="2800" dirty="0"/>
              <a:t> operation, no matter what firing sequence is chosen.</a:t>
            </a:r>
          </a:p>
        </p:txBody>
      </p:sp>
    </p:spTree>
    <p:extLst>
      <p:ext uri="{BB962C8B-B14F-4D97-AF65-F5344CB8AC3E}">
        <p14:creationId xmlns:p14="http://schemas.microsoft.com/office/powerpoint/2010/main" val="29368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Liveness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The vending machine is live and the producer-consumer system is also live.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pl-PL" sz="2800" dirty="0"/>
              <a:t>A transition is </a:t>
            </a:r>
            <a:r>
              <a:rPr lang="en-US" altLang="pl-PL" sz="2800" i="1" dirty="0"/>
              <a:t>dead</a:t>
            </a:r>
            <a:r>
              <a:rPr lang="en-US" altLang="pl-PL" sz="2800" dirty="0"/>
              <a:t> if it can never be fired in any firing sequence.</a:t>
            </a:r>
          </a:p>
        </p:txBody>
      </p:sp>
    </p:spTree>
    <p:extLst>
      <p:ext uri="{BB962C8B-B14F-4D97-AF65-F5344CB8AC3E}">
        <p14:creationId xmlns:p14="http://schemas.microsoft.com/office/powerpoint/2010/main" val="33244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dirty="0"/>
              <a:t>An Example</a:t>
            </a:r>
          </a:p>
        </p:txBody>
      </p:sp>
      <p:sp>
        <p:nvSpPr>
          <p:cNvPr id="115715" name="Oval 3"/>
          <p:cNvSpPr>
            <a:spLocks noChangeArrowheads="1"/>
          </p:cNvSpPr>
          <p:nvPr/>
        </p:nvSpPr>
        <p:spPr bwMode="auto">
          <a:xfrm>
            <a:off x="3808412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646612" y="1981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 flipV="1">
            <a:off x="4113212" y="2209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18" name="Oval 6"/>
          <p:cNvSpPr>
            <a:spLocks noChangeArrowheads="1"/>
          </p:cNvSpPr>
          <p:nvPr/>
        </p:nvSpPr>
        <p:spPr bwMode="auto">
          <a:xfrm>
            <a:off x="5332412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4875212" y="2209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4646612" y="3352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 flipH="1">
            <a:off x="4875212" y="3048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H="1" flipV="1">
            <a:off x="4113212" y="3048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 rot="-5400000">
            <a:off x="6627812" y="2590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cxnSp>
        <p:nvCxnSpPr>
          <p:cNvPr id="115724" name="AutoShape 12"/>
          <p:cNvCxnSpPr>
            <a:cxnSpLocks noChangeShapeType="1"/>
            <a:stCxn id="115718" idx="4"/>
            <a:endCxn id="115723" idx="1"/>
          </p:cNvCxnSpPr>
          <p:nvPr/>
        </p:nvCxnSpPr>
        <p:spPr bwMode="auto">
          <a:xfrm rot="5400000" flipH="1" flipV="1">
            <a:off x="6054726" y="2362201"/>
            <a:ext cx="153987" cy="1217613"/>
          </a:xfrm>
          <a:prstGeom prst="curvedConnector3">
            <a:avLst>
              <a:gd name="adj1" fmla="val -444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7313612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7389812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 rot="-5400000">
            <a:off x="8228012" y="2590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 flipV="1">
            <a:off x="6856412" y="2133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>
            <a:off x="7694612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 flipH="1">
            <a:off x="7770812" y="2895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31" name="Line 19"/>
          <p:cNvSpPr>
            <a:spLocks noChangeShapeType="1"/>
          </p:cNvSpPr>
          <p:nvPr/>
        </p:nvSpPr>
        <p:spPr bwMode="auto">
          <a:xfrm flipH="1" flipV="1">
            <a:off x="6856412" y="2895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32" name="Oval 20"/>
          <p:cNvSpPr>
            <a:spLocks noChangeArrowheads="1"/>
          </p:cNvSpPr>
          <p:nvPr/>
        </p:nvSpPr>
        <p:spPr bwMode="auto">
          <a:xfrm>
            <a:off x="3960812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33" name="Oval 21"/>
          <p:cNvSpPr>
            <a:spLocks noChangeArrowheads="1"/>
          </p:cNvSpPr>
          <p:nvPr/>
        </p:nvSpPr>
        <p:spPr bwMode="auto">
          <a:xfrm>
            <a:off x="7466012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4875213" y="5638801"/>
            <a:ext cx="5054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400"/>
              <a:t>A bounded but non-live Petri net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3427412" y="26670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p1</a:t>
            </a:r>
            <a:endParaRPr lang="en-US" altLang="pl-PL" sz="2400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5697537" y="26289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p2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7678737" y="17907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p3</a:t>
            </a:r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7754937" y="35433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p4</a:t>
            </a: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4554537" y="16383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  <a:endParaRPr lang="en-US" altLang="pl-PL" sz="2400"/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4554537" y="36957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6916737" y="25527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8516937" y="25527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t4</a:t>
            </a:r>
          </a:p>
        </p:txBody>
      </p:sp>
      <p:sp>
        <p:nvSpPr>
          <p:cNvPr id="115743" name="Oval 31"/>
          <p:cNvSpPr>
            <a:spLocks noChangeArrowheads="1"/>
          </p:cNvSpPr>
          <p:nvPr/>
        </p:nvSpPr>
        <p:spPr bwMode="auto">
          <a:xfrm>
            <a:off x="5408612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44" name="Oval 32"/>
          <p:cNvSpPr>
            <a:spLocks noChangeArrowheads="1"/>
          </p:cNvSpPr>
          <p:nvPr/>
        </p:nvSpPr>
        <p:spPr bwMode="auto">
          <a:xfrm>
            <a:off x="7466012" y="3505200"/>
            <a:ext cx="228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45" name="Oval 33"/>
          <p:cNvSpPr>
            <a:spLocks noChangeArrowheads="1"/>
          </p:cNvSpPr>
          <p:nvPr/>
        </p:nvSpPr>
        <p:spPr bwMode="auto">
          <a:xfrm>
            <a:off x="7466012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46" name="Oval 34"/>
          <p:cNvSpPr>
            <a:spLocks noChangeArrowheads="1"/>
          </p:cNvSpPr>
          <p:nvPr/>
        </p:nvSpPr>
        <p:spPr bwMode="auto">
          <a:xfrm>
            <a:off x="7542212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2970212" y="4191000"/>
            <a:ext cx="16674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M0 = (1,0,0,1)</a:t>
            </a:r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2970212" y="4572000"/>
            <a:ext cx="16674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M1 = (0,1,0,1)</a:t>
            </a:r>
          </a:p>
        </p:txBody>
      </p:sp>
      <p:sp>
        <p:nvSpPr>
          <p:cNvPr id="115749" name="Oval 37"/>
          <p:cNvSpPr>
            <a:spLocks noChangeArrowheads="1"/>
          </p:cNvSpPr>
          <p:nvPr/>
        </p:nvSpPr>
        <p:spPr bwMode="auto">
          <a:xfrm>
            <a:off x="5408612" y="2743200"/>
            <a:ext cx="228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2970212" y="4953000"/>
            <a:ext cx="16674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M2 = (0,0,1,0)</a:t>
            </a:r>
          </a:p>
        </p:txBody>
      </p:sp>
      <p:sp>
        <p:nvSpPr>
          <p:cNvPr id="115751" name="Oval 39"/>
          <p:cNvSpPr>
            <a:spLocks noChangeArrowheads="1"/>
          </p:cNvSpPr>
          <p:nvPr/>
        </p:nvSpPr>
        <p:spPr bwMode="auto">
          <a:xfrm>
            <a:off x="7389812" y="1905000"/>
            <a:ext cx="228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52" name="Text Box 40"/>
          <p:cNvSpPr txBox="1">
            <a:spLocks noChangeArrowheads="1"/>
          </p:cNvSpPr>
          <p:nvPr/>
        </p:nvSpPr>
        <p:spPr bwMode="auto">
          <a:xfrm>
            <a:off x="2970212" y="5334000"/>
            <a:ext cx="16674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M3 = (0,0,0,1)</a:t>
            </a:r>
          </a:p>
        </p:txBody>
      </p:sp>
      <p:sp>
        <p:nvSpPr>
          <p:cNvPr id="115753" name="Rectangle 41"/>
          <p:cNvSpPr>
            <a:spLocks noChangeArrowheads="1"/>
          </p:cNvSpPr>
          <p:nvPr/>
        </p:nvSpPr>
        <p:spPr bwMode="auto">
          <a:xfrm>
            <a:off x="4646612" y="1981200"/>
            <a:ext cx="228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54" name="Rectangle 42"/>
          <p:cNvSpPr>
            <a:spLocks noChangeArrowheads="1"/>
          </p:cNvSpPr>
          <p:nvPr/>
        </p:nvSpPr>
        <p:spPr bwMode="auto">
          <a:xfrm>
            <a:off x="6551612" y="2667000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5755" name="Rectangle 43"/>
          <p:cNvSpPr>
            <a:spLocks noChangeArrowheads="1"/>
          </p:cNvSpPr>
          <p:nvPr/>
        </p:nvSpPr>
        <p:spPr bwMode="auto">
          <a:xfrm>
            <a:off x="8151812" y="2667000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764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2" grpId="0" animBg="1"/>
      <p:bldP spid="115733" grpId="0" animBg="1"/>
      <p:bldP spid="115734" grpId="0" autoUpdateAnimBg="0"/>
      <p:bldP spid="115743" grpId="0" animBg="1"/>
      <p:bldP spid="115744" grpId="0" animBg="1"/>
      <p:bldP spid="115745" grpId="0" animBg="1"/>
      <p:bldP spid="115746" grpId="0" animBg="1"/>
      <p:bldP spid="115747" grpId="0" autoUpdateAnimBg="0"/>
      <p:bldP spid="115748" grpId="0" autoUpdateAnimBg="0"/>
      <p:bldP spid="115749" grpId="0" animBg="1"/>
      <p:bldP spid="115750" grpId="0" autoUpdateAnimBg="0"/>
      <p:bldP spid="115751" grpId="0" animBg="1"/>
      <p:bldP spid="115752" grpId="0" autoUpdateAnimBg="0"/>
      <p:bldP spid="115753" grpId="0" animBg="1"/>
      <p:bldP spid="115754" grpId="0" animBg="1"/>
      <p:bldP spid="1157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Another Example</a:t>
            </a:r>
          </a:p>
        </p:txBody>
      </p:sp>
      <p:sp>
        <p:nvSpPr>
          <p:cNvPr id="116739" name="Oval 3"/>
          <p:cNvSpPr>
            <a:spLocks noChangeArrowheads="1"/>
          </p:cNvSpPr>
          <p:nvPr/>
        </p:nvSpPr>
        <p:spPr bwMode="auto">
          <a:xfrm>
            <a:off x="4662487" y="17907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662487" y="25527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4205287" y="3162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2" name="Oval 6"/>
          <p:cNvSpPr>
            <a:spLocks noChangeArrowheads="1"/>
          </p:cNvSpPr>
          <p:nvPr/>
        </p:nvSpPr>
        <p:spPr bwMode="auto">
          <a:xfrm>
            <a:off x="5195887" y="3162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4205287" y="40005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5195887" y="40005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4205287" y="4686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5195887" y="46863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4662487" y="55245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4891087" y="2171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 flipH="1">
            <a:off x="4510087" y="27813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4967287" y="27813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5424487" y="3543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4357687" y="3543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>
            <a:off x="5424487" y="4229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4357687" y="4229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>
            <a:off x="4510087" y="50673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 flipH="1">
            <a:off x="4967287" y="50673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cxnSp>
        <p:nvCxnSpPr>
          <p:cNvPr id="116757" name="AutoShape 21"/>
          <p:cNvCxnSpPr>
            <a:cxnSpLocks noChangeShapeType="1"/>
            <a:stCxn id="116747" idx="1"/>
            <a:endCxn id="116741" idx="2"/>
          </p:cNvCxnSpPr>
          <p:nvPr/>
        </p:nvCxnSpPr>
        <p:spPr bwMode="auto">
          <a:xfrm rot="10800000">
            <a:off x="4205287" y="3352800"/>
            <a:ext cx="457200" cy="2286000"/>
          </a:xfrm>
          <a:prstGeom prst="curvedConnector3">
            <a:avLst>
              <a:gd name="adj1" fmla="val 32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8" name="AutoShape 22"/>
          <p:cNvCxnSpPr>
            <a:cxnSpLocks noChangeShapeType="1"/>
            <a:stCxn id="116747" idx="3"/>
            <a:endCxn id="116739" idx="6"/>
          </p:cNvCxnSpPr>
          <p:nvPr/>
        </p:nvCxnSpPr>
        <p:spPr bwMode="auto">
          <a:xfrm flipV="1">
            <a:off x="5043487" y="1981200"/>
            <a:ext cx="1588" cy="3657600"/>
          </a:xfrm>
          <a:prstGeom prst="curvedConnector3">
            <a:avLst>
              <a:gd name="adj1" fmla="val 103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4265612" y="17526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p1</a:t>
            </a:r>
            <a:endParaRPr lang="en-US" altLang="pl-PL" sz="1400"/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50276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  <a:endParaRPr lang="en-US" altLang="pl-PL" sz="1400"/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4570412" y="32004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p2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5561012" y="32004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p3</a:t>
            </a: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3808412" y="3962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5561012" y="3962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3808412" y="46482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p4</a:t>
            </a:r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5561012" y="4724400"/>
            <a:ext cx="47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p5</a:t>
            </a:r>
          </a:p>
        </p:txBody>
      </p:sp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5027612" y="56388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t4</a:t>
            </a:r>
          </a:p>
        </p:txBody>
      </p:sp>
      <p:sp>
        <p:nvSpPr>
          <p:cNvPr id="116768" name="Oval 32"/>
          <p:cNvSpPr>
            <a:spLocks noChangeArrowheads="1"/>
          </p:cNvSpPr>
          <p:nvPr/>
        </p:nvSpPr>
        <p:spPr bwMode="auto">
          <a:xfrm>
            <a:off x="4814887" y="18669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16769" name="Group 33"/>
          <p:cNvGrpSpPr>
            <a:grpSpLocks/>
          </p:cNvGrpSpPr>
          <p:nvPr/>
        </p:nvGrpSpPr>
        <p:grpSpPr bwMode="auto">
          <a:xfrm>
            <a:off x="4281487" y="3238500"/>
            <a:ext cx="1219200" cy="152400"/>
            <a:chOff x="2352" y="2064"/>
            <a:chExt cx="768" cy="96"/>
          </a:xfrm>
        </p:grpSpPr>
        <p:sp>
          <p:nvSpPr>
            <p:cNvPr id="116770" name="Oval 34"/>
            <p:cNvSpPr>
              <a:spLocks noChangeArrowheads="1"/>
            </p:cNvSpPr>
            <p:nvPr/>
          </p:nvSpPr>
          <p:spPr bwMode="auto">
            <a:xfrm>
              <a:off x="235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6771" name="Oval 35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grpSp>
        <p:nvGrpSpPr>
          <p:cNvPr id="116772" name="Group 36"/>
          <p:cNvGrpSpPr>
            <a:grpSpLocks/>
          </p:cNvGrpSpPr>
          <p:nvPr/>
        </p:nvGrpSpPr>
        <p:grpSpPr bwMode="auto">
          <a:xfrm>
            <a:off x="4281487" y="4762500"/>
            <a:ext cx="1219200" cy="228600"/>
            <a:chOff x="2352" y="3024"/>
            <a:chExt cx="768" cy="144"/>
          </a:xfrm>
        </p:grpSpPr>
        <p:sp>
          <p:nvSpPr>
            <p:cNvPr id="116773" name="Oval 37"/>
            <p:cNvSpPr>
              <a:spLocks noChangeArrowheads="1"/>
            </p:cNvSpPr>
            <p:nvPr/>
          </p:nvSpPr>
          <p:spPr bwMode="auto">
            <a:xfrm>
              <a:off x="3024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6774" name="Oval 38"/>
            <p:cNvSpPr>
              <a:spLocks noChangeArrowheads="1"/>
            </p:cNvSpPr>
            <p:nvPr/>
          </p:nvSpPr>
          <p:spPr bwMode="auto">
            <a:xfrm>
              <a:off x="2352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16775" name="Oval 39"/>
          <p:cNvSpPr>
            <a:spLocks noChangeArrowheads="1"/>
          </p:cNvSpPr>
          <p:nvPr/>
        </p:nvSpPr>
        <p:spPr bwMode="auto">
          <a:xfrm>
            <a:off x="4814887" y="19431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76" name="Oval 40"/>
          <p:cNvSpPr>
            <a:spLocks noChangeArrowheads="1"/>
          </p:cNvSpPr>
          <p:nvPr/>
        </p:nvSpPr>
        <p:spPr bwMode="auto">
          <a:xfrm>
            <a:off x="4433887" y="33147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16777" name="Group 41"/>
          <p:cNvGrpSpPr>
            <a:grpSpLocks/>
          </p:cNvGrpSpPr>
          <p:nvPr/>
        </p:nvGrpSpPr>
        <p:grpSpPr bwMode="auto">
          <a:xfrm>
            <a:off x="4281487" y="3238500"/>
            <a:ext cx="1143000" cy="228600"/>
            <a:chOff x="2352" y="2064"/>
            <a:chExt cx="720" cy="144"/>
          </a:xfrm>
        </p:grpSpPr>
        <p:sp>
          <p:nvSpPr>
            <p:cNvPr id="116778" name="Oval 42"/>
            <p:cNvSpPr>
              <a:spLocks noChangeArrowheads="1"/>
            </p:cNvSpPr>
            <p:nvPr/>
          </p:nvSpPr>
          <p:spPr bwMode="auto">
            <a:xfrm>
              <a:off x="2352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6779" name="Oval 43"/>
            <p:cNvSpPr>
              <a:spLocks noChangeArrowheads="1"/>
            </p:cNvSpPr>
            <p:nvPr/>
          </p:nvSpPr>
          <p:spPr bwMode="auto">
            <a:xfrm>
              <a:off x="29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16780" name="Rectangle 44"/>
          <p:cNvSpPr>
            <a:spLocks noChangeArrowheads="1"/>
          </p:cNvSpPr>
          <p:nvPr/>
        </p:nvSpPr>
        <p:spPr bwMode="auto">
          <a:xfrm>
            <a:off x="5942012" y="5715001"/>
            <a:ext cx="4937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sz="2400"/>
              <a:t>An unbounded but live Petri net</a:t>
            </a:r>
          </a:p>
        </p:txBody>
      </p:sp>
      <p:grpSp>
        <p:nvGrpSpPr>
          <p:cNvPr id="116781" name="Group 45"/>
          <p:cNvGrpSpPr>
            <a:grpSpLocks/>
          </p:cNvGrpSpPr>
          <p:nvPr/>
        </p:nvGrpSpPr>
        <p:grpSpPr bwMode="auto">
          <a:xfrm>
            <a:off x="7313612" y="1676400"/>
            <a:ext cx="2116138" cy="2895600"/>
            <a:chOff x="3648" y="1056"/>
            <a:chExt cx="1333" cy="1824"/>
          </a:xfrm>
        </p:grpSpPr>
        <p:sp>
          <p:nvSpPr>
            <p:cNvPr id="116782" name="Text Box 46"/>
            <p:cNvSpPr txBox="1">
              <a:spLocks noChangeArrowheads="1"/>
            </p:cNvSpPr>
            <p:nvPr/>
          </p:nvSpPr>
          <p:spPr bwMode="auto">
            <a:xfrm>
              <a:off x="3648" y="1056"/>
              <a:ext cx="1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M0 = (1, 0, 0, 0, 0)</a:t>
              </a:r>
            </a:p>
          </p:txBody>
        </p:sp>
        <p:sp>
          <p:nvSpPr>
            <p:cNvPr id="116783" name="Text Box 47"/>
            <p:cNvSpPr txBox="1">
              <a:spLocks noChangeArrowheads="1"/>
            </p:cNvSpPr>
            <p:nvPr/>
          </p:nvSpPr>
          <p:spPr bwMode="auto">
            <a:xfrm>
              <a:off x="3648" y="1296"/>
              <a:ext cx="1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M1 = (0, 1, 1, 0, 0)</a:t>
              </a:r>
            </a:p>
          </p:txBody>
        </p:sp>
        <p:sp>
          <p:nvSpPr>
            <p:cNvPr id="116784" name="Text Box 48"/>
            <p:cNvSpPr txBox="1">
              <a:spLocks noChangeArrowheads="1"/>
            </p:cNvSpPr>
            <p:nvPr/>
          </p:nvSpPr>
          <p:spPr bwMode="auto">
            <a:xfrm>
              <a:off x="3648" y="1536"/>
              <a:ext cx="1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M2 = (0, 0, 0, 1, 1)</a:t>
              </a:r>
            </a:p>
          </p:txBody>
        </p:sp>
        <p:sp>
          <p:nvSpPr>
            <p:cNvPr id="116785" name="Text Box 49"/>
            <p:cNvSpPr txBox="1">
              <a:spLocks noChangeArrowheads="1"/>
            </p:cNvSpPr>
            <p:nvPr/>
          </p:nvSpPr>
          <p:spPr bwMode="auto">
            <a:xfrm>
              <a:off x="3648" y="1776"/>
              <a:ext cx="1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M3 = (1, 1, 0, 0, 0)</a:t>
              </a:r>
            </a:p>
          </p:txBody>
        </p:sp>
        <p:sp>
          <p:nvSpPr>
            <p:cNvPr id="116786" name="Text Box 50"/>
            <p:cNvSpPr txBox="1">
              <a:spLocks noChangeArrowheads="1"/>
            </p:cNvSpPr>
            <p:nvPr/>
          </p:nvSpPr>
          <p:spPr bwMode="auto">
            <a:xfrm>
              <a:off x="3648" y="2016"/>
              <a:ext cx="1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l-PL"/>
                <a:t>M4 = (0, 2, 1, 0, 0)</a:t>
              </a:r>
            </a:p>
          </p:txBody>
        </p:sp>
        <p:sp>
          <p:nvSpPr>
            <p:cNvPr id="116787" name="Line 51"/>
            <p:cNvSpPr>
              <a:spLocks noChangeShapeType="1"/>
            </p:cNvSpPr>
            <p:nvPr/>
          </p:nvSpPr>
          <p:spPr bwMode="auto">
            <a:xfrm>
              <a:off x="4224" y="23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16788" name="Rectangle 52"/>
          <p:cNvSpPr>
            <a:spLocks noChangeArrowheads="1"/>
          </p:cNvSpPr>
          <p:nvPr/>
        </p:nvSpPr>
        <p:spPr bwMode="auto">
          <a:xfrm>
            <a:off x="4646612" y="2590800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16789" name="Group 53"/>
          <p:cNvGrpSpPr>
            <a:grpSpLocks/>
          </p:cNvGrpSpPr>
          <p:nvPr/>
        </p:nvGrpSpPr>
        <p:grpSpPr bwMode="auto">
          <a:xfrm>
            <a:off x="4189412" y="4038600"/>
            <a:ext cx="1371600" cy="228600"/>
            <a:chOff x="1680" y="2544"/>
            <a:chExt cx="864" cy="144"/>
          </a:xfrm>
        </p:grpSpPr>
        <p:sp>
          <p:nvSpPr>
            <p:cNvPr id="116790" name="Rectangle 54"/>
            <p:cNvSpPr>
              <a:spLocks noChangeArrowheads="1"/>
            </p:cNvSpPr>
            <p:nvPr/>
          </p:nvSpPr>
          <p:spPr bwMode="auto">
            <a:xfrm>
              <a:off x="1680" y="2544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16791" name="Rectangle 55"/>
            <p:cNvSpPr>
              <a:spLocks noChangeArrowheads="1"/>
            </p:cNvSpPr>
            <p:nvPr/>
          </p:nvSpPr>
          <p:spPr bwMode="auto">
            <a:xfrm>
              <a:off x="2304" y="2544"/>
              <a:ext cx="240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  <p:sp>
        <p:nvSpPr>
          <p:cNvPr id="116792" name="Rectangle 56"/>
          <p:cNvSpPr>
            <a:spLocks noChangeArrowheads="1"/>
          </p:cNvSpPr>
          <p:nvPr/>
        </p:nvSpPr>
        <p:spPr bwMode="auto">
          <a:xfrm>
            <a:off x="4646612" y="5562600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93" name="Rectangle 57"/>
          <p:cNvSpPr>
            <a:spLocks noChangeArrowheads="1"/>
          </p:cNvSpPr>
          <p:nvPr/>
        </p:nvSpPr>
        <p:spPr bwMode="auto">
          <a:xfrm>
            <a:off x="4646612" y="2590800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24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6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8" grpId="0" animBg="1"/>
      <p:bldP spid="116775" grpId="0" animBg="1"/>
      <p:bldP spid="116776" grpId="0" animBg="1"/>
      <p:bldP spid="116780" grpId="0" autoUpdateAnimBg="0"/>
      <p:bldP spid="116788" grpId="0" animBg="1"/>
      <p:bldP spid="116792" grpId="0" animBg="1"/>
      <p:bldP spid="1167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err="1"/>
              <a:t>Some</a:t>
            </a:r>
            <a:r>
              <a:rPr lang="pl-PL" altLang="pl-PL" dirty="0"/>
              <a:t> </a:t>
            </a:r>
            <a:r>
              <a:rPr lang="pl-PL" altLang="pl-PL" dirty="0" err="1"/>
              <a:t>other</a:t>
            </a:r>
            <a:r>
              <a:rPr lang="pl-PL" altLang="pl-PL" dirty="0"/>
              <a:t> </a:t>
            </a:r>
            <a:r>
              <a:rPr lang="pl-PL" altLang="pl-PL" dirty="0" err="1"/>
              <a:t>behavioral</a:t>
            </a:r>
            <a:r>
              <a:rPr lang="pl-PL" altLang="pl-PL" dirty="0"/>
              <a:t> </a:t>
            </a:r>
            <a:r>
              <a:rPr lang="pl-PL" altLang="pl-PL" dirty="0" err="1"/>
              <a:t>properties</a:t>
            </a:r>
            <a:endParaRPr lang="en-US" altLang="pl-PL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pl-PL" sz="2800" dirty="0" smtClean="0"/>
              <a:t>Reversibility</a:t>
            </a:r>
            <a:endParaRPr lang="en-US" altLang="pl-PL" sz="2800" dirty="0"/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a PN is reversible if, for each marking M reachable from M0, M0 is reachable from M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relaxed condition: a marking M’ is a home state if, for each marking M reachable from M0, M’ is reachable from M</a:t>
            </a:r>
          </a:p>
        </p:txBody>
      </p:sp>
    </p:spTree>
    <p:extLst>
      <p:ext uri="{BB962C8B-B14F-4D97-AF65-F5344CB8AC3E}">
        <p14:creationId xmlns:p14="http://schemas.microsoft.com/office/powerpoint/2010/main" val="2122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err="1"/>
              <a:t>Some</a:t>
            </a:r>
            <a:r>
              <a:rPr lang="pl-PL" altLang="pl-PL" dirty="0"/>
              <a:t> </a:t>
            </a:r>
            <a:r>
              <a:rPr lang="pl-PL" altLang="pl-PL" dirty="0" err="1" smtClean="0"/>
              <a:t>other</a:t>
            </a:r>
            <a:r>
              <a:rPr lang="pl-PL" altLang="pl-PL" dirty="0" smtClean="0"/>
              <a:t> </a:t>
            </a:r>
            <a:r>
              <a:rPr lang="pl-PL" altLang="pl-PL" dirty="0" err="1" smtClean="0"/>
              <a:t>behavioral</a:t>
            </a:r>
            <a:r>
              <a:rPr lang="pl-PL" altLang="pl-PL" dirty="0" smtClean="0"/>
              <a:t> </a:t>
            </a:r>
            <a:r>
              <a:rPr lang="pl-PL" altLang="pl-PL" dirty="0" err="1"/>
              <a:t>properties</a:t>
            </a:r>
            <a:endParaRPr lang="en-US" altLang="pl-PL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pl-PL" sz="2800"/>
              <a:t>Coverability</a:t>
            </a:r>
          </a:p>
          <a:p>
            <a:pPr lvl="1">
              <a:lnSpc>
                <a:spcPct val="90000"/>
              </a:lnSpc>
            </a:pPr>
            <a:r>
              <a:rPr lang="en-US" altLang="pl-PL" sz="2400"/>
              <a:t>a marking is coverable if exists M’ reachable from M0 s.t. M’(p)&gt;=M(p) for all places p</a:t>
            </a:r>
          </a:p>
          <a:p>
            <a:pPr>
              <a:lnSpc>
                <a:spcPct val="90000"/>
              </a:lnSpc>
            </a:pPr>
            <a:r>
              <a:rPr lang="en-US" altLang="pl-PL" sz="2800"/>
              <a:t>Persistence</a:t>
            </a:r>
          </a:p>
          <a:p>
            <a:pPr lvl="1">
              <a:lnSpc>
                <a:spcPct val="90000"/>
              </a:lnSpc>
            </a:pPr>
            <a:r>
              <a:rPr lang="en-US" altLang="pl-PL" sz="2400"/>
              <a:t>a PN is persistent if, for any two enabled transitions, the firing of one of them will not disable the other</a:t>
            </a:r>
          </a:p>
          <a:p>
            <a:pPr lvl="1">
              <a:lnSpc>
                <a:spcPct val="90000"/>
              </a:lnSpc>
            </a:pPr>
            <a:r>
              <a:rPr lang="en-US" altLang="pl-PL" sz="2400"/>
              <a:t>then, once a transition is enabled, it remains enabled until it’s fired</a:t>
            </a:r>
          </a:p>
          <a:p>
            <a:pPr lvl="1">
              <a:lnSpc>
                <a:spcPct val="90000"/>
              </a:lnSpc>
            </a:pPr>
            <a:r>
              <a:rPr lang="en-US" altLang="pl-PL" sz="2400"/>
              <a:t>all marked graphs are persistent</a:t>
            </a:r>
          </a:p>
          <a:p>
            <a:pPr lvl="1">
              <a:lnSpc>
                <a:spcPct val="90000"/>
              </a:lnSpc>
            </a:pPr>
            <a:r>
              <a:rPr lang="en-US" altLang="pl-PL" sz="2400"/>
              <a:t>a safe persistent PN can be transformed into a marked graph</a:t>
            </a:r>
          </a:p>
        </p:txBody>
      </p:sp>
    </p:spTree>
    <p:extLst>
      <p:ext uri="{BB962C8B-B14F-4D97-AF65-F5344CB8AC3E}">
        <p14:creationId xmlns:p14="http://schemas.microsoft.com/office/powerpoint/2010/main" val="269598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dirty="0"/>
              <a:t>Structural </a:t>
            </a:r>
            <a:r>
              <a:rPr lang="en-US" altLang="pl-PL" dirty="0" smtClean="0"/>
              <a:t>properties</a:t>
            </a:r>
            <a:endParaRPr lang="en-US" altLang="pl-PL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pl-PL" sz="2800" dirty="0"/>
              <a:t>properties that don’t depend on the initial marking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structural </a:t>
            </a:r>
            <a:r>
              <a:rPr lang="en-US" altLang="pl-PL" sz="2800" dirty="0" err="1"/>
              <a:t>liveness</a:t>
            </a:r>
            <a:endParaRPr lang="en-US" altLang="pl-PL" sz="2800" dirty="0"/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there exists a live initial marking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all MG are structurally live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a FC is structurally live </a:t>
            </a:r>
            <a:r>
              <a:rPr lang="en-US" altLang="pl-PL" sz="2400" dirty="0" err="1"/>
              <a:t>iff</a:t>
            </a:r>
            <a:r>
              <a:rPr lang="en-US" altLang="pl-PL" sz="2400" dirty="0"/>
              <a:t> every siphon has a trap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controllability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any marking is reachable from any other marking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necessary condition: rank(A)=#places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for MG, it is also sufficient</a:t>
            </a:r>
          </a:p>
        </p:txBody>
      </p:sp>
    </p:spTree>
    <p:extLst>
      <p:ext uri="{BB962C8B-B14F-4D97-AF65-F5344CB8AC3E}">
        <p14:creationId xmlns:p14="http://schemas.microsoft.com/office/powerpoint/2010/main" val="415130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entury Gothic" panose="020B0502020202020204" pitchFamily="34" charset="0"/>
              </a:rPr>
              <a:t>Definition of Petri Net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800" b="1">
                <a:latin typeface="Century Gothic" panose="020B0502020202020204" pitchFamily="34" charset="0"/>
              </a:rPr>
              <a:t>C = ( P, T, I, O)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latin typeface="Century Gothic" panose="020B0502020202020204" pitchFamily="34" charset="0"/>
              </a:rPr>
              <a:t>Places</a:t>
            </a:r>
            <a:br>
              <a:rPr lang="en-US" altLang="ko-KR" sz="2000">
                <a:latin typeface="Century Gothic" panose="020B0502020202020204" pitchFamily="34" charset="0"/>
              </a:rPr>
            </a:br>
            <a:r>
              <a:rPr lang="en-US" altLang="ko-KR" sz="2000">
                <a:latin typeface="Century Gothic" panose="020B0502020202020204" pitchFamily="34" charset="0"/>
              </a:rPr>
              <a:t>P = { p</a:t>
            </a:r>
            <a:r>
              <a:rPr lang="en-US" altLang="ko-KR" sz="2000" baseline="-25000">
                <a:latin typeface="Century Gothic" panose="020B0502020202020204" pitchFamily="34" charset="0"/>
              </a:rPr>
              <a:t>1</a:t>
            </a:r>
            <a:r>
              <a:rPr lang="en-US" altLang="ko-KR" sz="2000">
                <a:latin typeface="Century Gothic" panose="020B0502020202020204" pitchFamily="34" charset="0"/>
              </a:rPr>
              <a:t>, p</a:t>
            </a:r>
            <a:r>
              <a:rPr lang="en-US" altLang="ko-KR" sz="2000" baseline="-25000">
                <a:latin typeface="Century Gothic" panose="020B0502020202020204" pitchFamily="34" charset="0"/>
              </a:rPr>
              <a:t>2</a:t>
            </a:r>
            <a:r>
              <a:rPr lang="en-US" altLang="ko-KR" sz="2000">
                <a:latin typeface="Century Gothic" panose="020B0502020202020204" pitchFamily="34" charset="0"/>
              </a:rPr>
              <a:t>, p</a:t>
            </a:r>
            <a:r>
              <a:rPr lang="en-US" altLang="ko-KR" sz="2000" baseline="-25000">
                <a:latin typeface="Century Gothic" panose="020B0502020202020204" pitchFamily="34" charset="0"/>
              </a:rPr>
              <a:t>3</a:t>
            </a:r>
            <a:r>
              <a:rPr lang="en-US" altLang="ko-KR" sz="2000">
                <a:latin typeface="Century Gothic" panose="020B0502020202020204" pitchFamily="34" charset="0"/>
              </a:rPr>
              <a:t>, …, p</a:t>
            </a:r>
            <a:r>
              <a:rPr lang="en-US" altLang="ko-KR" sz="2000" baseline="-25000">
                <a:latin typeface="Century Gothic" panose="020B0502020202020204" pitchFamily="34" charset="0"/>
              </a:rPr>
              <a:t>n</a:t>
            </a:r>
            <a:r>
              <a:rPr lang="en-US" altLang="ko-KR" sz="2000">
                <a:latin typeface="Century Gothic" panose="020B0502020202020204" pitchFamily="34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latin typeface="Century Gothic" panose="020B0502020202020204" pitchFamily="34" charset="0"/>
              </a:rPr>
              <a:t>Transitions</a:t>
            </a:r>
            <a:br>
              <a:rPr lang="en-US" altLang="ko-KR" sz="2000">
                <a:latin typeface="Century Gothic" panose="020B0502020202020204" pitchFamily="34" charset="0"/>
              </a:rPr>
            </a:br>
            <a:r>
              <a:rPr lang="en-US" altLang="ko-KR" sz="2000">
                <a:latin typeface="Century Gothic" panose="020B0502020202020204" pitchFamily="34" charset="0"/>
              </a:rPr>
              <a:t>T = { t</a:t>
            </a:r>
            <a:r>
              <a:rPr lang="en-US" altLang="ko-KR" sz="2000" baseline="-25000">
                <a:latin typeface="Century Gothic" panose="020B0502020202020204" pitchFamily="34" charset="0"/>
              </a:rPr>
              <a:t>1</a:t>
            </a:r>
            <a:r>
              <a:rPr lang="en-US" altLang="ko-KR" sz="2000">
                <a:latin typeface="Century Gothic" panose="020B0502020202020204" pitchFamily="34" charset="0"/>
              </a:rPr>
              <a:t>, t</a:t>
            </a:r>
            <a:r>
              <a:rPr lang="en-US" altLang="ko-KR" sz="2000" baseline="-25000">
                <a:latin typeface="Century Gothic" panose="020B0502020202020204" pitchFamily="34" charset="0"/>
              </a:rPr>
              <a:t>2</a:t>
            </a:r>
            <a:r>
              <a:rPr lang="en-US" altLang="ko-KR" sz="2000">
                <a:latin typeface="Century Gothic" panose="020B0502020202020204" pitchFamily="34" charset="0"/>
              </a:rPr>
              <a:t>, t</a:t>
            </a:r>
            <a:r>
              <a:rPr lang="en-US" altLang="ko-KR" sz="2000" baseline="-25000">
                <a:latin typeface="Century Gothic" panose="020B0502020202020204" pitchFamily="34" charset="0"/>
              </a:rPr>
              <a:t>3</a:t>
            </a:r>
            <a:r>
              <a:rPr lang="en-US" altLang="ko-KR" sz="2000">
                <a:latin typeface="Century Gothic" panose="020B0502020202020204" pitchFamily="34" charset="0"/>
              </a:rPr>
              <a:t>, …, t</a:t>
            </a:r>
            <a:r>
              <a:rPr lang="en-US" altLang="ko-KR" sz="2000" baseline="-25000">
                <a:latin typeface="Century Gothic" panose="020B0502020202020204" pitchFamily="34" charset="0"/>
              </a:rPr>
              <a:t>n</a:t>
            </a:r>
            <a:r>
              <a:rPr lang="en-US" altLang="ko-KR" sz="2000">
                <a:latin typeface="Century Gothic" panose="020B0502020202020204" pitchFamily="34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latin typeface="Century Gothic" panose="020B0502020202020204" pitchFamily="34" charset="0"/>
              </a:rPr>
              <a:t>Input </a:t>
            </a:r>
            <a:br>
              <a:rPr lang="en-US" altLang="ko-KR" sz="2000">
                <a:latin typeface="Century Gothic" panose="020B0502020202020204" pitchFamily="34" charset="0"/>
              </a:rPr>
            </a:br>
            <a:r>
              <a:rPr lang="en-US" altLang="ko-KR" sz="2000">
                <a:latin typeface="Century Gothic" panose="020B0502020202020204" pitchFamily="34" charset="0"/>
              </a:rPr>
              <a:t>I : T </a:t>
            </a:r>
            <a:r>
              <a:rPr lang="en-US" altLang="ko-KR" sz="2000">
                <a:latin typeface="Century Gothic" panose="020B0502020202020204" pitchFamily="34" charset="0"/>
                <a:sym typeface="Wingdings" panose="05000000000000000000" pitchFamily="2" charset="2"/>
              </a:rPr>
              <a:t> P</a:t>
            </a:r>
            <a:r>
              <a:rPr lang="en-US" altLang="ko-KR" sz="2000" baseline="30000">
                <a:latin typeface="Century Gothic" panose="020B0502020202020204" pitchFamily="34" charset="0"/>
                <a:sym typeface="Wingdings" panose="05000000000000000000" pitchFamily="2" charset="2"/>
              </a:rPr>
              <a:t>r</a:t>
            </a:r>
            <a:r>
              <a:rPr lang="en-US" altLang="ko-KR" sz="2000">
                <a:latin typeface="Century Gothic" panose="020B0502020202020204" pitchFamily="34" charset="0"/>
                <a:sym typeface="Wingdings" panose="05000000000000000000" pitchFamily="2" charset="2"/>
              </a:rPr>
              <a:t> (r = number of places)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latin typeface="Century Gothic" panose="020B0502020202020204" pitchFamily="34" charset="0"/>
                <a:sym typeface="Wingdings" panose="05000000000000000000" pitchFamily="2" charset="2"/>
              </a:rPr>
              <a:t>Output</a:t>
            </a:r>
            <a:br>
              <a:rPr lang="en-US" altLang="ko-KR" sz="2000">
                <a:latin typeface="Century Gothic" panose="020B0502020202020204" pitchFamily="34" charset="0"/>
                <a:sym typeface="Wingdings" panose="05000000000000000000" pitchFamily="2" charset="2"/>
              </a:rPr>
            </a:br>
            <a:r>
              <a:rPr lang="en-US" altLang="ko-KR" sz="2000">
                <a:latin typeface="Century Gothic" panose="020B0502020202020204" pitchFamily="34" charset="0"/>
              </a:rPr>
              <a:t>O : T </a:t>
            </a:r>
            <a:r>
              <a:rPr lang="en-US" altLang="ko-KR" sz="2000">
                <a:latin typeface="Century Gothic" panose="020B0502020202020204" pitchFamily="34" charset="0"/>
                <a:sym typeface="Wingdings" panose="05000000000000000000" pitchFamily="2" charset="2"/>
              </a:rPr>
              <a:t> P</a:t>
            </a:r>
            <a:r>
              <a:rPr lang="en-US" altLang="ko-KR" sz="2000" baseline="30000">
                <a:latin typeface="Century Gothic" panose="020B0502020202020204" pitchFamily="34" charset="0"/>
                <a:sym typeface="Wingdings" panose="05000000000000000000" pitchFamily="2" charset="2"/>
              </a:rPr>
              <a:t>q</a:t>
            </a:r>
            <a:r>
              <a:rPr lang="en-US" altLang="ko-KR" sz="2000">
                <a:latin typeface="Century Gothic" panose="020B0502020202020204" pitchFamily="34" charset="0"/>
                <a:sym typeface="Wingdings" panose="05000000000000000000" pitchFamily="2" charset="2"/>
              </a:rPr>
              <a:t> (q = number of places)</a:t>
            </a:r>
            <a:br>
              <a:rPr lang="en-US" altLang="ko-KR" sz="2000">
                <a:latin typeface="Century Gothic" panose="020B0502020202020204" pitchFamily="34" charset="0"/>
                <a:sym typeface="Wingdings" panose="05000000000000000000" pitchFamily="2" charset="2"/>
              </a:rPr>
            </a:br>
            <a:r>
              <a:rPr lang="en-US" altLang="ko-KR" sz="2000">
                <a:latin typeface="Century Gothic" panose="020B0502020202020204" pitchFamily="34" charset="0"/>
                <a:sym typeface="Wingdings" panose="05000000000000000000" pitchFamily="2" charset="2"/>
              </a:rPr>
              <a:t/>
            </a:r>
            <a:br>
              <a:rPr lang="en-US" altLang="ko-KR" sz="2000">
                <a:latin typeface="Century Gothic" panose="020B0502020202020204" pitchFamily="34" charset="0"/>
                <a:sym typeface="Wingdings" panose="05000000000000000000" pitchFamily="2" charset="2"/>
              </a:rPr>
            </a:br>
            <a:endParaRPr lang="en-US" altLang="ko-KR" sz="2000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Century Gothic" panose="020B0502020202020204" pitchFamily="34" charset="0"/>
                <a:sym typeface="Wingdings" panose="05000000000000000000" pitchFamily="2" charset="2"/>
              </a:rPr>
              <a:t>marking µ : assignment of tokens to the places of Petri net µ = µ</a:t>
            </a:r>
            <a:r>
              <a:rPr lang="en-US" altLang="ko-KR" sz="2400" baseline="-25000">
                <a:latin typeface="Century Gothic" panose="020B0502020202020204" pitchFamily="34" charset="0"/>
                <a:sym typeface="Wingdings" panose="05000000000000000000" pitchFamily="2" charset="2"/>
              </a:rPr>
              <a:t>1</a:t>
            </a:r>
            <a:r>
              <a:rPr lang="en-US" altLang="ko-KR" sz="2400">
                <a:latin typeface="Century Gothic" panose="020B0502020202020204" pitchFamily="34" charset="0"/>
                <a:sym typeface="Wingdings" panose="05000000000000000000" pitchFamily="2" charset="2"/>
              </a:rPr>
              <a:t>, µ</a:t>
            </a:r>
            <a:r>
              <a:rPr lang="en-US" altLang="ko-KR" sz="2400" baseline="-25000">
                <a:latin typeface="Century Gothic" panose="020B0502020202020204" pitchFamily="34" charset="0"/>
                <a:sym typeface="Wingdings" panose="05000000000000000000" pitchFamily="2" charset="2"/>
              </a:rPr>
              <a:t>2</a:t>
            </a:r>
            <a:r>
              <a:rPr lang="en-US" altLang="ko-KR" sz="2400">
                <a:latin typeface="Century Gothic" panose="020B0502020202020204" pitchFamily="34" charset="0"/>
                <a:sym typeface="Wingdings" panose="05000000000000000000" pitchFamily="2" charset="2"/>
              </a:rPr>
              <a:t>, µ</a:t>
            </a:r>
            <a:r>
              <a:rPr lang="en-US" altLang="ko-KR" sz="2400" baseline="-25000">
                <a:latin typeface="Century Gothic" panose="020B0502020202020204" pitchFamily="34" charset="0"/>
                <a:sym typeface="Wingdings" panose="05000000000000000000" pitchFamily="2" charset="2"/>
              </a:rPr>
              <a:t>3</a:t>
            </a:r>
            <a:r>
              <a:rPr lang="en-US" altLang="ko-KR" sz="2400">
                <a:latin typeface="Century Gothic" panose="020B0502020202020204" pitchFamily="34" charset="0"/>
                <a:sym typeface="Wingdings" panose="05000000000000000000" pitchFamily="2" charset="2"/>
              </a:rPr>
              <a:t>, … µ</a:t>
            </a:r>
            <a:r>
              <a:rPr lang="en-US" altLang="ko-KR" sz="2400" baseline="-25000">
                <a:latin typeface="Century Gothic" panose="020B0502020202020204" pitchFamily="34" charset="0"/>
                <a:sym typeface="Wingdings" panose="05000000000000000000" pitchFamily="2" charset="2"/>
              </a:rPr>
              <a:t>n </a:t>
            </a:r>
          </a:p>
        </p:txBody>
      </p:sp>
    </p:spTree>
    <p:extLst>
      <p:ext uri="{BB962C8B-B14F-4D97-AF65-F5344CB8AC3E}">
        <p14:creationId xmlns:p14="http://schemas.microsoft.com/office/powerpoint/2010/main" val="58777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dirty="0"/>
              <a:t>Structural </a:t>
            </a:r>
            <a:r>
              <a:rPr lang="en-US" altLang="pl-PL" dirty="0" smtClean="0"/>
              <a:t>properties</a:t>
            </a:r>
            <a:endParaRPr lang="en-US" altLang="pl-PL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l-PL" sz="2800"/>
              <a:t>structural boundedness</a:t>
            </a:r>
          </a:p>
          <a:p>
            <a:pPr lvl="1"/>
            <a:r>
              <a:rPr lang="en-US" altLang="pl-PL" sz="2400"/>
              <a:t>bounded for any finite initial marking</a:t>
            </a:r>
          </a:p>
          <a:p>
            <a:pPr lvl="1"/>
            <a:r>
              <a:rPr lang="en-US" altLang="pl-PL" sz="2400"/>
              <a:t>iff exists a vector y of positive integers s.t. Ay</a:t>
            </a:r>
            <a:r>
              <a:rPr lang="en-US" altLang="pl-PL" sz="2400">
                <a:sym typeface="Symbol" panose="05050102010706020507" pitchFamily="18" charset="2"/>
              </a:rPr>
              <a:t>0</a:t>
            </a:r>
          </a:p>
          <a:p>
            <a:r>
              <a:rPr lang="en-US" altLang="pl-PL" sz="2800"/>
              <a:t>(partial) conservativeness</a:t>
            </a:r>
          </a:p>
          <a:p>
            <a:pPr lvl="1"/>
            <a:r>
              <a:rPr lang="en-US" altLang="pl-PL" sz="2400"/>
              <a:t>a weighted sum of tokens is constant for every (some) place</a:t>
            </a:r>
          </a:p>
          <a:p>
            <a:pPr lvl="1"/>
            <a:r>
              <a:rPr lang="en-US" altLang="pl-PL" sz="2400"/>
              <a:t>iff exists a vector y of positive (nonnegative) integers s.t. Ay</a:t>
            </a:r>
            <a:r>
              <a:rPr lang="en-US" altLang="pl-PL" sz="2400">
                <a:sym typeface="Symbol" panose="05050102010706020507" pitchFamily="18" charset="2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18037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dirty="0"/>
              <a:t>Structural </a:t>
            </a:r>
            <a:r>
              <a:rPr lang="en-US" altLang="pl-PL" dirty="0" smtClean="0"/>
              <a:t>properties</a:t>
            </a:r>
            <a:endParaRPr lang="en-US" altLang="pl-PL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pl-PL" sz="2800">
                <a:sym typeface="Symbol" panose="05050102010706020507" pitchFamily="18" charset="2"/>
              </a:rPr>
              <a:t>(partial) repetitiveness</a:t>
            </a:r>
          </a:p>
          <a:p>
            <a:pPr lvl="1">
              <a:lnSpc>
                <a:spcPct val="90000"/>
              </a:lnSpc>
            </a:pPr>
            <a:r>
              <a:rPr lang="en-US" altLang="pl-PL" sz="2400">
                <a:sym typeface="Symbol" panose="05050102010706020507" pitchFamily="18" charset="2"/>
              </a:rPr>
              <a:t>every (some) transition occurs infinitely often for some initial marking and firing sequence</a:t>
            </a:r>
          </a:p>
          <a:p>
            <a:pPr lvl="1">
              <a:lnSpc>
                <a:spcPct val="90000"/>
              </a:lnSpc>
            </a:pPr>
            <a:r>
              <a:rPr lang="en-US" altLang="pl-PL" sz="2400">
                <a:sym typeface="Symbol" panose="05050102010706020507" pitchFamily="18" charset="2"/>
              </a:rPr>
              <a:t>iff exists a vector x of positive (nonegative) integers s.t. A</a:t>
            </a:r>
            <a:r>
              <a:rPr lang="en-US" altLang="pl-PL" sz="2400" baseline="30000">
                <a:sym typeface="Symbol" panose="05050102010706020507" pitchFamily="18" charset="2"/>
              </a:rPr>
              <a:t>T</a:t>
            </a:r>
            <a:r>
              <a:rPr lang="en-US" altLang="pl-PL" sz="2400">
                <a:sym typeface="Symbol" panose="05050102010706020507" pitchFamily="18" charset="2"/>
              </a:rPr>
              <a:t>x0</a:t>
            </a:r>
          </a:p>
          <a:p>
            <a:pPr>
              <a:lnSpc>
                <a:spcPct val="90000"/>
              </a:lnSpc>
            </a:pPr>
            <a:r>
              <a:rPr lang="en-US" altLang="pl-PL" sz="2800">
                <a:sym typeface="Symbol" panose="05050102010706020507" pitchFamily="18" charset="2"/>
              </a:rPr>
              <a:t>(partial) consistency</a:t>
            </a:r>
          </a:p>
          <a:p>
            <a:pPr lvl="1">
              <a:lnSpc>
                <a:spcPct val="90000"/>
              </a:lnSpc>
            </a:pPr>
            <a:r>
              <a:rPr lang="en-US" altLang="pl-PL" sz="2400">
                <a:sym typeface="Symbol" panose="05050102010706020507" pitchFamily="18" charset="2"/>
              </a:rPr>
              <a:t>every (some) transition occurs at least once in some firing sequence that drives some initial marking back to itself</a:t>
            </a:r>
          </a:p>
          <a:p>
            <a:pPr lvl="1">
              <a:lnSpc>
                <a:spcPct val="90000"/>
              </a:lnSpc>
            </a:pPr>
            <a:r>
              <a:rPr lang="en-US" altLang="pl-PL" sz="2400">
                <a:sym typeface="Symbol" panose="05050102010706020507" pitchFamily="18" charset="2"/>
              </a:rPr>
              <a:t>iff exists a vector x of positive (nonegative) integers s.t. A</a:t>
            </a:r>
            <a:r>
              <a:rPr lang="en-US" altLang="pl-PL" sz="2400" baseline="30000">
                <a:sym typeface="Symbol" panose="05050102010706020507" pitchFamily="18" charset="2"/>
              </a:rPr>
              <a:t>T</a:t>
            </a:r>
            <a:r>
              <a:rPr lang="en-US" altLang="pl-PL" sz="2400">
                <a:sym typeface="Symbol" panose="05050102010706020507" pitchFamily="18" charset="2"/>
              </a:rPr>
              <a:t>x=0</a:t>
            </a:r>
          </a:p>
          <a:p>
            <a:pPr>
              <a:lnSpc>
                <a:spcPct val="90000"/>
              </a:lnSpc>
            </a:pPr>
            <a:endParaRPr lang="en-US" altLang="pl-PL" sz="2800"/>
          </a:p>
        </p:txBody>
      </p:sp>
    </p:spTree>
    <p:extLst>
      <p:ext uri="{BB962C8B-B14F-4D97-AF65-F5344CB8AC3E}">
        <p14:creationId xmlns:p14="http://schemas.microsoft.com/office/powerpoint/2010/main" val="1876891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err="1"/>
              <a:t>Some</a:t>
            </a:r>
            <a:r>
              <a:rPr lang="pl-PL" altLang="pl-PL" dirty="0"/>
              <a:t> </a:t>
            </a:r>
            <a:r>
              <a:rPr lang="pl-PL" altLang="pl-PL" dirty="0" err="1"/>
              <a:t>other</a:t>
            </a:r>
            <a:r>
              <a:rPr lang="pl-PL" altLang="pl-PL" dirty="0"/>
              <a:t> </a:t>
            </a:r>
            <a:r>
              <a:rPr lang="pl-PL" altLang="pl-PL" dirty="0" err="1"/>
              <a:t>properties</a:t>
            </a:r>
            <a:endParaRPr lang="en-US" altLang="pl-PL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pl-PL" sz="2800" dirty="0"/>
              <a:t>Synchronic distance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maximum difference of times two transitions are fired for any firing sequence</a:t>
            </a:r>
          </a:p>
          <a:p>
            <a:pPr lvl="1">
              <a:lnSpc>
                <a:spcPct val="90000"/>
              </a:lnSpc>
            </a:pPr>
            <a:endParaRPr lang="en-US" altLang="pl-PL" sz="2400" dirty="0"/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well defined metric for condition/event nets and marked graphs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Fairness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bounded-fairness: the number of times one transition can fire while the other is not firing is bounded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unconditional(global)-fairness: every transition appears infinitely often in a firing sequence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4366220" y="3140968"/>
          <a:ext cx="3124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460160" imgH="291960" progId="Equation.3">
                  <p:embed/>
                </p:oleObj>
              </mc:Choice>
              <mc:Fallback>
                <p:oleObj name="Equation" r:id="rId3" imgW="1460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220" y="3140968"/>
                        <a:ext cx="3124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16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pl-PL" dirty="0"/>
              <a:t>Analysis Techniques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pPr marL="591503" indent="-342900"/>
            <a:r>
              <a:rPr lang="en-US" altLang="pl-PL" sz="2400" dirty="0"/>
              <a:t>Petri Nets as powerful models for:</a:t>
            </a:r>
          </a:p>
          <a:p>
            <a:pPr marL="991433" lvl="1" indent="-342900"/>
            <a:r>
              <a:rPr lang="en-US" altLang="pl-PL" sz="2200" dirty="0"/>
              <a:t>Simulation. </a:t>
            </a:r>
          </a:p>
          <a:p>
            <a:pPr marL="991433" lvl="1" indent="-342900"/>
            <a:r>
              <a:rPr lang="en-US" altLang="pl-PL" sz="2200" dirty="0"/>
              <a:t>Verification.</a:t>
            </a:r>
          </a:p>
          <a:p>
            <a:pPr marL="591503" indent="-342900"/>
            <a:r>
              <a:rPr lang="en-US" altLang="pl-PL" sz="2400" dirty="0"/>
              <a:t>Techniques:</a:t>
            </a:r>
          </a:p>
          <a:p>
            <a:pPr marL="991433" lvl="1" indent="-342900"/>
            <a:r>
              <a:rPr lang="en-US" altLang="pl-PL" sz="2200" dirty="0"/>
              <a:t>Marking Graphs</a:t>
            </a:r>
          </a:p>
          <a:p>
            <a:pPr marL="991433" lvl="1" indent="-342900"/>
            <a:r>
              <a:rPr lang="en-US" altLang="pl-PL" sz="2200" dirty="0"/>
              <a:t>Place/Transition Invariants</a:t>
            </a:r>
          </a:p>
          <a:p>
            <a:pPr marL="991433" lvl="1" indent="-342900"/>
            <a:r>
              <a:rPr lang="en-US" altLang="pl-PL" sz="2200" dirty="0"/>
              <a:t>Causal Semantics.</a:t>
            </a:r>
          </a:p>
          <a:p>
            <a:pPr marL="991433" lvl="1" indent="-342900"/>
            <a:r>
              <a:rPr lang="en-US" altLang="pl-PL" sz="2200" dirty="0"/>
              <a:t>...</a:t>
            </a:r>
          </a:p>
          <a:p>
            <a:pPr marL="248603" indent="0">
              <a:buNone/>
            </a:pPr>
            <a:endParaRPr lang="en-US" altLang="pl-PL" sz="2400" dirty="0"/>
          </a:p>
        </p:txBody>
      </p:sp>
    </p:spTree>
    <p:extLst>
      <p:ext uri="{BB962C8B-B14F-4D97-AF65-F5344CB8AC3E}">
        <p14:creationId xmlns:p14="http://schemas.microsoft.com/office/powerpoint/2010/main" val="35401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dirty="0"/>
              <a:t>Analysis Techniques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pl-PL" sz="2800" dirty="0" err="1"/>
              <a:t>Coverability</a:t>
            </a:r>
            <a:r>
              <a:rPr lang="en-US" altLang="pl-PL" sz="2800" dirty="0"/>
              <a:t> tree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tree representation of all possible markings</a:t>
            </a:r>
          </a:p>
          <a:p>
            <a:pPr lvl="2">
              <a:lnSpc>
                <a:spcPct val="90000"/>
              </a:lnSpc>
            </a:pPr>
            <a:r>
              <a:rPr lang="en-US" altLang="pl-PL" sz="2000" dirty="0"/>
              <a:t>root = M0</a:t>
            </a:r>
          </a:p>
          <a:p>
            <a:pPr lvl="2">
              <a:lnSpc>
                <a:spcPct val="90000"/>
              </a:lnSpc>
            </a:pPr>
            <a:r>
              <a:rPr lang="en-US" altLang="pl-PL" sz="2000" dirty="0"/>
              <a:t>nodes = markings reachable from M0</a:t>
            </a:r>
          </a:p>
          <a:p>
            <a:pPr lvl="2">
              <a:lnSpc>
                <a:spcPct val="90000"/>
              </a:lnSpc>
            </a:pPr>
            <a:r>
              <a:rPr lang="en-US" altLang="pl-PL" sz="2000" dirty="0"/>
              <a:t>arcs = transition firings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/>
              <a:t>if net is unbounded, then tree is kept finite by introducing the symbol </a:t>
            </a:r>
            <a:r>
              <a:rPr lang="en-US" altLang="pl-PL" sz="2400" dirty="0">
                <a:sym typeface="Symbol" panose="05050102010706020507" pitchFamily="18" charset="2"/>
              </a:rPr>
              <a:t></a:t>
            </a:r>
          </a:p>
          <a:p>
            <a:pPr lvl="1">
              <a:lnSpc>
                <a:spcPct val="90000"/>
              </a:lnSpc>
            </a:pPr>
            <a:r>
              <a:rPr lang="en-US" altLang="pl-PL" sz="2400" dirty="0">
                <a:sym typeface="Symbol" panose="05050102010706020507" pitchFamily="18" charset="2"/>
              </a:rPr>
              <a:t>Properties</a:t>
            </a:r>
          </a:p>
          <a:p>
            <a:pPr lvl="2">
              <a:lnSpc>
                <a:spcPct val="90000"/>
              </a:lnSpc>
            </a:pPr>
            <a:r>
              <a:rPr lang="en-US" altLang="pl-PL" sz="2000" dirty="0">
                <a:sym typeface="Symbol" panose="05050102010706020507" pitchFamily="18" charset="2"/>
              </a:rPr>
              <a:t>a PN is bounded </a:t>
            </a:r>
            <a:r>
              <a:rPr lang="en-US" altLang="pl-PL" sz="2000" dirty="0" err="1">
                <a:sym typeface="Symbol" panose="05050102010706020507" pitchFamily="18" charset="2"/>
              </a:rPr>
              <a:t>iff</a:t>
            </a:r>
            <a:r>
              <a:rPr lang="en-US" altLang="pl-PL" sz="2000" dirty="0">
                <a:sym typeface="Symbol" panose="05050102010706020507" pitchFamily="18" charset="2"/>
              </a:rPr>
              <a:t>  doesn’t appear in any node</a:t>
            </a:r>
          </a:p>
          <a:p>
            <a:pPr lvl="2">
              <a:lnSpc>
                <a:spcPct val="90000"/>
              </a:lnSpc>
            </a:pPr>
            <a:r>
              <a:rPr lang="en-US" altLang="pl-PL" sz="2000" dirty="0">
                <a:sym typeface="Symbol" panose="05050102010706020507" pitchFamily="18" charset="2"/>
              </a:rPr>
              <a:t>a PN is safe </a:t>
            </a:r>
            <a:r>
              <a:rPr lang="en-US" altLang="pl-PL" sz="2000" dirty="0" err="1">
                <a:sym typeface="Symbol" panose="05050102010706020507" pitchFamily="18" charset="2"/>
              </a:rPr>
              <a:t>iff</a:t>
            </a:r>
            <a:r>
              <a:rPr lang="en-US" altLang="pl-PL" sz="2000" dirty="0">
                <a:sym typeface="Symbol" panose="05050102010706020507" pitchFamily="18" charset="2"/>
              </a:rPr>
              <a:t> only 0’s and 1’s appear in nodes</a:t>
            </a:r>
          </a:p>
          <a:p>
            <a:pPr lvl="2">
              <a:lnSpc>
                <a:spcPct val="90000"/>
              </a:lnSpc>
            </a:pPr>
            <a:r>
              <a:rPr lang="en-US" altLang="pl-PL" sz="2000" dirty="0">
                <a:sym typeface="Symbol" panose="05050102010706020507" pitchFamily="18" charset="2"/>
              </a:rPr>
              <a:t>a transition is dead </a:t>
            </a:r>
            <a:r>
              <a:rPr lang="en-US" altLang="pl-PL" sz="2000" dirty="0" err="1">
                <a:sym typeface="Symbol" panose="05050102010706020507" pitchFamily="18" charset="2"/>
              </a:rPr>
              <a:t>iff</a:t>
            </a:r>
            <a:r>
              <a:rPr lang="en-US" altLang="pl-PL" sz="2000" dirty="0">
                <a:sym typeface="Symbol" panose="05050102010706020507" pitchFamily="18" charset="2"/>
              </a:rPr>
              <a:t> it doesn’t appear in any arc</a:t>
            </a:r>
          </a:p>
          <a:p>
            <a:pPr lvl="2">
              <a:lnSpc>
                <a:spcPct val="90000"/>
              </a:lnSpc>
            </a:pPr>
            <a:r>
              <a:rPr lang="en-US" altLang="pl-PL" sz="2000" dirty="0">
                <a:sym typeface="Symbol" panose="05050102010706020507" pitchFamily="18" charset="2"/>
              </a:rPr>
              <a:t>if M is reachable form M0, then exists a node M’ that covers M</a:t>
            </a:r>
          </a:p>
        </p:txBody>
      </p:sp>
    </p:spTree>
    <p:extLst>
      <p:ext uri="{BB962C8B-B14F-4D97-AF65-F5344CB8AC3E}">
        <p14:creationId xmlns:p14="http://schemas.microsoft.com/office/powerpoint/2010/main" val="192044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Coverability tree example</a:t>
            </a:r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2665412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 rot="-5400000">
            <a:off x="2855912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 rot="-5400000">
            <a:off x="2855912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3579812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3732212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3579812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 rot="-5400000">
            <a:off x="3770312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2132012" y="3048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dirty="0"/>
              <a:t>t3</a:t>
            </a: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3808412" y="35052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894012" y="3276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2894012" y="41910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3808412" y="4038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2132013" y="37338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p2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2132012" y="4572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3960813" y="28956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p1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1132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3960813" y="47244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p3</a:t>
            </a: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 rot="-10800000">
            <a:off x="4799012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49514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t0</a:t>
            </a:r>
          </a:p>
        </p:txBody>
      </p:sp>
      <p:sp>
        <p:nvSpPr>
          <p:cNvPr id="116759" name="Freeform 23"/>
          <p:cNvSpPr>
            <a:spLocks/>
          </p:cNvSpPr>
          <p:nvPr/>
        </p:nvSpPr>
        <p:spPr bwMode="auto">
          <a:xfrm>
            <a:off x="2817812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60" name="Freeform 24"/>
          <p:cNvSpPr>
            <a:spLocks/>
          </p:cNvSpPr>
          <p:nvPr/>
        </p:nvSpPr>
        <p:spPr bwMode="auto">
          <a:xfrm>
            <a:off x="2970212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61" name="Freeform 25"/>
          <p:cNvSpPr>
            <a:spLocks/>
          </p:cNvSpPr>
          <p:nvPr/>
        </p:nvSpPr>
        <p:spPr bwMode="auto">
          <a:xfrm>
            <a:off x="3046412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62" name="Freeform 26"/>
          <p:cNvSpPr>
            <a:spLocks/>
          </p:cNvSpPr>
          <p:nvPr/>
        </p:nvSpPr>
        <p:spPr bwMode="auto">
          <a:xfrm>
            <a:off x="2894012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4037012" y="3352800"/>
            <a:ext cx="76200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 flipV="1">
            <a:off x="4037012" y="4191000"/>
            <a:ext cx="76200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7085013" y="2209800"/>
            <a:ext cx="1218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M0=(100)</a:t>
            </a:r>
          </a:p>
        </p:txBody>
      </p:sp>
    </p:spTree>
    <p:extLst>
      <p:ext uri="{BB962C8B-B14F-4D97-AF65-F5344CB8AC3E}">
        <p14:creationId xmlns:p14="http://schemas.microsoft.com/office/powerpoint/2010/main" val="2837969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3579812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Coverability tree example</a:t>
            </a:r>
          </a:p>
        </p:txBody>
      </p:sp>
      <p:sp>
        <p:nvSpPr>
          <p:cNvPr id="117763" name="Oval 3"/>
          <p:cNvSpPr>
            <a:spLocks noChangeArrowheads="1"/>
          </p:cNvSpPr>
          <p:nvPr/>
        </p:nvSpPr>
        <p:spPr bwMode="auto">
          <a:xfrm>
            <a:off x="2665412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 rot="-5400000">
            <a:off x="2855912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 rot="-5400000">
            <a:off x="2855912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3579812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7767" name="Oval 7"/>
          <p:cNvSpPr>
            <a:spLocks noChangeArrowheads="1"/>
          </p:cNvSpPr>
          <p:nvPr/>
        </p:nvSpPr>
        <p:spPr bwMode="auto">
          <a:xfrm>
            <a:off x="3732212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 rot="-5400000">
            <a:off x="3770312" y="3695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2132012" y="3048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3808412" y="35052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>
            <a:off x="2894012" y="3276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2894012" y="41910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3808412" y="4038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2132013" y="37338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p2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2132012" y="4572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3960813" y="28956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p1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41132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3960813" y="47244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p3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 rot="-10800000">
            <a:off x="4799012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514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t0</a:t>
            </a:r>
          </a:p>
        </p:txBody>
      </p:sp>
      <p:sp>
        <p:nvSpPr>
          <p:cNvPr id="117782" name="Freeform 22"/>
          <p:cNvSpPr>
            <a:spLocks/>
          </p:cNvSpPr>
          <p:nvPr/>
        </p:nvSpPr>
        <p:spPr bwMode="auto">
          <a:xfrm>
            <a:off x="2817812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83" name="Freeform 23"/>
          <p:cNvSpPr>
            <a:spLocks/>
          </p:cNvSpPr>
          <p:nvPr/>
        </p:nvSpPr>
        <p:spPr bwMode="auto">
          <a:xfrm>
            <a:off x="2970212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84" name="Freeform 24"/>
          <p:cNvSpPr>
            <a:spLocks/>
          </p:cNvSpPr>
          <p:nvPr/>
        </p:nvSpPr>
        <p:spPr bwMode="auto">
          <a:xfrm>
            <a:off x="3046412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85" name="Freeform 25"/>
          <p:cNvSpPr>
            <a:spLocks/>
          </p:cNvSpPr>
          <p:nvPr/>
        </p:nvSpPr>
        <p:spPr bwMode="auto">
          <a:xfrm>
            <a:off x="2894012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>
            <a:off x="4037012" y="3352800"/>
            <a:ext cx="76200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 flipV="1">
            <a:off x="4037012" y="4191000"/>
            <a:ext cx="76200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7085013" y="2209800"/>
            <a:ext cx="1218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M0=(100)</a:t>
            </a:r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 flipH="1">
            <a:off x="67802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6018212" y="3124201"/>
            <a:ext cx="15520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M1=(001)</a:t>
            </a:r>
          </a:p>
          <a:p>
            <a:r>
              <a:rPr lang="en-US" altLang="pl-PL"/>
              <a:t>“dead end”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67802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782139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Oval 2"/>
          <p:cNvSpPr>
            <a:spLocks noChangeArrowheads="1"/>
          </p:cNvSpPr>
          <p:nvPr/>
        </p:nvSpPr>
        <p:spPr bwMode="auto">
          <a:xfrm>
            <a:off x="3579812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Coverability tree example</a:t>
            </a:r>
          </a:p>
        </p:txBody>
      </p:sp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2665412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 rot="-5400000">
            <a:off x="2855912" y="2933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 rot="-5400000">
            <a:off x="2855912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3579812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8792" name="Oval 8"/>
          <p:cNvSpPr>
            <a:spLocks noChangeArrowheads="1"/>
          </p:cNvSpPr>
          <p:nvPr/>
        </p:nvSpPr>
        <p:spPr bwMode="auto">
          <a:xfrm>
            <a:off x="2817812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 rot="-5400000">
            <a:off x="3770312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2132012" y="3048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3808412" y="35052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2894012" y="3276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2894012" y="41910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3808412" y="4038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2132013" y="37338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p2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2132012" y="4572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3960813" y="28956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dirty="0"/>
              <a:t>p1</a:t>
            </a: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41132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3960813" y="47244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p3</a:t>
            </a: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 rot="-10800000">
            <a:off x="4799012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9514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t0</a:t>
            </a:r>
          </a:p>
        </p:txBody>
      </p:sp>
      <p:sp>
        <p:nvSpPr>
          <p:cNvPr id="118806" name="Freeform 22"/>
          <p:cNvSpPr>
            <a:spLocks/>
          </p:cNvSpPr>
          <p:nvPr/>
        </p:nvSpPr>
        <p:spPr bwMode="auto">
          <a:xfrm>
            <a:off x="2817812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807" name="Freeform 23"/>
          <p:cNvSpPr>
            <a:spLocks/>
          </p:cNvSpPr>
          <p:nvPr/>
        </p:nvSpPr>
        <p:spPr bwMode="auto">
          <a:xfrm>
            <a:off x="2970212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808" name="Freeform 24"/>
          <p:cNvSpPr>
            <a:spLocks/>
          </p:cNvSpPr>
          <p:nvPr/>
        </p:nvSpPr>
        <p:spPr bwMode="auto">
          <a:xfrm>
            <a:off x="3046412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809" name="Freeform 25"/>
          <p:cNvSpPr>
            <a:spLocks/>
          </p:cNvSpPr>
          <p:nvPr/>
        </p:nvSpPr>
        <p:spPr bwMode="auto">
          <a:xfrm>
            <a:off x="2894012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>
            <a:off x="4037012" y="3352800"/>
            <a:ext cx="76200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 flipV="1">
            <a:off x="4037012" y="4191000"/>
            <a:ext cx="76200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7085013" y="2209800"/>
            <a:ext cx="1218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M0=(100)</a:t>
            </a:r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 flipH="1">
            <a:off x="67802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6018212" y="3124201"/>
            <a:ext cx="15520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M1=(001)</a:t>
            </a:r>
          </a:p>
          <a:p>
            <a:r>
              <a:rPr lang="en-US" altLang="pl-PL"/>
              <a:t>“dead end”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67802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18816" name="Oval 32"/>
          <p:cNvSpPr>
            <a:spLocks noChangeArrowheads="1"/>
          </p:cNvSpPr>
          <p:nvPr/>
        </p:nvSpPr>
        <p:spPr bwMode="auto">
          <a:xfrm>
            <a:off x="3732212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78470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83804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18819" name="Text Box 35"/>
          <p:cNvSpPr txBox="1">
            <a:spLocks noChangeArrowheads="1"/>
          </p:cNvSpPr>
          <p:nvPr/>
        </p:nvSpPr>
        <p:spPr bwMode="auto">
          <a:xfrm>
            <a:off x="8151812" y="3125788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M3=(1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0)</a:t>
            </a:r>
          </a:p>
        </p:txBody>
      </p:sp>
    </p:spTree>
    <p:extLst>
      <p:ext uri="{BB962C8B-B14F-4D97-AF65-F5344CB8AC3E}">
        <p14:creationId xmlns:p14="http://schemas.microsoft.com/office/powerpoint/2010/main" val="321623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3579812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Coverability tree example</a:t>
            </a:r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2665412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 rot="-5400000">
            <a:off x="2855912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 rot="-5400000">
            <a:off x="2855912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3579812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2817812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 rot="-5400000">
            <a:off x="3770312" y="3695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2132012" y="3048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3808412" y="35052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>
            <a:off x="2894012" y="3276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2894012" y="41910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3808412" y="4038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2132013" y="37338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p2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2132012" y="4572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3960813" y="28956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p1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41132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3960813" y="47244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p3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 rot="-10800000">
            <a:off x="4799012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49514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t0</a:t>
            </a:r>
          </a:p>
        </p:txBody>
      </p:sp>
      <p:sp>
        <p:nvSpPr>
          <p:cNvPr id="119830" name="Freeform 22"/>
          <p:cNvSpPr>
            <a:spLocks/>
          </p:cNvSpPr>
          <p:nvPr/>
        </p:nvSpPr>
        <p:spPr bwMode="auto">
          <a:xfrm>
            <a:off x="2817812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31" name="Freeform 23"/>
          <p:cNvSpPr>
            <a:spLocks/>
          </p:cNvSpPr>
          <p:nvPr/>
        </p:nvSpPr>
        <p:spPr bwMode="auto">
          <a:xfrm>
            <a:off x="2970212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32" name="Freeform 24"/>
          <p:cNvSpPr>
            <a:spLocks/>
          </p:cNvSpPr>
          <p:nvPr/>
        </p:nvSpPr>
        <p:spPr bwMode="auto">
          <a:xfrm>
            <a:off x="3046412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33" name="Freeform 25"/>
          <p:cNvSpPr>
            <a:spLocks/>
          </p:cNvSpPr>
          <p:nvPr/>
        </p:nvSpPr>
        <p:spPr bwMode="auto">
          <a:xfrm>
            <a:off x="2894012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4037012" y="3352800"/>
            <a:ext cx="76200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 flipV="1">
            <a:off x="4037012" y="4191000"/>
            <a:ext cx="76200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7085013" y="2209800"/>
            <a:ext cx="1218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M0=(100)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 flipH="1">
            <a:off x="67802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6018212" y="3124201"/>
            <a:ext cx="15520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M1=(001)</a:t>
            </a:r>
          </a:p>
          <a:p>
            <a:r>
              <a:rPr lang="en-US" altLang="pl-PL"/>
              <a:t>“dead end”</a:t>
            </a:r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67802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19840" name="Oval 32"/>
          <p:cNvSpPr>
            <a:spLocks noChangeArrowheads="1"/>
          </p:cNvSpPr>
          <p:nvPr/>
        </p:nvSpPr>
        <p:spPr bwMode="auto">
          <a:xfrm>
            <a:off x="3732212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78470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42" name="Text Box 34"/>
          <p:cNvSpPr txBox="1">
            <a:spLocks noChangeArrowheads="1"/>
          </p:cNvSpPr>
          <p:nvPr/>
        </p:nvSpPr>
        <p:spPr bwMode="auto">
          <a:xfrm>
            <a:off x="83804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8151812" y="3125788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M3=(1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0)</a:t>
            </a:r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H="1">
            <a:off x="7770812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7770812" y="3581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6932612" y="4191000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M4=(0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496490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3579812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Coverability tree example</a:t>
            </a:r>
          </a:p>
        </p:txBody>
      </p:sp>
      <p:sp>
        <p:nvSpPr>
          <p:cNvPr id="120836" name="Oval 4"/>
          <p:cNvSpPr>
            <a:spLocks noChangeArrowheads="1"/>
          </p:cNvSpPr>
          <p:nvPr/>
        </p:nvSpPr>
        <p:spPr bwMode="auto">
          <a:xfrm>
            <a:off x="2665412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 rot="-5400000">
            <a:off x="2855912" y="2933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 rot="-5400000">
            <a:off x="2855912" y="4457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0839" name="Oval 7"/>
          <p:cNvSpPr>
            <a:spLocks noChangeArrowheads="1"/>
          </p:cNvSpPr>
          <p:nvPr/>
        </p:nvSpPr>
        <p:spPr bwMode="auto">
          <a:xfrm>
            <a:off x="3579812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20840" name="Oval 8"/>
          <p:cNvSpPr>
            <a:spLocks noChangeArrowheads="1"/>
          </p:cNvSpPr>
          <p:nvPr/>
        </p:nvSpPr>
        <p:spPr bwMode="auto">
          <a:xfrm>
            <a:off x="2817812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 rot="-5400000">
            <a:off x="3770312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2132012" y="3048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3808412" y="35052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2894012" y="3276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2894012" y="41910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3808412" y="4038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2132013" y="37338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p2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2132012" y="4572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3960813" y="28956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p1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41132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3960813" y="47244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p3</a:t>
            </a:r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 rot="-10800000">
            <a:off x="4799012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49514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t0</a:t>
            </a:r>
          </a:p>
        </p:txBody>
      </p:sp>
      <p:sp>
        <p:nvSpPr>
          <p:cNvPr id="120854" name="Freeform 22"/>
          <p:cNvSpPr>
            <a:spLocks/>
          </p:cNvSpPr>
          <p:nvPr/>
        </p:nvSpPr>
        <p:spPr bwMode="auto">
          <a:xfrm>
            <a:off x="2817812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55" name="Freeform 23"/>
          <p:cNvSpPr>
            <a:spLocks/>
          </p:cNvSpPr>
          <p:nvPr/>
        </p:nvSpPr>
        <p:spPr bwMode="auto">
          <a:xfrm>
            <a:off x="2970212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3046412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57" name="Freeform 25"/>
          <p:cNvSpPr>
            <a:spLocks/>
          </p:cNvSpPr>
          <p:nvPr/>
        </p:nvSpPr>
        <p:spPr bwMode="auto">
          <a:xfrm>
            <a:off x="2894012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4037012" y="3352800"/>
            <a:ext cx="76200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 flipV="1">
            <a:off x="4037012" y="4191000"/>
            <a:ext cx="76200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7085013" y="2209800"/>
            <a:ext cx="1218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M0=(100)</a:t>
            </a:r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 flipH="1">
            <a:off x="67802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6018212" y="3124201"/>
            <a:ext cx="15520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M1=(001)</a:t>
            </a:r>
          </a:p>
          <a:p>
            <a:r>
              <a:rPr lang="en-US" altLang="pl-PL"/>
              <a:t>“dead end”</a:t>
            </a:r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67802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0864" name="Oval 32"/>
          <p:cNvSpPr>
            <a:spLocks noChangeArrowheads="1"/>
          </p:cNvSpPr>
          <p:nvPr/>
        </p:nvSpPr>
        <p:spPr bwMode="auto">
          <a:xfrm>
            <a:off x="3732212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78470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83804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8151812" y="3125788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M3=(1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0)</a:t>
            </a:r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 flipH="1">
            <a:off x="7770812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69" name="Text Box 37"/>
          <p:cNvSpPr txBox="1">
            <a:spLocks noChangeArrowheads="1"/>
          </p:cNvSpPr>
          <p:nvPr/>
        </p:nvSpPr>
        <p:spPr bwMode="auto">
          <a:xfrm>
            <a:off x="7770812" y="3581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0870" name="Text Box 38"/>
          <p:cNvSpPr txBox="1">
            <a:spLocks noChangeArrowheads="1"/>
          </p:cNvSpPr>
          <p:nvPr/>
        </p:nvSpPr>
        <p:spPr bwMode="auto">
          <a:xfrm>
            <a:off x="6932612" y="4191000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M4=(0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1)</a:t>
            </a:r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8913812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0872" name="Text Box 40"/>
          <p:cNvSpPr txBox="1">
            <a:spLocks noChangeArrowheads="1"/>
          </p:cNvSpPr>
          <p:nvPr/>
        </p:nvSpPr>
        <p:spPr bwMode="auto">
          <a:xfrm>
            <a:off x="9447212" y="3581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20873" name="Text Box 41"/>
          <p:cNvSpPr txBox="1">
            <a:spLocks noChangeArrowheads="1"/>
          </p:cNvSpPr>
          <p:nvPr/>
        </p:nvSpPr>
        <p:spPr bwMode="auto">
          <a:xfrm>
            <a:off x="9066212" y="4191001"/>
            <a:ext cx="1249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M3=(1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0)</a:t>
            </a:r>
          </a:p>
          <a:p>
            <a:r>
              <a:rPr lang="en-US" altLang="pl-PL"/>
              <a:t>    “old”</a:t>
            </a:r>
          </a:p>
        </p:txBody>
      </p:sp>
    </p:spTree>
    <p:extLst>
      <p:ext uri="{BB962C8B-B14F-4D97-AF65-F5344CB8AC3E}">
        <p14:creationId xmlns:p14="http://schemas.microsoft.com/office/powerpoint/2010/main" val="1092171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entury Gothic" panose="020B0502020202020204" pitchFamily="34" charset="0"/>
              </a:rPr>
              <a:t>Applications of Petri Net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Century Gothic" panose="020B0502020202020204" pitchFamily="34" charset="0"/>
                <a:sym typeface="Wingdings" panose="05000000000000000000" pitchFamily="2" charset="2"/>
              </a:rPr>
              <a:t>Petri net is primarily used for studying the dynamic concurrent behavior of network-based systems where there is a discrete flow</a:t>
            </a:r>
            <a:r>
              <a:rPr lang="en-US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.</a:t>
            </a:r>
            <a:endParaRPr lang="en-US" altLang="ko-KR" sz="2400" dirty="0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Century Gothic" panose="020B0502020202020204" pitchFamily="34" charset="0"/>
                <a:sym typeface="Wingdings" panose="05000000000000000000" pitchFamily="2" charset="2"/>
              </a:rPr>
              <a:t>Petri Nets are applied in practice by </a:t>
            </a:r>
            <a:r>
              <a:rPr lang="en-US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industry</a:t>
            </a:r>
            <a:r>
              <a:rPr lang="pl-PL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and</a:t>
            </a:r>
            <a:r>
              <a:rPr lang="en-US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academia</a:t>
            </a:r>
            <a:r>
              <a:rPr lang="pl-PL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(</a:t>
            </a:r>
            <a:r>
              <a:rPr lang="pl-PL" altLang="ko-KR" sz="2400" dirty="0" err="1" smtClean="0">
                <a:latin typeface="Century Gothic" panose="020B0502020202020204" pitchFamily="34" charset="0"/>
                <a:sym typeface="Wingdings" panose="05000000000000000000" pitchFamily="2" charset="2"/>
              </a:rPr>
              <a:t>officialy</a:t>
            </a:r>
            <a:r>
              <a:rPr lang="pl-PL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, in </a:t>
            </a:r>
            <a:r>
              <a:rPr lang="pl-PL" altLang="ko-KR" sz="2400" dirty="0" err="1" smtClean="0">
                <a:latin typeface="Century Gothic" panose="020B0502020202020204" pitchFamily="34" charset="0"/>
                <a:sym typeface="Wingdings" panose="05000000000000000000" pitchFamily="2" charset="2"/>
              </a:rPr>
              <a:t>reality</a:t>
            </a:r>
            <a:r>
              <a:rPr lang="pl-PL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pl-PL" altLang="ko-KR" sz="2400" dirty="0" err="1" smtClean="0">
                <a:latin typeface="Century Gothic" panose="020B0502020202020204" pitchFamily="34" charset="0"/>
                <a:sym typeface="Wingdings" panose="05000000000000000000" pitchFamily="2" charset="2"/>
              </a:rPr>
              <a:t>mostly</a:t>
            </a:r>
            <a:r>
              <a:rPr lang="pl-PL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pl-PL" altLang="ko-KR" sz="2400" dirty="0" err="1" smtClean="0">
                <a:latin typeface="Century Gothic" panose="020B0502020202020204" pitchFamily="34" charset="0"/>
                <a:sym typeface="Wingdings" panose="05000000000000000000" pitchFamily="2" charset="2"/>
              </a:rPr>
              <a:t>academia</a:t>
            </a:r>
            <a:r>
              <a:rPr lang="pl-PL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, </a:t>
            </a:r>
            <a:r>
              <a:rPr lang="pl-PL" altLang="ko-KR" sz="2400" dirty="0" err="1" smtClean="0">
                <a:latin typeface="Century Gothic" panose="020B0502020202020204" pitchFamily="34" charset="0"/>
                <a:sym typeface="Wingdings" panose="05000000000000000000" pitchFamily="2" charset="2"/>
              </a:rPr>
              <a:t>industry</a:t>
            </a:r>
            <a:r>
              <a:rPr lang="pl-PL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pl-PL" altLang="ko-KR" sz="2400" dirty="0" err="1" smtClean="0">
                <a:latin typeface="Century Gothic" panose="020B0502020202020204" pitchFamily="34" charset="0"/>
                <a:sym typeface="Wingdings" panose="05000000000000000000" pitchFamily="2" charset="2"/>
              </a:rPr>
              <a:t>uses</a:t>
            </a:r>
            <a:r>
              <a:rPr lang="pl-PL" altLang="ko-KR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BPMN)</a:t>
            </a:r>
            <a:endParaRPr lang="en-US" altLang="ko-KR" sz="2400" dirty="0">
              <a:latin typeface="Century Gothic" panose="020B0502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70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3579812" y="4495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Coverability tree example</a:t>
            </a:r>
          </a:p>
        </p:txBody>
      </p:sp>
      <p:sp>
        <p:nvSpPr>
          <p:cNvPr id="121860" name="Oval 4"/>
          <p:cNvSpPr>
            <a:spLocks noChangeArrowheads="1"/>
          </p:cNvSpPr>
          <p:nvPr/>
        </p:nvSpPr>
        <p:spPr bwMode="auto">
          <a:xfrm>
            <a:off x="2665412" y="37338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 rot="-5400000">
            <a:off x="2855912" y="2933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 rot="-5400000">
            <a:off x="2855912" y="4457700"/>
            <a:ext cx="76200" cy="609600"/>
          </a:xfrm>
          <a:prstGeom prst="rect">
            <a:avLst/>
          </a:prstGeom>
          <a:solidFill>
            <a:srgbClr val="FFCC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1863" name="Oval 7"/>
          <p:cNvSpPr>
            <a:spLocks noChangeArrowheads="1"/>
          </p:cNvSpPr>
          <p:nvPr/>
        </p:nvSpPr>
        <p:spPr bwMode="auto">
          <a:xfrm>
            <a:off x="3579812" y="304800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l-PL" altLang="pl-PL" sz="2400"/>
          </a:p>
        </p:txBody>
      </p:sp>
      <p:sp>
        <p:nvSpPr>
          <p:cNvPr id="121864" name="Oval 8"/>
          <p:cNvSpPr>
            <a:spLocks noChangeArrowheads="1"/>
          </p:cNvSpPr>
          <p:nvPr/>
        </p:nvSpPr>
        <p:spPr bwMode="auto">
          <a:xfrm>
            <a:off x="2817812" y="38862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 rot="-5400000">
            <a:off x="3770312" y="36957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2132012" y="3048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3808412" y="35052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2894012" y="3276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2894012" y="41910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3808412" y="40386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2132013" y="37338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p2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2132012" y="4572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960813" y="28956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dirty="0"/>
              <a:t>p1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41132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3960813" y="4724401"/>
            <a:ext cx="473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p3</a:t>
            </a:r>
          </a:p>
        </p:txBody>
      </p:sp>
      <p:sp>
        <p:nvSpPr>
          <p:cNvPr id="121876" name="Rectangle 20"/>
          <p:cNvSpPr>
            <a:spLocks noChangeArrowheads="1"/>
          </p:cNvSpPr>
          <p:nvPr/>
        </p:nvSpPr>
        <p:spPr bwMode="auto">
          <a:xfrm rot="-10800000">
            <a:off x="4799012" y="3733800"/>
            <a:ext cx="76200" cy="6096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951412" y="38100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t0</a:t>
            </a:r>
          </a:p>
        </p:txBody>
      </p:sp>
      <p:sp>
        <p:nvSpPr>
          <p:cNvPr id="121878" name="Freeform 22"/>
          <p:cNvSpPr>
            <a:spLocks/>
          </p:cNvSpPr>
          <p:nvPr/>
        </p:nvSpPr>
        <p:spPr bwMode="auto">
          <a:xfrm>
            <a:off x="2817812" y="2806700"/>
            <a:ext cx="914400" cy="393700"/>
          </a:xfrm>
          <a:custGeom>
            <a:avLst/>
            <a:gdLst>
              <a:gd name="T0" fmla="*/ 576 w 576"/>
              <a:gd name="T1" fmla="*/ 152 h 248"/>
              <a:gd name="T2" fmla="*/ 528 w 576"/>
              <a:gd name="T3" fmla="*/ 56 h 248"/>
              <a:gd name="T4" fmla="*/ 288 w 576"/>
              <a:gd name="T5" fmla="*/ 8 h 248"/>
              <a:gd name="T6" fmla="*/ 48 w 576"/>
              <a:gd name="T7" fmla="*/ 104 h 248"/>
              <a:gd name="T8" fmla="*/ 0 w 576"/>
              <a:gd name="T9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248">
                <a:moveTo>
                  <a:pt x="576" y="152"/>
                </a:moveTo>
                <a:cubicBezTo>
                  <a:pt x="576" y="116"/>
                  <a:pt x="576" y="80"/>
                  <a:pt x="528" y="56"/>
                </a:cubicBezTo>
                <a:cubicBezTo>
                  <a:pt x="480" y="32"/>
                  <a:pt x="368" y="0"/>
                  <a:pt x="288" y="8"/>
                </a:cubicBezTo>
                <a:cubicBezTo>
                  <a:pt x="208" y="16"/>
                  <a:pt x="96" y="64"/>
                  <a:pt x="48" y="104"/>
                </a:cubicBezTo>
                <a:cubicBezTo>
                  <a:pt x="0" y="144"/>
                  <a:pt x="0" y="196"/>
                  <a:pt x="0" y="2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79" name="Freeform 23"/>
          <p:cNvSpPr>
            <a:spLocks/>
          </p:cNvSpPr>
          <p:nvPr/>
        </p:nvSpPr>
        <p:spPr bwMode="auto">
          <a:xfrm>
            <a:off x="2970212" y="3276600"/>
            <a:ext cx="609600" cy="177800"/>
          </a:xfrm>
          <a:custGeom>
            <a:avLst/>
            <a:gdLst>
              <a:gd name="T0" fmla="*/ 0 w 384"/>
              <a:gd name="T1" fmla="*/ 0 h 112"/>
              <a:gd name="T2" fmla="*/ 96 w 384"/>
              <a:gd name="T3" fmla="*/ 96 h 112"/>
              <a:gd name="T4" fmla="*/ 336 w 384"/>
              <a:gd name="T5" fmla="*/ 96 h 112"/>
              <a:gd name="T6" fmla="*/ 384 w 384"/>
              <a:gd name="T7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04"/>
                  <a:pt x="336" y="96"/>
                </a:cubicBezTo>
                <a:cubicBezTo>
                  <a:pt x="384" y="88"/>
                  <a:pt x="384" y="68"/>
                  <a:pt x="384" y="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80" name="Freeform 24"/>
          <p:cNvSpPr>
            <a:spLocks/>
          </p:cNvSpPr>
          <p:nvPr/>
        </p:nvSpPr>
        <p:spPr bwMode="auto">
          <a:xfrm>
            <a:off x="3046412" y="4368800"/>
            <a:ext cx="609600" cy="355600"/>
          </a:xfrm>
          <a:custGeom>
            <a:avLst/>
            <a:gdLst>
              <a:gd name="T0" fmla="*/ 384 w 384"/>
              <a:gd name="T1" fmla="*/ 128 h 224"/>
              <a:gd name="T2" fmla="*/ 336 w 384"/>
              <a:gd name="T3" fmla="*/ 32 h 224"/>
              <a:gd name="T4" fmla="*/ 144 w 384"/>
              <a:gd name="T5" fmla="*/ 32 h 224"/>
              <a:gd name="T6" fmla="*/ 0 w 384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224">
                <a:moveTo>
                  <a:pt x="384" y="128"/>
                </a:moveTo>
                <a:cubicBezTo>
                  <a:pt x="380" y="88"/>
                  <a:pt x="376" y="48"/>
                  <a:pt x="336" y="32"/>
                </a:cubicBezTo>
                <a:cubicBezTo>
                  <a:pt x="296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81" name="Freeform 25"/>
          <p:cNvSpPr>
            <a:spLocks/>
          </p:cNvSpPr>
          <p:nvPr/>
        </p:nvSpPr>
        <p:spPr bwMode="auto">
          <a:xfrm>
            <a:off x="2894012" y="4800600"/>
            <a:ext cx="762000" cy="228600"/>
          </a:xfrm>
          <a:custGeom>
            <a:avLst/>
            <a:gdLst>
              <a:gd name="T0" fmla="*/ 0 w 480"/>
              <a:gd name="T1" fmla="*/ 0 h 144"/>
              <a:gd name="T2" fmla="*/ 48 w 480"/>
              <a:gd name="T3" fmla="*/ 96 h 144"/>
              <a:gd name="T4" fmla="*/ 288 w 480"/>
              <a:gd name="T5" fmla="*/ 144 h 144"/>
              <a:gd name="T6" fmla="*/ 480 w 480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44">
                <a:moveTo>
                  <a:pt x="0" y="0"/>
                </a:moveTo>
                <a:cubicBezTo>
                  <a:pt x="0" y="36"/>
                  <a:pt x="0" y="72"/>
                  <a:pt x="48" y="96"/>
                </a:cubicBezTo>
                <a:cubicBezTo>
                  <a:pt x="96" y="120"/>
                  <a:pt x="216" y="144"/>
                  <a:pt x="288" y="144"/>
                </a:cubicBezTo>
                <a:cubicBezTo>
                  <a:pt x="360" y="144"/>
                  <a:pt x="420" y="120"/>
                  <a:pt x="480" y="96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4037012" y="3352800"/>
            <a:ext cx="76200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 flipV="1">
            <a:off x="4037012" y="4191000"/>
            <a:ext cx="762000" cy="4572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7085013" y="2209800"/>
            <a:ext cx="1218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M0=(100)</a:t>
            </a:r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 flipH="1">
            <a:off x="67802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6018212" y="3124201"/>
            <a:ext cx="15520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M1=(001)</a:t>
            </a:r>
          </a:p>
          <a:p>
            <a:r>
              <a:rPr lang="en-US" altLang="pl-PL"/>
              <a:t>“dead end”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67802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1888" name="Oval 32"/>
          <p:cNvSpPr>
            <a:spLocks noChangeArrowheads="1"/>
          </p:cNvSpPr>
          <p:nvPr/>
        </p:nvSpPr>
        <p:spPr bwMode="auto">
          <a:xfrm>
            <a:off x="3732212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78470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90" name="Text Box 34"/>
          <p:cNvSpPr txBox="1">
            <a:spLocks noChangeArrowheads="1"/>
          </p:cNvSpPr>
          <p:nvPr/>
        </p:nvSpPr>
        <p:spPr bwMode="auto">
          <a:xfrm>
            <a:off x="83804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8151812" y="3125788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M3=(1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0)</a:t>
            </a:r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 flipH="1">
            <a:off x="7770812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93" name="Text Box 37"/>
          <p:cNvSpPr txBox="1">
            <a:spLocks noChangeArrowheads="1"/>
          </p:cNvSpPr>
          <p:nvPr/>
        </p:nvSpPr>
        <p:spPr bwMode="auto">
          <a:xfrm>
            <a:off x="7770812" y="3581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6932612" y="4191000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M4=(0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1)</a:t>
            </a:r>
          </a:p>
        </p:txBody>
      </p:sp>
      <p:sp>
        <p:nvSpPr>
          <p:cNvPr id="121895" name="Line 39"/>
          <p:cNvSpPr>
            <a:spLocks noChangeShapeType="1"/>
          </p:cNvSpPr>
          <p:nvPr/>
        </p:nvSpPr>
        <p:spPr bwMode="auto">
          <a:xfrm>
            <a:off x="8913812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96" name="Text Box 40"/>
          <p:cNvSpPr txBox="1">
            <a:spLocks noChangeArrowheads="1"/>
          </p:cNvSpPr>
          <p:nvPr/>
        </p:nvSpPr>
        <p:spPr bwMode="auto">
          <a:xfrm>
            <a:off x="9447212" y="3581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9066212" y="4191001"/>
            <a:ext cx="1249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M6=(1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0)</a:t>
            </a:r>
          </a:p>
          <a:p>
            <a:r>
              <a:rPr lang="en-US" altLang="pl-PL"/>
              <a:t>    “old”</a:t>
            </a:r>
          </a:p>
        </p:txBody>
      </p:sp>
      <p:sp>
        <p:nvSpPr>
          <p:cNvPr id="121898" name="Line 42"/>
          <p:cNvSpPr>
            <a:spLocks noChangeShapeType="1"/>
          </p:cNvSpPr>
          <p:nvPr/>
        </p:nvSpPr>
        <p:spPr bwMode="auto">
          <a:xfrm>
            <a:off x="7618412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7085012" y="46482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21900" name="Text Box 44"/>
          <p:cNvSpPr txBox="1">
            <a:spLocks noChangeArrowheads="1"/>
          </p:cNvSpPr>
          <p:nvPr/>
        </p:nvSpPr>
        <p:spPr bwMode="auto">
          <a:xfrm>
            <a:off x="6932612" y="5334001"/>
            <a:ext cx="1249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M5=(0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1)</a:t>
            </a:r>
          </a:p>
          <a:p>
            <a:r>
              <a:rPr lang="en-US" altLang="pl-PL"/>
              <a:t>    “old”</a:t>
            </a:r>
          </a:p>
        </p:txBody>
      </p:sp>
    </p:spTree>
    <p:extLst>
      <p:ext uri="{BB962C8B-B14F-4D97-AF65-F5344CB8AC3E}">
        <p14:creationId xmlns:p14="http://schemas.microsoft.com/office/powerpoint/2010/main" val="303961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Coverability tree example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3427412" y="22860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l-PL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7085013" y="2209800"/>
            <a:ext cx="1218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M0=(100)</a:t>
            </a:r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 flipH="1">
            <a:off x="67802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6018212" y="3124201"/>
            <a:ext cx="15520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M1=(001)</a:t>
            </a:r>
          </a:p>
          <a:p>
            <a:r>
              <a:rPr lang="en-US" altLang="pl-PL"/>
              <a:t>“dead end”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67802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>
            <a:off x="7847012" y="2514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8380412" y="25146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8151812" y="3125788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M3=(1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0)</a:t>
            </a:r>
          </a:p>
        </p:txBody>
      </p:sp>
      <p:sp>
        <p:nvSpPr>
          <p:cNvPr id="123940" name="Line 36"/>
          <p:cNvSpPr>
            <a:spLocks noChangeShapeType="1"/>
          </p:cNvSpPr>
          <p:nvPr/>
        </p:nvSpPr>
        <p:spPr bwMode="auto">
          <a:xfrm flipH="1">
            <a:off x="7770812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7770812" y="3581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6932612" y="4191000"/>
            <a:ext cx="1249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M4=(0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1)</a:t>
            </a:r>
          </a:p>
        </p:txBody>
      </p:sp>
      <p:sp>
        <p:nvSpPr>
          <p:cNvPr id="123943" name="Line 39"/>
          <p:cNvSpPr>
            <a:spLocks noChangeShapeType="1"/>
          </p:cNvSpPr>
          <p:nvPr/>
        </p:nvSpPr>
        <p:spPr bwMode="auto">
          <a:xfrm>
            <a:off x="8913812" y="3581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3944" name="Text Box 40"/>
          <p:cNvSpPr txBox="1">
            <a:spLocks noChangeArrowheads="1"/>
          </p:cNvSpPr>
          <p:nvPr/>
        </p:nvSpPr>
        <p:spPr bwMode="auto">
          <a:xfrm>
            <a:off x="9447212" y="35814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23945" name="Text Box 41"/>
          <p:cNvSpPr txBox="1">
            <a:spLocks noChangeArrowheads="1"/>
          </p:cNvSpPr>
          <p:nvPr/>
        </p:nvSpPr>
        <p:spPr bwMode="auto">
          <a:xfrm>
            <a:off x="9066212" y="4191001"/>
            <a:ext cx="1249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M6=(1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0)</a:t>
            </a:r>
          </a:p>
          <a:p>
            <a:r>
              <a:rPr lang="en-US" altLang="pl-PL"/>
              <a:t>    “old”</a:t>
            </a:r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>
            <a:off x="7618412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/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7085012" y="4648200"/>
            <a:ext cx="391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6932612" y="5334001"/>
            <a:ext cx="1249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M5=(0</a:t>
            </a:r>
            <a:r>
              <a:rPr lang="en-US" altLang="pl-PL" b="1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pl-PL"/>
              <a:t>1)</a:t>
            </a:r>
          </a:p>
          <a:p>
            <a:r>
              <a:rPr lang="en-US" altLang="pl-PL"/>
              <a:t>    “old”</a:t>
            </a:r>
          </a:p>
        </p:txBody>
      </p:sp>
      <p:sp>
        <p:nvSpPr>
          <p:cNvPr id="123949" name="Line 45"/>
          <p:cNvSpPr>
            <a:spLocks noChangeShapeType="1"/>
          </p:cNvSpPr>
          <p:nvPr/>
        </p:nvSpPr>
        <p:spPr bwMode="auto">
          <a:xfrm flipH="1">
            <a:off x="2665412" y="2819400"/>
            <a:ext cx="83820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123950" name="Text Box 46"/>
          <p:cNvSpPr txBox="1">
            <a:spLocks noChangeArrowheads="1"/>
          </p:cNvSpPr>
          <p:nvPr/>
        </p:nvSpPr>
        <p:spPr bwMode="auto">
          <a:xfrm>
            <a:off x="2665412" y="28194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3951" name="Line 47"/>
          <p:cNvSpPr>
            <a:spLocks noChangeShapeType="1"/>
          </p:cNvSpPr>
          <p:nvPr/>
        </p:nvSpPr>
        <p:spPr bwMode="auto">
          <a:xfrm>
            <a:off x="3884612" y="2819400"/>
            <a:ext cx="83820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123952" name="Text Box 48"/>
          <p:cNvSpPr txBox="1">
            <a:spLocks noChangeArrowheads="1"/>
          </p:cNvSpPr>
          <p:nvPr/>
        </p:nvSpPr>
        <p:spPr bwMode="auto">
          <a:xfrm>
            <a:off x="4418012" y="28194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dirty="0"/>
              <a:t>t3</a:t>
            </a:r>
          </a:p>
        </p:txBody>
      </p:sp>
      <p:sp>
        <p:nvSpPr>
          <p:cNvPr id="123953" name="Line 49"/>
          <p:cNvSpPr>
            <a:spLocks noChangeShapeType="1"/>
          </p:cNvSpPr>
          <p:nvPr/>
        </p:nvSpPr>
        <p:spPr bwMode="auto">
          <a:xfrm flipH="1">
            <a:off x="3884612" y="3810000"/>
            <a:ext cx="838200" cy="5334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3884612" y="37338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t1</a:t>
            </a:r>
          </a:p>
        </p:txBody>
      </p:sp>
      <p:sp>
        <p:nvSpPr>
          <p:cNvPr id="123955" name="Oval 51"/>
          <p:cNvSpPr>
            <a:spLocks noChangeArrowheads="1"/>
          </p:cNvSpPr>
          <p:nvPr/>
        </p:nvSpPr>
        <p:spPr bwMode="auto">
          <a:xfrm>
            <a:off x="4646612" y="32766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l-PL" dirty="0">
                <a:solidFill>
                  <a:schemeClr val="bg1"/>
                </a:solidFill>
              </a:rPr>
              <a:t>1</a:t>
            </a:r>
            <a:r>
              <a:rPr lang="en-US" altLang="pl-PL" b="1" dirty="0">
                <a:solidFill>
                  <a:schemeClr val="bg1"/>
                </a:solidFill>
                <a:sym typeface="Symbol" panose="05050102010706020507" pitchFamily="18" charset="2"/>
              </a:rPr>
              <a:t></a:t>
            </a:r>
            <a:r>
              <a:rPr lang="en-US" altLang="pl-PL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3956" name="Oval 52"/>
          <p:cNvSpPr>
            <a:spLocks noChangeArrowheads="1"/>
          </p:cNvSpPr>
          <p:nvPr/>
        </p:nvSpPr>
        <p:spPr bwMode="auto">
          <a:xfrm>
            <a:off x="2208212" y="32766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l-PL">
                <a:solidFill>
                  <a:schemeClr val="bg1"/>
                </a:solidFill>
              </a:rPr>
              <a:t>001</a:t>
            </a:r>
          </a:p>
        </p:txBody>
      </p:sp>
      <p:sp>
        <p:nvSpPr>
          <p:cNvPr id="123957" name="Oval 53"/>
          <p:cNvSpPr>
            <a:spLocks noChangeArrowheads="1"/>
          </p:cNvSpPr>
          <p:nvPr/>
        </p:nvSpPr>
        <p:spPr bwMode="auto">
          <a:xfrm>
            <a:off x="3427412" y="4267200"/>
            <a:ext cx="533400" cy="5334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l-PL">
                <a:solidFill>
                  <a:schemeClr val="bg1"/>
                </a:solidFill>
              </a:rPr>
              <a:t>0</a:t>
            </a:r>
            <a:r>
              <a:rPr lang="en-US" altLang="pl-PL" b="1">
                <a:solidFill>
                  <a:schemeClr val="bg1"/>
                </a:solidFill>
                <a:sym typeface="Symbol" panose="05050102010706020507" pitchFamily="18" charset="2"/>
              </a:rPr>
              <a:t></a:t>
            </a:r>
            <a:r>
              <a:rPr lang="en-US" altLang="pl-PL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958" name="Freeform 54"/>
          <p:cNvSpPr>
            <a:spLocks/>
          </p:cNvSpPr>
          <p:nvPr/>
        </p:nvSpPr>
        <p:spPr bwMode="auto">
          <a:xfrm>
            <a:off x="5103812" y="3276600"/>
            <a:ext cx="457200" cy="533400"/>
          </a:xfrm>
          <a:custGeom>
            <a:avLst/>
            <a:gdLst>
              <a:gd name="T0" fmla="*/ 0 w 288"/>
              <a:gd name="T1" fmla="*/ 288 h 336"/>
              <a:gd name="T2" fmla="*/ 96 w 288"/>
              <a:gd name="T3" fmla="*/ 336 h 336"/>
              <a:gd name="T4" fmla="*/ 240 w 288"/>
              <a:gd name="T5" fmla="*/ 288 h 336"/>
              <a:gd name="T6" fmla="*/ 288 w 288"/>
              <a:gd name="T7" fmla="*/ 192 h 336"/>
              <a:gd name="T8" fmla="*/ 240 w 288"/>
              <a:gd name="T9" fmla="*/ 48 h 336"/>
              <a:gd name="T10" fmla="*/ 96 w 288"/>
              <a:gd name="T11" fmla="*/ 0 h 336"/>
              <a:gd name="T12" fmla="*/ 0 w 288"/>
              <a:gd name="T13" fmla="*/ 4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8" y="312"/>
                  <a:pt x="56" y="336"/>
                  <a:pt x="96" y="336"/>
                </a:cubicBezTo>
                <a:cubicBezTo>
                  <a:pt x="136" y="336"/>
                  <a:pt x="208" y="312"/>
                  <a:pt x="240" y="288"/>
                </a:cubicBezTo>
                <a:cubicBezTo>
                  <a:pt x="272" y="264"/>
                  <a:pt x="288" y="232"/>
                  <a:pt x="288" y="192"/>
                </a:cubicBezTo>
                <a:cubicBezTo>
                  <a:pt x="288" y="152"/>
                  <a:pt x="272" y="80"/>
                  <a:pt x="240" y="48"/>
                </a:cubicBezTo>
                <a:cubicBezTo>
                  <a:pt x="208" y="16"/>
                  <a:pt x="136" y="0"/>
                  <a:pt x="96" y="0"/>
                </a:cubicBezTo>
                <a:cubicBezTo>
                  <a:pt x="56" y="0"/>
                  <a:pt x="28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123959" name="Freeform 55"/>
          <p:cNvSpPr>
            <a:spLocks/>
          </p:cNvSpPr>
          <p:nvPr/>
        </p:nvSpPr>
        <p:spPr bwMode="auto">
          <a:xfrm flipH="1">
            <a:off x="3046412" y="4267200"/>
            <a:ext cx="457200" cy="533400"/>
          </a:xfrm>
          <a:custGeom>
            <a:avLst/>
            <a:gdLst>
              <a:gd name="T0" fmla="*/ 0 w 288"/>
              <a:gd name="T1" fmla="*/ 288 h 336"/>
              <a:gd name="T2" fmla="*/ 96 w 288"/>
              <a:gd name="T3" fmla="*/ 336 h 336"/>
              <a:gd name="T4" fmla="*/ 240 w 288"/>
              <a:gd name="T5" fmla="*/ 288 h 336"/>
              <a:gd name="T6" fmla="*/ 288 w 288"/>
              <a:gd name="T7" fmla="*/ 192 h 336"/>
              <a:gd name="T8" fmla="*/ 240 w 288"/>
              <a:gd name="T9" fmla="*/ 48 h 336"/>
              <a:gd name="T10" fmla="*/ 96 w 288"/>
              <a:gd name="T11" fmla="*/ 0 h 336"/>
              <a:gd name="T12" fmla="*/ 0 w 288"/>
              <a:gd name="T13" fmla="*/ 4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8" y="312"/>
                  <a:pt x="56" y="336"/>
                  <a:pt x="96" y="336"/>
                </a:cubicBezTo>
                <a:cubicBezTo>
                  <a:pt x="136" y="336"/>
                  <a:pt x="208" y="312"/>
                  <a:pt x="240" y="288"/>
                </a:cubicBezTo>
                <a:cubicBezTo>
                  <a:pt x="272" y="264"/>
                  <a:pt x="288" y="232"/>
                  <a:pt x="288" y="192"/>
                </a:cubicBezTo>
                <a:cubicBezTo>
                  <a:pt x="288" y="152"/>
                  <a:pt x="272" y="80"/>
                  <a:pt x="240" y="48"/>
                </a:cubicBezTo>
                <a:cubicBezTo>
                  <a:pt x="208" y="16"/>
                  <a:pt x="136" y="0"/>
                  <a:pt x="96" y="0"/>
                </a:cubicBezTo>
                <a:cubicBezTo>
                  <a:pt x="56" y="0"/>
                  <a:pt x="28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123960" name="Text Box 56"/>
          <p:cNvSpPr txBox="1">
            <a:spLocks noChangeArrowheads="1"/>
          </p:cNvSpPr>
          <p:nvPr/>
        </p:nvSpPr>
        <p:spPr bwMode="auto">
          <a:xfrm>
            <a:off x="5332412" y="37338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t3</a:t>
            </a:r>
          </a:p>
        </p:txBody>
      </p:sp>
      <p:sp>
        <p:nvSpPr>
          <p:cNvPr id="123961" name="Text Box 57"/>
          <p:cNvSpPr txBox="1">
            <a:spLocks noChangeArrowheads="1"/>
          </p:cNvSpPr>
          <p:nvPr/>
        </p:nvSpPr>
        <p:spPr bwMode="auto">
          <a:xfrm>
            <a:off x="2665412" y="4495800"/>
            <a:ext cx="391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/>
              <a:t>t2</a:t>
            </a:r>
          </a:p>
        </p:txBody>
      </p: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2589212" y="6172200"/>
            <a:ext cx="2239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b="1"/>
              <a:t>coverability graph</a:t>
            </a:r>
          </a:p>
        </p:txBody>
      </p:sp>
      <p:sp>
        <p:nvSpPr>
          <p:cNvPr id="123963" name="Text Box 59"/>
          <p:cNvSpPr txBox="1">
            <a:spLocks noChangeArrowheads="1"/>
          </p:cNvSpPr>
          <p:nvPr/>
        </p:nvSpPr>
        <p:spPr bwMode="auto">
          <a:xfrm>
            <a:off x="6627813" y="6172200"/>
            <a:ext cx="2008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l-PL" b="1"/>
              <a:t>coverability tree</a:t>
            </a:r>
          </a:p>
        </p:txBody>
      </p:sp>
    </p:spTree>
    <p:extLst>
      <p:ext uri="{BB962C8B-B14F-4D97-AF65-F5344CB8AC3E}">
        <p14:creationId xmlns:p14="http://schemas.microsoft.com/office/powerpoint/2010/main" val="145217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pl-PL"/>
              <a:t>Marking Graph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>
            <a:normAutofit/>
          </a:bodyPr>
          <a:lstStyle/>
          <a:p>
            <a:pPr marL="568643">
              <a:lnSpc>
                <a:spcPct val="90000"/>
              </a:lnSpc>
              <a:buBlip>
                <a:blip r:embed="rId3"/>
              </a:buBlip>
            </a:pPr>
            <a:r>
              <a:rPr lang="en-US" altLang="pl-PL" sz="2800" dirty="0"/>
              <a:t>A </a:t>
            </a:r>
            <a:r>
              <a:rPr lang="en-US" altLang="pl-PL" sz="2800" dirty="0" err="1"/>
              <a:t>PNet</a:t>
            </a:r>
            <a:r>
              <a:rPr lang="en-US" altLang="pl-PL" sz="2800" dirty="0"/>
              <a:t> can be represented as a graph connecting markings and transitions.</a:t>
            </a:r>
          </a:p>
          <a:p>
            <a:pPr marL="568643">
              <a:lnSpc>
                <a:spcPct val="90000"/>
              </a:lnSpc>
              <a:buBlip>
                <a:blip r:embed="rId3"/>
              </a:buBlip>
            </a:pPr>
            <a:endParaRPr lang="en-US" altLang="pl-PL" sz="1600" dirty="0"/>
          </a:p>
          <a:p>
            <a:pPr marL="568643">
              <a:lnSpc>
                <a:spcPct val="90000"/>
              </a:lnSpc>
              <a:buBlip>
                <a:blip r:embed="rId3"/>
              </a:buBlip>
            </a:pPr>
            <a:endParaRPr lang="en-US" altLang="pl-PL" sz="1600" dirty="0"/>
          </a:p>
          <a:p>
            <a:pPr marL="568643">
              <a:lnSpc>
                <a:spcPct val="90000"/>
              </a:lnSpc>
              <a:buBlip>
                <a:blip r:embed="rId3"/>
              </a:buBlip>
            </a:pPr>
            <a:endParaRPr lang="en-US" altLang="pl-PL" sz="1600" dirty="0"/>
          </a:p>
          <a:p>
            <a:pPr marL="568643">
              <a:lnSpc>
                <a:spcPct val="90000"/>
              </a:lnSpc>
              <a:buBlip>
                <a:blip r:embed="rId3"/>
              </a:buBlip>
            </a:pPr>
            <a:endParaRPr lang="en-US" altLang="pl-PL" sz="1600" dirty="0"/>
          </a:p>
          <a:p>
            <a:pPr marL="568643">
              <a:lnSpc>
                <a:spcPct val="90000"/>
              </a:lnSpc>
              <a:buBlip>
                <a:blip r:embed="rId3"/>
              </a:buBlip>
            </a:pPr>
            <a:r>
              <a:rPr lang="en-US" altLang="pl-PL" sz="2400" dirty="0"/>
              <a:t>Initial vertex – m</a:t>
            </a:r>
            <a:r>
              <a:rPr lang="en-US" altLang="pl-PL" sz="1050" dirty="0"/>
              <a:t>0</a:t>
            </a:r>
            <a:r>
              <a:rPr lang="en-US" altLang="pl-PL" sz="2000" dirty="0"/>
              <a:t> </a:t>
            </a:r>
          </a:p>
          <a:p>
            <a:pPr marL="568643">
              <a:lnSpc>
                <a:spcPct val="90000"/>
              </a:lnSpc>
              <a:buBlip>
                <a:blip r:embed="rId3"/>
              </a:buBlip>
            </a:pPr>
            <a:r>
              <a:rPr lang="en-US" altLang="pl-PL" sz="2400" dirty="0"/>
              <a:t>Vertices – reachable markings m</a:t>
            </a:r>
            <a:r>
              <a:rPr lang="en-US" altLang="pl-PL" sz="1600" dirty="0"/>
              <a:t>i</a:t>
            </a:r>
            <a:endParaRPr lang="en-US" altLang="pl-PL" sz="2400" dirty="0"/>
          </a:p>
          <a:p>
            <a:pPr marL="568643">
              <a:lnSpc>
                <a:spcPct val="90000"/>
              </a:lnSpc>
              <a:buBlip>
                <a:blip r:embed="rId3"/>
              </a:buBlip>
            </a:pPr>
            <a:r>
              <a:rPr lang="en-US" altLang="pl-PL" sz="2400" dirty="0"/>
              <a:t>Labeled edges – tuples &lt;</a:t>
            </a:r>
            <a:r>
              <a:rPr lang="en-US" altLang="pl-PL" sz="2400" dirty="0" err="1"/>
              <a:t>m</a:t>
            </a:r>
            <a:r>
              <a:rPr lang="en-US" altLang="pl-PL" sz="1600" dirty="0" err="1"/>
              <a:t>i</a:t>
            </a:r>
            <a:r>
              <a:rPr lang="en-US" altLang="pl-PL" sz="2400" dirty="0" err="1"/>
              <a:t>,t,m</a:t>
            </a:r>
            <a:r>
              <a:rPr lang="en-US" altLang="pl-PL" sz="1600" dirty="0" err="1"/>
              <a:t>j</a:t>
            </a:r>
            <a:r>
              <a:rPr lang="en-US" altLang="pl-PL" sz="2400" dirty="0"/>
              <a:t>&gt;</a:t>
            </a:r>
            <a:r>
              <a:rPr lang="en-US" altLang="pl-PL" sz="1800" dirty="0"/>
              <a:t>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2852936"/>
            <a:ext cx="657653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56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pl-PL"/>
              <a:t>Representing Properties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103025" y="1196753"/>
            <a:ext cx="8944211" cy="5051648"/>
          </a:xfrm>
          <a:ln/>
        </p:spPr>
        <p:txBody>
          <a:bodyPr anchor="t">
            <a:normAutofit/>
          </a:bodyPr>
          <a:lstStyle/>
          <a:p>
            <a:pPr marL="568643">
              <a:buBlip>
                <a:blip r:embed="rId3"/>
              </a:buBlip>
            </a:pPr>
            <a:r>
              <a:rPr lang="en-US" altLang="pl-PL" sz="2800"/>
              <a:t>Instead of inspecting PNets, inspect the marking graph.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72" y="1925955"/>
            <a:ext cx="501062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4"/>
          <p:cNvSpPr>
            <a:spLocks/>
          </p:cNvSpPr>
          <p:nvPr/>
        </p:nvSpPr>
        <p:spPr bwMode="auto">
          <a:xfrm>
            <a:off x="5180012" y="3829050"/>
            <a:ext cx="443484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1pPr>
            <a:lvl2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2pPr>
            <a:lvl3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3pPr>
            <a:lvl4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4pPr>
            <a:lvl5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9pPr>
          </a:lstStyle>
          <a:p>
            <a:r>
              <a:rPr lang="en-US" altLang="pl-PL" sz="153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 marked PNet is deadlock-free if and only if </a:t>
            </a:r>
          </a:p>
          <a:p>
            <a:r>
              <a:rPr lang="en-US" altLang="pl-PL" sz="153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its marking graph has no vertex without successor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88260" y="3966577"/>
            <a:ext cx="1492396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pl-PL" sz="1620" dirty="0">
                <a:ea typeface="Chalkboard" pitchFamily="80" charset="0"/>
                <a:cs typeface="Chalkboard" pitchFamily="80" charset="0"/>
              </a:rPr>
              <a:t>Deadlock-Free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6187281" y="2949307"/>
            <a:ext cx="12663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pl-PL" sz="1620">
                <a:solidFill>
                  <a:srgbClr val="000000"/>
                </a:solidFill>
                <a:ea typeface="Chalkboard" pitchFamily="80" charset="0"/>
                <a:cs typeface="Chalkboard" pitchFamily="80" charset="0"/>
              </a:rPr>
              <a:t>=</a:t>
            </a:r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5271452" y="5840730"/>
            <a:ext cx="430911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1pPr>
            <a:lvl2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2pPr>
            <a:lvl3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3pPr>
            <a:lvl4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4pPr>
            <a:lvl5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Chalkboard" pitchFamily="80" charset="0"/>
              </a:defRPr>
            </a:lvl9pPr>
          </a:lstStyle>
          <a:p>
            <a:r>
              <a:rPr lang="en-US" altLang="pl-PL" sz="153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 marked PNet is reversible iff its marking graph is strongly connected</a:t>
            </a:r>
          </a:p>
        </p:txBody>
      </p:sp>
      <p:sp>
        <p:nvSpPr>
          <p:cNvPr id="21512" name="Rectangle 8"/>
          <p:cNvSpPr>
            <a:spLocks/>
          </p:cNvSpPr>
          <p:nvPr/>
        </p:nvSpPr>
        <p:spPr bwMode="auto">
          <a:xfrm>
            <a:off x="2643981" y="5978257"/>
            <a:ext cx="1142942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pl-PL" sz="1620" dirty="0">
                <a:ea typeface="Chalkboard" pitchFamily="80" charset="0"/>
                <a:cs typeface="Chalkboard" pitchFamily="80" charset="0"/>
              </a:rPr>
              <a:t>Reversibility</a:t>
            </a:r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2" y="4389120"/>
            <a:ext cx="3128963" cy="145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82" y="4503420"/>
            <a:ext cx="1955959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Rectangle 11"/>
          <p:cNvSpPr>
            <a:spLocks/>
          </p:cNvSpPr>
          <p:nvPr/>
        </p:nvSpPr>
        <p:spPr bwMode="auto">
          <a:xfrm>
            <a:off x="6381591" y="4995277"/>
            <a:ext cx="126638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pl-PL" sz="1620">
                <a:solidFill>
                  <a:srgbClr val="000000"/>
                </a:solidFill>
                <a:ea typeface="Chalkboard" pitchFamily="80" charset="0"/>
                <a:cs typeface="Chalkboard" pitchFamily="80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111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pl-PL" sz="3960"/>
              <a:t>Linear-Algebraic Representation of PNets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>
            <a:normAutofit/>
          </a:bodyPr>
          <a:lstStyle/>
          <a:p>
            <a:pPr marL="568643">
              <a:buBlip>
                <a:blip r:embed="rId3"/>
              </a:buBlip>
            </a:pPr>
            <a:r>
              <a:rPr lang="en-US" altLang="pl-PL" sz="2400" dirty="0"/>
              <a:t>Firing a transition can be represented as an algebraic operation between the marking and the transition. 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22" y="3417570"/>
            <a:ext cx="4880610" cy="210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/>
          </p:cNvSpPr>
          <p:nvPr/>
        </p:nvSpPr>
        <p:spPr bwMode="auto">
          <a:xfrm>
            <a:off x="2539682" y="3554730"/>
            <a:ext cx="240030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2070"/>
              </a:spcBef>
            </a:pPr>
            <a:r>
              <a:rPr lang="en-US" altLang="pl-PL" sz="144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4071302" y="5040630"/>
            <a:ext cx="240030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2070"/>
              </a:spcBef>
            </a:pPr>
            <a:r>
              <a:rPr lang="en-US" altLang="pl-PL" sz="144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5648642" y="3520440"/>
            <a:ext cx="240030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2070"/>
              </a:spcBef>
            </a:pPr>
            <a:r>
              <a:rPr lang="en-US" altLang="pl-PL" sz="144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5682932" y="5006340"/>
            <a:ext cx="240030" cy="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2070"/>
              </a:spcBef>
            </a:pPr>
            <a:r>
              <a:rPr lang="en-US" altLang="pl-PL" sz="144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043102" y="4631442"/>
            <a:ext cx="3817620" cy="112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2070"/>
              </a:spcBef>
            </a:pPr>
            <a:r>
              <a:rPr lang="en-US" altLang="pl-PL" sz="2070" dirty="0">
                <a:ea typeface="Chalkboard" pitchFamily="80" charset="0"/>
                <a:cs typeface="Chalkboard" pitchFamily="80" charset="0"/>
              </a:rPr>
              <a:t>M</a:t>
            </a:r>
            <a:r>
              <a:rPr lang="en-US" altLang="pl-PL" sz="1440" dirty="0">
                <a:ea typeface="Chalkboard" pitchFamily="80" charset="0"/>
                <a:cs typeface="Chalkboard" pitchFamily="80" charset="0"/>
              </a:rPr>
              <a:t>0</a:t>
            </a:r>
            <a:r>
              <a:rPr lang="en-US" altLang="pl-PL" sz="2070" dirty="0">
                <a:ea typeface="Chalkboard" pitchFamily="80" charset="0"/>
                <a:cs typeface="Chalkboard" pitchFamily="80" charset="0"/>
              </a:rPr>
              <a:t> = &lt; 4, 0, 0, 0, 1&gt;</a:t>
            </a:r>
          </a:p>
          <a:p>
            <a:pPr>
              <a:spcBef>
                <a:spcPts val="2070"/>
              </a:spcBef>
            </a:pPr>
            <a:r>
              <a:rPr lang="en-US" altLang="pl-PL" sz="2070" dirty="0">
                <a:ea typeface="Chalkboard" pitchFamily="80" charset="0"/>
                <a:cs typeface="Chalkboard" pitchFamily="80" charset="0"/>
              </a:rPr>
              <a:t>t</a:t>
            </a:r>
            <a:r>
              <a:rPr lang="en-US" altLang="pl-PL" sz="1620" dirty="0">
                <a:ea typeface="Chalkboard" pitchFamily="80" charset="0"/>
                <a:cs typeface="Chalkboard" pitchFamily="80" charset="0"/>
              </a:rPr>
              <a:t>2</a:t>
            </a:r>
            <a:r>
              <a:rPr lang="en-US" altLang="pl-PL" sz="2070" dirty="0">
                <a:ea typeface="Chalkboard" pitchFamily="80" charset="0"/>
                <a:cs typeface="Chalkboard" pitchFamily="80" charset="0"/>
              </a:rPr>
              <a:t> =  &lt;-1, 1, 1, 0, -1&gt;</a:t>
            </a:r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2" y="5736150"/>
            <a:ext cx="496347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Rectangle 10"/>
          <p:cNvSpPr>
            <a:spLocks/>
          </p:cNvSpPr>
          <p:nvPr/>
        </p:nvSpPr>
        <p:spPr bwMode="auto">
          <a:xfrm>
            <a:off x="7075403" y="3091815"/>
            <a:ext cx="3543300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pl-PL" sz="2430" dirty="0">
                <a:ea typeface="Chalkboard" pitchFamily="80" charset="0"/>
                <a:cs typeface="Chalkboard" pitchFamily="80" charset="0"/>
              </a:rPr>
              <a:t>The composition of transitions can </a:t>
            </a:r>
            <a:r>
              <a:rPr lang="en-US" altLang="pl-PL" sz="2430" dirty="0" smtClean="0">
                <a:ea typeface="Chalkboard" pitchFamily="80" charset="0"/>
                <a:cs typeface="Chalkboard" pitchFamily="80" charset="0"/>
              </a:rPr>
              <a:t>be seen </a:t>
            </a:r>
            <a:r>
              <a:rPr lang="en-US" altLang="pl-PL" sz="2430" dirty="0">
                <a:ea typeface="Chalkboard" pitchFamily="80" charset="0"/>
                <a:cs typeface="Chalkboard" pitchFamily="80" charset="0"/>
              </a:rPr>
              <a:t>as a sum of </a:t>
            </a:r>
            <a:r>
              <a:rPr lang="en-US" altLang="pl-PL" sz="2430" dirty="0" smtClean="0">
                <a:ea typeface="Chalkboard" pitchFamily="80" charset="0"/>
                <a:cs typeface="Chalkboard" pitchFamily="80" charset="0"/>
              </a:rPr>
              <a:t>vectors</a:t>
            </a:r>
            <a:endParaRPr lang="en-US" altLang="pl-PL" sz="2430" dirty="0">
              <a:ea typeface="Chalkboard" pitchFamily="80" charset="0"/>
              <a:cs typeface="Chalkboard" pitchFamily="80" charset="0"/>
            </a:endParaRPr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26" y="5737860"/>
            <a:ext cx="5991034" cy="81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1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utoUpdateAnimBg="0"/>
      <p:bldP spid="2253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pl-PL" sz="3960"/>
              <a:t>Linear-Algebraic Representation of PNets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pPr marL="568643">
              <a:buBlip>
                <a:blip r:embed="rId3"/>
              </a:buBlip>
            </a:pPr>
            <a:r>
              <a:rPr lang="en-US" altLang="pl-PL"/>
              <a:t>Firing a transition can be represented as an algebraic operation between the marking and the transition.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2926080"/>
            <a:ext cx="4034790" cy="173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Rectangle 9"/>
          <p:cNvSpPr>
            <a:spLocks/>
          </p:cNvSpPr>
          <p:nvPr/>
        </p:nvSpPr>
        <p:spPr bwMode="auto">
          <a:xfrm>
            <a:off x="5734367" y="3200400"/>
            <a:ext cx="354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pl-PL" sz="2430" dirty="0">
                <a:ea typeface="Chalkboard" pitchFamily="80" charset="0"/>
                <a:cs typeface="Chalkboard" pitchFamily="80" charset="0"/>
              </a:rPr>
              <a:t>Marking equation</a:t>
            </a:r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2" y="4617720"/>
            <a:ext cx="300609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/>
          </p:cNvSpPr>
          <p:nvPr/>
        </p:nvSpPr>
        <p:spPr bwMode="auto">
          <a:xfrm>
            <a:off x="5894387" y="3669030"/>
            <a:ext cx="4217670" cy="84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pl-PL" sz="2430" dirty="0">
                <a:ea typeface="Chalkboard" pitchFamily="80" charset="0"/>
                <a:cs typeface="Chalkboard" pitchFamily="80" charset="0"/>
              </a:rPr>
              <a:t>A marking M is only reachable from M</a:t>
            </a:r>
            <a:r>
              <a:rPr lang="en-US" altLang="pl-PL" sz="1530" dirty="0">
                <a:ea typeface="Chalkboard" pitchFamily="80" charset="0"/>
                <a:cs typeface="Chalkboard" pitchFamily="80" charset="0"/>
              </a:rPr>
              <a:t>0</a:t>
            </a:r>
            <a:r>
              <a:rPr lang="en-US" altLang="pl-PL" sz="2430" dirty="0">
                <a:ea typeface="Chalkboard" pitchFamily="80" charset="0"/>
                <a:cs typeface="Chalkboard" pitchFamily="80" charset="0"/>
              </a:rPr>
              <a:t> if</a:t>
            </a:r>
          </a:p>
        </p:txBody>
      </p:sp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32" y="4732020"/>
            <a:ext cx="3063240" cy="43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72" y="5449253"/>
            <a:ext cx="4469130" cy="62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4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pl-PL" dirty="0" smtClean="0"/>
              <a:t>Modelling</a:t>
            </a:r>
            <a:r>
              <a:rPr lang="pl-PL" altLang="pl-PL" dirty="0" smtClean="0"/>
              <a:t> - Role of a </a:t>
            </a:r>
            <a:r>
              <a:rPr lang="pl-PL" altLang="pl-PL" dirty="0" err="1" smtClean="0"/>
              <a:t>token</a:t>
            </a:r>
            <a:endParaRPr lang="en-US" altLang="pl-PL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54318" indent="31433">
              <a:lnSpc>
                <a:spcPct val="90000"/>
              </a:lnSpc>
            </a:pPr>
            <a:r>
              <a:rPr lang="en-US" altLang="pl-PL" sz="2070" dirty="0">
                <a:latin typeface="Arial" panose="020B0604020202020204" pitchFamily="34" charset="0"/>
                <a:sym typeface="Arial" panose="020B0604020202020204" pitchFamily="34" charset="0"/>
              </a:rPr>
              <a:t>a physical object, for example a product, a part, a drug, a person;</a:t>
            </a:r>
          </a:p>
          <a:p>
            <a:pPr marL="254318" indent="31433">
              <a:lnSpc>
                <a:spcPct val="90000"/>
              </a:lnSpc>
            </a:pPr>
            <a:r>
              <a:rPr lang="en-US" altLang="pl-PL" sz="2070" dirty="0">
                <a:latin typeface="Arial" panose="020B0604020202020204" pitchFamily="34" charset="0"/>
                <a:sym typeface="Arial" panose="020B0604020202020204" pitchFamily="34" charset="0"/>
              </a:rPr>
              <a:t>an information object, for example a message, a signal, a report;</a:t>
            </a:r>
          </a:p>
          <a:p>
            <a:pPr marL="254318" indent="31433">
              <a:lnSpc>
                <a:spcPct val="90000"/>
              </a:lnSpc>
            </a:pPr>
            <a:r>
              <a:rPr lang="en-US" altLang="pl-PL" sz="2070" dirty="0">
                <a:latin typeface="Arial" panose="020B0604020202020204" pitchFamily="34" charset="0"/>
                <a:sym typeface="Arial" panose="020B0604020202020204" pitchFamily="34" charset="0"/>
              </a:rPr>
              <a:t>a collection of objects, for example a truck with products, a warehouse with parts, or an address file;</a:t>
            </a:r>
          </a:p>
          <a:p>
            <a:pPr marL="254318" indent="31433">
              <a:lnSpc>
                <a:spcPct val="90000"/>
              </a:lnSpc>
            </a:pPr>
            <a:r>
              <a:rPr lang="en-US" altLang="pl-PL" sz="2070" dirty="0">
                <a:latin typeface="Arial" panose="020B0604020202020204" pitchFamily="34" charset="0"/>
                <a:sym typeface="Arial" panose="020B0604020202020204" pitchFamily="34" charset="0"/>
              </a:rPr>
              <a:t>an indicator of a state, for example the indicator of the state in which a process is, or the state of an object;</a:t>
            </a:r>
          </a:p>
          <a:p>
            <a:pPr marL="254318" indent="31433">
              <a:lnSpc>
                <a:spcPct val="90000"/>
              </a:lnSpc>
            </a:pPr>
            <a:r>
              <a:rPr lang="en-US" altLang="pl-PL" sz="2070" dirty="0">
                <a:latin typeface="Arial" panose="020B0604020202020204" pitchFamily="34" charset="0"/>
                <a:sym typeface="Arial" panose="020B0604020202020204" pitchFamily="34" charset="0"/>
              </a:rPr>
              <a:t>an indicator of a condition: the presence of a token indicates whether a certain condition is fulfilled.</a:t>
            </a:r>
          </a:p>
          <a:p>
            <a:pPr marL="254318" indent="31433">
              <a:lnSpc>
                <a:spcPct val="90000"/>
              </a:lnSpc>
            </a:pPr>
            <a:endParaRPr lang="en-US" altLang="pl-PL" sz="207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pl-PL" dirty="0"/>
              <a:t>Modelling </a:t>
            </a:r>
            <a:r>
              <a:rPr lang="pl-PL" altLang="pl-PL" dirty="0" smtClean="0"/>
              <a:t>- Role of a place</a:t>
            </a:r>
            <a:endParaRPr lang="en-US" altLang="pl-PL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568643" indent="-342900"/>
            <a:r>
              <a:rPr lang="en-US" altLang="pl-PL" sz="225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pl-PL" sz="22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type of communication medium, like a telephone line, a middleman, or a communication network;</a:t>
            </a:r>
          </a:p>
          <a:p>
            <a:pPr marL="568643" indent="-342900"/>
            <a:r>
              <a:rPr lang="en-US" altLang="pl-PL" sz="22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buffer: for example, a depot, a queue or a post bin;</a:t>
            </a:r>
          </a:p>
          <a:p>
            <a:pPr marL="568643" indent="-342900"/>
            <a:r>
              <a:rPr lang="en-US" altLang="pl-PL" sz="22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geographical location, like a place in a warehouse, office or hospital;</a:t>
            </a:r>
          </a:p>
          <a:p>
            <a:pPr marL="568643" indent="-342900"/>
            <a:r>
              <a:rPr lang="en-US" altLang="pl-PL" sz="225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possible state or state condition: for example, the floor where an elevator is, or the condition that a specialist is available</a:t>
            </a:r>
            <a:endParaRPr lang="en-US" altLang="pl-PL" sz="225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pl-PL" dirty="0"/>
              <a:t>Modelling </a:t>
            </a:r>
            <a:r>
              <a:rPr lang="pl-PL" altLang="pl-PL" dirty="0" smtClean="0"/>
              <a:t>- Role of a </a:t>
            </a:r>
            <a:r>
              <a:rPr lang="pl-PL" altLang="pl-PL" dirty="0" err="1" smtClean="0"/>
              <a:t>transition</a:t>
            </a:r>
            <a:endParaRPr lang="en-US" altLang="pl-PL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SzPct val="66000"/>
            </a:pPr>
            <a:r>
              <a:rPr lang="en-US" altLang="pl-PL" sz="2430" dirty="0">
                <a:latin typeface="Arial" panose="020B0604020202020204" pitchFamily="34" charset="0"/>
                <a:sym typeface="Arial" panose="020B0604020202020204" pitchFamily="34" charset="0"/>
              </a:rPr>
              <a:t>an event: for example, starting an operation, the death of a patient, a change seasons or the switching of a traffic light from red to green;</a:t>
            </a:r>
          </a:p>
          <a:p>
            <a:pPr>
              <a:buSzPct val="66000"/>
            </a:pPr>
            <a:r>
              <a:rPr lang="en-US" altLang="pl-PL" sz="2430" dirty="0">
                <a:latin typeface="Arial" panose="020B0604020202020204" pitchFamily="34" charset="0"/>
                <a:sym typeface="Arial" panose="020B0604020202020204" pitchFamily="34" charset="0"/>
              </a:rPr>
              <a:t>a transformation of an object, like adapting a product, updating a database, or updating a document;</a:t>
            </a:r>
          </a:p>
          <a:p>
            <a:pPr>
              <a:buSzPct val="66000"/>
            </a:pPr>
            <a:r>
              <a:rPr lang="en-US" altLang="pl-PL" sz="2430" dirty="0">
                <a:latin typeface="Arial" panose="020B0604020202020204" pitchFamily="34" charset="0"/>
                <a:sym typeface="Arial" panose="020B0604020202020204" pitchFamily="34" charset="0"/>
              </a:rPr>
              <a:t>a transport of an object: for example, transporting goods, or sending a file.</a:t>
            </a:r>
          </a:p>
          <a:p>
            <a:pPr>
              <a:buSzPct val="66000"/>
            </a:pPr>
            <a:endParaRPr lang="en-US" altLang="pl-PL" sz="243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TYFYA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57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</a:t>
            </a:r>
            <a:r>
              <a:rPr lang="pl-PL" dirty="0" err="1"/>
              <a:t>Petri</a:t>
            </a:r>
            <a:r>
              <a:rPr lang="pl-PL" dirty="0"/>
              <a:t> </a:t>
            </a:r>
            <a:r>
              <a:rPr lang="pl-PL" dirty="0" err="1" smtClean="0"/>
              <a:t>Nets</a:t>
            </a:r>
            <a:endParaRPr lang="pl-PL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latin typeface="Century Gothic" panose="020B0502020202020204" pitchFamily="34" charset="0"/>
              </a:rPr>
              <a:t>Petri </a:t>
            </a:r>
            <a:r>
              <a:rPr lang="en-US" altLang="ko-KR" sz="2800" dirty="0">
                <a:latin typeface="Century Gothic" panose="020B0502020202020204" pitchFamily="34" charset="0"/>
              </a:rPr>
              <a:t>net consist two types of nodes: </a:t>
            </a:r>
            <a:r>
              <a:rPr lang="en-US" altLang="ko-KR" sz="2800" i="1" dirty="0">
                <a:latin typeface="Century Gothic" panose="020B0502020202020204" pitchFamily="34" charset="0"/>
              </a:rPr>
              <a:t>places</a:t>
            </a:r>
            <a:r>
              <a:rPr lang="en-US" altLang="ko-KR" sz="2800" dirty="0">
                <a:latin typeface="Century Gothic" panose="020B0502020202020204" pitchFamily="34" charset="0"/>
              </a:rPr>
              <a:t> and </a:t>
            </a:r>
            <a:r>
              <a:rPr lang="en-US" altLang="ko-KR" sz="2800" i="1" dirty="0">
                <a:latin typeface="Century Gothic" panose="020B0502020202020204" pitchFamily="34" charset="0"/>
              </a:rPr>
              <a:t>transitions</a:t>
            </a:r>
            <a:r>
              <a:rPr lang="en-US" altLang="ko-KR" sz="2800" dirty="0">
                <a:latin typeface="Century Gothic" panose="020B0502020202020204" pitchFamily="34" charset="0"/>
              </a:rPr>
              <a:t>. And arc exists only from a place to a transition or from a transition to a place. 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latin typeface="Century Gothic" panose="020B0502020202020204" pitchFamily="34" charset="0"/>
              </a:rPr>
              <a:t>A place may have zero or more </a:t>
            </a:r>
            <a:r>
              <a:rPr lang="en-US" altLang="ko-KR" sz="2800" i="1" dirty="0">
                <a:latin typeface="Century Gothic" panose="020B0502020202020204" pitchFamily="34" charset="0"/>
              </a:rPr>
              <a:t>tokens</a:t>
            </a:r>
            <a:r>
              <a:rPr lang="en-US" altLang="ko-KR" sz="2800" dirty="0">
                <a:latin typeface="Century Gothic" panose="020B0502020202020204" pitchFamily="34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latin typeface="Century Gothic" panose="020B0502020202020204" pitchFamily="34" charset="0"/>
              </a:rPr>
              <a:t>Graphically, places, transitions, arcs, and tokens are represented respectively by: circles, bars, arrows, and dots.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800" dirty="0">
                <a:latin typeface="Century Gothic" panose="020B0502020202020204" pitchFamily="34" charset="0"/>
              </a:rPr>
              <a:t/>
            </a:r>
            <a:br>
              <a:rPr lang="en-US" altLang="ko-KR" sz="2800" dirty="0">
                <a:latin typeface="Century Gothic" panose="020B0502020202020204" pitchFamily="34" charset="0"/>
              </a:rPr>
            </a:br>
            <a:endParaRPr lang="en-US" altLang="ko-KR" sz="2800" dirty="0">
              <a:latin typeface="Century Gothic" panose="020B0502020202020204" pitchFamily="34" charset="0"/>
            </a:endParaRP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462564" y="4941168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 dirty="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 dirty="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 dirty="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 dirty="0">
                <a:latin typeface="Times New Roman" panose="02020603050405020304" pitchFamily="18" charset="0"/>
              </a:rPr>
              <a:t>                     </a:t>
            </a:r>
            <a:r>
              <a:rPr lang="en-US" altLang="ko-KR" sz="2400" dirty="0">
                <a:latin typeface="Times New Roman" panose="02020603050405020304" pitchFamily="18" charset="0"/>
              </a:rPr>
              <a:t>p</a:t>
            </a:r>
            <a:r>
              <a:rPr lang="en-US" altLang="ko-KR" sz="2400" baseline="-25000" dirty="0">
                <a:latin typeface="Times New Roman" panose="02020603050405020304" pitchFamily="18" charset="0"/>
              </a:rPr>
              <a:t>2 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5786164" y="4941168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2400" baseline="-25000" dirty="0">
                <a:latin typeface="Times New Roman" panose="02020603050405020304" pitchFamily="18" charset="0"/>
              </a:rPr>
              <a:t/>
            </a:r>
            <a:br>
              <a:rPr lang="ko-KR" altLang="en-US" sz="2400" baseline="-25000" dirty="0">
                <a:latin typeface="Times New Roman" panose="02020603050405020304" pitchFamily="18" charset="0"/>
              </a:rPr>
            </a:br>
            <a:r>
              <a:rPr lang="ko-KR" altLang="en-US" sz="2400" baseline="-25000" dirty="0">
                <a:latin typeface="Times New Roman" panose="02020603050405020304" pitchFamily="18" charset="0"/>
              </a:rPr>
              <a:t/>
            </a:r>
            <a:br>
              <a:rPr lang="ko-KR" altLang="en-US" sz="2400" baseline="-25000" dirty="0">
                <a:latin typeface="Times New Roman" panose="02020603050405020304" pitchFamily="18" charset="0"/>
              </a:rPr>
            </a:br>
            <a:r>
              <a:rPr lang="ko-KR" altLang="en-US" sz="2400" baseline="-25000" dirty="0">
                <a:latin typeface="Times New Roman" panose="02020603050405020304" pitchFamily="18" charset="0"/>
              </a:rPr>
              <a:t/>
            </a:r>
            <a:br>
              <a:rPr lang="ko-KR" altLang="en-US" sz="2400" baseline="-25000" dirty="0">
                <a:latin typeface="Times New Roman" panose="02020603050405020304" pitchFamily="18" charset="0"/>
              </a:rPr>
            </a:br>
            <a:r>
              <a:rPr lang="ko-KR" altLang="en-US" sz="2400" baseline="-25000" dirty="0">
                <a:latin typeface="Times New Roman" panose="02020603050405020304" pitchFamily="18" charset="0"/>
              </a:rPr>
              <a:t> </a:t>
            </a:r>
            <a:endParaRPr lang="pl-PL" altLang="ko-KR" sz="2400" baseline="-25000" dirty="0" smtClean="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 dirty="0">
                <a:latin typeface="Times New Roman" panose="02020603050405020304" pitchFamily="18" charset="0"/>
              </a:rPr>
              <a:t>	</a:t>
            </a:r>
            <a:r>
              <a:rPr lang="en-US" altLang="ko-KR" sz="2400" dirty="0">
                <a:latin typeface="Times New Roman" panose="02020603050405020304" pitchFamily="18" charset="0"/>
              </a:rPr>
              <a:t>p</a:t>
            </a:r>
            <a:r>
              <a:rPr lang="en-US" altLang="ko-KR" sz="24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929164" y="4941168"/>
            <a:ext cx="152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>   </a:t>
            </a: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>
                <a:latin typeface="Times New Roman" panose="02020603050405020304" pitchFamily="18" charset="0"/>
              </a:rPr>
              <a:t>      </a:t>
            </a:r>
            <a:r>
              <a:rPr lang="en-US" altLang="ko-KR" sz="2400">
                <a:latin typeface="Times New Roman" panose="02020603050405020304" pitchFamily="18" charset="0"/>
              </a:rPr>
              <a:t>t</a:t>
            </a:r>
            <a:r>
              <a:rPr lang="en-US" altLang="ko-KR" sz="2400" baseline="-25000">
                <a:latin typeface="Times New Roman" panose="02020603050405020304" pitchFamily="18" charset="0"/>
              </a:rPr>
              <a:t>1</a:t>
            </a:r>
          </a:p>
          <a:p>
            <a:pPr algn="ctr" latinLnBrk="0"/>
            <a:r>
              <a:rPr lang="en-US" altLang="ko-KR" sz="2400" baseline="-250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6548164" y="532216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7081564" y="532216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6014764" y="5169768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59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A Change of State 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l-PL" sz="2800" dirty="0"/>
              <a:t>is denoted by a movement of </a:t>
            </a:r>
            <a:r>
              <a:rPr lang="en-US" altLang="pl-PL" sz="2800" i="1" dirty="0"/>
              <a:t>token(s)</a:t>
            </a:r>
            <a:r>
              <a:rPr lang="en-US" altLang="pl-PL" sz="2800" dirty="0"/>
              <a:t> (black dots) from place(s) to place(s); and is caused by the </a:t>
            </a:r>
            <a:r>
              <a:rPr lang="en-US" altLang="pl-PL" sz="2800" i="1" dirty="0"/>
              <a:t>firing</a:t>
            </a:r>
            <a:r>
              <a:rPr lang="en-US" altLang="pl-PL" sz="2800" dirty="0"/>
              <a:t> of a transition.</a:t>
            </a:r>
          </a:p>
          <a:p>
            <a:r>
              <a:rPr lang="en-US" altLang="pl-PL" sz="2800" dirty="0"/>
              <a:t>The firing represents an occurrence of the event or an action taken.</a:t>
            </a:r>
          </a:p>
          <a:p>
            <a:r>
              <a:rPr lang="en-US" altLang="pl-PL" sz="2800" dirty="0"/>
              <a:t>The firing is subject to the input conditions, denoted by token availability.</a:t>
            </a:r>
          </a:p>
        </p:txBody>
      </p:sp>
    </p:spTree>
    <p:extLst>
      <p:ext uri="{BB962C8B-B14F-4D97-AF65-F5344CB8AC3E}">
        <p14:creationId xmlns:p14="http://schemas.microsoft.com/office/powerpoint/2010/main" val="5516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A Change of State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pl-PL" sz="2800" dirty="0"/>
              <a:t>A transition is</a:t>
            </a:r>
            <a:r>
              <a:rPr lang="en-US" altLang="pl-PL" sz="2800" i="1" dirty="0"/>
              <a:t> </a:t>
            </a:r>
            <a:r>
              <a:rPr lang="en-US" altLang="pl-PL" sz="2800" i="1" dirty="0" err="1"/>
              <a:t>firable</a:t>
            </a:r>
            <a:r>
              <a:rPr lang="en-US" altLang="pl-PL" sz="2800" dirty="0"/>
              <a:t> or </a:t>
            </a:r>
            <a:r>
              <a:rPr lang="en-US" altLang="pl-PL" sz="2800" i="1" dirty="0"/>
              <a:t>enabled</a:t>
            </a:r>
            <a:r>
              <a:rPr lang="en-US" altLang="pl-PL" sz="2800" dirty="0"/>
              <a:t> when there are sufficient tokens in its input places.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After firing, tokens will be transferred from the input places (old state) to the output places, denoting the new state.</a:t>
            </a:r>
          </a:p>
          <a:p>
            <a:pPr>
              <a:lnSpc>
                <a:spcPct val="90000"/>
              </a:lnSpc>
            </a:pPr>
            <a:r>
              <a:rPr lang="en-US" altLang="pl-PL" sz="2800" dirty="0"/>
              <a:t>Note that the EFTPOS example is a Petri net representation of a finite state machine (FSM).</a:t>
            </a:r>
          </a:p>
        </p:txBody>
      </p:sp>
    </p:spTree>
    <p:extLst>
      <p:ext uri="{BB962C8B-B14F-4D97-AF65-F5344CB8AC3E}">
        <p14:creationId xmlns:p14="http://schemas.microsoft.com/office/powerpoint/2010/main" val="40648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</a:t>
            </a:r>
            <a:r>
              <a:rPr lang="pl-PL" dirty="0" err="1"/>
              <a:t>Petri</a:t>
            </a:r>
            <a:r>
              <a:rPr lang="pl-PL" dirty="0"/>
              <a:t> </a:t>
            </a:r>
            <a:r>
              <a:rPr lang="pl-PL" dirty="0" err="1"/>
              <a:t>Nets</a:t>
            </a:r>
            <a:r>
              <a:rPr lang="pl-PL" dirty="0"/>
              <a:t>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latin typeface="Century Gothic" panose="020B0502020202020204" pitchFamily="34" charset="0"/>
              </a:rPr>
              <a:t>Below </a:t>
            </a:r>
            <a:r>
              <a:rPr lang="en-US" altLang="ko-KR" sz="2800" dirty="0">
                <a:latin typeface="Century Gothic" panose="020B0502020202020204" pitchFamily="34" charset="0"/>
              </a:rPr>
              <a:t>is an example Petri net with two places and one </a:t>
            </a:r>
            <a:r>
              <a:rPr lang="en-US" altLang="ko-KR" sz="2800" dirty="0" smtClean="0">
                <a:latin typeface="Century Gothic" panose="020B0502020202020204" pitchFamily="34" charset="0"/>
              </a:rPr>
              <a:t>trans</a:t>
            </a:r>
            <a:r>
              <a:rPr lang="pl-PL" altLang="ko-KR" sz="2800" dirty="0" err="1" smtClean="0">
                <a:latin typeface="Century Gothic" panose="020B0502020202020204" pitchFamily="34" charset="0"/>
              </a:rPr>
              <a:t>ition</a:t>
            </a:r>
            <a:r>
              <a:rPr lang="en-US" altLang="ko-KR" sz="2800" dirty="0" smtClean="0">
                <a:latin typeface="Century Gothic" panose="020B0502020202020204" pitchFamily="34" charset="0"/>
              </a:rPr>
              <a:t>. </a:t>
            </a:r>
            <a:endParaRPr lang="en-US" altLang="ko-KR" sz="2800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latin typeface="Century Gothic" panose="020B0502020202020204" pitchFamily="34" charset="0"/>
              </a:rPr>
              <a:t>Transition node is ready to </a:t>
            </a:r>
            <a:r>
              <a:rPr lang="en-US" altLang="ko-KR" sz="2800" b="1" i="1" dirty="0">
                <a:latin typeface="Century Gothic" panose="020B0502020202020204" pitchFamily="34" charset="0"/>
              </a:rPr>
              <a:t>fire</a:t>
            </a:r>
            <a:r>
              <a:rPr lang="en-US" altLang="ko-KR" sz="2800" dirty="0">
                <a:latin typeface="Century Gothic" panose="020B0502020202020204" pitchFamily="34" charset="0"/>
              </a:rPr>
              <a:t> if and only if there is at least one token at each of its input places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800" dirty="0">
                <a:latin typeface="Century Gothic" panose="020B0502020202020204" pitchFamily="34" charset="0"/>
              </a:rPr>
              <a:t/>
            </a:r>
            <a:br>
              <a:rPr lang="en-US" altLang="ko-KR" sz="2800" dirty="0">
                <a:latin typeface="Century Gothic" panose="020B0502020202020204" pitchFamily="34" charset="0"/>
              </a:rPr>
            </a:br>
            <a:endParaRPr lang="en-US" altLang="ko-KR" sz="2800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800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800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latin typeface="Century Gothic" panose="020B0502020202020204" pitchFamily="34" charset="0"/>
              </a:rPr>
              <a:t>state transition of form (1, 0) </a:t>
            </a:r>
            <a:r>
              <a:rPr lang="en-US" altLang="ko-KR" sz="2400" dirty="0">
                <a:latin typeface="Century Gothic" panose="020B0502020202020204" pitchFamily="34" charset="0"/>
                <a:sym typeface="Wingdings" panose="05000000000000000000" pitchFamily="2" charset="2"/>
              </a:rPr>
              <a:t> (0, 1)</a:t>
            </a:r>
            <a:endParaRPr lang="en-US" altLang="ko-KR" sz="2400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latin typeface="Century Gothic" panose="020B0502020202020204" pitchFamily="34" charset="0"/>
              </a:rPr>
              <a:t>p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1</a:t>
            </a:r>
            <a:r>
              <a:rPr lang="en-US" altLang="ko-KR" sz="2400" dirty="0">
                <a:latin typeface="Century Gothic" panose="020B0502020202020204" pitchFamily="34" charset="0"/>
              </a:rPr>
              <a:t> : input place		p</a:t>
            </a:r>
            <a:r>
              <a:rPr lang="en-US" altLang="ko-KR" sz="2400" baseline="-25000" dirty="0">
                <a:latin typeface="Century Gothic" panose="020B0502020202020204" pitchFamily="34" charset="0"/>
              </a:rPr>
              <a:t>2</a:t>
            </a:r>
            <a:r>
              <a:rPr lang="en-US" altLang="ko-KR" sz="2400" dirty="0">
                <a:latin typeface="Century Gothic" panose="020B0502020202020204" pitchFamily="34" charset="0"/>
              </a:rPr>
              <a:t>: output place</a:t>
            </a:r>
          </a:p>
        </p:txBody>
      </p:sp>
      <p:sp>
        <p:nvSpPr>
          <p:cNvPr id="62467" name="Oval 3"/>
          <p:cNvSpPr>
            <a:spLocks noChangeArrowheads="1"/>
          </p:cNvSpPr>
          <p:nvPr/>
        </p:nvSpPr>
        <p:spPr bwMode="auto">
          <a:xfrm>
            <a:off x="4875212" y="37338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>                     </a:t>
            </a:r>
            <a:r>
              <a:rPr lang="en-US" altLang="ko-KR" sz="2400"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latin typeface="Times New Roman" panose="02020603050405020304" pitchFamily="18" charset="0"/>
              </a:rPr>
              <a:t>2 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3198812" y="37338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/>
            </a:r>
            <a:br>
              <a:rPr lang="ko-KR" altLang="en-US" sz="2400" baseline="-25000">
                <a:latin typeface="Times New Roman" panose="02020603050405020304" pitchFamily="18" charset="0"/>
              </a:rPr>
            </a:br>
            <a:r>
              <a:rPr lang="ko-KR" altLang="en-US" sz="2400" baseline="-25000">
                <a:latin typeface="Times New Roman" panose="02020603050405020304" pitchFamily="18" charset="0"/>
              </a:rPr>
              <a:t/>
            </a:r>
            <a:br>
              <a:rPr lang="ko-KR" altLang="en-US" sz="2400" baseline="-25000">
                <a:latin typeface="Times New Roman" panose="02020603050405020304" pitchFamily="18" charset="0"/>
              </a:rPr>
            </a:br>
            <a:r>
              <a:rPr lang="ko-KR" altLang="en-US" sz="2400" baseline="-25000">
                <a:latin typeface="Times New Roman" panose="02020603050405020304" pitchFamily="18" charset="0"/>
              </a:rPr>
              <a:t/>
            </a:r>
            <a:br>
              <a:rPr lang="ko-KR" altLang="en-US" sz="2400" baseline="-25000">
                <a:latin typeface="Times New Roman" panose="02020603050405020304" pitchFamily="18" charset="0"/>
              </a:rPr>
            </a:br>
            <a:r>
              <a:rPr lang="ko-KR" altLang="en-US" sz="2400" baseline="-25000">
                <a:latin typeface="Times New Roman" panose="02020603050405020304" pitchFamily="18" charset="0"/>
              </a:rPr>
              <a:t> 	</a:t>
            </a:r>
            <a:r>
              <a:rPr lang="en-US" altLang="ko-KR" sz="2400"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341812" y="3733800"/>
            <a:ext cx="152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 baseline="-25000">
                <a:latin typeface="Times New Roman" panose="02020603050405020304" pitchFamily="18" charset="0"/>
              </a:rPr>
              <a:t>   </a:t>
            </a: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endParaRPr lang="ko-KR" altLang="en-US" sz="2400" baseline="-25000">
              <a:latin typeface="Times New Roman" panose="02020603050405020304" pitchFamily="18" charset="0"/>
            </a:endParaRPr>
          </a:p>
          <a:p>
            <a:pPr algn="ctr" latinLnBrk="0"/>
            <a:r>
              <a:rPr lang="ko-KR" altLang="en-US" sz="2400">
                <a:latin typeface="Times New Roman" panose="02020603050405020304" pitchFamily="18" charset="0"/>
              </a:rPr>
              <a:t>      </a:t>
            </a:r>
            <a:r>
              <a:rPr lang="en-US" altLang="ko-KR" sz="2400">
                <a:latin typeface="Times New Roman" panose="02020603050405020304" pitchFamily="18" charset="0"/>
              </a:rPr>
              <a:t>t</a:t>
            </a:r>
            <a:r>
              <a:rPr lang="en-US" altLang="ko-KR" sz="2400" baseline="-25000">
                <a:latin typeface="Times New Roman" panose="02020603050405020304" pitchFamily="18" charset="0"/>
              </a:rPr>
              <a:t>1</a:t>
            </a:r>
          </a:p>
          <a:p>
            <a:pPr algn="ctr" latinLnBrk="0"/>
            <a:r>
              <a:rPr lang="en-US" altLang="ko-KR" sz="2400" baseline="-250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3960812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4494212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3427412" y="3962400"/>
            <a:ext cx="304800" cy="304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2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79889E-6 L 0.18334 2.7988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194BAA-F149-47DD-8814-4D1913ED2B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2594</Words>
  <Application>Microsoft Office PowerPoint</Application>
  <PresentationFormat>Custom</PresentationFormat>
  <Paragraphs>633</Paragraphs>
  <Slides>59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Chalkboard</vt:lpstr>
      <vt:lpstr>궁서</vt:lpstr>
      <vt:lpstr>맑은 고딕</vt:lpstr>
      <vt:lpstr>Arial</vt:lpstr>
      <vt:lpstr>Century Gothic</vt:lpstr>
      <vt:lpstr>Constantia</vt:lpstr>
      <vt:lpstr>Helvetica</vt:lpstr>
      <vt:lpstr>Monotype Sorts</vt:lpstr>
      <vt:lpstr>Symbol</vt:lpstr>
      <vt:lpstr>Times New Roman</vt:lpstr>
      <vt:lpstr>Wingdings</vt:lpstr>
      <vt:lpstr>Wingdings 3</vt:lpstr>
      <vt:lpstr>Jon</vt:lpstr>
      <vt:lpstr>Equation</vt:lpstr>
      <vt:lpstr>Petri Nets</vt:lpstr>
      <vt:lpstr>Agenda</vt:lpstr>
      <vt:lpstr>History</vt:lpstr>
      <vt:lpstr>Definition of Petri Net</vt:lpstr>
      <vt:lpstr>Applications of Petri Net</vt:lpstr>
      <vt:lpstr>Basics of Petri Nets</vt:lpstr>
      <vt:lpstr>A Change of State …</vt:lpstr>
      <vt:lpstr>A Change of State</vt:lpstr>
      <vt:lpstr>Basics of Petri Nets </vt:lpstr>
      <vt:lpstr>Transition (firing) rule</vt:lpstr>
      <vt:lpstr>Properties of Petri Nets </vt:lpstr>
      <vt:lpstr>Properties of Petri Nets </vt:lpstr>
      <vt:lpstr>Properties of Petri Nets </vt:lpstr>
      <vt:lpstr>Properties of Petri Nets</vt:lpstr>
      <vt:lpstr>Properties of Petri Nets </vt:lpstr>
      <vt:lpstr>Properties of Petri Nets </vt:lpstr>
      <vt:lpstr>Example: Restaurant</vt:lpstr>
      <vt:lpstr>Example: Vending Machine</vt:lpstr>
      <vt:lpstr>Some definitions</vt:lpstr>
      <vt:lpstr>Net Structures</vt:lpstr>
      <vt:lpstr>Net Structures</vt:lpstr>
      <vt:lpstr>Net Structures</vt:lpstr>
      <vt:lpstr>Net Structures</vt:lpstr>
      <vt:lpstr>Another Example</vt:lpstr>
      <vt:lpstr>A Producer-Consumer System</vt:lpstr>
      <vt:lpstr>A Producer-Consumer Example</vt:lpstr>
      <vt:lpstr>Behavioural Properties</vt:lpstr>
      <vt:lpstr>Recalling the Vending Machine</vt:lpstr>
      <vt:lpstr>A marking is a state ...</vt:lpstr>
      <vt:lpstr>Reachability</vt:lpstr>
      <vt:lpstr>Reachability</vt:lpstr>
      <vt:lpstr>Boundedness</vt:lpstr>
      <vt:lpstr>Liveness</vt:lpstr>
      <vt:lpstr>Liveness</vt:lpstr>
      <vt:lpstr>An Example</vt:lpstr>
      <vt:lpstr>Another Example</vt:lpstr>
      <vt:lpstr>Some other behavioral properties</vt:lpstr>
      <vt:lpstr>Some other behavioral properties</vt:lpstr>
      <vt:lpstr>Structural properties</vt:lpstr>
      <vt:lpstr>Structural properties</vt:lpstr>
      <vt:lpstr>Structural properties</vt:lpstr>
      <vt:lpstr>Some other properties</vt:lpstr>
      <vt:lpstr>Analysis Techniques</vt:lpstr>
      <vt:lpstr>Analysis Techniques</vt:lpstr>
      <vt:lpstr>Coverability tree example</vt:lpstr>
      <vt:lpstr>Coverability tree example</vt:lpstr>
      <vt:lpstr>Coverability tree example</vt:lpstr>
      <vt:lpstr>Coverability tree example</vt:lpstr>
      <vt:lpstr>Coverability tree example</vt:lpstr>
      <vt:lpstr>Coverability tree example</vt:lpstr>
      <vt:lpstr>Coverability tree example</vt:lpstr>
      <vt:lpstr>Marking Graph</vt:lpstr>
      <vt:lpstr>Representing Properties</vt:lpstr>
      <vt:lpstr>Linear-Algebraic Representation of PNets</vt:lpstr>
      <vt:lpstr>Linear-Algebraic Representation of PNets</vt:lpstr>
      <vt:lpstr>Modelling - Role of a token</vt:lpstr>
      <vt:lpstr>Modelling - Role of a place</vt:lpstr>
      <vt:lpstr>Modelling - Role of a transition</vt:lpstr>
      <vt:lpstr>TYFYA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2015-02-23T09:45:41Z</dcterms:created>
  <dcterms:modified xsi:type="dcterms:W3CDTF">2015-06-11T13:44:29Z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