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68" r:id="rId7"/>
    <p:sldId id="286" r:id="rId8"/>
    <p:sldId id="292" r:id="rId9"/>
    <p:sldId id="279" r:id="rId10"/>
    <p:sldId id="293" r:id="rId11"/>
    <p:sldId id="26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Modeling Housing Prices with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8E8E1-F3BA-CBC9-8DEA-810E83413627}"/>
              </a:ext>
            </a:extLst>
          </p:cNvPr>
          <p:cNvSpPr txBox="1"/>
          <p:nvPr/>
        </p:nvSpPr>
        <p:spPr>
          <a:xfrm>
            <a:off x="10422293" y="6363478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Zach Barnhart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variables have strongest relationship with housing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intangible aspects such as neighborhood have a noticeable impact on the value of a home, controlling for the differences in the tangible properties of a home that might impact its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model can we build that will have strong predictive power for determining home prices in contexts similar to our data set?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03" y="336275"/>
            <a:ext cx="9389288" cy="1362456"/>
          </a:xfrm>
        </p:spPr>
        <p:txBody>
          <a:bodyPr/>
          <a:lstStyle/>
          <a:p>
            <a:r>
              <a:rPr lang="en-US" dirty="0"/>
              <a:t>Distribution of variables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7403ADC-F4C7-67D7-503C-8A014F282627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4702635" y="1246067"/>
            <a:ext cx="4514850" cy="336187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5EC071-C551-BA72-9DB0-D0A8E7075BC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187785" y="1246066"/>
            <a:ext cx="4514850" cy="336187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5048B4-E35F-3F36-9139-2C5E676CF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283" y="2927006"/>
            <a:ext cx="4026405" cy="29489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3E1488-5BA1-9DEF-083A-3C1170DEBB04}"/>
              </a:ext>
            </a:extLst>
          </p:cNvPr>
          <p:cNvSpPr txBox="1"/>
          <p:nvPr/>
        </p:nvSpPr>
        <p:spPr>
          <a:xfrm>
            <a:off x="279919" y="4879022"/>
            <a:ext cx="6802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and price variables are strongly right-skewed, with a few large values distorting means. Most quality variables are normal(</a:t>
            </a:r>
            <a:r>
              <a:rPr lang="en-US" dirty="0" err="1"/>
              <a:t>ish</a:t>
            </a:r>
            <a:r>
              <a:rPr lang="en-US" dirty="0"/>
              <a:t>). </a:t>
            </a:r>
            <a:r>
              <a:rPr lang="en-US" dirty="0" err="1"/>
              <a:t>YearBuilt</a:t>
            </a:r>
            <a:r>
              <a:rPr lang="en-US" dirty="0"/>
              <a:t> is strongly left-skewed, with most houses being newer, though many very, very old houses are still on the market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49" y="776918"/>
            <a:ext cx="5539120" cy="2039341"/>
          </a:xfrm>
        </p:spPr>
        <p:txBody>
          <a:bodyPr/>
          <a:lstStyle/>
          <a:p>
            <a:pPr algn="r"/>
            <a:r>
              <a:rPr lang="en-US" dirty="0"/>
              <a:t>Impact of Neighborhood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4079146"/>
            <a:ext cx="6044171" cy="33248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different neighborhoods might have vastly different size houses, to get a real assessment of neighborhood value, we need to look at price per square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Indeed, we do see some differences here (differences that are confirmed via statistical tests – see notebook)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this basis, we decide to include it in our linear model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27A5F-C314-D06B-7A25-D5CB44DB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92" y="2564251"/>
            <a:ext cx="5629225" cy="4090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0E42E-A53F-8D85-6CB7-8030B849C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38" y="136525"/>
            <a:ext cx="5207225" cy="38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163877-7DBA-1268-36FC-1F547C0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9" y="225933"/>
            <a:ext cx="4319695" cy="3119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951" y="459916"/>
            <a:ext cx="10668000" cy="1325563"/>
          </a:xfrm>
        </p:spPr>
        <p:txBody>
          <a:bodyPr/>
          <a:lstStyle/>
          <a:p>
            <a:r>
              <a:rPr lang="en-US" dirty="0"/>
              <a:t>Reeling in Sales Price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1033" y="1350035"/>
            <a:ext cx="5755742" cy="3737541"/>
          </a:xfrm>
        </p:spPr>
        <p:txBody>
          <a:bodyPr/>
          <a:lstStyle/>
          <a:p>
            <a:r>
              <a:rPr lang="en-US" dirty="0"/>
              <a:t>Sales price has long tails</a:t>
            </a:r>
          </a:p>
          <a:p>
            <a:r>
              <a:rPr lang="en-US" dirty="0"/>
              <a:t>Taking the log brings in these log tails, making the data distribution more normal and ultimately improving model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E8D52-93FD-C27C-16F7-B03DA93A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30" y="3429000"/>
            <a:ext cx="4548521" cy="3317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C4F55A-575A-7D36-FA37-8F7B07D4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870" y="2809875"/>
            <a:ext cx="5166764" cy="38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468" y="308282"/>
            <a:ext cx="4242027" cy="1358140"/>
          </a:xfrm>
        </p:spPr>
        <p:txBody>
          <a:bodyPr>
            <a:normAutofit fontScale="90000"/>
          </a:bodyPr>
          <a:lstStyle/>
          <a:p>
            <a:r>
              <a:rPr lang="en-US" dirty="0"/>
              <a:t>Two-Variable relationships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0250" y="2962275"/>
            <a:ext cx="3046391" cy="3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 much variance for a single variable to offer a strong-model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 descr="A collage of graphs&#10;&#10;Description automatically generated">
            <a:extLst>
              <a:ext uri="{FF2B5EF4-FFF2-40B4-BE49-F238E27FC236}">
                <a16:creationId xmlns:a16="http://schemas.microsoft.com/office/drawing/2014/main" id="{05FAE1BC-63D8-A46F-8A86-E3B169291F4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-1" y="-1"/>
            <a:ext cx="7184572" cy="6848669"/>
          </a:xfr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468" y="308282"/>
            <a:ext cx="4242027" cy="1358140"/>
          </a:xfrm>
        </p:spPr>
        <p:txBody>
          <a:bodyPr>
            <a:normAutofit fontScale="90000"/>
          </a:bodyPr>
          <a:lstStyle/>
          <a:p>
            <a:r>
              <a:rPr lang="en-US" dirty="0"/>
              <a:t>Two-Variable relationships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0250" y="2962275"/>
            <a:ext cx="3046391" cy="3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us hope that the combination of linear features can offer some stronger predictive power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FAE1BC-63D8-A46F-8A86-E3B169291F4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rcRect/>
          <a:stretch/>
        </p:blipFill>
        <p:spPr>
          <a:xfrm>
            <a:off x="-1" y="-1"/>
            <a:ext cx="7184572" cy="6848669"/>
          </a:xfrm>
        </p:spPr>
      </p:pic>
    </p:spTree>
    <p:extLst>
      <p:ext uri="{BB962C8B-B14F-4D97-AF65-F5344CB8AC3E}">
        <p14:creationId xmlns:p14="http://schemas.microsoft.com/office/powerpoint/2010/main" val="235717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F973A-BAB7-4C6D-A5BB-72D4CC6BB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8" y="3026774"/>
            <a:ext cx="3762900" cy="2524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F99D5-D315-4FA3-6035-73591F7C72FB}"/>
              </a:ext>
            </a:extLst>
          </p:cNvPr>
          <p:cNvSpPr txBox="1"/>
          <p:nvPr/>
        </p:nvSpPr>
        <p:spPr>
          <a:xfrm>
            <a:off x="877078" y="2080727"/>
            <a:ext cx="37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(after cleaning out weak features):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1DC10-48AA-48F6-B9DC-A6F48B3B3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55" y="2960089"/>
            <a:ext cx="3543795" cy="2591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44F740-FCD6-A7C2-25C9-7A1057751EA1}"/>
              </a:ext>
            </a:extLst>
          </p:cNvPr>
          <p:cNvSpPr txBox="1"/>
          <p:nvPr/>
        </p:nvSpPr>
        <p:spPr>
          <a:xfrm>
            <a:off x="6199555" y="2080727"/>
            <a:ext cx="4661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Log(</a:t>
            </a:r>
            <a:r>
              <a:rPr lang="en-US" dirty="0" err="1"/>
              <a:t>SalePrice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(after cleaning out weak features):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84C3E-681D-B163-B7B1-1A631F8C2855}"/>
              </a:ext>
            </a:extLst>
          </p:cNvPr>
          <p:cNvSpPr txBox="1"/>
          <p:nvPr/>
        </p:nvSpPr>
        <p:spPr>
          <a:xfrm>
            <a:off x="877078" y="5961888"/>
            <a:ext cx="838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expected, Log(</a:t>
            </a:r>
            <a:r>
              <a:rPr lang="en-US" dirty="0" err="1"/>
              <a:t>SalePrice</a:t>
            </a:r>
            <a:r>
              <a:rPr lang="en-US" dirty="0"/>
              <a:t>) ends up being the better choice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(Please see </a:t>
            </a:r>
            <a:r>
              <a:rPr lang="en-US" dirty="0" err="1"/>
              <a:t>Jupyter</a:t>
            </a:r>
            <a:r>
              <a:rPr lang="en-US" dirty="0"/>
              <a:t> Notebook for full details of the statistical analysis)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{386F2E02-9754-495F-8E41-235A4DCDA39D}tf33968143_win32</Template>
  <TotalTime>33</TotalTime>
  <Words>322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Custom</vt:lpstr>
      <vt:lpstr>Modeling Housing Prices with Linear Regression</vt:lpstr>
      <vt:lpstr>Statistical Question</vt:lpstr>
      <vt:lpstr>Distribution of variables</vt:lpstr>
      <vt:lpstr>Impact of Neighborhood</vt:lpstr>
      <vt:lpstr>Reeling in Sales Price</vt:lpstr>
      <vt:lpstr>Two-Variable relationships</vt:lpstr>
      <vt:lpstr>Two-Variable relationships</vt:lpstr>
      <vt:lpstr>Linear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Barnhart</dc:creator>
  <cp:lastModifiedBy>Zachary Barnhart</cp:lastModifiedBy>
  <cp:revision>1</cp:revision>
  <dcterms:created xsi:type="dcterms:W3CDTF">2024-08-11T02:44:40Z</dcterms:created>
  <dcterms:modified xsi:type="dcterms:W3CDTF">2024-08-11T03:18:38Z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