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57A"/>
    <a:srgbClr val="857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719F-AD48-4AA9-AF39-2C3F294096F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AC7FEE-1F5F-4F1D-A853-2161D1519C97}">
      <dgm:prSet phldrT="[Text]" custT="1"/>
      <dgm:spPr>
        <a:solidFill>
          <a:schemeClr val="tx1"/>
        </a:solidFill>
      </dgm:spPr>
      <dgm:t>
        <a:bodyPr/>
        <a:lstStyle/>
        <a:p>
          <a:r>
            <a:rPr lang="en-IN" sz="2000" dirty="0" err="1">
              <a:solidFill>
                <a:schemeClr val="tx2"/>
              </a:solidFill>
            </a:rPr>
            <a:t>FGMap</a:t>
          </a:r>
          <a:endParaRPr lang="en-IN" sz="2000" dirty="0">
            <a:solidFill>
              <a:schemeClr val="tx2"/>
            </a:solidFill>
          </a:endParaRPr>
        </a:p>
      </dgm:t>
    </dgm:pt>
    <dgm:pt modelId="{D26515A0-ACF7-485F-B4BB-31149B9826FB}" type="parTrans" cxnId="{23BD42A2-D4D2-4CDE-8EC0-C03B9E3338A3}">
      <dgm:prSet/>
      <dgm:spPr/>
      <dgm:t>
        <a:bodyPr/>
        <a:lstStyle/>
        <a:p>
          <a:endParaRPr lang="en-IN"/>
        </a:p>
      </dgm:t>
    </dgm:pt>
    <dgm:pt modelId="{C9DB05D2-4EC2-4AEC-80B3-97D45A6157D1}" type="sibTrans" cxnId="{23BD42A2-D4D2-4CDE-8EC0-C03B9E3338A3}">
      <dgm:prSet/>
      <dgm:spPr/>
      <dgm:t>
        <a:bodyPr/>
        <a:lstStyle/>
        <a:p>
          <a:endParaRPr lang="en-IN"/>
        </a:p>
      </dgm:t>
    </dgm:pt>
    <dgm:pt modelId="{C6730B1A-F515-4D78-8C4A-7F8C8D8DF85B}">
      <dgm:prSet phldrT="[Text]" custT="1"/>
      <dgm:spPr/>
      <dgm:t>
        <a:bodyPr/>
        <a:lstStyle/>
        <a:p>
          <a:pPr marL="92075" indent="-92075">
            <a:buClr>
              <a:schemeClr val="tx1"/>
            </a:buClr>
            <a:buSzPts val="1400"/>
            <a:buFont typeface="Arial" panose="020B0604020202020204" pitchFamily="34" charset="0"/>
            <a:buChar char="•"/>
          </a:pPr>
          <a:r>
            <a:rPr lang="en-US" sz="1100" dirty="0">
              <a:solidFill>
                <a:schemeClr val="bg1"/>
              </a:solidFill>
              <a:latin typeface="+mn-lt"/>
            </a:rPr>
            <a:t>Python module that employs both Folium and </a:t>
          </a:r>
          <a:r>
            <a:rPr lang="en-US" sz="1100" dirty="0" err="1">
              <a:solidFill>
                <a:schemeClr val="bg1"/>
              </a:solidFill>
              <a:latin typeface="+mn-lt"/>
            </a:rPr>
            <a:t>Googlemaps</a:t>
          </a:r>
          <a:r>
            <a:rPr lang="en-US" sz="1100" dirty="0">
              <a:solidFill>
                <a:schemeClr val="bg1"/>
              </a:solidFill>
              <a:latin typeface="+mn-lt"/>
            </a:rPr>
            <a:t> </a:t>
          </a:r>
          <a:r>
            <a:rPr lang="en-US" sz="1100" dirty="0" err="1">
              <a:solidFill>
                <a:schemeClr val="bg1"/>
              </a:solidFill>
              <a:latin typeface="+mn-lt"/>
            </a:rPr>
            <a:t>api</a:t>
          </a:r>
          <a:r>
            <a:rPr lang="en-US" sz="1100" dirty="0">
              <a:solidFill>
                <a:schemeClr val="bg1"/>
              </a:solidFill>
              <a:latin typeface="+mn-lt"/>
            </a:rPr>
            <a:t> to construct dynamic maps that show addresses, directions, and zip codes</a:t>
          </a:r>
          <a:endParaRPr lang="en-IN" sz="1100" dirty="0">
            <a:solidFill>
              <a:schemeClr val="bg1"/>
            </a:solidFill>
          </a:endParaRPr>
        </a:p>
      </dgm:t>
    </dgm:pt>
    <dgm:pt modelId="{FA679E5A-7600-45E2-B825-16624A058E76}" type="parTrans" cxnId="{FED09587-1E5B-4795-BB35-C9D9F5ACDC36}">
      <dgm:prSet/>
      <dgm:spPr/>
      <dgm:t>
        <a:bodyPr/>
        <a:lstStyle/>
        <a:p>
          <a:endParaRPr lang="en-IN"/>
        </a:p>
      </dgm:t>
    </dgm:pt>
    <dgm:pt modelId="{47A972B3-572D-4EE8-A2CB-EBE5DCD78963}" type="sibTrans" cxnId="{FED09587-1E5B-4795-BB35-C9D9F5ACDC36}">
      <dgm:prSet/>
      <dgm:spPr/>
      <dgm:t>
        <a:bodyPr/>
        <a:lstStyle/>
        <a:p>
          <a:endParaRPr lang="en-IN"/>
        </a:p>
      </dgm:t>
    </dgm:pt>
    <dgm:pt modelId="{6AC3D1ED-DF22-4EAC-A4A7-8B290BFF2999}">
      <dgm:prSet phldrT="[Text]" custT="1"/>
      <dgm:spPr>
        <a:solidFill>
          <a:schemeClr val="tx1"/>
        </a:solidFill>
      </dgm:spPr>
      <dgm:t>
        <a:bodyPr/>
        <a:lstStyle/>
        <a:p>
          <a:r>
            <a:rPr lang="en" sz="2000" dirty="0">
              <a:solidFill>
                <a:schemeClr val="tx2"/>
              </a:solidFill>
              <a:latin typeface="+mn-lt"/>
            </a:rPr>
            <a:t>Data preprocessor</a:t>
          </a:r>
          <a:endParaRPr lang="en-IN" sz="2000" dirty="0">
            <a:solidFill>
              <a:schemeClr val="tx2"/>
            </a:solidFill>
          </a:endParaRPr>
        </a:p>
      </dgm:t>
    </dgm:pt>
    <dgm:pt modelId="{13381E0B-877C-4338-A3CF-50C110AF5DBF}" type="parTrans" cxnId="{AC79313F-8B68-493D-B878-062CEF06C8E7}">
      <dgm:prSet/>
      <dgm:spPr/>
      <dgm:t>
        <a:bodyPr/>
        <a:lstStyle/>
        <a:p>
          <a:endParaRPr lang="en-IN"/>
        </a:p>
      </dgm:t>
    </dgm:pt>
    <dgm:pt modelId="{345542BA-341B-4778-9C0D-F350FD3169CA}" type="sibTrans" cxnId="{AC79313F-8B68-493D-B878-062CEF06C8E7}">
      <dgm:prSet/>
      <dgm:spPr/>
      <dgm:t>
        <a:bodyPr/>
        <a:lstStyle/>
        <a:p>
          <a:endParaRPr lang="en-IN"/>
        </a:p>
      </dgm:t>
    </dgm:pt>
    <dgm:pt modelId="{054BF0FB-3A52-4B04-B49E-B4B0895E80B1}">
      <dgm:prSet phldrT="[Text]" custT="1"/>
      <dgm:spPr/>
      <dgm:t>
        <a:bodyPr/>
        <a:lstStyle/>
        <a:p>
          <a:pPr marL="92075" indent="-92075"/>
          <a:r>
            <a:rPr lang="en-US" sz="1100" dirty="0">
              <a:solidFill>
                <a:schemeClr val="bg1"/>
              </a:solidFill>
            </a:rPr>
            <a:t>Reads restaurant &amp; menu data, combines with Inspection data using fuzzy mapping. </a:t>
          </a:r>
          <a:endParaRPr lang="en-IN" sz="1100" dirty="0">
            <a:solidFill>
              <a:schemeClr val="bg1"/>
            </a:solidFill>
          </a:endParaRPr>
        </a:p>
      </dgm:t>
    </dgm:pt>
    <dgm:pt modelId="{8C00963A-E43F-42D4-B77A-A8767A1F4EF5}" type="parTrans" cxnId="{73505504-4BAE-4544-AD64-C041D99C794C}">
      <dgm:prSet/>
      <dgm:spPr/>
      <dgm:t>
        <a:bodyPr/>
        <a:lstStyle/>
        <a:p>
          <a:endParaRPr lang="en-IN"/>
        </a:p>
      </dgm:t>
    </dgm:pt>
    <dgm:pt modelId="{53A1F464-5EFD-473C-AB37-CBFF138A6622}" type="sibTrans" cxnId="{73505504-4BAE-4544-AD64-C041D99C794C}">
      <dgm:prSet/>
      <dgm:spPr/>
      <dgm:t>
        <a:bodyPr/>
        <a:lstStyle/>
        <a:p>
          <a:endParaRPr lang="en-IN"/>
        </a:p>
      </dgm:t>
    </dgm:pt>
    <dgm:pt modelId="{51C0A4DA-4CCC-49DA-B993-FC00F5DF8045}">
      <dgm:prSet custT="1"/>
      <dgm:spPr/>
      <dgm:t>
        <a:bodyPr/>
        <a:lstStyle/>
        <a:p>
          <a:pPr marL="92075" indent="-92075"/>
          <a:r>
            <a:rPr lang="en" sz="1100" dirty="0">
              <a:solidFill>
                <a:schemeClr val="bg1"/>
              </a:solidFill>
              <a:latin typeface="+mn-lt"/>
            </a:rPr>
            <a:t>Limitations: Directions overseas don’t work, directions are inaccurate over long distances, map needs to be recreated each time data changes</a:t>
          </a:r>
        </a:p>
      </dgm:t>
    </dgm:pt>
    <dgm:pt modelId="{FFD0629E-5801-4675-8CBC-88191A57AA6B}" type="parTrans" cxnId="{2689A3C4-D4B6-4B28-AF4A-5D5BDA81F715}">
      <dgm:prSet/>
      <dgm:spPr/>
      <dgm:t>
        <a:bodyPr/>
        <a:lstStyle/>
        <a:p>
          <a:endParaRPr lang="en-IN"/>
        </a:p>
      </dgm:t>
    </dgm:pt>
    <dgm:pt modelId="{59ED966C-4325-4479-9749-8B9042C37B40}" type="sibTrans" cxnId="{2689A3C4-D4B6-4B28-AF4A-5D5BDA81F715}">
      <dgm:prSet/>
      <dgm:spPr/>
      <dgm:t>
        <a:bodyPr/>
        <a:lstStyle/>
        <a:p>
          <a:endParaRPr lang="en-IN"/>
        </a:p>
      </dgm:t>
    </dgm:pt>
    <dgm:pt modelId="{55DD1EF8-CC99-4F2B-AC26-21E21FE4A8AA}">
      <dgm:prSet phldrT="[Text]" custT="1"/>
      <dgm:spPr/>
      <dgm:t>
        <a:bodyPr/>
        <a:lstStyle/>
        <a:p>
          <a:pPr marL="92075" indent="-92075"/>
          <a:r>
            <a:rPr lang="en-US" sz="1100" dirty="0">
              <a:solidFill>
                <a:schemeClr val="bg1"/>
              </a:solidFill>
            </a:rPr>
            <a:t>Cleans Item category, Restaurant category by mapping it to new set of values that are manually created. The output of this module powers the front end. 
Limitations: Static file that has to be run manually, any change has to be updated by hand</a:t>
          </a:r>
          <a:endParaRPr lang="en-IN" sz="1100" dirty="0">
            <a:solidFill>
              <a:schemeClr val="bg1"/>
            </a:solidFill>
          </a:endParaRPr>
        </a:p>
      </dgm:t>
    </dgm:pt>
    <dgm:pt modelId="{ADEC72FB-735E-4BFE-81A9-718D820D25FF}" type="parTrans" cxnId="{924549D3-3099-43A2-B4DD-2AFD61227FD7}">
      <dgm:prSet/>
      <dgm:spPr/>
      <dgm:t>
        <a:bodyPr/>
        <a:lstStyle/>
        <a:p>
          <a:endParaRPr lang="en-IN"/>
        </a:p>
      </dgm:t>
    </dgm:pt>
    <dgm:pt modelId="{891510B3-BE85-426D-811B-2572227C19F3}" type="sibTrans" cxnId="{924549D3-3099-43A2-B4DD-2AFD61227FD7}">
      <dgm:prSet/>
      <dgm:spPr/>
      <dgm:t>
        <a:bodyPr/>
        <a:lstStyle/>
        <a:p>
          <a:endParaRPr lang="en-IN"/>
        </a:p>
      </dgm:t>
    </dgm:pt>
    <dgm:pt modelId="{03A91888-902B-4E2B-9096-7D5C1D517706}" type="pres">
      <dgm:prSet presAssocID="{DCA2719F-AD48-4AA9-AF39-2C3F294096FB}" presName="Name0" presStyleCnt="0">
        <dgm:presLayoutVars>
          <dgm:dir/>
          <dgm:animLvl val="lvl"/>
          <dgm:resizeHandles/>
        </dgm:presLayoutVars>
      </dgm:prSet>
      <dgm:spPr/>
    </dgm:pt>
    <dgm:pt modelId="{C746D114-5EC5-4CC3-9EB4-76AA18B1284D}" type="pres">
      <dgm:prSet presAssocID="{CAAC7FEE-1F5F-4F1D-A853-2161D1519C97}" presName="linNode" presStyleCnt="0"/>
      <dgm:spPr/>
    </dgm:pt>
    <dgm:pt modelId="{B71AEF79-4965-46F2-A1D8-F4556B9E5CE8}" type="pres">
      <dgm:prSet presAssocID="{CAAC7FEE-1F5F-4F1D-A853-2161D1519C97}" presName="parentShp" presStyleLbl="node1" presStyleIdx="0" presStyleCnt="2" custScaleX="69767">
        <dgm:presLayoutVars>
          <dgm:bulletEnabled val="1"/>
        </dgm:presLayoutVars>
      </dgm:prSet>
      <dgm:spPr/>
    </dgm:pt>
    <dgm:pt modelId="{65211D3A-BA8F-451F-88FD-409B781CDFCF}" type="pres">
      <dgm:prSet presAssocID="{CAAC7FEE-1F5F-4F1D-A853-2161D1519C97}" presName="childShp" presStyleLbl="bgAccFollowNode1" presStyleIdx="0" presStyleCnt="2" custScaleY="116246">
        <dgm:presLayoutVars>
          <dgm:bulletEnabled val="1"/>
        </dgm:presLayoutVars>
      </dgm:prSet>
      <dgm:spPr/>
    </dgm:pt>
    <dgm:pt modelId="{88C83582-EB32-42BF-BCAD-1CE9E0A1F4D8}" type="pres">
      <dgm:prSet presAssocID="{C9DB05D2-4EC2-4AEC-80B3-97D45A6157D1}" presName="spacing" presStyleCnt="0"/>
      <dgm:spPr/>
    </dgm:pt>
    <dgm:pt modelId="{92CBC271-9389-4F72-ACE9-74E30ED7611C}" type="pres">
      <dgm:prSet presAssocID="{6AC3D1ED-DF22-4EAC-A4A7-8B290BFF2999}" presName="linNode" presStyleCnt="0"/>
      <dgm:spPr/>
    </dgm:pt>
    <dgm:pt modelId="{C0860330-73ED-4F86-9EC4-77B8CE4015CF}" type="pres">
      <dgm:prSet presAssocID="{6AC3D1ED-DF22-4EAC-A4A7-8B290BFF2999}" presName="parentShp" presStyleLbl="node1" presStyleIdx="1" presStyleCnt="2" custScaleX="68605">
        <dgm:presLayoutVars>
          <dgm:bulletEnabled val="1"/>
        </dgm:presLayoutVars>
      </dgm:prSet>
      <dgm:spPr/>
    </dgm:pt>
    <dgm:pt modelId="{6D76F534-43F6-477C-9C3D-2515157B7EC6}" type="pres">
      <dgm:prSet presAssocID="{6AC3D1ED-DF22-4EAC-A4A7-8B290BFF299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2F05D00-EAAD-4E11-84F5-603A16C4361A}" type="presOf" srcId="{C6730B1A-F515-4D78-8C4A-7F8C8D8DF85B}" destId="{65211D3A-BA8F-451F-88FD-409B781CDFCF}" srcOrd="0" destOrd="0" presId="urn:microsoft.com/office/officeart/2005/8/layout/vList6"/>
    <dgm:cxn modelId="{73505504-4BAE-4544-AD64-C041D99C794C}" srcId="{6AC3D1ED-DF22-4EAC-A4A7-8B290BFF2999}" destId="{054BF0FB-3A52-4B04-B49E-B4B0895E80B1}" srcOrd="0" destOrd="0" parTransId="{8C00963A-E43F-42D4-B77A-A8767A1F4EF5}" sibTransId="{53A1F464-5EFD-473C-AB37-CBFF138A6622}"/>
    <dgm:cxn modelId="{1BE6B22C-BE75-4870-97DE-7A0FB4B0B1E9}" type="presOf" srcId="{6AC3D1ED-DF22-4EAC-A4A7-8B290BFF2999}" destId="{C0860330-73ED-4F86-9EC4-77B8CE4015CF}" srcOrd="0" destOrd="0" presId="urn:microsoft.com/office/officeart/2005/8/layout/vList6"/>
    <dgm:cxn modelId="{AC79313F-8B68-493D-B878-062CEF06C8E7}" srcId="{DCA2719F-AD48-4AA9-AF39-2C3F294096FB}" destId="{6AC3D1ED-DF22-4EAC-A4A7-8B290BFF2999}" srcOrd="1" destOrd="0" parTransId="{13381E0B-877C-4338-A3CF-50C110AF5DBF}" sibTransId="{345542BA-341B-4778-9C0D-F350FD3169CA}"/>
    <dgm:cxn modelId="{8A1DA664-75DC-49DC-BE21-18B8C6B75236}" type="presOf" srcId="{DCA2719F-AD48-4AA9-AF39-2C3F294096FB}" destId="{03A91888-902B-4E2B-9096-7D5C1D517706}" srcOrd="0" destOrd="0" presId="urn:microsoft.com/office/officeart/2005/8/layout/vList6"/>
    <dgm:cxn modelId="{B8B6114B-3B84-47C0-BFA0-6CF175A6FF0B}" type="presOf" srcId="{51C0A4DA-4CCC-49DA-B993-FC00F5DF8045}" destId="{65211D3A-BA8F-451F-88FD-409B781CDFCF}" srcOrd="0" destOrd="1" presId="urn:microsoft.com/office/officeart/2005/8/layout/vList6"/>
    <dgm:cxn modelId="{E8D27E4B-2726-4F3E-B2A2-DBCB68BC905A}" type="presOf" srcId="{55DD1EF8-CC99-4F2B-AC26-21E21FE4A8AA}" destId="{6D76F534-43F6-477C-9C3D-2515157B7EC6}" srcOrd="0" destOrd="1" presId="urn:microsoft.com/office/officeart/2005/8/layout/vList6"/>
    <dgm:cxn modelId="{C17DF17C-4471-4D48-9320-E9CAEDB1AA53}" type="presOf" srcId="{054BF0FB-3A52-4B04-B49E-B4B0895E80B1}" destId="{6D76F534-43F6-477C-9C3D-2515157B7EC6}" srcOrd="0" destOrd="0" presId="urn:microsoft.com/office/officeart/2005/8/layout/vList6"/>
    <dgm:cxn modelId="{FED09587-1E5B-4795-BB35-C9D9F5ACDC36}" srcId="{CAAC7FEE-1F5F-4F1D-A853-2161D1519C97}" destId="{C6730B1A-F515-4D78-8C4A-7F8C8D8DF85B}" srcOrd="0" destOrd="0" parTransId="{FA679E5A-7600-45E2-B825-16624A058E76}" sibTransId="{47A972B3-572D-4EE8-A2CB-EBE5DCD78963}"/>
    <dgm:cxn modelId="{97E01B97-DE0F-490C-8653-B340617E28A6}" type="presOf" srcId="{CAAC7FEE-1F5F-4F1D-A853-2161D1519C97}" destId="{B71AEF79-4965-46F2-A1D8-F4556B9E5CE8}" srcOrd="0" destOrd="0" presId="urn:microsoft.com/office/officeart/2005/8/layout/vList6"/>
    <dgm:cxn modelId="{23BD42A2-D4D2-4CDE-8EC0-C03B9E3338A3}" srcId="{DCA2719F-AD48-4AA9-AF39-2C3F294096FB}" destId="{CAAC7FEE-1F5F-4F1D-A853-2161D1519C97}" srcOrd="0" destOrd="0" parTransId="{D26515A0-ACF7-485F-B4BB-31149B9826FB}" sibTransId="{C9DB05D2-4EC2-4AEC-80B3-97D45A6157D1}"/>
    <dgm:cxn modelId="{2689A3C4-D4B6-4B28-AF4A-5D5BDA81F715}" srcId="{CAAC7FEE-1F5F-4F1D-A853-2161D1519C97}" destId="{51C0A4DA-4CCC-49DA-B993-FC00F5DF8045}" srcOrd="1" destOrd="0" parTransId="{FFD0629E-5801-4675-8CBC-88191A57AA6B}" sibTransId="{59ED966C-4325-4479-9749-8B9042C37B40}"/>
    <dgm:cxn modelId="{924549D3-3099-43A2-B4DD-2AFD61227FD7}" srcId="{6AC3D1ED-DF22-4EAC-A4A7-8B290BFF2999}" destId="{55DD1EF8-CC99-4F2B-AC26-21E21FE4A8AA}" srcOrd="1" destOrd="0" parTransId="{ADEC72FB-735E-4BFE-81A9-718D820D25FF}" sibTransId="{891510B3-BE85-426D-811B-2572227C19F3}"/>
    <dgm:cxn modelId="{6E4E7F74-624B-4BFD-A32C-FE7605B700C8}" type="presParOf" srcId="{03A91888-902B-4E2B-9096-7D5C1D517706}" destId="{C746D114-5EC5-4CC3-9EB4-76AA18B1284D}" srcOrd="0" destOrd="0" presId="urn:microsoft.com/office/officeart/2005/8/layout/vList6"/>
    <dgm:cxn modelId="{7E4DA4EA-C339-4899-9D22-51ADF680AA00}" type="presParOf" srcId="{C746D114-5EC5-4CC3-9EB4-76AA18B1284D}" destId="{B71AEF79-4965-46F2-A1D8-F4556B9E5CE8}" srcOrd="0" destOrd="0" presId="urn:microsoft.com/office/officeart/2005/8/layout/vList6"/>
    <dgm:cxn modelId="{448E78C4-D01B-440D-8FE7-EDB875A59EBB}" type="presParOf" srcId="{C746D114-5EC5-4CC3-9EB4-76AA18B1284D}" destId="{65211D3A-BA8F-451F-88FD-409B781CDFCF}" srcOrd="1" destOrd="0" presId="urn:microsoft.com/office/officeart/2005/8/layout/vList6"/>
    <dgm:cxn modelId="{34ACBBDB-4C53-444E-B4F3-595F889A12CD}" type="presParOf" srcId="{03A91888-902B-4E2B-9096-7D5C1D517706}" destId="{88C83582-EB32-42BF-BCAD-1CE9E0A1F4D8}" srcOrd="1" destOrd="0" presId="urn:microsoft.com/office/officeart/2005/8/layout/vList6"/>
    <dgm:cxn modelId="{C2B0BBA0-E553-4A54-A90D-72DF7362E8EE}" type="presParOf" srcId="{03A91888-902B-4E2B-9096-7D5C1D517706}" destId="{92CBC271-9389-4F72-ACE9-74E30ED7611C}" srcOrd="2" destOrd="0" presId="urn:microsoft.com/office/officeart/2005/8/layout/vList6"/>
    <dgm:cxn modelId="{EE7AAE8C-2997-45A8-BB7E-7241A1849D11}" type="presParOf" srcId="{92CBC271-9389-4F72-ACE9-74E30ED7611C}" destId="{C0860330-73ED-4F86-9EC4-77B8CE4015CF}" srcOrd="0" destOrd="0" presId="urn:microsoft.com/office/officeart/2005/8/layout/vList6"/>
    <dgm:cxn modelId="{1E76EF20-4BC7-4F3B-A01A-876056E9C195}" type="presParOf" srcId="{92CBC271-9389-4F72-ACE9-74E30ED7611C}" destId="{6D76F534-43F6-477C-9C3D-2515157B7EC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11D3A-BA8F-451F-88FD-409B781CDFCF}">
      <dsp:nvSpPr>
        <dsp:cNvPr id="0" name=""/>
        <dsp:cNvSpPr/>
      </dsp:nvSpPr>
      <dsp:spPr>
        <a:xfrm>
          <a:off x="2243988" y="469"/>
          <a:ext cx="3959714" cy="20876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92075" lvl="1" indent="-9207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400"/>
            <a:buFont typeface="Arial" panose="020B0604020202020204" pitchFamily="34" charset="0"/>
            <a:buChar char="•"/>
          </a:pPr>
          <a:r>
            <a:rPr lang="en-US" sz="1100" kern="1200" dirty="0">
              <a:solidFill>
                <a:schemeClr val="bg1"/>
              </a:solidFill>
              <a:latin typeface="+mn-lt"/>
            </a:rPr>
            <a:t>Python module that employs both Folium and </a:t>
          </a:r>
          <a:r>
            <a:rPr lang="en-US" sz="1100" kern="1200" dirty="0" err="1">
              <a:solidFill>
                <a:schemeClr val="bg1"/>
              </a:solidFill>
              <a:latin typeface="+mn-lt"/>
            </a:rPr>
            <a:t>Googlemaps</a:t>
          </a:r>
          <a:r>
            <a:rPr lang="en-US" sz="110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1100" kern="1200" dirty="0" err="1">
              <a:solidFill>
                <a:schemeClr val="bg1"/>
              </a:solidFill>
              <a:latin typeface="+mn-lt"/>
            </a:rPr>
            <a:t>api</a:t>
          </a:r>
          <a:r>
            <a:rPr lang="en-US" sz="1100" kern="1200" dirty="0">
              <a:solidFill>
                <a:schemeClr val="bg1"/>
              </a:solidFill>
              <a:latin typeface="+mn-lt"/>
            </a:rPr>
            <a:t> to construct dynamic maps that show addresses, directions, and zip codes</a:t>
          </a:r>
          <a:endParaRPr lang="en-IN" sz="1100" kern="1200" dirty="0">
            <a:solidFill>
              <a:schemeClr val="bg1"/>
            </a:solidFill>
          </a:endParaRPr>
        </a:p>
        <a:p>
          <a:pPr marL="92075" lvl="1" indent="-9207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100" kern="1200" dirty="0">
              <a:solidFill>
                <a:schemeClr val="bg1"/>
              </a:solidFill>
              <a:latin typeface="+mn-lt"/>
            </a:rPr>
            <a:t>Limitations: Directions overseas don’t work, directions are inaccurate over long distances, map needs to be recreated each time data changes</a:t>
          </a:r>
        </a:p>
      </dsp:txBody>
      <dsp:txXfrm>
        <a:off x="2243988" y="261421"/>
        <a:ext cx="3176859" cy="1565710"/>
      </dsp:txXfrm>
    </dsp:sp>
    <dsp:sp modelId="{B71AEF79-4965-46F2-A1D8-F4556B9E5CE8}">
      <dsp:nvSpPr>
        <dsp:cNvPr id="0" name=""/>
        <dsp:cNvSpPr/>
      </dsp:nvSpPr>
      <dsp:spPr>
        <a:xfrm>
          <a:off x="402272" y="146347"/>
          <a:ext cx="1841715" cy="1795859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solidFill>
                <a:schemeClr val="tx2"/>
              </a:solidFill>
            </a:rPr>
            <a:t>FGMap</a:t>
          </a:r>
          <a:endParaRPr lang="en-IN" sz="2000" kern="1200" dirty="0">
            <a:solidFill>
              <a:schemeClr val="tx2"/>
            </a:solidFill>
          </a:endParaRPr>
        </a:p>
      </dsp:txBody>
      <dsp:txXfrm>
        <a:off x="489939" y="234014"/>
        <a:ext cx="1666381" cy="1620525"/>
      </dsp:txXfrm>
    </dsp:sp>
    <dsp:sp modelId="{6D76F534-43F6-477C-9C3D-2515157B7EC6}">
      <dsp:nvSpPr>
        <dsp:cNvPr id="0" name=""/>
        <dsp:cNvSpPr/>
      </dsp:nvSpPr>
      <dsp:spPr>
        <a:xfrm>
          <a:off x="2227600" y="2267670"/>
          <a:ext cx="3963585" cy="17958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92075" lvl="1" indent="-9207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</a:rPr>
            <a:t>Reads restaurant &amp; menu data, combines with Inspection data using fuzzy mapping. </a:t>
          </a:r>
          <a:endParaRPr lang="en-IN" sz="1100" kern="1200" dirty="0">
            <a:solidFill>
              <a:schemeClr val="bg1"/>
            </a:solidFill>
          </a:endParaRPr>
        </a:p>
        <a:p>
          <a:pPr marL="92075" lvl="1" indent="-9207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</a:rPr>
            <a:t>Cleans Item category, Restaurant category by mapping it to new set of values that are manually created. The output of this module powers the front end. 
Limitations: Static file that has to be run manually, any change has to be updated by hand</a:t>
          </a:r>
          <a:endParaRPr lang="en-IN" sz="1100" kern="1200" dirty="0">
            <a:solidFill>
              <a:schemeClr val="bg1"/>
            </a:solidFill>
          </a:endParaRPr>
        </a:p>
      </dsp:txBody>
      <dsp:txXfrm>
        <a:off x="2227600" y="2492152"/>
        <a:ext cx="3290138" cy="1346895"/>
      </dsp:txXfrm>
    </dsp:sp>
    <dsp:sp modelId="{C0860330-73ED-4F86-9EC4-77B8CE4015CF}">
      <dsp:nvSpPr>
        <dsp:cNvPr id="0" name=""/>
        <dsp:cNvSpPr/>
      </dsp:nvSpPr>
      <dsp:spPr>
        <a:xfrm>
          <a:off x="414789" y="2267670"/>
          <a:ext cx="1812811" cy="1795859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kern="1200" dirty="0">
              <a:solidFill>
                <a:schemeClr val="tx2"/>
              </a:solidFill>
              <a:latin typeface="+mn-lt"/>
            </a:rPr>
            <a:t>Data preprocessor</a:t>
          </a:r>
          <a:endParaRPr lang="en-IN" sz="2000" kern="1200" dirty="0">
            <a:solidFill>
              <a:schemeClr val="tx2"/>
            </a:solidFill>
          </a:endParaRPr>
        </a:p>
      </dsp:txBody>
      <dsp:txXfrm>
        <a:off x="502456" y="2355337"/>
        <a:ext cx="1637477" cy="1620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15bc4789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15bc4789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15bc4789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15bc4789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15bc4789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15bc4789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15bc4789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15bc4789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06d3f06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06d3f06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15bc4789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15bc4789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15bc4789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15bc4789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31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15bc4789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15bc4789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0843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15bc4789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15bc4789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42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15bc4789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15bc4789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100">
                <a:solidFill>
                  <a:schemeClr val="accent6">
                    <a:lumMod val="10000"/>
                  </a:schemeClr>
                </a:solidFill>
                <a:latin typeface="+mj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" name="Google Shape;16;p2">
            <a:extLst>
              <a:ext uri="{FF2B5EF4-FFF2-40B4-BE49-F238E27FC236}">
                <a16:creationId xmlns:a16="http://schemas.microsoft.com/office/drawing/2014/main" id="{D278E85C-DEFD-9494-5866-930CFD87D5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100">
                <a:solidFill>
                  <a:schemeClr val="accent6">
                    <a:lumMod val="10000"/>
                  </a:schemeClr>
                </a:solidFill>
                <a:latin typeface="+mj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2">
            <a:extLst>
              <a:ext uri="{FF2B5EF4-FFF2-40B4-BE49-F238E27FC236}">
                <a16:creationId xmlns:a16="http://schemas.microsoft.com/office/drawing/2014/main" id="{7ED6BC4A-6F14-702C-008B-AC2605B1F6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100">
                <a:solidFill>
                  <a:schemeClr val="accent6">
                    <a:lumMod val="10000"/>
                  </a:schemeClr>
                </a:solidFill>
                <a:latin typeface="+mj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" name="Google Shape;16;p2">
            <a:extLst>
              <a:ext uri="{FF2B5EF4-FFF2-40B4-BE49-F238E27FC236}">
                <a16:creationId xmlns:a16="http://schemas.microsoft.com/office/drawing/2014/main" id="{56115F2D-ADAE-D345-A4DF-B9FEF0CFD6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100">
                <a:solidFill>
                  <a:schemeClr val="accent6">
                    <a:lumMod val="10000"/>
                  </a:schemeClr>
                </a:solidFill>
                <a:latin typeface="+mj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" name="Google Shape;16;p2">
            <a:extLst>
              <a:ext uri="{FF2B5EF4-FFF2-40B4-BE49-F238E27FC236}">
                <a16:creationId xmlns:a16="http://schemas.microsoft.com/office/drawing/2014/main" id="{F1BCD185-2194-FA72-1C70-07220AECAD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100">
                <a:solidFill>
                  <a:schemeClr val="accent6">
                    <a:lumMod val="10000"/>
                  </a:schemeClr>
                </a:solidFill>
                <a:latin typeface="+mj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" name="Google Shape;16;p2">
            <a:extLst>
              <a:ext uri="{FF2B5EF4-FFF2-40B4-BE49-F238E27FC236}">
                <a16:creationId xmlns:a16="http://schemas.microsoft.com/office/drawing/2014/main" id="{90C32E16-6B05-0E11-2FF1-A7CCAE7E14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100">
                <a:solidFill>
                  <a:schemeClr val="accent6">
                    <a:lumMod val="10000"/>
                  </a:schemeClr>
                </a:solidFill>
                <a:latin typeface="+mj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" name="Google Shape;16;p2">
            <a:extLst>
              <a:ext uri="{FF2B5EF4-FFF2-40B4-BE49-F238E27FC236}">
                <a16:creationId xmlns:a16="http://schemas.microsoft.com/office/drawing/2014/main" id="{BC0C7862-0E06-8E03-5EB1-D388D3672A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100">
                <a:solidFill>
                  <a:schemeClr val="accent6">
                    <a:lumMod val="10000"/>
                  </a:schemeClr>
                </a:solidFill>
                <a:latin typeface="+mj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" name="Google Shape;16;p2">
            <a:extLst>
              <a:ext uri="{FF2B5EF4-FFF2-40B4-BE49-F238E27FC236}">
                <a16:creationId xmlns:a16="http://schemas.microsoft.com/office/drawing/2014/main" id="{92831DFD-D3A4-A598-7FC9-DA81CFF06B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100">
                <a:solidFill>
                  <a:schemeClr val="accent6">
                    <a:lumMod val="10000"/>
                  </a:schemeClr>
                </a:solidFill>
                <a:latin typeface="+mj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B7A57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eart-fruit-isolated-healthy-eat-1480779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juMekGD8e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meuw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7084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 dirty="0"/>
              <a:t>(</a:t>
            </a:r>
            <a:r>
              <a:rPr lang="en" sz="2744" u="sng" dirty="0"/>
              <a:t>F</a:t>
            </a:r>
            <a:r>
              <a:rPr lang="en" sz="2744" dirty="0"/>
              <a:t>ood </a:t>
            </a:r>
            <a:r>
              <a:rPr lang="en" sz="2744" u="sng" dirty="0"/>
              <a:t>R</a:t>
            </a:r>
            <a:r>
              <a:rPr lang="en" sz="2744" dirty="0"/>
              <a:t>ecommendations For </a:t>
            </a:r>
            <a:r>
              <a:rPr lang="en" sz="2744" u="sng" dirty="0"/>
              <a:t>A</a:t>
            </a:r>
            <a:r>
              <a:rPr lang="en" sz="2744" dirty="0"/>
              <a:t>ll </a:t>
            </a:r>
            <a:r>
              <a:rPr lang="en" sz="2744" u="sng" dirty="0"/>
              <a:t>M</a:t>
            </a:r>
            <a:r>
              <a:rPr lang="en" sz="2744" dirty="0"/>
              <a:t>ethodical </a:t>
            </a:r>
            <a:r>
              <a:rPr lang="en" sz="2744" u="sng" dirty="0"/>
              <a:t>E</a:t>
            </a:r>
            <a:r>
              <a:rPr lang="en" sz="2744" dirty="0"/>
              <a:t>aters)</a:t>
            </a:r>
            <a:endParaRPr sz="2744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Zachary Bowyer, Arjun Sharma, Raman S V, Adithyaa Vassen</a:t>
            </a:r>
            <a:endParaRPr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160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learned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4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Conda environments can be complicated across platforms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sqlalchemy (&gt;=1.4.1&lt;2.0.0) vs sqlalchemy (&gt;=1.4.1,&lt;2.0.0) for building environments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Pip install vs conda install, some packages didn’t exist on conda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Getting environments to work for Mac, Linux, and Windows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Making sure used packages are compatible with various platforms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Conda environments, setup.py, and shell scripting can be combined to make it very easy for people to quickly run your code including the data needed to provision this 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Continuous integration is a powerful tool for ensuring code quality and consistency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Enforcing timelines and schedules in a college environment is very different from a professional setting. </a:t>
            </a:r>
          </a:p>
          <a:p>
            <a:pPr lvl="1" indent="-342900"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Need to strictly enforce deadlines and follow up on a regular cadence </a:t>
            </a:r>
          </a:p>
          <a:p>
            <a:pPr lvl="1" indent="-342900"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Freezing branches and code for important events such as demos so that code isn’t broken by last minute changes</a:t>
            </a:r>
          </a:p>
          <a:p>
            <a:pPr lvl="1" indent="-342900"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Strict Version control and release of software</a:t>
            </a:r>
            <a:endParaRPr sz="12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Streamlit </a:t>
            </a:r>
          </a:p>
          <a:p>
            <a:pPr lvl="1" indent="-342900"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05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Dealing with free/freemium add-ons such as GoogleMaps , need to keep a track of what is allowed and when it expires</a:t>
            </a:r>
          </a:p>
          <a:p>
            <a:pPr lvl="1" indent="-342900"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05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Hosting and caching , needing to understand how server architecture works</a:t>
            </a:r>
            <a:endParaRPr sz="105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BFBBF-0D9C-53E1-FCC4-3F5EC93596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2160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for Future work</a:t>
            </a:r>
            <a:endParaRPr dirty="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From the original pitch we had presented </a:t>
            </a: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-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Viewing and searching for specific restaurants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Filtering entire menu items from a subset of restaurants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A</a:t>
            </a: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u</a:t>
            </a: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tomate the data cleansing and loading on a weekly cadence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E</a:t>
            </a: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xtending the range to beyond the Seattle area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Including a recommendation system that leverages past user data and ML algorithms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E8B09-FF27-2836-B573-E04C5377B04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C0E5-C9E1-C030-31A5-024A6BC4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2149"/>
            <a:ext cx="8520600" cy="925576"/>
          </a:xfrm>
        </p:spPr>
        <p:txBody>
          <a:bodyPr>
            <a:noAutofit/>
          </a:bodyPr>
          <a:lstStyle/>
          <a:p>
            <a:pPr algn="ctr"/>
            <a:r>
              <a:rPr lang="en-IN" sz="4400" dirty="0"/>
              <a:t>THANK YOU!</a:t>
            </a:r>
            <a:br>
              <a:rPr lang="en-IN" sz="4400" dirty="0"/>
            </a:br>
            <a:br>
              <a:rPr lang="en-IN" sz="4400" dirty="0"/>
            </a:br>
            <a:br>
              <a:rPr lang="en-IN" sz="4400" dirty="0"/>
            </a:br>
            <a:br>
              <a:rPr lang="en-IN" sz="4400" dirty="0"/>
            </a:br>
            <a:br>
              <a:rPr lang="en-IN" sz="4400" dirty="0"/>
            </a:br>
            <a:br>
              <a:rPr lang="en-IN" sz="4400" dirty="0"/>
            </a:br>
            <a:r>
              <a:rPr lang="en-IN" sz="4400" dirty="0"/>
              <a:t>Eat Healthy, Spend Wisely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B32D5-5DCA-4F7A-066F-EF9ED858F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04403" y="1070344"/>
            <a:ext cx="2715042" cy="30028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168E-4E64-B555-921A-5866FD847C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435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160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The current popular methods of ordering foods (Uber Eats, Doordash) have a few issues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“Analysis Paralysis”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“Doom Scrolling”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We propose a simple filter-based recommender with two key aspects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Recommend a small number of dishes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Focus more on dishes instead of restaurants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In essence, this project is a ‘tool’ that helps us analyze our food choices from pre-existing data sources and acts as a customized food recommendation system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8F72C-8B5D-8147-2AD2-F8F9231F57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858559"/>
            <a:ext cx="3999900" cy="3822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UberEats</a:t>
            </a:r>
            <a:endParaRPr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Kaggle dataset collected via web scraping using python libraries</a:t>
            </a:r>
            <a:endParaRPr sz="14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Limitations: </a:t>
            </a:r>
            <a:endParaRPr sz="14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Not currently up to date (7 months old)</a:t>
            </a:r>
            <a:endParaRPr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Might not include every Seattle restaurant</a:t>
            </a:r>
            <a:endParaRPr sz="14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King County Food Inspection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Seattle/King County public health department updates database with inspections as they occur; We downloaded most recent dataset</a:t>
            </a:r>
            <a:endParaRPr sz="14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Limitations: </a:t>
            </a:r>
          </a:p>
          <a:p>
            <a:pPr lvl="2"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Since it seems data is manually updated, it is possible data could be missing, and it would be difficult to know</a:t>
            </a:r>
            <a:endParaRPr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89C54-89A4-4461-88E2-3C316D107C8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858559"/>
            <a:ext cx="3999900" cy="3822450"/>
          </a:xfrm>
        </p:spPr>
        <p:txBody>
          <a:bodyPr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‘Uszipcode’ data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Dataset collected from crawling/scraping data.census.gov 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Limitations:</a:t>
            </a:r>
          </a:p>
          <a:p>
            <a:pPr lvl="2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Not perfectly up to date, but doesn’t really affect our use case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‘Googlemaps’ database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Data obtained by Google through employing many different expensive methods to construct highly accurate maps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Limitations: Needs api key to access data, limited rates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567CD2-3973-C2F3-6166-028F02750B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Google Shape;71;p15">
            <a:extLst>
              <a:ext uri="{FF2B5EF4-FFF2-40B4-BE49-F238E27FC236}">
                <a16:creationId xmlns:a16="http://schemas.microsoft.com/office/drawing/2014/main" id="{6FBC8709-597D-4757-B301-87E1FB28F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0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used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160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31" y="1337527"/>
            <a:ext cx="20669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625" y="1546274"/>
            <a:ext cx="3352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2153" y="1546274"/>
            <a:ext cx="27336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36835" y="906670"/>
            <a:ext cx="714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j-lt"/>
                <a:ea typeface="Average"/>
                <a:cs typeface="Average"/>
                <a:sym typeface="Average"/>
              </a:rPr>
              <a:t>Noise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j-lt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279182" y="2042957"/>
            <a:ext cx="279664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j-lt"/>
                <a:ea typeface="Average"/>
                <a:cs typeface="Average"/>
                <a:sym typeface="Average"/>
              </a:rPr>
              <a:t>Restaurant data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j-lt"/>
              <a:ea typeface="Average"/>
              <a:cs typeface="Average"/>
              <a:sym typeface="Average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113" y="2998282"/>
            <a:ext cx="2152962" cy="20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45112" y="2568393"/>
            <a:ext cx="215296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j-lt"/>
                <a:ea typeface="Average"/>
                <a:cs typeface="Average"/>
                <a:sym typeface="Average"/>
              </a:rPr>
              <a:t>Menu Category Fix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j-lt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6076" y="3179244"/>
            <a:ext cx="4095750" cy="183471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936073" y="2681692"/>
            <a:ext cx="409574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10000"/>
                  </a:schemeClr>
                </a:solidFill>
                <a:latin typeface="+mj-lt"/>
                <a:ea typeface="Average"/>
                <a:cs typeface="Average"/>
                <a:sym typeface="Average"/>
              </a:rPr>
              <a:t>Restaurant Category Fix</a:t>
            </a:r>
            <a:endParaRPr dirty="0">
              <a:solidFill>
                <a:schemeClr val="accent6">
                  <a:lumMod val="10000"/>
                </a:schemeClr>
              </a:solidFill>
              <a:latin typeface="+mj-lt"/>
              <a:ea typeface="Average"/>
              <a:cs typeface="Average"/>
              <a:sym typeface="Average"/>
            </a:endParaRPr>
          </a:p>
        </p:txBody>
      </p:sp>
      <p:sp>
        <p:nvSpPr>
          <p:cNvPr id="2" name="Google Shape;82;p16">
            <a:extLst>
              <a:ext uri="{FF2B5EF4-FFF2-40B4-BE49-F238E27FC236}">
                <a16:creationId xmlns:a16="http://schemas.microsoft.com/office/drawing/2014/main" id="{8C718517-12D8-0CA9-5196-03A805302E7F}"/>
              </a:ext>
            </a:extLst>
          </p:cNvPr>
          <p:cNvSpPr txBox="1"/>
          <p:nvPr/>
        </p:nvSpPr>
        <p:spPr>
          <a:xfrm>
            <a:off x="2972335" y="2030952"/>
            <a:ext cx="226597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j-lt"/>
                <a:ea typeface="Average"/>
                <a:cs typeface="Average"/>
                <a:sym typeface="Average"/>
              </a:rPr>
              <a:t>Inspection data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j-lt"/>
              <a:ea typeface="Average"/>
              <a:cs typeface="Average"/>
              <a:sym typeface="Average"/>
            </a:endParaRPr>
          </a:p>
        </p:txBody>
      </p:sp>
      <p:sp>
        <p:nvSpPr>
          <p:cNvPr id="3" name="Google Shape;84;p16">
            <a:extLst>
              <a:ext uri="{FF2B5EF4-FFF2-40B4-BE49-F238E27FC236}">
                <a16:creationId xmlns:a16="http://schemas.microsoft.com/office/drawing/2014/main" id="{23B8E169-733A-780B-7CE1-35E3CD47A1DF}"/>
              </a:ext>
            </a:extLst>
          </p:cNvPr>
          <p:cNvSpPr txBox="1"/>
          <p:nvPr/>
        </p:nvSpPr>
        <p:spPr>
          <a:xfrm>
            <a:off x="5014489" y="906670"/>
            <a:ext cx="193894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j-lt"/>
                <a:ea typeface="Average"/>
                <a:cs typeface="Average"/>
                <a:sym typeface="Average"/>
              </a:rPr>
              <a:t>Merging Addresses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j-lt"/>
              <a:ea typeface="Average"/>
              <a:cs typeface="Average"/>
              <a:sym typeface="Averag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364E-8428-D784-55FB-47A891EBFE3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2160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</a:t>
            </a:r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At a high level, the app provides users with 5 dish recommendations on what they would want to eat based on their filters. T</a:t>
            </a: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h</a:t>
            </a: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e app has the below filters - 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Seattle area Zip Code: the user has to select the Zip code of the area they want results for</a:t>
            </a:r>
            <a:endParaRPr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Maximum distance (miles): the maximum distance the user would want a restaurant to be in</a:t>
            </a:r>
            <a:endParaRPr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Restaurant Category: one of 25 categories such as African, Asian, American etc.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Food category: categories such as Appetizers, E</a:t>
            </a:r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n</a:t>
            </a:r>
            <a:r>
              <a:rPr lang="en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trees etc.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Maximum Price ($): price preference, on a scale of $ to $$$$ (similar to the Google Maps display)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Restaurant rating: rating preference on a scale of 5 stars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Health Inspection Results: where available, provide the latest health inspection results details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Extrovert level: a filter for the user’s current mood, ranging from takeaway to a giant seating capacity of 250+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The user can select a combination of their choices from above and the app will display a set of 5 results </a:t>
            </a:r>
            <a:endParaRPr sz="12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3ED8B-4A59-8FC7-0C4D-3A5AC931862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2160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 - Filters</a:t>
            </a:r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4162164"/>
            <a:ext cx="8520600" cy="518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None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Example screenshot of the options a user has selected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3ED8B-4A59-8FC7-0C4D-3A5AC931862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C58C2-8660-DF1D-1E84-3F638940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4" y="1232716"/>
            <a:ext cx="7852672" cy="27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6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2160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 - Results</a:t>
            </a:r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4162164"/>
            <a:ext cx="8520600" cy="518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None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Example screenshot of the results based on the filters from the previous slide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3ED8B-4A59-8FC7-0C4D-3A5AC931862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76DFE-DC85-0D07-0EA4-A8501CFBC13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231200"/>
            <a:ext cx="7851600" cy="27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160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and Components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C163C-5A96-1B20-0123-48B4447FBF8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6294FC-4189-47E0-B3AD-CAD2284B1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518464"/>
              </p:ext>
            </p:extLst>
          </p:nvPr>
        </p:nvGraphicFramePr>
        <p:xfrm>
          <a:off x="-255182" y="813809"/>
          <a:ext cx="660597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4DCDA-F204-A31B-592E-E8134F88C158}"/>
              </a:ext>
            </a:extLst>
          </p:cNvPr>
          <p:cNvSpPr/>
          <p:nvPr/>
        </p:nvSpPr>
        <p:spPr>
          <a:xfrm>
            <a:off x="6018028" y="813809"/>
            <a:ext cx="2560178" cy="724368"/>
          </a:xfrm>
          <a:prstGeom prst="roundRect">
            <a:avLst/>
          </a:prstGeom>
          <a:solidFill>
            <a:srgbClr val="857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2"/>
                </a:solidFill>
                <a:latin typeface="+mn-lt"/>
              </a:rPr>
              <a:t>Streamlit</a:t>
            </a:r>
            <a:r>
              <a:rPr lang="en-IN" sz="2000" dirty="0">
                <a:solidFill>
                  <a:schemeClr val="tx2"/>
                </a:solidFill>
                <a:latin typeface="+mn-lt"/>
              </a:rPr>
              <a:t>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24250-BAC0-F4A5-BAD9-9694B3D2085E}"/>
              </a:ext>
            </a:extLst>
          </p:cNvPr>
          <p:cNvSpPr/>
          <p:nvPr/>
        </p:nvSpPr>
        <p:spPr>
          <a:xfrm>
            <a:off x="6018028" y="1630326"/>
            <a:ext cx="2560178" cy="3247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</a:rPr>
              <a:t>Creates front end instance of </a:t>
            </a:r>
            <a:r>
              <a:rPr lang="en-IN" dirty="0" err="1">
                <a:solidFill>
                  <a:schemeClr val="tx2"/>
                </a:solidFill>
              </a:rPr>
              <a:t>streamlit</a:t>
            </a:r>
            <a:r>
              <a:rPr lang="en-IN" dirty="0">
                <a:solidFill>
                  <a:schemeClr val="tx2"/>
                </a:solidFill>
              </a:rPr>
              <a:t> including the design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</a:rPr>
              <a:t>Takes the input data file form the Data Pre-processor component and filters them based on the inputs from the front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</a:rPr>
              <a:t>Takes the input maps from </a:t>
            </a:r>
            <a:r>
              <a:rPr lang="en-IN" dirty="0" err="1">
                <a:solidFill>
                  <a:schemeClr val="tx2"/>
                </a:solidFill>
              </a:rPr>
              <a:t>FGMaps</a:t>
            </a:r>
            <a:r>
              <a:rPr lang="en-IN" dirty="0">
                <a:solidFill>
                  <a:schemeClr val="tx2"/>
                </a:solidFill>
              </a:rPr>
              <a:t> and renders the results from the filters overlaid on the map</a:t>
            </a:r>
          </a:p>
        </p:txBody>
      </p:sp>
    </p:spTree>
    <p:extLst>
      <p:ext uri="{BB962C8B-B14F-4D97-AF65-F5344CB8AC3E}">
        <p14:creationId xmlns:p14="http://schemas.microsoft.com/office/powerpoint/2010/main" val="389891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2160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587794" y="1679944"/>
            <a:ext cx="6528391" cy="519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Video Link -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n-lt"/>
                <a:hlinkClick r:id="rId3"/>
              </a:rPr>
              <a:t>Team FRAME Front End Demo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587794" y="2999198"/>
            <a:ext cx="6528391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</a:rPr>
              <a:t>Demo link</a:t>
            </a:r>
            <a:r>
              <a:rPr lang="en" sz="1600" dirty="0">
                <a:latin typeface="+mn-lt"/>
              </a:rPr>
              <a:t>: </a:t>
            </a:r>
            <a:r>
              <a:rPr lang="en-US" sz="1600" u="sng" dirty="0">
                <a:solidFill>
                  <a:schemeClr val="hlink"/>
                </a:solidFill>
                <a:latin typeface="+mn-lt"/>
                <a:hlinkClick r:id="rId4"/>
              </a:rPr>
              <a:t>Team FRAME Live Front End link</a:t>
            </a:r>
            <a:r>
              <a:rPr lang="en" sz="1600" dirty="0">
                <a:latin typeface="+mn-lt"/>
              </a:rPr>
              <a:t> </a:t>
            </a:r>
            <a:endParaRPr sz="1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AC9E8-69C0-EAC3-50F6-7EA557C871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Custom 1">
      <a:dk1>
        <a:srgbClr val="7030A0"/>
      </a:dk1>
      <a:lt1>
        <a:srgbClr val="37474F"/>
      </a:lt1>
      <a:dk2>
        <a:srgbClr val="37474F"/>
      </a:dk2>
      <a:lt2>
        <a:srgbClr val="F5F5F5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70C0"/>
      </a:hlink>
      <a:folHlink>
        <a:srgbClr val="0070C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929</Words>
  <Application>Microsoft Office PowerPoint</Application>
  <PresentationFormat>On-screen Show (16:9)</PresentationFormat>
  <Paragraphs>98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Average</vt:lpstr>
      <vt:lpstr>Oswald</vt:lpstr>
      <vt:lpstr>Arial</vt:lpstr>
      <vt:lpstr>Slate</vt:lpstr>
      <vt:lpstr>FRAME (Food Recommendations For All Methodical Eaters)</vt:lpstr>
      <vt:lpstr>Background</vt:lpstr>
      <vt:lpstr>Data used</vt:lpstr>
      <vt:lpstr>Data Cleaning</vt:lpstr>
      <vt:lpstr>Use cases</vt:lpstr>
      <vt:lpstr>Use cases - Filters</vt:lpstr>
      <vt:lpstr>Use cases - Results</vt:lpstr>
      <vt:lpstr>Design and Components</vt:lpstr>
      <vt:lpstr>Demo</vt:lpstr>
      <vt:lpstr>Lessons learned</vt:lpstr>
      <vt:lpstr>Scope for Future work</vt:lpstr>
      <vt:lpstr>THANK YOU!      Eat Healthy, Spend Wisely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 (Food Recommendations For All Methodical Eaters)</dc:title>
  <cp:lastModifiedBy>Raman Swaminathan</cp:lastModifiedBy>
  <cp:revision>36</cp:revision>
  <dcterms:modified xsi:type="dcterms:W3CDTF">2023-03-14T23:06:46Z</dcterms:modified>
</cp:coreProperties>
</file>