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67E236-0A27-4FAD-A6EA-2B53539FA4BC}">
  <a:tblStyle styleId="{1867E236-0A27-4FAD-A6EA-2B53539FA4B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7" d="100"/>
          <a:sy n="137" d="100"/>
        </p:scale>
        <p:origin x="786"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f283b1f1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0f283b1f1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0f283b1f1f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0f283b1f1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f397b72335_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f397b72335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f397b72335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f397b72335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f397b72335_8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f397b72335_8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f397b72335_4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f397b72335_4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b652ccf31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b652ccf3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b652ccf31c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b652ccf31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0f762c099b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0f762c099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0f762c099b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0f762c099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0f283b1f1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0f283b1f1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0f5dbe0da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0f5dbe0da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0f283b1f1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0f283b1f1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f397b72335_6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f397b72335_6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0f283b1f1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0f283b1f1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Designing a website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66563ae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66563ae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0f5dbe0da4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0f5dbe0da4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Explainability vs efficiency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f397b72335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f397b72335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91440" y="91440"/>
            <a:ext cx="86868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E3D3"/>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50825"/>
            <a:ext cx="8520600" cy="173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600">
                <a:solidFill>
                  <a:srgbClr val="4B2E83"/>
                </a:solidFill>
                <a:latin typeface="Calibri"/>
                <a:ea typeface="Calibri"/>
                <a:cs typeface="Calibri"/>
                <a:sym typeface="Calibri"/>
              </a:rPr>
              <a:t>FRAME - Food Recommendations for All Methodical Eaters</a:t>
            </a:r>
            <a:endParaRPr sz="3600">
              <a:solidFill>
                <a:srgbClr val="4B2E83"/>
              </a:solidFill>
              <a:latin typeface="Calibri"/>
              <a:ea typeface="Calibri"/>
              <a:cs typeface="Calibri"/>
              <a:sym typeface="Calibri"/>
            </a:endParaRPr>
          </a:p>
        </p:txBody>
      </p:sp>
      <p:sp>
        <p:nvSpPr>
          <p:cNvPr id="55" name="Google Shape;55;p13"/>
          <p:cNvSpPr txBox="1">
            <a:spLocks noGrp="1"/>
          </p:cNvSpPr>
          <p:nvPr>
            <p:ph type="subTitle" idx="1"/>
          </p:nvPr>
        </p:nvSpPr>
        <p:spPr>
          <a:xfrm>
            <a:off x="311700" y="201895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400">
                <a:solidFill>
                  <a:srgbClr val="4B2E83"/>
                </a:solidFill>
                <a:latin typeface="Calibri"/>
                <a:ea typeface="Calibri"/>
                <a:cs typeface="Calibri"/>
                <a:sym typeface="Calibri"/>
              </a:rPr>
              <a:t>DATA 515 Technology Review - 21-Feb-2023</a:t>
            </a:r>
            <a:endParaRPr sz="2400">
              <a:solidFill>
                <a:srgbClr val="4B2E83"/>
              </a:solidFill>
              <a:latin typeface="Calibri"/>
              <a:ea typeface="Calibri"/>
              <a:cs typeface="Calibri"/>
              <a:sym typeface="Calibri"/>
            </a:endParaRPr>
          </a:p>
        </p:txBody>
      </p:sp>
      <p:sp>
        <p:nvSpPr>
          <p:cNvPr id="56" name="Google Shape;56;p13"/>
          <p:cNvSpPr txBox="1">
            <a:spLocks noGrp="1"/>
          </p:cNvSpPr>
          <p:nvPr>
            <p:ph type="subTitle" idx="1"/>
          </p:nvPr>
        </p:nvSpPr>
        <p:spPr>
          <a:xfrm>
            <a:off x="6625800" y="3258725"/>
            <a:ext cx="2206500" cy="179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800">
              <a:solidFill>
                <a:srgbClr val="4B2E83"/>
              </a:solidFill>
              <a:latin typeface="Calibri"/>
              <a:ea typeface="Calibri"/>
              <a:cs typeface="Calibri"/>
              <a:sym typeface="Calibri"/>
            </a:endParaRPr>
          </a:p>
          <a:p>
            <a:pPr marL="0" lvl="0" indent="0" algn="l" rtl="0">
              <a:spcBef>
                <a:spcPts val="0"/>
              </a:spcBef>
              <a:spcAft>
                <a:spcPts val="0"/>
              </a:spcAft>
              <a:buNone/>
            </a:pPr>
            <a:r>
              <a:rPr lang="en" sz="1800">
                <a:solidFill>
                  <a:srgbClr val="4B2E83"/>
                </a:solidFill>
                <a:latin typeface="Calibri"/>
                <a:ea typeface="Calibri"/>
                <a:cs typeface="Calibri"/>
                <a:sym typeface="Calibri"/>
              </a:rPr>
              <a:t>Zach Bowyer </a:t>
            </a:r>
            <a:endParaRPr sz="1800">
              <a:solidFill>
                <a:srgbClr val="4B2E83"/>
              </a:solidFill>
              <a:latin typeface="Calibri"/>
              <a:ea typeface="Calibri"/>
              <a:cs typeface="Calibri"/>
              <a:sym typeface="Calibri"/>
            </a:endParaRPr>
          </a:p>
          <a:p>
            <a:pPr marL="0" lvl="0" indent="0" algn="l" rtl="0">
              <a:spcBef>
                <a:spcPts val="0"/>
              </a:spcBef>
              <a:spcAft>
                <a:spcPts val="0"/>
              </a:spcAft>
              <a:buNone/>
            </a:pPr>
            <a:r>
              <a:rPr lang="en" sz="1800">
                <a:solidFill>
                  <a:srgbClr val="4B2E83"/>
                </a:solidFill>
                <a:latin typeface="Calibri"/>
                <a:ea typeface="Calibri"/>
                <a:cs typeface="Calibri"/>
                <a:sym typeface="Calibri"/>
              </a:rPr>
              <a:t>Raman S V</a:t>
            </a:r>
            <a:endParaRPr sz="1800">
              <a:solidFill>
                <a:srgbClr val="4B2E83"/>
              </a:solidFill>
              <a:latin typeface="Calibri"/>
              <a:ea typeface="Calibri"/>
              <a:cs typeface="Calibri"/>
              <a:sym typeface="Calibri"/>
            </a:endParaRPr>
          </a:p>
          <a:p>
            <a:pPr marL="0" lvl="0" indent="0" algn="l" rtl="0">
              <a:spcBef>
                <a:spcPts val="0"/>
              </a:spcBef>
              <a:spcAft>
                <a:spcPts val="0"/>
              </a:spcAft>
              <a:buNone/>
            </a:pPr>
            <a:r>
              <a:rPr lang="en" sz="1800">
                <a:solidFill>
                  <a:srgbClr val="4B2E83"/>
                </a:solidFill>
                <a:latin typeface="Calibri"/>
                <a:ea typeface="Calibri"/>
                <a:cs typeface="Calibri"/>
                <a:sym typeface="Calibri"/>
              </a:rPr>
              <a:t>Arjun Sharma</a:t>
            </a:r>
            <a:endParaRPr sz="1800">
              <a:solidFill>
                <a:srgbClr val="4B2E83"/>
              </a:solidFill>
              <a:latin typeface="Calibri"/>
              <a:ea typeface="Calibri"/>
              <a:cs typeface="Calibri"/>
              <a:sym typeface="Calibri"/>
            </a:endParaRPr>
          </a:p>
          <a:p>
            <a:pPr marL="0" lvl="0" indent="0" algn="l" rtl="0">
              <a:spcBef>
                <a:spcPts val="0"/>
              </a:spcBef>
              <a:spcAft>
                <a:spcPts val="0"/>
              </a:spcAft>
              <a:buNone/>
            </a:pPr>
            <a:r>
              <a:rPr lang="en" sz="1800">
                <a:solidFill>
                  <a:srgbClr val="4B2E83"/>
                </a:solidFill>
                <a:latin typeface="Calibri"/>
                <a:ea typeface="Calibri"/>
                <a:cs typeface="Calibri"/>
                <a:sym typeface="Calibri"/>
              </a:rPr>
              <a:t>Adithyaa V</a:t>
            </a:r>
            <a:endParaRPr sz="1800">
              <a:solidFill>
                <a:srgbClr val="4B2E83"/>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8E3D3"/>
        </a:soli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91440" y="91440"/>
            <a:ext cx="86868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latin typeface="Calibri"/>
                <a:ea typeface="Calibri"/>
                <a:cs typeface="Calibri"/>
                <a:sym typeface="Calibri"/>
              </a:rPr>
              <a:t>Package Choices</a:t>
            </a:r>
            <a:endParaRPr sz="2420">
              <a:latin typeface="Calibri"/>
              <a:ea typeface="Calibri"/>
              <a:cs typeface="Calibri"/>
              <a:sym typeface="Calibri"/>
            </a:endParaRPr>
          </a:p>
        </p:txBody>
      </p:sp>
      <p:sp>
        <p:nvSpPr>
          <p:cNvPr id="116" name="Google Shape;11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Calibri"/>
              <a:buChar char="●"/>
            </a:pPr>
            <a:r>
              <a:rPr lang="en" sz="1400" dirty="0">
                <a:solidFill>
                  <a:schemeClr val="accent2"/>
                </a:solidFill>
                <a:latin typeface="Calibri"/>
                <a:ea typeface="Calibri"/>
                <a:cs typeface="Calibri"/>
                <a:sym typeface="Calibri"/>
              </a:rPr>
              <a:t>Decided to use both Google Maps for coordinate data and folium for the actual visualization (Efficient)</a:t>
            </a:r>
            <a:endParaRPr sz="1400" dirty="0">
              <a:solidFill>
                <a:schemeClr val="accent2"/>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sz="1400" dirty="0">
                <a:solidFill>
                  <a:schemeClr val="accent2"/>
                </a:solidFill>
                <a:latin typeface="Calibri"/>
                <a:ea typeface="Calibri"/>
                <a:cs typeface="Calibri"/>
                <a:sym typeface="Calibri"/>
              </a:rPr>
              <a:t>Streamlit: Easy, intuitive, interactive, Efficient enough</a:t>
            </a:r>
            <a:endParaRPr sz="1400" dirty="0">
              <a:solidFill>
                <a:schemeClr val="accent2"/>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sz="1400" dirty="0">
                <a:solidFill>
                  <a:schemeClr val="accent2"/>
                </a:solidFill>
                <a:latin typeface="Calibri"/>
                <a:ea typeface="Calibri"/>
                <a:cs typeface="Calibri"/>
                <a:sym typeface="Calibri"/>
              </a:rPr>
              <a:t>Scikit-learn: Explainability, Robustness, Flexibility, Documentation</a:t>
            </a:r>
            <a:endParaRPr sz="1400" dirty="0">
              <a:solidFill>
                <a:schemeClr val="accent2"/>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sz="1400" dirty="0">
                <a:solidFill>
                  <a:schemeClr val="accent2"/>
                </a:solidFill>
                <a:latin typeface="Calibri"/>
                <a:ea typeface="Calibri"/>
                <a:cs typeface="Calibri"/>
                <a:sym typeface="Calibri"/>
              </a:rPr>
              <a:t>Pandas: Simplicity, Compatibility, Familiarity</a:t>
            </a:r>
            <a:endParaRPr sz="1400" dirty="0">
              <a:solidFill>
                <a:schemeClr val="accent2"/>
              </a:solidFill>
              <a:latin typeface="Calibri"/>
              <a:ea typeface="Calibri"/>
              <a:cs typeface="Calibri"/>
              <a:sym typeface="Calibri"/>
            </a:endParaRPr>
          </a:p>
          <a:p>
            <a:pPr marL="0" lvl="0" indent="0" algn="l" rtl="0">
              <a:spcBef>
                <a:spcPts val="1200"/>
              </a:spcBef>
              <a:spcAft>
                <a:spcPts val="1200"/>
              </a:spcAft>
              <a:buNone/>
            </a:pPr>
            <a:endParaRPr sz="1400" dirty="0">
              <a:solidFill>
                <a:schemeClr val="accent2"/>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8E3D3"/>
        </a:solidFill>
        <a:effectLst/>
      </p:bgPr>
    </p:bg>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91440" y="91440"/>
            <a:ext cx="86868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latin typeface="Calibri"/>
                <a:ea typeface="Calibri"/>
                <a:cs typeface="Calibri"/>
                <a:sym typeface="Calibri"/>
              </a:rPr>
              <a:t>Drawbacks and Concerns</a:t>
            </a:r>
            <a:endParaRPr sz="2420">
              <a:latin typeface="Calibri"/>
              <a:ea typeface="Calibri"/>
              <a:cs typeface="Calibri"/>
              <a:sym typeface="Calibri"/>
            </a:endParaRPr>
          </a:p>
        </p:txBody>
      </p:sp>
      <p:sp>
        <p:nvSpPr>
          <p:cNvPr id="122" name="Google Shape;122;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Calibri"/>
              <a:buChar char="●"/>
            </a:pPr>
            <a:r>
              <a:rPr lang="en" sz="1400" dirty="0">
                <a:solidFill>
                  <a:schemeClr val="accent2"/>
                </a:solidFill>
                <a:latin typeface="Calibri"/>
                <a:ea typeface="Calibri"/>
                <a:cs typeface="Calibri"/>
                <a:sym typeface="Calibri"/>
              </a:rPr>
              <a:t>Google Maps directions data only return the coordinate points at which turns are made. This means for long stretches of road we currently do not know how to construct directions with polylines. </a:t>
            </a:r>
            <a:endParaRPr sz="1400" dirty="0">
              <a:solidFill>
                <a:schemeClr val="accent2"/>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sz="1400" dirty="0">
                <a:solidFill>
                  <a:schemeClr val="accent2"/>
                </a:solidFill>
                <a:latin typeface="Calibri"/>
                <a:ea typeface="Calibri"/>
                <a:cs typeface="Calibri"/>
                <a:sym typeface="Calibri"/>
              </a:rPr>
              <a:t>Google Maps API key is on a limited free plan right now, and its possible we may reach a request limit</a:t>
            </a:r>
            <a:endParaRPr sz="1400" dirty="0">
              <a:solidFill>
                <a:schemeClr val="accent2"/>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sz="1400" dirty="0">
                <a:solidFill>
                  <a:schemeClr val="accent2"/>
                </a:solidFill>
                <a:latin typeface="Calibri"/>
                <a:ea typeface="Calibri"/>
                <a:cs typeface="Calibri"/>
                <a:sym typeface="Calibri"/>
              </a:rPr>
              <a:t>Removing elements from a folium map may require either browser code or a complete remake of the map. </a:t>
            </a:r>
            <a:endParaRPr sz="1400" dirty="0">
              <a:solidFill>
                <a:schemeClr val="accent2"/>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sz="1400" dirty="0">
                <a:solidFill>
                  <a:schemeClr val="accent2"/>
                </a:solidFill>
                <a:latin typeface="Calibri"/>
                <a:ea typeface="Calibri"/>
                <a:cs typeface="Calibri"/>
                <a:sym typeface="Calibri"/>
              </a:rPr>
              <a:t>Streamlit: Deployment could be an issue</a:t>
            </a:r>
            <a:endParaRPr sz="1400" dirty="0">
              <a:solidFill>
                <a:schemeClr val="accent2"/>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sz="1400" dirty="0">
                <a:solidFill>
                  <a:schemeClr val="accent2"/>
                </a:solidFill>
                <a:latin typeface="Calibri"/>
                <a:ea typeface="Calibri"/>
                <a:cs typeface="Calibri"/>
                <a:sym typeface="Calibri"/>
              </a:rPr>
              <a:t>Scikit-learn: Performance when compared to other models, Speed</a:t>
            </a:r>
            <a:endParaRPr sz="1400" dirty="0">
              <a:solidFill>
                <a:schemeClr val="accent2"/>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sz="1400" dirty="0">
                <a:solidFill>
                  <a:schemeClr val="accent2"/>
                </a:solidFill>
                <a:latin typeface="Calibri"/>
                <a:ea typeface="Calibri"/>
                <a:cs typeface="Calibri"/>
                <a:sym typeface="Calibri"/>
              </a:rPr>
              <a:t>Pandas: We are very used to it and might not overlook. Speed, scalability, parallelization</a:t>
            </a:r>
            <a:endParaRPr sz="1400" dirty="0">
              <a:solidFill>
                <a:schemeClr val="accent2"/>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8E3D3"/>
        </a:solidFill>
        <a:effectLst/>
      </p:bgPr>
    </p:bg>
    <p:spTree>
      <p:nvGrpSpPr>
        <p:cNvPr id="1" name="Shape 126"/>
        <p:cNvGrpSpPr/>
        <p:nvPr/>
      </p:nvGrpSpPr>
      <p:grpSpPr>
        <a:xfrm>
          <a:off x="0" y="0"/>
          <a:ext cx="0" cy="0"/>
          <a:chOff x="0" y="0"/>
          <a:chExt cx="0" cy="0"/>
        </a:xfrm>
      </p:grpSpPr>
      <p:pic>
        <p:nvPicPr>
          <p:cNvPr id="127" name="Google Shape;127;p24"/>
          <p:cNvPicPr preferRelativeResize="0"/>
          <p:nvPr/>
        </p:nvPicPr>
        <p:blipFill rotWithShape="1">
          <a:blip r:embed="rId3">
            <a:alphaModFix/>
          </a:blip>
          <a:srcRect r="60044"/>
          <a:stretch/>
        </p:blipFill>
        <p:spPr>
          <a:xfrm>
            <a:off x="142425" y="1088550"/>
            <a:ext cx="3531750" cy="1058825"/>
          </a:xfrm>
          <a:prstGeom prst="rect">
            <a:avLst/>
          </a:prstGeom>
          <a:noFill/>
          <a:ln>
            <a:noFill/>
          </a:ln>
        </p:spPr>
      </p:pic>
      <p:pic>
        <p:nvPicPr>
          <p:cNvPr id="128" name="Google Shape;128;p24"/>
          <p:cNvPicPr preferRelativeResize="0"/>
          <p:nvPr/>
        </p:nvPicPr>
        <p:blipFill rotWithShape="1">
          <a:blip r:embed="rId4">
            <a:alphaModFix/>
          </a:blip>
          <a:srcRect r="40458"/>
          <a:stretch/>
        </p:blipFill>
        <p:spPr>
          <a:xfrm>
            <a:off x="3786475" y="2499875"/>
            <a:ext cx="5262950" cy="1029275"/>
          </a:xfrm>
          <a:prstGeom prst="rect">
            <a:avLst/>
          </a:prstGeom>
          <a:noFill/>
          <a:ln>
            <a:noFill/>
          </a:ln>
        </p:spPr>
      </p:pic>
      <p:pic>
        <p:nvPicPr>
          <p:cNvPr id="129" name="Google Shape;129;p24"/>
          <p:cNvPicPr preferRelativeResize="0"/>
          <p:nvPr/>
        </p:nvPicPr>
        <p:blipFill>
          <a:blip r:embed="rId5">
            <a:alphaModFix/>
          </a:blip>
          <a:stretch>
            <a:fillRect/>
          </a:stretch>
        </p:blipFill>
        <p:spPr>
          <a:xfrm>
            <a:off x="177625" y="3221025"/>
            <a:ext cx="2390200" cy="1796975"/>
          </a:xfrm>
          <a:prstGeom prst="rect">
            <a:avLst/>
          </a:prstGeom>
          <a:noFill/>
          <a:ln>
            <a:noFill/>
          </a:ln>
        </p:spPr>
      </p:pic>
      <p:sp>
        <p:nvSpPr>
          <p:cNvPr id="130" name="Google Shape;130;p24"/>
          <p:cNvSpPr txBox="1"/>
          <p:nvPr/>
        </p:nvSpPr>
        <p:spPr>
          <a:xfrm>
            <a:off x="3735500" y="2147375"/>
            <a:ext cx="401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Get directions via Google Maps API</a:t>
            </a:r>
            <a:endParaRPr b="1">
              <a:latin typeface="Calibri"/>
              <a:ea typeface="Calibri"/>
              <a:cs typeface="Calibri"/>
              <a:sym typeface="Calibri"/>
            </a:endParaRPr>
          </a:p>
        </p:txBody>
      </p:sp>
      <p:sp>
        <p:nvSpPr>
          <p:cNvPr id="131" name="Google Shape;131;p24"/>
          <p:cNvSpPr txBox="1"/>
          <p:nvPr/>
        </p:nvSpPr>
        <p:spPr>
          <a:xfrm>
            <a:off x="91450" y="708525"/>
            <a:ext cx="401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Imports and API key</a:t>
            </a:r>
            <a:endParaRPr b="1">
              <a:latin typeface="Calibri"/>
              <a:ea typeface="Calibri"/>
              <a:cs typeface="Calibri"/>
              <a:sym typeface="Calibri"/>
            </a:endParaRPr>
          </a:p>
        </p:txBody>
      </p:sp>
      <p:sp>
        <p:nvSpPr>
          <p:cNvPr id="132" name="Google Shape;132;p24"/>
          <p:cNvSpPr txBox="1"/>
          <p:nvPr/>
        </p:nvSpPr>
        <p:spPr>
          <a:xfrm>
            <a:off x="2616325" y="4617800"/>
            <a:ext cx="401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As you can see, output needs to be parsed!</a:t>
            </a:r>
            <a:endParaRPr>
              <a:latin typeface="Calibri"/>
              <a:ea typeface="Calibri"/>
              <a:cs typeface="Calibri"/>
              <a:sym typeface="Calibri"/>
            </a:endParaRPr>
          </a:p>
        </p:txBody>
      </p:sp>
      <p:sp>
        <p:nvSpPr>
          <p:cNvPr id="133" name="Google Shape;133;p24"/>
          <p:cNvSpPr txBox="1">
            <a:spLocks noGrp="1"/>
          </p:cNvSpPr>
          <p:nvPr>
            <p:ph type="title"/>
          </p:nvPr>
        </p:nvSpPr>
        <p:spPr>
          <a:xfrm>
            <a:off x="91440" y="91440"/>
            <a:ext cx="86868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latin typeface="Calibri"/>
                <a:ea typeface="Calibri"/>
                <a:cs typeface="Calibri"/>
                <a:sym typeface="Calibri"/>
              </a:rPr>
              <a:t>Demonstration: Google Maps and Folium</a:t>
            </a:r>
            <a:endParaRPr sz="242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8E3D3"/>
        </a:solidFill>
        <a:effectLst/>
      </p:bgPr>
    </p:bg>
    <p:spTree>
      <p:nvGrpSpPr>
        <p:cNvPr id="1" name="Shape 137"/>
        <p:cNvGrpSpPr/>
        <p:nvPr/>
      </p:nvGrpSpPr>
      <p:grpSpPr>
        <a:xfrm>
          <a:off x="0" y="0"/>
          <a:ext cx="0" cy="0"/>
          <a:chOff x="0" y="0"/>
          <a:chExt cx="0" cy="0"/>
        </a:xfrm>
      </p:grpSpPr>
      <p:pic>
        <p:nvPicPr>
          <p:cNvPr id="138" name="Google Shape;138;p25"/>
          <p:cNvPicPr preferRelativeResize="0"/>
          <p:nvPr/>
        </p:nvPicPr>
        <p:blipFill>
          <a:blip r:embed="rId3">
            <a:alphaModFix/>
          </a:blip>
          <a:stretch>
            <a:fillRect/>
          </a:stretch>
        </p:blipFill>
        <p:spPr>
          <a:xfrm>
            <a:off x="152400" y="2381550"/>
            <a:ext cx="8839201" cy="1728555"/>
          </a:xfrm>
          <a:prstGeom prst="rect">
            <a:avLst/>
          </a:prstGeom>
          <a:noFill/>
          <a:ln>
            <a:noFill/>
          </a:ln>
        </p:spPr>
      </p:pic>
      <p:sp>
        <p:nvSpPr>
          <p:cNvPr id="139" name="Google Shape;139;p25"/>
          <p:cNvSpPr txBox="1"/>
          <p:nvPr/>
        </p:nvSpPr>
        <p:spPr>
          <a:xfrm>
            <a:off x="76200" y="57000"/>
            <a:ext cx="723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40" name="Google Shape;140;p25"/>
          <p:cNvSpPr txBox="1"/>
          <p:nvPr/>
        </p:nvSpPr>
        <p:spPr>
          <a:xfrm>
            <a:off x="4054300" y="1837650"/>
            <a:ext cx="389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Coordinate ranges: (-90 to 90), (-180 to 180)</a:t>
            </a:r>
            <a:endParaRPr b="1"/>
          </a:p>
        </p:txBody>
      </p:sp>
      <p:sp>
        <p:nvSpPr>
          <p:cNvPr id="141" name="Google Shape;141;p25"/>
          <p:cNvSpPr txBox="1">
            <a:spLocks noGrp="1"/>
          </p:cNvSpPr>
          <p:nvPr>
            <p:ph type="title"/>
          </p:nvPr>
        </p:nvSpPr>
        <p:spPr>
          <a:xfrm>
            <a:off x="91440" y="91440"/>
            <a:ext cx="8686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libri"/>
                <a:ea typeface="Calibri"/>
                <a:cs typeface="Calibri"/>
                <a:sym typeface="Calibri"/>
              </a:rPr>
              <a:t>Parsing start/end destination coordinates, as well as trip coordinates (Lat, Lon)</a:t>
            </a:r>
            <a:endParaRPr>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8E3D3"/>
        </a:solidFill>
        <a:effectLst/>
      </p:bgPr>
    </p:bg>
    <p:spTree>
      <p:nvGrpSpPr>
        <p:cNvPr id="1" name="Shape 145"/>
        <p:cNvGrpSpPr/>
        <p:nvPr/>
      </p:nvGrpSpPr>
      <p:grpSpPr>
        <a:xfrm>
          <a:off x="0" y="0"/>
          <a:ext cx="0" cy="0"/>
          <a:chOff x="0" y="0"/>
          <a:chExt cx="0" cy="0"/>
        </a:xfrm>
      </p:grpSpPr>
      <p:pic>
        <p:nvPicPr>
          <p:cNvPr id="146" name="Google Shape;146;p26"/>
          <p:cNvPicPr preferRelativeResize="0"/>
          <p:nvPr/>
        </p:nvPicPr>
        <p:blipFill>
          <a:blip r:embed="rId3">
            <a:alphaModFix/>
          </a:blip>
          <a:stretch>
            <a:fillRect/>
          </a:stretch>
        </p:blipFill>
        <p:spPr>
          <a:xfrm>
            <a:off x="141750" y="2237855"/>
            <a:ext cx="8839201" cy="2301794"/>
          </a:xfrm>
          <a:prstGeom prst="rect">
            <a:avLst/>
          </a:prstGeom>
          <a:noFill/>
          <a:ln>
            <a:noFill/>
          </a:ln>
        </p:spPr>
      </p:pic>
      <p:sp>
        <p:nvSpPr>
          <p:cNvPr id="147" name="Google Shape;147;p26"/>
          <p:cNvSpPr txBox="1"/>
          <p:nvPr/>
        </p:nvSpPr>
        <p:spPr>
          <a:xfrm>
            <a:off x="76200" y="57000"/>
            <a:ext cx="723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48" name="Google Shape;148;p26"/>
          <p:cNvSpPr txBox="1">
            <a:spLocks noGrp="1"/>
          </p:cNvSpPr>
          <p:nvPr>
            <p:ph type="title"/>
          </p:nvPr>
        </p:nvSpPr>
        <p:spPr>
          <a:xfrm>
            <a:off x="91440" y="91440"/>
            <a:ext cx="8686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libri"/>
                <a:ea typeface="Calibri"/>
                <a:cs typeface="Calibri"/>
                <a:sym typeface="Calibri"/>
              </a:rPr>
              <a:t>Parsing start/end destination coordinates, as well as trip coordinates (Lat, Lon) Continued</a:t>
            </a:r>
            <a:endParaRPr>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8E3D3"/>
        </a:solidFill>
        <a:effectLst/>
      </p:bgPr>
    </p:bg>
    <p:spTree>
      <p:nvGrpSpPr>
        <p:cNvPr id="1" name="Shape 152"/>
        <p:cNvGrpSpPr/>
        <p:nvPr/>
      </p:nvGrpSpPr>
      <p:grpSpPr>
        <a:xfrm>
          <a:off x="0" y="0"/>
          <a:ext cx="0" cy="0"/>
          <a:chOff x="0" y="0"/>
          <a:chExt cx="0" cy="0"/>
        </a:xfrm>
      </p:grpSpPr>
      <p:pic>
        <p:nvPicPr>
          <p:cNvPr id="153" name="Google Shape;153;p27"/>
          <p:cNvPicPr preferRelativeResize="0"/>
          <p:nvPr/>
        </p:nvPicPr>
        <p:blipFill rotWithShape="1">
          <a:blip r:embed="rId3">
            <a:alphaModFix/>
          </a:blip>
          <a:srcRect r="55138"/>
          <a:stretch/>
        </p:blipFill>
        <p:spPr>
          <a:xfrm>
            <a:off x="186318" y="3215662"/>
            <a:ext cx="3965450" cy="485000"/>
          </a:xfrm>
          <a:prstGeom prst="rect">
            <a:avLst/>
          </a:prstGeom>
          <a:noFill/>
          <a:ln>
            <a:noFill/>
          </a:ln>
        </p:spPr>
      </p:pic>
      <p:sp>
        <p:nvSpPr>
          <p:cNvPr id="154" name="Google Shape;154;p27"/>
          <p:cNvSpPr txBox="1"/>
          <p:nvPr/>
        </p:nvSpPr>
        <p:spPr>
          <a:xfrm>
            <a:off x="152400" y="-39950"/>
            <a:ext cx="723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b="1"/>
          </a:p>
        </p:txBody>
      </p:sp>
      <p:pic>
        <p:nvPicPr>
          <p:cNvPr id="155" name="Google Shape;155;p27"/>
          <p:cNvPicPr preferRelativeResize="0"/>
          <p:nvPr/>
        </p:nvPicPr>
        <p:blipFill rotWithShape="1">
          <a:blip r:embed="rId4">
            <a:alphaModFix/>
          </a:blip>
          <a:srcRect r="55138"/>
          <a:stretch/>
        </p:blipFill>
        <p:spPr>
          <a:xfrm>
            <a:off x="186318" y="1442838"/>
            <a:ext cx="3965451" cy="1662750"/>
          </a:xfrm>
          <a:prstGeom prst="rect">
            <a:avLst/>
          </a:prstGeom>
          <a:noFill/>
          <a:ln>
            <a:noFill/>
          </a:ln>
        </p:spPr>
      </p:pic>
      <p:sp>
        <p:nvSpPr>
          <p:cNvPr id="156" name="Google Shape;156;p27"/>
          <p:cNvSpPr txBox="1">
            <a:spLocks noGrp="1"/>
          </p:cNvSpPr>
          <p:nvPr>
            <p:ph type="title"/>
          </p:nvPr>
        </p:nvSpPr>
        <p:spPr>
          <a:xfrm>
            <a:off x="91440" y="91440"/>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20" b="1">
                <a:latin typeface="Calibri"/>
                <a:ea typeface="Calibri"/>
                <a:cs typeface="Calibri"/>
                <a:sym typeface="Calibri"/>
              </a:rPr>
              <a:t>Adding markers/polylines on the folium map at the specified coordinates</a:t>
            </a:r>
            <a:endParaRPr sz="2420">
              <a:latin typeface="Calibri"/>
              <a:ea typeface="Calibri"/>
              <a:cs typeface="Calibri"/>
              <a:sym typeface="Calibri"/>
            </a:endParaRPr>
          </a:p>
        </p:txBody>
      </p:sp>
      <p:pic>
        <p:nvPicPr>
          <p:cNvPr id="157" name="Google Shape;157;p27"/>
          <p:cNvPicPr preferRelativeResize="0"/>
          <p:nvPr/>
        </p:nvPicPr>
        <p:blipFill>
          <a:blip r:embed="rId5">
            <a:alphaModFix/>
          </a:blip>
          <a:stretch>
            <a:fillRect/>
          </a:stretch>
        </p:blipFill>
        <p:spPr>
          <a:xfrm>
            <a:off x="4847413" y="1062916"/>
            <a:ext cx="4253596" cy="2545309"/>
          </a:xfrm>
          <a:prstGeom prst="rect">
            <a:avLst/>
          </a:prstGeom>
          <a:noFill/>
          <a:ln>
            <a:noFill/>
          </a:ln>
        </p:spPr>
      </p:pic>
      <p:sp>
        <p:nvSpPr>
          <p:cNvPr id="158" name="Google Shape;158;p27"/>
          <p:cNvSpPr txBox="1"/>
          <p:nvPr/>
        </p:nvSpPr>
        <p:spPr>
          <a:xfrm>
            <a:off x="5890513" y="3608225"/>
            <a:ext cx="28389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Shows directions from start to finish. Markers can be customized to have different colors, icons, tooltips, hover rules, etc. The map is typically interactive but can be static if needed.  </a:t>
            </a:r>
            <a:endParaRPr b="1">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8E3D3"/>
        </a:solidFill>
        <a:effectLst/>
      </p:bgPr>
    </p:bg>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91440" y="91440"/>
            <a:ext cx="8686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Pandas Demo</a:t>
            </a:r>
            <a:endParaRPr/>
          </a:p>
        </p:txBody>
      </p:sp>
      <p:pic>
        <p:nvPicPr>
          <p:cNvPr id="164" name="Google Shape;164;p28"/>
          <p:cNvPicPr preferRelativeResize="0"/>
          <p:nvPr/>
        </p:nvPicPr>
        <p:blipFill>
          <a:blip r:embed="rId3">
            <a:alphaModFix/>
          </a:blip>
          <a:stretch>
            <a:fillRect/>
          </a:stretch>
        </p:blipFill>
        <p:spPr>
          <a:xfrm>
            <a:off x="429225" y="755175"/>
            <a:ext cx="4898250" cy="4235925"/>
          </a:xfrm>
          <a:prstGeom prst="rect">
            <a:avLst/>
          </a:prstGeom>
          <a:noFill/>
          <a:ln>
            <a:noFill/>
          </a:ln>
        </p:spPr>
      </p:pic>
      <p:pic>
        <p:nvPicPr>
          <p:cNvPr id="165" name="Google Shape;165;p28"/>
          <p:cNvPicPr preferRelativeResize="0"/>
          <p:nvPr/>
        </p:nvPicPr>
        <p:blipFill>
          <a:blip r:embed="rId4">
            <a:alphaModFix/>
          </a:blip>
          <a:stretch>
            <a:fillRect/>
          </a:stretch>
        </p:blipFill>
        <p:spPr>
          <a:xfrm>
            <a:off x="5479875" y="755175"/>
            <a:ext cx="2660600" cy="42359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8E3D3"/>
        </a:solidFill>
        <a:effectLst/>
      </p:bgPr>
    </p:bg>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a:off x="91440" y="91440"/>
            <a:ext cx="8686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Scikit-learn Demo:</a:t>
            </a:r>
            <a:endParaRPr/>
          </a:p>
        </p:txBody>
      </p:sp>
      <p:pic>
        <p:nvPicPr>
          <p:cNvPr id="171" name="Google Shape;171;p29"/>
          <p:cNvPicPr preferRelativeResize="0"/>
          <p:nvPr/>
        </p:nvPicPr>
        <p:blipFill>
          <a:blip r:embed="rId3">
            <a:alphaModFix/>
          </a:blip>
          <a:stretch>
            <a:fillRect/>
          </a:stretch>
        </p:blipFill>
        <p:spPr>
          <a:xfrm>
            <a:off x="152400" y="725100"/>
            <a:ext cx="4790074" cy="4152900"/>
          </a:xfrm>
          <a:prstGeom prst="rect">
            <a:avLst/>
          </a:prstGeom>
          <a:noFill/>
          <a:ln>
            <a:noFill/>
          </a:ln>
        </p:spPr>
      </p:pic>
      <p:pic>
        <p:nvPicPr>
          <p:cNvPr id="172" name="Google Shape;172;p29"/>
          <p:cNvPicPr preferRelativeResize="0"/>
          <p:nvPr/>
        </p:nvPicPr>
        <p:blipFill>
          <a:blip r:embed="rId4">
            <a:alphaModFix/>
          </a:blip>
          <a:stretch>
            <a:fillRect/>
          </a:stretch>
        </p:blipFill>
        <p:spPr>
          <a:xfrm>
            <a:off x="5094874" y="725100"/>
            <a:ext cx="3896725" cy="257607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8E3D3"/>
        </a:solidFill>
        <a:effectLst/>
      </p:bgPr>
    </p:bg>
    <p:spTree>
      <p:nvGrpSpPr>
        <p:cNvPr id="1" name="Shape 176"/>
        <p:cNvGrpSpPr/>
        <p:nvPr/>
      </p:nvGrpSpPr>
      <p:grpSpPr>
        <a:xfrm>
          <a:off x="0" y="0"/>
          <a:ext cx="0" cy="0"/>
          <a:chOff x="0" y="0"/>
          <a:chExt cx="0" cy="0"/>
        </a:xfrm>
      </p:grpSpPr>
      <p:pic>
        <p:nvPicPr>
          <p:cNvPr id="177" name="Google Shape;177;p30"/>
          <p:cNvPicPr preferRelativeResize="0"/>
          <p:nvPr/>
        </p:nvPicPr>
        <p:blipFill rotWithShape="1">
          <a:blip r:embed="rId3">
            <a:alphaModFix/>
          </a:blip>
          <a:srcRect b="12975"/>
          <a:stretch/>
        </p:blipFill>
        <p:spPr>
          <a:xfrm>
            <a:off x="5591877" y="307225"/>
            <a:ext cx="2886735" cy="2224450"/>
          </a:xfrm>
          <a:prstGeom prst="rect">
            <a:avLst/>
          </a:prstGeom>
          <a:noFill/>
          <a:ln>
            <a:noFill/>
          </a:ln>
        </p:spPr>
      </p:pic>
      <p:pic>
        <p:nvPicPr>
          <p:cNvPr id="178" name="Google Shape;178;p30"/>
          <p:cNvPicPr preferRelativeResize="0"/>
          <p:nvPr/>
        </p:nvPicPr>
        <p:blipFill>
          <a:blip r:embed="rId4">
            <a:alphaModFix/>
          </a:blip>
          <a:stretch>
            <a:fillRect/>
          </a:stretch>
        </p:blipFill>
        <p:spPr>
          <a:xfrm>
            <a:off x="5591875" y="2531675"/>
            <a:ext cx="2886725" cy="2555997"/>
          </a:xfrm>
          <a:prstGeom prst="rect">
            <a:avLst/>
          </a:prstGeom>
          <a:noFill/>
          <a:ln>
            <a:noFill/>
          </a:ln>
        </p:spPr>
      </p:pic>
      <p:pic>
        <p:nvPicPr>
          <p:cNvPr id="179" name="Google Shape;179;p30"/>
          <p:cNvPicPr preferRelativeResize="0"/>
          <p:nvPr/>
        </p:nvPicPr>
        <p:blipFill>
          <a:blip r:embed="rId5">
            <a:alphaModFix/>
          </a:blip>
          <a:stretch>
            <a:fillRect/>
          </a:stretch>
        </p:blipFill>
        <p:spPr>
          <a:xfrm>
            <a:off x="140000" y="1379575"/>
            <a:ext cx="5102900" cy="3248349"/>
          </a:xfrm>
          <a:prstGeom prst="rect">
            <a:avLst/>
          </a:prstGeom>
          <a:noFill/>
          <a:ln>
            <a:noFill/>
          </a:ln>
        </p:spPr>
      </p:pic>
      <p:sp>
        <p:nvSpPr>
          <p:cNvPr id="180" name="Google Shape;180;p30"/>
          <p:cNvSpPr txBox="1">
            <a:spLocks noGrp="1"/>
          </p:cNvSpPr>
          <p:nvPr>
            <p:ph type="title"/>
          </p:nvPr>
        </p:nvSpPr>
        <p:spPr>
          <a:xfrm>
            <a:off x="91440" y="91440"/>
            <a:ext cx="8686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Streamlit Demonstration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8E3D3"/>
        </a:solidFill>
        <a:effectLst/>
      </p:bgPr>
    </p:bg>
    <p:spTree>
      <p:nvGrpSpPr>
        <p:cNvPr id="1" name="Shape 184"/>
        <p:cNvGrpSpPr/>
        <p:nvPr/>
      </p:nvGrpSpPr>
      <p:grpSpPr>
        <a:xfrm>
          <a:off x="0" y="0"/>
          <a:ext cx="0" cy="0"/>
          <a:chOff x="0" y="0"/>
          <a:chExt cx="0" cy="0"/>
        </a:xfrm>
      </p:grpSpPr>
      <p:pic>
        <p:nvPicPr>
          <p:cNvPr id="185" name="Google Shape;185;p31"/>
          <p:cNvPicPr preferRelativeResize="0"/>
          <p:nvPr/>
        </p:nvPicPr>
        <p:blipFill>
          <a:blip r:embed="rId3">
            <a:alphaModFix/>
          </a:blip>
          <a:stretch>
            <a:fillRect/>
          </a:stretch>
        </p:blipFill>
        <p:spPr>
          <a:xfrm>
            <a:off x="1246688" y="209625"/>
            <a:ext cx="6650624" cy="4429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E3D3"/>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91440" y="91440"/>
            <a:ext cx="86868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solidFill>
                  <a:srgbClr val="4B2E83"/>
                </a:solidFill>
                <a:latin typeface="Calibri"/>
                <a:ea typeface="Calibri"/>
                <a:cs typeface="Calibri"/>
                <a:sym typeface="Calibri"/>
              </a:rPr>
              <a:t>Background &amp; Use Case</a:t>
            </a:r>
            <a:endParaRPr sz="2420">
              <a:solidFill>
                <a:srgbClr val="4B2E83"/>
              </a:solidFill>
              <a:latin typeface="Calibri"/>
              <a:ea typeface="Calibri"/>
              <a:cs typeface="Calibri"/>
              <a:sym typeface="Calibri"/>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lnSpc>
                <a:spcPct val="95000"/>
              </a:lnSpc>
              <a:spcBef>
                <a:spcPts val="0"/>
              </a:spcBef>
              <a:spcAft>
                <a:spcPts val="0"/>
              </a:spcAft>
              <a:buSzPts val="1018"/>
              <a:buNone/>
            </a:pPr>
            <a:r>
              <a:rPr lang="en" sz="1600" b="1">
                <a:solidFill>
                  <a:srgbClr val="000000"/>
                </a:solidFill>
                <a:latin typeface="Calibri"/>
                <a:ea typeface="Calibri"/>
                <a:cs typeface="Calibri"/>
                <a:sym typeface="Calibri"/>
              </a:rPr>
              <a:t>Background:</a:t>
            </a:r>
            <a:endParaRPr sz="1600" b="1">
              <a:solidFill>
                <a:srgbClr val="000000"/>
              </a:solidFill>
              <a:latin typeface="Calibri"/>
              <a:ea typeface="Calibri"/>
              <a:cs typeface="Calibri"/>
              <a:sym typeface="Calibri"/>
            </a:endParaRPr>
          </a:p>
          <a:p>
            <a:pPr marL="457200" lvl="0" indent="-330200" algn="l" rtl="0">
              <a:lnSpc>
                <a:spcPct val="95000"/>
              </a:lnSpc>
              <a:spcBef>
                <a:spcPts val="120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Food delivery apps offer a lot of choices, leading to analysis paralysis and wasted time.</a:t>
            </a:r>
            <a:endParaRPr sz="1600">
              <a:solidFill>
                <a:srgbClr val="000000"/>
              </a:solidFill>
              <a:latin typeface="Calibri"/>
              <a:ea typeface="Calibri"/>
              <a:cs typeface="Calibri"/>
              <a:sym typeface="Calibri"/>
            </a:endParaRPr>
          </a:p>
          <a:p>
            <a:pPr marL="457200" lvl="0" indent="-330200" algn="l" rtl="0">
              <a:lnSpc>
                <a:spcPct val="95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Users often struggle to make confident decisions about what to order.</a:t>
            </a:r>
            <a:endParaRPr sz="1600">
              <a:solidFill>
                <a:srgbClr val="000000"/>
              </a:solidFill>
              <a:latin typeface="Calibri"/>
              <a:ea typeface="Calibri"/>
              <a:cs typeface="Calibri"/>
              <a:sym typeface="Calibri"/>
            </a:endParaRPr>
          </a:p>
          <a:p>
            <a:pPr marL="0" lvl="0" indent="0" algn="l" rtl="0">
              <a:lnSpc>
                <a:spcPct val="95000"/>
              </a:lnSpc>
              <a:spcBef>
                <a:spcPts val="1200"/>
              </a:spcBef>
              <a:spcAft>
                <a:spcPts val="0"/>
              </a:spcAft>
              <a:buSzPts val="1018"/>
              <a:buNone/>
            </a:pPr>
            <a:r>
              <a:rPr lang="en" sz="1600" b="1">
                <a:solidFill>
                  <a:srgbClr val="000000"/>
                </a:solidFill>
                <a:latin typeface="Calibri"/>
                <a:ea typeface="Calibri"/>
                <a:cs typeface="Calibri"/>
                <a:sym typeface="Calibri"/>
              </a:rPr>
              <a:t>Use Case:</a:t>
            </a:r>
            <a:endParaRPr sz="1600" b="1">
              <a:solidFill>
                <a:srgbClr val="000000"/>
              </a:solidFill>
              <a:latin typeface="Calibri"/>
              <a:ea typeface="Calibri"/>
              <a:cs typeface="Calibri"/>
              <a:sym typeface="Calibri"/>
            </a:endParaRPr>
          </a:p>
          <a:p>
            <a:pPr marL="457200" lvl="0" indent="-330200" algn="l" rtl="0">
              <a:lnSpc>
                <a:spcPct val="95000"/>
              </a:lnSpc>
              <a:spcBef>
                <a:spcPts val="120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Introducing a tool that provides a holistic approach to food ordering.</a:t>
            </a:r>
            <a:endParaRPr sz="1600">
              <a:solidFill>
                <a:srgbClr val="000000"/>
              </a:solidFill>
              <a:latin typeface="Calibri"/>
              <a:ea typeface="Calibri"/>
              <a:cs typeface="Calibri"/>
              <a:sym typeface="Calibri"/>
            </a:endParaRPr>
          </a:p>
          <a:p>
            <a:pPr marL="457200" lvl="0" indent="-330200" algn="l" rtl="0">
              <a:lnSpc>
                <a:spcPct val="95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Users can filter choices based on cuisine, dietary restrictions, price, allergens, and nutritional value.</a:t>
            </a:r>
            <a:endParaRPr sz="1600">
              <a:solidFill>
                <a:srgbClr val="000000"/>
              </a:solidFill>
              <a:latin typeface="Calibri"/>
              <a:ea typeface="Calibri"/>
              <a:cs typeface="Calibri"/>
              <a:sym typeface="Calibri"/>
            </a:endParaRPr>
          </a:p>
          <a:p>
            <a:pPr marL="457200" lvl="0" indent="-330200" algn="l" rtl="0">
              <a:lnSpc>
                <a:spcPct val="95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A curated list of 5-10 dishes and the restaurant from where it can be ordered is provided.</a:t>
            </a:r>
            <a:endParaRPr sz="1600">
              <a:solidFill>
                <a:srgbClr val="000000"/>
              </a:solidFill>
              <a:latin typeface="Calibri"/>
              <a:ea typeface="Calibri"/>
              <a:cs typeface="Calibri"/>
              <a:sym typeface="Calibri"/>
            </a:endParaRPr>
          </a:p>
          <a:p>
            <a:pPr marL="457200" lvl="0" indent="-330200" algn="l" rtl="0">
              <a:lnSpc>
                <a:spcPct val="95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Currently focusing on people living in the Seattle area who want to order food quickly and easily without being overwhelmed by options.</a:t>
            </a:r>
            <a:endParaRPr sz="1600">
              <a:solidFill>
                <a:srgbClr val="000000"/>
              </a:solidFill>
              <a:latin typeface="Calibri"/>
              <a:ea typeface="Calibri"/>
              <a:cs typeface="Calibri"/>
              <a:sym typeface="Calibri"/>
            </a:endParaRPr>
          </a:p>
          <a:p>
            <a:pPr marL="0" lvl="0" indent="0" algn="l" rtl="0">
              <a:lnSpc>
                <a:spcPct val="95000"/>
              </a:lnSpc>
              <a:spcBef>
                <a:spcPts val="1200"/>
              </a:spcBef>
              <a:spcAft>
                <a:spcPts val="0"/>
              </a:spcAft>
              <a:buSzPts val="1018"/>
              <a:buNone/>
            </a:pPr>
            <a:r>
              <a:rPr lang="en" sz="1600" b="1">
                <a:solidFill>
                  <a:srgbClr val="000000"/>
                </a:solidFill>
                <a:latin typeface="Calibri"/>
                <a:ea typeface="Calibri"/>
                <a:cs typeface="Calibri"/>
                <a:sym typeface="Calibri"/>
              </a:rPr>
              <a:t>Why we do need libraries:</a:t>
            </a:r>
            <a:endParaRPr sz="1600" b="1">
              <a:solidFill>
                <a:srgbClr val="000000"/>
              </a:solidFill>
              <a:latin typeface="Calibri"/>
              <a:ea typeface="Calibri"/>
              <a:cs typeface="Calibri"/>
              <a:sym typeface="Calibri"/>
            </a:endParaRPr>
          </a:p>
          <a:p>
            <a:pPr marL="457200" lvl="0" indent="-330200" algn="l" rtl="0">
              <a:lnSpc>
                <a:spcPct val="95000"/>
              </a:lnSpc>
              <a:spcBef>
                <a:spcPts val="120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Limited development time, no need to reinvent the wheel for proven algorithms/technologies when it comes to maps, data processing, data organization, etc.</a:t>
            </a:r>
            <a:endParaRPr sz="160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E3D3"/>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91440" y="91440"/>
            <a:ext cx="86868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latin typeface="Calibri"/>
                <a:ea typeface="Calibri"/>
                <a:cs typeface="Calibri"/>
                <a:sym typeface="Calibri"/>
              </a:rPr>
              <a:t>Wireframe</a:t>
            </a:r>
            <a:endParaRPr sz="2420">
              <a:latin typeface="Calibri"/>
              <a:ea typeface="Calibri"/>
              <a:cs typeface="Calibri"/>
              <a:sym typeface="Calibri"/>
            </a:endParaRPr>
          </a:p>
        </p:txBody>
      </p:sp>
      <p:pic>
        <p:nvPicPr>
          <p:cNvPr id="68" name="Google Shape;68;p15"/>
          <p:cNvPicPr preferRelativeResize="0"/>
          <p:nvPr/>
        </p:nvPicPr>
        <p:blipFill>
          <a:blip r:embed="rId3">
            <a:alphaModFix/>
          </a:blip>
          <a:stretch>
            <a:fillRect/>
          </a:stretch>
        </p:blipFill>
        <p:spPr>
          <a:xfrm>
            <a:off x="401638" y="704950"/>
            <a:ext cx="8340723" cy="4133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E3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body" idx="1"/>
          </p:nvPr>
        </p:nvSpPr>
        <p:spPr>
          <a:xfrm>
            <a:off x="1387825" y="863550"/>
            <a:ext cx="7390500" cy="4079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b="1">
                <a:latin typeface="Calibri"/>
                <a:ea typeface="Calibri"/>
                <a:cs typeface="Calibri"/>
                <a:sym typeface="Calibri"/>
              </a:rPr>
              <a:t>Streamlit:</a:t>
            </a:r>
            <a:r>
              <a:rPr lang="en" sz="1200">
                <a:latin typeface="Calibri"/>
                <a:ea typeface="Calibri"/>
                <a:cs typeface="Calibri"/>
                <a:sym typeface="Calibri"/>
              </a:rPr>
              <a:t> Streamlit Inc.</a:t>
            </a:r>
            <a:endParaRPr sz="1200">
              <a:latin typeface="Calibri"/>
              <a:ea typeface="Calibri"/>
              <a:cs typeface="Calibri"/>
              <a:sym typeface="Calibri"/>
            </a:endParaRPr>
          </a:p>
          <a:p>
            <a:pPr marL="457200" lvl="0" indent="-304800" algn="l" rtl="0">
              <a:lnSpc>
                <a:spcPct val="100000"/>
              </a:lnSpc>
              <a:spcBef>
                <a:spcPts val="1200"/>
              </a:spcBef>
              <a:spcAft>
                <a:spcPts val="0"/>
              </a:spcAft>
              <a:buSzPts val="1200"/>
              <a:buFont typeface="Calibri"/>
              <a:buChar char="●"/>
            </a:pPr>
            <a:r>
              <a:rPr lang="en" sz="1200">
                <a:latin typeface="Calibri"/>
                <a:ea typeface="Calibri"/>
                <a:cs typeface="Calibri"/>
                <a:sym typeface="Calibri"/>
              </a:rPr>
              <a:t>Framework that allows you to create web applications with Python. </a:t>
            </a:r>
            <a:endParaRPr sz="1200">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Char char="●"/>
            </a:pPr>
            <a:r>
              <a:rPr lang="en" sz="1200">
                <a:latin typeface="Calibri"/>
                <a:ea typeface="Calibri"/>
                <a:cs typeface="Calibri"/>
                <a:sym typeface="Calibri"/>
              </a:rPr>
              <a:t>To create interactive and dynamic data visualization tools and dashboards. </a:t>
            </a:r>
            <a:endParaRPr sz="1200">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Char char="●"/>
            </a:pPr>
            <a:r>
              <a:rPr lang="en" sz="1200">
                <a:latin typeface="Calibri"/>
                <a:ea typeface="Calibri"/>
                <a:cs typeface="Calibri"/>
                <a:sym typeface="Calibri"/>
              </a:rPr>
              <a:t>Has built-in mechanisms for handling user inputs and outputs, which could be useful for filtering food choices.</a:t>
            </a:r>
            <a:endParaRPr sz="1200">
              <a:latin typeface="Calibri"/>
              <a:ea typeface="Calibri"/>
              <a:cs typeface="Calibri"/>
              <a:sym typeface="Calibri"/>
            </a:endParaRPr>
          </a:p>
          <a:p>
            <a:pPr marL="0" lvl="0" indent="0" algn="l" rtl="0">
              <a:lnSpc>
                <a:spcPct val="100000"/>
              </a:lnSpc>
              <a:spcBef>
                <a:spcPts val="1200"/>
              </a:spcBef>
              <a:spcAft>
                <a:spcPts val="0"/>
              </a:spcAft>
              <a:buNone/>
            </a:pPr>
            <a:r>
              <a:rPr lang="en" sz="1200" b="1">
                <a:latin typeface="Calibri"/>
                <a:ea typeface="Calibri"/>
                <a:cs typeface="Calibri"/>
                <a:sym typeface="Calibri"/>
              </a:rPr>
              <a:t>Yelp API:</a:t>
            </a:r>
            <a:r>
              <a:rPr lang="en" sz="1200">
                <a:latin typeface="Calibri"/>
                <a:ea typeface="Calibri"/>
                <a:cs typeface="Calibri"/>
                <a:sym typeface="Calibri"/>
              </a:rPr>
              <a:t> Yelp Inc.</a:t>
            </a:r>
            <a:endParaRPr sz="1200">
              <a:latin typeface="Calibri"/>
              <a:ea typeface="Calibri"/>
              <a:cs typeface="Calibri"/>
              <a:sym typeface="Calibri"/>
            </a:endParaRPr>
          </a:p>
          <a:p>
            <a:pPr marL="457200" lvl="0" indent="-304800" algn="l" rtl="0">
              <a:lnSpc>
                <a:spcPct val="100000"/>
              </a:lnSpc>
              <a:spcBef>
                <a:spcPts val="1200"/>
              </a:spcBef>
              <a:spcAft>
                <a:spcPts val="0"/>
              </a:spcAft>
              <a:buSzPts val="1200"/>
              <a:buFont typeface="Calibri"/>
              <a:buChar char="●"/>
            </a:pPr>
            <a:r>
              <a:rPr lang="en" sz="1200">
                <a:latin typeface="Calibri"/>
                <a:ea typeface="Calibri"/>
                <a:cs typeface="Calibri"/>
                <a:sym typeface="Calibri"/>
              </a:rPr>
              <a:t>Allows us to access Yelp's vast database of business listings and reviews. </a:t>
            </a:r>
            <a:endParaRPr sz="1200">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Char char="●"/>
            </a:pPr>
            <a:r>
              <a:rPr lang="en" sz="1200">
                <a:latin typeface="Calibri"/>
                <a:ea typeface="Calibri"/>
                <a:cs typeface="Calibri"/>
                <a:sym typeface="Calibri"/>
              </a:rPr>
              <a:t>To retrieve restaurant information such as location, hours of operation, and reviews, </a:t>
            </a:r>
            <a:endParaRPr sz="1200">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Char char="●"/>
            </a:pPr>
            <a:r>
              <a:rPr lang="en" sz="1200">
                <a:latin typeface="Calibri"/>
                <a:ea typeface="Calibri"/>
                <a:cs typeface="Calibri"/>
                <a:sym typeface="Calibri"/>
              </a:rPr>
              <a:t>Provides the ability to filter search results based on various parameters such as price, rating, and cuisine type, which could be used to narrow down food choices.</a:t>
            </a:r>
            <a:endParaRPr sz="1200">
              <a:latin typeface="Calibri"/>
              <a:ea typeface="Calibri"/>
              <a:cs typeface="Calibri"/>
              <a:sym typeface="Calibri"/>
            </a:endParaRPr>
          </a:p>
          <a:p>
            <a:pPr marL="0" lvl="0" indent="0" algn="l" rtl="0">
              <a:lnSpc>
                <a:spcPct val="100000"/>
              </a:lnSpc>
              <a:spcBef>
                <a:spcPts val="1200"/>
              </a:spcBef>
              <a:spcAft>
                <a:spcPts val="0"/>
              </a:spcAft>
              <a:buNone/>
            </a:pPr>
            <a:r>
              <a:rPr lang="en" sz="1200" b="1">
                <a:latin typeface="Calibri"/>
                <a:ea typeface="Calibri"/>
                <a:cs typeface="Calibri"/>
                <a:sym typeface="Calibri"/>
              </a:rPr>
              <a:t>Scikit-learn:</a:t>
            </a:r>
            <a:r>
              <a:rPr lang="en" sz="1200">
                <a:latin typeface="Calibri"/>
                <a:ea typeface="Calibri"/>
                <a:cs typeface="Calibri"/>
                <a:sym typeface="Calibri"/>
              </a:rPr>
              <a:t> Scikit-learn developers</a:t>
            </a:r>
            <a:endParaRPr sz="1200">
              <a:latin typeface="Calibri"/>
              <a:ea typeface="Calibri"/>
              <a:cs typeface="Calibri"/>
              <a:sym typeface="Calibri"/>
            </a:endParaRPr>
          </a:p>
          <a:p>
            <a:pPr marL="457200" lvl="0" indent="-304800" algn="l" rtl="0">
              <a:lnSpc>
                <a:spcPct val="100000"/>
              </a:lnSpc>
              <a:spcBef>
                <a:spcPts val="1200"/>
              </a:spcBef>
              <a:spcAft>
                <a:spcPts val="0"/>
              </a:spcAft>
              <a:buSzPts val="1200"/>
              <a:buFont typeface="Calibri"/>
              <a:buChar char="●"/>
            </a:pPr>
            <a:r>
              <a:rPr lang="en" sz="1200">
                <a:latin typeface="Calibri"/>
                <a:ea typeface="Calibri"/>
                <a:cs typeface="Calibri"/>
                <a:sym typeface="Calibri"/>
              </a:rPr>
              <a:t>Machine learning library.</a:t>
            </a:r>
            <a:endParaRPr sz="1200">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Char char="●"/>
            </a:pPr>
            <a:r>
              <a:rPr lang="en" sz="1200">
                <a:latin typeface="Calibri"/>
                <a:ea typeface="Calibri"/>
                <a:cs typeface="Calibri"/>
                <a:sym typeface="Calibri"/>
              </a:rPr>
              <a:t>Includes algorithms for clustering, classification, and regression, as well as tools for model selection and evaluation. </a:t>
            </a:r>
            <a:endParaRPr sz="1200">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Char char="●"/>
            </a:pPr>
            <a:r>
              <a:rPr lang="en" sz="1200">
                <a:latin typeface="Calibri"/>
                <a:ea typeface="Calibri"/>
                <a:cs typeface="Calibri"/>
                <a:sym typeface="Calibri"/>
              </a:rPr>
              <a:t>Useful for developing the recommendation algorithm that powers the tool.</a:t>
            </a:r>
            <a:endParaRPr sz="1200">
              <a:latin typeface="Calibri"/>
              <a:ea typeface="Calibri"/>
              <a:cs typeface="Calibri"/>
              <a:sym typeface="Calibri"/>
            </a:endParaRPr>
          </a:p>
        </p:txBody>
      </p:sp>
      <p:sp>
        <p:nvSpPr>
          <p:cNvPr id="74" name="Google Shape;74;p16"/>
          <p:cNvSpPr txBox="1">
            <a:spLocks noGrp="1"/>
          </p:cNvSpPr>
          <p:nvPr>
            <p:ph type="title"/>
          </p:nvPr>
        </p:nvSpPr>
        <p:spPr>
          <a:xfrm>
            <a:off x="91440" y="91440"/>
            <a:ext cx="86868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latin typeface="Calibri"/>
                <a:ea typeface="Calibri"/>
                <a:cs typeface="Calibri"/>
                <a:sym typeface="Calibri"/>
              </a:rPr>
              <a:t>Python Package Choices</a:t>
            </a:r>
            <a:endParaRPr sz="2420">
              <a:latin typeface="Calibri"/>
              <a:ea typeface="Calibri"/>
              <a:cs typeface="Calibri"/>
              <a:sym typeface="Calibri"/>
            </a:endParaRPr>
          </a:p>
        </p:txBody>
      </p:sp>
      <p:pic>
        <p:nvPicPr>
          <p:cNvPr id="75" name="Google Shape;75;p16"/>
          <p:cNvPicPr preferRelativeResize="0"/>
          <p:nvPr/>
        </p:nvPicPr>
        <p:blipFill>
          <a:blip r:embed="rId3">
            <a:alphaModFix/>
          </a:blip>
          <a:stretch>
            <a:fillRect/>
          </a:stretch>
        </p:blipFill>
        <p:spPr>
          <a:xfrm>
            <a:off x="126512" y="1401563"/>
            <a:ext cx="913550" cy="489750"/>
          </a:xfrm>
          <a:prstGeom prst="rect">
            <a:avLst/>
          </a:prstGeom>
          <a:noFill/>
          <a:ln>
            <a:noFill/>
          </a:ln>
        </p:spPr>
      </p:pic>
      <p:pic>
        <p:nvPicPr>
          <p:cNvPr id="76" name="Google Shape;76;p16"/>
          <p:cNvPicPr preferRelativeResize="0"/>
          <p:nvPr/>
        </p:nvPicPr>
        <p:blipFill>
          <a:blip r:embed="rId4">
            <a:alphaModFix/>
          </a:blip>
          <a:stretch>
            <a:fillRect/>
          </a:stretch>
        </p:blipFill>
        <p:spPr>
          <a:xfrm>
            <a:off x="204391" y="2628716"/>
            <a:ext cx="662050" cy="549350"/>
          </a:xfrm>
          <a:prstGeom prst="rect">
            <a:avLst/>
          </a:prstGeom>
          <a:noFill/>
          <a:ln>
            <a:noFill/>
          </a:ln>
        </p:spPr>
      </p:pic>
      <p:pic>
        <p:nvPicPr>
          <p:cNvPr id="77" name="Google Shape;77;p16"/>
          <p:cNvPicPr preferRelativeResize="0"/>
          <p:nvPr/>
        </p:nvPicPr>
        <p:blipFill>
          <a:blip r:embed="rId5">
            <a:alphaModFix/>
          </a:blip>
          <a:stretch>
            <a:fillRect/>
          </a:stretch>
        </p:blipFill>
        <p:spPr>
          <a:xfrm>
            <a:off x="126504" y="3954816"/>
            <a:ext cx="1035207" cy="549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E3D3"/>
        </a:solidFill>
        <a:effectLst/>
      </p:bgPr>
    </p:bg>
    <p:spTree>
      <p:nvGrpSpPr>
        <p:cNvPr id="1" name="Shape 81"/>
        <p:cNvGrpSpPr/>
        <p:nvPr/>
      </p:nvGrpSpPr>
      <p:grpSpPr>
        <a:xfrm>
          <a:off x="0" y="0"/>
          <a:ext cx="0" cy="0"/>
          <a:chOff x="0" y="0"/>
          <a:chExt cx="0" cy="0"/>
        </a:xfrm>
      </p:grpSpPr>
      <p:sp>
        <p:nvSpPr>
          <p:cNvPr id="82" name="Google Shape;82;p17"/>
          <p:cNvSpPr txBox="1">
            <a:spLocks noGrp="1"/>
          </p:cNvSpPr>
          <p:nvPr>
            <p:ph type="body" idx="1"/>
          </p:nvPr>
        </p:nvSpPr>
        <p:spPr>
          <a:xfrm>
            <a:off x="1389888" y="859536"/>
            <a:ext cx="7280100" cy="4242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b="1">
                <a:latin typeface="Calibri"/>
                <a:ea typeface="Calibri"/>
                <a:cs typeface="Calibri"/>
                <a:sym typeface="Calibri"/>
              </a:rPr>
              <a:t>Pandas:</a:t>
            </a:r>
            <a:r>
              <a:rPr lang="en" sz="1200">
                <a:latin typeface="Calibri"/>
                <a:ea typeface="Calibri"/>
                <a:cs typeface="Calibri"/>
                <a:sym typeface="Calibri"/>
              </a:rPr>
              <a:t> Pandas Development Team</a:t>
            </a:r>
            <a:endParaRPr sz="1200">
              <a:latin typeface="Calibri"/>
              <a:ea typeface="Calibri"/>
              <a:cs typeface="Calibri"/>
              <a:sym typeface="Calibri"/>
            </a:endParaRPr>
          </a:p>
          <a:p>
            <a:pPr marL="457200" lvl="0" indent="-304800" algn="l" rtl="0">
              <a:lnSpc>
                <a:spcPct val="100000"/>
              </a:lnSpc>
              <a:spcBef>
                <a:spcPts val="1200"/>
              </a:spcBef>
              <a:spcAft>
                <a:spcPts val="0"/>
              </a:spcAft>
              <a:buSzPts val="1200"/>
              <a:buFont typeface="Calibri"/>
              <a:buChar char="●"/>
            </a:pPr>
            <a:r>
              <a:rPr lang="en" sz="1200">
                <a:latin typeface="Calibri"/>
                <a:ea typeface="Calibri"/>
                <a:cs typeface="Calibri"/>
                <a:sym typeface="Calibri"/>
              </a:rPr>
              <a:t>Library for data manipulation .</a:t>
            </a:r>
            <a:endParaRPr sz="1200">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Char char="●"/>
            </a:pPr>
            <a:r>
              <a:rPr lang="en" sz="1200">
                <a:latin typeface="Calibri"/>
                <a:ea typeface="Calibri"/>
                <a:cs typeface="Calibri"/>
                <a:sym typeface="Calibri"/>
              </a:rPr>
              <a:t>Provides data structures for efficiently storing and manipulating large datasets, tools for filtering, sorting, and summarizing data. </a:t>
            </a:r>
            <a:endParaRPr sz="1200">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Char char="●"/>
            </a:pPr>
            <a:r>
              <a:rPr lang="en" sz="1200">
                <a:latin typeface="Calibri"/>
                <a:ea typeface="Calibri"/>
                <a:cs typeface="Calibri"/>
                <a:sym typeface="Calibri"/>
              </a:rPr>
              <a:t>Useful for organizing and filtering the restaurant and menu data.</a:t>
            </a:r>
            <a:endParaRPr sz="1200">
              <a:latin typeface="Calibri"/>
              <a:ea typeface="Calibri"/>
              <a:cs typeface="Calibri"/>
              <a:sym typeface="Calibri"/>
            </a:endParaRPr>
          </a:p>
          <a:p>
            <a:pPr marL="0" lvl="0" indent="0" algn="l" rtl="0">
              <a:lnSpc>
                <a:spcPct val="100000"/>
              </a:lnSpc>
              <a:spcBef>
                <a:spcPts val="1200"/>
              </a:spcBef>
              <a:spcAft>
                <a:spcPts val="0"/>
              </a:spcAft>
              <a:buNone/>
            </a:pPr>
            <a:r>
              <a:rPr lang="en" sz="1200" b="1">
                <a:latin typeface="Calibri"/>
                <a:ea typeface="Calibri"/>
                <a:cs typeface="Calibri"/>
                <a:sym typeface="Calibri"/>
              </a:rPr>
              <a:t>Folium</a:t>
            </a:r>
            <a:r>
              <a:rPr lang="en" sz="1200">
                <a:latin typeface="Calibri"/>
                <a:ea typeface="Calibri"/>
                <a:cs typeface="Calibri"/>
                <a:sym typeface="Calibri"/>
              </a:rPr>
              <a:t>: Folium Development Team</a:t>
            </a:r>
            <a:endParaRPr sz="1200">
              <a:latin typeface="Calibri"/>
              <a:ea typeface="Calibri"/>
              <a:cs typeface="Calibri"/>
              <a:sym typeface="Calibri"/>
            </a:endParaRPr>
          </a:p>
          <a:p>
            <a:pPr marL="457200" lvl="0" indent="-304800" algn="l" rtl="0">
              <a:lnSpc>
                <a:spcPct val="100000"/>
              </a:lnSpc>
              <a:spcBef>
                <a:spcPts val="1200"/>
              </a:spcBef>
              <a:spcAft>
                <a:spcPts val="0"/>
              </a:spcAft>
              <a:buSzPts val="1200"/>
              <a:buFont typeface="Calibri"/>
              <a:buChar char="●"/>
            </a:pPr>
            <a:r>
              <a:rPr lang="en" sz="1200">
                <a:latin typeface="Calibri"/>
                <a:ea typeface="Calibri"/>
                <a:cs typeface="Calibri"/>
                <a:sym typeface="Calibri"/>
              </a:rPr>
              <a:t>Allows static and interactive world maps with street information. </a:t>
            </a:r>
            <a:endParaRPr sz="1200">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Char char="●"/>
            </a:pPr>
            <a:r>
              <a:rPr lang="en" sz="1200">
                <a:latin typeface="Calibri"/>
                <a:ea typeface="Calibri"/>
                <a:cs typeface="Calibri"/>
                <a:sym typeface="Calibri"/>
              </a:rPr>
              <a:t>Allows overlaid images, tooltips, etc.</a:t>
            </a:r>
            <a:endParaRPr sz="1200">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Char char="●"/>
            </a:pPr>
            <a:r>
              <a:rPr lang="en" sz="1200">
                <a:latin typeface="Calibri"/>
                <a:ea typeface="Calibri"/>
                <a:cs typeface="Calibri"/>
                <a:sym typeface="Calibri"/>
              </a:rPr>
              <a:t>Can embed graphs in tooltips</a:t>
            </a:r>
            <a:endParaRPr sz="1200">
              <a:latin typeface="Calibri"/>
              <a:ea typeface="Calibri"/>
              <a:cs typeface="Calibri"/>
              <a:sym typeface="Calibri"/>
            </a:endParaRPr>
          </a:p>
          <a:p>
            <a:pPr marL="0" lvl="0" indent="0" algn="l" rtl="0">
              <a:lnSpc>
                <a:spcPct val="100000"/>
              </a:lnSpc>
              <a:spcBef>
                <a:spcPts val="1200"/>
              </a:spcBef>
              <a:spcAft>
                <a:spcPts val="0"/>
              </a:spcAft>
              <a:buNone/>
            </a:pPr>
            <a:r>
              <a:rPr lang="en" sz="1200" b="1">
                <a:latin typeface="Calibri"/>
                <a:ea typeface="Calibri"/>
                <a:cs typeface="Calibri"/>
                <a:sym typeface="Calibri"/>
              </a:rPr>
              <a:t>Google Maps:</a:t>
            </a:r>
            <a:r>
              <a:rPr lang="en" sz="1200">
                <a:latin typeface="Calibri"/>
                <a:ea typeface="Calibri"/>
                <a:cs typeface="Calibri"/>
                <a:sym typeface="Calibri"/>
              </a:rPr>
              <a:t> Alphabet Inc.</a:t>
            </a:r>
            <a:endParaRPr sz="1200">
              <a:latin typeface="Calibri"/>
              <a:ea typeface="Calibri"/>
              <a:cs typeface="Calibri"/>
              <a:sym typeface="Calibri"/>
            </a:endParaRPr>
          </a:p>
          <a:p>
            <a:pPr marL="457200" lvl="0" indent="-304800" algn="l" rtl="0">
              <a:lnSpc>
                <a:spcPct val="100000"/>
              </a:lnSpc>
              <a:spcBef>
                <a:spcPts val="1200"/>
              </a:spcBef>
              <a:spcAft>
                <a:spcPts val="0"/>
              </a:spcAft>
              <a:buSzPts val="1200"/>
              <a:buFont typeface="Calibri"/>
              <a:buChar char="●"/>
            </a:pPr>
            <a:r>
              <a:rPr lang="en" sz="1200">
                <a:latin typeface="Calibri"/>
                <a:ea typeface="Calibri"/>
                <a:cs typeface="Calibri"/>
                <a:sym typeface="Calibri"/>
              </a:rPr>
              <a:t>Can be used to retrieve directions from point A to B</a:t>
            </a:r>
            <a:endParaRPr sz="1200">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Char char="●"/>
            </a:pPr>
            <a:r>
              <a:rPr lang="en" sz="1200">
                <a:latin typeface="Calibri"/>
                <a:ea typeface="Calibri"/>
                <a:cs typeface="Calibri"/>
                <a:sym typeface="Calibri"/>
              </a:rPr>
              <a:t>Can generate static maps</a:t>
            </a:r>
            <a:endParaRPr sz="1200">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Char char="●"/>
            </a:pPr>
            <a:r>
              <a:rPr lang="en" sz="1200">
                <a:latin typeface="Calibri"/>
                <a:ea typeface="Calibri"/>
                <a:cs typeface="Calibri"/>
                <a:sym typeface="Calibri"/>
              </a:rPr>
              <a:t>Can generate dynamic maps via ipython</a:t>
            </a:r>
            <a:endParaRPr sz="1200">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Char char="●"/>
            </a:pPr>
            <a:r>
              <a:rPr lang="en" sz="1200">
                <a:latin typeface="Calibri"/>
                <a:ea typeface="Calibri"/>
                <a:cs typeface="Calibri"/>
                <a:sym typeface="Calibri"/>
              </a:rPr>
              <a:t>Can verify that addresses still exist</a:t>
            </a:r>
            <a:endParaRPr sz="1200">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Char char="●"/>
            </a:pPr>
            <a:r>
              <a:rPr lang="en" sz="1200">
                <a:latin typeface="Calibri"/>
                <a:ea typeface="Calibri"/>
                <a:cs typeface="Calibri"/>
                <a:sym typeface="Calibri"/>
              </a:rPr>
              <a:t>Data pulled in real time</a:t>
            </a:r>
            <a:endParaRPr sz="1200">
              <a:latin typeface="Calibri"/>
              <a:ea typeface="Calibri"/>
              <a:cs typeface="Calibri"/>
              <a:sym typeface="Calibri"/>
            </a:endParaRPr>
          </a:p>
        </p:txBody>
      </p:sp>
      <p:sp>
        <p:nvSpPr>
          <p:cNvPr id="83" name="Google Shape;83;p17"/>
          <p:cNvSpPr txBox="1">
            <a:spLocks noGrp="1"/>
          </p:cNvSpPr>
          <p:nvPr>
            <p:ph type="title"/>
          </p:nvPr>
        </p:nvSpPr>
        <p:spPr>
          <a:xfrm>
            <a:off x="91440" y="91440"/>
            <a:ext cx="86868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latin typeface="Calibri"/>
                <a:ea typeface="Calibri"/>
                <a:cs typeface="Calibri"/>
                <a:sym typeface="Calibri"/>
              </a:rPr>
              <a:t>Python Package Choices (Continued)</a:t>
            </a:r>
            <a:endParaRPr sz="2420">
              <a:latin typeface="Calibri"/>
              <a:ea typeface="Calibri"/>
              <a:cs typeface="Calibri"/>
              <a:sym typeface="Calibri"/>
            </a:endParaRPr>
          </a:p>
        </p:txBody>
      </p:sp>
      <p:pic>
        <p:nvPicPr>
          <p:cNvPr id="84" name="Google Shape;84;p17"/>
          <p:cNvPicPr preferRelativeResize="0"/>
          <p:nvPr/>
        </p:nvPicPr>
        <p:blipFill>
          <a:blip r:embed="rId3">
            <a:alphaModFix/>
          </a:blip>
          <a:stretch>
            <a:fillRect/>
          </a:stretch>
        </p:blipFill>
        <p:spPr>
          <a:xfrm>
            <a:off x="126500" y="1460675"/>
            <a:ext cx="1178011" cy="452662"/>
          </a:xfrm>
          <a:prstGeom prst="rect">
            <a:avLst/>
          </a:prstGeom>
          <a:noFill/>
          <a:ln>
            <a:noFill/>
          </a:ln>
        </p:spPr>
      </p:pic>
      <p:pic>
        <p:nvPicPr>
          <p:cNvPr id="85" name="Google Shape;85;p17"/>
          <p:cNvPicPr preferRelativeResize="0"/>
          <p:nvPr/>
        </p:nvPicPr>
        <p:blipFill>
          <a:blip r:embed="rId4">
            <a:alphaModFix/>
          </a:blip>
          <a:stretch>
            <a:fillRect/>
          </a:stretch>
        </p:blipFill>
        <p:spPr>
          <a:xfrm>
            <a:off x="133913" y="2571750"/>
            <a:ext cx="1163167" cy="489750"/>
          </a:xfrm>
          <a:prstGeom prst="rect">
            <a:avLst/>
          </a:prstGeom>
          <a:noFill/>
          <a:ln>
            <a:noFill/>
          </a:ln>
        </p:spPr>
      </p:pic>
      <p:pic>
        <p:nvPicPr>
          <p:cNvPr id="86" name="Google Shape;86;p17"/>
          <p:cNvPicPr preferRelativeResize="0"/>
          <p:nvPr/>
        </p:nvPicPr>
        <p:blipFill>
          <a:blip r:embed="rId5">
            <a:alphaModFix/>
          </a:blip>
          <a:stretch>
            <a:fillRect/>
          </a:stretch>
        </p:blipFill>
        <p:spPr>
          <a:xfrm>
            <a:off x="258725" y="3719922"/>
            <a:ext cx="913550" cy="5224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E3D3"/>
        </a:solidFill>
        <a:effectLst/>
      </p:bgPr>
    </p:bg>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91440" y="91440"/>
            <a:ext cx="86868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latin typeface="Calibri"/>
                <a:ea typeface="Calibri"/>
                <a:cs typeface="Calibri"/>
                <a:sym typeface="Calibri"/>
              </a:rPr>
              <a:t>Package Comparison: Streamlit vs Flask</a:t>
            </a:r>
            <a:endParaRPr sz="2420">
              <a:latin typeface="Calibri"/>
              <a:ea typeface="Calibri"/>
              <a:cs typeface="Calibri"/>
              <a:sym typeface="Calibri"/>
            </a:endParaRPr>
          </a:p>
        </p:txBody>
      </p:sp>
      <p:graphicFrame>
        <p:nvGraphicFramePr>
          <p:cNvPr id="92" name="Google Shape;92;p18"/>
          <p:cNvGraphicFramePr/>
          <p:nvPr/>
        </p:nvGraphicFramePr>
        <p:xfrm>
          <a:off x="509900" y="837550"/>
          <a:ext cx="8038350" cy="4216395"/>
        </p:xfrm>
        <a:graphic>
          <a:graphicData uri="http://schemas.openxmlformats.org/drawingml/2006/table">
            <a:tbl>
              <a:tblPr>
                <a:noFill/>
                <a:tableStyleId>{1867E236-0A27-4FAD-A6EA-2B53539FA4BC}</a:tableStyleId>
              </a:tblPr>
              <a:tblGrid>
                <a:gridCol w="2248100">
                  <a:extLst>
                    <a:ext uri="{9D8B030D-6E8A-4147-A177-3AD203B41FA5}">
                      <a16:colId xmlns:a16="http://schemas.microsoft.com/office/drawing/2014/main" val="20000"/>
                    </a:ext>
                  </a:extLst>
                </a:gridCol>
                <a:gridCol w="3041300">
                  <a:extLst>
                    <a:ext uri="{9D8B030D-6E8A-4147-A177-3AD203B41FA5}">
                      <a16:colId xmlns:a16="http://schemas.microsoft.com/office/drawing/2014/main" val="20001"/>
                    </a:ext>
                  </a:extLst>
                </a:gridCol>
                <a:gridCol w="27489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b="1">
                          <a:latin typeface="Calibri"/>
                          <a:ea typeface="Calibri"/>
                          <a:cs typeface="Calibri"/>
                          <a:sym typeface="Calibri"/>
                        </a:rPr>
                        <a:t>Parameters</a:t>
                      </a:r>
                      <a:endParaRPr b="1">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b="1">
                          <a:latin typeface="Calibri"/>
                          <a:ea typeface="Calibri"/>
                          <a:cs typeface="Calibri"/>
                          <a:sym typeface="Calibri"/>
                        </a:rPr>
                        <a:t>Streamlit</a:t>
                      </a:r>
                      <a:endParaRPr b="1">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b="1">
                          <a:latin typeface="Calibri"/>
                          <a:ea typeface="Calibri"/>
                          <a:cs typeface="Calibri"/>
                          <a:sym typeface="Calibri"/>
                        </a:rPr>
                        <a:t>Flask</a:t>
                      </a:r>
                      <a:endParaRPr b="1">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latin typeface="Calibri"/>
                          <a:ea typeface="Calibri"/>
                          <a:cs typeface="Calibri"/>
                          <a:sym typeface="Calibri"/>
                        </a:rPr>
                        <a:t>Addressing requirements</a:t>
                      </a:r>
                      <a:endParaRPr b="1">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a:latin typeface="Calibri"/>
                          <a:ea typeface="Calibri"/>
                          <a:cs typeface="Calibri"/>
                          <a:sym typeface="Calibri"/>
                        </a:rPr>
                        <a:t>Designed specifically for building data science and machine learning tools</a:t>
                      </a:r>
                      <a:endParaRPr>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a:latin typeface="Calibri"/>
                          <a:ea typeface="Calibri"/>
                          <a:cs typeface="Calibri"/>
                          <a:sym typeface="Calibri"/>
                        </a:rPr>
                        <a:t>More general purpose, offers more flexibility for complex requirements</a:t>
                      </a:r>
                      <a:endParaRPr>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01"/>
                  </a:ext>
                </a:extLst>
              </a:tr>
              <a:tr h="741825">
                <a:tc>
                  <a:txBody>
                    <a:bodyPr/>
                    <a:lstStyle/>
                    <a:p>
                      <a:pPr marL="0" lvl="0" indent="0" algn="ctr" rtl="0">
                        <a:spcBef>
                          <a:spcPts val="0"/>
                        </a:spcBef>
                        <a:spcAft>
                          <a:spcPts val="0"/>
                        </a:spcAft>
                        <a:buNone/>
                      </a:pPr>
                      <a:r>
                        <a:rPr lang="en" b="1">
                          <a:latin typeface="Calibri"/>
                          <a:ea typeface="Calibri"/>
                          <a:cs typeface="Calibri"/>
                          <a:sym typeface="Calibri"/>
                        </a:rPr>
                        <a:t>Compatibility within project</a:t>
                      </a:r>
                      <a:endParaRPr b="1">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a:latin typeface="Calibri"/>
                          <a:ea typeface="Calibri"/>
                          <a:cs typeface="Calibri"/>
                          <a:sym typeface="Calibri"/>
                        </a:rPr>
                        <a:t>Compatible with other Python libraries and frameworks</a:t>
                      </a:r>
                      <a:endParaRPr>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a:latin typeface="Calibri"/>
                          <a:ea typeface="Calibri"/>
                          <a:cs typeface="Calibri"/>
                          <a:sym typeface="Calibri"/>
                        </a:rPr>
                        <a:t>Has a large ecosystem of plugins and extensions</a:t>
                      </a:r>
                      <a:endParaRPr>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b="1">
                          <a:latin typeface="Calibri"/>
                          <a:ea typeface="Calibri"/>
                          <a:cs typeface="Calibri"/>
                          <a:sym typeface="Calibri"/>
                        </a:rPr>
                        <a:t>Ease of use</a:t>
                      </a:r>
                      <a:endParaRPr b="1">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a:latin typeface="Calibri"/>
                          <a:ea typeface="Calibri"/>
                          <a:cs typeface="Calibri"/>
                          <a:sym typeface="Calibri"/>
                        </a:rPr>
                        <a:t>Simple and intuitive API, easy to use and learn for beginners.</a:t>
                      </a:r>
                      <a:endParaRPr>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a:latin typeface="Calibri"/>
                          <a:ea typeface="Calibri"/>
                          <a:cs typeface="Calibri"/>
                          <a:sym typeface="Calibri"/>
                        </a:rPr>
                        <a:t>Requires some knowledge of web development and backend tech</a:t>
                      </a:r>
                      <a:endParaRPr>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03"/>
                  </a:ext>
                </a:extLst>
              </a:tr>
              <a:tr h="626000">
                <a:tc>
                  <a:txBody>
                    <a:bodyPr/>
                    <a:lstStyle/>
                    <a:p>
                      <a:pPr marL="0" lvl="0" indent="0" algn="ctr" rtl="0">
                        <a:spcBef>
                          <a:spcPts val="0"/>
                        </a:spcBef>
                        <a:spcAft>
                          <a:spcPts val="0"/>
                        </a:spcAft>
                        <a:buNone/>
                      </a:pPr>
                      <a:r>
                        <a:rPr lang="en" b="1">
                          <a:latin typeface="Calibri"/>
                          <a:ea typeface="Calibri"/>
                          <a:cs typeface="Calibri"/>
                          <a:sym typeface="Calibri"/>
                        </a:rPr>
                        <a:t>Computational efficiency</a:t>
                      </a:r>
                      <a:endParaRPr b="1">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a:latin typeface="Calibri"/>
                          <a:ea typeface="Calibri"/>
                          <a:cs typeface="Calibri"/>
                          <a:sym typeface="Calibri"/>
                        </a:rPr>
                        <a:t>Efficient for handling smaller-scale datasets</a:t>
                      </a:r>
                      <a:endParaRPr>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a:latin typeface="Calibri"/>
                          <a:ea typeface="Calibri"/>
                          <a:cs typeface="Calibri"/>
                          <a:sym typeface="Calibri"/>
                        </a:rPr>
                        <a:t>Efficient for handling larger datasets and complex computations</a:t>
                      </a:r>
                      <a:endParaRPr>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b="1">
                          <a:latin typeface="Calibri"/>
                          <a:ea typeface="Calibri"/>
                          <a:cs typeface="Calibri"/>
                          <a:sym typeface="Calibri"/>
                        </a:rPr>
                        <a:t>Availability of relevant examples</a:t>
                      </a:r>
                      <a:endParaRPr b="1">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a:latin typeface="Calibri"/>
                          <a:ea typeface="Calibri"/>
                          <a:cs typeface="Calibri"/>
                          <a:sym typeface="Calibri"/>
                        </a:rPr>
                        <a:t>Has as a growing community of users and a large number of examples available online</a:t>
                      </a:r>
                      <a:endParaRPr>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a:latin typeface="Calibri"/>
                          <a:ea typeface="Calibri"/>
                          <a:cs typeface="Calibri"/>
                          <a:sym typeface="Calibri"/>
                        </a:rPr>
                        <a:t>Has a large and active community with extensive documentation and resources</a:t>
                      </a:r>
                      <a:endParaRPr>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E3D3"/>
        </a:solidFill>
        <a:effectLst/>
      </p:bgPr>
    </p:bg>
    <p:spTree>
      <p:nvGrpSpPr>
        <p:cNvPr id="1" name="Shape 96"/>
        <p:cNvGrpSpPr/>
        <p:nvPr/>
      </p:nvGrpSpPr>
      <p:grpSpPr>
        <a:xfrm>
          <a:off x="0" y="0"/>
          <a:ext cx="0" cy="0"/>
          <a:chOff x="0" y="0"/>
          <a:chExt cx="0" cy="0"/>
        </a:xfrm>
      </p:grpSpPr>
      <p:graphicFrame>
        <p:nvGraphicFramePr>
          <p:cNvPr id="97" name="Google Shape;97;p19"/>
          <p:cNvGraphicFramePr/>
          <p:nvPr/>
        </p:nvGraphicFramePr>
        <p:xfrm>
          <a:off x="552825" y="559225"/>
          <a:ext cx="8038350" cy="4429755"/>
        </p:xfrm>
        <a:graphic>
          <a:graphicData uri="http://schemas.openxmlformats.org/drawingml/2006/table">
            <a:tbl>
              <a:tblPr>
                <a:noFill/>
                <a:tableStyleId>{1867E236-0A27-4FAD-A6EA-2B53539FA4BC}</a:tableStyleId>
              </a:tblPr>
              <a:tblGrid>
                <a:gridCol w="2093225">
                  <a:extLst>
                    <a:ext uri="{9D8B030D-6E8A-4147-A177-3AD203B41FA5}">
                      <a16:colId xmlns:a16="http://schemas.microsoft.com/office/drawing/2014/main" val="20000"/>
                    </a:ext>
                  </a:extLst>
                </a:gridCol>
                <a:gridCol w="3081250">
                  <a:extLst>
                    <a:ext uri="{9D8B030D-6E8A-4147-A177-3AD203B41FA5}">
                      <a16:colId xmlns:a16="http://schemas.microsoft.com/office/drawing/2014/main" val="20001"/>
                    </a:ext>
                  </a:extLst>
                </a:gridCol>
                <a:gridCol w="286387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b="1">
                          <a:latin typeface="Calibri"/>
                          <a:ea typeface="Calibri"/>
                          <a:cs typeface="Calibri"/>
                          <a:sym typeface="Calibri"/>
                        </a:rPr>
                        <a:t>Parameters</a:t>
                      </a:r>
                      <a:endParaRPr b="1">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b="1">
                          <a:latin typeface="Calibri"/>
                          <a:ea typeface="Calibri"/>
                          <a:cs typeface="Calibri"/>
                          <a:sym typeface="Calibri"/>
                        </a:rPr>
                        <a:t>Pandas</a:t>
                      </a:r>
                      <a:endParaRPr b="1">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b="1">
                          <a:latin typeface="Calibri"/>
                          <a:ea typeface="Calibri"/>
                          <a:cs typeface="Calibri"/>
                          <a:sym typeface="Calibri"/>
                        </a:rPr>
                        <a:t>Dask</a:t>
                      </a:r>
                      <a:endParaRPr b="1">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latin typeface="Calibri"/>
                          <a:ea typeface="Calibri"/>
                          <a:cs typeface="Calibri"/>
                          <a:sym typeface="Calibri"/>
                        </a:rPr>
                        <a:t>Addressing requirements</a:t>
                      </a:r>
                      <a:endParaRPr b="1">
                        <a:latin typeface="Calibri"/>
                        <a:ea typeface="Calibri"/>
                        <a:cs typeface="Calibri"/>
                        <a:sym typeface="Calibri"/>
                      </a:endParaRPr>
                    </a:p>
                  </a:txBody>
                  <a:tcPr marL="91425" marR="91425" marT="91425" marB="91425" anchor="ctr"/>
                </a:tc>
                <a:tc gridSpan="2">
                  <a:txBody>
                    <a:bodyPr/>
                    <a:lstStyle/>
                    <a:p>
                      <a:pPr marL="0" lvl="0" indent="0" algn="ctr" rtl="0">
                        <a:spcBef>
                          <a:spcPts val="0"/>
                        </a:spcBef>
                        <a:spcAft>
                          <a:spcPts val="0"/>
                        </a:spcAft>
                        <a:buNone/>
                      </a:pPr>
                      <a:r>
                        <a:rPr lang="en">
                          <a:latin typeface="Calibri"/>
                          <a:ea typeface="Calibri"/>
                          <a:cs typeface="Calibri"/>
                          <a:sym typeface="Calibri"/>
                        </a:rPr>
                        <a:t>Both can handle large datasets and provide a way to manipulate and analyze them using a variety of functions and methods</a:t>
                      </a:r>
                      <a:endParaRPr>
                        <a:latin typeface="Calibri"/>
                        <a:ea typeface="Calibri"/>
                        <a:cs typeface="Calibri"/>
                        <a:sym typeface="Calibri"/>
                      </a:endParaRPr>
                    </a:p>
                  </a:txBody>
                  <a:tcPr marL="91425" marR="91425" marT="91425" marB="91425" anchor="ctr"/>
                </a:tc>
                <a:tc hMerge="1">
                  <a:txBody>
                    <a:bodyPr/>
                    <a:lstStyle/>
                    <a:p>
                      <a:endParaRPr lang="en-US"/>
                    </a:p>
                  </a:txBody>
                  <a:tcPr/>
                </a:tc>
                <a:extLst>
                  <a:ext uri="{0D108BD9-81ED-4DB2-BD59-A6C34878D82A}">
                    <a16:rowId xmlns:a16="http://schemas.microsoft.com/office/drawing/2014/main" val="10001"/>
                  </a:ext>
                </a:extLst>
              </a:tr>
              <a:tr h="741825">
                <a:tc>
                  <a:txBody>
                    <a:bodyPr/>
                    <a:lstStyle/>
                    <a:p>
                      <a:pPr marL="0" lvl="0" indent="0" algn="ctr" rtl="0">
                        <a:spcBef>
                          <a:spcPts val="0"/>
                        </a:spcBef>
                        <a:spcAft>
                          <a:spcPts val="0"/>
                        </a:spcAft>
                        <a:buNone/>
                      </a:pPr>
                      <a:r>
                        <a:rPr lang="en" b="1">
                          <a:latin typeface="Calibri"/>
                          <a:ea typeface="Calibri"/>
                          <a:cs typeface="Calibri"/>
                          <a:sym typeface="Calibri"/>
                        </a:rPr>
                        <a:t>Compatibility within project</a:t>
                      </a:r>
                      <a:endParaRPr b="1">
                        <a:latin typeface="Calibri"/>
                        <a:ea typeface="Calibri"/>
                        <a:cs typeface="Calibri"/>
                        <a:sym typeface="Calibri"/>
                      </a:endParaRPr>
                    </a:p>
                  </a:txBody>
                  <a:tcPr marL="91425" marR="91425" marT="91425" marB="91425" anchor="ctr"/>
                </a:tc>
                <a:tc gridSpan="2">
                  <a:txBody>
                    <a:bodyPr/>
                    <a:lstStyle/>
                    <a:p>
                      <a:pPr marL="0" lvl="0" indent="0" algn="ctr" rtl="0">
                        <a:spcBef>
                          <a:spcPts val="0"/>
                        </a:spcBef>
                        <a:spcAft>
                          <a:spcPts val="0"/>
                        </a:spcAft>
                        <a:buNone/>
                      </a:pPr>
                      <a:r>
                        <a:rPr lang="en">
                          <a:latin typeface="Calibri"/>
                          <a:ea typeface="Calibri"/>
                          <a:cs typeface="Calibri"/>
                          <a:sym typeface="Calibri"/>
                        </a:rPr>
                        <a:t>Both are compatible with many other Python packages and can be integrated easily</a:t>
                      </a:r>
                      <a:endParaRPr>
                        <a:latin typeface="Calibri"/>
                        <a:ea typeface="Calibri"/>
                        <a:cs typeface="Calibri"/>
                        <a:sym typeface="Calibri"/>
                      </a:endParaRPr>
                    </a:p>
                  </a:txBody>
                  <a:tcPr marL="91425" marR="91425" marT="91425" marB="91425" anchor="ctr"/>
                </a:tc>
                <a:tc hMerge="1">
                  <a:txBody>
                    <a:bodyPr/>
                    <a:lstStyle/>
                    <a:p>
                      <a:endParaRPr lang="en-US"/>
                    </a:p>
                  </a:txBody>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b="1">
                          <a:latin typeface="Calibri"/>
                          <a:ea typeface="Calibri"/>
                          <a:cs typeface="Calibri"/>
                          <a:sym typeface="Calibri"/>
                        </a:rPr>
                        <a:t>Ease of use</a:t>
                      </a:r>
                      <a:endParaRPr b="1">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a:latin typeface="Calibri"/>
                          <a:ea typeface="Calibri"/>
                          <a:cs typeface="Calibri"/>
                          <a:sym typeface="Calibri"/>
                        </a:rPr>
                        <a:t>Easier to use, has a more straightforward API </a:t>
                      </a:r>
                      <a:endParaRPr>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a:latin typeface="Calibri"/>
                          <a:ea typeface="Calibri"/>
                          <a:cs typeface="Calibri"/>
                          <a:sym typeface="Calibri"/>
                        </a:rPr>
                        <a:t>Requires a high level of setup and configuration</a:t>
                      </a:r>
                      <a:endParaRPr>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03"/>
                  </a:ext>
                </a:extLst>
              </a:tr>
              <a:tr h="626000">
                <a:tc>
                  <a:txBody>
                    <a:bodyPr/>
                    <a:lstStyle/>
                    <a:p>
                      <a:pPr marL="0" lvl="0" indent="0" algn="ctr" rtl="0">
                        <a:spcBef>
                          <a:spcPts val="0"/>
                        </a:spcBef>
                        <a:spcAft>
                          <a:spcPts val="0"/>
                        </a:spcAft>
                        <a:buNone/>
                      </a:pPr>
                      <a:r>
                        <a:rPr lang="en" b="1">
                          <a:latin typeface="Calibri"/>
                          <a:ea typeface="Calibri"/>
                          <a:cs typeface="Calibri"/>
                          <a:sym typeface="Calibri"/>
                        </a:rPr>
                        <a:t>Computational efficiency</a:t>
                      </a:r>
                      <a:endParaRPr b="1">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a:latin typeface="Calibri"/>
                          <a:ea typeface="Calibri"/>
                          <a:cs typeface="Calibri"/>
                          <a:sym typeface="Calibri"/>
                        </a:rPr>
                        <a:t>Computationally less efficient, especially when dealing with very large datasets</a:t>
                      </a:r>
                      <a:endParaRPr>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a:latin typeface="Calibri"/>
                          <a:ea typeface="Calibri"/>
                          <a:cs typeface="Calibri"/>
                          <a:sym typeface="Calibri"/>
                        </a:rPr>
                        <a:t>Designed specifically to handle larger-than-memory datasets and can distribute computations across multiple cores or even multiple machines</a:t>
                      </a:r>
                      <a:endParaRPr>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b="1">
                          <a:latin typeface="Calibri"/>
                          <a:ea typeface="Calibri"/>
                          <a:cs typeface="Calibri"/>
                          <a:sym typeface="Calibri"/>
                        </a:rPr>
                        <a:t>Availability of relevant examples</a:t>
                      </a:r>
                      <a:endParaRPr b="1">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a:latin typeface="Calibri"/>
                          <a:ea typeface="Calibri"/>
                          <a:cs typeface="Calibri"/>
                          <a:sym typeface="Calibri"/>
                        </a:rPr>
                        <a:t>Been around longer than Dask and is more widely used, so there are likely more examples available</a:t>
                      </a:r>
                      <a:endParaRPr>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a:latin typeface="Calibri"/>
                          <a:ea typeface="Calibri"/>
                          <a:cs typeface="Calibri"/>
                          <a:sym typeface="Calibri"/>
                        </a:rPr>
                        <a:t> Has a growing community and many resources are available as well</a:t>
                      </a:r>
                      <a:endParaRPr>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05"/>
                  </a:ext>
                </a:extLst>
              </a:tr>
            </a:tbl>
          </a:graphicData>
        </a:graphic>
      </p:graphicFrame>
      <p:sp>
        <p:nvSpPr>
          <p:cNvPr id="98" name="Google Shape;98;p19"/>
          <p:cNvSpPr txBox="1">
            <a:spLocks noGrp="1"/>
          </p:cNvSpPr>
          <p:nvPr>
            <p:ph type="title"/>
          </p:nvPr>
        </p:nvSpPr>
        <p:spPr>
          <a:xfrm>
            <a:off x="91440" y="91440"/>
            <a:ext cx="86868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latin typeface="Calibri"/>
                <a:ea typeface="Calibri"/>
                <a:cs typeface="Calibri"/>
                <a:sym typeface="Calibri"/>
              </a:rPr>
              <a:t>Package Comparison: Pandas vs Dask</a:t>
            </a:r>
            <a:endParaRPr sz="242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8E3D3"/>
        </a:solidFill>
        <a:effectLst/>
      </p:bgPr>
    </p:bg>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91440" y="91440"/>
            <a:ext cx="86868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latin typeface="Calibri"/>
                <a:ea typeface="Calibri"/>
                <a:cs typeface="Calibri"/>
                <a:sym typeface="Calibri"/>
              </a:rPr>
              <a:t>Package Comparison: Scikit-learn vs XGBoost</a:t>
            </a:r>
            <a:endParaRPr sz="2420">
              <a:latin typeface="Calibri"/>
              <a:ea typeface="Calibri"/>
              <a:cs typeface="Calibri"/>
              <a:sym typeface="Calibri"/>
            </a:endParaRPr>
          </a:p>
        </p:txBody>
      </p:sp>
      <p:graphicFrame>
        <p:nvGraphicFramePr>
          <p:cNvPr id="104" name="Google Shape;104;p20"/>
          <p:cNvGraphicFramePr/>
          <p:nvPr/>
        </p:nvGraphicFramePr>
        <p:xfrm>
          <a:off x="538525" y="888300"/>
          <a:ext cx="8165775" cy="4003035"/>
        </p:xfrm>
        <a:graphic>
          <a:graphicData uri="http://schemas.openxmlformats.org/drawingml/2006/table">
            <a:tbl>
              <a:tblPr>
                <a:noFill/>
                <a:tableStyleId>{1867E236-0A27-4FAD-A6EA-2B53539FA4BC}</a:tableStyleId>
              </a:tblPr>
              <a:tblGrid>
                <a:gridCol w="1965800">
                  <a:extLst>
                    <a:ext uri="{9D8B030D-6E8A-4147-A177-3AD203B41FA5}">
                      <a16:colId xmlns:a16="http://schemas.microsoft.com/office/drawing/2014/main" val="20000"/>
                    </a:ext>
                  </a:extLst>
                </a:gridCol>
                <a:gridCol w="3347675">
                  <a:extLst>
                    <a:ext uri="{9D8B030D-6E8A-4147-A177-3AD203B41FA5}">
                      <a16:colId xmlns:a16="http://schemas.microsoft.com/office/drawing/2014/main" val="20001"/>
                    </a:ext>
                  </a:extLst>
                </a:gridCol>
                <a:gridCol w="28523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b="1">
                          <a:latin typeface="Calibri"/>
                          <a:ea typeface="Calibri"/>
                          <a:cs typeface="Calibri"/>
                          <a:sym typeface="Calibri"/>
                        </a:rPr>
                        <a:t>Parameters</a:t>
                      </a:r>
                      <a:endParaRPr b="1">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b="1">
                          <a:latin typeface="Calibri"/>
                          <a:ea typeface="Calibri"/>
                          <a:cs typeface="Calibri"/>
                          <a:sym typeface="Calibri"/>
                        </a:rPr>
                        <a:t>Scikit-learn</a:t>
                      </a:r>
                      <a:endParaRPr b="1">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b="1">
                          <a:latin typeface="Calibri"/>
                          <a:ea typeface="Calibri"/>
                          <a:cs typeface="Calibri"/>
                          <a:sym typeface="Calibri"/>
                        </a:rPr>
                        <a:t>XGBoost</a:t>
                      </a:r>
                      <a:endParaRPr b="1">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latin typeface="Calibri"/>
                          <a:ea typeface="Calibri"/>
                          <a:cs typeface="Calibri"/>
                          <a:sym typeface="Calibri"/>
                        </a:rPr>
                        <a:t>Addressing requirements</a:t>
                      </a:r>
                      <a:endParaRPr b="1">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a:latin typeface="Calibri"/>
                          <a:ea typeface="Calibri"/>
                          <a:cs typeface="Calibri"/>
                          <a:sym typeface="Calibri"/>
                        </a:rPr>
                        <a:t>Provides a wide range of algorithms </a:t>
                      </a:r>
                      <a:endParaRPr>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a:latin typeface="Calibri"/>
                          <a:ea typeface="Calibri"/>
                          <a:cs typeface="Calibri"/>
                          <a:sym typeface="Calibri"/>
                        </a:rPr>
                        <a:t>Focuses on gradient boosting methods</a:t>
                      </a:r>
                      <a:endParaRPr>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01"/>
                  </a:ext>
                </a:extLst>
              </a:tr>
              <a:tr h="741825">
                <a:tc>
                  <a:txBody>
                    <a:bodyPr/>
                    <a:lstStyle/>
                    <a:p>
                      <a:pPr marL="0" lvl="0" indent="0" algn="ctr" rtl="0">
                        <a:spcBef>
                          <a:spcPts val="0"/>
                        </a:spcBef>
                        <a:spcAft>
                          <a:spcPts val="0"/>
                        </a:spcAft>
                        <a:buNone/>
                      </a:pPr>
                      <a:r>
                        <a:rPr lang="en" b="1">
                          <a:latin typeface="Calibri"/>
                          <a:ea typeface="Calibri"/>
                          <a:cs typeface="Calibri"/>
                          <a:sym typeface="Calibri"/>
                        </a:rPr>
                        <a:t>Compatibility within project</a:t>
                      </a:r>
                      <a:endParaRPr b="1">
                        <a:latin typeface="Calibri"/>
                        <a:ea typeface="Calibri"/>
                        <a:cs typeface="Calibri"/>
                        <a:sym typeface="Calibri"/>
                      </a:endParaRPr>
                    </a:p>
                  </a:txBody>
                  <a:tcPr marL="91425" marR="91425" marT="91425" marB="91425" anchor="ctr"/>
                </a:tc>
                <a:tc gridSpan="2">
                  <a:txBody>
                    <a:bodyPr/>
                    <a:lstStyle/>
                    <a:p>
                      <a:pPr marL="0" lvl="0" indent="0" algn="ctr" rtl="0">
                        <a:spcBef>
                          <a:spcPts val="0"/>
                        </a:spcBef>
                        <a:spcAft>
                          <a:spcPts val="0"/>
                        </a:spcAft>
                        <a:buNone/>
                      </a:pPr>
                      <a:r>
                        <a:rPr lang="en">
                          <a:latin typeface="Calibri"/>
                          <a:ea typeface="Calibri"/>
                          <a:cs typeface="Calibri"/>
                          <a:sym typeface="Calibri"/>
                        </a:rPr>
                        <a:t>Both can be used with other packages and tools</a:t>
                      </a:r>
                      <a:endParaRPr>
                        <a:latin typeface="Calibri"/>
                        <a:ea typeface="Calibri"/>
                        <a:cs typeface="Calibri"/>
                        <a:sym typeface="Calibri"/>
                      </a:endParaRPr>
                    </a:p>
                  </a:txBody>
                  <a:tcPr marL="91425" marR="91425" marT="91425" marB="91425" anchor="ctr"/>
                </a:tc>
                <a:tc hMerge="1">
                  <a:txBody>
                    <a:bodyPr/>
                    <a:lstStyle/>
                    <a:p>
                      <a:endParaRPr lang="en-US"/>
                    </a:p>
                  </a:txBody>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b="1">
                          <a:latin typeface="Calibri"/>
                          <a:ea typeface="Calibri"/>
                          <a:cs typeface="Calibri"/>
                          <a:sym typeface="Calibri"/>
                        </a:rPr>
                        <a:t>Ease of use</a:t>
                      </a:r>
                      <a:endParaRPr b="1">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a:latin typeface="Calibri"/>
                          <a:ea typeface="Calibri"/>
                          <a:cs typeface="Calibri"/>
                          <a:sym typeface="Calibri"/>
                        </a:rPr>
                        <a:t>Has a user-friendly and consistent API which makes it easy to use</a:t>
                      </a:r>
                      <a:endParaRPr>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a:latin typeface="Calibri"/>
                          <a:ea typeface="Calibri"/>
                          <a:cs typeface="Calibri"/>
                          <a:sym typeface="Calibri"/>
                        </a:rPr>
                        <a:t>Can be a bit harder to use as it has more configuration options and hyperparameters to tune</a:t>
                      </a:r>
                      <a:endParaRPr>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03"/>
                  </a:ext>
                </a:extLst>
              </a:tr>
              <a:tr h="626000">
                <a:tc>
                  <a:txBody>
                    <a:bodyPr/>
                    <a:lstStyle/>
                    <a:p>
                      <a:pPr marL="0" lvl="0" indent="0" algn="ctr" rtl="0">
                        <a:spcBef>
                          <a:spcPts val="0"/>
                        </a:spcBef>
                        <a:spcAft>
                          <a:spcPts val="0"/>
                        </a:spcAft>
                        <a:buNone/>
                      </a:pPr>
                      <a:r>
                        <a:rPr lang="en" b="1">
                          <a:latin typeface="Calibri"/>
                          <a:ea typeface="Calibri"/>
                          <a:cs typeface="Calibri"/>
                          <a:sym typeface="Calibri"/>
                        </a:rPr>
                        <a:t>Computational efficiency</a:t>
                      </a:r>
                      <a:endParaRPr b="1">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a:latin typeface="Calibri"/>
                          <a:ea typeface="Calibri"/>
                          <a:cs typeface="Calibri"/>
                          <a:sym typeface="Calibri"/>
                        </a:rPr>
                        <a:t>Efficient enough, but may not perform as well as XGBoost on very large datasets</a:t>
                      </a:r>
                      <a:endParaRPr>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a:latin typeface="Calibri"/>
                          <a:ea typeface="Calibri"/>
                          <a:cs typeface="Calibri"/>
                          <a:sym typeface="Calibri"/>
                        </a:rPr>
                        <a:t>Has a high computational efficiency, especially when dealing with large datasets</a:t>
                      </a:r>
                      <a:endParaRPr>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b="1">
                          <a:latin typeface="Calibri"/>
                          <a:ea typeface="Calibri"/>
                          <a:cs typeface="Calibri"/>
                          <a:sym typeface="Calibri"/>
                        </a:rPr>
                        <a:t>Availability of relevant examples</a:t>
                      </a:r>
                      <a:endParaRPr b="1">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a:latin typeface="Calibri"/>
                          <a:ea typeface="Calibri"/>
                          <a:cs typeface="Calibri"/>
                          <a:sym typeface="Calibri"/>
                        </a:rPr>
                        <a:t>Has a large and well-documented set of examples and tutorials </a:t>
                      </a:r>
                      <a:endParaRPr>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a:latin typeface="Calibri"/>
                          <a:ea typeface="Calibri"/>
                          <a:cs typeface="Calibri"/>
                          <a:sym typeface="Calibri"/>
                        </a:rPr>
                        <a:t> Less commonly used in some industries and domains</a:t>
                      </a:r>
                      <a:endParaRPr>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E3D3"/>
        </a:solidFill>
        <a:effectLst/>
      </p:bgPr>
    </p:bg>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91440" y="91440"/>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20">
                <a:latin typeface="Calibri"/>
                <a:ea typeface="Calibri"/>
                <a:cs typeface="Calibri"/>
                <a:sym typeface="Calibri"/>
              </a:rPr>
              <a:t>Package Comparison: ‘Google Maps’ vs ‘Folium’</a:t>
            </a:r>
            <a:endParaRPr sz="2420">
              <a:latin typeface="Calibri"/>
              <a:ea typeface="Calibri"/>
              <a:cs typeface="Calibri"/>
              <a:sym typeface="Calibri"/>
            </a:endParaRPr>
          </a:p>
        </p:txBody>
      </p:sp>
      <p:graphicFrame>
        <p:nvGraphicFramePr>
          <p:cNvPr id="110" name="Google Shape;110;p21"/>
          <p:cNvGraphicFramePr/>
          <p:nvPr/>
        </p:nvGraphicFramePr>
        <p:xfrm>
          <a:off x="552825" y="794625"/>
          <a:ext cx="8038350" cy="4313960"/>
        </p:xfrm>
        <a:graphic>
          <a:graphicData uri="http://schemas.openxmlformats.org/drawingml/2006/table">
            <a:tbl>
              <a:tblPr>
                <a:noFill/>
                <a:tableStyleId>{1867E236-0A27-4FAD-A6EA-2B53539FA4BC}</a:tableStyleId>
              </a:tblPr>
              <a:tblGrid>
                <a:gridCol w="2248100">
                  <a:extLst>
                    <a:ext uri="{9D8B030D-6E8A-4147-A177-3AD203B41FA5}">
                      <a16:colId xmlns:a16="http://schemas.microsoft.com/office/drawing/2014/main" val="20000"/>
                    </a:ext>
                  </a:extLst>
                </a:gridCol>
                <a:gridCol w="3041300">
                  <a:extLst>
                    <a:ext uri="{9D8B030D-6E8A-4147-A177-3AD203B41FA5}">
                      <a16:colId xmlns:a16="http://schemas.microsoft.com/office/drawing/2014/main" val="20001"/>
                    </a:ext>
                  </a:extLst>
                </a:gridCol>
                <a:gridCol w="27489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sz="1300" b="1">
                          <a:latin typeface="Calibri"/>
                          <a:ea typeface="Calibri"/>
                          <a:cs typeface="Calibri"/>
                          <a:sym typeface="Calibri"/>
                        </a:rPr>
                        <a:t>Parameters</a:t>
                      </a:r>
                      <a:endParaRPr sz="1300" b="1">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sz="1300" b="1">
                          <a:latin typeface="Calibri"/>
                          <a:ea typeface="Calibri"/>
                          <a:cs typeface="Calibri"/>
                          <a:sym typeface="Calibri"/>
                        </a:rPr>
                        <a:t>Google Maps (connects to api)</a:t>
                      </a:r>
                      <a:endParaRPr sz="1300" b="1">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sz="1300" b="1">
                          <a:latin typeface="Calibri"/>
                          <a:ea typeface="Calibri"/>
                          <a:cs typeface="Calibri"/>
                          <a:sym typeface="Calibri"/>
                        </a:rPr>
                        <a:t>Folium</a:t>
                      </a:r>
                      <a:endParaRPr sz="1300" b="1">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300" b="1">
                          <a:latin typeface="Calibri"/>
                          <a:ea typeface="Calibri"/>
                          <a:cs typeface="Calibri"/>
                          <a:sym typeface="Calibri"/>
                        </a:rPr>
                        <a:t>Addressing requirements</a:t>
                      </a:r>
                      <a:endParaRPr sz="1300" b="1">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sz="1300">
                          <a:latin typeface="Calibri"/>
                          <a:ea typeface="Calibri"/>
                          <a:cs typeface="Calibri"/>
                          <a:sym typeface="Calibri"/>
                        </a:rPr>
                        <a:t>Can be used to create static/interactive maps, provide directions, and verify if locations still exist.</a:t>
                      </a:r>
                      <a:endParaRPr sz="1300">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sz="1300">
                          <a:latin typeface="Calibri"/>
                          <a:ea typeface="Calibri"/>
                          <a:cs typeface="Calibri"/>
                          <a:sym typeface="Calibri"/>
                        </a:rPr>
                        <a:t>Can be used to generate interactive maps, show tooltips, display markers, circles, polygons, etc. </a:t>
                      </a:r>
                      <a:endParaRPr sz="1300">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01"/>
                  </a:ext>
                </a:extLst>
              </a:tr>
              <a:tr h="741825">
                <a:tc>
                  <a:txBody>
                    <a:bodyPr/>
                    <a:lstStyle/>
                    <a:p>
                      <a:pPr marL="0" lvl="0" indent="0" algn="ctr" rtl="0">
                        <a:spcBef>
                          <a:spcPts val="0"/>
                        </a:spcBef>
                        <a:spcAft>
                          <a:spcPts val="0"/>
                        </a:spcAft>
                        <a:buNone/>
                      </a:pPr>
                      <a:r>
                        <a:rPr lang="en" sz="1300" b="1">
                          <a:latin typeface="Calibri"/>
                          <a:ea typeface="Calibri"/>
                          <a:cs typeface="Calibri"/>
                          <a:sym typeface="Calibri"/>
                        </a:rPr>
                        <a:t>Compatibility within project</a:t>
                      </a:r>
                      <a:endParaRPr sz="1300" b="1">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sz="1300">
                          <a:latin typeface="Calibri"/>
                          <a:ea typeface="Calibri"/>
                          <a:cs typeface="Calibri"/>
                          <a:sym typeface="Calibri"/>
                        </a:rPr>
                        <a:t>Can give directions from point A to B in coordinates, which can be overlaid on a map.</a:t>
                      </a:r>
                      <a:endParaRPr sz="1200">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sz="1300">
                          <a:latin typeface="Calibri"/>
                          <a:ea typeface="Calibri"/>
                          <a:cs typeface="Calibri"/>
                          <a:sym typeface="Calibri"/>
                        </a:rPr>
                        <a:t>Generated HTML files allow users to see where restaurants are located relative to themselves.</a:t>
                      </a:r>
                      <a:endParaRPr sz="1300">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300" b="1">
                          <a:latin typeface="Calibri"/>
                          <a:ea typeface="Calibri"/>
                          <a:cs typeface="Calibri"/>
                          <a:sym typeface="Calibri"/>
                        </a:rPr>
                        <a:t>Ease of use</a:t>
                      </a:r>
                      <a:endParaRPr sz="1300" b="1">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sz="1300">
                          <a:latin typeface="Calibri"/>
                          <a:ea typeface="Calibri"/>
                          <a:cs typeface="Calibri"/>
                          <a:sym typeface="Calibri"/>
                        </a:rPr>
                        <a:t>Requires api key on limited free trial. Have to use third party library due to no official support. API much more complicated.</a:t>
                      </a:r>
                      <a:endParaRPr sz="1300">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sz="1300">
                          <a:latin typeface="Calibri"/>
                          <a:ea typeface="Calibri"/>
                          <a:cs typeface="Calibri"/>
                          <a:sym typeface="Calibri"/>
                        </a:rPr>
                        <a:t>Extremely simple</a:t>
                      </a:r>
                      <a:endParaRPr sz="1300">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03"/>
                  </a:ext>
                </a:extLst>
              </a:tr>
              <a:tr h="626000">
                <a:tc>
                  <a:txBody>
                    <a:bodyPr/>
                    <a:lstStyle/>
                    <a:p>
                      <a:pPr marL="0" lvl="0" indent="0" algn="ctr" rtl="0">
                        <a:spcBef>
                          <a:spcPts val="0"/>
                        </a:spcBef>
                        <a:spcAft>
                          <a:spcPts val="0"/>
                        </a:spcAft>
                        <a:buNone/>
                      </a:pPr>
                      <a:r>
                        <a:rPr lang="en" sz="1300" b="1">
                          <a:latin typeface="Calibri"/>
                          <a:ea typeface="Calibri"/>
                          <a:cs typeface="Calibri"/>
                          <a:sym typeface="Calibri"/>
                        </a:rPr>
                        <a:t>Computational efficiency</a:t>
                      </a:r>
                      <a:endParaRPr sz="1300" b="1">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sz="1300">
                          <a:latin typeface="Calibri"/>
                          <a:ea typeface="Calibri"/>
                          <a:cs typeface="Calibri"/>
                          <a:sym typeface="Calibri"/>
                        </a:rPr>
                        <a:t>Partly depends on internet speed. </a:t>
                      </a:r>
                      <a:endParaRPr sz="1300">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sz="1300">
                          <a:latin typeface="Calibri"/>
                          <a:ea typeface="Calibri"/>
                          <a:cs typeface="Calibri"/>
                          <a:sym typeface="Calibri"/>
                        </a:rPr>
                        <a:t>Millions of overlaid polygons will have performance issues. </a:t>
                      </a:r>
                      <a:endParaRPr sz="1300">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sz="1300" b="1">
                          <a:latin typeface="Calibri"/>
                          <a:ea typeface="Calibri"/>
                          <a:cs typeface="Calibri"/>
                          <a:sym typeface="Calibri"/>
                        </a:rPr>
                        <a:t>Availability of relevant examples</a:t>
                      </a:r>
                      <a:endParaRPr sz="1300" b="1">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sz="1300">
                          <a:latin typeface="Calibri"/>
                          <a:ea typeface="Calibri"/>
                          <a:cs typeface="Calibri"/>
                          <a:sym typeface="Calibri"/>
                        </a:rPr>
                        <a:t>Has an extremely large general user base. However many examples are ipython specific. </a:t>
                      </a:r>
                      <a:endParaRPr sz="1300">
                        <a:latin typeface="Calibri"/>
                        <a:ea typeface="Calibri"/>
                        <a:cs typeface="Calibri"/>
                        <a:sym typeface="Calibri"/>
                      </a:endParaRPr>
                    </a:p>
                  </a:txBody>
                  <a:tcPr marL="91425" marR="91425" marT="91425" marB="91425" anchor="ctr"/>
                </a:tc>
                <a:tc>
                  <a:txBody>
                    <a:bodyPr/>
                    <a:lstStyle/>
                    <a:p>
                      <a:pPr marL="0" lvl="0" indent="0" algn="ctr" rtl="0">
                        <a:spcBef>
                          <a:spcPts val="0"/>
                        </a:spcBef>
                        <a:spcAft>
                          <a:spcPts val="0"/>
                        </a:spcAft>
                        <a:buNone/>
                      </a:pPr>
                      <a:r>
                        <a:rPr lang="en" sz="1300">
                          <a:latin typeface="Calibri"/>
                          <a:ea typeface="Calibri"/>
                          <a:cs typeface="Calibri"/>
                          <a:sym typeface="Calibri"/>
                        </a:rPr>
                        <a:t>Has a solid community with decent documentation.</a:t>
                      </a:r>
                      <a:endParaRPr sz="1300">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4B2E83"/>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1274</Words>
  <Application>Microsoft Office PowerPoint</Application>
  <PresentationFormat>On-screen Show (16:9)</PresentationFormat>
  <Paragraphs>146</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Simple Light</vt:lpstr>
      <vt:lpstr>FRAME - Food Recommendations for All Methodical Eaters</vt:lpstr>
      <vt:lpstr>Background &amp; Use Case</vt:lpstr>
      <vt:lpstr>Wireframe</vt:lpstr>
      <vt:lpstr>Python Package Choices</vt:lpstr>
      <vt:lpstr>Python Package Choices (Continued)</vt:lpstr>
      <vt:lpstr>Package Comparison: Streamlit vs Flask</vt:lpstr>
      <vt:lpstr>Package Comparison: Pandas vs Dask</vt:lpstr>
      <vt:lpstr>Package Comparison: Scikit-learn vs XGBoost</vt:lpstr>
      <vt:lpstr>Package Comparison: ‘Google Maps’ vs ‘Folium’</vt:lpstr>
      <vt:lpstr>Package Choices</vt:lpstr>
      <vt:lpstr>Drawbacks and Concerns</vt:lpstr>
      <vt:lpstr>Demonstration: Google Maps and Folium</vt:lpstr>
      <vt:lpstr>Parsing start/end destination coordinates, as well as trip coordinates (Lat, Lon) </vt:lpstr>
      <vt:lpstr>Parsing start/end destination coordinates, as well as trip coordinates (Lat, Lon) Continued </vt:lpstr>
      <vt:lpstr>Adding markers/polylines on the folium map at the specified coordinates</vt:lpstr>
      <vt:lpstr>Pandas Demo</vt:lpstr>
      <vt:lpstr>Scikit-learn Demo:</vt:lpstr>
      <vt:lpstr>Streamlit Demonstration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FRAME - Food Recommendations for All Methodical Eaters</dc:title>
  <cp:lastModifiedBy>Raman Swaminathan</cp:lastModifiedBy>
  <cp:revision>1</cp:revision>
  <dcterms:modified xsi:type="dcterms:W3CDTF">2023-02-21T23:50:55Z</dcterms:modified>
</cp:coreProperties>
</file>