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1" r:id="rId5"/>
    <p:sldId id="265" r:id="rId6"/>
    <p:sldId id="259" r:id="rId7"/>
    <p:sldId id="266" r:id="rId8"/>
    <p:sldId id="262" r:id="rId9"/>
    <p:sldId id="264" r:id="rId10"/>
    <p:sldId id="263"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04" autoAdjust="0"/>
    <p:restoredTop sz="94660"/>
  </p:normalViewPr>
  <p:slideViewPr>
    <p:cSldViewPr snapToGrid="0">
      <p:cViewPr varScale="1">
        <p:scale>
          <a:sx n="118" d="100"/>
          <a:sy n="118" d="100"/>
        </p:scale>
        <p:origin x="730"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E79A3-9D77-4D5D-A706-F253C4D3C14F}" type="datetimeFigureOut">
              <a:rPr lang="en-US" smtClean="0"/>
              <a:t>5/16/2023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2411F7-F682-418A-895D-34BE3A682FD7}" type="slidenum">
              <a:rPr lang="en-US" smtClean="0"/>
              <a:t>‹#›</a:t>
            </a:fld>
            <a:endParaRPr lang="en-US"/>
          </a:p>
        </p:txBody>
      </p:sp>
    </p:spTree>
    <p:extLst>
      <p:ext uri="{BB962C8B-B14F-4D97-AF65-F5344CB8AC3E}">
        <p14:creationId xmlns:p14="http://schemas.microsoft.com/office/powerpoint/2010/main" val="3971661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2411F7-F682-418A-895D-34BE3A682FD7}" type="slidenum">
              <a:rPr lang="en-US" smtClean="0"/>
              <a:t>10</a:t>
            </a:fld>
            <a:endParaRPr lang="en-US"/>
          </a:p>
        </p:txBody>
      </p:sp>
    </p:spTree>
    <p:extLst>
      <p:ext uri="{BB962C8B-B14F-4D97-AF65-F5344CB8AC3E}">
        <p14:creationId xmlns:p14="http://schemas.microsoft.com/office/powerpoint/2010/main" val="3748758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2411F7-F682-418A-895D-34BE3A682FD7}" type="slidenum">
              <a:rPr lang="en-US" smtClean="0"/>
              <a:t>11</a:t>
            </a:fld>
            <a:endParaRPr lang="en-US"/>
          </a:p>
        </p:txBody>
      </p:sp>
    </p:spTree>
    <p:extLst>
      <p:ext uri="{BB962C8B-B14F-4D97-AF65-F5344CB8AC3E}">
        <p14:creationId xmlns:p14="http://schemas.microsoft.com/office/powerpoint/2010/main" val="969921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80B09-AA34-8387-F0E8-BF77E2104F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1AFD59-FDBE-81D9-CDB3-960D7186CA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A29D77-F062-3BFB-B69D-0A729B1DE796}"/>
              </a:ext>
            </a:extLst>
          </p:cNvPr>
          <p:cNvSpPr>
            <a:spLocks noGrp="1"/>
          </p:cNvSpPr>
          <p:nvPr>
            <p:ph type="dt" sz="half" idx="10"/>
          </p:nvPr>
        </p:nvSpPr>
        <p:spPr/>
        <p:txBody>
          <a:bodyPr/>
          <a:lstStyle/>
          <a:p>
            <a:fld id="{292843C7-5A26-49C8-B44B-01975B76B157}" type="datetimeFigureOut">
              <a:rPr lang="en-US" smtClean="0"/>
              <a:t>5/16/2023</a:t>
            </a:fld>
            <a:endParaRPr lang="en-US"/>
          </a:p>
        </p:txBody>
      </p:sp>
      <p:sp>
        <p:nvSpPr>
          <p:cNvPr id="5" name="Footer Placeholder 4">
            <a:extLst>
              <a:ext uri="{FF2B5EF4-FFF2-40B4-BE49-F238E27FC236}">
                <a16:creationId xmlns:a16="http://schemas.microsoft.com/office/drawing/2014/main" id="{CECAEFDF-933C-3CF2-980D-C8E8B9719E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1B4BD5-6FDD-708E-B8FA-C09DED0E68B8}"/>
              </a:ext>
            </a:extLst>
          </p:cNvPr>
          <p:cNvSpPr>
            <a:spLocks noGrp="1"/>
          </p:cNvSpPr>
          <p:nvPr>
            <p:ph type="sldNum" sz="quarter" idx="12"/>
          </p:nvPr>
        </p:nvSpPr>
        <p:spPr/>
        <p:txBody>
          <a:bodyPr/>
          <a:lstStyle/>
          <a:p>
            <a:fld id="{3796520E-E09B-4A68-AF3B-CCBD45E856C4}" type="slidenum">
              <a:rPr lang="en-US" smtClean="0"/>
              <a:t>‹#›</a:t>
            </a:fld>
            <a:endParaRPr lang="en-US"/>
          </a:p>
        </p:txBody>
      </p:sp>
    </p:spTree>
    <p:extLst>
      <p:ext uri="{BB962C8B-B14F-4D97-AF65-F5344CB8AC3E}">
        <p14:creationId xmlns:p14="http://schemas.microsoft.com/office/powerpoint/2010/main" val="1925482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32A6C-2E17-EEFF-EC0D-00AE878C35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A9B4F4-AC0F-D660-DB05-DA8CFFC192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877436-97C1-8D0B-6748-13D3C5B665BB}"/>
              </a:ext>
            </a:extLst>
          </p:cNvPr>
          <p:cNvSpPr>
            <a:spLocks noGrp="1"/>
          </p:cNvSpPr>
          <p:nvPr>
            <p:ph type="dt" sz="half" idx="10"/>
          </p:nvPr>
        </p:nvSpPr>
        <p:spPr/>
        <p:txBody>
          <a:bodyPr/>
          <a:lstStyle/>
          <a:p>
            <a:fld id="{292843C7-5A26-49C8-B44B-01975B76B157}" type="datetimeFigureOut">
              <a:rPr lang="en-US" smtClean="0"/>
              <a:t>5/16/2023</a:t>
            </a:fld>
            <a:endParaRPr lang="en-US"/>
          </a:p>
        </p:txBody>
      </p:sp>
      <p:sp>
        <p:nvSpPr>
          <p:cNvPr id="5" name="Footer Placeholder 4">
            <a:extLst>
              <a:ext uri="{FF2B5EF4-FFF2-40B4-BE49-F238E27FC236}">
                <a16:creationId xmlns:a16="http://schemas.microsoft.com/office/drawing/2014/main" id="{9E7E8376-62E4-7C41-4629-E85750ED8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CBE80-EBB8-A738-B8FB-DF43E6038C78}"/>
              </a:ext>
            </a:extLst>
          </p:cNvPr>
          <p:cNvSpPr>
            <a:spLocks noGrp="1"/>
          </p:cNvSpPr>
          <p:nvPr>
            <p:ph type="sldNum" sz="quarter" idx="12"/>
          </p:nvPr>
        </p:nvSpPr>
        <p:spPr/>
        <p:txBody>
          <a:bodyPr/>
          <a:lstStyle/>
          <a:p>
            <a:fld id="{3796520E-E09B-4A68-AF3B-CCBD45E856C4}" type="slidenum">
              <a:rPr lang="en-US" smtClean="0"/>
              <a:t>‹#›</a:t>
            </a:fld>
            <a:endParaRPr lang="en-US"/>
          </a:p>
        </p:txBody>
      </p:sp>
    </p:spTree>
    <p:extLst>
      <p:ext uri="{BB962C8B-B14F-4D97-AF65-F5344CB8AC3E}">
        <p14:creationId xmlns:p14="http://schemas.microsoft.com/office/powerpoint/2010/main" val="2123867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76BD9A-57E4-9E77-8017-4EE2EBEFA0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F42A89-B3AB-7582-B213-12D8A95548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647B4E-BC0C-6E61-E2E0-DE4784E778DF}"/>
              </a:ext>
            </a:extLst>
          </p:cNvPr>
          <p:cNvSpPr>
            <a:spLocks noGrp="1"/>
          </p:cNvSpPr>
          <p:nvPr>
            <p:ph type="dt" sz="half" idx="10"/>
          </p:nvPr>
        </p:nvSpPr>
        <p:spPr/>
        <p:txBody>
          <a:bodyPr/>
          <a:lstStyle/>
          <a:p>
            <a:fld id="{292843C7-5A26-49C8-B44B-01975B76B157}" type="datetimeFigureOut">
              <a:rPr lang="en-US" smtClean="0"/>
              <a:t>5/16/2023</a:t>
            </a:fld>
            <a:endParaRPr lang="en-US"/>
          </a:p>
        </p:txBody>
      </p:sp>
      <p:sp>
        <p:nvSpPr>
          <p:cNvPr id="5" name="Footer Placeholder 4">
            <a:extLst>
              <a:ext uri="{FF2B5EF4-FFF2-40B4-BE49-F238E27FC236}">
                <a16:creationId xmlns:a16="http://schemas.microsoft.com/office/drawing/2014/main" id="{394DE8F4-3A1E-FC68-D17E-86EB0A3C37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518B87-5E95-7B88-7B14-4EB042464D38}"/>
              </a:ext>
            </a:extLst>
          </p:cNvPr>
          <p:cNvSpPr>
            <a:spLocks noGrp="1"/>
          </p:cNvSpPr>
          <p:nvPr>
            <p:ph type="sldNum" sz="quarter" idx="12"/>
          </p:nvPr>
        </p:nvSpPr>
        <p:spPr/>
        <p:txBody>
          <a:bodyPr/>
          <a:lstStyle/>
          <a:p>
            <a:fld id="{3796520E-E09B-4A68-AF3B-CCBD45E856C4}" type="slidenum">
              <a:rPr lang="en-US" smtClean="0"/>
              <a:t>‹#›</a:t>
            </a:fld>
            <a:endParaRPr lang="en-US"/>
          </a:p>
        </p:txBody>
      </p:sp>
    </p:spTree>
    <p:extLst>
      <p:ext uri="{BB962C8B-B14F-4D97-AF65-F5344CB8AC3E}">
        <p14:creationId xmlns:p14="http://schemas.microsoft.com/office/powerpoint/2010/main" val="688592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3CD54-AFF2-7865-FD03-CD584F9283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5502D-971E-5631-4298-88CCE60666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2EEFD3-B9B6-AF74-4638-A7A6594CAD2F}"/>
              </a:ext>
            </a:extLst>
          </p:cNvPr>
          <p:cNvSpPr>
            <a:spLocks noGrp="1"/>
          </p:cNvSpPr>
          <p:nvPr>
            <p:ph type="dt" sz="half" idx="10"/>
          </p:nvPr>
        </p:nvSpPr>
        <p:spPr/>
        <p:txBody>
          <a:bodyPr/>
          <a:lstStyle/>
          <a:p>
            <a:fld id="{292843C7-5A26-49C8-B44B-01975B76B157}" type="datetimeFigureOut">
              <a:rPr lang="en-US" smtClean="0"/>
              <a:t>5/16/2023</a:t>
            </a:fld>
            <a:endParaRPr lang="en-US"/>
          </a:p>
        </p:txBody>
      </p:sp>
      <p:sp>
        <p:nvSpPr>
          <p:cNvPr id="5" name="Footer Placeholder 4">
            <a:extLst>
              <a:ext uri="{FF2B5EF4-FFF2-40B4-BE49-F238E27FC236}">
                <a16:creationId xmlns:a16="http://schemas.microsoft.com/office/drawing/2014/main" id="{85577628-6938-B23C-6FB7-81BF4B8D36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8F341F-B1C9-55D6-C2D0-2E17066AC5CD}"/>
              </a:ext>
            </a:extLst>
          </p:cNvPr>
          <p:cNvSpPr>
            <a:spLocks noGrp="1"/>
          </p:cNvSpPr>
          <p:nvPr>
            <p:ph type="sldNum" sz="quarter" idx="12"/>
          </p:nvPr>
        </p:nvSpPr>
        <p:spPr/>
        <p:txBody>
          <a:bodyPr/>
          <a:lstStyle/>
          <a:p>
            <a:fld id="{3796520E-E09B-4A68-AF3B-CCBD45E856C4}" type="slidenum">
              <a:rPr lang="en-US" smtClean="0"/>
              <a:t>‹#›</a:t>
            </a:fld>
            <a:endParaRPr lang="en-US"/>
          </a:p>
        </p:txBody>
      </p:sp>
    </p:spTree>
    <p:extLst>
      <p:ext uri="{BB962C8B-B14F-4D97-AF65-F5344CB8AC3E}">
        <p14:creationId xmlns:p14="http://schemas.microsoft.com/office/powerpoint/2010/main" val="639734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75700-4C90-2FBD-874E-38C8550245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59F620-9661-83BE-1939-1F980C049A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C6ED28-9404-C82D-615A-F690E4CBAC22}"/>
              </a:ext>
            </a:extLst>
          </p:cNvPr>
          <p:cNvSpPr>
            <a:spLocks noGrp="1"/>
          </p:cNvSpPr>
          <p:nvPr>
            <p:ph type="dt" sz="half" idx="10"/>
          </p:nvPr>
        </p:nvSpPr>
        <p:spPr/>
        <p:txBody>
          <a:bodyPr/>
          <a:lstStyle/>
          <a:p>
            <a:fld id="{292843C7-5A26-49C8-B44B-01975B76B157}" type="datetimeFigureOut">
              <a:rPr lang="en-US" smtClean="0"/>
              <a:t>5/16/2023</a:t>
            </a:fld>
            <a:endParaRPr lang="en-US"/>
          </a:p>
        </p:txBody>
      </p:sp>
      <p:sp>
        <p:nvSpPr>
          <p:cNvPr id="5" name="Footer Placeholder 4">
            <a:extLst>
              <a:ext uri="{FF2B5EF4-FFF2-40B4-BE49-F238E27FC236}">
                <a16:creationId xmlns:a16="http://schemas.microsoft.com/office/drawing/2014/main" id="{856852B1-0FA8-243B-6186-8E1D0AD2F6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AA29A1-224C-790F-2AC2-70888AC05105}"/>
              </a:ext>
            </a:extLst>
          </p:cNvPr>
          <p:cNvSpPr>
            <a:spLocks noGrp="1"/>
          </p:cNvSpPr>
          <p:nvPr>
            <p:ph type="sldNum" sz="quarter" idx="12"/>
          </p:nvPr>
        </p:nvSpPr>
        <p:spPr/>
        <p:txBody>
          <a:bodyPr/>
          <a:lstStyle/>
          <a:p>
            <a:fld id="{3796520E-E09B-4A68-AF3B-CCBD45E856C4}" type="slidenum">
              <a:rPr lang="en-US" smtClean="0"/>
              <a:t>‹#›</a:t>
            </a:fld>
            <a:endParaRPr lang="en-US"/>
          </a:p>
        </p:txBody>
      </p:sp>
    </p:spTree>
    <p:extLst>
      <p:ext uri="{BB962C8B-B14F-4D97-AF65-F5344CB8AC3E}">
        <p14:creationId xmlns:p14="http://schemas.microsoft.com/office/powerpoint/2010/main" val="815080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E1D45-2893-D4B6-DC93-497DCAC68F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44ED91-16CC-0BB8-F334-73E23B923B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FD5C0B-95BF-C298-A933-655B4EE05D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349353-9152-740D-0E8D-BD9E4C2F52BB}"/>
              </a:ext>
            </a:extLst>
          </p:cNvPr>
          <p:cNvSpPr>
            <a:spLocks noGrp="1"/>
          </p:cNvSpPr>
          <p:nvPr>
            <p:ph type="dt" sz="half" idx="10"/>
          </p:nvPr>
        </p:nvSpPr>
        <p:spPr/>
        <p:txBody>
          <a:bodyPr/>
          <a:lstStyle/>
          <a:p>
            <a:fld id="{292843C7-5A26-49C8-B44B-01975B76B157}" type="datetimeFigureOut">
              <a:rPr lang="en-US" smtClean="0"/>
              <a:t>5/16/2023</a:t>
            </a:fld>
            <a:endParaRPr lang="en-US"/>
          </a:p>
        </p:txBody>
      </p:sp>
      <p:sp>
        <p:nvSpPr>
          <p:cNvPr id="6" name="Footer Placeholder 5">
            <a:extLst>
              <a:ext uri="{FF2B5EF4-FFF2-40B4-BE49-F238E27FC236}">
                <a16:creationId xmlns:a16="http://schemas.microsoft.com/office/drawing/2014/main" id="{936E6E3C-8B24-F205-E4FD-8E12F7AB57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995311-AF19-5D2A-B0BD-9687867E9A06}"/>
              </a:ext>
            </a:extLst>
          </p:cNvPr>
          <p:cNvSpPr>
            <a:spLocks noGrp="1"/>
          </p:cNvSpPr>
          <p:nvPr>
            <p:ph type="sldNum" sz="quarter" idx="12"/>
          </p:nvPr>
        </p:nvSpPr>
        <p:spPr/>
        <p:txBody>
          <a:bodyPr/>
          <a:lstStyle/>
          <a:p>
            <a:fld id="{3796520E-E09B-4A68-AF3B-CCBD45E856C4}" type="slidenum">
              <a:rPr lang="en-US" smtClean="0"/>
              <a:t>‹#›</a:t>
            </a:fld>
            <a:endParaRPr lang="en-US"/>
          </a:p>
        </p:txBody>
      </p:sp>
    </p:spTree>
    <p:extLst>
      <p:ext uri="{BB962C8B-B14F-4D97-AF65-F5344CB8AC3E}">
        <p14:creationId xmlns:p14="http://schemas.microsoft.com/office/powerpoint/2010/main" val="209890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9E8C6-314B-EC98-6242-0429E77AB4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DD86B4-DD92-8AF7-94A3-A6EDFA3008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F4D67A-1875-E459-7CD2-9F0D236345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B9A7E8-1A01-2E04-7F67-38F90E0A17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5C8FEA-5CEA-9316-D44A-4218171C18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339DC7-27F7-4B79-2677-8D07202C04B5}"/>
              </a:ext>
            </a:extLst>
          </p:cNvPr>
          <p:cNvSpPr>
            <a:spLocks noGrp="1"/>
          </p:cNvSpPr>
          <p:nvPr>
            <p:ph type="dt" sz="half" idx="10"/>
          </p:nvPr>
        </p:nvSpPr>
        <p:spPr/>
        <p:txBody>
          <a:bodyPr/>
          <a:lstStyle/>
          <a:p>
            <a:fld id="{292843C7-5A26-49C8-B44B-01975B76B157}" type="datetimeFigureOut">
              <a:rPr lang="en-US" smtClean="0"/>
              <a:t>5/16/2023</a:t>
            </a:fld>
            <a:endParaRPr lang="en-US"/>
          </a:p>
        </p:txBody>
      </p:sp>
      <p:sp>
        <p:nvSpPr>
          <p:cNvPr id="8" name="Footer Placeholder 7">
            <a:extLst>
              <a:ext uri="{FF2B5EF4-FFF2-40B4-BE49-F238E27FC236}">
                <a16:creationId xmlns:a16="http://schemas.microsoft.com/office/drawing/2014/main" id="{D01C528B-93BC-3497-45C2-CAA42A2B9B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BCC644-3BE8-EF01-75BC-EC5BEF7B99DC}"/>
              </a:ext>
            </a:extLst>
          </p:cNvPr>
          <p:cNvSpPr>
            <a:spLocks noGrp="1"/>
          </p:cNvSpPr>
          <p:nvPr>
            <p:ph type="sldNum" sz="quarter" idx="12"/>
          </p:nvPr>
        </p:nvSpPr>
        <p:spPr/>
        <p:txBody>
          <a:bodyPr/>
          <a:lstStyle/>
          <a:p>
            <a:fld id="{3796520E-E09B-4A68-AF3B-CCBD45E856C4}" type="slidenum">
              <a:rPr lang="en-US" smtClean="0"/>
              <a:t>‹#›</a:t>
            </a:fld>
            <a:endParaRPr lang="en-US"/>
          </a:p>
        </p:txBody>
      </p:sp>
    </p:spTree>
    <p:extLst>
      <p:ext uri="{BB962C8B-B14F-4D97-AF65-F5344CB8AC3E}">
        <p14:creationId xmlns:p14="http://schemas.microsoft.com/office/powerpoint/2010/main" val="100834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B1BC4-F1D9-AE11-C14B-E2A5340E7A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98264B-7E3B-1FA1-6F52-E5C79B52A74B}"/>
              </a:ext>
            </a:extLst>
          </p:cNvPr>
          <p:cNvSpPr>
            <a:spLocks noGrp="1"/>
          </p:cNvSpPr>
          <p:nvPr>
            <p:ph type="dt" sz="half" idx="10"/>
          </p:nvPr>
        </p:nvSpPr>
        <p:spPr/>
        <p:txBody>
          <a:bodyPr/>
          <a:lstStyle/>
          <a:p>
            <a:fld id="{292843C7-5A26-49C8-B44B-01975B76B157}" type="datetimeFigureOut">
              <a:rPr lang="en-US" smtClean="0"/>
              <a:t>5/16/2023</a:t>
            </a:fld>
            <a:endParaRPr lang="en-US"/>
          </a:p>
        </p:txBody>
      </p:sp>
      <p:sp>
        <p:nvSpPr>
          <p:cNvPr id="4" name="Footer Placeholder 3">
            <a:extLst>
              <a:ext uri="{FF2B5EF4-FFF2-40B4-BE49-F238E27FC236}">
                <a16:creationId xmlns:a16="http://schemas.microsoft.com/office/drawing/2014/main" id="{593E58BD-72A1-2E55-DEEE-EEDDDDCFBC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B33895-68B6-1729-9317-3A8D56016EF4}"/>
              </a:ext>
            </a:extLst>
          </p:cNvPr>
          <p:cNvSpPr>
            <a:spLocks noGrp="1"/>
          </p:cNvSpPr>
          <p:nvPr>
            <p:ph type="sldNum" sz="quarter" idx="12"/>
          </p:nvPr>
        </p:nvSpPr>
        <p:spPr/>
        <p:txBody>
          <a:bodyPr/>
          <a:lstStyle/>
          <a:p>
            <a:fld id="{3796520E-E09B-4A68-AF3B-CCBD45E856C4}" type="slidenum">
              <a:rPr lang="en-US" smtClean="0"/>
              <a:t>‹#›</a:t>
            </a:fld>
            <a:endParaRPr lang="en-US"/>
          </a:p>
        </p:txBody>
      </p:sp>
    </p:spTree>
    <p:extLst>
      <p:ext uri="{BB962C8B-B14F-4D97-AF65-F5344CB8AC3E}">
        <p14:creationId xmlns:p14="http://schemas.microsoft.com/office/powerpoint/2010/main" val="3102124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CB2275-2306-0338-D212-7C9D4DE76BC3}"/>
              </a:ext>
            </a:extLst>
          </p:cNvPr>
          <p:cNvSpPr>
            <a:spLocks noGrp="1"/>
          </p:cNvSpPr>
          <p:nvPr>
            <p:ph type="dt" sz="half" idx="10"/>
          </p:nvPr>
        </p:nvSpPr>
        <p:spPr/>
        <p:txBody>
          <a:bodyPr/>
          <a:lstStyle/>
          <a:p>
            <a:fld id="{292843C7-5A26-49C8-B44B-01975B76B157}" type="datetimeFigureOut">
              <a:rPr lang="en-US" smtClean="0"/>
              <a:t>5/16/2023</a:t>
            </a:fld>
            <a:endParaRPr lang="en-US"/>
          </a:p>
        </p:txBody>
      </p:sp>
      <p:sp>
        <p:nvSpPr>
          <p:cNvPr id="3" name="Footer Placeholder 2">
            <a:extLst>
              <a:ext uri="{FF2B5EF4-FFF2-40B4-BE49-F238E27FC236}">
                <a16:creationId xmlns:a16="http://schemas.microsoft.com/office/drawing/2014/main" id="{ADEDD31C-5A3D-7F97-2E8F-983DB9CF34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13A783-A791-E37E-DF1A-3CD3DD21BA93}"/>
              </a:ext>
            </a:extLst>
          </p:cNvPr>
          <p:cNvSpPr>
            <a:spLocks noGrp="1"/>
          </p:cNvSpPr>
          <p:nvPr>
            <p:ph type="sldNum" sz="quarter" idx="12"/>
          </p:nvPr>
        </p:nvSpPr>
        <p:spPr/>
        <p:txBody>
          <a:bodyPr/>
          <a:lstStyle/>
          <a:p>
            <a:fld id="{3796520E-E09B-4A68-AF3B-CCBD45E856C4}" type="slidenum">
              <a:rPr lang="en-US" smtClean="0"/>
              <a:t>‹#›</a:t>
            </a:fld>
            <a:endParaRPr lang="en-US"/>
          </a:p>
        </p:txBody>
      </p:sp>
    </p:spTree>
    <p:extLst>
      <p:ext uri="{BB962C8B-B14F-4D97-AF65-F5344CB8AC3E}">
        <p14:creationId xmlns:p14="http://schemas.microsoft.com/office/powerpoint/2010/main" val="2680740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FD52A-6661-E2F4-5327-EE7C148618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4CD3B0-2595-E15C-934C-93365C7FC3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E7DBAD-9F81-561D-3EB6-FA743EC815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2D4392-C627-99E3-DA97-B5CA570128DC}"/>
              </a:ext>
            </a:extLst>
          </p:cNvPr>
          <p:cNvSpPr>
            <a:spLocks noGrp="1"/>
          </p:cNvSpPr>
          <p:nvPr>
            <p:ph type="dt" sz="half" idx="10"/>
          </p:nvPr>
        </p:nvSpPr>
        <p:spPr/>
        <p:txBody>
          <a:bodyPr/>
          <a:lstStyle/>
          <a:p>
            <a:fld id="{292843C7-5A26-49C8-B44B-01975B76B157}" type="datetimeFigureOut">
              <a:rPr lang="en-US" smtClean="0"/>
              <a:t>5/16/2023</a:t>
            </a:fld>
            <a:endParaRPr lang="en-US"/>
          </a:p>
        </p:txBody>
      </p:sp>
      <p:sp>
        <p:nvSpPr>
          <p:cNvPr id="6" name="Footer Placeholder 5">
            <a:extLst>
              <a:ext uri="{FF2B5EF4-FFF2-40B4-BE49-F238E27FC236}">
                <a16:creationId xmlns:a16="http://schemas.microsoft.com/office/drawing/2014/main" id="{19BE7577-9CBC-1FE9-604D-B165F9723F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39D767-F412-908F-8CAD-99095E412CFE}"/>
              </a:ext>
            </a:extLst>
          </p:cNvPr>
          <p:cNvSpPr>
            <a:spLocks noGrp="1"/>
          </p:cNvSpPr>
          <p:nvPr>
            <p:ph type="sldNum" sz="quarter" idx="12"/>
          </p:nvPr>
        </p:nvSpPr>
        <p:spPr/>
        <p:txBody>
          <a:bodyPr/>
          <a:lstStyle/>
          <a:p>
            <a:fld id="{3796520E-E09B-4A68-AF3B-CCBD45E856C4}" type="slidenum">
              <a:rPr lang="en-US" smtClean="0"/>
              <a:t>‹#›</a:t>
            </a:fld>
            <a:endParaRPr lang="en-US"/>
          </a:p>
        </p:txBody>
      </p:sp>
    </p:spTree>
    <p:extLst>
      <p:ext uri="{BB962C8B-B14F-4D97-AF65-F5344CB8AC3E}">
        <p14:creationId xmlns:p14="http://schemas.microsoft.com/office/powerpoint/2010/main" val="1434832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AAB77-90F4-49B4-0EA7-E270F78E35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BB4625-CF7C-8763-4140-27948CB7B9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16D6B9-8BDC-8476-CEF9-66ABA97E10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1C8AB3-0B19-52BB-E014-E6FE3894A0D9}"/>
              </a:ext>
            </a:extLst>
          </p:cNvPr>
          <p:cNvSpPr>
            <a:spLocks noGrp="1"/>
          </p:cNvSpPr>
          <p:nvPr>
            <p:ph type="dt" sz="half" idx="10"/>
          </p:nvPr>
        </p:nvSpPr>
        <p:spPr/>
        <p:txBody>
          <a:bodyPr/>
          <a:lstStyle/>
          <a:p>
            <a:fld id="{292843C7-5A26-49C8-B44B-01975B76B157}" type="datetimeFigureOut">
              <a:rPr lang="en-US" smtClean="0"/>
              <a:t>5/16/2023</a:t>
            </a:fld>
            <a:endParaRPr lang="en-US"/>
          </a:p>
        </p:txBody>
      </p:sp>
      <p:sp>
        <p:nvSpPr>
          <p:cNvPr id="6" name="Footer Placeholder 5">
            <a:extLst>
              <a:ext uri="{FF2B5EF4-FFF2-40B4-BE49-F238E27FC236}">
                <a16:creationId xmlns:a16="http://schemas.microsoft.com/office/drawing/2014/main" id="{8779ED00-6EE0-57C1-240D-214DCD1418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A8E377-F43E-7C36-EB23-BB655C33E041}"/>
              </a:ext>
            </a:extLst>
          </p:cNvPr>
          <p:cNvSpPr>
            <a:spLocks noGrp="1"/>
          </p:cNvSpPr>
          <p:nvPr>
            <p:ph type="sldNum" sz="quarter" idx="12"/>
          </p:nvPr>
        </p:nvSpPr>
        <p:spPr/>
        <p:txBody>
          <a:bodyPr/>
          <a:lstStyle/>
          <a:p>
            <a:fld id="{3796520E-E09B-4A68-AF3B-CCBD45E856C4}" type="slidenum">
              <a:rPr lang="en-US" smtClean="0"/>
              <a:t>‹#›</a:t>
            </a:fld>
            <a:endParaRPr lang="en-US"/>
          </a:p>
        </p:txBody>
      </p:sp>
    </p:spTree>
    <p:extLst>
      <p:ext uri="{BB962C8B-B14F-4D97-AF65-F5344CB8AC3E}">
        <p14:creationId xmlns:p14="http://schemas.microsoft.com/office/powerpoint/2010/main" val="2940004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361C93-3AAD-3AE1-DED6-A1A128F96D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A737D3-689D-B86E-BC5E-7CE1BDF123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42FAE2-B5D2-F691-49BF-CD597A4134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2843C7-5A26-49C8-B44B-01975B76B157}" type="datetimeFigureOut">
              <a:rPr lang="en-US" smtClean="0"/>
              <a:t>5/16/2023</a:t>
            </a:fld>
            <a:endParaRPr lang="en-US"/>
          </a:p>
        </p:txBody>
      </p:sp>
      <p:sp>
        <p:nvSpPr>
          <p:cNvPr id="5" name="Footer Placeholder 4">
            <a:extLst>
              <a:ext uri="{FF2B5EF4-FFF2-40B4-BE49-F238E27FC236}">
                <a16:creationId xmlns:a16="http://schemas.microsoft.com/office/drawing/2014/main" id="{BD433B06-359C-2C0B-8A76-B9C950A455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031110-BA7B-5EF9-4D3A-FF3296C192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96520E-E09B-4A68-AF3B-CCBD45E856C4}" type="slidenum">
              <a:rPr lang="en-US" smtClean="0"/>
              <a:t>‹#›</a:t>
            </a:fld>
            <a:endParaRPr lang="en-US"/>
          </a:p>
        </p:txBody>
      </p:sp>
    </p:spTree>
    <p:extLst>
      <p:ext uri="{BB962C8B-B14F-4D97-AF65-F5344CB8AC3E}">
        <p14:creationId xmlns:p14="http://schemas.microsoft.com/office/powerpoint/2010/main" val="3723282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ZachBowyer/UWData514SystemInvestig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s.google.com/transit/gtfs/reference#term_definitions" TargetMode="External"/><Relationship Id="rId2" Type="http://schemas.openxmlformats.org/officeDocument/2006/relationships/hyperlink" Target="http://developer.trimet.org/GTFS.shtml"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gtfs.org/resources/app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developer.trimet.org/GTFS.s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9" name="Rectangle 1030">
            <a:extLst>
              <a:ext uri="{FF2B5EF4-FFF2-40B4-BE49-F238E27FC236}">
                <a16:creationId xmlns:a16="http://schemas.microsoft.com/office/drawing/2014/main" id="{DF05ACD0-FF4A-4F8F-B5C5-6A4EBD0D1B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32">
            <a:extLst>
              <a:ext uri="{FF2B5EF4-FFF2-40B4-BE49-F238E27FC236}">
                <a16:creationId xmlns:a16="http://schemas.microsoft.com/office/drawing/2014/main" id="{4C9AFA28-B5ED-4346-9AF7-68A157F16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itle 1">
            <a:extLst>
              <a:ext uri="{FF2B5EF4-FFF2-40B4-BE49-F238E27FC236}">
                <a16:creationId xmlns:a16="http://schemas.microsoft.com/office/drawing/2014/main" id="{16416282-48A5-A5B2-915F-A1D2474B8DC9}"/>
              </a:ext>
            </a:extLst>
          </p:cNvPr>
          <p:cNvSpPr>
            <a:spLocks noGrp="1"/>
          </p:cNvSpPr>
          <p:nvPr>
            <p:ph type="ctrTitle"/>
          </p:nvPr>
        </p:nvSpPr>
        <p:spPr>
          <a:xfrm>
            <a:off x="1472608" y="1380564"/>
            <a:ext cx="4561369" cy="2346229"/>
          </a:xfrm>
        </p:spPr>
        <p:txBody>
          <a:bodyPr anchor="b">
            <a:normAutofit/>
          </a:bodyPr>
          <a:lstStyle/>
          <a:p>
            <a:r>
              <a:rPr lang="en-US" sz="3200">
                <a:solidFill>
                  <a:srgbClr val="595959"/>
                </a:solidFill>
              </a:rPr>
              <a:t>System Investigation Project</a:t>
            </a:r>
            <a:br>
              <a:rPr lang="en-US" sz="3200">
                <a:solidFill>
                  <a:srgbClr val="595959"/>
                </a:solidFill>
              </a:rPr>
            </a:br>
            <a:r>
              <a:rPr lang="en-US" sz="3200">
                <a:solidFill>
                  <a:srgbClr val="595959"/>
                </a:solidFill>
              </a:rPr>
              <a:t>Part 4: Implementation</a:t>
            </a:r>
            <a:br>
              <a:rPr lang="en-US" sz="3200">
                <a:solidFill>
                  <a:srgbClr val="595959"/>
                </a:solidFill>
              </a:rPr>
            </a:br>
            <a:r>
              <a:rPr lang="en-US" sz="3200">
                <a:solidFill>
                  <a:srgbClr val="595959"/>
                </a:solidFill>
              </a:rPr>
              <a:t>Apache CouchDB</a:t>
            </a:r>
          </a:p>
        </p:txBody>
      </p:sp>
      <p:sp>
        <p:nvSpPr>
          <p:cNvPr id="3" name="Subtitle 2">
            <a:extLst>
              <a:ext uri="{FF2B5EF4-FFF2-40B4-BE49-F238E27FC236}">
                <a16:creationId xmlns:a16="http://schemas.microsoft.com/office/drawing/2014/main" id="{CAD841A6-6636-7A36-9225-D129C4926B55}"/>
              </a:ext>
            </a:extLst>
          </p:cNvPr>
          <p:cNvSpPr>
            <a:spLocks noGrp="1"/>
          </p:cNvSpPr>
          <p:nvPr>
            <p:ph type="subTitle" idx="1"/>
          </p:nvPr>
        </p:nvSpPr>
        <p:spPr>
          <a:xfrm>
            <a:off x="1472608" y="4061345"/>
            <a:ext cx="4561369" cy="1416090"/>
          </a:xfrm>
        </p:spPr>
        <p:txBody>
          <a:bodyPr anchor="t">
            <a:normAutofit/>
          </a:bodyPr>
          <a:lstStyle/>
          <a:p>
            <a:r>
              <a:rPr lang="en-US" sz="1400">
                <a:solidFill>
                  <a:srgbClr val="595959"/>
                </a:solidFill>
              </a:rPr>
              <a:t>University of Washington</a:t>
            </a:r>
          </a:p>
          <a:p>
            <a:r>
              <a:rPr lang="en-US" sz="1400">
                <a:solidFill>
                  <a:srgbClr val="595959"/>
                </a:solidFill>
              </a:rPr>
              <a:t>Data 514</a:t>
            </a:r>
          </a:p>
          <a:p>
            <a:r>
              <a:rPr lang="en-US" sz="1400">
                <a:solidFill>
                  <a:srgbClr val="595959"/>
                </a:solidFill>
              </a:rPr>
              <a:t>Zachary Bowyer</a:t>
            </a:r>
          </a:p>
        </p:txBody>
      </p:sp>
      <p:pic>
        <p:nvPicPr>
          <p:cNvPr id="1026" name="Picture 2" descr="Apache CouchDB">
            <a:extLst>
              <a:ext uri="{FF2B5EF4-FFF2-40B4-BE49-F238E27FC236}">
                <a16:creationId xmlns:a16="http://schemas.microsoft.com/office/drawing/2014/main" id="{5A57C2B2-3DBC-CC26-2366-1CD07C56F4B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99319" y="1380565"/>
            <a:ext cx="3641662" cy="4096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2252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F91A46F-082F-1821-C7E0-6ACF23087DD5}"/>
              </a:ext>
            </a:extLst>
          </p:cNvPr>
          <p:cNvSpPr>
            <a:spLocks noGrp="1"/>
          </p:cNvSpPr>
          <p:nvPr>
            <p:ph type="title"/>
          </p:nvPr>
        </p:nvSpPr>
        <p:spPr>
          <a:xfrm>
            <a:off x="1115568" y="509521"/>
            <a:ext cx="10232136" cy="1014984"/>
          </a:xfrm>
        </p:spPr>
        <p:txBody>
          <a:bodyPr>
            <a:normAutofit/>
          </a:bodyPr>
          <a:lstStyle/>
          <a:p>
            <a:r>
              <a:rPr lang="en-US" sz="3100"/>
              <a:t>Deleting the database – code and results</a:t>
            </a:r>
            <a:br>
              <a:rPr lang="en-US" sz="3100"/>
            </a:br>
            <a:endParaRPr lang="en-US" sz="3100"/>
          </a:p>
        </p:txBody>
      </p:sp>
      <p:sp>
        <p:nvSpPr>
          <p:cNvPr id="18" name="Rectangle 17">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D8C8A8C-9523-EBE0-339B-79037A3D986F}"/>
              </a:ext>
            </a:extLst>
          </p:cNvPr>
          <p:cNvSpPr>
            <a:spLocks noGrp="1"/>
          </p:cNvSpPr>
          <p:nvPr>
            <p:ph idx="1"/>
          </p:nvPr>
        </p:nvSpPr>
        <p:spPr>
          <a:xfrm>
            <a:off x="1565129" y="1673352"/>
            <a:ext cx="3467338" cy="4165442"/>
          </a:xfrm>
        </p:spPr>
        <p:txBody>
          <a:bodyPr>
            <a:normAutofit/>
          </a:bodyPr>
          <a:lstStyle/>
          <a:p>
            <a:pPr marL="182880" indent="-182880" defTabSz="731520">
              <a:spcBef>
                <a:spcPts val="800"/>
              </a:spcBef>
            </a:pPr>
            <a:r>
              <a:rPr lang="en-US" sz="1700" kern="1200">
                <a:solidFill>
                  <a:schemeClr val="tx1"/>
                </a:solidFill>
                <a:latin typeface="+mn-lt"/>
                <a:ea typeface="+mn-ea"/>
                <a:cs typeface="+mn-cs"/>
              </a:rPr>
              <a:t>Enter the command: python resetdatabase.py</a:t>
            </a:r>
          </a:p>
          <a:p>
            <a:pPr marL="182880" indent="-182880" defTabSz="731520">
              <a:spcBef>
                <a:spcPts val="800"/>
              </a:spcBef>
            </a:pPr>
            <a:r>
              <a:rPr lang="en-US" sz="1700" kern="1200">
                <a:solidFill>
                  <a:schemeClr val="tx1"/>
                </a:solidFill>
                <a:latin typeface="+mn-lt"/>
                <a:ea typeface="+mn-ea"/>
                <a:cs typeface="+mn-cs"/>
              </a:rPr>
              <a:t>Very simple code</a:t>
            </a:r>
          </a:p>
          <a:p>
            <a:pPr marL="182880" indent="-182880" defTabSz="731520">
              <a:spcBef>
                <a:spcPts val="800"/>
              </a:spcBef>
            </a:pPr>
            <a:r>
              <a:rPr lang="en-US" sz="1700" kern="1200">
                <a:solidFill>
                  <a:schemeClr val="tx1"/>
                </a:solidFill>
                <a:latin typeface="+mn-lt"/>
                <a:ea typeface="+mn-ea"/>
                <a:cs typeface="+mn-cs"/>
              </a:rPr>
              <a:t>Deletes database</a:t>
            </a:r>
          </a:p>
          <a:p>
            <a:pPr marL="182880" indent="-182880" defTabSz="731520">
              <a:spcBef>
                <a:spcPts val="800"/>
              </a:spcBef>
            </a:pPr>
            <a:r>
              <a:rPr lang="en-US" sz="1700" kern="1200">
                <a:solidFill>
                  <a:schemeClr val="tx1"/>
                </a:solidFill>
                <a:latin typeface="+mn-lt"/>
                <a:ea typeface="+mn-ea"/>
                <a:cs typeface="+mn-cs"/>
              </a:rPr>
              <a:t>Prints list of databases so you can confirm it is no longer there</a:t>
            </a:r>
          </a:p>
          <a:p>
            <a:pPr marL="182880" indent="-182880" defTabSz="731520">
              <a:spcBef>
                <a:spcPts val="800"/>
              </a:spcBef>
            </a:pPr>
            <a:endParaRPr lang="en-US" sz="1700" kern="1200">
              <a:solidFill>
                <a:schemeClr val="tx1"/>
              </a:solidFill>
              <a:latin typeface="+mn-lt"/>
              <a:ea typeface="+mn-ea"/>
              <a:cs typeface="+mn-cs"/>
            </a:endParaRPr>
          </a:p>
          <a:p>
            <a:pPr marL="182880" indent="-182880" defTabSz="731520">
              <a:spcBef>
                <a:spcPts val="800"/>
              </a:spcBef>
            </a:pPr>
            <a:endParaRPr lang="en-US" sz="1700" kern="1200">
              <a:solidFill>
                <a:schemeClr val="tx1"/>
              </a:solidFill>
              <a:latin typeface="+mn-lt"/>
              <a:ea typeface="+mn-ea"/>
              <a:cs typeface="+mn-cs"/>
            </a:endParaRPr>
          </a:p>
          <a:p>
            <a:pPr marL="182880" indent="-182880" defTabSz="731520">
              <a:spcBef>
                <a:spcPts val="800"/>
              </a:spcBef>
            </a:pPr>
            <a:r>
              <a:rPr lang="en-US" sz="1700" kern="1200">
                <a:solidFill>
                  <a:schemeClr val="tx1"/>
                </a:solidFill>
                <a:latin typeface="+mn-lt"/>
                <a:ea typeface="+mn-ea"/>
                <a:cs typeface="+mn-cs"/>
              </a:rPr>
              <a:t>Run with ‘python resetdatabase.py’</a:t>
            </a:r>
          </a:p>
          <a:p>
            <a:pPr marL="182880" indent="-182880" defTabSz="731520">
              <a:spcBef>
                <a:spcPts val="800"/>
              </a:spcBef>
            </a:pPr>
            <a:r>
              <a:rPr lang="en-US" sz="1700" kern="1200">
                <a:solidFill>
                  <a:schemeClr val="tx1"/>
                </a:solidFill>
                <a:latin typeface="+mn-lt"/>
                <a:ea typeface="+mn-ea"/>
                <a:cs typeface="+mn-cs"/>
              </a:rPr>
              <a:t>Expected output:</a:t>
            </a:r>
            <a:endParaRPr lang="en-US" sz="1700"/>
          </a:p>
        </p:txBody>
      </p:sp>
      <p:pic>
        <p:nvPicPr>
          <p:cNvPr id="5" name="Picture 4">
            <a:extLst>
              <a:ext uri="{FF2B5EF4-FFF2-40B4-BE49-F238E27FC236}">
                <a16:creationId xmlns:a16="http://schemas.microsoft.com/office/drawing/2014/main" id="{1B280BB0-DB3E-F099-EDBB-CEA9A2B26372}"/>
              </a:ext>
            </a:extLst>
          </p:cNvPr>
          <p:cNvPicPr>
            <a:picLocks noChangeAspect="1"/>
          </p:cNvPicPr>
          <p:nvPr/>
        </p:nvPicPr>
        <p:blipFill>
          <a:blip r:embed="rId3"/>
          <a:stretch>
            <a:fillRect/>
          </a:stretch>
        </p:blipFill>
        <p:spPr>
          <a:xfrm>
            <a:off x="5689803" y="2084813"/>
            <a:ext cx="5208340" cy="3411042"/>
          </a:xfrm>
          <a:prstGeom prst="rect">
            <a:avLst/>
          </a:prstGeom>
        </p:spPr>
      </p:pic>
      <p:pic>
        <p:nvPicPr>
          <p:cNvPr id="9" name="Picture 8">
            <a:extLst>
              <a:ext uri="{FF2B5EF4-FFF2-40B4-BE49-F238E27FC236}">
                <a16:creationId xmlns:a16="http://schemas.microsoft.com/office/drawing/2014/main" id="{FFD79006-16FA-557D-A048-BDB2922BC309}"/>
              </a:ext>
            </a:extLst>
          </p:cNvPr>
          <p:cNvPicPr>
            <a:picLocks noChangeAspect="1"/>
          </p:cNvPicPr>
          <p:nvPr/>
        </p:nvPicPr>
        <p:blipFill>
          <a:blip r:embed="rId4"/>
          <a:stretch>
            <a:fillRect/>
          </a:stretch>
        </p:blipFill>
        <p:spPr>
          <a:xfrm>
            <a:off x="1764078" y="5066856"/>
            <a:ext cx="3459381" cy="428999"/>
          </a:xfrm>
          <a:prstGeom prst="rect">
            <a:avLst/>
          </a:prstGeom>
        </p:spPr>
      </p:pic>
    </p:spTree>
    <p:extLst>
      <p:ext uri="{BB962C8B-B14F-4D97-AF65-F5344CB8AC3E}">
        <p14:creationId xmlns:p14="http://schemas.microsoft.com/office/powerpoint/2010/main" val="3001925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53C81E-2F67-B505-D4D7-0503B19BC343}"/>
              </a:ext>
            </a:extLst>
          </p:cNvPr>
          <p:cNvSpPr>
            <a:spLocks noGrp="1"/>
          </p:cNvSpPr>
          <p:nvPr>
            <p:ph type="title"/>
          </p:nvPr>
        </p:nvSpPr>
        <p:spPr>
          <a:xfrm>
            <a:off x="1115568" y="548640"/>
            <a:ext cx="10168128" cy="1179576"/>
          </a:xfrm>
        </p:spPr>
        <p:txBody>
          <a:bodyPr>
            <a:normAutofit/>
          </a:bodyPr>
          <a:lstStyle/>
          <a:p>
            <a:r>
              <a:rPr lang="en-US" sz="4000"/>
              <a:t>Lessons learned</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689CA7B-76C1-6ACF-7EC6-77C835408DD2}"/>
              </a:ext>
            </a:extLst>
          </p:cNvPr>
          <p:cNvSpPr>
            <a:spLocks noGrp="1"/>
          </p:cNvSpPr>
          <p:nvPr>
            <p:ph idx="1"/>
          </p:nvPr>
        </p:nvSpPr>
        <p:spPr>
          <a:xfrm>
            <a:off x="1115568" y="2481943"/>
            <a:ext cx="10168128" cy="3695020"/>
          </a:xfrm>
        </p:spPr>
        <p:txBody>
          <a:bodyPr>
            <a:normAutofit/>
          </a:bodyPr>
          <a:lstStyle/>
          <a:p>
            <a:r>
              <a:rPr lang="en-US" sz="2000"/>
              <a:t>If you are to use Apache CouchDB, make sure you don’t need to do a lot of joins, else you will be writing a lot of client code to supplement your views.</a:t>
            </a:r>
          </a:p>
          <a:p>
            <a:r>
              <a:rPr lang="en-US" sz="2000"/>
              <a:t>When sending a high volume of documents to a CouchDB database, make sure to do it in bulk, rather than doing one HTTP request per document (it will take too long otherwise).</a:t>
            </a:r>
          </a:p>
          <a:p>
            <a:r>
              <a:rPr lang="en-US" sz="2000"/>
              <a:t>Datasets may not always be the same each time you download them. So be careful not to assume you are working with the same data every time (this messed up part of my documentation).</a:t>
            </a:r>
          </a:p>
          <a:p>
            <a:r>
              <a:rPr lang="en-US" sz="2000"/>
              <a:t>If something is taking too long to run, you should probably halt execution earlier than you think and figure out if it will finish reasonably through logging or print statements (sunk cost fallacy can easily make you waste an hour). </a:t>
            </a:r>
          </a:p>
          <a:p>
            <a:endParaRPr lang="en-US" sz="2000"/>
          </a:p>
          <a:p>
            <a:endParaRPr lang="en-US" sz="2000"/>
          </a:p>
        </p:txBody>
      </p:sp>
    </p:spTree>
    <p:extLst>
      <p:ext uri="{BB962C8B-B14F-4D97-AF65-F5344CB8AC3E}">
        <p14:creationId xmlns:p14="http://schemas.microsoft.com/office/powerpoint/2010/main" val="2055805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EC7B89-D68B-EDB6-3989-9280DF5A2087}"/>
              </a:ext>
            </a:extLst>
          </p:cNvPr>
          <p:cNvSpPr>
            <a:spLocks noGrp="1"/>
          </p:cNvSpPr>
          <p:nvPr>
            <p:ph type="title"/>
          </p:nvPr>
        </p:nvSpPr>
        <p:spPr>
          <a:xfrm>
            <a:off x="838200" y="365125"/>
            <a:ext cx="10515600" cy="1325563"/>
          </a:xfrm>
        </p:spPr>
        <p:txBody>
          <a:bodyPr>
            <a:normAutofit/>
          </a:bodyPr>
          <a:lstStyle/>
          <a:p>
            <a:r>
              <a:rPr lang="en-US" sz="5400"/>
              <a:t>Project Description</a:t>
            </a:r>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BAB41B8-445A-0EE0-55FE-0FCB7D99285D}"/>
              </a:ext>
            </a:extLst>
          </p:cNvPr>
          <p:cNvSpPr>
            <a:spLocks noGrp="1"/>
          </p:cNvSpPr>
          <p:nvPr>
            <p:ph idx="1"/>
          </p:nvPr>
        </p:nvSpPr>
        <p:spPr>
          <a:xfrm>
            <a:off x="838200" y="1929384"/>
            <a:ext cx="10515600" cy="4251960"/>
          </a:xfrm>
        </p:spPr>
        <p:txBody>
          <a:bodyPr>
            <a:normAutofit/>
          </a:bodyPr>
          <a:lstStyle/>
          <a:p>
            <a:r>
              <a:rPr lang="en-US" sz="2200" dirty="0"/>
              <a:t>As outlined in the original project summary document, the goal of this work was help me gain practical experience with a data management system and communicate what I learned.</a:t>
            </a:r>
          </a:p>
          <a:p>
            <a:r>
              <a:rPr lang="en-US" sz="2200" dirty="0"/>
              <a:t>Specifically, this had to be a NoSQL system, so I chose Apache CouchDB</a:t>
            </a:r>
          </a:p>
          <a:p>
            <a:r>
              <a:rPr lang="en-US" sz="2200" dirty="0"/>
              <a:t>Since I worked on this project alone, my goals were to</a:t>
            </a:r>
          </a:p>
          <a:p>
            <a:pPr lvl="1"/>
            <a:r>
              <a:rPr lang="en-US" sz="2200" dirty="0"/>
              <a:t>Understand the high-level components of the system</a:t>
            </a:r>
          </a:p>
          <a:p>
            <a:pPr lvl="1"/>
            <a:r>
              <a:rPr lang="en-US" sz="2200" dirty="0"/>
              <a:t>Implement a CouchDB database on a specified dataset</a:t>
            </a:r>
          </a:p>
          <a:p>
            <a:pPr lvl="1"/>
            <a:r>
              <a:rPr lang="en-US" sz="2200" dirty="0"/>
              <a:t>Write queries for my database to three questions</a:t>
            </a:r>
          </a:p>
        </p:txBody>
      </p:sp>
    </p:spTree>
    <p:extLst>
      <p:ext uri="{BB962C8B-B14F-4D97-AF65-F5344CB8AC3E}">
        <p14:creationId xmlns:p14="http://schemas.microsoft.com/office/powerpoint/2010/main" val="774631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F0E6A4-B1E1-A0FD-CA70-0597AA6E6740}"/>
              </a:ext>
            </a:extLst>
          </p:cNvPr>
          <p:cNvSpPr>
            <a:spLocks noGrp="1"/>
          </p:cNvSpPr>
          <p:nvPr>
            <p:ph type="title"/>
          </p:nvPr>
        </p:nvSpPr>
        <p:spPr>
          <a:xfrm>
            <a:off x="841248" y="548640"/>
            <a:ext cx="3600860" cy="5431536"/>
          </a:xfrm>
        </p:spPr>
        <p:txBody>
          <a:bodyPr>
            <a:normAutofit/>
          </a:bodyPr>
          <a:lstStyle/>
          <a:p>
            <a:r>
              <a:rPr lang="en-US" sz="5400"/>
              <a:t>What I did:</a:t>
            </a:r>
          </a:p>
        </p:txBody>
      </p:sp>
      <p:sp>
        <p:nvSpPr>
          <p:cNvPr id="16"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0D1782-8896-475B-C868-25C6FB34A5E6}"/>
              </a:ext>
            </a:extLst>
          </p:cNvPr>
          <p:cNvSpPr>
            <a:spLocks noGrp="1"/>
          </p:cNvSpPr>
          <p:nvPr>
            <p:ph idx="1"/>
          </p:nvPr>
        </p:nvSpPr>
        <p:spPr>
          <a:xfrm>
            <a:off x="5126418" y="552091"/>
            <a:ext cx="6224335" cy="5431536"/>
          </a:xfrm>
        </p:spPr>
        <p:txBody>
          <a:bodyPr anchor="ctr">
            <a:normAutofit/>
          </a:bodyPr>
          <a:lstStyle/>
          <a:p>
            <a:r>
              <a:rPr lang="en-US" sz="2200"/>
              <a:t>For database and query implementation, I created python scripts, which can be found in a GitHub repository. </a:t>
            </a:r>
            <a:r>
              <a:rPr lang="en-US" sz="2200">
                <a:hlinkClick r:id="rId2"/>
              </a:rPr>
              <a:t>https://github.com/ZachBowyer/UWData514SystemInvestigation</a:t>
            </a:r>
            <a:r>
              <a:rPr lang="en-US" sz="2200"/>
              <a:t> </a:t>
            </a:r>
          </a:p>
          <a:p>
            <a:r>
              <a:rPr lang="en-US" sz="2200"/>
              <a:t>For understanding the high-level components, I created a pdf file explaining the various components of Apache CouchDB. This file is CouchDBInvestigation.pdf, which is in the root of the GitHub repository.</a:t>
            </a:r>
          </a:p>
        </p:txBody>
      </p:sp>
    </p:spTree>
    <p:extLst>
      <p:ext uri="{BB962C8B-B14F-4D97-AF65-F5344CB8AC3E}">
        <p14:creationId xmlns:p14="http://schemas.microsoft.com/office/powerpoint/2010/main" val="2836613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0FC6FA-8D96-C15E-EFBF-8043CCF4B8AA}"/>
              </a:ext>
            </a:extLst>
          </p:cNvPr>
          <p:cNvSpPr>
            <a:spLocks noGrp="1"/>
          </p:cNvSpPr>
          <p:nvPr>
            <p:ph type="title"/>
          </p:nvPr>
        </p:nvSpPr>
        <p:spPr>
          <a:xfrm>
            <a:off x="1616054" y="1070149"/>
            <a:ext cx="8959893" cy="1004836"/>
          </a:xfrm>
        </p:spPr>
        <p:txBody>
          <a:bodyPr anchor="ctr">
            <a:normAutofit/>
          </a:bodyPr>
          <a:lstStyle/>
          <a:p>
            <a:pPr algn="ctr"/>
            <a:r>
              <a:rPr lang="en-US" sz="3200">
                <a:solidFill>
                  <a:srgbClr val="595959"/>
                </a:solidFill>
              </a:rPr>
              <a:t>Dataset used:</a:t>
            </a:r>
          </a:p>
        </p:txBody>
      </p:sp>
      <p:sp>
        <p:nvSpPr>
          <p:cNvPr id="19" name="Rectangle 18">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Content Placeholder 2">
            <a:extLst>
              <a:ext uri="{FF2B5EF4-FFF2-40B4-BE49-F238E27FC236}">
                <a16:creationId xmlns:a16="http://schemas.microsoft.com/office/drawing/2014/main" id="{864A8602-E0BE-A7F8-5AE0-44FE67854D9F}"/>
              </a:ext>
            </a:extLst>
          </p:cNvPr>
          <p:cNvSpPr>
            <a:spLocks noGrp="1"/>
          </p:cNvSpPr>
          <p:nvPr>
            <p:ph idx="1"/>
          </p:nvPr>
        </p:nvSpPr>
        <p:spPr>
          <a:xfrm>
            <a:off x="1616054" y="2768321"/>
            <a:ext cx="8959892" cy="2828543"/>
          </a:xfrm>
        </p:spPr>
        <p:txBody>
          <a:bodyPr anchor="t">
            <a:normAutofit/>
          </a:bodyPr>
          <a:lstStyle/>
          <a:p>
            <a:r>
              <a:rPr lang="en-US" sz="2000" dirty="0">
                <a:solidFill>
                  <a:schemeClr val="tx1">
                    <a:lumMod val="65000"/>
                    <a:lumOff val="35000"/>
                  </a:schemeClr>
                </a:solidFill>
              </a:rPr>
              <a:t>I used the General Transit Feed Specification dataset</a:t>
            </a:r>
          </a:p>
          <a:p>
            <a:r>
              <a:rPr lang="en-US" sz="2000" dirty="0">
                <a:solidFill>
                  <a:schemeClr val="tx1">
                    <a:lumMod val="65000"/>
                    <a:lumOff val="35000"/>
                  </a:schemeClr>
                </a:solidFill>
              </a:rPr>
              <a:t>Data can be found here: </a:t>
            </a:r>
            <a:r>
              <a:rPr lang="en-US" sz="2000" dirty="0">
                <a:solidFill>
                  <a:schemeClr val="tx1">
                    <a:lumMod val="65000"/>
                    <a:lumOff val="35000"/>
                  </a:schemeClr>
                </a:solidFill>
                <a:hlinkClick r:id="rId2"/>
              </a:rPr>
              <a:t>http://developer.trimet.org/GTFS.shtml</a:t>
            </a:r>
            <a:r>
              <a:rPr lang="en-US" sz="2000" dirty="0">
                <a:solidFill>
                  <a:schemeClr val="tx1">
                    <a:lumMod val="65000"/>
                    <a:lumOff val="35000"/>
                  </a:schemeClr>
                </a:solidFill>
              </a:rPr>
              <a:t> </a:t>
            </a:r>
          </a:p>
          <a:p>
            <a:r>
              <a:rPr lang="en-US" sz="2000" dirty="0">
                <a:solidFill>
                  <a:schemeClr val="tx1">
                    <a:lumMod val="65000"/>
                    <a:lumOff val="35000"/>
                  </a:schemeClr>
                </a:solidFill>
              </a:rPr>
              <a:t>Documentation can be found here: </a:t>
            </a:r>
            <a:r>
              <a:rPr lang="en-US" sz="2000" dirty="0">
                <a:solidFill>
                  <a:schemeClr val="tx1">
                    <a:lumMod val="65000"/>
                    <a:lumOff val="35000"/>
                  </a:schemeClr>
                </a:solidFill>
                <a:hlinkClick r:id="rId3"/>
              </a:rPr>
              <a:t>https://developers.google.com/transit/gtfs/reference#term_definitions</a:t>
            </a:r>
            <a:r>
              <a:rPr lang="en-US" sz="2000" dirty="0">
                <a:solidFill>
                  <a:schemeClr val="tx1">
                    <a:lumMod val="65000"/>
                    <a:lumOff val="35000"/>
                  </a:schemeClr>
                </a:solidFill>
              </a:rPr>
              <a:t> </a:t>
            </a:r>
          </a:p>
          <a:p>
            <a:r>
              <a:rPr lang="en-US" sz="2000" dirty="0">
                <a:solidFill>
                  <a:schemeClr val="tx1">
                    <a:lumMod val="65000"/>
                    <a:lumOff val="35000"/>
                  </a:schemeClr>
                </a:solidFill>
              </a:rPr>
              <a:t>From GTFS.org, “</a:t>
            </a:r>
            <a:r>
              <a:rPr lang="en-US" sz="2000" b="0" i="0" dirty="0">
                <a:solidFill>
                  <a:schemeClr val="tx1">
                    <a:lumMod val="65000"/>
                    <a:lumOff val="35000"/>
                  </a:schemeClr>
                </a:solidFill>
                <a:effectLst/>
                <a:latin typeface="SF Pro"/>
              </a:rPr>
              <a:t>The General Transit Feed Specification (GTFS) is a data specification that allows public transit agencies to publish their transit data in a format that can be consumed by a </a:t>
            </a:r>
            <a:r>
              <a:rPr lang="en-US" sz="2000" b="0" i="0" u="none" strike="noStrike" dirty="0">
                <a:solidFill>
                  <a:schemeClr val="tx1">
                    <a:lumMod val="65000"/>
                    <a:lumOff val="35000"/>
                  </a:schemeClr>
                </a:solidFill>
                <a:effectLst/>
                <a:latin typeface="SF Pro"/>
                <a:hlinkClick r:id="rId4"/>
              </a:rPr>
              <a:t>wide variety of software applications</a:t>
            </a:r>
            <a:r>
              <a:rPr lang="en-US" sz="2000" b="0" i="0" dirty="0">
                <a:solidFill>
                  <a:schemeClr val="tx1">
                    <a:lumMod val="65000"/>
                    <a:lumOff val="35000"/>
                  </a:schemeClr>
                </a:solidFill>
                <a:effectLst/>
                <a:latin typeface="SF Pro"/>
              </a:rPr>
              <a:t>. Today, the GTFS data format is used by thousands of public transport providers.”</a:t>
            </a:r>
            <a:endParaRPr lang="en-US" sz="2000" dirty="0">
              <a:solidFill>
                <a:schemeClr val="tx1">
                  <a:lumMod val="65000"/>
                  <a:lumOff val="35000"/>
                </a:schemeClr>
              </a:solidFill>
            </a:endParaRPr>
          </a:p>
        </p:txBody>
      </p:sp>
      <p:pic>
        <p:nvPicPr>
          <p:cNvPr id="27" name="Picture 26">
            <a:extLst>
              <a:ext uri="{FF2B5EF4-FFF2-40B4-BE49-F238E27FC236}">
                <a16:creationId xmlns:a16="http://schemas.microsoft.com/office/drawing/2014/main" id="{3E5797F3-896B-0EEC-F055-609DACC8C16F}"/>
              </a:ext>
            </a:extLst>
          </p:cNvPr>
          <p:cNvPicPr>
            <a:picLocks noChangeAspect="1"/>
          </p:cNvPicPr>
          <p:nvPr/>
        </p:nvPicPr>
        <p:blipFill>
          <a:blip r:embed="rId5"/>
          <a:stretch>
            <a:fillRect/>
          </a:stretch>
        </p:blipFill>
        <p:spPr>
          <a:xfrm>
            <a:off x="9948415" y="882001"/>
            <a:ext cx="1255061" cy="1340151"/>
          </a:xfrm>
          <a:prstGeom prst="rect">
            <a:avLst/>
          </a:prstGeom>
        </p:spPr>
      </p:pic>
    </p:spTree>
    <p:extLst>
      <p:ext uri="{BB962C8B-B14F-4D97-AF65-F5344CB8AC3E}">
        <p14:creationId xmlns:p14="http://schemas.microsoft.com/office/powerpoint/2010/main" val="433594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8" name="Rectangle 3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D6A0696-8EF4-099B-8C82-DF13664CC8F4}"/>
              </a:ext>
            </a:extLst>
          </p:cNvPr>
          <p:cNvSpPr>
            <a:spLocks noGrp="1"/>
          </p:cNvSpPr>
          <p:nvPr>
            <p:ph type="title"/>
          </p:nvPr>
        </p:nvSpPr>
        <p:spPr>
          <a:xfrm>
            <a:off x="1115568" y="548640"/>
            <a:ext cx="10168128" cy="1179576"/>
          </a:xfrm>
        </p:spPr>
        <p:txBody>
          <a:bodyPr>
            <a:normAutofit/>
          </a:bodyPr>
          <a:lstStyle/>
          <a:p>
            <a:r>
              <a:rPr lang="en-US" sz="4000"/>
              <a:t>Dataset specific questions</a:t>
            </a:r>
          </a:p>
        </p:txBody>
      </p:sp>
      <p:sp>
        <p:nvSpPr>
          <p:cNvPr id="40" name="Rectangle 3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Content Placeholder 2">
            <a:extLst>
              <a:ext uri="{FF2B5EF4-FFF2-40B4-BE49-F238E27FC236}">
                <a16:creationId xmlns:a16="http://schemas.microsoft.com/office/drawing/2014/main" id="{8C4C7A74-C6EF-6EAB-B13B-3D45EF7E9F41}"/>
              </a:ext>
            </a:extLst>
          </p:cNvPr>
          <p:cNvSpPr>
            <a:spLocks noGrp="1"/>
          </p:cNvSpPr>
          <p:nvPr>
            <p:ph idx="1"/>
          </p:nvPr>
        </p:nvSpPr>
        <p:spPr>
          <a:xfrm>
            <a:off x="1115568" y="2481943"/>
            <a:ext cx="10168128" cy="3695020"/>
          </a:xfrm>
        </p:spPr>
        <p:txBody>
          <a:bodyPr>
            <a:normAutofit/>
          </a:bodyPr>
          <a:lstStyle/>
          <a:p>
            <a:r>
              <a:rPr lang="en-US" sz="2200" dirty="0"/>
              <a:t>For the GTFS dataset, I was tasked with answering these three questions using CouchDB:</a:t>
            </a:r>
          </a:p>
          <a:p>
            <a:r>
              <a:rPr lang="en-US" sz="2200" dirty="0"/>
              <a:t>List routes that go ‘To Portland City Center’</a:t>
            </a:r>
          </a:p>
          <a:p>
            <a:r>
              <a:rPr lang="en-US" sz="2200" dirty="0"/>
              <a:t>On which days does the MAX Red Line run within the given time range?</a:t>
            </a:r>
          </a:p>
          <a:p>
            <a:r>
              <a:rPr lang="en-US" sz="2200" dirty="0"/>
              <a:t>Which modes of public transport (routes) are available near ‘PSU Urban Center’ at the latest possible time before 9.00 AM (ignore date)? Display stops around PSU Urban Center, type of stop location, type of transportation (route), it’s time of arrival and direction (direction name)</a:t>
            </a:r>
          </a:p>
        </p:txBody>
      </p:sp>
    </p:spTree>
    <p:extLst>
      <p:ext uri="{BB962C8B-B14F-4D97-AF65-F5344CB8AC3E}">
        <p14:creationId xmlns:p14="http://schemas.microsoft.com/office/powerpoint/2010/main" val="2141336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2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2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B181575-7854-B9C5-F1A8-0D18879E9440}"/>
              </a:ext>
            </a:extLst>
          </p:cNvPr>
          <p:cNvSpPr>
            <a:spLocks noGrp="1"/>
          </p:cNvSpPr>
          <p:nvPr>
            <p:ph type="title"/>
          </p:nvPr>
        </p:nvSpPr>
        <p:spPr>
          <a:xfrm>
            <a:off x="838200" y="253397"/>
            <a:ext cx="10515600" cy="1273233"/>
          </a:xfrm>
        </p:spPr>
        <p:txBody>
          <a:bodyPr>
            <a:normAutofit/>
          </a:bodyPr>
          <a:lstStyle/>
          <a:p>
            <a:r>
              <a:rPr lang="en-US" sz="4000"/>
              <a:t>Implementation Specifics - Steps</a:t>
            </a:r>
          </a:p>
        </p:txBody>
      </p:sp>
      <p:sp>
        <p:nvSpPr>
          <p:cNvPr id="25" name="Rectangle 2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Content Placeholder 2">
            <a:extLst>
              <a:ext uri="{FF2B5EF4-FFF2-40B4-BE49-F238E27FC236}">
                <a16:creationId xmlns:a16="http://schemas.microsoft.com/office/drawing/2014/main" id="{9FC3CFC7-CB4A-A6D0-2327-1DFEA9EE5A20}"/>
              </a:ext>
            </a:extLst>
          </p:cNvPr>
          <p:cNvSpPr>
            <a:spLocks noGrp="1"/>
          </p:cNvSpPr>
          <p:nvPr>
            <p:ph idx="1"/>
          </p:nvPr>
        </p:nvSpPr>
        <p:spPr>
          <a:xfrm>
            <a:off x="838200" y="2478024"/>
            <a:ext cx="10515600" cy="3694176"/>
          </a:xfrm>
        </p:spPr>
        <p:txBody>
          <a:bodyPr>
            <a:normAutofit/>
          </a:bodyPr>
          <a:lstStyle/>
          <a:p>
            <a:pPr marL="0" indent="0">
              <a:buNone/>
            </a:pPr>
            <a:r>
              <a:rPr lang="en-US" sz="2000" dirty="0"/>
              <a:t>1. Created CouchDB single node, local host</a:t>
            </a:r>
          </a:p>
          <a:p>
            <a:pPr marL="0" indent="0">
              <a:buNone/>
            </a:pPr>
            <a:r>
              <a:rPr lang="en-US" sz="2000" dirty="0"/>
              <a:t>2. Created database named ‘GTFS’</a:t>
            </a:r>
          </a:p>
          <a:p>
            <a:pPr marL="0" indent="0">
              <a:buNone/>
            </a:pPr>
            <a:r>
              <a:rPr lang="en-US" sz="2000" dirty="0"/>
              <a:t>3. Retrieved General Transit Feed Specification (GTFS) dataset from</a:t>
            </a:r>
          </a:p>
          <a:p>
            <a:pPr marL="0" indent="0">
              <a:buNone/>
            </a:pPr>
            <a:r>
              <a:rPr lang="en-US" sz="2000" dirty="0">
                <a:hlinkClick r:id="rId2"/>
              </a:rPr>
              <a:t>http://developer.trimet.org/GTFS.shtml</a:t>
            </a:r>
            <a:r>
              <a:rPr lang="en-US" sz="2000" dirty="0"/>
              <a:t> </a:t>
            </a:r>
          </a:p>
          <a:p>
            <a:pPr marL="0" indent="0">
              <a:buNone/>
            </a:pPr>
            <a:r>
              <a:rPr lang="en-US" sz="2000" dirty="0"/>
              <a:t>4. Created JSON documents from each row of each file of GTFS dataset</a:t>
            </a:r>
          </a:p>
          <a:p>
            <a:pPr marL="0" indent="0">
              <a:buNone/>
            </a:pPr>
            <a:r>
              <a:rPr lang="en-US" sz="2000" dirty="0"/>
              <a:t>5. Created design document for the ‘GTFS’ database</a:t>
            </a:r>
          </a:p>
          <a:p>
            <a:pPr marL="0" indent="0">
              <a:buNone/>
            </a:pPr>
            <a:r>
              <a:rPr lang="en-US" sz="2000" dirty="0"/>
              <a:t>6. Created ten distinct ‘views’ to help with querying data</a:t>
            </a:r>
          </a:p>
          <a:p>
            <a:pPr marL="0" indent="0">
              <a:buNone/>
            </a:pPr>
            <a:r>
              <a:rPr lang="en-US" sz="2000" dirty="0"/>
              <a:t>7. Combined client code with the views to answer the three questions</a:t>
            </a:r>
          </a:p>
          <a:p>
            <a:pPr marL="0" indent="0">
              <a:buNone/>
            </a:pPr>
            <a:r>
              <a:rPr lang="en-US" sz="2000" dirty="0"/>
              <a:t>8. Created a method to delete the database if needed</a:t>
            </a:r>
          </a:p>
        </p:txBody>
      </p:sp>
    </p:spTree>
    <p:extLst>
      <p:ext uri="{BB962C8B-B14F-4D97-AF65-F5344CB8AC3E}">
        <p14:creationId xmlns:p14="http://schemas.microsoft.com/office/powerpoint/2010/main" val="2683587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1">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E46C0B1-FA7A-72BB-967A-36A89034510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Data model</a:t>
            </a: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59AA4461-0F13-0BD3-4CF8-562128A4CCA9}"/>
              </a:ext>
            </a:extLst>
          </p:cNvPr>
          <p:cNvPicPr>
            <a:picLocks noChangeAspect="1"/>
          </p:cNvPicPr>
          <p:nvPr/>
        </p:nvPicPr>
        <p:blipFill>
          <a:blip r:embed="rId2"/>
          <a:stretch>
            <a:fillRect/>
          </a:stretch>
        </p:blipFill>
        <p:spPr>
          <a:xfrm>
            <a:off x="5414356" y="1358624"/>
            <a:ext cx="6408836" cy="3989500"/>
          </a:xfrm>
          <a:prstGeom prst="rect">
            <a:avLst/>
          </a:prstGeom>
        </p:spPr>
      </p:pic>
      <p:sp>
        <p:nvSpPr>
          <p:cNvPr id="8" name="TextBox 7">
            <a:extLst>
              <a:ext uri="{FF2B5EF4-FFF2-40B4-BE49-F238E27FC236}">
                <a16:creationId xmlns:a16="http://schemas.microsoft.com/office/drawing/2014/main" id="{CD844C48-C0BE-E555-404A-4BAB3A38A4FF}"/>
              </a:ext>
            </a:extLst>
          </p:cNvPr>
          <p:cNvSpPr txBox="1"/>
          <p:nvPr/>
        </p:nvSpPr>
        <p:spPr>
          <a:xfrm>
            <a:off x="6473687" y="937697"/>
            <a:ext cx="4359965" cy="369332"/>
          </a:xfrm>
          <a:prstGeom prst="rect">
            <a:avLst/>
          </a:prstGeom>
          <a:noFill/>
        </p:spPr>
        <p:txBody>
          <a:bodyPr wrap="square" rtlCol="0">
            <a:spAutoFit/>
          </a:bodyPr>
          <a:lstStyle/>
          <a:p>
            <a:r>
              <a:rPr lang="en-US" dirty="0"/>
              <a:t>Each document type has an example shown</a:t>
            </a:r>
          </a:p>
        </p:txBody>
      </p:sp>
    </p:spTree>
    <p:extLst>
      <p:ext uri="{BB962C8B-B14F-4D97-AF65-F5344CB8AC3E}">
        <p14:creationId xmlns:p14="http://schemas.microsoft.com/office/powerpoint/2010/main" val="4117548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59A9A92-184A-8B27-0517-6FAC8CE1DE64}"/>
              </a:ext>
            </a:extLst>
          </p:cNvPr>
          <p:cNvSpPr>
            <a:spLocks noGrp="1"/>
          </p:cNvSpPr>
          <p:nvPr>
            <p:ph type="title"/>
          </p:nvPr>
        </p:nvSpPr>
        <p:spPr>
          <a:xfrm>
            <a:off x="1115568" y="509521"/>
            <a:ext cx="10232136" cy="1014984"/>
          </a:xfrm>
        </p:spPr>
        <p:txBody>
          <a:bodyPr>
            <a:normAutofit/>
          </a:bodyPr>
          <a:lstStyle/>
          <a:p>
            <a:r>
              <a:rPr lang="en-US" sz="4000"/>
              <a:t>Creating the database – code and results</a:t>
            </a:r>
          </a:p>
        </p:txBody>
      </p:sp>
      <p:sp>
        <p:nvSpPr>
          <p:cNvPr id="15" name="Rectangle 14">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E9A33F7-D84A-15A6-B53D-B8937EB7CB85}"/>
              </a:ext>
            </a:extLst>
          </p:cNvPr>
          <p:cNvSpPr>
            <a:spLocks noGrp="1"/>
          </p:cNvSpPr>
          <p:nvPr>
            <p:ph idx="1"/>
          </p:nvPr>
        </p:nvSpPr>
        <p:spPr>
          <a:xfrm>
            <a:off x="1115568" y="1937452"/>
            <a:ext cx="9197849" cy="3806055"/>
          </a:xfrm>
        </p:spPr>
        <p:txBody>
          <a:bodyPr/>
          <a:lstStyle/>
          <a:p>
            <a:pPr marL="198882" indent="-198882" defTabSz="795528">
              <a:spcBef>
                <a:spcPts val="870"/>
              </a:spcBef>
            </a:pPr>
            <a:r>
              <a:rPr lang="en-US" sz="2436" kern="1200">
                <a:solidFill>
                  <a:schemeClr val="tx1"/>
                </a:solidFill>
                <a:latin typeface="+mn-lt"/>
                <a:ea typeface="+mn-ea"/>
                <a:cs typeface="+mn-cs"/>
              </a:rPr>
              <a:t>Enter the command: python createdatabase.py</a:t>
            </a:r>
          </a:p>
          <a:p>
            <a:pPr marL="198882" indent="-198882" defTabSz="795528">
              <a:spcBef>
                <a:spcPts val="870"/>
              </a:spcBef>
            </a:pPr>
            <a:r>
              <a:rPr lang="en-US" sz="2436" kern="1200">
                <a:solidFill>
                  <a:schemeClr val="tx1"/>
                </a:solidFill>
                <a:latin typeface="+mn-lt"/>
                <a:ea typeface="+mn-ea"/>
                <a:cs typeface="+mn-cs"/>
              </a:rPr>
              <a:t>File is too large to post as a screenshot</a:t>
            </a:r>
          </a:p>
          <a:p>
            <a:pPr marL="198882" indent="-198882" defTabSz="795528">
              <a:spcBef>
                <a:spcPts val="870"/>
              </a:spcBef>
            </a:pPr>
            <a:r>
              <a:rPr lang="en-US" sz="2436" kern="1200">
                <a:solidFill>
                  <a:schemeClr val="tx1"/>
                </a:solidFill>
                <a:latin typeface="+mn-lt"/>
                <a:ea typeface="+mn-ea"/>
                <a:cs typeface="+mn-cs"/>
              </a:rPr>
              <a:t>Steps:</a:t>
            </a:r>
          </a:p>
          <a:p>
            <a:pPr marL="596646" lvl="1" indent="-198882" defTabSz="795528">
              <a:spcBef>
                <a:spcPts val="435"/>
              </a:spcBef>
            </a:pPr>
            <a:r>
              <a:rPr lang="en-US" sz="2088" kern="1200">
                <a:solidFill>
                  <a:schemeClr val="tx1"/>
                </a:solidFill>
                <a:latin typeface="+mn-lt"/>
                <a:ea typeface="+mn-ea"/>
                <a:cs typeface="+mn-cs"/>
              </a:rPr>
              <a:t>Read in credentials</a:t>
            </a:r>
          </a:p>
          <a:p>
            <a:pPr marL="596646" lvl="1" indent="-198882" defTabSz="795528">
              <a:spcBef>
                <a:spcPts val="435"/>
              </a:spcBef>
            </a:pPr>
            <a:r>
              <a:rPr lang="en-US" sz="2088" kern="1200">
                <a:solidFill>
                  <a:schemeClr val="tx1"/>
                </a:solidFill>
                <a:latin typeface="+mn-lt"/>
                <a:ea typeface="+mn-ea"/>
                <a:cs typeface="+mn-cs"/>
              </a:rPr>
              <a:t>Create database</a:t>
            </a:r>
          </a:p>
          <a:p>
            <a:pPr marL="596646" lvl="1" indent="-198882" defTabSz="795528">
              <a:spcBef>
                <a:spcPts val="435"/>
              </a:spcBef>
            </a:pPr>
            <a:r>
              <a:rPr lang="en-US" sz="2088" kern="1200">
                <a:solidFill>
                  <a:schemeClr val="tx1"/>
                </a:solidFill>
                <a:latin typeface="+mn-lt"/>
                <a:ea typeface="+mn-ea"/>
                <a:cs typeface="+mn-cs"/>
              </a:rPr>
              <a:t>Add documents from each GTFS file</a:t>
            </a:r>
          </a:p>
          <a:p>
            <a:pPr marL="596646" lvl="1" indent="-198882" defTabSz="795528">
              <a:spcBef>
                <a:spcPts val="435"/>
              </a:spcBef>
            </a:pPr>
            <a:r>
              <a:rPr lang="en-US" sz="2088" kern="1200">
                <a:solidFill>
                  <a:schemeClr val="tx1"/>
                </a:solidFill>
                <a:latin typeface="+mn-lt"/>
                <a:ea typeface="+mn-ea"/>
                <a:cs typeface="+mn-cs"/>
              </a:rPr>
              <a:t>Create design document</a:t>
            </a:r>
          </a:p>
          <a:p>
            <a:pPr marL="994410" lvl="2" indent="-198882" defTabSz="795528">
              <a:spcBef>
                <a:spcPts val="435"/>
              </a:spcBef>
            </a:pPr>
            <a:r>
              <a:rPr lang="en-US" sz="1740" kern="1200">
                <a:solidFill>
                  <a:schemeClr val="tx1"/>
                </a:solidFill>
                <a:latin typeface="+mn-lt"/>
                <a:ea typeface="+mn-ea"/>
                <a:cs typeface="+mn-cs"/>
              </a:rPr>
              <a:t>Views included</a:t>
            </a:r>
          </a:p>
          <a:p>
            <a:endParaRPr lang="en-US" dirty="0"/>
          </a:p>
        </p:txBody>
      </p:sp>
      <p:pic>
        <p:nvPicPr>
          <p:cNvPr id="5" name="Picture 4">
            <a:extLst>
              <a:ext uri="{FF2B5EF4-FFF2-40B4-BE49-F238E27FC236}">
                <a16:creationId xmlns:a16="http://schemas.microsoft.com/office/drawing/2014/main" id="{287D34CB-A856-E850-47CE-D5F47B0147A3}"/>
              </a:ext>
            </a:extLst>
          </p:cNvPr>
          <p:cNvPicPr>
            <a:picLocks noChangeAspect="1"/>
          </p:cNvPicPr>
          <p:nvPr/>
        </p:nvPicPr>
        <p:blipFill>
          <a:blip r:embed="rId2"/>
          <a:stretch>
            <a:fillRect/>
          </a:stretch>
        </p:blipFill>
        <p:spPr>
          <a:xfrm>
            <a:off x="6348175" y="3172711"/>
            <a:ext cx="4999529" cy="2474767"/>
          </a:xfrm>
          <a:prstGeom prst="rect">
            <a:avLst/>
          </a:prstGeom>
        </p:spPr>
      </p:pic>
      <p:sp>
        <p:nvSpPr>
          <p:cNvPr id="6" name="TextBox 5">
            <a:extLst>
              <a:ext uri="{FF2B5EF4-FFF2-40B4-BE49-F238E27FC236}">
                <a16:creationId xmlns:a16="http://schemas.microsoft.com/office/drawing/2014/main" id="{6A50EC83-CD6F-60B5-420D-85E234277618}"/>
              </a:ext>
            </a:extLst>
          </p:cNvPr>
          <p:cNvSpPr txBox="1"/>
          <p:nvPr/>
        </p:nvSpPr>
        <p:spPr>
          <a:xfrm>
            <a:off x="8157681" y="2753632"/>
            <a:ext cx="1586716" cy="333296"/>
          </a:xfrm>
          <a:prstGeom prst="rect">
            <a:avLst/>
          </a:prstGeom>
          <a:noFill/>
        </p:spPr>
        <p:txBody>
          <a:bodyPr wrap="none" rtlCol="0">
            <a:spAutoFit/>
          </a:bodyPr>
          <a:lstStyle/>
          <a:p>
            <a:pPr defTabSz="795528">
              <a:spcAft>
                <a:spcPts val="600"/>
              </a:spcAft>
            </a:pPr>
            <a:r>
              <a:rPr lang="en-US" sz="1566" kern="1200">
                <a:solidFill>
                  <a:schemeClr val="tx1"/>
                </a:solidFill>
                <a:latin typeface="+mn-lt"/>
                <a:ea typeface="+mn-ea"/>
                <a:cs typeface="+mn-cs"/>
              </a:rPr>
              <a:t>Expected output:</a:t>
            </a:r>
            <a:endParaRPr lang="en-US"/>
          </a:p>
        </p:txBody>
      </p:sp>
    </p:spTree>
    <p:extLst>
      <p:ext uri="{BB962C8B-B14F-4D97-AF65-F5344CB8AC3E}">
        <p14:creationId xmlns:p14="http://schemas.microsoft.com/office/powerpoint/2010/main" val="3870929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59A9A92-184A-8B27-0517-6FAC8CE1DE64}"/>
              </a:ext>
            </a:extLst>
          </p:cNvPr>
          <p:cNvSpPr>
            <a:spLocks noGrp="1"/>
          </p:cNvSpPr>
          <p:nvPr>
            <p:ph type="title"/>
          </p:nvPr>
        </p:nvSpPr>
        <p:spPr>
          <a:xfrm>
            <a:off x="1115568" y="509521"/>
            <a:ext cx="10232136" cy="1014984"/>
          </a:xfrm>
        </p:spPr>
        <p:txBody>
          <a:bodyPr>
            <a:normAutofit/>
          </a:bodyPr>
          <a:lstStyle/>
          <a:p>
            <a:r>
              <a:rPr lang="en-US" sz="4000"/>
              <a:t>Running the queries</a:t>
            </a:r>
          </a:p>
        </p:txBody>
      </p:sp>
      <p:sp>
        <p:nvSpPr>
          <p:cNvPr id="15" name="Rectangle 14">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E9A33F7-D84A-15A6-B53D-B8937EB7CB85}"/>
              </a:ext>
            </a:extLst>
          </p:cNvPr>
          <p:cNvSpPr>
            <a:spLocks noGrp="1"/>
          </p:cNvSpPr>
          <p:nvPr>
            <p:ph idx="1"/>
          </p:nvPr>
        </p:nvSpPr>
        <p:spPr>
          <a:xfrm>
            <a:off x="1322233" y="1673352"/>
            <a:ext cx="8668509" cy="3587015"/>
          </a:xfrm>
        </p:spPr>
        <p:txBody>
          <a:bodyPr/>
          <a:lstStyle/>
          <a:p>
            <a:pPr marL="187452" indent="-187452" defTabSz="749808">
              <a:spcBef>
                <a:spcPts val="820"/>
              </a:spcBef>
            </a:pPr>
            <a:r>
              <a:rPr lang="en-US" sz="2296" kern="1200">
                <a:solidFill>
                  <a:schemeClr val="tx1"/>
                </a:solidFill>
                <a:latin typeface="+mn-lt"/>
                <a:ea typeface="+mn-ea"/>
                <a:cs typeface="+mn-cs"/>
              </a:rPr>
              <a:t>Enter the command: python runqueries.py</a:t>
            </a:r>
          </a:p>
          <a:p>
            <a:pPr marL="187452" indent="-187452" defTabSz="749808">
              <a:spcBef>
                <a:spcPts val="820"/>
              </a:spcBef>
            </a:pPr>
            <a:r>
              <a:rPr lang="en-US" sz="2296" kern="1200">
                <a:solidFill>
                  <a:schemeClr val="tx1"/>
                </a:solidFill>
                <a:latin typeface="+mn-lt"/>
                <a:ea typeface="+mn-ea"/>
                <a:cs typeface="+mn-cs"/>
              </a:rPr>
              <a:t>File is too large to show</a:t>
            </a:r>
          </a:p>
          <a:p>
            <a:pPr marL="187452" indent="-187452" defTabSz="749808">
              <a:spcBef>
                <a:spcPts val="820"/>
              </a:spcBef>
            </a:pPr>
            <a:r>
              <a:rPr lang="en-US" sz="2296" kern="1200">
                <a:solidFill>
                  <a:schemeClr val="tx1"/>
                </a:solidFill>
                <a:latin typeface="+mn-lt"/>
                <a:ea typeface="+mn-ea"/>
                <a:cs typeface="+mn-cs"/>
              </a:rPr>
              <a:t>Steps:</a:t>
            </a:r>
          </a:p>
          <a:p>
            <a:pPr marL="562356" lvl="1" indent="-187452" defTabSz="749808">
              <a:spcBef>
                <a:spcPts val="410"/>
              </a:spcBef>
            </a:pPr>
            <a:r>
              <a:rPr lang="en-US" sz="1968" kern="1200">
                <a:solidFill>
                  <a:schemeClr val="tx1"/>
                </a:solidFill>
                <a:latin typeface="+mn-lt"/>
                <a:ea typeface="+mn-ea"/>
                <a:cs typeface="+mn-cs"/>
              </a:rPr>
              <a:t>Read in credentials</a:t>
            </a:r>
          </a:p>
          <a:p>
            <a:pPr marL="562356" lvl="1" indent="-187452" defTabSz="749808">
              <a:spcBef>
                <a:spcPts val="410"/>
              </a:spcBef>
            </a:pPr>
            <a:r>
              <a:rPr lang="en-US" sz="1968" kern="1200">
                <a:solidFill>
                  <a:schemeClr val="tx1"/>
                </a:solidFill>
                <a:latin typeface="+mn-lt"/>
                <a:ea typeface="+mn-ea"/>
                <a:cs typeface="+mn-cs"/>
              </a:rPr>
              <a:t>Answer question 1:</a:t>
            </a:r>
          </a:p>
          <a:p>
            <a:pPr marL="562356" lvl="1" indent="-187452" defTabSz="749808">
              <a:spcBef>
                <a:spcPts val="410"/>
              </a:spcBef>
            </a:pPr>
            <a:r>
              <a:rPr lang="en-US" sz="1968" kern="1200">
                <a:solidFill>
                  <a:schemeClr val="tx1"/>
                </a:solidFill>
                <a:latin typeface="+mn-lt"/>
                <a:ea typeface="+mn-ea"/>
                <a:cs typeface="+mn-cs"/>
              </a:rPr>
              <a:t>Answer question 2:</a:t>
            </a:r>
          </a:p>
          <a:p>
            <a:pPr marL="562356" lvl="1" indent="-187452" defTabSz="749808">
              <a:spcBef>
                <a:spcPts val="410"/>
              </a:spcBef>
            </a:pPr>
            <a:r>
              <a:rPr lang="en-US" sz="1968" kern="1200">
                <a:solidFill>
                  <a:schemeClr val="tx1"/>
                </a:solidFill>
                <a:latin typeface="+mn-lt"/>
                <a:ea typeface="+mn-ea"/>
                <a:cs typeface="+mn-cs"/>
              </a:rPr>
              <a:t>Answer question 3:</a:t>
            </a:r>
          </a:p>
          <a:p>
            <a:pPr marL="937260" lvl="2" indent="-187452" defTabSz="749808">
              <a:spcBef>
                <a:spcPts val="410"/>
              </a:spcBef>
            </a:pPr>
            <a:endParaRPr lang="en-US" sz="1640" kern="1200">
              <a:solidFill>
                <a:schemeClr val="tx1"/>
              </a:solidFill>
              <a:latin typeface="+mn-lt"/>
              <a:ea typeface="+mn-ea"/>
              <a:cs typeface="+mn-cs"/>
            </a:endParaRPr>
          </a:p>
          <a:p>
            <a:pPr lvl="1"/>
            <a:endParaRPr lang="en-US" dirty="0"/>
          </a:p>
        </p:txBody>
      </p:sp>
      <p:pic>
        <p:nvPicPr>
          <p:cNvPr id="5" name="Picture 4">
            <a:extLst>
              <a:ext uri="{FF2B5EF4-FFF2-40B4-BE49-F238E27FC236}">
                <a16:creationId xmlns:a16="http://schemas.microsoft.com/office/drawing/2014/main" id="{726F45B3-C272-5B8D-CC36-0CEFCE18AA15}"/>
              </a:ext>
            </a:extLst>
          </p:cNvPr>
          <p:cNvPicPr>
            <a:picLocks noChangeAspect="1"/>
          </p:cNvPicPr>
          <p:nvPr/>
        </p:nvPicPr>
        <p:blipFill>
          <a:blip r:embed="rId2"/>
          <a:stretch>
            <a:fillRect/>
          </a:stretch>
        </p:blipFill>
        <p:spPr>
          <a:xfrm>
            <a:off x="5206379" y="2204266"/>
            <a:ext cx="5934659" cy="3803342"/>
          </a:xfrm>
          <a:prstGeom prst="rect">
            <a:avLst/>
          </a:prstGeom>
        </p:spPr>
      </p:pic>
      <p:sp>
        <p:nvSpPr>
          <p:cNvPr id="6" name="TextBox 5">
            <a:extLst>
              <a:ext uri="{FF2B5EF4-FFF2-40B4-BE49-F238E27FC236}">
                <a16:creationId xmlns:a16="http://schemas.microsoft.com/office/drawing/2014/main" id="{EC5AE309-1E8A-0F8D-E733-84D0832B80FE}"/>
              </a:ext>
            </a:extLst>
          </p:cNvPr>
          <p:cNvSpPr txBox="1"/>
          <p:nvPr/>
        </p:nvSpPr>
        <p:spPr>
          <a:xfrm>
            <a:off x="7539900" y="1851891"/>
            <a:ext cx="1509901" cy="319446"/>
          </a:xfrm>
          <a:prstGeom prst="rect">
            <a:avLst/>
          </a:prstGeom>
          <a:noFill/>
        </p:spPr>
        <p:txBody>
          <a:bodyPr wrap="none" rtlCol="0">
            <a:spAutoFit/>
          </a:bodyPr>
          <a:lstStyle/>
          <a:p>
            <a:pPr defTabSz="749808">
              <a:spcAft>
                <a:spcPts val="600"/>
              </a:spcAft>
            </a:pPr>
            <a:r>
              <a:rPr lang="en-US" sz="1476" kern="1200">
                <a:solidFill>
                  <a:schemeClr val="tx1"/>
                </a:solidFill>
                <a:latin typeface="+mn-lt"/>
                <a:ea typeface="+mn-ea"/>
                <a:cs typeface="+mn-cs"/>
              </a:rPr>
              <a:t>Expected output:</a:t>
            </a:r>
            <a:endParaRPr lang="en-US"/>
          </a:p>
        </p:txBody>
      </p:sp>
    </p:spTree>
    <p:extLst>
      <p:ext uri="{BB962C8B-B14F-4D97-AF65-F5344CB8AC3E}">
        <p14:creationId xmlns:p14="http://schemas.microsoft.com/office/powerpoint/2010/main" val="3368524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776</Words>
  <Application>Microsoft Office PowerPoint</Application>
  <PresentationFormat>Widescreen</PresentationFormat>
  <Paragraphs>71</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SF Pro</vt:lpstr>
      <vt:lpstr>Office Theme</vt:lpstr>
      <vt:lpstr>System Investigation Project Part 4: Implementation Apache CouchDB</vt:lpstr>
      <vt:lpstr>Project Description</vt:lpstr>
      <vt:lpstr>What I did:</vt:lpstr>
      <vt:lpstr>Dataset used:</vt:lpstr>
      <vt:lpstr>Dataset specific questions</vt:lpstr>
      <vt:lpstr>Implementation Specifics - Steps</vt:lpstr>
      <vt:lpstr>Data model</vt:lpstr>
      <vt:lpstr>Creating the database – code and results</vt:lpstr>
      <vt:lpstr>Running the queries</vt:lpstr>
      <vt:lpstr>Deleting the database – code and results </vt:lpstr>
      <vt:lpstr>Lessons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Investigation Project Part 4: Implementation Apache CouchDB</dc:title>
  <dc:creator>Zachary W Bowyer</dc:creator>
  <cp:lastModifiedBy>Zachary W Bowyer</cp:lastModifiedBy>
  <cp:revision>28</cp:revision>
  <dcterms:created xsi:type="dcterms:W3CDTF">2023-05-16T19:29:59Z</dcterms:created>
  <dcterms:modified xsi:type="dcterms:W3CDTF">2023-05-16T21:27:59Z</dcterms:modified>
</cp:coreProperties>
</file>