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68" r:id="rId4"/>
    <p:sldId id="259" r:id="rId5"/>
    <p:sldId id="260" r:id="rId6"/>
    <p:sldId id="269" r:id="rId7"/>
    <p:sldId id="270" r:id="rId8"/>
    <p:sldId id="263" r:id="rId9"/>
    <p:sldId id="271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1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EDC5D-4CB2-4A60-AE7B-3B3F877059C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9BDF-D776-4AC7-BA63-B4D027F1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https://www.nrybbs.top/products.aspx?cname=leavenworth+ks&amp;cid=95</a:t>
            </a:r>
          </a:p>
          <a:p>
            <a:r>
              <a:rPr lang="en-US" dirty="0"/>
              <a:t>https://datausa.io/profile/geo/leavenworth-ks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9BDF-D776-4AC7-BA63-B4D027F18F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9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https://deohs.washington.edu/pnash/wildfiresmoke</a:t>
            </a:r>
          </a:p>
          <a:p>
            <a:r>
              <a:rPr lang="en-US" dirty="0"/>
              <a:t>https://www.google.com/search?q=policy+&amp;tbm=isch&amp;ved=2ahUKEwiC-drX2ueCAxV4GzQIHfRiCJsQ2-cCegQIABAA&amp;oq=policy+&amp;gs_lcp=CgNpbWcQAzIECCMQJzIICAAQgAQQsQMyCggAEIAEEIoFEEMyCggAEIAEEIoFEEMyCggAEIAEEIoFEEMyCAgAEIAEELEDMgUIABCABDILCAAQgAQQsQMQgwEyBQgAEIAEMgUIABCABFDgBVjgBWCKB2gAcAB4AIABY4gBswGSAQEymAEAoAEBqgELZ3dzLXdpei1pbWfAAQE&amp;sclient=img&amp;ei=BWVmZcLiHPi20PEP9MWh2Ak&amp;bih=1035&amp;biw=2048&amp;rlz=1C1CHBF_enUS856US856#imgrc=65NcntW3Z1ME6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9BDF-D776-4AC7-BA63-B4D027F18F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4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https://www.health.state.mn.us/communities/environment/emergency/natural/wildfires.html </a:t>
            </a:r>
          </a:p>
          <a:p>
            <a:r>
              <a:rPr lang="en-US" dirty="0"/>
              <a:t>https://www.rigzone.com/news/wire/oil_extends_decline_amid_global_economy_concerns-21-oct-2019-160107-article/</a:t>
            </a:r>
          </a:p>
          <a:p>
            <a:r>
              <a:rPr lang="en-US" dirty="0"/>
              <a:t>https://www.health.harvard.edu/blog/is-our-healthcare-system-broken-202107132542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9BDF-D776-4AC7-BA63-B4D027F18F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9BDF-D776-4AC7-BA63-B4D027F18F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9BDF-D776-4AC7-BA63-B4D027F18F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9BDF-D776-4AC7-BA63-B4D027F18F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338E-E45F-BE80-85A1-D299F64B3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B2CB9-E603-92F3-7E6F-50EE28F75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6A832-B6DF-30FB-2FC3-E03B85DF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9366-6630-6A02-2E6E-ABEA6EC1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40E4-2255-9007-F7FA-F3690958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4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5E1A-A52A-477F-7780-593772A2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40E4-3621-AFCE-3329-1BB488E7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7C86-57CC-6273-F8F2-43659490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A54A-CB4A-4179-7FDD-322FECA6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FD3B2-2F4D-F9E6-CA50-9CFC53B6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129FD-9C5B-DB98-2511-91442DE56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12F6B-790A-DDE3-8CF7-EC7A8496D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DE04-C899-2386-850B-3875E11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6D3E-2A98-55C4-77A0-AEAB6D61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7D878-93EA-F101-9B78-6BD9BEC1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B537-6F3A-2A01-637B-02FF6826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121B-E368-85E3-F61C-1A9C9113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3A9D-4F31-491B-80BA-8D4A424B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3EA0-8ECC-148C-DA47-C219C68A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F73E-3D8C-BEF1-7F9B-4F6EEAA2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9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0CE4-4DD2-B0E0-3E24-3153AF41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5598-05CF-B9F1-7F13-54F7602A8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3FA59-0E7B-2D18-E79C-B815D3A9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DF14-522F-82CE-F4A0-409FFE02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980C-467A-8571-CDE7-E19CBC37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1EBC-FA3D-477A-D607-18A5F411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3F37-38B5-9215-8D93-37493471F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1738D-E818-192D-AE33-04D5ED6D9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015-618A-1BF0-0DC9-D667CFE9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550C3-51A3-9A07-A787-6FA66B39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EF5C9-654A-813B-9F73-CECAF2F9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9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3B94-8150-3CAD-1F30-C7667571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6BE4-C92C-CB21-C6C9-8679A52EE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36A5B-0B9D-4D96-391D-F598B15A1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964B9-D51A-0DE9-5162-07D975CA5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161C2-D3F8-345A-F4D5-169F3A48A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AC6EF-9D0D-B8E6-E787-786775E5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9520F-5398-0D1D-26B3-4E39FEEC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F745E-9AB3-0DBC-4BA2-5C464589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1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6382-4317-2323-D6E8-8B70C08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DB6EF-00EF-9107-00DC-AEF0CE44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565C9-61D4-CADB-9880-AFF4C7B9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0EFD6-F714-65FA-E338-B03E6657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02436-54B3-7A2B-73AB-7E97BD80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37EA4-79E2-41B5-FCB8-D468AA27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9FE2E-237A-0BD9-1ED3-19A51A4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0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0944-A578-5231-827A-A20BD17F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58BC-1655-B91B-9F11-881A6994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CCA1F-82E3-6BFE-91D8-8F0411F5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07EA-AE61-E434-B452-F9D95968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3E800-A3E3-636A-2D87-D602632D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67E06-EC03-FC18-F59D-E14A39E3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DB24-526A-D6AB-DDF1-B5049356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7F88C-9F92-3B0E-5704-0B9804868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B3BC8-17F1-91FF-4E36-58A8C5F68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A6BB2-0648-FD74-5D7C-F7B27600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EDC-E3F7-49A8-9A12-DA9CCD59B66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71E0-D581-DBE1-B28C-E847FE6D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262B-3926-D838-B91B-9845A55F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03299-D4D4-28FF-656C-47E2B904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7F4B3-8617-9645-8AE2-556547D80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473AF-1B44-EF03-14BC-15C9773D3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8EDC-E3F7-49A8-9A12-DA9CCD59B66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B290C-856E-8191-7D47-4F0A31B35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EB38-52DC-1DB3-F7A1-EE02556EA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3BD55-53D5-4EF0-984A-64A742AE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5DC49A-47C8-7198-3467-3352DA4C7DEB}"/>
              </a:ext>
            </a:extLst>
          </p:cNvPr>
          <p:cNvSpPr/>
          <p:nvPr/>
        </p:nvSpPr>
        <p:spPr>
          <a:xfrm>
            <a:off x="373380" y="354330"/>
            <a:ext cx="11559540" cy="6149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9F169-3ECD-AC92-3A05-8C602AF6E64B}"/>
              </a:ext>
            </a:extLst>
          </p:cNvPr>
          <p:cNvSpPr txBox="1"/>
          <p:nvPr/>
        </p:nvSpPr>
        <p:spPr>
          <a:xfrm>
            <a:off x="1127666" y="710613"/>
            <a:ext cx="3825429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wildfire smoke impact on  healthcare in Leavenworth, Kansas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3C319F-A12E-C5A3-C37F-940BE4C8A2BE}"/>
              </a:ext>
            </a:extLst>
          </p:cNvPr>
          <p:cNvSpPr txBox="1"/>
          <p:nvPr/>
        </p:nvSpPr>
        <p:spPr>
          <a:xfrm>
            <a:off x="609601" y="5006673"/>
            <a:ext cx="40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66344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Zachary Bowyer</a:t>
            </a:r>
            <a:endParaRPr lang="en-US" sz="3600" b="1" dirty="0"/>
          </a:p>
        </p:txBody>
      </p:sp>
      <p:pic>
        <p:nvPicPr>
          <p:cNvPr id="1026" name="Picture 2" descr="leavenworth ks for Sale,Up To OFF 64%">
            <a:extLst>
              <a:ext uri="{FF2B5EF4-FFF2-40B4-BE49-F238E27FC236}">
                <a16:creationId xmlns:a16="http://schemas.microsoft.com/office/drawing/2014/main" id="{21E482DB-9703-10D9-F778-95FAC83B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160" y="1005358"/>
            <a:ext cx="5813889" cy="48449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1018B4-6902-31BA-DC67-A3019B54E66C}"/>
              </a:ext>
            </a:extLst>
          </p:cNvPr>
          <p:cNvSpPr txBox="1"/>
          <p:nvPr/>
        </p:nvSpPr>
        <p:spPr>
          <a:xfrm>
            <a:off x="5410200" y="424667"/>
            <a:ext cx="5912987" cy="136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66344">
              <a:spcAft>
                <a:spcPts val="600"/>
              </a:spcAft>
            </a:pPr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 facts:</a:t>
            </a:r>
          </a:p>
          <a:p>
            <a:pPr algn="ctr" defTabSz="466344">
              <a:spcAft>
                <a:spcPts val="600"/>
              </a:spcAft>
            </a:pPr>
            <a:r>
              <a: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Founded – 1854    |   Population (2022) – 38171   |   Area – 24.31 sq miles   |   Median age (2021) - 36.9</a:t>
            </a:r>
          </a:p>
          <a:p>
            <a:pPr defTabSz="466344">
              <a:spcAft>
                <a:spcPts val="600"/>
              </a:spcAft>
            </a:pPr>
            <a:endParaRPr lang="en-US" sz="91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66344">
              <a:spcAft>
                <a:spcPts val="600"/>
              </a:spcAft>
            </a:pPr>
            <a:endParaRPr lang="en-US" sz="91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4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6C896-CBDD-6684-C4B2-C074906BCEF2}"/>
              </a:ext>
            </a:extLst>
          </p:cNvPr>
          <p:cNvSpPr txBox="1">
            <a:spLocks/>
          </p:cNvSpPr>
          <p:nvPr/>
        </p:nvSpPr>
        <p:spPr>
          <a:xfrm>
            <a:off x="761802" y="240241"/>
            <a:ext cx="10760054" cy="1228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257F5-5E37-49FD-C02E-B06AF279D967}"/>
              </a:ext>
            </a:extLst>
          </p:cNvPr>
          <p:cNvSpPr txBox="1"/>
          <p:nvPr/>
        </p:nvSpPr>
        <p:spPr>
          <a:xfrm>
            <a:off x="343242" y="1775731"/>
            <a:ext cx="5156129" cy="2081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Adjust for age ranges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Elderly populations more susceptible to specific health conditions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Generational differences in health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BDA56-7698-5CF9-5651-A39F90907A1D}"/>
              </a:ext>
            </a:extLst>
          </p:cNvPr>
          <p:cNvSpPr txBox="1"/>
          <p:nvPr/>
        </p:nvSpPr>
        <p:spPr>
          <a:xfrm>
            <a:off x="6438233" y="1468540"/>
            <a:ext cx="4719050" cy="272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Incorporate other details into estimates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Include more medical issues like Headaches, Bronchitis, etc.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Medications ordered could be considered in the Economic impacts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53BF98-2297-227C-1B03-D9C9AC19CEB7}"/>
              </a:ext>
            </a:extLst>
          </p:cNvPr>
          <p:cNvSpPr txBox="1"/>
          <p:nvPr/>
        </p:nvSpPr>
        <p:spPr>
          <a:xfrm>
            <a:off x="216746" y="4217962"/>
            <a:ext cx="5959309" cy="264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Improve smoke estimate accuracy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Rough estimate using wildfire distances and areas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Incorporation of more advanced tools like atmospheric transport models would give a more accurate estimate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399CE-EC62-3599-31E6-8C620FF118E5}"/>
              </a:ext>
            </a:extLst>
          </p:cNvPr>
          <p:cNvSpPr txBox="1"/>
          <p:nvPr/>
        </p:nvSpPr>
        <p:spPr>
          <a:xfrm>
            <a:off x="6438233" y="4339350"/>
            <a:ext cx="4719050" cy="239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Explore relationships between age dependency ratio and healthcare industry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does a high old-age or general-age dependency ratio reflect on the workloads of average healthcare workers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71D194-137B-EACF-76FD-3E9DEE36CAEC}"/>
              </a:ext>
            </a:extLst>
          </p:cNvPr>
          <p:cNvCxnSpPr/>
          <p:nvPr/>
        </p:nvCxnSpPr>
        <p:spPr>
          <a:xfrm>
            <a:off x="6096000" y="1874177"/>
            <a:ext cx="0" cy="4745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D0E80A-A258-AE68-7ADF-EC94BB3710EE}"/>
              </a:ext>
            </a:extLst>
          </p:cNvPr>
          <p:cNvCxnSpPr>
            <a:cxnSpLocks/>
          </p:cNvCxnSpPr>
          <p:nvPr/>
        </p:nvCxnSpPr>
        <p:spPr>
          <a:xfrm>
            <a:off x="326993" y="4066020"/>
            <a:ext cx="11631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6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0085E-ECA4-F9E1-E373-555D5243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700" u="sng" dirty="0"/>
              <a:t>Summary/review statement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C4353C-C927-1758-0BEF-21E9E0D8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0728" y="730342"/>
            <a:ext cx="83743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BF5534-C406-F54A-F8DB-7ECC671071B8}"/>
              </a:ext>
            </a:extLst>
          </p:cNvPr>
          <p:cNvSpPr txBox="1"/>
          <p:nvPr/>
        </p:nvSpPr>
        <p:spPr>
          <a:xfrm>
            <a:off x="5303520" y="888125"/>
            <a:ext cx="6364222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8614">
              <a:spcAft>
                <a:spcPts val="678"/>
              </a:spcAft>
            </a:pPr>
            <a:r>
              <a:rPr lang="en-US" sz="174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Wildfire smoke will be a minor issue for Leavenworth in the future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3D3B1-692D-7CE2-E59B-2E635E09F7FC}"/>
              </a:ext>
            </a:extLst>
          </p:cNvPr>
          <p:cNvSpPr txBox="1"/>
          <p:nvPr/>
        </p:nvSpPr>
        <p:spPr>
          <a:xfrm>
            <a:off x="5303520" y="1624974"/>
            <a:ext cx="5246009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8614">
              <a:spcAft>
                <a:spcPts val="678"/>
              </a:spcAft>
            </a:pPr>
            <a:r>
              <a:rPr lang="en-US" sz="174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Wildfire smoke causes health issues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8D9BE-ED55-4BE3-5B3E-19F71B59DF05}"/>
              </a:ext>
            </a:extLst>
          </p:cNvPr>
          <p:cNvSpPr txBox="1"/>
          <p:nvPr/>
        </p:nvSpPr>
        <p:spPr>
          <a:xfrm>
            <a:off x="5303521" y="2353378"/>
            <a:ext cx="5246009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8614">
              <a:spcAft>
                <a:spcPts val="678"/>
              </a:spcAft>
            </a:pPr>
            <a:r>
              <a:rPr lang="en-US" sz="174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Health issues cost money to deal with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207D4-64F5-A752-9583-2F6851A72E14}"/>
              </a:ext>
            </a:extLst>
          </p:cNvPr>
          <p:cNvSpPr txBox="1"/>
          <p:nvPr/>
        </p:nvSpPr>
        <p:spPr>
          <a:xfrm>
            <a:off x="5312664" y="3025944"/>
            <a:ext cx="5667738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8614">
              <a:spcAft>
                <a:spcPts val="678"/>
              </a:spcAft>
            </a:pPr>
            <a:r>
              <a:rPr lang="en-US" sz="174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Wildfire smoke increases burden on healthcare industry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0F920-6FE3-1A6A-5994-64A5D593AE51}"/>
              </a:ext>
            </a:extLst>
          </p:cNvPr>
          <p:cNvSpPr txBox="1"/>
          <p:nvPr/>
        </p:nvSpPr>
        <p:spPr>
          <a:xfrm>
            <a:off x="5303521" y="3787398"/>
            <a:ext cx="5667738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8614">
              <a:spcAft>
                <a:spcPts val="678"/>
              </a:spcAft>
            </a:pPr>
            <a:r>
              <a:rPr lang="en-US" sz="174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healthcare workers is declining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3AED4-6EC7-098B-C4C6-4E7A253879A7}"/>
              </a:ext>
            </a:extLst>
          </p:cNvPr>
          <p:cNvSpPr txBox="1"/>
          <p:nvPr/>
        </p:nvSpPr>
        <p:spPr>
          <a:xfrm>
            <a:off x="5303521" y="4524247"/>
            <a:ext cx="5667738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8614">
              <a:spcAft>
                <a:spcPts val="678"/>
              </a:spcAft>
            </a:pPr>
            <a:r>
              <a:rPr lang="en-US" sz="174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Health insurance coverage rates are declining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6F39E-BA47-FE36-ED20-479E0FA8EB6E}"/>
              </a:ext>
            </a:extLst>
          </p:cNvPr>
          <p:cNvSpPr txBox="1"/>
          <p:nvPr/>
        </p:nvSpPr>
        <p:spPr>
          <a:xfrm>
            <a:off x="5303521" y="5257061"/>
            <a:ext cx="5667738" cy="90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8614">
              <a:spcAft>
                <a:spcPts val="678"/>
              </a:spcAft>
            </a:pPr>
            <a:r>
              <a:rPr lang="en-US" sz="174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issues can likely be mitigated through educating the public and subsidizing the health care industry to raise the number of healthcare 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5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F972F-4C0A-2E05-03B0-EF5CAF18B9DD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was accomplished?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AutoShape 4" descr="Leavenworth, Kansas - Wikipedia">
            <a:extLst>
              <a:ext uri="{FF2B5EF4-FFF2-40B4-BE49-F238E27FC236}">
                <a16:creationId xmlns:a16="http://schemas.microsoft.com/office/drawing/2014/main" id="{A45D1F95-CFBD-5D84-3E1A-3212C068C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4375" y="609635"/>
            <a:ext cx="92377" cy="9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7BB50-C75F-0BED-7DB8-BAF2AAA89DEE}"/>
              </a:ext>
            </a:extLst>
          </p:cNvPr>
          <p:cNvSpPr txBox="1"/>
          <p:nvPr/>
        </p:nvSpPr>
        <p:spPr>
          <a:xfrm>
            <a:off x="7379534" y="1929748"/>
            <a:ext cx="4080946" cy="637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112">
              <a:spcAft>
                <a:spcPts val="600"/>
              </a:spcAft>
            </a:pPr>
            <a:r>
              <a:rPr lang="en-US" sz="176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data analysis to form a policy recommendation for the city.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E812B-6A86-5E0C-A152-B4F75021109B}"/>
              </a:ext>
            </a:extLst>
          </p:cNvPr>
          <p:cNvSpPr txBox="1"/>
          <p:nvPr/>
        </p:nvSpPr>
        <p:spPr>
          <a:xfrm>
            <a:off x="1437590" y="1929748"/>
            <a:ext cx="4361230" cy="63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112">
              <a:spcAft>
                <a:spcPts val="600"/>
              </a:spcAft>
            </a:pPr>
            <a:r>
              <a:rPr lang="en-US" sz="176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Exploration of Healthcare impacts on Leavenworth, Kansas from wildfire smoke. </a:t>
            </a:r>
            <a:endParaRPr lang="en-US" b="1" dirty="0"/>
          </a:p>
        </p:txBody>
      </p:sp>
      <p:pic>
        <p:nvPicPr>
          <p:cNvPr id="1032" name="Picture 8" descr="Wildfire Smoke Safety | Pacific Northwest Agricultural Safety and Health  Center">
            <a:extLst>
              <a:ext uri="{FF2B5EF4-FFF2-40B4-BE49-F238E27FC236}">
                <a16:creationId xmlns:a16="http://schemas.microsoft.com/office/drawing/2014/main" id="{CBAA2BD3-6859-2884-775F-2FE708F4D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6" y="2635485"/>
            <a:ext cx="6315399" cy="333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43E20A-70EF-07D9-EAAE-84A809573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2635485"/>
            <a:ext cx="3434413" cy="34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6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AutoShape 4" descr="Leavenworth, Kansas - Wikipedia">
            <a:extLst>
              <a:ext uri="{FF2B5EF4-FFF2-40B4-BE49-F238E27FC236}">
                <a16:creationId xmlns:a16="http://schemas.microsoft.com/office/drawing/2014/main" id="{A45D1F95-CFBD-5D84-3E1A-3212C068C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4375" y="609635"/>
            <a:ext cx="92377" cy="9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E7EA3-985A-5DF5-CE07-0BE8D72C741E}"/>
              </a:ext>
            </a:extLst>
          </p:cNvPr>
          <p:cNvSpPr txBox="1"/>
          <p:nvPr/>
        </p:nvSpPr>
        <p:spPr>
          <a:xfrm>
            <a:off x="841248" y="507358"/>
            <a:ext cx="435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Why does it matter?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7EB63-74CD-5839-601A-A34A7AFA1AC5}"/>
              </a:ext>
            </a:extLst>
          </p:cNvPr>
          <p:cNvSpPr txBox="1"/>
          <p:nvPr/>
        </p:nvSpPr>
        <p:spPr>
          <a:xfrm>
            <a:off x="505482" y="1686209"/>
            <a:ext cx="5029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Wildfire smoke is dangerous to inhale over both the short and long term.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40FEC-F9A2-4A47-DD40-238804299F12}"/>
              </a:ext>
            </a:extLst>
          </p:cNvPr>
          <p:cNvSpPr txBox="1"/>
          <p:nvPr/>
        </p:nvSpPr>
        <p:spPr>
          <a:xfrm>
            <a:off x="6715683" y="1578487"/>
            <a:ext cx="497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comes with associated economic and health costs. To attempt to minimize these future costs, policymakers need to be informed.</a:t>
            </a:r>
          </a:p>
        </p:txBody>
      </p:sp>
      <p:pic>
        <p:nvPicPr>
          <p:cNvPr id="9" name="Picture 4" descr="Wildfire Smoke - MN Dept. of Health">
            <a:extLst>
              <a:ext uri="{FF2B5EF4-FFF2-40B4-BE49-F238E27FC236}">
                <a16:creationId xmlns:a16="http://schemas.microsoft.com/office/drawing/2014/main" id="{D430996D-5A41-DCC0-3080-1536EA4E7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" t="10110" r="1185" b="2539"/>
          <a:stretch/>
        </p:blipFill>
        <p:spPr bwMode="auto">
          <a:xfrm>
            <a:off x="358140" y="2616299"/>
            <a:ext cx="5669280" cy="31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Oil Extends Decline Amid Global Economy Concerns | Rigzone">
            <a:extLst>
              <a:ext uri="{FF2B5EF4-FFF2-40B4-BE49-F238E27FC236}">
                <a16:creationId xmlns:a16="http://schemas.microsoft.com/office/drawing/2014/main" id="{086A997A-FC86-0D56-7A4A-74CD17688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4524" r="3622"/>
          <a:stretch/>
        </p:blipFill>
        <p:spPr bwMode="auto">
          <a:xfrm>
            <a:off x="6472645" y="2610560"/>
            <a:ext cx="5389740" cy="315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nt">
            <a:extLst>
              <a:ext uri="{FF2B5EF4-FFF2-40B4-BE49-F238E27FC236}">
                <a16:creationId xmlns:a16="http://schemas.microsoft.com/office/drawing/2014/main" id="{D380959B-464C-9ED8-C9EB-AB6FC997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5448" y="8300"/>
            <a:ext cx="10966551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B83858-ED7D-57B6-6CAA-83168807C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5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684F2-3578-B8E1-D1B7-8EECC4857E7E}"/>
              </a:ext>
            </a:extLst>
          </p:cNvPr>
          <p:cNvSpPr txBox="1"/>
          <p:nvPr/>
        </p:nvSpPr>
        <p:spPr>
          <a:xfrm>
            <a:off x="6096000" y="-108329"/>
            <a:ext cx="5070455" cy="1711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result – Policy recommendation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97FFD4-A8B9-3D4D-1623-7BE467E4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39700" dir="300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nk">
            <a:extLst>
              <a:ext uri="{FF2B5EF4-FFF2-40B4-BE49-F238E27FC236}">
                <a16:creationId xmlns:a16="http://schemas.microsoft.com/office/drawing/2014/main" id="{66A3BAA3-B82C-91C8-0922-0481EFD26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873" y="1510026"/>
            <a:ext cx="3872455" cy="3872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8BE7B9-1EBE-390F-78C1-AD40B558E5C0}"/>
              </a:ext>
            </a:extLst>
          </p:cNvPr>
          <p:cNvSpPr txBox="1"/>
          <p:nvPr/>
        </p:nvSpPr>
        <p:spPr>
          <a:xfrm>
            <a:off x="6179073" y="1428746"/>
            <a:ext cx="5237342" cy="521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Given the analysis findings: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No need for drastic action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Continue to monitor the situation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Issue stay at home recommendations when AQI is at unhealthy levels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Increase public awareness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Consider subsidizing healthcare industry to combat declining workforce</a:t>
            </a:r>
          </a:p>
        </p:txBody>
      </p:sp>
    </p:spTree>
    <p:extLst>
      <p:ext uri="{BB962C8B-B14F-4D97-AF65-F5344CB8AC3E}">
        <p14:creationId xmlns:p14="http://schemas.microsoft.com/office/powerpoint/2010/main" val="161577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DC08C-C92D-764C-30BB-CB51F12373E8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How did you come to this conclusion? Part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3852A3-1A3B-335C-4EEE-D84B2BD41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823" y="2248690"/>
            <a:ext cx="5765154" cy="40644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4FF6B7-2B7D-B6DB-AB0A-2E52AC909532}"/>
              </a:ext>
            </a:extLst>
          </p:cNvPr>
          <p:cNvSpPr txBox="1"/>
          <p:nvPr/>
        </p:nvSpPr>
        <p:spPr>
          <a:xfrm>
            <a:off x="6976955" y="675541"/>
            <a:ext cx="414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The Health care industry is going to have their work cut out for them in the future.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C21CAC-16E3-459D-E76C-502107BFA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53" y="1963836"/>
            <a:ext cx="4410917" cy="23608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C7555C-1313-2B31-CC19-D19E6C96D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09" y="4368800"/>
            <a:ext cx="4505179" cy="232886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B7F0DE-6171-E38E-E93A-FCCBC92F4DD8}"/>
              </a:ext>
            </a:extLst>
          </p:cNvPr>
          <p:cNvCxnSpPr/>
          <p:nvPr/>
        </p:nvCxnSpPr>
        <p:spPr>
          <a:xfrm>
            <a:off x="6083997" y="2126827"/>
            <a:ext cx="9144" cy="448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2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DC08C-C92D-764C-30BB-CB51F12373E8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How did you come to this conclusion? Part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4FF6B7-2B7D-B6DB-AB0A-2E52AC909532}"/>
              </a:ext>
            </a:extLst>
          </p:cNvPr>
          <p:cNvSpPr txBox="1"/>
          <p:nvPr/>
        </p:nvSpPr>
        <p:spPr>
          <a:xfrm>
            <a:off x="6937265" y="625284"/>
            <a:ext cx="4684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The amount of wildfire smoke Leavenworth receives is increasing. This is partially supported by AQI measurements.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B7F0DE-6171-E38E-E93A-FCCBC92F4DD8}"/>
              </a:ext>
            </a:extLst>
          </p:cNvPr>
          <p:cNvCxnSpPr/>
          <p:nvPr/>
        </p:nvCxnSpPr>
        <p:spPr>
          <a:xfrm>
            <a:off x="6083997" y="2126827"/>
            <a:ext cx="9144" cy="448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073705-FDEA-00AF-0C10-9FDB52DD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762" y="2787202"/>
            <a:ext cx="5718811" cy="3845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1D0FEA-758B-008D-D224-D03253EB4E70}"/>
              </a:ext>
            </a:extLst>
          </p:cNvPr>
          <p:cNvSpPr txBox="1"/>
          <p:nvPr/>
        </p:nvSpPr>
        <p:spPr>
          <a:xfrm>
            <a:off x="6910546" y="2009411"/>
            <a:ext cx="473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smoke estimates + projection model predicts a slight increase in smoke through 2050.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A7F14E-5A30-FEF2-725E-3A2E1BED8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09" y="2832839"/>
            <a:ext cx="5324550" cy="3919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51115E-37E7-7C41-5806-5E782EF7D88C}"/>
              </a:ext>
            </a:extLst>
          </p:cNvPr>
          <p:cNvSpPr txBox="1"/>
          <p:nvPr/>
        </p:nvSpPr>
        <p:spPr>
          <a:xfrm>
            <a:off x="470805" y="2138828"/>
            <a:ext cx="579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AQI has been steadily increasing in Leavenworth.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A7B9C4-7F7E-938D-A9AD-6F80793A646B}"/>
              </a:ext>
            </a:extLst>
          </p:cNvPr>
          <p:cNvCxnSpPr/>
          <p:nvPr/>
        </p:nvCxnSpPr>
        <p:spPr>
          <a:xfrm>
            <a:off x="868680" y="3690026"/>
            <a:ext cx="448153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E02E39-DBAD-E7CB-E9F7-4DF49C6128FE}"/>
              </a:ext>
            </a:extLst>
          </p:cNvPr>
          <p:cNvSpPr txBox="1"/>
          <p:nvPr/>
        </p:nvSpPr>
        <p:spPr>
          <a:xfrm>
            <a:off x="833313" y="3356543"/>
            <a:ext cx="25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‘Moderate’ safety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939380-9B0A-8CC9-60DA-6E45542C9B95}"/>
              </a:ext>
            </a:extLst>
          </p:cNvPr>
          <p:cNvSpPr txBox="1"/>
          <p:nvPr/>
        </p:nvSpPr>
        <p:spPr>
          <a:xfrm>
            <a:off x="833313" y="3703359"/>
            <a:ext cx="25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‘Good’ safety level</a:t>
            </a:r>
          </a:p>
        </p:txBody>
      </p:sp>
    </p:spTree>
    <p:extLst>
      <p:ext uri="{BB962C8B-B14F-4D97-AF65-F5344CB8AC3E}">
        <p14:creationId xmlns:p14="http://schemas.microsoft.com/office/powerpoint/2010/main" val="310854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DC08C-C92D-764C-30BB-CB51F12373E8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How did you come to this conclusion? Part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B7F0DE-6171-E38E-E93A-FCCBC92F4DD8}"/>
              </a:ext>
            </a:extLst>
          </p:cNvPr>
          <p:cNvCxnSpPr/>
          <p:nvPr/>
        </p:nvCxnSpPr>
        <p:spPr>
          <a:xfrm>
            <a:off x="6083997" y="2126827"/>
            <a:ext cx="9144" cy="448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7B3CD6-7851-F161-8D54-6373C8B96604}"/>
              </a:ext>
            </a:extLst>
          </p:cNvPr>
          <p:cNvSpPr txBox="1"/>
          <p:nvPr/>
        </p:nvSpPr>
        <p:spPr>
          <a:xfrm>
            <a:off x="6830716" y="565679"/>
            <a:ext cx="4684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Long term exposure to wildfire smoke exacerbates health issues. Thus, the increasing smoke will lead to increased Emergency Department (ED) visits.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81E70-8109-C681-C312-17383A5F21B6}"/>
              </a:ext>
            </a:extLst>
          </p:cNvPr>
          <p:cNvSpPr txBox="1"/>
          <p:nvPr/>
        </p:nvSpPr>
        <p:spPr>
          <a:xfrm>
            <a:off x="494784" y="2299429"/>
            <a:ext cx="4844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Wildfire smoke increases the number of ED visits, especially for those with specific health conditions. This work considered five specific causes for ED visits.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0E309-303E-E1D3-3D01-8D9E5BB9FD1D}"/>
              </a:ext>
            </a:extLst>
          </p:cNvPr>
          <p:cNvSpPr txBox="1"/>
          <p:nvPr/>
        </p:nvSpPr>
        <p:spPr>
          <a:xfrm>
            <a:off x="551553" y="4276899"/>
            <a:ext cx="5110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Percent increases in ED visits due to wildfire smoke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CVD – 1.05%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COPD – 1.39%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Asthma – 2.2%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Stroke – 11%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Heart attack – 42%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4495C8-71B6-2DDA-0990-FC7FB5786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27" y="2299429"/>
            <a:ext cx="5988087" cy="39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0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648D2-0259-CE8C-D183-1BD96BC0695B}"/>
              </a:ext>
            </a:extLst>
          </p:cNvPr>
          <p:cNvSpPr txBox="1"/>
          <p:nvPr/>
        </p:nvSpPr>
        <p:spPr>
          <a:xfrm>
            <a:off x="1814014" y="301208"/>
            <a:ext cx="10506456" cy="101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Implications of more ED visits Part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1AD97-787E-15DB-45BC-B08B7212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243" y="2499356"/>
            <a:ext cx="5567443" cy="3784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3ED0A5-572E-FB78-6E5B-2252C9A76358}"/>
              </a:ext>
            </a:extLst>
          </p:cNvPr>
          <p:cNvSpPr txBox="1"/>
          <p:nvPr/>
        </p:nvSpPr>
        <p:spPr>
          <a:xfrm>
            <a:off x="204637" y="1580305"/>
            <a:ext cx="1177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8096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money spent. Combined with less insurance in recent years</a:t>
            </a:r>
            <a:endParaRPr lang="en-US" sz="3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D8E936D-0F2D-0AA3-7B13-FBCDE3B1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11" y="2396125"/>
            <a:ext cx="5828232" cy="39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5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648D2-0259-CE8C-D183-1BD96BC0695B}"/>
              </a:ext>
            </a:extLst>
          </p:cNvPr>
          <p:cNvSpPr txBox="1"/>
          <p:nvPr/>
        </p:nvSpPr>
        <p:spPr>
          <a:xfrm>
            <a:off x="1814014" y="301208"/>
            <a:ext cx="10506456" cy="101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Implications of more ED visits Part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6D04-0D69-FD35-7761-E62DDF303925}"/>
              </a:ext>
            </a:extLst>
          </p:cNvPr>
          <p:cNvSpPr txBox="1"/>
          <p:nvPr/>
        </p:nvSpPr>
        <p:spPr>
          <a:xfrm>
            <a:off x="536689" y="2690907"/>
            <a:ext cx="45476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Less healthcare workers to keep up with increasing ED visits leads to lowers standards of care.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8344D-0FB2-6337-A141-53CDA182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95" y="1792974"/>
            <a:ext cx="6451448" cy="47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6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711</Words>
  <Application>Microsoft Office PowerPoint</Application>
  <PresentationFormat>Widescreen</PresentationFormat>
  <Paragraphs>72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Summary/review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Bowyer</dc:creator>
  <cp:lastModifiedBy>Zachary Bowyer</cp:lastModifiedBy>
  <cp:revision>97</cp:revision>
  <dcterms:created xsi:type="dcterms:W3CDTF">2023-11-28T00:02:50Z</dcterms:created>
  <dcterms:modified xsi:type="dcterms:W3CDTF">2023-11-29T05:48:41Z</dcterms:modified>
</cp:coreProperties>
</file>