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9" r:id="rId1"/>
    <p:sldMasterId id="2147483775" r:id="rId2"/>
    <p:sldMasterId id="2147483778" r:id="rId3"/>
    <p:sldMasterId id="2147483794" r:id="rId4"/>
    <p:sldMasterId id="2147483797" r:id="rId5"/>
  </p:sldMasterIdLst>
  <p:notesMasterIdLst>
    <p:notesMasterId r:id="rId15"/>
  </p:notesMasterIdLst>
  <p:handoutMasterIdLst>
    <p:handoutMasterId r:id="rId16"/>
  </p:handoutMasterIdLst>
  <p:sldIdLst>
    <p:sldId id="333" r:id="rId6"/>
    <p:sldId id="322" r:id="rId7"/>
    <p:sldId id="324" r:id="rId8"/>
    <p:sldId id="325" r:id="rId9"/>
    <p:sldId id="326" r:id="rId10"/>
    <p:sldId id="328" r:id="rId11"/>
    <p:sldId id="331" r:id="rId12"/>
    <p:sldId id="329" r:id="rId13"/>
    <p:sldId id="330" r:id="rId14"/>
  </p:sldIdLst>
  <p:sldSz cx="9144000" cy="5143500" type="screen16x9"/>
  <p:notesSz cx="6858000" cy="9144000"/>
  <p:embeddedFontLst>
    <p:embeddedFont>
      <p:font typeface="Inria Sans" panose="020B0604020202020204" charset="0"/>
      <p:regular r:id="rId17"/>
      <p:bold r:id="rId18"/>
      <p:italic r:id="rId19"/>
      <p:boldItalic r:id="rId20"/>
    </p:embeddedFont>
    <p:embeddedFont>
      <p:font typeface="Saira Semi Condense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78B436-1AE7-4906-AD25-F0FE18E2C496}">
  <a:tblStyle styleId="{B078B436-1AE7-4906-AD25-F0FE18E2C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17A0CA-BCD8-4E90-9093-31CE05D4B0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26761-AC3C-44A7-BBD1-281CEE2D9470}" type="doc">
      <dgm:prSet loTypeId="urn:microsoft.com/office/officeart/2005/8/layout/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D31F0557-8F76-4E6D-8D5B-D503DD696DBE}">
      <dgm:prSet phldrT="[Text]"/>
      <dgm:spPr/>
      <dgm:t>
        <a:bodyPr/>
        <a:lstStyle/>
        <a:p>
          <a:r>
            <a:rPr lang="en-IE" dirty="0"/>
            <a:t>Initial Data</a:t>
          </a:r>
          <a:endParaRPr lang="en-GB" dirty="0"/>
        </a:p>
      </dgm:t>
    </dgm:pt>
    <dgm:pt modelId="{94BA8FF9-8683-49CC-80C1-AB8DCB9E0BB5}" type="parTrans" cxnId="{DC6775E4-D923-4F64-A94A-2BDA2AEA8FD3}">
      <dgm:prSet/>
      <dgm:spPr/>
      <dgm:t>
        <a:bodyPr/>
        <a:lstStyle/>
        <a:p>
          <a:endParaRPr lang="en-GB"/>
        </a:p>
      </dgm:t>
    </dgm:pt>
    <dgm:pt modelId="{CEB19762-686E-466B-B4B8-24A42EDFE4E3}" type="sibTrans" cxnId="{DC6775E4-D923-4F64-A94A-2BDA2AEA8FD3}">
      <dgm:prSet/>
      <dgm:spPr/>
      <dgm:t>
        <a:bodyPr/>
        <a:lstStyle/>
        <a:p>
          <a:endParaRPr lang="en-GB"/>
        </a:p>
      </dgm:t>
    </dgm:pt>
    <dgm:pt modelId="{FFB035BE-A370-426A-9390-ECABA050CF23}">
      <dgm:prSet phldrT="[Text]"/>
      <dgm:spPr/>
      <dgm:t>
        <a:bodyPr/>
        <a:lstStyle/>
        <a:p>
          <a:r>
            <a:rPr lang="en-IE" dirty="0"/>
            <a:t>returns</a:t>
          </a:r>
        </a:p>
        <a:p>
          <a:r>
            <a:rPr lang="en-IE" dirty="0"/>
            <a:t>29 Vars, 6497 </a:t>
          </a:r>
          <a:r>
            <a:rPr lang="en-IE" dirty="0" err="1"/>
            <a:t>Obs</a:t>
          </a:r>
          <a:endParaRPr lang="en-IE" dirty="0"/>
        </a:p>
      </dgm:t>
    </dgm:pt>
    <dgm:pt modelId="{EC3FFCA5-893A-4420-BA90-8073A38F5E5C}" type="parTrans" cxnId="{730567FD-E36A-47F6-85A3-1B85F8EFCCF3}">
      <dgm:prSet/>
      <dgm:spPr/>
      <dgm:t>
        <a:bodyPr/>
        <a:lstStyle/>
        <a:p>
          <a:endParaRPr lang="en-GB"/>
        </a:p>
      </dgm:t>
    </dgm:pt>
    <dgm:pt modelId="{23DF3756-0C36-4224-AB3D-A86B12C3747E}" type="sibTrans" cxnId="{730567FD-E36A-47F6-85A3-1B85F8EFCCF3}">
      <dgm:prSet/>
      <dgm:spPr/>
      <dgm:t>
        <a:bodyPr/>
        <a:lstStyle/>
        <a:p>
          <a:endParaRPr lang="en-GB"/>
        </a:p>
      </dgm:t>
    </dgm:pt>
    <dgm:pt modelId="{8830AE02-8C1C-4C91-9E26-037C796F7ECA}">
      <dgm:prSet phldrT="[Text]"/>
      <dgm:spPr/>
      <dgm:t>
        <a:bodyPr/>
        <a:lstStyle/>
        <a:p>
          <a:r>
            <a:rPr lang="en-IE" dirty="0"/>
            <a:t>membership</a:t>
          </a:r>
        </a:p>
        <a:p>
          <a:r>
            <a:rPr lang="en-GB" dirty="0"/>
            <a:t>33 Vars, 6470 </a:t>
          </a:r>
          <a:r>
            <a:rPr lang="en-GB" dirty="0" err="1"/>
            <a:t>Obs</a:t>
          </a:r>
          <a:endParaRPr lang="en-GB" dirty="0"/>
        </a:p>
      </dgm:t>
    </dgm:pt>
    <dgm:pt modelId="{A391909B-A515-412F-9969-919B3B10A4DB}" type="parTrans" cxnId="{19734D55-A2FC-4D2E-80D7-56F39576A31E}">
      <dgm:prSet/>
      <dgm:spPr/>
      <dgm:t>
        <a:bodyPr/>
        <a:lstStyle/>
        <a:p>
          <a:endParaRPr lang="en-GB"/>
        </a:p>
      </dgm:t>
    </dgm:pt>
    <dgm:pt modelId="{B9DF175D-DAB0-4772-9AF4-79CD968AD50F}" type="sibTrans" cxnId="{19734D55-A2FC-4D2E-80D7-56F39576A31E}">
      <dgm:prSet/>
      <dgm:spPr/>
      <dgm:t>
        <a:bodyPr/>
        <a:lstStyle/>
        <a:p>
          <a:endParaRPr lang="en-GB"/>
        </a:p>
      </dgm:t>
    </dgm:pt>
    <dgm:pt modelId="{247B85D8-FAAE-48E8-B02A-93228BC09569}">
      <dgm:prSet phldrT="[Text]"/>
      <dgm:spPr/>
      <dgm:t>
        <a:bodyPr/>
        <a:lstStyle/>
        <a:p>
          <a:r>
            <a:rPr lang="en-IE" dirty="0"/>
            <a:t>Filter by Populated Years</a:t>
          </a:r>
          <a:endParaRPr lang="en-GB" dirty="0"/>
        </a:p>
      </dgm:t>
    </dgm:pt>
    <dgm:pt modelId="{ADEF3F3F-57C0-487D-8776-F0390287FFB4}" type="parTrans" cxnId="{23EE82A3-6E4D-4F38-BBB3-65ECBFE41A34}">
      <dgm:prSet/>
      <dgm:spPr/>
      <dgm:t>
        <a:bodyPr/>
        <a:lstStyle/>
        <a:p>
          <a:endParaRPr lang="en-GB"/>
        </a:p>
      </dgm:t>
    </dgm:pt>
    <dgm:pt modelId="{C54E140D-EB5B-4148-9B38-7F181BBA313A}" type="sibTrans" cxnId="{23EE82A3-6E4D-4F38-BBB3-65ECBFE41A34}">
      <dgm:prSet/>
      <dgm:spPr/>
      <dgm:t>
        <a:bodyPr/>
        <a:lstStyle/>
        <a:p>
          <a:endParaRPr lang="en-GB"/>
        </a:p>
      </dgm:t>
    </dgm:pt>
    <dgm:pt modelId="{F1C6A8EB-DB77-4777-BD8D-4D075986CD01}">
      <dgm:prSet phldrT="[Text]"/>
      <dgm:spPr/>
      <dgm:t>
        <a:bodyPr/>
        <a:lstStyle/>
        <a:p>
          <a:r>
            <a:rPr lang="en-IE" dirty="0" err="1"/>
            <a:t>returns_fIltered</a:t>
          </a:r>
          <a:endParaRPr lang="en-IE" dirty="0"/>
        </a:p>
        <a:p>
          <a:r>
            <a:rPr lang="en-GB" dirty="0"/>
            <a:t>29 Vars, 5244 </a:t>
          </a:r>
          <a:r>
            <a:rPr lang="en-GB" dirty="0" err="1"/>
            <a:t>Obs</a:t>
          </a:r>
          <a:endParaRPr lang="en-GB" dirty="0"/>
        </a:p>
      </dgm:t>
    </dgm:pt>
    <dgm:pt modelId="{E0CC25D8-77C1-4891-AF99-2B621398FB19}" type="parTrans" cxnId="{7D363323-95A5-42FB-8592-3A87CD281E8B}">
      <dgm:prSet/>
      <dgm:spPr/>
      <dgm:t>
        <a:bodyPr/>
        <a:lstStyle/>
        <a:p>
          <a:endParaRPr lang="en-GB"/>
        </a:p>
      </dgm:t>
    </dgm:pt>
    <dgm:pt modelId="{923B7EE2-FD6D-44F6-BB53-B2C8E8F02795}" type="sibTrans" cxnId="{7D363323-95A5-42FB-8592-3A87CD281E8B}">
      <dgm:prSet/>
      <dgm:spPr/>
      <dgm:t>
        <a:bodyPr/>
        <a:lstStyle/>
        <a:p>
          <a:endParaRPr lang="en-GB"/>
        </a:p>
      </dgm:t>
    </dgm:pt>
    <dgm:pt modelId="{5358BCA3-B468-449A-894E-19371EE31F80}">
      <dgm:prSet phldrT="[Text]"/>
      <dgm:spPr/>
      <dgm:t>
        <a:bodyPr/>
        <a:lstStyle/>
        <a:p>
          <a:r>
            <a:rPr lang="en-IE" dirty="0" err="1"/>
            <a:t>membership_filtered</a:t>
          </a:r>
          <a:endParaRPr lang="en-IE" dirty="0"/>
        </a:p>
        <a:p>
          <a:r>
            <a:rPr lang="en-IE" dirty="0"/>
            <a:t>33 Vars, 5244 </a:t>
          </a:r>
          <a:r>
            <a:rPr lang="en-IE" dirty="0" err="1"/>
            <a:t>Obs</a:t>
          </a:r>
          <a:endParaRPr lang="en-GB" dirty="0"/>
        </a:p>
      </dgm:t>
    </dgm:pt>
    <dgm:pt modelId="{5940FE07-0761-47EE-84CC-A29B64C92938}" type="parTrans" cxnId="{6C64EABB-08ED-485B-A084-B5805C679DB3}">
      <dgm:prSet/>
      <dgm:spPr/>
      <dgm:t>
        <a:bodyPr/>
        <a:lstStyle/>
        <a:p>
          <a:endParaRPr lang="en-GB"/>
        </a:p>
      </dgm:t>
    </dgm:pt>
    <dgm:pt modelId="{4236E90C-E03D-4BB0-9904-E6E00B574E18}" type="sibTrans" cxnId="{6C64EABB-08ED-485B-A084-B5805C679DB3}">
      <dgm:prSet/>
      <dgm:spPr/>
      <dgm:t>
        <a:bodyPr/>
        <a:lstStyle/>
        <a:p>
          <a:endParaRPr lang="en-GB"/>
        </a:p>
      </dgm:t>
    </dgm:pt>
    <dgm:pt modelId="{67C5C1AB-AE0B-4103-84FB-4EA483D23F69}">
      <dgm:prSet phldrT="[Text]"/>
      <dgm:spPr/>
      <dgm:t>
        <a:bodyPr/>
        <a:lstStyle/>
        <a:p>
          <a:r>
            <a:rPr lang="en-IE" dirty="0"/>
            <a:t>Remove High Missingness/ Unnecessary Variables</a:t>
          </a:r>
        </a:p>
      </dgm:t>
    </dgm:pt>
    <dgm:pt modelId="{C44F1BEE-D594-4244-A9F0-B264EA882B82}" type="parTrans" cxnId="{04323D1A-9984-4F0A-BE58-380E6103EBEF}">
      <dgm:prSet/>
      <dgm:spPr/>
      <dgm:t>
        <a:bodyPr/>
        <a:lstStyle/>
        <a:p>
          <a:endParaRPr lang="en-GB"/>
        </a:p>
      </dgm:t>
    </dgm:pt>
    <dgm:pt modelId="{73563813-969D-40C2-9A1A-05C18F84409A}" type="sibTrans" cxnId="{04323D1A-9984-4F0A-BE58-380E6103EBEF}">
      <dgm:prSet/>
      <dgm:spPr/>
      <dgm:t>
        <a:bodyPr/>
        <a:lstStyle/>
        <a:p>
          <a:endParaRPr lang="en-GB"/>
        </a:p>
      </dgm:t>
    </dgm:pt>
    <dgm:pt modelId="{C69F16C1-5457-449F-8594-F73C6CD7B5B5}">
      <dgm:prSet phldrT="[Text]"/>
      <dgm:spPr/>
      <dgm:t>
        <a:bodyPr/>
        <a:lstStyle/>
        <a:p>
          <a:r>
            <a:rPr lang="en-IE" dirty="0" err="1"/>
            <a:t>returns_final</a:t>
          </a:r>
          <a:endParaRPr lang="en-IE" dirty="0"/>
        </a:p>
        <a:p>
          <a:r>
            <a:rPr lang="en-IE" dirty="0"/>
            <a:t>9 Vars, 5244 </a:t>
          </a:r>
          <a:r>
            <a:rPr lang="en-IE" dirty="0" err="1"/>
            <a:t>Obs</a:t>
          </a:r>
          <a:endParaRPr lang="en-GB" dirty="0"/>
        </a:p>
      </dgm:t>
    </dgm:pt>
    <dgm:pt modelId="{D8637DAF-701E-4823-A14F-4F5399EE45AE}" type="parTrans" cxnId="{F1DE4389-A3F4-478D-BEF2-7F6661D447EA}">
      <dgm:prSet/>
      <dgm:spPr/>
      <dgm:t>
        <a:bodyPr/>
        <a:lstStyle/>
        <a:p>
          <a:endParaRPr lang="en-GB"/>
        </a:p>
      </dgm:t>
    </dgm:pt>
    <dgm:pt modelId="{C32470DA-86C4-476F-A9B4-55392967E1A2}" type="sibTrans" cxnId="{F1DE4389-A3F4-478D-BEF2-7F6661D447EA}">
      <dgm:prSet/>
      <dgm:spPr/>
      <dgm:t>
        <a:bodyPr/>
        <a:lstStyle/>
        <a:p>
          <a:endParaRPr lang="en-GB"/>
        </a:p>
      </dgm:t>
    </dgm:pt>
    <dgm:pt modelId="{8B878D9C-E1E6-4E49-897A-BC9848F27CB1}">
      <dgm:prSet phldrT="[Text]"/>
      <dgm:spPr/>
      <dgm:t>
        <a:bodyPr/>
        <a:lstStyle/>
        <a:p>
          <a:r>
            <a:rPr lang="en-IE" dirty="0" err="1"/>
            <a:t>membership_final</a:t>
          </a:r>
          <a:endParaRPr lang="en-IE" dirty="0"/>
        </a:p>
        <a:p>
          <a:r>
            <a:rPr lang="en-IE" dirty="0"/>
            <a:t>9 Vars, 5244 </a:t>
          </a:r>
          <a:r>
            <a:rPr lang="en-IE" dirty="0" err="1"/>
            <a:t>Obs</a:t>
          </a:r>
          <a:endParaRPr lang="en-GB" dirty="0"/>
        </a:p>
      </dgm:t>
    </dgm:pt>
    <dgm:pt modelId="{6ED2AA0B-EF66-45C6-92C7-A9A45B2204BF}" type="parTrans" cxnId="{0A0F2EE5-C582-412A-ADE3-A298CFDDCE6B}">
      <dgm:prSet/>
      <dgm:spPr/>
      <dgm:t>
        <a:bodyPr/>
        <a:lstStyle/>
        <a:p>
          <a:endParaRPr lang="en-GB"/>
        </a:p>
      </dgm:t>
    </dgm:pt>
    <dgm:pt modelId="{BB16DCFD-3FD2-4679-9AAB-CAA28771D2C1}" type="sibTrans" cxnId="{0A0F2EE5-C582-412A-ADE3-A298CFDDCE6B}">
      <dgm:prSet/>
      <dgm:spPr/>
      <dgm:t>
        <a:bodyPr/>
        <a:lstStyle/>
        <a:p>
          <a:endParaRPr lang="en-GB"/>
        </a:p>
      </dgm:t>
    </dgm:pt>
    <dgm:pt modelId="{66E0C19C-5847-4EAF-A541-5CC31F6E982F}">
      <dgm:prSet/>
      <dgm:spPr/>
      <dgm:t>
        <a:bodyPr/>
        <a:lstStyle/>
        <a:p>
          <a:r>
            <a:rPr lang="en-IE" dirty="0"/>
            <a:t>basics</a:t>
          </a:r>
        </a:p>
        <a:p>
          <a:r>
            <a:rPr lang="en-IE" dirty="0"/>
            <a:t>13 Vars, 229 </a:t>
          </a:r>
          <a:r>
            <a:rPr lang="en-IE" dirty="0" err="1"/>
            <a:t>Obs</a:t>
          </a:r>
          <a:endParaRPr lang="en-GB" dirty="0"/>
        </a:p>
      </dgm:t>
    </dgm:pt>
    <dgm:pt modelId="{9BCA675B-64F3-4978-8A77-E2209D488D97}" type="parTrans" cxnId="{B1A4D9BD-E1E4-4469-BBF7-4E990EF857F5}">
      <dgm:prSet/>
      <dgm:spPr/>
      <dgm:t>
        <a:bodyPr/>
        <a:lstStyle/>
        <a:p>
          <a:endParaRPr lang="en-GB"/>
        </a:p>
      </dgm:t>
    </dgm:pt>
    <dgm:pt modelId="{6EA3CA2D-9F79-4A1E-823D-CB91B8A2A72B}" type="sibTrans" cxnId="{B1A4D9BD-E1E4-4469-BBF7-4E990EF857F5}">
      <dgm:prSet/>
      <dgm:spPr/>
      <dgm:t>
        <a:bodyPr/>
        <a:lstStyle/>
        <a:p>
          <a:endParaRPr lang="en-GB"/>
        </a:p>
      </dgm:t>
    </dgm:pt>
    <dgm:pt modelId="{C9D4D41D-2048-4BBA-B947-3EE31F1250B3}">
      <dgm:prSet/>
      <dgm:spPr/>
      <dgm:t>
        <a:bodyPr/>
        <a:lstStyle/>
        <a:p>
          <a:r>
            <a:rPr lang="en-IE" dirty="0" err="1"/>
            <a:t>Basics_final</a:t>
          </a:r>
          <a:endParaRPr lang="en-IE" dirty="0"/>
        </a:p>
        <a:p>
          <a:r>
            <a:rPr lang="en-IE" dirty="0"/>
            <a:t>5 Vars, 229 </a:t>
          </a:r>
          <a:r>
            <a:rPr lang="en-IE" dirty="0" err="1"/>
            <a:t>Obs</a:t>
          </a:r>
          <a:endParaRPr lang="en-GB" dirty="0"/>
        </a:p>
      </dgm:t>
    </dgm:pt>
    <dgm:pt modelId="{D2B0086A-5C4B-4CFF-A440-A3D88F699A83}" type="parTrans" cxnId="{F1E944A6-3880-45BF-8793-CE9002E2789C}">
      <dgm:prSet/>
      <dgm:spPr/>
      <dgm:t>
        <a:bodyPr/>
        <a:lstStyle/>
        <a:p>
          <a:endParaRPr lang="en-GB"/>
        </a:p>
      </dgm:t>
    </dgm:pt>
    <dgm:pt modelId="{D5EABFA2-A5C6-4E96-AEFF-60A36D982A8B}" type="sibTrans" cxnId="{F1E944A6-3880-45BF-8793-CE9002E2789C}">
      <dgm:prSet/>
      <dgm:spPr/>
      <dgm:t>
        <a:bodyPr/>
        <a:lstStyle/>
        <a:p>
          <a:endParaRPr lang="en-GB"/>
        </a:p>
      </dgm:t>
    </dgm:pt>
    <dgm:pt modelId="{9D2654B4-4660-4166-87FC-B548944B759E}">
      <dgm:prSet/>
      <dgm:spPr/>
      <dgm:t>
        <a:bodyPr/>
        <a:lstStyle/>
        <a:p>
          <a:r>
            <a:rPr lang="en-IE" dirty="0"/>
            <a:t>Join Final Tables</a:t>
          </a:r>
          <a:endParaRPr lang="en-GB" dirty="0"/>
        </a:p>
      </dgm:t>
    </dgm:pt>
    <dgm:pt modelId="{13A725A6-0D3C-4A5A-8E09-E35AE715E37B}" type="parTrans" cxnId="{95F3F08F-1336-430B-B946-1F407C4F24F2}">
      <dgm:prSet/>
      <dgm:spPr/>
      <dgm:t>
        <a:bodyPr/>
        <a:lstStyle/>
        <a:p>
          <a:endParaRPr lang="en-GB"/>
        </a:p>
      </dgm:t>
    </dgm:pt>
    <dgm:pt modelId="{E17DC53D-D340-4AF2-AA8C-D1237D6C9F01}" type="sibTrans" cxnId="{95F3F08F-1336-430B-B946-1F407C4F24F2}">
      <dgm:prSet/>
      <dgm:spPr/>
      <dgm:t>
        <a:bodyPr/>
        <a:lstStyle/>
        <a:p>
          <a:endParaRPr lang="en-GB"/>
        </a:p>
      </dgm:t>
    </dgm:pt>
    <dgm:pt modelId="{61301347-42E3-445C-813F-C38F77BDC8BC}">
      <dgm:prSet/>
      <dgm:spPr/>
      <dgm:t>
        <a:bodyPr/>
        <a:lstStyle/>
        <a:p>
          <a:r>
            <a:rPr lang="en-IE" dirty="0" err="1"/>
            <a:t>returns_membership_basics</a:t>
          </a:r>
          <a:endParaRPr lang="en-IE" dirty="0"/>
        </a:p>
        <a:p>
          <a:r>
            <a:rPr lang="en-IE" dirty="0"/>
            <a:t>20 Vars, 5244 </a:t>
          </a:r>
          <a:r>
            <a:rPr lang="en-IE" dirty="0" err="1"/>
            <a:t>Obs</a:t>
          </a:r>
          <a:endParaRPr lang="en-GB" dirty="0"/>
        </a:p>
      </dgm:t>
    </dgm:pt>
    <dgm:pt modelId="{5CDE1738-CFBF-463B-9C6C-556C5E297540}" type="parTrans" cxnId="{C5F4C49E-F2FB-4AC1-A9F1-0BFB1FA4C135}">
      <dgm:prSet/>
      <dgm:spPr/>
      <dgm:t>
        <a:bodyPr/>
        <a:lstStyle/>
        <a:p>
          <a:endParaRPr lang="en-GB"/>
        </a:p>
      </dgm:t>
    </dgm:pt>
    <dgm:pt modelId="{3406DF6D-0FA1-4562-8D53-C06C59570CCC}" type="sibTrans" cxnId="{C5F4C49E-F2FB-4AC1-A9F1-0BFB1FA4C135}">
      <dgm:prSet/>
      <dgm:spPr/>
      <dgm:t>
        <a:bodyPr/>
        <a:lstStyle/>
        <a:p>
          <a:endParaRPr lang="en-GB"/>
        </a:p>
      </dgm:t>
    </dgm:pt>
    <dgm:pt modelId="{426E40E7-F6D4-4170-BD77-A88AE76FE0FA}">
      <dgm:prSet/>
      <dgm:spPr/>
      <dgm:t>
        <a:bodyPr/>
        <a:lstStyle/>
        <a:p>
          <a:r>
            <a:rPr lang="en-IE" dirty="0"/>
            <a:t>basics</a:t>
          </a:r>
        </a:p>
        <a:p>
          <a:r>
            <a:rPr lang="en-IE" dirty="0"/>
            <a:t>13 Vars, 229 </a:t>
          </a:r>
          <a:r>
            <a:rPr lang="en-IE" dirty="0" err="1"/>
            <a:t>Obs</a:t>
          </a:r>
          <a:endParaRPr lang="en-GB" dirty="0"/>
        </a:p>
      </dgm:t>
    </dgm:pt>
    <dgm:pt modelId="{F3D558B5-97AB-4938-BB9D-EC444BD97B50}" type="parTrans" cxnId="{3AB6A277-5032-40F0-8007-A5204A1F5D0B}">
      <dgm:prSet/>
      <dgm:spPr/>
      <dgm:t>
        <a:bodyPr/>
        <a:lstStyle/>
        <a:p>
          <a:endParaRPr lang="en-GB"/>
        </a:p>
      </dgm:t>
    </dgm:pt>
    <dgm:pt modelId="{0784F01F-37FF-4316-BACD-02BC637571B3}" type="sibTrans" cxnId="{3AB6A277-5032-40F0-8007-A5204A1F5D0B}">
      <dgm:prSet/>
      <dgm:spPr/>
      <dgm:t>
        <a:bodyPr/>
        <a:lstStyle/>
        <a:p>
          <a:endParaRPr lang="en-GB"/>
        </a:p>
      </dgm:t>
    </dgm:pt>
    <dgm:pt modelId="{9226228C-DC1B-4C8C-9863-E6529AC82C47}" type="pres">
      <dgm:prSet presAssocID="{46126761-AC3C-44A7-BBD1-281CEE2D9470}" presName="Name0" presStyleCnt="0">
        <dgm:presLayoutVars>
          <dgm:dir/>
          <dgm:animLvl val="lvl"/>
          <dgm:resizeHandles val="exact"/>
        </dgm:presLayoutVars>
      </dgm:prSet>
      <dgm:spPr/>
    </dgm:pt>
    <dgm:pt modelId="{4765D064-A162-4F59-AA28-9CFF42DD0D3D}" type="pres">
      <dgm:prSet presAssocID="{9D2654B4-4660-4166-87FC-B548944B759E}" presName="boxAndChildren" presStyleCnt="0"/>
      <dgm:spPr/>
    </dgm:pt>
    <dgm:pt modelId="{9F56D09C-E039-49CB-9B03-A6D8102BC5DC}" type="pres">
      <dgm:prSet presAssocID="{9D2654B4-4660-4166-87FC-B548944B759E}" presName="parentTextBox" presStyleLbl="node1" presStyleIdx="0" presStyleCnt="4"/>
      <dgm:spPr/>
    </dgm:pt>
    <dgm:pt modelId="{2BC842BF-43B8-46B8-9494-5E2D634B21E8}" type="pres">
      <dgm:prSet presAssocID="{9D2654B4-4660-4166-87FC-B548944B759E}" presName="entireBox" presStyleLbl="node1" presStyleIdx="0" presStyleCnt="4"/>
      <dgm:spPr/>
    </dgm:pt>
    <dgm:pt modelId="{1EB3DEF8-B6F1-44C4-8659-1AC22152C4A5}" type="pres">
      <dgm:prSet presAssocID="{9D2654B4-4660-4166-87FC-B548944B759E}" presName="descendantBox" presStyleCnt="0"/>
      <dgm:spPr/>
    </dgm:pt>
    <dgm:pt modelId="{D9D8D1ED-6253-4DF5-822B-D9D39A06DACF}" type="pres">
      <dgm:prSet presAssocID="{61301347-42E3-445C-813F-C38F77BDC8BC}" presName="childTextBox" presStyleLbl="fgAccFollowNode1" presStyleIdx="0" presStyleCnt="10">
        <dgm:presLayoutVars>
          <dgm:bulletEnabled val="1"/>
        </dgm:presLayoutVars>
      </dgm:prSet>
      <dgm:spPr/>
    </dgm:pt>
    <dgm:pt modelId="{EB29AD4C-48DF-48C9-87C7-0A3978F5E8DA}" type="pres">
      <dgm:prSet presAssocID="{73563813-969D-40C2-9A1A-05C18F84409A}" presName="sp" presStyleCnt="0"/>
      <dgm:spPr/>
    </dgm:pt>
    <dgm:pt modelId="{A8C53687-A657-4EE2-B3B0-6B5099728FF8}" type="pres">
      <dgm:prSet presAssocID="{67C5C1AB-AE0B-4103-84FB-4EA483D23F69}" presName="arrowAndChildren" presStyleCnt="0"/>
      <dgm:spPr/>
    </dgm:pt>
    <dgm:pt modelId="{BF2070E5-C2F9-412B-A294-1AA0062EB466}" type="pres">
      <dgm:prSet presAssocID="{67C5C1AB-AE0B-4103-84FB-4EA483D23F69}" presName="parentTextArrow" presStyleLbl="node1" presStyleIdx="0" presStyleCnt="4"/>
      <dgm:spPr/>
    </dgm:pt>
    <dgm:pt modelId="{C6B3AAAF-9C88-4990-A4C4-C384CE0D48E0}" type="pres">
      <dgm:prSet presAssocID="{67C5C1AB-AE0B-4103-84FB-4EA483D23F69}" presName="arrow" presStyleLbl="node1" presStyleIdx="1" presStyleCnt="4"/>
      <dgm:spPr/>
    </dgm:pt>
    <dgm:pt modelId="{DB16C212-29F7-4074-AC95-F240B1998D63}" type="pres">
      <dgm:prSet presAssocID="{67C5C1AB-AE0B-4103-84FB-4EA483D23F69}" presName="descendantArrow" presStyleCnt="0"/>
      <dgm:spPr/>
    </dgm:pt>
    <dgm:pt modelId="{EC37844A-FC36-454C-BA9E-4C6A8D9AC55F}" type="pres">
      <dgm:prSet presAssocID="{C69F16C1-5457-449F-8594-F73C6CD7B5B5}" presName="childTextArrow" presStyleLbl="fgAccFollowNode1" presStyleIdx="1" presStyleCnt="10">
        <dgm:presLayoutVars>
          <dgm:bulletEnabled val="1"/>
        </dgm:presLayoutVars>
      </dgm:prSet>
      <dgm:spPr/>
    </dgm:pt>
    <dgm:pt modelId="{00CC2267-CA40-4AB6-B72C-18C9AFFFCAD2}" type="pres">
      <dgm:prSet presAssocID="{8B878D9C-E1E6-4E49-897A-BC9848F27CB1}" presName="childTextArrow" presStyleLbl="fgAccFollowNode1" presStyleIdx="2" presStyleCnt="10">
        <dgm:presLayoutVars>
          <dgm:bulletEnabled val="1"/>
        </dgm:presLayoutVars>
      </dgm:prSet>
      <dgm:spPr/>
    </dgm:pt>
    <dgm:pt modelId="{20350BAE-8BA9-4795-86F0-DAA8D8906AD6}" type="pres">
      <dgm:prSet presAssocID="{C9D4D41D-2048-4BBA-B947-3EE31F1250B3}" presName="childTextArrow" presStyleLbl="fgAccFollowNode1" presStyleIdx="3" presStyleCnt="10">
        <dgm:presLayoutVars>
          <dgm:bulletEnabled val="1"/>
        </dgm:presLayoutVars>
      </dgm:prSet>
      <dgm:spPr/>
    </dgm:pt>
    <dgm:pt modelId="{7FCF80A5-D225-4FEE-9F48-75791648388E}" type="pres">
      <dgm:prSet presAssocID="{C54E140D-EB5B-4148-9B38-7F181BBA313A}" presName="sp" presStyleCnt="0"/>
      <dgm:spPr/>
    </dgm:pt>
    <dgm:pt modelId="{9605CF28-B58A-4DEE-8485-C90DC82DE10E}" type="pres">
      <dgm:prSet presAssocID="{247B85D8-FAAE-48E8-B02A-93228BC09569}" presName="arrowAndChildren" presStyleCnt="0"/>
      <dgm:spPr/>
    </dgm:pt>
    <dgm:pt modelId="{8157ABDB-82F8-415C-8832-DD651C63586D}" type="pres">
      <dgm:prSet presAssocID="{247B85D8-FAAE-48E8-B02A-93228BC09569}" presName="parentTextArrow" presStyleLbl="node1" presStyleIdx="1" presStyleCnt="4"/>
      <dgm:spPr/>
    </dgm:pt>
    <dgm:pt modelId="{CD5DDE26-E7E5-4486-A446-9187A568AD07}" type="pres">
      <dgm:prSet presAssocID="{247B85D8-FAAE-48E8-B02A-93228BC09569}" presName="arrow" presStyleLbl="node1" presStyleIdx="2" presStyleCnt="4"/>
      <dgm:spPr/>
    </dgm:pt>
    <dgm:pt modelId="{8097F870-FCF8-4210-8555-9254BCC6696F}" type="pres">
      <dgm:prSet presAssocID="{247B85D8-FAAE-48E8-B02A-93228BC09569}" presName="descendantArrow" presStyleCnt="0"/>
      <dgm:spPr/>
    </dgm:pt>
    <dgm:pt modelId="{CFF4DCBC-683A-4D02-9525-7ADC17D42169}" type="pres">
      <dgm:prSet presAssocID="{F1C6A8EB-DB77-4777-BD8D-4D075986CD01}" presName="childTextArrow" presStyleLbl="fgAccFollowNode1" presStyleIdx="4" presStyleCnt="10">
        <dgm:presLayoutVars>
          <dgm:bulletEnabled val="1"/>
        </dgm:presLayoutVars>
      </dgm:prSet>
      <dgm:spPr/>
    </dgm:pt>
    <dgm:pt modelId="{63B7814C-B879-44CB-8C8D-33B692733680}" type="pres">
      <dgm:prSet presAssocID="{5358BCA3-B468-449A-894E-19371EE31F80}" presName="childTextArrow" presStyleLbl="fgAccFollowNode1" presStyleIdx="5" presStyleCnt="10">
        <dgm:presLayoutVars>
          <dgm:bulletEnabled val="1"/>
        </dgm:presLayoutVars>
      </dgm:prSet>
      <dgm:spPr/>
    </dgm:pt>
    <dgm:pt modelId="{2691D230-6A29-45D7-9FF9-48A0940FE37C}" type="pres">
      <dgm:prSet presAssocID="{426E40E7-F6D4-4170-BD77-A88AE76FE0FA}" presName="childTextArrow" presStyleLbl="fgAccFollowNode1" presStyleIdx="6" presStyleCnt="10">
        <dgm:presLayoutVars>
          <dgm:bulletEnabled val="1"/>
        </dgm:presLayoutVars>
      </dgm:prSet>
      <dgm:spPr/>
    </dgm:pt>
    <dgm:pt modelId="{AD4673E5-7F95-4BE0-89D9-4C104D508794}" type="pres">
      <dgm:prSet presAssocID="{CEB19762-686E-466B-B4B8-24A42EDFE4E3}" presName="sp" presStyleCnt="0"/>
      <dgm:spPr/>
    </dgm:pt>
    <dgm:pt modelId="{F7D6B604-DC3D-4025-AF4A-19DA19F549EB}" type="pres">
      <dgm:prSet presAssocID="{D31F0557-8F76-4E6D-8D5B-D503DD696DBE}" presName="arrowAndChildren" presStyleCnt="0"/>
      <dgm:spPr/>
    </dgm:pt>
    <dgm:pt modelId="{85B9D381-09A1-4C54-9C37-AEE19C6CF4E1}" type="pres">
      <dgm:prSet presAssocID="{D31F0557-8F76-4E6D-8D5B-D503DD696DBE}" presName="parentTextArrow" presStyleLbl="node1" presStyleIdx="2" presStyleCnt="4"/>
      <dgm:spPr/>
    </dgm:pt>
    <dgm:pt modelId="{3623193E-7B3D-4954-8D4B-C74DC84500C7}" type="pres">
      <dgm:prSet presAssocID="{D31F0557-8F76-4E6D-8D5B-D503DD696DBE}" presName="arrow" presStyleLbl="node1" presStyleIdx="3" presStyleCnt="4"/>
      <dgm:spPr/>
    </dgm:pt>
    <dgm:pt modelId="{A8B757FA-08BF-4DB5-907E-BF990871B7BE}" type="pres">
      <dgm:prSet presAssocID="{D31F0557-8F76-4E6D-8D5B-D503DD696DBE}" presName="descendantArrow" presStyleCnt="0"/>
      <dgm:spPr/>
    </dgm:pt>
    <dgm:pt modelId="{6DC97017-A732-4653-9469-49FA1461F1E6}" type="pres">
      <dgm:prSet presAssocID="{FFB035BE-A370-426A-9390-ECABA050CF23}" presName="childTextArrow" presStyleLbl="fgAccFollowNode1" presStyleIdx="7" presStyleCnt="10">
        <dgm:presLayoutVars>
          <dgm:bulletEnabled val="1"/>
        </dgm:presLayoutVars>
      </dgm:prSet>
      <dgm:spPr/>
    </dgm:pt>
    <dgm:pt modelId="{DBABD23C-2717-4FBB-BDE2-19644EA143F3}" type="pres">
      <dgm:prSet presAssocID="{8830AE02-8C1C-4C91-9E26-037C796F7ECA}" presName="childTextArrow" presStyleLbl="fgAccFollowNode1" presStyleIdx="8" presStyleCnt="10">
        <dgm:presLayoutVars>
          <dgm:bulletEnabled val="1"/>
        </dgm:presLayoutVars>
      </dgm:prSet>
      <dgm:spPr/>
    </dgm:pt>
    <dgm:pt modelId="{1ED697F1-BA5D-4BB7-9C6E-D9B523DA9DC0}" type="pres">
      <dgm:prSet presAssocID="{66E0C19C-5847-4EAF-A541-5CC31F6E982F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D2DC5F07-8712-46B7-96AA-B7A94098FDF6}" type="presOf" srcId="{247B85D8-FAAE-48E8-B02A-93228BC09569}" destId="{CD5DDE26-E7E5-4486-A446-9187A568AD07}" srcOrd="1" destOrd="0" presId="urn:microsoft.com/office/officeart/2005/8/layout/process4"/>
    <dgm:cxn modelId="{3407C30A-4198-4CFC-8BF0-5B329E8FBFFF}" type="presOf" srcId="{61301347-42E3-445C-813F-C38F77BDC8BC}" destId="{D9D8D1ED-6253-4DF5-822B-D9D39A06DACF}" srcOrd="0" destOrd="0" presId="urn:microsoft.com/office/officeart/2005/8/layout/process4"/>
    <dgm:cxn modelId="{04323D1A-9984-4F0A-BE58-380E6103EBEF}" srcId="{46126761-AC3C-44A7-BBD1-281CEE2D9470}" destId="{67C5C1AB-AE0B-4103-84FB-4EA483D23F69}" srcOrd="2" destOrd="0" parTransId="{C44F1BEE-D594-4244-A9F0-B264EA882B82}" sibTransId="{73563813-969D-40C2-9A1A-05C18F84409A}"/>
    <dgm:cxn modelId="{8379441A-B2E9-4CC0-807E-B448A50A1D18}" type="presOf" srcId="{FFB035BE-A370-426A-9390-ECABA050CF23}" destId="{6DC97017-A732-4653-9469-49FA1461F1E6}" srcOrd="0" destOrd="0" presId="urn:microsoft.com/office/officeart/2005/8/layout/process4"/>
    <dgm:cxn modelId="{7D363323-95A5-42FB-8592-3A87CD281E8B}" srcId="{247B85D8-FAAE-48E8-B02A-93228BC09569}" destId="{F1C6A8EB-DB77-4777-BD8D-4D075986CD01}" srcOrd="0" destOrd="0" parTransId="{E0CC25D8-77C1-4891-AF99-2B621398FB19}" sibTransId="{923B7EE2-FD6D-44F6-BB53-B2C8E8F02795}"/>
    <dgm:cxn modelId="{2AA48C32-20AA-4794-B319-29CDC92475DD}" type="presOf" srcId="{D31F0557-8F76-4E6D-8D5B-D503DD696DBE}" destId="{3623193E-7B3D-4954-8D4B-C74DC84500C7}" srcOrd="1" destOrd="0" presId="urn:microsoft.com/office/officeart/2005/8/layout/process4"/>
    <dgm:cxn modelId="{507D4F5B-4D7E-441F-8A6C-B5EC75686C99}" type="presOf" srcId="{9D2654B4-4660-4166-87FC-B548944B759E}" destId="{2BC842BF-43B8-46B8-9494-5E2D634B21E8}" srcOrd="1" destOrd="0" presId="urn:microsoft.com/office/officeart/2005/8/layout/process4"/>
    <dgm:cxn modelId="{A0939F60-FBE6-4FF1-8762-DA19030BD8D0}" type="presOf" srcId="{66E0C19C-5847-4EAF-A541-5CC31F6E982F}" destId="{1ED697F1-BA5D-4BB7-9C6E-D9B523DA9DC0}" srcOrd="0" destOrd="0" presId="urn:microsoft.com/office/officeart/2005/8/layout/process4"/>
    <dgm:cxn modelId="{5A69CB54-0B1F-4944-9BD6-A1DDCD6FC01F}" type="presOf" srcId="{426E40E7-F6D4-4170-BD77-A88AE76FE0FA}" destId="{2691D230-6A29-45D7-9FF9-48A0940FE37C}" srcOrd="0" destOrd="0" presId="urn:microsoft.com/office/officeart/2005/8/layout/process4"/>
    <dgm:cxn modelId="{19734D55-A2FC-4D2E-80D7-56F39576A31E}" srcId="{D31F0557-8F76-4E6D-8D5B-D503DD696DBE}" destId="{8830AE02-8C1C-4C91-9E26-037C796F7ECA}" srcOrd="1" destOrd="0" parTransId="{A391909B-A515-412F-9969-919B3B10A4DB}" sibTransId="{B9DF175D-DAB0-4772-9AF4-79CD968AD50F}"/>
    <dgm:cxn modelId="{3AB6A277-5032-40F0-8007-A5204A1F5D0B}" srcId="{247B85D8-FAAE-48E8-B02A-93228BC09569}" destId="{426E40E7-F6D4-4170-BD77-A88AE76FE0FA}" srcOrd="2" destOrd="0" parTransId="{F3D558B5-97AB-4938-BB9D-EC444BD97B50}" sibTransId="{0784F01F-37FF-4316-BACD-02BC637571B3}"/>
    <dgm:cxn modelId="{FB14FF78-868B-40CE-A034-6FCD038DCE7F}" type="presOf" srcId="{5358BCA3-B468-449A-894E-19371EE31F80}" destId="{63B7814C-B879-44CB-8C8D-33B692733680}" srcOrd="0" destOrd="0" presId="urn:microsoft.com/office/officeart/2005/8/layout/process4"/>
    <dgm:cxn modelId="{F1DE4389-A3F4-478D-BEF2-7F6661D447EA}" srcId="{67C5C1AB-AE0B-4103-84FB-4EA483D23F69}" destId="{C69F16C1-5457-449F-8594-F73C6CD7B5B5}" srcOrd="0" destOrd="0" parTransId="{D8637DAF-701E-4823-A14F-4F5399EE45AE}" sibTransId="{C32470DA-86C4-476F-A9B4-55392967E1A2}"/>
    <dgm:cxn modelId="{5852FD8E-41ED-40FF-804B-E3B7FF47E128}" type="presOf" srcId="{9D2654B4-4660-4166-87FC-B548944B759E}" destId="{9F56D09C-E039-49CB-9B03-A6D8102BC5DC}" srcOrd="0" destOrd="0" presId="urn:microsoft.com/office/officeart/2005/8/layout/process4"/>
    <dgm:cxn modelId="{95F3F08F-1336-430B-B946-1F407C4F24F2}" srcId="{46126761-AC3C-44A7-BBD1-281CEE2D9470}" destId="{9D2654B4-4660-4166-87FC-B548944B759E}" srcOrd="3" destOrd="0" parTransId="{13A725A6-0D3C-4A5A-8E09-E35AE715E37B}" sibTransId="{E17DC53D-D340-4AF2-AA8C-D1237D6C9F01}"/>
    <dgm:cxn modelId="{D2FEF893-DA40-41BD-99B7-E15FC470D5AD}" type="presOf" srcId="{C9D4D41D-2048-4BBA-B947-3EE31F1250B3}" destId="{20350BAE-8BA9-4795-86F0-DAA8D8906AD6}" srcOrd="0" destOrd="0" presId="urn:microsoft.com/office/officeart/2005/8/layout/process4"/>
    <dgm:cxn modelId="{ACA2069A-242C-40C1-9E4C-8721559900D1}" type="presOf" srcId="{D31F0557-8F76-4E6D-8D5B-D503DD696DBE}" destId="{85B9D381-09A1-4C54-9C37-AEE19C6CF4E1}" srcOrd="0" destOrd="0" presId="urn:microsoft.com/office/officeart/2005/8/layout/process4"/>
    <dgm:cxn modelId="{C5F4C49E-F2FB-4AC1-A9F1-0BFB1FA4C135}" srcId="{9D2654B4-4660-4166-87FC-B548944B759E}" destId="{61301347-42E3-445C-813F-C38F77BDC8BC}" srcOrd="0" destOrd="0" parTransId="{5CDE1738-CFBF-463B-9C6C-556C5E297540}" sibTransId="{3406DF6D-0FA1-4562-8D53-C06C59570CCC}"/>
    <dgm:cxn modelId="{23EE82A3-6E4D-4F38-BBB3-65ECBFE41A34}" srcId="{46126761-AC3C-44A7-BBD1-281CEE2D9470}" destId="{247B85D8-FAAE-48E8-B02A-93228BC09569}" srcOrd="1" destOrd="0" parTransId="{ADEF3F3F-57C0-487D-8776-F0390287FFB4}" sibTransId="{C54E140D-EB5B-4148-9B38-7F181BBA313A}"/>
    <dgm:cxn modelId="{F1E944A6-3880-45BF-8793-CE9002E2789C}" srcId="{67C5C1AB-AE0B-4103-84FB-4EA483D23F69}" destId="{C9D4D41D-2048-4BBA-B947-3EE31F1250B3}" srcOrd="2" destOrd="0" parTransId="{D2B0086A-5C4B-4CFF-A440-A3D88F699A83}" sibTransId="{D5EABFA2-A5C6-4E96-AEFF-60A36D982A8B}"/>
    <dgm:cxn modelId="{2F6388AC-CFAD-4D53-92C5-928769F16A53}" type="presOf" srcId="{46126761-AC3C-44A7-BBD1-281CEE2D9470}" destId="{9226228C-DC1B-4C8C-9863-E6529AC82C47}" srcOrd="0" destOrd="0" presId="urn:microsoft.com/office/officeart/2005/8/layout/process4"/>
    <dgm:cxn modelId="{FD6BA2B4-5D33-4F33-9932-57B8E7CF1474}" type="presOf" srcId="{247B85D8-FAAE-48E8-B02A-93228BC09569}" destId="{8157ABDB-82F8-415C-8832-DD651C63586D}" srcOrd="0" destOrd="0" presId="urn:microsoft.com/office/officeart/2005/8/layout/process4"/>
    <dgm:cxn modelId="{6C64EABB-08ED-485B-A084-B5805C679DB3}" srcId="{247B85D8-FAAE-48E8-B02A-93228BC09569}" destId="{5358BCA3-B468-449A-894E-19371EE31F80}" srcOrd="1" destOrd="0" parTransId="{5940FE07-0761-47EE-84CC-A29B64C92938}" sibTransId="{4236E90C-E03D-4BB0-9904-E6E00B574E18}"/>
    <dgm:cxn modelId="{B1A4D9BD-E1E4-4469-BBF7-4E990EF857F5}" srcId="{D31F0557-8F76-4E6D-8D5B-D503DD696DBE}" destId="{66E0C19C-5847-4EAF-A541-5CC31F6E982F}" srcOrd="2" destOrd="0" parTransId="{9BCA675B-64F3-4978-8A77-E2209D488D97}" sibTransId="{6EA3CA2D-9F79-4A1E-823D-CB91B8A2A72B}"/>
    <dgm:cxn modelId="{60F391C0-1B72-46DE-8D51-B7F4F8491437}" type="presOf" srcId="{8B878D9C-E1E6-4E49-897A-BC9848F27CB1}" destId="{00CC2267-CA40-4AB6-B72C-18C9AFFFCAD2}" srcOrd="0" destOrd="0" presId="urn:microsoft.com/office/officeart/2005/8/layout/process4"/>
    <dgm:cxn modelId="{E73D49C4-EB1B-4689-AD19-F90F9486FF88}" type="presOf" srcId="{F1C6A8EB-DB77-4777-BD8D-4D075986CD01}" destId="{CFF4DCBC-683A-4D02-9525-7ADC17D42169}" srcOrd="0" destOrd="0" presId="urn:microsoft.com/office/officeart/2005/8/layout/process4"/>
    <dgm:cxn modelId="{AE2E9FD4-2A3F-427B-8890-18EACCFF81DA}" type="presOf" srcId="{C69F16C1-5457-449F-8594-F73C6CD7B5B5}" destId="{EC37844A-FC36-454C-BA9E-4C6A8D9AC55F}" srcOrd="0" destOrd="0" presId="urn:microsoft.com/office/officeart/2005/8/layout/process4"/>
    <dgm:cxn modelId="{B60397D9-FF21-479E-A107-27948288B2DF}" type="presOf" srcId="{67C5C1AB-AE0B-4103-84FB-4EA483D23F69}" destId="{C6B3AAAF-9C88-4990-A4C4-C384CE0D48E0}" srcOrd="1" destOrd="0" presId="urn:microsoft.com/office/officeart/2005/8/layout/process4"/>
    <dgm:cxn modelId="{482C7FE3-DBF7-434C-87EC-B53724C07BF3}" type="presOf" srcId="{67C5C1AB-AE0B-4103-84FB-4EA483D23F69}" destId="{BF2070E5-C2F9-412B-A294-1AA0062EB466}" srcOrd="0" destOrd="0" presId="urn:microsoft.com/office/officeart/2005/8/layout/process4"/>
    <dgm:cxn modelId="{DC6775E4-D923-4F64-A94A-2BDA2AEA8FD3}" srcId="{46126761-AC3C-44A7-BBD1-281CEE2D9470}" destId="{D31F0557-8F76-4E6D-8D5B-D503DD696DBE}" srcOrd="0" destOrd="0" parTransId="{94BA8FF9-8683-49CC-80C1-AB8DCB9E0BB5}" sibTransId="{CEB19762-686E-466B-B4B8-24A42EDFE4E3}"/>
    <dgm:cxn modelId="{0A0F2EE5-C582-412A-ADE3-A298CFDDCE6B}" srcId="{67C5C1AB-AE0B-4103-84FB-4EA483D23F69}" destId="{8B878D9C-E1E6-4E49-897A-BC9848F27CB1}" srcOrd="1" destOrd="0" parTransId="{6ED2AA0B-EF66-45C6-92C7-A9A45B2204BF}" sibTransId="{BB16DCFD-3FD2-4679-9AAB-CAA28771D2C1}"/>
    <dgm:cxn modelId="{730567FD-E36A-47F6-85A3-1B85F8EFCCF3}" srcId="{D31F0557-8F76-4E6D-8D5B-D503DD696DBE}" destId="{FFB035BE-A370-426A-9390-ECABA050CF23}" srcOrd="0" destOrd="0" parTransId="{EC3FFCA5-893A-4420-BA90-8073A38F5E5C}" sibTransId="{23DF3756-0C36-4224-AB3D-A86B12C3747E}"/>
    <dgm:cxn modelId="{8819EBFF-04F8-41F0-97E6-74E8D0AF91D2}" type="presOf" srcId="{8830AE02-8C1C-4C91-9E26-037C796F7ECA}" destId="{DBABD23C-2717-4FBB-BDE2-19644EA143F3}" srcOrd="0" destOrd="0" presId="urn:microsoft.com/office/officeart/2005/8/layout/process4"/>
    <dgm:cxn modelId="{423B91C5-C2F4-4DBE-8B39-FE7BB4F81418}" type="presParOf" srcId="{9226228C-DC1B-4C8C-9863-E6529AC82C47}" destId="{4765D064-A162-4F59-AA28-9CFF42DD0D3D}" srcOrd="0" destOrd="0" presId="urn:microsoft.com/office/officeart/2005/8/layout/process4"/>
    <dgm:cxn modelId="{8A3398B9-00F7-4B96-B13C-AC47B97D06C0}" type="presParOf" srcId="{4765D064-A162-4F59-AA28-9CFF42DD0D3D}" destId="{9F56D09C-E039-49CB-9B03-A6D8102BC5DC}" srcOrd="0" destOrd="0" presId="urn:microsoft.com/office/officeart/2005/8/layout/process4"/>
    <dgm:cxn modelId="{CC9D0BA9-56C2-4F62-B67A-918B58FD828E}" type="presParOf" srcId="{4765D064-A162-4F59-AA28-9CFF42DD0D3D}" destId="{2BC842BF-43B8-46B8-9494-5E2D634B21E8}" srcOrd="1" destOrd="0" presId="urn:microsoft.com/office/officeart/2005/8/layout/process4"/>
    <dgm:cxn modelId="{69570C0E-7A0A-498E-AABA-DF47D473B5CF}" type="presParOf" srcId="{4765D064-A162-4F59-AA28-9CFF42DD0D3D}" destId="{1EB3DEF8-B6F1-44C4-8659-1AC22152C4A5}" srcOrd="2" destOrd="0" presId="urn:microsoft.com/office/officeart/2005/8/layout/process4"/>
    <dgm:cxn modelId="{78136AFC-F71C-4FAC-8888-3839E629EB28}" type="presParOf" srcId="{1EB3DEF8-B6F1-44C4-8659-1AC22152C4A5}" destId="{D9D8D1ED-6253-4DF5-822B-D9D39A06DACF}" srcOrd="0" destOrd="0" presId="urn:microsoft.com/office/officeart/2005/8/layout/process4"/>
    <dgm:cxn modelId="{FA22EF3F-A651-4AE1-83B2-7338D0F45AE6}" type="presParOf" srcId="{9226228C-DC1B-4C8C-9863-E6529AC82C47}" destId="{EB29AD4C-48DF-48C9-87C7-0A3978F5E8DA}" srcOrd="1" destOrd="0" presId="urn:microsoft.com/office/officeart/2005/8/layout/process4"/>
    <dgm:cxn modelId="{994AA7ED-08D9-451A-9E55-BBB0602A1B7C}" type="presParOf" srcId="{9226228C-DC1B-4C8C-9863-E6529AC82C47}" destId="{A8C53687-A657-4EE2-B3B0-6B5099728FF8}" srcOrd="2" destOrd="0" presId="urn:microsoft.com/office/officeart/2005/8/layout/process4"/>
    <dgm:cxn modelId="{83A0F14D-3C0F-44BB-ABEC-34F3C801D503}" type="presParOf" srcId="{A8C53687-A657-4EE2-B3B0-6B5099728FF8}" destId="{BF2070E5-C2F9-412B-A294-1AA0062EB466}" srcOrd="0" destOrd="0" presId="urn:microsoft.com/office/officeart/2005/8/layout/process4"/>
    <dgm:cxn modelId="{A33FE930-0922-4386-9669-CC3628F369F2}" type="presParOf" srcId="{A8C53687-A657-4EE2-B3B0-6B5099728FF8}" destId="{C6B3AAAF-9C88-4990-A4C4-C384CE0D48E0}" srcOrd="1" destOrd="0" presId="urn:microsoft.com/office/officeart/2005/8/layout/process4"/>
    <dgm:cxn modelId="{12F966BB-1178-4C42-A09F-ED4650D32849}" type="presParOf" srcId="{A8C53687-A657-4EE2-B3B0-6B5099728FF8}" destId="{DB16C212-29F7-4074-AC95-F240B1998D63}" srcOrd="2" destOrd="0" presId="urn:microsoft.com/office/officeart/2005/8/layout/process4"/>
    <dgm:cxn modelId="{0FC17051-B496-4EED-9D66-D75CCF8939E7}" type="presParOf" srcId="{DB16C212-29F7-4074-AC95-F240B1998D63}" destId="{EC37844A-FC36-454C-BA9E-4C6A8D9AC55F}" srcOrd="0" destOrd="0" presId="urn:microsoft.com/office/officeart/2005/8/layout/process4"/>
    <dgm:cxn modelId="{C78A1938-16BC-459C-9049-2C6872497002}" type="presParOf" srcId="{DB16C212-29F7-4074-AC95-F240B1998D63}" destId="{00CC2267-CA40-4AB6-B72C-18C9AFFFCAD2}" srcOrd="1" destOrd="0" presId="urn:microsoft.com/office/officeart/2005/8/layout/process4"/>
    <dgm:cxn modelId="{3B19EC36-2FEF-4E3E-9A7F-2EDF88DC9F0F}" type="presParOf" srcId="{DB16C212-29F7-4074-AC95-F240B1998D63}" destId="{20350BAE-8BA9-4795-86F0-DAA8D8906AD6}" srcOrd="2" destOrd="0" presId="urn:microsoft.com/office/officeart/2005/8/layout/process4"/>
    <dgm:cxn modelId="{51CBC09C-D69C-4C76-87C2-32929374FCE5}" type="presParOf" srcId="{9226228C-DC1B-4C8C-9863-E6529AC82C47}" destId="{7FCF80A5-D225-4FEE-9F48-75791648388E}" srcOrd="3" destOrd="0" presId="urn:microsoft.com/office/officeart/2005/8/layout/process4"/>
    <dgm:cxn modelId="{8B9FCC95-D6DF-4D2E-A65F-E93EA011CD27}" type="presParOf" srcId="{9226228C-DC1B-4C8C-9863-E6529AC82C47}" destId="{9605CF28-B58A-4DEE-8485-C90DC82DE10E}" srcOrd="4" destOrd="0" presId="urn:microsoft.com/office/officeart/2005/8/layout/process4"/>
    <dgm:cxn modelId="{AC3A9CDF-6D49-48EB-B361-ECE77B437B5E}" type="presParOf" srcId="{9605CF28-B58A-4DEE-8485-C90DC82DE10E}" destId="{8157ABDB-82F8-415C-8832-DD651C63586D}" srcOrd="0" destOrd="0" presId="urn:microsoft.com/office/officeart/2005/8/layout/process4"/>
    <dgm:cxn modelId="{948E2DAB-4512-44DF-B92F-CCEB9E03761C}" type="presParOf" srcId="{9605CF28-B58A-4DEE-8485-C90DC82DE10E}" destId="{CD5DDE26-E7E5-4486-A446-9187A568AD07}" srcOrd="1" destOrd="0" presId="urn:microsoft.com/office/officeart/2005/8/layout/process4"/>
    <dgm:cxn modelId="{8CD712FA-30AA-4A19-8BEA-78F84F6C91BD}" type="presParOf" srcId="{9605CF28-B58A-4DEE-8485-C90DC82DE10E}" destId="{8097F870-FCF8-4210-8555-9254BCC6696F}" srcOrd="2" destOrd="0" presId="urn:microsoft.com/office/officeart/2005/8/layout/process4"/>
    <dgm:cxn modelId="{A93484E7-F6F5-4AB8-8498-6D71EE7C2856}" type="presParOf" srcId="{8097F870-FCF8-4210-8555-9254BCC6696F}" destId="{CFF4DCBC-683A-4D02-9525-7ADC17D42169}" srcOrd="0" destOrd="0" presId="urn:microsoft.com/office/officeart/2005/8/layout/process4"/>
    <dgm:cxn modelId="{5A407085-A503-463C-961F-6D96F0FE0B12}" type="presParOf" srcId="{8097F870-FCF8-4210-8555-9254BCC6696F}" destId="{63B7814C-B879-44CB-8C8D-33B692733680}" srcOrd="1" destOrd="0" presId="urn:microsoft.com/office/officeart/2005/8/layout/process4"/>
    <dgm:cxn modelId="{E4ED9397-D632-4071-8F4E-41A8D58C67EA}" type="presParOf" srcId="{8097F870-FCF8-4210-8555-9254BCC6696F}" destId="{2691D230-6A29-45D7-9FF9-48A0940FE37C}" srcOrd="2" destOrd="0" presId="urn:microsoft.com/office/officeart/2005/8/layout/process4"/>
    <dgm:cxn modelId="{96C3EBE4-6C53-4D7B-885C-71812C23854B}" type="presParOf" srcId="{9226228C-DC1B-4C8C-9863-E6529AC82C47}" destId="{AD4673E5-7F95-4BE0-89D9-4C104D508794}" srcOrd="5" destOrd="0" presId="urn:microsoft.com/office/officeart/2005/8/layout/process4"/>
    <dgm:cxn modelId="{241CE7E1-7E39-47BF-8C62-5590AA66A057}" type="presParOf" srcId="{9226228C-DC1B-4C8C-9863-E6529AC82C47}" destId="{F7D6B604-DC3D-4025-AF4A-19DA19F549EB}" srcOrd="6" destOrd="0" presId="urn:microsoft.com/office/officeart/2005/8/layout/process4"/>
    <dgm:cxn modelId="{CF38156F-7765-4AEA-A5C7-70AB494AE680}" type="presParOf" srcId="{F7D6B604-DC3D-4025-AF4A-19DA19F549EB}" destId="{85B9D381-09A1-4C54-9C37-AEE19C6CF4E1}" srcOrd="0" destOrd="0" presId="urn:microsoft.com/office/officeart/2005/8/layout/process4"/>
    <dgm:cxn modelId="{6E5144AD-C087-4840-A676-C715E9DDB26E}" type="presParOf" srcId="{F7D6B604-DC3D-4025-AF4A-19DA19F549EB}" destId="{3623193E-7B3D-4954-8D4B-C74DC84500C7}" srcOrd="1" destOrd="0" presId="urn:microsoft.com/office/officeart/2005/8/layout/process4"/>
    <dgm:cxn modelId="{24064ACA-2F3B-40F9-8783-F5FAD170B2BD}" type="presParOf" srcId="{F7D6B604-DC3D-4025-AF4A-19DA19F549EB}" destId="{A8B757FA-08BF-4DB5-907E-BF990871B7BE}" srcOrd="2" destOrd="0" presId="urn:microsoft.com/office/officeart/2005/8/layout/process4"/>
    <dgm:cxn modelId="{697E19DF-A5D8-42CB-8A37-ECC32F51511F}" type="presParOf" srcId="{A8B757FA-08BF-4DB5-907E-BF990871B7BE}" destId="{6DC97017-A732-4653-9469-49FA1461F1E6}" srcOrd="0" destOrd="0" presId="urn:microsoft.com/office/officeart/2005/8/layout/process4"/>
    <dgm:cxn modelId="{7997B647-9D50-42A0-B087-E967B657165E}" type="presParOf" srcId="{A8B757FA-08BF-4DB5-907E-BF990871B7BE}" destId="{DBABD23C-2717-4FBB-BDE2-19644EA143F3}" srcOrd="1" destOrd="0" presId="urn:microsoft.com/office/officeart/2005/8/layout/process4"/>
    <dgm:cxn modelId="{05BBA8DC-D260-4C59-BD55-B8FABA6F3728}" type="presParOf" srcId="{A8B757FA-08BF-4DB5-907E-BF990871B7BE}" destId="{1ED697F1-BA5D-4BB7-9C6E-D9B523DA9DC0}" srcOrd="2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842BF-43B8-46B8-9494-5E2D634B21E8}">
      <dsp:nvSpPr>
        <dsp:cNvPr id="0" name=""/>
        <dsp:cNvSpPr/>
      </dsp:nvSpPr>
      <dsp:spPr>
        <a:xfrm>
          <a:off x="0" y="2877930"/>
          <a:ext cx="4890980" cy="62962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Join Final Tables</a:t>
          </a:r>
          <a:endParaRPr lang="en-GB" sz="1200" kern="1200" dirty="0"/>
        </a:p>
      </dsp:txBody>
      <dsp:txXfrm>
        <a:off x="0" y="2877930"/>
        <a:ext cx="4890980" cy="339995"/>
      </dsp:txXfrm>
    </dsp:sp>
    <dsp:sp modelId="{D9D8D1ED-6253-4DF5-822B-D9D39A06DACF}">
      <dsp:nvSpPr>
        <dsp:cNvPr id="0" name=""/>
        <dsp:cNvSpPr/>
      </dsp:nvSpPr>
      <dsp:spPr>
        <a:xfrm>
          <a:off x="0" y="3205333"/>
          <a:ext cx="4890980" cy="289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 err="1"/>
            <a:t>returns_membership_basics</a:t>
          </a:r>
          <a:endParaRPr lang="en-I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20 Vars, 5244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0" y="3205333"/>
        <a:ext cx="4890980" cy="289625"/>
      </dsp:txXfrm>
    </dsp:sp>
    <dsp:sp modelId="{C6B3AAAF-9C88-4990-A4C4-C384CE0D48E0}">
      <dsp:nvSpPr>
        <dsp:cNvPr id="0" name=""/>
        <dsp:cNvSpPr/>
      </dsp:nvSpPr>
      <dsp:spPr>
        <a:xfrm rot="10800000">
          <a:off x="0" y="1919017"/>
          <a:ext cx="4890980" cy="968356"/>
        </a:xfrm>
        <a:prstGeom prst="upArrowCallout">
          <a:avLst/>
        </a:prstGeom>
        <a:solidFill>
          <a:schemeClr val="accent1">
            <a:shade val="80000"/>
            <a:hueOff val="148730"/>
            <a:satOff val="-3019"/>
            <a:lumOff val="102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Remove High Missingness/ Unnecessary Variables</a:t>
          </a:r>
        </a:p>
      </dsp:txBody>
      <dsp:txXfrm rot="-10800000">
        <a:off x="0" y="1919017"/>
        <a:ext cx="4890980" cy="339893"/>
      </dsp:txXfrm>
    </dsp:sp>
    <dsp:sp modelId="{EC37844A-FC36-454C-BA9E-4C6A8D9AC55F}">
      <dsp:nvSpPr>
        <dsp:cNvPr id="0" name=""/>
        <dsp:cNvSpPr/>
      </dsp:nvSpPr>
      <dsp:spPr>
        <a:xfrm>
          <a:off x="2388" y="2258911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 err="1"/>
            <a:t>returns_final</a:t>
          </a:r>
          <a:endParaRPr lang="en-I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9 Vars, 5244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2388" y="2258911"/>
        <a:ext cx="1628734" cy="289538"/>
      </dsp:txXfrm>
    </dsp:sp>
    <dsp:sp modelId="{00CC2267-CA40-4AB6-B72C-18C9AFFFCAD2}">
      <dsp:nvSpPr>
        <dsp:cNvPr id="0" name=""/>
        <dsp:cNvSpPr/>
      </dsp:nvSpPr>
      <dsp:spPr>
        <a:xfrm>
          <a:off x="1631122" y="2258911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 err="1"/>
            <a:t>membership_final</a:t>
          </a:r>
          <a:endParaRPr lang="en-I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9 Vars, 5244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1631122" y="2258911"/>
        <a:ext cx="1628734" cy="289538"/>
      </dsp:txXfrm>
    </dsp:sp>
    <dsp:sp modelId="{20350BAE-8BA9-4795-86F0-DAA8D8906AD6}">
      <dsp:nvSpPr>
        <dsp:cNvPr id="0" name=""/>
        <dsp:cNvSpPr/>
      </dsp:nvSpPr>
      <dsp:spPr>
        <a:xfrm>
          <a:off x="3259857" y="2258911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 err="1"/>
            <a:t>Basics_final</a:t>
          </a:r>
          <a:endParaRPr lang="en-I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5 Vars, 229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3259857" y="2258911"/>
        <a:ext cx="1628734" cy="289538"/>
      </dsp:txXfrm>
    </dsp:sp>
    <dsp:sp modelId="{CD5DDE26-E7E5-4486-A446-9187A568AD07}">
      <dsp:nvSpPr>
        <dsp:cNvPr id="0" name=""/>
        <dsp:cNvSpPr/>
      </dsp:nvSpPr>
      <dsp:spPr>
        <a:xfrm rot="10800000">
          <a:off x="0" y="960105"/>
          <a:ext cx="4890980" cy="968356"/>
        </a:xfrm>
        <a:prstGeom prst="upArrowCallout">
          <a:avLst/>
        </a:prstGeom>
        <a:solidFill>
          <a:schemeClr val="accent1">
            <a:shade val="80000"/>
            <a:hueOff val="297461"/>
            <a:satOff val="-6039"/>
            <a:lumOff val="20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Filter by Populated Years</a:t>
          </a:r>
          <a:endParaRPr lang="en-GB" sz="1200" kern="1200" dirty="0"/>
        </a:p>
      </dsp:txBody>
      <dsp:txXfrm rot="-10800000">
        <a:off x="0" y="960105"/>
        <a:ext cx="4890980" cy="339893"/>
      </dsp:txXfrm>
    </dsp:sp>
    <dsp:sp modelId="{CFF4DCBC-683A-4D02-9525-7ADC17D42169}">
      <dsp:nvSpPr>
        <dsp:cNvPr id="0" name=""/>
        <dsp:cNvSpPr/>
      </dsp:nvSpPr>
      <dsp:spPr>
        <a:xfrm>
          <a:off x="2388" y="1299998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 err="1"/>
            <a:t>returns_fIltered</a:t>
          </a:r>
          <a:endParaRPr lang="en-I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29 Vars, 5244 </a:t>
          </a:r>
          <a:r>
            <a:rPr lang="en-GB" sz="800" kern="1200" dirty="0" err="1"/>
            <a:t>Obs</a:t>
          </a:r>
          <a:endParaRPr lang="en-GB" sz="800" kern="1200" dirty="0"/>
        </a:p>
      </dsp:txBody>
      <dsp:txXfrm>
        <a:off x="2388" y="1299998"/>
        <a:ext cx="1628734" cy="289538"/>
      </dsp:txXfrm>
    </dsp:sp>
    <dsp:sp modelId="{63B7814C-B879-44CB-8C8D-33B692733680}">
      <dsp:nvSpPr>
        <dsp:cNvPr id="0" name=""/>
        <dsp:cNvSpPr/>
      </dsp:nvSpPr>
      <dsp:spPr>
        <a:xfrm>
          <a:off x="1631122" y="1299998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 err="1"/>
            <a:t>membership_filtered</a:t>
          </a:r>
          <a:endParaRPr lang="en-IE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33 Vars, 5244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1631122" y="1299998"/>
        <a:ext cx="1628734" cy="289538"/>
      </dsp:txXfrm>
    </dsp:sp>
    <dsp:sp modelId="{2691D230-6A29-45D7-9FF9-48A0940FE37C}">
      <dsp:nvSpPr>
        <dsp:cNvPr id="0" name=""/>
        <dsp:cNvSpPr/>
      </dsp:nvSpPr>
      <dsp:spPr>
        <a:xfrm>
          <a:off x="3259857" y="1299998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basics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13 Vars, 229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3259857" y="1299998"/>
        <a:ext cx="1628734" cy="289538"/>
      </dsp:txXfrm>
    </dsp:sp>
    <dsp:sp modelId="{3623193E-7B3D-4954-8D4B-C74DC84500C7}">
      <dsp:nvSpPr>
        <dsp:cNvPr id="0" name=""/>
        <dsp:cNvSpPr/>
      </dsp:nvSpPr>
      <dsp:spPr>
        <a:xfrm rot="10800000">
          <a:off x="0" y="1192"/>
          <a:ext cx="4890980" cy="968356"/>
        </a:xfrm>
        <a:prstGeom prst="upArrowCallou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Initial Data</a:t>
          </a:r>
          <a:endParaRPr lang="en-GB" sz="1200" kern="1200" dirty="0"/>
        </a:p>
      </dsp:txBody>
      <dsp:txXfrm rot="-10800000">
        <a:off x="0" y="1192"/>
        <a:ext cx="4890980" cy="339893"/>
      </dsp:txXfrm>
    </dsp:sp>
    <dsp:sp modelId="{6DC97017-A732-4653-9469-49FA1461F1E6}">
      <dsp:nvSpPr>
        <dsp:cNvPr id="0" name=""/>
        <dsp:cNvSpPr/>
      </dsp:nvSpPr>
      <dsp:spPr>
        <a:xfrm>
          <a:off x="2388" y="341086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returns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29 Vars, 6497 </a:t>
          </a:r>
          <a:r>
            <a:rPr lang="en-IE" sz="800" kern="1200" dirty="0" err="1"/>
            <a:t>Obs</a:t>
          </a:r>
          <a:endParaRPr lang="en-IE" sz="800" kern="1200" dirty="0"/>
        </a:p>
      </dsp:txBody>
      <dsp:txXfrm>
        <a:off x="2388" y="341086"/>
        <a:ext cx="1628734" cy="289538"/>
      </dsp:txXfrm>
    </dsp:sp>
    <dsp:sp modelId="{DBABD23C-2717-4FBB-BDE2-19644EA143F3}">
      <dsp:nvSpPr>
        <dsp:cNvPr id="0" name=""/>
        <dsp:cNvSpPr/>
      </dsp:nvSpPr>
      <dsp:spPr>
        <a:xfrm>
          <a:off x="1631122" y="341086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membership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33 Vars, 6470 </a:t>
          </a:r>
          <a:r>
            <a:rPr lang="en-GB" sz="800" kern="1200" dirty="0" err="1"/>
            <a:t>Obs</a:t>
          </a:r>
          <a:endParaRPr lang="en-GB" sz="800" kern="1200" dirty="0"/>
        </a:p>
      </dsp:txBody>
      <dsp:txXfrm>
        <a:off x="1631122" y="341086"/>
        <a:ext cx="1628734" cy="289538"/>
      </dsp:txXfrm>
    </dsp:sp>
    <dsp:sp modelId="{1ED697F1-BA5D-4BB7-9C6E-D9B523DA9DC0}">
      <dsp:nvSpPr>
        <dsp:cNvPr id="0" name=""/>
        <dsp:cNvSpPr/>
      </dsp:nvSpPr>
      <dsp:spPr>
        <a:xfrm>
          <a:off x="3259857" y="341086"/>
          <a:ext cx="1628734" cy="289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basics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800" kern="1200" dirty="0"/>
            <a:t>13 Vars, 229 </a:t>
          </a:r>
          <a:r>
            <a:rPr lang="en-IE" sz="800" kern="1200" dirty="0" err="1"/>
            <a:t>Obs</a:t>
          </a:r>
          <a:endParaRPr lang="en-GB" sz="800" kern="1200" dirty="0"/>
        </a:p>
      </dsp:txBody>
      <dsp:txXfrm>
        <a:off x="3259857" y="341086"/>
        <a:ext cx="1628734" cy="289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FE73B7-A9F0-EE66-613E-3E3F4A4125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508C4-26C5-FC2F-4E0F-6C2F638DFB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4DB12-8224-4582-9E7E-0B169FE51284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94202-61AF-32BE-B8EF-50EA89272B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DE41C-51BD-9DF2-7EB0-8389636A5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22A9A-EC7E-42BB-9A66-26D942E44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98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13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09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54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20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sz="1100" b="0" dirty="0"/>
          </a:p>
        </p:txBody>
      </p:sp>
    </p:spTree>
    <p:extLst>
      <p:ext uri="{BB962C8B-B14F-4D97-AF65-F5344CB8AC3E}">
        <p14:creationId xmlns:p14="http://schemas.microsoft.com/office/powerpoint/2010/main" val="94886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sz="1100" b="0" dirty="0"/>
          </a:p>
        </p:txBody>
      </p:sp>
    </p:spTree>
    <p:extLst>
      <p:ext uri="{BB962C8B-B14F-4D97-AF65-F5344CB8AC3E}">
        <p14:creationId xmlns:p14="http://schemas.microsoft.com/office/powerpoint/2010/main" val="27690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sz="1100" b="0" dirty="0"/>
          </a:p>
        </p:txBody>
      </p:sp>
    </p:spTree>
    <p:extLst>
      <p:ext uri="{BB962C8B-B14F-4D97-AF65-F5344CB8AC3E}">
        <p14:creationId xmlns:p14="http://schemas.microsoft.com/office/powerpoint/2010/main" val="370012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sz="1100" b="0" dirty="0"/>
          </a:p>
        </p:txBody>
      </p:sp>
    </p:spTree>
    <p:extLst>
      <p:ext uri="{BB962C8B-B14F-4D97-AF65-F5344CB8AC3E}">
        <p14:creationId xmlns:p14="http://schemas.microsoft.com/office/powerpoint/2010/main" val="100910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df3024b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df3024b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sz="1100" b="1" dirty="0"/>
          </a:p>
        </p:txBody>
      </p:sp>
    </p:spTree>
    <p:extLst>
      <p:ext uri="{BB962C8B-B14F-4D97-AF65-F5344CB8AC3E}">
        <p14:creationId xmlns:p14="http://schemas.microsoft.com/office/powerpoint/2010/main" val="301105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" name="Google Shape;20;p64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" name="Google Shape;21;p6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6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6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Google Shape;26;p6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1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76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76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76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76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7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4" name="Google Shape;104;p7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5" name="Google Shape;105;p7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51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9" name="Google Shape;109;p7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10" name="Google Shape;110;p7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8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8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3" name="Google Shape;113;p7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4" name="Google Shape;114;p78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78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Google Shape;116;p78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Google Shape;117;p78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18" name="Google Shape;118;p78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19" name="Google Shape;119;p7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0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9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2" name="Google Shape;122;p79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3" name="Google Shape;123;p79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79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125" name="Google Shape;125;p79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7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7" name="Google Shape;127;p7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8" name="Google Shape;128;p7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6174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80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8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3" name="Google Shape;133;p8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4" name="Google Shape;134;p8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12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1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7" name="Google Shape;137;p81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8" name="Google Shape;138;p81"/>
          <p:cNvSpPr txBox="1">
            <a:spLocks noGrp="1"/>
          </p:cNvSpPr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81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8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41" name="Google Shape;141;p8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42" name="Google Shape;142;p8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62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4" name="Google Shape;154;p6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5" name="Google Shape;155;p6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74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1" name="Google Shape;161;p7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371061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64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6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6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6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Google Shape;26;p6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508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6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2" name="Google Shape;32;p6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78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6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2" name="Google Shape;32;p6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6819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9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8" name="Google Shape;38;p6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6629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6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6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4" name="Google Shape;44;p6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5" name="Google Shape;45;p6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39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0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48" name="Google Shape;48;p70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45098"/>
                  </a:srgbClr>
                </a:gs>
                <a:gs pos="9000">
                  <a:srgbClr val="000000">
                    <a:alpha val="45098"/>
                  </a:srgbClr>
                </a:gs>
                <a:gs pos="42000">
                  <a:srgbClr val="FFFFFF">
                    <a:alpha val="45098"/>
                  </a:srgbClr>
                </a:gs>
                <a:gs pos="100000">
                  <a:srgbClr val="FFFFFF">
                    <a:alpha val="45098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0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70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60" name="Google Shape;60;p70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3037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Saira Semi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685800" lvl="1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028700" lvl="2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371600" lvl="3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1714500" lvl="4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057400" lvl="5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2400300" lvl="6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2743200" lvl="7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3086100" lvl="8" indent="-2667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Google Shape;65;p71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685800" lvl="1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028700" lvl="2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371600" lvl="3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1714500" lvl="4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057400" lvl="5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2400300" lvl="6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2743200" lvl="7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3086100" lvl="8" indent="-2667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354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2"/>
          <p:cNvGrpSpPr/>
          <p:nvPr/>
        </p:nvGrpSpPr>
        <p:grpSpPr>
          <a:xfrm>
            <a:off x="0" y="1"/>
            <a:ext cx="9144037" cy="5143497"/>
            <a:chOff x="0" y="0"/>
            <a:chExt cx="9144037" cy="5143497"/>
          </a:xfrm>
        </p:grpSpPr>
        <p:sp>
          <p:nvSpPr>
            <p:cNvPr id="68" name="Google Shape;68;p72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2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2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2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2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2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2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2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2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2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2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200">
                <a:latin typeface="+mn-lt"/>
              </a:defRPr>
            </a:lvl1pPr>
            <a:lvl2pPr marL="685800" lvl="1" indent="-2571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0287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371600" lvl="3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1714500" lvl="4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05740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240030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274320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3086100" lvl="8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Test</a:t>
            </a:r>
          </a:p>
          <a:p>
            <a:pPr lvl="1"/>
            <a:endParaRPr lang="en-US" dirty="0"/>
          </a:p>
        </p:txBody>
      </p:sp>
      <p:sp>
        <p:nvSpPr>
          <p:cNvPr id="81" name="Google Shape;81;p7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82" name="Google Shape;82;p72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3" name="Google Shape;83;p72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55824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3"/>
          <p:cNvSpPr/>
          <p:nvPr/>
        </p:nvSpPr>
        <p:spPr>
          <a:xfrm>
            <a:off x="1" y="1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156"/>
                </a:srgbClr>
              </a:gs>
              <a:gs pos="100000">
                <a:srgbClr val="FFFFFF">
                  <a:alpha val="10588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7431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0" name="Google Shape;90;p7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1" name="Google Shape;91;p75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75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6" name="Google Shape;96;p7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82232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76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76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76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76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7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4" name="Google Shape;104;p7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5" name="Google Shape;105;p7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828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9" name="Google Shape;109;p7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10" name="Google Shape;110;p7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6228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8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3" name="Google Shape;113;p7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4" name="Google Shape;114;p78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78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Google Shape;116;p78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7" name="Google Shape;117;p78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18" name="Google Shape;118;p78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19" name="Google Shape;119;p7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4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9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8" name="Google Shape;38;p6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526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9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2" name="Google Shape;122;p79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3" name="Google Shape;123;p79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79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125" name="Google Shape;125;p79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7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7" name="Google Shape;127;p7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8" name="Google Shape;128;p7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77936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80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8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3" name="Google Shape;133;p8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4" name="Google Shape;134;p8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31024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1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7" name="Google Shape;137;p81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8" name="Google Shape;138;p81"/>
          <p:cNvSpPr txBox="1">
            <a:spLocks noGrp="1"/>
          </p:cNvSpPr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81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8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41" name="Google Shape;141;p8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42" name="Google Shape;142;p8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975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4" name="Google Shape;154;p6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5" name="Google Shape;155;p6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48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74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1" name="Google Shape;161;p7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/59</a:t>
            </a:r>
          </a:p>
        </p:txBody>
      </p:sp>
    </p:spTree>
    <p:extLst>
      <p:ext uri="{BB962C8B-B14F-4D97-AF65-F5344CB8AC3E}">
        <p14:creationId xmlns:p14="http://schemas.microsoft.com/office/powerpoint/2010/main" val="1676483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031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2816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9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0569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8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2" name="Google Shape;42;p6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3" name="Google Shape;43;p6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4" name="Google Shape;44;p6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5" name="Google Shape;45;p6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995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9534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7925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601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441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25033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462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63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0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48" name="Google Shape;48;p70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45098"/>
                  </a:srgbClr>
                </a:gs>
                <a:gs pos="9000">
                  <a:srgbClr val="000000">
                    <a:alpha val="45098"/>
                  </a:srgbClr>
                </a:gs>
                <a:gs pos="42000">
                  <a:srgbClr val="FFFFFF">
                    <a:alpha val="45098"/>
                  </a:srgbClr>
                </a:gs>
                <a:gs pos="100000">
                  <a:srgbClr val="FFFFFF">
                    <a:alpha val="45098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0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70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60" name="Google Shape;60;p70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308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Saira Semi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685800" lvl="1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028700" lvl="2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371600" lvl="3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1714500" lvl="4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057400" lvl="5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2400300" lvl="6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2743200" lvl="7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3086100" lvl="8" indent="-2667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71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685800" lvl="1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028700" lvl="2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371600" lvl="3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1714500" lvl="4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057400" lvl="5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2400300" lvl="6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2743200" lvl="7" indent="-2667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3086100" lvl="8" indent="-2667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8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2"/>
          <p:cNvGrpSpPr/>
          <p:nvPr/>
        </p:nvGrpSpPr>
        <p:grpSpPr>
          <a:xfrm>
            <a:off x="0" y="1"/>
            <a:ext cx="9144037" cy="5143497"/>
            <a:chOff x="0" y="0"/>
            <a:chExt cx="9144037" cy="5143497"/>
          </a:xfrm>
        </p:grpSpPr>
        <p:sp>
          <p:nvSpPr>
            <p:cNvPr id="68" name="Google Shape;68;p72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2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2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2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2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2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2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2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2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2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2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685800" lvl="1" indent="-25717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0287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371600" lvl="3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1714500" lvl="4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057400" lvl="5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2400300" lvl="6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2743200" lvl="7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3086100" lvl="8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7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82" name="Google Shape;82;p72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3" name="Google Shape;83;p72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18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3"/>
          <p:cNvSpPr/>
          <p:nvPr/>
        </p:nvSpPr>
        <p:spPr>
          <a:xfrm>
            <a:off x="1" y="1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156"/>
                </a:srgbClr>
              </a:gs>
              <a:gs pos="100000">
                <a:srgbClr val="FFFFFF">
                  <a:alpha val="10588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buClr>
                <a:srgbClr val="FFFFFF"/>
              </a:buClr>
              <a:buSzPts val="1800"/>
              <a:buFont typeface="Calibri"/>
              <a:buNone/>
              <a:def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2430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7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75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75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6" name="Google Shape;96;p7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449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Google Shape;11;p6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6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endParaRPr dirty="0"/>
          </a:p>
        </p:txBody>
      </p:sp>
      <p:sp>
        <p:nvSpPr>
          <p:cNvPr id="14" name="Google Shape;14;p6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5" name="Google Shape;15;p6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6" name="Google Shape;16;p6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Google Shape;17;p6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417705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016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5" name="Google Shape;145;p6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" name="Google Shape;146;p6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6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6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6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/59</a:t>
            </a:r>
            <a:endParaRPr lang="en-US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66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9093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11;p6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6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67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3;p6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5" name="Google Shape;15;p6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6" name="Google Shape;16;p6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Google Shape;17;p63"/>
          <p:cNvCxnSpPr/>
          <p:nvPr/>
        </p:nvCxnSpPr>
        <p:spPr>
          <a:xfrm>
            <a:off x="895149" y="967078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924053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5" name="Google Shape;145;p6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" name="Google Shape;146;p6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6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6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6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/59</a:t>
            </a:r>
            <a:endParaRPr lang="en-US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66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29347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ransition>
    <p:fade thruBlk="1"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Saira Semi Condensed" panose="020B0604020202020204" charset="0"/>
          <a:ea typeface="+mj-ea"/>
          <a:cs typeface="Saira Semi Condensed" panose="020B060402020202020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Tall office building looking up">
            <a:extLst>
              <a:ext uri="{FF2B5EF4-FFF2-40B4-BE49-F238E27FC236}">
                <a16:creationId xmlns:a16="http://schemas.microsoft.com/office/drawing/2014/main" id="{6D79D51C-93A0-680E-CC3C-7213F0728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9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39236"/>
            <a:ext cx="5653278" cy="17145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3739137" y="2837025"/>
            <a:ext cx="4853019" cy="5835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spc="-50" dirty="0">
                <a:solidFill>
                  <a:schemeClr val="tx1"/>
                </a:solidFill>
                <a:latin typeface="+mj-lt"/>
                <a:cs typeface="+mj-cs"/>
              </a:rPr>
              <a:t>Pension Data Analysis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2658" y="3445380"/>
            <a:ext cx="4951697" cy="0"/>
          </a:xfrm>
          <a:prstGeom prst="line">
            <a:avLst/>
          </a:prstGeom>
          <a:ln w="19050">
            <a:solidFill>
              <a:srgbClr val="44B8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srgbClr val="3E8853"/>
              </a:solidFill>
              <a:effectLst/>
              <a:uLnTx/>
              <a:uFillTx/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" name="Google Shape;211;p13">
            <a:extLst>
              <a:ext uri="{FF2B5EF4-FFF2-40B4-BE49-F238E27FC236}">
                <a16:creationId xmlns:a16="http://schemas.microsoft.com/office/drawing/2014/main" id="{E72BD38C-F698-39C0-395C-BA7FDF83A63D}"/>
              </a:ext>
            </a:extLst>
          </p:cNvPr>
          <p:cNvSpPr txBox="1">
            <a:spLocks/>
          </p:cNvSpPr>
          <p:nvPr/>
        </p:nvSpPr>
        <p:spPr>
          <a:xfrm>
            <a:off x="3739137" y="3479027"/>
            <a:ext cx="1780394" cy="290035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Saira Semi Condensed" panose="020B0604020202020204" charset="0"/>
                <a:ea typeface="+mj-ea"/>
                <a:cs typeface="Saira Semi Condensed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Pts val="3200"/>
              <a:buFontTx/>
              <a:buNone/>
              <a:tabLst/>
              <a:defRPr/>
            </a:pP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Saira Semi Condensed" panose="020B0604020202020204" charset="0"/>
              </a:rPr>
              <a:t>Zach Buckley</a:t>
            </a:r>
          </a:p>
        </p:txBody>
      </p:sp>
    </p:spTree>
    <p:extLst>
      <p:ext uri="{BB962C8B-B14F-4D97-AF65-F5344CB8AC3E}">
        <p14:creationId xmlns:p14="http://schemas.microsoft.com/office/powerpoint/2010/main" val="401180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50998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Data Overview</a:t>
            </a:r>
          </a:p>
        </p:txBody>
      </p:sp>
      <p:sp>
        <p:nvSpPr>
          <p:cNvPr id="4" name="Google Shape;230;p14">
            <a:extLst>
              <a:ext uri="{FF2B5EF4-FFF2-40B4-BE49-F238E27FC236}">
                <a16:creationId xmlns:a16="http://schemas.microsoft.com/office/drawing/2014/main" id="{42F78B37-5AEC-722A-53F1-84871FCC8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8680" y="1195870"/>
            <a:ext cx="1815667" cy="658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IE" sz="1800" b="1" baseline="30000" dirty="0"/>
              <a:t>Data Provided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IE" sz="1800" b="1" baseline="30000" dirty="0"/>
              <a:t>Source: </a:t>
            </a:r>
            <a:r>
              <a:rPr lang="en-IE" sz="1800" baseline="30000" dirty="0"/>
              <a:t>US Public Plans Database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endParaRPr sz="1800" b="1" baseline="30000" dirty="0"/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F07510D1-FC2A-5805-ABA1-E9B570569113}"/>
              </a:ext>
            </a:extLst>
          </p:cNvPr>
          <p:cNvSpPr/>
          <p:nvPr/>
        </p:nvSpPr>
        <p:spPr>
          <a:xfrm rot="19367134">
            <a:off x="3081867" y="2046027"/>
            <a:ext cx="474920" cy="3194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03416B4-28E7-1899-8354-83BED53A19C2}"/>
              </a:ext>
            </a:extLst>
          </p:cNvPr>
          <p:cNvSpPr/>
          <p:nvPr/>
        </p:nvSpPr>
        <p:spPr>
          <a:xfrm rot="13679352">
            <a:off x="5347494" y="2093987"/>
            <a:ext cx="474920" cy="3194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6C71C57-127E-3320-3745-B69A8B4B8D1A}"/>
              </a:ext>
            </a:extLst>
          </p:cNvPr>
          <p:cNvSpPr/>
          <p:nvPr/>
        </p:nvSpPr>
        <p:spPr>
          <a:xfrm rot="16200000">
            <a:off x="4209054" y="2283487"/>
            <a:ext cx="474920" cy="3194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oogle Shape;230;p14">
            <a:extLst>
              <a:ext uri="{FF2B5EF4-FFF2-40B4-BE49-F238E27FC236}">
                <a16:creationId xmlns:a16="http://schemas.microsoft.com/office/drawing/2014/main" id="{01CA0C71-3693-BDEC-02C5-F43C4DA6D86D}"/>
              </a:ext>
            </a:extLst>
          </p:cNvPr>
          <p:cNvSpPr txBox="1">
            <a:spLocks/>
          </p:cNvSpPr>
          <p:nvPr/>
        </p:nvSpPr>
        <p:spPr>
          <a:xfrm>
            <a:off x="845758" y="2253732"/>
            <a:ext cx="2210782" cy="192282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b="1" dirty="0"/>
              <a:t>Pension Investment Returns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Contains yearly returns data for public US investment plans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Details on returns over 1, 5, 10 years and other periods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Investment consultant associated with plan provided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1" name="Google Shape;230;p14">
            <a:extLst>
              <a:ext uri="{FF2B5EF4-FFF2-40B4-BE49-F238E27FC236}">
                <a16:creationId xmlns:a16="http://schemas.microsoft.com/office/drawing/2014/main" id="{38C1840D-DFD9-4A64-DB0A-D0119FDF0462}"/>
              </a:ext>
            </a:extLst>
          </p:cNvPr>
          <p:cNvSpPr txBox="1">
            <a:spLocks/>
          </p:cNvSpPr>
          <p:nvPr/>
        </p:nvSpPr>
        <p:spPr>
          <a:xfrm>
            <a:off x="3341122" y="2769678"/>
            <a:ext cx="2521451" cy="19228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b="1" dirty="0"/>
              <a:t>Pension Membership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Contains yearly membership data for various US investment plans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 Information on total membership, active members, and beneficiaries.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Average salary and benefits provided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2" name="Google Shape;230;p14">
            <a:extLst>
              <a:ext uri="{FF2B5EF4-FFF2-40B4-BE49-F238E27FC236}">
                <a16:creationId xmlns:a16="http://schemas.microsoft.com/office/drawing/2014/main" id="{6C22F9D8-3401-6053-B151-F64B971CC9F6}"/>
              </a:ext>
            </a:extLst>
          </p:cNvPr>
          <p:cNvSpPr txBox="1">
            <a:spLocks/>
          </p:cNvSpPr>
          <p:nvPr/>
        </p:nvSpPr>
        <p:spPr>
          <a:xfrm>
            <a:off x="6112250" y="2253733"/>
            <a:ext cx="2210782" cy="169449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b="1" dirty="0"/>
              <a:t>Pension Plan Basics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Plan level information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Details on when plan began and ended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Provides information on the state, employee type, plan type etc.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1561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76989" y="443004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>
                <a:latin typeface="+mn-lt"/>
              </a:rPr>
              <a:t>Data Cleaning and Preparation</a:t>
            </a:r>
            <a:endParaRPr lang="en-IE" sz="2800" dirty="0">
              <a:latin typeface="+mn-lt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6C08DB-CBC9-6DD3-C164-20B428F64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811765"/>
              </p:ext>
            </p:extLst>
          </p:nvPr>
        </p:nvGraphicFramePr>
        <p:xfrm>
          <a:off x="226825" y="1070345"/>
          <a:ext cx="4890980" cy="350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1C970EB-949C-3FB2-BA80-3F0B92E9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25" y="1070344"/>
            <a:ext cx="3318014" cy="20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95CAA0-5110-F224-FC5C-15ACCEB3B00C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5068186" y="2119423"/>
            <a:ext cx="605039" cy="116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AAC6A-F37E-E6D1-4685-F45D366424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803" y="3308494"/>
            <a:ext cx="3274436" cy="112339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C44F4A3-D759-E1FB-1F11-9516BB8E16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6251" y="3168501"/>
            <a:ext cx="710552" cy="70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8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38085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Pension Returns</a:t>
            </a:r>
          </a:p>
        </p:txBody>
      </p:sp>
      <p:sp>
        <p:nvSpPr>
          <p:cNvPr id="4" name="Google Shape;230;p14">
            <a:extLst>
              <a:ext uri="{FF2B5EF4-FFF2-40B4-BE49-F238E27FC236}">
                <a16:creationId xmlns:a16="http://schemas.microsoft.com/office/drawing/2014/main" id="{42F78B37-5AEC-722A-53F1-84871FCC8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5548" y="1364821"/>
            <a:ext cx="4998956" cy="33405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ts val="600"/>
              </a:spcAft>
            </a:pPr>
            <a:endParaRPr lang="en-IE" sz="1200" dirty="0"/>
          </a:p>
          <a:p>
            <a:pPr marL="742950" lvl="1" indent="-285750">
              <a:spcAft>
                <a:spcPts val="600"/>
              </a:spcAft>
            </a:pPr>
            <a:endParaRPr sz="1200" dirty="0"/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" name="Google Shape;230;p14">
            <a:extLst>
              <a:ext uri="{FF2B5EF4-FFF2-40B4-BE49-F238E27FC236}">
                <a16:creationId xmlns:a16="http://schemas.microsoft.com/office/drawing/2014/main" id="{AFFDC28A-804C-2E0E-2B69-E17ACDBE8DF5}"/>
              </a:ext>
            </a:extLst>
          </p:cNvPr>
          <p:cNvSpPr txBox="1">
            <a:spLocks/>
          </p:cNvSpPr>
          <p:nvPr/>
        </p:nvSpPr>
        <p:spPr>
          <a:xfrm>
            <a:off x="705548" y="1083720"/>
            <a:ext cx="3618359" cy="33405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Histograms show comparison of the 1, 5 and 10-year investment returns for all plans.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As expected, the volatility of returns significantly reduces over longer periods.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1-Year return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High volatility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Returns range from -30% to +40%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10-Year return</a:t>
            </a:r>
            <a:r>
              <a:rPr lang="en-US" sz="1200" dirty="0"/>
              <a:t>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Low volatility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Returns rarely negative,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Majority of plans providing a return close to the mean of 7%.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endParaRPr lang="en-US" sz="1200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A1B9701-87E5-0EBA-2FB6-884A258FD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07" y="965532"/>
            <a:ext cx="4538648" cy="37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4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54967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Returns Over Time</a:t>
            </a:r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" name="Google Shape;230;p14">
            <a:extLst>
              <a:ext uri="{FF2B5EF4-FFF2-40B4-BE49-F238E27FC236}">
                <a16:creationId xmlns:a16="http://schemas.microsoft.com/office/drawing/2014/main" id="{95CDB042-BFBF-F9B5-AA6E-966EF4CCB51A}"/>
              </a:ext>
            </a:extLst>
          </p:cNvPr>
          <p:cNvSpPr txBox="1">
            <a:spLocks/>
          </p:cNvSpPr>
          <p:nvPr/>
        </p:nvSpPr>
        <p:spPr>
          <a:xfrm>
            <a:off x="127591" y="1070351"/>
            <a:ext cx="4306915" cy="357646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Plot shows 1, 5 and 10-year investment returns per year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10-year return shows consistent returns over time, largely ranging between 5 - 10%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Dot-Com Bubble and Financial Crisis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Significant reduction in  average 1-Year return in 2001, 2002, 2003, 2008 and 2009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Mean 1-Year return dropped to -0.5% during the post-Dot Com Bubble period and to -9.1% during the financial crisis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COVID-19</a:t>
            </a:r>
            <a:endParaRPr lang="en-US" sz="1200" dirty="0"/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Significant increase, then decrease in 1-Year returns following COVID-19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Standard deviation increased by 29% during this period when compared with the overall period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E80DBFE4-7A84-1879-8D43-E4DE699C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60" y="1070351"/>
            <a:ext cx="4478959" cy="36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9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86375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Members Over Time</a:t>
            </a:r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" name="Google Shape;230;p14">
            <a:extLst>
              <a:ext uri="{FF2B5EF4-FFF2-40B4-BE49-F238E27FC236}">
                <a16:creationId xmlns:a16="http://schemas.microsoft.com/office/drawing/2014/main" id="{D3D7728E-D115-F03B-5313-D02646DDC510}"/>
              </a:ext>
            </a:extLst>
          </p:cNvPr>
          <p:cNvSpPr txBox="1">
            <a:spLocks/>
          </p:cNvSpPr>
          <p:nvPr/>
        </p:nvSpPr>
        <p:spPr>
          <a:xfrm>
            <a:off x="186550" y="1141228"/>
            <a:ext cx="3812136" cy="33405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Plot shows the average number of members, active members and beneficiaries over time per plan.	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Average Members and Beneficiaries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Steadily increased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Could reflect an aging population - more members transitioning from active status to beneficiary status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Average Active Members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Remains relatively flat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Limited growth in the contributing workforce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Overall, could indicate a growing dependency on active contributors and a potential area of concern for the sustainability of the pension funds.</a:t>
            </a:r>
          </a:p>
          <a:p>
            <a:pPr marL="171450" indent="-171450">
              <a:spcAft>
                <a:spcPts val="600"/>
              </a:spcAft>
              <a:buSzPct val="100000"/>
            </a:pPr>
            <a:endParaRPr lang="en-US" sz="1200" dirty="0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87F21AC8-9DB6-A997-940D-CC99A8AD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70" y="1102133"/>
            <a:ext cx="5152444" cy="34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50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47550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Consultants Overview</a:t>
            </a:r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" name="Google Shape;230;p14">
            <a:extLst>
              <a:ext uri="{FF2B5EF4-FFF2-40B4-BE49-F238E27FC236}">
                <a16:creationId xmlns:a16="http://schemas.microsoft.com/office/drawing/2014/main" id="{1BDB8959-8FD2-517A-D8D7-CEF681E2F451}"/>
              </a:ext>
            </a:extLst>
          </p:cNvPr>
          <p:cNvSpPr txBox="1">
            <a:spLocks/>
          </p:cNvSpPr>
          <p:nvPr/>
        </p:nvSpPr>
        <p:spPr>
          <a:xfrm>
            <a:off x="961287" y="2044870"/>
            <a:ext cx="2894787" cy="156379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Pie chart shows the percentage of total members managed by each consultant	</a:t>
            </a:r>
          </a:p>
          <a:p>
            <a:pPr marL="171450" indent="-171450">
              <a:spcAft>
                <a:spcPts val="600"/>
              </a:spcAft>
              <a:buSzPct val="100000"/>
            </a:pPr>
            <a:r>
              <a:rPr lang="en-US" sz="1200" dirty="0"/>
              <a:t>The top four consultants are Aon Hewitt, Wilshire, NEPC and Callan who, combined, manage over 50% of the total members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0CB16EF-6EAA-9688-7BD0-DB50ADAE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97" y="1027814"/>
            <a:ext cx="3542454" cy="34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5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78672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Consultant Performance</a:t>
            </a:r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7" name="Google Shape;230;p14">
            <a:extLst>
              <a:ext uri="{FF2B5EF4-FFF2-40B4-BE49-F238E27FC236}">
                <a16:creationId xmlns:a16="http://schemas.microsoft.com/office/drawing/2014/main" id="{E8FB1B04-8901-27DA-9FE0-734FCDC5AB74}"/>
              </a:ext>
            </a:extLst>
          </p:cNvPr>
          <p:cNvSpPr txBox="1">
            <a:spLocks/>
          </p:cNvSpPr>
          <p:nvPr/>
        </p:nvSpPr>
        <p:spPr>
          <a:xfrm>
            <a:off x="408394" y="1173000"/>
            <a:ext cx="3412239" cy="329267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Bar charts show the top and bottom 10 performing consultants based on their average 10-year return.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Wellington Management Company provides the highest average return with 11.8%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Nuveen Investment Solutions Provides the lowest returns with 3.0%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dirty="0"/>
              <a:t>Notably, none of these consultants are in the top consultants for total members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Consultants with more members may be more risk averse with investments, providing returns closer to the average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AA3DA3-45B7-7EEC-0222-16AE1B8B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08" y="1006548"/>
            <a:ext cx="5035545" cy="35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2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961287" y="447550"/>
            <a:ext cx="7221425" cy="4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+mn-lt"/>
              </a:rPr>
              <a:t>Conclusions and Potential Next Steps</a:t>
            </a:r>
          </a:p>
        </p:txBody>
      </p:sp>
      <p:sp>
        <p:nvSpPr>
          <p:cNvPr id="220" name="Google Shape;220;p13"/>
          <p:cNvSpPr txBox="1"/>
          <p:nvPr/>
        </p:nvSpPr>
        <p:spPr>
          <a:xfrm>
            <a:off x="6112250" y="18353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" name="Google Shape;230;p14">
            <a:extLst>
              <a:ext uri="{FF2B5EF4-FFF2-40B4-BE49-F238E27FC236}">
                <a16:creationId xmlns:a16="http://schemas.microsoft.com/office/drawing/2014/main" id="{0E14A690-9142-E080-7352-8A3974E56BF7}"/>
              </a:ext>
            </a:extLst>
          </p:cNvPr>
          <p:cNvSpPr txBox="1">
            <a:spLocks/>
          </p:cNvSpPr>
          <p:nvPr/>
        </p:nvSpPr>
        <p:spPr>
          <a:xfrm>
            <a:off x="371031" y="1031232"/>
            <a:ext cx="3934269" cy="357620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600" b="1" dirty="0"/>
              <a:t>Conclusions</a:t>
            </a:r>
            <a:endParaRPr lang="en-US" sz="1200" b="1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Returns over different periods: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Economic events such as the Dot-Com Bubble, the 2008 financial crisis and COVID-19 had significant impacts on returns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Membership Trends: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Stagnant number of active members compared to beneficiaries could be cause for concern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Consultants: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The top consultants significantly outperformed the mean 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The larger scale consultants were not among the top or bottom performers indicating they may adopt </a:t>
            </a:r>
            <a:r>
              <a:rPr lang="en-GB" sz="1100" dirty="0"/>
              <a:t>less risky investment strategies</a:t>
            </a:r>
            <a:endParaRPr lang="en-US" sz="1200" dirty="0"/>
          </a:p>
        </p:txBody>
      </p:sp>
      <p:sp>
        <p:nvSpPr>
          <p:cNvPr id="4" name="Google Shape;230;p14">
            <a:extLst>
              <a:ext uri="{FF2B5EF4-FFF2-40B4-BE49-F238E27FC236}">
                <a16:creationId xmlns:a16="http://schemas.microsoft.com/office/drawing/2014/main" id="{D8A8B119-2031-6401-ECB6-DE10E8C7EFE3}"/>
              </a:ext>
            </a:extLst>
          </p:cNvPr>
          <p:cNvSpPr txBox="1">
            <a:spLocks/>
          </p:cNvSpPr>
          <p:nvPr/>
        </p:nvSpPr>
        <p:spPr>
          <a:xfrm>
            <a:off x="4572001" y="1031233"/>
            <a:ext cx="4076700" cy="357620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⬥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⬩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600" b="1" dirty="0"/>
              <a:t>Next Steps</a:t>
            </a:r>
            <a:endParaRPr lang="en-US" sz="1200" b="1" dirty="0"/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Missingness Analysis: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Increased data missingness for 2023 could be explored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Data imputation methods could be considered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Detailed Consultant Performance Analysis: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Investigate investment strategies of top consultants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Can this performance be maintained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200" b="1" dirty="0"/>
              <a:t>Cross-Country Comparison:</a:t>
            </a:r>
          </a:p>
          <a:p>
            <a:pPr marL="628650" lvl="1" indent="-171450">
              <a:spcAft>
                <a:spcPts val="600"/>
              </a:spcAft>
              <a:buSzPct val="100000"/>
            </a:pPr>
            <a:r>
              <a:rPr lang="en-US" sz="1200" dirty="0"/>
              <a:t>Compare results with pension data from other countries to understand how US performance stacks up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AA5105-7865-FC6B-EA8F-100492587870}"/>
              </a:ext>
            </a:extLst>
          </p:cNvPr>
          <p:cNvCxnSpPr>
            <a:cxnSpLocks/>
          </p:cNvCxnSpPr>
          <p:nvPr/>
        </p:nvCxnSpPr>
        <p:spPr>
          <a:xfrm>
            <a:off x="4376184" y="1112876"/>
            <a:ext cx="0" cy="344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816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Blue Theme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Blue Theme" id="{B7FE4C3C-1689-4E03-B5AB-F011271A2B5D}" vid="{DF1EE5BF-F497-48A4-B8E8-9826152CE501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ight Blue Theme Edited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Blue Theme Edited" id="{FCDEB957-E741-4ABF-B85D-69F0493FAB2F}" vid="{3D9E16D4-192F-481F-A78F-BCF53A4494BC}"/>
    </a:ext>
  </a:extLst>
</a:theme>
</file>

<file path=ppt/theme/theme4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Blue Theme</Template>
  <TotalTime>0</TotalTime>
  <Words>676</Words>
  <Application>Microsoft Office PowerPoint</Application>
  <PresentationFormat>On-screen Show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Inria Sans</vt:lpstr>
      <vt:lpstr>Calibri Light</vt:lpstr>
      <vt:lpstr>Arial</vt:lpstr>
      <vt:lpstr>Calibri</vt:lpstr>
      <vt:lpstr>Saira Semi Condensed</vt:lpstr>
      <vt:lpstr>Light Blue Theme</vt:lpstr>
      <vt:lpstr>Retrospect</vt:lpstr>
      <vt:lpstr>Light Blue Theme Edited</vt:lpstr>
      <vt:lpstr>1_Retrospect</vt:lpstr>
      <vt:lpstr>2_Retrospect</vt:lpstr>
      <vt:lpstr>Pension Data Analysis</vt:lpstr>
      <vt:lpstr>Data Overview</vt:lpstr>
      <vt:lpstr>Data Cleaning and Preparation</vt:lpstr>
      <vt:lpstr>Pension Returns</vt:lpstr>
      <vt:lpstr>Returns Over Time</vt:lpstr>
      <vt:lpstr>Members Over Time</vt:lpstr>
      <vt:lpstr>Consultants Overview</vt:lpstr>
      <vt:lpstr>Consultant Performance</vt:lpstr>
      <vt:lpstr>Conclusions and Potential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Zach Buckley</dc:creator>
  <cp:lastModifiedBy>Zach Buckley</cp:lastModifiedBy>
  <cp:revision>11</cp:revision>
  <dcterms:modified xsi:type="dcterms:W3CDTF">2024-09-16T21:44:11Z</dcterms:modified>
</cp:coreProperties>
</file>