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1" r:id="rId6"/>
    <p:sldId id="262" r:id="rId7"/>
    <p:sldId id="263" r:id="rId8"/>
    <p:sldId id="260" r:id="rId9"/>
    <p:sldId id="275" r:id="rId10"/>
    <p:sldId id="276" r:id="rId11"/>
    <p:sldId id="277" r:id="rId12"/>
    <p:sldId id="286" r:id="rId13"/>
    <p:sldId id="265" r:id="rId14"/>
    <p:sldId id="280" r:id="rId15"/>
    <p:sldId id="282" r:id="rId16"/>
    <p:sldId id="284" r:id="rId17"/>
    <p:sldId id="285" r:id="rId18"/>
    <p:sldId id="283" r:id="rId19"/>
    <p:sldId id="266" r:id="rId20"/>
    <p:sldId id="273" r:id="rId21"/>
    <p:sldId id="279" r:id="rId22"/>
    <p:sldId id="267" r:id="rId23"/>
    <p:sldId id="268" r:id="rId24"/>
    <p:sldId id="269" r:id="rId25"/>
    <p:sldId id="270" r:id="rId26"/>
    <p:sldId id="271" r:id="rId27"/>
    <p:sldId id="272" r:id="rId28"/>
    <p:sldId id="274" r:id="rId29"/>
    <p:sldId id="278" r:id="rId30"/>
    <p:sldId id="287"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1FF"/>
    <a:srgbClr val="CECDE8"/>
    <a:srgbClr val="CDDAE8"/>
    <a:srgbClr val="EEF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96" y="10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9/25/2015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9/25/2015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9/25/2015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Requirements and design of Social Media for T&amp;M</a:t>
            </a:r>
            <a:endParaRPr lang="en-NZ" dirty="0"/>
          </a:p>
        </p:txBody>
      </p:sp>
      <p:sp>
        <p:nvSpPr>
          <p:cNvPr id="3" name="Subtitle 2"/>
          <p:cNvSpPr>
            <a:spLocks noGrp="1"/>
          </p:cNvSpPr>
          <p:nvPr>
            <p:ph type="subTitle" idx="1"/>
          </p:nvPr>
        </p:nvSpPr>
        <p:spPr/>
        <p:txBody>
          <a:bodyPr/>
          <a:lstStyle/>
          <a:p>
            <a:r>
              <a:rPr lang="en-NZ" dirty="0" smtClean="0"/>
              <a:t>By Zach Christensen</a:t>
            </a:r>
            <a:endParaRPr lang="en-NZ" dirty="0"/>
          </a:p>
        </p:txBody>
      </p:sp>
    </p:spTree>
    <p:extLst>
      <p:ext uri="{BB962C8B-B14F-4D97-AF65-F5344CB8AC3E}">
        <p14:creationId xmlns:p14="http://schemas.microsoft.com/office/powerpoint/2010/main" val="3646417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Behat</a:t>
            </a:r>
            <a:endParaRPr lang="en-NZ" dirty="0"/>
          </a:p>
        </p:txBody>
      </p:sp>
      <p:sp>
        <p:nvSpPr>
          <p:cNvPr id="3" name="Content Placeholder 2"/>
          <p:cNvSpPr>
            <a:spLocks noGrp="1"/>
          </p:cNvSpPr>
          <p:nvPr>
            <p:ph idx="1"/>
          </p:nvPr>
        </p:nvSpPr>
        <p:spPr>
          <a:xfrm>
            <a:off x="814578" y="1905000"/>
            <a:ext cx="9720073" cy="4385310"/>
          </a:xfrm>
        </p:spPr>
        <p:txBody>
          <a:bodyPr>
            <a:normAutofit fontScale="85000" lnSpcReduction="20000"/>
          </a:bodyPr>
          <a:lstStyle/>
          <a:p>
            <a:r>
              <a:rPr lang="en-GB" dirty="0" err="1"/>
              <a:t>Behat</a:t>
            </a:r>
            <a:r>
              <a:rPr lang="en-GB" dirty="0"/>
              <a:t> FEATURE </a:t>
            </a:r>
            <a:r>
              <a:rPr lang="en-GB" dirty="0" smtClean="0"/>
              <a:t>requirements </a:t>
            </a:r>
            <a:r>
              <a:rPr lang="en-GB" dirty="0"/>
              <a:t>and </a:t>
            </a:r>
            <a:r>
              <a:rPr lang="en-GB" dirty="0" smtClean="0"/>
              <a:t>SCENARIOS</a:t>
            </a:r>
          </a:p>
          <a:p>
            <a:r>
              <a:rPr lang="en-GB" dirty="0"/>
              <a:t>Feature: </a:t>
            </a:r>
            <a:r>
              <a:rPr lang="en-GB" dirty="0" smtClean="0"/>
              <a:t>News Article Creation</a:t>
            </a:r>
            <a:endParaRPr lang="en-GB" dirty="0"/>
          </a:p>
          <a:p>
            <a:endParaRPr lang="en-GB" dirty="0"/>
          </a:p>
          <a:p>
            <a:r>
              <a:rPr lang="en-GB" dirty="0"/>
              <a:t>Scenario: Moderator would like to create a new news article</a:t>
            </a:r>
          </a:p>
          <a:p>
            <a:r>
              <a:rPr lang="en-GB" dirty="0"/>
              <a:t>Given the moderator is currently signed in</a:t>
            </a:r>
          </a:p>
          <a:p>
            <a:r>
              <a:rPr lang="en-GB" dirty="0"/>
              <a:t>When </a:t>
            </a:r>
            <a:r>
              <a:rPr lang="en-GB" dirty="0" smtClean="0"/>
              <a:t>they click </a:t>
            </a:r>
            <a:r>
              <a:rPr lang="en-GB" dirty="0"/>
              <a:t>the new </a:t>
            </a:r>
            <a:r>
              <a:rPr lang="en-GB" dirty="0" smtClean="0"/>
              <a:t>news button on the news page</a:t>
            </a:r>
            <a:endParaRPr lang="en-GB" dirty="0"/>
          </a:p>
          <a:p>
            <a:r>
              <a:rPr lang="en-GB" dirty="0"/>
              <a:t>And when they </a:t>
            </a:r>
            <a:r>
              <a:rPr lang="en-GB" dirty="0" smtClean="0"/>
              <a:t>write the article</a:t>
            </a:r>
            <a:endParaRPr lang="en-GB" dirty="0"/>
          </a:p>
          <a:p>
            <a:r>
              <a:rPr lang="en-GB" dirty="0"/>
              <a:t>And the user clicks “Submit”</a:t>
            </a:r>
          </a:p>
          <a:p>
            <a:r>
              <a:rPr lang="en-GB" dirty="0"/>
              <a:t>Then that information will be sent to the </a:t>
            </a:r>
            <a:r>
              <a:rPr lang="en-GB" dirty="0" smtClean="0"/>
              <a:t>server</a:t>
            </a:r>
          </a:p>
          <a:p>
            <a:r>
              <a:rPr lang="en-US" dirty="0" smtClean="0"/>
              <a:t>And the server will create information such as the time of creation and </a:t>
            </a:r>
            <a:r>
              <a:rPr lang="en-US" dirty="0" err="1" smtClean="0"/>
              <a:t>newsID</a:t>
            </a:r>
            <a:r>
              <a:rPr lang="en-US" dirty="0" smtClean="0"/>
              <a:t> automatically</a:t>
            </a:r>
            <a:endParaRPr lang="en-GB" dirty="0"/>
          </a:p>
          <a:p>
            <a:r>
              <a:rPr lang="en-GB" dirty="0" smtClean="0"/>
              <a:t>And when the news page is reloaded the new article can then be seen</a:t>
            </a:r>
            <a:endParaRPr lang="en-NZ" dirty="0"/>
          </a:p>
        </p:txBody>
      </p:sp>
      <p:pic>
        <p:nvPicPr>
          <p:cNvPr id="2050" name="Picture 2" descr="http://vignette1.wikia.nocookie.net/dofus/images/7/72/Bee_Hat.png/revision/latest?cb=20080604181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199" y="293115"/>
            <a:ext cx="2114551" cy="211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552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Behat</a:t>
            </a:r>
            <a:endParaRPr lang="en-NZ" dirty="0"/>
          </a:p>
        </p:txBody>
      </p:sp>
      <p:sp>
        <p:nvSpPr>
          <p:cNvPr id="3" name="Content Placeholder 2"/>
          <p:cNvSpPr>
            <a:spLocks noGrp="1"/>
          </p:cNvSpPr>
          <p:nvPr>
            <p:ph idx="1"/>
          </p:nvPr>
        </p:nvSpPr>
        <p:spPr>
          <a:xfrm>
            <a:off x="814578" y="1905000"/>
            <a:ext cx="9720073" cy="4385310"/>
          </a:xfrm>
        </p:spPr>
        <p:txBody>
          <a:bodyPr>
            <a:normAutofit/>
          </a:bodyPr>
          <a:lstStyle/>
          <a:p>
            <a:r>
              <a:rPr lang="en-GB" dirty="0" err="1"/>
              <a:t>Behat</a:t>
            </a:r>
            <a:r>
              <a:rPr lang="en-GB" dirty="0"/>
              <a:t> FEATURE </a:t>
            </a:r>
            <a:r>
              <a:rPr lang="en-GB" dirty="0" smtClean="0"/>
              <a:t>requirements </a:t>
            </a:r>
            <a:r>
              <a:rPr lang="en-GB" dirty="0"/>
              <a:t>and </a:t>
            </a:r>
            <a:r>
              <a:rPr lang="en-GB" dirty="0" smtClean="0"/>
              <a:t>SCENARIOS</a:t>
            </a:r>
          </a:p>
          <a:p>
            <a:r>
              <a:rPr lang="en-GB" dirty="0"/>
              <a:t>Feature: </a:t>
            </a:r>
            <a:r>
              <a:rPr lang="en-GB" dirty="0" smtClean="0"/>
              <a:t>Lock thread</a:t>
            </a:r>
            <a:endParaRPr lang="en-GB" dirty="0"/>
          </a:p>
          <a:p>
            <a:endParaRPr lang="en-GB" dirty="0"/>
          </a:p>
          <a:p>
            <a:r>
              <a:rPr lang="en-GB" dirty="0"/>
              <a:t>Scenario: Moderator would like to </a:t>
            </a:r>
            <a:r>
              <a:rPr lang="en-GB" dirty="0" smtClean="0"/>
              <a:t>lock a thread</a:t>
            </a:r>
            <a:endParaRPr lang="en-GB" dirty="0"/>
          </a:p>
          <a:p>
            <a:r>
              <a:rPr lang="en-GB" dirty="0"/>
              <a:t>Given the moderator is currently signed in</a:t>
            </a:r>
          </a:p>
          <a:p>
            <a:r>
              <a:rPr lang="en-GB" dirty="0"/>
              <a:t>When </a:t>
            </a:r>
            <a:r>
              <a:rPr lang="en-GB" dirty="0" smtClean="0"/>
              <a:t>are viewing a thread</a:t>
            </a:r>
            <a:endParaRPr lang="en-GB" dirty="0"/>
          </a:p>
          <a:p>
            <a:r>
              <a:rPr lang="en-GB" dirty="0"/>
              <a:t>And </a:t>
            </a:r>
            <a:r>
              <a:rPr lang="en-GB" dirty="0" smtClean="0"/>
              <a:t>click lock thread button</a:t>
            </a:r>
            <a:endParaRPr lang="en-GB" dirty="0"/>
          </a:p>
          <a:p>
            <a:r>
              <a:rPr lang="en-GB" dirty="0"/>
              <a:t>And </a:t>
            </a:r>
            <a:r>
              <a:rPr lang="en-GB" dirty="0" smtClean="0"/>
              <a:t>click the ok prompt that appears to check if they meant to do that</a:t>
            </a:r>
            <a:endParaRPr lang="en-GB" dirty="0"/>
          </a:p>
          <a:p>
            <a:r>
              <a:rPr lang="en-GB" dirty="0"/>
              <a:t>Then </a:t>
            </a:r>
            <a:r>
              <a:rPr lang="en-US" dirty="0" smtClean="0"/>
              <a:t>the thread will be locked an no one can post in it anymore</a:t>
            </a:r>
            <a:endParaRPr lang="en-NZ" dirty="0"/>
          </a:p>
        </p:txBody>
      </p:sp>
      <p:pic>
        <p:nvPicPr>
          <p:cNvPr id="2050" name="Picture 2" descr="http://vignette1.wikia.nocookie.net/dofus/images/7/72/Bee_Hat.png/revision/latest?cb=20080604181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199" y="293115"/>
            <a:ext cx="2114551" cy="211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86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Behat</a:t>
            </a:r>
            <a:endParaRPr lang="en-NZ" dirty="0"/>
          </a:p>
        </p:txBody>
      </p:sp>
      <p:sp>
        <p:nvSpPr>
          <p:cNvPr id="3" name="Content Placeholder 2"/>
          <p:cNvSpPr>
            <a:spLocks noGrp="1"/>
          </p:cNvSpPr>
          <p:nvPr>
            <p:ph idx="1"/>
          </p:nvPr>
        </p:nvSpPr>
        <p:spPr>
          <a:xfrm>
            <a:off x="814578" y="1905000"/>
            <a:ext cx="9720073" cy="4385310"/>
          </a:xfrm>
        </p:spPr>
        <p:txBody>
          <a:bodyPr>
            <a:normAutofit/>
          </a:bodyPr>
          <a:lstStyle/>
          <a:p>
            <a:r>
              <a:rPr lang="en-GB" dirty="0" err="1"/>
              <a:t>Behat</a:t>
            </a:r>
            <a:r>
              <a:rPr lang="en-GB" dirty="0"/>
              <a:t> FEATURE </a:t>
            </a:r>
            <a:r>
              <a:rPr lang="en-GB" dirty="0" smtClean="0"/>
              <a:t>requirements </a:t>
            </a:r>
            <a:r>
              <a:rPr lang="en-GB" dirty="0"/>
              <a:t>and </a:t>
            </a:r>
            <a:r>
              <a:rPr lang="en-GB" dirty="0" smtClean="0"/>
              <a:t>SCENARIOS</a:t>
            </a:r>
          </a:p>
          <a:p>
            <a:r>
              <a:rPr lang="en-GB" dirty="0"/>
              <a:t>Feature: </a:t>
            </a:r>
            <a:r>
              <a:rPr lang="en-GB" dirty="0" smtClean="0"/>
              <a:t>Change Style</a:t>
            </a:r>
            <a:endParaRPr lang="en-GB" dirty="0"/>
          </a:p>
          <a:p>
            <a:endParaRPr lang="en-GB" dirty="0"/>
          </a:p>
          <a:p>
            <a:r>
              <a:rPr lang="en-GB" dirty="0"/>
              <a:t>Scenario: </a:t>
            </a:r>
            <a:r>
              <a:rPr lang="en-GB" dirty="0" smtClean="0"/>
              <a:t>User will change the style</a:t>
            </a:r>
            <a:endParaRPr lang="en-GB" dirty="0"/>
          </a:p>
          <a:p>
            <a:r>
              <a:rPr lang="en-GB" dirty="0"/>
              <a:t>Given </a:t>
            </a:r>
            <a:r>
              <a:rPr lang="en-GB" dirty="0" smtClean="0"/>
              <a:t>The user is on a page</a:t>
            </a:r>
            <a:endParaRPr lang="en-GB" dirty="0"/>
          </a:p>
          <a:p>
            <a:r>
              <a:rPr lang="en-GB" dirty="0"/>
              <a:t>When </a:t>
            </a:r>
            <a:r>
              <a:rPr lang="en-GB" dirty="0" smtClean="0"/>
              <a:t>the user navigates to the drop down style box and clicks it</a:t>
            </a:r>
            <a:endParaRPr lang="en-GB" dirty="0"/>
          </a:p>
          <a:p>
            <a:r>
              <a:rPr lang="en-GB" dirty="0"/>
              <a:t>And </a:t>
            </a:r>
            <a:r>
              <a:rPr lang="en-GB" dirty="0" smtClean="0"/>
              <a:t>clicks the new style they want</a:t>
            </a:r>
            <a:endParaRPr lang="en-GB" dirty="0"/>
          </a:p>
          <a:p>
            <a:r>
              <a:rPr lang="en-GB" dirty="0" smtClean="0"/>
              <a:t>Then </a:t>
            </a:r>
            <a:r>
              <a:rPr lang="en-US" dirty="0" smtClean="0"/>
              <a:t>style of the website will be changed (different </a:t>
            </a:r>
            <a:r>
              <a:rPr lang="en-US" dirty="0" err="1" smtClean="0"/>
              <a:t>css</a:t>
            </a:r>
            <a:r>
              <a:rPr lang="en-US" dirty="0" smtClean="0"/>
              <a:t> changed by a </a:t>
            </a:r>
            <a:r>
              <a:rPr lang="en-US" dirty="0" err="1" smtClean="0"/>
              <a:t>php</a:t>
            </a:r>
            <a:r>
              <a:rPr lang="en-US" dirty="0" smtClean="0"/>
              <a:t> variable)</a:t>
            </a:r>
            <a:endParaRPr lang="en-NZ" dirty="0"/>
          </a:p>
        </p:txBody>
      </p:sp>
      <p:pic>
        <p:nvPicPr>
          <p:cNvPr id="2050" name="Picture 2" descr="http://vignette1.wikia.nocookie.net/dofus/images/7/72/Bee_Hat.png/revision/latest?cb=20080604181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199" y="293115"/>
            <a:ext cx="2114551" cy="211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564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Mock html </a:t>
            </a:r>
            <a:endParaRPr lang="en-NZ" dirty="0"/>
          </a:p>
        </p:txBody>
      </p:sp>
      <p:sp>
        <p:nvSpPr>
          <p:cNvPr id="3" name="Content Placeholder 2"/>
          <p:cNvSpPr>
            <a:spLocks noGrp="1"/>
          </p:cNvSpPr>
          <p:nvPr>
            <p:ph idx="1"/>
          </p:nvPr>
        </p:nvSpPr>
        <p:spPr>
          <a:xfrm>
            <a:off x="438150" y="1913382"/>
            <a:ext cx="4369435" cy="4773168"/>
          </a:xfrm>
        </p:spPr>
        <p:txBody>
          <a:bodyPr>
            <a:normAutofit fontScale="92500"/>
          </a:bodyPr>
          <a:lstStyle/>
          <a:p>
            <a:r>
              <a:rPr lang="en-NZ" dirty="0" smtClean="0"/>
              <a:t>This design is not totally final, I expect a few minor changes will be made in the final version but it gives a good idea of what the final product will look like.</a:t>
            </a:r>
          </a:p>
          <a:p>
            <a:r>
              <a:rPr lang="en-NZ" dirty="0" smtClean="0"/>
              <a:t>This is what a webpage will look of one thread.</a:t>
            </a:r>
          </a:p>
          <a:p>
            <a:r>
              <a:rPr lang="en-NZ" dirty="0" smtClean="0"/>
              <a:t>Reply button takes you to a reply creation page.</a:t>
            </a:r>
          </a:p>
          <a:p>
            <a:r>
              <a:rPr lang="en-NZ" dirty="0" smtClean="0"/>
              <a:t>In the final version the images will be centred unlike how the dog is here</a:t>
            </a:r>
            <a:r>
              <a:rPr lang="en-NZ" dirty="0" smtClean="0"/>
              <a:t>.</a:t>
            </a:r>
          </a:p>
          <a:p>
            <a:r>
              <a:rPr lang="en-NZ" dirty="0" smtClean="0"/>
              <a:t>The homepage that shows many threads looks the same but has many threads on the same page with only the 56 most recent posts</a:t>
            </a:r>
            <a:endParaRPr lang="en-NZ" dirty="0"/>
          </a:p>
        </p:txBody>
      </p:sp>
      <p:pic>
        <p:nvPicPr>
          <p:cNvPr id="5" name="Picture 4"/>
          <p:cNvPicPr>
            <a:picLocks noChangeAspect="1"/>
          </p:cNvPicPr>
          <p:nvPr/>
        </p:nvPicPr>
        <p:blipFill>
          <a:blip r:embed="rId2"/>
          <a:stretch>
            <a:fillRect/>
          </a:stretch>
        </p:blipFill>
        <p:spPr>
          <a:xfrm>
            <a:off x="4807585" y="343221"/>
            <a:ext cx="7041515" cy="4785420"/>
          </a:xfrm>
          <a:prstGeom prst="rect">
            <a:avLst/>
          </a:prstGeom>
        </p:spPr>
      </p:pic>
      <p:pic>
        <p:nvPicPr>
          <p:cNvPr id="6" name="Picture 5"/>
          <p:cNvPicPr>
            <a:picLocks noChangeAspect="1"/>
          </p:cNvPicPr>
          <p:nvPr/>
        </p:nvPicPr>
        <p:blipFill rotWithShape="1">
          <a:blip r:embed="rId3"/>
          <a:srcRect l="551" t="70520" r="1685" b="987"/>
          <a:stretch/>
        </p:blipFill>
        <p:spPr>
          <a:xfrm>
            <a:off x="4778674" y="4971289"/>
            <a:ext cx="7099337" cy="1485518"/>
          </a:xfrm>
          <a:prstGeom prst="rect">
            <a:avLst/>
          </a:prstGeom>
          <a:ln>
            <a:noFill/>
          </a:ln>
        </p:spPr>
      </p:pic>
    </p:spTree>
    <p:extLst>
      <p:ext uri="{BB962C8B-B14F-4D97-AF65-F5344CB8AC3E}">
        <p14:creationId xmlns:p14="http://schemas.microsoft.com/office/powerpoint/2010/main" val="2775671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Mock HTML forms</a:t>
            </a:r>
            <a:endParaRPr lang="en-NZ" dirty="0"/>
          </a:p>
        </p:txBody>
      </p:sp>
      <p:sp>
        <p:nvSpPr>
          <p:cNvPr id="3" name="Content Placeholder 2"/>
          <p:cNvSpPr>
            <a:spLocks noGrp="1"/>
          </p:cNvSpPr>
          <p:nvPr>
            <p:ph idx="1"/>
          </p:nvPr>
        </p:nvSpPr>
        <p:spPr>
          <a:xfrm>
            <a:off x="1024127" y="2084832"/>
            <a:ext cx="9720073" cy="4023360"/>
          </a:xfrm>
        </p:spPr>
        <p:txBody>
          <a:bodyPr/>
          <a:lstStyle/>
          <a:p>
            <a:r>
              <a:rPr lang="en-NZ" dirty="0" smtClean="0"/>
              <a:t>This is my mock HTML for when the user replies to a thread.</a:t>
            </a:r>
          </a:p>
          <a:p>
            <a:r>
              <a:rPr lang="en-NZ" dirty="0" smtClean="0"/>
              <a:t>The create thread screen is super similar.</a:t>
            </a:r>
            <a:endParaRPr lang="en-NZ" dirty="0"/>
          </a:p>
        </p:txBody>
      </p:sp>
      <p:pic>
        <p:nvPicPr>
          <p:cNvPr id="4" name="Picture 3"/>
          <p:cNvPicPr>
            <a:picLocks noChangeAspect="1"/>
          </p:cNvPicPr>
          <p:nvPr/>
        </p:nvPicPr>
        <p:blipFill rotWithShape="1">
          <a:blip r:embed="rId2"/>
          <a:srcRect l="2859" t="7317" r="4466" b="30188"/>
          <a:stretch/>
        </p:blipFill>
        <p:spPr>
          <a:xfrm>
            <a:off x="951356" y="3192056"/>
            <a:ext cx="9865614" cy="3665944"/>
          </a:xfrm>
          <a:prstGeom prst="rect">
            <a:avLst/>
          </a:prstGeom>
        </p:spPr>
      </p:pic>
    </p:spTree>
    <p:extLst>
      <p:ext uri="{BB962C8B-B14F-4D97-AF65-F5344CB8AC3E}">
        <p14:creationId xmlns:p14="http://schemas.microsoft.com/office/powerpoint/2010/main" val="1872499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2366772" cy="1499616"/>
          </a:xfrm>
        </p:spPr>
        <p:txBody>
          <a:bodyPr/>
          <a:lstStyle/>
          <a:p>
            <a:r>
              <a:rPr lang="en-NZ" dirty="0" smtClean="0"/>
              <a:t>The html code</a:t>
            </a:r>
            <a:endParaRPr lang="en-NZ" dirty="0"/>
          </a:p>
        </p:txBody>
      </p:sp>
      <p:sp>
        <p:nvSpPr>
          <p:cNvPr id="3" name="Content Placeholder 2"/>
          <p:cNvSpPr>
            <a:spLocks noGrp="1"/>
          </p:cNvSpPr>
          <p:nvPr>
            <p:ph idx="1"/>
          </p:nvPr>
        </p:nvSpPr>
        <p:spPr>
          <a:xfrm>
            <a:off x="1024129" y="2286000"/>
            <a:ext cx="2747772" cy="4023360"/>
          </a:xfrm>
        </p:spPr>
        <p:txBody>
          <a:bodyPr/>
          <a:lstStyle/>
          <a:p>
            <a:r>
              <a:rPr lang="en-NZ" dirty="0" smtClean="0"/>
              <a:t>Here is what the html looks like for a thread view</a:t>
            </a:r>
            <a:endParaRPr lang="en-NZ" dirty="0"/>
          </a:p>
        </p:txBody>
      </p:sp>
      <p:pic>
        <p:nvPicPr>
          <p:cNvPr id="4" name="Picture 3"/>
          <p:cNvPicPr>
            <a:picLocks noChangeAspect="1"/>
          </p:cNvPicPr>
          <p:nvPr/>
        </p:nvPicPr>
        <p:blipFill>
          <a:blip r:embed="rId2"/>
          <a:stretch>
            <a:fillRect/>
          </a:stretch>
        </p:blipFill>
        <p:spPr>
          <a:xfrm>
            <a:off x="4119563" y="585216"/>
            <a:ext cx="7424738" cy="5573107"/>
          </a:xfrm>
          <a:prstGeom prst="rect">
            <a:avLst/>
          </a:prstGeom>
        </p:spPr>
      </p:pic>
    </p:spTree>
    <p:extLst>
      <p:ext uri="{BB962C8B-B14F-4D97-AF65-F5344CB8AC3E}">
        <p14:creationId xmlns:p14="http://schemas.microsoft.com/office/powerpoint/2010/main" val="324954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3228559" cy="1700784"/>
          </a:xfrm>
        </p:spPr>
        <p:txBody>
          <a:bodyPr>
            <a:normAutofit fontScale="90000"/>
          </a:bodyPr>
          <a:lstStyle/>
          <a:p>
            <a:r>
              <a:rPr lang="en-NZ" dirty="0" smtClean="0"/>
              <a:t>The html code Breakdown</a:t>
            </a:r>
            <a:endParaRPr lang="en-NZ" dirty="0"/>
          </a:p>
        </p:txBody>
      </p:sp>
      <p:sp>
        <p:nvSpPr>
          <p:cNvPr id="3" name="Content Placeholder 2"/>
          <p:cNvSpPr>
            <a:spLocks noGrp="1"/>
          </p:cNvSpPr>
          <p:nvPr>
            <p:ph idx="1"/>
          </p:nvPr>
        </p:nvSpPr>
        <p:spPr>
          <a:xfrm>
            <a:off x="333828" y="2343150"/>
            <a:ext cx="4581071" cy="4023360"/>
          </a:xfrm>
        </p:spPr>
        <p:txBody>
          <a:bodyPr/>
          <a:lstStyle/>
          <a:p>
            <a:r>
              <a:rPr lang="en-NZ" dirty="0" smtClean="0"/>
              <a:t>To the right is what the start of the thread looks like the html for the first post in a thread is different to make it stand out from the others and give the impression that the other posts are replying to it and are not of equally important. Subject and name have different classes than the rest of the post info so they can look different on the page due to </a:t>
            </a:r>
            <a:r>
              <a:rPr lang="en-NZ" dirty="0" err="1" smtClean="0"/>
              <a:t>css</a:t>
            </a:r>
            <a:endParaRPr lang="en-NZ" dirty="0" smtClean="0"/>
          </a:p>
        </p:txBody>
      </p:sp>
      <p:pic>
        <p:nvPicPr>
          <p:cNvPr id="5" name="Picture 4"/>
          <p:cNvPicPr>
            <a:picLocks noChangeAspect="1"/>
          </p:cNvPicPr>
          <p:nvPr/>
        </p:nvPicPr>
        <p:blipFill>
          <a:blip r:embed="rId2"/>
          <a:stretch>
            <a:fillRect/>
          </a:stretch>
        </p:blipFill>
        <p:spPr>
          <a:xfrm>
            <a:off x="5157787" y="1273539"/>
            <a:ext cx="7034213" cy="1218711"/>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stretch>
            <a:fillRect/>
          </a:stretch>
        </p:blipFill>
        <p:spPr>
          <a:xfrm>
            <a:off x="5404302" y="2858222"/>
            <a:ext cx="6541181" cy="3508288"/>
          </a:xfrm>
          <a:prstGeom prst="rect">
            <a:avLst/>
          </a:prstGeom>
        </p:spPr>
      </p:pic>
    </p:spTree>
    <p:extLst>
      <p:ext uri="{BB962C8B-B14F-4D97-AF65-F5344CB8AC3E}">
        <p14:creationId xmlns:p14="http://schemas.microsoft.com/office/powerpoint/2010/main" val="2208623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2981816" cy="1700784"/>
          </a:xfrm>
        </p:spPr>
        <p:txBody>
          <a:bodyPr>
            <a:normAutofit fontScale="90000"/>
          </a:bodyPr>
          <a:lstStyle/>
          <a:p>
            <a:r>
              <a:rPr lang="en-NZ" dirty="0" smtClean="0"/>
              <a:t>The html code Breakdown 2</a:t>
            </a:r>
            <a:endParaRPr lang="en-NZ" dirty="0"/>
          </a:p>
        </p:txBody>
      </p:sp>
      <p:sp>
        <p:nvSpPr>
          <p:cNvPr id="3" name="Content Placeholder 2"/>
          <p:cNvSpPr>
            <a:spLocks noGrp="1"/>
          </p:cNvSpPr>
          <p:nvPr>
            <p:ph idx="1"/>
          </p:nvPr>
        </p:nvSpPr>
        <p:spPr>
          <a:xfrm>
            <a:off x="333828" y="2343149"/>
            <a:ext cx="4586515" cy="4202793"/>
          </a:xfrm>
        </p:spPr>
        <p:txBody>
          <a:bodyPr>
            <a:normAutofit fontScale="92500" lnSpcReduction="10000"/>
          </a:bodyPr>
          <a:lstStyle/>
          <a:p>
            <a:r>
              <a:rPr lang="en-NZ" dirty="0" smtClean="0"/>
              <a:t>To the right of this is what a post looks like in html every post in a thread has the same.</a:t>
            </a:r>
          </a:p>
          <a:p>
            <a:r>
              <a:rPr lang="en-NZ" dirty="0" smtClean="0"/>
              <a:t>The html used for the posts is always the same except for images. When there is no image the </a:t>
            </a:r>
            <a:r>
              <a:rPr lang="en-NZ" dirty="0" err="1" smtClean="0"/>
              <a:t>php</a:t>
            </a:r>
            <a:r>
              <a:rPr lang="en-NZ" dirty="0" smtClean="0"/>
              <a:t> that is adding posts to the page will not add a &lt;</a:t>
            </a:r>
            <a:r>
              <a:rPr lang="en-NZ" dirty="0" err="1" smtClean="0"/>
              <a:t>img</a:t>
            </a:r>
            <a:r>
              <a:rPr lang="en-NZ" dirty="0" smtClean="0"/>
              <a:t>&gt; tag to prevent broken links like on the right.</a:t>
            </a:r>
          </a:p>
          <a:p>
            <a:r>
              <a:rPr lang="en-NZ" dirty="0" smtClean="0"/>
              <a:t>When there are no subject the area it would normally take up is empty and it shows nothing. </a:t>
            </a:r>
          </a:p>
          <a:p>
            <a:r>
              <a:rPr lang="en-NZ" dirty="0" smtClean="0"/>
              <a:t>The </a:t>
            </a:r>
            <a:r>
              <a:rPr lang="en-NZ" dirty="0" err="1" smtClean="0"/>
              <a:t>css</a:t>
            </a:r>
            <a:r>
              <a:rPr lang="en-NZ" dirty="0" smtClean="0"/>
              <a:t> for the posts is currently not perfect and has a small problem with resizing horizontally however this will be fixed in the final version.</a:t>
            </a:r>
            <a:endParaRPr lang="en-NZ" dirty="0"/>
          </a:p>
        </p:txBody>
      </p:sp>
      <p:pic>
        <p:nvPicPr>
          <p:cNvPr id="6" name="Picture 5"/>
          <p:cNvPicPr>
            <a:picLocks noChangeAspect="1"/>
          </p:cNvPicPr>
          <p:nvPr/>
        </p:nvPicPr>
        <p:blipFill>
          <a:blip r:embed="rId2"/>
          <a:stretch>
            <a:fillRect/>
          </a:stretch>
        </p:blipFill>
        <p:spPr>
          <a:xfrm>
            <a:off x="4775200" y="1851660"/>
            <a:ext cx="7416800" cy="1305191"/>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4880427" y="3427010"/>
            <a:ext cx="6016399" cy="3430990"/>
          </a:xfrm>
          <a:prstGeom prst="rect">
            <a:avLst/>
          </a:prstGeom>
        </p:spPr>
      </p:pic>
    </p:spTree>
    <p:extLst>
      <p:ext uri="{BB962C8B-B14F-4D97-AF65-F5344CB8AC3E}">
        <p14:creationId xmlns:p14="http://schemas.microsoft.com/office/powerpoint/2010/main" val="2247670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colour scheme</a:t>
            </a:r>
            <a:endParaRPr lang="en-NZ" dirty="0"/>
          </a:p>
        </p:txBody>
      </p:sp>
      <p:sp>
        <p:nvSpPr>
          <p:cNvPr id="3" name="Content Placeholder 2"/>
          <p:cNvSpPr>
            <a:spLocks noGrp="1"/>
          </p:cNvSpPr>
          <p:nvPr>
            <p:ph idx="1"/>
          </p:nvPr>
        </p:nvSpPr>
        <p:spPr>
          <a:xfrm>
            <a:off x="1024129" y="2286000"/>
            <a:ext cx="8405622" cy="4023360"/>
          </a:xfrm>
        </p:spPr>
        <p:txBody>
          <a:bodyPr/>
          <a:lstStyle/>
          <a:p>
            <a:r>
              <a:rPr lang="en-NZ" dirty="0" smtClean="0"/>
              <a:t>I have gone for a light blue and purple colour theme. I chose the colours by using Adobe </a:t>
            </a:r>
            <a:r>
              <a:rPr lang="en-NZ" dirty="0" err="1" smtClean="0"/>
              <a:t>Kuler</a:t>
            </a:r>
            <a:r>
              <a:rPr lang="en-NZ" dirty="0" smtClean="0"/>
              <a:t> and finding a colour I liked and the complementary colours for it were used as the other colours. I have not given much thought to the potential extra themes that I might implement if I have extra time however one of them will be a dark theme.</a:t>
            </a:r>
            <a:endParaRPr lang="en-NZ" dirty="0"/>
          </a:p>
        </p:txBody>
      </p:sp>
      <p:sp>
        <p:nvSpPr>
          <p:cNvPr id="4" name="Rectangle 3"/>
          <p:cNvSpPr/>
          <p:nvPr/>
        </p:nvSpPr>
        <p:spPr>
          <a:xfrm>
            <a:off x="1476375" y="4699290"/>
            <a:ext cx="1047750" cy="963168"/>
          </a:xfrm>
          <a:prstGeom prst="rect">
            <a:avLst/>
          </a:prstGeom>
          <a:solidFill>
            <a:srgbClr val="EE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p:cNvSpPr txBox="1"/>
          <p:nvPr/>
        </p:nvSpPr>
        <p:spPr>
          <a:xfrm>
            <a:off x="1476375" y="5662458"/>
            <a:ext cx="1047750" cy="307777"/>
          </a:xfrm>
          <a:prstGeom prst="rect">
            <a:avLst/>
          </a:prstGeom>
          <a:noFill/>
        </p:spPr>
        <p:txBody>
          <a:bodyPr wrap="square" rtlCol="0">
            <a:spAutoFit/>
          </a:bodyPr>
          <a:lstStyle/>
          <a:p>
            <a:r>
              <a:rPr lang="en-NZ" sz="1400" dirty="0" smtClean="0"/>
              <a:t>Page colour</a:t>
            </a:r>
            <a:endParaRPr lang="en-NZ" sz="1400" dirty="0"/>
          </a:p>
        </p:txBody>
      </p:sp>
      <p:sp>
        <p:nvSpPr>
          <p:cNvPr id="7" name="Rectangle 6"/>
          <p:cNvSpPr/>
          <p:nvPr/>
        </p:nvSpPr>
        <p:spPr>
          <a:xfrm>
            <a:off x="3486149" y="4699290"/>
            <a:ext cx="1047750" cy="963168"/>
          </a:xfrm>
          <a:prstGeom prst="rect">
            <a:avLst/>
          </a:prstGeom>
          <a:solidFill>
            <a:srgbClr val="CDD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extBox 7"/>
          <p:cNvSpPr txBox="1"/>
          <p:nvPr/>
        </p:nvSpPr>
        <p:spPr>
          <a:xfrm>
            <a:off x="3486149" y="5662458"/>
            <a:ext cx="1047750" cy="523220"/>
          </a:xfrm>
          <a:prstGeom prst="rect">
            <a:avLst/>
          </a:prstGeom>
          <a:noFill/>
        </p:spPr>
        <p:txBody>
          <a:bodyPr wrap="square" rtlCol="0">
            <a:spAutoFit/>
          </a:bodyPr>
          <a:lstStyle/>
          <a:p>
            <a:r>
              <a:rPr lang="en-NZ" sz="1400" dirty="0" smtClean="0"/>
              <a:t>Main section</a:t>
            </a:r>
            <a:endParaRPr lang="en-NZ" sz="1400" dirty="0"/>
          </a:p>
        </p:txBody>
      </p:sp>
      <p:sp>
        <p:nvSpPr>
          <p:cNvPr id="9" name="Rectangle 8"/>
          <p:cNvSpPr/>
          <p:nvPr/>
        </p:nvSpPr>
        <p:spPr>
          <a:xfrm>
            <a:off x="5241034" y="4672692"/>
            <a:ext cx="1047750" cy="963168"/>
          </a:xfrm>
          <a:prstGeom prst="rect">
            <a:avLst/>
          </a:prstGeom>
          <a:solidFill>
            <a:srgbClr val="CECD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TextBox 9"/>
          <p:cNvSpPr txBox="1"/>
          <p:nvPr/>
        </p:nvSpPr>
        <p:spPr>
          <a:xfrm>
            <a:off x="5241034" y="5635860"/>
            <a:ext cx="1293116" cy="523220"/>
          </a:xfrm>
          <a:prstGeom prst="rect">
            <a:avLst/>
          </a:prstGeom>
          <a:noFill/>
        </p:spPr>
        <p:txBody>
          <a:bodyPr wrap="square" rtlCol="0">
            <a:spAutoFit/>
          </a:bodyPr>
          <a:lstStyle/>
          <a:p>
            <a:r>
              <a:rPr lang="en-NZ" sz="1400" dirty="0" smtClean="0"/>
              <a:t>Thread/Form Colour</a:t>
            </a:r>
            <a:endParaRPr lang="en-NZ" sz="1400" dirty="0"/>
          </a:p>
        </p:txBody>
      </p:sp>
      <p:sp>
        <p:nvSpPr>
          <p:cNvPr id="11" name="Rectangle 10"/>
          <p:cNvSpPr/>
          <p:nvPr/>
        </p:nvSpPr>
        <p:spPr>
          <a:xfrm>
            <a:off x="6995919" y="4672692"/>
            <a:ext cx="1047750" cy="963168"/>
          </a:xfrm>
          <a:prstGeom prst="rect">
            <a:avLst/>
          </a:prstGeom>
          <a:solidFill>
            <a:srgbClr val="EA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extBox 11"/>
          <p:cNvSpPr txBox="1"/>
          <p:nvPr/>
        </p:nvSpPr>
        <p:spPr>
          <a:xfrm>
            <a:off x="6995919" y="5635860"/>
            <a:ext cx="1047750" cy="307777"/>
          </a:xfrm>
          <a:prstGeom prst="rect">
            <a:avLst/>
          </a:prstGeom>
          <a:noFill/>
        </p:spPr>
        <p:txBody>
          <a:bodyPr wrap="square" rtlCol="0">
            <a:spAutoFit/>
          </a:bodyPr>
          <a:lstStyle/>
          <a:p>
            <a:r>
              <a:rPr lang="en-NZ" sz="1400" dirty="0" smtClean="0"/>
              <a:t>Post Colour</a:t>
            </a:r>
            <a:endParaRPr lang="en-NZ" sz="1400" dirty="0"/>
          </a:p>
        </p:txBody>
      </p:sp>
    </p:spTree>
    <p:extLst>
      <p:ext uri="{BB962C8B-B14F-4D97-AF65-F5344CB8AC3E}">
        <p14:creationId xmlns:p14="http://schemas.microsoft.com/office/powerpoint/2010/main" val="3989978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4947464" cy="1499616"/>
          </a:xfrm>
        </p:spPr>
        <p:txBody>
          <a:bodyPr/>
          <a:lstStyle/>
          <a:p>
            <a:r>
              <a:rPr lang="en-US" dirty="0" smtClean="0"/>
              <a:t>Entity relationship diagram 1</a:t>
            </a:r>
            <a:endParaRPr lang="en-GB" dirty="0"/>
          </a:p>
        </p:txBody>
      </p:sp>
      <p:sp>
        <p:nvSpPr>
          <p:cNvPr id="3" name="Content Placeholder 2"/>
          <p:cNvSpPr>
            <a:spLocks noGrp="1"/>
          </p:cNvSpPr>
          <p:nvPr>
            <p:ph idx="1"/>
          </p:nvPr>
        </p:nvSpPr>
        <p:spPr>
          <a:xfrm>
            <a:off x="1024128" y="2286000"/>
            <a:ext cx="4414145" cy="1772653"/>
          </a:xfrm>
        </p:spPr>
        <p:txBody>
          <a:bodyPr/>
          <a:lstStyle/>
          <a:p>
            <a:r>
              <a:rPr lang="en-US" dirty="0" smtClean="0"/>
              <a:t>It is important to note that the post that starts a thread is just the a post in the thread and the things posted to start the thread are just another post</a:t>
            </a:r>
            <a:endParaRPr lang="en-GB" dirty="0"/>
          </a:p>
        </p:txBody>
      </p:sp>
      <p:sp>
        <p:nvSpPr>
          <p:cNvPr id="5" name="Content Placeholder 2"/>
          <p:cNvSpPr txBox="1">
            <a:spLocks/>
          </p:cNvSpPr>
          <p:nvPr/>
        </p:nvSpPr>
        <p:spPr>
          <a:xfrm>
            <a:off x="1024128" y="4363452"/>
            <a:ext cx="4230126" cy="194590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This is what the diagram would look like if only the minimum requirements were met during development.</a:t>
            </a:r>
          </a:p>
        </p:txBody>
      </p:sp>
      <p:pic>
        <p:nvPicPr>
          <p:cNvPr id="4" name="Picture 3"/>
          <p:cNvPicPr>
            <a:picLocks noChangeAspect="1"/>
          </p:cNvPicPr>
          <p:nvPr/>
        </p:nvPicPr>
        <p:blipFill rotWithShape="1">
          <a:blip r:embed="rId2"/>
          <a:srcRect l="33246" t="18361" r="32281" b="11596"/>
          <a:stretch/>
        </p:blipFill>
        <p:spPr>
          <a:xfrm>
            <a:off x="6150699" y="1"/>
            <a:ext cx="6125440" cy="6858000"/>
          </a:xfrm>
          <a:prstGeom prst="rect">
            <a:avLst/>
          </a:prstGeom>
        </p:spPr>
      </p:pic>
    </p:spTree>
    <p:extLst>
      <p:ext uri="{BB962C8B-B14F-4D97-AF65-F5344CB8AC3E}">
        <p14:creationId xmlns:p14="http://schemas.microsoft.com/office/powerpoint/2010/main" val="3567325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 Idea</a:t>
            </a:r>
            <a:endParaRPr lang="en-NZ" dirty="0"/>
          </a:p>
        </p:txBody>
      </p:sp>
      <p:sp>
        <p:nvSpPr>
          <p:cNvPr id="3" name="Content Placeholder 2"/>
          <p:cNvSpPr>
            <a:spLocks noGrp="1"/>
          </p:cNvSpPr>
          <p:nvPr>
            <p:ph idx="1"/>
          </p:nvPr>
        </p:nvSpPr>
        <p:spPr/>
        <p:txBody>
          <a:bodyPr/>
          <a:lstStyle/>
          <a:p>
            <a:r>
              <a:rPr lang="en-NZ" dirty="0" smtClean="0"/>
              <a:t>An image board where people can post anonymously and ask questions to get support with the Theseus and Minotaur game.</a:t>
            </a:r>
          </a:p>
          <a:p>
            <a:pPr>
              <a:buFont typeface="Arial" panose="020B0604020202020204" pitchFamily="34" charset="0"/>
              <a:buChar char="•"/>
            </a:pPr>
            <a:r>
              <a:rPr lang="en-NZ" dirty="0"/>
              <a:t> </a:t>
            </a:r>
            <a:r>
              <a:rPr lang="en-NZ" dirty="0" smtClean="0"/>
              <a:t>A post created by a user can have any of the following</a:t>
            </a:r>
          </a:p>
          <a:p>
            <a:pPr lvl="1">
              <a:buFont typeface="Arial" panose="020B0604020202020204" pitchFamily="34" charset="0"/>
              <a:buChar char="•"/>
            </a:pPr>
            <a:r>
              <a:rPr lang="en-NZ" dirty="0" smtClean="0"/>
              <a:t>A post number (auto generated) (Every post will have one)</a:t>
            </a:r>
          </a:p>
          <a:p>
            <a:pPr lvl="1">
              <a:buFont typeface="Arial" panose="020B0604020202020204" pitchFamily="34" charset="0"/>
              <a:buChar char="•"/>
            </a:pPr>
            <a:r>
              <a:rPr lang="en-NZ" dirty="0" smtClean="0"/>
              <a:t>A timestamp </a:t>
            </a:r>
            <a:r>
              <a:rPr lang="en-NZ" dirty="0"/>
              <a:t>(auto generated) (Every post will have one</a:t>
            </a:r>
            <a:r>
              <a:rPr lang="en-NZ" dirty="0" smtClean="0"/>
              <a:t>)</a:t>
            </a:r>
          </a:p>
          <a:p>
            <a:pPr lvl="1">
              <a:buFont typeface="Arial" panose="020B0604020202020204" pitchFamily="34" charset="0"/>
              <a:buChar char="•"/>
            </a:pPr>
            <a:r>
              <a:rPr lang="en-NZ" dirty="0" smtClean="0"/>
              <a:t>A title (optional)</a:t>
            </a:r>
          </a:p>
          <a:p>
            <a:pPr lvl="1">
              <a:buFont typeface="Arial" panose="020B0604020202020204" pitchFamily="34" charset="0"/>
              <a:buChar char="•"/>
            </a:pPr>
            <a:r>
              <a:rPr lang="en-NZ" dirty="0" smtClean="0"/>
              <a:t>A name </a:t>
            </a:r>
            <a:r>
              <a:rPr lang="en-NZ" dirty="0"/>
              <a:t>(optional)</a:t>
            </a:r>
            <a:endParaRPr lang="en-NZ" dirty="0" smtClean="0"/>
          </a:p>
          <a:p>
            <a:pPr lvl="1">
              <a:buFont typeface="Arial" panose="020B0604020202020204" pitchFamily="34" charset="0"/>
              <a:buChar char="•"/>
            </a:pPr>
            <a:r>
              <a:rPr lang="en-NZ" dirty="0" smtClean="0"/>
              <a:t>A body of text </a:t>
            </a:r>
            <a:r>
              <a:rPr lang="en-NZ" dirty="0"/>
              <a:t>(optional</a:t>
            </a:r>
            <a:r>
              <a:rPr lang="en-NZ" dirty="0" smtClean="0"/>
              <a:t>)*</a:t>
            </a:r>
          </a:p>
          <a:p>
            <a:pPr lvl="1">
              <a:buFont typeface="Arial" panose="020B0604020202020204" pitchFamily="34" charset="0"/>
              <a:buChar char="•"/>
            </a:pPr>
            <a:r>
              <a:rPr lang="en-NZ" dirty="0" smtClean="0"/>
              <a:t>An image </a:t>
            </a:r>
            <a:r>
              <a:rPr lang="en-NZ" dirty="0"/>
              <a:t>(optional</a:t>
            </a:r>
            <a:r>
              <a:rPr lang="en-NZ" dirty="0" smtClean="0"/>
              <a:t>)*</a:t>
            </a:r>
          </a:p>
          <a:p>
            <a:pPr marL="128016" lvl="1" indent="0">
              <a:buNone/>
            </a:pPr>
            <a:r>
              <a:rPr lang="en-NZ" sz="1100" dirty="0" smtClean="0"/>
              <a:t>*must have 1 of.</a:t>
            </a:r>
            <a:endParaRPr lang="en-NZ" dirty="0" smtClean="0"/>
          </a:p>
          <a:p>
            <a:pPr>
              <a:buFont typeface="Arial" panose="020B0604020202020204" pitchFamily="34" charset="0"/>
              <a:buChar char="•"/>
            </a:pPr>
            <a:r>
              <a:rPr lang="en-NZ" dirty="0" smtClean="0"/>
              <a:t> Users can create threads (new threads must contain an image and a title)</a:t>
            </a:r>
            <a:endParaRPr lang="en-NZ" dirty="0"/>
          </a:p>
        </p:txBody>
      </p:sp>
    </p:spTree>
    <p:extLst>
      <p:ext uri="{BB962C8B-B14F-4D97-AF65-F5344CB8AC3E}">
        <p14:creationId xmlns:p14="http://schemas.microsoft.com/office/powerpoint/2010/main" val="1118142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4947464" cy="1499616"/>
          </a:xfrm>
        </p:spPr>
        <p:txBody>
          <a:bodyPr/>
          <a:lstStyle/>
          <a:p>
            <a:r>
              <a:rPr lang="en-US" dirty="0" smtClean="0"/>
              <a:t>Entity relationship diagram 2</a:t>
            </a:r>
            <a:endParaRPr lang="en-GB" dirty="0"/>
          </a:p>
        </p:txBody>
      </p:sp>
      <p:sp>
        <p:nvSpPr>
          <p:cNvPr id="3" name="Content Placeholder 2"/>
          <p:cNvSpPr>
            <a:spLocks noGrp="1"/>
          </p:cNvSpPr>
          <p:nvPr>
            <p:ph idx="1"/>
          </p:nvPr>
        </p:nvSpPr>
        <p:spPr>
          <a:xfrm>
            <a:off x="1024128" y="2228850"/>
            <a:ext cx="4805172" cy="4381500"/>
          </a:xfrm>
        </p:spPr>
        <p:txBody>
          <a:bodyPr>
            <a:normAutofit/>
          </a:bodyPr>
          <a:lstStyle/>
          <a:p>
            <a:r>
              <a:rPr lang="en-US" dirty="0" smtClean="0"/>
              <a:t>This is what the ERD would look like if my system had everything implemented (could have and should have features from </a:t>
            </a:r>
            <a:r>
              <a:rPr lang="en-US" dirty="0" err="1" smtClean="0"/>
              <a:t>MoSCoW</a:t>
            </a:r>
            <a:r>
              <a:rPr lang="en-US" dirty="0" smtClean="0"/>
              <a:t>)</a:t>
            </a:r>
          </a:p>
          <a:p>
            <a:endParaRPr lang="en-US" dirty="0"/>
          </a:p>
          <a:p>
            <a:r>
              <a:rPr lang="en-US" dirty="0" smtClean="0"/>
              <a:t>I’m not sure how many of these things will be in the final product however none of the features or tables are dependent on each other apart from moderators being needed for news stories and for deleting posts. So this will be given greater priority during development.</a:t>
            </a:r>
            <a:endParaRPr lang="en-GB" dirty="0"/>
          </a:p>
        </p:txBody>
      </p:sp>
      <p:pic>
        <p:nvPicPr>
          <p:cNvPr id="4" name="Picture 3"/>
          <p:cNvPicPr>
            <a:picLocks noChangeAspect="1"/>
          </p:cNvPicPr>
          <p:nvPr/>
        </p:nvPicPr>
        <p:blipFill rotWithShape="1">
          <a:blip r:embed="rId2"/>
          <a:srcRect l="35439" t="17406" r="31052" b="9526"/>
          <a:stretch/>
        </p:blipFill>
        <p:spPr>
          <a:xfrm>
            <a:off x="6810733" y="144379"/>
            <a:ext cx="5381267" cy="6465971"/>
          </a:xfrm>
          <a:prstGeom prst="rect">
            <a:avLst/>
          </a:prstGeom>
        </p:spPr>
      </p:pic>
    </p:spTree>
    <p:extLst>
      <p:ext uri="{BB962C8B-B14F-4D97-AF65-F5344CB8AC3E}">
        <p14:creationId xmlns:p14="http://schemas.microsoft.com/office/powerpoint/2010/main" val="2681389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Creating the </a:t>
            </a:r>
            <a:r>
              <a:rPr lang="en-NZ" dirty="0" err="1" smtClean="0"/>
              <a:t>sql</a:t>
            </a:r>
            <a:r>
              <a:rPr lang="en-NZ" dirty="0" smtClean="0"/>
              <a:t> Database</a:t>
            </a:r>
            <a:endParaRPr lang="en-NZ" dirty="0"/>
          </a:p>
        </p:txBody>
      </p:sp>
      <p:sp>
        <p:nvSpPr>
          <p:cNvPr id="3" name="Content Placeholder 2"/>
          <p:cNvSpPr>
            <a:spLocks noGrp="1"/>
          </p:cNvSpPr>
          <p:nvPr>
            <p:ph idx="1"/>
          </p:nvPr>
        </p:nvSpPr>
        <p:spPr>
          <a:xfrm>
            <a:off x="1024128" y="2286000"/>
            <a:ext cx="6024036" cy="4023360"/>
          </a:xfrm>
        </p:spPr>
        <p:txBody>
          <a:bodyPr/>
          <a:lstStyle/>
          <a:p>
            <a:r>
              <a:rPr lang="en-NZ" dirty="0" smtClean="0"/>
              <a:t>To the left is how I have created some of my database. I am using auto incrementing and unique IDs as primary keys for every entity in my database to keep it simple.</a:t>
            </a:r>
            <a:endParaRPr lang="en-NZ" dirty="0"/>
          </a:p>
        </p:txBody>
      </p:sp>
      <p:pic>
        <p:nvPicPr>
          <p:cNvPr id="4" name="Picture 3"/>
          <p:cNvPicPr>
            <a:picLocks noChangeAspect="1"/>
          </p:cNvPicPr>
          <p:nvPr/>
        </p:nvPicPr>
        <p:blipFill rotWithShape="1">
          <a:blip r:embed="rId2"/>
          <a:srcRect l="7434" t="10696" r="34277" b="11491"/>
          <a:stretch/>
        </p:blipFill>
        <p:spPr>
          <a:xfrm>
            <a:off x="7706317" y="585216"/>
            <a:ext cx="4041756" cy="59012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35208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QUERY insert</a:t>
            </a:r>
            <a:endParaRPr lang="en-GB" dirty="0"/>
          </a:p>
        </p:txBody>
      </p:sp>
      <p:sp>
        <p:nvSpPr>
          <p:cNvPr id="3" name="Content Placeholder 2"/>
          <p:cNvSpPr>
            <a:spLocks noGrp="1"/>
          </p:cNvSpPr>
          <p:nvPr>
            <p:ph idx="1"/>
          </p:nvPr>
        </p:nvSpPr>
        <p:spPr/>
        <p:txBody>
          <a:bodyPr/>
          <a:lstStyle/>
          <a:p>
            <a:pPr marL="0" indent="0">
              <a:buNone/>
            </a:pPr>
            <a:r>
              <a:rPr lang="en-US" dirty="0"/>
              <a:t> </a:t>
            </a:r>
            <a:r>
              <a:rPr lang="en-US" dirty="0" smtClean="0"/>
              <a:t>This is an example of an insert query in my DB it is for a new post being added</a:t>
            </a:r>
          </a:p>
          <a:p>
            <a:endParaRPr lang="en-US" dirty="0"/>
          </a:p>
          <a:p>
            <a:endParaRPr lang="en-US" dirty="0" smtClean="0"/>
          </a:p>
          <a:p>
            <a:endParaRPr lang="en-US" dirty="0"/>
          </a:p>
          <a:p>
            <a:endParaRPr lang="en-US" dirty="0" smtClean="0"/>
          </a:p>
          <a:p>
            <a:endParaRPr lang="en-US" dirty="0"/>
          </a:p>
          <a:p>
            <a:r>
              <a:rPr lang="en-US" dirty="0" smtClean="0"/>
              <a:t>In the 2</a:t>
            </a:r>
            <a:r>
              <a:rPr lang="en-US" baseline="30000" dirty="0" smtClean="0"/>
              <a:t>nd</a:t>
            </a:r>
            <a:r>
              <a:rPr lang="en-US" dirty="0" smtClean="0"/>
              <a:t> thread the user posted with no subject and “hi” in the name field he did not upload </a:t>
            </a:r>
            <a:r>
              <a:rPr lang="en-US" dirty="0"/>
              <a:t>an image and had </a:t>
            </a:r>
            <a:r>
              <a:rPr lang="en-US" dirty="0" smtClean="0"/>
              <a:t>“SAMMPLE TEEEEEEEEEXT” as the body of text. </a:t>
            </a:r>
            <a:r>
              <a:rPr lang="en-US" dirty="0" err="1" smtClean="0"/>
              <a:t>postID</a:t>
            </a:r>
            <a:r>
              <a:rPr lang="en-US" dirty="0" smtClean="0"/>
              <a:t> and the time it is posted are auto created by the database</a:t>
            </a:r>
          </a:p>
          <a:p>
            <a:endParaRPr lang="en-GB" dirty="0"/>
          </a:p>
        </p:txBody>
      </p:sp>
      <p:pic>
        <p:nvPicPr>
          <p:cNvPr id="4" name="Picture 3"/>
          <p:cNvPicPr>
            <a:picLocks noChangeAspect="1"/>
          </p:cNvPicPr>
          <p:nvPr/>
        </p:nvPicPr>
        <p:blipFill>
          <a:blip r:embed="rId2"/>
          <a:stretch>
            <a:fillRect/>
          </a:stretch>
        </p:blipFill>
        <p:spPr>
          <a:xfrm>
            <a:off x="1530631" y="2768811"/>
            <a:ext cx="9624416" cy="758160"/>
          </a:xfrm>
          <a:prstGeom prst="rect">
            <a:avLst/>
          </a:prstGeom>
        </p:spPr>
      </p:pic>
      <p:cxnSp>
        <p:nvCxnSpPr>
          <p:cNvPr id="6" name="Straight Arrow Connector 5"/>
          <p:cNvCxnSpPr/>
          <p:nvPr/>
        </p:nvCxnSpPr>
        <p:spPr>
          <a:xfrm flipV="1">
            <a:off x="3367889" y="3379076"/>
            <a:ext cx="6581870" cy="1539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522614" y="3458424"/>
            <a:ext cx="153909" cy="1729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342839" y="3379076"/>
            <a:ext cx="918040" cy="17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655618" y="3379076"/>
            <a:ext cx="4188802" cy="2170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002448" y="3458424"/>
            <a:ext cx="2058333" cy="2082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562947" y="3526971"/>
            <a:ext cx="280657" cy="2357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9751147">
            <a:off x="10422981" y="3301232"/>
            <a:ext cx="1409837" cy="523220"/>
          </a:xfrm>
          <a:prstGeom prst="rect">
            <a:avLst/>
          </a:prstGeom>
          <a:noFill/>
        </p:spPr>
        <p:txBody>
          <a:bodyPr wrap="square" rtlCol="0">
            <a:spAutoFit/>
          </a:bodyPr>
          <a:lstStyle/>
          <a:p>
            <a:r>
              <a:rPr lang="en-NZ" sz="2800" dirty="0" smtClean="0"/>
              <a:t>WOW</a:t>
            </a:r>
            <a:endParaRPr lang="en-NZ" dirty="0"/>
          </a:p>
        </p:txBody>
      </p:sp>
    </p:spTree>
    <p:extLst>
      <p:ext uri="{BB962C8B-B14F-4D97-AF65-F5344CB8AC3E}">
        <p14:creationId xmlns:p14="http://schemas.microsoft.com/office/powerpoint/2010/main" val="676761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QUERY change</a:t>
            </a:r>
            <a:endParaRPr lang="en-GB" dirty="0"/>
          </a:p>
        </p:txBody>
      </p:sp>
      <p:sp>
        <p:nvSpPr>
          <p:cNvPr id="3" name="Content Placeholder 2"/>
          <p:cNvSpPr>
            <a:spLocks noGrp="1"/>
          </p:cNvSpPr>
          <p:nvPr>
            <p:ph idx="1"/>
          </p:nvPr>
        </p:nvSpPr>
        <p:spPr/>
        <p:txBody>
          <a:bodyPr/>
          <a:lstStyle/>
          <a:p>
            <a:r>
              <a:rPr lang="en-US" dirty="0" smtClean="0"/>
              <a:t>This is an example of a change query that will be used in my DB</a:t>
            </a:r>
          </a:p>
          <a:p>
            <a:endParaRPr lang="en-US" dirty="0"/>
          </a:p>
          <a:p>
            <a:endParaRPr lang="en-US" dirty="0" smtClean="0"/>
          </a:p>
          <a:p>
            <a:endParaRPr lang="en-US" dirty="0"/>
          </a:p>
          <a:p>
            <a:r>
              <a:rPr lang="en-US" dirty="0" smtClean="0"/>
              <a:t>The board id will be loaded onto the page before the changes are submitted so the id is known by the page and the user. After the </a:t>
            </a:r>
            <a:r>
              <a:rPr lang="en-US" dirty="0" err="1" smtClean="0"/>
              <a:t>boardID</a:t>
            </a:r>
            <a:r>
              <a:rPr lang="en-US" dirty="0" smtClean="0"/>
              <a:t> had been selected and the description has been changed by a signed in moderator a query like the one above is sent to the DB</a:t>
            </a:r>
            <a:endParaRPr lang="en-GB" dirty="0"/>
          </a:p>
        </p:txBody>
      </p:sp>
      <p:pic>
        <p:nvPicPr>
          <p:cNvPr id="4" name="Picture 3"/>
          <p:cNvPicPr>
            <a:picLocks noChangeAspect="1"/>
          </p:cNvPicPr>
          <p:nvPr/>
        </p:nvPicPr>
        <p:blipFill>
          <a:blip r:embed="rId2"/>
          <a:stretch>
            <a:fillRect/>
          </a:stretch>
        </p:blipFill>
        <p:spPr>
          <a:xfrm>
            <a:off x="1255976" y="3066019"/>
            <a:ext cx="9488224" cy="581106"/>
          </a:xfrm>
          <a:prstGeom prst="rect">
            <a:avLst/>
          </a:prstGeom>
        </p:spPr>
      </p:pic>
    </p:spTree>
    <p:extLst>
      <p:ext uri="{BB962C8B-B14F-4D97-AF65-F5344CB8AC3E}">
        <p14:creationId xmlns:p14="http://schemas.microsoft.com/office/powerpoint/2010/main" val="3171393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QUERY Delete</a:t>
            </a:r>
            <a:endParaRPr lang="en-GB" dirty="0"/>
          </a:p>
        </p:txBody>
      </p:sp>
      <p:sp>
        <p:nvSpPr>
          <p:cNvPr id="3" name="Content Placeholder 2"/>
          <p:cNvSpPr>
            <a:spLocks noGrp="1"/>
          </p:cNvSpPr>
          <p:nvPr>
            <p:ph idx="1"/>
          </p:nvPr>
        </p:nvSpPr>
        <p:spPr/>
        <p:txBody>
          <a:bodyPr/>
          <a:lstStyle/>
          <a:p>
            <a:r>
              <a:rPr lang="en-US" dirty="0" smtClean="0"/>
              <a:t>This is the subroutine in MySQL that runs when you want to delete a thread I have yet to learn how I can set a variable like this in a subroutine and I might end up just sending two separate statements to the server either way its not too hard to delete a thread.</a:t>
            </a:r>
            <a:endParaRPr lang="en-GB" dirty="0"/>
          </a:p>
        </p:txBody>
      </p:sp>
      <p:pic>
        <p:nvPicPr>
          <p:cNvPr id="6" name="Picture 5"/>
          <p:cNvPicPr>
            <a:picLocks noChangeAspect="1"/>
          </p:cNvPicPr>
          <p:nvPr/>
        </p:nvPicPr>
        <p:blipFill>
          <a:blip r:embed="rId2"/>
          <a:stretch>
            <a:fillRect/>
          </a:stretch>
        </p:blipFill>
        <p:spPr>
          <a:xfrm>
            <a:off x="3044708" y="3808793"/>
            <a:ext cx="7699492" cy="1882779"/>
          </a:xfrm>
          <a:prstGeom prst="rect">
            <a:avLst/>
          </a:prstGeom>
        </p:spPr>
      </p:pic>
    </p:spTree>
    <p:extLst>
      <p:ext uri="{BB962C8B-B14F-4D97-AF65-F5344CB8AC3E}">
        <p14:creationId xmlns:p14="http://schemas.microsoft.com/office/powerpoint/2010/main" val="3985138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simple QUERY </a:t>
            </a:r>
            <a:endParaRPr lang="en-GB" dirty="0"/>
          </a:p>
        </p:txBody>
      </p:sp>
      <p:sp>
        <p:nvSpPr>
          <p:cNvPr id="3" name="Content Placeholder 2"/>
          <p:cNvSpPr>
            <a:spLocks noGrp="1"/>
          </p:cNvSpPr>
          <p:nvPr>
            <p:ph idx="1"/>
          </p:nvPr>
        </p:nvSpPr>
        <p:spPr/>
        <p:txBody>
          <a:bodyPr/>
          <a:lstStyle/>
          <a:p>
            <a:r>
              <a:rPr lang="en-US" dirty="0" smtClean="0"/>
              <a:t>This is the very simple table that returns the information of every post in a thread. In this case that thread is thread 2.</a:t>
            </a:r>
            <a:endParaRPr lang="en-GB" dirty="0"/>
          </a:p>
        </p:txBody>
      </p:sp>
      <p:pic>
        <p:nvPicPr>
          <p:cNvPr id="4" name="Picture 3"/>
          <p:cNvPicPr>
            <a:picLocks noChangeAspect="1"/>
          </p:cNvPicPr>
          <p:nvPr/>
        </p:nvPicPr>
        <p:blipFill>
          <a:blip r:embed="rId2"/>
          <a:stretch>
            <a:fillRect/>
          </a:stretch>
        </p:blipFill>
        <p:spPr>
          <a:xfrm>
            <a:off x="2299998" y="4086192"/>
            <a:ext cx="7375501" cy="847758"/>
          </a:xfrm>
          <a:prstGeom prst="rect">
            <a:avLst/>
          </a:prstGeom>
        </p:spPr>
      </p:pic>
    </p:spTree>
    <p:extLst>
      <p:ext uri="{BB962C8B-B14F-4D97-AF65-F5344CB8AC3E}">
        <p14:creationId xmlns:p14="http://schemas.microsoft.com/office/powerpoint/2010/main" val="2359657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complex QUERY </a:t>
            </a:r>
            <a:endParaRPr lang="en-GB" dirty="0"/>
          </a:p>
        </p:txBody>
      </p:sp>
      <p:sp>
        <p:nvSpPr>
          <p:cNvPr id="3" name="Content Placeholder 2"/>
          <p:cNvSpPr>
            <a:spLocks noGrp="1"/>
          </p:cNvSpPr>
          <p:nvPr>
            <p:ph idx="1"/>
          </p:nvPr>
        </p:nvSpPr>
        <p:spPr>
          <a:xfrm>
            <a:off x="1024128" y="2084832"/>
            <a:ext cx="7187365" cy="4023360"/>
          </a:xfrm>
        </p:spPr>
        <p:txBody>
          <a:bodyPr/>
          <a:lstStyle/>
          <a:p>
            <a:r>
              <a:rPr lang="en-US" dirty="0" smtClean="0"/>
              <a:t>This is a query that shows all the news stories created by a certain moderator. I was thinking that clicking on the authors name on the article could lead to a page with their name and other articles with dates of creation.</a:t>
            </a:r>
          </a:p>
          <a:p>
            <a:endParaRPr lang="en-GB" dirty="0"/>
          </a:p>
        </p:txBody>
      </p:sp>
      <p:pic>
        <p:nvPicPr>
          <p:cNvPr id="4" name="Picture 3"/>
          <p:cNvPicPr>
            <a:picLocks noChangeAspect="1"/>
          </p:cNvPicPr>
          <p:nvPr/>
        </p:nvPicPr>
        <p:blipFill>
          <a:blip r:embed="rId2"/>
          <a:stretch>
            <a:fillRect/>
          </a:stretch>
        </p:blipFill>
        <p:spPr>
          <a:xfrm>
            <a:off x="2423269" y="3829516"/>
            <a:ext cx="6921789" cy="2802688"/>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8376618" y="204059"/>
            <a:ext cx="3164530" cy="2595211"/>
          </a:xfrm>
          <a:prstGeom prst="rect">
            <a:avLst/>
          </a:prstGeom>
          <a:ln>
            <a:noFill/>
          </a:ln>
          <a:effectLst>
            <a:outerShdw blurRad="190500" algn="tl" rotWithShape="0">
              <a:srgbClr val="000000">
                <a:alpha val="70000"/>
              </a:srgbClr>
            </a:outerShdw>
          </a:effectLst>
        </p:spPr>
      </p:pic>
      <p:sp>
        <p:nvSpPr>
          <p:cNvPr id="6" name="TextBox 5"/>
          <p:cNvSpPr txBox="1"/>
          <p:nvPr/>
        </p:nvSpPr>
        <p:spPr>
          <a:xfrm>
            <a:off x="8374455" y="2799270"/>
            <a:ext cx="3166693" cy="923330"/>
          </a:xfrm>
          <a:prstGeom prst="rect">
            <a:avLst/>
          </a:prstGeom>
          <a:noFill/>
        </p:spPr>
        <p:txBody>
          <a:bodyPr wrap="square" rtlCol="0">
            <a:spAutoFit/>
          </a:bodyPr>
          <a:lstStyle/>
          <a:p>
            <a:r>
              <a:rPr lang="en-US" dirty="0" smtClean="0"/>
              <a:t>Excerpt from my ERD showing the relationship between these tables.</a:t>
            </a:r>
            <a:endParaRPr lang="en-GB" dirty="0"/>
          </a:p>
        </p:txBody>
      </p:sp>
    </p:spTree>
    <p:extLst>
      <p:ext uri="{BB962C8B-B14F-4D97-AF65-F5344CB8AC3E}">
        <p14:creationId xmlns:p14="http://schemas.microsoft.com/office/powerpoint/2010/main" val="520191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a:t>
            </a:r>
            <a:r>
              <a:rPr lang="en-US" dirty="0" smtClean="0"/>
              <a:t>complex </a:t>
            </a:r>
            <a:r>
              <a:rPr lang="en-US" dirty="0" smtClean="0"/>
              <a:t>query</a:t>
            </a:r>
            <a:endParaRPr lang="en-GB" dirty="0"/>
          </a:p>
        </p:txBody>
      </p:sp>
      <p:sp>
        <p:nvSpPr>
          <p:cNvPr id="3" name="Content Placeholder 2"/>
          <p:cNvSpPr>
            <a:spLocks noGrp="1"/>
          </p:cNvSpPr>
          <p:nvPr>
            <p:ph idx="1"/>
          </p:nvPr>
        </p:nvSpPr>
        <p:spPr/>
        <p:txBody>
          <a:bodyPr/>
          <a:lstStyle/>
          <a:p>
            <a:r>
              <a:rPr lang="en-US" dirty="0" smtClean="0"/>
              <a:t>This is a query that counts the amount of </a:t>
            </a:r>
            <a:r>
              <a:rPr lang="en-US" dirty="0" smtClean="0"/>
              <a:t>threads </a:t>
            </a:r>
            <a:r>
              <a:rPr lang="en-US" dirty="0" smtClean="0"/>
              <a:t>that a moderator has </a:t>
            </a:r>
            <a:r>
              <a:rPr lang="en-US" dirty="0" smtClean="0"/>
              <a:t>locked and the number of boards they have locked threads on but only for threads locked in the past week(7 days) ordered by </a:t>
            </a:r>
            <a:r>
              <a:rPr lang="en-US" dirty="0" err="1" smtClean="0"/>
              <a:t>modID</a:t>
            </a:r>
            <a:r>
              <a:rPr lang="en-US" dirty="0" smtClean="0"/>
              <a:t>.</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GB" dirty="0"/>
          </a:p>
        </p:txBody>
      </p:sp>
      <p:pic>
        <p:nvPicPr>
          <p:cNvPr id="7" name="Picture 6"/>
          <p:cNvPicPr>
            <a:picLocks noChangeAspect="1"/>
          </p:cNvPicPr>
          <p:nvPr/>
        </p:nvPicPr>
        <p:blipFill>
          <a:blip r:embed="rId2"/>
          <a:stretch>
            <a:fillRect/>
          </a:stretch>
        </p:blipFill>
        <p:spPr>
          <a:xfrm>
            <a:off x="570284" y="3190602"/>
            <a:ext cx="10304545" cy="3118758"/>
          </a:xfrm>
          <a:prstGeom prst="rect">
            <a:avLst/>
          </a:prstGeom>
        </p:spPr>
      </p:pic>
      <p:pic>
        <p:nvPicPr>
          <p:cNvPr id="8" name="Picture 7"/>
          <p:cNvPicPr>
            <a:picLocks noChangeAspect="1"/>
          </p:cNvPicPr>
          <p:nvPr/>
        </p:nvPicPr>
        <p:blipFill>
          <a:blip r:embed="rId3"/>
          <a:stretch>
            <a:fillRect/>
          </a:stretch>
        </p:blipFill>
        <p:spPr>
          <a:xfrm>
            <a:off x="7351741" y="6010275"/>
            <a:ext cx="3895725" cy="847725"/>
          </a:xfrm>
          <a:prstGeom prst="rect">
            <a:avLst/>
          </a:prstGeom>
        </p:spPr>
      </p:pic>
    </p:spTree>
    <p:extLst>
      <p:ext uri="{BB962C8B-B14F-4D97-AF65-F5344CB8AC3E}">
        <p14:creationId xmlns:p14="http://schemas.microsoft.com/office/powerpoint/2010/main" val="3444438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SQL fun</a:t>
            </a:r>
            <a:endParaRPr lang="en-GB" dirty="0"/>
          </a:p>
        </p:txBody>
      </p:sp>
      <p:sp>
        <p:nvSpPr>
          <p:cNvPr id="3" name="Content Placeholder 2"/>
          <p:cNvSpPr>
            <a:spLocks noGrp="1"/>
          </p:cNvSpPr>
          <p:nvPr>
            <p:ph idx="1"/>
          </p:nvPr>
        </p:nvSpPr>
        <p:spPr>
          <a:xfrm>
            <a:off x="1024128" y="2318084"/>
            <a:ext cx="10116408" cy="4023360"/>
          </a:xfrm>
        </p:spPr>
        <p:txBody>
          <a:bodyPr/>
          <a:lstStyle/>
          <a:p>
            <a:r>
              <a:rPr lang="en-US" dirty="0" smtClean="0"/>
              <a:t>In order to be able to display the threads in the order of most recently posted in there is a trigger in the database that updates a timestamp called </a:t>
            </a:r>
            <a:r>
              <a:rPr lang="en-US" dirty="0" err="1" smtClean="0"/>
              <a:t>lastUpdated</a:t>
            </a:r>
            <a:r>
              <a:rPr lang="en-US" dirty="0" smtClean="0"/>
              <a:t> on the thread it was posted to. Anytime a new post is made a thread gets updated with the current timestamp.</a:t>
            </a:r>
            <a:endParaRPr lang="en-GB" dirty="0"/>
          </a:p>
        </p:txBody>
      </p:sp>
      <p:pic>
        <p:nvPicPr>
          <p:cNvPr id="4" name="Picture 3"/>
          <p:cNvPicPr>
            <a:picLocks noChangeAspect="1"/>
          </p:cNvPicPr>
          <p:nvPr/>
        </p:nvPicPr>
        <p:blipFill>
          <a:blip r:embed="rId2"/>
          <a:stretch>
            <a:fillRect/>
          </a:stretch>
        </p:blipFill>
        <p:spPr>
          <a:xfrm>
            <a:off x="1024128" y="4054111"/>
            <a:ext cx="11259409" cy="1934408"/>
          </a:xfrm>
          <a:prstGeom prst="rect">
            <a:avLst/>
          </a:prstGeom>
        </p:spPr>
      </p:pic>
    </p:spTree>
    <p:extLst>
      <p:ext uri="{BB962C8B-B14F-4D97-AF65-F5344CB8AC3E}">
        <p14:creationId xmlns:p14="http://schemas.microsoft.com/office/powerpoint/2010/main" val="450217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2741376" cy="1499616"/>
          </a:xfrm>
        </p:spPr>
        <p:txBody>
          <a:bodyPr/>
          <a:lstStyle/>
          <a:p>
            <a:r>
              <a:rPr lang="en-NZ" dirty="0" smtClean="0"/>
              <a:t>Class diagram</a:t>
            </a:r>
            <a:endParaRPr lang="en-NZ" dirty="0"/>
          </a:p>
        </p:txBody>
      </p:sp>
      <p:sp>
        <p:nvSpPr>
          <p:cNvPr id="4" name="Content Placeholder 3"/>
          <p:cNvSpPr>
            <a:spLocks noGrp="1"/>
          </p:cNvSpPr>
          <p:nvPr>
            <p:ph idx="1"/>
          </p:nvPr>
        </p:nvSpPr>
        <p:spPr>
          <a:xfrm>
            <a:off x="1024129" y="2286000"/>
            <a:ext cx="2741376" cy="4023360"/>
          </a:xfrm>
        </p:spPr>
        <p:txBody>
          <a:bodyPr/>
          <a:lstStyle/>
          <a:p>
            <a:r>
              <a:rPr lang="en-NZ" dirty="0" smtClean="0"/>
              <a:t>This is my class diagram of what the class structure and interaction will be like</a:t>
            </a:r>
            <a:endParaRPr lang="en-NZ" dirty="0"/>
          </a:p>
        </p:txBody>
      </p:sp>
      <p:pic>
        <p:nvPicPr>
          <p:cNvPr id="5" name="Picture 4"/>
          <p:cNvPicPr>
            <a:picLocks noChangeAspect="1"/>
          </p:cNvPicPr>
          <p:nvPr/>
        </p:nvPicPr>
        <p:blipFill rotWithShape="1">
          <a:blip r:embed="rId2"/>
          <a:srcRect l="30000" t="14540" r="9035" b="9845"/>
          <a:stretch/>
        </p:blipFill>
        <p:spPr>
          <a:xfrm>
            <a:off x="3765504" y="550244"/>
            <a:ext cx="8426496" cy="5759116"/>
          </a:xfrm>
          <a:prstGeom prst="rect">
            <a:avLst/>
          </a:prstGeom>
        </p:spPr>
      </p:pic>
    </p:spTree>
    <p:extLst>
      <p:ext uri="{BB962C8B-B14F-4D97-AF65-F5344CB8AC3E}">
        <p14:creationId xmlns:p14="http://schemas.microsoft.com/office/powerpoint/2010/main" val="149967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023317" cy="1499616"/>
          </a:xfrm>
        </p:spPr>
        <p:txBody>
          <a:bodyPr/>
          <a:lstStyle/>
          <a:p>
            <a:r>
              <a:rPr lang="en-NZ" dirty="0" smtClean="0"/>
              <a:t>Moscow requirement prioritisation method</a:t>
            </a:r>
            <a:endParaRPr lang="en-NZ" dirty="0"/>
          </a:p>
        </p:txBody>
      </p:sp>
      <p:sp>
        <p:nvSpPr>
          <p:cNvPr id="3" name="Content Placeholder 2"/>
          <p:cNvSpPr>
            <a:spLocks noGrp="1"/>
          </p:cNvSpPr>
          <p:nvPr>
            <p:ph idx="1"/>
          </p:nvPr>
        </p:nvSpPr>
        <p:spPr>
          <a:xfrm>
            <a:off x="1024128" y="2285999"/>
            <a:ext cx="9720073" cy="4245429"/>
          </a:xfrm>
        </p:spPr>
        <p:txBody>
          <a:bodyPr>
            <a:normAutofit fontScale="92500" lnSpcReduction="10000"/>
          </a:bodyPr>
          <a:lstStyle/>
          <a:p>
            <a:r>
              <a:rPr lang="en-NZ" dirty="0" smtClean="0"/>
              <a:t>Must haves:</a:t>
            </a:r>
          </a:p>
          <a:p>
            <a:pPr lvl="1">
              <a:buFont typeface="Arial" panose="020B0604020202020204" pitchFamily="34" charset="0"/>
              <a:buChar char="•"/>
            </a:pPr>
            <a:r>
              <a:rPr lang="en-NZ" dirty="0" smtClean="0"/>
              <a:t>The user can create a thread</a:t>
            </a:r>
          </a:p>
          <a:p>
            <a:pPr lvl="1">
              <a:buFont typeface="Arial" panose="020B0604020202020204" pitchFamily="34" charset="0"/>
              <a:buChar char="•"/>
            </a:pPr>
            <a:r>
              <a:rPr lang="en-NZ" dirty="0" smtClean="0"/>
              <a:t>While creating a thread the following fields will be available for them to add information to:</a:t>
            </a:r>
          </a:p>
          <a:p>
            <a:pPr lvl="3">
              <a:buFont typeface="Arial" panose="020B0604020202020204" pitchFamily="34" charset="0"/>
              <a:buChar char="•"/>
            </a:pPr>
            <a:r>
              <a:rPr lang="en-NZ" dirty="0" smtClean="0"/>
              <a:t>Subject</a:t>
            </a:r>
          </a:p>
          <a:p>
            <a:pPr lvl="3">
              <a:buFont typeface="Arial" panose="020B0604020202020204" pitchFamily="34" charset="0"/>
              <a:buChar char="•"/>
            </a:pPr>
            <a:r>
              <a:rPr lang="en-NZ" dirty="0" smtClean="0"/>
              <a:t>Name</a:t>
            </a:r>
          </a:p>
          <a:p>
            <a:pPr lvl="3">
              <a:buFont typeface="Arial" panose="020B0604020202020204" pitchFamily="34" charset="0"/>
              <a:buChar char="•"/>
            </a:pPr>
            <a:r>
              <a:rPr lang="en-NZ" dirty="0" smtClean="0"/>
              <a:t>Comment</a:t>
            </a:r>
          </a:p>
          <a:p>
            <a:pPr lvl="3">
              <a:buFont typeface="Arial" panose="020B0604020202020204" pitchFamily="34" charset="0"/>
              <a:buChar char="•"/>
            </a:pPr>
            <a:r>
              <a:rPr lang="en-NZ" dirty="0" smtClean="0"/>
              <a:t>Optional file upload for images</a:t>
            </a:r>
          </a:p>
          <a:p>
            <a:pPr marL="457200" lvl="3" indent="0">
              <a:buNone/>
            </a:pPr>
            <a:r>
              <a:rPr lang="en-NZ" dirty="0" smtClean="0"/>
              <a:t>The user must have an image, a subject and a comment in order to post.</a:t>
            </a:r>
          </a:p>
          <a:p>
            <a:pPr marL="128016" lvl="1" indent="0">
              <a:buNone/>
            </a:pPr>
            <a:r>
              <a:rPr lang="en-NZ" dirty="0" smtClean="0"/>
              <a:t>While replying to a thread a user will be able to have a:</a:t>
            </a:r>
          </a:p>
          <a:p>
            <a:pPr lvl="3"/>
            <a:r>
              <a:rPr lang="en-NZ" dirty="0" smtClean="0"/>
              <a:t>Subject</a:t>
            </a:r>
          </a:p>
          <a:p>
            <a:pPr lvl="3"/>
            <a:r>
              <a:rPr lang="en-NZ" dirty="0" smtClean="0"/>
              <a:t>Name</a:t>
            </a:r>
          </a:p>
          <a:p>
            <a:pPr lvl="3"/>
            <a:r>
              <a:rPr lang="en-NZ" dirty="0" smtClean="0"/>
              <a:t>Comment</a:t>
            </a:r>
          </a:p>
          <a:p>
            <a:pPr lvl="3"/>
            <a:r>
              <a:rPr lang="en-NZ" dirty="0" smtClean="0"/>
              <a:t>Optional image</a:t>
            </a:r>
          </a:p>
          <a:p>
            <a:pPr marL="457200" lvl="3" indent="0">
              <a:buNone/>
            </a:pPr>
            <a:r>
              <a:rPr lang="en-NZ" dirty="0" smtClean="0"/>
              <a:t>When replying to a thread a post must at least have either a comment or an image</a:t>
            </a:r>
          </a:p>
          <a:p>
            <a:pPr marL="173736" lvl="1" indent="-45720">
              <a:buNone/>
            </a:pPr>
            <a:r>
              <a:rPr lang="en-NZ" dirty="0" smtClean="0"/>
              <a:t>All posts (including the ones that start threads) made will have a post number (for the site, not thread) and a timestamp generated server side and displayed on the page when looking at posts.</a:t>
            </a:r>
          </a:p>
          <a:p>
            <a:pPr lvl="3">
              <a:buFont typeface="Arial" panose="020B0604020202020204" pitchFamily="34" charset="0"/>
              <a:buChar char="•"/>
            </a:pPr>
            <a:endParaRPr lang="en-NZ" dirty="0" smtClean="0"/>
          </a:p>
        </p:txBody>
      </p:sp>
    </p:spTree>
    <p:extLst>
      <p:ext uri="{BB962C8B-B14F-4D97-AF65-F5344CB8AC3E}">
        <p14:creationId xmlns:p14="http://schemas.microsoft.com/office/powerpoint/2010/main" val="951247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Could this design work for the Maori learning app</a:t>
            </a:r>
            <a:endParaRPr lang="en-NZ" dirty="0"/>
          </a:p>
        </p:txBody>
      </p:sp>
      <p:sp>
        <p:nvSpPr>
          <p:cNvPr id="3" name="Content Placeholder 2"/>
          <p:cNvSpPr>
            <a:spLocks noGrp="1"/>
          </p:cNvSpPr>
          <p:nvPr>
            <p:ph idx="1"/>
          </p:nvPr>
        </p:nvSpPr>
        <p:spPr/>
        <p:txBody>
          <a:bodyPr/>
          <a:lstStyle/>
          <a:p>
            <a:r>
              <a:rPr lang="en-NZ" dirty="0" smtClean="0"/>
              <a:t>Yes! Both Theseus &amp; Minotaur and MLA could exist on the same site in different boards offering support for both at the same time If you wanted. The design is generic enough that you could easily cater to whatever topics and hobbies you wanted to.</a:t>
            </a: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6400" y="3461385"/>
            <a:ext cx="3810000" cy="2847975"/>
          </a:xfrm>
          <a:prstGeom prst="rect">
            <a:avLst/>
          </a:prstGeom>
        </p:spPr>
      </p:pic>
    </p:spTree>
    <p:extLst>
      <p:ext uri="{BB962C8B-B14F-4D97-AF65-F5344CB8AC3E}">
        <p14:creationId xmlns:p14="http://schemas.microsoft.com/office/powerpoint/2010/main" val="4026324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4205598" cy="1499616"/>
          </a:xfrm>
        </p:spPr>
        <p:txBody>
          <a:bodyPr/>
          <a:lstStyle/>
          <a:p>
            <a:r>
              <a:rPr lang="en-NZ" dirty="0" smtClean="0"/>
              <a:t>Dog</a:t>
            </a:r>
            <a:endParaRPr lang="en-NZ" dirty="0"/>
          </a:p>
        </p:txBody>
      </p:sp>
      <p:pic>
        <p:nvPicPr>
          <p:cNvPr id="1026" name="Picture 2" descr="That Sun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700" y="585216"/>
            <a:ext cx="4762500" cy="5876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3014" y="2439416"/>
            <a:ext cx="2262782" cy="4022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0244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023317" cy="1499616"/>
          </a:xfrm>
        </p:spPr>
        <p:txBody>
          <a:bodyPr/>
          <a:lstStyle/>
          <a:p>
            <a:r>
              <a:rPr lang="en-NZ" dirty="0" smtClean="0"/>
              <a:t>Moscow requirement prioritisation method</a:t>
            </a:r>
            <a:endParaRPr lang="en-NZ" dirty="0"/>
          </a:p>
        </p:txBody>
      </p:sp>
      <p:sp>
        <p:nvSpPr>
          <p:cNvPr id="3" name="Content Placeholder 2"/>
          <p:cNvSpPr>
            <a:spLocks noGrp="1"/>
          </p:cNvSpPr>
          <p:nvPr>
            <p:ph idx="1"/>
          </p:nvPr>
        </p:nvSpPr>
        <p:spPr>
          <a:xfrm>
            <a:off x="1024128" y="2285999"/>
            <a:ext cx="9720073" cy="4245429"/>
          </a:xfrm>
        </p:spPr>
        <p:txBody>
          <a:bodyPr>
            <a:normAutofit/>
          </a:bodyPr>
          <a:lstStyle/>
          <a:p>
            <a:r>
              <a:rPr lang="en-NZ" dirty="0" smtClean="0"/>
              <a:t>Must haves (part two):</a:t>
            </a:r>
          </a:p>
          <a:p>
            <a:pPr lvl="1">
              <a:buFont typeface="Arial" panose="020B0604020202020204" pitchFamily="34" charset="0"/>
              <a:buChar char="•"/>
            </a:pPr>
            <a:r>
              <a:rPr lang="en-NZ" dirty="0" smtClean="0"/>
              <a:t>Each post must also</a:t>
            </a:r>
          </a:p>
          <a:p>
            <a:pPr lvl="1">
              <a:buFont typeface="Arial" panose="020B0604020202020204" pitchFamily="34" charset="0"/>
              <a:buChar char="•"/>
            </a:pPr>
            <a:r>
              <a:rPr lang="en-NZ" dirty="0" smtClean="0"/>
              <a:t>Image filenames are displayed on posts with an image.</a:t>
            </a:r>
          </a:p>
          <a:p>
            <a:pPr lvl="1">
              <a:buFont typeface="Arial" panose="020B0604020202020204" pitchFamily="34" charset="0"/>
              <a:buChar char="•"/>
            </a:pPr>
            <a:r>
              <a:rPr lang="en-NZ" dirty="0" smtClean="0"/>
              <a:t>Images are displayed smaller on the page than their full size </a:t>
            </a:r>
          </a:p>
          <a:p>
            <a:pPr lvl="1">
              <a:buFont typeface="Arial" panose="020B0604020202020204" pitchFamily="34" charset="0"/>
              <a:buChar char="•"/>
            </a:pPr>
            <a:r>
              <a:rPr lang="en-NZ" dirty="0" smtClean="0"/>
              <a:t>clicking the filename will open it in a new tab (as an image not webpage)</a:t>
            </a:r>
          </a:p>
          <a:p>
            <a:pPr lvl="1">
              <a:buFont typeface="Arial" panose="020B0604020202020204" pitchFamily="34" charset="0"/>
              <a:buChar char="•"/>
            </a:pPr>
            <a:r>
              <a:rPr lang="en-NZ" dirty="0" smtClean="0"/>
              <a:t>On the “homepage” you will be able to see the last 5 threads to be posted in with:</a:t>
            </a:r>
          </a:p>
          <a:p>
            <a:pPr lvl="3">
              <a:buFont typeface="Arial" panose="020B0604020202020204" pitchFamily="34" charset="0"/>
              <a:buChar char="•"/>
            </a:pPr>
            <a:r>
              <a:rPr lang="en-NZ" dirty="0" smtClean="0"/>
              <a:t>The first post</a:t>
            </a:r>
          </a:p>
          <a:p>
            <a:pPr lvl="3">
              <a:buFont typeface="Arial" panose="020B0604020202020204" pitchFamily="34" charset="0"/>
              <a:buChar char="•"/>
            </a:pPr>
            <a:r>
              <a:rPr lang="en-NZ" dirty="0" smtClean="0"/>
              <a:t>The last 5 posts made in that thread</a:t>
            </a:r>
          </a:p>
          <a:p>
            <a:pPr marL="457200" lvl="3" indent="0">
              <a:buNone/>
            </a:pPr>
            <a:r>
              <a:rPr lang="en-NZ" dirty="0" smtClean="0"/>
              <a:t>These will be displayed as they would be normally in a webpage for that thread but only with </a:t>
            </a:r>
            <a:r>
              <a:rPr lang="en-NZ" dirty="0"/>
              <a:t>5</a:t>
            </a:r>
            <a:r>
              <a:rPr lang="en-NZ" dirty="0" smtClean="0"/>
              <a:t> posts</a:t>
            </a:r>
            <a:endParaRPr lang="en-NZ" dirty="0"/>
          </a:p>
          <a:p>
            <a:pPr lvl="1">
              <a:buFont typeface="Arial" panose="020B0604020202020204" pitchFamily="34" charset="0"/>
              <a:buChar char="•"/>
            </a:pPr>
            <a:r>
              <a:rPr lang="en-NZ" dirty="0" smtClean="0"/>
              <a:t>If the user does not submit a name with their post they will be called “Anonymous”</a:t>
            </a:r>
          </a:p>
          <a:p>
            <a:pPr lvl="1">
              <a:buFont typeface="Arial" panose="020B0604020202020204" pitchFamily="34" charset="0"/>
              <a:buChar char="•"/>
            </a:pPr>
            <a:r>
              <a:rPr lang="en-NZ" dirty="0" smtClean="0"/>
              <a:t>The site should defend against basic </a:t>
            </a:r>
            <a:r>
              <a:rPr lang="en-NZ" dirty="0" err="1" smtClean="0"/>
              <a:t>xss</a:t>
            </a:r>
            <a:r>
              <a:rPr lang="en-NZ" dirty="0" smtClean="0"/>
              <a:t> attacks</a:t>
            </a:r>
          </a:p>
        </p:txBody>
      </p:sp>
    </p:spTree>
    <p:extLst>
      <p:ext uri="{BB962C8B-B14F-4D97-AF65-F5344CB8AC3E}">
        <p14:creationId xmlns:p14="http://schemas.microsoft.com/office/powerpoint/2010/main" val="114763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023317" cy="1499616"/>
          </a:xfrm>
        </p:spPr>
        <p:txBody>
          <a:bodyPr/>
          <a:lstStyle/>
          <a:p>
            <a:r>
              <a:rPr lang="en-NZ" dirty="0" smtClean="0"/>
              <a:t>Moscow requirement prioritisation method</a:t>
            </a:r>
            <a:endParaRPr lang="en-NZ" dirty="0"/>
          </a:p>
        </p:txBody>
      </p:sp>
      <p:sp>
        <p:nvSpPr>
          <p:cNvPr id="3" name="Content Placeholder 2"/>
          <p:cNvSpPr>
            <a:spLocks noGrp="1"/>
          </p:cNvSpPr>
          <p:nvPr>
            <p:ph idx="1"/>
          </p:nvPr>
        </p:nvSpPr>
        <p:spPr/>
        <p:txBody>
          <a:bodyPr/>
          <a:lstStyle/>
          <a:p>
            <a:r>
              <a:rPr lang="en-NZ" dirty="0" smtClean="0"/>
              <a:t>Should haves:</a:t>
            </a:r>
          </a:p>
          <a:p>
            <a:pPr lvl="1">
              <a:buFont typeface="Arial" panose="020B0604020202020204" pitchFamily="34" charset="0"/>
              <a:buChar char="•"/>
            </a:pPr>
            <a:r>
              <a:rPr lang="en-NZ" dirty="0" smtClean="0"/>
              <a:t>Clicking on an image expands it to fit the screen(or its actual size if its not as big as the screen)</a:t>
            </a:r>
          </a:p>
          <a:p>
            <a:pPr lvl="1">
              <a:buFont typeface="Arial" panose="020B0604020202020204" pitchFamily="34" charset="0"/>
              <a:buChar char="•"/>
            </a:pPr>
            <a:r>
              <a:rPr lang="en-NZ" dirty="0" smtClean="0"/>
              <a:t>Support for animated gifs</a:t>
            </a:r>
          </a:p>
          <a:p>
            <a:pPr lvl="1">
              <a:buFont typeface="Arial" panose="020B0604020202020204" pitchFamily="34" charset="0"/>
              <a:buChar char="•"/>
            </a:pPr>
            <a:r>
              <a:rPr lang="en-NZ" dirty="0" smtClean="0"/>
              <a:t>The threads are on different pages if there are too many for one page. (5 per page on thread viewer)</a:t>
            </a:r>
          </a:p>
          <a:p>
            <a:pPr lvl="1">
              <a:buFont typeface="Arial" panose="020B0604020202020204" pitchFamily="34" charset="0"/>
              <a:buChar char="•"/>
            </a:pPr>
            <a:r>
              <a:rPr lang="en-NZ" dirty="0" smtClean="0"/>
              <a:t>A search function that returns recent threads/posts with the words searched for</a:t>
            </a:r>
          </a:p>
          <a:p>
            <a:pPr lvl="1">
              <a:buFont typeface="Arial" panose="020B0604020202020204" pitchFamily="34" charset="0"/>
              <a:buChar char="•"/>
            </a:pPr>
            <a:r>
              <a:rPr lang="en-NZ" dirty="0" smtClean="0"/>
              <a:t>A news area on the main page that links to the most recent 4 news stories( e.g. information about how the site is changing) and has the dates of when they were posted</a:t>
            </a:r>
          </a:p>
        </p:txBody>
      </p:sp>
    </p:spTree>
    <p:extLst>
      <p:ext uri="{BB962C8B-B14F-4D97-AF65-F5344CB8AC3E}">
        <p14:creationId xmlns:p14="http://schemas.microsoft.com/office/powerpoint/2010/main" val="2895028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023317" cy="1499616"/>
          </a:xfrm>
        </p:spPr>
        <p:txBody>
          <a:bodyPr/>
          <a:lstStyle/>
          <a:p>
            <a:r>
              <a:rPr lang="en-NZ" dirty="0" smtClean="0"/>
              <a:t>Moscow requirement prioritisation method</a:t>
            </a:r>
            <a:endParaRPr lang="en-NZ" dirty="0"/>
          </a:p>
        </p:txBody>
      </p:sp>
      <p:sp>
        <p:nvSpPr>
          <p:cNvPr id="3" name="Content Placeholder 2"/>
          <p:cNvSpPr>
            <a:spLocks noGrp="1"/>
          </p:cNvSpPr>
          <p:nvPr>
            <p:ph idx="1"/>
          </p:nvPr>
        </p:nvSpPr>
        <p:spPr/>
        <p:txBody>
          <a:bodyPr/>
          <a:lstStyle/>
          <a:p>
            <a:r>
              <a:rPr lang="en-NZ" dirty="0" smtClean="0"/>
              <a:t>Could haves:</a:t>
            </a:r>
          </a:p>
          <a:p>
            <a:pPr lvl="1">
              <a:buFont typeface="Arial" panose="020B0604020202020204" pitchFamily="34" charset="0"/>
              <a:buChar char="•"/>
            </a:pPr>
            <a:r>
              <a:rPr lang="en-NZ" dirty="0" smtClean="0"/>
              <a:t>Multiple boards (Term used on imageboards meaning a sub-forum type of structure with each board being for discussing different topics) </a:t>
            </a:r>
          </a:p>
          <a:p>
            <a:pPr lvl="1">
              <a:buFont typeface="Arial" panose="020B0604020202020204" pitchFamily="34" charset="0"/>
              <a:buChar char="•"/>
            </a:pPr>
            <a:r>
              <a:rPr lang="en-NZ" dirty="0" smtClean="0"/>
              <a:t>Default styles for the different boards. (images on the sides of the page and a different colour scheme)</a:t>
            </a:r>
          </a:p>
          <a:p>
            <a:pPr lvl="1">
              <a:buFont typeface="Arial" panose="020B0604020202020204" pitchFamily="34" charset="0"/>
              <a:buChar char="•"/>
            </a:pPr>
            <a:r>
              <a:rPr lang="en-NZ" dirty="0" smtClean="0"/>
              <a:t>Reply functionality which would allow people to link to other messages.</a:t>
            </a:r>
          </a:p>
          <a:p>
            <a:pPr lvl="1">
              <a:buFont typeface="Arial" panose="020B0604020202020204" pitchFamily="34" charset="0"/>
              <a:buChar char="•"/>
            </a:pPr>
            <a:r>
              <a:rPr lang="en-NZ" dirty="0" smtClean="0"/>
              <a:t>Support for soundless webms</a:t>
            </a:r>
            <a:r>
              <a:rPr lang="en-NZ" dirty="0"/>
              <a:t> </a:t>
            </a:r>
            <a:r>
              <a:rPr lang="en-NZ" dirty="0" smtClean="0"/>
              <a:t>(common animated gif replacement recently, video container)</a:t>
            </a:r>
          </a:p>
          <a:p>
            <a:pPr lvl="1">
              <a:buFont typeface="Arial" panose="020B0604020202020204" pitchFamily="34" charset="0"/>
              <a:buChar char="•"/>
            </a:pPr>
            <a:r>
              <a:rPr lang="en-NZ" dirty="0" smtClean="0"/>
              <a:t>Style Chooser which changes the </a:t>
            </a:r>
            <a:r>
              <a:rPr lang="en-NZ" dirty="0" err="1" smtClean="0"/>
              <a:t>css</a:t>
            </a:r>
            <a:r>
              <a:rPr lang="en-NZ" dirty="0" smtClean="0"/>
              <a:t> and look of the page</a:t>
            </a:r>
          </a:p>
          <a:p>
            <a:pPr lvl="1">
              <a:buFont typeface="Arial" panose="020B0604020202020204" pitchFamily="34" charset="0"/>
              <a:buChar char="•"/>
            </a:pPr>
            <a:r>
              <a:rPr lang="en-NZ" dirty="0"/>
              <a:t>The ability to delete posts by putting a password in when submitting posts and then being able to select </a:t>
            </a:r>
          </a:p>
          <a:p>
            <a:pPr lvl="1">
              <a:buFont typeface="Arial" panose="020B0604020202020204" pitchFamily="34" charset="0"/>
              <a:buChar char="•"/>
            </a:pPr>
            <a:r>
              <a:rPr lang="en-NZ" dirty="0" smtClean="0"/>
              <a:t>Ability for moderators to lock threads which would prevent people from posting in them anymore</a:t>
            </a:r>
          </a:p>
        </p:txBody>
      </p:sp>
    </p:spTree>
    <p:extLst>
      <p:ext uri="{BB962C8B-B14F-4D97-AF65-F5344CB8AC3E}">
        <p14:creationId xmlns:p14="http://schemas.microsoft.com/office/powerpoint/2010/main" val="1750492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023317" cy="1499616"/>
          </a:xfrm>
        </p:spPr>
        <p:txBody>
          <a:bodyPr/>
          <a:lstStyle/>
          <a:p>
            <a:r>
              <a:rPr lang="en-NZ" dirty="0" smtClean="0"/>
              <a:t>Moscow requirement prioritisation method</a:t>
            </a:r>
            <a:endParaRPr lang="en-NZ" dirty="0"/>
          </a:p>
        </p:txBody>
      </p:sp>
      <p:sp>
        <p:nvSpPr>
          <p:cNvPr id="3" name="Content Placeholder 2"/>
          <p:cNvSpPr>
            <a:spLocks noGrp="1"/>
          </p:cNvSpPr>
          <p:nvPr>
            <p:ph idx="1"/>
          </p:nvPr>
        </p:nvSpPr>
        <p:spPr/>
        <p:txBody>
          <a:bodyPr/>
          <a:lstStyle/>
          <a:p>
            <a:r>
              <a:rPr lang="en-NZ" dirty="0" smtClean="0"/>
              <a:t>Will not haves:</a:t>
            </a:r>
          </a:p>
          <a:p>
            <a:pPr lvl="1">
              <a:buFont typeface="Arial" panose="020B0604020202020204" pitchFamily="34" charset="0"/>
              <a:buChar char="•"/>
            </a:pPr>
            <a:r>
              <a:rPr lang="en-NZ" dirty="0" smtClean="0"/>
              <a:t>Video upload</a:t>
            </a:r>
          </a:p>
          <a:p>
            <a:pPr lvl="1">
              <a:buFont typeface="Arial" panose="020B0604020202020204" pitchFamily="34" charset="0"/>
              <a:buChar char="•"/>
            </a:pPr>
            <a:r>
              <a:rPr lang="en-NZ" dirty="0" smtClean="0"/>
              <a:t>Flash animation upload</a:t>
            </a:r>
          </a:p>
          <a:p>
            <a:pPr lvl="1">
              <a:buFont typeface="Arial" panose="020B0604020202020204" pitchFamily="34" charset="0"/>
              <a:buChar char="•"/>
            </a:pPr>
            <a:r>
              <a:rPr lang="en-NZ" dirty="0" smtClean="0"/>
              <a:t>Anything else upload</a:t>
            </a:r>
          </a:p>
          <a:p>
            <a:pPr lvl="1">
              <a:buFont typeface="Arial" panose="020B0604020202020204" pitchFamily="34" charset="0"/>
              <a:buChar char="•"/>
            </a:pPr>
            <a:r>
              <a:rPr lang="en-NZ" dirty="0" smtClean="0"/>
              <a:t>A log in (for normal users)(Moderators need to log in the change news stories and delete posts.)</a:t>
            </a:r>
          </a:p>
          <a:p>
            <a:endParaRPr lang="en-NZ" dirty="0" smtClean="0"/>
          </a:p>
        </p:txBody>
      </p:sp>
    </p:spTree>
    <p:extLst>
      <p:ext uri="{BB962C8B-B14F-4D97-AF65-F5344CB8AC3E}">
        <p14:creationId xmlns:p14="http://schemas.microsoft.com/office/powerpoint/2010/main" val="1076713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Behat</a:t>
            </a:r>
            <a:endParaRPr lang="en-NZ" dirty="0"/>
          </a:p>
        </p:txBody>
      </p:sp>
      <p:sp>
        <p:nvSpPr>
          <p:cNvPr id="3" name="Content Placeholder 2"/>
          <p:cNvSpPr>
            <a:spLocks noGrp="1"/>
          </p:cNvSpPr>
          <p:nvPr>
            <p:ph idx="1"/>
          </p:nvPr>
        </p:nvSpPr>
        <p:spPr>
          <a:xfrm>
            <a:off x="1024128" y="1924050"/>
            <a:ext cx="9720073" cy="4385310"/>
          </a:xfrm>
        </p:spPr>
        <p:txBody>
          <a:bodyPr>
            <a:normAutofit fontScale="85000" lnSpcReduction="20000"/>
          </a:bodyPr>
          <a:lstStyle/>
          <a:p>
            <a:r>
              <a:rPr lang="en-GB" dirty="0" err="1"/>
              <a:t>Behat</a:t>
            </a:r>
            <a:r>
              <a:rPr lang="en-GB" dirty="0"/>
              <a:t> FEATURE </a:t>
            </a:r>
            <a:r>
              <a:rPr lang="en-GB" dirty="0" smtClean="0"/>
              <a:t>requirements </a:t>
            </a:r>
            <a:r>
              <a:rPr lang="en-GB" dirty="0"/>
              <a:t>and </a:t>
            </a:r>
            <a:r>
              <a:rPr lang="en-GB" dirty="0" smtClean="0"/>
              <a:t>SCENARIOS</a:t>
            </a:r>
          </a:p>
          <a:p>
            <a:r>
              <a:rPr lang="en-GB" dirty="0"/>
              <a:t>Feature: </a:t>
            </a:r>
            <a:r>
              <a:rPr lang="en-GB" dirty="0" smtClean="0"/>
              <a:t>User posts to a thread</a:t>
            </a:r>
            <a:endParaRPr lang="en-GB" dirty="0"/>
          </a:p>
          <a:p>
            <a:endParaRPr lang="en-GB" dirty="0"/>
          </a:p>
          <a:p>
            <a:r>
              <a:rPr lang="en-GB" dirty="0"/>
              <a:t>  Scenario: </a:t>
            </a:r>
            <a:r>
              <a:rPr lang="en-GB" dirty="0" smtClean="0"/>
              <a:t>User wants to post to a thread</a:t>
            </a:r>
            <a:endParaRPr lang="en-GB" dirty="0"/>
          </a:p>
          <a:p>
            <a:r>
              <a:rPr lang="en-GB" dirty="0"/>
              <a:t>    Given </a:t>
            </a:r>
            <a:r>
              <a:rPr lang="en-GB" dirty="0" smtClean="0"/>
              <a:t>they are on that page</a:t>
            </a:r>
            <a:endParaRPr lang="en-GB" dirty="0"/>
          </a:p>
          <a:p>
            <a:r>
              <a:rPr lang="en-GB" dirty="0"/>
              <a:t>      And </a:t>
            </a:r>
            <a:r>
              <a:rPr lang="en-GB" dirty="0" smtClean="0"/>
              <a:t>have any image they could need on their computer</a:t>
            </a:r>
            <a:endParaRPr lang="en-GB" dirty="0"/>
          </a:p>
          <a:p>
            <a:r>
              <a:rPr lang="en-GB" dirty="0"/>
              <a:t>     </a:t>
            </a:r>
            <a:r>
              <a:rPr lang="en-GB" dirty="0" smtClean="0"/>
              <a:t>When the user fills in all the information they want to</a:t>
            </a:r>
          </a:p>
          <a:p>
            <a:r>
              <a:rPr lang="en-GB" dirty="0" smtClean="0"/>
              <a:t>      And have added either an image or some text to the main text box</a:t>
            </a:r>
          </a:p>
          <a:p>
            <a:r>
              <a:rPr lang="en-GB" dirty="0" smtClean="0"/>
              <a:t>      </a:t>
            </a:r>
            <a:r>
              <a:rPr lang="en-GB" dirty="0"/>
              <a:t>And the user clicks “Submit”</a:t>
            </a:r>
          </a:p>
          <a:p>
            <a:r>
              <a:rPr lang="en-GB" dirty="0"/>
              <a:t>     Then </a:t>
            </a:r>
            <a:r>
              <a:rPr lang="en-GB" dirty="0" smtClean="0"/>
              <a:t>that information will be sent to the server</a:t>
            </a:r>
            <a:endParaRPr lang="en-GB" dirty="0"/>
          </a:p>
          <a:p>
            <a:r>
              <a:rPr lang="en-GB" dirty="0"/>
              <a:t>      And </a:t>
            </a:r>
            <a:r>
              <a:rPr lang="en-GB" dirty="0" smtClean="0"/>
              <a:t>when the page is reloaded the new post will be there</a:t>
            </a:r>
            <a:endParaRPr lang="en-NZ" dirty="0"/>
          </a:p>
        </p:txBody>
      </p:sp>
    </p:spTree>
    <p:extLst>
      <p:ext uri="{BB962C8B-B14F-4D97-AF65-F5344CB8AC3E}">
        <p14:creationId xmlns:p14="http://schemas.microsoft.com/office/powerpoint/2010/main" val="3003962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Behat</a:t>
            </a:r>
            <a:endParaRPr lang="en-NZ" dirty="0"/>
          </a:p>
        </p:txBody>
      </p:sp>
      <p:sp>
        <p:nvSpPr>
          <p:cNvPr id="3" name="Content Placeholder 2"/>
          <p:cNvSpPr>
            <a:spLocks noGrp="1"/>
          </p:cNvSpPr>
          <p:nvPr>
            <p:ph idx="1"/>
          </p:nvPr>
        </p:nvSpPr>
        <p:spPr>
          <a:xfrm>
            <a:off x="1024128" y="1924050"/>
            <a:ext cx="9720073" cy="4385310"/>
          </a:xfrm>
        </p:spPr>
        <p:txBody>
          <a:bodyPr>
            <a:normAutofit fontScale="85000" lnSpcReduction="20000"/>
          </a:bodyPr>
          <a:lstStyle/>
          <a:p>
            <a:r>
              <a:rPr lang="en-GB" dirty="0" err="1"/>
              <a:t>Behat</a:t>
            </a:r>
            <a:r>
              <a:rPr lang="en-GB" dirty="0"/>
              <a:t> FEATURE </a:t>
            </a:r>
            <a:r>
              <a:rPr lang="en-GB" dirty="0" smtClean="0"/>
              <a:t>requirements </a:t>
            </a:r>
            <a:r>
              <a:rPr lang="en-GB" dirty="0"/>
              <a:t>and </a:t>
            </a:r>
            <a:r>
              <a:rPr lang="en-GB" dirty="0" smtClean="0"/>
              <a:t>SCENARIOS</a:t>
            </a:r>
          </a:p>
          <a:p>
            <a:r>
              <a:rPr lang="en-GB" dirty="0"/>
              <a:t>Feature: </a:t>
            </a:r>
            <a:r>
              <a:rPr lang="en-GB" dirty="0" smtClean="0"/>
              <a:t>User creates a thread</a:t>
            </a:r>
            <a:endParaRPr lang="en-GB" dirty="0"/>
          </a:p>
          <a:p>
            <a:endParaRPr lang="en-GB" dirty="0"/>
          </a:p>
          <a:p>
            <a:r>
              <a:rPr lang="en-GB" dirty="0"/>
              <a:t>  Scenario: </a:t>
            </a:r>
            <a:r>
              <a:rPr lang="en-GB" dirty="0" smtClean="0"/>
              <a:t>User wants to post a thread</a:t>
            </a:r>
            <a:endParaRPr lang="en-GB" dirty="0"/>
          </a:p>
          <a:p>
            <a:r>
              <a:rPr lang="en-GB" dirty="0"/>
              <a:t>    Given </a:t>
            </a:r>
            <a:r>
              <a:rPr lang="en-GB" dirty="0" smtClean="0"/>
              <a:t>the user is on the main page for that board</a:t>
            </a:r>
            <a:endParaRPr lang="en-GB" dirty="0"/>
          </a:p>
          <a:p>
            <a:r>
              <a:rPr lang="en-GB" dirty="0"/>
              <a:t>      And </a:t>
            </a:r>
            <a:r>
              <a:rPr lang="en-GB" dirty="0" smtClean="0"/>
              <a:t>have any image they could need on their computer</a:t>
            </a:r>
            <a:endParaRPr lang="en-GB" dirty="0"/>
          </a:p>
          <a:p>
            <a:r>
              <a:rPr lang="en-GB" dirty="0"/>
              <a:t>     </a:t>
            </a:r>
            <a:r>
              <a:rPr lang="en-GB" dirty="0" smtClean="0"/>
              <a:t>When they click the new thread button they are taken to the new thread page</a:t>
            </a:r>
          </a:p>
          <a:p>
            <a:r>
              <a:rPr lang="en-GB" dirty="0" smtClean="0"/>
              <a:t>      And when they have added either an image or some text to the main text box and a subject</a:t>
            </a:r>
          </a:p>
          <a:p>
            <a:r>
              <a:rPr lang="en-GB" dirty="0" smtClean="0"/>
              <a:t>      </a:t>
            </a:r>
            <a:r>
              <a:rPr lang="en-GB" dirty="0"/>
              <a:t>And the user clicks “Submit”</a:t>
            </a:r>
          </a:p>
          <a:p>
            <a:r>
              <a:rPr lang="en-GB" dirty="0"/>
              <a:t>     Then </a:t>
            </a:r>
            <a:r>
              <a:rPr lang="en-GB" dirty="0" smtClean="0"/>
              <a:t>that information will be sent to the server</a:t>
            </a:r>
            <a:endParaRPr lang="en-GB" dirty="0"/>
          </a:p>
          <a:p>
            <a:r>
              <a:rPr lang="en-GB" dirty="0"/>
              <a:t>      And </a:t>
            </a:r>
            <a:r>
              <a:rPr lang="en-GB" dirty="0" smtClean="0"/>
              <a:t>when the board’s main page is reloaded the new post will be there at the top because it is the most recently posted in thread.</a:t>
            </a:r>
            <a:endParaRPr lang="en-NZ" dirty="0"/>
          </a:p>
        </p:txBody>
      </p:sp>
    </p:spTree>
    <p:extLst>
      <p:ext uri="{BB962C8B-B14F-4D97-AF65-F5344CB8AC3E}">
        <p14:creationId xmlns:p14="http://schemas.microsoft.com/office/powerpoint/2010/main" val="27281567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1688</TotalTime>
  <Words>2130</Words>
  <Application>Microsoft Office PowerPoint</Application>
  <PresentationFormat>Widescreen</PresentationFormat>
  <Paragraphs>187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Tw Cen MT</vt:lpstr>
      <vt:lpstr>Tw Cen MT Condensed</vt:lpstr>
      <vt:lpstr>Wingdings 3</vt:lpstr>
      <vt:lpstr>Integral</vt:lpstr>
      <vt:lpstr>Requirements and design of Social Media for T&amp;M</vt:lpstr>
      <vt:lpstr> Idea</vt:lpstr>
      <vt:lpstr>Moscow requirement prioritisation method</vt:lpstr>
      <vt:lpstr>Moscow requirement prioritisation method</vt:lpstr>
      <vt:lpstr>Moscow requirement prioritisation method</vt:lpstr>
      <vt:lpstr>Moscow requirement prioritisation method</vt:lpstr>
      <vt:lpstr>Moscow requirement prioritisation method</vt:lpstr>
      <vt:lpstr>Behat</vt:lpstr>
      <vt:lpstr>Behat</vt:lpstr>
      <vt:lpstr>Behat</vt:lpstr>
      <vt:lpstr>Behat</vt:lpstr>
      <vt:lpstr>Behat</vt:lpstr>
      <vt:lpstr>Mock html </vt:lpstr>
      <vt:lpstr>Mock HTML forms</vt:lpstr>
      <vt:lpstr>The html code</vt:lpstr>
      <vt:lpstr>The html code Breakdown</vt:lpstr>
      <vt:lpstr>The html code Breakdown 2</vt:lpstr>
      <vt:lpstr>The colour scheme</vt:lpstr>
      <vt:lpstr>Entity relationship diagram 1</vt:lpstr>
      <vt:lpstr>Entity relationship diagram 2</vt:lpstr>
      <vt:lpstr>Creating the sql Database</vt:lpstr>
      <vt:lpstr>SQL QUERY insert</vt:lpstr>
      <vt:lpstr>SQL QUERY change</vt:lpstr>
      <vt:lpstr>SQL QUERY Delete</vt:lpstr>
      <vt:lpstr>SQL simple QUERY </vt:lpstr>
      <vt:lpstr>SQL complex QUERY </vt:lpstr>
      <vt:lpstr>Super complex query</vt:lpstr>
      <vt:lpstr>Other SQL fun</vt:lpstr>
      <vt:lpstr>Class diagram</vt:lpstr>
      <vt:lpstr>Could this design work for the Maori learning app</vt:lpstr>
      <vt:lpstr>Dog</vt:lpstr>
    </vt:vector>
  </TitlesOfParts>
  <Company>Christchurch Polytechnic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and design of Social Media for T&amp;M</dc:title>
  <dc:creator>Zach Christensen</dc:creator>
  <cp:lastModifiedBy>Zach Christensen</cp:lastModifiedBy>
  <cp:revision>68</cp:revision>
  <dcterms:created xsi:type="dcterms:W3CDTF">2015-09-10T20:52:28Z</dcterms:created>
  <dcterms:modified xsi:type="dcterms:W3CDTF">2015-09-25T00:30:03Z</dcterms:modified>
</cp:coreProperties>
</file>