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3B8E9-B5D9-8124-3062-59BB74300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3BD9D-E256-282D-DBF4-F5187E98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EB72-A4E3-E8B6-D9C2-3447226A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A09A5-E13E-AACC-E1DB-8366063C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C311A-868B-F58C-8DB3-06A833FA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7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DB21-EDF9-13D4-8D47-4804D489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1DED3-404D-84D5-B53B-B681EE855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F4C2-AAF2-3375-DC73-3B5CD53D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65B3-BA10-7AAA-259D-D86552D0B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3260-7479-25B6-764C-28237672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8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07CC5D-5832-8090-40EC-98F922CBA9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83D68-5C4B-0CF1-C908-5D55ACB58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DAC4-717A-A958-2598-C883CB1F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DE33-C2C3-6A6B-BDCD-D0ECA5A6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74FE6-F83C-41FA-9C36-B90810E1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8A00-4865-B1C4-CFCC-E8A0B13E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FDC1-C02C-6DAB-9A7A-BD027A3D3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CC41A-5F3B-8AED-D17E-1C5BE7DE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6000-28A1-A095-F591-AD831B825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D47A-928C-1DB1-F12E-6F37013A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38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C367-0CA6-DA0E-0A4A-1B2F2405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F70B1-27A6-608F-69A9-9733BF37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7E98-AB11-9B77-68B3-BEA2F70F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E5126-4123-AAB4-D1DB-CB49A2D9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85C3-C579-84BA-9714-B5CD94BC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43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2002-243D-11AB-6CDD-CD927D3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BE6F-5D0D-61C7-7621-FA30478A2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F4A0-CD33-60E4-7781-C398E6CEA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9F849-D3B7-C78A-A3E1-F01DBFF5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1909-5A16-4AAC-D3E1-9CFF9BAE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308FB-EF48-C464-FA6F-B95787A4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2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C35D-4C69-4AB1-C62D-C7521CF4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66E3A-AF3E-42BD-6DCA-1C2401D1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968CF-9CD0-4308-3474-D694088B7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D8CF83-5EE5-6916-BF23-AF81240C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AC5E3-3FEC-C9AF-9E8C-38EA67730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EEF53-C6F0-C6E9-F07F-13867747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22758-A0C6-6BCB-B586-3DBA80EC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E8C0F-9EEA-7C05-51F9-8E6289BF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11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F4CA-5AF7-7246-15AA-887F5F8F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4648B-F23A-8BB7-FA12-CFF01874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7A065-7905-0FAE-E2DF-88FF5D2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A0D04-171F-310C-C2BA-7164898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2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77C6-3196-E4D8-99C1-A8BC3809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9B866-C38D-27A1-EA5B-71EC08AC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24BE-5388-5489-BF97-35D66045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8B2D-E99C-09F8-68CF-5F69D1CC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44C51-2446-FB93-C172-D50E9C4B6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322EB-98AF-1A6A-AF12-F108082E7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CC97C-3873-A900-D8CC-E1264E9E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A7B30-B3FC-41FC-5B18-A18DFD5B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5A7F-4441-37C8-B35A-8E5F079F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5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9ACC9-C9D0-E5EE-5A50-E933CF39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F1218-962D-A51F-99B0-9D6539587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469BA-C1D1-1024-DE5B-7AB1E1A9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89F19-3195-D3D7-F1B8-7C3DD0DA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0FAD-FED0-47C6-FDC2-51F53E19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2CD54-D52B-3095-7CCA-E87A8D7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9C4E2-CFFA-20DB-D0B0-009FCB3F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DF805-6C95-8873-001E-3708922D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F4970-717E-A10F-839C-01D2AD1D2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640BD-4995-4CC7-A328-138DEE6A71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4963-D23D-0905-F3B6-62B58D15E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4834-FE6E-AB1C-2EEF-095D3D6F9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2866A-79F2-42D6-84CD-A829EE12B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2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C67-1C14-52F8-15AF-95178E659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Zemax Data Import:</a:t>
            </a:r>
            <a:br>
              <a:rPr lang="en-US" dirty="0"/>
            </a:br>
            <a:r>
              <a:rPr lang="en-US" dirty="0"/>
              <a:t>Excel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3DA1-12ED-6FC3-77BF-2280AFACB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2025/Sept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32E6F-F52D-EA56-7749-09B7B51AC7D1}"/>
              </a:ext>
            </a:extLst>
          </p:cNvPr>
          <p:cNvSpPr txBox="1"/>
          <p:nvPr/>
        </p:nvSpPr>
        <p:spPr>
          <a:xfrm>
            <a:off x="2235200" y="4948767"/>
            <a:ext cx="741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DISCLAIMER: verify all data imported with this tool</a:t>
            </a:r>
          </a:p>
        </p:txBody>
      </p:sp>
    </p:spTree>
    <p:extLst>
      <p:ext uri="{BB962C8B-B14F-4D97-AF65-F5344CB8AC3E}">
        <p14:creationId xmlns:p14="http://schemas.microsoft.com/office/powerpoint/2010/main" val="60598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E5347B3-2772-3BB9-6437-F548F3E4F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6" y="3107438"/>
            <a:ext cx="7116214" cy="3317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6CC397-0CA1-6CCF-3D05-1D9748A89D6E}"/>
              </a:ext>
            </a:extLst>
          </p:cNvPr>
          <p:cNvSpPr txBox="1"/>
          <p:nvPr/>
        </p:nvSpPr>
        <p:spPr>
          <a:xfrm>
            <a:off x="406400" y="499534"/>
            <a:ext cx="845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Column A contains meta-data used for the data import</a:t>
            </a:r>
          </a:p>
          <a:p>
            <a:r>
              <a:rPr lang="en-US" dirty="0"/>
              <a:t>There are 5 keys (META, SURF, ASPH, CONF, WAVE), corresponding to 5 blocks of data; each data block (table) has its own size and headers. </a:t>
            </a:r>
          </a:p>
          <a:p>
            <a:r>
              <a:rPr lang="en-US" dirty="0"/>
              <a:t>Each key is used to create a pandas </a:t>
            </a:r>
            <a:r>
              <a:rPr lang="en-US" dirty="0" err="1"/>
              <a:t>dataframe</a:t>
            </a:r>
            <a:r>
              <a:rPr lang="en-US" dirty="0"/>
              <a:t> for the data block.</a:t>
            </a:r>
          </a:p>
          <a:p>
            <a:r>
              <a:rPr lang="en-US" dirty="0"/>
              <a:t>The formatting for each of these 5 data blocks is explained in the following pages.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C5CEC-E718-5248-7726-449897CE2594}"/>
              </a:ext>
            </a:extLst>
          </p:cNvPr>
          <p:cNvSpPr/>
          <p:nvPr/>
        </p:nvSpPr>
        <p:spPr>
          <a:xfrm>
            <a:off x="2235201" y="3107439"/>
            <a:ext cx="575732" cy="321411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78B6E-9704-C549-4385-706E517B91DB}"/>
              </a:ext>
            </a:extLst>
          </p:cNvPr>
          <p:cNvSpPr/>
          <p:nvPr/>
        </p:nvSpPr>
        <p:spPr>
          <a:xfrm>
            <a:off x="2819401" y="3276600"/>
            <a:ext cx="795866" cy="33866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57569-31F2-5B85-97FA-F439A42456EB}"/>
              </a:ext>
            </a:extLst>
          </p:cNvPr>
          <p:cNvSpPr/>
          <p:nvPr/>
        </p:nvSpPr>
        <p:spPr>
          <a:xfrm>
            <a:off x="2827867" y="3632199"/>
            <a:ext cx="6146799" cy="821267"/>
          </a:xfrm>
          <a:prstGeom prst="rect">
            <a:avLst/>
          </a:prstGeom>
          <a:solidFill>
            <a:schemeClr val="accent5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1372B4-B39D-60C6-3D20-07AB265975DF}"/>
              </a:ext>
            </a:extLst>
          </p:cNvPr>
          <p:cNvSpPr/>
          <p:nvPr/>
        </p:nvSpPr>
        <p:spPr>
          <a:xfrm>
            <a:off x="2810933" y="4445000"/>
            <a:ext cx="2929467" cy="541868"/>
          </a:xfrm>
          <a:prstGeom prst="rect">
            <a:avLst/>
          </a:prstGeom>
          <a:solidFill>
            <a:schemeClr val="tx2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57C920-1E0B-0939-E07B-3E3851DDE2EF}"/>
              </a:ext>
            </a:extLst>
          </p:cNvPr>
          <p:cNvSpPr/>
          <p:nvPr/>
        </p:nvSpPr>
        <p:spPr>
          <a:xfrm>
            <a:off x="2819401" y="4978400"/>
            <a:ext cx="1854200" cy="66040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EE00C8-D392-0B7A-5DCF-B89D983D1AFE}"/>
              </a:ext>
            </a:extLst>
          </p:cNvPr>
          <p:cNvSpPr/>
          <p:nvPr/>
        </p:nvSpPr>
        <p:spPr>
          <a:xfrm>
            <a:off x="2819401" y="5663184"/>
            <a:ext cx="2937931" cy="678348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9EA60-411F-2497-0990-135904A6C1A4}"/>
              </a:ext>
            </a:extLst>
          </p:cNvPr>
          <p:cNvSpPr/>
          <p:nvPr/>
        </p:nvSpPr>
        <p:spPr>
          <a:xfrm>
            <a:off x="2243667" y="3285068"/>
            <a:ext cx="1371599" cy="3132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55A15-4F46-FA8A-16B3-42FEC004A0C2}"/>
              </a:ext>
            </a:extLst>
          </p:cNvPr>
          <p:cNvSpPr/>
          <p:nvPr/>
        </p:nvSpPr>
        <p:spPr>
          <a:xfrm>
            <a:off x="2243667" y="3602060"/>
            <a:ext cx="6723549" cy="8480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AF84C-9606-4F1A-1417-22F173FC1446}"/>
              </a:ext>
            </a:extLst>
          </p:cNvPr>
          <p:cNvSpPr/>
          <p:nvPr/>
        </p:nvSpPr>
        <p:spPr>
          <a:xfrm>
            <a:off x="2237571" y="4449404"/>
            <a:ext cx="3504861" cy="5249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28134C-08E0-C0F8-C9E8-9209A07A20C5}"/>
              </a:ext>
            </a:extLst>
          </p:cNvPr>
          <p:cNvSpPr/>
          <p:nvPr/>
        </p:nvSpPr>
        <p:spPr>
          <a:xfrm>
            <a:off x="2237571" y="4961468"/>
            <a:ext cx="2425869" cy="6895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FA296A-05B6-CA06-F588-88FA49473674}"/>
              </a:ext>
            </a:extLst>
          </p:cNvPr>
          <p:cNvSpPr/>
          <p:nvPr/>
        </p:nvSpPr>
        <p:spPr>
          <a:xfrm>
            <a:off x="2237571" y="5657088"/>
            <a:ext cx="3510957" cy="6644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E33A3-E348-8E64-6BBE-62607B36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836485C-2D4C-3FA0-599A-D02A442C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6" y="3107438"/>
            <a:ext cx="7116214" cy="3317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557E43-5420-EED5-2F94-C83E47DB1A22}"/>
              </a:ext>
            </a:extLst>
          </p:cNvPr>
          <p:cNvSpPr txBox="1"/>
          <p:nvPr/>
        </p:nvSpPr>
        <p:spPr>
          <a:xfrm>
            <a:off x="431800" y="237067"/>
            <a:ext cx="871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META</a:t>
            </a:r>
          </a:p>
          <a:p>
            <a:r>
              <a:rPr lang="en-US" dirty="0"/>
              <a:t>This is meta-data about the system.</a:t>
            </a:r>
          </a:p>
          <a:p>
            <a:r>
              <a:rPr lang="en-US" dirty="0"/>
              <a:t>The column headers are as follows:</a:t>
            </a:r>
          </a:p>
          <a:p>
            <a:r>
              <a:rPr lang="en-US" dirty="0" err="1"/>
              <a:t>lens_unit</a:t>
            </a:r>
            <a:r>
              <a:rPr lang="en-US" dirty="0"/>
              <a:t> = the system lens units (i.e. “mm”, “cm”, “in”, or “m”)</a:t>
            </a:r>
          </a:p>
          <a:p>
            <a:endParaRPr lang="en-US" dirty="0"/>
          </a:p>
          <a:p>
            <a:r>
              <a:rPr lang="en-US" dirty="0"/>
              <a:t>to do: add support here for field type, aperture type, etc.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30F28-33D2-B4DD-84DA-AEA7A15A7FC0}"/>
              </a:ext>
            </a:extLst>
          </p:cNvPr>
          <p:cNvSpPr/>
          <p:nvPr/>
        </p:nvSpPr>
        <p:spPr>
          <a:xfrm flipV="1">
            <a:off x="2218267" y="3302000"/>
            <a:ext cx="1397000" cy="3217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FB76A-8892-1AC2-F290-E127994E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FB8568-118F-1C2A-5078-859470FF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6" y="3107438"/>
            <a:ext cx="7116214" cy="3317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6A5255-D414-E23B-E6A5-671B2AF4319D}"/>
              </a:ext>
            </a:extLst>
          </p:cNvPr>
          <p:cNvSpPr/>
          <p:nvPr/>
        </p:nvSpPr>
        <p:spPr>
          <a:xfrm>
            <a:off x="2218266" y="3624557"/>
            <a:ext cx="7137401" cy="83737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AEE58-9C0D-64B3-A088-0664C2986BF4}"/>
              </a:ext>
            </a:extLst>
          </p:cNvPr>
          <p:cNvSpPr txBox="1"/>
          <p:nvPr/>
        </p:nvSpPr>
        <p:spPr>
          <a:xfrm>
            <a:off x="431800" y="237067"/>
            <a:ext cx="871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SURF</a:t>
            </a:r>
          </a:p>
          <a:p>
            <a:r>
              <a:rPr lang="en-US" dirty="0"/>
              <a:t>This is the surface data. </a:t>
            </a:r>
          </a:p>
          <a:p>
            <a:r>
              <a:rPr lang="en-US" dirty="0"/>
              <a:t>The column headers are as follows:</a:t>
            </a:r>
          </a:p>
          <a:p>
            <a:r>
              <a:rPr lang="en-US" dirty="0" err="1"/>
              <a:t>surf_num</a:t>
            </a:r>
            <a:r>
              <a:rPr lang="en-US" dirty="0"/>
              <a:t> = surface comment (“_STO” indicates stop surface)</a:t>
            </a:r>
          </a:p>
          <a:p>
            <a:r>
              <a:rPr lang="en-US" dirty="0"/>
              <a:t>r = radius of curvature (lens units)</a:t>
            </a:r>
          </a:p>
          <a:p>
            <a:r>
              <a:rPr lang="en-US" dirty="0"/>
              <a:t>d = thickness (lens units) </a:t>
            </a:r>
          </a:p>
          <a:p>
            <a:r>
              <a:rPr lang="en-US" dirty="0" err="1"/>
              <a:t>nd</a:t>
            </a:r>
            <a:r>
              <a:rPr lang="en-US" dirty="0"/>
              <a:t> = index of refraction (for model glass), or glass name (string)</a:t>
            </a:r>
          </a:p>
          <a:p>
            <a:r>
              <a:rPr lang="en-US" dirty="0" err="1"/>
              <a:t>vd</a:t>
            </a:r>
            <a:r>
              <a:rPr lang="en-US" dirty="0"/>
              <a:t> = abbe number (for model glass), or catalog name (string)</a:t>
            </a:r>
          </a:p>
          <a:p>
            <a:r>
              <a:rPr lang="en-US" dirty="0" err="1"/>
              <a:t>cir</a:t>
            </a:r>
            <a:r>
              <a:rPr lang="en-US" dirty="0"/>
              <a:t> = semi-diameter (and mechanical semi-diameter); can be blank (automatic)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825105-EC9C-E268-7E1A-473BA1BE0F2E}"/>
              </a:ext>
            </a:extLst>
          </p:cNvPr>
          <p:cNvSpPr txBox="1"/>
          <p:nvPr/>
        </p:nvSpPr>
        <p:spPr>
          <a:xfrm>
            <a:off x="7205132" y="505835"/>
            <a:ext cx="4986867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“_STO” suffix is required on exactly one </a:t>
            </a:r>
            <a:r>
              <a:rPr lang="en-US" dirty="0" err="1"/>
              <a:t>surf_num</a:t>
            </a:r>
            <a:r>
              <a:rPr lang="en-US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include s0 (object), but not image surf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string is accepted as “infinity” for r and d</a:t>
            </a:r>
          </a:p>
        </p:txBody>
      </p:sp>
    </p:spTree>
    <p:extLst>
      <p:ext uri="{BB962C8B-B14F-4D97-AF65-F5344CB8AC3E}">
        <p14:creationId xmlns:p14="http://schemas.microsoft.com/office/powerpoint/2010/main" val="77293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AE35-7FEE-2FD8-15A7-19E5D03C1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4B87C-BFC5-5D1A-744A-1076A91DF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6" y="3107438"/>
            <a:ext cx="7116214" cy="3317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2B7444-FA44-46DF-E24A-2954208274B5}"/>
              </a:ext>
            </a:extLst>
          </p:cNvPr>
          <p:cNvSpPr/>
          <p:nvPr/>
        </p:nvSpPr>
        <p:spPr>
          <a:xfrm>
            <a:off x="2243667" y="4471224"/>
            <a:ext cx="7476066" cy="49870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02C8E-3014-F554-08D5-4A34CDBF65D2}"/>
              </a:ext>
            </a:extLst>
          </p:cNvPr>
          <p:cNvSpPr txBox="1"/>
          <p:nvPr/>
        </p:nvSpPr>
        <p:spPr>
          <a:xfrm>
            <a:off x="431800" y="237067"/>
            <a:ext cx="65193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ASPH</a:t>
            </a:r>
          </a:p>
          <a:p>
            <a:r>
              <a:rPr lang="en-US" dirty="0"/>
              <a:t>This is the surface aspheric data; this key/data block is optional.</a:t>
            </a:r>
          </a:p>
          <a:p>
            <a:r>
              <a:rPr lang="en-US" dirty="0"/>
              <a:t>The column headers are as follows:</a:t>
            </a:r>
          </a:p>
          <a:p>
            <a:r>
              <a:rPr lang="en-US" dirty="0" err="1"/>
              <a:t>surfnum</a:t>
            </a:r>
            <a:r>
              <a:rPr lang="en-US" dirty="0"/>
              <a:t> = the surface which will be made aspheric</a:t>
            </a:r>
          </a:p>
          <a:p>
            <a:r>
              <a:rPr lang="en-US" dirty="0"/>
              <a:t>ka = conic constant</a:t>
            </a:r>
          </a:p>
          <a:p>
            <a:r>
              <a:rPr lang="en-US" dirty="0"/>
              <a:t>a_1 = coefficient  on </a:t>
            </a:r>
            <a:r>
              <a:rPr lang="en-US" dirty="0" err="1"/>
              <a:t>asphere</a:t>
            </a:r>
            <a:r>
              <a:rPr lang="en-US" dirty="0"/>
              <a:t> term 1</a:t>
            </a:r>
          </a:p>
          <a:p>
            <a:r>
              <a:rPr lang="en-US" dirty="0"/>
              <a:t>a_2 = coefficient  on </a:t>
            </a:r>
            <a:r>
              <a:rPr lang="en-US" dirty="0" err="1"/>
              <a:t>asphere</a:t>
            </a:r>
            <a:r>
              <a:rPr lang="en-US" dirty="0"/>
              <a:t> term 2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6F3D3-6F36-125C-E670-E42D4701542E}"/>
              </a:ext>
            </a:extLst>
          </p:cNvPr>
          <p:cNvSpPr txBox="1"/>
          <p:nvPr/>
        </p:nvSpPr>
        <p:spPr>
          <a:xfrm>
            <a:off x="7205133" y="505835"/>
            <a:ext cx="4614334" cy="230832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supports </a:t>
            </a:r>
            <a:r>
              <a:rPr lang="en-US" dirty="0" err="1"/>
              <a:t>asphere</a:t>
            </a:r>
            <a:r>
              <a:rPr lang="en-US" dirty="0"/>
              <a:t> terms 1~240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more columns to apply additional </a:t>
            </a:r>
            <a:r>
              <a:rPr lang="en-US" dirty="0" err="1"/>
              <a:t>asphere</a:t>
            </a:r>
            <a:r>
              <a:rPr lang="en-US" dirty="0"/>
              <a:t> terms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asphere</a:t>
            </a:r>
            <a:r>
              <a:rPr lang="en-US" dirty="0"/>
              <a:t> terms which are not set will be left as zero; the order is flexible, but they should all follow the format “</a:t>
            </a:r>
            <a:r>
              <a:rPr lang="en-US" dirty="0" err="1"/>
              <a:t>a_n</a:t>
            </a:r>
            <a:r>
              <a:rPr lang="en-US" dirty="0"/>
              <a:t>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5D176-695D-16DF-D90D-5BB3551D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EF901-B7D6-C8B6-6E09-E554DB334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6" y="3107438"/>
            <a:ext cx="7116214" cy="3317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7E6DC9-9BA2-4384-6F84-926F5FC60EA4}"/>
              </a:ext>
            </a:extLst>
          </p:cNvPr>
          <p:cNvSpPr/>
          <p:nvPr/>
        </p:nvSpPr>
        <p:spPr>
          <a:xfrm>
            <a:off x="2235200" y="4978400"/>
            <a:ext cx="7306695" cy="66039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48CF2-388E-5006-A326-2C1C989B28EC}"/>
              </a:ext>
            </a:extLst>
          </p:cNvPr>
          <p:cNvSpPr txBox="1"/>
          <p:nvPr/>
        </p:nvSpPr>
        <p:spPr>
          <a:xfrm>
            <a:off x="431800" y="237067"/>
            <a:ext cx="8712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CONF</a:t>
            </a:r>
          </a:p>
          <a:p>
            <a:r>
              <a:rPr lang="en-US" dirty="0"/>
              <a:t>This is the multi-config data.</a:t>
            </a:r>
          </a:p>
          <a:p>
            <a:r>
              <a:rPr lang="en-US" dirty="0"/>
              <a:t>The column headers are as follows:</a:t>
            </a:r>
          </a:p>
          <a:p>
            <a:r>
              <a:rPr lang="en-US" dirty="0"/>
              <a:t>name = keys for multi-config operands</a:t>
            </a:r>
          </a:p>
          <a:p>
            <a:r>
              <a:rPr lang="en-US" dirty="0" err="1"/>
              <a:t>config_n</a:t>
            </a:r>
            <a:r>
              <a:rPr lang="en-US" dirty="0"/>
              <a:t> = data for configuration #n 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configuration keys are as follows:</a:t>
            </a:r>
          </a:p>
          <a:p>
            <a:r>
              <a:rPr lang="en-US" dirty="0" err="1"/>
              <a:t>fno</a:t>
            </a:r>
            <a:r>
              <a:rPr lang="en-US" dirty="0"/>
              <a:t> = system image space f/#</a:t>
            </a:r>
          </a:p>
          <a:p>
            <a:r>
              <a:rPr lang="en-US" dirty="0" err="1"/>
              <a:t>y_n</a:t>
            </a:r>
            <a:r>
              <a:rPr lang="en-US" dirty="0"/>
              <a:t> = y image height value for field #n</a:t>
            </a:r>
          </a:p>
          <a:p>
            <a:r>
              <a:rPr lang="en-US" dirty="0" err="1"/>
              <a:t>d_n</a:t>
            </a:r>
            <a:r>
              <a:rPr lang="en-US" dirty="0"/>
              <a:t> = thickness for surface #n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D838F-7450-F133-C391-4AED479C1590}"/>
              </a:ext>
            </a:extLst>
          </p:cNvPr>
          <p:cNvSpPr txBox="1"/>
          <p:nvPr/>
        </p:nvSpPr>
        <p:spPr>
          <a:xfrm>
            <a:off x="7205133" y="505835"/>
            <a:ext cx="4614334" cy="17543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config_1 is required for setting system </a:t>
            </a:r>
            <a:r>
              <a:rPr lang="en-US" dirty="0" err="1"/>
              <a:t>fno</a:t>
            </a:r>
            <a:r>
              <a:rPr lang="en-US" dirty="0"/>
              <a:t> and field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should be exactly one “</a:t>
            </a:r>
            <a:r>
              <a:rPr lang="en-US" dirty="0" err="1"/>
              <a:t>fno</a:t>
            </a:r>
            <a:r>
              <a:rPr lang="en-US" dirty="0"/>
              <a:t>”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currently assumes field type of Real Image Height</a:t>
            </a:r>
          </a:p>
        </p:txBody>
      </p:sp>
    </p:spTree>
    <p:extLst>
      <p:ext uri="{BB962C8B-B14F-4D97-AF65-F5344CB8AC3E}">
        <p14:creationId xmlns:p14="http://schemas.microsoft.com/office/powerpoint/2010/main" val="315810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FEA5A-CAAF-0098-8228-C1EF2809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7FED6F-6A2E-1C41-1837-48D26A2E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786" y="3107438"/>
            <a:ext cx="7116214" cy="3317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63C942-56CD-D7EE-598A-B62AD2F3D8B2}"/>
              </a:ext>
            </a:extLst>
          </p:cNvPr>
          <p:cNvSpPr/>
          <p:nvPr/>
        </p:nvSpPr>
        <p:spPr>
          <a:xfrm>
            <a:off x="2226734" y="5622691"/>
            <a:ext cx="3530599" cy="686669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7DE4F-7AEE-7CBF-E1E2-A5CD1010501D}"/>
              </a:ext>
            </a:extLst>
          </p:cNvPr>
          <p:cNvSpPr txBox="1"/>
          <p:nvPr/>
        </p:nvSpPr>
        <p:spPr>
          <a:xfrm>
            <a:off x="431800" y="237067"/>
            <a:ext cx="871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WAVE</a:t>
            </a:r>
          </a:p>
          <a:p>
            <a:r>
              <a:rPr lang="en-US" dirty="0"/>
              <a:t>This is the wavelength data.</a:t>
            </a:r>
          </a:p>
          <a:p>
            <a:r>
              <a:rPr lang="en-US" dirty="0"/>
              <a:t>The column headers are as follows:</a:t>
            </a:r>
          </a:p>
          <a:p>
            <a:r>
              <a:rPr lang="en-US" dirty="0" err="1"/>
              <a:t>wave_num</a:t>
            </a:r>
            <a:r>
              <a:rPr lang="en-US" dirty="0"/>
              <a:t> = the wavelength number (“_c” indicates primary wave)</a:t>
            </a:r>
          </a:p>
          <a:p>
            <a:r>
              <a:rPr lang="en-US" dirty="0" err="1"/>
              <a:t>wavelength_nm</a:t>
            </a:r>
            <a:r>
              <a:rPr lang="en-US" dirty="0"/>
              <a:t> = the wavelength in nanometers</a:t>
            </a:r>
          </a:p>
          <a:p>
            <a:r>
              <a:rPr lang="en-US" dirty="0"/>
              <a:t>weight = the wavelength weight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1D1CC8-AAD7-309D-68F5-679A8263FA69}"/>
              </a:ext>
            </a:extLst>
          </p:cNvPr>
          <p:cNvSpPr txBox="1"/>
          <p:nvPr/>
        </p:nvSpPr>
        <p:spPr>
          <a:xfrm>
            <a:off x="7205133" y="505835"/>
            <a:ext cx="4614334" cy="147732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“_c” suffix is required on exactly one </a:t>
            </a:r>
            <a:r>
              <a:rPr lang="en-US" dirty="0" err="1"/>
              <a:t>wave_num</a:t>
            </a:r>
            <a:r>
              <a:rPr lang="en-US" dirty="0"/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75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525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Zemax Data Import: Excel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Ansys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Derocher</dc:creator>
  <cp:lastModifiedBy>Zach Derocher</cp:lastModifiedBy>
  <cp:revision>20</cp:revision>
  <dcterms:created xsi:type="dcterms:W3CDTF">2025-09-26T07:49:02Z</dcterms:created>
  <dcterms:modified xsi:type="dcterms:W3CDTF">2025-09-29T00:35:11Z</dcterms:modified>
</cp:coreProperties>
</file>