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33"/>
  </p:normalViewPr>
  <p:slideViewPr>
    <p:cSldViewPr snapToGrid="0" snapToObjects="1">
      <p:cViewPr varScale="1">
        <p:scale>
          <a:sx n="76" d="100"/>
          <a:sy n="76" d="100"/>
        </p:scale>
        <p:origin x="21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zachkarr\Desktop\Capstone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zachkarr\Desktop\Capstone%20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CarePass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Care Pass Sales: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Sheet1!$B$1:$L$1</c:f>
              <c:strCache>
                <c:ptCount val="11"/>
                <c:pt idx="0">
                  <c:v>Week 20</c:v>
                </c:pt>
                <c:pt idx="1">
                  <c:v>Week 21</c:v>
                </c:pt>
                <c:pt idx="2">
                  <c:v>Week 22</c:v>
                </c:pt>
                <c:pt idx="3">
                  <c:v>Week 23</c:v>
                </c:pt>
                <c:pt idx="4">
                  <c:v>Week 24</c:v>
                </c:pt>
                <c:pt idx="5">
                  <c:v>Week 25</c:v>
                </c:pt>
                <c:pt idx="6">
                  <c:v>Week 26</c:v>
                </c:pt>
                <c:pt idx="7">
                  <c:v>Week 27</c:v>
                </c:pt>
                <c:pt idx="8">
                  <c:v>Week 28 (No Jen)</c:v>
                </c:pt>
                <c:pt idx="9">
                  <c:v>Week 29</c:v>
                </c:pt>
                <c:pt idx="10">
                  <c:v>Week 30</c:v>
                </c:pt>
              </c:strCache>
            </c:strRef>
          </c:cat>
          <c:val>
            <c:numRef>
              <c:f>Sheet1!$B$2:$L$2</c:f>
              <c:numCache>
                <c:formatCode>General</c:formatCode>
                <c:ptCount val="11"/>
                <c:pt idx="0">
                  <c:v>12</c:v>
                </c:pt>
                <c:pt idx="1">
                  <c:v>24</c:v>
                </c:pt>
                <c:pt idx="2">
                  <c:v>25</c:v>
                </c:pt>
                <c:pt idx="3">
                  <c:v>28</c:v>
                </c:pt>
                <c:pt idx="4">
                  <c:v>18</c:v>
                </c:pt>
                <c:pt idx="5">
                  <c:v>5</c:v>
                </c:pt>
                <c:pt idx="6">
                  <c:v>19</c:v>
                </c:pt>
                <c:pt idx="7">
                  <c:v>22</c:v>
                </c:pt>
                <c:pt idx="8">
                  <c:v>17</c:v>
                </c:pt>
                <c:pt idx="9">
                  <c:v>20</c:v>
                </c:pt>
                <c:pt idx="1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3A-3941-9148-333A11470FF2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% VS Weekly Goal (18):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Sheet1!$B$1:$L$1</c:f>
              <c:strCache>
                <c:ptCount val="11"/>
                <c:pt idx="0">
                  <c:v>Week 20</c:v>
                </c:pt>
                <c:pt idx="1">
                  <c:v>Week 21</c:v>
                </c:pt>
                <c:pt idx="2">
                  <c:v>Week 22</c:v>
                </c:pt>
                <c:pt idx="3">
                  <c:v>Week 23</c:v>
                </c:pt>
                <c:pt idx="4">
                  <c:v>Week 24</c:v>
                </c:pt>
                <c:pt idx="5">
                  <c:v>Week 25</c:v>
                </c:pt>
                <c:pt idx="6">
                  <c:v>Week 26</c:v>
                </c:pt>
                <c:pt idx="7">
                  <c:v>Week 27</c:v>
                </c:pt>
                <c:pt idx="8">
                  <c:v>Week 28 (No Jen)</c:v>
                </c:pt>
                <c:pt idx="9">
                  <c:v>Week 29</c:v>
                </c:pt>
                <c:pt idx="10">
                  <c:v>Week 30</c:v>
                </c:pt>
              </c:strCache>
            </c:strRef>
          </c:cat>
          <c:val>
            <c:numRef>
              <c:f>Sheet1!$B$3:$L$3</c:f>
              <c:numCache>
                <c:formatCode>0%</c:formatCode>
                <c:ptCount val="11"/>
                <c:pt idx="0">
                  <c:v>0.67</c:v>
                </c:pt>
                <c:pt idx="1">
                  <c:v>1.33</c:v>
                </c:pt>
                <c:pt idx="2">
                  <c:v>1.39</c:v>
                </c:pt>
                <c:pt idx="3">
                  <c:v>1.56</c:v>
                </c:pt>
                <c:pt idx="4">
                  <c:v>1</c:v>
                </c:pt>
                <c:pt idx="5">
                  <c:v>0.28000000000000003</c:v>
                </c:pt>
                <c:pt idx="6">
                  <c:v>1.06</c:v>
                </c:pt>
                <c:pt idx="7">
                  <c:v>1.22</c:v>
                </c:pt>
                <c:pt idx="8">
                  <c:v>0.94</c:v>
                </c:pt>
                <c:pt idx="9">
                  <c:v>1.1100000000000001</c:v>
                </c:pt>
                <c:pt idx="10">
                  <c:v>1.22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3A-3941-9148-333A11470FF2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# of Employees Participating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Sheet1!$B$1:$L$1</c:f>
              <c:strCache>
                <c:ptCount val="11"/>
                <c:pt idx="0">
                  <c:v>Week 20</c:v>
                </c:pt>
                <c:pt idx="1">
                  <c:v>Week 21</c:v>
                </c:pt>
                <c:pt idx="2">
                  <c:v>Week 22</c:v>
                </c:pt>
                <c:pt idx="3">
                  <c:v>Week 23</c:v>
                </c:pt>
                <c:pt idx="4">
                  <c:v>Week 24</c:v>
                </c:pt>
                <c:pt idx="5">
                  <c:v>Week 25</c:v>
                </c:pt>
                <c:pt idx="6">
                  <c:v>Week 26</c:v>
                </c:pt>
                <c:pt idx="7">
                  <c:v>Week 27</c:v>
                </c:pt>
                <c:pt idx="8">
                  <c:v>Week 28 (No Jen)</c:v>
                </c:pt>
                <c:pt idx="9">
                  <c:v>Week 29</c:v>
                </c:pt>
                <c:pt idx="10">
                  <c:v>Week 30</c:v>
                </c:pt>
              </c:strCache>
            </c:strRef>
          </c:cat>
          <c:val>
            <c:numRef>
              <c:f>Sheet1!$B$4:$L$4</c:f>
              <c:numCache>
                <c:formatCode>General</c:formatCode>
                <c:ptCount val="11"/>
                <c:pt idx="0">
                  <c:v>3</c:v>
                </c:pt>
                <c:pt idx="1">
                  <c:v>4</c:v>
                </c:pt>
                <c:pt idx="2">
                  <c:v>6</c:v>
                </c:pt>
                <c:pt idx="3">
                  <c:v>4</c:v>
                </c:pt>
                <c:pt idx="4">
                  <c:v>4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4</c:v>
                </c:pt>
                <c:pt idx="9">
                  <c:v>6</c:v>
                </c:pt>
                <c:pt idx="1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3A-3941-9148-333A11470F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8214655"/>
        <c:axId val="113868175"/>
      </c:barChart>
      <c:catAx>
        <c:axId val="258214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868175"/>
        <c:crosses val="autoZero"/>
        <c:auto val="1"/>
        <c:lblAlgn val="ctr"/>
        <c:lblOffset val="100"/>
        <c:noMultiLvlLbl val="0"/>
      </c:catAx>
      <c:valAx>
        <c:axId val="113868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82146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cap="all" spc="0" baseline="0">
                <a:gradFill>
                  <a:gsLst>
                    <a:gs pos="0">
                      <a:schemeClr val="dk1">
                        <a:lumMod val="50000"/>
                        <a:lumOff val="50000"/>
                      </a:schemeClr>
                    </a:gs>
                    <a:gs pos="100000">
                      <a:schemeClr val="dk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pPr>
            <a:r>
              <a:rPr lang="en-US"/>
              <a:t>Carepass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CarePass Sales</c:v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Sheet1!$B$1:$L$1</c:f>
              <c:strCache>
                <c:ptCount val="11"/>
                <c:pt idx="0">
                  <c:v>Week 20</c:v>
                </c:pt>
                <c:pt idx="1">
                  <c:v>Week 21</c:v>
                </c:pt>
                <c:pt idx="2">
                  <c:v>Week 22</c:v>
                </c:pt>
                <c:pt idx="3">
                  <c:v>Week 23</c:v>
                </c:pt>
                <c:pt idx="4">
                  <c:v>Week 24</c:v>
                </c:pt>
                <c:pt idx="5">
                  <c:v>Week 25</c:v>
                </c:pt>
                <c:pt idx="6">
                  <c:v>Week 26</c:v>
                </c:pt>
                <c:pt idx="7">
                  <c:v>Week 27</c:v>
                </c:pt>
                <c:pt idx="8">
                  <c:v>Week 28 (No Jen)</c:v>
                </c:pt>
                <c:pt idx="9">
                  <c:v>Week 29</c:v>
                </c:pt>
                <c:pt idx="10">
                  <c:v>Week 30</c:v>
                </c:pt>
              </c:strCache>
            </c:strRef>
          </c:cat>
          <c:val>
            <c:numRef>
              <c:f>Sheet1!$B$2:$L$2</c:f>
              <c:numCache>
                <c:formatCode>General</c:formatCode>
                <c:ptCount val="11"/>
                <c:pt idx="0">
                  <c:v>12</c:v>
                </c:pt>
                <c:pt idx="1">
                  <c:v>24</c:v>
                </c:pt>
                <c:pt idx="2">
                  <c:v>25</c:v>
                </c:pt>
                <c:pt idx="3">
                  <c:v>28</c:v>
                </c:pt>
                <c:pt idx="4">
                  <c:v>18</c:v>
                </c:pt>
                <c:pt idx="5">
                  <c:v>5</c:v>
                </c:pt>
                <c:pt idx="6">
                  <c:v>19</c:v>
                </c:pt>
                <c:pt idx="7">
                  <c:v>22</c:v>
                </c:pt>
                <c:pt idx="8">
                  <c:v>17</c:v>
                </c:pt>
                <c:pt idx="9">
                  <c:v>20</c:v>
                </c:pt>
                <c:pt idx="10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7B-8F4F-8E08-67B5FBF28BE3}"/>
            </c:ext>
          </c:extLst>
        </c:ser>
        <c:ser>
          <c:idx val="1"/>
          <c:order val="1"/>
          <c:tx>
            <c:v>% VS Weekly Goals</c:v>
          </c:tx>
          <c:spPr>
            <a:ln w="19050" cap="rnd" cmpd="sng" algn="ctr">
              <a:solidFill>
                <a:schemeClr val="accent2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Sheet1!$B$1:$L$1</c:f>
              <c:strCache>
                <c:ptCount val="11"/>
                <c:pt idx="0">
                  <c:v>Week 20</c:v>
                </c:pt>
                <c:pt idx="1">
                  <c:v>Week 21</c:v>
                </c:pt>
                <c:pt idx="2">
                  <c:v>Week 22</c:v>
                </c:pt>
                <c:pt idx="3">
                  <c:v>Week 23</c:v>
                </c:pt>
                <c:pt idx="4">
                  <c:v>Week 24</c:v>
                </c:pt>
                <c:pt idx="5">
                  <c:v>Week 25</c:v>
                </c:pt>
                <c:pt idx="6">
                  <c:v>Week 26</c:v>
                </c:pt>
                <c:pt idx="7">
                  <c:v>Week 27</c:v>
                </c:pt>
                <c:pt idx="8">
                  <c:v>Week 28 (No Jen)</c:v>
                </c:pt>
                <c:pt idx="9">
                  <c:v>Week 29</c:v>
                </c:pt>
                <c:pt idx="10">
                  <c:v>Week 30</c:v>
                </c:pt>
              </c:strCache>
            </c:strRef>
          </c:cat>
          <c:val>
            <c:numRef>
              <c:f>Sheet1!$B$3:$L$3</c:f>
              <c:numCache>
                <c:formatCode>0%</c:formatCode>
                <c:ptCount val="11"/>
                <c:pt idx="0">
                  <c:v>0.67</c:v>
                </c:pt>
                <c:pt idx="1">
                  <c:v>1.33</c:v>
                </c:pt>
                <c:pt idx="2">
                  <c:v>1.39</c:v>
                </c:pt>
                <c:pt idx="3">
                  <c:v>1.56</c:v>
                </c:pt>
                <c:pt idx="4">
                  <c:v>1</c:v>
                </c:pt>
                <c:pt idx="5">
                  <c:v>0.28000000000000003</c:v>
                </c:pt>
                <c:pt idx="6">
                  <c:v>1.06</c:v>
                </c:pt>
                <c:pt idx="7">
                  <c:v>1.22</c:v>
                </c:pt>
                <c:pt idx="8">
                  <c:v>0.94</c:v>
                </c:pt>
                <c:pt idx="9">
                  <c:v>1.1100000000000001</c:v>
                </c:pt>
                <c:pt idx="10">
                  <c:v>1.22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E7B-8F4F-8E08-67B5FBF28BE3}"/>
            </c:ext>
          </c:extLst>
        </c:ser>
        <c:ser>
          <c:idx val="2"/>
          <c:order val="2"/>
          <c:tx>
            <c:v># of Employees </c:v>
          </c:tx>
          <c:spPr>
            <a:ln w="19050" cap="rnd" cmpd="sng" algn="ctr">
              <a:solidFill>
                <a:schemeClr val="accent3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Sheet1!$B$1:$L$1</c:f>
              <c:strCache>
                <c:ptCount val="11"/>
                <c:pt idx="0">
                  <c:v>Week 20</c:v>
                </c:pt>
                <c:pt idx="1">
                  <c:v>Week 21</c:v>
                </c:pt>
                <c:pt idx="2">
                  <c:v>Week 22</c:v>
                </c:pt>
                <c:pt idx="3">
                  <c:v>Week 23</c:v>
                </c:pt>
                <c:pt idx="4">
                  <c:v>Week 24</c:v>
                </c:pt>
                <c:pt idx="5">
                  <c:v>Week 25</c:v>
                </c:pt>
                <c:pt idx="6">
                  <c:v>Week 26</c:v>
                </c:pt>
                <c:pt idx="7">
                  <c:v>Week 27</c:v>
                </c:pt>
                <c:pt idx="8">
                  <c:v>Week 28 (No Jen)</c:v>
                </c:pt>
                <c:pt idx="9">
                  <c:v>Week 29</c:v>
                </c:pt>
                <c:pt idx="10">
                  <c:v>Week 30</c:v>
                </c:pt>
              </c:strCache>
            </c:strRef>
          </c:cat>
          <c:val>
            <c:numRef>
              <c:f>Sheet1!$B$4:$L$4</c:f>
              <c:numCache>
                <c:formatCode>General</c:formatCode>
                <c:ptCount val="11"/>
                <c:pt idx="0">
                  <c:v>3</c:v>
                </c:pt>
                <c:pt idx="1">
                  <c:v>4</c:v>
                </c:pt>
                <c:pt idx="2">
                  <c:v>6</c:v>
                </c:pt>
                <c:pt idx="3">
                  <c:v>4</c:v>
                </c:pt>
                <c:pt idx="4">
                  <c:v>4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4</c:v>
                </c:pt>
                <c:pt idx="9">
                  <c:v>6</c:v>
                </c:pt>
                <c:pt idx="10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E7B-8F4F-8E08-67B5FBF28BE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58818735"/>
        <c:axId val="258820431"/>
      </c:lineChart>
      <c:catAx>
        <c:axId val="258818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8820431"/>
        <c:crosses val="autoZero"/>
        <c:auto val="1"/>
        <c:lblAlgn val="ctr"/>
        <c:lblOffset val="100"/>
        <c:noMultiLvlLbl val="0"/>
      </c:catAx>
      <c:valAx>
        <c:axId val="25882043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58818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spPr/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440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ifelonglearningteachers.blogspot.com/2012_01_01_archive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bluediamondgallery.com/handwriting/q/questions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rbartender.com/2012/recruiting/happy-employees-are-not-engaged-employees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6613A-8895-5545-9C7B-003E2F3EC6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Extra </a:t>
            </a:r>
            <a:r>
              <a:rPr lang="en-US" dirty="0" err="1"/>
              <a:t>CarePass</a:t>
            </a:r>
            <a:r>
              <a:rPr lang="en-US" dirty="0"/>
              <a:t> Initiative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67C6B-7AEC-B84F-99D4-3D0A6D3E53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Zach Karr, store 2936</a:t>
            </a:r>
          </a:p>
        </p:txBody>
      </p:sp>
    </p:spTree>
    <p:extLst>
      <p:ext uri="{BB962C8B-B14F-4D97-AF65-F5344CB8AC3E}">
        <p14:creationId xmlns:p14="http://schemas.microsoft.com/office/powerpoint/2010/main" val="2517777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5296DB-404E-6F48-8DD2-EADA1972A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795527"/>
            <a:ext cx="10488547" cy="119091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FDB64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4B5881DE-7BF4-1640-992C-D5C755A06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30295" y="2416047"/>
            <a:ext cx="3972788" cy="3346704"/>
          </a:xfrm>
          <a:prstGeom prst="rect">
            <a:avLst/>
          </a:prstGeom>
          <a:ln w="12700"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CF51D-B481-E04F-B855-8C14691AA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043" y="1663888"/>
            <a:ext cx="5028928" cy="4421453"/>
          </a:xfrm>
        </p:spPr>
        <p:txBody>
          <a:bodyPr>
            <a:normAutofit/>
          </a:bodyPr>
          <a:lstStyle/>
          <a:p>
            <a:pPr>
              <a:buClr>
                <a:srgbClr val="FDB643"/>
              </a:buClr>
            </a:pPr>
            <a:r>
              <a:rPr lang="en-US" dirty="0"/>
              <a:t>The Initiative resulted in more consistent sales, positive trends  </a:t>
            </a:r>
          </a:p>
          <a:p>
            <a:pPr>
              <a:buClr>
                <a:srgbClr val="FDB643"/>
              </a:buClr>
            </a:pPr>
            <a:r>
              <a:rPr lang="en-US" dirty="0"/>
              <a:t>Initiative was not enough to increase employee participation</a:t>
            </a:r>
          </a:p>
          <a:p>
            <a:pPr lvl="1">
              <a:buClr>
                <a:srgbClr val="FDB643"/>
              </a:buClr>
            </a:pPr>
            <a:r>
              <a:rPr lang="en-US" dirty="0"/>
              <a:t>Problems: uncomfortable, no training, unsure what to say</a:t>
            </a:r>
          </a:p>
          <a:p>
            <a:pPr lvl="1">
              <a:buClr>
                <a:srgbClr val="FDB643"/>
              </a:buClr>
            </a:pPr>
            <a:r>
              <a:rPr lang="en-US" dirty="0"/>
              <a:t>Solutions: training classes or modules, written scripts</a:t>
            </a:r>
          </a:p>
          <a:p>
            <a:pPr>
              <a:buClr>
                <a:srgbClr val="FDB643"/>
              </a:buClr>
            </a:pPr>
            <a:r>
              <a:rPr lang="en-US" dirty="0"/>
              <a:t>Found personal relationships to be far more impactful</a:t>
            </a:r>
          </a:p>
          <a:p>
            <a:pPr lvl="1">
              <a:buClr>
                <a:srgbClr val="FDB643"/>
              </a:buClr>
            </a:pPr>
            <a:endParaRPr lang="en-US" dirty="0"/>
          </a:p>
          <a:p>
            <a:pPr marL="457200" lvl="1" indent="0">
              <a:buClr>
                <a:srgbClr val="FDB643"/>
              </a:buClr>
              <a:buNone/>
            </a:pPr>
            <a:endParaRPr lang="en-US" dirty="0"/>
          </a:p>
          <a:p>
            <a:pPr lvl="1">
              <a:buClr>
                <a:srgbClr val="FDB643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35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8">
            <a:extLst>
              <a:ext uri="{FF2B5EF4-FFF2-40B4-BE49-F238E27FC236}">
                <a16:creationId xmlns:a16="http://schemas.microsoft.com/office/drawing/2014/main" id="{E6C08EBB-2C97-4884-9312-EA0A6A62A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4188" y="0"/>
            <a:ext cx="3421063" cy="6843713"/>
          </a:xfrm>
          <a:custGeom>
            <a:avLst/>
            <a:gdLst/>
            <a:ahLst/>
            <a:cxnLst/>
            <a:rect l="0" t="0" r="r" b="b"/>
            <a:pathLst>
              <a:path w="720" h="1440">
                <a:moveTo>
                  <a:pt x="720" y="0"/>
                </a:moveTo>
                <a:cubicBezTo>
                  <a:pt x="316" y="282"/>
                  <a:pt x="0" y="1018"/>
                  <a:pt x="362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" name="Freeform 20">
            <a:extLst>
              <a:ext uri="{FF2B5EF4-FFF2-40B4-BE49-F238E27FC236}">
                <a16:creationId xmlns:a16="http://schemas.microsoft.com/office/drawing/2014/main" id="{17406E40-244E-4DD6-94A4-E7396024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8488" y="0"/>
            <a:ext cx="2717800" cy="6843713"/>
          </a:xfrm>
          <a:custGeom>
            <a:avLst/>
            <a:gdLst/>
            <a:ahLst/>
            <a:cxnLst/>
            <a:rect l="0" t="0" r="r" b="b"/>
            <a:pathLst>
              <a:path w="572" h="1440">
                <a:moveTo>
                  <a:pt x="572" y="0"/>
                </a:moveTo>
                <a:cubicBezTo>
                  <a:pt x="213" y="320"/>
                  <a:pt x="0" y="979"/>
                  <a:pt x="164" y="1440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" name="Freeform 21">
            <a:extLst>
              <a:ext uri="{FF2B5EF4-FFF2-40B4-BE49-F238E27FC236}">
                <a16:creationId xmlns:a16="http://schemas.microsoft.com/office/drawing/2014/main" id="{9E621646-8902-4518-ADFE-798B8AF7F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1938" y="0"/>
            <a:ext cx="2944813" cy="6843713"/>
          </a:xfrm>
          <a:custGeom>
            <a:avLst/>
            <a:gdLst/>
            <a:ahLst/>
            <a:cxnLst/>
            <a:rect l="0" t="0" r="r" b="b"/>
            <a:pathLst>
              <a:path w="620" h="1440">
                <a:moveTo>
                  <a:pt x="620" y="0"/>
                </a:moveTo>
                <a:cubicBezTo>
                  <a:pt x="248" y="325"/>
                  <a:pt x="0" y="960"/>
                  <a:pt x="186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" name="Freeform 22">
            <a:extLst>
              <a:ext uri="{FF2B5EF4-FFF2-40B4-BE49-F238E27FC236}">
                <a16:creationId xmlns:a16="http://schemas.microsoft.com/office/drawing/2014/main" id="{BC03DD73-798C-403F-B9AC-BFF84A0B1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417513" y="0"/>
            <a:ext cx="2403475" cy="6843713"/>
          </a:xfrm>
          <a:custGeom>
            <a:avLst/>
            <a:gdLst/>
            <a:ahLst/>
            <a:cxnLst/>
            <a:rect l="0" t="0" r="r" b="b"/>
            <a:pathLst>
              <a:path w="506" h="1440">
                <a:moveTo>
                  <a:pt x="506" y="0"/>
                </a:moveTo>
                <a:cubicBezTo>
                  <a:pt x="109" y="356"/>
                  <a:pt x="0" y="943"/>
                  <a:pt x="171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" name="Freeform 23">
            <a:extLst>
              <a:ext uri="{FF2B5EF4-FFF2-40B4-BE49-F238E27FC236}">
                <a16:creationId xmlns:a16="http://schemas.microsoft.com/office/drawing/2014/main" id="{6756FE0C-DC81-49BD-AD76-1E223B686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9525"/>
            <a:ext cx="1771650" cy="3198813"/>
          </a:xfrm>
          <a:custGeom>
            <a:avLst/>
            <a:gdLst/>
            <a:ahLst/>
            <a:cxnLst/>
            <a:rect l="0" t="0" r="r" b="b"/>
            <a:pathLst>
              <a:path w="373" h="673">
                <a:moveTo>
                  <a:pt x="373" y="0"/>
                </a:moveTo>
                <a:cubicBezTo>
                  <a:pt x="175" y="183"/>
                  <a:pt x="51" y="409"/>
                  <a:pt x="0" y="67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" name="Freeform 25">
            <a:extLst>
              <a:ext uri="{FF2B5EF4-FFF2-40B4-BE49-F238E27FC236}">
                <a16:creationId xmlns:a16="http://schemas.microsoft.com/office/drawing/2014/main" id="{FEEAE74D-A8B8-4601-84C4-7F01DFF41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0"/>
            <a:ext cx="1562100" cy="2228850"/>
          </a:xfrm>
          <a:custGeom>
            <a:avLst/>
            <a:gdLst/>
            <a:ahLst/>
            <a:cxnLst/>
            <a:rect l="0" t="0" r="r" b="b"/>
            <a:pathLst>
              <a:path w="329" h="469">
                <a:moveTo>
                  <a:pt x="329" y="0"/>
                </a:moveTo>
                <a:cubicBezTo>
                  <a:pt x="189" y="133"/>
                  <a:pt x="69" y="288"/>
                  <a:pt x="0" y="46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" name="Freeform 6">
            <a:extLst>
              <a:ext uri="{FF2B5EF4-FFF2-40B4-BE49-F238E27FC236}">
                <a16:creationId xmlns:a16="http://schemas.microsoft.com/office/drawing/2014/main" id="{CFD751E0-7430-4ACA-A679-ECB74EA58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26725" y="9525"/>
            <a:ext cx="1539875" cy="555625"/>
          </a:xfrm>
          <a:custGeom>
            <a:avLst/>
            <a:gdLst/>
            <a:ahLst/>
            <a:cxnLst/>
            <a:rect l="0" t="0" r="r" b="b"/>
            <a:pathLst>
              <a:path w="324" h="117">
                <a:moveTo>
                  <a:pt x="324" y="117"/>
                </a:moveTo>
                <a:cubicBezTo>
                  <a:pt x="223" y="64"/>
                  <a:pt x="107" y="2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" name="Freeform 9">
            <a:extLst>
              <a:ext uri="{FF2B5EF4-FFF2-40B4-BE49-F238E27FC236}">
                <a16:creationId xmlns:a16="http://schemas.microsoft.com/office/drawing/2014/main" id="{4337B0AD-9A1D-4899-8791-EDEB9B5A1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02988" y="9525"/>
            <a:ext cx="963613" cy="366713"/>
          </a:xfrm>
          <a:custGeom>
            <a:avLst/>
            <a:gdLst/>
            <a:ahLst/>
            <a:cxnLst/>
            <a:rect l="0" t="0" r="r" b="b"/>
            <a:pathLst>
              <a:path w="203" h="77">
                <a:moveTo>
                  <a:pt x="203" y="77"/>
                </a:moveTo>
                <a:cubicBezTo>
                  <a:pt x="138" y="46"/>
                  <a:pt x="68" y="21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" name="Freeform 12">
            <a:extLst>
              <a:ext uri="{FF2B5EF4-FFF2-40B4-BE49-F238E27FC236}">
                <a16:creationId xmlns:a16="http://schemas.microsoft.com/office/drawing/2014/main" id="{20EE4868-1730-433B-AA39-A91305A49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501438" y="9525"/>
            <a:ext cx="665163" cy="257175"/>
          </a:xfrm>
          <a:custGeom>
            <a:avLst/>
            <a:gdLst/>
            <a:ahLst/>
            <a:cxnLst/>
            <a:rect l="0" t="0" r="r" b="b"/>
            <a:pathLst>
              <a:path w="140" h="54">
                <a:moveTo>
                  <a:pt x="140" y="54"/>
                </a:moveTo>
                <a:cubicBezTo>
                  <a:pt x="95" y="34"/>
                  <a:pt x="48" y="16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" name="Freeform 24">
            <a:extLst>
              <a:ext uri="{FF2B5EF4-FFF2-40B4-BE49-F238E27FC236}">
                <a16:creationId xmlns:a16="http://schemas.microsoft.com/office/drawing/2014/main" id="{89921AE2-097C-4DEE-A398-FCB910D60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3" y="6016625"/>
            <a:ext cx="214313" cy="827088"/>
          </a:xfrm>
          <a:custGeom>
            <a:avLst/>
            <a:gdLst/>
            <a:ahLst/>
            <a:cxnLst/>
            <a:rect l="0" t="0" r="r" b="b"/>
            <a:pathLst>
              <a:path w="45" h="174">
                <a:moveTo>
                  <a:pt x="0" y="0"/>
                </a:moveTo>
                <a:cubicBezTo>
                  <a:pt x="11" y="59"/>
                  <a:pt x="26" y="118"/>
                  <a:pt x="45" y="1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" name="Freeform 7">
            <a:extLst>
              <a:ext uri="{FF2B5EF4-FFF2-40B4-BE49-F238E27FC236}">
                <a16:creationId xmlns:a16="http://schemas.microsoft.com/office/drawing/2014/main" id="{A4098D72-B456-40CC-8C9F-D08B9DD2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47313" y="5013325"/>
            <a:ext cx="1919288" cy="1830388"/>
          </a:xfrm>
          <a:custGeom>
            <a:avLst/>
            <a:gdLst/>
            <a:ahLst/>
            <a:cxnLst/>
            <a:rect l="0" t="0" r="r" b="b"/>
            <a:pathLst>
              <a:path w="404" h="385">
                <a:moveTo>
                  <a:pt x="0" y="385"/>
                </a:moveTo>
                <a:cubicBezTo>
                  <a:pt x="146" y="272"/>
                  <a:pt x="285" y="142"/>
                  <a:pt x="404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" name="Freeform 10">
            <a:extLst>
              <a:ext uri="{FF2B5EF4-FFF2-40B4-BE49-F238E27FC236}">
                <a16:creationId xmlns:a16="http://schemas.microsoft.com/office/drawing/2014/main" id="{BCA1A530-E6F6-465D-BCD0-371D816C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94963" y="5275263"/>
            <a:ext cx="1666875" cy="1577975"/>
          </a:xfrm>
          <a:custGeom>
            <a:avLst/>
            <a:gdLst/>
            <a:ahLst/>
            <a:cxnLst/>
            <a:rect l="0" t="0" r="r" b="b"/>
            <a:pathLst>
              <a:path w="351" h="332">
                <a:moveTo>
                  <a:pt x="0" y="332"/>
                </a:moveTo>
                <a:cubicBezTo>
                  <a:pt x="125" y="232"/>
                  <a:pt x="245" y="121"/>
                  <a:pt x="35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" name="Freeform 13">
            <a:extLst>
              <a:ext uri="{FF2B5EF4-FFF2-40B4-BE49-F238E27FC236}">
                <a16:creationId xmlns:a16="http://schemas.microsoft.com/office/drawing/2014/main" id="{5AB5DD23-5ECB-4E0C-AC9B-C384785BA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41013" y="5408613"/>
            <a:ext cx="1525588" cy="1435100"/>
          </a:xfrm>
          <a:custGeom>
            <a:avLst/>
            <a:gdLst/>
            <a:ahLst/>
            <a:cxnLst/>
            <a:rect l="0" t="0" r="r" b="b"/>
            <a:pathLst>
              <a:path w="321" h="302">
                <a:moveTo>
                  <a:pt x="0" y="302"/>
                </a:moveTo>
                <a:cubicBezTo>
                  <a:pt x="114" y="210"/>
                  <a:pt x="223" y="109"/>
                  <a:pt x="32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" name="Freeform 15">
            <a:extLst>
              <a:ext uri="{FF2B5EF4-FFF2-40B4-BE49-F238E27FC236}">
                <a16:creationId xmlns:a16="http://schemas.microsoft.com/office/drawing/2014/main" id="{7DA4BF21-FA96-43DB-A077-173C5F433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02938" y="5518150"/>
            <a:ext cx="1363663" cy="1325563"/>
          </a:xfrm>
          <a:custGeom>
            <a:avLst/>
            <a:gdLst/>
            <a:ahLst/>
            <a:cxnLst/>
            <a:rect l="0" t="0" r="r" b="b"/>
            <a:pathLst>
              <a:path w="287" h="279">
                <a:moveTo>
                  <a:pt x="0" y="279"/>
                </a:moveTo>
                <a:cubicBezTo>
                  <a:pt x="101" y="193"/>
                  <a:pt x="198" y="100"/>
                  <a:pt x="287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pic>
        <p:nvPicPr>
          <p:cNvPr id="28" name="Picture 27" descr="A picture containing person, phone, holding, cellphone&#10;&#10;Description automatically generated">
            <a:extLst>
              <a:ext uri="{FF2B5EF4-FFF2-40B4-BE49-F238E27FC236}">
                <a16:creationId xmlns:a16="http://schemas.microsoft.com/office/drawing/2014/main" id="{A354C886-1812-DC40-B08D-68343BDDC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56180" y="885189"/>
            <a:ext cx="7014344" cy="4682075"/>
          </a:xfrm>
          <a:prstGeom prst="rect">
            <a:avLst/>
          </a:prstGeom>
        </p:spPr>
      </p:pic>
      <p:sp>
        <p:nvSpPr>
          <p:cNvPr id="92" name="Freeform 17">
            <a:extLst>
              <a:ext uri="{FF2B5EF4-FFF2-40B4-BE49-F238E27FC236}">
                <a16:creationId xmlns:a16="http://schemas.microsoft.com/office/drawing/2014/main" id="{BF956BA4-7CC2-4E13-9E1D-0854EF4C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79150" y="5694363"/>
            <a:ext cx="1187450" cy="1149350"/>
          </a:xfrm>
          <a:custGeom>
            <a:avLst/>
            <a:gdLst/>
            <a:ahLst/>
            <a:cxnLst/>
            <a:rect l="0" t="0" r="r" b="b"/>
            <a:pathLst>
              <a:path w="250" h="242">
                <a:moveTo>
                  <a:pt x="0" y="242"/>
                </a:moveTo>
                <a:cubicBezTo>
                  <a:pt x="88" y="166"/>
                  <a:pt x="172" y="85"/>
                  <a:pt x="25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" name="Freeform 19">
            <a:extLst>
              <a:ext uri="{FF2B5EF4-FFF2-40B4-BE49-F238E27FC236}">
                <a16:creationId xmlns:a16="http://schemas.microsoft.com/office/drawing/2014/main" id="{3262514D-691E-4344-8751-4E80F046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87125" y="6049963"/>
            <a:ext cx="879475" cy="793750"/>
          </a:xfrm>
          <a:custGeom>
            <a:avLst/>
            <a:gdLst/>
            <a:ahLst/>
            <a:cxnLst/>
            <a:rect l="0" t="0" r="r" b="b"/>
            <a:pathLst>
              <a:path w="185" h="167">
                <a:moveTo>
                  <a:pt x="0" y="167"/>
                </a:moveTo>
                <a:cubicBezTo>
                  <a:pt x="63" y="114"/>
                  <a:pt x="125" y="58"/>
                  <a:pt x="185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pic>
        <p:nvPicPr>
          <p:cNvPr id="5" name="Picture 4" descr="A picture containing person, phone, holding, cellphone&#10;&#10;Description automatically generated">
            <a:extLst>
              <a:ext uri="{FF2B5EF4-FFF2-40B4-BE49-F238E27FC236}">
                <a16:creationId xmlns:a16="http://schemas.microsoft.com/office/drawing/2014/main" id="{61E4AA4B-5C7D-BA47-A350-E21AF67F3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V="1">
            <a:off x="952500" y="-80494064"/>
            <a:ext cx="120741096" cy="8049406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3C0E1C3-62F2-FF47-AF46-FD60219771AF}"/>
              </a:ext>
            </a:extLst>
          </p:cNvPr>
          <p:cNvSpPr txBox="1"/>
          <p:nvPr/>
        </p:nvSpPr>
        <p:spPr>
          <a:xfrm>
            <a:off x="1039708" y="3075057"/>
            <a:ext cx="2683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THANKS !</a:t>
            </a:r>
          </a:p>
        </p:txBody>
      </p:sp>
    </p:spTree>
    <p:extLst>
      <p:ext uri="{BB962C8B-B14F-4D97-AF65-F5344CB8AC3E}">
        <p14:creationId xmlns:p14="http://schemas.microsoft.com/office/powerpoint/2010/main" val="1853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0AFA7-29D6-AD41-A89D-02C67E7F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 the Values in Action</a:t>
            </a:r>
            <a:br>
              <a:rPr lang="en-US" dirty="0"/>
            </a:br>
            <a:r>
              <a:rPr lang="en-US" dirty="0"/>
              <a:t>point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541B7-84A8-074D-A988-EB877F037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Additional incentive on top of the $3.00 sale incentive</a:t>
            </a:r>
          </a:p>
          <a:p>
            <a:pPr lvl="1"/>
            <a:r>
              <a:rPr lang="en-US" sz="2400" dirty="0"/>
              <a:t>3 sales a week = 25 value in Action Points</a:t>
            </a:r>
          </a:p>
          <a:p>
            <a:pPr lvl="1"/>
            <a:r>
              <a:rPr lang="en-US" sz="2400" dirty="0"/>
              <a:t>5 sales a week = 50 Value in Action Points</a:t>
            </a:r>
          </a:p>
        </p:txBody>
      </p:sp>
    </p:spTree>
    <p:extLst>
      <p:ext uri="{BB962C8B-B14F-4D97-AF65-F5344CB8AC3E}">
        <p14:creationId xmlns:p14="http://schemas.microsoft.com/office/powerpoint/2010/main" val="400128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C03B-FBC7-A947-A69C-C9CA09EB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80" y="2332992"/>
            <a:ext cx="3649502" cy="2560742"/>
          </a:xfrm>
        </p:spPr>
        <p:txBody>
          <a:bodyPr>
            <a:normAutofit/>
          </a:bodyPr>
          <a:lstStyle/>
          <a:p>
            <a:r>
              <a:rPr lang="en-US" sz="3400" dirty="0"/>
              <a:t>Recognition and Acknowledgements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DDED8B08-12CC-BC40-B3CB-51E196DD5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7646" y="920963"/>
            <a:ext cx="3652677" cy="4870236"/>
          </a:xfrm>
        </p:spPr>
      </p:pic>
      <p:pic>
        <p:nvPicPr>
          <p:cNvPr id="7" name="Picture 6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7AA84E44-8771-5448-8173-2FFA6E1CB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323" y="920963"/>
            <a:ext cx="3652678" cy="487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92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5010-D72D-B04B-9DB8-6D98B01D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52439-4526-784C-8E70-86B2B93F4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increase </a:t>
            </a:r>
            <a:r>
              <a:rPr lang="en-US" sz="2400" dirty="0" err="1"/>
              <a:t>CarePass</a:t>
            </a:r>
            <a:r>
              <a:rPr lang="en-US" sz="2400" dirty="0"/>
              <a:t> weekly sales numbers</a:t>
            </a:r>
          </a:p>
          <a:p>
            <a:pPr lvl="1"/>
            <a:r>
              <a:rPr lang="en-US" sz="2400" dirty="0"/>
              <a:t>21 a week (116% VS established goal)</a:t>
            </a:r>
          </a:p>
          <a:p>
            <a:r>
              <a:rPr lang="en-US" sz="2400" dirty="0"/>
              <a:t>To increase employee participation </a:t>
            </a:r>
          </a:p>
          <a:p>
            <a:pPr lvl="1"/>
            <a:r>
              <a:rPr lang="en-US" sz="2400" dirty="0"/>
              <a:t>6 a week</a:t>
            </a:r>
          </a:p>
          <a:p>
            <a:r>
              <a:rPr lang="en-US" sz="2400" dirty="0"/>
              <a:t>To further acknowledge successful salespeople</a:t>
            </a:r>
          </a:p>
          <a:p>
            <a:pPr lvl="1"/>
            <a:r>
              <a:rPr lang="en-US" sz="2400" dirty="0" err="1"/>
              <a:t>VinA</a:t>
            </a:r>
            <a:r>
              <a:rPr lang="en-US" sz="2400" dirty="0"/>
              <a:t> Points + store recognition </a:t>
            </a:r>
          </a:p>
        </p:txBody>
      </p:sp>
    </p:spTree>
    <p:extLst>
      <p:ext uri="{BB962C8B-B14F-4D97-AF65-F5344CB8AC3E}">
        <p14:creationId xmlns:p14="http://schemas.microsoft.com/office/powerpoint/2010/main" val="2700891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8">
            <a:extLst>
              <a:ext uri="{FF2B5EF4-FFF2-40B4-BE49-F238E27FC236}">
                <a16:creationId xmlns:a16="http://schemas.microsoft.com/office/drawing/2014/main" id="{6815C548-7118-485C-9F94-632AA13D3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10">
            <a:extLst>
              <a:ext uri="{FF2B5EF4-FFF2-40B4-BE49-F238E27FC236}">
                <a16:creationId xmlns:a16="http://schemas.microsoft.com/office/drawing/2014/main" id="{9CD7F906-9BCC-447D-B901-20F63333D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68E5C8D8-ED34-4A4C-92C6-1C387297A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072FF48C-81B2-4637-8E97-B8C3E33D7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EB5E5BD8-66D5-43B5-82B8-10BDA1D835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9FD01F9F-9A03-4A89-8BCE-20A888F66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508EB1BF-1491-4E65-9C35-008934D5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3C7E1841-BA80-466A-AA20-DB02F939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2806A9BD-9B6D-4D87-AE1F-6AF1EA95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C8D7BB10-F13B-4F61-895E-20F15676E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2AEAC03C-03A6-4619-A1F4-2C2AB1038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1F12D195-3755-4A5F-80D0-F2610E00C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9DF8AF1B-9850-45E0-91D7-7C144736C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9A69AB78-1FF4-4FD6-99AB-D37FDD06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F4CD039C-77A9-4589-8AD7-53C445B439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9BBE1729-AA67-4290-A6B6-76C54B73A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C7989282-C9A6-4905-9EE7-BAD79F996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EFFD14C3-BBFF-48F2-AB6C-C2EE0263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35EF92FD-4E70-41BC-A2C3-E19279188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13C9D14D-C1BC-47A4-810F-2B2378286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7BB78E9D-8FB2-4188-AA76-B076EC91E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4">
              <a:extLst>
                <a:ext uri="{FF2B5EF4-FFF2-40B4-BE49-F238E27FC236}">
                  <a16:creationId xmlns:a16="http://schemas.microsoft.com/office/drawing/2014/main" id="{086F636F-8908-4A84-9DE8-38A1D3B9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5">
              <a:extLst>
                <a:ext uri="{FF2B5EF4-FFF2-40B4-BE49-F238E27FC236}">
                  <a16:creationId xmlns:a16="http://schemas.microsoft.com/office/drawing/2014/main" id="{BCDAB8B2-1267-4ABD-A817-3078AEC29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33">
            <a:extLst>
              <a:ext uri="{FF2B5EF4-FFF2-40B4-BE49-F238E27FC236}">
                <a16:creationId xmlns:a16="http://schemas.microsoft.com/office/drawing/2014/main" id="{905D9A16-BB91-4097-BD0B-3B994C03A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4672" y="4281677"/>
            <a:ext cx="10579607" cy="1771275"/>
            <a:chOff x="804672" y="3893141"/>
            <a:chExt cx="10579607" cy="1771275"/>
          </a:xfrm>
          <a:solidFill>
            <a:schemeClr val="tx2"/>
          </a:solidFill>
        </p:grpSpPr>
        <p:sp>
          <p:nvSpPr>
            <p:cNvPr id="35" name="Isosceles Triangle 39">
              <a:extLst>
                <a:ext uri="{FF2B5EF4-FFF2-40B4-BE49-F238E27FC236}">
                  <a16:creationId xmlns:a16="http://schemas.microsoft.com/office/drawing/2014/main" id="{E4EAE09B-33C0-47CA-8856-8A266114D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35">
              <a:extLst>
                <a:ext uri="{FF2B5EF4-FFF2-40B4-BE49-F238E27FC236}">
                  <a16:creationId xmlns:a16="http://schemas.microsoft.com/office/drawing/2014/main" id="{4865A29A-C0EC-40AE-951A-1C7AFEFB0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672" y="3893141"/>
              <a:ext cx="10579607" cy="1420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15BDAD-9E79-FB46-A22B-BF71A63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4368773"/>
            <a:ext cx="10417231" cy="1250384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Initiative put into place at week 27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BD0C14-8734-F146-9137-4AE6A86B9E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512796"/>
              </p:ext>
            </p:extLst>
          </p:nvPr>
        </p:nvGraphicFramePr>
        <p:xfrm>
          <a:off x="804672" y="803186"/>
          <a:ext cx="10579607" cy="3043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202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15C548-7118-485C-9F94-632AA13D3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D7F906-9BCC-447D-B901-20F63333D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68E5C8D8-ED34-4A4C-92C6-1C387297A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72FF48C-81B2-4637-8E97-B8C3E33D7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B5E5BD8-66D5-43B5-82B8-10BDA1D835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D01F9F-9A03-4A89-8BCE-20A888F66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508EB1BF-1491-4E65-9C35-008934D5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C7E1841-BA80-466A-AA20-DB02F939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2806A9BD-9B6D-4D87-AE1F-6AF1EA95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C8D7BB10-F13B-4F61-895E-20F15676E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2AEAC03C-03A6-4619-A1F4-2C2AB1038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1F12D195-3755-4A5F-80D0-F2610E00C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DF8AF1B-9850-45E0-91D7-7C144736C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9A69AB78-1FF4-4FD6-99AB-D37FDD06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F4CD039C-77A9-4589-8AD7-53C445B439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9BBE1729-AA67-4290-A6B6-76C54B73A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C7989282-C9A6-4905-9EE7-BAD79F996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FFD14C3-BBFF-48F2-AB6C-C2EE0263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35EF92FD-4E70-41BC-A2C3-E19279188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13C9D14D-C1BC-47A4-810F-2B2378286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7BB78E9D-8FB2-4188-AA76-B076EC91E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86F636F-8908-4A84-9DE8-38A1D3B9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CDAB8B2-1267-4ABD-A817-3078AEC29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05D9A16-BB91-4097-BD0B-3B994C03A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4672" y="4281677"/>
            <a:ext cx="10579607" cy="1771275"/>
            <a:chOff x="804672" y="3893141"/>
            <a:chExt cx="10579607" cy="1771275"/>
          </a:xfrm>
          <a:solidFill>
            <a:schemeClr val="tx2"/>
          </a:solidFill>
        </p:grpSpPr>
        <p:sp>
          <p:nvSpPr>
            <p:cNvPr id="35" name="Isosceles Triangle 39">
              <a:extLst>
                <a:ext uri="{FF2B5EF4-FFF2-40B4-BE49-F238E27FC236}">
                  <a16:creationId xmlns:a16="http://schemas.microsoft.com/office/drawing/2014/main" id="{E4EAE09B-33C0-47CA-8856-8A266114D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865A29A-C0EC-40AE-951A-1C7AFEFB0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672" y="3893141"/>
              <a:ext cx="10579607" cy="1420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0202AC-124E-3546-934C-ED1E6913B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4368773"/>
            <a:ext cx="10417231" cy="1250384"/>
          </a:xfrm>
        </p:spPr>
        <p:txBody>
          <a:bodyPr>
            <a:normAutofit fontScale="9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C000"/>
                </a:solidFill>
              </a:rPr>
              <a:t>More  Consistency</a:t>
            </a:r>
            <a:br>
              <a:rPr lang="en-US" sz="2400" b="1" dirty="0">
                <a:solidFill>
                  <a:srgbClr val="FFC000"/>
                </a:solidFill>
              </a:rPr>
            </a:br>
            <a:r>
              <a:rPr lang="en-US" sz="2400" b="1" dirty="0">
                <a:solidFill>
                  <a:srgbClr val="FFC000"/>
                </a:solidFill>
              </a:rPr>
              <a:t>Hit already established </a:t>
            </a:r>
            <a:r>
              <a:rPr lang="en-US" sz="2400" b="1" dirty="0" err="1">
                <a:solidFill>
                  <a:srgbClr val="FFC000"/>
                </a:solidFill>
              </a:rPr>
              <a:t>CarePass</a:t>
            </a:r>
            <a:r>
              <a:rPr lang="en-US" sz="2400" b="1" dirty="0">
                <a:solidFill>
                  <a:srgbClr val="FFC000"/>
                </a:solidFill>
              </a:rPr>
              <a:t> goal every week, (week 28)</a:t>
            </a:r>
            <a:br>
              <a:rPr lang="en-US" sz="2400" b="1" dirty="0">
                <a:solidFill>
                  <a:srgbClr val="FFC000"/>
                </a:solidFill>
              </a:rPr>
            </a:br>
            <a:r>
              <a:rPr lang="en-US" sz="2400" b="1" dirty="0">
                <a:solidFill>
                  <a:srgbClr val="FFC000"/>
                </a:solidFill>
              </a:rPr>
              <a:t>Hit project goal weeks 27 and 30</a:t>
            </a:r>
            <a:br>
              <a:rPr lang="en-US" sz="2400" b="1" dirty="0">
                <a:solidFill>
                  <a:srgbClr val="FFC000"/>
                </a:solidFill>
              </a:rPr>
            </a:br>
            <a:endParaRPr lang="en-US" sz="2400" b="1" dirty="0">
              <a:solidFill>
                <a:srgbClr val="FFC00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8F0385-0BCF-9041-A784-C045E338E4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098597"/>
              </p:ext>
            </p:extLst>
          </p:nvPr>
        </p:nvGraphicFramePr>
        <p:xfrm>
          <a:off x="804672" y="803186"/>
          <a:ext cx="10579607" cy="3043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677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3379B7-736A-F04D-B20F-6076ECD04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Comparisons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794449-606E-EF43-9E03-9413DA7C5F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5185280"/>
              </p:ext>
            </p:extLst>
          </p:nvPr>
        </p:nvGraphicFramePr>
        <p:xfrm>
          <a:off x="1663491" y="1990976"/>
          <a:ext cx="8865023" cy="4175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6888">
                  <a:extLst>
                    <a:ext uri="{9D8B030D-6E8A-4147-A177-3AD203B41FA5}">
                      <a16:colId xmlns:a16="http://schemas.microsoft.com/office/drawing/2014/main" val="563558279"/>
                    </a:ext>
                  </a:extLst>
                </a:gridCol>
                <a:gridCol w="1958473">
                  <a:extLst>
                    <a:ext uri="{9D8B030D-6E8A-4147-A177-3AD203B41FA5}">
                      <a16:colId xmlns:a16="http://schemas.microsoft.com/office/drawing/2014/main" val="1396190625"/>
                    </a:ext>
                  </a:extLst>
                </a:gridCol>
                <a:gridCol w="2777312">
                  <a:extLst>
                    <a:ext uri="{9D8B030D-6E8A-4147-A177-3AD203B41FA5}">
                      <a16:colId xmlns:a16="http://schemas.microsoft.com/office/drawing/2014/main" val="1285060291"/>
                    </a:ext>
                  </a:extLst>
                </a:gridCol>
                <a:gridCol w="1082350">
                  <a:extLst>
                    <a:ext uri="{9D8B030D-6E8A-4147-A177-3AD203B41FA5}">
                      <a16:colId xmlns:a16="http://schemas.microsoft.com/office/drawing/2014/main" val="2501853994"/>
                    </a:ext>
                  </a:extLst>
                </a:gridCol>
              </a:tblGrid>
              <a:tr h="1262426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AVG SALES PER WEEK BEFORE INITIATIVE: 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218" marR="20218" marT="202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18.7142857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218" marR="20218" marT="202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AVG SALES AFTER INITIATIVE: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218" marR="20218" marT="202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20.25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218" marR="20218" marT="20218" marB="0" anchor="b"/>
                </a:tc>
                <a:extLst>
                  <a:ext uri="{0D108BD9-81ED-4DB2-BD59-A6C34878D82A}">
                    <a16:rowId xmlns:a16="http://schemas.microsoft.com/office/drawing/2014/main" val="3449556527"/>
                  </a:ext>
                </a:extLst>
              </a:tr>
              <a:tr h="1262426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dirty="0">
                          <a:effectLst/>
                        </a:rPr>
                        <a:t>AVG % VS GOAL WEEKLY BEFORE INITIATIVE: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218" marR="20218" marT="202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104%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218" marR="20218" marT="202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dirty="0">
                          <a:effectLst/>
                        </a:rPr>
                        <a:t>AVG % GOAL VS WEEKLY AFTER INITIATIVE: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218" marR="20218" marT="202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112%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218" marR="20218" marT="20218" marB="0" anchor="b"/>
                </a:tc>
                <a:extLst>
                  <a:ext uri="{0D108BD9-81ED-4DB2-BD59-A6C34878D82A}">
                    <a16:rowId xmlns:a16="http://schemas.microsoft.com/office/drawing/2014/main" val="1163713406"/>
                  </a:ext>
                </a:extLst>
              </a:tr>
              <a:tr h="1650616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AVG # of EMPLOYEES BEFORE INITIATIVE: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218" marR="20218" marT="202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3.85714286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218" marR="20218" marT="202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AVG # OF EMPLOYEES AFTER INITIATIVE: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218" marR="20218" marT="202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 dirty="0">
                          <a:effectLst/>
                        </a:rPr>
                        <a:t>4.25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218" marR="20218" marT="20218" marB="0" anchor="b"/>
                </a:tc>
                <a:extLst>
                  <a:ext uri="{0D108BD9-81ED-4DB2-BD59-A6C34878D82A}">
                    <a16:rowId xmlns:a16="http://schemas.microsoft.com/office/drawing/2014/main" val="343488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17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92" y="-1"/>
            <a:ext cx="121732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9CCAD9-1D1C-44DB-9BC4-912C4B230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28157D96-27A9-4D8B-B0B0-DE56CBA53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4E3CD45D-8191-42E4-A784-B140BAC42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52490F6E-EA2C-4B87-AB46-A113AD5F4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9AB5722B-673A-44AA-8BB1-DDDCC4016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92EA1CA7-8593-45AF-B093-57394C19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6244AECB-5C98-493E-99B2-01E27C435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F7F7FFBF-6D14-4896-93E3-FB0F19302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BE088677-0DFA-42E7-8B64-ED276E5C7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C13FA224-119E-41E9-858A-CA7B7FEE5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C172ACE0-5D17-4F91-8E9A-A86FB5D4D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C2B7CF33-95B1-432D-B125-80D234021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1E3EEB73-0365-4E60-B10D-E58B06233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4E6A4E07-3D39-4DC9-A677-E6B0393C5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5830D94D-8F55-45FA-B114-A127A03ED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DD73F6BF-3B13-4AFF-9F4B-E2C1030E0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C74EBE4D-8A85-4E53-BD51-1A9E5DD7F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340D0EEA-DB4C-46C0-B1BD-2E1627456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130A846E-43D7-4A97-A7D0-9B1C00F87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DD20401B-453B-42EE-A76C-23B1286E1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1986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4FEDCD-992D-5E4C-A134-89FC068F2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380309"/>
              </p:ext>
            </p:extLst>
          </p:nvPr>
        </p:nvGraphicFramePr>
        <p:xfrm>
          <a:off x="1812514" y="1033444"/>
          <a:ext cx="4997978" cy="38787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98989">
                  <a:extLst>
                    <a:ext uri="{9D8B030D-6E8A-4147-A177-3AD203B41FA5}">
                      <a16:colId xmlns:a16="http://schemas.microsoft.com/office/drawing/2014/main" val="1999684167"/>
                    </a:ext>
                  </a:extLst>
                </a:gridCol>
                <a:gridCol w="2498989">
                  <a:extLst>
                    <a:ext uri="{9D8B030D-6E8A-4147-A177-3AD203B41FA5}">
                      <a16:colId xmlns:a16="http://schemas.microsoft.com/office/drawing/2014/main" val="2594709233"/>
                    </a:ext>
                  </a:extLst>
                </a:gridCol>
              </a:tblGrid>
              <a:tr h="48908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Regression Statistics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46992"/>
                  </a:ext>
                </a:extLst>
              </a:tr>
              <a:tr h="516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Multiple 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0.38745981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0865572"/>
                  </a:ext>
                </a:extLst>
              </a:tr>
              <a:tr h="12913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 Square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0.1501251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9344419"/>
                  </a:ext>
                </a:extLst>
              </a:tr>
              <a:tr h="516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Adjusted R Square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-1.25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976627"/>
                  </a:ext>
                </a:extLst>
              </a:tr>
              <a:tr h="516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 Error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6.11510388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5562404"/>
                  </a:ext>
                </a:extLst>
              </a:tr>
              <a:tr h="5488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Observations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59766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730A9B-0369-DD4C-AA34-F1EECDE87F5A}"/>
              </a:ext>
            </a:extLst>
          </p:cNvPr>
          <p:cNvSpPr txBox="1"/>
          <p:nvPr/>
        </p:nvSpPr>
        <p:spPr>
          <a:xfrm>
            <a:off x="8111473" y="1033443"/>
            <a:ext cx="407470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Regression Analysis between </a:t>
            </a:r>
            <a:r>
              <a:rPr lang="en-US" sz="2400" dirty="0" err="1">
                <a:solidFill>
                  <a:schemeClr val="bg1"/>
                </a:solidFill>
              </a:rPr>
              <a:t>CarePass</a:t>
            </a:r>
            <a:r>
              <a:rPr lang="en-US" sz="2400" dirty="0">
                <a:solidFill>
                  <a:schemeClr val="bg1"/>
                </a:solidFill>
              </a:rPr>
              <a:t> Sales VS #Number of Employees Participating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Low R </a:t>
            </a:r>
            <a:r>
              <a:rPr lang="en-US" dirty="0" err="1">
                <a:solidFill>
                  <a:schemeClr val="bg1"/>
                </a:solidFill>
              </a:rPr>
              <a:t>Sqaure</a:t>
            </a:r>
            <a:endParaRPr lang="en-US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Standout salespeople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Consistent  participation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High Standard of Error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3124B2-45B0-E845-A426-F0A471666FF9}"/>
              </a:ext>
            </a:extLst>
          </p:cNvPr>
          <p:cNvSpPr txBox="1"/>
          <p:nvPr/>
        </p:nvSpPr>
        <p:spPr>
          <a:xfrm>
            <a:off x="3204575" y="5315267"/>
            <a:ext cx="392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 Sample Size*</a:t>
            </a:r>
          </a:p>
        </p:txBody>
      </p:sp>
    </p:spTree>
    <p:extLst>
      <p:ext uri="{BB962C8B-B14F-4D97-AF65-F5344CB8AC3E}">
        <p14:creationId xmlns:p14="http://schemas.microsoft.com/office/powerpoint/2010/main" val="969696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08681-7493-FA4E-8CF8-D6922141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Reflection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BCBE4-232D-AA4C-9867-9FEA5CCB4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772" y="1717872"/>
            <a:ext cx="7929166" cy="4126337"/>
          </a:xfrm>
        </p:spPr>
        <p:txBody>
          <a:bodyPr anchor="t">
            <a:normAutofit/>
          </a:bodyPr>
          <a:lstStyle/>
          <a:p>
            <a:r>
              <a:rPr lang="en-US" sz="2000" dirty="0"/>
              <a:t>Increase in sales fell just short of project goal</a:t>
            </a:r>
          </a:p>
          <a:p>
            <a:pPr lvl="1"/>
            <a:r>
              <a:rPr lang="en-US" sz="2000" dirty="0"/>
              <a:t>Strong trends in the right direction</a:t>
            </a:r>
          </a:p>
          <a:p>
            <a:pPr lvl="1"/>
            <a:r>
              <a:rPr lang="en-US" sz="2000" dirty="0"/>
              <a:t>Week 28</a:t>
            </a:r>
          </a:p>
          <a:p>
            <a:r>
              <a:rPr lang="en-US" sz="2000" dirty="0"/>
              <a:t>Increase in employee participation not what I had hoped</a:t>
            </a:r>
          </a:p>
          <a:p>
            <a:r>
              <a:rPr lang="en-US" sz="2000" dirty="0"/>
              <a:t>Increased Acknowledgement/Employee Feedback successful 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356B5473-7D47-2D40-BFDB-81ED20D8E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93495" y="3967957"/>
            <a:ext cx="2614611" cy="261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5385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295</Words>
  <Application>Microsoft Macintosh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Rockwell</vt:lpstr>
      <vt:lpstr>Wingdings</vt:lpstr>
      <vt:lpstr>Atlas</vt:lpstr>
      <vt:lpstr>Extra CarePass Initiative</vt:lpstr>
      <vt:lpstr>Through the Values in Action point system </vt:lpstr>
      <vt:lpstr>Recognition and Acknowledgements</vt:lpstr>
      <vt:lpstr>Goals</vt:lpstr>
      <vt:lpstr>Initiative put into place at week 27</vt:lpstr>
      <vt:lpstr>More  Consistency Hit already established CarePass goal every week, (week 28) Hit project goal weeks 27 and 30 </vt:lpstr>
      <vt:lpstr>Comparisons</vt:lpstr>
      <vt:lpstr>PowerPoint Presentation</vt:lpstr>
      <vt:lpstr>Reflection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 CarePass Initiative</dc:title>
  <dc:creator>Karr, Zachary John</dc:creator>
  <cp:lastModifiedBy>Karr, Zachary John</cp:lastModifiedBy>
  <cp:revision>1</cp:revision>
  <dcterms:created xsi:type="dcterms:W3CDTF">2020-07-29T16:27:17Z</dcterms:created>
  <dcterms:modified xsi:type="dcterms:W3CDTF">2020-07-29T18:16:25Z</dcterms:modified>
</cp:coreProperties>
</file>