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9" r:id="rId2"/>
    <p:sldId id="258" r:id="rId3"/>
    <p:sldId id="257" r:id="rId4"/>
    <p:sldId id="270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77" r:id="rId13"/>
    <p:sldId id="276" r:id="rId14"/>
    <p:sldId id="278" r:id="rId15"/>
    <p:sldId id="280" r:id="rId16"/>
    <p:sldId id="279" r:id="rId17"/>
    <p:sldId id="273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C50DB-BCFA-4F76-A925-D0124BB1C960}" v="5" dt="2019-12-10T03:31:06.144"/>
    <p1510:client id="{38FDF771-A874-DCF2-854E-06C77B4C5DF1}" v="376" dt="2019-12-09T22:37:09.155"/>
    <p1510:client id="{3A72B5D8-3AB8-8F66-98E5-6A6FC7A9079C}" v="195" dt="2019-12-10T00:31:23.697"/>
    <p1510:client id="{AE0A0802-43E1-9913-7E6B-6613BF693345}" v="1" dt="2019-12-09T17:27:48.381"/>
    <p1510:client id="{B0F74816-2387-4B99-A185-DA8CBC5C081A}" v="6533" dt="2019-12-10T03:35:06.680"/>
    <p1510:client id="{E5016DB0-8DE3-E1ED-812F-F5F7EEF4748B}" v="404" dt="2019-12-10T00:56:56.767"/>
    <p1510:client id="{E590349A-6E84-49FD-86AD-1BBBDEA97426}" v="232" dt="2019-12-10T04:02:00.211"/>
    <p1510:client id="{EC248FD2-97B0-4A41-AC22-C347EECB6E84}" v="1100" dt="2019-12-10T01:23:15.868"/>
    <p1510:client id="{F17216F9-C864-C181-3D99-1169684E9782}" v="181" dt="2019-12-10T00:45:09.813"/>
    <p1510:client id="{FD7DE3EF-318B-A0FC-FC3A-9C37818D056A}" v="188" dt="2019-12-10T03:39:42.4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iowa-my.sharepoint.com/personal/zmcdaniel_uiowa_edu/Documents/Project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iowa-my.sharepoint.com/personal/zmcdaniel_uiowa_edu/Documents/Project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pPr>
            <a:r>
              <a:rPr lang="en-US" sz="1600">
                <a:latin typeface="Source Sans Pro" panose="020B0503030403020204" pitchFamily="34" charset="0"/>
                <a:ea typeface="Source Sans Pro" panose="020B0503030403020204" pitchFamily="34" charset="0"/>
              </a:rPr>
              <a:t>Frequency of crashes by month for 2017 in IC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04408701032282"/>
          <c:y val="9.2172701949860741E-2"/>
          <c:w val="0.80653051863510361"/>
          <c:h val="0.752595354550040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'Table_Crashes by Month'!$B$17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'Table_Crashes by Month'!$A$18:$A$29</c:f>
              <c:strCache>
                <c:ptCount val="12"/>
                <c:pt idx="0">
                  <c:v>1-Jan</c:v>
                </c:pt>
                <c:pt idx="1">
                  <c:v>1-Feb</c:v>
                </c:pt>
                <c:pt idx="2">
                  <c:v>1-Mar</c:v>
                </c:pt>
                <c:pt idx="3">
                  <c:v>1-Apr</c:v>
                </c:pt>
                <c:pt idx="4">
                  <c:v>1-May</c:v>
                </c:pt>
                <c:pt idx="5">
                  <c:v>1-Jun</c:v>
                </c:pt>
                <c:pt idx="6">
                  <c:v>1-Jul</c:v>
                </c:pt>
                <c:pt idx="7">
                  <c:v>1-Aug</c:v>
                </c:pt>
                <c:pt idx="8">
                  <c:v>1-Sep</c:v>
                </c:pt>
                <c:pt idx="9">
                  <c:v>1-Oct</c:v>
                </c:pt>
                <c:pt idx="10">
                  <c:v>1-Nov</c:v>
                </c:pt>
                <c:pt idx="11">
                  <c:v>1-Dec</c:v>
                </c:pt>
              </c:strCache>
            </c:strRef>
          </c:cat>
          <c:val>
            <c:numRef>
              <c:f>'Table_Crashes by Month'!$B$18:$B$29</c:f>
              <c:numCache>
                <c:formatCode>General</c:formatCode>
                <c:ptCount val="12"/>
                <c:pt idx="0">
                  <c:v>97</c:v>
                </c:pt>
                <c:pt idx="1">
                  <c:v>126</c:v>
                </c:pt>
                <c:pt idx="2">
                  <c:v>104</c:v>
                </c:pt>
                <c:pt idx="3">
                  <c:v>95</c:v>
                </c:pt>
                <c:pt idx="4">
                  <c:v>140</c:v>
                </c:pt>
                <c:pt idx="5">
                  <c:v>124</c:v>
                </c:pt>
                <c:pt idx="6">
                  <c:v>110</c:v>
                </c:pt>
                <c:pt idx="7">
                  <c:v>124</c:v>
                </c:pt>
                <c:pt idx="8">
                  <c:v>138</c:v>
                </c:pt>
                <c:pt idx="9">
                  <c:v>149</c:v>
                </c:pt>
                <c:pt idx="10">
                  <c:v>128</c:v>
                </c:pt>
                <c:pt idx="11">
                  <c:v>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29-44BA-A64A-FC309DF2B5D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34558704"/>
        <c:axId val="334559688"/>
      </c:barChart>
      <c:catAx>
        <c:axId val="334558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+mn-cs"/>
                  </a:defRPr>
                </a:pPr>
                <a:r>
                  <a:rPr lang="en-US" sz="160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559688"/>
        <c:crosses val="autoZero"/>
        <c:auto val="1"/>
        <c:lblAlgn val="ctr"/>
        <c:lblOffset val="100"/>
        <c:noMultiLvlLbl val="0"/>
      </c:catAx>
      <c:valAx>
        <c:axId val="334559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+mn-cs"/>
                  </a:defRPr>
                </a:pPr>
                <a:r>
                  <a:rPr lang="en-US" sz="160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Frequency</a:t>
                </a:r>
                <a:r>
                  <a:rPr lang="en-US" sz="1600" baseline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of crashes</a:t>
                </a:r>
                <a:endParaRPr lang="en-US" sz="160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558704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/>
              <a:t>Frequency</a:t>
            </a:r>
            <a:r>
              <a:rPr lang="en-US" sz="2000" b="1" baseline="0"/>
              <a:t> of Injuries Sustained in Accidents by Month</a:t>
            </a:r>
            <a:endParaRPr lang="en-US" sz="2000" b="1"/>
          </a:p>
        </c:rich>
      </c:tx>
      <c:layout>
        <c:manualLayout>
          <c:xMode val="edge"/>
          <c:yMode val="edge"/>
          <c:x val="0.22771878936821416"/>
          <c:y val="3.78409859273972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'Table for month vs injury'!$A$22:$A$33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'Table for month vs injury'!$B$22:$B$33</c:f>
              <c:numCache>
                <c:formatCode>General</c:formatCode>
                <c:ptCount val="12"/>
                <c:pt idx="0">
                  <c:v>21</c:v>
                </c:pt>
                <c:pt idx="1">
                  <c:v>34</c:v>
                </c:pt>
                <c:pt idx="2">
                  <c:v>41</c:v>
                </c:pt>
                <c:pt idx="3">
                  <c:v>31</c:v>
                </c:pt>
                <c:pt idx="4">
                  <c:v>49</c:v>
                </c:pt>
                <c:pt idx="5">
                  <c:v>58</c:v>
                </c:pt>
                <c:pt idx="6">
                  <c:v>55</c:v>
                </c:pt>
                <c:pt idx="7">
                  <c:v>42</c:v>
                </c:pt>
                <c:pt idx="8">
                  <c:v>34</c:v>
                </c:pt>
                <c:pt idx="9">
                  <c:v>39</c:v>
                </c:pt>
                <c:pt idx="10">
                  <c:v>25</c:v>
                </c:pt>
                <c:pt idx="11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D5-42F9-8F00-A58F602C7D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92306432"/>
        <c:axId val="392300528"/>
      </c:barChart>
      <c:catAx>
        <c:axId val="3923064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300528"/>
        <c:crosses val="autoZero"/>
        <c:auto val="1"/>
        <c:lblAlgn val="ctr"/>
        <c:lblOffset val="100"/>
        <c:noMultiLvlLbl val="0"/>
      </c:catAx>
      <c:valAx>
        <c:axId val="39230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Number of Injury 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306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7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2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6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4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86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9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6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9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6CE7D5-CF57-46EF-B807-FDD0502418D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7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4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4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F652E9C-631C-4EA3-A245-0633DA762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A11F79-B78D-4A0E-8847-525316B22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FA2B172-240D-47C1-9A0D-B370040D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Conditions of Car Accidents In Iowa City</a:t>
            </a:r>
          </a:p>
        </p:txBody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DE417114-2692-40D7-98C4-817E75BA1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4D0B784-4306-4620-A278-1F5FFDE5A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344334-CC5A-4E5A-929E-D7BC8EA8F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184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90F0-232B-4782-A963-73DAA4D35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524" y="261582"/>
            <a:ext cx="10821818" cy="1450757"/>
          </a:xfrm>
        </p:spPr>
        <p:txBody>
          <a:bodyPr>
            <a:normAutofit/>
          </a:bodyPr>
          <a:lstStyle/>
          <a:p>
            <a:r>
              <a:rPr lang="en-US" sz="3600">
                <a:latin typeface="Source Sans Pro"/>
                <a:ea typeface="Source Sans Pro"/>
              </a:rPr>
              <a:t>Alternative Data and Methods Considered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EAA38-70ED-4C95-8485-B50203387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>
                <a:latin typeface="Source Sans Pro" panose="020B0503030403020204" pitchFamily="34" charset="0"/>
                <a:ea typeface="Source Sans Pro" panose="020B0503030403020204" pitchFamily="34" charset="0"/>
              </a:rPr>
              <a:t>Alternative Data</a:t>
            </a:r>
          </a:p>
          <a:p>
            <a:pPr lvl="1"/>
            <a:r>
              <a:rPr lang="en-US" sz="260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>
                <a:latin typeface="Source Sans Pro" panose="020B0503030403020204" pitchFamily="34" charset="0"/>
                <a:ea typeface="Source Sans Pro" panose="020B0503030403020204" pitchFamily="34" charset="0"/>
              </a:rPr>
              <a:t>Accident data for the entire state of Iowa</a:t>
            </a:r>
          </a:p>
          <a:p>
            <a:pPr lvl="1"/>
            <a:r>
              <a:rPr lang="en-US" sz="2000">
                <a:latin typeface="Source Sans Pro" panose="020B0503030403020204" pitchFamily="34" charset="0"/>
                <a:ea typeface="Source Sans Pro" panose="020B0503030403020204" pitchFamily="34" charset="0"/>
              </a:rPr>
              <a:t> Data covering multiple years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1">
                <a:latin typeface="Source Sans Pro" panose="020B0503030403020204" pitchFamily="34" charset="0"/>
                <a:ea typeface="Source Sans Pro" panose="020B0503030403020204" pitchFamily="34" charset="0"/>
              </a:rPr>
              <a:t>Alternative Methods</a:t>
            </a:r>
          </a:p>
          <a:p>
            <a:pPr lvl="1"/>
            <a:r>
              <a:rPr lang="en-US" sz="2000">
                <a:latin typeface="Source Sans Pro" panose="020B0503030403020204" pitchFamily="34" charset="0"/>
                <a:ea typeface="Source Sans Pro" panose="020B0503030403020204" pitchFamily="34" charset="0"/>
              </a:rPr>
              <a:t> Linear Regression</a:t>
            </a:r>
          </a:p>
          <a:p>
            <a:pPr lvl="1"/>
            <a:r>
              <a:rPr lang="en-US" sz="2000">
                <a:latin typeface="Source Sans Pro" panose="020B0503030403020204" pitchFamily="34" charset="0"/>
                <a:ea typeface="Source Sans Pro" panose="020B0503030403020204" pitchFamily="34" charset="0"/>
              </a:rPr>
              <a:t>Low correlation coefficient values</a:t>
            </a:r>
          </a:p>
          <a:p>
            <a:pPr lvl="2"/>
            <a:r>
              <a:rPr lang="en-US" sz="1600">
                <a:latin typeface="Source Sans Pro" panose="020B0503030403020204" pitchFamily="34" charset="0"/>
                <a:ea typeface="Source Sans Pro" panose="020B0503030403020204" pitchFamily="34" charset="0"/>
              </a:rPr>
              <a:t>Chi square test of independence already represents if there are statistical connections between variables.</a:t>
            </a:r>
          </a:p>
          <a:p>
            <a:pPr lvl="1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81353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42D84-2C46-465D-8E0A-36A377F3D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>
                <a:latin typeface="Source Sans Pro"/>
                <a:ea typeface="Source Sans Pro"/>
              </a:rPr>
              <a:t>Frequency of Crashes per Month </a:t>
            </a:r>
            <a:endParaRPr lang="en-US" sz="320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AEA96154-1936-4CC4-BA5F-9A1010DBCC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438284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2864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07B2-043A-42D9-8697-A24D050B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968" y="320470"/>
            <a:ext cx="9911407" cy="1450757"/>
          </a:xfrm>
        </p:spPr>
        <p:txBody>
          <a:bodyPr>
            <a:normAutofit/>
          </a:bodyPr>
          <a:lstStyle/>
          <a:p>
            <a:r>
              <a:rPr lang="en-US" sz="3600">
                <a:latin typeface="Source Sans Pro"/>
                <a:ea typeface="Source Sans Pro"/>
              </a:rPr>
              <a:t> Is the quantity of people injured dependent on the month of the accident? </a:t>
            </a:r>
            <a:endParaRPr lang="en-US" sz="360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624DA-2C3F-45BD-8D66-20C032CD5DBE}"/>
              </a:ext>
            </a:extLst>
          </p:cNvPr>
          <p:cNvSpPr txBox="1"/>
          <p:nvPr/>
        </p:nvSpPr>
        <p:spPr>
          <a:xfrm>
            <a:off x="1016000" y="2997200"/>
            <a:ext cx="345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Test Statistic: 65.8051</a:t>
            </a:r>
          </a:p>
          <a:p>
            <a:r>
              <a:rPr lang="en-US"/>
              <a:t>Critical Value: 0.0182</a:t>
            </a:r>
          </a:p>
          <a:p>
            <a:endParaRPr lang="en-US"/>
          </a:p>
          <a:p>
            <a:r>
              <a:rPr lang="en-US"/>
              <a:t>The months of June, July and December stand out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08CE52E-5B4A-4CC3-91CD-1A3A45861E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303936"/>
              </p:ext>
            </p:extLst>
          </p:nvPr>
        </p:nvGraphicFramePr>
        <p:xfrm>
          <a:off x="4470400" y="1977656"/>
          <a:ext cx="6063827" cy="30854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3590">
                  <a:extLst>
                    <a:ext uri="{9D8B030D-6E8A-4147-A177-3AD203B41FA5}">
                      <a16:colId xmlns:a16="http://schemas.microsoft.com/office/drawing/2014/main" val="4204768897"/>
                    </a:ext>
                  </a:extLst>
                </a:gridCol>
                <a:gridCol w="1040865">
                  <a:extLst>
                    <a:ext uri="{9D8B030D-6E8A-4147-A177-3AD203B41FA5}">
                      <a16:colId xmlns:a16="http://schemas.microsoft.com/office/drawing/2014/main" val="450027324"/>
                    </a:ext>
                  </a:extLst>
                </a:gridCol>
                <a:gridCol w="686025">
                  <a:extLst>
                    <a:ext uri="{9D8B030D-6E8A-4147-A177-3AD203B41FA5}">
                      <a16:colId xmlns:a16="http://schemas.microsoft.com/office/drawing/2014/main" val="1363922321"/>
                    </a:ext>
                  </a:extLst>
                </a:gridCol>
                <a:gridCol w="851617">
                  <a:extLst>
                    <a:ext uri="{9D8B030D-6E8A-4147-A177-3AD203B41FA5}">
                      <a16:colId xmlns:a16="http://schemas.microsoft.com/office/drawing/2014/main" val="399236201"/>
                    </a:ext>
                  </a:extLst>
                </a:gridCol>
                <a:gridCol w="1040865">
                  <a:extLst>
                    <a:ext uri="{9D8B030D-6E8A-4147-A177-3AD203B41FA5}">
                      <a16:colId xmlns:a16="http://schemas.microsoft.com/office/drawing/2014/main" val="1134110510"/>
                    </a:ext>
                  </a:extLst>
                </a:gridCol>
                <a:gridCol w="1040865">
                  <a:extLst>
                    <a:ext uri="{9D8B030D-6E8A-4147-A177-3AD203B41FA5}">
                      <a16:colId xmlns:a16="http://schemas.microsoft.com/office/drawing/2014/main" val="1384477441"/>
                    </a:ext>
                  </a:extLst>
                </a:gridCol>
              </a:tblGrid>
              <a:tr h="21106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Number of Injuries Per Accident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587360"/>
                  </a:ext>
                </a:extLst>
              </a:tr>
              <a:tr h="211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84864768"/>
                  </a:ext>
                </a:extLst>
              </a:tr>
              <a:tr h="211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5062039"/>
                  </a:ext>
                </a:extLst>
              </a:tr>
              <a:tr h="211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1.548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80680693"/>
                  </a:ext>
                </a:extLst>
              </a:tr>
              <a:tr h="211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3.554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2.869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42069112"/>
                  </a:ext>
                </a:extLst>
              </a:tr>
              <a:tr h="211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02143263"/>
                  </a:ext>
                </a:extLst>
              </a:tr>
              <a:tr h="211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61811156"/>
                  </a:ext>
                </a:extLst>
              </a:tr>
              <a:tr h="211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2.131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4.145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2.159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48191611"/>
                  </a:ext>
                </a:extLst>
              </a:tr>
              <a:tr h="211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2.232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2.870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9.456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46510610"/>
                  </a:ext>
                </a:extLst>
              </a:tr>
              <a:tr h="211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94344630"/>
                  </a:ext>
                </a:extLst>
              </a:tr>
              <a:tr h="211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30141008"/>
                  </a:ext>
                </a:extLst>
              </a:tr>
              <a:tr h="211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Oct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87987335"/>
                  </a:ext>
                </a:extLst>
              </a:tr>
              <a:tr h="211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12491011"/>
                  </a:ext>
                </a:extLst>
              </a:tr>
              <a:tr h="211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2.286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5.590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8263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369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D0A2C-28D5-4AA0-9551-90DF065B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84567"/>
            <a:ext cx="10058400" cy="763955"/>
          </a:xfrm>
        </p:spPr>
        <p:txBody>
          <a:bodyPr>
            <a:noAutofit/>
          </a:bodyPr>
          <a:lstStyle/>
          <a:p>
            <a:r>
              <a:rPr lang="en-US" sz="3600">
                <a:latin typeface="Source Sans Pro"/>
                <a:ea typeface="Source Sans Pro"/>
              </a:rPr>
              <a:t>Crashes Resulting in Injuries Are Most Common in the Months of May Through July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389E3E46-F554-47D0-9183-50987654DE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539825"/>
              </p:ext>
            </p:extLst>
          </p:nvPr>
        </p:nvGraphicFramePr>
        <p:xfrm>
          <a:off x="694267" y="2098515"/>
          <a:ext cx="11159066" cy="378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5129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BD94-2AE7-4486-8736-1A4BF767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>
                <a:latin typeface="Source Sans Pro"/>
                <a:ea typeface="Source Sans Pro"/>
                <a:cs typeface="Calibri Light"/>
              </a:rPr>
              <a:t>From 12:00 PM to 5:00 PM Crashes Are Most Common</a:t>
            </a:r>
          </a:p>
        </p:txBody>
      </p:sp>
      <p:pic>
        <p:nvPicPr>
          <p:cNvPr id="7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67C41D4-585D-4C7E-9F3E-257E4482A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106" y="1845734"/>
            <a:ext cx="8692747" cy="4332922"/>
          </a:xfrm>
        </p:spPr>
      </p:pic>
    </p:spTree>
    <p:extLst>
      <p:ext uri="{BB962C8B-B14F-4D97-AF65-F5344CB8AC3E}">
        <p14:creationId xmlns:p14="http://schemas.microsoft.com/office/powerpoint/2010/main" val="636124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8DB13DC5-48DE-43C5-AF2D-57AB31D223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5009852"/>
              </p:ext>
            </p:extLst>
          </p:nvPr>
        </p:nvGraphicFramePr>
        <p:xfrm>
          <a:off x="285749" y="488156"/>
          <a:ext cx="8442729" cy="5564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6610">
                  <a:extLst>
                    <a:ext uri="{9D8B030D-6E8A-4147-A177-3AD203B41FA5}">
                      <a16:colId xmlns:a16="http://schemas.microsoft.com/office/drawing/2014/main" val="3763748529"/>
                    </a:ext>
                  </a:extLst>
                </a:gridCol>
                <a:gridCol w="1334084">
                  <a:extLst>
                    <a:ext uri="{9D8B030D-6E8A-4147-A177-3AD203B41FA5}">
                      <a16:colId xmlns:a16="http://schemas.microsoft.com/office/drawing/2014/main" val="3199757978"/>
                    </a:ext>
                  </a:extLst>
                </a:gridCol>
                <a:gridCol w="1347951">
                  <a:extLst>
                    <a:ext uri="{9D8B030D-6E8A-4147-A177-3AD203B41FA5}">
                      <a16:colId xmlns:a16="http://schemas.microsoft.com/office/drawing/2014/main" val="309082391"/>
                    </a:ext>
                  </a:extLst>
                </a:gridCol>
                <a:gridCol w="1334084">
                  <a:extLst>
                    <a:ext uri="{9D8B030D-6E8A-4147-A177-3AD203B41FA5}">
                      <a16:colId xmlns:a16="http://schemas.microsoft.com/office/drawing/2014/main" val="2065663258"/>
                    </a:ext>
                  </a:extLst>
                </a:gridCol>
              </a:tblGrid>
              <a:tr h="206082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Time of Day that Alcohol Related Injuries Occur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Column1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Column2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Column3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13624446"/>
                  </a:ext>
                </a:extLst>
              </a:tr>
              <a:tr h="206082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12:00 AM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0.707819757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6.327908628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47325051"/>
                  </a:ext>
                </a:extLst>
              </a:tr>
              <a:tr h="206082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1 AM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5.955951416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53.24620565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6591498"/>
                  </a:ext>
                </a:extLst>
              </a:tr>
              <a:tr h="206082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2 AM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4.577007909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40.9184507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01490907"/>
                  </a:ext>
                </a:extLst>
              </a:tr>
              <a:tr h="206082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3 AM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0.099263365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0.887414487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67980967"/>
                  </a:ext>
                </a:extLst>
              </a:tr>
              <a:tr h="206082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4 AM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0.180664899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1.615144199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52672790"/>
                  </a:ext>
                </a:extLst>
              </a:tr>
              <a:tr h="206082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5 AM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0.022506403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0.201207243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76669291"/>
                  </a:ext>
                </a:extLst>
              </a:tr>
              <a:tr h="206082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6 AM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0.101278814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0.905432596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04058064"/>
                  </a:ext>
                </a:extLst>
              </a:tr>
              <a:tr h="206082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7 AM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0.005490503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0.049085099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21071310"/>
                  </a:ext>
                </a:extLst>
              </a:tr>
              <a:tr h="206082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8 AM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0.270076837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2.414486922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56457467"/>
                  </a:ext>
                </a:extLst>
              </a:tr>
              <a:tr h="206082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9 AM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0.131085169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1.171901408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6683580"/>
                  </a:ext>
                </a:extLst>
              </a:tr>
              <a:tr h="206082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10 AM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0.131085169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1.171901408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43150713"/>
                  </a:ext>
                </a:extLst>
              </a:tr>
              <a:tr h="206082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11 AM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0.258823635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2.3138833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26536980"/>
                  </a:ext>
                </a:extLst>
              </a:tr>
              <a:tr h="206082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12 PM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0.337596046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3.018108652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36797576"/>
                  </a:ext>
                </a:extLst>
              </a:tr>
              <a:tr h="206082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1 PM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0.254210835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2.272644869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49924852"/>
                  </a:ext>
                </a:extLst>
              </a:tr>
              <a:tr h="206082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2 PM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0.122427806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1.094504589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48920894"/>
                  </a:ext>
                </a:extLst>
              </a:tr>
              <a:tr h="206082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3 PM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0.472634465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4.225352113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34664085"/>
                  </a:ext>
                </a:extLst>
              </a:tr>
              <a:tr h="206082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4 PM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0.450128061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4.024144869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7920462"/>
                  </a:ext>
                </a:extLst>
              </a:tr>
              <a:tr h="206082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5 PM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0.191596877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1.71287608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12053743"/>
                  </a:ext>
                </a:extLst>
              </a:tr>
              <a:tr h="206082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6 PM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0.092690558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0.828653588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52322830"/>
                  </a:ext>
                </a:extLst>
              </a:tr>
              <a:tr h="206082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7 PM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0.558212101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4.990416181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61189619"/>
                  </a:ext>
                </a:extLst>
              </a:tr>
              <a:tr h="206082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8 PM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0.005294069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0.047328974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77424244"/>
                  </a:ext>
                </a:extLst>
              </a:tr>
              <a:tr h="206082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9 PM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0.255256726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2.281995129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39579132"/>
                  </a:ext>
                </a:extLst>
              </a:tr>
              <a:tr h="206082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10 PM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0.266691874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2.384225352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74239705"/>
                  </a:ext>
                </a:extLst>
              </a:tr>
              <a:tr h="206082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11 PM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0.054923726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0.491018109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81736120"/>
                  </a:ext>
                </a:extLst>
              </a:tr>
              <a:tr h="206082"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Test Statistic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154.0970072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5752141"/>
                  </a:ext>
                </a:extLst>
              </a:tr>
              <a:tr h="206082"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Critical Value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2.16965E-21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190408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4F0F485-FDE1-4DA1-BDD2-8E789EAC2544}"/>
              </a:ext>
            </a:extLst>
          </p:cNvPr>
          <p:cNvSpPr txBox="1"/>
          <p:nvPr/>
        </p:nvSpPr>
        <p:spPr>
          <a:xfrm>
            <a:off x="6569869" y="727233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EE39C9-3F48-489A-8B66-435637DC46CF}"/>
              </a:ext>
            </a:extLst>
          </p:cNvPr>
          <p:cNvSpPr txBox="1"/>
          <p:nvPr/>
        </p:nvSpPr>
        <p:spPr>
          <a:xfrm>
            <a:off x="8768773" y="1046837"/>
            <a:ext cx="3205911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cs typeface="Calibri"/>
              </a:rPr>
              <a:t>How Does Alcohol Consumption Relate to What Time Injuries are Sustained During a Car Crash?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9864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DCF6-108C-4BDC-8C89-50343968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Source Sans Pro" panose="020B0503030403020204" pitchFamily="34" charset="0"/>
                <a:ea typeface="Source Sans Pro" panose="020B0503030403020204" pitchFamily="34" charset="0"/>
                <a:cs typeface="Calibri Light"/>
              </a:rPr>
              <a:t>Are Injuries Dependent on the Day of the Week?</a:t>
            </a:r>
            <a:endParaRPr lang="en-US" sz="360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5054A2-CBF6-421B-9E47-55BB42BF93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462191"/>
              </p:ext>
            </p:extLst>
          </p:nvPr>
        </p:nvGraphicFramePr>
        <p:xfrm>
          <a:off x="1922435" y="1737360"/>
          <a:ext cx="840809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66380841"/>
                    </a:ext>
                  </a:extLst>
                </a:gridCol>
                <a:gridCol w="1187842">
                  <a:extLst>
                    <a:ext uri="{9D8B030D-6E8A-4147-A177-3AD203B41FA5}">
                      <a16:colId xmlns:a16="http://schemas.microsoft.com/office/drawing/2014/main" val="3660800381"/>
                    </a:ext>
                  </a:extLst>
                </a:gridCol>
                <a:gridCol w="1187842">
                  <a:extLst>
                    <a:ext uri="{9D8B030D-6E8A-4147-A177-3AD203B41FA5}">
                      <a16:colId xmlns:a16="http://schemas.microsoft.com/office/drawing/2014/main" val="2476462182"/>
                    </a:ext>
                  </a:extLst>
                </a:gridCol>
                <a:gridCol w="1187842">
                  <a:extLst>
                    <a:ext uri="{9D8B030D-6E8A-4147-A177-3AD203B41FA5}">
                      <a16:colId xmlns:a16="http://schemas.microsoft.com/office/drawing/2014/main" val="1004716372"/>
                    </a:ext>
                  </a:extLst>
                </a:gridCol>
                <a:gridCol w="1187842">
                  <a:extLst>
                    <a:ext uri="{9D8B030D-6E8A-4147-A177-3AD203B41FA5}">
                      <a16:colId xmlns:a16="http://schemas.microsoft.com/office/drawing/2014/main" val="4114750558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671304619"/>
                    </a:ext>
                  </a:extLst>
                </a:gridCol>
                <a:gridCol w="1187842">
                  <a:extLst>
                    <a:ext uri="{9D8B030D-6E8A-4147-A177-3AD203B41FA5}">
                      <a16:colId xmlns:a16="http://schemas.microsoft.com/office/drawing/2014/main" val="1559302127"/>
                    </a:ext>
                  </a:extLst>
                </a:gridCol>
              </a:tblGrid>
              <a:tr h="3331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711662"/>
                  </a:ext>
                </a:extLst>
              </a:tr>
              <a:tr h="3331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264536"/>
                  </a:ext>
                </a:extLst>
              </a:tr>
              <a:tr h="333174"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0.239649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1.630656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0.210902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0.147109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0.319606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5546987"/>
                  </a:ext>
                </a:extLst>
              </a:tr>
              <a:tr h="333174">
                <a:tc>
                  <a:txBody>
                    <a:bodyPr/>
                    <a:lstStyle/>
                    <a:p>
                      <a:r>
                        <a:rPr lang="en-US" dirty="0"/>
                        <a:t>Saturday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0.180729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0.185655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0.489196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0.003775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0.39876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348860"/>
                  </a:ext>
                </a:extLst>
              </a:tr>
              <a:tr h="333174">
                <a:tc>
                  <a:txBody>
                    <a:bodyPr/>
                    <a:lstStyle/>
                    <a:p>
                      <a:r>
                        <a:rPr lang="en-US" dirty="0"/>
                        <a:t>Sunday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0.102268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0.398962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0.149773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0.683196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0.256198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940271"/>
                  </a:ext>
                </a:extLst>
              </a:tr>
              <a:tr h="333174"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1.047825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0.00447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2.842568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0.712383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392258"/>
                  </a:ext>
                </a:extLst>
              </a:tr>
              <a:tr h="333174">
                <a:tc>
                  <a:txBody>
                    <a:bodyPr/>
                    <a:lstStyle/>
                    <a:p>
                      <a:r>
                        <a:rPr lang="en-US" dirty="0"/>
                        <a:t>Tuesday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0.776425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4.427195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1.068871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0.400826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7252867"/>
                  </a:ext>
                </a:extLst>
              </a:tr>
              <a:tr h="333174"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0.383066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0.698183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0.460951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0.541214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0.448347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058526"/>
                  </a:ext>
                </a:extLst>
              </a:tr>
              <a:tr h="333174"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0.162263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0.178922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0.288225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1.289256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0.551847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6142706"/>
                  </a:ext>
                </a:extLst>
              </a:tr>
              <a:tr h="58305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Test Statistic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21.91347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152459"/>
                  </a:ext>
                </a:extLst>
              </a:tr>
              <a:tr h="58305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Critical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0.584431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12911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5B6CFC7D-13AA-44F7-98A5-0900D248E88C}"/>
              </a:ext>
            </a:extLst>
          </p:cNvPr>
          <p:cNvSpPr/>
          <p:nvPr/>
        </p:nvSpPr>
        <p:spPr>
          <a:xfrm>
            <a:off x="1930400" y="1737360"/>
            <a:ext cx="8400125" cy="35005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47757A-1AB6-4418-90C7-58995CDBBFD6}"/>
              </a:ext>
            </a:extLst>
          </p:cNvPr>
          <p:cNvSpPr txBox="1"/>
          <p:nvPr/>
        </p:nvSpPr>
        <p:spPr>
          <a:xfrm>
            <a:off x="4436225" y="1746596"/>
            <a:ext cx="338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Number of Injuries Per Accident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09AB6F-4735-49E3-9B3D-8EA080B15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240" y="1701986"/>
            <a:ext cx="12193" cy="9205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AB78AB-3DCF-401D-A639-14FB0D9B3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03" y="1656769"/>
            <a:ext cx="12193" cy="9205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8D6E9A1-05D6-4B2F-8C1B-C2C1F1B2D780}"/>
              </a:ext>
            </a:extLst>
          </p:cNvPr>
          <p:cNvSpPr txBox="1"/>
          <p:nvPr/>
        </p:nvSpPr>
        <p:spPr>
          <a:xfrm>
            <a:off x="2022803" y="1746596"/>
            <a:ext cx="106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Weekday</a:t>
            </a:r>
          </a:p>
        </p:txBody>
      </p:sp>
    </p:spTree>
    <p:extLst>
      <p:ext uri="{BB962C8B-B14F-4D97-AF65-F5344CB8AC3E}">
        <p14:creationId xmlns:p14="http://schemas.microsoft.com/office/powerpoint/2010/main" val="255707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EC1B-A5F4-4ECF-86EC-A7516949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>
                <a:latin typeface="Source Sans Pro"/>
                <a:ea typeface="Source Sans Pro"/>
                <a:cs typeface="Calibri Light"/>
              </a:rPr>
              <a:t>Are Injuries Dependent on Road Conditions?</a:t>
            </a:r>
            <a:endParaRPr lang="en-US" sz="3600">
              <a:latin typeface="Source Sans Pro"/>
              <a:ea typeface="Source Sans Pro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89AB21E-AF00-4941-971B-D98A63CC3A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315208"/>
              </p:ext>
            </p:extLst>
          </p:nvPr>
        </p:nvGraphicFramePr>
        <p:xfrm>
          <a:off x="1961191" y="2213647"/>
          <a:ext cx="8330577" cy="3498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1246835426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482153724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860679736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27344365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485747354"/>
                    </a:ext>
                  </a:extLst>
                </a:gridCol>
                <a:gridCol w="1198257">
                  <a:extLst>
                    <a:ext uri="{9D8B030D-6E8A-4147-A177-3AD203B41FA5}">
                      <a16:colId xmlns:a16="http://schemas.microsoft.com/office/drawing/2014/main" val="870729727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37812756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362" marR="56362" marT="28181" marB="28181" anchor="ctr"/>
                </a:tc>
                <a:extLst>
                  <a:ext uri="{0D108BD9-81ED-4DB2-BD59-A6C34878D82A}">
                    <a16:rowId xmlns:a16="http://schemas.microsoft.com/office/drawing/2014/main" val="2732516500"/>
                  </a:ext>
                </a:extLst>
              </a:tr>
              <a:tr h="24799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362" marR="56362" marT="28181" marB="28181" anchor="ctr"/>
                </a:tc>
                <a:extLst>
                  <a:ext uri="{0D108BD9-81ED-4DB2-BD59-A6C34878D82A}">
                    <a16:rowId xmlns:a16="http://schemas.microsoft.com/office/drawing/2014/main" val="2619127062"/>
                  </a:ext>
                </a:extLst>
              </a:tr>
              <a:tr h="247994">
                <a:tc>
                  <a:txBody>
                    <a:bodyPr/>
                    <a:lstStyle/>
                    <a:p>
                      <a:r>
                        <a:rPr lang="en-US" sz="1100" dirty="0"/>
                        <a:t>Dry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0.126223826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0.214526272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0.391503823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0.339988672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0.132752761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362" marR="56362" marT="28181" marB="28181" anchor="ctr"/>
                </a:tc>
                <a:extLst>
                  <a:ext uri="{0D108BD9-81ED-4DB2-BD59-A6C34878D82A}">
                    <a16:rowId xmlns:a16="http://schemas.microsoft.com/office/drawing/2014/main" val="3587916508"/>
                  </a:ext>
                </a:extLst>
              </a:tr>
              <a:tr h="247994">
                <a:tc>
                  <a:txBody>
                    <a:bodyPr/>
                    <a:lstStyle/>
                    <a:p>
                      <a:r>
                        <a:rPr lang="en-US" sz="1100" dirty="0"/>
                        <a:t>Ice/frost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0.081432128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0.013312601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0.661157025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0.08815427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0.033057851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362" marR="56362" marT="28181" marB="28181" anchor="ctr"/>
                </a:tc>
                <a:extLst>
                  <a:ext uri="{0D108BD9-81ED-4DB2-BD59-A6C34878D82A}">
                    <a16:rowId xmlns:a16="http://schemas.microsoft.com/office/drawing/2014/main" val="3453682013"/>
                  </a:ext>
                </a:extLst>
              </a:tr>
              <a:tr h="247994">
                <a:tc>
                  <a:txBody>
                    <a:bodyPr/>
                    <a:lstStyle/>
                    <a:p>
                      <a:r>
                        <a:rPr lang="en-US" sz="1100" dirty="0"/>
                        <a:t>Mud, dirt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0.082798797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0.200413223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0.041322314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0.005509642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0.002066116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362" marR="56362" marT="28181" marB="28181" anchor="ctr"/>
                </a:tc>
                <a:extLst>
                  <a:ext uri="{0D108BD9-81ED-4DB2-BD59-A6C34878D82A}">
                    <a16:rowId xmlns:a16="http://schemas.microsoft.com/office/drawing/2014/main" val="768173545"/>
                  </a:ext>
                </a:extLst>
              </a:tr>
              <a:tr h="247994">
                <a:tc>
                  <a:txBody>
                    <a:bodyPr/>
                    <a:lstStyle/>
                    <a:p>
                      <a:r>
                        <a:rPr lang="en-US" sz="1100" dirty="0"/>
                        <a:t>Not Reported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0.993585564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2.404958678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0.495867769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0.066115702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0.024793388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362" marR="56362" marT="28181" marB="28181" anchor="ctr"/>
                </a:tc>
                <a:extLst>
                  <a:ext uri="{0D108BD9-81ED-4DB2-BD59-A6C34878D82A}">
                    <a16:rowId xmlns:a16="http://schemas.microsoft.com/office/drawing/2014/main" val="1835895881"/>
                  </a:ext>
                </a:extLst>
              </a:tr>
              <a:tr h="247994">
                <a:tc>
                  <a:txBody>
                    <a:bodyPr/>
                    <a:lstStyle/>
                    <a:p>
                      <a:r>
                        <a:rPr lang="en-US" sz="1100" dirty="0"/>
                        <a:t>Oil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0.750688705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3.190103945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0.041322314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0.005509642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0.002066116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362" marR="56362" marT="28181" marB="28181" anchor="ctr"/>
                </a:tc>
                <a:extLst>
                  <a:ext uri="{0D108BD9-81ED-4DB2-BD59-A6C34878D82A}">
                    <a16:rowId xmlns:a16="http://schemas.microsoft.com/office/drawing/2014/main" val="3622023966"/>
                  </a:ext>
                </a:extLst>
              </a:tr>
              <a:tr h="247994">
                <a:tc>
                  <a:txBody>
                    <a:bodyPr/>
                    <a:lstStyle/>
                    <a:p>
                      <a:r>
                        <a:rPr lang="en-US" sz="1100" dirty="0"/>
                        <a:t>Sand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0.750688705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3.190103945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0.041322314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0.005509642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0.002066116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362" marR="56362" marT="28181" marB="28181" anchor="ctr"/>
                </a:tc>
                <a:extLst>
                  <a:ext uri="{0D108BD9-81ED-4DB2-BD59-A6C34878D82A}">
                    <a16:rowId xmlns:a16="http://schemas.microsoft.com/office/drawing/2014/main" val="2071655731"/>
                  </a:ext>
                </a:extLst>
              </a:tr>
              <a:tr h="247994">
                <a:tc>
                  <a:txBody>
                    <a:bodyPr/>
                    <a:lstStyle/>
                    <a:p>
                      <a:r>
                        <a:rPr lang="en-US" sz="1100" dirty="0"/>
                        <a:t>Slush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0.167432456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0.400826446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10.18264463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0.011019284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0.004132231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362" marR="56362" marT="28181" marB="28181" anchor="ctr"/>
                </a:tc>
                <a:extLst>
                  <a:ext uri="{0D108BD9-81ED-4DB2-BD59-A6C34878D82A}">
                    <a16:rowId xmlns:a16="http://schemas.microsoft.com/office/drawing/2014/main" val="2187775549"/>
                  </a:ext>
                </a:extLst>
              </a:tr>
              <a:tr h="247994">
                <a:tc>
                  <a:txBody>
                    <a:bodyPr/>
                    <a:lstStyle/>
                    <a:p>
                      <a:r>
                        <a:rPr lang="en-US" sz="1100" dirty="0"/>
                        <a:t>Snow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1.029268369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3.402654983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0.005149396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0.143250689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0.053719008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362" marR="56362" marT="28181" marB="28181" anchor="ctr"/>
                </a:tc>
                <a:extLst>
                  <a:ext uri="{0D108BD9-81ED-4DB2-BD59-A6C34878D82A}">
                    <a16:rowId xmlns:a16="http://schemas.microsoft.com/office/drawing/2014/main" val="2424511355"/>
                  </a:ext>
                </a:extLst>
              </a:tr>
              <a:tr h="247994">
                <a:tc>
                  <a:txBody>
                    <a:bodyPr/>
                    <a:lstStyle/>
                    <a:p>
                      <a:r>
                        <a:rPr lang="en-US" sz="1100" dirty="0"/>
                        <a:t>Unknown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0.002887356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0.195485218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1.033057851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0.137741047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0.051652893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362" marR="56362" marT="28181" marB="28181" anchor="ctr"/>
                </a:tc>
                <a:extLst>
                  <a:ext uri="{0D108BD9-81ED-4DB2-BD59-A6C34878D82A}">
                    <a16:rowId xmlns:a16="http://schemas.microsoft.com/office/drawing/2014/main" val="1940588662"/>
                  </a:ext>
                </a:extLst>
              </a:tr>
              <a:tr h="247994">
                <a:tc>
                  <a:txBody>
                    <a:bodyPr/>
                    <a:lstStyle/>
                    <a:p>
                      <a:r>
                        <a:rPr lang="en-US" sz="1100" dirty="0"/>
                        <a:t>Wet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0.091317425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0.135675229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1.06010125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3.604697619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0.394628099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362" marR="56362" marT="28181" marB="28181" anchor="ctr"/>
                </a:tc>
                <a:extLst>
                  <a:ext uri="{0D108BD9-81ED-4DB2-BD59-A6C34878D82A}">
                    <a16:rowId xmlns:a16="http://schemas.microsoft.com/office/drawing/2014/main" val="1906524824"/>
                  </a:ext>
                </a:extLst>
              </a:tr>
              <a:tr h="24799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Test Statistic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36.48626334</a:t>
                      </a:r>
                    </a:p>
                  </a:txBody>
                  <a:tcPr marL="56362" marR="56362" marT="28181" marB="28181" anchor="ctr"/>
                </a:tc>
                <a:extLst>
                  <a:ext uri="{0D108BD9-81ED-4DB2-BD59-A6C34878D82A}">
                    <a16:rowId xmlns:a16="http://schemas.microsoft.com/office/drawing/2014/main" val="1000056388"/>
                  </a:ext>
                </a:extLst>
              </a:tr>
              <a:tr h="24799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Critical Value</a:t>
                      </a:r>
                    </a:p>
                  </a:txBody>
                  <a:tcPr marL="56362" marR="56362" marT="28181" marB="28181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0.803866332</a:t>
                      </a:r>
                    </a:p>
                  </a:txBody>
                  <a:tcPr marL="56362" marR="56362" marT="28181" marB="28181" anchor="ctr"/>
                </a:tc>
                <a:extLst>
                  <a:ext uri="{0D108BD9-81ED-4DB2-BD59-A6C34878D82A}">
                    <a16:rowId xmlns:a16="http://schemas.microsoft.com/office/drawing/2014/main" val="357321001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278F453-EF3D-4C7C-9AD7-F5E34D5E86D9}"/>
              </a:ext>
            </a:extLst>
          </p:cNvPr>
          <p:cNvSpPr/>
          <p:nvPr/>
        </p:nvSpPr>
        <p:spPr>
          <a:xfrm>
            <a:off x="1976430" y="2213647"/>
            <a:ext cx="8300097" cy="26169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0B1242-4875-4E32-A2EF-4A3CF89559A5}"/>
              </a:ext>
            </a:extLst>
          </p:cNvPr>
          <p:cNvSpPr txBox="1"/>
          <p:nvPr/>
        </p:nvSpPr>
        <p:spPr>
          <a:xfrm>
            <a:off x="4256114" y="2190607"/>
            <a:ext cx="3740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Number of Injuries Per Accident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444F74-ACFC-48EC-B1DE-4788D45DAD52}"/>
              </a:ext>
            </a:extLst>
          </p:cNvPr>
          <p:cNvCxnSpPr/>
          <p:nvPr/>
        </p:nvCxnSpPr>
        <p:spPr>
          <a:xfrm flipV="1">
            <a:off x="3149600" y="2190607"/>
            <a:ext cx="0" cy="34759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AEC3EC-92E2-406F-B25B-7681A7CEF72A}"/>
              </a:ext>
            </a:extLst>
          </p:cNvPr>
          <p:cNvCxnSpPr/>
          <p:nvPr/>
        </p:nvCxnSpPr>
        <p:spPr>
          <a:xfrm flipV="1">
            <a:off x="9107055" y="2190607"/>
            <a:ext cx="0" cy="914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1864852-E694-452E-816E-5A0A1D6E86F1}"/>
              </a:ext>
            </a:extLst>
          </p:cNvPr>
          <p:cNvSpPr txBox="1"/>
          <p:nvPr/>
        </p:nvSpPr>
        <p:spPr>
          <a:xfrm>
            <a:off x="1900232" y="2196763"/>
            <a:ext cx="133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Road Condition</a:t>
            </a:r>
          </a:p>
        </p:txBody>
      </p:sp>
    </p:spTree>
    <p:extLst>
      <p:ext uri="{BB962C8B-B14F-4D97-AF65-F5344CB8AC3E}">
        <p14:creationId xmlns:p14="http://schemas.microsoft.com/office/powerpoint/2010/main" val="3610797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29B9-139F-4974-B135-4FD105B4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Source Sans Pro" panose="020B0503030403020204" pitchFamily="34" charset="0"/>
                <a:ea typeface="Source Sans Pro" panose="020B0503030403020204" pitchFamily="34" charset="0"/>
              </a:rPr>
              <a:t>Methodology Weakness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FA130-D3EB-4352-8AFA-47636B384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</a:rPr>
              <a:t> Lack of frequency of driving fatalities makes it hard to model what conditions most likely result in death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</a:rPr>
              <a:t> Possible unreported accidents that not apart of the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</a:rPr>
              <a:t>Human error is a large factor that can not be measured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</a:rPr>
              <a:t>We can not accurately forecast future injuries caused by accidents given our methods</a:t>
            </a:r>
          </a:p>
        </p:txBody>
      </p:sp>
    </p:spTree>
    <p:extLst>
      <p:ext uri="{BB962C8B-B14F-4D97-AF65-F5344CB8AC3E}">
        <p14:creationId xmlns:p14="http://schemas.microsoft.com/office/powerpoint/2010/main" val="260918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F1C3-65A2-4A94-893A-45C34F64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Source Sans Pro" panose="020B0503030403020204" pitchFamily="34" charset="0"/>
                <a:ea typeface="Source Sans Pro" panose="020B0503030403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C3204-022C-4E03-B8C9-78FE12D48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37360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We reject the null hypothesis and accept the alternative hypothesis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high chi square test statistics received indicates that the condition of summer season, result in a higher likelihood of an injury if a crash occurs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The highest frequency of injuries is on Friday, however, the percent of crashes resulting in injury is highest on Tuesday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Accidents on snowy roads are much less likely to result in injury, but accidents on wet roads are more likely to result in injury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Drinking and driving is most likely to result in a car crash injury during the early morning hours of the day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37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9F4A-2ECA-4F9E-AFBF-CD68B5FF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Source Sans Pro"/>
                <a:ea typeface="Source Sans Pro"/>
                <a:cs typeface="Sakkal Majalla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F0DDE-D37B-496B-AF05-447C38099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</a:rPr>
              <a:t>Executive Summary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</a:rPr>
              <a:t>Question Framing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</a:rPr>
              <a:t>Problem Framing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</a:rPr>
              <a:t>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</a:rPr>
              <a:t>Methods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</a:rPr>
              <a:t>Graphs and visualizations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</a:rPr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23DEB-1A94-469F-93E4-900B3F512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>
                <a:latin typeface="Source Sans Pro"/>
                <a:ea typeface="Source Sans Pro"/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3ACF9-286A-4F44-A061-DA51666D9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5578"/>
          </a:xfrm>
        </p:spPr>
        <p:txBody>
          <a:bodyPr vert="horz" lIns="0" tIns="45720" rIns="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en-US" sz="1900" i="1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200" b="1" i="1">
                <a:latin typeface="Source Sans Pro"/>
                <a:ea typeface="Source Sans Pro"/>
              </a:rPr>
              <a:t>Problem</a:t>
            </a:r>
            <a:r>
              <a:rPr lang="en-US" sz="2200">
                <a:latin typeface="Source Sans Pro"/>
                <a:ea typeface="Source Sans Pro"/>
              </a:rPr>
              <a:t>: Whether there are certain conditions that result in a driver being more likely to be involved in a harmful or fatal accident</a:t>
            </a:r>
          </a:p>
          <a:p>
            <a:pPr marL="0" indent="0">
              <a:buNone/>
            </a:pPr>
            <a:r>
              <a:rPr lang="en-US" sz="2200" b="1" i="1">
                <a:latin typeface="Source Sans Pro"/>
                <a:ea typeface="Source Sans Pro"/>
              </a:rPr>
              <a:t>Measure</a:t>
            </a:r>
            <a:r>
              <a:rPr lang="en-US" sz="2200" i="1">
                <a:latin typeface="Source Sans Pro"/>
                <a:ea typeface="Source Sans Pro"/>
              </a:rPr>
              <a:t>: </a:t>
            </a:r>
            <a:r>
              <a:rPr lang="en-US" sz="2200">
                <a:latin typeface="Source Sans Pro"/>
                <a:ea typeface="Source Sans Pro"/>
              </a:rPr>
              <a:t>Independence between variables </a:t>
            </a:r>
            <a:endParaRPr lang="en-US" sz="220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200" i="1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099820" lvl="5">
              <a:buFont typeface="Wingdings" panose="05000000000000000000" pitchFamily="2" charset="2"/>
              <a:buChar char="Ø"/>
            </a:pPr>
            <a:r>
              <a:rPr lang="en-US" sz="2200">
                <a:latin typeface="Source Sans Pro"/>
                <a:ea typeface="Source Sans Pro"/>
              </a:rPr>
              <a:t>Independent Variable: Conditions impacting accidents</a:t>
            </a:r>
          </a:p>
          <a:p>
            <a:pPr marL="1099820" lvl="5">
              <a:buFont typeface="Wingdings" panose="05000000000000000000" pitchFamily="2" charset="2"/>
              <a:buChar char="Ø"/>
            </a:pPr>
            <a:r>
              <a:rPr lang="en-US" sz="2200">
                <a:latin typeface="Source Sans Pro"/>
                <a:ea typeface="Source Sans Pro"/>
              </a:rPr>
              <a:t>Dependent Variable: Frequency of crashes</a:t>
            </a:r>
          </a:p>
          <a:p>
            <a:pPr marL="869950" lvl="5" indent="-819150" defTabSz="114300">
              <a:buNone/>
            </a:pPr>
            <a:endParaRPr lang="en-US" sz="2200" i="1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869950" lvl="5" indent="-819150" defTabSz="114300">
              <a:buNone/>
            </a:pPr>
            <a:r>
              <a:rPr lang="en-US" sz="2200" b="1" i="1">
                <a:latin typeface="Source Sans Pro"/>
                <a:ea typeface="Source Sans Pro"/>
              </a:rPr>
              <a:t>Data</a:t>
            </a:r>
            <a:r>
              <a:rPr lang="en-US" sz="2200" i="1">
                <a:latin typeface="Source Sans Pro"/>
                <a:ea typeface="Source Sans Pro"/>
              </a:rPr>
              <a:t>: </a:t>
            </a:r>
            <a:r>
              <a:rPr lang="en-US" sz="2200">
                <a:latin typeface="Source Sans Pro"/>
                <a:ea typeface="Source Sans Pro"/>
              </a:rPr>
              <a:t>Data.Iowa.gov</a:t>
            </a:r>
            <a:endParaRPr lang="en-US" sz="2200" i="1">
              <a:latin typeface="Source Sans Pro"/>
              <a:ea typeface="Source Sans Pro"/>
            </a:endParaRPr>
          </a:p>
          <a:p>
            <a:pPr marL="869950" lvl="5" indent="-819150" defTabSz="114300">
              <a:buNone/>
            </a:pPr>
            <a:endParaRPr lang="en-US" sz="2200" i="1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869950" lvl="5" indent="-819150" defTabSz="114300">
              <a:buNone/>
            </a:pPr>
            <a:r>
              <a:rPr lang="en-US" sz="2200" b="1" i="1">
                <a:latin typeface="Source Sans Pro"/>
                <a:ea typeface="Source Sans Pro"/>
              </a:rPr>
              <a:t>Methods</a:t>
            </a:r>
            <a:r>
              <a:rPr lang="en-US" sz="2200" i="1">
                <a:latin typeface="Source Sans Pro"/>
                <a:ea typeface="Source Sans Pro"/>
              </a:rPr>
              <a:t>: </a:t>
            </a:r>
            <a:r>
              <a:rPr lang="en-US" sz="2200">
                <a:latin typeface="Source Sans Pro"/>
                <a:ea typeface="Source Sans Pro"/>
              </a:rPr>
              <a:t>Pivot tables, bar graphs, and Chi Square tests of independence</a:t>
            </a:r>
          </a:p>
          <a:p>
            <a:pPr marL="869950" lvl="5" indent="-819150" defTabSz="114300">
              <a:buNone/>
            </a:pPr>
            <a:endParaRPr lang="en-US" sz="2200" i="1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869950" lvl="5" indent="-819150" defTabSz="114300">
              <a:buNone/>
            </a:pPr>
            <a:r>
              <a:rPr lang="en-US" sz="2200" b="1" i="1">
                <a:latin typeface="Source Sans Pro"/>
                <a:ea typeface="Source Sans Pro"/>
              </a:rPr>
              <a:t>Conclusion</a:t>
            </a:r>
            <a:r>
              <a:rPr lang="en-US" sz="2200" i="1">
                <a:latin typeface="Source Sans Pro"/>
                <a:ea typeface="Source Sans Pro"/>
              </a:rPr>
              <a:t>: </a:t>
            </a:r>
            <a:r>
              <a:rPr lang="en-US" sz="2200">
                <a:latin typeface="Source Sans Pro"/>
                <a:ea typeface="Source Sans Pro"/>
              </a:rPr>
              <a:t>If an accident occurs in Iowa City, a resulting injury is most common during these conditions: in the afternoon, on a Friday, or in the summer.</a:t>
            </a:r>
            <a:endParaRPr lang="en-US" sz="2200" i="1">
              <a:latin typeface="Source Sans Pro"/>
              <a:ea typeface="Source Sans Pro"/>
            </a:endParaRPr>
          </a:p>
          <a:p>
            <a:pPr marL="869950" lvl="5" indent="-819150" defTabSz="114300">
              <a:buNone/>
            </a:pPr>
            <a:r>
              <a:rPr lang="en-US" sz="1800" i="1"/>
              <a:t> </a:t>
            </a:r>
            <a:r>
              <a:rPr lang="en-US" sz="1800"/>
              <a:t>	</a:t>
            </a:r>
            <a:endParaRPr lang="en-US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889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20CE-83B4-4950-8BA7-1F6F3DA3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Source Sans Pro"/>
                <a:ea typeface="Source Sans Pro"/>
                <a:cs typeface="Calibri Light"/>
              </a:rPr>
              <a:t>Problem Framing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8564F-8D61-4B35-9D1F-35D78E07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>
                <a:latin typeface="Source Sans Pro"/>
                <a:ea typeface="Source Sans Pro"/>
                <a:cs typeface="Calibri"/>
              </a:rPr>
              <a:t> Context</a:t>
            </a: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  Car crashes can happen to anyone who drives, and they can have very large financial impacts as well as the potential to cause serious harm or death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>
                <a:latin typeface="Source Sans Pro"/>
                <a:ea typeface="Source Sans Pro"/>
                <a:cs typeface="Calibri"/>
              </a:rPr>
              <a:t> Motivation</a:t>
            </a: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We want to reduce injuries and deaths by discovering common factors in harmful accidents</a:t>
            </a:r>
          </a:p>
          <a:p>
            <a:pPr marL="292100" lvl="1" indent="0">
              <a:buNone/>
            </a:pPr>
            <a:r>
              <a:rPr lang="en-US">
                <a:cs typeface="Calibri"/>
              </a:rPr>
              <a:t>Problem Statement</a:t>
            </a: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We want to determine how different road conditions as well as timing factors relate to the frequency of crashes</a:t>
            </a:r>
          </a:p>
          <a:p>
            <a:pPr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1992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2D52-132C-44C7-8B87-B90A22A1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Source Sans Pro"/>
                <a:ea typeface="Source Sans Pro"/>
              </a:rPr>
              <a:t>Analytics Problem Framing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A7021-CEC2-426C-B8DB-E10DFE626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20000"/>
          </a:bodyPr>
          <a:lstStyle/>
          <a:p>
            <a:pPr>
              <a:buFont typeface="Wingdings" panose="020F0502020204030204" pitchFamily="34" charset="0"/>
              <a:buChar char="Ø"/>
            </a:pPr>
            <a:r>
              <a:rPr lang="en-US" sz="2200" b="1">
                <a:latin typeface="Source Sans Pro"/>
                <a:ea typeface="Source Sans Pro"/>
              </a:rPr>
              <a:t>Through analyzing the data we will gain understanding regarding these questions:</a:t>
            </a:r>
            <a:endParaRPr lang="en-US" sz="2200"/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Source Sans Pro"/>
                <a:ea typeface="Source Sans Pro"/>
              </a:rPr>
              <a:t>Is whether the driver was under the influence of drugs/alcohol independent of the severity of injury reported in the crash?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Source Sans Pro"/>
                <a:ea typeface="Source Sans Pro"/>
              </a:rPr>
              <a:t>Is the likelihood of a crash causing injury independent of the day of the week the crash occurs?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 sz="2200" b="1">
                <a:latin typeface="Source Sans Pro"/>
                <a:ea typeface="Source Sans Pro"/>
              </a:rPr>
              <a:t>Assumptions:</a:t>
            </a:r>
            <a:endParaRPr lang="en-US" sz="2200" b="1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Source Sans Pro"/>
                <a:ea typeface="Source Sans Pro"/>
              </a:rPr>
              <a:t>The data time frame is from 1/01/2017 to 12/31/2017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Source Sans Pro"/>
                <a:ea typeface="Source Sans Pro"/>
              </a:rPr>
              <a:t>All the accidents in the data set are a comprehensive list of every accident that occurred in Iowa City during this time frame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Source Sans Pro"/>
                <a:ea typeface="Source Sans Pro"/>
              </a:rPr>
              <a:t>The time the accident occurred is the same time as it was recorded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Source Sans Pro"/>
                <a:ea typeface="Source Sans Pro"/>
              </a:rPr>
              <a:t>All variables of the accidents have been categorized correctly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Source Sans Pro"/>
                <a:ea typeface="Source Sans Pro"/>
              </a:rPr>
              <a:t>Refusal to conduct a field sobriety test is inconclusive as to whether the driver was under the influence and will be treated as if they were sober</a:t>
            </a:r>
          </a:p>
        </p:txBody>
      </p:sp>
    </p:spTree>
    <p:extLst>
      <p:ext uri="{BB962C8B-B14F-4D97-AF65-F5344CB8AC3E}">
        <p14:creationId xmlns:p14="http://schemas.microsoft.com/office/powerpoint/2010/main" val="279809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8FBF3-16A2-49FD-A951-1BDB1375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Source Sans Pro"/>
                <a:ea typeface="Source Sans Pro"/>
              </a:rPr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B66C1-F131-4ECB-BD25-155483A95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 sz="2400">
                <a:latin typeface="Source Sans Pro" panose="020B0503030403020204" pitchFamily="34" charset="0"/>
                <a:ea typeface="Source Sans Pro" panose="020B0503030403020204" pitchFamily="34" charset="0"/>
              </a:rPr>
              <a:t>Ho: The conditions of a crash are independent from the frequency of crashes occurring in Iowa City</a:t>
            </a:r>
          </a:p>
          <a:p>
            <a:r>
              <a:rPr lang="en-US" sz="2400">
                <a:latin typeface="Source Sans Pro" panose="020B0503030403020204" pitchFamily="34" charset="0"/>
                <a:ea typeface="Source Sans Pro" panose="020B0503030403020204" pitchFamily="34" charset="0"/>
              </a:rPr>
              <a:t>Ha: The frequency of crashes in Iowa City is dependent to the conditions involved in the crash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9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5A5B1-E091-49C5-AE29-2104660B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Source Sans Pro"/>
                <a:ea typeface="Source Sans Pro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15141-8C3D-4B6C-86D2-11745DB18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50534"/>
            <a:ext cx="10058400" cy="2793999"/>
          </a:xfrm>
        </p:spPr>
        <p:txBody>
          <a:bodyPr vert="horz" lIns="0" tIns="45720" rIns="0" bIns="45720" rtlCol="0" anchor="t">
            <a:noAutofit/>
          </a:bodyPr>
          <a:lstStyle/>
          <a:p>
            <a:pPr marL="200660" lvl="1" indent="0">
              <a:buNone/>
            </a:pPr>
            <a:r>
              <a:rPr lang="en-US" sz="2000">
                <a:latin typeface="Source Sans Pro"/>
                <a:ea typeface="Source Sans Pro"/>
              </a:rPr>
              <a:t>Taken from iowa.gov</a:t>
            </a:r>
            <a:endParaRPr lang="en-US">
              <a:latin typeface="Source Sans Pro"/>
              <a:ea typeface="Source Sans Pro"/>
            </a:endParaRPr>
          </a:p>
          <a:p>
            <a:pPr marL="200660" lvl="1" indent="0">
              <a:buNone/>
            </a:pPr>
            <a:r>
              <a:rPr lang="en-US" sz="2000" b="1" i="1">
                <a:latin typeface="Source Sans Pro"/>
                <a:ea typeface="Source Sans Pro"/>
              </a:rPr>
              <a:t>Vehicle Accidents in Iowa by Location (Last Ten Years)</a:t>
            </a:r>
          </a:p>
          <a:p>
            <a:pPr marL="749300" lvl="3"/>
            <a:r>
              <a:rPr lang="en-US" sz="2000">
                <a:latin typeface="Source Sans Pro"/>
                <a:ea typeface="Source Sans Pro"/>
              </a:rPr>
              <a:t>557,185 Rows</a:t>
            </a:r>
          </a:p>
          <a:p>
            <a:pPr marL="749300" lvl="3"/>
            <a:r>
              <a:rPr lang="en-US" sz="2000">
                <a:latin typeface="Source Sans Pro"/>
                <a:ea typeface="Source Sans Pro"/>
              </a:rPr>
              <a:t>36 Columns</a:t>
            </a:r>
          </a:p>
          <a:p>
            <a:pPr marL="200660" lvl="1" indent="0">
              <a:buNone/>
            </a:pPr>
            <a:r>
              <a:rPr lang="en-US" sz="2000">
                <a:latin typeface="Source Sans Pro"/>
                <a:ea typeface="Source Sans Pro"/>
              </a:rPr>
              <a:t>Filtered to only yield accidents during 2017</a:t>
            </a:r>
          </a:p>
          <a:p>
            <a:pPr marL="200660" lvl="1" indent="0">
              <a:buNone/>
            </a:pPr>
            <a:r>
              <a:rPr lang="en-US" sz="2000">
                <a:latin typeface="Source Sans Pro"/>
                <a:ea typeface="Source Sans Pro"/>
              </a:rPr>
              <a:t>Refined to only show accidents occurring in Iowa City</a:t>
            </a:r>
          </a:p>
          <a:p>
            <a:pPr marL="200660" lvl="1" indent="0">
              <a:buNone/>
            </a:pPr>
            <a:endParaRPr lang="en-US" sz="200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00660" lvl="1" indent="0">
              <a:buNone/>
            </a:pPr>
            <a:r>
              <a:rPr lang="en-US" sz="2000" b="1">
                <a:latin typeface="Source Sans Pro"/>
                <a:ea typeface="Source Sans Pro"/>
              </a:rPr>
              <a:t>2017 Iowa City Car Accident Data</a:t>
            </a:r>
          </a:p>
          <a:p>
            <a:pPr marL="749300" lvl="3"/>
            <a:r>
              <a:rPr lang="en-US" sz="2000">
                <a:latin typeface="Source Sans Pro"/>
                <a:ea typeface="Source Sans Pro"/>
              </a:rPr>
              <a:t>1452 Rows</a:t>
            </a:r>
          </a:p>
          <a:p>
            <a:pPr marL="749300" lvl="3"/>
            <a:r>
              <a:rPr lang="en-US" sz="2000">
                <a:latin typeface="Source Sans Pro"/>
                <a:ea typeface="Source Sans Pro"/>
              </a:rPr>
              <a:t>36 Columns</a:t>
            </a:r>
          </a:p>
        </p:txBody>
      </p:sp>
    </p:spTree>
    <p:extLst>
      <p:ext uri="{BB962C8B-B14F-4D97-AF65-F5344CB8AC3E}">
        <p14:creationId xmlns:p14="http://schemas.microsoft.com/office/powerpoint/2010/main" val="1684009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56CD0-87B6-4CCB-979B-3FC046767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Source Sans Pro"/>
                <a:ea typeface="Source Sans Pro"/>
              </a:rPr>
              <a:t>Data Cleaning for Accident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68FAD-C739-4293-BB0D-A70544057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b="1" dirty="0">
                <a:latin typeface="Source Sans Pro"/>
                <a:ea typeface="Source Sans Pro"/>
              </a:rPr>
              <a:t>Eliminated:</a:t>
            </a:r>
          </a:p>
          <a:p>
            <a:pPr marL="383540"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Source Sans Pro"/>
                <a:ea typeface="Source Sans Pro"/>
              </a:rPr>
              <a:t>DOT case #</a:t>
            </a:r>
          </a:p>
          <a:p>
            <a:pPr marL="383540"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Source Sans Pro"/>
                <a:ea typeface="Source Sans Pro"/>
              </a:rPr>
              <a:t>Law enforcement #</a:t>
            </a:r>
          </a:p>
          <a:p>
            <a:pPr marL="383540"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Source Sans Pro"/>
                <a:ea typeface="Source Sans Pro"/>
              </a:rPr>
              <a:t>Work zone</a:t>
            </a:r>
          </a:p>
          <a:p>
            <a:pPr marL="383540"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Source Sans Pro"/>
                <a:ea typeface="Source Sans Pro"/>
              </a:rPr>
              <a:t>Property damage</a:t>
            </a:r>
          </a:p>
          <a:p>
            <a:pPr marL="383540"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Source Sans Pro"/>
                <a:ea typeface="Source Sans Pro"/>
              </a:rPr>
              <a:t>Rest update</a:t>
            </a:r>
          </a:p>
          <a:p>
            <a:pPr marL="383540"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Source Sans Pro"/>
                <a:ea typeface="Source Sans Pro"/>
              </a:rPr>
              <a:t>Accidents that occurred outside of Iowa City from January 1</a:t>
            </a:r>
            <a:r>
              <a:rPr lang="en-US" sz="2000" baseline="30000" dirty="0">
                <a:latin typeface="Source Sans Pro"/>
                <a:ea typeface="Source Sans Pro"/>
              </a:rPr>
              <a:t>st</a:t>
            </a:r>
            <a:r>
              <a:rPr lang="en-US" sz="2000" dirty="0">
                <a:latin typeface="Source Sans Pro"/>
                <a:ea typeface="Source Sans Pro"/>
              </a:rPr>
              <a:t> through December 31</a:t>
            </a:r>
            <a:r>
              <a:rPr lang="en-US" sz="2000" baseline="30000" dirty="0">
                <a:latin typeface="Source Sans Pro"/>
                <a:ea typeface="Source Sans Pro"/>
              </a:rPr>
              <a:t>st</a:t>
            </a:r>
            <a:endParaRPr lang="en-US" sz="2000" dirty="0">
              <a:latin typeface="Source Sans Pro"/>
              <a:ea typeface="Source Sans Pro"/>
            </a:endParaRPr>
          </a:p>
          <a:p>
            <a:pPr marL="383540" lvl="1">
              <a:buFont typeface="Wingdings" panose="05000000000000000000" pitchFamily="2" charset="2"/>
              <a:buChar char="Ø"/>
            </a:pPr>
            <a:endParaRPr lang="en-US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00660" lvl="1" indent="0">
              <a:buNone/>
            </a:pPr>
            <a:endParaRPr lang="en-US" sz="260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98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E36B3-A20D-49C2-9F73-A17E5F74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Source Sans Pro"/>
                <a:ea typeface="Source Sans Pro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C0588-0E22-489D-A6EF-689336B19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1">
                <a:latin typeface="Source Sans Pro" panose="020B0503030403020204" pitchFamily="34" charset="0"/>
                <a:ea typeface="Source Sans Pro" panose="020B0503030403020204" pitchFamily="34" charset="0"/>
              </a:rPr>
              <a:t>Pivot tables</a:t>
            </a:r>
          </a:p>
          <a:p>
            <a:pPr lvl="1">
              <a:tabLst>
                <a:tab pos="4064000" algn="l"/>
              </a:tabLst>
            </a:pPr>
            <a:r>
              <a:rPr lang="en-US" sz="2000">
                <a:latin typeface="Source Sans Pro" panose="020B0503030403020204" pitchFamily="34" charset="0"/>
                <a:ea typeface="Source Sans Pro" panose="020B0503030403020204" pitchFamily="34" charset="0"/>
              </a:rPr>
              <a:t> To find the frequency of accidents in different scenarios</a:t>
            </a:r>
          </a:p>
          <a:p>
            <a:pPr lvl="2">
              <a:tabLst>
                <a:tab pos="4064000" algn="l"/>
              </a:tabLst>
            </a:pPr>
            <a:r>
              <a:rPr lang="en-US" sz="2000">
                <a:latin typeface="Source Sans Pro" panose="020B0503030403020204" pitchFamily="34" charset="0"/>
                <a:ea typeface="Source Sans Pro" panose="020B0503030403020204" pitchFamily="34" charset="0"/>
              </a:rPr>
              <a:t>Ex. Crashes per month</a:t>
            </a:r>
          </a:p>
          <a:p>
            <a:pPr lvl="1">
              <a:tabLst>
                <a:tab pos="4064000" algn="l"/>
              </a:tabLst>
            </a:pPr>
            <a:r>
              <a:rPr lang="en-US" sz="2000">
                <a:latin typeface="Source Sans Pro" panose="020B0503030403020204" pitchFamily="34" charset="0"/>
                <a:ea typeface="Source Sans Pro" panose="020B0503030403020204" pitchFamily="34" charset="0"/>
              </a:rPr>
              <a:t>Visualized pivot tables results with the use of bar graphs</a:t>
            </a:r>
          </a:p>
          <a:p>
            <a:pPr>
              <a:buFont typeface="Wingdings" panose="05000000000000000000" pitchFamily="2" charset="2"/>
              <a:buChar char="Ø"/>
              <a:tabLst>
                <a:tab pos="4064000" algn="l"/>
              </a:tabLst>
            </a:pPr>
            <a:r>
              <a:rPr lang="en-US" sz="280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1">
                <a:latin typeface="Source Sans Pro" panose="020B0503030403020204" pitchFamily="34" charset="0"/>
                <a:ea typeface="Source Sans Pro" panose="020B0503030403020204" pitchFamily="34" charset="0"/>
              </a:rPr>
              <a:t>Chi Squared Test of Independence</a:t>
            </a:r>
          </a:p>
          <a:p>
            <a:pPr lvl="1">
              <a:tabLst>
                <a:tab pos="4064000" algn="l"/>
              </a:tabLst>
            </a:pPr>
            <a:r>
              <a:rPr lang="en-US" sz="2000">
                <a:latin typeface="Source Sans Pro" panose="020B0503030403020204" pitchFamily="34" charset="0"/>
                <a:ea typeface="Source Sans Pro" panose="020B0503030403020204" pitchFamily="34" charset="0"/>
              </a:rPr>
              <a:t>To determine if there is a statistically significant relationship between driver or road conditions, and  the frequency of crashes</a:t>
            </a:r>
          </a:p>
          <a:p>
            <a:pPr lvl="1">
              <a:tabLst>
                <a:tab pos="4064000" algn="l"/>
              </a:tabLst>
            </a:pPr>
            <a:r>
              <a:rPr lang="en-US" sz="2000">
                <a:latin typeface="Source Sans Pro" panose="020B0503030403020204" pitchFamily="34" charset="0"/>
                <a:ea typeface="Source Sans Pro" panose="020B0503030403020204" pitchFamily="34" charset="0"/>
              </a:rPr>
              <a:t>Dummy variables used</a:t>
            </a:r>
          </a:p>
        </p:txBody>
      </p:sp>
    </p:spTree>
    <p:extLst>
      <p:ext uri="{BB962C8B-B14F-4D97-AF65-F5344CB8AC3E}">
        <p14:creationId xmlns:p14="http://schemas.microsoft.com/office/powerpoint/2010/main" val="2930005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</TotalTime>
  <Words>1174</Words>
  <Application>Microsoft Office PowerPoint</Application>
  <PresentationFormat>Widescreen</PresentationFormat>
  <Paragraphs>392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Source Sans Pro</vt:lpstr>
      <vt:lpstr>Wingdings</vt:lpstr>
      <vt:lpstr>Retrospect</vt:lpstr>
      <vt:lpstr>Conditions of Car Accidents In Iowa City</vt:lpstr>
      <vt:lpstr>Agenda</vt:lpstr>
      <vt:lpstr>Executive Summary</vt:lpstr>
      <vt:lpstr>Problem Framing</vt:lpstr>
      <vt:lpstr>Analytics Problem Framing</vt:lpstr>
      <vt:lpstr>Hypothesis</vt:lpstr>
      <vt:lpstr>Data</vt:lpstr>
      <vt:lpstr>Data Cleaning for Accident Report</vt:lpstr>
      <vt:lpstr>Methodology</vt:lpstr>
      <vt:lpstr>Alternative Data and Methods Considered</vt:lpstr>
      <vt:lpstr>Frequency of Crashes per Month </vt:lpstr>
      <vt:lpstr> Is the quantity of people injured dependent on the month of the accident? </vt:lpstr>
      <vt:lpstr>Crashes Resulting in Injuries Are Most Common in the Months of May Through July</vt:lpstr>
      <vt:lpstr>From 12:00 PM to 5:00 PM Crashes Are Most Common</vt:lpstr>
      <vt:lpstr>PowerPoint Presentation</vt:lpstr>
      <vt:lpstr>Are Injuries Dependent on the Day of the Week?</vt:lpstr>
      <vt:lpstr>Are Injuries Dependent on Road Conditions?</vt:lpstr>
      <vt:lpstr>Methodology Weakness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McDaniel</dc:creator>
  <cp:lastModifiedBy>McDaniel, Zachary T</cp:lastModifiedBy>
  <cp:revision>23</cp:revision>
  <dcterms:created xsi:type="dcterms:W3CDTF">2019-11-19T23:47:10Z</dcterms:created>
  <dcterms:modified xsi:type="dcterms:W3CDTF">2020-09-16T21:21:03Z</dcterms:modified>
</cp:coreProperties>
</file>