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6636BF-DBC9-4EB5-A576-0063F9FB05CC}">
  <a:tblStyle styleId="{7C6636BF-DBC9-4EB5-A576-0063F9FB05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Merriweather-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Merriweather-italic.fntdata"/><Relationship Id="rId12" Type="http://schemas.openxmlformats.org/officeDocument/2006/relationships/slide" Target="slides/slide6.xml"/><Relationship Id="rId34" Type="http://schemas.openxmlformats.org/officeDocument/2006/relationships/font" Target="fonts/Merriweath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erriweather-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362b715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362b715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362b715c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362b715c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362b715c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362b715c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62b715c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362b715c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362b715c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362b715c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362b715c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362b715c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33d35951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33d35951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33d3595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33d3595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33d3595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33d3595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33d3595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33d3595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33d35951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33d35951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33d35951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33d3595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Pruning does not matter in this example.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33d3595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33d3595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rgbClr val="292929"/>
                </a:solidFill>
                <a:highlight>
                  <a:srgbClr val="FFFFFF"/>
                </a:highlight>
                <a:latin typeface="Georgia"/>
                <a:ea typeface="Georgia"/>
                <a:cs typeface="Georgia"/>
                <a:sym typeface="Georgia"/>
              </a:rPr>
              <a:t>Accuracy = (TP+TN)/(TP+FP+FN+TN)</a:t>
            </a:r>
            <a:endParaRPr b="1" i="1" sz="10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1" i="1" lang="en" sz="1000">
                <a:solidFill>
                  <a:srgbClr val="292929"/>
                </a:solidFill>
                <a:highlight>
                  <a:srgbClr val="FFFFFF"/>
                </a:highlight>
                <a:latin typeface="Georgia"/>
                <a:ea typeface="Georgia"/>
                <a:cs typeface="Georgia"/>
                <a:sym typeface="Georgia"/>
              </a:rPr>
              <a:t>Precision = TP/(TP+FP)</a:t>
            </a:r>
            <a:endParaRPr b="1" i="1" sz="10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1" i="1" lang="en" sz="1000">
                <a:solidFill>
                  <a:srgbClr val="292929"/>
                </a:solidFill>
                <a:highlight>
                  <a:srgbClr val="FFFFFF"/>
                </a:highlight>
                <a:latin typeface="Georgia"/>
                <a:ea typeface="Georgia"/>
                <a:cs typeface="Georgia"/>
                <a:sym typeface="Georgia"/>
              </a:rPr>
              <a:t>Recall = TP/(TP+FN)</a:t>
            </a:r>
            <a:endParaRPr b="1" i="1" sz="10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b="1" i="1" lang="en" sz="1000">
                <a:solidFill>
                  <a:srgbClr val="292929"/>
                </a:solidFill>
                <a:highlight>
                  <a:srgbClr val="FFFFFF"/>
                </a:highlight>
                <a:latin typeface="Georgia"/>
                <a:ea typeface="Georgia"/>
                <a:cs typeface="Georgia"/>
                <a:sym typeface="Georgia"/>
              </a:rPr>
              <a:t>Specificity = TN/(TN+FP)</a:t>
            </a:r>
            <a:endParaRPr b="1" i="1" sz="10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33d35951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33d35951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take questions.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2d03cd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2d03cd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011d57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d011d57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d011d57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d011d57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366d4f4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366d4f4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011d57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011d57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d011d57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d011d57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d011d573f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d011d573f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Performance of Classifiers on Identifying Diabetic Patients</a:t>
            </a:r>
            <a:endParaRPr/>
          </a:p>
        </p:txBody>
      </p:sp>
      <p:sp>
        <p:nvSpPr>
          <p:cNvPr id="65" name="Google Shape;65;p13"/>
          <p:cNvSpPr txBox="1"/>
          <p:nvPr>
            <p:ph idx="1" type="subTitle"/>
          </p:nvPr>
        </p:nvSpPr>
        <p:spPr>
          <a:xfrm>
            <a:off x="110775" y="18222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Zach Petroff, Ben Rieke and Connor Smith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 Models</a:t>
            </a:r>
            <a:endParaRPr/>
          </a:p>
        </p:txBody>
      </p:sp>
      <p:pic>
        <p:nvPicPr>
          <p:cNvPr id="134" name="Google Shape;134;p22"/>
          <p:cNvPicPr preferRelativeResize="0"/>
          <p:nvPr/>
        </p:nvPicPr>
        <p:blipFill>
          <a:blip r:embed="rId3">
            <a:alphaModFix/>
          </a:blip>
          <a:stretch>
            <a:fillRect/>
          </a:stretch>
        </p:blipFill>
        <p:spPr>
          <a:xfrm>
            <a:off x="4872438" y="965909"/>
            <a:ext cx="3706500" cy="1494716"/>
          </a:xfrm>
          <a:prstGeom prst="rect">
            <a:avLst/>
          </a:prstGeom>
          <a:noFill/>
          <a:ln>
            <a:noFill/>
          </a:ln>
        </p:spPr>
      </p:pic>
      <p:pic>
        <p:nvPicPr>
          <p:cNvPr id="135" name="Google Shape;135;p22"/>
          <p:cNvPicPr preferRelativeResize="0"/>
          <p:nvPr/>
        </p:nvPicPr>
        <p:blipFill>
          <a:blip r:embed="rId4">
            <a:alphaModFix/>
          </a:blip>
          <a:stretch>
            <a:fillRect/>
          </a:stretch>
        </p:blipFill>
        <p:spPr>
          <a:xfrm>
            <a:off x="4356375" y="2895153"/>
            <a:ext cx="4891029" cy="462372"/>
          </a:xfrm>
          <a:prstGeom prst="rect">
            <a:avLst/>
          </a:prstGeom>
          <a:noFill/>
          <a:ln>
            <a:noFill/>
          </a:ln>
        </p:spPr>
      </p:pic>
      <p:sp>
        <p:nvSpPr>
          <p:cNvPr id="136" name="Google Shape;136;p22"/>
          <p:cNvSpPr txBox="1"/>
          <p:nvPr/>
        </p:nvSpPr>
        <p:spPr>
          <a:xfrm>
            <a:off x="5310738" y="857350"/>
            <a:ext cx="28299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Bayes optimal</a:t>
            </a:r>
            <a:endParaRPr sz="1900">
              <a:latin typeface="Roboto"/>
              <a:ea typeface="Roboto"/>
              <a:cs typeface="Roboto"/>
              <a:sym typeface="Roboto"/>
            </a:endParaRPr>
          </a:p>
        </p:txBody>
      </p:sp>
      <p:sp>
        <p:nvSpPr>
          <p:cNvPr id="137" name="Google Shape;137;p22"/>
          <p:cNvSpPr txBox="1"/>
          <p:nvPr/>
        </p:nvSpPr>
        <p:spPr>
          <a:xfrm>
            <a:off x="5310738" y="2251650"/>
            <a:ext cx="28299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vs</a:t>
            </a:r>
            <a:endParaRPr sz="1900">
              <a:latin typeface="Roboto"/>
              <a:ea typeface="Roboto"/>
              <a:cs typeface="Roboto"/>
              <a:sym typeface="Roboto"/>
            </a:endParaRPr>
          </a:p>
        </p:txBody>
      </p:sp>
      <p:sp>
        <p:nvSpPr>
          <p:cNvPr id="138" name="Google Shape;138;p22"/>
          <p:cNvSpPr txBox="1"/>
          <p:nvPr/>
        </p:nvSpPr>
        <p:spPr>
          <a:xfrm>
            <a:off x="5310750" y="3538725"/>
            <a:ext cx="28299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Naive Bayes</a:t>
            </a:r>
            <a:endParaRPr sz="1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a:t>
            </a:r>
            <a:endParaRPr/>
          </a:p>
        </p:txBody>
      </p:sp>
      <p:pic>
        <p:nvPicPr>
          <p:cNvPr id="144" name="Google Shape;144;p23"/>
          <p:cNvPicPr preferRelativeResize="0"/>
          <p:nvPr/>
        </p:nvPicPr>
        <p:blipFill rotWithShape="1">
          <a:blip r:embed="rId3">
            <a:alphaModFix/>
          </a:blip>
          <a:srcRect b="0" l="0" r="0" t="43297"/>
          <a:stretch/>
        </p:blipFill>
        <p:spPr>
          <a:xfrm>
            <a:off x="4420025" y="4046500"/>
            <a:ext cx="4562176" cy="832000"/>
          </a:xfrm>
          <a:prstGeom prst="rect">
            <a:avLst/>
          </a:prstGeom>
          <a:noFill/>
          <a:ln>
            <a:noFill/>
          </a:ln>
        </p:spPr>
      </p:pic>
      <p:graphicFrame>
        <p:nvGraphicFramePr>
          <p:cNvPr id="145" name="Google Shape;145;p23"/>
          <p:cNvGraphicFramePr/>
          <p:nvPr/>
        </p:nvGraphicFramePr>
        <p:xfrm>
          <a:off x="4420013" y="2799938"/>
          <a:ext cx="3000000" cy="3000000"/>
        </p:xfrm>
        <a:graphic>
          <a:graphicData uri="http://schemas.openxmlformats.org/drawingml/2006/table">
            <a:tbl>
              <a:tblPr>
                <a:noFill/>
                <a:tableStyleId>{7C6636BF-DBC9-4EB5-A576-0063F9FB05CC}</a:tableStyleId>
              </a:tblPr>
              <a:tblGrid>
                <a:gridCol w="776975"/>
                <a:gridCol w="776975"/>
                <a:gridCol w="776975"/>
                <a:gridCol w="776975"/>
                <a:gridCol w="776975"/>
                <a:gridCol w="731850"/>
              </a:tblGrid>
              <a:tr h="206600">
                <a:tc>
                  <a:txBody>
                    <a:bodyPr/>
                    <a:lstStyle/>
                    <a:p>
                      <a:pPr indent="0" lvl="0" marL="0" rtl="0" algn="l">
                        <a:spcBef>
                          <a:spcPts val="0"/>
                        </a:spcBef>
                        <a:spcAft>
                          <a:spcPts val="0"/>
                        </a:spcAft>
                        <a:buNone/>
                      </a:pPr>
                      <a:r>
                        <a:t/>
                      </a:r>
                      <a:endParaRPr b="1" sz="900"/>
                    </a:p>
                  </a:txBody>
                  <a:tcPr marT="91425" marB="91425" marR="91425" marL="91425"/>
                </a:tc>
                <a:tc>
                  <a:txBody>
                    <a:bodyPr/>
                    <a:lstStyle/>
                    <a:p>
                      <a:pPr indent="0" lvl="0" marL="0" rtl="0" algn="l">
                        <a:spcBef>
                          <a:spcPts val="0"/>
                        </a:spcBef>
                        <a:spcAft>
                          <a:spcPts val="0"/>
                        </a:spcAft>
                        <a:buNone/>
                      </a:pPr>
                      <a:r>
                        <a:rPr b="1" lang="en" sz="900"/>
                        <a:t>Gender=M</a:t>
                      </a:r>
                      <a:endParaRPr b="1" sz="900"/>
                    </a:p>
                  </a:txBody>
                  <a:tcPr marT="91425" marB="91425" marR="91425" marL="91425"/>
                </a:tc>
                <a:tc>
                  <a:txBody>
                    <a:bodyPr/>
                    <a:lstStyle/>
                    <a:p>
                      <a:pPr indent="0" lvl="0" marL="0" rtl="0" algn="l">
                        <a:spcBef>
                          <a:spcPts val="0"/>
                        </a:spcBef>
                        <a:spcAft>
                          <a:spcPts val="0"/>
                        </a:spcAft>
                        <a:buNone/>
                      </a:pPr>
                      <a:r>
                        <a:rPr b="1" lang="en" sz="900"/>
                        <a:t>Polyuria</a:t>
                      </a:r>
                      <a:endParaRPr b="1" sz="900"/>
                    </a:p>
                  </a:txBody>
                  <a:tcPr marT="91425" marB="91425" marR="91425" marL="91425"/>
                </a:tc>
                <a:tc>
                  <a:txBody>
                    <a:bodyPr/>
                    <a:lstStyle/>
                    <a:p>
                      <a:pPr indent="0" lvl="0" marL="0" rtl="0" algn="l">
                        <a:spcBef>
                          <a:spcPts val="0"/>
                        </a:spcBef>
                        <a:spcAft>
                          <a:spcPts val="0"/>
                        </a:spcAft>
                        <a:buNone/>
                      </a:pPr>
                      <a:r>
                        <a:rPr b="1" lang="en" sz="900"/>
                        <a:t>Polydipsia</a:t>
                      </a:r>
                      <a:endParaRPr b="1" sz="900"/>
                    </a:p>
                  </a:txBody>
                  <a:tcPr marT="91425" marB="91425" marR="91425" marL="91425"/>
                </a:tc>
                <a:tc>
                  <a:txBody>
                    <a:bodyPr/>
                    <a:lstStyle/>
                    <a:p>
                      <a:pPr indent="0" lvl="0" marL="0" rtl="0" algn="l">
                        <a:spcBef>
                          <a:spcPts val="0"/>
                        </a:spcBef>
                        <a:spcAft>
                          <a:spcPts val="0"/>
                        </a:spcAft>
                        <a:buNone/>
                      </a:pPr>
                      <a:r>
                        <a:rPr b="1" lang="en" sz="900"/>
                        <a:t>Weight loss</a:t>
                      </a:r>
                      <a:endParaRPr b="1" sz="900"/>
                    </a:p>
                  </a:txBody>
                  <a:tcPr marT="91425" marB="91425" marR="91425" marL="91425"/>
                </a:tc>
                <a:tc>
                  <a:txBody>
                    <a:bodyPr/>
                    <a:lstStyle/>
                    <a:p>
                      <a:pPr indent="0" lvl="0" marL="0" rtl="0" algn="l">
                        <a:spcBef>
                          <a:spcPts val="0"/>
                        </a:spcBef>
                        <a:spcAft>
                          <a:spcPts val="0"/>
                        </a:spcAft>
                        <a:buNone/>
                      </a:pPr>
                      <a:r>
                        <a:rPr b="1" lang="en" sz="900"/>
                        <a:t>Paresis</a:t>
                      </a:r>
                      <a:endParaRPr b="1" sz="900"/>
                    </a:p>
                  </a:txBody>
                  <a:tcPr marT="91425" marB="91425" marR="91425" marL="91425"/>
                </a:tc>
              </a:tr>
              <a:tr h="145325">
                <a:tc>
                  <a:txBody>
                    <a:bodyPr/>
                    <a:lstStyle/>
                    <a:p>
                      <a:pPr indent="0" lvl="0" marL="0" rtl="0" algn="l">
                        <a:spcBef>
                          <a:spcPts val="0"/>
                        </a:spcBef>
                        <a:spcAft>
                          <a:spcPts val="0"/>
                        </a:spcAft>
                        <a:buNone/>
                      </a:pPr>
                      <a:r>
                        <a:rPr b="1" lang="en" sz="900"/>
                        <a:t>Negative</a:t>
                      </a:r>
                      <a:endParaRPr b="1" sz="900"/>
                    </a:p>
                  </a:txBody>
                  <a:tcPr marT="91425" marB="91425" marR="91425" marL="91425"/>
                </a:tc>
                <a:tc>
                  <a:txBody>
                    <a:bodyPr/>
                    <a:lstStyle/>
                    <a:p>
                      <a:pPr indent="0" lvl="0" marL="0" rtl="0" algn="l">
                        <a:spcBef>
                          <a:spcPts val="0"/>
                        </a:spcBef>
                        <a:spcAft>
                          <a:spcPts val="0"/>
                        </a:spcAft>
                        <a:buNone/>
                      </a:pPr>
                      <a:r>
                        <a:rPr b="1" lang="en" sz="900"/>
                        <a:t>.9245283</a:t>
                      </a:r>
                      <a:endParaRPr b="1" sz="900"/>
                    </a:p>
                  </a:txBody>
                  <a:tcPr marT="91425" marB="91425" marR="91425" marL="91425"/>
                </a:tc>
                <a:tc>
                  <a:txBody>
                    <a:bodyPr/>
                    <a:lstStyle/>
                    <a:p>
                      <a:pPr indent="0" lvl="0" marL="0" rtl="0" algn="l">
                        <a:spcBef>
                          <a:spcPts val="0"/>
                        </a:spcBef>
                        <a:spcAft>
                          <a:spcPts val="0"/>
                        </a:spcAft>
                        <a:buNone/>
                      </a:pPr>
                      <a:r>
                        <a:rPr b="1" lang="en" sz="900"/>
                        <a:t>.08176101</a:t>
                      </a:r>
                      <a:endParaRPr b="1" sz="900"/>
                    </a:p>
                  </a:txBody>
                  <a:tcPr marT="91425" marB="91425" marR="91425" marL="91425"/>
                </a:tc>
                <a:tc>
                  <a:txBody>
                    <a:bodyPr/>
                    <a:lstStyle/>
                    <a:p>
                      <a:pPr indent="0" lvl="0" marL="0" rtl="0" algn="l">
                        <a:spcBef>
                          <a:spcPts val="0"/>
                        </a:spcBef>
                        <a:spcAft>
                          <a:spcPts val="0"/>
                        </a:spcAft>
                        <a:buNone/>
                      </a:pPr>
                      <a:r>
                        <a:rPr b="1" lang="en" sz="900"/>
                        <a:t>.03144654</a:t>
                      </a:r>
                      <a:endParaRPr b="1" sz="900"/>
                    </a:p>
                  </a:txBody>
                  <a:tcPr marT="91425" marB="91425" marR="91425" marL="91425"/>
                </a:tc>
                <a:tc>
                  <a:txBody>
                    <a:bodyPr/>
                    <a:lstStyle/>
                    <a:p>
                      <a:pPr indent="0" lvl="0" marL="0" rtl="0" algn="l">
                        <a:spcBef>
                          <a:spcPts val="0"/>
                        </a:spcBef>
                        <a:spcAft>
                          <a:spcPts val="0"/>
                        </a:spcAft>
                        <a:buNone/>
                      </a:pPr>
                      <a:r>
                        <a:rPr b="1" lang="en" sz="900"/>
                        <a:t>.16352201</a:t>
                      </a:r>
                      <a:endParaRPr b="1" sz="900"/>
                    </a:p>
                  </a:txBody>
                  <a:tcPr marT="91425" marB="91425" marR="91425" marL="91425"/>
                </a:tc>
                <a:tc>
                  <a:txBody>
                    <a:bodyPr/>
                    <a:lstStyle/>
                    <a:p>
                      <a:pPr indent="0" lvl="0" marL="0" rtl="0" algn="l">
                        <a:spcBef>
                          <a:spcPts val="0"/>
                        </a:spcBef>
                        <a:spcAft>
                          <a:spcPts val="0"/>
                        </a:spcAft>
                        <a:buNone/>
                      </a:pPr>
                      <a:r>
                        <a:rPr b="1" lang="en" sz="900"/>
                        <a:t>.14465409</a:t>
                      </a:r>
                      <a:endParaRPr b="1" sz="900"/>
                    </a:p>
                  </a:txBody>
                  <a:tcPr marT="91425" marB="91425" marR="91425" marL="91425"/>
                </a:tc>
              </a:tr>
              <a:tr h="145325">
                <a:tc>
                  <a:txBody>
                    <a:bodyPr/>
                    <a:lstStyle/>
                    <a:p>
                      <a:pPr indent="0" lvl="0" marL="0" rtl="0" algn="l">
                        <a:spcBef>
                          <a:spcPts val="0"/>
                        </a:spcBef>
                        <a:spcAft>
                          <a:spcPts val="0"/>
                        </a:spcAft>
                        <a:buNone/>
                      </a:pPr>
                      <a:r>
                        <a:rPr b="1" lang="en" sz="900"/>
                        <a:t>Positive</a:t>
                      </a:r>
                      <a:endParaRPr b="1" sz="900"/>
                    </a:p>
                  </a:txBody>
                  <a:tcPr marT="91425" marB="91425" marR="91425" marL="91425"/>
                </a:tc>
                <a:tc>
                  <a:txBody>
                    <a:bodyPr/>
                    <a:lstStyle/>
                    <a:p>
                      <a:pPr indent="0" lvl="0" marL="0" rtl="0" algn="l">
                        <a:spcBef>
                          <a:spcPts val="0"/>
                        </a:spcBef>
                        <a:spcAft>
                          <a:spcPts val="0"/>
                        </a:spcAft>
                        <a:buNone/>
                      </a:pPr>
                      <a:r>
                        <a:rPr b="1" lang="en" sz="900"/>
                        <a:t>.47709924</a:t>
                      </a:r>
                      <a:endParaRPr b="1" sz="900"/>
                    </a:p>
                  </a:txBody>
                  <a:tcPr marT="91425" marB="91425" marR="91425" marL="91425"/>
                </a:tc>
                <a:tc>
                  <a:txBody>
                    <a:bodyPr/>
                    <a:lstStyle/>
                    <a:p>
                      <a:pPr indent="0" lvl="0" marL="0" rtl="0" algn="l">
                        <a:spcBef>
                          <a:spcPts val="0"/>
                        </a:spcBef>
                        <a:spcAft>
                          <a:spcPts val="0"/>
                        </a:spcAft>
                        <a:buNone/>
                      </a:pPr>
                      <a:r>
                        <a:rPr b="1" lang="en" sz="900"/>
                        <a:t>.07633587</a:t>
                      </a:r>
                      <a:endParaRPr b="1" sz="900"/>
                    </a:p>
                  </a:txBody>
                  <a:tcPr marT="91425" marB="91425" marR="91425" marL="91425"/>
                </a:tc>
                <a:tc>
                  <a:txBody>
                    <a:bodyPr/>
                    <a:lstStyle/>
                    <a:p>
                      <a:pPr indent="0" lvl="0" marL="0" rtl="0" algn="l">
                        <a:spcBef>
                          <a:spcPts val="0"/>
                        </a:spcBef>
                        <a:spcAft>
                          <a:spcPts val="0"/>
                        </a:spcAft>
                        <a:buNone/>
                      </a:pPr>
                      <a:r>
                        <a:rPr b="1" lang="en" sz="900"/>
                        <a:t>.6870229</a:t>
                      </a:r>
                      <a:endParaRPr b="1" sz="900"/>
                    </a:p>
                  </a:txBody>
                  <a:tcPr marT="91425" marB="91425" marR="91425" marL="91425"/>
                </a:tc>
                <a:tc>
                  <a:txBody>
                    <a:bodyPr/>
                    <a:lstStyle/>
                    <a:p>
                      <a:pPr indent="0" lvl="0" marL="0" rtl="0" algn="l">
                        <a:spcBef>
                          <a:spcPts val="0"/>
                        </a:spcBef>
                        <a:spcAft>
                          <a:spcPts val="0"/>
                        </a:spcAft>
                        <a:buNone/>
                      </a:pPr>
                      <a:r>
                        <a:rPr b="1" lang="en" sz="900"/>
                        <a:t>.5648855</a:t>
                      </a:r>
                      <a:endParaRPr b="1" sz="900"/>
                    </a:p>
                  </a:txBody>
                  <a:tcPr marT="91425" marB="91425" marR="91425" marL="91425"/>
                </a:tc>
                <a:tc>
                  <a:txBody>
                    <a:bodyPr/>
                    <a:lstStyle/>
                    <a:p>
                      <a:pPr indent="0" lvl="0" marL="0" rtl="0" algn="l">
                        <a:spcBef>
                          <a:spcPts val="0"/>
                        </a:spcBef>
                        <a:spcAft>
                          <a:spcPts val="0"/>
                        </a:spcAft>
                        <a:buNone/>
                      </a:pPr>
                      <a:r>
                        <a:rPr b="1" lang="en" sz="900"/>
                        <a:t>.60687023</a:t>
                      </a:r>
                      <a:endParaRPr b="1" sz="900"/>
                    </a:p>
                  </a:txBody>
                  <a:tcPr marT="91425" marB="91425" marR="91425" marL="91425"/>
                </a:tc>
              </a:tr>
            </a:tbl>
          </a:graphicData>
        </a:graphic>
      </p:graphicFrame>
      <p:pic>
        <p:nvPicPr>
          <p:cNvPr id="146" name="Google Shape;146;p23"/>
          <p:cNvPicPr preferRelativeResize="0"/>
          <p:nvPr/>
        </p:nvPicPr>
        <p:blipFill>
          <a:blip r:embed="rId4">
            <a:alphaModFix/>
          </a:blip>
          <a:stretch>
            <a:fillRect/>
          </a:stretch>
        </p:blipFill>
        <p:spPr>
          <a:xfrm>
            <a:off x="4420025" y="134550"/>
            <a:ext cx="4616725" cy="250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do better?</a:t>
            </a:r>
            <a:endParaRPr/>
          </a:p>
        </p:txBody>
      </p:sp>
      <p:sp>
        <p:nvSpPr>
          <p:cNvPr id="152" name="Google Shape;152;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Almost always, no. </a:t>
            </a:r>
            <a:endParaRPr sz="1700"/>
          </a:p>
          <a:p>
            <a:pPr indent="-336550" lvl="0" marL="457200" rtl="0" algn="l">
              <a:spcBef>
                <a:spcPts val="1600"/>
              </a:spcBef>
              <a:spcAft>
                <a:spcPts val="0"/>
              </a:spcAft>
              <a:buSzPts val="1700"/>
              <a:buChar char="●"/>
            </a:pPr>
            <a:r>
              <a:rPr lang="en" sz="1700"/>
              <a:t>Naive Bayes assumes independence of features.</a:t>
            </a:r>
            <a:endParaRPr sz="1700"/>
          </a:p>
          <a:p>
            <a:pPr indent="-336550" lvl="0" marL="457200" rtl="0" algn="l">
              <a:spcBef>
                <a:spcPts val="0"/>
              </a:spcBef>
              <a:spcAft>
                <a:spcPts val="0"/>
              </a:spcAft>
              <a:buSzPts val="1700"/>
              <a:buChar char="●"/>
            </a:pPr>
            <a:r>
              <a:rPr lang="en" sz="1700"/>
              <a:t>Otherwise, it is nearly always impossible to accurately model probability of all possible combinations of features.</a:t>
            </a:r>
            <a:endParaRPr sz="1700"/>
          </a:p>
          <a:p>
            <a:pPr indent="-336550" lvl="0" marL="457200" rtl="0" algn="l">
              <a:spcBef>
                <a:spcPts val="0"/>
              </a:spcBef>
              <a:spcAft>
                <a:spcPts val="0"/>
              </a:spcAft>
              <a:buSzPts val="1700"/>
              <a:buChar char="●"/>
            </a:pPr>
            <a:r>
              <a:rPr lang="en" sz="1700"/>
              <a:t>Thus, Bayes optimal is almost never used in practice.</a:t>
            </a:r>
            <a:endParaRPr sz="1700"/>
          </a:p>
          <a:p>
            <a:pPr indent="0" lvl="0" marL="0" rtl="0" algn="l">
              <a:spcBef>
                <a:spcPts val="1600"/>
              </a:spcBef>
              <a:spcAft>
                <a:spcPts val="0"/>
              </a:spcAft>
              <a:buNone/>
            </a:pPr>
            <a:r>
              <a:t/>
            </a:r>
            <a:endParaRPr sz="1700"/>
          </a:p>
          <a:p>
            <a:pPr indent="0" lvl="0" marL="457200" rtl="0" algn="l">
              <a:spcBef>
                <a:spcPts val="1600"/>
              </a:spcBef>
              <a:spcAft>
                <a:spcPts val="1600"/>
              </a:spcAft>
              <a:buNone/>
            </a:pPr>
            <a:r>
              <a:rPr lang="en" sz="2500"/>
              <a:t>HOWEVER...</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 Bayes Optimal!</a:t>
            </a:r>
            <a:endParaRPr/>
          </a:p>
        </p:txBody>
      </p:sp>
      <p:sp>
        <p:nvSpPr>
          <p:cNvPr id="158" name="Google Shape;158;p25"/>
          <p:cNvSpPr txBox="1"/>
          <p:nvPr>
            <p:ph idx="1" type="body"/>
          </p:nvPr>
        </p:nvSpPr>
        <p:spPr>
          <a:xfrm>
            <a:off x="4634350" y="200800"/>
            <a:ext cx="4166400" cy="142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Training data n=421</a:t>
            </a:r>
            <a:endParaRPr/>
          </a:p>
          <a:p>
            <a:pPr indent="-311150" lvl="0" marL="457200" rtl="0" algn="l">
              <a:spcBef>
                <a:spcPts val="0"/>
              </a:spcBef>
              <a:spcAft>
                <a:spcPts val="0"/>
              </a:spcAft>
              <a:buSzPts val="1300"/>
              <a:buChar char="●"/>
            </a:pPr>
            <a:r>
              <a:rPr lang="en"/>
              <a:t>5 binary features = 2^5 = 32 possible combinations ‘</a:t>
            </a:r>
            <a:endParaRPr/>
          </a:p>
          <a:p>
            <a:pPr indent="-311150" lvl="0" marL="457200" rtl="0" algn="l">
              <a:spcBef>
                <a:spcPts val="0"/>
              </a:spcBef>
              <a:spcAft>
                <a:spcPts val="0"/>
              </a:spcAft>
              <a:buSzPts val="1300"/>
              <a:buChar char="●"/>
            </a:pPr>
            <a:r>
              <a:rPr lang="en"/>
              <a:t>With even distribution, there should be around 13 representations of each combination in dataset.</a:t>
            </a:r>
            <a:endParaRPr/>
          </a:p>
        </p:txBody>
      </p:sp>
      <p:pic>
        <p:nvPicPr>
          <p:cNvPr id="159" name="Google Shape;159;p25"/>
          <p:cNvPicPr preferRelativeResize="0"/>
          <p:nvPr/>
        </p:nvPicPr>
        <p:blipFill>
          <a:blip r:embed="rId3">
            <a:alphaModFix/>
          </a:blip>
          <a:stretch>
            <a:fillRect/>
          </a:stretch>
        </p:blipFill>
        <p:spPr>
          <a:xfrm>
            <a:off x="455350" y="1792224"/>
            <a:ext cx="8233275" cy="321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25" y="404950"/>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 Optimal</a:t>
            </a:r>
            <a:endParaRPr/>
          </a:p>
        </p:txBody>
      </p:sp>
      <p:sp>
        <p:nvSpPr>
          <p:cNvPr id="165" name="Google Shape;165;p26"/>
          <p:cNvSpPr txBox="1"/>
          <p:nvPr>
            <p:ph idx="1" type="body"/>
          </p:nvPr>
        </p:nvSpPr>
        <p:spPr>
          <a:xfrm>
            <a:off x="81763" y="1044225"/>
            <a:ext cx="4166400" cy="2365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a:solidFill>
                  <a:srgbClr val="FFFFFF"/>
                </a:solidFill>
              </a:rPr>
              <a:t>Rather than building table, we can train model on each instance as we go - easy implementation but slow with large datasets.</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For each data point in validation set,</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Find every point in training set with matching features and total positive and negative classifications</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If #positive &gt; #negative, classify as positive and vice versa</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Compare to validation y to determine evaluation metrics</a:t>
            </a:r>
            <a:endParaRPr>
              <a:solidFill>
                <a:srgbClr val="FFFFFF"/>
              </a:solidFill>
            </a:endParaRPr>
          </a:p>
        </p:txBody>
      </p:sp>
      <p:pic>
        <p:nvPicPr>
          <p:cNvPr id="166" name="Google Shape;166;p26"/>
          <p:cNvPicPr preferRelativeResize="0"/>
          <p:nvPr/>
        </p:nvPicPr>
        <p:blipFill>
          <a:blip r:embed="rId3">
            <a:alphaModFix/>
          </a:blip>
          <a:stretch>
            <a:fillRect/>
          </a:stretch>
        </p:blipFill>
        <p:spPr>
          <a:xfrm>
            <a:off x="4804204" y="130850"/>
            <a:ext cx="3936201" cy="488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72" name="Google Shape;172;p27"/>
          <p:cNvPicPr preferRelativeResize="0"/>
          <p:nvPr/>
        </p:nvPicPr>
        <p:blipFill>
          <a:blip r:embed="rId3">
            <a:alphaModFix/>
          </a:blip>
          <a:stretch>
            <a:fillRect/>
          </a:stretch>
        </p:blipFill>
        <p:spPr>
          <a:xfrm>
            <a:off x="5172188" y="2210100"/>
            <a:ext cx="3152775" cy="952500"/>
          </a:xfrm>
          <a:prstGeom prst="rect">
            <a:avLst/>
          </a:prstGeom>
          <a:noFill/>
          <a:ln>
            <a:noFill/>
          </a:ln>
        </p:spPr>
      </p:pic>
      <p:pic>
        <p:nvPicPr>
          <p:cNvPr id="173" name="Google Shape;173;p27"/>
          <p:cNvPicPr preferRelativeResize="0"/>
          <p:nvPr/>
        </p:nvPicPr>
        <p:blipFill rotWithShape="1">
          <a:blip r:embed="rId4">
            <a:alphaModFix/>
          </a:blip>
          <a:srcRect b="0" l="0" r="42049" t="43297"/>
          <a:stretch/>
        </p:blipFill>
        <p:spPr>
          <a:xfrm>
            <a:off x="5172200" y="635450"/>
            <a:ext cx="3152775" cy="992184"/>
          </a:xfrm>
          <a:prstGeom prst="rect">
            <a:avLst/>
          </a:prstGeom>
          <a:noFill/>
          <a:ln>
            <a:noFill/>
          </a:ln>
        </p:spPr>
      </p:pic>
      <p:sp>
        <p:nvSpPr>
          <p:cNvPr id="174" name="Google Shape;174;p27"/>
          <p:cNvSpPr txBox="1"/>
          <p:nvPr/>
        </p:nvSpPr>
        <p:spPr>
          <a:xfrm>
            <a:off x="5333625" y="173150"/>
            <a:ext cx="28299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Naive Bayes</a:t>
            </a:r>
            <a:endParaRPr sz="1900">
              <a:latin typeface="Roboto"/>
              <a:ea typeface="Roboto"/>
              <a:cs typeface="Roboto"/>
              <a:sym typeface="Roboto"/>
            </a:endParaRPr>
          </a:p>
        </p:txBody>
      </p:sp>
      <p:sp>
        <p:nvSpPr>
          <p:cNvPr id="175" name="Google Shape;175;p27"/>
          <p:cNvSpPr txBox="1"/>
          <p:nvPr/>
        </p:nvSpPr>
        <p:spPr>
          <a:xfrm>
            <a:off x="5333625" y="1687713"/>
            <a:ext cx="28299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latin typeface="Roboto"/>
                <a:ea typeface="Roboto"/>
                <a:cs typeface="Roboto"/>
                <a:sym typeface="Roboto"/>
              </a:rPr>
              <a:t>Bayes optimal</a:t>
            </a:r>
            <a:endParaRPr sz="1900">
              <a:latin typeface="Roboto"/>
              <a:ea typeface="Roboto"/>
              <a:cs typeface="Roboto"/>
              <a:sym typeface="Roboto"/>
            </a:endParaRPr>
          </a:p>
        </p:txBody>
      </p:sp>
      <p:sp>
        <p:nvSpPr>
          <p:cNvPr id="176" name="Google Shape;176;p27"/>
          <p:cNvSpPr txBox="1"/>
          <p:nvPr/>
        </p:nvSpPr>
        <p:spPr>
          <a:xfrm>
            <a:off x="4668388" y="3651250"/>
            <a:ext cx="4160400" cy="11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Bayes Error is irreducible, so with good data we should get good results</a:t>
            </a:r>
            <a:endParaRPr sz="17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Tree-Structured Classifier </a:t>
            </a:r>
            <a:endParaRPr/>
          </a:p>
        </p:txBody>
      </p:sp>
      <p:sp>
        <p:nvSpPr>
          <p:cNvPr id="182" name="Google Shape;182;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is to build a decision tree based on a set of training data, such that data values are assigned class labels based on the combination of predictor variable values. This method is used to build a classification tree when predictor variables can take on a discrete number of values.</a:t>
            </a:r>
            <a:endParaRPr/>
          </a:p>
          <a:p>
            <a:pPr indent="0" lvl="0" marL="0" rtl="0" algn="l">
              <a:spcBef>
                <a:spcPts val="1600"/>
              </a:spcBef>
              <a:spcAft>
                <a:spcPts val="1600"/>
              </a:spcAft>
              <a:buNone/>
            </a:pPr>
            <a:r>
              <a:rPr lang="en"/>
              <a:t>A regression tree is made from a set of training data based on the mean values of combinations of predictor variables when the predictors are able to take on a continuous set of values. </a:t>
            </a:r>
            <a:endParaRPr/>
          </a:p>
        </p:txBody>
      </p:sp>
      <p:pic>
        <p:nvPicPr>
          <p:cNvPr id="183" name="Google Shape;183;p28"/>
          <p:cNvPicPr preferRelativeResize="0"/>
          <p:nvPr/>
        </p:nvPicPr>
        <p:blipFill>
          <a:blip r:embed="rId3">
            <a:alphaModFix/>
          </a:blip>
          <a:stretch>
            <a:fillRect/>
          </a:stretch>
        </p:blipFill>
        <p:spPr>
          <a:xfrm>
            <a:off x="81775" y="1992118"/>
            <a:ext cx="4166400" cy="24575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Trees</a:t>
            </a:r>
            <a:endParaRPr/>
          </a:p>
        </p:txBody>
      </p:sp>
      <p:sp>
        <p:nvSpPr>
          <p:cNvPr id="189" name="Google Shape;189;p2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data set, a classification tree is used because the predictors are only able to assume a binary value.</a:t>
            </a:r>
            <a:endParaRPr/>
          </a:p>
          <a:p>
            <a:pPr indent="0" lvl="0" marL="0" rtl="0" algn="l">
              <a:spcBef>
                <a:spcPts val="1600"/>
              </a:spcBef>
              <a:spcAft>
                <a:spcPts val="0"/>
              </a:spcAft>
              <a:buNone/>
            </a:pPr>
            <a:r>
              <a:rPr lang="en" sz="1100"/>
              <a:t> fit = rpart(class ~ Gender + Polyuria + Polydipsia + sudden.weight.loss + partial.paresis, data = training_data, method = "class", parms = list(split = 'gini'))</a:t>
            </a:r>
            <a:endParaRPr sz="1400"/>
          </a:p>
          <a:p>
            <a:pPr indent="0" lvl="0" marL="0" rtl="0" algn="l">
              <a:lnSpc>
                <a:spcPct val="50000"/>
              </a:lnSpc>
              <a:spcBef>
                <a:spcPts val="1600"/>
              </a:spcBef>
              <a:spcAft>
                <a:spcPts val="0"/>
              </a:spcAft>
              <a:buNone/>
            </a:pPr>
            <a:r>
              <a:rPr lang="en" sz="1100"/>
              <a:t>n= 421 </a:t>
            </a:r>
            <a:endParaRPr sz="1100"/>
          </a:p>
          <a:p>
            <a:pPr indent="0" lvl="0" marL="0" rtl="0" algn="l">
              <a:lnSpc>
                <a:spcPct val="50000"/>
              </a:lnSpc>
              <a:spcBef>
                <a:spcPts val="1600"/>
              </a:spcBef>
              <a:spcAft>
                <a:spcPts val="0"/>
              </a:spcAft>
              <a:buNone/>
            </a:pPr>
            <a:r>
              <a:rPr lang="en" sz="1100"/>
              <a:t>node), split, n, loss, yval, (yprob)</a:t>
            </a:r>
            <a:endParaRPr sz="1100"/>
          </a:p>
          <a:p>
            <a:pPr indent="0" lvl="0" marL="0" rtl="0" algn="l">
              <a:lnSpc>
                <a:spcPct val="50000"/>
              </a:lnSpc>
              <a:spcBef>
                <a:spcPts val="1600"/>
              </a:spcBef>
              <a:spcAft>
                <a:spcPts val="0"/>
              </a:spcAft>
              <a:buNone/>
            </a:pPr>
            <a:r>
              <a:rPr lang="en" sz="1100"/>
              <a:t>      * denotes terminal node</a:t>
            </a:r>
            <a:endParaRPr sz="1100"/>
          </a:p>
          <a:p>
            <a:pPr indent="0" lvl="0" marL="0" rtl="0" algn="l">
              <a:lnSpc>
                <a:spcPct val="50000"/>
              </a:lnSpc>
              <a:spcBef>
                <a:spcPts val="1600"/>
              </a:spcBef>
              <a:spcAft>
                <a:spcPts val="0"/>
              </a:spcAft>
              <a:buNone/>
            </a:pPr>
            <a:r>
              <a:rPr lang="en" sz="1100"/>
              <a:t>1) root 421 159 1 (0.37767221 0.62232779)  </a:t>
            </a:r>
            <a:endParaRPr sz="1100"/>
          </a:p>
          <a:p>
            <a:pPr indent="0" lvl="0" marL="0" rtl="0" algn="l">
              <a:lnSpc>
                <a:spcPct val="50000"/>
              </a:lnSpc>
              <a:spcBef>
                <a:spcPts val="1600"/>
              </a:spcBef>
              <a:spcAft>
                <a:spcPts val="0"/>
              </a:spcAft>
              <a:buNone/>
            </a:pPr>
            <a:r>
              <a:rPr lang="en" sz="1100"/>
              <a:t>  2) Polyuria&lt; 0.5 208  62 0 (0.70192308 0.29807692)  </a:t>
            </a:r>
            <a:endParaRPr sz="1100"/>
          </a:p>
          <a:p>
            <a:pPr indent="0" lvl="0" marL="0" rtl="0" algn="l">
              <a:lnSpc>
                <a:spcPct val="50000"/>
              </a:lnSpc>
              <a:spcBef>
                <a:spcPts val="1600"/>
              </a:spcBef>
              <a:spcAft>
                <a:spcPts val="0"/>
              </a:spcAft>
              <a:buNone/>
            </a:pPr>
            <a:r>
              <a:rPr lang="en" sz="1100"/>
              <a:t>    4) Gender&gt;=0.5 162  28 0 (0.82716049 0.17283951)  </a:t>
            </a:r>
            <a:endParaRPr sz="1100"/>
          </a:p>
          <a:p>
            <a:pPr indent="0" lvl="0" marL="0" rtl="0" algn="l">
              <a:lnSpc>
                <a:spcPct val="50000"/>
              </a:lnSpc>
              <a:spcBef>
                <a:spcPts val="1600"/>
              </a:spcBef>
              <a:spcAft>
                <a:spcPts val="0"/>
              </a:spcAft>
              <a:buNone/>
            </a:pPr>
            <a:r>
              <a:rPr lang="en" sz="1100"/>
              <a:t>      8) Polydipsia&lt; 0.5 140  11 0 (0.92142857 0.07857143) *</a:t>
            </a:r>
            <a:endParaRPr sz="1100"/>
          </a:p>
          <a:p>
            <a:pPr indent="0" lvl="0" marL="0" rtl="0" algn="l">
              <a:lnSpc>
                <a:spcPct val="50000"/>
              </a:lnSpc>
              <a:spcBef>
                <a:spcPts val="1600"/>
              </a:spcBef>
              <a:spcAft>
                <a:spcPts val="0"/>
              </a:spcAft>
              <a:buNone/>
            </a:pPr>
            <a:r>
              <a:rPr lang="en" sz="1100"/>
              <a:t>      9) Polydipsia&gt;=0.5 22   5 1 (0.22727273 0.77272727) *</a:t>
            </a:r>
            <a:endParaRPr sz="1100"/>
          </a:p>
          <a:p>
            <a:pPr indent="0" lvl="0" marL="0" rtl="0" algn="l">
              <a:lnSpc>
                <a:spcPct val="50000"/>
              </a:lnSpc>
              <a:spcBef>
                <a:spcPts val="1600"/>
              </a:spcBef>
              <a:spcAft>
                <a:spcPts val="0"/>
              </a:spcAft>
              <a:buNone/>
            </a:pPr>
            <a:r>
              <a:rPr lang="en" sz="1100"/>
              <a:t>    5) Gender&lt; 0.5 46  12 1 (0.26086957 0.73913043) *</a:t>
            </a:r>
            <a:endParaRPr sz="1100"/>
          </a:p>
          <a:p>
            <a:pPr indent="0" lvl="0" marL="0" rtl="0" algn="l">
              <a:lnSpc>
                <a:spcPct val="50000"/>
              </a:lnSpc>
              <a:spcBef>
                <a:spcPts val="1600"/>
              </a:spcBef>
              <a:spcAft>
                <a:spcPts val="0"/>
              </a:spcAft>
              <a:buNone/>
            </a:pPr>
            <a:r>
              <a:rPr lang="en" sz="1100"/>
              <a:t>  3) Polyuria&gt;=0.5 213  13 1 (0.06103286 0.93896714)</a:t>
            </a:r>
            <a:endParaRPr sz="11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5" name="Google Shape;195;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training data…</a:t>
            </a:r>
            <a:endParaRPr/>
          </a:p>
          <a:p>
            <a:pPr indent="0" lvl="0" marL="0" rtl="0" algn="l">
              <a:lnSpc>
                <a:spcPct val="50000"/>
              </a:lnSpc>
              <a:spcBef>
                <a:spcPts val="1600"/>
              </a:spcBef>
              <a:spcAft>
                <a:spcPts val="0"/>
              </a:spcAft>
              <a:buNone/>
            </a:pPr>
            <a:r>
              <a:rPr lang="en"/>
              <a:t>Accuracy= 0.9026128</a:t>
            </a:r>
            <a:endParaRPr/>
          </a:p>
          <a:p>
            <a:pPr indent="0" lvl="0" marL="0" rtl="0" algn="l">
              <a:lnSpc>
                <a:spcPct val="50000"/>
              </a:lnSpc>
              <a:spcBef>
                <a:spcPts val="1600"/>
              </a:spcBef>
              <a:spcAft>
                <a:spcPts val="0"/>
              </a:spcAft>
              <a:buNone/>
            </a:pPr>
            <a:r>
              <a:rPr lang="en"/>
              <a:t>Precision = 0.8932384</a:t>
            </a:r>
            <a:endParaRPr/>
          </a:p>
          <a:p>
            <a:pPr indent="0" lvl="0" marL="0" rtl="0" algn="l">
              <a:lnSpc>
                <a:spcPct val="50000"/>
              </a:lnSpc>
              <a:spcBef>
                <a:spcPts val="1600"/>
              </a:spcBef>
              <a:spcAft>
                <a:spcPts val="0"/>
              </a:spcAft>
              <a:buNone/>
            </a:pPr>
            <a:r>
              <a:rPr lang="en"/>
              <a:t>Recall = 0.9580153</a:t>
            </a:r>
            <a:endParaRPr/>
          </a:p>
          <a:p>
            <a:pPr indent="0" lvl="0" marL="0" rtl="0" algn="l">
              <a:lnSpc>
                <a:spcPct val="50000"/>
              </a:lnSpc>
              <a:spcBef>
                <a:spcPts val="1600"/>
              </a:spcBef>
              <a:spcAft>
                <a:spcPts val="0"/>
              </a:spcAft>
              <a:buNone/>
            </a:pPr>
            <a:r>
              <a:rPr lang="en"/>
              <a:t>Specificity = 0.8113208</a:t>
            </a:r>
            <a:endParaRPr/>
          </a:p>
          <a:p>
            <a:pPr indent="0" lvl="0" marL="0" rtl="0" algn="l">
              <a:lnSpc>
                <a:spcPct val="50000"/>
              </a:lnSpc>
              <a:spcBef>
                <a:spcPts val="1600"/>
              </a:spcBef>
              <a:spcAft>
                <a:spcPts val="0"/>
              </a:spcAft>
              <a:buNone/>
            </a:pPr>
            <a:r>
              <a:t/>
            </a:r>
            <a:endParaRPr/>
          </a:p>
          <a:p>
            <a:pPr indent="0" lvl="0" marL="0" rtl="0" algn="l">
              <a:lnSpc>
                <a:spcPct val="115000"/>
              </a:lnSpc>
              <a:spcBef>
                <a:spcPts val="1600"/>
              </a:spcBef>
              <a:spcAft>
                <a:spcPts val="0"/>
              </a:spcAft>
              <a:buNone/>
            </a:pPr>
            <a:r>
              <a:rPr lang="en"/>
              <a:t>On new data…</a:t>
            </a:r>
            <a:endParaRPr/>
          </a:p>
          <a:p>
            <a:pPr indent="0" lvl="0" marL="0" rtl="0" algn="l">
              <a:lnSpc>
                <a:spcPct val="50000"/>
              </a:lnSpc>
              <a:spcBef>
                <a:spcPts val="1600"/>
              </a:spcBef>
              <a:spcAft>
                <a:spcPts val="0"/>
              </a:spcAft>
              <a:buNone/>
            </a:pPr>
            <a:r>
              <a:rPr lang="en"/>
              <a:t>Accuracy = 0.8585859</a:t>
            </a:r>
            <a:endParaRPr/>
          </a:p>
          <a:p>
            <a:pPr indent="0" lvl="0" marL="0" rtl="0" algn="l">
              <a:lnSpc>
                <a:spcPct val="50000"/>
              </a:lnSpc>
              <a:spcBef>
                <a:spcPts val="1600"/>
              </a:spcBef>
              <a:spcAft>
                <a:spcPts val="0"/>
              </a:spcAft>
              <a:buNone/>
            </a:pPr>
            <a:r>
              <a:rPr lang="en"/>
              <a:t>Precision = 0.8235294</a:t>
            </a:r>
            <a:endParaRPr/>
          </a:p>
          <a:p>
            <a:pPr indent="0" lvl="0" marL="0" rtl="0" algn="l">
              <a:lnSpc>
                <a:spcPct val="50000"/>
              </a:lnSpc>
              <a:spcBef>
                <a:spcPts val="1600"/>
              </a:spcBef>
              <a:spcAft>
                <a:spcPts val="0"/>
              </a:spcAft>
              <a:buNone/>
            </a:pPr>
            <a:r>
              <a:rPr lang="en"/>
              <a:t>Recall = 0.9655172</a:t>
            </a:r>
            <a:endParaRPr/>
          </a:p>
          <a:p>
            <a:pPr indent="0" lvl="0" marL="0" rtl="0" algn="l">
              <a:lnSpc>
                <a:spcPct val="50000"/>
              </a:lnSpc>
              <a:spcBef>
                <a:spcPts val="1600"/>
              </a:spcBef>
              <a:spcAft>
                <a:spcPts val="1600"/>
              </a:spcAft>
              <a:buNone/>
            </a:pPr>
            <a:r>
              <a:rPr lang="en"/>
              <a:t>Specificity = 0.7073171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Pruning?</a:t>
            </a:r>
            <a:endParaRPr/>
          </a:p>
        </p:txBody>
      </p:sp>
      <p:sp>
        <p:nvSpPr>
          <p:cNvPr id="201" name="Google Shape;201;p3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Pruning is not needed for this tree because pruning is typically reserved for models that may become prone to overfitting. </a:t>
            </a:r>
            <a:endParaRPr/>
          </a:p>
          <a:p>
            <a:pPr indent="0" lvl="0" marL="0" rtl="0" algn="l">
              <a:spcBef>
                <a:spcPts val="1600"/>
              </a:spcBef>
              <a:spcAft>
                <a:spcPts val="0"/>
              </a:spcAft>
              <a:buNone/>
            </a:pPr>
            <a:r>
              <a:rPr lang="en"/>
              <a:t>Models that are overfit generally contain many parameters which this model does not. </a:t>
            </a:r>
            <a:endParaRPr/>
          </a:p>
          <a:p>
            <a:pPr indent="0" lvl="0" marL="0" rtl="0" algn="l">
              <a:spcBef>
                <a:spcPts val="1600"/>
              </a:spcBef>
              <a:spcAft>
                <a:spcPts val="1600"/>
              </a:spcAft>
              <a:buNone/>
            </a:pPr>
            <a:r>
              <a:rPr lang="en"/>
              <a:t>A pruning process would likely not change the model at all.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trying to determine which attributes are the most influential in determining whether a particular individual has diabetes. </a:t>
            </a:r>
            <a:endParaRPr/>
          </a:p>
          <a:p>
            <a:pPr indent="0" lvl="0" marL="0" rtl="0" algn="l">
              <a:spcBef>
                <a:spcPts val="1600"/>
              </a:spcBef>
              <a:spcAft>
                <a:spcPts val="0"/>
              </a:spcAft>
              <a:buNone/>
            </a:pPr>
            <a:r>
              <a:rPr lang="en"/>
              <a:t>Furthermore, we are interested in determining how effective these attributes are in correctly determining if an individual has diabetes. </a:t>
            </a:r>
            <a:endParaRPr/>
          </a:p>
          <a:p>
            <a:pPr indent="0" lvl="0" marL="0" rtl="0" algn="l">
              <a:spcBef>
                <a:spcPts val="1600"/>
              </a:spcBef>
              <a:spcAft>
                <a:spcPts val="1600"/>
              </a:spcAft>
              <a:buNone/>
            </a:pPr>
            <a:r>
              <a:rPr lang="en"/>
              <a:t>Additionally, we will also look to determine which classification method provides the best performance in this prediction.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Pruning Make a Difference?</a:t>
            </a:r>
            <a:endParaRPr/>
          </a:p>
        </p:txBody>
      </p:sp>
      <p:sp>
        <p:nvSpPr>
          <p:cNvPr id="207" name="Google Shape;207;p32"/>
          <p:cNvSpPr txBox="1"/>
          <p:nvPr>
            <p:ph idx="1" type="body"/>
          </p:nvPr>
        </p:nvSpPr>
        <p:spPr>
          <a:xfrm>
            <a:off x="311725" y="1267800"/>
            <a:ext cx="39999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fit = rpart(class ~ Gender + Polyuria + Polydipsia + sudden.weight.loss + partial.paresis, data = training_data, method = "class", parms = list(split = 'gini'))</a:t>
            </a:r>
            <a:endParaRPr sz="1000"/>
          </a:p>
          <a:p>
            <a:pPr indent="0" lvl="0" marL="0" rtl="0" algn="l">
              <a:lnSpc>
                <a:spcPct val="25000"/>
              </a:lnSpc>
              <a:spcBef>
                <a:spcPts val="1600"/>
              </a:spcBef>
              <a:spcAft>
                <a:spcPts val="0"/>
              </a:spcAft>
              <a:buNone/>
            </a:pPr>
            <a:r>
              <a:rPr lang="en" sz="1000"/>
              <a:t>n= 421 </a:t>
            </a:r>
            <a:endParaRPr sz="1000"/>
          </a:p>
          <a:p>
            <a:pPr indent="0" lvl="0" marL="0" rtl="0" algn="l">
              <a:lnSpc>
                <a:spcPct val="25000"/>
              </a:lnSpc>
              <a:spcBef>
                <a:spcPts val="1600"/>
              </a:spcBef>
              <a:spcAft>
                <a:spcPts val="0"/>
              </a:spcAft>
              <a:buNone/>
            </a:pPr>
            <a:r>
              <a:rPr lang="en" sz="1000"/>
              <a:t>node), split, n, loss, yval, (yprob)</a:t>
            </a:r>
            <a:endParaRPr sz="1000"/>
          </a:p>
          <a:p>
            <a:pPr indent="0" lvl="0" marL="0" rtl="0" algn="l">
              <a:lnSpc>
                <a:spcPct val="25000"/>
              </a:lnSpc>
              <a:spcBef>
                <a:spcPts val="1600"/>
              </a:spcBef>
              <a:spcAft>
                <a:spcPts val="0"/>
              </a:spcAft>
              <a:buNone/>
            </a:pPr>
            <a:r>
              <a:rPr lang="en" sz="1000"/>
              <a:t>      * denotes terminal node</a:t>
            </a:r>
            <a:endParaRPr sz="1000"/>
          </a:p>
          <a:p>
            <a:pPr indent="0" lvl="0" marL="0" rtl="0" algn="l">
              <a:lnSpc>
                <a:spcPct val="25000"/>
              </a:lnSpc>
              <a:spcBef>
                <a:spcPts val="1600"/>
              </a:spcBef>
              <a:spcAft>
                <a:spcPts val="0"/>
              </a:spcAft>
              <a:buNone/>
            </a:pPr>
            <a:r>
              <a:rPr lang="en" sz="1000"/>
              <a:t>1) root 421 159 1 (0.37767221 0.62232779)  </a:t>
            </a:r>
            <a:endParaRPr sz="1000"/>
          </a:p>
          <a:p>
            <a:pPr indent="0" lvl="0" marL="0" rtl="0" algn="l">
              <a:lnSpc>
                <a:spcPct val="25000"/>
              </a:lnSpc>
              <a:spcBef>
                <a:spcPts val="1600"/>
              </a:spcBef>
              <a:spcAft>
                <a:spcPts val="0"/>
              </a:spcAft>
              <a:buNone/>
            </a:pPr>
            <a:r>
              <a:rPr lang="en" sz="1000"/>
              <a:t>  2) Polyuria&lt; 0.5 208  62 0 (0.70192308 0.29807692)  </a:t>
            </a:r>
            <a:endParaRPr sz="1000"/>
          </a:p>
          <a:p>
            <a:pPr indent="0" lvl="0" marL="0" rtl="0" algn="l">
              <a:lnSpc>
                <a:spcPct val="25000"/>
              </a:lnSpc>
              <a:spcBef>
                <a:spcPts val="1600"/>
              </a:spcBef>
              <a:spcAft>
                <a:spcPts val="0"/>
              </a:spcAft>
              <a:buNone/>
            </a:pPr>
            <a:r>
              <a:rPr lang="en" sz="1000"/>
              <a:t>    4) Gender&gt;=0.5 162  28 0 (0.82716049 0.17283951)  </a:t>
            </a:r>
            <a:endParaRPr sz="1000"/>
          </a:p>
          <a:p>
            <a:pPr indent="0" lvl="0" marL="0" rtl="0" algn="l">
              <a:lnSpc>
                <a:spcPct val="25000"/>
              </a:lnSpc>
              <a:spcBef>
                <a:spcPts val="1600"/>
              </a:spcBef>
              <a:spcAft>
                <a:spcPts val="0"/>
              </a:spcAft>
              <a:buNone/>
            </a:pPr>
            <a:r>
              <a:rPr lang="en" sz="1000"/>
              <a:t>      8) Polydipsia&lt; 0.5 140  11 0 (0.92142857 0.07857143) *</a:t>
            </a:r>
            <a:endParaRPr sz="1000"/>
          </a:p>
          <a:p>
            <a:pPr indent="0" lvl="0" marL="0" rtl="0" algn="l">
              <a:lnSpc>
                <a:spcPct val="25000"/>
              </a:lnSpc>
              <a:spcBef>
                <a:spcPts val="1600"/>
              </a:spcBef>
              <a:spcAft>
                <a:spcPts val="0"/>
              </a:spcAft>
              <a:buNone/>
            </a:pPr>
            <a:r>
              <a:rPr lang="en" sz="1000"/>
              <a:t>      9) Polydipsia&gt;=0.5 22   5 1 (0.22727273 0.77272727) *</a:t>
            </a:r>
            <a:endParaRPr sz="1000"/>
          </a:p>
          <a:p>
            <a:pPr indent="0" lvl="0" marL="0" rtl="0" algn="l">
              <a:lnSpc>
                <a:spcPct val="25000"/>
              </a:lnSpc>
              <a:spcBef>
                <a:spcPts val="1600"/>
              </a:spcBef>
              <a:spcAft>
                <a:spcPts val="0"/>
              </a:spcAft>
              <a:buNone/>
            </a:pPr>
            <a:r>
              <a:rPr lang="en" sz="1000"/>
              <a:t>    5) Gender&lt; 0.5 46  12 1 (0.26086957 0.73913043) *</a:t>
            </a:r>
            <a:endParaRPr sz="1000"/>
          </a:p>
          <a:p>
            <a:pPr indent="0" lvl="0" marL="0" rtl="0" algn="l">
              <a:lnSpc>
                <a:spcPct val="25000"/>
              </a:lnSpc>
              <a:spcBef>
                <a:spcPts val="1600"/>
              </a:spcBef>
              <a:spcAft>
                <a:spcPts val="1600"/>
              </a:spcAft>
              <a:buNone/>
            </a:pPr>
            <a:r>
              <a:rPr lang="en" sz="1000"/>
              <a:t>  3) Polyuria&gt;=0.5 213  13 1 (0.06103286 0.93896714)</a:t>
            </a:r>
            <a:endParaRPr sz="1200"/>
          </a:p>
        </p:txBody>
      </p:sp>
      <p:sp>
        <p:nvSpPr>
          <p:cNvPr id="208" name="Google Shape;208;p32"/>
          <p:cNvSpPr txBox="1"/>
          <p:nvPr>
            <p:ph idx="2" type="body"/>
          </p:nvPr>
        </p:nvSpPr>
        <p:spPr>
          <a:xfrm>
            <a:off x="4832425" y="1267800"/>
            <a:ext cx="3999900" cy="3076200"/>
          </a:xfrm>
          <a:prstGeom prst="rect">
            <a:avLst/>
          </a:prstGeom>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rPr lang="en" sz="1000"/>
              <a:t>printcp(fit) </a:t>
            </a:r>
            <a:endParaRPr sz="1000"/>
          </a:p>
          <a:p>
            <a:pPr indent="0" lvl="0" marL="0" rtl="0" algn="l">
              <a:lnSpc>
                <a:spcPct val="6000"/>
              </a:lnSpc>
              <a:spcBef>
                <a:spcPts val="1600"/>
              </a:spcBef>
              <a:spcAft>
                <a:spcPts val="0"/>
              </a:spcAft>
              <a:buNone/>
            </a:pPr>
            <a:r>
              <a:rPr lang="en" sz="1000"/>
              <a:t>   CP        nsplit rel error  xerror  xstd</a:t>
            </a:r>
            <a:endParaRPr sz="1000"/>
          </a:p>
          <a:p>
            <a:pPr indent="0" lvl="0" marL="0" rtl="0" algn="l">
              <a:lnSpc>
                <a:spcPct val="6000"/>
              </a:lnSpc>
              <a:spcBef>
                <a:spcPts val="1600"/>
              </a:spcBef>
              <a:spcAft>
                <a:spcPts val="0"/>
              </a:spcAft>
              <a:buNone/>
            </a:pPr>
            <a:r>
              <a:rPr lang="en" sz="1000"/>
              <a:t> 0.528302      0   1.00000 1.00000 0.062562</a:t>
            </a:r>
            <a:endParaRPr sz="1000"/>
          </a:p>
          <a:p>
            <a:pPr indent="0" lvl="0" marL="0" rtl="0" algn="l">
              <a:lnSpc>
                <a:spcPct val="6000"/>
              </a:lnSpc>
              <a:spcBef>
                <a:spcPts val="1600"/>
              </a:spcBef>
              <a:spcAft>
                <a:spcPts val="0"/>
              </a:spcAft>
              <a:buNone/>
            </a:pPr>
            <a:r>
              <a:rPr lang="en" sz="1000"/>
              <a:t> 0.138365      1   0.47170 0.50314 0.050627</a:t>
            </a:r>
            <a:endParaRPr sz="1000"/>
          </a:p>
          <a:p>
            <a:pPr indent="0" lvl="0" marL="0" rtl="0" algn="l">
              <a:lnSpc>
                <a:spcPct val="6000"/>
              </a:lnSpc>
              <a:spcBef>
                <a:spcPts val="1600"/>
              </a:spcBef>
              <a:spcAft>
                <a:spcPts val="0"/>
              </a:spcAft>
              <a:buNone/>
            </a:pPr>
            <a:r>
              <a:rPr lang="en" sz="1000"/>
              <a:t> 0.075472      2   0.33333 0.38365 0.045423</a:t>
            </a:r>
            <a:endParaRPr sz="1000"/>
          </a:p>
          <a:p>
            <a:pPr indent="0" lvl="0" marL="0" rtl="0" algn="l">
              <a:lnSpc>
                <a:spcPct val="6000"/>
              </a:lnSpc>
              <a:spcBef>
                <a:spcPts val="1600"/>
              </a:spcBef>
              <a:spcAft>
                <a:spcPts val="0"/>
              </a:spcAft>
              <a:buNone/>
            </a:pPr>
            <a:r>
              <a:rPr lang="en" sz="1000"/>
              <a:t> 0.010000      3   0.25786 0.25786 0.038260</a:t>
            </a:r>
            <a:endParaRPr sz="1000"/>
          </a:p>
          <a:p>
            <a:pPr indent="0" lvl="0" marL="0" rtl="0" algn="l">
              <a:lnSpc>
                <a:spcPct val="6000"/>
              </a:lnSpc>
              <a:spcBef>
                <a:spcPts val="1600"/>
              </a:spcBef>
              <a:spcAft>
                <a:spcPts val="0"/>
              </a:spcAft>
              <a:buNone/>
            </a:pPr>
            <a:r>
              <a:rPr lang="en" sz="1000"/>
              <a:t>best alpha (where xerror is minimized) is at CP = 0.01</a:t>
            </a:r>
            <a:endParaRPr sz="1000"/>
          </a:p>
          <a:p>
            <a:pPr indent="0" lvl="0" marL="0" rtl="0" algn="l">
              <a:lnSpc>
                <a:spcPct val="6000"/>
              </a:lnSpc>
              <a:spcBef>
                <a:spcPts val="1600"/>
              </a:spcBef>
              <a:spcAft>
                <a:spcPts val="0"/>
              </a:spcAft>
              <a:buNone/>
            </a:pPr>
            <a:r>
              <a:rPr lang="en" sz="1000"/>
              <a:t>fit_optimal = prune(fit,cp = alpha)</a:t>
            </a:r>
            <a:endParaRPr sz="1000"/>
          </a:p>
          <a:p>
            <a:pPr indent="0" lvl="0" marL="0" rtl="0" algn="l">
              <a:lnSpc>
                <a:spcPct val="6000"/>
              </a:lnSpc>
              <a:spcBef>
                <a:spcPts val="1600"/>
              </a:spcBef>
              <a:spcAft>
                <a:spcPts val="0"/>
              </a:spcAft>
              <a:buNone/>
            </a:pPr>
            <a:r>
              <a:rPr lang="en" sz="1000"/>
              <a:t>n= 421 </a:t>
            </a:r>
            <a:endParaRPr sz="1000"/>
          </a:p>
          <a:p>
            <a:pPr indent="0" lvl="0" marL="0" rtl="0" algn="l">
              <a:lnSpc>
                <a:spcPct val="6000"/>
              </a:lnSpc>
              <a:spcBef>
                <a:spcPts val="1600"/>
              </a:spcBef>
              <a:spcAft>
                <a:spcPts val="0"/>
              </a:spcAft>
              <a:buNone/>
            </a:pPr>
            <a:r>
              <a:rPr lang="en" sz="1000"/>
              <a:t>node), split, n, loss, yval, (yprob)</a:t>
            </a:r>
            <a:endParaRPr sz="1000"/>
          </a:p>
          <a:p>
            <a:pPr indent="0" lvl="0" marL="0" rtl="0" algn="l">
              <a:lnSpc>
                <a:spcPct val="6000"/>
              </a:lnSpc>
              <a:spcBef>
                <a:spcPts val="1600"/>
              </a:spcBef>
              <a:spcAft>
                <a:spcPts val="0"/>
              </a:spcAft>
              <a:buNone/>
            </a:pPr>
            <a:r>
              <a:rPr lang="en" sz="1000"/>
              <a:t>      * denotes terminal node</a:t>
            </a:r>
            <a:endParaRPr sz="1000"/>
          </a:p>
          <a:p>
            <a:pPr indent="0" lvl="0" marL="0" rtl="0" algn="l">
              <a:lnSpc>
                <a:spcPct val="6000"/>
              </a:lnSpc>
              <a:spcBef>
                <a:spcPts val="1600"/>
              </a:spcBef>
              <a:spcAft>
                <a:spcPts val="0"/>
              </a:spcAft>
              <a:buNone/>
            </a:pPr>
            <a:r>
              <a:rPr lang="en" sz="1000"/>
              <a:t>1) root 421 159 1 (0.37767221 0.62232779)  </a:t>
            </a:r>
            <a:endParaRPr sz="1000"/>
          </a:p>
          <a:p>
            <a:pPr indent="0" lvl="0" marL="0" rtl="0" algn="l">
              <a:lnSpc>
                <a:spcPct val="6000"/>
              </a:lnSpc>
              <a:spcBef>
                <a:spcPts val="1600"/>
              </a:spcBef>
              <a:spcAft>
                <a:spcPts val="0"/>
              </a:spcAft>
              <a:buNone/>
            </a:pPr>
            <a:r>
              <a:rPr lang="en" sz="1000"/>
              <a:t>  2) Polyuria&lt; 0.5 208  62 0 (0.70192308 0.29807692)  </a:t>
            </a:r>
            <a:endParaRPr sz="1000"/>
          </a:p>
          <a:p>
            <a:pPr indent="0" lvl="0" marL="0" rtl="0" algn="l">
              <a:lnSpc>
                <a:spcPct val="6000"/>
              </a:lnSpc>
              <a:spcBef>
                <a:spcPts val="1600"/>
              </a:spcBef>
              <a:spcAft>
                <a:spcPts val="0"/>
              </a:spcAft>
              <a:buNone/>
            </a:pPr>
            <a:r>
              <a:rPr lang="en" sz="1000"/>
              <a:t>    4) Gender&gt;=0.5 162  28 0 (0.82716049 0.17283951)  </a:t>
            </a:r>
            <a:endParaRPr sz="1000"/>
          </a:p>
          <a:p>
            <a:pPr indent="0" lvl="0" marL="0" rtl="0" algn="l">
              <a:lnSpc>
                <a:spcPct val="6000"/>
              </a:lnSpc>
              <a:spcBef>
                <a:spcPts val="1600"/>
              </a:spcBef>
              <a:spcAft>
                <a:spcPts val="0"/>
              </a:spcAft>
              <a:buNone/>
            </a:pPr>
            <a:r>
              <a:rPr lang="en" sz="1000"/>
              <a:t>      8) Polydipsia&lt; 0.5 140  11 0 (0.92142857 0.07857143) *</a:t>
            </a:r>
            <a:endParaRPr sz="1000"/>
          </a:p>
          <a:p>
            <a:pPr indent="0" lvl="0" marL="0" rtl="0" algn="l">
              <a:lnSpc>
                <a:spcPct val="6000"/>
              </a:lnSpc>
              <a:spcBef>
                <a:spcPts val="1600"/>
              </a:spcBef>
              <a:spcAft>
                <a:spcPts val="0"/>
              </a:spcAft>
              <a:buNone/>
            </a:pPr>
            <a:r>
              <a:rPr lang="en" sz="1000"/>
              <a:t>      9) Polydipsia&gt;=0.5 22   5 1 (0.22727273 0.77272727) *</a:t>
            </a:r>
            <a:endParaRPr sz="1000"/>
          </a:p>
          <a:p>
            <a:pPr indent="0" lvl="0" marL="0" rtl="0" algn="l">
              <a:lnSpc>
                <a:spcPct val="6000"/>
              </a:lnSpc>
              <a:spcBef>
                <a:spcPts val="1600"/>
              </a:spcBef>
              <a:spcAft>
                <a:spcPts val="0"/>
              </a:spcAft>
              <a:buNone/>
            </a:pPr>
            <a:r>
              <a:rPr lang="en" sz="1000"/>
              <a:t>    5) Gender&lt; 0.5 46  12 1 (0.26086957 0.73913043) *</a:t>
            </a:r>
            <a:endParaRPr sz="1000"/>
          </a:p>
          <a:p>
            <a:pPr indent="0" lvl="0" marL="0" rtl="0" algn="l">
              <a:lnSpc>
                <a:spcPct val="6000"/>
              </a:lnSpc>
              <a:spcBef>
                <a:spcPts val="1600"/>
              </a:spcBef>
              <a:spcAft>
                <a:spcPts val="0"/>
              </a:spcAft>
              <a:buNone/>
            </a:pPr>
            <a:r>
              <a:rPr lang="en" sz="1000"/>
              <a:t>  3) Polyuria&gt;=0.5 213  13 1 (0.06103286 0.93896714) *</a:t>
            </a:r>
            <a:endParaRPr sz="1000"/>
          </a:p>
          <a:p>
            <a:pPr indent="0" lvl="0" marL="0" rtl="0" algn="l">
              <a:lnSpc>
                <a:spcPct val="20000"/>
              </a:lnSpc>
              <a:spcBef>
                <a:spcPts val="1600"/>
              </a:spcBef>
              <a:spcAft>
                <a:spcPts val="0"/>
              </a:spcAft>
              <a:buNone/>
            </a:pPr>
            <a:r>
              <a:t/>
            </a:r>
            <a:endParaRPr sz="1000"/>
          </a:p>
          <a:p>
            <a:pPr indent="0" lvl="0" marL="0" rtl="0" algn="l">
              <a:lnSpc>
                <a:spcPct val="20000"/>
              </a:lnSpc>
              <a:spcBef>
                <a:spcPts val="1600"/>
              </a:spcBef>
              <a:spcAft>
                <a:spcPts val="0"/>
              </a:spcAft>
              <a:buNone/>
            </a:pPr>
            <a:r>
              <a:t/>
            </a:r>
            <a:endParaRPr sz="1000"/>
          </a:p>
          <a:p>
            <a:pPr indent="0" lvl="0" marL="0" rtl="0" algn="l">
              <a:spcBef>
                <a:spcPts val="1600"/>
              </a:spcBef>
              <a:spcAft>
                <a:spcPts val="1600"/>
              </a:spcAft>
              <a:buNone/>
            </a:pPr>
            <a:r>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Classifiers</a:t>
            </a:r>
            <a:endParaRPr/>
          </a:p>
        </p:txBody>
      </p:sp>
      <p:sp>
        <p:nvSpPr>
          <p:cNvPr id="214" name="Google Shape;214;p3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KNN and Bayes’ classifiers both had slightly higher accuracy and precision than the classification tree. This means the KNN and Bayes’ classifiers performed better at correctly identifying all individuals and at finding that most individuals classified as diabetic were truly diabetic. </a:t>
            </a:r>
            <a:endParaRPr/>
          </a:p>
          <a:p>
            <a:pPr indent="0" lvl="0" marL="0" rtl="0" algn="l">
              <a:spcBef>
                <a:spcPts val="1600"/>
              </a:spcBef>
              <a:spcAft>
                <a:spcPts val="0"/>
              </a:spcAft>
              <a:buNone/>
            </a:pPr>
            <a:r>
              <a:rPr lang="en"/>
              <a:t>The classification tree had the highest recall rate which means that the classification tree is the best for correctly identifying the most diabetic individuals among all diabetic individuals.</a:t>
            </a:r>
            <a:endParaRPr/>
          </a:p>
          <a:p>
            <a:pPr indent="0" lvl="0" marL="0" rtl="0" algn="l">
              <a:spcBef>
                <a:spcPts val="1600"/>
              </a:spcBef>
              <a:spcAft>
                <a:spcPts val="1600"/>
              </a:spcAft>
              <a:buNone/>
            </a:pPr>
            <a:r>
              <a:rPr lang="en"/>
              <a:t>The KNN and Bayes’ classifiers had a similar specificity rate that was much higher than the classification tree. This means that those classifiers are better at correctly identifying healthy individuals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220" name="Google Shape;220;p3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Bayes’ classifiers and the KNN classifier performed very similarly. </a:t>
            </a:r>
            <a:endParaRPr/>
          </a:p>
          <a:p>
            <a:pPr indent="0" lvl="0" marL="0" rtl="0" algn="l">
              <a:spcBef>
                <a:spcPts val="1600"/>
              </a:spcBef>
              <a:spcAft>
                <a:spcPts val="0"/>
              </a:spcAft>
              <a:buNone/>
            </a:pPr>
            <a:r>
              <a:rPr lang="en"/>
              <a:t>These classifiers also yielded high accuracy, precision, and </a:t>
            </a:r>
            <a:r>
              <a:rPr lang="en"/>
              <a:t>specificity rates (&gt; 0.85)</a:t>
            </a:r>
            <a:endParaRPr/>
          </a:p>
          <a:p>
            <a:pPr indent="0" lvl="0" marL="0" rtl="0" algn="l">
              <a:spcBef>
                <a:spcPts val="1600"/>
              </a:spcBef>
              <a:spcAft>
                <a:spcPts val="0"/>
              </a:spcAft>
              <a:buNone/>
            </a:pPr>
            <a:r>
              <a:rPr lang="en"/>
              <a:t>The tree structures classifier however yielded a very high recall rate (roughly .96)</a:t>
            </a:r>
            <a:endParaRPr/>
          </a:p>
          <a:p>
            <a:pPr indent="0" lvl="0" marL="0" rtl="0" algn="l">
              <a:spcBef>
                <a:spcPts val="1600"/>
              </a:spcBef>
              <a:spcAft>
                <a:spcPts val="0"/>
              </a:spcAft>
              <a:buNone/>
            </a:pPr>
            <a:r>
              <a:rPr lang="en"/>
              <a:t>In practice, a Bayes’ classifier or KNN classifier would perform very well generally for correctly identifying individuals as diabetic or not. </a:t>
            </a:r>
            <a:endParaRPr/>
          </a:p>
          <a:p>
            <a:pPr indent="0" lvl="0" marL="0" rtl="0" algn="l">
              <a:spcBef>
                <a:spcPts val="1600"/>
              </a:spcBef>
              <a:spcAft>
                <a:spcPts val="1600"/>
              </a:spcAft>
              <a:buNone/>
            </a:pPr>
            <a:r>
              <a:rPr lang="en"/>
              <a:t>If the task was to ensure that for all diabetic individuals, the greatest number among that group were correctly identified, then the classification tree would produce the best results.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340200"/>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77" name="Google Shape;77;p15"/>
          <p:cNvSpPr txBox="1"/>
          <p:nvPr/>
        </p:nvSpPr>
        <p:spPr>
          <a:xfrm>
            <a:off x="315175" y="938125"/>
            <a:ext cx="3699600" cy="3440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Retrieved from UCI machine learning repository</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16 features</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15 discrete features and one continuous feature</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520 instances</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About 65% positive and 35% negative</a:t>
            </a:r>
            <a:endParaRPr>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t/>
            </a:r>
            <a:endParaRPr>
              <a:solidFill>
                <a:srgbClr val="FFFFFF"/>
              </a:solidFill>
              <a:latin typeface="Roboto"/>
              <a:ea typeface="Roboto"/>
              <a:cs typeface="Roboto"/>
              <a:sym typeface="Roboto"/>
            </a:endParaRPr>
          </a:p>
        </p:txBody>
      </p:sp>
      <p:pic>
        <p:nvPicPr>
          <p:cNvPr id="78" name="Google Shape;78;p15"/>
          <p:cNvPicPr preferRelativeResize="0"/>
          <p:nvPr/>
        </p:nvPicPr>
        <p:blipFill rotWithShape="1">
          <a:blip r:embed="rId3">
            <a:alphaModFix/>
          </a:blip>
          <a:srcRect b="0" l="1432" r="3065" t="2400"/>
          <a:stretch/>
        </p:blipFill>
        <p:spPr>
          <a:xfrm>
            <a:off x="4608338" y="1416475"/>
            <a:ext cx="4239075" cy="168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243800"/>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a:t>
            </a:r>
            <a:endParaRPr/>
          </a:p>
        </p:txBody>
      </p:sp>
      <p:sp>
        <p:nvSpPr>
          <p:cNvPr id="84" name="Google Shape;84;p16"/>
          <p:cNvSpPr txBox="1"/>
          <p:nvPr/>
        </p:nvSpPr>
        <p:spPr>
          <a:xfrm>
            <a:off x="315175" y="965700"/>
            <a:ext cx="3699600" cy="3212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Deleted rows with missing attributes</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correlation of each feature to the class was found</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five features with the highest correlation were chosen (&gt; .3)</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Data was transformed into 1’s and 0’s so that is easier to use</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chemeClr val="lt1"/>
                </a:solidFill>
                <a:latin typeface="Roboto"/>
                <a:ea typeface="Roboto"/>
                <a:cs typeface="Roboto"/>
                <a:sym typeface="Roboto"/>
              </a:rPr>
              <a:t>~20% reserved for validation</a:t>
            </a:r>
            <a:endParaRPr>
              <a:solidFill>
                <a:srgbClr val="FFFFFF"/>
              </a:solidFill>
              <a:latin typeface="Roboto"/>
              <a:ea typeface="Roboto"/>
              <a:cs typeface="Roboto"/>
              <a:sym typeface="Roboto"/>
            </a:endParaRPr>
          </a:p>
        </p:txBody>
      </p:sp>
      <p:graphicFrame>
        <p:nvGraphicFramePr>
          <p:cNvPr id="85" name="Google Shape;85;p16"/>
          <p:cNvGraphicFramePr/>
          <p:nvPr/>
        </p:nvGraphicFramePr>
        <p:xfrm>
          <a:off x="4571988" y="973550"/>
          <a:ext cx="3000000" cy="3000000"/>
        </p:xfrm>
        <a:graphic>
          <a:graphicData uri="http://schemas.openxmlformats.org/drawingml/2006/table">
            <a:tbl>
              <a:tblPr>
                <a:noFill/>
                <a:tableStyleId>{7C6636BF-DBC9-4EB5-A576-0063F9FB05CC}</a:tableStyleId>
              </a:tblPr>
              <a:tblGrid>
                <a:gridCol w="1388300"/>
                <a:gridCol w="1800225"/>
                <a:gridCol w="1147200"/>
              </a:tblGrid>
              <a:tr h="381000">
                <a:tc>
                  <a:txBody>
                    <a:bodyPr/>
                    <a:lstStyle/>
                    <a:p>
                      <a:pPr indent="0" lvl="0" marL="0" rtl="0" algn="ctr">
                        <a:spcBef>
                          <a:spcPts val="0"/>
                        </a:spcBef>
                        <a:spcAft>
                          <a:spcPts val="0"/>
                        </a:spcAft>
                        <a:buNone/>
                      </a:pPr>
                      <a:r>
                        <a:rPr lang="en"/>
                        <a:t>Feature</a:t>
                      </a:r>
                      <a:endParaRPr/>
                    </a:p>
                  </a:txBody>
                  <a:tcPr marT="91425" marB="91425" marR="91425" marL="91425"/>
                </a:tc>
                <a:tc>
                  <a:txBody>
                    <a:bodyPr/>
                    <a:lstStyle/>
                    <a:p>
                      <a:pPr indent="0" lvl="0" marL="0" rtl="0" algn="ctr">
                        <a:spcBef>
                          <a:spcPts val="0"/>
                        </a:spcBef>
                        <a:spcAft>
                          <a:spcPts val="0"/>
                        </a:spcAft>
                        <a:buNone/>
                      </a:pPr>
                      <a:r>
                        <a:rPr lang="en"/>
                        <a:t>Description</a:t>
                      </a:r>
                      <a:endParaRPr/>
                    </a:p>
                  </a:txBody>
                  <a:tcPr marT="91425" marB="91425" marR="91425" marL="91425"/>
                </a:tc>
                <a:tc>
                  <a:txBody>
                    <a:bodyPr/>
                    <a:lstStyle/>
                    <a:p>
                      <a:pPr indent="0" lvl="0" marL="0" rtl="0" algn="ctr">
                        <a:spcBef>
                          <a:spcPts val="0"/>
                        </a:spcBef>
                        <a:spcAft>
                          <a:spcPts val="0"/>
                        </a:spcAft>
                        <a:buNone/>
                      </a:pPr>
                      <a:r>
                        <a:rPr lang="en"/>
                        <a:t>Correlation</a:t>
                      </a:r>
                      <a:endParaRPr/>
                    </a:p>
                  </a:txBody>
                  <a:tcPr marT="91425" marB="91425" marR="91425" marL="91425"/>
                </a:tc>
              </a:tr>
              <a:tr h="381000">
                <a:tc>
                  <a:txBody>
                    <a:bodyPr/>
                    <a:lstStyle/>
                    <a:p>
                      <a:pPr indent="0" lvl="0" marL="0" rtl="0" algn="l">
                        <a:spcBef>
                          <a:spcPts val="0"/>
                        </a:spcBef>
                        <a:spcAft>
                          <a:spcPts val="0"/>
                        </a:spcAft>
                        <a:buNone/>
                      </a:pPr>
                      <a:r>
                        <a:rPr lang="en"/>
                        <a:t>Gender</a:t>
                      </a:r>
                      <a:endParaRPr/>
                    </a:p>
                  </a:txBody>
                  <a:tcPr marT="91425" marB="91425" marR="91425" marL="91425"/>
                </a:tc>
                <a:tc>
                  <a:txBody>
                    <a:bodyPr/>
                    <a:lstStyle/>
                    <a:p>
                      <a:pPr indent="0" lvl="0" marL="0" rtl="0" algn="ctr">
                        <a:spcBef>
                          <a:spcPts val="0"/>
                        </a:spcBef>
                        <a:spcAft>
                          <a:spcPts val="0"/>
                        </a:spcAft>
                        <a:buNone/>
                      </a:pPr>
                      <a:r>
                        <a:rPr lang="en"/>
                        <a:t>Reported gender</a:t>
                      </a:r>
                      <a:endParaRPr/>
                    </a:p>
                  </a:txBody>
                  <a:tcPr marT="91425" marB="91425" marR="91425" marL="91425"/>
                </a:tc>
                <a:tc>
                  <a:txBody>
                    <a:bodyPr/>
                    <a:lstStyle/>
                    <a:p>
                      <a:pPr indent="0" lvl="0" marL="0" rtl="0" algn="ctr">
                        <a:spcBef>
                          <a:spcPts val="0"/>
                        </a:spcBef>
                        <a:spcAft>
                          <a:spcPts val="0"/>
                        </a:spcAft>
                        <a:buNone/>
                      </a:pPr>
                      <a:r>
                        <a:rPr lang="en"/>
                        <a:t>.44</a:t>
                      </a:r>
                      <a:endParaRPr/>
                    </a:p>
                  </a:txBody>
                  <a:tcPr marT="91425" marB="91425" marR="91425" marL="91425" anchor="ctr"/>
                </a:tc>
              </a:tr>
              <a:tr h="381000">
                <a:tc>
                  <a:txBody>
                    <a:bodyPr/>
                    <a:lstStyle/>
                    <a:p>
                      <a:pPr indent="0" lvl="0" marL="0" rtl="0" algn="l">
                        <a:spcBef>
                          <a:spcPts val="0"/>
                        </a:spcBef>
                        <a:spcAft>
                          <a:spcPts val="0"/>
                        </a:spcAft>
                        <a:buNone/>
                      </a:pPr>
                      <a:r>
                        <a:rPr lang="en"/>
                        <a:t>Polyuria</a:t>
                      </a:r>
                      <a:endParaRPr/>
                    </a:p>
                  </a:txBody>
                  <a:tcPr marT="91425" marB="91425" marR="91425" marL="91425"/>
                </a:tc>
                <a:tc>
                  <a:txBody>
                    <a:bodyPr/>
                    <a:lstStyle/>
                    <a:p>
                      <a:pPr indent="0" lvl="0" marL="0" rtl="0" algn="ctr">
                        <a:spcBef>
                          <a:spcPts val="0"/>
                        </a:spcBef>
                        <a:spcAft>
                          <a:spcPts val="0"/>
                        </a:spcAft>
                        <a:buNone/>
                      </a:pPr>
                      <a:r>
                        <a:rPr lang="en"/>
                        <a:t>Abnormal amount of urine production</a:t>
                      </a:r>
                      <a:endParaRPr/>
                    </a:p>
                  </a:txBody>
                  <a:tcPr marT="91425" marB="91425" marR="91425" marL="91425"/>
                </a:tc>
                <a:tc>
                  <a:txBody>
                    <a:bodyPr/>
                    <a:lstStyle/>
                    <a:p>
                      <a:pPr indent="0" lvl="0" marL="0" rtl="0" algn="ctr">
                        <a:spcBef>
                          <a:spcPts val="0"/>
                        </a:spcBef>
                        <a:spcAft>
                          <a:spcPts val="0"/>
                        </a:spcAft>
                        <a:buNone/>
                      </a:pPr>
                      <a:r>
                        <a:rPr lang="en"/>
                        <a:t>.67</a:t>
                      </a:r>
                      <a:endParaRPr/>
                    </a:p>
                  </a:txBody>
                  <a:tcPr marT="91425" marB="91425" marR="91425" marL="91425" anchor="ctr"/>
                </a:tc>
              </a:tr>
              <a:tr h="381000">
                <a:tc>
                  <a:txBody>
                    <a:bodyPr/>
                    <a:lstStyle/>
                    <a:p>
                      <a:pPr indent="0" lvl="0" marL="0" rtl="0" algn="l">
                        <a:spcBef>
                          <a:spcPts val="0"/>
                        </a:spcBef>
                        <a:spcAft>
                          <a:spcPts val="0"/>
                        </a:spcAft>
                        <a:buNone/>
                      </a:pPr>
                      <a:r>
                        <a:rPr lang="en"/>
                        <a:t>Polydipsia</a:t>
                      </a:r>
                      <a:endParaRPr/>
                    </a:p>
                  </a:txBody>
                  <a:tcPr marT="91425" marB="91425" marR="91425" marL="91425"/>
                </a:tc>
                <a:tc>
                  <a:txBody>
                    <a:bodyPr/>
                    <a:lstStyle/>
                    <a:p>
                      <a:pPr indent="0" lvl="0" marL="0" rtl="0" algn="ctr">
                        <a:spcBef>
                          <a:spcPts val="0"/>
                        </a:spcBef>
                        <a:spcAft>
                          <a:spcPts val="0"/>
                        </a:spcAft>
                        <a:buNone/>
                      </a:pPr>
                      <a:r>
                        <a:rPr lang="en"/>
                        <a:t>Extreme thirst </a:t>
                      </a:r>
                      <a:endParaRPr/>
                    </a:p>
                  </a:txBody>
                  <a:tcPr marT="91425" marB="91425" marR="91425" marL="91425"/>
                </a:tc>
                <a:tc>
                  <a:txBody>
                    <a:bodyPr/>
                    <a:lstStyle/>
                    <a:p>
                      <a:pPr indent="0" lvl="0" marL="0" rtl="0" algn="ctr">
                        <a:spcBef>
                          <a:spcPts val="0"/>
                        </a:spcBef>
                        <a:spcAft>
                          <a:spcPts val="0"/>
                        </a:spcAft>
                        <a:buNone/>
                      </a:pPr>
                      <a:r>
                        <a:rPr lang="en"/>
                        <a:t>.65</a:t>
                      </a:r>
                      <a:endParaRPr/>
                    </a:p>
                  </a:txBody>
                  <a:tcPr marT="91425" marB="91425" marR="91425" marL="91425"/>
                </a:tc>
              </a:tr>
              <a:tr h="381000">
                <a:tc>
                  <a:txBody>
                    <a:bodyPr/>
                    <a:lstStyle/>
                    <a:p>
                      <a:pPr indent="0" lvl="0" marL="0" rtl="0" algn="l">
                        <a:spcBef>
                          <a:spcPts val="0"/>
                        </a:spcBef>
                        <a:spcAft>
                          <a:spcPts val="0"/>
                        </a:spcAft>
                        <a:buNone/>
                      </a:pPr>
                      <a:r>
                        <a:rPr lang="en"/>
                        <a:t>Sudden Weight Loss</a:t>
                      </a:r>
                      <a:endParaRPr/>
                    </a:p>
                  </a:txBody>
                  <a:tcPr marT="91425" marB="91425" marR="91425" marL="91425"/>
                </a:tc>
                <a:tc>
                  <a:txBody>
                    <a:bodyPr/>
                    <a:lstStyle/>
                    <a:p>
                      <a:pPr indent="0" lvl="0" marL="0" rtl="0" algn="ctr">
                        <a:spcBef>
                          <a:spcPts val="0"/>
                        </a:spcBef>
                        <a:spcAft>
                          <a:spcPts val="0"/>
                        </a:spcAft>
                        <a:buNone/>
                      </a:pPr>
                      <a:r>
                        <a:rPr lang="en"/>
                        <a:t>If the individual experienced sudden weight loss</a:t>
                      </a:r>
                      <a:endParaRPr/>
                    </a:p>
                  </a:txBody>
                  <a:tcPr marT="91425" marB="91425" marR="91425" marL="91425"/>
                </a:tc>
                <a:tc>
                  <a:txBody>
                    <a:bodyPr/>
                    <a:lstStyle/>
                    <a:p>
                      <a:pPr indent="0" lvl="0" marL="0" rtl="0" algn="ctr">
                        <a:spcBef>
                          <a:spcPts val="0"/>
                        </a:spcBef>
                        <a:spcAft>
                          <a:spcPts val="0"/>
                        </a:spcAft>
                        <a:buNone/>
                      </a:pPr>
                      <a:r>
                        <a:rPr lang="en"/>
                        <a:t>.44</a:t>
                      </a:r>
                      <a:endParaRPr/>
                    </a:p>
                  </a:txBody>
                  <a:tcPr marT="91425" marB="91425" marR="91425" marL="91425" anchor="ctr"/>
                </a:tc>
              </a:tr>
              <a:tr h="381000">
                <a:tc>
                  <a:txBody>
                    <a:bodyPr/>
                    <a:lstStyle/>
                    <a:p>
                      <a:pPr indent="0" lvl="0" marL="0" rtl="0" algn="l">
                        <a:spcBef>
                          <a:spcPts val="0"/>
                        </a:spcBef>
                        <a:spcAft>
                          <a:spcPts val="0"/>
                        </a:spcAft>
                        <a:buNone/>
                      </a:pPr>
                      <a:r>
                        <a:rPr lang="en"/>
                        <a:t>Partial</a:t>
                      </a:r>
                      <a:r>
                        <a:rPr lang="en"/>
                        <a:t> Paresis</a:t>
                      </a:r>
                      <a:endParaRPr/>
                    </a:p>
                  </a:txBody>
                  <a:tcPr marT="91425" marB="91425" marR="91425" marL="91425"/>
                </a:tc>
                <a:tc>
                  <a:txBody>
                    <a:bodyPr/>
                    <a:lstStyle/>
                    <a:p>
                      <a:pPr indent="0" lvl="0" marL="0" rtl="0" algn="ctr">
                        <a:spcBef>
                          <a:spcPts val="0"/>
                        </a:spcBef>
                        <a:spcAft>
                          <a:spcPts val="0"/>
                        </a:spcAft>
                        <a:buNone/>
                      </a:pPr>
                      <a:r>
                        <a:rPr lang="en"/>
                        <a:t>Muscle weakening</a:t>
                      </a:r>
                      <a:endParaRPr/>
                    </a:p>
                  </a:txBody>
                  <a:tcPr marT="91425" marB="91425" marR="91425" marL="91425"/>
                </a:tc>
                <a:tc>
                  <a:txBody>
                    <a:bodyPr/>
                    <a:lstStyle/>
                    <a:p>
                      <a:pPr indent="0" lvl="0" marL="0" rtl="0" algn="ctr">
                        <a:spcBef>
                          <a:spcPts val="0"/>
                        </a:spcBef>
                        <a:spcAft>
                          <a:spcPts val="0"/>
                        </a:spcAft>
                        <a:buNone/>
                      </a:pPr>
                      <a:r>
                        <a:rPr lang="en"/>
                        <a:t>.43</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31800" y="62147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Nearest Neighbor Classifier</a:t>
            </a:r>
            <a:endParaRPr/>
          </a:p>
        </p:txBody>
      </p:sp>
      <p:pic>
        <p:nvPicPr>
          <p:cNvPr id="91" name="Google Shape;91;p17"/>
          <p:cNvPicPr preferRelativeResize="0"/>
          <p:nvPr/>
        </p:nvPicPr>
        <p:blipFill>
          <a:blip r:embed="rId3">
            <a:alphaModFix/>
          </a:blip>
          <a:stretch>
            <a:fillRect/>
          </a:stretch>
        </p:blipFill>
        <p:spPr>
          <a:xfrm>
            <a:off x="5433425" y="1128835"/>
            <a:ext cx="2588900" cy="2682024"/>
          </a:xfrm>
          <a:prstGeom prst="rect">
            <a:avLst/>
          </a:prstGeom>
          <a:noFill/>
          <a:ln>
            <a:noFill/>
          </a:ln>
        </p:spPr>
      </p:pic>
      <p:sp>
        <p:nvSpPr>
          <p:cNvPr id="92" name="Google Shape;92;p17"/>
          <p:cNvSpPr txBox="1"/>
          <p:nvPr/>
        </p:nvSpPr>
        <p:spPr>
          <a:xfrm>
            <a:off x="510000" y="1621775"/>
            <a:ext cx="3350100" cy="2887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Classification works by identifying the distances between data to be classified and k neighbors.</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highest number of class instances in neighbors decides classification of the point</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Methods</a:t>
            </a:r>
            <a:endParaRPr/>
          </a:p>
        </p:txBody>
      </p:sp>
      <p:sp>
        <p:nvSpPr>
          <p:cNvPr id="98" name="Google Shape;98;p18"/>
          <p:cNvSpPr txBox="1"/>
          <p:nvPr/>
        </p:nvSpPr>
        <p:spPr>
          <a:xfrm>
            <a:off x="417350" y="1342275"/>
            <a:ext cx="3214800" cy="3519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Manhattan Distance</a:t>
            </a:r>
            <a:endParaRPr>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𝚺 |x</a:t>
            </a:r>
            <a:r>
              <a:rPr baseline="-25000" lang="en">
                <a:solidFill>
                  <a:srgbClr val="FFFFFF"/>
                </a:solidFill>
                <a:latin typeface="Roboto"/>
                <a:ea typeface="Roboto"/>
                <a:cs typeface="Roboto"/>
                <a:sym typeface="Roboto"/>
              </a:rPr>
              <a:t>i</a:t>
            </a:r>
            <a:r>
              <a:rPr lang="en">
                <a:solidFill>
                  <a:srgbClr val="FFFFFF"/>
                </a:solidFill>
                <a:latin typeface="Roboto"/>
                <a:ea typeface="Roboto"/>
                <a:cs typeface="Roboto"/>
                <a:sym typeface="Roboto"/>
              </a:rPr>
              <a:t> - y</a:t>
            </a:r>
            <a:r>
              <a:rPr baseline="-25000" lang="en">
                <a:solidFill>
                  <a:srgbClr val="FFFFFF"/>
                </a:solidFill>
                <a:latin typeface="Roboto"/>
                <a:ea typeface="Roboto"/>
                <a:cs typeface="Roboto"/>
                <a:sym typeface="Roboto"/>
              </a:rPr>
              <a:t>i</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Euclidean Distance</a:t>
            </a:r>
            <a:endParaRPr>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√Σ(x</a:t>
            </a:r>
            <a:r>
              <a:rPr baseline="-25000" lang="en">
                <a:solidFill>
                  <a:srgbClr val="FFFFFF"/>
                </a:solidFill>
                <a:latin typeface="Roboto"/>
                <a:ea typeface="Roboto"/>
                <a:cs typeface="Roboto"/>
                <a:sym typeface="Roboto"/>
              </a:rPr>
              <a:t>i</a:t>
            </a:r>
            <a:r>
              <a:rPr lang="en">
                <a:solidFill>
                  <a:srgbClr val="FFFFFF"/>
                </a:solidFill>
                <a:latin typeface="Roboto"/>
                <a:ea typeface="Roboto"/>
                <a:cs typeface="Roboto"/>
                <a:sym typeface="Roboto"/>
              </a:rPr>
              <a:t> - y</a:t>
            </a:r>
            <a:r>
              <a:rPr baseline="-25000" lang="en">
                <a:solidFill>
                  <a:srgbClr val="FFFFFF"/>
                </a:solidFill>
                <a:latin typeface="Roboto"/>
                <a:ea typeface="Roboto"/>
                <a:cs typeface="Roboto"/>
                <a:sym typeface="Roboto"/>
              </a:rPr>
              <a:t>i</a:t>
            </a:r>
            <a:r>
              <a:rPr lang="en">
                <a:solidFill>
                  <a:srgbClr val="FFFFFF"/>
                </a:solidFill>
                <a:latin typeface="Roboto"/>
                <a:ea typeface="Roboto"/>
                <a:cs typeface="Roboto"/>
                <a:sym typeface="Roboto"/>
              </a:rPr>
              <a:t>)</a:t>
            </a:r>
            <a:r>
              <a:rPr baseline="30000" lang="en">
                <a:solidFill>
                  <a:srgbClr val="FFFFFF"/>
                </a:solidFill>
                <a:latin typeface="Roboto"/>
                <a:ea typeface="Roboto"/>
                <a:cs typeface="Roboto"/>
                <a:sym typeface="Roboto"/>
              </a:rPr>
              <a:t>2</a:t>
            </a:r>
            <a:endParaRPr baseline="30000">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Pearson Distance</a:t>
            </a:r>
            <a:endParaRPr>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1 - Corr(x, y)</a:t>
            </a:r>
            <a:endParaRPr>
              <a:solidFill>
                <a:srgbClr val="FFFFFF"/>
              </a:solidFill>
              <a:latin typeface="Roboto"/>
              <a:ea typeface="Roboto"/>
              <a:cs typeface="Roboto"/>
              <a:sym typeface="Roboto"/>
            </a:endParaRPr>
          </a:p>
          <a:p>
            <a:pPr indent="-317500" lvl="0" marL="4572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Cosine-Similarity</a:t>
            </a:r>
            <a:endParaRPr>
              <a:solidFill>
                <a:srgbClr val="FFFFFF"/>
              </a:solidFill>
              <a:latin typeface="Roboto"/>
              <a:ea typeface="Roboto"/>
              <a:cs typeface="Roboto"/>
              <a:sym typeface="Roboto"/>
            </a:endParaRPr>
          </a:p>
          <a:p>
            <a:pPr indent="-317500" lvl="1" marL="9144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dot(x, y) / ||x|| * ||y||</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pic>
        <p:nvPicPr>
          <p:cNvPr id="99" name="Google Shape;99;p18"/>
          <p:cNvPicPr preferRelativeResize="0"/>
          <p:nvPr/>
        </p:nvPicPr>
        <p:blipFill>
          <a:blip r:embed="rId3">
            <a:alphaModFix/>
          </a:blip>
          <a:stretch>
            <a:fillRect/>
          </a:stretch>
        </p:blipFill>
        <p:spPr>
          <a:xfrm>
            <a:off x="5001650" y="500925"/>
            <a:ext cx="3533775" cy="1295400"/>
          </a:xfrm>
          <a:prstGeom prst="rect">
            <a:avLst/>
          </a:prstGeom>
          <a:noFill/>
          <a:ln>
            <a:noFill/>
          </a:ln>
        </p:spPr>
      </p:pic>
      <p:pic>
        <p:nvPicPr>
          <p:cNvPr id="100" name="Google Shape;100;p18"/>
          <p:cNvPicPr preferRelativeResize="0"/>
          <p:nvPr/>
        </p:nvPicPr>
        <p:blipFill>
          <a:blip r:embed="rId4">
            <a:alphaModFix/>
          </a:blip>
          <a:stretch>
            <a:fillRect/>
          </a:stretch>
        </p:blipFill>
        <p:spPr>
          <a:xfrm>
            <a:off x="5001650" y="3712075"/>
            <a:ext cx="3533774" cy="1110200"/>
          </a:xfrm>
          <a:prstGeom prst="rect">
            <a:avLst/>
          </a:prstGeom>
          <a:noFill/>
          <a:ln>
            <a:noFill/>
          </a:ln>
        </p:spPr>
      </p:pic>
      <p:pic>
        <p:nvPicPr>
          <p:cNvPr id="101" name="Google Shape;101;p18"/>
          <p:cNvPicPr preferRelativeResize="0"/>
          <p:nvPr/>
        </p:nvPicPr>
        <p:blipFill rotWithShape="1">
          <a:blip r:embed="rId5">
            <a:alphaModFix/>
          </a:blip>
          <a:srcRect b="0" l="55883" r="0" t="12967"/>
          <a:stretch/>
        </p:blipFill>
        <p:spPr>
          <a:xfrm>
            <a:off x="5001650" y="2173900"/>
            <a:ext cx="1512775" cy="1160600"/>
          </a:xfrm>
          <a:prstGeom prst="rect">
            <a:avLst/>
          </a:prstGeom>
          <a:noFill/>
          <a:ln>
            <a:noFill/>
          </a:ln>
        </p:spPr>
      </p:pic>
      <p:pic>
        <p:nvPicPr>
          <p:cNvPr id="102" name="Google Shape;102;p18"/>
          <p:cNvPicPr preferRelativeResize="0"/>
          <p:nvPr/>
        </p:nvPicPr>
        <p:blipFill rotWithShape="1">
          <a:blip r:embed="rId6">
            <a:alphaModFix/>
          </a:blip>
          <a:srcRect b="0" l="0" r="60422" t="12967"/>
          <a:stretch/>
        </p:blipFill>
        <p:spPr>
          <a:xfrm>
            <a:off x="7178300" y="2173900"/>
            <a:ext cx="1357125" cy="116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41850" y="32847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Optimization</a:t>
            </a:r>
            <a:endParaRPr/>
          </a:p>
        </p:txBody>
      </p:sp>
      <p:sp>
        <p:nvSpPr>
          <p:cNvPr id="108" name="Google Shape;108;p19"/>
          <p:cNvSpPr txBox="1"/>
          <p:nvPr>
            <p:ph idx="1" type="body"/>
          </p:nvPr>
        </p:nvSpPr>
        <p:spPr>
          <a:xfrm>
            <a:off x="407850" y="246425"/>
            <a:ext cx="3640500" cy="2261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500">
              <a:solidFill>
                <a:srgbClr val="FFFFFF"/>
              </a:solidFill>
            </a:endParaRPr>
          </a:p>
          <a:p>
            <a:pPr indent="-311150" lvl="0" marL="457200" rtl="0" algn="l">
              <a:lnSpc>
                <a:spcPct val="200000"/>
              </a:lnSpc>
              <a:spcBef>
                <a:spcPts val="1600"/>
              </a:spcBef>
              <a:spcAft>
                <a:spcPts val="0"/>
              </a:spcAft>
              <a:buClr>
                <a:srgbClr val="FFFFFF"/>
              </a:buClr>
              <a:buSzPts val="1300"/>
              <a:buChar char="●"/>
            </a:pPr>
            <a:r>
              <a:rPr lang="en">
                <a:solidFill>
                  <a:srgbClr val="FFFFFF"/>
                </a:solidFill>
              </a:rPr>
              <a:t>Euclidean &amp; Manhattan distance </a:t>
            </a:r>
            <a:r>
              <a:rPr lang="en">
                <a:solidFill>
                  <a:srgbClr val="FFFFFF"/>
                </a:solidFill>
              </a:rPr>
              <a:t>outperform</a:t>
            </a:r>
            <a:r>
              <a:rPr lang="en">
                <a:solidFill>
                  <a:srgbClr val="FFFFFF"/>
                </a:solidFill>
              </a:rPr>
              <a:t> Pearson &amp; Cosine-Similarity distance</a:t>
            </a:r>
            <a:endParaRPr>
              <a:solidFill>
                <a:srgbClr val="FFFFFF"/>
              </a:solidFill>
            </a:endParaRPr>
          </a:p>
          <a:p>
            <a:pPr indent="-311150" lvl="0" marL="457200" rtl="0" algn="l">
              <a:lnSpc>
                <a:spcPct val="200000"/>
              </a:lnSpc>
              <a:spcBef>
                <a:spcPts val="0"/>
              </a:spcBef>
              <a:spcAft>
                <a:spcPts val="0"/>
              </a:spcAft>
              <a:buClr>
                <a:srgbClr val="FFFFFF"/>
              </a:buClr>
              <a:buSzPts val="1300"/>
              <a:buChar char="●"/>
            </a:pPr>
            <a:r>
              <a:rPr lang="en">
                <a:solidFill>
                  <a:srgbClr val="FFFFFF"/>
                </a:solidFill>
              </a:rPr>
              <a:t>Manhattan distance is slightly more </a:t>
            </a:r>
            <a:r>
              <a:rPr lang="en">
                <a:solidFill>
                  <a:srgbClr val="FFFFFF"/>
                </a:solidFill>
              </a:rPr>
              <a:t>efficient</a:t>
            </a:r>
            <a:endParaRPr>
              <a:solidFill>
                <a:srgbClr val="FFFFFF"/>
              </a:solidFill>
            </a:endParaRPr>
          </a:p>
          <a:p>
            <a:pPr indent="-311150" lvl="0" marL="457200" rtl="0" algn="l">
              <a:lnSpc>
                <a:spcPct val="200000"/>
              </a:lnSpc>
              <a:spcBef>
                <a:spcPts val="0"/>
              </a:spcBef>
              <a:spcAft>
                <a:spcPts val="0"/>
              </a:spcAft>
              <a:buClr>
                <a:srgbClr val="FFFFFF"/>
              </a:buClr>
              <a:buSzPts val="1300"/>
              <a:buChar char="●"/>
            </a:pPr>
            <a:r>
              <a:rPr lang="en">
                <a:solidFill>
                  <a:srgbClr val="FFFFFF"/>
                </a:solidFill>
              </a:rPr>
              <a:t>Optimal Number of Neighbors is 12</a:t>
            </a:r>
            <a:endParaRPr>
              <a:solidFill>
                <a:srgbClr val="FFFFFF"/>
              </a:solidFill>
            </a:endParaRPr>
          </a:p>
          <a:p>
            <a:pPr indent="-311150" lvl="0" marL="457200" rtl="0" algn="l">
              <a:lnSpc>
                <a:spcPct val="200000"/>
              </a:lnSpc>
              <a:spcBef>
                <a:spcPts val="0"/>
              </a:spcBef>
              <a:spcAft>
                <a:spcPts val="0"/>
              </a:spcAft>
              <a:buClr>
                <a:srgbClr val="FFFFFF"/>
              </a:buClr>
              <a:buSzPts val="1300"/>
              <a:buChar char="●"/>
            </a:pPr>
            <a:r>
              <a:rPr lang="en">
                <a:solidFill>
                  <a:srgbClr val="FFFFFF"/>
                </a:solidFill>
              </a:rPr>
              <a:t>Highest Accuracy ~90%</a:t>
            </a:r>
            <a:endParaRPr>
              <a:solidFill>
                <a:srgbClr val="FFFFFF"/>
              </a:solidFill>
            </a:endParaRPr>
          </a:p>
        </p:txBody>
      </p:sp>
      <p:pic>
        <p:nvPicPr>
          <p:cNvPr id="109" name="Google Shape;109;p19"/>
          <p:cNvPicPr preferRelativeResize="0"/>
          <p:nvPr/>
        </p:nvPicPr>
        <p:blipFill rotWithShape="1">
          <a:blip r:embed="rId3">
            <a:alphaModFix/>
          </a:blip>
          <a:srcRect b="-499" l="-114990" r="114990" t="500"/>
          <a:stretch/>
        </p:blipFill>
        <p:spPr>
          <a:xfrm>
            <a:off x="407850" y="1436113"/>
            <a:ext cx="3284725" cy="2294362"/>
          </a:xfrm>
          <a:prstGeom prst="rect">
            <a:avLst/>
          </a:prstGeom>
          <a:noFill/>
          <a:ln>
            <a:noFill/>
          </a:ln>
        </p:spPr>
      </p:pic>
      <p:pic>
        <p:nvPicPr>
          <p:cNvPr id="110" name="Google Shape;110;p19"/>
          <p:cNvPicPr preferRelativeResize="0"/>
          <p:nvPr/>
        </p:nvPicPr>
        <p:blipFill>
          <a:blip r:embed="rId4">
            <a:alphaModFix/>
          </a:blip>
          <a:stretch>
            <a:fillRect/>
          </a:stretch>
        </p:blipFill>
        <p:spPr>
          <a:xfrm>
            <a:off x="4315025" y="789700"/>
            <a:ext cx="2436950" cy="1586450"/>
          </a:xfrm>
          <a:prstGeom prst="rect">
            <a:avLst/>
          </a:prstGeom>
          <a:noFill/>
          <a:ln>
            <a:noFill/>
          </a:ln>
        </p:spPr>
      </p:pic>
      <p:pic>
        <p:nvPicPr>
          <p:cNvPr id="111" name="Google Shape;111;p19"/>
          <p:cNvPicPr preferRelativeResize="0"/>
          <p:nvPr/>
        </p:nvPicPr>
        <p:blipFill>
          <a:blip r:embed="rId5">
            <a:alphaModFix/>
          </a:blip>
          <a:stretch>
            <a:fillRect/>
          </a:stretch>
        </p:blipFill>
        <p:spPr>
          <a:xfrm>
            <a:off x="4340350" y="2650525"/>
            <a:ext cx="2436950" cy="1586450"/>
          </a:xfrm>
          <a:prstGeom prst="rect">
            <a:avLst/>
          </a:prstGeom>
          <a:noFill/>
          <a:ln>
            <a:noFill/>
          </a:ln>
        </p:spPr>
      </p:pic>
      <p:pic>
        <p:nvPicPr>
          <p:cNvPr id="112" name="Google Shape;112;p19"/>
          <p:cNvPicPr preferRelativeResize="0"/>
          <p:nvPr/>
        </p:nvPicPr>
        <p:blipFill>
          <a:blip r:embed="rId6">
            <a:alphaModFix/>
          </a:blip>
          <a:stretch>
            <a:fillRect/>
          </a:stretch>
        </p:blipFill>
        <p:spPr>
          <a:xfrm>
            <a:off x="6751975" y="808775"/>
            <a:ext cx="2290800" cy="1586450"/>
          </a:xfrm>
          <a:prstGeom prst="rect">
            <a:avLst/>
          </a:prstGeom>
          <a:noFill/>
          <a:ln>
            <a:noFill/>
          </a:ln>
        </p:spPr>
      </p:pic>
      <p:pic>
        <p:nvPicPr>
          <p:cNvPr id="113" name="Google Shape;113;p19"/>
          <p:cNvPicPr preferRelativeResize="0"/>
          <p:nvPr/>
        </p:nvPicPr>
        <p:blipFill>
          <a:blip r:embed="rId7">
            <a:alphaModFix/>
          </a:blip>
          <a:stretch>
            <a:fillRect/>
          </a:stretch>
        </p:blipFill>
        <p:spPr>
          <a:xfrm>
            <a:off x="6777300" y="2650525"/>
            <a:ext cx="2290800" cy="158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Metrics</a:t>
            </a:r>
            <a:endParaRPr/>
          </a:p>
        </p:txBody>
      </p:sp>
      <p:sp>
        <p:nvSpPr>
          <p:cNvPr id="119" name="Google Shape;119;p20"/>
          <p:cNvSpPr txBox="1"/>
          <p:nvPr/>
        </p:nvSpPr>
        <p:spPr>
          <a:xfrm>
            <a:off x="391800" y="1105050"/>
            <a:ext cx="3556200" cy="34944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High recall, so the model is good at classifying individuals that have diabetes.</a:t>
            </a:r>
            <a:endParaRPr>
              <a:solidFill>
                <a:srgbClr val="FFFFFF"/>
              </a:solidFill>
              <a:latin typeface="Roboto"/>
              <a:ea typeface="Roboto"/>
              <a:cs typeface="Roboto"/>
              <a:sym typeface="Roboto"/>
            </a:endParaRPr>
          </a:p>
          <a:p>
            <a:pPr indent="-317500" lvl="0" marL="457200" rtl="0" algn="l">
              <a:lnSpc>
                <a:spcPct val="2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Low specificity, so the model is not good at classifying individuals who do not have diabetes.</a:t>
            </a:r>
            <a:endParaRPr>
              <a:solidFill>
                <a:srgbClr val="FFFFFF"/>
              </a:solidFill>
              <a:latin typeface="Roboto"/>
              <a:ea typeface="Roboto"/>
              <a:cs typeface="Roboto"/>
              <a:sym typeface="Roboto"/>
            </a:endParaRPr>
          </a:p>
        </p:txBody>
      </p:sp>
      <p:pic>
        <p:nvPicPr>
          <p:cNvPr id="120" name="Google Shape;120;p20"/>
          <p:cNvPicPr preferRelativeResize="0"/>
          <p:nvPr/>
        </p:nvPicPr>
        <p:blipFill>
          <a:blip r:embed="rId3">
            <a:alphaModFix/>
          </a:blip>
          <a:stretch>
            <a:fillRect/>
          </a:stretch>
        </p:blipFill>
        <p:spPr>
          <a:xfrm>
            <a:off x="4927650" y="1390650"/>
            <a:ext cx="3600450" cy="23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Further Optimization</a:t>
            </a:r>
            <a:endParaRPr/>
          </a:p>
        </p:txBody>
      </p:sp>
      <p:pic>
        <p:nvPicPr>
          <p:cNvPr id="126" name="Google Shape;126;p21"/>
          <p:cNvPicPr preferRelativeResize="0"/>
          <p:nvPr/>
        </p:nvPicPr>
        <p:blipFill>
          <a:blip r:embed="rId3">
            <a:alphaModFix/>
          </a:blip>
          <a:stretch>
            <a:fillRect/>
          </a:stretch>
        </p:blipFill>
        <p:spPr>
          <a:xfrm>
            <a:off x="5311975" y="2865500"/>
            <a:ext cx="2831806" cy="1828875"/>
          </a:xfrm>
          <a:prstGeom prst="rect">
            <a:avLst/>
          </a:prstGeom>
          <a:noFill/>
          <a:ln>
            <a:noFill/>
          </a:ln>
        </p:spPr>
      </p:pic>
      <p:sp>
        <p:nvSpPr>
          <p:cNvPr id="127" name="Google Shape;127;p21"/>
          <p:cNvSpPr txBox="1"/>
          <p:nvPr/>
        </p:nvSpPr>
        <p:spPr>
          <a:xfrm>
            <a:off x="309475" y="1540725"/>
            <a:ext cx="3711000" cy="3058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By reducing the amount of positive data, the hope is to reduce the bias of the network.</a:t>
            </a:r>
            <a:endParaRPr>
              <a:solidFill>
                <a:srgbClr val="FFFFFF"/>
              </a:solidFill>
              <a:latin typeface="Roboto"/>
              <a:ea typeface="Roboto"/>
              <a:cs typeface="Roboto"/>
              <a:sym typeface="Roboto"/>
            </a:endParaRPr>
          </a:p>
          <a:p>
            <a:pPr indent="-317500" lvl="0" marL="457200" rtl="0" algn="l">
              <a:lnSpc>
                <a:spcPct val="15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Reducing the data allowed us to get a slightly higher accuracy (~91%), and also leveled out the recall and specificity.</a:t>
            </a:r>
            <a:endParaRPr>
              <a:solidFill>
                <a:srgbClr val="FFFFFF"/>
              </a:solidFill>
              <a:latin typeface="Roboto"/>
              <a:ea typeface="Roboto"/>
              <a:cs typeface="Roboto"/>
              <a:sym typeface="Roboto"/>
            </a:endParaRPr>
          </a:p>
        </p:txBody>
      </p:sp>
      <p:pic>
        <p:nvPicPr>
          <p:cNvPr id="128" name="Google Shape;128;p21"/>
          <p:cNvPicPr preferRelativeResize="0"/>
          <p:nvPr/>
        </p:nvPicPr>
        <p:blipFill>
          <a:blip r:embed="rId4">
            <a:alphaModFix/>
          </a:blip>
          <a:stretch>
            <a:fillRect/>
          </a:stretch>
        </p:blipFill>
        <p:spPr>
          <a:xfrm>
            <a:off x="5311975" y="500933"/>
            <a:ext cx="2831800" cy="20082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