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Exo 2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font" Target="fonts/Exo2-regular.fntdata"/><Relationship Id="rId19" Type="http://schemas.openxmlformats.org/officeDocument/2006/relationships/font" Target="fonts/Exo2-bold.fntdata"/><Relationship Id="rId20" Type="http://schemas.openxmlformats.org/officeDocument/2006/relationships/font" Target="fonts/Exo2-italic.fntdata"/><Relationship Id="rId21" Type="http://schemas.openxmlformats.org/officeDocument/2006/relationships/font" Target="fonts/Exo2-boldItalic.fntdata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autoTitleDeleted val="0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Licensing &amp; Regulatory</c:v>
                </c:pt>
              </c:strCache>
            </c:strRef>
          </c:tx>
          <c:spPr>
            <a:solidFill>
              <a:srgbClr val="003366"/>
            </a:solidFill>
          </c:spPr>
          <c:cat>
            <c:strRef>
              <c:f>Sheet1!$A$2:$A$6</c:f>
              <c:strCache>
                <c:ptCount val="5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15</c:v>
                </c:pt>
                <c:pt idx="2">
                  <c:v>38</c:v>
                </c:pt>
                <c:pt idx="3">
                  <c:v>65</c:v>
                </c:pt>
                <c:pt idx="4">
                  <c:v>75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Safety &amp; Simulation</c:v>
                </c:pt>
              </c:strCache>
            </c:strRef>
          </c:tx>
          <c:spPr>
            <a:solidFill>
              <a:srgbClr val="2980B9"/>
            </a:solidFill>
          </c:spPr>
          <c:cat>
            <c:strRef>
              <c:f>Sheet1!$A$2:$A$6</c:f>
              <c:strCache>
                <c:ptCount val="5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</c:v>
                </c:pt>
                <c:pt idx="1">
                  <c:v>6</c:v>
                </c:pt>
                <c:pt idx="2">
                  <c:v>20</c:v>
                </c:pt>
                <c:pt idx="3">
                  <c:v>35</c:v>
                </c:pt>
                <c:pt idx="4">
                  <c:v>42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Fuel Cycle</c:v>
                </c:pt>
              </c:strCache>
            </c:strRef>
          </c:tx>
          <c:spPr>
            <a:solidFill>
              <a:srgbClr val="3498DB"/>
            </a:solidFill>
          </c:spPr>
          <c:cat>
            <c:strRef>
              <c:f>Sheet1!$A$2:$A$6</c:f>
              <c:strCache>
                <c:ptCount val="5"/>
                <c:pt idx="0">
                  <c:v>2026</c:v>
                </c:pt>
                <c:pt idx="1">
                  <c:v>2027</c:v>
                </c:pt>
                <c:pt idx="2">
                  <c:v>2028</c:v>
                </c:pt>
                <c:pt idx="3">
                  <c:v>2029</c:v>
                </c:pt>
                <c:pt idx="4">
                  <c:v>2030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0.5</c:v>
                </c:pt>
                <c:pt idx="1">
                  <c:v>2</c:v>
                </c:pt>
                <c:pt idx="2">
                  <c:v>9</c:v>
                </c:pt>
                <c:pt idx="3">
                  <c:v>18</c:v>
                </c:pt>
                <c:pt idx="4">
                  <c:v>23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t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be7a82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9be7a82999_0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e7a8299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9be7a82999_0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be7a8299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9be7a82999_0_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9be7a8299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9be7a82999_0_10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be7a8299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g39be7a82999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be7a8299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9be7a82999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be7a829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9be7a82999_0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be7a8299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9be7a82999_0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9be7a8299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9be7a82999_0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be7a8299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9be7a82999_0_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be7a82999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9be7a82999_2_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9be7a8299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9be7a82999_0_7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chart" Target="../charts/char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457200" y="1458900"/>
            <a:ext cx="8229600" cy="22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From Reactors</a:t>
            </a:r>
            <a:br>
              <a:rPr b="1" i="0" lang="en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6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 Revenue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57200" y="3684595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Oklo's Path to Profitability</a:t>
            </a:r>
            <a:endParaRPr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42" name="Google Shape;142;p22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4-Year Roadmap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1097280" y="2423160"/>
            <a:ext cx="6949440" cy="109728"/>
          </a:xfrm>
          <a:prstGeom prst="roundRect">
            <a:avLst>
              <a:gd fmla="val 16667" name="adj"/>
            </a:avLst>
          </a:prstGeom>
          <a:solidFill>
            <a:srgbClr val="48C9B0"/>
          </a:solidFill>
          <a:ln cap="flat" cmpd="sng" w="9525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1097282" y="2290605"/>
            <a:ext cx="402300" cy="402300"/>
          </a:xfrm>
          <a:prstGeom prst="ellipse">
            <a:avLst/>
          </a:prstGeom>
          <a:solidFill>
            <a:srgbClr val="48C9B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1051548" y="1371600"/>
            <a:ext cx="82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2026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1005850" y="2926075"/>
            <a:ext cx="82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Launch</a:t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960120" y="3291840"/>
            <a:ext cx="822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3 clients</a:t>
            </a: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3182124" y="2290580"/>
            <a:ext cx="402300" cy="402300"/>
          </a:xfrm>
          <a:prstGeom prst="ellipse">
            <a:avLst/>
          </a:prstGeom>
          <a:solidFill>
            <a:srgbClr val="48C9B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063252" y="1371600"/>
            <a:ext cx="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2027</a:t>
            </a:r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3017520" y="2926080"/>
            <a:ext cx="7315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Scale</a:t>
            </a:r>
            <a:endParaRPr/>
          </a:p>
        </p:txBody>
      </p:sp>
      <p:sp>
        <p:nvSpPr>
          <p:cNvPr id="151" name="Google Shape;151;p22"/>
          <p:cNvSpPr txBox="1"/>
          <p:nvPr/>
        </p:nvSpPr>
        <p:spPr>
          <a:xfrm>
            <a:off x="2971800" y="3291840"/>
            <a:ext cx="822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20 clients</a:t>
            </a:r>
            <a:endParaRPr/>
          </a:p>
        </p:txBody>
      </p:sp>
      <p:sp>
        <p:nvSpPr>
          <p:cNvPr id="152" name="Google Shape;152;p22"/>
          <p:cNvSpPr/>
          <p:nvPr/>
        </p:nvSpPr>
        <p:spPr>
          <a:xfrm>
            <a:off x="5193792" y="2290580"/>
            <a:ext cx="402300" cy="402300"/>
          </a:xfrm>
          <a:prstGeom prst="ellipse">
            <a:avLst/>
          </a:prstGeom>
          <a:solidFill>
            <a:srgbClr val="48C9B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5074926" y="1371600"/>
            <a:ext cx="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2028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029200" y="2926075"/>
            <a:ext cx="8229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Expand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4983480" y="3291840"/>
            <a:ext cx="822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40 clients</a:t>
            </a:r>
            <a:endParaRPr/>
          </a:p>
        </p:txBody>
      </p:sp>
      <p:sp>
        <p:nvSpPr>
          <p:cNvPr id="156" name="Google Shape;156;p22"/>
          <p:cNvSpPr/>
          <p:nvPr/>
        </p:nvSpPr>
        <p:spPr>
          <a:xfrm>
            <a:off x="7205472" y="2290580"/>
            <a:ext cx="402300" cy="402300"/>
          </a:xfrm>
          <a:prstGeom prst="ellipse">
            <a:avLst/>
          </a:prstGeom>
          <a:solidFill>
            <a:srgbClr val="48C9B0"/>
          </a:solidFill>
          <a:ln cap="flat" cmpd="sng" w="381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7086600" y="1371600"/>
            <a:ext cx="731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2030</a:t>
            </a:r>
            <a:endParaRPr/>
          </a:p>
        </p:txBody>
      </p:sp>
      <p:sp>
        <p:nvSpPr>
          <p:cNvPr id="158" name="Google Shape;158;p22"/>
          <p:cNvSpPr txBox="1"/>
          <p:nvPr/>
        </p:nvSpPr>
        <p:spPr>
          <a:xfrm>
            <a:off x="7040880" y="2926080"/>
            <a:ext cx="731520" cy="274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Lead</a:t>
            </a: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6995160" y="3291840"/>
            <a:ext cx="82296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100+ clients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65" name="Google Shape;165;p23"/>
          <p:cNvSpPr txBox="1"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The Investment</a:t>
            </a:r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1828800" y="1248158"/>
            <a:ext cx="54864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8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$2M</a:t>
            </a:r>
            <a:endParaRPr/>
          </a:p>
        </p:txBody>
      </p:sp>
      <p:sp>
        <p:nvSpPr>
          <p:cNvPr id="167" name="Google Shape;167;p23"/>
          <p:cNvSpPr txBox="1"/>
          <p:nvPr/>
        </p:nvSpPr>
        <p:spPr>
          <a:xfrm>
            <a:off x="1828800" y="2295917"/>
            <a:ext cx="5486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6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↓</a:t>
            </a:r>
            <a:endParaRPr/>
          </a:p>
        </p:txBody>
      </p:sp>
      <p:sp>
        <p:nvSpPr>
          <p:cNvPr id="168" name="Google Shape;168;p23"/>
          <p:cNvSpPr txBox="1"/>
          <p:nvPr/>
        </p:nvSpPr>
        <p:spPr>
          <a:xfrm>
            <a:off x="1828800" y="3200405"/>
            <a:ext cx="5486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6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$140M by 2030</a:t>
            </a:r>
            <a:endParaRPr/>
          </a:p>
        </p:txBody>
      </p:sp>
      <p:sp>
        <p:nvSpPr>
          <p:cNvPr id="169" name="Google Shape;169;p23"/>
          <p:cNvSpPr txBox="1"/>
          <p:nvPr/>
        </p:nvSpPr>
        <p:spPr>
          <a:xfrm>
            <a:off x="1828800" y="4206245"/>
            <a:ext cx="548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70x return in 4 years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75" name="Google Shape;175;p24"/>
          <p:cNvSpPr txBox="1"/>
          <p:nvPr/>
        </p:nvSpPr>
        <p:spPr>
          <a:xfrm>
            <a:off x="914400" y="1657345"/>
            <a:ext cx="7315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Turn Expertise</a:t>
            </a:r>
            <a:br>
              <a:rPr b="1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into Revenue</a:t>
            </a:r>
            <a:endParaRPr/>
          </a:p>
        </p:txBody>
      </p:sp>
      <p:sp>
        <p:nvSpPr>
          <p:cNvPr id="176" name="Google Shape;176;p24"/>
          <p:cNvSpPr txBox="1"/>
          <p:nvPr/>
        </p:nvSpPr>
        <p:spPr>
          <a:xfrm>
            <a:off x="914400" y="3880275"/>
            <a:ext cx="7315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457200" y="3200400"/>
            <a:ext cx="82296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New nuclear startups need help</a:t>
            </a:r>
            <a:endParaRPr/>
          </a:p>
        </p:txBody>
      </p:sp>
      <p:sp>
        <p:nvSpPr>
          <p:cNvPr id="143" name="TextBox 142"/>
          <p:cNvSpPr txBox="1"/>
          <p:nvPr/>
        </p:nvSpPr>
        <p:spPr>
          <a:xfrm>
            <a:off x="6858000" y="2743200"/>
            <a:ext cx="201168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969696"/>
                </a:solidFill>
              </a:defRPr>
            </a:pPr>
            <a:r>
              <a:t>● 80+ Startups</a:t>
            </a:r>
          </a:p>
          <a:p>
            <a:pPr>
              <a:spcBef>
                <a:spcPts val="800"/>
              </a:spcBef>
              <a:defRPr sz="1400" b="1">
                <a:solidFill>
                  <a:srgbClr val="48C9B0"/>
                </a:solidFill>
              </a:defRPr>
            </a:pPr>
            <a:r>
              <a:t>● Target Clients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6858000" y="4389120"/>
            <a:ext cx="20116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48C9B0"/>
                </a:solidFill>
              </a:defRPr>
            </a:pPr>
            <a:r>
              <a:t>~$4B+</a:t>
            </a:r>
          </a:p>
          <a:p>
            <a:pPr>
              <a:defRPr sz="1200">
                <a:solidFill>
                  <a:srgbClr val="FFFFFF"/>
                </a:solidFill>
              </a:defRPr>
            </a:pPr>
            <a:r>
              <a:t>in total funding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286000" y="2286000"/>
            <a:ext cx="45720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2000" b="1">
                <a:solidFill>
                  <a:srgbClr val="48C9B0"/>
                </a:solidFill>
              </a:defRPr>
            </a:pPr>
            <a:r>
              <a:t>80+</a:t>
            </a:r>
          </a:p>
          <a:p>
            <a:pPr algn="ctr">
              <a:spcBef>
                <a:spcPts val="1000"/>
              </a:spcBef>
              <a:defRPr sz="2400">
                <a:solidFill>
                  <a:srgbClr val="FFFFFF"/>
                </a:solidFill>
              </a:defRPr>
            </a:pPr>
            <a:r>
              <a:t>startups need regulatory help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The Crowded Market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" y="1005840"/>
            <a:ext cx="768096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857288" y="1860475"/>
            <a:ext cx="2160300" cy="155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DAD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3471138" y="1860475"/>
            <a:ext cx="2160300" cy="155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DAD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/>
          <p:nvPr/>
        </p:nvSpPr>
        <p:spPr>
          <a:xfrm>
            <a:off x="6126413" y="1876313"/>
            <a:ext cx="2160300" cy="1558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5DADE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What They All Need</a:t>
            </a:r>
            <a:endParaRPr/>
          </a:p>
        </p:txBody>
      </p:sp>
      <p:sp>
        <p:nvSpPr>
          <p:cNvPr id="79" name="Google Shape;79;p16"/>
          <p:cNvSpPr txBox="1"/>
          <p:nvPr/>
        </p:nvSpPr>
        <p:spPr>
          <a:xfrm>
            <a:off x="964353" y="1828800"/>
            <a:ext cx="2011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700" u="none" cap="none" strike="noStrike">
                <a:solidFill>
                  <a:srgbClr val="48C9B0"/>
                </a:solidFill>
                <a:latin typeface="Exo 2"/>
                <a:ea typeface="Exo 2"/>
                <a:cs typeface="Exo 2"/>
                <a:sym typeface="Exo 2"/>
              </a:rPr>
              <a:t>10+</a:t>
            </a:r>
            <a:endParaRPr b="1" sz="4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964353" y="2834640"/>
            <a:ext cx="20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5DADE2"/>
                </a:solidFill>
                <a:latin typeface="Calibri"/>
                <a:ea typeface="Calibri"/>
                <a:cs typeface="Calibri"/>
                <a:sym typeface="Calibri"/>
              </a:rPr>
              <a:t>Years of Licensing</a:t>
            </a:r>
            <a:endParaRPr>
              <a:solidFill>
                <a:srgbClr val="5DADE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3524673" y="1828800"/>
            <a:ext cx="201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200" u="none" cap="none" strike="noStrike">
                <a:solidFill>
                  <a:srgbClr val="48C9B0"/>
                </a:solidFill>
                <a:latin typeface="Exo 2"/>
                <a:ea typeface="Exo 2"/>
                <a:cs typeface="Exo 2"/>
                <a:sym typeface="Exo 2"/>
              </a:rPr>
              <a:t>$50M+</a:t>
            </a:r>
            <a:endParaRPr b="1" sz="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524673" y="2834640"/>
            <a:ext cx="20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DADE2"/>
                </a:solidFill>
                <a:latin typeface="Calibri"/>
                <a:ea typeface="Calibri"/>
                <a:cs typeface="Calibri"/>
                <a:sym typeface="Calibri"/>
              </a:rPr>
              <a:t>In Regulatory Costs</a:t>
            </a:r>
            <a:endParaRPr>
              <a:solidFill>
                <a:srgbClr val="5DADE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6200668" y="1844638"/>
            <a:ext cx="20118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48C9B0"/>
                </a:solidFill>
                <a:latin typeface="Exo 2"/>
                <a:ea typeface="Exo 2"/>
                <a:cs typeface="Exo 2"/>
                <a:sym typeface="Exo 2"/>
              </a:rPr>
              <a:t>Zero</a:t>
            </a:r>
            <a:endParaRPr b="1" sz="4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6200668" y="2850478"/>
            <a:ext cx="201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DADE2"/>
                </a:solidFill>
                <a:latin typeface="Calibri"/>
                <a:ea typeface="Calibri"/>
                <a:cs typeface="Calibri"/>
                <a:sym typeface="Calibri"/>
              </a:rPr>
              <a:t>Reactor Experience</a:t>
            </a:r>
            <a:endParaRPr>
              <a:solidFill>
                <a:srgbClr val="5DADE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871650" y="1663650"/>
            <a:ext cx="74007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56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 has already done this.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85800" y="3200400"/>
            <a:ext cx="1645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First NRC</a:t>
            </a:r>
            <a:br/>
            <a:r>
              <a:t>Application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3886200" y="3200400"/>
            <a:ext cx="16459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NRC Rejection</a:t>
            </a:r>
            <a:br/>
            <a:r>
              <a:t>→ Learning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6903720" y="3200400"/>
            <a:ext cx="201168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48C9B0"/>
                </a:solidFill>
              </a:defRPr>
            </a:pPr>
            <a:r>
              <a:t>$140M</a:t>
            </a:r>
            <a:br/>
            <a:r>
              <a:t>Knowledge Asset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914400" y="1188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48C9B0"/>
                </a:solidFill>
              </a:defRPr>
            </a:pPr>
            <a:r>
              <a:t>✓ NRC Requirements Mastered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2926080" y="1188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48C9B0"/>
                </a:solidFill>
              </a:defRPr>
            </a:pPr>
            <a:r>
              <a:t>✓ Regulatory Process Mapped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937760" y="1188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48C9B0"/>
                </a:solidFill>
              </a:defRPr>
            </a:pPr>
            <a:r>
              <a:t>✓ Common Mistakes Identified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6949440" y="1188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b="1">
                <a:solidFill>
                  <a:srgbClr val="48C9B0"/>
                </a:solidFill>
              </a:defRPr>
            </a:pPr>
            <a:r>
              <a:t>✓ Winning Strategy Developed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371600" y="2286000"/>
            <a:ext cx="228600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2020</a:t>
            </a:r>
          </a:p>
          <a:p>
            <a:pPr algn="ctr">
              <a:spcBef>
                <a:spcPts val="1000"/>
              </a:spcBef>
              <a:defRPr sz="1800">
                <a:solidFill>
                  <a:srgbClr val="FFFFFF"/>
                </a:solidFill>
              </a:defRPr>
            </a:pPr>
            <a:r>
              <a:t>First NRC</a:t>
            </a:r>
            <a:br/>
            <a:r>
              <a:t>Application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840480" y="2743200"/>
            <a:ext cx="14630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>
                <a:solidFill>
                  <a:srgbClr val="48C9B0"/>
                </a:solidFill>
              </a:defRPr>
            </a:pPr>
            <a:r>
              <a:t>→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486400" y="2286000"/>
            <a:ext cx="228600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48C9B0"/>
                </a:solidFill>
              </a:defRPr>
            </a:pPr>
            <a:r>
              <a:t>2025</a:t>
            </a:r>
          </a:p>
          <a:p>
            <a:pPr algn="ctr">
              <a:spcBef>
                <a:spcPts val="1000"/>
              </a:spcBef>
              <a:defRPr sz="1800">
                <a:solidFill>
                  <a:srgbClr val="48C9B0"/>
                </a:solidFill>
              </a:defRPr>
            </a:pPr>
            <a:r>
              <a:t>$140M</a:t>
            </a:r>
            <a:br/>
            <a:r>
              <a:t>Expertise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457200" y="182870"/>
            <a:ext cx="8229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Three Revenue Streams</a:t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1188725" y="1657360"/>
            <a:ext cx="1828800" cy="1828800"/>
          </a:xfrm>
          <a:prstGeom prst="ellipse">
            <a:avLst/>
          </a:prstGeom>
          <a:solidFill>
            <a:srgbClr val="0A0A0A"/>
          </a:solidFill>
          <a:ln cap="flat" cmpd="sng" w="508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1234445" y="206884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Licensing</a:t>
            </a:r>
            <a:endParaRPr/>
          </a:p>
        </p:txBody>
      </p:sp>
      <p:sp>
        <p:nvSpPr>
          <p:cNvPr id="99" name="Google Shape;99;p18"/>
          <p:cNvSpPr txBox="1"/>
          <p:nvPr/>
        </p:nvSpPr>
        <p:spPr>
          <a:xfrm>
            <a:off x="1234445" y="2526040"/>
            <a:ext cx="17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$75M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657605" y="1657360"/>
            <a:ext cx="1828800" cy="1828800"/>
          </a:xfrm>
          <a:prstGeom prst="ellipse">
            <a:avLst/>
          </a:prstGeom>
          <a:solidFill>
            <a:srgbClr val="0A0A0A"/>
          </a:solidFill>
          <a:ln cap="flat" cmpd="sng" w="508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3703325" y="206884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Safety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703325" y="2526040"/>
            <a:ext cx="17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$42M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6126485" y="1657360"/>
            <a:ext cx="1828800" cy="1828800"/>
          </a:xfrm>
          <a:prstGeom prst="ellipse">
            <a:avLst/>
          </a:prstGeom>
          <a:solidFill>
            <a:srgbClr val="0A0A0A"/>
          </a:solidFill>
          <a:ln cap="flat" cmpd="sng" w="508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6172205" y="2068840"/>
            <a:ext cx="173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Fuel Cycle</a:t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6172205" y="2526040"/>
            <a:ext cx="173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$23M</a:t>
            </a:r>
            <a:endParaRPr/>
          </a:p>
        </p:txBody>
      </p:sp>
      <p:sp>
        <p:nvSpPr>
          <p:cNvPr id="106" name="Google Shape;106;p18"/>
          <p:cNvSpPr txBox="1"/>
          <p:nvPr/>
        </p:nvSpPr>
        <p:spPr>
          <a:xfrm>
            <a:off x="457200" y="411480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2030 Annual Revenue Targets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457200" y="36576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Market Opportunity</a:t>
            </a:r>
            <a:endParaRPr/>
          </a:p>
        </p:txBody>
      </p:sp>
      <p:sp>
        <p:nvSpPr>
          <p:cNvPr id="113" name="Google Shape;113;p19"/>
          <p:cNvSpPr/>
          <p:nvPr/>
        </p:nvSpPr>
        <p:spPr>
          <a:xfrm>
            <a:off x="1371600" y="1280160"/>
            <a:ext cx="6400800" cy="822960"/>
          </a:xfrm>
          <a:prstGeom prst="roundRect">
            <a:avLst>
              <a:gd fmla="val 16667" name="adj"/>
            </a:avLst>
          </a:prstGeom>
          <a:solidFill>
            <a:srgbClr val="0F0F0F"/>
          </a:solidFill>
          <a:ln cap="flat" cmpd="sng" w="381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1371600" y="1257308"/>
            <a:ext cx="640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$6.2B</a:t>
            </a: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1371600" y="1728225"/>
            <a:ext cx="640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Global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2057400" y="2331720"/>
            <a:ext cx="5029200" cy="822960"/>
          </a:xfrm>
          <a:prstGeom prst="roundRect">
            <a:avLst>
              <a:gd fmla="val 16667" name="adj"/>
            </a:avLst>
          </a:prstGeom>
          <a:solidFill>
            <a:srgbClr val="0F0F0F"/>
          </a:solidFill>
          <a:ln cap="flat" cmpd="sng" w="381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2057400" y="2217755"/>
            <a:ext cx="5029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$1.9B</a:t>
            </a:r>
            <a:endParaRPr/>
          </a:p>
        </p:txBody>
      </p:sp>
      <p:sp>
        <p:nvSpPr>
          <p:cNvPr id="118" name="Google Shape;118;p19"/>
          <p:cNvSpPr txBox="1"/>
          <p:nvPr/>
        </p:nvSpPr>
        <p:spPr>
          <a:xfrm>
            <a:off x="2057400" y="2775472"/>
            <a:ext cx="5029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U.S. Market</a:t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2743200" y="3383280"/>
            <a:ext cx="3657600" cy="822960"/>
          </a:xfrm>
          <a:prstGeom prst="roundRect">
            <a:avLst>
              <a:gd fmla="val 16667" name="adj"/>
            </a:avLst>
          </a:prstGeom>
          <a:solidFill>
            <a:srgbClr val="0F0F0F"/>
          </a:solidFill>
          <a:ln cap="flat" cmpd="sng" w="38100">
            <a:solidFill>
              <a:srgbClr val="48C9B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2743200" y="3351265"/>
            <a:ext cx="365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$570M</a:t>
            </a:r>
            <a:endParaRPr/>
          </a:p>
        </p:txBody>
      </p:sp>
      <p:sp>
        <p:nvSpPr>
          <p:cNvPr id="121" name="Google Shape;121;p19"/>
          <p:cNvSpPr txBox="1"/>
          <p:nvPr/>
        </p:nvSpPr>
        <p:spPr>
          <a:xfrm>
            <a:off x="2743200" y="3817132"/>
            <a:ext cx="365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Our Target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27" name="Google Shape;127;p20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5-Year Growth</a:t>
            </a:r>
            <a:endParaRPr/>
          </a:p>
        </p:txBody>
      </p:sp>
      <p:graphicFrame>
        <p:nvGraphicFramePr>
          <p:cNvPr id="128" name="Chart 127"/>
          <p:cNvGraphicFramePr>
            <a:graphicFrameLocks noGrp="1"/>
          </p:cNvGraphicFramePr>
          <p:nvPr/>
        </p:nvGraphicFramePr>
        <p:xfrm>
          <a:off x="1371600" y="2286000"/>
          <a:ext cx="6400800" cy="3657600"/>
        </p:xfrm>
        <a:graphic>
          <a:graphicData uri="http://schemas.openxmlformats.org/drawingml/2006/chart">
            <c:chart r:id="rId4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7772400" y="182880"/>
            <a:ext cx="1188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OKLO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57200" y="1371600"/>
            <a:ext cx="8229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0" u="none" cap="none" strike="noStrike">
                <a:solidFill>
                  <a:srgbClr val="48C9B0"/>
                </a:solidFill>
                <a:latin typeface="Calibri"/>
                <a:ea typeface="Calibri"/>
                <a:cs typeface="Calibri"/>
                <a:sym typeface="Calibri"/>
              </a:rPr>
              <a:t>$42M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457200" y="914400"/>
            <a:ext cx="82296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EBITDA by 2030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457200" y="3477390"/>
            <a:ext cx="822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B0B0B0"/>
                </a:solidFill>
                <a:latin typeface="Calibri"/>
                <a:ea typeface="Calibri"/>
                <a:cs typeface="Calibri"/>
                <a:sym typeface="Calibri"/>
              </a:rPr>
              <a:t>35-40% margin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