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4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2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04A7D5-76D2-4F9E-86BD-1B59EB87E2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BBE5A4D-50E9-46A4-AC08-071D7BC4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AD17-A672-4519-BBF8-B33565B17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Political Subreddit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EFBA-6671-43B7-9282-BB3645F31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Tretter</a:t>
            </a:r>
          </a:p>
          <a:p>
            <a:r>
              <a:rPr lang="en-US" dirty="0"/>
              <a:t>GA DSI Project 3</a:t>
            </a:r>
          </a:p>
          <a:p>
            <a:r>
              <a:rPr lang="en-US" dirty="0"/>
              <a:t>24 Apr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36DD53-58D9-4F67-8987-6DFBF5CA675B}"/>
              </a:ext>
            </a:extLst>
          </p:cNvPr>
          <p:cNvSpPr/>
          <p:nvPr/>
        </p:nvSpPr>
        <p:spPr>
          <a:xfrm>
            <a:off x="3236383" y="5954064"/>
            <a:ext cx="5719234" cy="4826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This analysis is intended to be strictly apolitical</a:t>
            </a:r>
          </a:p>
        </p:txBody>
      </p:sp>
    </p:spTree>
    <p:extLst>
      <p:ext uri="{BB962C8B-B14F-4D97-AF65-F5344CB8AC3E}">
        <p14:creationId xmlns:p14="http://schemas.microsoft.com/office/powerpoint/2010/main" val="24857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8D-8428-4B2E-A3B8-3BAD45BC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22C6-C5CD-4B72-B4EF-6566160D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Problem Statement - Explore the power of binary classification models to differentiate between two subreddits</a:t>
            </a:r>
          </a:p>
          <a:p>
            <a:pPr algn="ctr"/>
            <a:endParaRPr lang="en-US" dirty="0"/>
          </a:p>
          <a:p>
            <a:r>
              <a:rPr lang="en-US" dirty="0"/>
              <a:t>Subreddits of Interest</a:t>
            </a:r>
          </a:p>
          <a:p>
            <a:pPr lvl="1"/>
            <a:r>
              <a:rPr lang="en-US" dirty="0"/>
              <a:t>r/conservative</a:t>
            </a:r>
          </a:p>
          <a:p>
            <a:pPr lvl="1"/>
            <a:r>
              <a:rPr lang="en-US" dirty="0"/>
              <a:t>r/libertarian</a:t>
            </a:r>
          </a:p>
          <a:p>
            <a:pPr lvl="1"/>
            <a:endParaRPr lang="en-US" dirty="0"/>
          </a:p>
          <a:p>
            <a:r>
              <a:rPr lang="en-US" dirty="0"/>
              <a:t>Why these subreddits?</a:t>
            </a:r>
          </a:p>
          <a:p>
            <a:pPr lvl="1"/>
            <a:r>
              <a:rPr lang="en-US" dirty="0"/>
              <a:t>Both advertise themselves as “the place for __”</a:t>
            </a:r>
          </a:p>
          <a:p>
            <a:pPr lvl="1"/>
            <a:r>
              <a:rPr lang="en-US" dirty="0"/>
              <a:t>Enough overlap to be interesting </a:t>
            </a:r>
          </a:p>
          <a:p>
            <a:pPr marL="228600" lvl="1" indent="0">
              <a:buNone/>
            </a:pPr>
            <a:r>
              <a:rPr lang="en-US" dirty="0"/>
              <a:t>	but still enough to be distinguishable</a:t>
            </a:r>
          </a:p>
          <a:p>
            <a:pPr lvl="1"/>
            <a:r>
              <a:rPr lang="en-US" dirty="0"/>
              <a:t>Comparable size (~350K subscribers)</a:t>
            </a:r>
          </a:p>
          <a:p>
            <a:pPr lvl="1"/>
            <a:r>
              <a:rPr lang="en-US" dirty="0"/>
              <a:t>Other political subreddits have </a:t>
            </a:r>
            <a:r>
              <a:rPr lang="en-US" i="1" dirty="0"/>
              <a:t>insane</a:t>
            </a:r>
            <a:r>
              <a:rPr lang="en-US" dirty="0"/>
              <a:t> post volume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AD15E1-C077-494B-BB98-B0CF53FF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2555529"/>
            <a:ext cx="3885159" cy="41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FBA3F-B737-48F7-85F2-13308120E442}"/>
              </a:ext>
            </a:extLst>
          </p:cNvPr>
          <p:cNvSpPr txBox="1"/>
          <p:nvPr/>
        </p:nvSpPr>
        <p:spPr>
          <a:xfrm>
            <a:off x="7840682" y="2287278"/>
            <a:ext cx="283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(Image not related to project)</a:t>
            </a:r>
          </a:p>
        </p:txBody>
      </p:sp>
    </p:spTree>
    <p:extLst>
      <p:ext uri="{BB962C8B-B14F-4D97-AF65-F5344CB8AC3E}">
        <p14:creationId xmlns:p14="http://schemas.microsoft.com/office/powerpoint/2010/main" val="81823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8D-8428-4B2E-A3B8-3BAD45BC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22C6-C5CD-4B72-B4EF-6566160D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Pull 100K submissions from each subreddit</a:t>
            </a:r>
          </a:p>
          <a:p>
            <a:pPr lvl="1"/>
            <a:r>
              <a:rPr lang="en-US" dirty="0"/>
              <a:t>Goes from April 2020 to Apr 2019 for r/conservative</a:t>
            </a:r>
          </a:p>
          <a:p>
            <a:pPr lvl="1"/>
            <a:r>
              <a:rPr lang="en-US" dirty="0"/>
              <a:t>Goes from April 2020 to Aug 2018 for r/libertarian</a:t>
            </a:r>
          </a:p>
          <a:p>
            <a:pPr lvl="1"/>
            <a:endParaRPr lang="en-US" dirty="0"/>
          </a:p>
          <a:p>
            <a:r>
              <a:rPr lang="en-US" b="1" dirty="0"/>
              <a:t>Examine submissions with at least 10 upvotes</a:t>
            </a:r>
          </a:p>
          <a:p>
            <a:pPr lvl="1"/>
            <a:r>
              <a:rPr lang="en-US" dirty="0"/>
              <a:t>Upvoted content reflects what is ‘representative’ of a subreddit</a:t>
            </a:r>
          </a:p>
          <a:p>
            <a:pPr lvl="1"/>
            <a:r>
              <a:rPr lang="en-US" dirty="0"/>
              <a:t>2/3 of all submissions never progress beyond 1 upvote</a:t>
            </a:r>
          </a:p>
          <a:p>
            <a:pPr lvl="1"/>
            <a:endParaRPr lang="en-US" dirty="0"/>
          </a:p>
          <a:p>
            <a:r>
              <a:rPr lang="en-US" b="1" dirty="0"/>
              <a:t>Take a random sample of 5K from each to maintain balanced classes</a:t>
            </a:r>
          </a:p>
          <a:p>
            <a:endParaRPr lang="en-US" b="1" dirty="0"/>
          </a:p>
          <a:p>
            <a:r>
              <a:rPr lang="en-US" b="1" dirty="0"/>
              <a:t>Independent variable is submission titles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5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8D-8428-4B2E-A3B8-3BAD45BC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22C6-C5CD-4B72-B4EF-6566160D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Remove subreddit names from text input</a:t>
            </a:r>
          </a:p>
          <a:p>
            <a:pPr lvl="1"/>
            <a:r>
              <a:rPr lang="en-US" dirty="0"/>
              <a:t>Submissions are sometimes tagged [Conservatives Only]</a:t>
            </a:r>
          </a:p>
          <a:p>
            <a:pPr lvl="1"/>
            <a:r>
              <a:rPr lang="en-US" dirty="0"/>
              <a:t>Discussion threads may have subreddit title in name</a:t>
            </a:r>
          </a:p>
          <a:p>
            <a:pPr lvl="1"/>
            <a:endParaRPr lang="en-US" dirty="0"/>
          </a:p>
          <a:p>
            <a:r>
              <a:rPr lang="en-US" b="1" dirty="0"/>
              <a:t>Keep numbers</a:t>
            </a:r>
          </a:p>
          <a:p>
            <a:pPr lvl="1"/>
            <a:r>
              <a:rPr lang="en-US" dirty="0"/>
              <a:t>Numbers like ‘2020’ or ’16’ have strong political meaning</a:t>
            </a:r>
          </a:p>
          <a:p>
            <a:pPr lvl="1"/>
            <a:endParaRPr lang="en-US" dirty="0"/>
          </a:p>
          <a:p>
            <a:r>
              <a:rPr lang="en-US" b="1" dirty="0"/>
              <a:t>Limitations of approach</a:t>
            </a:r>
          </a:p>
          <a:p>
            <a:pPr lvl="1"/>
            <a:r>
              <a:rPr lang="en-US" dirty="0"/>
              <a:t>Image posts (e.g. memes)</a:t>
            </a:r>
          </a:p>
          <a:p>
            <a:pPr lvl="1"/>
            <a:r>
              <a:rPr lang="en-US" dirty="0"/>
              <a:t>Article links</a:t>
            </a:r>
          </a:p>
          <a:p>
            <a:pPr lvl="1"/>
            <a:r>
              <a:rPr lang="en-US" dirty="0"/>
              <a:t>Variations in Names – “President Trump”, “Trump”, “POTUS”, “Donald Trump”, </a:t>
            </a:r>
            <a:r>
              <a:rPr lang="en-US" dirty="0" err="1"/>
              <a:t>etc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8D-8428-4B2E-A3B8-3BAD45BC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Input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C31327-AA50-43C7-AC89-B44D7375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3BA22-8297-4443-B2FA-297023AC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9" y="2011680"/>
            <a:ext cx="11414760" cy="47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8D-8428-4B2E-A3B8-3BAD45BC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 Performances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9C0989-70DC-4854-BF99-5E71CE87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59192"/>
              </p:ext>
            </p:extLst>
          </p:nvPr>
        </p:nvGraphicFramePr>
        <p:xfrm>
          <a:off x="1716246" y="2146300"/>
          <a:ext cx="8759508" cy="3456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8955">
                  <a:extLst>
                    <a:ext uri="{9D8B030D-6E8A-4147-A177-3AD203B41FA5}">
                      <a16:colId xmlns:a16="http://schemas.microsoft.com/office/drawing/2014/main" val="2048559434"/>
                    </a:ext>
                  </a:extLst>
                </a:gridCol>
                <a:gridCol w="1115042">
                  <a:extLst>
                    <a:ext uri="{9D8B030D-6E8A-4147-A177-3AD203B41FA5}">
                      <a16:colId xmlns:a16="http://schemas.microsoft.com/office/drawing/2014/main" val="3335572538"/>
                    </a:ext>
                  </a:extLst>
                </a:gridCol>
                <a:gridCol w="1007826">
                  <a:extLst>
                    <a:ext uri="{9D8B030D-6E8A-4147-A177-3AD203B41FA5}">
                      <a16:colId xmlns:a16="http://schemas.microsoft.com/office/drawing/2014/main" val="2774866917"/>
                    </a:ext>
                  </a:extLst>
                </a:gridCol>
                <a:gridCol w="922053">
                  <a:extLst>
                    <a:ext uri="{9D8B030D-6E8A-4147-A177-3AD203B41FA5}">
                      <a16:colId xmlns:a16="http://schemas.microsoft.com/office/drawing/2014/main" val="3411950881"/>
                    </a:ext>
                  </a:extLst>
                </a:gridCol>
                <a:gridCol w="643293">
                  <a:extLst>
                    <a:ext uri="{9D8B030D-6E8A-4147-A177-3AD203B41FA5}">
                      <a16:colId xmlns:a16="http://schemas.microsoft.com/office/drawing/2014/main" val="48226023"/>
                    </a:ext>
                  </a:extLst>
                </a:gridCol>
                <a:gridCol w="1179371">
                  <a:extLst>
                    <a:ext uri="{9D8B030D-6E8A-4147-A177-3AD203B41FA5}">
                      <a16:colId xmlns:a16="http://schemas.microsoft.com/office/drawing/2014/main" val="187567043"/>
                    </a:ext>
                  </a:extLst>
                </a:gridCol>
                <a:gridCol w="611128">
                  <a:extLst>
                    <a:ext uri="{9D8B030D-6E8A-4147-A177-3AD203B41FA5}">
                      <a16:colId xmlns:a16="http://schemas.microsoft.com/office/drawing/2014/main" val="2763106168"/>
                    </a:ext>
                  </a:extLst>
                </a:gridCol>
                <a:gridCol w="611128">
                  <a:extLst>
                    <a:ext uri="{9D8B030D-6E8A-4147-A177-3AD203B41FA5}">
                      <a16:colId xmlns:a16="http://schemas.microsoft.com/office/drawing/2014/main" val="3880692254"/>
                    </a:ext>
                  </a:extLst>
                </a:gridCol>
                <a:gridCol w="1050712">
                  <a:extLst>
                    <a:ext uri="{9D8B030D-6E8A-4147-A177-3AD203B41FA5}">
                      <a16:colId xmlns:a16="http://schemas.microsoft.com/office/drawing/2014/main" val="748806744"/>
                    </a:ext>
                  </a:extLst>
                </a:gridCol>
              </a:tblGrid>
              <a:tr h="2659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Model Structure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Model Performance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Classifier Parameters Selected by Grid Search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37403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Classifier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Transformer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Train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Test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max 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max features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min 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ngram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Stop Words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542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Logistic 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CVEC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[1,2]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84472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Logistic Regression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TFIDF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2000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[1,1]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English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943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51934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Multinomial 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CVEC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[1,1]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1429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Multinomial 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TFIDF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[1,1]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1433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5062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Support Vector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CVEC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[1,2]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580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Support Vector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TFIDF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[1,1]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10808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3147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CVEC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[1,1]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669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TFIDF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[1,2]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English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1242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00BF096-611F-4EFC-A51D-78904CA5188C}"/>
              </a:ext>
            </a:extLst>
          </p:cNvPr>
          <p:cNvSpPr/>
          <p:nvPr/>
        </p:nvSpPr>
        <p:spPr>
          <a:xfrm>
            <a:off x="3236383" y="5954064"/>
            <a:ext cx="5719234" cy="48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Uniformity of Model Performance on Test Data</a:t>
            </a:r>
          </a:p>
        </p:txBody>
      </p:sp>
    </p:spTree>
    <p:extLst>
      <p:ext uri="{BB962C8B-B14F-4D97-AF65-F5344CB8AC3E}">
        <p14:creationId xmlns:p14="http://schemas.microsoft.com/office/powerpoint/2010/main" val="71112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8D-8428-4B2E-A3B8-3BAD45BC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– Most Predictive Words</a:t>
            </a:r>
            <a:br>
              <a:rPr lang="en-US" dirty="0"/>
            </a:br>
            <a:r>
              <a:rPr lang="en-US" sz="3200" dirty="0"/>
              <a:t>Logistic Regression Coefficients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F5673-86F3-40B6-ACEC-717D8A1A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38" y="2336800"/>
            <a:ext cx="2958722" cy="4016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CEFFF-BDA1-43C5-A4A0-C2D7169AABDC}"/>
              </a:ext>
            </a:extLst>
          </p:cNvPr>
          <p:cNvSpPr txBox="1"/>
          <p:nvPr/>
        </p:nvSpPr>
        <p:spPr>
          <a:xfrm>
            <a:off x="2428240" y="2031400"/>
            <a:ext cx="19202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Vectorizer*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100" dirty="0"/>
              <a:t>*</a:t>
            </a:r>
            <a:r>
              <a:rPr lang="en-US" sz="1100" dirty="0" err="1"/>
              <a:t>gridsearch</a:t>
            </a:r>
            <a:r>
              <a:rPr lang="en-US" sz="1100" dirty="0"/>
              <a:t> yielded C=0.1</a:t>
            </a:r>
          </a:p>
          <a:p>
            <a:r>
              <a:rPr lang="en-US" sz="1100" dirty="0"/>
              <a:t>hence the low coefficients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F34AA-4753-4E80-BBCE-14FE11B48981}"/>
              </a:ext>
            </a:extLst>
          </p:cNvPr>
          <p:cNvSpPr txBox="1"/>
          <p:nvPr/>
        </p:nvSpPr>
        <p:spPr>
          <a:xfrm>
            <a:off x="7324279" y="196746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TFIDF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A933E-6221-4D7D-A062-39902750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57" y="2382583"/>
            <a:ext cx="2851591" cy="40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8D-8428-4B2E-A3B8-3BAD45BC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D072-25AC-4682-93FA-41038891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sz="2000" b="1" dirty="0"/>
              <a:t>All Models performed similarly on test data (~70%)</a:t>
            </a:r>
          </a:p>
          <a:p>
            <a:pPr lvl="1"/>
            <a:r>
              <a:rPr lang="en-US" sz="1800" b="1" dirty="0"/>
              <a:t>SVCs and Random Forests particularly suffered from overfit</a:t>
            </a:r>
          </a:p>
          <a:p>
            <a:pPr lvl="1"/>
            <a:r>
              <a:rPr lang="en-US" sz="1800" b="1" dirty="0"/>
              <a:t>TFIDF performed marginally better than Count Vectorizer for Logistic/Bayes/SVC</a:t>
            </a:r>
          </a:p>
          <a:p>
            <a:pPr lvl="2"/>
            <a:r>
              <a:rPr lang="en-US" sz="1600" b="1" dirty="0"/>
              <a:t>Reverse performance with Random Forest</a:t>
            </a:r>
          </a:p>
          <a:p>
            <a:pPr lvl="1"/>
            <a:r>
              <a:rPr lang="en-US" sz="1800" b="1" dirty="0"/>
              <a:t>Consistently more inaccurate predictions of conservative than of libertarian</a:t>
            </a:r>
          </a:p>
          <a:p>
            <a:pPr lvl="1"/>
            <a:endParaRPr lang="en-US" sz="1800" b="1" dirty="0"/>
          </a:p>
          <a:p>
            <a:r>
              <a:rPr lang="en-US" sz="2000" b="1" dirty="0"/>
              <a:t>Findings from Grid Searches</a:t>
            </a:r>
          </a:p>
          <a:p>
            <a:pPr lvl="1"/>
            <a:r>
              <a:rPr lang="en-US" sz="1800" b="1" dirty="0"/>
              <a:t>Models almost always select for more features</a:t>
            </a:r>
          </a:p>
          <a:p>
            <a:pPr lvl="1"/>
            <a:r>
              <a:rPr lang="en-US" sz="1800" b="1" dirty="0" err="1"/>
              <a:t>Max_df</a:t>
            </a:r>
            <a:r>
              <a:rPr lang="en-US" sz="1800" b="1" dirty="0"/>
              <a:t> always selected to be 1</a:t>
            </a:r>
          </a:p>
          <a:p>
            <a:pPr lvl="1"/>
            <a:r>
              <a:rPr lang="en-US" sz="1800" b="1" dirty="0" err="1"/>
              <a:t>min_df</a:t>
            </a:r>
            <a:r>
              <a:rPr lang="en-US" sz="1800" b="1" dirty="0"/>
              <a:t> almost always selected to be zero</a:t>
            </a:r>
          </a:p>
          <a:p>
            <a:pPr lvl="1"/>
            <a:r>
              <a:rPr lang="en-US" sz="1800" b="1" dirty="0"/>
              <a:t>No clear trend for length of n-grams nor inclusion of </a:t>
            </a:r>
            <a:r>
              <a:rPr lang="en-US" sz="1800" b="1" dirty="0" err="1"/>
              <a:t>stopwords</a:t>
            </a:r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2B429-3F0A-461F-9C5C-EBA504AC5C95}"/>
              </a:ext>
            </a:extLst>
          </p:cNvPr>
          <p:cNvSpPr/>
          <p:nvPr/>
        </p:nvSpPr>
        <p:spPr>
          <a:xfrm>
            <a:off x="2146301" y="5976620"/>
            <a:ext cx="7899399" cy="4826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These models show we can be ~40% more accurate than a random guess!</a:t>
            </a:r>
          </a:p>
        </p:txBody>
      </p:sp>
    </p:spTree>
    <p:extLst>
      <p:ext uri="{BB962C8B-B14F-4D97-AF65-F5344CB8AC3E}">
        <p14:creationId xmlns:p14="http://schemas.microsoft.com/office/powerpoint/2010/main" val="3076944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211</TotalTime>
  <Words>526</Words>
  <Application>Microsoft Office PowerPoint</Application>
  <PresentationFormat>Widescreen</PresentationFormat>
  <Paragraphs>190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Political Subreddit Classifier</vt:lpstr>
      <vt:lpstr>Data Science Problem</vt:lpstr>
      <vt:lpstr>Data Gathering</vt:lpstr>
      <vt:lpstr>Text Pre-Processing</vt:lpstr>
      <vt:lpstr>Summary of Input Data</vt:lpstr>
      <vt:lpstr>Overview of Model Performances</vt:lpstr>
      <vt:lpstr>Aside – Most Predictive Words Logistic Regression Coefficients</vt:lpstr>
      <vt:lpstr>Findings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Subreddit Classifier</dc:title>
  <dc:creator>Zach Tretter</dc:creator>
  <cp:lastModifiedBy>Zach Tretter</cp:lastModifiedBy>
  <cp:revision>22</cp:revision>
  <dcterms:created xsi:type="dcterms:W3CDTF">2020-04-24T00:59:42Z</dcterms:created>
  <dcterms:modified xsi:type="dcterms:W3CDTF">2020-04-24T14:30:18Z</dcterms:modified>
</cp:coreProperties>
</file>