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291" r:id="rId3"/>
    <p:sldId id="292" r:id="rId4"/>
    <p:sldId id="293" r:id="rId5"/>
    <p:sldId id="274" r:id="rId6"/>
    <p:sldId id="289" r:id="rId7"/>
    <p:sldId id="288" r:id="rId8"/>
    <p:sldId id="287" r:id="rId9"/>
    <p:sldId id="311" r:id="rId10"/>
    <p:sldId id="312" r:id="rId11"/>
    <p:sldId id="276" r:id="rId12"/>
    <p:sldId id="298" r:id="rId13"/>
    <p:sldId id="286" r:id="rId14"/>
    <p:sldId id="295" r:id="rId15"/>
    <p:sldId id="301" r:id="rId16"/>
    <p:sldId id="303" r:id="rId17"/>
    <p:sldId id="305" r:id="rId18"/>
    <p:sldId id="277" r:id="rId19"/>
    <p:sldId id="278" r:id="rId20"/>
    <p:sldId id="280" r:id="rId21"/>
    <p:sldId id="281" r:id="rId22"/>
    <p:sldId id="275" r:id="rId23"/>
    <p:sldId id="282" r:id="rId24"/>
    <p:sldId id="307" r:id="rId25"/>
    <p:sldId id="308" r:id="rId26"/>
    <p:sldId id="309" r:id="rId27"/>
    <p:sldId id="310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384"/>
    <a:srgbClr val="5B5B5B"/>
    <a:srgbClr val="344552"/>
    <a:srgbClr val="2E404A"/>
    <a:srgbClr val="044061"/>
    <a:srgbClr val="2F5597"/>
    <a:srgbClr val="43A371"/>
    <a:srgbClr val="6DC497"/>
    <a:srgbClr val="BBBFBF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1667" autoAdjust="0"/>
  </p:normalViewPr>
  <p:slideViewPr>
    <p:cSldViewPr snapToGrid="0" snapToObjects="1">
      <p:cViewPr>
        <p:scale>
          <a:sx n="95" d="100"/>
          <a:sy n="95" d="100"/>
        </p:scale>
        <p:origin x="1656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EF476-D452-C443-91B3-20B00BC865C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3CB92-068B-0640-ADA3-6ABCE72E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2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B2525-57F1-4544-95AF-4BB9E2BD958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42F21-A4C5-D945-8464-6071AC2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26" y="116958"/>
            <a:ext cx="8931348" cy="6624084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17505" r="6371" b="17507"/>
          <a:stretch/>
        </p:blipFill>
        <p:spPr>
          <a:xfrm>
            <a:off x="106326" y="116958"/>
            <a:ext cx="8931348" cy="66240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6326" y="6539872"/>
            <a:ext cx="8931348" cy="201169"/>
          </a:xfrm>
          <a:prstGeom prst="rect">
            <a:avLst/>
          </a:prstGeom>
          <a:solidFill>
            <a:srgbClr val="6DC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828" y="645789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6907E-9108-C14A-9B01-26E219A2BEB7}" type="datetimeFigureOut">
              <a:rPr lang="en-US" smtClean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2039" y="6457893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5765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E9EF3D-E31F-6B44-84BA-223823539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596350"/>
            <a:ext cx="4352081" cy="751183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823"/>
            <a:ext cx="78867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>
              <a:defRPr sz="2500">
                <a:solidFill>
                  <a:srgbClr val="5B5B5B"/>
                </a:solidFill>
                <a:latin typeface="Helvetica Neue"/>
              </a:defRPr>
            </a:lvl1pPr>
            <a:lvl2pPr marL="514350" indent="-171450">
              <a:buSzPct val="75000"/>
              <a:buFont typeface="Courier New" panose="02070309020205020404" pitchFamily="49" charset="0"/>
              <a:buChar char="o"/>
              <a:defRPr>
                <a:solidFill>
                  <a:srgbClr val="5B5B5B"/>
                </a:solidFill>
                <a:latin typeface="Helvetica Neue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solidFill>
                  <a:srgbClr val="5B5B5B"/>
                </a:solidFill>
                <a:latin typeface="Helvetica Neue"/>
              </a:defRPr>
            </a:lvl3pPr>
            <a:lvl4pPr>
              <a:defRPr>
                <a:solidFill>
                  <a:srgbClr val="5B5B5B"/>
                </a:solidFill>
                <a:latin typeface="Helvetica Neue"/>
              </a:defRPr>
            </a:lvl4pPr>
            <a:lvl5pPr>
              <a:defRPr>
                <a:latin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3163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6907E-9108-C14A-9B01-26E219A2BEB7}" type="datetimeFigureOut">
              <a:rPr lang="en-US" smtClean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31637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3163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E9EF3D-E31F-6B44-84BA-223823539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5B5B5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343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628650" y="4506914"/>
            <a:ext cx="7886700" cy="73822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-1" y="584774"/>
            <a:ext cx="4629151" cy="751183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5B5B5B"/>
                </a:solidFill>
              </a:defRPr>
            </a:lvl1pPr>
            <a:lvl2pPr>
              <a:defRPr>
                <a:solidFill>
                  <a:srgbClr val="5B5B5B"/>
                </a:solidFill>
              </a:defRPr>
            </a:lvl2pPr>
            <a:lvl3pPr>
              <a:defRPr>
                <a:solidFill>
                  <a:srgbClr val="5B5B5B"/>
                </a:solidFill>
              </a:defRPr>
            </a:lvl3pPr>
            <a:lvl4pPr>
              <a:defRPr>
                <a:solidFill>
                  <a:srgbClr val="5B5B5B"/>
                </a:solidFill>
              </a:defRPr>
            </a:lvl4pPr>
            <a:lvl5pPr>
              <a:defRPr>
                <a:solidFill>
                  <a:srgbClr val="5B5B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5B5B5B"/>
                </a:solidFill>
              </a:defRPr>
            </a:lvl1pPr>
            <a:lvl2pPr>
              <a:defRPr>
                <a:solidFill>
                  <a:srgbClr val="5B5B5B"/>
                </a:solidFill>
              </a:defRPr>
            </a:lvl2pPr>
            <a:lvl3pPr>
              <a:defRPr>
                <a:solidFill>
                  <a:srgbClr val="5B5B5B"/>
                </a:solidFill>
              </a:defRPr>
            </a:lvl3pPr>
            <a:lvl4pPr>
              <a:defRPr>
                <a:solidFill>
                  <a:srgbClr val="5B5B5B"/>
                </a:solidFill>
              </a:defRPr>
            </a:lvl4pPr>
            <a:lvl5pPr>
              <a:defRPr>
                <a:solidFill>
                  <a:srgbClr val="5B5B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907E-9108-C14A-9B01-26E219A2BEB7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irstcallhelp.tamu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rilife/af4-agrilife-org" TargetMode="External"/><Relationship Id="rId4" Type="http://schemas.openxmlformats.org/officeDocument/2006/relationships/hyperlink" Target="https://gist.github.com/ZachWatkins/1c30f2b5847fcbfee1c72cc5f3fc57cf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grilife/agriflex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zurb.com/sites/docs/" TargetMode="External"/><Relationship Id="rId4" Type="http://schemas.openxmlformats.org/officeDocument/2006/relationships/hyperlink" Target="https://youtu.be/iNOaUyDPHDQ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p-cli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240100"/>
            <a:ext cx="7772400" cy="9231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cs typeface="Helvetica Neue"/>
              </a:rPr>
              <a:t>Streamline Building, Deploying, and Maintaining Your (Higher-Ed) Websites with WordPress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254907"/>
            <a:ext cx="6400800" cy="7655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Zachary Watkins, Hassan </a:t>
            </a:r>
            <a:r>
              <a:rPr lang="en-US" sz="2400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Abbasi</a:t>
            </a: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, and</a:t>
            </a:r>
            <a:b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</a:b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Steven Word</a:t>
            </a:r>
            <a:endParaRPr lang="en-US" sz="2400" i="1" dirty="0">
              <a:solidFill>
                <a:schemeClr val="accent3">
                  <a:lumMod val="20000"/>
                  <a:lumOff val="8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 descr="Texas A&amp;M Technology Summi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80" y="822019"/>
            <a:ext cx="4009040" cy="1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Before committing a PHP change to Github I </a:t>
            </a:r>
            <a:r>
              <a:rPr lang="en-US" sz="2800" u="sng" dirty="0" err="1" smtClean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sz="2800" u="sng" dirty="0" smtClean="0">
                <a:latin typeface="Consolas" charset="0"/>
                <a:ea typeface="Consolas" charset="0"/>
                <a:cs typeface="Consolas" charset="0"/>
              </a:rPr>
              <a:t> run </a:t>
            </a:r>
            <a:r>
              <a:rPr lang="en-US" sz="2800" u="sng" dirty="0" err="1" smtClean="0">
                <a:latin typeface="Consolas" charset="0"/>
                <a:ea typeface="Consolas" charset="0"/>
                <a:cs typeface="Consolas" charset="0"/>
              </a:rPr>
              <a:t>checkwp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to make sure it adheres to WordPress coding standards.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Update the version in package.json.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Commit changes to Github, which notifies our team via Slack </a:t>
            </a:r>
            <a:r>
              <a:rPr lang="mr-IN" sz="28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and deploys to our servers!</a:t>
            </a:r>
          </a:p>
        </p:txBody>
      </p:sp>
    </p:spTree>
    <p:extLst>
      <p:ext uri="{BB962C8B-B14F-4D97-AF65-F5344CB8AC3E}">
        <p14:creationId xmlns:p14="http://schemas.microsoft.com/office/powerpoint/2010/main" val="2790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Deploying and Releasing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Using Codeship and Github to distribute our plugins and themes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Overview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Automating deployment frees my time and expedites pushing fixes and features.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It typically takes 2.5 </a:t>
            </a:r>
            <a:r>
              <a:rPr lang="mr-IN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 7min based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on how many servers we’re deploying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to.</a:t>
            </a: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Workflow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746185"/>
            <a:ext cx="8552330" cy="4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Releasing to Github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release *.zip file can be downloaded by anyone and then uploaded through the WordPress dashboard to install it on a site.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The release notes include commit messages for each commit that has happened since the last Github release.</a:t>
            </a: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Codeship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Requires about an hour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setup.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Uses a set of cli commands to configure the virtual machine, build files, release, and deploy.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Video tutorial on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YouTube.</a:t>
            </a:r>
            <a:endParaRPr lang="en-US" sz="2800" dirty="0">
              <a:solidFill>
                <a:srgbClr val="5B5B5B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WP Engine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Their Git Push feature allows us to automate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deployments.</a:t>
            </a: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Staging and Production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environments help test code if local testing isn’t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enough.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Slack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Notifies us when Codeship starts, and when it fails or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succeeds.</a:t>
            </a: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Notifies us when Github repositories are pushed to or get a new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release.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Maintaining Websites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Updating third party code and supporting users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Common tasks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Update core, third party plugins and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themes.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training.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Install commonly used plugins on new 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sites.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Manage user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access.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build modern, accessible websites which meet the needs of our users and the organization.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have approximately 3,764 unique users across 20 installations with 1,060 sites.</a:t>
            </a:r>
          </a:p>
        </p:txBody>
      </p:sp>
    </p:spTree>
    <p:extLst>
      <p:ext uri="{BB962C8B-B14F-4D97-AF65-F5344CB8AC3E}">
        <p14:creationId xmlns:p14="http://schemas.microsoft.com/office/powerpoint/2010/main" val="15997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Updates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Back up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servers.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core update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plugin update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--all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theme update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--all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Training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WP101 videos embedded in the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dashboard.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https://f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irstcallhelp.tamu.edu/</a:t>
            </a: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Common plugins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r>
              <a:rPr lang="en-US" sz="2800" dirty="0"/>
              <a:t>Advanced Custom </a:t>
            </a:r>
            <a:r>
              <a:rPr lang="en-US" sz="2800" dirty="0" smtClean="0"/>
              <a:t>Fields Pro</a:t>
            </a:r>
            <a:r>
              <a:rPr lang="en-US" sz="2800" dirty="0"/>
              <a:t> (</a:t>
            </a:r>
            <a:r>
              <a:rPr lang="en-US" sz="2800" dirty="0" smtClean="0"/>
              <a:t>premium or free)</a:t>
            </a:r>
            <a:endParaRPr lang="en-US" sz="2800" dirty="0"/>
          </a:p>
          <a:p>
            <a:r>
              <a:rPr lang="en-US" sz="2800" dirty="0"/>
              <a:t>Gravity </a:t>
            </a:r>
            <a:r>
              <a:rPr lang="en-US" sz="2800" dirty="0" smtClean="0"/>
              <a:t>Forms (premium)</a:t>
            </a:r>
            <a:endParaRPr lang="en-US" sz="2800" dirty="0"/>
          </a:p>
          <a:p>
            <a:r>
              <a:rPr lang="en-US" sz="2800" dirty="0"/>
              <a:t>CAS </a:t>
            </a:r>
            <a:r>
              <a:rPr lang="en-US" sz="2800" dirty="0" smtClean="0"/>
              <a:t>Maestro</a:t>
            </a:r>
          </a:p>
          <a:p>
            <a:r>
              <a:rPr lang="en-US" sz="2800" dirty="0" smtClean="0"/>
              <a:t>Soliloquy Slider</a:t>
            </a:r>
          </a:p>
          <a:p>
            <a:r>
              <a:rPr lang="en-US" sz="2800" dirty="0" smtClean="0"/>
              <a:t>Google </a:t>
            </a:r>
            <a:r>
              <a:rPr lang="en-US" sz="2800" dirty="0"/>
              <a:t>Analytics for </a:t>
            </a:r>
            <a:r>
              <a:rPr lang="en-US" sz="2800" dirty="0" smtClean="0"/>
              <a:t>WordPress</a:t>
            </a:r>
          </a:p>
          <a:p>
            <a:r>
              <a:rPr lang="en-US" sz="2800" dirty="0" smtClean="0"/>
              <a:t>Really </a:t>
            </a:r>
            <a:r>
              <a:rPr lang="en-US" sz="2800" dirty="0"/>
              <a:t>Simple SSL</a:t>
            </a:r>
          </a:p>
          <a:p>
            <a:r>
              <a:rPr lang="en-US" sz="2800" dirty="0"/>
              <a:t>The Events Calendar</a:t>
            </a:r>
          </a:p>
          <a:p>
            <a:r>
              <a:rPr lang="en-US" sz="2800" dirty="0"/>
              <a:t>WP101 (premium)</a:t>
            </a:r>
          </a:p>
          <a:p>
            <a:r>
              <a:rPr lang="en-US" sz="2800" dirty="0" err="1"/>
              <a:t>Yoast</a:t>
            </a:r>
            <a:r>
              <a:rPr lang="en-US" sz="2800" dirty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8789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 access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User roles define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access.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role create 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Name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cap add “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” “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capability_slug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800" dirty="0"/>
              <a:t>Optional: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user set-role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username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Our approach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Allows us to support a large number of sites and users with a relatively small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team.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Helps provide our users with secure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and accessible plugins, themes, and websites which are easy for all of us to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modify.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Our approach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Reduces the amount of time and effort it takes to make and upload a change to our code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Our plugins and themes are open source and on Github, so you can view and repurpose it for your own needs.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Our latest Genesis child theme: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/>
            </a:r>
            <a:b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</a:b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https://github.com/agrilife/agriflex4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Our latest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plugin: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hlinkClick r:id="rId2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hlinkClick r:id="rId2"/>
              </a:rPr>
            </a:b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hlinkClick r:id="rId3"/>
              </a:rPr>
              <a:t>://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3"/>
              </a:rPr>
              <a:t>github.com/agrilife/af4-agrilife-org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Codeship custom script to initialize a project:</a:t>
            </a:r>
            <a:br>
              <a:rPr lang="en-US" sz="28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4"/>
              </a:rPr>
              <a:t>https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hlinkClick r:id="rId4"/>
              </a:rPr>
              <a:t>://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4"/>
              </a:rPr>
              <a:t>gist.github.com/ZachWatkins/1c30f2b5847fcbfee1c72cc5f3fc57cf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hlinkClick r:id="rId2"/>
              </a:rPr>
              <a:t>://wp-cli.org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>/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Foundation 6 documentation: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hlinkClick r:id="rId3"/>
              </a:rPr>
              <a:t>://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3"/>
              </a:rPr>
              <a:t>foundation.zurb.com/sites/docs/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My Codeship video tutorial:</a:t>
            </a:r>
            <a:br>
              <a:rPr lang="en-US" sz="2800" dirty="0">
                <a:latin typeface="Arial" charset="0"/>
                <a:ea typeface="Arial" charset="0"/>
                <a:cs typeface="Arial" charset="0"/>
              </a:rPr>
            </a:br>
            <a:r>
              <a:rPr lang="en-US" sz="2800" dirty="0">
                <a:latin typeface="Arial" charset="0"/>
                <a:ea typeface="Arial" charset="0"/>
                <a:cs typeface="Arial" charset="0"/>
                <a:hlinkClick r:id="rId4"/>
              </a:rPr>
              <a:t>https://youtu.be/iNOaUyDPHDQ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as A&amp;M Technology Summi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86" y="279759"/>
            <a:ext cx="2119924" cy="79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Questions?</a:t>
            </a: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Building, deploying, and maintaining WordPress at this scale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benefits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automation wherever possible.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CLI tools and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development frameworks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can help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separate concerns and improve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developer sanity.</a:t>
            </a:r>
          </a:p>
        </p:txBody>
      </p:sp>
    </p:spTree>
    <p:extLst>
      <p:ext uri="{BB962C8B-B14F-4D97-AF65-F5344CB8AC3E}">
        <p14:creationId xmlns:p14="http://schemas.microsoft.com/office/powerpoint/2010/main" val="11393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Our plugins and themes are open source and on Github, so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anyone can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view and repurpose it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as needed.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Building Websites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Plugin and theme development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tools, frameworks,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services.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Tools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Local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dev environment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Composer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GruntJS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Node Package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Manager (NPM)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Frameworks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WordPress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Advanced Custom Fields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Plugin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Genesis Theme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Foundation 6 by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Zurb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Services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Github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WP Engine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Codeship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Slack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Basecamp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Start my local dev environment.</a:t>
            </a:r>
          </a:p>
          <a:p>
            <a:pPr>
              <a:lnSpc>
                <a:spcPct val="150000"/>
              </a:lnSpc>
            </a:pPr>
            <a:r>
              <a:rPr lang="en-US" sz="2800" u="sng" dirty="0" smtClean="0">
                <a:latin typeface="Consolas" charset="0"/>
                <a:ea typeface="Consolas" charset="0"/>
                <a:cs typeface="Consolas" charset="0"/>
              </a:rPr>
              <a:t>grunt watch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rebuilds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css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when sass files are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saved.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Develop with Sublime Text.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PHP changes just need a browser refresh.</a:t>
            </a:r>
          </a:p>
        </p:txBody>
      </p:sp>
    </p:spTree>
    <p:extLst>
      <p:ext uri="{BB962C8B-B14F-4D97-AF65-F5344CB8AC3E}">
        <p14:creationId xmlns:p14="http://schemas.microsoft.com/office/powerpoint/2010/main" val="1542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11956</TotalTime>
  <Words>644</Words>
  <Application>Microsoft Macintosh PowerPoint</Application>
  <PresentationFormat>On-screen Show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Consolas</vt:lpstr>
      <vt:lpstr>Courier New</vt:lpstr>
      <vt:lpstr>Helvetica Neue</vt:lpstr>
      <vt:lpstr>Wingdings</vt:lpstr>
      <vt:lpstr>Arial</vt:lpstr>
      <vt:lpstr>Office Theme</vt:lpstr>
      <vt:lpstr>Streamline Building, Deploying, and Maintaining Your (Higher-Ed) Websites with WordPress</vt:lpstr>
      <vt:lpstr>AgriLife Communications</vt:lpstr>
      <vt:lpstr>AgriLife Communications</vt:lpstr>
      <vt:lpstr>AgriLife Communications</vt:lpstr>
      <vt:lpstr>Building Websites</vt:lpstr>
      <vt:lpstr>Tools</vt:lpstr>
      <vt:lpstr>Frameworks</vt:lpstr>
      <vt:lpstr>Services</vt:lpstr>
      <vt:lpstr>Process</vt:lpstr>
      <vt:lpstr>Process</vt:lpstr>
      <vt:lpstr>Deploying and Releasing</vt:lpstr>
      <vt:lpstr>Overview</vt:lpstr>
      <vt:lpstr>Workflow</vt:lpstr>
      <vt:lpstr>Releasing to Github</vt:lpstr>
      <vt:lpstr>Codeship</vt:lpstr>
      <vt:lpstr>WP Engine</vt:lpstr>
      <vt:lpstr>Slack</vt:lpstr>
      <vt:lpstr>Maintaining Websites</vt:lpstr>
      <vt:lpstr>Common tasks</vt:lpstr>
      <vt:lpstr>Updates</vt:lpstr>
      <vt:lpstr>Training</vt:lpstr>
      <vt:lpstr>Common plugins</vt:lpstr>
      <vt:lpstr>User access</vt:lpstr>
      <vt:lpstr>Our approach</vt:lpstr>
      <vt:lpstr>Our approach</vt:lpstr>
      <vt:lpstr>Resources</vt:lpstr>
      <vt:lpstr>Resources</vt:lpstr>
      <vt:lpstr>Questions?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Speaker Orientation</dc:title>
  <dc:subject/>
  <dc:creator>Texas A&amp;M Division of Information Technology</dc:creator>
  <cp:keywords/>
  <dc:description/>
  <cp:lastModifiedBy>Zachary Watkins</cp:lastModifiedBy>
  <cp:revision>175</cp:revision>
  <dcterms:created xsi:type="dcterms:W3CDTF">2015-01-29T20:44:21Z</dcterms:created>
  <dcterms:modified xsi:type="dcterms:W3CDTF">2019-01-28T20:15:47Z</dcterms:modified>
  <cp:category/>
</cp:coreProperties>
</file>