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64" r:id="rId2"/>
    <p:sldId id="291" r:id="rId3"/>
    <p:sldId id="292" r:id="rId4"/>
    <p:sldId id="293" r:id="rId5"/>
    <p:sldId id="274" r:id="rId6"/>
    <p:sldId id="289" r:id="rId7"/>
    <p:sldId id="288" r:id="rId8"/>
    <p:sldId id="287" r:id="rId9"/>
    <p:sldId id="276" r:id="rId10"/>
    <p:sldId id="298" r:id="rId11"/>
    <p:sldId id="286" r:id="rId12"/>
    <p:sldId id="295" r:id="rId13"/>
    <p:sldId id="301" r:id="rId14"/>
    <p:sldId id="303" r:id="rId15"/>
    <p:sldId id="305" r:id="rId16"/>
    <p:sldId id="277" r:id="rId17"/>
    <p:sldId id="278" r:id="rId18"/>
    <p:sldId id="280" r:id="rId19"/>
    <p:sldId id="281" r:id="rId20"/>
    <p:sldId id="275" r:id="rId21"/>
    <p:sldId id="282" r:id="rId22"/>
    <p:sldId id="307" r:id="rId23"/>
    <p:sldId id="308" r:id="rId24"/>
    <p:sldId id="26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A384"/>
    <a:srgbClr val="5B5B5B"/>
    <a:srgbClr val="344552"/>
    <a:srgbClr val="2E404A"/>
    <a:srgbClr val="044061"/>
    <a:srgbClr val="2F5597"/>
    <a:srgbClr val="43A371"/>
    <a:srgbClr val="6DC497"/>
    <a:srgbClr val="BBBFBF"/>
    <a:srgbClr val="C8C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17" autoAdjust="0"/>
    <p:restoredTop sz="91734" autoAdjust="0"/>
  </p:normalViewPr>
  <p:slideViewPr>
    <p:cSldViewPr snapToGrid="0" snapToObjects="1">
      <p:cViewPr>
        <p:scale>
          <a:sx n="95" d="100"/>
          <a:sy n="95" d="100"/>
        </p:scale>
        <p:origin x="-248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EF476-D452-C443-91B3-20B00BC865CA}" type="datetimeFigureOut">
              <a:rPr lang="en-US" smtClean="0"/>
              <a:t>1/26/19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3CB92-068B-0640-ADA3-6ABCE72E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22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B2525-57F1-4544-95AF-4BB9E2BD9588}" type="datetimeFigureOut">
              <a:rPr lang="en-US" smtClean="0"/>
              <a:t>1/26/19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42F21-A4C5-D945-8464-6071AC277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92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6326" y="116958"/>
            <a:ext cx="8931348" cy="6624084"/>
          </a:xfrm>
          <a:prstGeom prst="rect">
            <a:avLst/>
          </a:prstGeom>
          <a:solidFill>
            <a:srgbClr val="2E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1" t="17505" r="6371" b="17507"/>
          <a:stretch/>
        </p:blipFill>
        <p:spPr>
          <a:xfrm>
            <a:off x="106326" y="116958"/>
            <a:ext cx="8931348" cy="662408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06326" y="6539872"/>
            <a:ext cx="8931348" cy="201169"/>
          </a:xfrm>
          <a:prstGeom prst="rect">
            <a:avLst/>
          </a:prstGeom>
          <a:solidFill>
            <a:srgbClr val="6DC4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Helvetica Neu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4828" y="6457893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36907E-9108-C14A-9B01-26E219A2BEB7}" type="datetimeFigureOut">
              <a:rPr lang="en-US" smtClean="0"/>
              <a:pPr/>
              <a:t>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2039" y="6457893"/>
            <a:ext cx="30861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57653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3E9EF3D-E31F-6B44-84BA-2238235396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13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907E-9108-C14A-9B01-26E219A2BEB7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EF3D-E31F-6B44-84BA-22382353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907E-9108-C14A-9B01-26E219A2BEB7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EF3D-E31F-6B44-84BA-22382353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1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0" y="596350"/>
            <a:ext cx="4352081" cy="751183"/>
          </a:xfrm>
          <a:prstGeom prst="rect">
            <a:avLst/>
          </a:prstGeom>
          <a:solidFill>
            <a:srgbClr val="43A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602819"/>
            <a:ext cx="9144000" cy="255182"/>
          </a:xfrm>
          <a:prstGeom prst="rect">
            <a:avLst/>
          </a:prstGeom>
          <a:solidFill>
            <a:srgbClr val="2E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38823"/>
            <a:ext cx="78867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>
              <a:defRPr sz="2500">
                <a:solidFill>
                  <a:srgbClr val="5B5B5B"/>
                </a:solidFill>
                <a:latin typeface="Helvetica Neue"/>
              </a:defRPr>
            </a:lvl1pPr>
            <a:lvl2pPr marL="514350" indent="-171450">
              <a:buSzPct val="75000"/>
              <a:buFont typeface="Courier New" panose="02070309020205020404" pitchFamily="49" charset="0"/>
              <a:buChar char="o"/>
              <a:defRPr>
                <a:solidFill>
                  <a:srgbClr val="5B5B5B"/>
                </a:solidFill>
                <a:latin typeface="Helvetica Neue"/>
              </a:defRPr>
            </a:lvl2pPr>
            <a:lvl3pPr marL="857250" indent="-171450">
              <a:buFont typeface="Wingdings" panose="05000000000000000000" pitchFamily="2" charset="2"/>
              <a:buChar char="§"/>
              <a:defRPr>
                <a:solidFill>
                  <a:srgbClr val="5B5B5B"/>
                </a:solidFill>
                <a:latin typeface="Helvetica Neue"/>
              </a:defRPr>
            </a:lvl3pPr>
            <a:lvl4pPr>
              <a:defRPr>
                <a:solidFill>
                  <a:srgbClr val="5B5B5B"/>
                </a:solidFill>
                <a:latin typeface="Helvetica Neue"/>
              </a:defRPr>
            </a:lvl4pPr>
            <a:lvl5pPr>
              <a:defRPr>
                <a:latin typeface="Helvetica Neu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31637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36907E-9108-C14A-9B01-26E219A2BEB7}" type="datetimeFigureOut">
              <a:rPr lang="en-US" smtClean="0"/>
              <a:pPr/>
              <a:t>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31637"/>
            <a:ext cx="30861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31637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3E9EF3D-E31F-6B44-84BA-2238235396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71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>
                <a:solidFill>
                  <a:srgbClr val="5B5B5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643439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907E-9108-C14A-9B01-26E219A2BEB7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EF3D-E31F-6B44-84BA-2238235396B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flipV="1">
            <a:off x="628650" y="4506914"/>
            <a:ext cx="7886700" cy="73822"/>
          </a:xfrm>
          <a:prstGeom prst="rect">
            <a:avLst/>
          </a:prstGeom>
          <a:solidFill>
            <a:srgbClr val="43A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02819"/>
            <a:ext cx="9144000" cy="255182"/>
          </a:xfrm>
          <a:prstGeom prst="rect">
            <a:avLst/>
          </a:prstGeom>
          <a:solidFill>
            <a:srgbClr val="2E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6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flipV="1">
            <a:off x="-1" y="584774"/>
            <a:ext cx="4629151" cy="751183"/>
          </a:xfrm>
          <a:prstGeom prst="rect">
            <a:avLst/>
          </a:prstGeom>
          <a:solidFill>
            <a:srgbClr val="43A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602819"/>
            <a:ext cx="9144000" cy="255182"/>
          </a:xfrm>
          <a:prstGeom prst="rect">
            <a:avLst/>
          </a:prstGeom>
          <a:solidFill>
            <a:srgbClr val="2E4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solidFill>
                  <a:srgbClr val="5B5B5B"/>
                </a:solidFill>
              </a:defRPr>
            </a:lvl1pPr>
            <a:lvl2pPr>
              <a:defRPr>
                <a:solidFill>
                  <a:srgbClr val="5B5B5B"/>
                </a:solidFill>
              </a:defRPr>
            </a:lvl2pPr>
            <a:lvl3pPr>
              <a:defRPr>
                <a:solidFill>
                  <a:srgbClr val="5B5B5B"/>
                </a:solidFill>
              </a:defRPr>
            </a:lvl3pPr>
            <a:lvl4pPr>
              <a:defRPr>
                <a:solidFill>
                  <a:srgbClr val="5B5B5B"/>
                </a:solidFill>
              </a:defRPr>
            </a:lvl4pPr>
            <a:lvl5pPr>
              <a:defRPr>
                <a:solidFill>
                  <a:srgbClr val="5B5B5B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solidFill>
                  <a:srgbClr val="5B5B5B"/>
                </a:solidFill>
              </a:defRPr>
            </a:lvl1pPr>
            <a:lvl2pPr>
              <a:defRPr>
                <a:solidFill>
                  <a:srgbClr val="5B5B5B"/>
                </a:solidFill>
              </a:defRPr>
            </a:lvl2pPr>
            <a:lvl3pPr>
              <a:defRPr>
                <a:solidFill>
                  <a:srgbClr val="5B5B5B"/>
                </a:solidFill>
              </a:defRPr>
            </a:lvl3pPr>
            <a:lvl4pPr>
              <a:defRPr>
                <a:solidFill>
                  <a:srgbClr val="5B5B5B"/>
                </a:solidFill>
              </a:defRPr>
            </a:lvl4pPr>
            <a:lvl5pPr>
              <a:defRPr>
                <a:solidFill>
                  <a:srgbClr val="5B5B5B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907E-9108-C14A-9B01-26E219A2BEB7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EF3D-E31F-6B44-84BA-22382353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1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907E-9108-C14A-9B01-26E219A2BEB7}" type="datetimeFigureOut">
              <a:rPr lang="en-US" smtClean="0"/>
              <a:t>1/26/19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EF3D-E31F-6B44-84BA-22382353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4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907E-9108-C14A-9B01-26E219A2BEB7}" type="datetimeFigureOut">
              <a:rPr lang="en-US" smtClean="0"/>
              <a:t>1/26/19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EF3D-E31F-6B44-84BA-22382353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907E-9108-C14A-9B01-26E219A2BEB7}" type="datetimeFigureOut">
              <a:rPr lang="en-US" smtClean="0"/>
              <a:t>1/26/19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EF3D-E31F-6B44-84BA-22382353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907E-9108-C14A-9B01-26E219A2BEB7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EF3D-E31F-6B44-84BA-22382353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907E-9108-C14A-9B01-26E219A2BEB7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EF3D-E31F-6B44-84BA-22382353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6907E-9108-C14A-9B01-26E219A2BEB7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9EF3D-E31F-6B44-84BA-22382353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4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firstcallhelp.tamu.edu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3240100"/>
            <a:ext cx="7772400" cy="92317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>
                <a:cs typeface="Helvetica Neue"/>
              </a:rPr>
              <a:t>Streamline Building, Deploying, and Maintaining Your (Higher-Ed) Websites with WordPress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371600" y="4254907"/>
            <a:ext cx="6400800" cy="76554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i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Helvetica Neue"/>
                <a:cs typeface="Helvetica Neue"/>
              </a:rPr>
              <a:t>Zachary Watkins, Hassan </a:t>
            </a:r>
            <a:r>
              <a:rPr lang="en-US" sz="2400" i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Helvetica Neue"/>
                <a:cs typeface="Helvetica Neue"/>
              </a:rPr>
              <a:t>Abbasi</a:t>
            </a:r>
            <a:r>
              <a:rPr lang="en-US" sz="2400" i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Helvetica Neue"/>
                <a:cs typeface="Helvetica Neue"/>
              </a:rPr>
              <a:t>, and</a:t>
            </a:r>
            <a:br>
              <a:rPr lang="en-US" sz="2400" i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Helvetica Neue"/>
                <a:cs typeface="Helvetica Neue"/>
              </a:rPr>
            </a:br>
            <a:r>
              <a:rPr lang="en-US" sz="2400" i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Helvetica Neue"/>
                <a:cs typeface="Helvetica Neue"/>
              </a:rPr>
              <a:t>Steven Word</a:t>
            </a:r>
            <a:endParaRPr lang="en-US" sz="2400" i="1" dirty="0">
              <a:solidFill>
                <a:schemeClr val="accent3">
                  <a:lumMod val="20000"/>
                  <a:lumOff val="80000"/>
                </a:schemeClr>
              </a:solidFill>
              <a:latin typeface="Helvetica Neue"/>
              <a:cs typeface="Helvetica Neue"/>
            </a:endParaRPr>
          </a:p>
        </p:txBody>
      </p:sp>
      <p:pic>
        <p:nvPicPr>
          <p:cNvPr id="12" name="Picture 11" descr="Texas A&amp;M Technology Summit log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480" y="822019"/>
            <a:ext cx="4009040" cy="150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3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6053" y="584886"/>
            <a:ext cx="1634532" cy="751104"/>
          </a:xfrm>
          <a:prstGeom prst="rect">
            <a:avLst/>
          </a:prstGeom>
          <a:solidFill>
            <a:srgbClr val="43A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386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Overview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48773"/>
            <a:ext cx="7878744" cy="4351338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Automating deployment frees my time and expedites pushing fixes and features.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5B5B5B"/>
                </a:solidFill>
                <a:latin typeface="Arial" charset="0"/>
                <a:ea typeface="Arial" charset="0"/>
                <a:cs typeface="Arial" charset="0"/>
              </a:rPr>
              <a:t>It typically takes 2.5 - 7 minutes to deploy, depending on how many servers we’re deploying to</a:t>
            </a:r>
            <a:endParaRPr lang="en-US" sz="2800" dirty="0">
              <a:solidFill>
                <a:srgbClr val="5B5B5B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61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6053" y="584886"/>
            <a:ext cx="1634532" cy="751104"/>
          </a:xfrm>
          <a:prstGeom prst="rect">
            <a:avLst/>
          </a:prstGeom>
          <a:solidFill>
            <a:srgbClr val="43A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386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Workflow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5" y="1746185"/>
            <a:ext cx="8552330" cy="424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1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6053" y="584886"/>
            <a:ext cx="1634532" cy="751104"/>
          </a:xfrm>
          <a:prstGeom prst="rect">
            <a:avLst/>
          </a:prstGeom>
          <a:solidFill>
            <a:srgbClr val="43A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3860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Releasing to Github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48773"/>
            <a:ext cx="7878744" cy="4351338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The release *.zip file can be downloaded by anyone and then uploaded through the WordPress dashboard to install it on a site.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The release notes include commit messages for each commit that has happened since the last Github release.</a:t>
            </a:r>
            <a:endParaRPr lang="en-US" sz="2800" dirty="0">
              <a:solidFill>
                <a:srgbClr val="5B5B5B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6053" y="584886"/>
            <a:ext cx="1634532" cy="751104"/>
          </a:xfrm>
          <a:prstGeom prst="rect">
            <a:avLst/>
          </a:prstGeom>
          <a:solidFill>
            <a:srgbClr val="43A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386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Codeship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48773"/>
            <a:ext cx="7878744" cy="4351338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Requires about an hour of setup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Uses a set of cli commands to configure the virtual machine, build files, release, and deploy.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5B5B5B"/>
                </a:solidFill>
                <a:latin typeface="Arial" charset="0"/>
                <a:ea typeface="Arial" charset="0"/>
                <a:cs typeface="Arial" charset="0"/>
              </a:rPr>
              <a:t>Video tutorial on YouTube</a:t>
            </a:r>
            <a:endParaRPr lang="en-US" sz="2800" dirty="0">
              <a:solidFill>
                <a:srgbClr val="5B5B5B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95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6053" y="584886"/>
            <a:ext cx="1634532" cy="751104"/>
          </a:xfrm>
          <a:prstGeom prst="rect">
            <a:avLst/>
          </a:prstGeom>
          <a:solidFill>
            <a:srgbClr val="43A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386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WP Engine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48773"/>
            <a:ext cx="7878744" cy="4351338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5B5B5B"/>
                </a:solidFill>
                <a:latin typeface="Arial" charset="0"/>
                <a:ea typeface="Arial" charset="0"/>
                <a:cs typeface="Arial" charset="0"/>
              </a:rPr>
              <a:t>Their Git Push feature allows us to automate deployments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Staging and Production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environments help test code if local testing isn’t enough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96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6053" y="584886"/>
            <a:ext cx="1634532" cy="751104"/>
          </a:xfrm>
          <a:prstGeom prst="rect">
            <a:avLst/>
          </a:prstGeom>
          <a:solidFill>
            <a:srgbClr val="43A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386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Slack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48773"/>
            <a:ext cx="7878744" cy="4351338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5B5B5B"/>
                </a:solidFill>
                <a:latin typeface="Arial" charset="0"/>
                <a:ea typeface="Arial" charset="0"/>
                <a:cs typeface="Arial" charset="0"/>
              </a:rPr>
              <a:t>Notifies us when Codeship starts, and when it fails or succeeds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Notifies us when Github repositories are pushed to </a:t>
            </a:r>
            <a:r>
              <a:rPr lang="en-US" sz="2800" smtClean="0">
                <a:latin typeface="Arial" charset="0"/>
                <a:ea typeface="Arial" charset="0"/>
                <a:cs typeface="Arial" charset="0"/>
              </a:rPr>
              <a:t>or get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-US" sz="2800" smtClean="0">
                <a:latin typeface="Arial" charset="0"/>
                <a:ea typeface="Arial" charset="0"/>
                <a:cs typeface="Arial" charset="0"/>
              </a:rPr>
              <a:t>new release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89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651864"/>
            <a:ext cx="7886700" cy="285273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Maintaining Websites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Updating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third party code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and supporting users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85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6053" y="584886"/>
            <a:ext cx="1634532" cy="751104"/>
          </a:xfrm>
          <a:prstGeom prst="rect">
            <a:avLst/>
          </a:prstGeom>
          <a:solidFill>
            <a:srgbClr val="43A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386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Common tasks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48773"/>
            <a:ext cx="7878744" cy="4351338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Update core, third party plugins and themes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User training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5B5B5B"/>
                </a:solidFill>
                <a:latin typeface="Arial" charset="0"/>
                <a:ea typeface="Arial" charset="0"/>
                <a:cs typeface="Arial" charset="0"/>
              </a:rPr>
              <a:t>Install commonly used plugins on new sites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Manage user access</a:t>
            </a:r>
          </a:p>
          <a:p>
            <a:pPr>
              <a:lnSpc>
                <a:spcPct val="150000"/>
              </a:lnSpc>
            </a:pPr>
            <a:endParaRPr lang="en-US" sz="2800" dirty="0">
              <a:solidFill>
                <a:srgbClr val="5B5B5B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43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6053" y="584886"/>
            <a:ext cx="1634532" cy="751104"/>
          </a:xfrm>
          <a:prstGeom prst="rect">
            <a:avLst/>
          </a:prstGeom>
          <a:solidFill>
            <a:srgbClr val="43A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386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Updates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48773"/>
            <a:ext cx="7878744" cy="4351338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Back up servers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wp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core update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--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ssh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sshlogin</a:t>
            </a:r>
            <a:endParaRPr lang="en-US" sz="280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plugin update </a:t>
            </a:r>
            <a:r>
              <a:rPr lang="mr-IN" sz="2800" dirty="0" smtClean="0"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all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--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ssh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sshlogin</a:t>
            </a:r>
            <a:endParaRPr lang="en-US" sz="280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theme update </a:t>
            </a:r>
            <a:r>
              <a:rPr lang="mr-IN" sz="2800" dirty="0" smtClean="0"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all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--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ssh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sshlogin</a:t>
            </a:r>
            <a:endParaRPr lang="en-US" sz="280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solidFill>
                <a:srgbClr val="5B5B5B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56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6053" y="584886"/>
            <a:ext cx="1634532" cy="751104"/>
          </a:xfrm>
          <a:prstGeom prst="rect">
            <a:avLst/>
          </a:prstGeom>
          <a:solidFill>
            <a:srgbClr val="43A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386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Training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48773"/>
            <a:ext cx="7878744" cy="4351338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WP101 videos embedded in the dashboard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hlinkClick r:id="rId2"/>
              </a:rPr>
              <a:t>https://f</a:t>
            </a:r>
            <a:r>
              <a:rPr lang="en-US" sz="2800" dirty="0" smtClean="0">
                <a:solidFill>
                  <a:srgbClr val="5B5B5B"/>
                </a:solidFill>
                <a:latin typeface="Arial" charset="0"/>
                <a:ea typeface="Arial" charset="0"/>
                <a:cs typeface="Arial" charset="0"/>
                <a:hlinkClick r:id="rId2"/>
              </a:rPr>
              <a:t>irstcallhelp.tamu.edu/</a:t>
            </a:r>
            <a:endParaRPr lang="en-US" sz="2800" dirty="0" smtClean="0">
              <a:solidFill>
                <a:srgbClr val="5B5B5B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endParaRPr lang="en-US" sz="2800" dirty="0" smtClean="0">
              <a:solidFill>
                <a:srgbClr val="5B5B5B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60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6053" y="584886"/>
            <a:ext cx="1634532" cy="751104"/>
          </a:xfrm>
          <a:prstGeom prst="rect">
            <a:avLst/>
          </a:prstGeom>
          <a:solidFill>
            <a:srgbClr val="43A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3860"/>
            <a:ext cx="7886700" cy="132556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AgriLife Communications</a:t>
            </a:r>
            <a:endParaRPr lang="en-US" sz="3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48773"/>
            <a:ext cx="7878744" cy="4351338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We build modern, accessible websites which meet the needs of our users and the organization.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We have approximately 3,764 unique users across 20 installations with 1,060 sites.</a:t>
            </a:r>
          </a:p>
        </p:txBody>
      </p:sp>
    </p:spTree>
    <p:extLst>
      <p:ext uri="{BB962C8B-B14F-4D97-AF65-F5344CB8AC3E}">
        <p14:creationId xmlns:p14="http://schemas.microsoft.com/office/powerpoint/2010/main" val="159977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6053" y="584886"/>
            <a:ext cx="1634532" cy="751104"/>
          </a:xfrm>
          <a:prstGeom prst="rect">
            <a:avLst/>
          </a:prstGeom>
          <a:solidFill>
            <a:srgbClr val="43A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386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Common plugins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48773"/>
            <a:ext cx="7878744" cy="4351338"/>
          </a:xfrm>
        </p:spPr>
        <p:txBody>
          <a:bodyPr numCol="1">
            <a:noAutofit/>
          </a:bodyPr>
          <a:lstStyle/>
          <a:p>
            <a:r>
              <a:rPr lang="en-US" sz="2800" dirty="0"/>
              <a:t>Advanced Custom </a:t>
            </a:r>
            <a:r>
              <a:rPr lang="en-US" sz="2800" dirty="0" smtClean="0"/>
              <a:t>Fields Pro</a:t>
            </a:r>
            <a:r>
              <a:rPr lang="en-US" sz="2800" dirty="0"/>
              <a:t> (</a:t>
            </a:r>
            <a:r>
              <a:rPr lang="en-US" sz="2800" dirty="0" smtClean="0"/>
              <a:t>premium or free)</a:t>
            </a:r>
            <a:endParaRPr lang="en-US" sz="2800" dirty="0"/>
          </a:p>
          <a:p>
            <a:r>
              <a:rPr lang="en-US" sz="2800" dirty="0"/>
              <a:t>Gravity </a:t>
            </a:r>
            <a:r>
              <a:rPr lang="en-US" sz="2800" dirty="0" smtClean="0"/>
              <a:t>Forms (premium)</a:t>
            </a:r>
            <a:endParaRPr lang="en-US" sz="2800" dirty="0"/>
          </a:p>
          <a:p>
            <a:r>
              <a:rPr lang="en-US" sz="2800" dirty="0"/>
              <a:t>CAS </a:t>
            </a:r>
            <a:r>
              <a:rPr lang="en-US" sz="2800" dirty="0" smtClean="0"/>
              <a:t>Maestro</a:t>
            </a:r>
          </a:p>
          <a:p>
            <a:r>
              <a:rPr lang="en-US" sz="2800" dirty="0" smtClean="0"/>
              <a:t>Soliloquy Slider</a:t>
            </a:r>
          </a:p>
          <a:p>
            <a:r>
              <a:rPr lang="en-US" sz="2800" dirty="0" smtClean="0"/>
              <a:t>Google </a:t>
            </a:r>
            <a:r>
              <a:rPr lang="en-US" sz="2800" dirty="0"/>
              <a:t>Analytics for </a:t>
            </a:r>
            <a:r>
              <a:rPr lang="en-US" sz="2800" dirty="0" smtClean="0"/>
              <a:t>WordPress</a:t>
            </a:r>
          </a:p>
          <a:p>
            <a:r>
              <a:rPr lang="en-US" sz="2800" dirty="0" smtClean="0"/>
              <a:t>Really </a:t>
            </a:r>
            <a:r>
              <a:rPr lang="en-US" sz="2800" dirty="0"/>
              <a:t>Simple SSL</a:t>
            </a:r>
          </a:p>
          <a:p>
            <a:r>
              <a:rPr lang="en-US" sz="2800" dirty="0"/>
              <a:t>The Events Calendar</a:t>
            </a:r>
          </a:p>
          <a:p>
            <a:r>
              <a:rPr lang="en-US" sz="2800" dirty="0"/>
              <a:t>WP101 (premium)</a:t>
            </a:r>
          </a:p>
          <a:p>
            <a:r>
              <a:rPr lang="en-US" sz="2800" dirty="0" err="1"/>
              <a:t>Yoast</a:t>
            </a:r>
            <a:r>
              <a:rPr lang="en-US" sz="2800" dirty="0"/>
              <a:t> SEO</a:t>
            </a:r>
          </a:p>
        </p:txBody>
      </p:sp>
    </p:spTree>
    <p:extLst>
      <p:ext uri="{BB962C8B-B14F-4D97-AF65-F5344CB8AC3E}">
        <p14:creationId xmlns:p14="http://schemas.microsoft.com/office/powerpoint/2010/main" val="8789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6053" y="584886"/>
            <a:ext cx="1634532" cy="751104"/>
          </a:xfrm>
          <a:prstGeom prst="rect">
            <a:avLst/>
          </a:prstGeom>
          <a:solidFill>
            <a:srgbClr val="43A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386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User access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48773"/>
            <a:ext cx="7878744" cy="4351338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User roles define access</a:t>
            </a:r>
          </a:p>
          <a:p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wp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role create </a:t>
            </a:r>
            <a:r>
              <a:rPr lang="en-US" sz="2800" i="1" dirty="0" err="1">
                <a:latin typeface="Consolas" charset="0"/>
                <a:ea typeface="Consolas" charset="0"/>
                <a:cs typeface="Consolas" charset="0"/>
              </a:rPr>
              <a:t>role_slug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i="1" dirty="0">
                <a:latin typeface="Consolas" charset="0"/>
                <a:ea typeface="Consolas" charset="0"/>
                <a:cs typeface="Consolas" charset="0"/>
              </a:rPr>
              <a:t>Name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wp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cap add “</a:t>
            </a:r>
            <a:r>
              <a:rPr lang="en-US" sz="2800" i="1" dirty="0" err="1">
                <a:latin typeface="Consolas" charset="0"/>
                <a:ea typeface="Consolas" charset="0"/>
                <a:cs typeface="Consolas" charset="0"/>
              </a:rPr>
              <a:t>role_slug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” “</a:t>
            </a:r>
            <a:r>
              <a:rPr lang="en-US" sz="2800" i="1" dirty="0" err="1">
                <a:latin typeface="Consolas" charset="0"/>
                <a:ea typeface="Consolas" charset="0"/>
                <a:cs typeface="Consolas" charset="0"/>
              </a:rPr>
              <a:t>capability_slug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r>
              <a:rPr lang="en-US" sz="2800" dirty="0"/>
              <a:t>Optional: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wp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user set-role </a:t>
            </a:r>
            <a:r>
              <a:rPr lang="en-US" sz="2800" i="1" dirty="0">
                <a:latin typeface="Consolas" charset="0"/>
                <a:ea typeface="Consolas" charset="0"/>
                <a:cs typeface="Consolas" charset="0"/>
              </a:rPr>
              <a:t>username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i="1" dirty="0" err="1">
                <a:latin typeface="Consolas" charset="0"/>
                <a:ea typeface="Consolas" charset="0"/>
                <a:cs typeface="Consolas" charset="0"/>
              </a:rPr>
              <a:t>role_slug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50000"/>
              </a:lnSpc>
            </a:pPr>
            <a:endParaRPr lang="en-US" sz="2800" dirty="0" smtClean="0">
              <a:solidFill>
                <a:srgbClr val="5B5B5B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19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6053" y="584886"/>
            <a:ext cx="1634532" cy="751104"/>
          </a:xfrm>
          <a:prstGeom prst="rect">
            <a:avLst/>
          </a:prstGeom>
          <a:solidFill>
            <a:srgbClr val="43A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386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Our approach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48773"/>
            <a:ext cx="7878744" cy="4351338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Allows us to support a large number of sites and users with a relatively small team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Helps provide our users with secure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and accessible plugins, themes, and websites which are easy for all of us to modify</a:t>
            </a:r>
            <a:endParaRPr lang="en-US" sz="2800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endParaRPr lang="en-US" sz="280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20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6053" y="584886"/>
            <a:ext cx="1634532" cy="751104"/>
          </a:xfrm>
          <a:prstGeom prst="rect">
            <a:avLst/>
          </a:prstGeom>
          <a:solidFill>
            <a:srgbClr val="43A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386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Our approach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48773"/>
            <a:ext cx="7878744" cy="4351338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Reduces the amount of time and effort it takes to make and upload a change to our code.</a:t>
            </a:r>
          </a:p>
        </p:txBody>
      </p:sp>
    </p:spTree>
    <p:extLst>
      <p:ext uri="{BB962C8B-B14F-4D97-AF65-F5344CB8AC3E}">
        <p14:creationId xmlns:p14="http://schemas.microsoft.com/office/powerpoint/2010/main" val="17071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as A&amp;M Technology Summit log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386" y="279759"/>
            <a:ext cx="2119924" cy="7941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Arial" charset="0"/>
                <a:ea typeface="Arial" charset="0"/>
                <a:cs typeface="Arial" charset="0"/>
              </a:rPr>
              <a:t>Questions?</a:t>
            </a:r>
            <a:endParaRPr lang="en-US" sz="5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12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6053" y="584886"/>
            <a:ext cx="1634532" cy="751104"/>
          </a:xfrm>
          <a:prstGeom prst="rect">
            <a:avLst/>
          </a:prstGeom>
          <a:solidFill>
            <a:srgbClr val="43A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3860"/>
            <a:ext cx="7886700" cy="132556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AgriLife Communications</a:t>
            </a:r>
            <a:endParaRPr lang="en-US" sz="3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48773"/>
            <a:ext cx="7878744" cy="4351338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Building, deploying, and maintaining WordPress at this scale greatly benefits from automation wherever possible.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CLI tools and frameworks can help preserve developer sanity.</a:t>
            </a:r>
          </a:p>
        </p:txBody>
      </p:sp>
    </p:spTree>
    <p:extLst>
      <p:ext uri="{BB962C8B-B14F-4D97-AF65-F5344CB8AC3E}">
        <p14:creationId xmlns:p14="http://schemas.microsoft.com/office/powerpoint/2010/main" val="113934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6053" y="584886"/>
            <a:ext cx="1634532" cy="751104"/>
          </a:xfrm>
          <a:prstGeom prst="rect">
            <a:avLst/>
          </a:prstGeom>
          <a:solidFill>
            <a:srgbClr val="43A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3860"/>
            <a:ext cx="7886700" cy="132556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AgriLife Communications</a:t>
            </a:r>
            <a:endParaRPr lang="en-US" sz="3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48773"/>
            <a:ext cx="7878744" cy="4351338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Our plugins and themes are open source and on Github, so you can view and repurpose it for your own needs.</a:t>
            </a:r>
          </a:p>
        </p:txBody>
      </p:sp>
    </p:spTree>
    <p:extLst>
      <p:ext uri="{BB962C8B-B14F-4D97-AF65-F5344CB8AC3E}">
        <p14:creationId xmlns:p14="http://schemas.microsoft.com/office/powerpoint/2010/main" val="32919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651864"/>
            <a:ext cx="7886700" cy="285273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Building Websites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Plugin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and theme development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using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tools, frameworks,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and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services.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5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6053" y="584886"/>
            <a:ext cx="1634532" cy="751104"/>
          </a:xfrm>
          <a:prstGeom prst="rect">
            <a:avLst/>
          </a:prstGeom>
          <a:solidFill>
            <a:srgbClr val="43A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386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Tools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48773"/>
            <a:ext cx="7878744" cy="4351338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Local by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Flywheel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Composer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latin typeface="Arial" charset="0"/>
                <a:ea typeface="Arial" charset="0"/>
                <a:cs typeface="Arial" charset="0"/>
              </a:rPr>
              <a:t>GruntJS</a:t>
            </a:r>
            <a:endParaRPr lang="en-US" sz="2800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SASS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Node Package Manager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79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6053" y="584886"/>
            <a:ext cx="1634532" cy="751104"/>
          </a:xfrm>
          <a:prstGeom prst="rect">
            <a:avLst/>
          </a:prstGeom>
          <a:solidFill>
            <a:srgbClr val="43A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386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Frameworks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48773"/>
            <a:ext cx="7878744" cy="4351338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WordPress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Advanced Custom Fields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Plugin</a:t>
            </a:r>
            <a:endParaRPr lang="en-US" sz="2800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Genesis Theme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Framework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Foundation 6 by </a:t>
            </a:r>
            <a:r>
              <a:rPr lang="en-US" sz="2800" dirty="0" err="1" smtClean="0">
                <a:latin typeface="Arial" charset="0"/>
                <a:ea typeface="Arial" charset="0"/>
                <a:cs typeface="Arial" charset="0"/>
              </a:rPr>
              <a:t>Zurb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54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6053" y="584886"/>
            <a:ext cx="1634532" cy="751104"/>
          </a:xfrm>
          <a:prstGeom prst="rect">
            <a:avLst/>
          </a:prstGeom>
          <a:solidFill>
            <a:srgbClr val="43A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386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Services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48773"/>
            <a:ext cx="7878744" cy="4351338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Github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WP Engine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Codeship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Slack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Basecamp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Node Package Manager</a:t>
            </a:r>
          </a:p>
          <a:p>
            <a:pPr>
              <a:lnSpc>
                <a:spcPct val="150000"/>
              </a:lnSpc>
            </a:pPr>
            <a:endParaRPr lang="en-US" sz="280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8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651864"/>
            <a:ext cx="7886700" cy="285273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Deploying and Releasing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Using Codeship and Github to distribute our plugins and themes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39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11546</TotalTime>
  <Words>516</Words>
  <Application>Microsoft Macintosh PowerPoint</Application>
  <PresentationFormat>On-screen Show (4:3)</PresentationFormat>
  <Paragraphs>85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Calibri</vt:lpstr>
      <vt:lpstr>Calibri Light</vt:lpstr>
      <vt:lpstr>Consolas</vt:lpstr>
      <vt:lpstr>Courier New</vt:lpstr>
      <vt:lpstr>Helvetica Neue</vt:lpstr>
      <vt:lpstr>Wingdings</vt:lpstr>
      <vt:lpstr>Arial</vt:lpstr>
      <vt:lpstr>Office Theme</vt:lpstr>
      <vt:lpstr>Streamline Building, Deploying, and Maintaining Your (Higher-Ed) Websites with WordPress</vt:lpstr>
      <vt:lpstr>AgriLife Communications</vt:lpstr>
      <vt:lpstr>AgriLife Communications</vt:lpstr>
      <vt:lpstr>AgriLife Communications</vt:lpstr>
      <vt:lpstr>Building Websites</vt:lpstr>
      <vt:lpstr>Tools</vt:lpstr>
      <vt:lpstr>Frameworks</vt:lpstr>
      <vt:lpstr>Services</vt:lpstr>
      <vt:lpstr>Deploying and Releasing</vt:lpstr>
      <vt:lpstr>Overview</vt:lpstr>
      <vt:lpstr>Workflow</vt:lpstr>
      <vt:lpstr>Releasing to Github</vt:lpstr>
      <vt:lpstr>Codeship</vt:lpstr>
      <vt:lpstr>WP Engine</vt:lpstr>
      <vt:lpstr>Slack</vt:lpstr>
      <vt:lpstr>Maintaining Websites</vt:lpstr>
      <vt:lpstr>Common tasks</vt:lpstr>
      <vt:lpstr>Updates</vt:lpstr>
      <vt:lpstr>Training</vt:lpstr>
      <vt:lpstr>Common plugins</vt:lpstr>
      <vt:lpstr>User access</vt:lpstr>
      <vt:lpstr>Our approach</vt:lpstr>
      <vt:lpstr>Our approach</vt:lpstr>
      <vt:lpstr>Questions?</vt:lpstr>
    </vt:vector>
  </TitlesOfParts>
  <Manager/>
  <Company/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Speaker Orientation</dc:title>
  <dc:subject/>
  <dc:creator>Texas A&amp;M Division of Information Technology</dc:creator>
  <cp:keywords/>
  <dc:description/>
  <cp:lastModifiedBy>Zachary Watkins</cp:lastModifiedBy>
  <cp:revision>142</cp:revision>
  <dcterms:created xsi:type="dcterms:W3CDTF">2015-01-29T20:44:21Z</dcterms:created>
  <dcterms:modified xsi:type="dcterms:W3CDTF">2019-01-26T22:58:04Z</dcterms:modified>
  <cp:category/>
</cp:coreProperties>
</file>